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24.xml" ContentType="application/vnd.openxmlformats-officedocument.presentationml.notesSlide+xml"/>
  <Override PartName="/ppt/tags/tag28.xml" ContentType="application/vnd.openxmlformats-officedocument.presentationml.tags+xml"/>
  <Override PartName="/ppt/notesSlides/notesSlide25.xml" ContentType="application/vnd.openxmlformats-officedocument.presentationml.notesSlide+xml"/>
  <Override PartName="/ppt/tags/tag29.xml" ContentType="application/vnd.openxmlformats-officedocument.presentationml.tags+xml"/>
  <Override PartName="/ppt/notesSlides/notesSlide26.xml" ContentType="application/vnd.openxmlformats-officedocument.presentationml.notesSlide+xml"/>
  <Override PartName="/ppt/tags/tag30.xml" ContentType="application/vnd.openxmlformats-officedocument.presentationml.tags+xml"/>
  <Override PartName="/ppt/notesSlides/notesSlide27.xml" ContentType="application/vnd.openxmlformats-officedocument.presentationml.notesSlide+xml"/>
  <Override PartName="/ppt/tags/tag31.xml" ContentType="application/vnd.openxmlformats-officedocument.presentationml.tags+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notesMasterIdLst>
    <p:notesMasterId r:id="rId30"/>
  </p:notesMasterIdLst>
  <p:handoutMasterIdLst>
    <p:handoutMasterId r:id="rId3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9" r:id="rId21"/>
    <p:sldId id="280" r:id="rId22"/>
    <p:sldId id="286" r:id="rId23"/>
    <p:sldId id="287" r:id="rId24"/>
    <p:sldId id="288" r:id="rId25"/>
    <p:sldId id="289" r:id="rId26"/>
    <p:sldId id="290" r:id="rId27"/>
    <p:sldId id="275" r:id="rId28"/>
    <p:sldId id="276" r:id="rId29"/>
  </p:sldIdLst>
  <p:sldSz cx="12188825" cy="6858000"/>
  <p:notesSz cx="7772400" cy="10058400"/>
  <p:custDataLst>
    <p:tags r:id="rId32"/>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guide id="4" pos="407">
          <p15:clr>
            <a:srgbClr val="A4A3A4"/>
          </p15:clr>
        </p15:guide>
        <p15:guide id="5" pos="316">
          <p15:clr>
            <a:srgbClr val="A4A3A4"/>
          </p15:clr>
        </p15:guide>
        <p15:guide id="6" pos="498">
          <p15:clr>
            <a:srgbClr val="A4A3A4"/>
          </p15:clr>
        </p15:guide>
        <p15:guide id="7" pos="67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D8E1E6"/>
    <a:srgbClr val="D8E3E4"/>
    <a:srgbClr val="FFF7EF"/>
    <a:srgbClr val="5F5F5F"/>
    <a:srgbClr val="DCE3E4"/>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6374" autoAdjust="0"/>
    <p:restoredTop sz="64487" autoAdjust="0"/>
  </p:normalViewPr>
  <p:slideViewPr>
    <p:cSldViewPr showGuides="1">
      <p:cViewPr varScale="1">
        <p:scale>
          <a:sx n="115" d="100"/>
          <a:sy n="115" d="100"/>
        </p:scale>
        <p:origin x="1013" y="72"/>
      </p:cViewPr>
      <p:guideLst>
        <p:guide orient="horz" pos="2160"/>
        <p:guide orient="horz" pos="864"/>
        <p:guide pos="3839"/>
      </p:guideLst>
    </p:cSldViewPr>
  </p:slideViewPr>
  <p:notesTextViewPr>
    <p:cViewPr>
      <p:scale>
        <a:sx n="100" d="100"/>
        <a:sy n="100" d="100"/>
      </p:scale>
      <p:origin x="0" y="0"/>
    </p:cViewPr>
  </p:notesTextViewPr>
  <p:sorterViewPr>
    <p:cViewPr>
      <p:scale>
        <a:sx n="66" d="100"/>
        <a:sy n="66" d="100"/>
      </p:scale>
      <p:origin x="0" y="-5068"/>
    </p:cViewPr>
  </p:sorterViewPr>
  <p:notesViewPr>
    <p:cSldViewPr showGuides="1">
      <p:cViewPr>
        <p:scale>
          <a:sx n="100" d="100"/>
          <a:sy n="100" d="100"/>
        </p:scale>
        <p:origin x="-2220" y="-72"/>
      </p:cViewPr>
      <p:guideLst>
        <p:guide orient="horz" pos="2923"/>
        <p:guide orient="horz" pos="283"/>
        <p:guide pos="2202"/>
        <p:guide pos="407"/>
        <p:guide pos="316"/>
        <p:guide pos="498"/>
        <p:guide pos="67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49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484632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dirty="0"/>
              <a:t>Oracle Database </a:t>
            </a:r>
            <a:r>
              <a:rPr lang="en-US" dirty="0" smtClean="0"/>
              <a:t>19c: </a:t>
            </a:r>
            <a:r>
              <a:rPr lang="en-US" dirty="0"/>
              <a:t>Managing Multitenant Architecture   10 - </a:t>
            </a:r>
            <a:fld id="{7C951E65-0BAA-4B24-AD87-683F8269D8DB}" type="slidenum">
              <a:rPr lang="en-US" smtClean="0"/>
              <a:pPr>
                <a:defRPr/>
              </a:pPr>
              <a:t>‹#›</a:t>
            </a:fld>
            <a:endParaRPr lang="en-US" dirty="0"/>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53992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457200" y="457200"/>
            <a:ext cx="6858000" cy="3859213"/>
          </a:xfrm>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AWR data that is captured at the PDB level is stored in the </a:t>
            </a:r>
            <a:r>
              <a:rPr lang="en-US" altLang="en-US" dirty="0">
                <a:latin typeface="Courier New" panose="02070309020205020404" pitchFamily="49" charset="0"/>
                <a:cs typeface="Courier New" panose="02070309020205020404" pitchFamily="49" charset="0"/>
              </a:rPr>
              <a:t>SYSAUX</a:t>
            </a:r>
            <a:r>
              <a:rPr lang="en-US" altLang="en-US" dirty="0"/>
              <a:t> tablespace of the CDB root.</a:t>
            </a:r>
          </a:p>
          <a:p>
            <a:pPr lvl="2">
              <a:buFont typeface="Arial" panose="020B0604020202020204" pitchFamily="34" charset="0"/>
              <a:buChar char="•"/>
            </a:pPr>
            <a:r>
              <a:rPr lang="en-US" altLang="en-US" dirty="0"/>
              <a:t>You can view AWR CDB-level data in </a:t>
            </a:r>
            <a:r>
              <a:rPr lang="en-US" altLang="en-US" dirty="0">
                <a:latin typeface="Courier New" panose="02070309020205020404" pitchFamily="49" charset="0"/>
                <a:cs typeface="Courier New" panose="02070309020205020404" pitchFamily="49" charset="0"/>
              </a:rPr>
              <a:t>AWR_ROOT_</a:t>
            </a:r>
            <a:r>
              <a:rPr lang="en-US" altLang="en-US" i="1" dirty="0">
                <a:latin typeface="Courier New" panose="02070309020205020404" pitchFamily="49" charset="0"/>
                <a:cs typeface="Courier New" panose="02070309020205020404" pitchFamily="49" charset="0"/>
              </a:rPr>
              <a:t>xxx</a:t>
            </a:r>
            <a:r>
              <a:rPr lang="en-US" altLang="en-US" dirty="0"/>
              <a:t> views.</a:t>
            </a:r>
            <a:endParaRPr lang="en-US" altLang="en-US" i="1" dirty="0"/>
          </a:p>
          <a:p>
            <a:pPr lvl="2">
              <a:buFont typeface="Arial" panose="020B0604020202020204" pitchFamily="34" charset="0"/>
              <a:buChar char="•"/>
            </a:pPr>
            <a:r>
              <a:rPr lang="en-US" altLang="en-US" dirty="0"/>
              <a:t>You can view AWR PDB-level data for all opened PDBs at the time of snapshot capture in </a:t>
            </a:r>
            <a:r>
              <a:rPr lang="en-US" altLang="en-US" dirty="0">
                <a:latin typeface="Courier New" panose="02070309020205020404" pitchFamily="49" charset="0"/>
                <a:cs typeface="Courier New" panose="02070309020205020404" pitchFamily="49" charset="0"/>
              </a:rPr>
              <a:t>AWR_PDB_</a:t>
            </a:r>
            <a:r>
              <a:rPr lang="en-US" altLang="en-US" i="1" dirty="0">
                <a:latin typeface="Courier New" panose="02070309020205020404" pitchFamily="49" charset="0"/>
                <a:cs typeface="Courier New" panose="02070309020205020404" pitchFamily="49" charset="0"/>
              </a:rPr>
              <a:t>xxx</a:t>
            </a:r>
            <a:r>
              <a:rPr lang="en-US" altLang="en-US" dirty="0"/>
              <a:t> views. </a:t>
            </a:r>
          </a:p>
          <a:p>
            <a:pPr lvl="1"/>
            <a:r>
              <a:rPr lang="en-US" altLang="en-US" dirty="0">
                <a:solidFill>
                  <a:schemeClr val="tx1"/>
                </a:solidFill>
              </a:rPr>
              <a:t>A PDB has the ability to take its AWR PDB-specific data when it unplugs from a CDB. The target CDB differentiates between the old AWR data that is carried along with the PDB and the new AWR data that is captured after the plugging. The AWR report will not be different from a report that would have been generated in the source CDB.</a:t>
            </a:r>
            <a:endParaRPr lang="en-US" altLang="en-US" dirty="0"/>
          </a:p>
        </p:txBody>
      </p:sp>
      <p:sp>
        <p:nvSpPr>
          <p:cNvPr id="25604"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10 - </a:t>
            </a:r>
            <a:fld id="{0675C1AD-C8B6-47EC-8B6A-45B84BAC114C}" type="slidenum">
              <a:rPr lang="en-US" altLang="en-US" smtClean="0"/>
              <a:t>10</a:t>
            </a:fld>
            <a:endParaRPr lang="en-US" altLang="en-US" dirty="0"/>
          </a:p>
        </p:txBody>
      </p:sp>
    </p:spTree>
    <p:extLst>
      <p:ext uri="{BB962C8B-B14F-4D97-AF65-F5344CB8AC3E}">
        <p14:creationId xmlns:p14="http://schemas.microsoft.com/office/powerpoint/2010/main" val="1233224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xfrm>
            <a:off x="457200" y="457200"/>
            <a:ext cx="6858000" cy="3859213"/>
          </a:xfrm>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AWR reporting is performed at the CDB level. </a:t>
            </a:r>
          </a:p>
          <a:p>
            <a:pPr lvl="1"/>
            <a:r>
              <a:rPr lang="en-US" altLang="en-US" dirty="0"/>
              <a:t>However, an AWR report contains the following AWR data:</a:t>
            </a:r>
          </a:p>
          <a:p>
            <a:pPr lvl="2">
              <a:buFont typeface="Arial" panose="020B0604020202020204" pitchFamily="34" charset="0"/>
              <a:buChar char="•"/>
            </a:pPr>
            <a:r>
              <a:rPr lang="en-US" altLang="en-US" dirty="0"/>
              <a:t>AWR CDB-level data </a:t>
            </a:r>
          </a:p>
          <a:p>
            <a:pPr lvl="2">
              <a:buFont typeface="Arial" panose="020B0604020202020204" pitchFamily="34" charset="0"/>
              <a:buChar char="•"/>
            </a:pPr>
            <a:r>
              <a:rPr lang="en-US" altLang="en-US" dirty="0"/>
              <a:t>AWR PDB-level data for all opened PDBs at the time of snapshot capture, including application roots and application PDBs</a:t>
            </a:r>
          </a:p>
        </p:txBody>
      </p:sp>
      <p:sp>
        <p:nvSpPr>
          <p:cNvPr id="27652"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10 - </a:t>
            </a:r>
            <a:fld id="{0EEFC942-E44E-4C49-BA47-2E187FC4E7C2}" type="slidenum">
              <a:rPr lang="en-US" altLang="en-US" smtClean="0"/>
              <a:t>11</a:t>
            </a:fld>
            <a:endParaRPr lang="en-US" altLang="en-US" dirty="0"/>
          </a:p>
        </p:txBody>
      </p:sp>
    </p:spTree>
    <p:extLst>
      <p:ext uri="{BB962C8B-B14F-4D97-AF65-F5344CB8AC3E}">
        <p14:creationId xmlns:p14="http://schemas.microsoft.com/office/powerpoint/2010/main" val="2955501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xfrm>
            <a:off x="457200" y="457200"/>
            <a:ext cx="6858000" cy="3859213"/>
          </a:xfrm>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All ADDM runs must be performed in the CDB root, and all ADDM results are stored in the CDB root. </a:t>
            </a:r>
          </a:p>
          <a:p>
            <a:pPr lvl="1"/>
            <a:r>
              <a:rPr lang="en-US" altLang="en-US" dirty="0"/>
              <a:t>However, ADDM tasks provide recommendations on statements executed in any container—in the CDB root, in application roots, in regular PDBs, and in application PDBs. However, ADDM results cannot be viewed when the current container is a PDB. </a:t>
            </a:r>
          </a:p>
          <a:p>
            <a:pPr lvl="1"/>
            <a:r>
              <a:rPr lang="en-US" altLang="en-US" dirty="0"/>
              <a:t>ADDM analyzes activity in a PDB within the context of the current analysis target, but ADDM does not analyze only one PDB at a time.</a:t>
            </a:r>
          </a:p>
          <a:p>
            <a:pPr lvl="1"/>
            <a:r>
              <a:rPr lang="en-US" altLang="en-US" dirty="0"/>
              <a:t>ADDM results related to a PDB are not included if the PDB is unplugged.</a:t>
            </a:r>
          </a:p>
        </p:txBody>
      </p:sp>
      <p:sp>
        <p:nvSpPr>
          <p:cNvPr id="29700"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10 - </a:t>
            </a:r>
            <a:fld id="{34370297-B208-4AFB-AF43-3756F67FAB41}" type="slidenum">
              <a:rPr lang="en-US" altLang="en-US" smtClean="0"/>
              <a:t>12</a:t>
            </a:fld>
            <a:endParaRPr lang="en-US" altLang="en-US" dirty="0"/>
          </a:p>
        </p:txBody>
      </p:sp>
    </p:spTree>
    <p:extLst>
      <p:ext uri="{BB962C8B-B14F-4D97-AF65-F5344CB8AC3E}">
        <p14:creationId xmlns:p14="http://schemas.microsoft.com/office/powerpoint/2010/main" val="757903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xfrm>
            <a:off x="457200" y="457200"/>
            <a:ext cx="6858000" cy="3859213"/>
          </a:xfrm>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rules relating to the behavior of a PDB are fairly simple, but have some complex implications. </a:t>
            </a:r>
          </a:p>
          <a:p>
            <a:pPr lvl="1"/>
            <a:r>
              <a:rPr lang="en-US" altLang="en-US" dirty="0"/>
              <a:t>The first rule is that a PDB that services an application behaves in exactly the same way that a non-CDB with the same data would with regard to the SQL and PL/SQL issued by the application. The implications of a statement with regard to tuning include that some initialization parameters can be set at the PDB level, some of these parameters affecting SQL performance. </a:t>
            </a:r>
          </a:p>
          <a:p>
            <a:pPr lvl="1"/>
            <a:r>
              <a:rPr lang="en-US" altLang="en-US" dirty="0"/>
              <a:t>SQL statements are tuned at the PDB level. The SQL Tuning Advisor runs in a specific PDB. </a:t>
            </a:r>
            <a:r>
              <a:rPr lang="en-US" dirty="0"/>
              <a:t>A container database (CDB) administrator can tune the same query in many PDBs at the same time, whereas a PDB administrator can only tune a single PDB. </a:t>
            </a:r>
            <a:r>
              <a:rPr lang="en-US" altLang="en-US" dirty="0"/>
              <a:t>SQL Profiles are applied at the PDB level. Object statistics are collected with the </a:t>
            </a:r>
            <a:r>
              <a:rPr lang="en-US" altLang="en-US" dirty="0">
                <a:latin typeface="Courier New" panose="02070309020205020404" pitchFamily="49" charset="0"/>
                <a:cs typeface="Courier New" panose="02070309020205020404" pitchFamily="49" charset="0"/>
              </a:rPr>
              <a:t>DBMS_STATS</a:t>
            </a:r>
            <a:r>
              <a:rPr lang="en-US" altLang="en-US" dirty="0"/>
              <a:t> package in the PDB where the object resides.</a:t>
            </a:r>
          </a:p>
          <a:p>
            <a:pPr lvl="1"/>
            <a:r>
              <a:rPr lang="en-US" altLang="en-US" dirty="0"/>
              <a:t>Statistics for user-defined application common objects are gathered in the application root and/or the application PDB depending on the type of common object, whereas those for local objects in an application PDB are gathered in the application PDB.</a:t>
            </a:r>
          </a:p>
        </p:txBody>
      </p:sp>
      <p:sp>
        <p:nvSpPr>
          <p:cNvPr id="31748"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10 - </a:t>
            </a:r>
            <a:fld id="{A1CE6860-09CD-475A-B9BA-FA83EA20488A}" type="slidenum">
              <a:rPr lang="en-US" altLang="en-US" smtClean="0"/>
              <a:t>13</a:t>
            </a:fld>
            <a:endParaRPr lang="en-US" altLang="en-US" dirty="0"/>
          </a:p>
        </p:txBody>
      </p:sp>
    </p:spTree>
    <p:extLst>
      <p:ext uri="{BB962C8B-B14F-4D97-AF65-F5344CB8AC3E}">
        <p14:creationId xmlns:p14="http://schemas.microsoft.com/office/powerpoint/2010/main" val="1212100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xfrm>
            <a:off x="457200" y="457200"/>
            <a:ext cx="6858000" cy="3859213"/>
          </a:xfrm>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a:t>
            </a:r>
            <a:r>
              <a:rPr lang="en-US" altLang="en-US" dirty="0">
                <a:latin typeface="Courier New" panose="02070309020205020404" pitchFamily="49" charset="0"/>
                <a:cs typeface="Courier New" panose="02070309020205020404" pitchFamily="49" charset="0"/>
              </a:rPr>
              <a:t>CONTAINERS_PARALLEL_DEGREE </a:t>
            </a:r>
            <a:r>
              <a:rPr lang="en-US" altLang="en-US" dirty="0"/>
              <a:t>instance parameter controls the Degree of Parallelism of queries, which involves a </a:t>
            </a:r>
            <a:r>
              <a:rPr lang="en-US" altLang="en-US" dirty="0">
                <a:latin typeface="Courier New" panose="02070309020205020404" pitchFamily="49" charset="0"/>
                <a:cs typeface="Courier New" panose="02070309020205020404" pitchFamily="49" charset="0"/>
              </a:rPr>
              <a:t>containers()</a:t>
            </a:r>
            <a:r>
              <a:rPr lang="en-US" altLang="en-US" dirty="0"/>
              <a:t> construct. </a:t>
            </a:r>
          </a:p>
          <a:p>
            <a:pPr lvl="1"/>
            <a:r>
              <a:rPr lang="en-US" altLang="en-US" dirty="0"/>
              <a:t>By default, a query involving a </a:t>
            </a:r>
            <a:r>
              <a:rPr lang="en-US" altLang="en-US" dirty="0">
                <a:latin typeface="Courier New" panose="02070309020205020404" pitchFamily="49" charset="0"/>
                <a:cs typeface="Courier New" panose="02070309020205020404" pitchFamily="49" charset="0"/>
              </a:rPr>
              <a:t>containers()</a:t>
            </a:r>
            <a:r>
              <a:rPr lang="en-US" altLang="en-US" dirty="0"/>
              <a:t> construct uses a DOP that is equal to the following value:</a:t>
            </a:r>
          </a:p>
          <a:p>
            <a:pPr lvl="2">
              <a:buFont typeface="Arial" panose="020B0604020202020204" pitchFamily="34" charset="0"/>
              <a:buChar char="•"/>
            </a:pPr>
            <a:r>
              <a:rPr lang="en-US" altLang="en-US" dirty="0"/>
              <a:t>In the case of a query in the CDB root, the value is (1 + number of open PDBs).</a:t>
            </a:r>
          </a:p>
          <a:p>
            <a:pPr lvl="2">
              <a:buFont typeface="Arial" panose="020B0604020202020204" pitchFamily="34" charset="0"/>
              <a:buChar char="•"/>
            </a:pPr>
            <a:r>
              <a:rPr lang="en-US" altLang="en-US" dirty="0"/>
              <a:t>In the case of a query in an application root, the value is (1 + number of open application  PDBs). </a:t>
            </a:r>
          </a:p>
          <a:p>
            <a:pPr lvl="1"/>
            <a:r>
              <a:rPr lang="en-US" altLang="en-US" dirty="0"/>
              <a:t>If the value of this parameter is less than </a:t>
            </a:r>
            <a:r>
              <a:rPr lang="en-US" altLang="en-US" dirty="0">
                <a:latin typeface="Courier New" panose="02070309020205020404" pitchFamily="49" charset="0"/>
                <a:cs typeface="Courier New" panose="02070309020205020404" pitchFamily="49" charset="0"/>
              </a:rPr>
              <a:t>65535</a:t>
            </a:r>
            <a:r>
              <a:rPr lang="en-US" altLang="en-US" dirty="0"/>
              <a:t>, the value is used as the DOP for all queries involving </a:t>
            </a:r>
            <a:r>
              <a:rPr lang="en-US" altLang="en-US" dirty="0">
                <a:latin typeface="Courier New" panose="02070309020205020404" pitchFamily="49" charset="0"/>
                <a:cs typeface="Courier New" panose="02070309020205020404" pitchFamily="49" charset="0"/>
              </a:rPr>
              <a:t>containers()</a:t>
            </a:r>
            <a:r>
              <a:rPr lang="en-US" altLang="en-US" dirty="0">
                <a:cs typeface="Arial" panose="020B0604020202020204" pitchFamily="34" charset="0"/>
              </a:rPr>
              <a:t>:</a:t>
            </a:r>
          </a:p>
          <a:p>
            <a:pPr lvl="2">
              <a:buFont typeface="Arial" panose="020B0604020202020204" pitchFamily="34" charset="0"/>
              <a:buChar char="•"/>
            </a:pPr>
            <a:r>
              <a:rPr lang="en-US" altLang="en-US" dirty="0">
                <a:cs typeface="Arial" panose="020B0604020202020204" pitchFamily="34" charset="0"/>
              </a:rPr>
              <a:t>In the session if the value was set at the session level</a:t>
            </a:r>
          </a:p>
          <a:p>
            <a:pPr lvl="2">
              <a:buFont typeface="Arial" panose="020B0604020202020204" pitchFamily="34" charset="0"/>
              <a:buChar char="•"/>
            </a:pPr>
            <a:r>
              <a:rPr lang="en-US" altLang="en-US" dirty="0">
                <a:cs typeface="Arial" panose="020B0604020202020204" pitchFamily="34" charset="0"/>
              </a:rPr>
              <a:t>In the instance if the value was set at the system level</a:t>
            </a:r>
          </a:p>
        </p:txBody>
      </p:sp>
      <p:sp>
        <p:nvSpPr>
          <p:cNvPr id="33796"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10 - </a:t>
            </a:r>
            <a:fld id="{5FC5EAA0-134A-4925-BC3E-76C47D149636}" type="slidenum">
              <a:rPr lang="en-US" altLang="en-US" smtClean="0"/>
              <a:t>14</a:t>
            </a:fld>
            <a:endParaRPr lang="en-US" altLang="en-US" dirty="0"/>
          </a:p>
        </p:txBody>
      </p:sp>
    </p:spTree>
    <p:extLst>
      <p:ext uri="{BB962C8B-B14F-4D97-AF65-F5344CB8AC3E}">
        <p14:creationId xmlns:p14="http://schemas.microsoft.com/office/powerpoint/2010/main" val="392358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457200" y="457200"/>
            <a:ext cx="6858000" cy="3859213"/>
          </a:xfrm>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Automatic Data Optimization (ADO) policies automatically execute actions under predefined conditions:</a:t>
            </a:r>
          </a:p>
          <a:p>
            <a:pPr lvl="2"/>
            <a:r>
              <a:rPr lang="en-US" altLang="en-US" dirty="0"/>
              <a:t>Compress data only</a:t>
            </a:r>
          </a:p>
          <a:p>
            <a:pPr lvl="2"/>
            <a:r>
              <a:rPr lang="en-US" altLang="en-US" dirty="0"/>
              <a:t>Move segments to other storage tiers under space pressure</a:t>
            </a:r>
          </a:p>
          <a:p>
            <a:pPr lvl="1"/>
            <a:r>
              <a:rPr lang="en-US" altLang="en-US" dirty="0"/>
              <a:t>ADO can execute compression and data movement only if Heat Map is enabled. After being enabled, Heat Map automatically collects statistics to execute ADO actions after the statistics evaluation is completed.</a:t>
            </a:r>
          </a:p>
          <a:p>
            <a:pPr lvl="1"/>
            <a:r>
              <a:rPr lang="en-US" altLang="en-US" dirty="0">
                <a:solidFill>
                  <a:schemeClr val="tx1"/>
                </a:solidFill>
              </a:rPr>
              <a:t>Automatic Data Optimization requires the Advanced Compression option.</a:t>
            </a:r>
          </a:p>
          <a:p>
            <a:pPr lvl="1"/>
            <a:r>
              <a:rPr lang="en-US" altLang="en-US" dirty="0">
                <a:solidFill>
                  <a:schemeClr val="tx1"/>
                </a:solidFill>
              </a:rPr>
              <a:t>Since Oracle Database 12.2, </a:t>
            </a:r>
            <a:r>
              <a:rPr lang="en-US" altLang="en-US" dirty="0" smtClean="0">
                <a:solidFill>
                  <a:schemeClr val="tx1"/>
                </a:solidFill>
              </a:rPr>
              <a:t>ADO, </a:t>
            </a:r>
            <a:r>
              <a:rPr lang="en-US" altLang="en-US" dirty="0">
                <a:solidFill>
                  <a:schemeClr val="tx1"/>
                </a:solidFill>
              </a:rPr>
              <a:t>and Heat Map statistics are supported in CDBs and more precisely on objects in PDBs.</a:t>
            </a:r>
          </a:p>
        </p:txBody>
      </p:sp>
      <p:sp>
        <p:nvSpPr>
          <p:cNvPr id="35844"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10 - </a:t>
            </a:r>
            <a:fld id="{2BFDCBFB-3340-4606-8E15-62C8F974C7DD}" type="slidenum">
              <a:rPr lang="en-US" altLang="en-US" smtClean="0"/>
              <a:t>15</a:t>
            </a:fld>
            <a:endParaRPr lang="en-US" altLang="en-US" dirty="0"/>
          </a:p>
        </p:txBody>
      </p:sp>
    </p:spTree>
    <p:extLst>
      <p:ext uri="{BB962C8B-B14F-4D97-AF65-F5344CB8AC3E}">
        <p14:creationId xmlns:p14="http://schemas.microsoft.com/office/powerpoint/2010/main" val="345656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6"/>
          <p:cNvSpPr>
            <a:spLocks noGrp="1" noRot="1" noChangeAspect="1" noTextEdit="1"/>
          </p:cNvSpPr>
          <p:nvPr>
            <p:ph type="sldImg"/>
          </p:nvPr>
        </p:nvSpPr>
        <p:spPr>
          <a:xfrm>
            <a:off x="457200" y="457200"/>
            <a:ext cx="6858000" cy="3859213"/>
          </a:xfrm>
          <a:ln/>
        </p:spPr>
      </p:sp>
      <p:sp>
        <p:nvSpPr>
          <p:cNvPr id="37891" name="Notes Placeholder 7"/>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slide shows how to set up the different steps between Heat Map and ADO to automate the movement of a segment to another tablespace and/or the compression of blocks or a segment depending on certain conditions defined in ADO policies, in a PDB.</a:t>
            </a:r>
          </a:p>
          <a:p>
            <a:pPr lvl="2">
              <a:buFont typeface="Calibri" panose="020F0502020204030204" pitchFamily="34" charset="0"/>
              <a:buAutoNum type="arabicPeriod"/>
            </a:pPr>
            <a:r>
              <a:rPr lang="en-US" altLang="en-US" dirty="0"/>
              <a:t>The first operation for the DBA is to enable Heat Map at the PDB level, tracking activity on blocks and segments. Heat Map activates system-generated statistics collection, such as segment access and row and segment modification. </a:t>
            </a:r>
          </a:p>
          <a:p>
            <a:pPr lvl="2">
              <a:buFont typeface="Calibri" panose="020F0502020204030204" pitchFamily="34" charset="0"/>
              <a:buAutoNum type="arabicPeriod"/>
            </a:pPr>
            <a:r>
              <a:rPr lang="en-US" altLang="en-US" dirty="0"/>
              <a:t>Real-time statistics are collected in memory (</a:t>
            </a:r>
            <a:r>
              <a:rPr lang="en-US" altLang="en-US" dirty="0">
                <a:latin typeface="Courier New" panose="02070309020205020404" pitchFamily="49" charset="0"/>
                <a:cs typeface="Courier New" panose="02070309020205020404" pitchFamily="49" charset="0"/>
              </a:rPr>
              <a:t>V$HEAT_MAP_SEGMENT</a:t>
            </a:r>
            <a:r>
              <a:rPr lang="en-US" altLang="en-US" dirty="0"/>
              <a:t> </a:t>
            </a:r>
            <a:r>
              <a:rPr lang="en-US" altLang="en-US" dirty="0">
                <a:cs typeface="Arial" panose="020B0604020202020204" pitchFamily="34" charset="0"/>
              </a:rPr>
              <a:t>view</a:t>
            </a:r>
            <a:r>
              <a:rPr lang="en-US" altLang="en-US" dirty="0"/>
              <a:t>) and regularly flushed by scheduled </a:t>
            </a:r>
            <a:r>
              <a:rPr lang="en-US" altLang="en-US" dirty="0">
                <a:latin typeface="Courier New" panose="02070309020205020404" pitchFamily="49" charset="0"/>
                <a:cs typeface="Courier New" panose="02070309020205020404" pitchFamily="49" charset="0"/>
              </a:rPr>
              <a:t>DBMS_SCHEDULER</a:t>
            </a:r>
            <a:r>
              <a:rPr lang="en-US" altLang="en-US" dirty="0"/>
              <a:t> jobs to the persistent table </a:t>
            </a:r>
            <a:r>
              <a:rPr lang="en-US" altLang="en-US" dirty="0">
                <a:latin typeface="Courier New" panose="02070309020205020404" pitchFamily="49" charset="0"/>
                <a:cs typeface="Courier New" panose="02070309020205020404" pitchFamily="49" charset="0"/>
              </a:rPr>
              <a:t>HEAT_MAP_STAT$</a:t>
            </a:r>
            <a:r>
              <a:rPr lang="en-US" altLang="en-US" dirty="0">
                <a:cs typeface="Arial" panose="020B0604020202020204" pitchFamily="34" charset="0"/>
              </a:rPr>
              <a:t>.</a:t>
            </a:r>
            <a:r>
              <a:rPr lang="en-US" altLang="en-US" dirty="0"/>
              <a:t> Persistent data is visible by using the </a:t>
            </a:r>
            <a:r>
              <a:rPr lang="en-US" altLang="en-US" dirty="0">
                <a:latin typeface="Courier New" panose="02070309020205020404" pitchFamily="49" charset="0"/>
                <a:cs typeface="Courier New" panose="02070309020205020404" pitchFamily="49" charset="0"/>
              </a:rPr>
              <a:t>DBA_HEAT_MAP_SEG_HISTOGRAM</a:t>
            </a:r>
            <a:r>
              <a:rPr lang="en-US" altLang="en-US" dirty="0"/>
              <a:t> view. </a:t>
            </a:r>
          </a:p>
          <a:p>
            <a:pPr lvl="2">
              <a:buFont typeface="Calibri" panose="020F0502020204030204" pitchFamily="34" charset="0"/>
              <a:buAutoNum type="arabicPeriod"/>
            </a:pPr>
            <a:r>
              <a:rPr lang="en-US" altLang="en-US" dirty="0"/>
              <a:t>The next step is to create ADO policies in the PDB on segments or groups of segments or as default ADO behavior on tablespaces.</a:t>
            </a:r>
          </a:p>
          <a:p>
            <a:pPr lvl="2">
              <a:buFont typeface="Calibri" panose="020F0502020204030204" pitchFamily="34" charset="0"/>
              <a:buAutoNum type="arabicPeriod"/>
            </a:pPr>
            <a:r>
              <a:rPr lang="en-US" altLang="en-US" dirty="0"/>
              <a:t>The next step is to schedule when ADO policy evaluation must happen if the default scheduling does not match business requirements. ADO policy evaluation relies on Heat Map statistics. MMON evaluates row-level policies periodically and starts jobs to compress whichever blocks qualify. Segment-level policies are evaluated and executed only during the maintenance window.</a:t>
            </a:r>
          </a:p>
          <a:p>
            <a:pPr lvl="2">
              <a:buFont typeface="Calibri" panose="020F0502020204030204" pitchFamily="34" charset="0"/>
              <a:buAutoNum type="arabicPeriod"/>
            </a:pPr>
            <a:r>
              <a:rPr lang="en-US" altLang="en-US" dirty="0"/>
              <a:t>The DBA can then view ADO execution results by using the </a:t>
            </a:r>
            <a:r>
              <a:rPr lang="en-US" altLang="en-US" dirty="0">
                <a:latin typeface="Courier New" panose="02070309020205020404" pitchFamily="49" charset="0"/>
                <a:cs typeface="Courier New" panose="02070309020205020404" pitchFamily="49" charset="0"/>
              </a:rPr>
              <a:t>DBA_ILMEVALUATIONDETAILS</a:t>
            </a:r>
            <a:r>
              <a:rPr lang="en-US" altLang="en-US" dirty="0"/>
              <a:t> and </a:t>
            </a:r>
            <a:r>
              <a:rPr lang="en-US" altLang="en-US" dirty="0">
                <a:latin typeface="Courier New" panose="02070309020205020404" pitchFamily="49" charset="0"/>
                <a:cs typeface="Courier New" panose="02070309020205020404" pitchFamily="49" charset="0"/>
              </a:rPr>
              <a:t>DBA_ILMRESULTS</a:t>
            </a:r>
            <a:r>
              <a:rPr lang="en-US" altLang="en-US" dirty="0"/>
              <a:t> </a:t>
            </a:r>
            <a:r>
              <a:rPr lang="en-US" altLang="en-US" dirty="0">
                <a:cs typeface="Arial" panose="020B0604020202020204" pitchFamily="34" charset="0"/>
              </a:rPr>
              <a:t>views in the PDB.</a:t>
            </a:r>
          </a:p>
          <a:p>
            <a:pPr lvl="2">
              <a:buFont typeface="Calibri" panose="020F0502020204030204" pitchFamily="34" charset="0"/>
              <a:buAutoNum type="arabicPeriod"/>
            </a:pPr>
            <a:r>
              <a:rPr lang="en-US" altLang="en-US" dirty="0">
                <a:cs typeface="Arial" panose="020B0604020202020204" pitchFamily="34" charset="0"/>
              </a:rPr>
              <a:t>Finally, the DBA can verify if the segment in the PDB is moved and stored on the tablespace that is defined in the ADO policy and/or if blocks or the segment was compressed, by viewing the </a:t>
            </a:r>
            <a:r>
              <a:rPr lang="en-US" altLang="en-US" dirty="0">
                <a:latin typeface="Courier New" panose="02070309020205020404" pitchFamily="49" charset="0"/>
                <a:cs typeface="Courier New" panose="02070309020205020404" pitchFamily="49" charset="0"/>
              </a:rPr>
              <a:t>COMPRESSION_STAT$</a:t>
            </a:r>
            <a:r>
              <a:rPr lang="en-US" altLang="en-US" dirty="0">
                <a:cs typeface="Arial" panose="020B0604020202020204" pitchFamily="34" charset="0"/>
              </a:rPr>
              <a:t> table.</a:t>
            </a:r>
            <a:endParaRPr lang="en-US" altLang="en-US" dirty="0"/>
          </a:p>
        </p:txBody>
      </p:sp>
      <p:sp>
        <p:nvSpPr>
          <p:cNvPr id="37892"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10 - </a:t>
            </a:r>
            <a:fld id="{933553C7-55AD-412A-9D84-136B148AE661}" type="slidenum">
              <a:rPr lang="en-US" altLang="en-US" smtClean="0"/>
              <a:t>16</a:t>
            </a:fld>
            <a:endParaRPr lang="en-US" altLang="en-US" dirty="0"/>
          </a:p>
        </p:txBody>
      </p:sp>
    </p:spTree>
    <p:extLst>
      <p:ext uri="{BB962C8B-B14F-4D97-AF65-F5344CB8AC3E}">
        <p14:creationId xmlns:p14="http://schemas.microsoft.com/office/powerpoint/2010/main" val="3435354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1"/>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38"/>
              </a:spcBef>
              <a:buSzPct val="100000"/>
              <a:buFont typeface="Arial" panose="020B0604020202020204" pitchFamily="34" charset="0"/>
              <a:defRPr sz="1200" b="1">
                <a:solidFill>
                  <a:schemeClr val="tx1"/>
                </a:solidFill>
                <a:latin typeface="Arial" panose="020B0604020202020204" pitchFamily="34" charset="0"/>
              </a:defRPr>
            </a:lvl1pPr>
            <a:lvl2pPr marL="742950" indent="-285750">
              <a:spcBef>
                <a:spcPts val="538"/>
              </a:spcBef>
              <a:buSzPct val="100000"/>
              <a:buFont typeface="Times New Roman" panose="02020603050405020304" pitchFamily="18" charset="0"/>
              <a:defRPr sz="1100">
                <a:solidFill>
                  <a:srgbClr val="000000"/>
                </a:solidFill>
                <a:latin typeface="Arial" panose="020B0604020202020204" pitchFamily="34" charset="0"/>
              </a:defRPr>
            </a:lvl2pPr>
            <a:lvl3pPr marL="1143000" indent="-228600">
              <a:spcBef>
                <a:spcPts val="400"/>
              </a:spcBef>
              <a:buSzPct val="100000"/>
              <a:buFont typeface="Times New Roman" panose="02020603050405020304" pitchFamily="18" charset="0"/>
              <a:buChar char="•"/>
              <a:defRPr sz="1100">
                <a:solidFill>
                  <a:srgbClr val="000000"/>
                </a:solidFill>
                <a:latin typeface="Arial" panose="020B0604020202020204" pitchFamily="34" charset="0"/>
              </a:defRPr>
            </a:lvl3pPr>
            <a:lvl4pPr marL="1600200" indent="-228600">
              <a:spcBef>
                <a:spcPts val="400"/>
              </a:spcBef>
              <a:buSzPct val="100000"/>
              <a:buFont typeface="Times New Roman" panose="02020603050405020304" pitchFamily="18" charset="0"/>
              <a:buChar char="-"/>
              <a:defRPr sz="1100">
                <a:solidFill>
                  <a:srgbClr val="000000"/>
                </a:solidFill>
                <a:latin typeface="Arial" panose="020B0604020202020204" pitchFamily="34" charset="0"/>
              </a:defRPr>
            </a:lvl4pPr>
            <a:lvl5pPr marL="2057400" indent="-228600">
              <a:spcBef>
                <a:spcPts val="400"/>
              </a:spcBef>
              <a:buSzPct val="100000"/>
              <a:buFont typeface="Times New Roman" panose="02020603050405020304" pitchFamily="18" charset="0"/>
              <a:defRPr sz="1100">
                <a:solidFill>
                  <a:srgbClr val="000000"/>
                </a:solidFill>
                <a:latin typeface="Courier New" panose="02070309020205020404" pitchFamily="49" charset="0"/>
              </a:defRPr>
            </a:lvl5pPr>
            <a:lvl6pPr marL="2514600" indent="-228600" eaLnBrk="0" fontAlgn="base" hangingPunct="0">
              <a:spcBef>
                <a:spcPts val="40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6pPr>
            <a:lvl7pPr marL="2971800" indent="-228600" eaLnBrk="0" fontAlgn="base" hangingPunct="0">
              <a:spcBef>
                <a:spcPts val="40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7pPr>
            <a:lvl8pPr marL="3429000" indent="-228600" eaLnBrk="0" fontAlgn="base" hangingPunct="0">
              <a:spcBef>
                <a:spcPts val="40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8pPr>
            <a:lvl9pPr marL="3886200" indent="-228600" eaLnBrk="0" fontAlgn="base" hangingPunct="0">
              <a:spcBef>
                <a:spcPts val="40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9pPr>
          </a:lstStyle>
          <a:p>
            <a:pPr>
              <a:spcBef>
                <a:spcPct val="0"/>
              </a:spcBef>
              <a:buSzTx/>
              <a:buFontTx/>
              <a:buNone/>
            </a:pPr>
            <a:r>
              <a:rPr lang="en-US" altLang="en-US" sz="1100" dirty="0"/>
              <a:t>Oracle Database </a:t>
            </a:r>
            <a:r>
              <a:rPr lang="en-US" altLang="en-US" sz="1100" dirty="0" smtClean="0"/>
              <a:t>19c: </a:t>
            </a:r>
            <a:r>
              <a:rPr lang="en-US" altLang="en-US" sz="1100" dirty="0"/>
              <a:t>Managing Multitenant Architecture   10 - </a:t>
            </a:r>
            <a:fld id="{A40E282B-6A9A-4AFE-B6E4-0DD56A8879BC}" type="slidenum">
              <a:rPr lang="en-US" altLang="en-US" sz="1100" smtClean="0"/>
              <a:t>17</a:t>
            </a:fld>
            <a:endParaRPr lang="en-US" altLang="en-US" sz="1100" dirty="0"/>
          </a:p>
        </p:txBody>
      </p:sp>
      <p:sp>
        <p:nvSpPr>
          <p:cNvPr id="39939"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Oracle Database </a:t>
            </a:r>
            <a:r>
              <a:rPr lang="en-US" altLang="en-US" dirty="0" smtClean="0"/>
              <a:t>19c </a:t>
            </a:r>
            <a:r>
              <a:rPr lang="en-US" altLang="en-US" dirty="0"/>
              <a:t>introduces the CDB Fleet feature. CDB Fleet aims to provide the underlying infrastructure for massive scalability and centralized management of many CDBs.</a:t>
            </a:r>
          </a:p>
          <a:p>
            <a:pPr lvl="2">
              <a:buFont typeface="Arial" panose="020B0604020202020204" pitchFamily="34" charset="0"/>
              <a:buChar char="•"/>
            </a:pPr>
            <a:r>
              <a:rPr lang="en-US" altLang="en-US" dirty="0"/>
              <a:t>The maximum number of PDBs in a CDB is 4096 PDBs. A CDB fleet can hold more than 4096 PDBs.</a:t>
            </a:r>
          </a:p>
          <a:p>
            <a:pPr lvl="2">
              <a:buFont typeface="Arial" panose="020B0604020202020204" pitchFamily="34" charset="0"/>
              <a:buChar char="•"/>
            </a:pPr>
            <a:r>
              <a:rPr lang="en-US" altLang="en-US" dirty="0"/>
              <a:t>Different PDBs in a single configuration require different types of servers to function optimally. Some PDBs might process a large transaction load, whereas other PDBs are used mainly for monitoring. You want the appropriate server resources for these PDBs, such as CPU, memory, I/O rate, and storage systems.</a:t>
            </a:r>
          </a:p>
          <a:p>
            <a:pPr lvl="2">
              <a:buFont typeface="Arial" panose="020B0604020202020204" pitchFamily="34" charset="0"/>
              <a:buChar char="•"/>
            </a:pPr>
            <a:r>
              <a:rPr lang="en-US" altLang="en-US" dirty="0"/>
              <a:t>Each CDB can use all the usual database features for high availability, scalability, and recovery of the PDBs in the CDB, such as Real Application Clusters (RAC), Data Guard, RMAN, PITR, and Flashback.</a:t>
            </a:r>
          </a:p>
          <a:p>
            <a:pPr lvl="2"/>
            <a:r>
              <a:rPr lang="en-US" altLang="en-US" dirty="0"/>
              <a:t>PDB names must be unique across all CDBs in the fleet. PDBs can be created in any CDB in the fleet, but can be opened only in the CDB where they physically exist.</a:t>
            </a:r>
          </a:p>
          <a:p>
            <a:pPr lvl="2">
              <a:buFont typeface="Arial" panose="020B0604020202020204" pitchFamily="34" charset="0"/>
              <a:buChar char="•"/>
            </a:pPr>
            <a:endParaRPr lang="en-US" altLang="en-US" dirty="0"/>
          </a:p>
        </p:txBody>
      </p:sp>
      <p:sp>
        <p:nvSpPr>
          <p:cNvPr id="39940" name="Slide Image Placeholder 6"/>
          <p:cNvSpPr>
            <a:spLocks noGrp="1" noRot="1" noChangeAspect="1" noTextEdit="1"/>
          </p:cNvSpPr>
          <p:nvPr>
            <p:ph type="sldImg"/>
          </p:nvPr>
        </p:nvSpPr>
        <p:spPr>
          <a:xfrm>
            <a:off x="457200" y="457200"/>
            <a:ext cx="6858000" cy="3859213"/>
          </a:xfrm>
          <a:ln/>
        </p:spPr>
      </p:sp>
    </p:spTree>
    <p:extLst>
      <p:ext uri="{BB962C8B-B14F-4D97-AF65-F5344CB8AC3E}">
        <p14:creationId xmlns:p14="http://schemas.microsoft.com/office/powerpoint/2010/main" val="2141267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xfrm>
            <a:off x="457200" y="457200"/>
            <a:ext cx="6858000" cy="3859213"/>
          </a:xfrm>
          <a:ln/>
        </p:spPr>
      </p:sp>
      <p:sp>
        <p:nvSpPr>
          <p:cNvPr id="3" name="Notes Placeholder 2"/>
          <p:cNvSpPr>
            <a:spLocks noGrp="1"/>
          </p:cNvSpPr>
          <p:nvPr>
            <p:ph type="body" idx="1"/>
          </p:nvPr>
        </p:nvSpPr>
        <p:spPr/>
        <p:txBody>
          <a:bodyPr>
            <a:normAutofit/>
          </a:bodyPr>
          <a:lstStyle/>
          <a:p>
            <a:pPr lvl="1">
              <a:defRPr/>
            </a:pPr>
            <a:r>
              <a:rPr lang="fr-FR" dirty="0"/>
              <a:t>A CDB fleet contains a CDB lead and CDB members. </a:t>
            </a:r>
            <a:r>
              <a:rPr lang="en-US" dirty="0"/>
              <a:t>PDB information from the individual CDBs is synchronized with the CDB lead. </a:t>
            </a:r>
          </a:p>
          <a:p>
            <a:pPr lvl="1">
              <a:defRPr/>
            </a:pPr>
            <a:r>
              <a:rPr lang="fr-FR" dirty="0"/>
              <a:t>The CDB lead is, from the CDB root, able to:</a:t>
            </a:r>
          </a:p>
          <a:p>
            <a:pPr lvl="2">
              <a:buFont typeface="Arial" pitchFamily="34" charset="0"/>
              <a:buChar char="•"/>
              <a:defRPr/>
            </a:pPr>
            <a:r>
              <a:rPr lang="fr-FR" dirty="0"/>
              <a:t>Monitor all PDBs of all CDBs in the </a:t>
            </a:r>
            <a:r>
              <a:rPr lang="fr-FR" dirty="0" smtClean="0"/>
              <a:t>fleet.</a:t>
            </a:r>
            <a:endParaRPr lang="fr-FR" dirty="0"/>
          </a:p>
          <a:p>
            <a:pPr lvl="2">
              <a:buFont typeface="Arial" pitchFamily="34" charset="0"/>
              <a:buChar char="•"/>
              <a:defRPr/>
            </a:pPr>
            <a:r>
              <a:rPr lang="fr-FR" dirty="0"/>
              <a:t>Report information and collect diagnostic information from all PDBs of all CDBs in the fleet through a </a:t>
            </a:r>
            <a:r>
              <a:rPr lang="en-US" dirty="0"/>
              <a:t>cross-container </a:t>
            </a:r>
            <a:r>
              <a:rPr lang="en-US" dirty="0" smtClean="0"/>
              <a:t>query.</a:t>
            </a:r>
            <a:endParaRPr lang="fr-FR" dirty="0"/>
          </a:p>
          <a:p>
            <a:pPr lvl="2">
              <a:buFont typeface="Arial" pitchFamily="34" charset="0"/>
              <a:buChar char="•"/>
              <a:defRPr/>
            </a:pPr>
            <a:r>
              <a:rPr lang="fr-FR" dirty="0"/>
              <a:t>Query </a:t>
            </a:r>
            <a:r>
              <a:rPr lang="en-US" dirty="0"/>
              <a:t>Oracle-supplied objects</a:t>
            </a:r>
            <a:r>
              <a:rPr lang="fr-FR" dirty="0"/>
              <a:t> from all PDBs of all CDBs in the </a:t>
            </a:r>
            <a:r>
              <a:rPr lang="fr-FR" dirty="0" smtClean="0"/>
              <a:t>fleet.</a:t>
            </a:r>
            <a:endParaRPr lang="fr-FR" dirty="0"/>
          </a:p>
          <a:p>
            <a:pPr lvl="1">
              <a:defRPr/>
            </a:pPr>
            <a:r>
              <a:rPr lang="fr-FR" dirty="0"/>
              <a:t>To configure a CDB fleet, define the lead and then the members.</a:t>
            </a:r>
            <a:endParaRPr lang="en-US" dirty="0"/>
          </a:p>
          <a:p>
            <a:pPr lvl="2">
              <a:buFont typeface="+mj-lt"/>
              <a:buAutoNum type="arabicPeriod"/>
              <a:defRPr/>
            </a:pPr>
            <a:r>
              <a:rPr lang="en-US" dirty="0"/>
              <a:t>To define a CDB as the CDB lead in a CDB fleet, from the CDB root, set the </a:t>
            </a:r>
            <a:r>
              <a:rPr lang="en-US" dirty="0">
                <a:latin typeface="Courier New" pitchFamily="49" charset="0"/>
                <a:cs typeface="Courier New" pitchFamily="49" charset="0"/>
              </a:rPr>
              <a:t>LEAD_CDB</a:t>
            </a:r>
            <a:r>
              <a:rPr lang="en-US" dirty="0"/>
              <a:t> database property to </a:t>
            </a:r>
            <a:r>
              <a:rPr lang="en-US" dirty="0">
                <a:latin typeface="Courier New" panose="02070309020205020404" pitchFamily="49" charset="0"/>
                <a:cs typeface="Courier New" panose="02070309020205020404" pitchFamily="49" charset="0"/>
              </a:rPr>
              <a:t>TRUE</a:t>
            </a:r>
            <a:r>
              <a:rPr lang="en-US" dirty="0"/>
              <a:t>.</a:t>
            </a:r>
          </a:p>
          <a:p>
            <a:pPr lvl="2">
              <a:buFont typeface="+mj-lt"/>
              <a:buAutoNum type="arabicPeriod"/>
              <a:defRPr/>
            </a:pPr>
            <a:r>
              <a:rPr lang="fr-FR" dirty="0"/>
              <a:t>Still in the CDB root of the CDB lead, use a common user and grant appropriate privileges.</a:t>
            </a:r>
            <a:endParaRPr lang="en-US" dirty="0"/>
          </a:p>
          <a:p>
            <a:pPr lvl="2">
              <a:buFont typeface="+mj-lt"/>
              <a:buAutoNum type="arabicPeriod"/>
              <a:defRPr/>
            </a:pPr>
            <a:r>
              <a:rPr lang="en-US" dirty="0"/>
              <a:t>To define</a:t>
            </a:r>
            <a:r>
              <a:rPr lang="fr-FR" dirty="0"/>
              <a:t> other CDBs as members of the CDB fleet:</a:t>
            </a:r>
          </a:p>
          <a:p>
            <a:pPr lvl="3">
              <a:buFont typeface="+mj-lt"/>
              <a:buAutoNum type="alphaLcPeriod"/>
              <a:defRPr/>
            </a:pPr>
            <a:r>
              <a:rPr lang="fr-FR" dirty="0"/>
              <a:t>Connect to the CDB root of another CDB.</a:t>
            </a:r>
          </a:p>
          <a:p>
            <a:pPr lvl="3">
              <a:buFont typeface="+mj-lt"/>
              <a:buAutoNum type="alphaLcPeriod"/>
              <a:defRPr/>
            </a:pPr>
            <a:r>
              <a:rPr lang="fr-FR" dirty="0"/>
              <a:t>Use a common user identical to the common user used in the lead CDB because you have to create a public database link </a:t>
            </a:r>
            <a:r>
              <a:rPr lang="en-US" dirty="0"/>
              <a:t>using a fixed user.</a:t>
            </a:r>
          </a:p>
          <a:p>
            <a:pPr lvl="3">
              <a:buFont typeface="+mj-lt"/>
              <a:buAutoNum type="alphaLcPeriod"/>
              <a:defRPr/>
            </a:pPr>
            <a:r>
              <a:rPr lang="fr-FR" dirty="0"/>
              <a:t>Set </a:t>
            </a:r>
            <a:r>
              <a:rPr lang="en-US" dirty="0"/>
              <a:t>the </a:t>
            </a:r>
            <a:r>
              <a:rPr lang="en-US" dirty="0">
                <a:latin typeface="Courier New" pitchFamily="49" charset="0"/>
                <a:cs typeface="Courier New" pitchFamily="49" charset="0"/>
              </a:rPr>
              <a:t>LEAD_CDB_URI</a:t>
            </a:r>
            <a:r>
              <a:rPr lang="en-US" dirty="0"/>
              <a:t> database property to the name of the database link to the CDB lead.</a:t>
            </a:r>
          </a:p>
          <a:p>
            <a:pPr marL="173038" lvl="1" indent="-1588">
              <a:defRPr/>
            </a:pPr>
            <a:r>
              <a:rPr lang="en-US" dirty="0"/>
              <a:t>It assumes that the network is configured so that the current CDB can connect to the CDB lead by using the connect descriptor defined in the link</a:t>
            </a:r>
            <a:r>
              <a:rPr lang="en-US" dirty="0" smtClean="0"/>
              <a:t>.</a:t>
            </a:r>
            <a:endParaRPr lang="fr-FR" dirty="0"/>
          </a:p>
        </p:txBody>
      </p:sp>
      <p:sp>
        <p:nvSpPr>
          <p:cNvPr id="41988"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38"/>
              </a:spcBef>
              <a:buSzPct val="100000"/>
              <a:buFont typeface="Arial" panose="020B0604020202020204" pitchFamily="34" charset="0"/>
              <a:defRPr sz="1200" b="1">
                <a:solidFill>
                  <a:schemeClr val="tx1"/>
                </a:solidFill>
                <a:latin typeface="Arial" panose="020B0604020202020204" pitchFamily="34" charset="0"/>
              </a:defRPr>
            </a:lvl1pPr>
            <a:lvl2pPr marL="742950" indent="-285750">
              <a:spcBef>
                <a:spcPts val="538"/>
              </a:spcBef>
              <a:buSzPct val="100000"/>
              <a:buFont typeface="Times New Roman" panose="02020603050405020304" pitchFamily="18" charset="0"/>
              <a:defRPr sz="1100">
                <a:solidFill>
                  <a:srgbClr val="000000"/>
                </a:solidFill>
                <a:latin typeface="Arial" panose="020B0604020202020204" pitchFamily="34" charset="0"/>
              </a:defRPr>
            </a:lvl2pPr>
            <a:lvl3pPr marL="1143000" indent="-228600">
              <a:spcBef>
                <a:spcPts val="400"/>
              </a:spcBef>
              <a:buSzPct val="100000"/>
              <a:buFont typeface="Times New Roman" panose="02020603050405020304" pitchFamily="18" charset="0"/>
              <a:buChar char="•"/>
              <a:defRPr sz="1100">
                <a:solidFill>
                  <a:srgbClr val="000000"/>
                </a:solidFill>
                <a:latin typeface="Arial" panose="020B0604020202020204" pitchFamily="34" charset="0"/>
              </a:defRPr>
            </a:lvl3pPr>
            <a:lvl4pPr marL="1600200" indent="-228600">
              <a:spcBef>
                <a:spcPts val="400"/>
              </a:spcBef>
              <a:buSzPct val="100000"/>
              <a:buFont typeface="Times New Roman" panose="02020603050405020304" pitchFamily="18" charset="0"/>
              <a:buChar char="-"/>
              <a:defRPr sz="1100">
                <a:solidFill>
                  <a:srgbClr val="000000"/>
                </a:solidFill>
                <a:latin typeface="Arial" panose="020B0604020202020204" pitchFamily="34" charset="0"/>
              </a:defRPr>
            </a:lvl4pPr>
            <a:lvl5pPr marL="2057400" indent="-228600">
              <a:spcBef>
                <a:spcPts val="400"/>
              </a:spcBef>
              <a:buSzPct val="100000"/>
              <a:buFont typeface="Times New Roman" panose="02020603050405020304" pitchFamily="18" charset="0"/>
              <a:defRPr sz="1100">
                <a:solidFill>
                  <a:srgbClr val="000000"/>
                </a:solidFill>
                <a:latin typeface="Courier New" panose="02070309020205020404" pitchFamily="49" charset="0"/>
              </a:defRPr>
            </a:lvl5pPr>
            <a:lvl6pPr marL="2514600" indent="-228600" eaLnBrk="0" fontAlgn="base" hangingPunct="0">
              <a:spcBef>
                <a:spcPts val="40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6pPr>
            <a:lvl7pPr marL="2971800" indent="-228600" eaLnBrk="0" fontAlgn="base" hangingPunct="0">
              <a:spcBef>
                <a:spcPts val="40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7pPr>
            <a:lvl8pPr marL="3429000" indent="-228600" eaLnBrk="0" fontAlgn="base" hangingPunct="0">
              <a:spcBef>
                <a:spcPts val="40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8pPr>
            <a:lvl9pPr marL="3886200" indent="-228600" eaLnBrk="0" fontAlgn="base" hangingPunct="0">
              <a:spcBef>
                <a:spcPts val="40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9pPr>
          </a:lstStyle>
          <a:p>
            <a:pPr>
              <a:spcBef>
                <a:spcPct val="0"/>
              </a:spcBef>
              <a:buSzTx/>
              <a:buFontTx/>
              <a:buNone/>
            </a:pPr>
            <a:r>
              <a:rPr lang="en-US" altLang="en-US" sz="1100" dirty="0"/>
              <a:t>Oracle Database </a:t>
            </a:r>
            <a:r>
              <a:rPr lang="en-US" altLang="en-US" sz="1100" dirty="0" smtClean="0"/>
              <a:t>19c: </a:t>
            </a:r>
            <a:r>
              <a:rPr lang="en-US" altLang="en-US" sz="1100" dirty="0"/>
              <a:t>Managing Multitenant Architecture   10 - </a:t>
            </a:r>
            <a:fld id="{B56FD59D-2C83-4930-AC49-4F6430BD4D6F}" type="slidenum">
              <a:rPr lang="en-US" altLang="en-US" sz="1100" smtClean="0"/>
              <a:t>18</a:t>
            </a:fld>
            <a:endParaRPr lang="en-US" altLang="en-US" sz="1100" dirty="0"/>
          </a:p>
        </p:txBody>
      </p:sp>
    </p:spTree>
    <p:extLst>
      <p:ext uri="{BB962C8B-B14F-4D97-AF65-F5344CB8AC3E}">
        <p14:creationId xmlns:p14="http://schemas.microsoft.com/office/powerpoint/2010/main" val="28950143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xfrm>
            <a:off x="457200" y="457200"/>
            <a:ext cx="6858000" cy="3859213"/>
          </a:xfrm>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buFont typeface="Arial" panose="020B0604020202020204" pitchFamily="34" charset="0"/>
              <a:buChar char="•"/>
            </a:pPr>
            <a:r>
              <a:rPr lang="en-US" altLang="en-US" dirty="0"/>
              <a:t>The CDB lead in the CDB fleet can monitor PDBs across the CDBs in the CDB fleet. You can install a monitoring application in one container and use CDB views and GV$ views to monitor and process diagnostic data for the entire CDB fleet. A cross-container query issued in the lead CDB can automatically execute in all PDBs across the CDB fleet through the Oracle-supplied objects.</a:t>
            </a:r>
          </a:p>
          <a:p>
            <a:pPr lvl="2">
              <a:buFont typeface="Arial" panose="020B0604020202020204" pitchFamily="34" charset="0"/>
              <a:buChar char="•"/>
            </a:pPr>
            <a:r>
              <a:rPr lang="en-US" altLang="en-US" dirty="0"/>
              <a:t>Using Oracle-supplied or even common application schema objects in different PDBs (or application PDBs) across the CDB fleet, you can use the </a:t>
            </a:r>
            <a:r>
              <a:rPr lang="en-US" altLang="en-US" dirty="0">
                <a:latin typeface="Courier New" panose="02070309020205020404" pitchFamily="49" charset="0"/>
                <a:cs typeface="Courier New" panose="02070309020205020404" pitchFamily="49" charset="0"/>
              </a:rPr>
              <a:t>CONTAINERS</a:t>
            </a:r>
            <a:r>
              <a:rPr lang="en-US" altLang="en-US" dirty="0"/>
              <a:t> clause or </a:t>
            </a:r>
            <a:r>
              <a:rPr lang="en-US" altLang="en-US" dirty="0">
                <a:latin typeface="Courier New" panose="02070309020205020404" pitchFamily="49" charset="0"/>
                <a:cs typeface="Courier New" panose="02070309020205020404" pitchFamily="49" charset="0"/>
              </a:rPr>
              <a:t>CONTAINER_MAP </a:t>
            </a:r>
            <a:r>
              <a:rPr lang="en-US" altLang="en-US" dirty="0"/>
              <a:t>to run queries across all of the PDBs of the multiple CDBs in the fleet. This enables the aggregation of data from PDBs in different CDBs across the fleet. The application can be installed in an application root, and each CDB in the fleet can have an application root clone to enable the common application schema across the CDBs.</a:t>
            </a:r>
          </a:p>
          <a:p>
            <a:pPr lvl="2">
              <a:buFont typeface="Arial" panose="020B0604020202020204" pitchFamily="34" charset="0"/>
              <a:buChar char="•"/>
            </a:pPr>
            <a:r>
              <a:rPr lang="en-US" altLang="en-US" dirty="0"/>
              <a:t>The CDB lead can serve as a central location where you can view information about and the status of all the PDBs across multiple CDBs.</a:t>
            </a:r>
          </a:p>
          <a:p>
            <a:pPr lvl="1"/>
            <a:endParaRPr lang="en-US" altLang="en-US" dirty="0"/>
          </a:p>
          <a:p>
            <a:pPr lvl="1"/>
            <a:endParaRPr lang="en-US" altLang="en-US" dirty="0"/>
          </a:p>
        </p:txBody>
      </p:sp>
      <p:sp>
        <p:nvSpPr>
          <p:cNvPr id="44036"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38"/>
              </a:spcBef>
              <a:buSzPct val="100000"/>
              <a:buFont typeface="Arial" panose="020B0604020202020204" pitchFamily="34" charset="0"/>
              <a:defRPr sz="1200" b="1">
                <a:solidFill>
                  <a:schemeClr val="tx1"/>
                </a:solidFill>
                <a:latin typeface="Arial" panose="020B0604020202020204" pitchFamily="34" charset="0"/>
              </a:defRPr>
            </a:lvl1pPr>
            <a:lvl2pPr marL="742950" indent="-285750">
              <a:spcBef>
                <a:spcPts val="538"/>
              </a:spcBef>
              <a:buSzPct val="100000"/>
              <a:buFont typeface="Times New Roman" panose="02020603050405020304" pitchFamily="18" charset="0"/>
              <a:defRPr sz="1100">
                <a:solidFill>
                  <a:srgbClr val="000000"/>
                </a:solidFill>
                <a:latin typeface="Arial" panose="020B0604020202020204" pitchFamily="34" charset="0"/>
              </a:defRPr>
            </a:lvl2pPr>
            <a:lvl3pPr marL="1143000" indent="-228600">
              <a:spcBef>
                <a:spcPts val="400"/>
              </a:spcBef>
              <a:buSzPct val="100000"/>
              <a:buFont typeface="Times New Roman" panose="02020603050405020304" pitchFamily="18" charset="0"/>
              <a:buChar char="•"/>
              <a:defRPr sz="1100">
                <a:solidFill>
                  <a:srgbClr val="000000"/>
                </a:solidFill>
                <a:latin typeface="Arial" panose="020B0604020202020204" pitchFamily="34" charset="0"/>
              </a:defRPr>
            </a:lvl3pPr>
            <a:lvl4pPr marL="1600200" indent="-228600">
              <a:spcBef>
                <a:spcPts val="400"/>
              </a:spcBef>
              <a:buSzPct val="100000"/>
              <a:buFont typeface="Times New Roman" panose="02020603050405020304" pitchFamily="18" charset="0"/>
              <a:buChar char="-"/>
              <a:defRPr sz="1100">
                <a:solidFill>
                  <a:srgbClr val="000000"/>
                </a:solidFill>
                <a:latin typeface="Arial" panose="020B0604020202020204" pitchFamily="34" charset="0"/>
              </a:defRPr>
            </a:lvl4pPr>
            <a:lvl5pPr marL="2057400" indent="-228600">
              <a:spcBef>
                <a:spcPts val="400"/>
              </a:spcBef>
              <a:buSzPct val="100000"/>
              <a:buFont typeface="Times New Roman" panose="02020603050405020304" pitchFamily="18" charset="0"/>
              <a:defRPr sz="1100">
                <a:solidFill>
                  <a:srgbClr val="000000"/>
                </a:solidFill>
                <a:latin typeface="Courier New" panose="02070309020205020404" pitchFamily="49" charset="0"/>
              </a:defRPr>
            </a:lvl5pPr>
            <a:lvl6pPr marL="2514600" indent="-228600" eaLnBrk="0" fontAlgn="base" hangingPunct="0">
              <a:spcBef>
                <a:spcPts val="40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6pPr>
            <a:lvl7pPr marL="2971800" indent="-228600" eaLnBrk="0" fontAlgn="base" hangingPunct="0">
              <a:spcBef>
                <a:spcPts val="40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7pPr>
            <a:lvl8pPr marL="3429000" indent="-228600" eaLnBrk="0" fontAlgn="base" hangingPunct="0">
              <a:spcBef>
                <a:spcPts val="40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8pPr>
            <a:lvl9pPr marL="3886200" indent="-228600" eaLnBrk="0" fontAlgn="base" hangingPunct="0">
              <a:spcBef>
                <a:spcPts val="40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9pPr>
          </a:lstStyle>
          <a:p>
            <a:pPr>
              <a:spcBef>
                <a:spcPct val="0"/>
              </a:spcBef>
              <a:buSzTx/>
              <a:buFontTx/>
              <a:buNone/>
            </a:pPr>
            <a:r>
              <a:rPr lang="en-US" altLang="en-US" sz="1100" dirty="0"/>
              <a:t>Oracle Database </a:t>
            </a:r>
            <a:r>
              <a:rPr lang="en-US" altLang="en-US" sz="1100" dirty="0" smtClean="0"/>
              <a:t>19c: </a:t>
            </a:r>
            <a:r>
              <a:rPr lang="en-US" altLang="en-US" sz="1100" dirty="0"/>
              <a:t>Managing Multitenant Architecture   10 - </a:t>
            </a:r>
            <a:fld id="{8D1BB58F-27A3-49B3-9255-E1F027A762C5}" type="slidenum">
              <a:rPr lang="en-US" altLang="en-US" sz="1100" smtClean="0"/>
              <a:t>19</a:t>
            </a:fld>
            <a:endParaRPr lang="en-US" altLang="en-US" sz="1100" dirty="0"/>
          </a:p>
        </p:txBody>
      </p:sp>
    </p:spTree>
    <p:extLst>
      <p:ext uri="{BB962C8B-B14F-4D97-AF65-F5344CB8AC3E}">
        <p14:creationId xmlns:p14="http://schemas.microsoft.com/office/powerpoint/2010/main" val="3441846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For a complete understanding of the CDB and PDB performance and monitoring, refer to the following guide in the Oracle documentation:</a:t>
            </a:r>
          </a:p>
          <a:p>
            <a:pPr lvl="2"/>
            <a:r>
              <a:rPr lang="en-US" altLang="en-US" dirty="0"/>
              <a:t>“</a:t>
            </a:r>
            <a:r>
              <a:rPr lang="fr-FR" altLang="en-US" i="1" dirty="0"/>
              <a:t>Monitoring CDBs and PDBs</a:t>
            </a:r>
            <a:r>
              <a:rPr lang="en-US" altLang="en-US" dirty="0"/>
              <a:t>“</a:t>
            </a:r>
            <a:r>
              <a:rPr lang="fr-FR" altLang="en-US" i="1" dirty="0"/>
              <a:t> </a:t>
            </a:r>
            <a:r>
              <a:rPr lang="fr-FR" altLang="en-US" dirty="0"/>
              <a:t>in </a:t>
            </a:r>
            <a:r>
              <a:rPr lang="fr-FR" altLang="en-US" i="1" dirty="0"/>
              <a:t>Oracle Multitenant Administrator’s Guide </a:t>
            </a:r>
            <a:r>
              <a:rPr lang="fr-FR" altLang="en-US" i="1" dirty="0" smtClean="0"/>
              <a:t>19c</a:t>
            </a:r>
            <a:endParaRPr lang="fr-FR" altLang="en-US" i="1" dirty="0"/>
          </a:p>
          <a:p>
            <a:pPr lvl="2"/>
            <a:r>
              <a:rPr lang="en-US" i="1" dirty="0"/>
              <a:t>Oracle Database </a:t>
            </a:r>
            <a:r>
              <a:rPr lang="en-US" i="1" dirty="0" smtClean="0"/>
              <a:t>Performance </a:t>
            </a:r>
            <a:r>
              <a:rPr lang="en-US" i="1" dirty="0"/>
              <a:t>Tuning Guide, </a:t>
            </a:r>
            <a:r>
              <a:rPr lang="en-US" i="1" dirty="0" smtClean="0"/>
              <a:t>19c</a:t>
            </a:r>
            <a:endParaRPr lang="en-US" i="1" dirty="0"/>
          </a:p>
          <a:p>
            <a:pPr lvl="2"/>
            <a:r>
              <a:rPr lang="en-US" i="1" dirty="0">
                <a:latin typeface="Arial" charset="0"/>
              </a:rPr>
              <a:t>Oracle Database Testing Guide</a:t>
            </a:r>
            <a:r>
              <a:rPr lang="en-US" i="1" dirty="0"/>
              <a:t> </a:t>
            </a:r>
            <a:r>
              <a:rPr lang="en-US" i="1" dirty="0" smtClean="0"/>
              <a:t>19c</a:t>
            </a:r>
            <a:endParaRPr lang="fr-FR" altLang="en-US" i="1" dirty="0"/>
          </a:p>
          <a:p>
            <a:pPr marL="151200" lvl="2" indent="0">
              <a:buNone/>
            </a:pPr>
            <a:r>
              <a:rPr lang="en-US" altLang="en-US" dirty="0"/>
              <a:t>Refer to other sources of information available under Oracle Learning Library: </a:t>
            </a:r>
          </a:p>
          <a:p>
            <a:pPr lvl="2"/>
            <a:r>
              <a:rPr lang="en-US" altLang="en-US" i="1" dirty="0">
                <a:solidFill>
                  <a:schemeClr val="tx1"/>
                </a:solidFill>
              </a:rPr>
              <a:t>Oracle By Example (OBE)</a:t>
            </a:r>
            <a:r>
              <a:rPr lang="en-US" altLang="en-US" dirty="0">
                <a:solidFill>
                  <a:schemeClr val="tx1"/>
                </a:solidFill>
              </a:rPr>
              <a:t>: </a:t>
            </a:r>
            <a:r>
              <a:rPr lang="en-US" altLang="en-US" i="1" dirty="0">
                <a:solidFill>
                  <a:srgbClr val="0000FF"/>
                </a:solidFill>
              </a:rPr>
              <a:t>Learning Path: </a:t>
            </a:r>
            <a:r>
              <a:rPr lang="en-US" altLang="en-US" i="1" dirty="0" smtClean="0">
                <a:solidFill>
                  <a:srgbClr val="0000FF"/>
                </a:solidFill>
              </a:rPr>
              <a:t>19c </a:t>
            </a:r>
            <a:r>
              <a:rPr lang="en-US" altLang="en-US" i="1" dirty="0">
                <a:solidFill>
                  <a:srgbClr val="0000FF"/>
                </a:solidFill>
              </a:rPr>
              <a:t>New Features for Multitenant </a:t>
            </a:r>
            <a:endParaRPr lang="en-US" altLang="en-US" i="1" dirty="0">
              <a:solidFill>
                <a:schemeClr val="tx1"/>
              </a:solidFill>
            </a:endParaRPr>
          </a:p>
          <a:p>
            <a:pPr lvl="3"/>
            <a:r>
              <a:rPr lang="en-US" altLang="en-US" i="1" dirty="0">
                <a:solidFill>
                  <a:srgbClr val="FF0000"/>
                </a:solidFill>
              </a:rPr>
              <a:t>managing_cdb_fleets</a:t>
            </a:r>
          </a:p>
        </p:txBody>
      </p:sp>
      <p:sp>
        <p:nvSpPr>
          <p:cNvPr id="9219"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10 - </a:t>
            </a:r>
            <a:fld id="{86B68D85-5666-4145-AF16-6AB97422457F}" type="slidenum">
              <a:rPr lang="en-US" altLang="en-US" smtClean="0"/>
              <a:t>2</a:t>
            </a:fld>
            <a:endParaRPr lang="en-US" altLang="en-US" dirty="0"/>
          </a:p>
        </p:txBody>
      </p:sp>
      <p:sp>
        <p:nvSpPr>
          <p:cNvPr id="9220" name="Slide Image Placeholder 8"/>
          <p:cNvSpPr>
            <a:spLocks noGrp="1" noRot="1" noChangeAspect="1" noTextEdit="1"/>
          </p:cNvSpPr>
          <p:nvPr>
            <p:ph type="sldImg"/>
          </p:nvPr>
        </p:nvSpPr>
        <p:spPr>
          <a:xfrm>
            <a:off x="457200" y="457200"/>
            <a:ext cx="6858000" cy="3859213"/>
          </a:xfrm>
          <a:ln/>
        </p:spPr>
      </p:sp>
    </p:spTree>
    <p:extLst>
      <p:ext uri="{BB962C8B-B14F-4D97-AF65-F5344CB8AC3E}">
        <p14:creationId xmlns:p14="http://schemas.microsoft.com/office/powerpoint/2010/main" val="35007531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solidFill>
                  <a:schemeClr val="tx1"/>
                </a:solidFill>
              </a:rPr>
              <a:t>In many enterprises, mission-critical business functions rely on databases. The changing technology environment forces businesses to adopt the latest technology to stay competitive. The challenge </a:t>
            </a:r>
            <a:r>
              <a:rPr lang="en-US" altLang="en-US" dirty="0" smtClean="0">
                <a:solidFill>
                  <a:schemeClr val="tx1"/>
                </a:solidFill>
              </a:rPr>
              <a:t>is to </a:t>
            </a:r>
            <a:r>
              <a:rPr lang="en-US" altLang="en-US" dirty="0">
                <a:solidFill>
                  <a:schemeClr val="tx1"/>
                </a:solidFill>
              </a:rPr>
              <a:t>keep the transition from disrupting business. </a:t>
            </a:r>
          </a:p>
          <a:p>
            <a:pPr lvl="1"/>
            <a:r>
              <a:rPr lang="en-US" altLang="en-US" dirty="0">
                <a:solidFill>
                  <a:schemeClr val="tx1"/>
                </a:solidFill>
              </a:rPr>
              <a:t>Several questions need to be answered to be assured of a smooth transition:</a:t>
            </a:r>
          </a:p>
          <a:p>
            <a:pPr lvl="1"/>
            <a:r>
              <a:rPr lang="en-US" altLang="en-US" dirty="0">
                <a:solidFill>
                  <a:schemeClr val="tx1"/>
                </a:solidFill>
              </a:rPr>
              <a:t>Can the new server handle all the projected consolidate databases?</a:t>
            </a:r>
          </a:p>
          <a:p>
            <a:pPr lvl="1"/>
            <a:r>
              <a:rPr lang="en-US" altLang="en-US" dirty="0">
                <a:solidFill>
                  <a:schemeClr val="tx1"/>
                </a:solidFill>
              </a:rPr>
              <a:t>How much additional workload can the new server handle?</a:t>
            </a:r>
          </a:p>
          <a:p>
            <a:pPr lvl="1"/>
            <a:r>
              <a:rPr lang="en-US" altLang="en-US" dirty="0">
                <a:solidFill>
                  <a:schemeClr val="tx1"/>
                </a:solidFill>
              </a:rPr>
              <a:t>What if the current workload increases?</a:t>
            </a:r>
          </a:p>
          <a:p>
            <a:pPr lvl="1"/>
            <a:r>
              <a:rPr lang="en-US" altLang="en-US" dirty="0">
                <a:solidFill>
                  <a:schemeClr val="tx1"/>
                </a:solidFill>
              </a:rPr>
              <a:t>Consolidated Database Replay allows you to test with real production workloads to answer these questions. With Consolidated Database Replay, multiple captured workloads can be replayed concurrently. A captured workload can be divided into subsets covering particular time periods, and multiple captured workloads can be scheduled to run at specified times.</a:t>
            </a:r>
          </a:p>
          <a:p>
            <a:pPr lvl="1"/>
            <a:r>
              <a:rPr lang="en-US" altLang="en-US" dirty="0">
                <a:solidFill>
                  <a:schemeClr val="tx1"/>
                </a:solidFill>
              </a:rPr>
              <a:t>Because a subset of a captured workload is a self-contained captured workload, a subset can be replicated, time-shifted, and replayed with other subsets. </a:t>
            </a:r>
          </a:p>
          <a:p>
            <a:pPr lvl="1"/>
            <a:r>
              <a:rPr lang="en-US" altLang="en-US" dirty="0">
                <a:solidFill>
                  <a:schemeClr val="tx1"/>
                </a:solidFill>
              </a:rPr>
              <a:t>These features allow you to test scenarios such as consolidation by capturing multiple workloads on different servers and replaying on one server, scale-up by replaying multiple subsets concurrently, and test peak load conditions by replaying captures together with varying schedules.</a:t>
            </a:r>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10 - </a:t>
            </a:r>
            <a:fld id="{1698146F-8885-4ABE-BECB-525662AE8CE6}" type="slidenum">
              <a:rPr lang="en-US" smtClean="0"/>
              <a:t>20</a:t>
            </a:fld>
            <a:endParaRPr lang="en-US" dirty="0"/>
          </a:p>
        </p:txBody>
      </p:sp>
    </p:spTree>
    <p:extLst>
      <p:ext uri="{BB962C8B-B14F-4D97-AF65-F5344CB8AC3E}">
        <p14:creationId xmlns:p14="http://schemas.microsoft.com/office/powerpoint/2010/main" val="2240542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The ability to capture workloads from more than one non-CDB and then replay all of the workloads as a single replay against a single CDB is a valuable tool for those wishing to do database consolidation. This assumes that a PDB exists in the CDB for each of the non-CDB capture workloads. It is a simple matter to then remap the connections to the PDB service names in the CDB.</a:t>
            </a:r>
          </a:p>
          <a:p>
            <a:pPr lvl="1"/>
            <a:r>
              <a:rPr lang="en-US" altLang="en-US" dirty="0"/>
              <a:t>The tool also offers the ability to capture workloads from more than one PDB of different CDBs and then replay all of the workloads as a single replay against a single CDB. This is a valuable tool for those wishing to merge dispersed PDBs into a single CDB.</a:t>
            </a:r>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10 - </a:t>
            </a:r>
            <a:fld id="{DB8849DA-6EBF-4F92-9897-2089FD43206A}" type="slidenum">
              <a:rPr lang="en-US" smtClean="0"/>
              <a:t>21</a:t>
            </a:fld>
            <a:endParaRPr lang="en-US" dirty="0"/>
          </a:p>
        </p:txBody>
      </p:sp>
    </p:spTree>
    <p:extLst>
      <p:ext uri="{BB962C8B-B14F-4D97-AF65-F5344CB8AC3E}">
        <p14:creationId xmlns:p14="http://schemas.microsoft.com/office/powerpoint/2010/main" val="37648639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eaLnBrk="1" hangingPunct="1"/>
            <a:r>
              <a:rPr lang="en-US" altLang="en-US" dirty="0"/>
              <a:t>The following are the typical steps to perform Database Replay. Note that not all steps are shown in the slide.</a:t>
            </a:r>
          </a:p>
          <a:p>
            <a:pPr lvl="2" eaLnBrk="1" hangingPunct="1">
              <a:buNone/>
            </a:pPr>
            <a:r>
              <a:rPr lang="en-US" altLang="en-US" dirty="0"/>
              <a:t>1.	Capture the workload on a database. </a:t>
            </a:r>
          </a:p>
          <a:p>
            <a:pPr lvl="2" eaLnBrk="1" hangingPunct="1">
              <a:buNone/>
            </a:pPr>
            <a:r>
              <a:rPr lang="en-US" altLang="en-US" dirty="0"/>
              <a:t>2.	Optionally, export the AWR data. </a:t>
            </a:r>
          </a:p>
          <a:p>
            <a:pPr lvl="2" eaLnBrk="1" hangingPunct="1">
              <a:buNone/>
            </a:pPr>
            <a:r>
              <a:rPr lang="en-US" altLang="en-US" dirty="0"/>
              <a:t>3.	Restore the replay database on a test system to match the capture database at the start of the workload capture. The DBA determines the details of this step. It depends on the backup strategy used to return the test system to the starting SCN of the capture recording. With Consolidated Database Replay in Oracle Database </a:t>
            </a:r>
            <a:r>
              <a:rPr lang="en-US" altLang="en-US" dirty="0" smtClean="0"/>
              <a:t>19c</a:t>
            </a:r>
            <a:r>
              <a:rPr lang="en-US" altLang="en-US" i="1" dirty="0" smtClean="0"/>
              <a:t>,</a:t>
            </a:r>
            <a:r>
              <a:rPr lang="en-US" altLang="en-US" dirty="0" smtClean="0"/>
              <a:t> </a:t>
            </a:r>
            <a:r>
              <a:rPr lang="en-US" altLang="en-US" dirty="0"/>
              <a:t>this may mean restoring multiple non-CDBs as PDBs (export / import) or PDBs (cloning) in a single CDB to the start conditions for each capture being replayed.</a:t>
            </a:r>
          </a:p>
          <a:p>
            <a:pPr lvl="2" eaLnBrk="1" hangingPunct="1">
              <a:buNone/>
            </a:pPr>
            <a:r>
              <a:rPr lang="en-US" altLang="en-US" dirty="0"/>
              <a:t>4.	Make changes (such as performing an upgrade or simply testing performance when all non-CDBs are consolidated within a single CDB) to the test system as required.</a:t>
            </a:r>
          </a:p>
          <a:p>
            <a:pPr lvl="2" eaLnBrk="1" hangingPunct="1">
              <a:buNone/>
            </a:pPr>
            <a:r>
              <a:rPr lang="en-US" altLang="en-US" dirty="0"/>
              <a:t>5.	Copy the generated workload files to the replay system.</a:t>
            </a:r>
          </a:p>
          <a:p>
            <a:pPr lvl="2" eaLnBrk="1" hangingPunct="1">
              <a:buNone/>
            </a:pPr>
            <a:r>
              <a:rPr lang="en-US" altLang="en-US" dirty="0"/>
              <a:t>6.	Preprocess the captured workload on the test system or on a system with the same version of database that exists on the test system. </a:t>
            </a:r>
          </a:p>
          <a:p>
            <a:pPr lvl="2" eaLnBrk="1" hangingPunct="1">
              <a:buNone/>
            </a:pPr>
            <a:r>
              <a:rPr lang="en-US" altLang="en-US" dirty="0"/>
              <a:t>7.	Configure the test system for the replay. (Calibrate the </a:t>
            </a:r>
            <a:r>
              <a:rPr lang="en-US" altLang="en-US" dirty="0">
                <a:latin typeface="Courier New" panose="02070309020205020404" pitchFamily="49" charset="0"/>
              </a:rPr>
              <a:t>wrc</a:t>
            </a:r>
            <a:r>
              <a:rPr lang="en-US" altLang="en-US" dirty="0"/>
              <a:t> processes.)</a:t>
            </a:r>
          </a:p>
          <a:p>
            <a:pPr lvl="2" eaLnBrk="1" hangingPunct="1">
              <a:buNone/>
            </a:pPr>
            <a:r>
              <a:rPr lang="en-US" altLang="en-US" dirty="0"/>
              <a:t>8.	Replay the workload on the restored PDBs in the single CDB. </a:t>
            </a:r>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10 - </a:t>
            </a:r>
            <a:fld id="{B08D76B2-88F5-462F-B233-0ED676016A23}" type="slidenum">
              <a:rPr lang="en-US" smtClean="0"/>
              <a:t>22</a:t>
            </a:fld>
            <a:endParaRPr lang="en-US" dirty="0"/>
          </a:p>
        </p:txBody>
      </p:sp>
    </p:spTree>
    <p:extLst>
      <p:ext uri="{BB962C8B-B14F-4D97-AF65-F5344CB8AC3E}">
        <p14:creationId xmlns:p14="http://schemas.microsoft.com/office/powerpoint/2010/main" val="39892204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The first step consists of capturing the workloads from the multiple non-CDBs that you consider as good candidates for consolidation into a single CDB and/or from PDBs of distinct CDBs that you also consider as good candidates for consolidation into another CDB.</a:t>
            </a:r>
          </a:p>
          <a:p>
            <a:pPr lvl="1"/>
            <a:r>
              <a:rPr lang="en-US" altLang="en-US" dirty="0"/>
              <a:t>The captured files are generated in separate directories.</a:t>
            </a:r>
          </a:p>
          <a:p>
            <a:pPr lvl="1"/>
            <a:r>
              <a:rPr lang="en-US" altLang="en-US" dirty="0"/>
              <a:t>You may export the AWR and SQL Tuning Sets to import into the CDB before replay.</a:t>
            </a:r>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10 - </a:t>
            </a:r>
            <a:fld id="{021564CA-54AE-4029-8B17-E738F21D3A8B}" type="slidenum">
              <a:rPr lang="en-US" smtClean="0"/>
              <a:t>23</a:t>
            </a:fld>
            <a:endParaRPr lang="en-US" dirty="0"/>
          </a:p>
        </p:txBody>
      </p:sp>
    </p:spTree>
    <p:extLst>
      <p:ext uri="{BB962C8B-B14F-4D97-AF65-F5344CB8AC3E}">
        <p14:creationId xmlns:p14="http://schemas.microsoft.com/office/powerpoint/2010/main" val="13191718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Set a replay directory on the test system to place all capture workloads in the same directory. </a:t>
            </a:r>
          </a:p>
          <a:p>
            <a:pPr lvl="1"/>
            <a:r>
              <a:rPr lang="en-US" altLang="en-US" dirty="0"/>
              <a:t>Then into the CDB on the test system, import each non-CDB captured (if any) into its dedicated precreated PDB so that the data correspond to what they were at the capture start. Clone each PDB captured (if any) into the test CDB so that the data correspond to what they were at the capture start. Then process all capture workloads once. This preprocessing must be executed once. The same preprocessed files can then be reused for repetitive replays.</a:t>
            </a:r>
          </a:p>
          <a:p>
            <a:pPr lvl="1"/>
            <a:r>
              <a:rPr lang="en-US" altLang="en-US" dirty="0"/>
              <a:t>Think about replaying each capture separately on the new CDB to verify if on this new server, within a CDB, </a:t>
            </a:r>
            <a:r>
              <a:rPr lang="en-US" altLang="en-US" dirty="0" smtClean="0"/>
              <a:t>you’ve </a:t>
            </a:r>
            <a:r>
              <a:rPr lang="en-US" altLang="en-US" dirty="0"/>
              <a:t>already got new performance results.</a:t>
            </a:r>
          </a:p>
          <a:p>
            <a:pPr lvl="1"/>
            <a:r>
              <a:rPr lang="en-US" altLang="en-US" dirty="0"/>
              <a:t>Then flashback the whole CDB to the time of the capture start.</a:t>
            </a:r>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10 - </a:t>
            </a:r>
            <a:fld id="{5463D401-1051-4837-A778-CADA30BA96CD}" type="slidenum">
              <a:rPr lang="en-US" smtClean="0"/>
              <a:t>24</a:t>
            </a:fld>
            <a:endParaRPr lang="en-US" dirty="0"/>
          </a:p>
        </p:txBody>
      </p:sp>
    </p:spTree>
    <p:extLst>
      <p:ext uri="{BB962C8B-B14F-4D97-AF65-F5344CB8AC3E}">
        <p14:creationId xmlns:p14="http://schemas.microsoft.com/office/powerpoint/2010/main" val="40272798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Before starting the replay itself, first create a replay schedule that sets a directory containing multiple workload captures as the current replay directory. Add all the capture workloads by capture directory name. The schedule is now saved and associated with the replay directory and can be used for a replay.</a:t>
            </a:r>
          </a:p>
          <a:p>
            <a:pPr lvl="1"/>
            <a:r>
              <a:rPr lang="en-US" altLang="en-US" dirty="0"/>
              <a:t>Then initialize the replay. This step </a:t>
            </a:r>
            <a:r>
              <a:rPr lang="en-US" altLang="en-US" dirty="0">
                <a:cs typeface="Arial" panose="020B0604020202020204" pitchFamily="34" charset="0"/>
              </a:rPr>
              <a:t>reads the information from the workloads in the replay directory and populates the </a:t>
            </a:r>
            <a:r>
              <a:rPr lang="en-US" altLang="en-US" dirty="0">
                <a:latin typeface="Courier New" panose="02070309020205020404" pitchFamily="49" charset="0"/>
                <a:cs typeface="Courier New" panose="02070309020205020404" pitchFamily="49" charset="0"/>
              </a:rPr>
              <a:t>DBA_WORKLOAD_CONNECTION_MAP </a:t>
            </a:r>
            <a:r>
              <a:rPr lang="en-US" altLang="en-US" dirty="0">
                <a:cs typeface="Arial" panose="020B0604020202020204" pitchFamily="34" charset="0"/>
              </a:rPr>
              <a:t>table. Query this table to find the connections that need to be remapped.</a:t>
            </a:r>
          </a:p>
          <a:p>
            <a:pPr lvl="1"/>
            <a:r>
              <a:rPr lang="en-US" altLang="en-US" dirty="0"/>
              <a:t>Each capture workload in a schedule can remap each connection in the workload to a different connect for replay. This allows each capture to be mapped to a different PDB in a CDB. </a:t>
            </a:r>
          </a:p>
          <a:p>
            <a:pPr lvl="1"/>
            <a:r>
              <a:rPr lang="en-US" altLang="en-US" dirty="0"/>
              <a:t>Then specify the parameters of synchronization during the replay process of multiple capture workloads.  </a:t>
            </a:r>
            <a:r>
              <a:rPr lang="en-US" altLang="en-US" dirty="0">
                <a:latin typeface="Courier New" panose="02070309020205020404" pitchFamily="49" charset="0"/>
                <a:cs typeface="Courier New" panose="02070309020205020404" pitchFamily="49" charset="0"/>
              </a:rPr>
              <a:t>Object_id</a:t>
            </a:r>
            <a:r>
              <a:rPr lang="en-US" altLang="en-US" dirty="0"/>
              <a:t> synchronization offers more finer grain synchronization and, therefore, more replay concurrency. The capture process tracks “object_ids” used by each user call, and, therefore, the replay process can minimize object collision. Two objects with the same name in different PDBs will be different Object IDs and will not collide during the replay.</a:t>
            </a:r>
          </a:p>
          <a:p>
            <a:pPr lvl="1"/>
            <a:r>
              <a:rPr lang="en-US" altLang="en-US" dirty="0"/>
              <a:t>Now the replay in the CDB is ready to accept workload replay client (WRC) connections to replay the multiple captures at the same time.</a:t>
            </a:r>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10 - </a:t>
            </a:r>
            <a:fld id="{AD357BAA-799B-44C6-B7A6-064F3C1ED407}" type="slidenum">
              <a:rPr lang="en-US" smtClean="0"/>
              <a:t>25</a:t>
            </a:fld>
            <a:endParaRPr lang="en-US" dirty="0"/>
          </a:p>
        </p:txBody>
      </p:sp>
    </p:spTree>
    <p:extLst>
      <p:ext uri="{BB962C8B-B14F-4D97-AF65-F5344CB8AC3E}">
        <p14:creationId xmlns:p14="http://schemas.microsoft.com/office/powerpoint/2010/main" val="8676855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Enterprise Manager Cloud Control can provide UI to perform all steps and generate the final report. The report will provide a comparison of the performance before (after the capture) and after (after the replay).</a:t>
            </a:r>
          </a:p>
          <a:p>
            <a:pPr lvl="1"/>
            <a:r>
              <a:rPr lang="fr-FR" altLang="en-US" dirty="0"/>
              <a:t>For </a:t>
            </a:r>
            <a:r>
              <a:rPr lang="en-US" altLang="en-US" dirty="0"/>
              <a:t>more detailed information about the set of steps for using Consolidated Replay, refer to Appendix C of the course.</a:t>
            </a:r>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10 - </a:t>
            </a:r>
            <a:fld id="{7146190F-8804-441D-9211-C12CAC739EE7}" type="slidenum">
              <a:rPr lang="en-US" smtClean="0"/>
              <a:t>26</a:t>
            </a:fld>
            <a:endParaRPr lang="en-US" dirty="0"/>
          </a:p>
        </p:txBody>
      </p:sp>
    </p:spTree>
    <p:extLst>
      <p:ext uri="{BB962C8B-B14F-4D97-AF65-F5344CB8AC3E}">
        <p14:creationId xmlns:p14="http://schemas.microsoft.com/office/powerpoint/2010/main" val="28732647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endParaRPr lang="en-US" altLang="en-US" dirty="0"/>
          </a:p>
        </p:txBody>
      </p:sp>
      <p:sp>
        <p:nvSpPr>
          <p:cNvPr id="46083"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10 - </a:t>
            </a:r>
            <a:fld id="{1A748BA1-EE27-4252-AE1A-41FC07AC38F3}" type="slidenum">
              <a:rPr lang="en-US" altLang="en-US" smtClean="0"/>
              <a:t>27</a:t>
            </a:fld>
            <a:endParaRPr lang="en-US" altLang="en-US" dirty="0"/>
          </a:p>
        </p:txBody>
      </p:sp>
      <p:sp>
        <p:nvSpPr>
          <p:cNvPr id="46084" name="Slide Image Placeholder 11"/>
          <p:cNvSpPr>
            <a:spLocks noGrp="1" noRot="1" noChangeAspect="1" noTextEdit="1"/>
          </p:cNvSpPr>
          <p:nvPr>
            <p:ph type="sldImg"/>
          </p:nvPr>
        </p:nvSpPr>
        <p:spPr>
          <a:xfrm>
            <a:off x="457200" y="457200"/>
            <a:ext cx="6858000" cy="3859213"/>
          </a:xfrm>
          <a:ln/>
        </p:spPr>
      </p:sp>
    </p:spTree>
    <p:extLst>
      <p:ext uri="{BB962C8B-B14F-4D97-AF65-F5344CB8AC3E}">
        <p14:creationId xmlns:p14="http://schemas.microsoft.com/office/powerpoint/2010/main" val="39662787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endParaRPr lang="en-US" altLang="en-US" dirty="0"/>
          </a:p>
        </p:txBody>
      </p:sp>
      <p:sp>
        <p:nvSpPr>
          <p:cNvPr id="48131"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10 - </a:t>
            </a:r>
            <a:fld id="{89B70853-120A-4168-B57F-9CECCB1372E5}" type="slidenum">
              <a:rPr lang="en-US" altLang="en-US" smtClean="0"/>
              <a:t>28</a:t>
            </a:fld>
            <a:endParaRPr lang="en-US" altLang="en-US" dirty="0"/>
          </a:p>
        </p:txBody>
      </p:sp>
      <p:sp>
        <p:nvSpPr>
          <p:cNvPr id="48132" name="Slide Image Placeholder 7"/>
          <p:cNvSpPr>
            <a:spLocks noGrp="1" noRot="1" noChangeAspect="1" noTextEdit="1"/>
          </p:cNvSpPr>
          <p:nvPr>
            <p:ph type="sldImg"/>
          </p:nvPr>
        </p:nvSpPr>
        <p:spPr>
          <a:xfrm>
            <a:off x="457200" y="457200"/>
            <a:ext cx="6858000" cy="3859213"/>
          </a:xfrm>
          <a:ln/>
        </p:spPr>
      </p:sp>
    </p:spTree>
    <p:extLst>
      <p:ext uri="{BB962C8B-B14F-4D97-AF65-F5344CB8AC3E}">
        <p14:creationId xmlns:p14="http://schemas.microsoft.com/office/powerpoint/2010/main" val="199966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xfrm>
            <a:off x="457200" y="457200"/>
            <a:ext cx="6858000" cy="3859213"/>
          </a:xfrm>
          <a:ln/>
        </p:spPr>
      </p:sp>
      <p:sp>
        <p:nvSpPr>
          <p:cNvPr id="11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tuning methodology for a multitenant container database (CDB) with many pluggable databases is basically the same as for a single instance non-CDB. Oracle Corporation has developed a tuning methodology based on years of experience. The methodology presented in this course is also presented in the </a:t>
            </a:r>
            <a:r>
              <a:rPr lang="en-US" altLang="en-US" i="1" dirty="0"/>
              <a:t>Oracle Database Performance Tuning Guide</a:t>
            </a:r>
            <a:r>
              <a:rPr lang="en-US" altLang="en-US" dirty="0"/>
              <a:t>. This methodology is applied independent of the tools that you use. The ADDM tool follows this methodology automatically. </a:t>
            </a:r>
          </a:p>
          <a:p>
            <a:pPr lvl="1"/>
            <a:r>
              <a:rPr lang="en-US" altLang="en-US" dirty="0"/>
              <a:t>The rules relating to the behavior of the PDB are fairly simple, but have some complex implications. </a:t>
            </a:r>
          </a:p>
          <a:p>
            <a:pPr lvl="1"/>
            <a:r>
              <a:rPr lang="en-US" altLang="en-US" dirty="0"/>
              <a:t>The first rule is </a:t>
            </a:r>
            <a:r>
              <a:rPr lang="en-US" altLang="en-US" dirty="0" smtClean="0"/>
              <a:t>that in </a:t>
            </a:r>
            <a:r>
              <a:rPr lang="en-US" altLang="en-US" dirty="0"/>
              <a:t>a PDB servicing an application behaves in exactly the same way a non-CDB with the same data would with regard to the SQL and PL/SQL issued by the application. The implications of this statement with regard to tuning include that some initialization parameters can be set at the PDB level, and some of these parameters affect SQL performance. </a:t>
            </a:r>
          </a:p>
          <a:p>
            <a:pPr lvl="1"/>
            <a:r>
              <a:rPr lang="en-US" altLang="en-US" dirty="0"/>
              <a:t>SQL statements are tuned at the PDB level. The SQL Tuning Advisor runs in a specific PDB. SQL Profiles are applied at the PDB level. These require that cursors are identified by PDB in the shared pool. The objects statistics are collected with the </a:t>
            </a:r>
            <a:r>
              <a:rPr lang="en-US" altLang="en-US" dirty="0">
                <a:latin typeface="Courier New" panose="02070309020205020404" pitchFamily="49" charset="0"/>
                <a:cs typeface="Courier New" panose="02070309020205020404" pitchFamily="49" charset="0"/>
              </a:rPr>
              <a:t>DBMS_STATS</a:t>
            </a:r>
            <a:r>
              <a:rPr lang="en-US" altLang="en-US" dirty="0"/>
              <a:t> package in the PDB where the object resides.</a:t>
            </a:r>
          </a:p>
          <a:p>
            <a:pPr lvl="1"/>
            <a:r>
              <a:rPr lang="en-US" altLang="en-US" dirty="0"/>
              <a:t>The Automatic Workload Repository (AWR) snapshots and Active Session History (ASH) data are kept in the CDB root container when created in the CDB root. This information is used to provide instance-wide tuning advice using the Automatic Database Diagnostic Monitor (ADDM), AWR, and ASH tools. </a:t>
            </a:r>
          </a:p>
          <a:p>
            <a:pPr lvl="1"/>
            <a:r>
              <a:rPr lang="en-US" altLang="en-US" dirty="0"/>
              <a:t>Oracle Database 12c introduces PDB level snapshots—collection of statistics that matters at the PDB level, created when connected to the PDB. PDB level automatic snapshot is off by default. A PDB has the ability to take its PDB-specific AWR data when it unplugs from a CDB. The AWR data captured at the PDB level is stored in the </a:t>
            </a:r>
            <a:r>
              <a:rPr lang="en-US" altLang="en-US" dirty="0">
                <a:latin typeface="Courier New" panose="02070309020205020404" pitchFamily="49" charset="0"/>
                <a:cs typeface="Courier New" panose="02070309020205020404" pitchFamily="49" charset="0"/>
              </a:rPr>
              <a:t>SYSAUX</a:t>
            </a:r>
            <a:r>
              <a:rPr lang="en-US" altLang="en-US" dirty="0"/>
              <a:t> tablespace of the PDB.</a:t>
            </a:r>
          </a:p>
        </p:txBody>
      </p:sp>
      <p:sp>
        <p:nvSpPr>
          <p:cNvPr id="11268"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10 - </a:t>
            </a:r>
            <a:fld id="{CE192A63-354F-411C-86E5-2F3C6FC9F977}" type="slidenum">
              <a:rPr lang="en-US" altLang="en-US" smtClean="0"/>
              <a:t>3</a:t>
            </a:fld>
            <a:endParaRPr lang="en-US" altLang="en-US" dirty="0"/>
          </a:p>
        </p:txBody>
      </p:sp>
    </p:spTree>
    <p:extLst>
      <p:ext uri="{BB962C8B-B14F-4D97-AF65-F5344CB8AC3E}">
        <p14:creationId xmlns:p14="http://schemas.microsoft.com/office/powerpoint/2010/main" val="2592560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xfrm>
            <a:off x="457200" y="457200"/>
            <a:ext cx="6858000" cy="3859213"/>
          </a:xfrm>
          <a:ln/>
        </p:spPr>
      </p:sp>
      <p:sp>
        <p:nvSpPr>
          <p:cNvPr id="13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When considering non-CDBs’ consolidation into a single CDB, several questions arise:</a:t>
            </a:r>
          </a:p>
          <a:p>
            <a:pPr lvl="2"/>
            <a:r>
              <a:rPr lang="en-US" altLang="en-US" dirty="0"/>
              <a:t>How much memory will I need?</a:t>
            </a:r>
          </a:p>
          <a:p>
            <a:pPr lvl="2"/>
            <a:r>
              <a:rPr lang="en-US" altLang="en-US" dirty="0"/>
              <a:t>How much CPU will I need for peak loads?</a:t>
            </a:r>
          </a:p>
          <a:p>
            <a:pPr lvl="2"/>
            <a:r>
              <a:rPr lang="en-US" altLang="en-US" dirty="0"/>
              <a:t>Can I tune the applications independently?</a:t>
            </a:r>
          </a:p>
          <a:p>
            <a:pPr lvl="1"/>
            <a:r>
              <a:rPr lang="en-US" altLang="en-US" dirty="0"/>
              <a:t>An estimate of memory and CPU requirements can be obtained by gathering statistics as in an AWR report over a period of time for each non-CDB instance to estimate and then take a sum of non-CDBs’ buffer cache, shared pool, and PGA in the current instances. These estimates should also include period of peak usage and the times of peak usage for each non-CDB to be consolidated. </a:t>
            </a:r>
          </a:p>
          <a:p>
            <a:pPr lvl="1"/>
            <a:r>
              <a:rPr lang="en-US" altLang="en-US" dirty="0"/>
              <a:t>Reducing the CPU resources allocated to non-CDBs, which are usually based on peak usage, is one of the main reasons for consolidation. But a strategy for handling peak usage should be determined. Do multiple non-CDBs experience peak usage at the same time? Can the loads be time-shifted? Can the applications tolerate being throttled by Resource Manager? </a:t>
            </a:r>
          </a:p>
          <a:p>
            <a:pPr lvl="1"/>
            <a:r>
              <a:rPr lang="en-US" altLang="en-US" dirty="0"/>
              <a:t>Application tuning is often the most effective tuning. If the application is well tuned on a non-CDB, it behaves well on a PDB. Determining which PDB is handling the poorly behaving SQL is clear. SQL statements flagged at the CDB level have a tag that identifies the PDB of origin.</a:t>
            </a:r>
          </a:p>
        </p:txBody>
      </p:sp>
      <p:sp>
        <p:nvSpPr>
          <p:cNvPr id="13316"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10 - </a:t>
            </a:r>
            <a:fld id="{81DC156B-48B2-43AB-BF74-ACD7952C8450}" type="slidenum">
              <a:rPr lang="en-US" altLang="en-US" smtClean="0"/>
              <a:t>4</a:t>
            </a:fld>
            <a:endParaRPr lang="en-US" altLang="en-US" dirty="0"/>
          </a:p>
        </p:txBody>
      </p:sp>
    </p:spTree>
    <p:extLst>
      <p:ext uri="{BB962C8B-B14F-4D97-AF65-F5344CB8AC3E}">
        <p14:creationId xmlns:p14="http://schemas.microsoft.com/office/powerpoint/2010/main" val="800433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xfrm>
            <a:off x="457200" y="457200"/>
            <a:ext cx="6858000" cy="3859213"/>
          </a:xfrm>
          <a:ln/>
        </p:spPr>
      </p:sp>
      <p:sp>
        <p:nvSpPr>
          <p:cNvPr id="15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After performing the initial sizing estimates for the multitenant container database, you can use Consolidated Database Replay to test the estimates by combining captured workloads from each of the individual non-CDB databases into a scheduled replay in a single CDB. This replay schedule can be modified to adjust peak loads and test scenarios where additional workloads are expected to be added. Details on Consolidated Database Replay </a:t>
            </a:r>
            <a:r>
              <a:rPr lang="fr-FR" altLang="en-US" dirty="0"/>
              <a:t>are covered in </a:t>
            </a:r>
            <a:r>
              <a:rPr lang="en-US" altLang="en-US" dirty="0"/>
              <a:t>"</a:t>
            </a:r>
            <a:r>
              <a:rPr lang="en-US" altLang="en-US" i="1" dirty="0"/>
              <a:t>Appendix C: Consolidated Database Replay Procedures.</a:t>
            </a:r>
            <a:r>
              <a:rPr lang="en-US" altLang="en-US" dirty="0"/>
              <a:t>"</a:t>
            </a:r>
          </a:p>
          <a:p>
            <a:pPr lvl="1"/>
            <a:endParaRPr lang="en-US" altLang="en-US" dirty="0"/>
          </a:p>
          <a:p>
            <a:pPr lvl="1"/>
            <a:endParaRPr lang="en-US" altLang="en-US" dirty="0"/>
          </a:p>
          <a:p>
            <a:pPr lvl="1"/>
            <a:endParaRPr lang="en-US" altLang="en-US" dirty="0"/>
          </a:p>
        </p:txBody>
      </p:sp>
      <p:sp>
        <p:nvSpPr>
          <p:cNvPr id="15364"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10 - </a:t>
            </a:r>
            <a:fld id="{6F4BB2BF-4AF0-4DDE-B33D-78F56711FAE1}" type="slidenum">
              <a:rPr lang="en-US" altLang="en-US" smtClean="0"/>
              <a:t>5</a:t>
            </a:fld>
            <a:endParaRPr lang="en-US" altLang="en-US" dirty="0"/>
          </a:p>
        </p:txBody>
      </p:sp>
    </p:spTree>
    <p:extLst>
      <p:ext uri="{BB962C8B-B14F-4D97-AF65-F5344CB8AC3E}">
        <p14:creationId xmlns:p14="http://schemas.microsoft.com/office/powerpoint/2010/main" val="4275468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xfrm>
            <a:off x="457200" y="457200"/>
            <a:ext cx="6858000" cy="3859213"/>
          </a:xfrm>
          <a:ln/>
        </p:spPr>
      </p:sp>
      <p:sp>
        <p:nvSpPr>
          <p:cNvPr id="35843" name="Notes Placeholder 2"/>
          <p:cNvSpPr>
            <a:spLocks noGrp="1"/>
          </p:cNvSpPr>
          <p:nvPr>
            <p:ph type="body" idx="1"/>
          </p:nvPr>
        </p:nvSpPr>
        <p:spPr>
          <a:ln/>
        </p:spPr>
        <p:txBody>
          <a:bodyPr>
            <a:noAutofit/>
          </a:bodyPr>
          <a:lstStyle/>
          <a:p>
            <a:pPr lvl="1">
              <a:defRPr/>
            </a:pPr>
            <a:r>
              <a:rPr lang="en-US" sz="1050" dirty="0">
                <a:latin typeface="Arial" charset="0"/>
              </a:rPr>
              <a:t>In a CDB, there is one SGA allocation for the instance, which is shared by all containers, the CDB root, and all PDBs. Most of the SGA is a cache that favors frequently accessed objects in the buffer cache, the shared pool, and the In-Memory column store.</a:t>
            </a:r>
          </a:p>
          <a:p>
            <a:pPr lvl="1">
              <a:defRPr/>
            </a:pPr>
            <a:r>
              <a:rPr lang="en-US" sz="1050" dirty="0">
                <a:latin typeface="Arial" charset="0"/>
              </a:rPr>
              <a:t>Active PDBs may dominate the space in the SGA cache. In the example in the slide on the left side, the </a:t>
            </a:r>
            <a:r>
              <a:rPr lang="en-US" sz="1050" dirty="0">
                <a:solidFill>
                  <a:schemeClr val="tx1"/>
                </a:solidFill>
                <a:latin typeface="Courier New" pitchFamily="49" charset="0"/>
                <a:cs typeface="Courier New" pitchFamily="49" charset="0"/>
              </a:rPr>
              <a:t>SUPPORT</a:t>
            </a:r>
            <a:r>
              <a:rPr lang="en-US" sz="1050" dirty="0">
                <a:solidFill>
                  <a:schemeClr val="tx1"/>
                </a:solidFill>
                <a:latin typeface="Arial" charset="0"/>
                <a:cs typeface="Arial" charset="0"/>
              </a:rPr>
              <a:t> PDB has an active, memory-intensive workload. It monopolizes the SGA. In the example, </a:t>
            </a:r>
            <a:r>
              <a:rPr lang="en-US" sz="1050" dirty="0">
                <a:latin typeface="Arial" charset="0"/>
              </a:rPr>
              <a:t>the</a:t>
            </a:r>
            <a:r>
              <a:rPr lang="en-US" sz="1050" dirty="0">
                <a:solidFill>
                  <a:schemeClr val="tx1"/>
                </a:solidFill>
                <a:latin typeface="Arial" charset="0"/>
                <a:cs typeface="Arial" charset="0"/>
              </a:rPr>
              <a:t> </a:t>
            </a:r>
            <a:r>
              <a:rPr lang="en-US" sz="1050" dirty="0">
                <a:solidFill>
                  <a:schemeClr val="tx1"/>
                </a:solidFill>
                <a:latin typeface="Courier New" pitchFamily="49" charset="0"/>
                <a:cs typeface="Courier New" pitchFamily="49" charset="0"/>
              </a:rPr>
              <a:t>MARKETING</a:t>
            </a:r>
            <a:r>
              <a:rPr lang="en-US" sz="1050" dirty="0">
                <a:solidFill>
                  <a:schemeClr val="tx1"/>
                </a:solidFill>
                <a:latin typeface="Arial" charset="0"/>
                <a:cs typeface="Arial" charset="0"/>
              </a:rPr>
              <a:t> PDB needs very little SGA. </a:t>
            </a:r>
            <a:r>
              <a:rPr lang="en-US" sz="1050" dirty="0">
                <a:latin typeface="Arial" charset="0"/>
              </a:rPr>
              <a:t>The</a:t>
            </a:r>
            <a:r>
              <a:rPr lang="en-US" sz="1050" dirty="0">
                <a:solidFill>
                  <a:schemeClr val="tx1"/>
                </a:solidFill>
                <a:latin typeface="Arial" charset="0"/>
                <a:cs typeface="Arial" charset="0"/>
              </a:rPr>
              <a:t> performance of the </a:t>
            </a:r>
            <a:r>
              <a:rPr lang="en-US" sz="1050" dirty="0">
                <a:solidFill>
                  <a:schemeClr val="tx1"/>
                </a:solidFill>
                <a:latin typeface="Courier New" pitchFamily="49" charset="0"/>
                <a:cs typeface="Courier New" pitchFamily="49" charset="0"/>
              </a:rPr>
              <a:t>SALES</a:t>
            </a:r>
            <a:r>
              <a:rPr lang="en-US" sz="1050" dirty="0">
                <a:solidFill>
                  <a:schemeClr val="tx1"/>
                </a:solidFill>
                <a:latin typeface="Arial" charset="0"/>
                <a:cs typeface="Arial" charset="0"/>
              </a:rPr>
              <a:t> PDB depends on critical buffer cache data and parsed cursors. </a:t>
            </a:r>
            <a:r>
              <a:rPr lang="en-US" sz="1050" dirty="0">
                <a:latin typeface="Arial" charset="0"/>
              </a:rPr>
              <a:t>The </a:t>
            </a:r>
            <a:r>
              <a:rPr lang="en-US" sz="1050" dirty="0">
                <a:solidFill>
                  <a:schemeClr val="tx1"/>
                </a:solidFill>
                <a:latin typeface="Courier New" pitchFamily="49" charset="0"/>
                <a:cs typeface="Courier New" pitchFamily="49" charset="0"/>
              </a:rPr>
              <a:t>SUPPORT</a:t>
            </a:r>
            <a:r>
              <a:rPr lang="en-US" sz="1050" dirty="0">
                <a:solidFill>
                  <a:schemeClr val="tx1"/>
                </a:solidFill>
                <a:latin typeface="Arial" charset="0"/>
                <a:cs typeface="Arial" charset="0"/>
              </a:rPr>
              <a:t> PDB is more active and is evicting its data.</a:t>
            </a:r>
          </a:p>
          <a:p>
            <a:pPr lvl="1">
              <a:defRPr/>
            </a:pPr>
            <a:r>
              <a:rPr lang="en-US" sz="1050" dirty="0">
                <a:latin typeface="Arial" charset="0"/>
              </a:rPr>
              <a:t>In the example in the slide on the right side, SGA and PGA memory management is configured at the PDB level.</a:t>
            </a:r>
          </a:p>
          <a:p>
            <a:pPr lvl="2">
              <a:buFont typeface="Arial" pitchFamily="34" charset="0"/>
              <a:buChar char="•"/>
              <a:defRPr/>
            </a:pPr>
            <a:r>
              <a:rPr lang="en-US" sz="1050" dirty="0">
                <a:latin typeface="Arial" charset="0"/>
              </a:rPr>
              <a:t>Setting an </a:t>
            </a:r>
            <a:r>
              <a:rPr lang="en-US" sz="1050" dirty="0">
                <a:latin typeface="Courier New" pitchFamily="49" charset="0"/>
                <a:cs typeface="Courier New" pitchFamily="49" charset="0"/>
              </a:rPr>
              <a:t>SGA_TARGET</a:t>
            </a:r>
            <a:r>
              <a:rPr lang="en-US" sz="1050" dirty="0">
                <a:latin typeface="Arial" charset="0"/>
              </a:rPr>
              <a:t> for a PDB enforces a hard limit for the PDB’s SGA and provides more SGA for the other containers within the CDB. The sum of all PDBs’ </a:t>
            </a:r>
            <a:r>
              <a:rPr lang="en-US" sz="1050" dirty="0">
                <a:latin typeface="Courier New" pitchFamily="49" charset="0"/>
                <a:cs typeface="Courier New" pitchFamily="49" charset="0"/>
              </a:rPr>
              <a:t>SGA_TARGET</a:t>
            </a:r>
            <a:r>
              <a:rPr lang="en-US" sz="1050" dirty="0">
                <a:latin typeface="Arial" charset="0"/>
                <a:cs typeface="Arial" charset="0"/>
              </a:rPr>
              <a:t> does not necessarily need to be less than the instance </a:t>
            </a:r>
            <a:r>
              <a:rPr lang="en-US" sz="1050" dirty="0">
                <a:latin typeface="Courier New" pitchFamily="49" charset="0"/>
                <a:cs typeface="Courier New" pitchFamily="49" charset="0"/>
              </a:rPr>
              <a:t>SGA_TARGET</a:t>
            </a:r>
            <a:r>
              <a:rPr lang="en-US" sz="1050" dirty="0">
                <a:latin typeface="Arial" charset="0"/>
                <a:cs typeface="Arial" charset="0"/>
              </a:rPr>
              <a:t>, but each </a:t>
            </a:r>
            <a:r>
              <a:rPr lang="en-US" sz="1050" dirty="0">
                <a:latin typeface="Arial" charset="0"/>
              </a:rPr>
              <a:t>PDB </a:t>
            </a:r>
            <a:r>
              <a:rPr lang="en-US" sz="1050" dirty="0">
                <a:latin typeface="Courier New" pitchFamily="49" charset="0"/>
                <a:cs typeface="Courier New" pitchFamily="49" charset="0"/>
              </a:rPr>
              <a:t>SGA_TARGET</a:t>
            </a:r>
            <a:r>
              <a:rPr lang="en-US" sz="1050" dirty="0">
                <a:latin typeface="Arial" charset="0"/>
                <a:cs typeface="Arial" charset="0"/>
              </a:rPr>
              <a:t> cannot exceed the instance </a:t>
            </a:r>
            <a:r>
              <a:rPr lang="en-US" sz="1050" dirty="0">
                <a:latin typeface="Courier New" pitchFamily="49" charset="0"/>
                <a:cs typeface="Courier New" pitchFamily="49" charset="0"/>
              </a:rPr>
              <a:t>SGA_TARGET</a:t>
            </a:r>
            <a:r>
              <a:rPr lang="en-US" sz="1050" dirty="0">
                <a:cs typeface="Arial" pitchFamily="34" charset="0"/>
              </a:rPr>
              <a:t> </a:t>
            </a:r>
            <a:r>
              <a:rPr lang="en-US" sz="1050" dirty="0">
                <a:latin typeface="Arial" charset="0"/>
                <a:cs typeface="Arial" charset="0"/>
              </a:rPr>
              <a:t>or</a:t>
            </a:r>
            <a:r>
              <a:rPr lang="en-US" sz="1050" dirty="0">
                <a:cs typeface="Arial" pitchFamily="34" charset="0"/>
              </a:rPr>
              <a:t> </a:t>
            </a:r>
            <a:r>
              <a:rPr lang="en-US" sz="1050" dirty="0">
                <a:latin typeface="Courier New" pitchFamily="49" charset="0"/>
                <a:cs typeface="Courier New" pitchFamily="49" charset="0"/>
              </a:rPr>
              <a:t>SGA_MAX_SIZE</a:t>
            </a:r>
            <a:r>
              <a:rPr lang="en-US" sz="1050" dirty="0">
                <a:latin typeface="Arial" charset="0"/>
                <a:cs typeface="Arial" charset="0"/>
              </a:rPr>
              <a:t>. </a:t>
            </a:r>
            <a:r>
              <a:rPr lang="en-US" sz="1050" dirty="0">
                <a:latin typeface="Courier New" pitchFamily="49" charset="0"/>
                <a:cs typeface="Courier New" pitchFamily="49" charset="0"/>
              </a:rPr>
              <a:t>SGA_TARGET</a:t>
            </a:r>
            <a:r>
              <a:rPr lang="en-US" sz="1050" dirty="0">
                <a:latin typeface="Arial" charset="0"/>
                <a:cs typeface="Arial" charset="0"/>
              </a:rPr>
              <a:t> for PDBs works only if the CDB’s </a:t>
            </a:r>
            <a:r>
              <a:rPr lang="en-US" sz="1050" dirty="0">
                <a:latin typeface="Courier New" pitchFamily="49" charset="0"/>
                <a:cs typeface="Courier New" pitchFamily="49" charset="0"/>
              </a:rPr>
              <a:t>SGA_TARGET</a:t>
            </a:r>
            <a:r>
              <a:rPr lang="en-US" sz="1050" dirty="0">
                <a:latin typeface="Arial" charset="0"/>
                <a:cs typeface="Arial" charset="0"/>
              </a:rPr>
              <a:t> is set.</a:t>
            </a:r>
          </a:p>
          <a:p>
            <a:pPr lvl="2">
              <a:buFont typeface="Arial" pitchFamily="34" charset="0"/>
              <a:buChar char="•"/>
              <a:defRPr/>
            </a:pPr>
            <a:r>
              <a:rPr lang="en-US" sz="1050" dirty="0">
                <a:latin typeface="Arial" charset="0"/>
              </a:rPr>
              <a:t>Setting </a:t>
            </a:r>
            <a:r>
              <a:rPr lang="en-US" sz="1050" dirty="0">
                <a:solidFill>
                  <a:schemeClr val="tx1"/>
                </a:solidFill>
                <a:latin typeface="Courier New" pitchFamily="49" charset="0"/>
                <a:cs typeface="Courier New" pitchFamily="49" charset="0"/>
              </a:rPr>
              <a:t>DB_CACHE_SIZE</a:t>
            </a:r>
            <a:r>
              <a:rPr lang="en-US" sz="1050" dirty="0">
                <a:solidFill>
                  <a:schemeClr val="tx1"/>
                </a:solidFill>
                <a:latin typeface="Arial" charset="0"/>
              </a:rPr>
              <a:t> and </a:t>
            </a:r>
            <a:r>
              <a:rPr lang="en-US" sz="1050" dirty="0">
                <a:solidFill>
                  <a:schemeClr val="tx1"/>
                </a:solidFill>
                <a:latin typeface="Courier New" pitchFamily="49" charset="0"/>
                <a:cs typeface="Courier New" pitchFamily="49" charset="0"/>
              </a:rPr>
              <a:t>SHARED_POOL_SIZE</a:t>
            </a:r>
            <a:r>
              <a:rPr lang="en-US" sz="1050" dirty="0">
                <a:solidFill>
                  <a:schemeClr val="tx1"/>
                </a:solidFill>
                <a:latin typeface="Arial" charset="0"/>
              </a:rPr>
              <a:t> guarantees minimum sizes for the PDB.</a:t>
            </a:r>
          </a:p>
          <a:p>
            <a:pPr lvl="2">
              <a:buFont typeface="Arial" pitchFamily="34" charset="0"/>
              <a:buChar char="•"/>
              <a:defRPr/>
            </a:pPr>
            <a:r>
              <a:rPr lang="en-US" sz="1050" dirty="0">
                <a:latin typeface="Arial" charset="0"/>
              </a:rPr>
              <a:t>Setting </a:t>
            </a:r>
            <a:r>
              <a:rPr lang="en-US" sz="1050" dirty="0">
                <a:latin typeface="Courier New" pitchFamily="49" charset="0"/>
                <a:cs typeface="Courier New" pitchFamily="49" charset="0"/>
              </a:rPr>
              <a:t>SGA_MIN_SIZE</a:t>
            </a:r>
            <a:r>
              <a:rPr lang="en-US" sz="1050" dirty="0">
                <a:latin typeface="Arial" charset="0"/>
              </a:rPr>
              <a:t> for a PDB guarantees the SGA space for the PDB. </a:t>
            </a:r>
          </a:p>
          <a:p>
            <a:pPr lvl="1">
              <a:defRPr/>
            </a:pPr>
            <a:r>
              <a:rPr lang="en-US" sz="1050" dirty="0">
                <a:latin typeface="Courier New" pitchFamily="49" charset="0"/>
                <a:cs typeface="Courier New" pitchFamily="49" charset="0"/>
              </a:rPr>
              <a:t>SGA_TARGET</a:t>
            </a:r>
            <a:r>
              <a:rPr lang="en-US" sz="1050" dirty="0">
                <a:latin typeface="Arial" charset="0"/>
                <a:cs typeface="Arial" charset="0"/>
              </a:rPr>
              <a:t>, </a:t>
            </a:r>
            <a:r>
              <a:rPr lang="en-US" sz="1050" dirty="0">
                <a:latin typeface="Courier New" pitchFamily="49" charset="0"/>
                <a:cs typeface="Courier New" pitchFamily="49" charset="0"/>
              </a:rPr>
              <a:t>DB_CACHE_SIZE</a:t>
            </a:r>
            <a:r>
              <a:rPr lang="en-US" sz="1050" dirty="0"/>
              <a:t>, and </a:t>
            </a:r>
            <a:r>
              <a:rPr lang="en-US" sz="1050" dirty="0">
                <a:latin typeface="Courier New" pitchFamily="49" charset="0"/>
                <a:cs typeface="Courier New" pitchFamily="49" charset="0"/>
              </a:rPr>
              <a:t>SHARED_POOL_SIZE</a:t>
            </a:r>
            <a:r>
              <a:rPr lang="en-US" sz="1050" dirty="0">
                <a:cs typeface="Arial" pitchFamily="34" charset="0"/>
              </a:rPr>
              <a:t> </a:t>
            </a:r>
            <a:r>
              <a:rPr lang="en-US" sz="1050" dirty="0">
                <a:latin typeface="Arial" charset="0"/>
                <a:cs typeface="Arial" charset="0"/>
              </a:rPr>
              <a:t>do not work if the CDB’s </a:t>
            </a:r>
            <a:r>
              <a:rPr lang="en-US" sz="1050" dirty="0">
                <a:latin typeface="Courier New" pitchFamily="49" charset="0"/>
                <a:cs typeface="Courier New" pitchFamily="49" charset="0"/>
              </a:rPr>
              <a:t>MEMORY_TARGET</a:t>
            </a:r>
            <a:r>
              <a:rPr lang="en-US" sz="1050" dirty="0">
                <a:latin typeface="Arial" charset="0"/>
                <a:cs typeface="Arial" charset="0"/>
              </a:rPr>
              <a:t> is set. </a:t>
            </a:r>
            <a:endParaRPr lang="en-US" sz="1050" dirty="0">
              <a:latin typeface="Arial" charset="0"/>
            </a:endParaRPr>
          </a:p>
          <a:p>
            <a:pPr lvl="1">
              <a:defRPr/>
            </a:pPr>
            <a:r>
              <a:rPr lang="en-US" sz="1050" dirty="0">
                <a:latin typeface="Arial" charset="0"/>
              </a:rPr>
              <a:t>N</a:t>
            </a:r>
            <a:r>
              <a:rPr lang="en-US" sz="1050" dirty="0"/>
              <a:t>o more than 50 percent of the memory can be set aside for the PDB minimums: </a:t>
            </a:r>
            <a:r>
              <a:rPr lang="en-US" sz="1050" dirty="0">
                <a:latin typeface="Courier New" pitchFamily="49" charset="0"/>
                <a:cs typeface="Courier New" pitchFamily="49" charset="0"/>
              </a:rPr>
              <a:t>SGA_MIN_SIZE</a:t>
            </a:r>
            <a:r>
              <a:rPr lang="en-US" sz="1050" dirty="0"/>
              <a:t>, </a:t>
            </a:r>
            <a:r>
              <a:rPr lang="en-US" sz="1050" dirty="0">
                <a:latin typeface="Courier New" pitchFamily="49" charset="0"/>
                <a:cs typeface="Courier New" pitchFamily="49" charset="0"/>
              </a:rPr>
              <a:t>DB_CACHE_SIZE</a:t>
            </a:r>
            <a:r>
              <a:rPr lang="en-US" sz="1050" dirty="0"/>
              <a:t>, and </a:t>
            </a:r>
            <a:r>
              <a:rPr lang="en-US" sz="1050" dirty="0">
                <a:latin typeface="Courier New" pitchFamily="49" charset="0"/>
                <a:cs typeface="Courier New" pitchFamily="49" charset="0"/>
              </a:rPr>
              <a:t>SHARED_POOL_SIZE</a:t>
            </a:r>
            <a:r>
              <a:rPr lang="en-US" sz="1050" dirty="0">
                <a:cs typeface="Arial" pitchFamily="34" charset="0"/>
              </a:rPr>
              <a:t>.</a:t>
            </a:r>
            <a:endParaRPr lang="en-US" sz="1050" dirty="0">
              <a:latin typeface="Arial" charset="0"/>
              <a:cs typeface="Arial" charset="0"/>
            </a:endParaRPr>
          </a:p>
        </p:txBody>
      </p:sp>
      <p:sp>
        <p:nvSpPr>
          <p:cNvPr id="17412"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10 - </a:t>
            </a:r>
            <a:fld id="{65D95C5D-AD71-4D35-A948-29D2AF52B90F}" type="slidenum">
              <a:rPr lang="en-US" altLang="en-US" smtClean="0"/>
              <a:t>6</a:t>
            </a:fld>
            <a:endParaRPr lang="en-US" altLang="en-US" dirty="0"/>
          </a:p>
        </p:txBody>
      </p:sp>
    </p:spTree>
    <p:extLst>
      <p:ext uri="{BB962C8B-B14F-4D97-AF65-F5344CB8AC3E}">
        <p14:creationId xmlns:p14="http://schemas.microsoft.com/office/powerpoint/2010/main" val="815249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xfrm>
            <a:off x="457200" y="457200"/>
            <a:ext cx="6858000" cy="3859213"/>
          </a:xfrm>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latin typeface="Courier New" panose="02070309020205020404" pitchFamily="49" charset="0"/>
                <a:cs typeface="Courier New" panose="02070309020205020404" pitchFamily="49" charset="0"/>
              </a:rPr>
              <a:t>PGA_AGGREGATE_TARGET</a:t>
            </a:r>
            <a:r>
              <a:rPr lang="en-US" altLang="en-US" dirty="0"/>
              <a:t> specifies the target aggregate PGA memory that is available to all server processes attached to the instance. To set a hard limit for aggregate PGA memory, use the </a:t>
            </a:r>
            <a:r>
              <a:rPr lang="en-US" altLang="en-US" dirty="0">
                <a:latin typeface="Courier New" panose="02070309020205020404" pitchFamily="49" charset="0"/>
                <a:cs typeface="Courier New" panose="02070309020205020404" pitchFamily="49" charset="0"/>
              </a:rPr>
              <a:t>PGA_AGGREGATE_LIMIT</a:t>
            </a:r>
            <a:r>
              <a:rPr lang="en-US" altLang="en-US" dirty="0"/>
              <a:t> parameter.  </a:t>
            </a:r>
            <a:r>
              <a:rPr lang="en-US" altLang="en-US" dirty="0">
                <a:latin typeface="Courier New" panose="02070309020205020404" pitchFamily="49" charset="0"/>
                <a:cs typeface="Courier New" panose="02070309020205020404" pitchFamily="49" charset="0"/>
              </a:rPr>
              <a:t>PGA_AGGREGATE_LIMIT</a:t>
            </a:r>
            <a:r>
              <a:rPr lang="en-US" altLang="en-US" dirty="0"/>
              <a:t> is set by default to the greater of 2 GB, 200 percent of </a:t>
            </a:r>
            <a:r>
              <a:rPr lang="en-US" altLang="en-US" dirty="0">
                <a:latin typeface="Courier New" panose="02070309020205020404" pitchFamily="49" charset="0"/>
                <a:cs typeface="Courier New" panose="02070309020205020404" pitchFamily="49" charset="0"/>
              </a:rPr>
              <a:t>PGA_AGGREGATE_TARGET</a:t>
            </a:r>
            <a:r>
              <a:rPr lang="en-US" altLang="en-US" dirty="0"/>
              <a:t>, and 3 MB times the </a:t>
            </a:r>
            <a:r>
              <a:rPr lang="en-US" altLang="en-US" dirty="0">
                <a:latin typeface="Courier New" panose="02070309020205020404" pitchFamily="49" charset="0"/>
                <a:cs typeface="Courier New" panose="02070309020205020404" pitchFamily="49" charset="0"/>
              </a:rPr>
              <a:t>PROCESSES</a:t>
            </a:r>
            <a:r>
              <a:rPr lang="en-US" altLang="en-US" dirty="0"/>
              <a:t> parameter. It is set below 200 percent of </a:t>
            </a:r>
            <a:r>
              <a:rPr lang="en-US" altLang="en-US" dirty="0">
                <a:latin typeface="Courier New" panose="02070309020205020404" pitchFamily="49" charset="0"/>
                <a:cs typeface="Courier New" panose="02070309020205020404" pitchFamily="49" charset="0"/>
              </a:rPr>
              <a:t>PGA_AGGREGATE_TARGET</a:t>
            </a:r>
            <a:r>
              <a:rPr lang="en-US" altLang="en-US" dirty="0"/>
              <a:t> if it is larger than 90 percent of the physical memory size minus the total SGA size, but not below 100 percent of </a:t>
            </a:r>
            <a:r>
              <a:rPr lang="en-US" altLang="en-US" dirty="0">
                <a:latin typeface="Courier New" panose="02070309020205020404" pitchFamily="49" charset="0"/>
                <a:cs typeface="Courier New" panose="02070309020205020404" pitchFamily="49" charset="0"/>
              </a:rPr>
              <a:t>PGA_AGGREGATE_TARGET</a:t>
            </a:r>
            <a:r>
              <a:rPr lang="en-US" altLang="en-US" dirty="0"/>
              <a:t>. </a:t>
            </a:r>
          </a:p>
          <a:p>
            <a:pPr lvl="1"/>
            <a:r>
              <a:rPr lang="en-US" altLang="en-US" dirty="0"/>
              <a:t>The parameters can be configured at the PDB level. </a:t>
            </a:r>
          </a:p>
        </p:txBody>
      </p:sp>
      <p:sp>
        <p:nvSpPr>
          <p:cNvPr id="19460"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10 - </a:t>
            </a:r>
            <a:fld id="{C6EF4DB7-F322-4CAF-B7D2-9CBE9CE1E4FA}" type="slidenum">
              <a:rPr lang="en-US" altLang="en-US" smtClean="0"/>
              <a:t>7</a:t>
            </a:fld>
            <a:endParaRPr lang="en-US" altLang="en-US" dirty="0"/>
          </a:p>
        </p:txBody>
      </p:sp>
    </p:spTree>
    <p:extLst>
      <p:ext uri="{BB962C8B-B14F-4D97-AF65-F5344CB8AC3E}">
        <p14:creationId xmlns:p14="http://schemas.microsoft.com/office/powerpoint/2010/main" val="2011877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xfrm>
            <a:off x="457200" y="457200"/>
            <a:ext cx="6858000" cy="3859213"/>
          </a:xfrm>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Several views have been added to allow you to monitor the memory and Resource Manager operations at the PDB level. </a:t>
            </a:r>
          </a:p>
          <a:p>
            <a:pPr lvl="1"/>
            <a:r>
              <a:rPr lang="en-US" altLang="en-US" dirty="0">
                <a:solidFill>
                  <a:schemeClr val="tx1"/>
                </a:solidFill>
              </a:rPr>
              <a:t>Statistics are collected every minute into </a:t>
            </a:r>
            <a:r>
              <a:rPr lang="en-US" altLang="en-US" dirty="0">
                <a:latin typeface="Courier New" panose="02070309020205020404" pitchFamily="49" charset="0"/>
              </a:rPr>
              <a:t>V$RSRCPDBMETRIC</a:t>
            </a:r>
            <a:r>
              <a:rPr lang="en-US" altLang="en-US" dirty="0"/>
              <a:t> and </a:t>
            </a:r>
            <a:r>
              <a:rPr lang="en-US" altLang="en-US" dirty="0">
                <a:latin typeface="Courier New" panose="02070309020205020404" pitchFamily="49" charset="0"/>
              </a:rPr>
              <a:t>V$RSRCPDBMETRIC_HISTORY</a:t>
            </a:r>
            <a:r>
              <a:rPr lang="en-US" altLang="en-US" dirty="0"/>
              <a:t>, showing PDB memory and Resource Manager statistics rolled up to the PDB level. This is different from the </a:t>
            </a:r>
            <a:r>
              <a:rPr lang="en-US" altLang="en-US" dirty="0">
                <a:latin typeface="Courier New" panose="02070309020205020404" pitchFamily="49" charset="0"/>
              </a:rPr>
              <a:t>V$RSRCMGRMETRIC</a:t>
            </a:r>
            <a:r>
              <a:rPr lang="en-US" altLang="en-US" dirty="0"/>
              <a:t> view that shows statistics at the consumer group level. </a:t>
            </a:r>
          </a:p>
          <a:p>
            <a:pPr lvl="1"/>
            <a:r>
              <a:rPr lang="en-US" altLang="en-US" dirty="0"/>
              <a:t>All these views include information that allows you to monitor different aspects of SGA and PGA memory allocations by PDB.</a:t>
            </a:r>
          </a:p>
        </p:txBody>
      </p:sp>
      <p:sp>
        <p:nvSpPr>
          <p:cNvPr id="21508"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10 - </a:t>
            </a:r>
            <a:fld id="{E8A76B0F-05F4-4214-BE55-C6E79615974C}" type="slidenum">
              <a:rPr lang="en-US" altLang="en-US" smtClean="0"/>
              <a:t>8</a:t>
            </a:fld>
            <a:endParaRPr lang="en-US" altLang="en-US" dirty="0"/>
          </a:p>
        </p:txBody>
      </p:sp>
    </p:spTree>
    <p:extLst>
      <p:ext uri="{BB962C8B-B14F-4D97-AF65-F5344CB8AC3E}">
        <p14:creationId xmlns:p14="http://schemas.microsoft.com/office/powerpoint/2010/main" val="668403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457200" y="457200"/>
            <a:ext cx="6858000" cy="3859213"/>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PDB-level snapshots—collection of statistics that matter at the PDB level are created when the PDB is opened. Even if the snapshot is created while being connected to the CDB root, the snapshot contains statistics that are collected for each opened PDB. A PDB-level report contains information that is specific only to a PDB.</a:t>
            </a:r>
          </a:p>
          <a:p>
            <a:pPr lvl="1"/>
            <a:r>
              <a:rPr lang="en-US" altLang="en-US" dirty="0"/>
              <a:t>A new view, </a:t>
            </a:r>
            <a:r>
              <a:rPr lang="en-US" altLang="en-US" dirty="0">
                <a:latin typeface="Courier New" panose="02070309020205020404" pitchFamily="49" charset="0"/>
                <a:cs typeface="Courier New" panose="02070309020205020404" pitchFamily="49" charset="0"/>
              </a:rPr>
              <a:t>AWR_ROOT_PDB_IN_SNAP</a:t>
            </a:r>
            <a:r>
              <a:rPr lang="en-US" altLang="en-US" dirty="0"/>
              <a:t>, captures the list of opened PDBs at the time of the Automatic Workload Repository (AWR) snapshot creation. The </a:t>
            </a:r>
            <a:r>
              <a:rPr lang="en-US" altLang="en-US" dirty="0">
                <a:latin typeface="Courier New" panose="02070309020205020404" pitchFamily="49" charset="0"/>
                <a:cs typeface="Courier New" panose="02070309020205020404" pitchFamily="49" charset="0"/>
              </a:rPr>
              <a:t>CON_ID</a:t>
            </a:r>
            <a:r>
              <a:rPr lang="en-US" altLang="en-US" dirty="0"/>
              <a:t> column displays the ID of the PDB to which the data pertains. The same information is kept in the </a:t>
            </a:r>
            <a:r>
              <a:rPr lang="en-US" altLang="en-US" dirty="0">
                <a:latin typeface="Courier New" panose="02070309020205020404" pitchFamily="49" charset="0"/>
                <a:cs typeface="Courier New" panose="02070309020205020404" pitchFamily="49" charset="0"/>
              </a:rPr>
              <a:t>DBA_HIST_PDB_IN_SNAP</a:t>
            </a:r>
            <a:r>
              <a:rPr lang="en-US" altLang="en-US" dirty="0"/>
              <a:t> view.</a:t>
            </a:r>
          </a:p>
          <a:p>
            <a:pPr marL="306000" lvl="1">
              <a:spcBef>
                <a:spcPts val="400"/>
              </a:spcBef>
            </a:pPr>
            <a:r>
              <a:rPr lang="en-US" altLang="en-US" dirty="0">
                <a:latin typeface="Courier New" panose="02070309020205020404" pitchFamily="49" charset="0"/>
                <a:cs typeface="Courier New" panose="02070309020205020404" pitchFamily="49" charset="0"/>
              </a:rPr>
              <a:t>SQL&gt; select * from AWR_ROOT_PDB_IN_SNAP;</a:t>
            </a:r>
          </a:p>
          <a:p>
            <a:pPr marL="306000" lvl="1">
              <a:spcBef>
                <a:spcPts val="400"/>
              </a:spcBef>
            </a:pPr>
            <a:r>
              <a:rPr lang="en-US" altLang="en-US" sz="1000" dirty="0">
                <a:latin typeface="Courier New" panose="02070309020205020404" pitchFamily="49" charset="0"/>
                <a:cs typeface="Courier New" panose="02070309020205020404" pitchFamily="49" charset="0"/>
              </a:rPr>
              <a:t>   SNAP_ID       DBID INSTANCE_NUMBER   CON_DBID       FLAG CON_ID</a:t>
            </a:r>
          </a:p>
          <a:p>
            <a:pPr marL="306000" lvl="1">
              <a:spcBef>
                <a:spcPts val="400"/>
              </a:spcBef>
            </a:pPr>
            <a:r>
              <a:rPr lang="en-US" altLang="en-US" sz="1000" dirty="0">
                <a:latin typeface="Courier New" panose="02070309020205020404" pitchFamily="49" charset="0"/>
                <a:cs typeface="Courier New" panose="02070309020205020404" pitchFamily="49" charset="0"/>
              </a:rPr>
              <a:t>---------- ---------- --------------- ---------- ---------- ------  </a:t>
            </a:r>
          </a:p>
          <a:p>
            <a:pPr marL="306000" lvl="1">
              <a:spcBef>
                <a:spcPts val="400"/>
              </a:spcBef>
            </a:pPr>
            <a:r>
              <a:rPr lang="en-US" altLang="en-US" sz="1000" dirty="0">
                <a:latin typeface="Courier New" panose="02070309020205020404" pitchFamily="49" charset="0"/>
                <a:cs typeface="Courier New" panose="02070309020205020404" pitchFamily="49" charset="0"/>
              </a:rPr>
              <a:t>       120  594859305		       1   216956870	      0	 4</a:t>
            </a:r>
          </a:p>
          <a:p>
            <a:pPr marL="306000" lvl="1">
              <a:spcBef>
                <a:spcPts val="400"/>
              </a:spcBef>
            </a:pPr>
            <a:r>
              <a:rPr lang="en-US" altLang="en-US" sz="1000" dirty="0">
                <a:latin typeface="Courier New" panose="02070309020205020404" pitchFamily="49" charset="0"/>
                <a:cs typeface="Courier New" panose="02070309020205020404" pitchFamily="49" charset="0"/>
              </a:rPr>
              <a:t>       120  594859305		       1    65473892</a:t>
            </a:r>
            <a:r>
              <a:rPr lang="en-US" altLang="en-US" sz="1000" i="1" dirty="0"/>
              <a:t> </a:t>
            </a:r>
            <a:r>
              <a:rPr lang="en-US" altLang="en-US" sz="1000" dirty="0">
                <a:latin typeface="Courier New" panose="02070309020205020404" pitchFamily="49" charset="0"/>
                <a:cs typeface="Courier New" panose="02070309020205020404" pitchFamily="49" charset="0"/>
              </a:rPr>
              <a:t>	      0	 5</a:t>
            </a:r>
          </a:p>
          <a:p>
            <a:pPr marL="306000" lvl="1">
              <a:spcBef>
                <a:spcPts val="400"/>
              </a:spcBef>
            </a:pPr>
            <a:r>
              <a:rPr lang="en-US" altLang="en-US" sz="1000" dirty="0">
                <a:latin typeface="Courier New" panose="02070309020205020404" pitchFamily="49" charset="0"/>
                <a:cs typeface="Courier New" panose="02070309020205020404" pitchFamily="49" charset="0"/>
              </a:rPr>
              <a:t>       121  594859305		       1   216956870	      0	 4</a:t>
            </a:r>
          </a:p>
          <a:p>
            <a:pPr marL="306000" lvl="1">
              <a:spcBef>
                <a:spcPts val="400"/>
              </a:spcBef>
            </a:pPr>
            <a:r>
              <a:rPr lang="en-US" altLang="en-US" sz="1000" dirty="0">
                <a:latin typeface="Courier New" panose="02070309020205020404" pitchFamily="49" charset="0"/>
                <a:cs typeface="Courier New" panose="02070309020205020404" pitchFamily="49" charset="0"/>
              </a:rPr>
              <a:t>       121  594859305		       1    65473892</a:t>
            </a:r>
            <a:r>
              <a:rPr lang="en-US" altLang="en-US" sz="1000" i="1" dirty="0"/>
              <a:t> </a:t>
            </a:r>
            <a:r>
              <a:rPr lang="en-US" altLang="en-US" sz="1000" dirty="0">
                <a:latin typeface="Courier New" panose="02070309020205020404" pitchFamily="49" charset="0"/>
                <a:cs typeface="Courier New" panose="02070309020205020404" pitchFamily="49" charset="0"/>
              </a:rPr>
              <a:t>	      0	 5</a:t>
            </a:r>
          </a:p>
          <a:p>
            <a:pPr lvl="1"/>
            <a:r>
              <a:rPr lang="en-US" altLang="en-US" dirty="0"/>
              <a:t>Thus, ADDM tasks can provide recommendations for the CDB and for PDBs as well.</a:t>
            </a:r>
          </a:p>
        </p:txBody>
      </p:sp>
      <p:sp>
        <p:nvSpPr>
          <p:cNvPr id="23556"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10 - </a:t>
            </a:r>
            <a:fld id="{156D8526-4D14-4E20-BD4F-D4ADA827B56F}" type="slidenum">
              <a:rPr lang="en-US" altLang="en-US" smtClean="0"/>
              <a:t>9</a:t>
            </a:fld>
            <a:endParaRPr lang="en-US" altLang="en-US" dirty="0"/>
          </a:p>
        </p:txBody>
      </p:sp>
    </p:spTree>
    <p:extLst>
      <p:ext uri="{BB962C8B-B14F-4D97-AF65-F5344CB8AC3E}">
        <p14:creationId xmlns:p14="http://schemas.microsoft.com/office/powerpoint/2010/main" val="23850945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B10BE875-ECEB-4433-908B-AAE54206D013}"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4957D58C-224A-4407-A7EB-6A358EB2AECC}"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1036993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B10BE875-ECEB-4433-908B-AAE54206D013}"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4957D58C-224A-4407-A7EB-6A358EB2AECC}" type="slidenum">
              <a:rPr lang="" smtClean="0"/>
              <a:t>‹#›</a:t>
            </a:fld>
            <a:endParaRPr lang=""/>
          </a:p>
        </p:txBody>
      </p:sp>
    </p:spTree>
    <p:extLst>
      <p:ext uri="{BB962C8B-B14F-4D97-AF65-F5344CB8AC3E}">
        <p14:creationId xmlns:p14="http://schemas.microsoft.com/office/powerpoint/2010/main" val="2552272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B10BE875-ECEB-4433-908B-AAE54206D013}"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4957D58C-224A-4407-A7EB-6A358EB2AECC}" type="slidenum">
              <a:rPr lang="" smtClean="0"/>
              <a:t>‹#›</a:t>
            </a:fld>
            <a:endParaRPr lang=""/>
          </a:p>
        </p:txBody>
      </p:sp>
    </p:spTree>
    <p:extLst>
      <p:ext uri="{BB962C8B-B14F-4D97-AF65-F5344CB8AC3E}">
        <p14:creationId xmlns:p14="http://schemas.microsoft.com/office/powerpoint/2010/main" val="2401832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B10BE875-ECEB-4433-908B-AAE54206D013}"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4957D58C-224A-4407-A7EB-6A358EB2AECC}" type="slidenum">
              <a:rPr lang="" smtClean="0"/>
              <a:t>‹#›</a:t>
            </a:fld>
            <a:endParaRPr lang=""/>
          </a:p>
        </p:txBody>
      </p:sp>
    </p:spTree>
    <p:extLst>
      <p:ext uri="{BB962C8B-B14F-4D97-AF65-F5344CB8AC3E}">
        <p14:creationId xmlns:p14="http://schemas.microsoft.com/office/powerpoint/2010/main" val="2845119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0BE875-ECEB-4433-908B-AAE54206D013}"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4957D58C-224A-4407-A7EB-6A358EB2AECC}" type="slidenum">
              <a:rPr lang="" smtClean="0"/>
              <a:t>‹#›</a:t>
            </a:fld>
            <a:endParaRPr lang=""/>
          </a:p>
        </p:txBody>
      </p:sp>
    </p:spTree>
    <p:extLst>
      <p:ext uri="{BB962C8B-B14F-4D97-AF65-F5344CB8AC3E}">
        <p14:creationId xmlns:p14="http://schemas.microsoft.com/office/powerpoint/2010/main" val="1213799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B10BE875-ECEB-4433-908B-AAE54206D013}" type="datetimeFigureOut">
              <a:rPr lang="" smtClean="0"/>
              <a:t>06/01/2021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4957D58C-224A-4407-A7EB-6A358EB2AECC}" type="slidenum">
              <a:rPr lang="" smtClean="0"/>
              <a:t>‹#›</a:t>
            </a:fld>
            <a:endParaRPr lang=""/>
          </a:p>
        </p:txBody>
      </p:sp>
    </p:spTree>
    <p:extLst>
      <p:ext uri="{BB962C8B-B14F-4D97-AF65-F5344CB8AC3E}">
        <p14:creationId xmlns:p14="http://schemas.microsoft.com/office/powerpoint/2010/main" val="3620824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B10BE875-ECEB-4433-908B-AAE54206D013}" type="datetimeFigureOut">
              <a:rPr lang="" smtClean="0"/>
              <a:t>06/01/2021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4957D58C-224A-4407-A7EB-6A358EB2AECC}" type="slidenum">
              <a:rPr lang="" smtClean="0"/>
              <a:t>‹#›</a:t>
            </a:fld>
            <a:endParaRPr lang=""/>
          </a:p>
        </p:txBody>
      </p:sp>
    </p:spTree>
    <p:extLst>
      <p:ext uri="{BB962C8B-B14F-4D97-AF65-F5344CB8AC3E}">
        <p14:creationId xmlns:p14="http://schemas.microsoft.com/office/powerpoint/2010/main" val="125431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B10BE875-ECEB-4433-908B-AAE54206D013}" type="datetimeFigureOut">
              <a:rPr lang="" smtClean="0"/>
              <a:t>06/01/2021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4957D58C-224A-4407-A7EB-6A358EB2AECC}" type="slidenum">
              <a:rPr lang="" smtClean="0"/>
              <a:t>‹#›</a:t>
            </a:fld>
            <a:endParaRPr lang=""/>
          </a:p>
        </p:txBody>
      </p:sp>
    </p:spTree>
    <p:extLst>
      <p:ext uri="{BB962C8B-B14F-4D97-AF65-F5344CB8AC3E}">
        <p14:creationId xmlns:p14="http://schemas.microsoft.com/office/powerpoint/2010/main" val="774832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0BE875-ECEB-4433-908B-AAE54206D013}" type="datetimeFigureOut">
              <a:rPr lang="" smtClean="0"/>
              <a:t>06/01/2021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4957D58C-224A-4407-A7EB-6A358EB2AECC}" type="slidenum">
              <a:rPr lang="" smtClean="0"/>
              <a:t>‹#›</a:t>
            </a:fld>
            <a:endParaRPr lang=""/>
          </a:p>
        </p:txBody>
      </p:sp>
    </p:spTree>
    <p:extLst>
      <p:ext uri="{BB962C8B-B14F-4D97-AF65-F5344CB8AC3E}">
        <p14:creationId xmlns:p14="http://schemas.microsoft.com/office/powerpoint/2010/main" val="3349439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0BE875-ECEB-4433-908B-AAE54206D013}" type="datetimeFigureOut">
              <a:rPr lang="" smtClean="0"/>
              <a:t>06/01/2021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4957D58C-224A-4407-A7EB-6A358EB2AECC}" type="slidenum">
              <a:rPr lang="" smtClean="0"/>
              <a:t>‹#›</a:t>
            </a:fld>
            <a:endParaRPr lang=""/>
          </a:p>
        </p:txBody>
      </p:sp>
    </p:spTree>
    <p:extLst>
      <p:ext uri="{BB962C8B-B14F-4D97-AF65-F5344CB8AC3E}">
        <p14:creationId xmlns:p14="http://schemas.microsoft.com/office/powerpoint/2010/main" val="535341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0BE875-ECEB-4433-908B-AAE54206D013}" type="datetimeFigureOut">
              <a:rPr lang="" smtClean="0"/>
              <a:t>06/01/2021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4957D58C-224A-4407-A7EB-6A358EB2AECC}" type="slidenum">
              <a:rPr lang="" smtClean="0"/>
              <a:t>‹#›</a:t>
            </a:fld>
            <a:endParaRPr lang=""/>
          </a:p>
        </p:txBody>
      </p:sp>
    </p:spTree>
    <p:extLst>
      <p:ext uri="{BB962C8B-B14F-4D97-AF65-F5344CB8AC3E}">
        <p14:creationId xmlns:p14="http://schemas.microsoft.com/office/powerpoint/2010/main" val="1953048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0BE875-ECEB-4433-908B-AAE54206D013}" type="datetimeFigureOut">
              <a:rPr lang="" smtClean="0"/>
              <a:t>06/01/2021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57D58C-224A-4407-A7EB-6A358EB2AECC}" type="slidenum">
              <a:rPr lang="" smtClean="0"/>
              <a:t>‹#›</a:t>
            </a:fld>
            <a:endParaRPr lang=""/>
          </a:p>
        </p:txBody>
      </p:sp>
    </p:spTree>
    <p:extLst>
      <p:ext uri="{BB962C8B-B14F-4D97-AF65-F5344CB8AC3E}">
        <p14:creationId xmlns:p14="http://schemas.microsoft.com/office/powerpoint/2010/main" val="1280517635"/>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06"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8.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9.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21.xml"/><Relationship Id="rId7"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2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2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77788" y="2348880"/>
            <a:ext cx="10512862" cy="1325563"/>
          </a:xfrm>
        </p:spPr>
        <p:txBody>
          <a:bodyPr/>
          <a:lstStyle/>
          <a:p>
            <a:pPr eaLnBrk="1" hangingPunct="1"/>
            <a:r>
              <a:rPr lang="fr-FR" altLang="en-US" dirty="0"/>
              <a:t>Performance</a:t>
            </a:r>
            <a:endParaRPr lang="en-US" altLang="en-US" dirty="0"/>
          </a:p>
        </p:txBody>
      </p:sp>
      <p:sp>
        <p:nvSpPr>
          <p:cNvPr id="6148" name="Line 6" hidden="1"/>
          <p:cNvSpPr>
            <a:spLocks noChangeShapeType="1"/>
          </p:cNvSpPr>
          <p:nvPr/>
        </p:nvSpPr>
        <p:spPr bwMode="auto">
          <a:xfrm>
            <a:off x="2438400" y="4495800"/>
            <a:ext cx="131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lIns="16930" tIns="16930" rIns="16930" bIns="16930">
            <a:spAutoFit/>
          </a:bodyPr>
          <a:lstStyle/>
          <a:p>
            <a:endParaRPr lang="en-US" dirty="0"/>
          </a:p>
        </p:txBody>
      </p:sp>
    </p:spTree>
    <p:custDataLst>
      <p:tags r:id="rId1"/>
    </p:custDataLst>
    <p:extLst>
      <p:ext uri="{BB962C8B-B14F-4D97-AF65-F5344CB8AC3E}">
        <p14:creationId xmlns:p14="http://schemas.microsoft.com/office/powerpoint/2010/main" val="35643767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en-US" dirty="0"/>
              <a:t>PDB-Level Snapshot </a:t>
            </a:r>
            <a:r>
              <a:rPr lang="en-US" altLang="en-US" dirty="0" smtClean="0"/>
              <a:t>Views</a:t>
            </a:r>
            <a:br>
              <a:rPr lang="en-US" altLang="en-US" dirty="0" smtClean="0"/>
            </a:br>
            <a:endParaRPr lang="en-US" altLang="en-US" dirty="0"/>
          </a:p>
        </p:txBody>
      </p:sp>
      <p:sp>
        <p:nvSpPr>
          <p:cNvPr id="24579" name="Content Placeholder 2"/>
          <p:cNvSpPr>
            <a:spLocks noGrp="1"/>
          </p:cNvSpPr>
          <p:nvPr>
            <p:ph idx="1"/>
          </p:nvPr>
        </p:nvSpPr>
        <p:spPr>
          <a:xfrm>
            <a:off x="622300" y="1243013"/>
            <a:ext cx="10944225" cy="4105275"/>
          </a:xfrm>
        </p:spPr>
        <p:txBody>
          <a:bodyPr>
            <a:normAutofit fontScale="92500" lnSpcReduction="20000"/>
          </a:bodyPr>
          <a:lstStyle/>
          <a:p>
            <a:pPr lvl="1" eaLnBrk="1" hangingPunct="1"/>
            <a:r>
              <a:rPr lang="en-US" altLang="en-US" dirty="0"/>
              <a:t>CDB-level AWR </a:t>
            </a:r>
            <a:r>
              <a:rPr lang="en-US" altLang="en-US" dirty="0" smtClean="0"/>
              <a:t>views</a:t>
            </a:r>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r>
              <a:rPr lang="en-US" altLang="en-US" dirty="0"/>
              <a:t>PDB-level AWR views</a:t>
            </a:r>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sz="800" dirty="0"/>
          </a:p>
          <a:p>
            <a:pPr lvl="1" eaLnBrk="1" hangingPunct="1"/>
            <a:endParaRPr lang="en-US" altLang="en-US" dirty="0" smtClean="0"/>
          </a:p>
          <a:p>
            <a:pPr lvl="1" eaLnBrk="1" hangingPunct="1"/>
            <a:endParaRPr lang="en-US" altLang="en-US" dirty="0"/>
          </a:p>
          <a:p>
            <a:pPr lvl="1" eaLnBrk="1" hangingPunct="1"/>
            <a:r>
              <a:rPr lang="en-US" altLang="en-US" dirty="0" smtClean="0"/>
              <a:t>List of all PDB-level AWR views</a:t>
            </a:r>
            <a:endParaRPr lang="en-US" altLang="en-US" dirty="0"/>
          </a:p>
        </p:txBody>
      </p:sp>
      <p:sp>
        <p:nvSpPr>
          <p:cNvPr id="4" name="TextBox 15"/>
          <p:cNvSpPr txBox="1">
            <a:spLocks noChangeArrowheads="1"/>
          </p:cNvSpPr>
          <p:nvPr/>
        </p:nvSpPr>
        <p:spPr bwMode="auto">
          <a:xfrm>
            <a:off x="5845175" y="1628775"/>
            <a:ext cx="3606800" cy="1192213"/>
          </a:xfrm>
          <a:prstGeom prst="rect">
            <a:avLst/>
          </a:prstGeom>
          <a:noFill/>
          <a:ln w="9525">
            <a:noFill/>
            <a:miter lim="800000"/>
            <a:headEnd/>
            <a:tailEnd/>
          </a:ln>
        </p:spPr>
        <p:txBody>
          <a:bodyPr>
            <a:spAutoFit/>
          </a:bodyPr>
          <a:lstStyle/>
          <a:p>
            <a:pPr marL="119063" indent="-119063" eaLnBrk="1" hangingPunct="1">
              <a:lnSpc>
                <a:spcPct val="90000"/>
              </a:lnSpc>
              <a:spcBef>
                <a:spcPct val="50000"/>
              </a:spcBef>
              <a:buClr>
                <a:schemeClr val="accent1"/>
              </a:buClr>
              <a:defRPr/>
            </a:pPr>
            <a:r>
              <a:rPr lang="en-US" sz="1100" b="1" dirty="0">
                <a:latin typeface="Arial" charset="0"/>
                <a:cs typeface="Arial" charset="0"/>
              </a:rPr>
              <a:t>AWR_ROOT_RSRC_PDB_METRIC </a:t>
            </a:r>
            <a:br>
              <a:rPr lang="en-US" sz="1100" b="1" dirty="0">
                <a:latin typeface="Arial" charset="0"/>
                <a:cs typeface="Arial" charset="0"/>
              </a:rPr>
            </a:br>
            <a:r>
              <a:rPr lang="en-US" sz="1100" b="1" dirty="0">
                <a:latin typeface="Arial" charset="0"/>
                <a:cs typeface="Arial" charset="0"/>
              </a:rPr>
              <a:t/>
            </a:r>
            <a:br>
              <a:rPr lang="en-US" sz="1100" b="1" dirty="0">
                <a:latin typeface="Arial" charset="0"/>
                <a:cs typeface="Arial" charset="0"/>
              </a:rPr>
            </a:br>
            <a:r>
              <a:rPr lang="en-US" sz="1100" dirty="0">
                <a:latin typeface="Arial" charset="0"/>
                <a:cs typeface="Arial" charset="0"/>
              </a:rPr>
              <a:t>snap_ID = </a:t>
            </a:r>
            <a:r>
              <a:rPr lang="en-US" sz="1100" i="1" dirty="0">
                <a:solidFill>
                  <a:srgbClr val="C00000"/>
                </a:solidFill>
                <a:latin typeface="Arial" charset="0"/>
                <a:cs typeface="Arial" charset="0"/>
              </a:rPr>
              <a:t>120</a:t>
            </a:r>
            <a:r>
              <a:rPr lang="en-US" sz="1100" dirty="0">
                <a:latin typeface="Arial" charset="0"/>
                <a:cs typeface="Arial" charset="0"/>
              </a:rPr>
              <a:t/>
            </a:r>
            <a:br>
              <a:rPr lang="en-US" sz="1100" dirty="0">
                <a:latin typeface="Arial" charset="0"/>
                <a:cs typeface="Arial" charset="0"/>
              </a:rPr>
            </a:br>
            <a:r>
              <a:rPr lang="en-US" sz="1100" dirty="0">
                <a:latin typeface="Arial" charset="0"/>
                <a:cs typeface="Arial" charset="0"/>
              </a:rPr>
              <a:t>…</a:t>
            </a:r>
            <a:br>
              <a:rPr lang="en-US" sz="1100" dirty="0">
                <a:latin typeface="Arial" charset="0"/>
                <a:cs typeface="Arial" charset="0"/>
              </a:rPr>
            </a:br>
            <a:r>
              <a:rPr lang="en-US" sz="1100" dirty="0">
                <a:latin typeface="Arial" charset="0"/>
                <a:cs typeface="Arial" charset="0"/>
              </a:rPr>
              <a:t>DBID = </a:t>
            </a:r>
            <a:r>
              <a:rPr lang="en-US" sz="1100" i="1" dirty="0">
                <a:solidFill>
                  <a:srgbClr val="FF0000"/>
                </a:solidFill>
                <a:latin typeface="Courier New" pitchFamily="49" charset="0"/>
                <a:cs typeface="Courier New" pitchFamily="49" charset="0"/>
              </a:rPr>
              <a:t>594859305</a:t>
            </a:r>
            <a:endParaRPr lang="en-US" sz="1100" i="1" dirty="0">
              <a:solidFill>
                <a:srgbClr val="FF0000"/>
              </a:solidFill>
              <a:latin typeface="Arial" charset="0"/>
              <a:cs typeface="Arial" charset="0"/>
            </a:endParaRPr>
          </a:p>
          <a:p>
            <a:pPr marL="119063" eaLnBrk="1" hangingPunct="1">
              <a:spcBef>
                <a:spcPts val="0"/>
              </a:spcBef>
              <a:buClr>
                <a:schemeClr val="accent1"/>
              </a:buClr>
              <a:defRPr/>
            </a:pPr>
            <a:r>
              <a:rPr lang="en-US" sz="1100" dirty="0">
                <a:latin typeface="Arial" charset="0"/>
                <a:cs typeface="Arial" charset="0"/>
              </a:rPr>
              <a:t>con_DBID = </a:t>
            </a:r>
            <a:r>
              <a:rPr lang="en-US" sz="1100" i="1" dirty="0">
                <a:solidFill>
                  <a:srgbClr val="0070C0"/>
                </a:solidFill>
                <a:latin typeface="Arial" charset="0"/>
                <a:cs typeface="Arial" charset="0"/>
              </a:rPr>
              <a:t>65473892</a:t>
            </a:r>
          </a:p>
          <a:p>
            <a:pPr marL="119063" eaLnBrk="1" hangingPunct="1">
              <a:spcBef>
                <a:spcPts val="0"/>
              </a:spcBef>
              <a:buClr>
                <a:schemeClr val="accent1"/>
              </a:buClr>
              <a:defRPr/>
            </a:pPr>
            <a:r>
              <a:rPr lang="en-US" sz="1100" dirty="0">
                <a:latin typeface="Arial" charset="0"/>
                <a:cs typeface="Arial" charset="0"/>
              </a:rPr>
              <a:t>con_ID = </a:t>
            </a:r>
            <a:r>
              <a:rPr lang="en-US" sz="1100" i="1" dirty="0">
                <a:solidFill>
                  <a:srgbClr val="0070C0"/>
                </a:solidFill>
                <a:latin typeface="Arial" charset="0"/>
                <a:cs typeface="Arial" charset="0"/>
              </a:rPr>
              <a:t>5</a:t>
            </a:r>
          </a:p>
        </p:txBody>
      </p:sp>
      <p:sp>
        <p:nvSpPr>
          <p:cNvPr id="24581" name="Vertical Scroll 87"/>
          <p:cNvSpPr>
            <a:spLocks noChangeArrowheads="1"/>
          </p:cNvSpPr>
          <p:nvPr/>
        </p:nvSpPr>
        <p:spPr bwMode="auto">
          <a:xfrm>
            <a:off x="5516563" y="1643063"/>
            <a:ext cx="3648075" cy="1354137"/>
          </a:xfrm>
          <a:prstGeom prst="verticalScroll">
            <a:avLst>
              <a:gd name="adj" fmla="val 12500"/>
            </a:avLst>
          </a:prstGeom>
          <a:noFill/>
          <a:ln w="2857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r>
              <a:rPr lang="en-US" altLang="en-US" sz="1200" b="1" dirty="0"/>
              <a:t>               </a:t>
            </a:r>
          </a:p>
          <a:p>
            <a:pPr eaLnBrk="1" hangingPunct="1">
              <a:lnSpc>
                <a:spcPct val="90000"/>
              </a:lnSpc>
              <a:spcBef>
                <a:spcPct val="50000"/>
              </a:spcBef>
              <a:buClr>
                <a:schemeClr val="accent1"/>
              </a:buClr>
            </a:pPr>
            <a:endParaRPr lang="en-US" altLang="en-US" sz="1200" dirty="0"/>
          </a:p>
        </p:txBody>
      </p:sp>
      <p:sp>
        <p:nvSpPr>
          <p:cNvPr id="6" name="TextBox 15"/>
          <p:cNvSpPr txBox="1">
            <a:spLocks noChangeArrowheads="1"/>
          </p:cNvSpPr>
          <p:nvPr/>
        </p:nvSpPr>
        <p:spPr bwMode="auto">
          <a:xfrm>
            <a:off x="769938" y="3411538"/>
            <a:ext cx="4003675" cy="1281112"/>
          </a:xfrm>
          <a:prstGeom prst="rect">
            <a:avLst/>
          </a:prstGeom>
          <a:noFill/>
          <a:ln w="9525">
            <a:noFill/>
            <a:miter lim="800000"/>
            <a:headEnd/>
            <a:tailEnd/>
          </a:ln>
        </p:spPr>
        <p:txBody>
          <a:bodyPr>
            <a:spAutoFit/>
          </a:bodyPr>
          <a:lstStyle/>
          <a:p>
            <a:pPr marL="119063" indent="-119063" eaLnBrk="1" hangingPunct="1">
              <a:lnSpc>
                <a:spcPct val="90000"/>
              </a:lnSpc>
              <a:spcBef>
                <a:spcPct val="50000"/>
              </a:spcBef>
              <a:buClr>
                <a:schemeClr val="accent1"/>
              </a:buClr>
              <a:defRPr/>
            </a:pPr>
            <a:r>
              <a:rPr lang="en-US" sz="1100" b="1" dirty="0">
                <a:latin typeface="Arial" charset="0"/>
                <a:cs typeface="Arial" charset="0"/>
              </a:rPr>
              <a:t>AWR_PDB_PARAMETER</a:t>
            </a:r>
            <a:br>
              <a:rPr lang="en-US" sz="1100" b="1" dirty="0">
                <a:latin typeface="Arial" charset="0"/>
                <a:cs typeface="Arial" charset="0"/>
              </a:rPr>
            </a:br>
            <a:r>
              <a:rPr lang="en-US" sz="400" b="1" dirty="0">
                <a:latin typeface="Arial" charset="0"/>
                <a:cs typeface="Arial" charset="0"/>
              </a:rPr>
              <a:t/>
            </a:r>
            <a:br>
              <a:rPr lang="en-US" sz="400" b="1" dirty="0">
                <a:latin typeface="Arial" charset="0"/>
                <a:cs typeface="Arial" charset="0"/>
              </a:rPr>
            </a:br>
            <a:r>
              <a:rPr lang="en-US" sz="1100" dirty="0">
                <a:latin typeface="Arial" charset="0"/>
                <a:cs typeface="Arial" charset="0"/>
              </a:rPr>
              <a:t>snap_ID = </a:t>
            </a:r>
            <a:r>
              <a:rPr lang="en-US" sz="1100" i="1" dirty="0">
                <a:solidFill>
                  <a:srgbClr val="C00000"/>
                </a:solidFill>
                <a:latin typeface="Arial" charset="0"/>
                <a:cs typeface="Arial" charset="0"/>
              </a:rPr>
              <a:t>120</a:t>
            </a:r>
            <a:r>
              <a:rPr lang="en-US" sz="1100" dirty="0">
                <a:latin typeface="Arial" charset="0"/>
                <a:cs typeface="Arial" charset="0"/>
              </a:rPr>
              <a:t/>
            </a:r>
            <a:br>
              <a:rPr lang="en-US" sz="1100" dirty="0">
                <a:latin typeface="Arial" charset="0"/>
                <a:cs typeface="Arial" charset="0"/>
              </a:rPr>
            </a:br>
            <a:r>
              <a:rPr lang="en-US" sz="1100" dirty="0">
                <a:latin typeface="Arial" charset="0"/>
                <a:cs typeface="Arial" charset="0"/>
              </a:rPr>
              <a:t>DBID = </a:t>
            </a:r>
            <a:r>
              <a:rPr lang="en-US" sz="1100" i="1" dirty="0">
                <a:solidFill>
                  <a:srgbClr val="FF0000"/>
                </a:solidFill>
                <a:latin typeface="Courier New" pitchFamily="49" charset="0"/>
                <a:cs typeface="Courier New" pitchFamily="49" charset="0"/>
              </a:rPr>
              <a:t>594859305</a:t>
            </a:r>
            <a:endParaRPr lang="en-US" sz="1100" i="1" dirty="0">
              <a:solidFill>
                <a:srgbClr val="FF0000"/>
              </a:solidFill>
              <a:latin typeface="Arial" charset="0"/>
              <a:cs typeface="Arial" charset="0"/>
            </a:endParaRPr>
          </a:p>
          <a:p>
            <a:pPr marL="119063" eaLnBrk="1" hangingPunct="1">
              <a:spcBef>
                <a:spcPts val="0"/>
              </a:spcBef>
              <a:buClr>
                <a:schemeClr val="accent1"/>
              </a:buClr>
              <a:defRPr/>
            </a:pPr>
            <a:r>
              <a:rPr lang="en-US" sz="1100" dirty="0">
                <a:latin typeface="Arial" charset="0"/>
                <a:cs typeface="Arial" charset="0"/>
              </a:rPr>
              <a:t>parameter_name = </a:t>
            </a:r>
            <a:r>
              <a:rPr lang="en-US" sz="1100" i="1" dirty="0">
                <a:latin typeface="Arial" charset="0"/>
                <a:cs typeface="Arial" charset="0"/>
              </a:rPr>
              <a:t>db_performance_profile </a:t>
            </a:r>
          </a:p>
          <a:p>
            <a:pPr marL="119063" eaLnBrk="1" hangingPunct="1">
              <a:spcBef>
                <a:spcPts val="0"/>
              </a:spcBef>
              <a:buClr>
                <a:schemeClr val="accent1"/>
              </a:buClr>
              <a:defRPr/>
            </a:pPr>
            <a:r>
              <a:rPr lang="en-US" sz="1100" dirty="0">
                <a:latin typeface="Arial" charset="0"/>
                <a:cs typeface="Arial" charset="0"/>
              </a:rPr>
              <a:t>value = </a:t>
            </a:r>
            <a:r>
              <a:rPr lang="en-US" sz="1100" i="1" dirty="0">
                <a:latin typeface="Arial" charset="0"/>
                <a:cs typeface="Arial" charset="0"/>
              </a:rPr>
              <a:t>PROF_HIGH</a:t>
            </a:r>
          </a:p>
          <a:p>
            <a:pPr marL="119063" eaLnBrk="1" hangingPunct="1">
              <a:spcBef>
                <a:spcPts val="0"/>
              </a:spcBef>
              <a:buClr>
                <a:schemeClr val="accent1"/>
              </a:buClr>
              <a:defRPr/>
            </a:pPr>
            <a:r>
              <a:rPr lang="en-US" sz="1100" dirty="0">
                <a:latin typeface="Arial" charset="0"/>
                <a:cs typeface="Arial" charset="0"/>
              </a:rPr>
              <a:t>con_DBID = </a:t>
            </a:r>
            <a:r>
              <a:rPr lang="en-US" sz="1100" i="1" dirty="0">
                <a:solidFill>
                  <a:srgbClr val="0070C0"/>
                </a:solidFill>
                <a:latin typeface="Arial" charset="0"/>
                <a:cs typeface="Arial" charset="0"/>
              </a:rPr>
              <a:t>65473892</a:t>
            </a:r>
          </a:p>
          <a:p>
            <a:pPr marL="119063" eaLnBrk="1" hangingPunct="1">
              <a:spcBef>
                <a:spcPts val="0"/>
              </a:spcBef>
              <a:buClr>
                <a:schemeClr val="accent1"/>
              </a:buClr>
              <a:defRPr/>
            </a:pPr>
            <a:r>
              <a:rPr lang="en-US" sz="1100" dirty="0">
                <a:latin typeface="Arial" charset="0"/>
                <a:cs typeface="Arial" charset="0"/>
              </a:rPr>
              <a:t>con_ID = </a:t>
            </a:r>
            <a:r>
              <a:rPr lang="en-US" sz="1100" i="1" dirty="0">
                <a:solidFill>
                  <a:srgbClr val="0070C0"/>
                </a:solidFill>
                <a:latin typeface="Arial" charset="0"/>
                <a:cs typeface="Arial" charset="0"/>
              </a:rPr>
              <a:t>5</a:t>
            </a:r>
          </a:p>
        </p:txBody>
      </p:sp>
      <p:sp>
        <p:nvSpPr>
          <p:cNvPr id="24583" name="Vertical Scroll 87"/>
          <p:cNvSpPr>
            <a:spLocks noChangeArrowheads="1"/>
          </p:cNvSpPr>
          <p:nvPr/>
        </p:nvSpPr>
        <p:spPr bwMode="auto">
          <a:xfrm>
            <a:off x="431800" y="3449638"/>
            <a:ext cx="4414838" cy="1295400"/>
          </a:xfrm>
          <a:prstGeom prst="verticalScroll">
            <a:avLst>
              <a:gd name="adj" fmla="val 12500"/>
            </a:avLst>
          </a:prstGeom>
          <a:noFill/>
          <a:ln w="2857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r>
              <a:rPr lang="en-US" altLang="en-US" sz="1200" b="1" dirty="0"/>
              <a:t>               </a:t>
            </a:r>
          </a:p>
          <a:p>
            <a:pPr eaLnBrk="1" hangingPunct="1">
              <a:lnSpc>
                <a:spcPct val="90000"/>
              </a:lnSpc>
              <a:spcBef>
                <a:spcPct val="50000"/>
              </a:spcBef>
              <a:buClr>
                <a:schemeClr val="accent1"/>
              </a:buClr>
            </a:pPr>
            <a:endParaRPr lang="en-US" altLang="en-US" sz="1200" dirty="0"/>
          </a:p>
        </p:txBody>
      </p:sp>
      <p:sp>
        <p:nvSpPr>
          <p:cNvPr id="8" name="Content Placeholder 2"/>
          <p:cNvSpPr txBox="1">
            <a:spLocks noChangeAspect="1"/>
          </p:cNvSpPr>
          <p:nvPr/>
        </p:nvSpPr>
        <p:spPr bwMode="gray">
          <a:xfrm>
            <a:off x="623230" y="5517232"/>
            <a:ext cx="10942366" cy="3960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08000" tIns="0" rIns="0" bIns="0" anchor="ctr">
            <a:spAutoFit/>
          </a:bodyPr>
          <a:lstStyle/>
          <a:p>
            <a:pPr eaLnBrk="1" hangingPunct="1">
              <a:lnSpc>
                <a:spcPct val="98000"/>
              </a:lnSpc>
              <a:buSzPct val="70000"/>
              <a:defRPr/>
            </a:pPr>
            <a:r>
              <a:rPr lang="en-US" sz="1400" b="1" dirty="0">
                <a:latin typeface="Courier New" pitchFamily="49" charset="0"/>
                <a:cs typeface="Arial" charset="0"/>
              </a:rPr>
              <a:t>SQL&gt; SELECT view_name FROM dba_views WHERE  view_name LIKE '%AWR%_PDB%';</a:t>
            </a:r>
            <a:endParaRPr lang="en-US" sz="1400" b="1" i="1" dirty="0">
              <a:solidFill>
                <a:srgbClr val="0000FF"/>
              </a:solidFill>
              <a:latin typeface="Courier New" pitchFamily="49" charset="0"/>
              <a:cs typeface="Courier New" pitchFamily="49" charset="0"/>
            </a:endParaRPr>
          </a:p>
        </p:txBody>
      </p:sp>
      <p:sp>
        <p:nvSpPr>
          <p:cNvPr id="9" name="TextBox 15"/>
          <p:cNvSpPr txBox="1">
            <a:spLocks noChangeArrowheads="1"/>
          </p:cNvSpPr>
          <p:nvPr/>
        </p:nvSpPr>
        <p:spPr bwMode="auto">
          <a:xfrm>
            <a:off x="5162550" y="3411538"/>
            <a:ext cx="3168650" cy="1281112"/>
          </a:xfrm>
          <a:prstGeom prst="rect">
            <a:avLst/>
          </a:prstGeom>
          <a:noFill/>
          <a:ln w="9525">
            <a:noFill/>
            <a:miter lim="800000"/>
            <a:headEnd/>
            <a:tailEnd/>
          </a:ln>
        </p:spPr>
        <p:txBody>
          <a:bodyPr>
            <a:spAutoFit/>
          </a:bodyPr>
          <a:lstStyle/>
          <a:p>
            <a:pPr marL="119063" indent="-119063" eaLnBrk="1" hangingPunct="1">
              <a:lnSpc>
                <a:spcPct val="90000"/>
              </a:lnSpc>
              <a:spcBef>
                <a:spcPct val="50000"/>
              </a:spcBef>
              <a:buClr>
                <a:schemeClr val="accent1"/>
              </a:buClr>
              <a:defRPr/>
            </a:pPr>
            <a:r>
              <a:rPr lang="en-US" sz="1100" b="1" dirty="0">
                <a:latin typeface="Arial" charset="0"/>
                <a:cs typeface="Arial" charset="0"/>
              </a:rPr>
              <a:t>AWR_PDB_RSRC_PDB_METRIC</a:t>
            </a:r>
            <a:br>
              <a:rPr lang="en-US" sz="1100" b="1" dirty="0">
                <a:latin typeface="Arial" charset="0"/>
                <a:cs typeface="Arial" charset="0"/>
              </a:rPr>
            </a:br>
            <a:r>
              <a:rPr lang="en-US" sz="400" b="1" dirty="0">
                <a:latin typeface="Arial" charset="0"/>
                <a:cs typeface="Arial" charset="0"/>
              </a:rPr>
              <a:t> </a:t>
            </a:r>
            <a:r>
              <a:rPr lang="en-US" sz="1100" b="1" dirty="0">
                <a:latin typeface="Arial" charset="0"/>
                <a:cs typeface="Arial" charset="0"/>
              </a:rPr>
              <a:t/>
            </a:r>
            <a:br>
              <a:rPr lang="en-US" sz="1100" b="1" dirty="0">
                <a:latin typeface="Arial" charset="0"/>
                <a:cs typeface="Arial" charset="0"/>
              </a:rPr>
            </a:br>
            <a:r>
              <a:rPr lang="en-US" sz="1100" dirty="0">
                <a:latin typeface="Arial" charset="0"/>
                <a:cs typeface="Arial" charset="0"/>
              </a:rPr>
              <a:t>snap_ID = </a:t>
            </a:r>
            <a:r>
              <a:rPr lang="en-US" sz="1100" i="1" dirty="0">
                <a:solidFill>
                  <a:srgbClr val="C00000"/>
                </a:solidFill>
                <a:latin typeface="Arial" charset="0"/>
                <a:cs typeface="Arial" charset="0"/>
              </a:rPr>
              <a:t>120</a:t>
            </a:r>
            <a:r>
              <a:rPr lang="en-US" sz="1100" dirty="0">
                <a:latin typeface="Arial" charset="0"/>
                <a:cs typeface="Arial" charset="0"/>
              </a:rPr>
              <a:t/>
            </a:r>
            <a:br>
              <a:rPr lang="en-US" sz="1100" dirty="0">
                <a:latin typeface="Arial" charset="0"/>
                <a:cs typeface="Arial" charset="0"/>
              </a:rPr>
            </a:br>
            <a:r>
              <a:rPr lang="en-US" sz="1100" dirty="0">
                <a:latin typeface="Arial" charset="0"/>
                <a:cs typeface="Arial" charset="0"/>
              </a:rPr>
              <a:t>DBID = </a:t>
            </a:r>
            <a:r>
              <a:rPr lang="en-US" sz="1100" i="1" dirty="0">
                <a:solidFill>
                  <a:srgbClr val="FF0000"/>
                </a:solidFill>
                <a:latin typeface="Courier New" pitchFamily="49" charset="0"/>
                <a:cs typeface="Courier New" pitchFamily="49" charset="0"/>
              </a:rPr>
              <a:t>594859305</a:t>
            </a:r>
            <a:endParaRPr lang="en-US" sz="1100" i="1" dirty="0">
              <a:solidFill>
                <a:srgbClr val="FF0000"/>
              </a:solidFill>
              <a:latin typeface="Arial" charset="0"/>
              <a:cs typeface="Arial" charset="0"/>
            </a:endParaRPr>
          </a:p>
          <a:p>
            <a:pPr marL="119063" eaLnBrk="1" hangingPunct="1">
              <a:spcBef>
                <a:spcPts val="0"/>
              </a:spcBef>
              <a:buClr>
                <a:schemeClr val="accent1"/>
              </a:buClr>
              <a:defRPr/>
            </a:pPr>
            <a:r>
              <a:rPr lang="en-US" sz="1100" dirty="0">
                <a:latin typeface="Arial" charset="0"/>
                <a:cs typeface="Arial" charset="0"/>
              </a:rPr>
              <a:t>pga_used = </a:t>
            </a:r>
            <a:r>
              <a:rPr lang="en-US" sz="1100" i="1" dirty="0">
                <a:latin typeface="Arial" charset="0"/>
                <a:cs typeface="Arial" charset="0"/>
              </a:rPr>
              <a:t>491030  </a:t>
            </a:r>
          </a:p>
          <a:p>
            <a:pPr marL="119063" eaLnBrk="1" hangingPunct="1">
              <a:spcBef>
                <a:spcPts val="0"/>
              </a:spcBef>
              <a:buClr>
                <a:schemeClr val="accent1"/>
              </a:buClr>
              <a:defRPr/>
            </a:pPr>
            <a:r>
              <a:rPr lang="en-US" sz="1100" dirty="0">
                <a:latin typeface="Arial" charset="0"/>
                <a:cs typeface="Arial" charset="0"/>
              </a:rPr>
              <a:t>cpu_consumed_time = </a:t>
            </a:r>
            <a:r>
              <a:rPr lang="en-US" sz="1100" i="1" dirty="0">
                <a:latin typeface="Arial" charset="0"/>
                <a:cs typeface="Arial" charset="0"/>
              </a:rPr>
              <a:t>58018</a:t>
            </a:r>
          </a:p>
          <a:p>
            <a:pPr marL="119063" eaLnBrk="1" hangingPunct="1">
              <a:spcBef>
                <a:spcPts val="0"/>
              </a:spcBef>
              <a:buClr>
                <a:schemeClr val="accent1"/>
              </a:buClr>
              <a:defRPr/>
            </a:pPr>
            <a:r>
              <a:rPr lang="en-US" sz="1100" dirty="0">
                <a:latin typeface="Arial" charset="0"/>
                <a:cs typeface="Arial" charset="0"/>
              </a:rPr>
              <a:t>con_DBID = </a:t>
            </a:r>
            <a:r>
              <a:rPr lang="en-US" sz="1100" i="1" dirty="0">
                <a:solidFill>
                  <a:srgbClr val="0070C0"/>
                </a:solidFill>
                <a:latin typeface="Arial" charset="0"/>
                <a:cs typeface="Arial" charset="0"/>
              </a:rPr>
              <a:t>65473892</a:t>
            </a:r>
          </a:p>
          <a:p>
            <a:pPr marL="119063" eaLnBrk="1" hangingPunct="1">
              <a:spcBef>
                <a:spcPts val="0"/>
              </a:spcBef>
              <a:buClr>
                <a:schemeClr val="accent1"/>
              </a:buClr>
              <a:defRPr/>
            </a:pPr>
            <a:r>
              <a:rPr lang="en-US" sz="1100" dirty="0">
                <a:latin typeface="Arial" charset="0"/>
                <a:cs typeface="Arial" charset="0"/>
              </a:rPr>
              <a:t>con_ID = </a:t>
            </a:r>
            <a:r>
              <a:rPr lang="en-US" sz="1100" i="1" dirty="0">
                <a:solidFill>
                  <a:srgbClr val="0070C0"/>
                </a:solidFill>
                <a:latin typeface="Arial" charset="0"/>
                <a:cs typeface="Arial" charset="0"/>
              </a:rPr>
              <a:t>5</a:t>
            </a:r>
          </a:p>
        </p:txBody>
      </p:sp>
      <p:sp>
        <p:nvSpPr>
          <p:cNvPr id="24588" name="Vertical Scroll 87"/>
          <p:cNvSpPr>
            <a:spLocks noChangeArrowheads="1"/>
          </p:cNvSpPr>
          <p:nvPr/>
        </p:nvSpPr>
        <p:spPr bwMode="auto">
          <a:xfrm>
            <a:off x="4751388" y="3449638"/>
            <a:ext cx="3549650" cy="1295400"/>
          </a:xfrm>
          <a:prstGeom prst="verticalScroll">
            <a:avLst>
              <a:gd name="adj" fmla="val 12500"/>
            </a:avLst>
          </a:prstGeom>
          <a:noFill/>
          <a:ln w="2857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r>
              <a:rPr lang="en-US" altLang="en-US" sz="1200" b="1" dirty="0"/>
              <a:t>               </a:t>
            </a:r>
          </a:p>
          <a:p>
            <a:pPr eaLnBrk="1" hangingPunct="1">
              <a:lnSpc>
                <a:spcPct val="90000"/>
              </a:lnSpc>
              <a:spcBef>
                <a:spcPct val="50000"/>
              </a:spcBef>
              <a:buClr>
                <a:schemeClr val="accent1"/>
              </a:buClr>
            </a:pPr>
            <a:endParaRPr lang="en-US" altLang="en-US" sz="1200" dirty="0"/>
          </a:p>
        </p:txBody>
      </p:sp>
      <p:sp>
        <p:nvSpPr>
          <p:cNvPr id="11" name="TextBox 15"/>
          <p:cNvSpPr txBox="1">
            <a:spLocks noChangeArrowheads="1"/>
          </p:cNvSpPr>
          <p:nvPr/>
        </p:nvSpPr>
        <p:spPr bwMode="auto">
          <a:xfrm>
            <a:off x="8686800" y="3284538"/>
            <a:ext cx="3138488" cy="1481137"/>
          </a:xfrm>
          <a:prstGeom prst="rect">
            <a:avLst/>
          </a:prstGeom>
          <a:noFill/>
          <a:ln w="9525">
            <a:noFill/>
            <a:miter lim="800000"/>
            <a:headEnd/>
            <a:tailEnd/>
          </a:ln>
        </p:spPr>
        <p:txBody>
          <a:bodyPr>
            <a:spAutoFit/>
          </a:bodyPr>
          <a:lstStyle/>
          <a:p>
            <a:pPr marL="119063" indent="-119063" eaLnBrk="1" hangingPunct="1">
              <a:lnSpc>
                <a:spcPct val="90000"/>
              </a:lnSpc>
              <a:spcBef>
                <a:spcPct val="50000"/>
              </a:spcBef>
              <a:buClr>
                <a:schemeClr val="accent1"/>
              </a:buClr>
              <a:defRPr/>
            </a:pPr>
            <a:r>
              <a:rPr lang="en-US" sz="1100" b="1" dirty="0">
                <a:latin typeface="Arial" charset="0"/>
                <a:cs typeface="Arial" charset="0"/>
              </a:rPr>
              <a:t>AWR_PDB_SQL_SUMMARY </a:t>
            </a:r>
          </a:p>
          <a:p>
            <a:pPr marL="119063" indent="-119063" eaLnBrk="1" hangingPunct="1">
              <a:lnSpc>
                <a:spcPct val="90000"/>
              </a:lnSpc>
              <a:spcBef>
                <a:spcPct val="50000"/>
              </a:spcBef>
              <a:buClr>
                <a:schemeClr val="accent1"/>
              </a:buClr>
              <a:defRPr/>
            </a:pPr>
            <a:r>
              <a:rPr lang="en-US" sz="400" b="1" dirty="0">
                <a:latin typeface="Arial" charset="0"/>
                <a:cs typeface="Arial" charset="0"/>
              </a:rPr>
              <a:t/>
            </a:r>
            <a:br>
              <a:rPr lang="en-US" sz="400" b="1" dirty="0">
                <a:latin typeface="Arial" charset="0"/>
                <a:cs typeface="Arial" charset="0"/>
              </a:rPr>
            </a:br>
            <a:r>
              <a:rPr lang="en-US" sz="1100" dirty="0">
                <a:latin typeface="Arial" charset="0"/>
                <a:cs typeface="Arial" charset="0"/>
              </a:rPr>
              <a:t>snap_ID = </a:t>
            </a:r>
            <a:r>
              <a:rPr lang="en-US" sz="1100" i="1" dirty="0">
                <a:solidFill>
                  <a:srgbClr val="C00000"/>
                </a:solidFill>
                <a:latin typeface="Arial" charset="0"/>
                <a:cs typeface="Arial" charset="0"/>
              </a:rPr>
              <a:t>120</a:t>
            </a:r>
            <a:r>
              <a:rPr lang="en-US" sz="1100" dirty="0">
                <a:latin typeface="Arial" charset="0"/>
                <a:cs typeface="Arial" charset="0"/>
              </a:rPr>
              <a:t/>
            </a:r>
            <a:br>
              <a:rPr lang="en-US" sz="1100" dirty="0">
                <a:latin typeface="Arial" charset="0"/>
                <a:cs typeface="Arial" charset="0"/>
              </a:rPr>
            </a:br>
            <a:r>
              <a:rPr lang="en-US" sz="1100" dirty="0">
                <a:latin typeface="Arial" charset="0"/>
                <a:cs typeface="Arial" charset="0"/>
              </a:rPr>
              <a:t>DBID = </a:t>
            </a:r>
            <a:r>
              <a:rPr lang="en-US" sz="1100" i="1" dirty="0">
                <a:solidFill>
                  <a:srgbClr val="FF0000"/>
                </a:solidFill>
                <a:latin typeface="Courier New" pitchFamily="49" charset="0"/>
                <a:cs typeface="Courier New" pitchFamily="49" charset="0"/>
              </a:rPr>
              <a:t>594859305</a:t>
            </a:r>
            <a:endParaRPr lang="en-US" sz="1100" i="1" dirty="0">
              <a:solidFill>
                <a:srgbClr val="FF0000"/>
              </a:solidFill>
              <a:latin typeface="Arial" charset="0"/>
              <a:cs typeface="Arial" charset="0"/>
            </a:endParaRPr>
          </a:p>
          <a:p>
            <a:pPr marL="119063" eaLnBrk="1" hangingPunct="1">
              <a:spcBef>
                <a:spcPts val="0"/>
              </a:spcBef>
              <a:buClr>
                <a:schemeClr val="accent1"/>
              </a:buClr>
              <a:defRPr/>
            </a:pPr>
            <a:r>
              <a:rPr lang="en-US" sz="1100" dirty="0">
                <a:latin typeface="Arial" charset="0"/>
                <a:cs typeface="Arial" charset="0"/>
              </a:rPr>
              <a:t>total_sql= </a:t>
            </a:r>
            <a:r>
              <a:rPr lang="en-US" sz="1100" i="1" dirty="0">
                <a:latin typeface="Arial" charset="0"/>
                <a:cs typeface="Arial" charset="0"/>
              </a:rPr>
              <a:t>419</a:t>
            </a:r>
          </a:p>
          <a:p>
            <a:pPr marL="119063" eaLnBrk="1" hangingPunct="1">
              <a:spcBef>
                <a:spcPts val="0"/>
              </a:spcBef>
              <a:buClr>
                <a:schemeClr val="accent1"/>
              </a:buClr>
              <a:defRPr/>
            </a:pPr>
            <a:r>
              <a:rPr lang="en-US" sz="1100" dirty="0">
                <a:latin typeface="Arial" charset="0"/>
                <a:cs typeface="Arial" charset="0"/>
              </a:rPr>
              <a:t>total_sql_mem = </a:t>
            </a:r>
            <a:r>
              <a:rPr lang="en-US" sz="1100" i="1" dirty="0">
                <a:latin typeface="Arial" charset="0"/>
                <a:cs typeface="Arial" charset="0"/>
              </a:rPr>
              <a:t>15252584</a:t>
            </a:r>
          </a:p>
          <a:p>
            <a:pPr marL="119063" eaLnBrk="1" hangingPunct="1">
              <a:spcBef>
                <a:spcPts val="0"/>
              </a:spcBef>
              <a:buClr>
                <a:schemeClr val="accent1"/>
              </a:buClr>
              <a:defRPr/>
            </a:pPr>
            <a:r>
              <a:rPr lang="en-US" sz="1100" dirty="0">
                <a:latin typeface="Arial" charset="0"/>
                <a:cs typeface="Arial" charset="0"/>
              </a:rPr>
              <a:t>Single_use_sql_mem = </a:t>
            </a:r>
            <a:r>
              <a:rPr lang="en-US" sz="1100" i="1" dirty="0">
                <a:latin typeface="Arial" charset="0"/>
                <a:cs typeface="Arial" charset="0"/>
              </a:rPr>
              <a:t>473848</a:t>
            </a:r>
            <a:endParaRPr lang="en-US" sz="1100" dirty="0">
              <a:latin typeface="Arial" charset="0"/>
              <a:cs typeface="Arial" charset="0"/>
            </a:endParaRPr>
          </a:p>
          <a:p>
            <a:pPr marL="119063" eaLnBrk="1" hangingPunct="1">
              <a:spcBef>
                <a:spcPts val="0"/>
              </a:spcBef>
              <a:buClr>
                <a:schemeClr val="accent1"/>
              </a:buClr>
              <a:defRPr/>
            </a:pPr>
            <a:r>
              <a:rPr lang="en-US" sz="1100" dirty="0">
                <a:latin typeface="Arial" charset="0"/>
                <a:cs typeface="Arial" charset="0"/>
              </a:rPr>
              <a:t>con_DBID = </a:t>
            </a:r>
            <a:r>
              <a:rPr lang="en-US" sz="1100" i="1" dirty="0">
                <a:solidFill>
                  <a:srgbClr val="0070C0"/>
                </a:solidFill>
                <a:latin typeface="Arial" charset="0"/>
                <a:cs typeface="Arial" charset="0"/>
              </a:rPr>
              <a:t>65473892</a:t>
            </a:r>
          </a:p>
          <a:p>
            <a:pPr marL="119063" eaLnBrk="1" hangingPunct="1">
              <a:spcBef>
                <a:spcPts val="0"/>
              </a:spcBef>
              <a:buClr>
                <a:schemeClr val="accent1"/>
              </a:buClr>
              <a:defRPr/>
            </a:pPr>
            <a:r>
              <a:rPr lang="en-US" sz="1100" dirty="0">
                <a:latin typeface="Arial" charset="0"/>
                <a:cs typeface="Arial" charset="0"/>
              </a:rPr>
              <a:t>con_ID = </a:t>
            </a:r>
            <a:r>
              <a:rPr lang="en-US" sz="1100" i="1" dirty="0">
                <a:solidFill>
                  <a:srgbClr val="0070C0"/>
                </a:solidFill>
                <a:latin typeface="Arial" charset="0"/>
                <a:cs typeface="Arial" charset="0"/>
              </a:rPr>
              <a:t>5</a:t>
            </a:r>
          </a:p>
        </p:txBody>
      </p:sp>
      <p:sp>
        <p:nvSpPr>
          <p:cNvPr id="24590" name="Vertical Scroll 87"/>
          <p:cNvSpPr>
            <a:spLocks noChangeArrowheads="1"/>
          </p:cNvSpPr>
          <p:nvPr/>
        </p:nvSpPr>
        <p:spPr bwMode="auto">
          <a:xfrm>
            <a:off x="8205788" y="3309938"/>
            <a:ext cx="3646487" cy="1439862"/>
          </a:xfrm>
          <a:prstGeom prst="verticalScroll">
            <a:avLst>
              <a:gd name="adj" fmla="val 12500"/>
            </a:avLst>
          </a:prstGeom>
          <a:noFill/>
          <a:ln w="2857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r>
              <a:rPr lang="en-US" altLang="en-US" sz="1200" b="1" dirty="0"/>
              <a:t>               </a:t>
            </a:r>
          </a:p>
          <a:p>
            <a:pPr eaLnBrk="1" hangingPunct="1">
              <a:lnSpc>
                <a:spcPct val="90000"/>
              </a:lnSpc>
              <a:spcBef>
                <a:spcPct val="50000"/>
              </a:spcBef>
              <a:buClr>
                <a:schemeClr val="accent1"/>
              </a:buClr>
            </a:pPr>
            <a:endParaRPr lang="en-US" altLang="en-US" sz="1200" dirty="0"/>
          </a:p>
        </p:txBody>
      </p:sp>
      <p:sp>
        <p:nvSpPr>
          <p:cNvPr id="24591" name="Vertical Scroll 87"/>
          <p:cNvSpPr>
            <a:spLocks noChangeArrowheads="1"/>
          </p:cNvSpPr>
          <p:nvPr/>
        </p:nvSpPr>
        <p:spPr bwMode="auto">
          <a:xfrm>
            <a:off x="2446338" y="1673225"/>
            <a:ext cx="3070225" cy="1152525"/>
          </a:xfrm>
          <a:prstGeom prst="verticalScroll">
            <a:avLst>
              <a:gd name="adj" fmla="val 12500"/>
            </a:avLst>
          </a:prstGeom>
          <a:noFill/>
          <a:ln w="2857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r>
              <a:rPr lang="en-US" altLang="en-US" sz="1200" b="1" dirty="0"/>
              <a:t>               </a:t>
            </a:r>
          </a:p>
          <a:p>
            <a:pPr eaLnBrk="1" hangingPunct="1">
              <a:lnSpc>
                <a:spcPct val="90000"/>
              </a:lnSpc>
              <a:spcBef>
                <a:spcPct val="50000"/>
              </a:spcBef>
              <a:buClr>
                <a:schemeClr val="accent1"/>
              </a:buClr>
            </a:pPr>
            <a:endParaRPr lang="en-US" altLang="en-US" sz="1200" dirty="0"/>
          </a:p>
        </p:txBody>
      </p:sp>
      <p:sp>
        <p:nvSpPr>
          <p:cNvPr id="14" name="TextBox 15"/>
          <p:cNvSpPr txBox="1">
            <a:spLocks noChangeArrowheads="1"/>
          </p:cNvSpPr>
          <p:nvPr/>
        </p:nvSpPr>
        <p:spPr bwMode="auto">
          <a:xfrm>
            <a:off x="2700998" y="1643743"/>
            <a:ext cx="2590846" cy="1177245"/>
          </a:xfrm>
          <a:prstGeom prst="rect">
            <a:avLst/>
          </a:prstGeom>
          <a:noFill/>
          <a:ln w="9525">
            <a:noFill/>
            <a:miter lim="800000"/>
            <a:headEnd/>
            <a:tailEnd/>
          </a:ln>
        </p:spPr>
        <p:txBody>
          <a:bodyPr wrap="square">
            <a:spAutoFit/>
          </a:bodyPr>
          <a:lstStyle/>
          <a:p>
            <a:pPr marL="119063" indent="-119063" eaLnBrk="1" hangingPunct="1">
              <a:spcBef>
                <a:spcPct val="50000"/>
              </a:spcBef>
              <a:buClr>
                <a:schemeClr val="accent1"/>
              </a:buClr>
              <a:defRPr/>
            </a:pPr>
            <a:r>
              <a:rPr lang="en-US" sz="1000" b="1" dirty="0">
                <a:latin typeface="Arial" charset="0"/>
                <a:cs typeface="Arial" charset="0"/>
              </a:rPr>
              <a:t>AWR_ROOT_PDB_IN_SNAP</a:t>
            </a:r>
          </a:p>
          <a:p>
            <a:pPr marL="119063" indent="-119063" eaLnBrk="1" hangingPunct="1">
              <a:spcBef>
                <a:spcPct val="50000"/>
              </a:spcBef>
              <a:buClr>
                <a:schemeClr val="accent1"/>
              </a:buClr>
              <a:defRPr/>
            </a:pPr>
            <a:r>
              <a:rPr lang="en-US" sz="1100" b="1" dirty="0">
                <a:latin typeface="Arial" charset="0"/>
                <a:cs typeface="Arial" charset="0"/>
              </a:rPr>
              <a:t>   </a:t>
            </a:r>
            <a:r>
              <a:rPr lang="en-US" sz="1100" dirty="0">
                <a:latin typeface="Arial" charset="0"/>
                <a:cs typeface="Arial" charset="0"/>
              </a:rPr>
              <a:t>snap_ID = </a:t>
            </a:r>
            <a:r>
              <a:rPr lang="en-US" sz="1100" i="1" dirty="0">
                <a:latin typeface="Arial" charset="0"/>
                <a:cs typeface="Arial" charset="0"/>
              </a:rPr>
              <a:t>120</a:t>
            </a:r>
            <a:r>
              <a:rPr lang="en-US" sz="1100" dirty="0">
                <a:latin typeface="Arial" charset="0"/>
                <a:cs typeface="Arial" charset="0"/>
              </a:rPr>
              <a:t/>
            </a:r>
            <a:br>
              <a:rPr lang="en-US" sz="1100" dirty="0">
                <a:latin typeface="Arial" charset="0"/>
                <a:cs typeface="Arial" charset="0"/>
              </a:rPr>
            </a:br>
            <a:r>
              <a:rPr lang="en-US" sz="1100" dirty="0">
                <a:latin typeface="Arial" charset="0"/>
                <a:cs typeface="Arial" charset="0"/>
              </a:rPr>
              <a:t>…</a:t>
            </a:r>
            <a:br>
              <a:rPr lang="en-US" sz="1100" dirty="0">
                <a:latin typeface="Arial" charset="0"/>
                <a:cs typeface="Arial" charset="0"/>
              </a:rPr>
            </a:br>
            <a:r>
              <a:rPr lang="en-US" sz="1100" dirty="0">
                <a:latin typeface="Arial" charset="0"/>
                <a:cs typeface="Arial" charset="0"/>
              </a:rPr>
              <a:t>DBID = </a:t>
            </a:r>
            <a:r>
              <a:rPr lang="en-US" sz="1100" dirty="0">
                <a:solidFill>
                  <a:srgbClr val="FF0000"/>
                </a:solidFill>
                <a:latin typeface="Courier New" pitchFamily="49" charset="0"/>
                <a:cs typeface="Courier New" pitchFamily="49" charset="0"/>
              </a:rPr>
              <a:t>594859305</a:t>
            </a:r>
            <a:endParaRPr lang="en-US" sz="1100" dirty="0">
              <a:solidFill>
                <a:srgbClr val="FF0000"/>
              </a:solidFill>
              <a:latin typeface="Arial" charset="0"/>
              <a:cs typeface="Arial" charset="0"/>
            </a:endParaRPr>
          </a:p>
          <a:p>
            <a:pPr marL="119063" eaLnBrk="1" hangingPunct="1">
              <a:spcBef>
                <a:spcPts val="0"/>
              </a:spcBef>
              <a:buClr>
                <a:schemeClr val="accent1"/>
              </a:buClr>
              <a:defRPr/>
            </a:pPr>
            <a:r>
              <a:rPr lang="en-US" sz="1100" dirty="0">
                <a:latin typeface="Arial" charset="0"/>
                <a:cs typeface="Arial" charset="0"/>
              </a:rPr>
              <a:t>con_DBID = </a:t>
            </a:r>
            <a:r>
              <a:rPr lang="en-US" sz="1100" i="1" dirty="0">
                <a:solidFill>
                  <a:srgbClr val="0070C0"/>
                </a:solidFill>
                <a:latin typeface="Arial" charset="0"/>
                <a:cs typeface="Arial" charset="0"/>
              </a:rPr>
              <a:t>65473892</a:t>
            </a:r>
          </a:p>
          <a:p>
            <a:pPr marL="119063" eaLnBrk="1" hangingPunct="1">
              <a:spcBef>
                <a:spcPts val="0"/>
              </a:spcBef>
              <a:buClr>
                <a:schemeClr val="accent1"/>
              </a:buClr>
              <a:defRPr/>
            </a:pPr>
            <a:r>
              <a:rPr lang="en-US" sz="1100" dirty="0">
                <a:latin typeface="Arial" charset="0"/>
                <a:cs typeface="Arial" charset="0"/>
              </a:rPr>
              <a:t>con_ID = </a:t>
            </a:r>
            <a:r>
              <a:rPr lang="en-US" sz="1100" i="1" dirty="0">
                <a:solidFill>
                  <a:srgbClr val="0070C0"/>
                </a:solidFill>
                <a:latin typeface="Arial" charset="0"/>
                <a:cs typeface="Arial" charset="0"/>
              </a:rPr>
              <a:t>5</a:t>
            </a:r>
          </a:p>
        </p:txBody>
      </p:sp>
    </p:spTree>
    <p:custDataLst>
      <p:tags r:id="rId1"/>
    </p:custDataLst>
    <p:extLst>
      <p:ext uri="{BB962C8B-B14F-4D97-AF65-F5344CB8AC3E}">
        <p14:creationId xmlns:p14="http://schemas.microsoft.com/office/powerpoint/2010/main" val="11571563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765820" y="-102851"/>
            <a:ext cx="10009112" cy="666777"/>
          </a:xfrm>
        </p:spPr>
        <p:txBody>
          <a:bodyPr>
            <a:normAutofit fontScale="90000"/>
          </a:bodyPr>
          <a:lstStyle/>
          <a:p>
            <a:pPr eaLnBrk="1" hangingPunct="1"/>
            <a:r>
              <a:rPr lang="en-US" altLang="en-US" dirty="0"/>
              <a:t>AWR Report</a:t>
            </a:r>
          </a:p>
        </p:txBody>
      </p:sp>
      <p:grpSp>
        <p:nvGrpSpPr>
          <p:cNvPr id="26627" name="Group 1"/>
          <p:cNvGrpSpPr>
            <a:grpSpLocks/>
          </p:cNvGrpSpPr>
          <p:nvPr/>
        </p:nvGrpSpPr>
        <p:grpSpPr bwMode="auto">
          <a:xfrm>
            <a:off x="1629916" y="230537"/>
            <a:ext cx="8937625" cy="5916612"/>
            <a:chOff x="323850" y="404813"/>
            <a:chExt cx="8938914" cy="5916358"/>
          </a:xfrm>
        </p:grpSpPr>
        <p:pic>
          <p:nvPicPr>
            <p:cNvPr id="2662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230313"/>
              <a:ext cx="8657143" cy="3533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6629" name="Straight Arrow Connector 5"/>
            <p:cNvCxnSpPr>
              <a:cxnSpLocks noChangeShapeType="1"/>
            </p:cNvCxnSpPr>
            <p:nvPr/>
          </p:nvCxnSpPr>
          <p:spPr bwMode="auto">
            <a:xfrm flipH="1">
              <a:off x="6536608" y="1100138"/>
              <a:ext cx="0" cy="1366837"/>
            </a:xfrm>
            <a:prstGeom prst="straightConnector1">
              <a:avLst/>
            </a:prstGeom>
            <a:noFill/>
            <a:ln w="28575" algn="ctr">
              <a:solidFill>
                <a:srgbClr val="0070C0"/>
              </a:solidFill>
              <a:round/>
              <a:headEnd type="none" w="sm" len="sm"/>
              <a:tailEnd type="triangle" w="lg" len="lg"/>
            </a:ln>
            <a:extLst>
              <a:ext uri="{909E8E84-426E-40DD-AFC4-6F175D3DCCD1}">
                <a14:hiddenFill xmlns:a14="http://schemas.microsoft.com/office/drawing/2010/main">
                  <a:noFill/>
                </a14:hiddenFill>
              </a:ext>
            </a:extLst>
          </p:spPr>
        </p:cxnSp>
        <p:sp>
          <p:nvSpPr>
            <p:cNvPr id="9221" name="TextBox 6"/>
            <p:cNvSpPr txBox="1">
              <a:spLocks noChangeArrowheads="1"/>
            </p:cNvSpPr>
            <p:nvPr/>
          </p:nvSpPr>
          <p:spPr bwMode="auto">
            <a:xfrm>
              <a:off x="5806279" y="404813"/>
              <a:ext cx="2640393" cy="738155"/>
            </a:xfrm>
            <a:prstGeom prst="rect">
              <a:avLst/>
            </a:prstGeom>
            <a:noFill/>
            <a:ln w="9525">
              <a:noFill/>
              <a:miter lim="800000"/>
              <a:headEnd/>
              <a:tailEnd/>
            </a:ln>
          </p:spPr>
          <p:txBody>
            <a:bodyPr wrap="none">
              <a:spAutoFit/>
            </a:bodyPr>
            <a:lstStyle/>
            <a:p>
              <a:pPr eaLnBrk="1" hangingPunct="1">
                <a:defRPr/>
              </a:pPr>
              <a:r>
                <a:rPr lang="en-US" sz="1400" b="1" dirty="0">
                  <a:solidFill>
                    <a:srgbClr val="000000"/>
                  </a:solidFill>
                  <a:latin typeface="Arial" charset="0"/>
                  <a:cs typeface="Arial" charset="0"/>
                </a:rPr>
                <a:t>Statistics for each container:</a:t>
              </a:r>
            </a:p>
            <a:p>
              <a:pPr marL="108000" eaLnBrk="1" hangingPunct="1">
                <a:buFont typeface="Arial" pitchFamily="34" charset="0"/>
                <a:buChar char="•"/>
                <a:defRPr/>
              </a:pPr>
              <a:r>
                <a:rPr lang="en-US" sz="1400" b="1" dirty="0">
                  <a:solidFill>
                    <a:srgbClr val="000000"/>
                  </a:solidFill>
                  <a:latin typeface="Arial" charset="0"/>
                  <a:cs typeface="Arial" charset="0"/>
                </a:rPr>
                <a:t> CDB root</a:t>
              </a:r>
            </a:p>
            <a:p>
              <a:pPr marL="108000" eaLnBrk="1" hangingPunct="1">
                <a:buFont typeface="Arial" pitchFamily="34" charset="0"/>
                <a:buChar char="•"/>
                <a:defRPr/>
              </a:pPr>
              <a:r>
                <a:rPr lang="en-US" sz="1400" b="1" dirty="0">
                  <a:latin typeface="Arial" charset="0"/>
                  <a:cs typeface="Arial" charset="0"/>
                </a:rPr>
                <a:t> </a:t>
              </a:r>
              <a:r>
                <a:rPr lang="en-US" sz="1400" b="1" dirty="0">
                  <a:solidFill>
                    <a:srgbClr val="0070C0"/>
                  </a:solidFill>
                  <a:latin typeface="Arial" charset="0"/>
                  <a:cs typeface="Arial" charset="0"/>
                </a:rPr>
                <a:t>PDBs opened</a:t>
              </a:r>
            </a:p>
          </p:txBody>
        </p:sp>
        <p:cxnSp>
          <p:nvCxnSpPr>
            <p:cNvPr id="26631" name="Shape 9"/>
            <p:cNvCxnSpPr>
              <a:cxnSpLocks noChangeShapeType="1"/>
            </p:cNvCxnSpPr>
            <p:nvPr/>
          </p:nvCxnSpPr>
          <p:spPr bwMode="auto">
            <a:xfrm rot="10800000" flipV="1">
              <a:off x="4366220" y="996950"/>
              <a:ext cx="1487488" cy="1619250"/>
            </a:xfrm>
            <a:prstGeom prst="bentConnector2">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26632" name="Shape 10"/>
            <p:cNvCxnSpPr>
              <a:cxnSpLocks noChangeShapeType="1"/>
            </p:cNvCxnSpPr>
            <p:nvPr/>
          </p:nvCxnSpPr>
          <p:spPr bwMode="auto">
            <a:xfrm rot="10800000" flipV="1">
              <a:off x="4066899" y="996950"/>
              <a:ext cx="1055687" cy="1620838"/>
            </a:xfrm>
            <a:prstGeom prst="bentConnector2">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26633" name="Shape 11"/>
            <p:cNvCxnSpPr>
              <a:cxnSpLocks noChangeShapeType="1"/>
            </p:cNvCxnSpPr>
            <p:nvPr/>
          </p:nvCxnSpPr>
          <p:spPr bwMode="auto">
            <a:xfrm rot="10800000" flipV="1">
              <a:off x="3201097" y="996950"/>
              <a:ext cx="1968500" cy="1620838"/>
            </a:xfrm>
            <a:prstGeom prst="bentConnector2">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pic>
          <p:nvPicPr>
            <p:cNvPr id="2663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2764" y="4292600"/>
              <a:ext cx="4600000" cy="2028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5" name="Rectangle 13"/>
            <p:cNvSpPr>
              <a:spLocks noChangeArrowheads="1"/>
            </p:cNvSpPr>
            <p:nvPr/>
          </p:nvSpPr>
          <p:spPr bwMode="auto">
            <a:xfrm>
              <a:off x="414339" y="1268413"/>
              <a:ext cx="2949068" cy="288925"/>
            </a:xfrm>
            <a:prstGeom prst="rect">
              <a:avLst/>
            </a:prstGeom>
            <a:noFill/>
            <a:ln w="28575" algn="ctr">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26636" name="Rectangle 14"/>
            <p:cNvSpPr>
              <a:spLocks noChangeArrowheads="1"/>
            </p:cNvSpPr>
            <p:nvPr/>
          </p:nvSpPr>
          <p:spPr bwMode="auto">
            <a:xfrm>
              <a:off x="4692928" y="4327525"/>
              <a:ext cx="1878588" cy="287338"/>
            </a:xfrm>
            <a:prstGeom prst="rect">
              <a:avLst/>
            </a:prstGeom>
            <a:noFill/>
            <a:ln w="28575" algn="ctr">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cxnSp>
          <p:nvCxnSpPr>
            <p:cNvPr id="26637" name="Straight Arrow Connector 15"/>
            <p:cNvCxnSpPr>
              <a:cxnSpLocks noChangeShapeType="1"/>
            </p:cNvCxnSpPr>
            <p:nvPr/>
          </p:nvCxnSpPr>
          <p:spPr bwMode="auto">
            <a:xfrm flipV="1">
              <a:off x="3694389" y="5481638"/>
              <a:ext cx="958850" cy="1587"/>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9229" name="TextBox 17"/>
            <p:cNvSpPr txBox="1">
              <a:spLocks noChangeArrowheads="1"/>
            </p:cNvSpPr>
            <p:nvPr/>
          </p:nvSpPr>
          <p:spPr bwMode="auto">
            <a:xfrm>
              <a:off x="623931" y="5113136"/>
              <a:ext cx="2640393" cy="1169937"/>
            </a:xfrm>
            <a:prstGeom prst="rect">
              <a:avLst/>
            </a:prstGeom>
            <a:noFill/>
            <a:ln w="9525">
              <a:noFill/>
              <a:miter lim="800000"/>
              <a:headEnd/>
              <a:tailEnd/>
            </a:ln>
          </p:spPr>
          <p:txBody>
            <a:bodyPr wrap="none">
              <a:spAutoFit/>
            </a:bodyPr>
            <a:lstStyle/>
            <a:p>
              <a:pPr eaLnBrk="1" hangingPunct="1">
                <a:defRPr/>
              </a:pPr>
              <a:r>
                <a:rPr lang="en-US" sz="1400" b="1" dirty="0">
                  <a:solidFill>
                    <a:srgbClr val="000000"/>
                  </a:solidFill>
                  <a:latin typeface="Arial" charset="0"/>
                  <a:cs typeface="Arial" charset="0"/>
                </a:rPr>
                <a:t>Statistics for each container:</a:t>
              </a:r>
            </a:p>
            <a:p>
              <a:pPr marL="108000" eaLnBrk="1" hangingPunct="1">
                <a:buFont typeface="Arial" pitchFamily="34" charset="0"/>
                <a:buChar char="•"/>
                <a:defRPr/>
              </a:pPr>
              <a:r>
                <a:rPr lang="en-US" sz="1400" b="1" dirty="0">
                  <a:solidFill>
                    <a:srgbClr val="000000"/>
                  </a:solidFill>
                  <a:latin typeface="Arial" charset="0"/>
                  <a:cs typeface="Arial" charset="0"/>
                </a:rPr>
                <a:t> CDB root</a:t>
              </a:r>
            </a:p>
            <a:p>
              <a:pPr marL="108000" eaLnBrk="1" hangingPunct="1">
                <a:buFont typeface="Arial" pitchFamily="34" charset="0"/>
                <a:buChar char="•"/>
                <a:defRPr/>
              </a:pPr>
              <a:r>
                <a:rPr lang="en-US" sz="1400" b="1" dirty="0">
                  <a:latin typeface="Arial" charset="0"/>
                  <a:cs typeface="Arial" charset="0"/>
                </a:rPr>
                <a:t> </a:t>
              </a:r>
              <a:r>
                <a:rPr lang="en-US" sz="1400" b="1" dirty="0">
                  <a:solidFill>
                    <a:srgbClr val="0070C0"/>
                  </a:solidFill>
                  <a:latin typeface="Arial" charset="0"/>
                  <a:cs typeface="Arial" charset="0"/>
                </a:rPr>
                <a:t>PDBs opened</a:t>
              </a:r>
            </a:p>
            <a:p>
              <a:pPr marL="565200" lvl="1" eaLnBrk="1" hangingPunct="1">
                <a:buFont typeface="Arial" pitchFamily="34" charset="0"/>
                <a:buChar char="•"/>
                <a:defRPr/>
              </a:pPr>
              <a:r>
                <a:rPr lang="en-US" sz="1400" dirty="0">
                  <a:solidFill>
                    <a:srgbClr val="0070C0"/>
                  </a:solidFill>
                  <a:latin typeface="Arial" charset="0"/>
                  <a:cs typeface="Arial" charset="0"/>
                </a:rPr>
                <a:t> Application root</a:t>
              </a:r>
            </a:p>
            <a:p>
              <a:pPr marL="565200" lvl="1" eaLnBrk="1" hangingPunct="1">
                <a:buFont typeface="Arial" pitchFamily="34" charset="0"/>
                <a:buChar char="•"/>
                <a:defRPr/>
              </a:pPr>
              <a:r>
                <a:rPr lang="en-US" sz="1400" dirty="0">
                  <a:solidFill>
                    <a:srgbClr val="0070C0"/>
                  </a:solidFill>
                  <a:latin typeface="Arial" charset="0"/>
                  <a:cs typeface="Arial" charset="0"/>
                </a:rPr>
                <a:t> Application PDBs</a:t>
              </a:r>
            </a:p>
          </p:txBody>
        </p:sp>
        <p:cxnSp>
          <p:nvCxnSpPr>
            <p:cNvPr id="26639" name="Straight Arrow Connector 21"/>
            <p:cNvCxnSpPr>
              <a:cxnSpLocks noChangeShapeType="1"/>
            </p:cNvCxnSpPr>
            <p:nvPr/>
          </p:nvCxnSpPr>
          <p:spPr bwMode="auto">
            <a:xfrm>
              <a:off x="6765109" y="4508500"/>
              <a:ext cx="0" cy="360363"/>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26640" name="Straight Arrow Connector 22"/>
            <p:cNvCxnSpPr>
              <a:cxnSpLocks noChangeShapeType="1"/>
            </p:cNvCxnSpPr>
            <p:nvPr/>
          </p:nvCxnSpPr>
          <p:spPr bwMode="auto">
            <a:xfrm>
              <a:off x="7485884" y="4508500"/>
              <a:ext cx="0" cy="360363"/>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26641" name="Straight Arrow Connector 23"/>
            <p:cNvCxnSpPr>
              <a:cxnSpLocks noChangeShapeType="1"/>
            </p:cNvCxnSpPr>
            <p:nvPr/>
          </p:nvCxnSpPr>
          <p:spPr bwMode="auto">
            <a:xfrm>
              <a:off x="8531079" y="4508500"/>
              <a:ext cx="0" cy="360363"/>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26642" name="Straight Connector 25"/>
            <p:cNvCxnSpPr>
              <a:cxnSpLocks noChangeShapeType="1"/>
            </p:cNvCxnSpPr>
            <p:nvPr/>
          </p:nvCxnSpPr>
          <p:spPr bwMode="auto">
            <a:xfrm>
              <a:off x="6626062" y="4508500"/>
              <a:ext cx="1920240" cy="0"/>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26643" name="Straight Arrow Connector 15"/>
            <p:cNvCxnSpPr>
              <a:cxnSpLocks noChangeShapeType="1"/>
            </p:cNvCxnSpPr>
            <p:nvPr/>
          </p:nvCxnSpPr>
          <p:spPr bwMode="auto">
            <a:xfrm flipV="1">
              <a:off x="3694389" y="5668963"/>
              <a:ext cx="958850" cy="1587"/>
            </a:xfrm>
            <a:prstGeom prst="straightConnector1">
              <a:avLst/>
            </a:prstGeom>
            <a:noFill/>
            <a:ln w="28575" algn="ctr">
              <a:solidFill>
                <a:srgbClr val="0070C0"/>
              </a:solidFill>
              <a:round/>
              <a:headEnd type="none" w="sm" len="sm"/>
              <a:tailEnd type="triangle" w="lg" len="lg"/>
            </a:ln>
            <a:extLst>
              <a:ext uri="{909E8E84-426E-40DD-AFC4-6F175D3DCCD1}">
                <a14:hiddenFill xmlns:a14="http://schemas.microsoft.com/office/drawing/2010/main">
                  <a:noFill/>
                </a14:hiddenFill>
              </a:ext>
            </a:extLst>
          </p:spPr>
        </p:cxnSp>
        <p:cxnSp>
          <p:nvCxnSpPr>
            <p:cNvPr id="26644" name="Straight Arrow Connector 15"/>
            <p:cNvCxnSpPr>
              <a:cxnSpLocks noChangeShapeType="1"/>
            </p:cNvCxnSpPr>
            <p:nvPr/>
          </p:nvCxnSpPr>
          <p:spPr bwMode="auto">
            <a:xfrm flipV="1">
              <a:off x="3694389" y="5835650"/>
              <a:ext cx="958850" cy="1588"/>
            </a:xfrm>
            <a:prstGeom prst="straightConnector1">
              <a:avLst/>
            </a:prstGeom>
            <a:noFill/>
            <a:ln w="28575" algn="ctr">
              <a:solidFill>
                <a:srgbClr val="0070C0"/>
              </a:solidFill>
              <a:round/>
              <a:headEnd type="none" w="sm" len="sm"/>
              <a:tailEnd type="triangle" w="lg" len="lg"/>
            </a:ln>
            <a:extLst>
              <a:ext uri="{909E8E84-426E-40DD-AFC4-6F175D3DCCD1}">
                <a14:hiddenFill xmlns:a14="http://schemas.microsoft.com/office/drawing/2010/main">
                  <a:noFill/>
                </a14:hiddenFill>
              </a:ext>
            </a:extLst>
          </p:spPr>
        </p:cxnSp>
        <p:cxnSp>
          <p:nvCxnSpPr>
            <p:cNvPr id="26645" name="Straight Arrow Connector 15"/>
            <p:cNvCxnSpPr>
              <a:cxnSpLocks noChangeShapeType="1"/>
            </p:cNvCxnSpPr>
            <p:nvPr/>
          </p:nvCxnSpPr>
          <p:spPr bwMode="auto">
            <a:xfrm flipV="1">
              <a:off x="3694389" y="6127750"/>
              <a:ext cx="958850" cy="1588"/>
            </a:xfrm>
            <a:prstGeom prst="straightConnector1">
              <a:avLst/>
            </a:prstGeom>
            <a:noFill/>
            <a:ln w="28575" algn="ctr">
              <a:solidFill>
                <a:srgbClr val="0070C0"/>
              </a:solidFill>
              <a:round/>
              <a:headEnd type="none" w="sm" len="sm"/>
              <a:tailEnd type="triangle" w="lg" len="lg"/>
            </a:ln>
            <a:extLst>
              <a:ext uri="{909E8E84-426E-40DD-AFC4-6F175D3DCCD1}">
                <a14:hiddenFill xmlns:a14="http://schemas.microsoft.com/office/drawing/2010/main">
                  <a:noFill/>
                </a14:hiddenFill>
              </a:ext>
            </a:extLst>
          </p:spPr>
        </p:cxnSp>
        <p:sp>
          <p:nvSpPr>
            <p:cNvPr id="26646" name="Rectangle 20"/>
            <p:cNvSpPr>
              <a:spLocks noChangeArrowheads="1"/>
            </p:cNvSpPr>
            <p:nvPr/>
          </p:nvSpPr>
          <p:spPr bwMode="auto">
            <a:xfrm>
              <a:off x="6393733" y="2581275"/>
              <a:ext cx="625098" cy="1655763"/>
            </a:xfrm>
            <a:prstGeom prst="rect">
              <a:avLst/>
            </a:prstGeom>
            <a:noFill/>
            <a:ln w="28575" algn="ctr">
              <a:solidFill>
                <a:srgbClr val="0070C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26647" name="Rectangle 21"/>
            <p:cNvSpPr>
              <a:spLocks noChangeArrowheads="1"/>
            </p:cNvSpPr>
            <p:nvPr/>
          </p:nvSpPr>
          <p:spPr bwMode="auto">
            <a:xfrm>
              <a:off x="4710036" y="5564188"/>
              <a:ext cx="4480560" cy="323850"/>
            </a:xfrm>
            <a:prstGeom prst="rect">
              <a:avLst/>
            </a:prstGeom>
            <a:noFill/>
            <a:ln w="28575" algn="ctr">
              <a:solidFill>
                <a:srgbClr val="0070C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26648" name="Rectangle 22"/>
            <p:cNvSpPr>
              <a:spLocks noChangeArrowheads="1"/>
            </p:cNvSpPr>
            <p:nvPr/>
          </p:nvSpPr>
          <p:spPr bwMode="auto">
            <a:xfrm>
              <a:off x="4710036" y="6054725"/>
              <a:ext cx="4480560" cy="180975"/>
            </a:xfrm>
            <a:prstGeom prst="rect">
              <a:avLst/>
            </a:prstGeom>
            <a:noFill/>
            <a:ln w="28575" algn="ctr">
              <a:solidFill>
                <a:srgbClr val="0070C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grpSp>
    </p:spTree>
    <p:custDataLst>
      <p:tags r:id="rId1"/>
    </p:custDataLst>
    <p:extLst>
      <p:ext uri="{BB962C8B-B14F-4D97-AF65-F5344CB8AC3E}">
        <p14:creationId xmlns:p14="http://schemas.microsoft.com/office/powerpoint/2010/main" val="2913530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703263" y="0"/>
            <a:ext cx="9927653" cy="736601"/>
          </a:xfrm>
        </p:spPr>
        <p:txBody>
          <a:bodyPr>
            <a:normAutofit/>
          </a:bodyPr>
          <a:lstStyle/>
          <a:p>
            <a:pPr eaLnBrk="1" hangingPunct="1"/>
            <a:r>
              <a:rPr lang="en-US" altLang="en-US" dirty="0"/>
              <a:t>ADDM Tasks: At the CDB Level Only</a:t>
            </a:r>
          </a:p>
        </p:txBody>
      </p:sp>
      <p:pic>
        <p:nvPicPr>
          <p:cNvPr id="2867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963" y="836613"/>
            <a:ext cx="6627812" cy="1409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8676" name="Rectangle 5"/>
          <p:cNvSpPr>
            <a:spLocks noChangeArrowheads="1"/>
          </p:cNvSpPr>
          <p:nvPr/>
        </p:nvSpPr>
        <p:spPr bwMode="auto">
          <a:xfrm>
            <a:off x="766763" y="836613"/>
            <a:ext cx="2014537" cy="304800"/>
          </a:xfrm>
          <a:prstGeom prst="rect">
            <a:avLst/>
          </a:prstGeom>
          <a:noFill/>
          <a:ln w="28575" algn="ctr">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28677" name="Oval 7"/>
          <p:cNvSpPr>
            <a:spLocks noChangeArrowheads="1"/>
          </p:cNvSpPr>
          <p:nvPr/>
        </p:nvSpPr>
        <p:spPr bwMode="auto">
          <a:xfrm>
            <a:off x="665163" y="1446213"/>
            <a:ext cx="2260600" cy="457200"/>
          </a:xfrm>
          <a:prstGeom prst="ellipse">
            <a:avLst/>
          </a:prstGeom>
          <a:noFill/>
          <a:ln w="28575" algn="ctr">
            <a:solidFill>
              <a:srgbClr val="0070C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pic>
        <p:nvPicPr>
          <p:cNvPr id="2867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263" y="2297113"/>
            <a:ext cx="8027987" cy="37893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8679" name="Rectangle 9"/>
          <p:cNvSpPr>
            <a:spLocks noChangeArrowheads="1"/>
          </p:cNvSpPr>
          <p:nvPr/>
        </p:nvSpPr>
        <p:spPr bwMode="auto">
          <a:xfrm>
            <a:off x="703263" y="2297113"/>
            <a:ext cx="2078037" cy="304800"/>
          </a:xfrm>
          <a:prstGeom prst="rect">
            <a:avLst/>
          </a:prstGeom>
          <a:noFill/>
          <a:ln w="28575" algn="ctr">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28680" name="Rectangle 10"/>
          <p:cNvSpPr>
            <a:spLocks noChangeArrowheads="1"/>
          </p:cNvSpPr>
          <p:nvPr/>
        </p:nvSpPr>
        <p:spPr bwMode="auto">
          <a:xfrm>
            <a:off x="1414463" y="5224463"/>
            <a:ext cx="4392612" cy="152400"/>
          </a:xfrm>
          <a:prstGeom prst="rect">
            <a:avLst/>
          </a:prstGeom>
          <a:noFill/>
          <a:ln w="2857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28681" name="Rectangle 12"/>
          <p:cNvSpPr>
            <a:spLocks noChangeArrowheads="1"/>
          </p:cNvSpPr>
          <p:nvPr/>
        </p:nvSpPr>
        <p:spPr bwMode="auto">
          <a:xfrm>
            <a:off x="1341438" y="4576763"/>
            <a:ext cx="7200900" cy="152400"/>
          </a:xfrm>
          <a:prstGeom prst="rect">
            <a:avLst/>
          </a:prstGeom>
          <a:noFill/>
          <a:ln w="2857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pic>
        <p:nvPicPr>
          <p:cNvPr id="117763" name="Picture 3"/>
          <p:cNvPicPr>
            <a:picLocks noChangeAspect="1" noChangeArrowheads="1"/>
          </p:cNvPicPr>
          <p:nvPr/>
        </p:nvPicPr>
        <p:blipFill>
          <a:blip r:embed="rId6"/>
          <a:stretch>
            <a:fillRect/>
          </a:stretch>
        </p:blipFill>
        <p:spPr bwMode="auto">
          <a:xfrm>
            <a:off x="3933825" y="5408613"/>
            <a:ext cx="7167563" cy="919162"/>
          </a:xfrm>
          <a:prstGeom prst="rect">
            <a:avLst/>
          </a:prstGeom>
          <a:noFill/>
          <a:ln w="12700">
            <a:solidFill>
              <a:schemeClr val="bg1">
                <a:lumMod val="65000"/>
              </a:schemeClr>
            </a:solidFill>
            <a:miter lim="800000"/>
            <a:headEnd/>
            <a:tailEnd/>
          </a:ln>
        </p:spPr>
      </p:pic>
      <p:sp>
        <p:nvSpPr>
          <p:cNvPr id="28683" name="Rectangle 14"/>
          <p:cNvSpPr>
            <a:spLocks noChangeArrowheads="1"/>
          </p:cNvSpPr>
          <p:nvPr/>
        </p:nvSpPr>
        <p:spPr bwMode="auto">
          <a:xfrm>
            <a:off x="4449763" y="5908675"/>
            <a:ext cx="2581275" cy="182563"/>
          </a:xfrm>
          <a:prstGeom prst="rect">
            <a:avLst/>
          </a:prstGeom>
          <a:noFill/>
          <a:ln w="2857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12300" name="Rounded Rectangular Callout 5"/>
          <p:cNvSpPr>
            <a:spLocks noChangeArrowheads="1"/>
          </p:cNvSpPr>
          <p:nvPr/>
        </p:nvSpPr>
        <p:spPr bwMode="auto">
          <a:xfrm>
            <a:off x="3994891" y="4728647"/>
            <a:ext cx="4976813" cy="245991"/>
          </a:xfrm>
          <a:prstGeom prst="wedgeRoundRectCallout">
            <a:avLst>
              <a:gd name="adj1" fmla="val -48634"/>
              <a:gd name="adj2" fmla="val 153499"/>
              <a:gd name="adj3" fmla="val 16667"/>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121899" tIns="60949" rIns="121899" bIns="60949" anchor="ctr"/>
          <a:lstStyle/>
          <a:p>
            <a:pPr algn="ctr" defTabSz="304747">
              <a:spcBef>
                <a:spcPct val="20000"/>
              </a:spcBef>
              <a:buClr>
                <a:srgbClr val="FF0000"/>
              </a:buClr>
              <a:defRPr/>
            </a:pPr>
            <a:endParaRPr lang="en-US" sz="1400" dirty="0">
              <a:solidFill>
                <a:srgbClr val="000000"/>
              </a:solidFill>
            </a:endParaRPr>
          </a:p>
        </p:txBody>
      </p:sp>
      <p:sp>
        <p:nvSpPr>
          <p:cNvPr id="12301" name="Rounded Rectangular Callout 5"/>
          <p:cNvSpPr>
            <a:spLocks noChangeArrowheads="1"/>
          </p:cNvSpPr>
          <p:nvPr/>
        </p:nvSpPr>
        <p:spPr bwMode="auto">
          <a:xfrm>
            <a:off x="3994891" y="4728647"/>
            <a:ext cx="5351463" cy="269063"/>
          </a:xfrm>
          <a:prstGeom prst="wedgeRoundRectCallout">
            <a:avLst>
              <a:gd name="adj1" fmla="val -20532"/>
              <a:gd name="adj2" fmla="val 369046"/>
              <a:gd name="adj3" fmla="val 16667"/>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121899" tIns="60949" rIns="121899" bIns="60949" anchor="ctr"/>
          <a:lstStyle/>
          <a:p>
            <a:pPr algn="ctr" defTabSz="304747">
              <a:spcBef>
                <a:spcPct val="20000"/>
              </a:spcBef>
              <a:buClr>
                <a:srgbClr val="FF0000"/>
              </a:buClr>
              <a:defRPr/>
            </a:pPr>
            <a:r>
              <a:rPr lang="en-US" sz="1400" dirty="0">
                <a:solidFill>
                  <a:srgbClr val="000000"/>
                </a:solidFill>
              </a:rPr>
              <a:t>SQL statements executed in PDB and CDB root</a:t>
            </a:r>
          </a:p>
        </p:txBody>
      </p:sp>
      <p:cxnSp>
        <p:nvCxnSpPr>
          <p:cNvPr id="28690" name="Straight Connector 17"/>
          <p:cNvCxnSpPr>
            <a:cxnSpLocks noChangeShapeType="1"/>
            <a:stCxn id="28677" idx="6"/>
          </p:cNvCxnSpPr>
          <p:nvPr/>
        </p:nvCxnSpPr>
        <p:spPr bwMode="auto">
          <a:xfrm>
            <a:off x="2925763" y="1674813"/>
            <a:ext cx="2513012" cy="0"/>
          </a:xfrm>
          <a:prstGeom prst="line">
            <a:avLst/>
          </a:prstGeom>
          <a:noFill/>
          <a:ln w="28575" algn="ctr">
            <a:solidFill>
              <a:srgbClr val="0070C0"/>
            </a:solidFill>
            <a:round/>
            <a:headEnd type="none" w="sm" len="sm"/>
            <a:tailEnd type="none" w="sm" len="sm"/>
          </a:ln>
          <a:extLst>
            <a:ext uri="{909E8E84-426E-40DD-AFC4-6F175D3DCCD1}">
              <a14:hiddenFill xmlns:a14="http://schemas.microsoft.com/office/drawing/2010/main">
                <a:noFill/>
              </a14:hiddenFill>
            </a:ext>
          </a:extLst>
        </p:spPr>
      </p:cxnSp>
      <p:cxnSp>
        <p:nvCxnSpPr>
          <p:cNvPr id="28691" name="Straight Arrow Connector 19"/>
          <p:cNvCxnSpPr>
            <a:cxnSpLocks noChangeShapeType="1"/>
          </p:cNvCxnSpPr>
          <p:nvPr/>
        </p:nvCxnSpPr>
        <p:spPr bwMode="auto">
          <a:xfrm>
            <a:off x="5424488" y="1671638"/>
            <a:ext cx="0" cy="865187"/>
          </a:xfrm>
          <a:prstGeom prst="straightConnector1">
            <a:avLst/>
          </a:prstGeom>
          <a:noFill/>
          <a:ln w="28575" algn="ctr">
            <a:solidFill>
              <a:srgbClr val="0070C0"/>
            </a:solidFill>
            <a:round/>
            <a:headEnd type="none" w="sm" len="sm"/>
            <a:tailEnd type="triangle" w="lg" len="lg"/>
          </a:ln>
          <a:extLst>
            <a:ext uri="{909E8E84-426E-40DD-AFC4-6F175D3DCCD1}">
              <a14:hiddenFill xmlns:a14="http://schemas.microsoft.com/office/drawing/2010/main">
                <a:noFill/>
              </a14:hiddenFill>
            </a:ext>
          </a:extLst>
        </p:spPr>
      </p:cxnSp>
    </p:spTree>
    <p:custDataLst>
      <p:tags r:id="rId1"/>
    </p:custDataLst>
    <p:extLst>
      <p:ext uri="{BB962C8B-B14F-4D97-AF65-F5344CB8AC3E}">
        <p14:creationId xmlns:p14="http://schemas.microsoft.com/office/powerpoint/2010/main" val="10153135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47"/>
          <p:cNvSpPr>
            <a:spLocks noGrp="1"/>
          </p:cNvSpPr>
          <p:nvPr>
            <p:ph type="title"/>
          </p:nvPr>
        </p:nvSpPr>
        <p:spPr/>
        <p:txBody>
          <a:bodyPr/>
          <a:lstStyle/>
          <a:p>
            <a:pPr eaLnBrk="1" hangingPunct="1"/>
            <a:r>
              <a:rPr lang="en-US" altLang="en-US" dirty="0"/>
              <a:t>Basic Rules: Statistics for Common </a:t>
            </a:r>
            <a:r>
              <a:rPr lang="en-US" altLang="en-US" dirty="0" smtClean="0"/>
              <a:t>Objects</a:t>
            </a:r>
            <a:br>
              <a:rPr lang="en-US" altLang="en-US" dirty="0" smtClean="0"/>
            </a:br>
            <a:endParaRPr lang="en-US" altLang="en-US" dirty="0"/>
          </a:p>
        </p:txBody>
      </p:sp>
      <p:sp>
        <p:nvSpPr>
          <p:cNvPr id="30723" name="PPTShape_2"/>
          <p:cNvSpPr>
            <a:spLocks noChangeArrowheads="1"/>
          </p:cNvSpPr>
          <p:nvPr/>
        </p:nvSpPr>
        <p:spPr bwMode="blackWhite">
          <a:xfrm>
            <a:off x="546100" y="1471613"/>
            <a:ext cx="6316663" cy="4319587"/>
          </a:xfrm>
          <a:prstGeom prst="rect">
            <a:avLst/>
          </a:prstGeom>
          <a:solidFill>
            <a:srgbClr val="FFFFCC"/>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endParaRPr lang="en-US" altLang="en-US" sz="1300" b="1" dirty="0">
              <a:solidFill>
                <a:srgbClr val="0000FF"/>
              </a:solidFill>
            </a:endParaRPr>
          </a:p>
        </p:txBody>
      </p:sp>
      <p:sp>
        <p:nvSpPr>
          <p:cNvPr id="30724" name="PPTShape_3"/>
          <p:cNvSpPr txBox="1">
            <a:spLocks noChangeArrowheads="1"/>
          </p:cNvSpPr>
          <p:nvPr/>
        </p:nvSpPr>
        <p:spPr bwMode="blackWhite">
          <a:xfrm>
            <a:off x="2078038" y="1614488"/>
            <a:ext cx="27686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0000"/>
                </a:solidFill>
              </a:rPr>
              <a:t>App. Container PDB_APP</a:t>
            </a:r>
          </a:p>
        </p:txBody>
      </p:sp>
      <p:sp>
        <p:nvSpPr>
          <p:cNvPr id="30725" name="Rectangle 282"/>
          <p:cNvSpPr>
            <a:spLocks noChangeArrowheads="1"/>
          </p:cNvSpPr>
          <p:nvPr/>
        </p:nvSpPr>
        <p:spPr bwMode="auto">
          <a:xfrm>
            <a:off x="698500" y="2051050"/>
            <a:ext cx="5927725" cy="1366838"/>
          </a:xfrm>
          <a:prstGeom prst="rect">
            <a:avLst/>
          </a:prstGeom>
          <a:solidFill>
            <a:srgbClr val="FFF0C5"/>
          </a:solidFill>
          <a:ln w="28575" algn="ctr">
            <a:solidFill>
              <a:schemeClr val="tx2"/>
            </a:solidFill>
            <a:round/>
            <a:headEnd/>
            <a:tailEnd/>
          </a:ln>
        </p:spPr>
        <p:txBody>
          <a:bodyPr lIns="92075" tIns="46038" rIns="92075" bIns="46038"/>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1400" b="1" dirty="0">
                <a:solidFill>
                  <a:srgbClr val="000000"/>
                </a:solidFill>
              </a:rPr>
              <a:t>Application root</a:t>
            </a:r>
          </a:p>
        </p:txBody>
      </p:sp>
      <p:sp>
        <p:nvSpPr>
          <p:cNvPr id="30726" name="PPTShape_0"/>
          <p:cNvSpPr>
            <a:spLocks noChangeArrowheads="1"/>
          </p:cNvSpPr>
          <p:nvPr/>
        </p:nvSpPr>
        <p:spPr bwMode="blackWhite">
          <a:xfrm>
            <a:off x="703263" y="4802188"/>
            <a:ext cx="5922962" cy="849312"/>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p:txBody>
      </p:sp>
      <p:sp>
        <p:nvSpPr>
          <p:cNvPr id="30727" name="PPTShape_1"/>
          <p:cNvSpPr txBox="1">
            <a:spLocks noChangeArrowheads="1"/>
          </p:cNvSpPr>
          <p:nvPr/>
        </p:nvSpPr>
        <p:spPr bwMode="blackWhite">
          <a:xfrm>
            <a:off x="636588" y="4789488"/>
            <a:ext cx="1249362"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b="1" dirty="0">
                <a:solidFill>
                  <a:srgbClr val="000000"/>
                </a:solidFill>
              </a:rPr>
              <a:t>PDB_APP2</a:t>
            </a:r>
          </a:p>
          <a:p>
            <a:r>
              <a:rPr lang="en-US" altLang="en-US" sz="1000" b="1" dirty="0">
                <a:solidFill>
                  <a:srgbClr val="000000"/>
                </a:solidFill>
              </a:rPr>
              <a:t>Application</a:t>
            </a:r>
          </a:p>
          <a:p>
            <a:r>
              <a:rPr lang="en-US" altLang="en-US" sz="1000" b="1" dirty="0">
                <a:solidFill>
                  <a:srgbClr val="000000"/>
                </a:solidFill>
              </a:rPr>
              <a:t>PDB</a:t>
            </a:r>
          </a:p>
        </p:txBody>
      </p:sp>
      <p:sp>
        <p:nvSpPr>
          <p:cNvPr id="30728" name="PPTShape_0"/>
          <p:cNvSpPr>
            <a:spLocks noChangeArrowheads="1"/>
          </p:cNvSpPr>
          <p:nvPr/>
        </p:nvSpPr>
        <p:spPr bwMode="blackWhite">
          <a:xfrm>
            <a:off x="692150" y="3708400"/>
            <a:ext cx="5934075" cy="80645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p:txBody>
      </p:sp>
      <p:sp>
        <p:nvSpPr>
          <p:cNvPr id="30729" name="PPTShape_1"/>
          <p:cNvSpPr txBox="1">
            <a:spLocks noChangeArrowheads="1"/>
          </p:cNvSpPr>
          <p:nvPr/>
        </p:nvSpPr>
        <p:spPr bwMode="blackWhite">
          <a:xfrm>
            <a:off x="646113" y="3708400"/>
            <a:ext cx="1239837"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b="1" dirty="0">
                <a:solidFill>
                  <a:srgbClr val="000000"/>
                </a:solidFill>
              </a:rPr>
              <a:t>PDB_APP1</a:t>
            </a:r>
          </a:p>
          <a:p>
            <a:r>
              <a:rPr lang="en-US" altLang="en-US" sz="1000" b="1" dirty="0">
                <a:solidFill>
                  <a:srgbClr val="000000"/>
                </a:solidFill>
              </a:rPr>
              <a:t>Application</a:t>
            </a:r>
          </a:p>
          <a:p>
            <a:r>
              <a:rPr lang="en-US" altLang="en-US" sz="1000" b="1" dirty="0">
                <a:solidFill>
                  <a:srgbClr val="000000"/>
                </a:solidFill>
              </a:rPr>
              <a:t>PDB</a:t>
            </a:r>
          </a:p>
        </p:txBody>
      </p:sp>
      <p:pic>
        <p:nvPicPr>
          <p:cNvPr id="30730" name="Picture 10" descr="C:\data\ILT\DBA_I_AND_II_update\graphics\lesson6\view_table_2.png"/>
          <p:cNvPicPr>
            <a:picLocks noChangeAspect="1" noChangeArrowheads="1"/>
          </p:cNvPicPr>
          <p:nvPr>
            <p:custDataLst>
              <p:tags r:id="rId2"/>
            </p:custDataLst>
          </p:nvPr>
        </p:nvPicPr>
        <p:blipFill>
          <a:blip r:embed="rId5" cstate="print">
            <a:extLst>
              <a:ext uri="{28A0092B-C50C-407E-A947-70E740481C1C}">
                <a14:useLocalDpi xmlns:a14="http://schemas.microsoft.com/office/drawing/2010/main" val="0"/>
              </a:ext>
            </a:extLst>
          </a:blip>
          <a:srcRect/>
          <a:stretch>
            <a:fillRect/>
          </a:stretch>
        </p:blipFill>
        <p:spPr bwMode="gray">
          <a:xfrm>
            <a:off x="3516313" y="2725738"/>
            <a:ext cx="1028700" cy="342900"/>
          </a:xfrm>
          <a:prstGeom prst="rect">
            <a:avLst/>
          </a:prstGeom>
          <a:noFill/>
          <a:ln w="28575">
            <a:solidFill>
              <a:srgbClr val="C00000"/>
            </a:solidFill>
            <a:miter lim="800000"/>
            <a:headEnd/>
            <a:tailEnd/>
          </a:ln>
          <a:extLst>
            <a:ext uri="{909E8E84-426E-40DD-AFC4-6F175D3DCCD1}">
              <a14:hiddenFill xmlns:a14="http://schemas.microsoft.com/office/drawing/2010/main">
                <a:solidFill>
                  <a:srgbClr val="FFFFFF"/>
                </a:solidFill>
              </a14:hiddenFill>
            </a:ext>
          </a:extLst>
        </p:spPr>
      </p:pic>
      <p:sp>
        <p:nvSpPr>
          <p:cNvPr id="30731" name="TextBox 49"/>
          <p:cNvSpPr txBox="1">
            <a:spLocks noChangeArrowheads="1"/>
          </p:cNvSpPr>
          <p:nvPr/>
        </p:nvSpPr>
        <p:spPr bwMode="auto">
          <a:xfrm>
            <a:off x="3394075" y="2208213"/>
            <a:ext cx="12255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dirty="0">
                <a:solidFill>
                  <a:srgbClr val="000000"/>
                </a:solidFill>
              </a:rPr>
              <a:t>Table </a:t>
            </a:r>
          </a:p>
          <a:p>
            <a:pPr eaLnBrk="1" hangingPunct="1"/>
            <a:r>
              <a:rPr lang="en-US" altLang="en-US" sz="1000" dirty="0">
                <a:solidFill>
                  <a:srgbClr val="C00000"/>
                </a:solidFill>
              </a:rPr>
              <a:t>APP.COUNTRIES</a:t>
            </a:r>
          </a:p>
        </p:txBody>
      </p:sp>
      <p:graphicFrame>
        <p:nvGraphicFramePr>
          <p:cNvPr id="17" name="Table 16"/>
          <p:cNvGraphicFramePr>
            <a:graphicFrameLocks noGrp="1"/>
          </p:cNvGraphicFramePr>
          <p:nvPr>
            <p:extLst>
              <p:ext uri="{D42A27DB-BD31-4B8C-83A1-F6EECF244321}">
                <p14:modId xmlns:p14="http://schemas.microsoft.com/office/powerpoint/2010/main" val="3223316255"/>
              </p:ext>
            </p:extLst>
          </p:nvPr>
        </p:nvGraphicFramePr>
        <p:xfrm>
          <a:off x="2724150" y="3779838"/>
          <a:ext cx="1152525" cy="549276"/>
        </p:xfrm>
        <a:graphic>
          <a:graphicData uri="http://schemas.openxmlformats.org/drawingml/2006/table">
            <a:tbl>
              <a:tblPr/>
              <a:tblGrid>
                <a:gridCol w="1152525">
                  <a:extLst>
                    <a:ext uri="{9D8B030D-6E8A-4147-A177-3AD203B41FA5}">
                      <a16:colId xmlns:a16="http://schemas.microsoft.com/office/drawing/2014/main" xmlns="" val="20000"/>
                    </a:ext>
                  </a:extLst>
                </a:gridCol>
              </a:tblGrid>
              <a:tr h="183092">
                <a:tc>
                  <a:txBody>
                    <a:bodyPr/>
                    <a:lstStyle/>
                    <a:p>
                      <a:r>
                        <a:rPr lang="en-US" sz="600" b="0" dirty="0">
                          <a:solidFill>
                            <a:srgbClr val="000000"/>
                          </a:solidFill>
                        </a:rPr>
                        <a:t>NAME</a:t>
                      </a:r>
                    </a:p>
                  </a:txBody>
                  <a:tcPr marL="121962" marR="121962" marT="45773" marB="45773">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183092">
                <a:tc>
                  <a:txBody>
                    <a:bodyPr/>
                    <a:lstStyle/>
                    <a:p>
                      <a:r>
                        <a:rPr lang="en-US" sz="600" dirty="0">
                          <a:solidFill>
                            <a:srgbClr val="000000"/>
                          </a:solidFill>
                        </a:rPr>
                        <a:t>AUDIT_ACTIONS</a:t>
                      </a:r>
                    </a:p>
                  </a:txBody>
                  <a:tcPr marL="121962" marR="121962" marT="45773" marB="45773">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183092">
                <a:tc>
                  <a:txBody>
                    <a:bodyPr/>
                    <a:lstStyle/>
                    <a:p>
                      <a:r>
                        <a:rPr lang="en-US" sz="600" b="1" dirty="0">
                          <a:solidFill>
                            <a:srgbClr val="C00000"/>
                          </a:solidFill>
                        </a:rPr>
                        <a:t>APP.COUNTRIES</a:t>
                      </a:r>
                    </a:p>
                  </a:txBody>
                  <a:tcPr marL="121962" marR="121962" marT="45773" marB="45773">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
        <p:nvSpPr>
          <p:cNvPr id="30742" name="TextBox 66"/>
          <p:cNvSpPr txBox="1">
            <a:spLocks noChangeArrowheads="1"/>
          </p:cNvSpPr>
          <p:nvPr/>
        </p:nvSpPr>
        <p:spPr bwMode="auto">
          <a:xfrm>
            <a:off x="1703388" y="3779838"/>
            <a:ext cx="92074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dirty="0">
                <a:solidFill>
                  <a:srgbClr val="000000"/>
                </a:solidFill>
              </a:rPr>
              <a:t>Table </a:t>
            </a:r>
          </a:p>
          <a:p>
            <a:pPr eaLnBrk="1" hangingPunct="1"/>
            <a:r>
              <a:rPr lang="en-US" altLang="en-US" sz="1000" dirty="0">
                <a:solidFill>
                  <a:srgbClr val="000000"/>
                </a:solidFill>
              </a:rPr>
              <a:t>SYS.OBJ$</a:t>
            </a:r>
          </a:p>
        </p:txBody>
      </p:sp>
      <p:graphicFrame>
        <p:nvGraphicFramePr>
          <p:cNvPr id="19" name="Table 18"/>
          <p:cNvGraphicFramePr>
            <a:graphicFrameLocks noGrp="1"/>
          </p:cNvGraphicFramePr>
          <p:nvPr>
            <p:extLst>
              <p:ext uri="{D42A27DB-BD31-4B8C-83A1-F6EECF244321}">
                <p14:modId xmlns:p14="http://schemas.microsoft.com/office/powerpoint/2010/main" val="2547115306"/>
              </p:ext>
            </p:extLst>
          </p:nvPr>
        </p:nvGraphicFramePr>
        <p:xfrm>
          <a:off x="2724150" y="4959350"/>
          <a:ext cx="1152525" cy="549276"/>
        </p:xfrm>
        <a:graphic>
          <a:graphicData uri="http://schemas.openxmlformats.org/drawingml/2006/table">
            <a:tbl>
              <a:tblPr/>
              <a:tblGrid>
                <a:gridCol w="1152525">
                  <a:extLst>
                    <a:ext uri="{9D8B030D-6E8A-4147-A177-3AD203B41FA5}">
                      <a16:colId xmlns:a16="http://schemas.microsoft.com/office/drawing/2014/main" xmlns="" val="20000"/>
                    </a:ext>
                  </a:extLst>
                </a:gridCol>
              </a:tblGrid>
              <a:tr h="183092">
                <a:tc>
                  <a:txBody>
                    <a:bodyPr/>
                    <a:lstStyle/>
                    <a:p>
                      <a:r>
                        <a:rPr lang="en-US" sz="600" b="0" dirty="0">
                          <a:solidFill>
                            <a:srgbClr val="000000"/>
                          </a:solidFill>
                        </a:rPr>
                        <a:t>NAME</a:t>
                      </a:r>
                    </a:p>
                  </a:txBody>
                  <a:tcPr marL="121962" marR="121962" marT="45773" marB="45773">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183092">
                <a:tc>
                  <a:txBody>
                    <a:bodyPr/>
                    <a:lstStyle/>
                    <a:p>
                      <a:r>
                        <a:rPr lang="en-US" sz="600" dirty="0">
                          <a:solidFill>
                            <a:srgbClr val="000000"/>
                          </a:solidFill>
                        </a:rPr>
                        <a:t>AUDIT_ACTIONS</a:t>
                      </a:r>
                    </a:p>
                  </a:txBody>
                  <a:tcPr marL="121962" marR="121962" marT="45773" marB="45773">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183092">
                <a:tc>
                  <a:txBody>
                    <a:bodyPr/>
                    <a:lstStyle/>
                    <a:p>
                      <a:r>
                        <a:rPr lang="en-US" sz="600" b="1" dirty="0">
                          <a:solidFill>
                            <a:srgbClr val="C00000"/>
                          </a:solidFill>
                        </a:rPr>
                        <a:t>APP.COUNTRIES</a:t>
                      </a:r>
                    </a:p>
                  </a:txBody>
                  <a:tcPr marL="121962" marR="121962" marT="45773" marB="45773">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
        <p:nvSpPr>
          <p:cNvPr id="30753" name="TextBox 66"/>
          <p:cNvSpPr txBox="1">
            <a:spLocks noChangeArrowheads="1"/>
          </p:cNvSpPr>
          <p:nvPr/>
        </p:nvSpPr>
        <p:spPr bwMode="auto">
          <a:xfrm>
            <a:off x="1703388" y="4959350"/>
            <a:ext cx="9699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dirty="0">
                <a:solidFill>
                  <a:srgbClr val="000000"/>
                </a:solidFill>
              </a:rPr>
              <a:t>Table </a:t>
            </a:r>
          </a:p>
          <a:p>
            <a:pPr eaLnBrk="1" hangingPunct="1"/>
            <a:r>
              <a:rPr lang="en-US" altLang="en-US" sz="1000" dirty="0">
                <a:solidFill>
                  <a:srgbClr val="000000"/>
                </a:solidFill>
              </a:rPr>
              <a:t>SYS.OBJ$</a:t>
            </a:r>
          </a:p>
        </p:txBody>
      </p:sp>
      <p:cxnSp>
        <p:nvCxnSpPr>
          <p:cNvPr id="30754" name="Straight Connector 105"/>
          <p:cNvCxnSpPr>
            <a:cxnSpLocks noChangeShapeType="1"/>
          </p:cNvCxnSpPr>
          <p:nvPr/>
        </p:nvCxnSpPr>
        <p:spPr bwMode="auto">
          <a:xfrm>
            <a:off x="3775075" y="4221163"/>
            <a:ext cx="238125" cy="0"/>
          </a:xfrm>
          <a:prstGeom prst="line">
            <a:avLst/>
          </a:prstGeom>
          <a:noFill/>
          <a:ln w="28575" algn="ctr">
            <a:solidFill>
              <a:srgbClr val="C00000"/>
            </a:solidFill>
            <a:prstDash val="sysDash"/>
            <a:round/>
            <a:headEnd type="none" w="sm" len="sm"/>
            <a:tailEnd type="none" w="sm" len="sm"/>
          </a:ln>
          <a:extLst>
            <a:ext uri="{909E8E84-426E-40DD-AFC4-6F175D3DCCD1}">
              <a14:hiddenFill xmlns:a14="http://schemas.microsoft.com/office/drawing/2010/main">
                <a:noFill/>
              </a14:hiddenFill>
            </a:ext>
          </a:extLst>
        </p:spPr>
      </p:cxnSp>
      <p:cxnSp>
        <p:nvCxnSpPr>
          <p:cNvPr id="30755" name="Straight Connector 105"/>
          <p:cNvCxnSpPr>
            <a:cxnSpLocks noChangeShapeType="1"/>
          </p:cNvCxnSpPr>
          <p:nvPr/>
        </p:nvCxnSpPr>
        <p:spPr bwMode="auto">
          <a:xfrm>
            <a:off x="3729038" y="5435600"/>
            <a:ext cx="384175" cy="0"/>
          </a:xfrm>
          <a:prstGeom prst="line">
            <a:avLst/>
          </a:prstGeom>
          <a:noFill/>
          <a:ln w="28575" algn="ctr">
            <a:solidFill>
              <a:srgbClr val="C00000"/>
            </a:solidFill>
            <a:prstDash val="sysDash"/>
            <a:round/>
            <a:headEnd type="none" w="sm" len="sm"/>
            <a:tailEnd type="none" w="sm" len="sm"/>
          </a:ln>
          <a:extLst>
            <a:ext uri="{909E8E84-426E-40DD-AFC4-6F175D3DCCD1}">
              <a14:hiddenFill xmlns:a14="http://schemas.microsoft.com/office/drawing/2010/main">
                <a:noFill/>
              </a14:hiddenFill>
            </a:ext>
          </a:extLst>
        </p:spPr>
      </p:cxnSp>
      <p:cxnSp>
        <p:nvCxnSpPr>
          <p:cNvPr id="30756" name="PPTShape_17"/>
          <p:cNvCxnSpPr>
            <a:cxnSpLocks noChangeShapeType="1"/>
          </p:cNvCxnSpPr>
          <p:nvPr/>
        </p:nvCxnSpPr>
        <p:spPr bwMode="auto">
          <a:xfrm flipV="1">
            <a:off x="3998913" y="3092450"/>
            <a:ext cx="0" cy="1116013"/>
          </a:xfrm>
          <a:prstGeom prst="straightConnector1">
            <a:avLst/>
          </a:prstGeom>
          <a:noFill/>
          <a:ln w="28575" algn="ctr">
            <a:solidFill>
              <a:srgbClr val="C00000"/>
            </a:solidFill>
            <a:prstDash val="sysDash"/>
            <a:round/>
            <a:headEnd type="none" w="sm" len="sm"/>
            <a:tailEnd type="triangle" w="lg" len="lg"/>
          </a:ln>
          <a:extLst>
            <a:ext uri="{909E8E84-426E-40DD-AFC4-6F175D3DCCD1}">
              <a14:hiddenFill xmlns:a14="http://schemas.microsoft.com/office/drawing/2010/main">
                <a:noFill/>
              </a14:hiddenFill>
            </a:ext>
          </a:extLst>
        </p:spPr>
      </p:cxnSp>
      <p:cxnSp>
        <p:nvCxnSpPr>
          <p:cNvPr id="30757" name="PPTShape_17"/>
          <p:cNvCxnSpPr>
            <a:cxnSpLocks noChangeShapeType="1"/>
          </p:cNvCxnSpPr>
          <p:nvPr/>
        </p:nvCxnSpPr>
        <p:spPr bwMode="auto">
          <a:xfrm flipV="1">
            <a:off x="4141788" y="3092450"/>
            <a:ext cx="0" cy="2339975"/>
          </a:xfrm>
          <a:prstGeom prst="straightConnector1">
            <a:avLst/>
          </a:prstGeom>
          <a:noFill/>
          <a:ln w="28575" algn="ctr">
            <a:solidFill>
              <a:srgbClr val="C00000"/>
            </a:solidFill>
            <a:prstDash val="sysDash"/>
            <a:round/>
            <a:headEnd type="none" w="sm" len="sm"/>
            <a:tailEnd type="triangle" w="lg" len="lg"/>
          </a:ln>
          <a:extLst>
            <a:ext uri="{909E8E84-426E-40DD-AFC4-6F175D3DCCD1}">
              <a14:hiddenFill xmlns:a14="http://schemas.microsoft.com/office/drawing/2010/main">
                <a:noFill/>
              </a14:hiddenFill>
            </a:ext>
          </a:extLst>
        </p:spPr>
      </p:cxnSp>
      <p:sp>
        <p:nvSpPr>
          <p:cNvPr id="30758" name="TextBox 49"/>
          <p:cNvSpPr txBox="1">
            <a:spLocks noChangeArrowheads="1"/>
          </p:cNvSpPr>
          <p:nvPr/>
        </p:nvSpPr>
        <p:spPr bwMode="auto">
          <a:xfrm>
            <a:off x="5089525" y="2065338"/>
            <a:ext cx="16335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dirty="0">
                <a:solidFill>
                  <a:srgbClr val="000000"/>
                </a:solidFill>
              </a:rPr>
              <a:t>Table</a:t>
            </a:r>
            <a:r>
              <a:rPr lang="en-US" altLang="en-US" sz="1000" dirty="0"/>
              <a:t>  </a:t>
            </a:r>
            <a:r>
              <a:rPr lang="en-US" altLang="en-US" sz="1000" dirty="0">
                <a:solidFill>
                  <a:srgbClr val="00B050"/>
                </a:solidFill>
              </a:rPr>
              <a:t>APP.CODE</a:t>
            </a:r>
          </a:p>
        </p:txBody>
      </p:sp>
      <p:graphicFrame>
        <p:nvGraphicFramePr>
          <p:cNvPr id="26" name="Table 25"/>
          <p:cNvGraphicFramePr>
            <a:graphicFrameLocks noGrp="1"/>
          </p:cNvGraphicFramePr>
          <p:nvPr>
            <p:extLst>
              <p:ext uri="{D42A27DB-BD31-4B8C-83A1-F6EECF244321}">
                <p14:modId xmlns:p14="http://schemas.microsoft.com/office/powerpoint/2010/main" val="279604409"/>
              </p:ext>
            </p:extLst>
          </p:nvPr>
        </p:nvGraphicFramePr>
        <p:xfrm>
          <a:off x="5203825" y="2276475"/>
          <a:ext cx="1225550" cy="182572"/>
        </p:xfrm>
        <a:graphic>
          <a:graphicData uri="http://schemas.openxmlformats.org/drawingml/2006/table">
            <a:tbl>
              <a:tblPr/>
              <a:tblGrid>
                <a:gridCol w="609602">
                  <a:extLst>
                    <a:ext uri="{9D8B030D-6E8A-4147-A177-3AD203B41FA5}">
                      <a16:colId xmlns:a16="http://schemas.microsoft.com/office/drawing/2014/main" xmlns="" val="20000"/>
                    </a:ext>
                  </a:extLst>
                </a:gridCol>
                <a:gridCol w="615948">
                  <a:extLst>
                    <a:ext uri="{9D8B030D-6E8A-4147-A177-3AD203B41FA5}">
                      <a16:colId xmlns:a16="http://schemas.microsoft.com/office/drawing/2014/main" xmlns="" val="20001"/>
                    </a:ext>
                  </a:extLst>
                </a:gridCol>
              </a:tblGrid>
              <a:tr h="182563">
                <a:tc>
                  <a:txBody>
                    <a:bodyPr/>
                    <a:lstStyle/>
                    <a:p>
                      <a:r>
                        <a:rPr lang="fr-FR" sz="600" b="1" dirty="0">
                          <a:solidFill>
                            <a:srgbClr val="000000"/>
                          </a:solidFill>
                        </a:rPr>
                        <a:t>LABEL</a:t>
                      </a:r>
                      <a:endParaRPr lang="en-US" sz="600" b="1" dirty="0">
                        <a:solidFill>
                          <a:srgbClr val="000000"/>
                        </a:solidFill>
                      </a:endParaRPr>
                    </a:p>
                  </a:txBody>
                  <a:tcPr marL="121836" marR="121836" marT="45566" marB="4556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fr-FR" sz="600" b="1" dirty="0">
                          <a:solidFill>
                            <a:srgbClr val="000000"/>
                          </a:solidFill>
                        </a:rPr>
                        <a:t>VALUE</a:t>
                      </a:r>
                      <a:endParaRPr lang="en-US" sz="600" b="1" dirty="0">
                        <a:solidFill>
                          <a:srgbClr val="000000"/>
                        </a:solidFill>
                      </a:endParaRPr>
                    </a:p>
                  </a:txBody>
                  <a:tcPr marL="121836" marR="121836" marT="45566" marB="4556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sp>
        <p:nvSpPr>
          <p:cNvPr id="30767" name="TextBox 49"/>
          <p:cNvSpPr txBox="1">
            <a:spLocks noChangeArrowheads="1"/>
          </p:cNvSpPr>
          <p:nvPr/>
        </p:nvSpPr>
        <p:spPr bwMode="auto">
          <a:xfrm>
            <a:off x="5045075" y="3822700"/>
            <a:ext cx="16319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dirty="0">
                <a:solidFill>
                  <a:srgbClr val="000000"/>
                </a:solidFill>
              </a:rPr>
              <a:t>Table</a:t>
            </a:r>
            <a:r>
              <a:rPr lang="en-US" altLang="en-US" sz="1000" dirty="0"/>
              <a:t>  </a:t>
            </a:r>
            <a:r>
              <a:rPr lang="en-US" altLang="en-US" sz="1000" dirty="0">
                <a:solidFill>
                  <a:srgbClr val="00B050"/>
                </a:solidFill>
              </a:rPr>
              <a:t>APP.CODE</a:t>
            </a:r>
          </a:p>
        </p:txBody>
      </p:sp>
      <p:graphicFrame>
        <p:nvGraphicFramePr>
          <p:cNvPr id="28" name="Table 27"/>
          <p:cNvGraphicFramePr>
            <a:graphicFrameLocks noGrp="1"/>
          </p:cNvGraphicFramePr>
          <p:nvPr/>
        </p:nvGraphicFramePr>
        <p:xfrm>
          <a:off x="4994275" y="4062413"/>
          <a:ext cx="1535113" cy="365144"/>
        </p:xfrm>
        <a:graphic>
          <a:graphicData uri="http://schemas.openxmlformats.org/drawingml/2006/table">
            <a:tbl>
              <a:tblPr/>
              <a:tblGrid>
                <a:gridCol w="596988">
                  <a:extLst>
                    <a:ext uri="{9D8B030D-6E8A-4147-A177-3AD203B41FA5}">
                      <a16:colId xmlns:a16="http://schemas.microsoft.com/office/drawing/2014/main" xmlns="" val="20000"/>
                    </a:ext>
                  </a:extLst>
                </a:gridCol>
                <a:gridCol w="938125">
                  <a:extLst>
                    <a:ext uri="{9D8B030D-6E8A-4147-A177-3AD203B41FA5}">
                      <a16:colId xmlns:a16="http://schemas.microsoft.com/office/drawing/2014/main" xmlns="" val="20001"/>
                    </a:ext>
                  </a:extLst>
                </a:gridCol>
              </a:tblGrid>
              <a:tr h="182563">
                <a:tc>
                  <a:txBody>
                    <a:bodyPr/>
                    <a:lstStyle/>
                    <a:p>
                      <a:r>
                        <a:rPr lang="fr-FR" sz="600" b="1" dirty="0">
                          <a:solidFill>
                            <a:srgbClr val="000000"/>
                          </a:solidFill>
                        </a:rPr>
                        <a:t>LABEL</a:t>
                      </a:r>
                      <a:endParaRPr lang="en-US" sz="600" b="1" dirty="0">
                        <a:solidFill>
                          <a:srgbClr val="000000"/>
                        </a:solidFill>
                      </a:endParaRPr>
                    </a:p>
                  </a:txBody>
                  <a:tcPr marL="121904" marR="121904" marT="45566" marB="4556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fr-FR" sz="600" b="1" dirty="0">
                          <a:solidFill>
                            <a:srgbClr val="000000"/>
                          </a:solidFill>
                        </a:rPr>
                        <a:t>VALUE</a:t>
                      </a:r>
                      <a:endParaRPr lang="en-US" sz="600" b="1" dirty="0">
                        <a:solidFill>
                          <a:srgbClr val="000000"/>
                        </a:solidFill>
                      </a:endParaRPr>
                    </a:p>
                  </a:txBody>
                  <a:tcPr marL="121904" marR="121904" marT="45566" marB="4556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182563">
                <a:tc>
                  <a:txBody>
                    <a:bodyPr/>
                    <a:lstStyle/>
                    <a:p>
                      <a:r>
                        <a:rPr lang="en-US" sz="600" b="0" dirty="0">
                          <a:solidFill>
                            <a:srgbClr val="000000"/>
                          </a:solidFill>
                        </a:rPr>
                        <a:t>CODE1</a:t>
                      </a:r>
                      <a:endParaRPr lang="en-US" sz="600" dirty="0">
                        <a:solidFill>
                          <a:schemeClr val="accent1"/>
                        </a:solidFill>
                      </a:endParaRPr>
                    </a:p>
                  </a:txBody>
                  <a:tcPr marL="121904" marR="121904" marT="45566" marB="4556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fr-FR" sz="600" dirty="0">
                          <a:solidFill>
                            <a:srgbClr val="000000"/>
                          </a:solidFill>
                        </a:rPr>
                        <a:t>C_PDB_APP1</a:t>
                      </a:r>
                      <a:endParaRPr lang="en-US" sz="600" dirty="0">
                        <a:solidFill>
                          <a:srgbClr val="000000"/>
                        </a:solidFill>
                      </a:endParaRPr>
                    </a:p>
                  </a:txBody>
                  <a:tcPr marL="121904" marR="121904" marT="45566" marB="4556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30779" name="TextBox 49"/>
          <p:cNvSpPr txBox="1">
            <a:spLocks noChangeArrowheads="1"/>
          </p:cNvSpPr>
          <p:nvPr/>
        </p:nvSpPr>
        <p:spPr bwMode="auto">
          <a:xfrm>
            <a:off x="5045075" y="4854575"/>
            <a:ext cx="16319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dirty="0">
                <a:solidFill>
                  <a:srgbClr val="000000"/>
                </a:solidFill>
              </a:rPr>
              <a:t>Table</a:t>
            </a:r>
            <a:r>
              <a:rPr lang="en-US" altLang="en-US" sz="1000" dirty="0"/>
              <a:t>  </a:t>
            </a:r>
            <a:r>
              <a:rPr lang="en-US" altLang="en-US" sz="1000" dirty="0">
                <a:solidFill>
                  <a:srgbClr val="00B050"/>
                </a:solidFill>
              </a:rPr>
              <a:t>APP.CODE</a:t>
            </a:r>
          </a:p>
        </p:txBody>
      </p:sp>
      <p:graphicFrame>
        <p:nvGraphicFramePr>
          <p:cNvPr id="30" name="Table 29"/>
          <p:cNvGraphicFramePr>
            <a:graphicFrameLocks noGrp="1"/>
          </p:cNvGraphicFramePr>
          <p:nvPr/>
        </p:nvGraphicFramePr>
        <p:xfrm>
          <a:off x="4994275" y="5070475"/>
          <a:ext cx="1535113" cy="365144"/>
        </p:xfrm>
        <a:graphic>
          <a:graphicData uri="http://schemas.openxmlformats.org/drawingml/2006/table">
            <a:tbl>
              <a:tblPr/>
              <a:tblGrid>
                <a:gridCol w="596989">
                  <a:extLst>
                    <a:ext uri="{9D8B030D-6E8A-4147-A177-3AD203B41FA5}">
                      <a16:colId xmlns:a16="http://schemas.microsoft.com/office/drawing/2014/main" xmlns="" val="20000"/>
                    </a:ext>
                  </a:extLst>
                </a:gridCol>
                <a:gridCol w="938124">
                  <a:extLst>
                    <a:ext uri="{9D8B030D-6E8A-4147-A177-3AD203B41FA5}">
                      <a16:colId xmlns:a16="http://schemas.microsoft.com/office/drawing/2014/main" xmlns="" val="20001"/>
                    </a:ext>
                  </a:extLst>
                </a:gridCol>
              </a:tblGrid>
              <a:tr h="182563">
                <a:tc>
                  <a:txBody>
                    <a:bodyPr/>
                    <a:lstStyle/>
                    <a:p>
                      <a:r>
                        <a:rPr lang="fr-FR" sz="600" b="1" dirty="0">
                          <a:solidFill>
                            <a:srgbClr val="000000"/>
                          </a:solidFill>
                        </a:rPr>
                        <a:t>LABEL</a:t>
                      </a:r>
                      <a:endParaRPr lang="en-US" sz="600" b="1" dirty="0">
                        <a:solidFill>
                          <a:srgbClr val="000000"/>
                        </a:solidFill>
                      </a:endParaRPr>
                    </a:p>
                  </a:txBody>
                  <a:tcPr marL="121904" marR="121904" marT="45566" marB="4556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fr-FR" sz="600" b="1" dirty="0">
                          <a:solidFill>
                            <a:srgbClr val="000000"/>
                          </a:solidFill>
                        </a:rPr>
                        <a:t>VALUE</a:t>
                      </a:r>
                      <a:endParaRPr lang="en-US" sz="600" b="1" dirty="0">
                        <a:solidFill>
                          <a:srgbClr val="000000"/>
                        </a:solidFill>
                      </a:endParaRPr>
                    </a:p>
                  </a:txBody>
                  <a:tcPr marL="121904" marR="121904" marT="45566" marB="4556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182563">
                <a:tc>
                  <a:txBody>
                    <a:bodyPr/>
                    <a:lstStyle/>
                    <a:p>
                      <a:r>
                        <a:rPr lang="en-US" sz="600" b="0" dirty="0">
                          <a:solidFill>
                            <a:srgbClr val="000000"/>
                          </a:solidFill>
                        </a:rPr>
                        <a:t>CODE2</a:t>
                      </a:r>
                      <a:endParaRPr lang="en-US" sz="600" dirty="0">
                        <a:solidFill>
                          <a:schemeClr val="accent1"/>
                        </a:solidFill>
                      </a:endParaRPr>
                    </a:p>
                  </a:txBody>
                  <a:tcPr marL="121904" marR="121904" marT="45566" marB="4556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fr-FR" sz="600" dirty="0">
                          <a:solidFill>
                            <a:srgbClr val="000000"/>
                          </a:solidFill>
                        </a:rPr>
                        <a:t>C_PDB_APP2</a:t>
                      </a:r>
                      <a:endParaRPr lang="en-US" sz="600" dirty="0">
                        <a:solidFill>
                          <a:srgbClr val="000000"/>
                        </a:solidFill>
                      </a:endParaRPr>
                    </a:p>
                  </a:txBody>
                  <a:tcPr marL="121904" marR="121904" marT="45566" marB="4556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cxnSp>
        <p:nvCxnSpPr>
          <p:cNvPr id="30791" name="Straight Arrow Connector 97"/>
          <p:cNvCxnSpPr>
            <a:cxnSpLocks noChangeShapeType="1"/>
          </p:cNvCxnSpPr>
          <p:nvPr/>
        </p:nvCxnSpPr>
        <p:spPr bwMode="auto">
          <a:xfrm flipH="1">
            <a:off x="6238875" y="2481263"/>
            <a:ext cx="0" cy="1349375"/>
          </a:xfrm>
          <a:prstGeom prst="straightConnector1">
            <a:avLst/>
          </a:prstGeom>
          <a:noFill/>
          <a:ln w="28575" algn="ctr">
            <a:solidFill>
              <a:srgbClr val="00B050"/>
            </a:solidFill>
            <a:prstDash val="sysDash"/>
            <a:round/>
            <a:headEnd type="triangle" w="lg" len="lg"/>
            <a:tailEnd type="none" w="lg" len="lg"/>
          </a:ln>
          <a:extLst>
            <a:ext uri="{909E8E84-426E-40DD-AFC4-6F175D3DCCD1}">
              <a14:hiddenFill xmlns:a14="http://schemas.microsoft.com/office/drawing/2010/main">
                <a:noFill/>
              </a14:hiddenFill>
            </a:ext>
          </a:extLst>
        </p:spPr>
      </p:cxnSp>
      <p:cxnSp>
        <p:nvCxnSpPr>
          <p:cNvPr id="30792" name="Straight Arrow Connector 97"/>
          <p:cNvCxnSpPr>
            <a:cxnSpLocks noChangeShapeType="1"/>
          </p:cNvCxnSpPr>
          <p:nvPr/>
        </p:nvCxnSpPr>
        <p:spPr bwMode="auto">
          <a:xfrm>
            <a:off x="6397625" y="2481263"/>
            <a:ext cx="0" cy="2160587"/>
          </a:xfrm>
          <a:prstGeom prst="straightConnector1">
            <a:avLst/>
          </a:prstGeom>
          <a:noFill/>
          <a:ln w="28575" algn="ctr">
            <a:solidFill>
              <a:srgbClr val="00B050"/>
            </a:solidFill>
            <a:prstDash val="sysDash"/>
            <a:round/>
            <a:headEnd type="triangle" w="lg" len="lg"/>
            <a:tailEnd type="none" w="lg" len="lg"/>
          </a:ln>
          <a:extLst>
            <a:ext uri="{909E8E84-426E-40DD-AFC4-6F175D3DCCD1}">
              <a14:hiddenFill xmlns:a14="http://schemas.microsoft.com/office/drawing/2010/main">
                <a:noFill/>
              </a14:hiddenFill>
            </a:ext>
          </a:extLst>
        </p:spPr>
      </p:cxnSp>
      <p:sp>
        <p:nvSpPr>
          <p:cNvPr id="30793" name="TextBox 49"/>
          <p:cNvSpPr txBox="1">
            <a:spLocks noChangeArrowheads="1"/>
          </p:cNvSpPr>
          <p:nvPr/>
        </p:nvSpPr>
        <p:spPr bwMode="auto">
          <a:xfrm>
            <a:off x="4130675" y="3770313"/>
            <a:ext cx="7683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solidFill>
                  <a:srgbClr val="000000"/>
                </a:solidFill>
              </a:rPr>
              <a:t>Table</a:t>
            </a:r>
            <a:r>
              <a:rPr lang="en-US" altLang="en-US" sz="800" dirty="0"/>
              <a:t>  </a:t>
            </a:r>
            <a:r>
              <a:rPr lang="en-US" altLang="en-US" sz="800" dirty="0">
                <a:solidFill>
                  <a:srgbClr val="0000FF"/>
                </a:solidFill>
              </a:rPr>
              <a:t>APP.C</a:t>
            </a:r>
          </a:p>
        </p:txBody>
      </p:sp>
      <p:graphicFrame>
        <p:nvGraphicFramePr>
          <p:cNvPr id="37" name="Table 36"/>
          <p:cNvGraphicFramePr>
            <a:graphicFrameLocks noGrp="1"/>
          </p:cNvGraphicFramePr>
          <p:nvPr/>
        </p:nvGraphicFramePr>
        <p:xfrm>
          <a:off x="4225925" y="4057650"/>
          <a:ext cx="673100" cy="365144"/>
        </p:xfrm>
        <a:graphic>
          <a:graphicData uri="http://schemas.openxmlformats.org/drawingml/2006/table">
            <a:tbl>
              <a:tblPr/>
              <a:tblGrid>
                <a:gridCol w="673100">
                  <a:extLst>
                    <a:ext uri="{9D8B030D-6E8A-4147-A177-3AD203B41FA5}">
                      <a16:colId xmlns:a16="http://schemas.microsoft.com/office/drawing/2014/main" xmlns="" val="20000"/>
                    </a:ext>
                  </a:extLst>
                </a:gridCol>
              </a:tblGrid>
              <a:tr h="182563">
                <a:tc>
                  <a:txBody>
                    <a:bodyPr/>
                    <a:lstStyle/>
                    <a:p>
                      <a:r>
                        <a:rPr lang="fr-FR" sz="600" b="1" dirty="0">
                          <a:solidFill>
                            <a:srgbClr val="000000"/>
                          </a:solidFill>
                        </a:rPr>
                        <a:t>CODE</a:t>
                      </a:r>
                      <a:endParaRPr lang="en-US" sz="600" b="1" dirty="0">
                        <a:solidFill>
                          <a:srgbClr val="000000"/>
                        </a:solidFill>
                      </a:endParaRPr>
                    </a:p>
                  </a:txBody>
                  <a:tcPr marL="121968" marR="121968" marT="45566" marB="4556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182563">
                <a:tc>
                  <a:txBody>
                    <a:bodyPr/>
                    <a:lstStyle/>
                    <a:p>
                      <a:r>
                        <a:rPr lang="en-US" sz="600" b="0" dirty="0">
                          <a:solidFill>
                            <a:srgbClr val="000000"/>
                          </a:solidFill>
                        </a:rPr>
                        <a:t>C4</a:t>
                      </a:r>
                      <a:endParaRPr lang="en-US" sz="600" dirty="0">
                        <a:solidFill>
                          <a:schemeClr val="accent1"/>
                        </a:solidFill>
                      </a:endParaRPr>
                    </a:p>
                  </a:txBody>
                  <a:tcPr marL="121968" marR="121968" marT="45566" marB="4556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30802" name="TextBox 49"/>
          <p:cNvSpPr txBox="1">
            <a:spLocks noChangeArrowheads="1"/>
          </p:cNvSpPr>
          <p:nvPr/>
        </p:nvSpPr>
        <p:spPr bwMode="auto">
          <a:xfrm>
            <a:off x="4130675" y="4783138"/>
            <a:ext cx="7683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solidFill>
                  <a:srgbClr val="000000"/>
                </a:solidFill>
              </a:rPr>
              <a:t>Table</a:t>
            </a:r>
            <a:r>
              <a:rPr lang="en-US" altLang="en-US" sz="800" dirty="0"/>
              <a:t>  </a:t>
            </a:r>
            <a:r>
              <a:rPr lang="en-US" altLang="en-US" sz="800" dirty="0">
                <a:solidFill>
                  <a:srgbClr val="0000FF"/>
                </a:solidFill>
              </a:rPr>
              <a:t>APP.C</a:t>
            </a:r>
          </a:p>
        </p:txBody>
      </p:sp>
      <p:graphicFrame>
        <p:nvGraphicFramePr>
          <p:cNvPr id="39" name="Table 38"/>
          <p:cNvGraphicFramePr>
            <a:graphicFrameLocks noGrp="1"/>
          </p:cNvGraphicFramePr>
          <p:nvPr/>
        </p:nvGraphicFramePr>
        <p:xfrm>
          <a:off x="4225925" y="5070475"/>
          <a:ext cx="673100" cy="365144"/>
        </p:xfrm>
        <a:graphic>
          <a:graphicData uri="http://schemas.openxmlformats.org/drawingml/2006/table">
            <a:tbl>
              <a:tblPr/>
              <a:tblGrid>
                <a:gridCol w="673100">
                  <a:extLst>
                    <a:ext uri="{9D8B030D-6E8A-4147-A177-3AD203B41FA5}">
                      <a16:colId xmlns:a16="http://schemas.microsoft.com/office/drawing/2014/main" xmlns="" val="20000"/>
                    </a:ext>
                  </a:extLst>
                </a:gridCol>
              </a:tblGrid>
              <a:tr h="182563">
                <a:tc>
                  <a:txBody>
                    <a:bodyPr/>
                    <a:lstStyle/>
                    <a:p>
                      <a:r>
                        <a:rPr lang="fr-FR" sz="600" b="1" dirty="0">
                          <a:solidFill>
                            <a:srgbClr val="000000"/>
                          </a:solidFill>
                        </a:rPr>
                        <a:t>CODE</a:t>
                      </a:r>
                      <a:endParaRPr lang="en-US" sz="600" b="1" dirty="0">
                        <a:solidFill>
                          <a:srgbClr val="000000"/>
                        </a:solidFill>
                      </a:endParaRPr>
                    </a:p>
                  </a:txBody>
                  <a:tcPr marL="121968" marR="121968" marT="45566" marB="4556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182563">
                <a:tc>
                  <a:txBody>
                    <a:bodyPr/>
                    <a:lstStyle/>
                    <a:p>
                      <a:r>
                        <a:rPr lang="en-US" sz="600" b="0" dirty="0">
                          <a:solidFill>
                            <a:srgbClr val="000000"/>
                          </a:solidFill>
                        </a:rPr>
                        <a:t>C5</a:t>
                      </a:r>
                      <a:endParaRPr lang="en-US" sz="600" dirty="0">
                        <a:solidFill>
                          <a:schemeClr val="accent1"/>
                        </a:solidFill>
                      </a:endParaRPr>
                    </a:p>
                  </a:txBody>
                  <a:tcPr marL="121968" marR="121968" marT="45566" marB="4556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30811" name="TextBox 49"/>
          <p:cNvSpPr txBox="1">
            <a:spLocks noChangeArrowheads="1"/>
          </p:cNvSpPr>
          <p:nvPr/>
        </p:nvSpPr>
        <p:spPr bwMode="auto">
          <a:xfrm>
            <a:off x="4503738" y="2578100"/>
            <a:ext cx="115093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solidFill>
                  <a:srgbClr val="000000"/>
                </a:solidFill>
              </a:rPr>
              <a:t>Table</a:t>
            </a:r>
            <a:r>
              <a:rPr lang="en-US" altLang="en-US" sz="800" dirty="0"/>
              <a:t>  </a:t>
            </a:r>
            <a:r>
              <a:rPr lang="en-US" altLang="en-US" sz="800" dirty="0">
                <a:solidFill>
                  <a:srgbClr val="0000FF"/>
                </a:solidFill>
              </a:rPr>
              <a:t>APP.C</a:t>
            </a:r>
          </a:p>
        </p:txBody>
      </p:sp>
      <p:graphicFrame>
        <p:nvGraphicFramePr>
          <p:cNvPr id="41" name="Table 40"/>
          <p:cNvGraphicFramePr>
            <a:graphicFrameLocks noGrp="1"/>
          </p:cNvGraphicFramePr>
          <p:nvPr/>
        </p:nvGraphicFramePr>
        <p:xfrm>
          <a:off x="4637088" y="2751138"/>
          <a:ext cx="673100" cy="549276"/>
        </p:xfrm>
        <a:graphic>
          <a:graphicData uri="http://schemas.openxmlformats.org/drawingml/2006/table">
            <a:tbl>
              <a:tblPr/>
              <a:tblGrid>
                <a:gridCol w="673100">
                  <a:extLst>
                    <a:ext uri="{9D8B030D-6E8A-4147-A177-3AD203B41FA5}">
                      <a16:colId xmlns:a16="http://schemas.microsoft.com/office/drawing/2014/main" xmlns="" val="20000"/>
                    </a:ext>
                  </a:extLst>
                </a:gridCol>
              </a:tblGrid>
              <a:tr h="183092">
                <a:tc>
                  <a:txBody>
                    <a:bodyPr/>
                    <a:lstStyle/>
                    <a:p>
                      <a:r>
                        <a:rPr lang="fr-FR" sz="600" b="1" dirty="0">
                          <a:solidFill>
                            <a:srgbClr val="000000"/>
                          </a:solidFill>
                        </a:rPr>
                        <a:t>CODE</a:t>
                      </a:r>
                      <a:endParaRPr lang="en-US" sz="600" b="1" dirty="0">
                        <a:solidFill>
                          <a:srgbClr val="000000"/>
                        </a:solidFill>
                      </a:endParaRPr>
                    </a:p>
                  </a:txBody>
                  <a:tcPr marL="121968" marR="121968" marT="45773" marB="45773">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183092">
                <a:tc>
                  <a:txBody>
                    <a:bodyPr/>
                    <a:lstStyle/>
                    <a:p>
                      <a:r>
                        <a:rPr lang="en-US" sz="600" b="0" dirty="0">
                          <a:solidFill>
                            <a:srgbClr val="000000"/>
                          </a:solidFill>
                        </a:rPr>
                        <a:t>C1</a:t>
                      </a:r>
                      <a:endParaRPr lang="en-US" sz="600" dirty="0">
                        <a:solidFill>
                          <a:schemeClr val="accent1"/>
                        </a:solidFill>
                      </a:endParaRPr>
                    </a:p>
                  </a:txBody>
                  <a:tcPr marL="121968" marR="121968" marT="45773" marB="45773">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183092">
                <a:tc>
                  <a:txBody>
                    <a:bodyPr/>
                    <a:lstStyle/>
                    <a:p>
                      <a:r>
                        <a:rPr lang="fr-FR" sz="600" dirty="0">
                          <a:solidFill>
                            <a:srgbClr val="000000"/>
                          </a:solidFill>
                        </a:rPr>
                        <a:t>C2</a:t>
                      </a:r>
                      <a:endParaRPr lang="en-US" sz="600" dirty="0">
                        <a:solidFill>
                          <a:srgbClr val="000000"/>
                        </a:solidFill>
                      </a:endParaRPr>
                    </a:p>
                  </a:txBody>
                  <a:tcPr marL="121968" marR="121968" marT="45773" marB="45773">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cxnSp>
        <p:nvCxnSpPr>
          <p:cNvPr id="30822" name="Straight Arrow Connector 111"/>
          <p:cNvCxnSpPr>
            <a:cxnSpLocks noChangeShapeType="1"/>
          </p:cNvCxnSpPr>
          <p:nvPr/>
        </p:nvCxnSpPr>
        <p:spPr bwMode="auto">
          <a:xfrm flipV="1">
            <a:off x="4745038" y="3289300"/>
            <a:ext cx="0" cy="720725"/>
          </a:xfrm>
          <a:prstGeom prst="straightConnector1">
            <a:avLst/>
          </a:prstGeom>
          <a:noFill/>
          <a:ln w="28575" algn="ctr">
            <a:solidFill>
              <a:srgbClr val="0000FF"/>
            </a:solidFill>
            <a:prstDash val="dash"/>
            <a:round/>
            <a:headEnd type="none" w="sm" len="sm"/>
            <a:tailEnd type="triangle" w="lg" len="lg"/>
          </a:ln>
          <a:extLst>
            <a:ext uri="{909E8E84-426E-40DD-AFC4-6F175D3DCCD1}">
              <a14:hiddenFill xmlns:a14="http://schemas.microsoft.com/office/drawing/2010/main">
                <a:noFill/>
              </a14:hiddenFill>
            </a:ext>
          </a:extLst>
        </p:spPr>
      </p:cxnSp>
      <p:cxnSp>
        <p:nvCxnSpPr>
          <p:cNvPr id="30823" name="Straight Arrow Connector 111"/>
          <p:cNvCxnSpPr>
            <a:cxnSpLocks noChangeShapeType="1"/>
          </p:cNvCxnSpPr>
          <p:nvPr/>
        </p:nvCxnSpPr>
        <p:spPr bwMode="auto">
          <a:xfrm flipV="1">
            <a:off x="4879975" y="3289300"/>
            <a:ext cx="0" cy="1728788"/>
          </a:xfrm>
          <a:prstGeom prst="straightConnector1">
            <a:avLst/>
          </a:prstGeom>
          <a:noFill/>
          <a:ln w="28575" algn="ctr">
            <a:solidFill>
              <a:srgbClr val="0000FF"/>
            </a:solidFill>
            <a:prstDash val="dash"/>
            <a:round/>
            <a:headEnd type="none" w="sm" len="sm"/>
            <a:tailEnd type="triangle" w="lg" len="lg"/>
          </a:ln>
          <a:extLst>
            <a:ext uri="{909E8E84-426E-40DD-AFC4-6F175D3DCCD1}">
              <a14:hiddenFill xmlns:a14="http://schemas.microsoft.com/office/drawing/2010/main">
                <a:noFill/>
              </a14:hiddenFill>
            </a:ext>
          </a:extLst>
        </p:spPr>
      </p:cxnSp>
      <p:sp>
        <p:nvSpPr>
          <p:cNvPr id="47" name="Content Placeholder 2"/>
          <p:cNvSpPr txBox="1">
            <a:spLocks/>
          </p:cNvSpPr>
          <p:nvPr/>
        </p:nvSpPr>
        <p:spPr bwMode="gray">
          <a:xfrm>
            <a:off x="6310313" y="1474788"/>
            <a:ext cx="5257800" cy="2962275"/>
          </a:xfrm>
          <a:prstGeom prst="rect">
            <a:avLst/>
          </a:prstGeom>
          <a:noFill/>
          <a:ln w="9525">
            <a:noFill/>
            <a:miter lim="800000"/>
            <a:headEnd/>
            <a:tailEnd/>
          </a:ln>
        </p:spPr>
        <p:txBody>
          <a:bodyPr lIns="12700" tIns="12700" rIns="12700" bIns="12700">
            <a:spAutoFit/>
          </a:bodyPr>
          <a:lstStyle/>
          <a:p>
            <a:pPr marL="1020763" lvl="2" indent="-331788" defTabSz="228600" eaLnBrk="1" hangingPunct="1">
              <a:spcBef>
                <a:spcPct val="20000"/>
              </a:spcBef>
              <a:buClr>
                <a:srgbClr val="C00000"/>
              </a:buClr>
              <a:buFont typeface="Wingdings" pitchFamily="2" charset="2"/>
              <a:buChar char="Ø"/>
              <a:defRPr/>
            </a:pPr>
            <a:r>
              <a:rPr lang="en-US" kern="0" dirty="0">
                <a:solidFill>
                  <a:srgbClr val="000000"/>
                </a:solidFill>
                <a:latin typeface="+mn-lt"/>
                <a:cs typeface="Arial" charset="0"/>
              </a:rPr>
              <a:t>Statistics for common data-linked objects are gathered in the application root.</a:t>
            </a:r>
          </a:p>
          <a:p>
            <a:pPr marL="1020763" lvl="2" indent="-331788" defTabSz="228600" eaLnBrk="1" hangingPunct="1">
              <a:spcBef>
                <a:spcPct val="20000"/>
              </a:spcBef>
              <a:buClr>
                <a:srgbClr val="00B050"/>
              </a:buClr>
              <a:buFont typeface="Wingdings" pitchFamily="2" charset="2"/>
              <a:buChar char="Ø"/>
              <a:defRPr/>
            </a:pPr>
            <a:r>
              <a:rPr lang="en-US" kern="0" dirty="0">
                <a:solidFill>
                  <a:srgbClr val="000000"/>
                </a:solidFill>
                <a:latin typeface="+mn-lt"/>
                <a:cs typeface="Arial" charset="0"/>
              </a:rPr>
              <a:t>Statistics for common metadata-linked objects are gathered in the application PDB.</a:t>
            </a:r>
          </a:p>
          <a:p>
            <a:pPr marL="1020763" lvl="2" indent="-331788" defTabSz="228600" eaLnBrk="1" hangingPunct="1">
              <a:spcBef>
                <a:spcPct val="20000"/>
              </a:spcBef>
              <a:buClr>
                <a:srgbClr val="0066FF"/>
              </a:buClr>
              <a:buFont typeface="Wingdings" pitchFamily="2" charset="2"/>
              <a:buChar char="Ø"/>
              <a:defRPr/>
            </a:pPr>
            <a:r>
              <a:rPr lang="en-US" kern="0" dirty="0">
                <a:solidFill>
                  <a:srgbClr val="000000"/>
                </a:solidFill>
                <a:latin typeface="+mn-lt"/>
                <a:cs typeface="Arial" charset="0"/>
              </a:rPr>
              <a:t>Statistics for common extended data-linked objects are gathered both in the application root and application PDB.</a:t>
            </a:r>
          </a:p>
          <a:p>
            <a:pPr marL="1020763" lvl="2" indent="-331788" defTabSz="228600" eaLnBrk="1" hangingPunct="1">
              <a:spcBef>
                <a:spcPct val="20000"/>
              </a:spcBef>
              <a:buClr>
                <a:schemeClr val="tx1"/>
              </a:buClr>
              <a:buFont typeface="Wingdings" pitchFamily="2" charset="2"/>
              <a:buChar char="Ø"/>
              <a:defRPr/>
            </a:pPr>
            <a:r>
              <a:rPr lang="en-US" kern="0" dirty="0">
                <a:solidFill>
                  <a:srgbClr val="000000"/>
                </a:solidFill>
                <a:latin typeface="Arial" charset="0"/>
                <a:cs typeface="Arial" charset="0"/>
              </a:rPr>
              <a:t>Statistics for </a:t>
            </a:r>
            <a:r>
              <a:rPr lang="en-US" kern="0" dirty="0">
                <a:solidFill>
                  <a:srgbClr val="000000"/>
                </a:solidFill>
                <a:latin typeface="+mn-lt"/>
                <a:cs typeface="Arial" charset="0"/>
              </a:rPr>
              <a:t>local objects are gathered in the </a:t>
            </a:r>
            <a:r>
              <a:rPr lang="en-US" kern="0" dirty="0">
                <a:solidFill>
                  <a:srgbClr val="000000"/>
                </a:solidFill>
                <a:latin typeface="Arial" charset="0"/>
                <a:cs typeface="Arial" charset="0"/>
              </a:rPr>
              <a:t>application </a:t>
            </a:r>
            <a:r>
              <a:rPr lang="en-US" kern="0" dirty="0">
                <a:solidFill>
                  <a:srgbClr val="000000"/>
                </a:solidFill>
                <a:latin typeface="+mn-lt"/>
                <a:cs typeface="Arial" charset="0"/>
              </a:rPr>
              <a:t>PDB.</a:t>
            </a:r>
          </a:p>
        </p:txBody>
      </p:sp>
    </p:spTree>
    <p:custDataLst>
      <p:tags r:id="rId1"/>
    </p:custDataLst>
    <p:extLst>
      <p:ext uri="{BB962C8B-B14F-4D97-AF65-F5344CB8AC3E}">
        <p14:creationId xmlns:p14="http://schemas.microsoft.com/office/powerpoint/2010/main" val="16335681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itle 1"/>
          <p:cNvSpPr>
            <a:spLocks noGrp="1"/>
          </p:cNvSpPr>
          <p:nvPr>
            <p:ph type="title"/>
          </p:nvPr>
        </p:nvSpPr>
        <p:spPr>
          <a:xfrm>
            <a:off x="837982" y="365126"/>
            <a:ext cx="9720926" cy="488075"/>
          </a:xfrm>
        </p:spPr>
        <p:txBody>
          <a:bodyPr>
            <a:normAutofit fontScale="90000"/>
          </a:bodyPr>
          <a:lstStyle/>
          <a:p>
            <a:pPr eaLnBrk="1" hangingPunct="1"/>
            <a:r>
              <a:rPr lang="en-US" altLang="en-US" dirty="0"/>
              <a:t>Controlling the Degree of Parallelism of Queries </a:t>
            </a:r>
          </a:p>
        </p:txBody>
      </p:sp>
      <p:sp>
        <p:nvSpPr>
          <p:cNvPr id="32770" name="Content Placeholder 4"/>
          <p:cNvSpPr>
            <a:spLocks noGrp="1"/>
          </p:cNvSpPr>
          <p:nvPr>
            <p:ph idx="1"/>
          </p:nvPr>
        </p:nvSpPr>
        <p:spPr>
          <a:xfrm>
            <a:off x="622300" y="1243013"/>
            <a:ext cx="10944225" cy="5135562"/>
          </a:xfrm>
        </p:spPr>
        <p:txBody>
          <a:bodyPr/>
          <a:lstStyle/>
          <a:p>
            <a:pPr eaLnBrk="1" hangingPunct="1"/>
            <a:endParaRPr lang="en-US" altLang="en-US" sz="1800" dirty="0"/>
          </a:p>
          <a:p>
            <a:pPr eaLnBrk="1" hangingPunct="1"/>
            <a:endParaRPr lang="en-US" altLang="en-US" sz="1800" dirty="0"/>
          </a:p>
          <a:p>
            <a:pPr eaLnBrk="1" hangingPunct="1"/>
            <a:endParaRPr lang="en-US" altLang="en-US" dirty="0"/>
          </a:p>
          <a:p>
            <a:pPr lvl="1" eaLnBrk="1" hangingPunct="1">
              <a:buFont typeface="Arial" panose="020B0604020202020204" pitchFamily="34" charset="0"/>
              <a:buNone/>
            </a:pPr>
            <a:r>
              <a:rPr lang="en-US" altLang="en-US" dirty="0">
                <a:sym typeface="Wingdings" panose="05000000000000000000" pitchFamily="2" charset="2"/>
              </a:rPr>
              <a:t> Queries using the </a:t>
            </a:r>
            <a:r>
              <a:rPr lang="en-US" altLang="en-US" dirty="0">
                <a:latin typeface="Courier New" panose="02070309020205020404" pitchFamily="49" charset="0"/>
                <a:cs typeface="Courier New" panose="02070309020205020404" pitchFamily="49" charset="0"/>
                <a:sym typeface="Wingdings" panose="05000000000000000000" pitchFamily="2" charset="2"/>
              </a:rPr>
              <a:t>containers()</a:t>
            </a:r>
            <a:r>
              <a:rPr lang="en-US" altLang="en-US" dirty="0">
                <a:sym typeface="Wingdings" panose="05000000000000000000" pitchFamily="2" charset="2"/>
              </a:rPr>
              <a:t> construct execute in parallel by default.</a:t>
            </a:r>
          </a:p>
          <a:p>
            <a:pPr lvl="1" eaLnBrk="1" hangingPunct="1">
              <a:buFont typeface="Arial" panose="020B0604020202020204" pitchFamily="34" charset="0"/>
              <a:buNone/>
            </a:pPr>
            <a:r>
              <a:rPr lang="en-US" altLang="en-US" dirty="0">
                <a:sym typeface="Wingdings" panose="05000000000000000000" pitchFamily="2" charset="2"/>
              </a:rPr>
              <a:t></a:t>
            </a:r>
            <a:r>
              <a:rPr lang="en-US" altLang="en-US" dirty="0"/>
              <a:t>The query DOP used is 4:</a:t>
            </a:r>
            <a:r>
              <a:rPr lang="en-US" altLang="en-US" sz="1800" dirty="0"/>
              <a:t> sum (app. root + opened application PDBs).</a:t>
            </a:r>
          </a:p>
          <a:p>
            <a:pPr lvl="1" eaLnBrk="1" hangingPunct="1">
              <a:buFont typeface="Arial" panose="020B0604020202020204" pitchFamily="34" charset="0"/>
              <a:buNone/>
            </a:pPr>
            <a:endParaRPr lang="en-US" altLang="en-US" sz="1400" dirty="0"/>
          </a:p>
          <a:p>
            <a:pPr lvl="1" eaLnBrk="1" hangingPunct="1">
              <a:buFont typeface="Arial" panose="020B0604020202020204" pitchFamily="34" charset="0"/>
              <a:buNone/>
            </a:pPr>
            <a:endParaRPr lang="en-US" altLang="en-US" sz="1400" dirty="0"/>
          </a:p>
          <a:p>
            <a:pPr lvl="1" eaLnBrk="1" hangingPunct="1"/>
            <a:endParaRPr lang="en-US" altLang="en-US" dirty="0"/>
          </a:p>
          <a:p>
            <a:pPr lvl="1" eaLnBrk="1" hangingPunct="1">
              <a:buFont typeface="Wingdings" panose="05000000000000000000" pitchFamily="2" charset="2"/>
              <a:buChar char="è"/>
            </a:pPr>
            <a:r>
              <a:rPr lang="en-US" altLang="en-US" dirty="0"/>
              <a:t>The query DOP that is used for each statement by using the </a:t>
            </a:r>
            <a:r>
              <a:rPr lang="en-US" altLang="en-US" dirty="0">
                <a:latin typeface="Courier New" panose="02070309020205020404" pitchFamily="49" charset="0"/>
                <a:cs typeface="Courier New" panose="02070309020205020404" pitchFamily="49" charset="0"/>
              </a:rPr>
              <a:t>containers()</a:t>
            </a:r>
            <a:r>
              <a:rPr lang="en-US" altLang="en-US" dirty="0"/>
              <a:t> construct is now 12.</a:t>
            </a:r>
          </a:p>
          <a:p>
            <a:pPr lvl="1" eaLnBrk="1" hangingPunct="1">
              <a:buFont typeface="Wingdings" panose="05000000000000000000" pitchFamily="2" charset="2"/>
              <a:buChar char="è"/>
            </a:pPr>
            <a:endParaRPr lang="en-US" altLang="en-US" sz="1600" dirty="0">
              <a:latin typeface="Courier New" panose="02070309020205020404" pitchFamily="49" charset="0"/>
              <a:cs typeface="Courier New" panose="02070309020205020404" pitchFamily="49" charset="0"/>
            </a:endParaRPr>
          </a:p>
          <a:p>
            <a:pPr lvl="1" eaLnBrk="1" hangingPunct="1">
              <a:buFont typeface="Wingdings" panose="05000000000000000000" pitchFamily="2" charset="2"/>
              <a:buChar char="è"/>
            </a:pPr>
            <a:endParaRPr lang="en-US" altLang="en-US" sz="1800" dirty="0">
              <a:latin typeface="Courier New" panose="02070309020205020404" pitchFamily="49" charset="0"/>
              <a:cs typeface="Courier New" panose="02070309020205020404" pitchFamily="49" charset="0"/>
            </a:endParaRPr>
          </a:p>
          <a:p>
            <a:pPr lvl="1" eaLnBrk="1" hangingPunct="1">
              <a:buFont typeface="Wingdings" panose="05000000000000000000" pitchFamily="2" charset="2"/>
              <a:buChar char="è"/>
            </a:pPr>
            <a:r>
              <a:rPr lang="en-US" altLang="en-US" dirty="0"/>
              <a:t>The query DOP that is used for the statement is now 8.</a:t>
            </a:r>
            <a:endParaRPr lang="en-US" altLang="en-US" dirty="0">
              <a:latin typeface="Courier New" panose="02070309020205020404" pitchFamily="49" charset="0"/>
              <a:cs typeface="Courier New" panose="02070309020205020404" pitchFamily="49" charset="0"/>
            </a:endParaRPr>
          </a:p>
        </p:txBody>
      </p:sp>
      <p:sp>
        <p:nvSpPr>
          <p:cNvPr id="6" name="Content Placeholder 2"/>
          <p:cNvSpPr txBox="1">
            <a:spLocks/>
          </p:cNvSpPr>
          <p:nvPr/>
        </p:nvSpPr>
        <p:spPr bwMode="gray">
          <a:xfrm>
            <a:off x="638181" y="1638664"/>
            <a:ext cx="6512074" cy="62670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defTabSz="914285" eaLnBrk="1" hangingPunct="1">
              <a:lnSpc>
                <a:spcPct val="90000"/>
              </a:lnSpc>
              <a:defRPr/>
            </a:pPr>
            <a:r>
              <a:rPr lang="en-US" sz="1400" b="1" dirty="0">
                <a:solidFill>
                  <a:srgbClr val="5F5F5F"/>
                </a:solidFill>
                <a:latin typeface="Courier New" pitchFamily="49" charset="0"/>
                <a:cs typeface="Courier New" pitchFamily="49" charset="0"/>
              </a:rPr>
              <a:t>SQL&gt; SELECT sum(revenue), year</a:t>
            </a:r>
            <a:endParaRPr lang="en-US" sz="1400" b="1" dirty="0">
              <a:latin typeface="Courier New" pitchFamily="49" charset="0"/>
              <a:cs typeface="Courier New" pitchFamily="49" charset="0"/>
            </a:endParaRPr>
          </a:p>
          <a:p>
            <a:pPr defTabSz="914285" eaLnBrk="1" hangingPunct="1">
              <a:lnSpc>
                <a:spcPct val="90000"/>
              </a:lnSpc>
              <a:defRPr/>
            </a:pPr>
            <a:r>
              <a:rPr lang="en-US" sz="1400" b="1" dirty="0">
                <a:solidFill>
                  <a:srgbClr val="5F5F5F"/>
                </a:solidFill>
                <a:latin typeface="Courier New" pitchFamily="49" charset="0"/>
                <a:cs typeface="Courier New" pitchFamily="49" charset="0"/>
              </a:rPr>
              <a:t>     FROM   </a:t>
            </a:r>
            <a:r>
              <a:rPr lang="en-US" sz="1400" b="1" dirty="0">
                <a:solidFill>
                  <a:srgbClr val="C00000"/>
                </a:solidFill>
                <a:latin typeface="Courier New" pitchFamily="49" charset="0"/>
                <a:cs typeface="Courier New" pitchFamily="49" charset="0"/>
              </a:rPr>
              <a:t>CONTAINERS(</a:t>
            </a:r>
            <a:r>
              <a:rPr lang="en-US" sz="1400" b="1" dirty="0">
                <a:solidFill>
                  <a:srgbClr val="5F5F5F"/>
                </a:solidFill>
                <a:latin typeface="Courier New" pitchFamily="49" charset="0"/>
                <a:cs typeface="Courier New" pitchFamily="49" charset="0"/>
              </a:rPr>
              <a:t>sales_data</a:t>
            </a:r>
            <a:r>
              <a:rPr lang="en-US" sz="1400" b="1" dirty="0">
                <a:solidFill>
                  <a:srgbClr val="C00000"/>
                </a:solidFill>
                <a:latin typeface="Courier New" pitchFamily="49" charset="0"/>
                <a:cs typeface="Courier New" pitchFamily="49" charset="0"/>
              </a:rPr>
              <a:t>)</a:t>
            </a:r>
          </a:p>
          <a:p>
            <a:pPr defTabSz="914285" eaLnBrk="1" hangingPunct="1">
              <a:lnSpc>
                <a:spcPct val="90000"/>
              </a:lnSpc>
              <a:defRPr/>
            </a:pPr>
            <a:r>
              <a:rPr lang="en-US" sz="1400" b="1" dirty="0">
                <a:solidFill>
                  <a:srgbClr val="5F5F5F"/>
                </a:solidFill>
                <a:latin typeface="Courier New" pitchFamily="49" charset="0"/>
                <a:cs typeface="Courier New" pitchFamily="49" charset="0"/>
              </a:rPr>
              <a:t>     WHERE  year = 2014 GROUP BY year;</a:t>
            </a:r>
            <a:endParaRPr lang="en-US" sz="1400" b="1" dirty="0">
              <a:latin typeface="Courier New" pitchFamily="49" charset="0"/>
              <a:cs typeface="Courier New" pitchFamily="49" charset="0"/>
            </a:endParaRPr>
          </a:p>
        </p:txBody>
      </p:sp>
      <p:sp>
        <p:nvSpPr>
          <p:cNvPr id="13" name="Content Placeholder 2"/>
          <p:cNvSpPr txBox="1">
            <a:spLocks noChangeAspect="1"/>
          </p:cNvSpPr>
          <p:nvPr/>
        </p:nvSpPr>
        <p:spPr bwMode="gray">
          <a:xfrm>
            <a:off x="623230" y="1196752"/>
            <a:ext cx="6527025" cy="3240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defTabSz="914285" eaLnBrk="1" hangingPunct="1">
              <a:lnSpc>
                <a:spcPct val="90000"/>
              </a:lnSpc>
              <a:defRPr/>
            </a:pPr>
            <a:r>
              <a:rPr lang="en-US" sz="1400" b="1" dirty="0">
                <a:solidFill>
                  <a:srgbClr val="5F5F5F"/>
                </a:solidFill>
                <a:latin typeface="Courier New" pitchFamily="49" charset="0"/>
                <a:cs typeface="Courier New" pitchFamily="49" charset="0"/>
              </a:rPr>
              <a:t>SQL&gt; CONNECT toys_app@toys_root </a:t>
            </a:r>
            <a:endParaRPr lang="en-US" sz="1400" b="1" dirty="0">
              <a:latin typeface="Courier New" pitchFamily="49" charset="0"/>
              <a:cs typeface="Courier New" pitchFamily="49" charset="0"/>
            </a:endParaRPr>
          </a:p>
        </p:txBody>
      </p:sp>
      <p:sp>
        <p:nvSpPr>
          <p:cNvPr id="14" name="Content Placeholder 2"/>
          <p:cNvSpPr txBox="1">
            <a:spLocks noChangeAspect="1"/>
          </p:cNvSpPr>
          <p:nvPr/>
        </p:nvSpPr>
        <p:spPr bwMode="gray">
          <a:xfrm>
            <a:off x="622300" y="3260798"/>
            <a:ext cx="10927415" cy="3240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defTabSz="914285" eaLnBrk="1" hangingPunct="1">
              <a:lnSpc>
                <a:spcPct val="90000"/>
              </a:lnSpc>
              <a:defRPr/>
            </a:pPr>
            <a:r>
              <a:rPr lang="en-US" sz="1400" b="1" dirty="0">
                <a:solidFill>
                  <a:srgbClr val="5F5F5F"/>
                </a:solidFill>
                <a:latin typeface="Courier New" pitchFamily="49" charset="0"/>
                <a:cs typeface="Courier New" pitchFamily="49" charset="0"/>
              </a:rPr>
              <a:t>SQL&gt; ALTER SESSION SET </a:t>
            </a:r>
            <a:r>
              <a:rPr lang="en-US" sz="1400" b="1" dirty="0">
                <a:solidFill>
                  <a:srgbClr val="C00000"/>
                </a:solidFill>
                <a:latin typeface="Courier New" pitchFamily="49" charset="0"/>
                <a:cs typeface="Courier New" pitchFamily="49" charset="0"/>
              </a:rPr>
              <a:t>containers_parallel_degree</a:t>
            </a:r>
            <a:r>
              <a:rPr lang="en-US" sz="1400" b="1" dirty="0">
                <a:solidFill>
                  <a:srgbClr val="5F5F5F"/>
                </a:solidFill>
                <a:latin typeface="Courier New" pitchFamily="49" charset="0"/>
                <a:cs typeface="Courier New" pitchFamily="49" charset="0"/>
              </a:rPr>
              <a:t> = 12;</a:t>
            </a:r>
            <a:endParaRPr lang="en-US" sz="1400" b="1" dirty="0">
              <a:latin typeface="Courier New" pitchFamily="49" charset="0"/>
              <a:cs typeface="Courier New" pitchFamily="49" charset="0"/>
            </a:endParaRPr>
          </a:p>
        </p:txBody>
      </p:sp>
      <p:sp>
        <p:nvSpPr>
          <p:cNvPr id="15" name="Content Placeholder 2"/>
          <p:cNvSpPr txBox="1">
            <a:spLocks noChangeAspect="1"/>
          </p:cNvSpPr>
          <p:nvPr/>
        </p:nvSpPr>
        <p:spPr bwMode="gray">
          <a:xfrm>
            <a:off x="622299" y="3671953"/>
            <a:ext cx="10927415" cy="4680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defTabSz="914285" eaLnBrk="1" hangingPunct="1">
              <a:lnSpc>
                <a:spcPct val="90000"/>
              </a:lnSpc>
              <a:defRPr/>
            </a:pPr>
            <a:r>
              <a:rPr lang="en-US" sz="1400" b="1" dirty="0">
                <a:solidFill>
                  <a:srgbClr val="5F5F5F"/>
                </a:solidFill>
                <a:latin typeface="Courier New" pitchFamily="49" charset="0"/>
                <a:cs typeface="Courier New" pitchFamily="49" charset="0"/>
              </a:rPr>
              <a:t>SQL&gt; SELECT sum(revenue), year FROM </a:t>
            </a:r>
            <a:r>
              <a:rPr lang="en-US" sz="1400" b="1" dirty="0">
                <a:latin typeface="Courier New" pitchFamily="49" charset="0"/>
                <a:cs typeface="Courier New" pitchFamily="49" charset="0"/>
              </a:rPr>
              <a:t>CONTAINERS(sales_data)</a:t>
            </a:r>
          </a:p>
          <a:p>
            <a:pPr defTabSz="914285" eaLnBrk="1" hangingPunct="1">
              <a:lnSpc>
                <a:spcPct val="90000"/>
              </a:lnSpc>
              <a:defRPr/>
            </a:pPr>
            <a:r>
              <a:rPr lang="en-US" sz="1400" b="1" dirty="0">
                <a:solidFill>
                  <a:srgbClr val="5F5F5F"/>
                </a:solidFill>
                <a:latin typeface="Courier New" pitchFamily="49" charset="0"/>
                <a:cs typeface="Courier New" pitchFamily="49" charset="0"/>
              </a:rPr>
              <a:t>     WHERE  year =  2014  GROUP  BY year;</a:t>
            </a:r>
            <a:endParaRPr lang="en-US" sz="1400" b="1" dirty="0">
              <a:latin typeface="Courier New" pitchFamily="49" charset="0"/>
              <a:cs typeface="Courier New" pitchFamily="49" charset="0"/>
            </a:endParaRPr>
          </a:p>
        </p:txBody>
      </p:sp>
      <p:sp>
        <p:nvSpPr>
          <p:cNvPr id="33" name="Content Placeholder 2"/>
          <p:cNvSpPr txBox="1">
            <a:spLocks noChangeAspect="1"/>
          </p:cNvSpPr>
          <p:nvPr/>
        </p:nvSpPr>
        <p:spPr bwMode="gray">
          <a:xfrm>
            <a:off x="684354" y="4822251"/>
            <a:ext cx="9746998" cy="64222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0" rIns="12700" bIns="0" anchor="ctr">
            <a:spAutoFit/>
          </a:bodyPr>
          <a:lstStyle/>
          <a:p>
            <a:pPr defTabSz="914285" eaLnBrk="1" hangingPunct="1">
              <a:lnSpc>
                <a:spcPct val="90000"/>
              </a:lnSpc>
              <a:defRPr/>
            </a:pPr>
            <a:r>
              <a:rPr lang="en-US" sz="1400" b="1" dirty="0">
                <a:solidFill>
                  <a:srgbClr val="5F5F5F"/>
                </a:solidFill>
                <a:latin typeface="Courier New" pitchFamily="49" charset="0"/>
                <a:cs typeface="Courier New" pitchFamily="49" charset="0"/>
              </a:rPr>
              <a:t>SQL&gt; SELECT /*+ </a:t>
            </a:r>
            <a:r>
              <a:rPr lang="en-US" sz="1400" b="1" dirty="0">
                <a:solidFill>
                  <a:srgbClr val="C00000"/>
                </a:solidFill>
                <a:latin typeface="Courier New" pitchFamily="49" charset="0"/>
                <a:cs typeface="Courier New" pitchFamily="49" charset="0"/>
              </a:rPr>
              <a:t>CONTAINERS(DEFAULT_PDB_HINT</a:t>
            </a:r>
            <a:r>
              <a:rPr lang="en-US" sz="1400" b="1" dirty="0">
                <a:solidFill>
                  <a:srgbClr val="5F5F5F"/>
                </a:solidFill>
                <a:latin typeface="Courier New" pitchFamily="49" charset="0"/>
                <a:cs typeface="Courier New" pitchFamily="49" charset="0"/>
              </a:rPr>
              <a:t>=PARALLEL 8*/ sum(revenue), year</a:t>
            </a:r>
            <a:endParaRPr lang="en-US" sz="1400" b="1" dirty="0">
              <a:latin typeface="Courier New" pitchFamily="49" charset="0"/>
              <a:cs typeface="Courier New" pitchFamily="49" charset="0"/>
            </a:endParaRPr>
          </a:p>
          <a:p>
            <a:pPr defTabSz="914285" eaLnBrk="1" hangingPunct="1">
              <a:lnSpc>
                <a:spcPct val="90000"/>
              </a:lnSpc>
              <a:defRPr/>
            </a:pPr>
            <a:r>
              <a:rPr lang="en-US" sz="1400" b="1" dirty="0">
                <a:solidFill>
                  <a:srgbClr val="5F5F5F"/>
                </a:solidFill>
                <a:latin typeface="Courier New" pitchFamily="49" charset="0"/>
                <a:cs typeface="Courier New" pitchFamily="49" charset="0"/>
              </a:rPr>
              <a:t>     FROM   </a:t>
            </a:r>
            <a:r>
              <a:rPr lang="en-US" sz="1400" b="1" dirty="0">
                <a:latin typeface="Courier New" pitchFamily="49" charset="0"/>
                <a:cs typeface="Courier New" pitchFamily="49" charset="0"/>
              </a:rPr>
              <a:t>CONTAINERS(sales_data)</a:t>
            </a:r>
          </a:p>
          <a:p>
            <a:pPr defTabSz="914285" eaLnBrk="1" hangingPunct="1">
              <a:lnSpc>
                <a:spcPct val="90000"/>
              </a:lnSpc>
              <a:defRPr/>
            </a:pPr>
            <a:r>
              <a:rPr lang="en-US" sz="1400" b="1" dirty="0">
                <a:solidFill>
                  <a:srgbClr val="5F5F5F"/>
                </a:solidFill>
                <a:latin typeface="Courier New" pitchFamily="49" charset="0"/>
                <a:cs typeface="Courier New" pitchFamily="49" charset="0"/>
              </a:rPr>
              <a:t>     WHERE  year =  2014  GROUP  BY year;</a:t>
            </a:r>
            <a:endParaRPr lang="en-US" sz="1400" b="1" dirty="0">
              <a:latin typeface="Courier New" pitchFamily="49" charset="0"/>
              <a:cs typeface="Courier New" pitchFamily="49" charset="0"/>
            </a:endParaRPr>
          </a:p>
        </p:txBody>
      </p:sp>
      <p:grpSp>
        <p:nvGrpSpPr>
          <p:cNvPr id="32788" name="Group 3"/>
          <p:cNvGrpSpPr>
            <a:grpSpLocks/>
          </p:cNvGrpSpPr>
          <p:nvPr/>
        </p:nvGrpSpPr>
        <p:grpSpPr bwMode="auto">
          <a:xfrm>
            <a:off x="7362825" y="1409700"/>
            <a:ext cx="4318000" cy="823913"/>
            <a:chOff x="7362873" y="1410244"/>
            <a:chExt cx="4318149" cy="822798"/>
          </a:xfrm>
        </p:grpSpPr>
        <p:grpSp>
          <p:nvGrpSpPr>
            <p:cNvPr id="32789" name="Group 2"/>
            <p:cNvGrpSpPr>
              <a:grpSpLocks/>
            </p:cNvGrpSpPr>
            <p:nvPr/>
          </p:nvGrpSpPr>
          <p:grpSpPr bwMode="auto">
            <a:xfrm>
              <a:off x="7362873" y="1410244"/>
              <a:ext cx="4318149" cy="822798"/>
              <a:chOff x="6767523" y="5373224"/>
              <a:chExt cx="4318157" cy="822800"/>
            </a:xfrm>
          </p:grpSpPr>
          <p:pic>
            <p:nvPicPr>
              <p:cNvPr id="26" name="Picture 25"/>
              <p:cNvPicPr>
                <a:picLocks noChangeAspect="1"/>
              </p:cNvPicPr>
              <p:nvPr/>
            </p:nvPicPr>
            <p:blipFill>
              <a:blip r:embed="rId4" cstate="print">
                <a:duotone>
                  <a:schemeClr val="accent2">
                    <a:shade val="45000"/>
                    <a:satMod val="135000"/>
                  </a:schemeClr>
                  <a:prstClr val="white"/>
                </a:duotone>
              </a:blip>
              <a:stretch>
                <a:fillRect/>
              </a:stretch>
            </p:blipFill>
            <p:spPr bwMode="auto">
              <a:xfrm>
                <a:off x="7987420" y="5373224"/>
                <a:ext cx="996989" cy="521502"/>
              </a:xfrm>
              <a:prstGeom prst="rect">
                <a:avLst/>
              </a:prstGeom>
            </p:spPr>
          </p:pic>
          <p:sp>
            <p:nvSpPr>
              <p:cNvPr id="29" name="Rounded Rectangle 28"/>
              <p:cNvSpPr/>
              <p:nvPr/>
            </p:nvSpPr>
            <p:spPr bwMode="auto">
              <a:xfrm>
                <a:off x="7240615" y="5967733"/>
                <a:ext cx="265123" cy="142682"/>
              </a:xfrm>
              <a:prstGeom prst="roundRect">
                <a:avLst/>
              </a:prstGeom>
              <a:solidFill>
                <a:schemeClr val="tx1">
                  <a:lumMod val="60000"/>
                  <a:lumOff val="4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pic>
            <p:nvPicPr>
              <p:cNvPr id="31" name="Picture 30"/>
              <p:cNvPicPr>
                <a:picLocks noChangeAspect="1"/>
              </p:cNvPicPr>
              <p:nvPr/>
            </p:nvPicPr>
            <p:blipFill>
              <a:blip r:embed="rId4" cstate="print">
                <a:duotone>
                  <a:schemeClr val="accent4">
                    <a:shade val="45000"/>
                    <a:satMod val="135000"/>
                  </a:schemeClr>
                  <a:prstClr val="white"/>
                </a:duotone>
              </a:blip>
              <a:stretch>
                <a:fillRect/>
              </a:stretch>
            </p:blipFill>
            <p:spPr bwMode="auto">
              <a:xfrm>
                <a:off x="10088691" y="5373224"/>
                <a:ext cx="996989" cy="521502"/>
              </a:xfrm>
              <a:prstGeom prst="rect">
                <a:avLst/>
              </a:prstGeom>
            </p:spPr>
          </p:pic>
          <p:pic>
            <p:nvPicPr>
              <p:cNvPr id="32" name="Picture 31"/>
              <p:cNvPicPr>
                <a:picLocks noChangeAspect="1"/>
              </p:cNvPicPr>
              <p:nvPr/>
            </p:nvPicPr>
            <p:blipFill>
              <a:blip r:embed="rId4" cstate="print">
                <a:duotone>
                  <a:schemeClr val="accent3">
                    <a:shade val="45000"/>
                    <a:satMod val="135000"/>
                  </a:schemeClr>
                  <a:prstClr val="white"/>
                </a:duotone>
              </a:blip>
              <a:stretch>
                <a:fillRect/>
              </a:stretch>
            </p:blipFill>
            <p:spPr bwMode="auto">
              <a:xfrm>
                <a:off x="9052389" y="5373226"/>
                <a:ext cx="996989" cy="521502"/>
              </a:xfrm>
              <a:prstGeom prst="rect">
                <a:avLst/>
              </a:prstGeom>
            </p:spPr>
          </p:pic>
          <p:pic>
            <p:nvPicPr>
              <p:cNvPr id="32795" name="Picture 90" descr="db-red-root.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67523" y="5375284"/>
                <a:ext cx="1220788" cy="639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Rounded Rectangle 34"/>
              <p:cNvSpPr/>
              <p:nvPr/>
            </p:nvSpPr>
            <p:spPr bwMode="auto">
              <a:xfrm>
                <a:off x="7796260" y="5799685"/>
                <a:ext cx="3265607" cy="147438"/>
              </a:xfrm>
              <a:prstGeom prst="roundRect">
                <a:avLst/>
              </a:prstGeom>
              <a:solidFill>
                <a:schemeClr val="tx1">
                  <a:lumMod val="60000"/>
                  <a:lumOff val="4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sp>
            <p:nvSpPr>
              <p:cNvPr id="36" name="Rounded Rectangle 35"/>
              <p:cNvSpPr/>
              <p:nvPr/>
            </p:nvSpPr>
            <p:spPr bwMode="auto">
              <a:xfrm>
                <a:off x="6913578" y="6015293"/>
                <a:ext cx="4154639" cy="180731"/>
              </a:xfrm>
              <a:prstGeom prst="roundRect">
                <a:avLst/>
              </a:prstGeom>
              <a:solidFill>
                <a:schemeClr val="bg2">
                  <a:lumMod val="5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sp>
            <p:nvSpPr>
              <p:cNvPr id="32798" name="TextBox 353"/>
              <p:cNvSpPr txBox="1">
                <a:spLocks noChangeArrowheads="1"/>
              </p:cNvSpPr>
              <p:nvPr/>
            </p:nvSpPr>
            <p:spPr bwMode="auto">
              <a:xfrm>
                <a:off x="9261486" y="5530860"/>
                <a:ext cx="574676" cy="200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100" dirty="0">
                    <a:solidFill>
                      <a:schemeClr val="bg1"/>
                    </a:solidFill>
                  </a:rPr>
                  <a:t>PDB2</a:t>
                </a:r>
              </a:p>
            </p:txBody>
          </p:sp>
          <p:sp>
            <p:nvSpPr>
              <p:cNvPr id="32799" name="TextBox 353"/>
              <p:cNvSpPr txBox="1">
                <a:spLocks noChangeArrowheads="1"/>
              </p:cNvSpPr>
              <p:nvPr/>
            </p:nvSpPr>
            <p:spPr bwMode="auto">
              <a:xfrm>
                <a:off x="10320349" y="5530860"/>
                <a:ext cx="573088" cy="200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100" dirty="0">
                    <a:solidFill>
                      <a:schemeClr val="bg1"/>
                    </a:solidFill>
                  </a:rPr>
                  <a:t>PDB3</a:t>
                </a:r>
              </a:p>
            </p:txBody>
          </p:sp>
          <p:sp>
            <p:nvSpPr>
              <p:cNvPr id="32800" name="TextBox 353"/>
              <p:cNvSpPr txBox="1">
                <a:spLocks noChangeArrowheads="1"/>
              </p:cNvSpPr>
              <p:nvPr/>
            </p:nvSpPr>
            <p:spPr bwMode="auto">
              <a:xfrm>
                <a:off x="8205797" y="5530860"/>
                <a:ext cx="574676" cy="200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100" dirty="0">
                    <a:solidFill>
                      <a:schemeClr val="bg1"/>
                    </a:solidFill>
                  </a:rPr>
                  <a:t>PDB1</a:t>
                </a:r>
              </a:p>
            </p:txBody>
          </p:sp>
          <p:sp>
            <p:nvSpPr>
              <p:cNvPr id="41" name="Oval 40"/>
              <p:cNvSpPr>
                <a:spLocks noChangeAspect="1"/>
              </p:cNvSpPr>
              <p:nvPr/>
            </p:nvSpPr>
            <p:spPr bwMode="auto">
              <a:xfrm>
                <a:off x="7304118" y="6016878"/>
                <a:ext cx="138118" cy="137926"/>
              </a:xfrm>
              <a:prstGeom prst="ellipse">
                <a:avLst/>
              </a:prstGeom>
              <a:solidFill>
                <a:schemeClr val="accent1"/>
              </a:solidFill>
              <a:ln w="285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sp>
            <p:nvSpPr>
              <p:cNvPr id="42" name="Oval 41"/>
              <p:cNvSpPr>
                <a:spLocks noChangeAspect="1"/>
              </p:cNvSpPr>
              <p:nvPr/>
            </p:nvSpPr>
            <p:spPr bwMode="auto">
              <a:xfrm>
                <a:off x="8416996" y="5783832"/>
                <a:ext cx="138117" cy="137925"/>
              </a:xfrm>
              <a:prstGeom prst="ellipse">
                <a:avLst/>
              </a:prstGeom>
              <a:solidFill>
                <a:schemeClr val="accent1"/>
              </a:solidFill>
              <a:ln w="285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sp>
            <p:nvSpPr>
              <p:cNvPr id="43" name="Oval 42"/>
              <p:cNvSpPr>
                <a:spLocks noChangeAspect="1"/>
              </p:cNvSpPr>
              <p:nvPr/>
            </p:nvSpPr>
            <p:spPr bwMode="auto">
              <a:xfrm>
                <a:off x="9480660" y="5783832"/>
                <a:ext cx="136530" cy="137925"/>
              </a:xfrm>
              <a:prstGeom prst="ellipse">
                <a:avLst/>
              </a:prstGeom>
              <a:solidFill>
                <a:schemeClr val="accent1"/>
              </a:solidFill>
              <a:ln w="285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sp>
            <p:nvSpPr>
              <p:cNvPr id="44" name="Oval 43"/>
              <p:cNvSpPr>
                <a:spLocks noChangeAspect="1"/>
              </p:cNvSpPr>
              <p:nvPr/>
            </p:nvSpPr>
            <p:spPr bwMode="auto">
              <a:xfrm>
                <a:off x="10518922" y="5783832"/>
                <a:ext cx="136530" cy="137925"/>
              </a:xfrm>
              <a:prstGeom prst="ellipse">
                <a:avLst/>
              </a:prstGeom>
              <a:solidFill>
                <a:schemeClr val="accent1"/>
              </a:solidFill>
              <a:ln w="285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dirty="0"/>
              </a:p>
            </p:txBody>
          </p:sp>
        </p:grpSp>
        <p:sp>
          <p:nvSpPr>
            <p:cNvPr id="32790" name="TextBox 353"/>
            <p:cNvSpPr txBox="1">
              <a:spLocks noChangeArrowheads="1"/>
            </p:cNvSpPr>
            <p:nvPr/>
          </p:nvSpPr>
          <p:spPr bwMode="auto">
            <a:xfrm>
              <a:off x="7729538" y="1589088"/>
              <a:ext cx="5746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100" dirty="0">
                  <a:solidFill>
                    <a:schemeClr val="bg1"/>
                  </a:solidFill>
                </a:rPr>
                <a:t>TOYS_</a:t>
              </a:r>
            </a:p>
            <a:p>
              <a:pPr algn="ctr" eaLnBrk="1" hangingPunct="1">
                <a:lnSpc>
                  <a:spcPct val="90000"/>
                </a:lnSpc>
              </a:pPr>
              <a:r>
                <a:rPr lang="en-US" altLang="en-US" sz="1100" dirty="0">
                  <a:solidFill>
                    <a:schemeClr val="bg1"/>
                  </a:solidFill>
                </a:rPr>
                <a:t>root</a:t>
              </a:r>
            </a:p>
          </p:txBody>
        </p:sp>
      </p:grpSp>
    </p:spTree>
    <p:custDataLst>
      <p:tags r:id="rId1"/>
    </p:custDataLst>
    <p:extLst>
      <p:ext uri="{BB962C8B-B14F-4D97-AF65-F5344CB8AC3E}">
        <p14:creationId xmlns:p14="http://schemas.microsoft.com/office/powerpoint/2010/main" val="37621561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altLang="en-US" dirty="0"/>
              <a:t>Heat Map and ADO </a:t>
            </a:r>
            <a:r>
              <a:rPr lang="en-US" altLang="en-US" dirty="0" smtClean="0"/>
              <a:t>Support</a:t>
            </a:r>
            <a:br>
              <a:rPr lang="en-US" altLang="en-US" dirty="0" smtClean="0"/>
            </a:br>
            <a:r>
              <a:rPr lang="en-US" altLang="en-US" dirty="0" smtClean="0"/>
              <a:t> </a:t>
            </a:r>
            <a:endParaRPr lang="en-US" altLang="en-US" dirty="0"/>
          </a:p>
        </p:txBody>
      </p:sp>
      <p:sp>
        <p:nvSpPr>
          <p:cNvPr id="34819" name="Content Placeholder 2"/>
          <p:cNvSpPr>
            <a:spLocks noGrp="1"/>
          </p:cNvSpPr>
          <p:nvPr>
            <p:ph idx="1"/>
          </p:nvPr>
        </p:nvSpPr>
        <p:spPr>
          <a:xfrm>
            <a:off x="622300" y="1243013"/>
            <a:ext cx="10944225" cy="2319337"/>
          </a:xfrm>
        </p:spPr>
        <p:txBody>
          <a:bodyPr/>
          <a:lstStyle/>
          <a:p>
            <a:pPr eaLnBrk="1" hangingPunct="1"/>
            <a:r>
              <a:rPr lang="en-US" altLang="en-US" dirty="0"/>
              <a:t>Oracle Database CDBs support ADO and Heat Map statistics.</a:t>
            </a:r>
          </a:p>
          <a:p>
            <a:pPr lvl="1" eaLnBrk="1" hangingPunct="1"/>
            <a:r>
              <a:rPr lang="en-US" altLang="en-US" dirty="0"/>
              <a:t>ADO policies automatically compress data in objects in PDBs.</a:t>
            </a:r>
          </a:p>
          <a:p>
            <a:pPr lvl="1" eaLnBrk="1" hangingPunct="1"/>
            <a:r>
              <a:rPr lang="en-US" altLang="en-US" dirty="0"/>
              <a:t>ADO policies automatically move segments in PDBs to other tablespaces in the same PDB when necessary.</a:t>
            </a:r>
          </a:p>
          <a:p>
            <a:pPr lvl="1" eaLnBrk="1" hangingPunct="1"/>
            <a:r>
              <a:rPr lang="en-US" altLang="en-US" dirty="0"/>
              <a:t>ADO is dependent on Heat Map statistics collection and does not work unless Heat Map is enabled.</a:t>
            </a:r>
          </a:p>
        </p:txBody>
      </p:sp>
      <p:sp>
        <p:nvSpPr>
          <p:cNvPr id="4" name="Content Placeholder 2"/>
          <p:cNvSpPr txBox="1">
            <a:spLocks noChangeAspect="1"/>
          </p:cNvSpPr>
          <p:nvPr/>
        </p:nvSpPr>
        <p:spPr bwMode="gray">
          <a:xfrm>
            <a:off x="4702620" y="3681753"/>
            <a:ext cx="2783584" cy="396000"/>
          </a:xfrm>
          <a:prstGeom prst="round2DiagRect">
            <a:avLst>
              <a:gd name="adj1" fmla="val 25374"/>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marL="457200" indent="-457200" defTabSz="400050" eaLnBrk="1" hangingPunct="1">
              <a:tabLst>
                <a:tab pos="400050" algn="r"/>
                <a:tab pos="673100" algn="l"/>
              </a:tabLst>
              <a:defRPr/>
            </a:pPr>
            <a:r>
              <a:rPr lang="en-US" b="1" dirty="0">
                <a:latin typeface="Courier New" pitchFamily="49" charset="0"/>
                <a:cs typeface="Arial" charset="0"/>
              </a:rPr>
              <a:t>HEAT_MAP = ON       </a:t>
            </a:r>
          </a:p>
        </p:txBody>
      </p:sp>
    </p:spTree>
    <p:custDataLst>
      <p:tags r:id="rId1"/>
    </p:custDataLst>
    <p:extLst>
      <p:ext uri="{BB962C8B-B14F-4D97-AF65-F5344CB8AC3E}">
        <p14:creationId xmlns:p14="http://schemas.microsoft.com/office/powerpoint/2010/main" val="18126097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837982" y="365126"/>
            <a:ext cx="10480847" cy="446009"/>
          </a:xfrm>
        </p:spPr>
        <p:txBody>
          <a:bodyPr>
            <a:normAutofit fontScale="90000"/>
          </a:bodyPr>
          <a:lstStyle/>
          <a:p>
            <a:pPr eaLnBrk="1" hangingPunct="1"/>
            <a:r>
              <a:rPr lang="en-US" altLang="en-US" dirty="0"/>
              <a:t>Managing Heat Map and ADO Policies in PDB</a:t>
            </a:r>
          </a:p>
        </p:txBody>
      </p:sp>
      <p:grpSp>
        <p:nvGrpSpPr>
          <p:cNvPr id="36867" name="Group 1"/>
          <p:cNvGrpSpPr>
            <a:grpSpLocks/>
          </p:cNvGrpSpPr>
          <p:nvPr/>
        </p:nvGrpSpPr>
        <p:grpSpPr bwMode="auto">
          <a:xfrm>
            <a:off x="550863" y="1052513"/>
            <a:ext cx="11087100" cy="5272087"/>
            <a:chOff x="508000" y="1052736"/>
            <a:chExt cx="11085513" cy="5271864"/>
          </a:xfrm>
        </p:grpSpPr>
        <p:sp>
          <p:nvSpPr>
            <p:cNvPr id="36868" name="TextBox 11"/>
            <p:cNvSpPr txBox="1">
              <a:spLocks noChangeArrowheads="1"/>
            </p:cNvSpPr>
            <p:nvPr/>
          </p:nvSpPr>
          <p:spPr bwMode="auto">
            <a:xfrm>
              <a:off x="1016000" y="1425575"/>
              <a:ext cx="2640013" cy="901700"/>
            </a:xfrm>
            <a:prstGeom prst="rect">
              <a:avLst/>
            </a:prstGeom>
            <a:gradFill rotWithShape="1">
              <a:gsLst>
                <a:gs pos="0">
                  <a:srgbClr val="FFFF99">
                    <a:alpha val="70000"/>
                  </a:srgbClr>
                </a:gs>
                <a:gs pos="100000">
                  <a:srgbClr val="F5B941">
                    <a:alpha val="70000"/>
                  </a:srgbClr>
                </a:gs>
              </a:gsLst>
              <a:lin ang="5400000" scaled="1"/>
            </a:gradFill>
            <a:ln w="28575" algn="ctr">
              <a:solidFill>
                <a:srgbClr val="FF0000">
                  <a:alpha val="61960"/>
                </a:srgbClr>
              </a:solidFill>
              <a:miter lim="800000"/>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20000"/>
                </a:spcBef>
                <a:buClr>
                  <a:srgbClr val="FF0000"/>
                </a:buClr>
                <a:buFont typeface="Arial" panose="020B0604020202020204" pitchFamily="34" charset="0"/>
                <a:buNone/>
              </a:pPr>
              <a:r>
                <a:rPr lang="en-US" altLang="en-US" sz="1600" b="1" dirty="0">
                  <a:solidFill>
                    <a:srgbClr val="663300"/>
                  </a:solidFill>
                </a:rPr>
                <a:t>Enable Heat Map in PDB</a:t>
              </a:r>
            </a:p>
            <a:p>
              <a:pPr algn="ctr">
                <a:spcBef>
                  <a:spcPct val="20000"/>
                </a:spcBef>
                <a:buClr>
                  <a:srgbClr val="FF0000"/>
                </a:buClr>
                <a:buFont typeface="Arial" panose="020B0604020202020204" pitchFamily="34" charset="0"/>
                <a:buNone/>
              </a:pPr>
              <a:r>
                <a:rPr lang="en-US" altLang="en-US" sz="1600" b="1" dirty="0"/>
                <a:t>HEAT_MAP=ON</a:t>
              </a:r>
            </a:p>
          </p:txBody>
        </p:sp>
        <p:sp>
          <p:nvSpPr>
            <p:cNvPr id="36869" name="TextBox 11"/>
            <p:cNvSpPr txBox="1">
              <a:spLocks noChangeArrowheads="1"/>
            </p:cNvSpPr>
            <p:nvPr/>
          </p:nvSpPr>
          <p:spPr bwMode="auto">
            <a:xfrm>
              <a:off x="4321175" y="1397000"/>
              <a:ext cx="2736850" cy="973138"/>
            </a:xfrm>
            <a:prstGeom prst="rect">
              <a:avLst/>
            </a:prstGeom>
            <a:gradFill rotWithShape="1">
              <a:gsLst>
                <a:gs pos="0">
                  <a:srgbClr val="FFFF99">
                    <a:alpha val="70000"/>
                  </a:srgbClr>
                </a:gs>
                <a:gs pos="100000">
                  <a:srgbClr val="F5B941">
                    <a:alpha val="70000"/>
                  </a:srgbClr>
                </a:gs>
              </a:gsLst>
              <a:lin ang="5400000" scaled="1"/>
            </a:gradFill>
            <a:ln w="28575" algn="ctr">
              <a:solidFill>
                <a:srgbClr val="FF0000">
                  <a:alpha val="61960"/>
                </a:srgbClr>
              </a:solidFill>
              <a:miter lim="800000"/>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20000"/>
                </a:spcBef>
                <a:buClr>
                  <a:srgbClr val="FF0000"/>
                </a:buClr>
                <a:buFont typeface="Arial" panose="020B0604020202020204" pitchFamily="34" charset="0"/>
                <a:buNone/>
              </a:pPr>
              <a:r>
                <a:rPr lang="en-US" altLang="en-US" sz="1600" b="1" dirty="0">
                  <a:solidFill>
                    <a:srgbClr val="663300"/>
                  </a:solidFill>
                </a:rPr>
                <a:t>Heat Map statistics collected on segments in PDB</a:t>
              </a:r>
            </a:p>
          </p:txBody>
        </p:sp>
        <p:cxnSp>
          <p:nvCxnSpPr>
            <p:cNvPr id="36870" name="Elbow Connector 27"/>
            <p:cNvCxnSpPr>
              <a:cxnSpLocks noChangeShapeType="1"/>
            </p:cNvCxnSpPr>
            <p:nvPr/>
          </p:nvCxnSpPr>
          <p:spPr bwMode="auto">
            <a:xfrm>
              <a:off x="3757613" y="1828800"/>
              <a:ext cx="527050" cy="0"/>
            </a:xfrm>
            <a:prstGeom prst="straightConnector1">
              <a:avLst/>
            </a:prstGeom>
            <a:noFill/>
            <a:ln w="28575" algn="ctr">
              <a:solidFill>
                <a:schemeClr val="accent2"/>
              </a:solidFill>
              <a:round/>
              <a:headEnd/>
              <a:tailEnd type="triangle" w="lg" len="lg"/>
            </a:ln>
            <a:extLst>
              <a:ext uri="{909E8E84-426E-40DD-AFC4-6F175D3DCCD1}">
                <a14:hiddenFill xmlns:a14="http://schemas.microsoft.com/office/drawing/2010/main">
                  <a:noFill/>
                </a14:hiddenFill>
              </a:ext>
            </a:extLst>
          </p:spPr>
        </p:cxnSp>
        <p:cxnSp>
          <p:nvCxnSpPr>
            <p:cNvPr id="36871" name="Straight Connector 71"/>
            <p:cNvCxnSpPr>
              <a:cxnSpLocks noChangeShapeType="1"/>
            </p:cNvCxnSpPr>
            <p:nvPr/>
          </p:nvCxnSpPr>
          <p:spPr bwMode="auto">
            <a:xfrm>
              <a:off x="11274425" y="2057400"/>
              <a:ext cx="0" cy="1371600"/>
            </a:xfrm>
            <a:prstGeom prst="line">
              <a:avLst/>
            </a:prstGeom>
            <a:noFill/>
            <a:ln w="28575" algn="ctr">
              <a:solidFill>
                <a:srgbClr val="009900"/>
              </a:solidFill>
              <a:round/>
              <a:headEnd type="triangle" w="lg" len="lg"/>
              <a:tailEnd type="none" w="lg" len="lg"/>
            </a:ln>
            <a:extLst>
              <a:ext uri="{909E8E84-426E-40DD-AFC4-6F175D3DCCD1}">
                <a14:hiddenFill xmlns:a14="http://schemas.microsoft.com/office/drawing/2010/main">
                  <a:noFill/>
                </a14:hiddenFill>
              </a:ext>
            </a:extLst>
          </p:spPr>
        </p:cxnSp>
        <p:sp>
          <p:nvSpPr>
            <p:cNvPr id="36872" name="TextBox 11"/>
            <p:cNvSpPr txBox="1">
              <a:spLocks noChangeArrowheads="1"/>
            </p:cNvSpPr>
            <p:nvPr/>
          </p:nvSpPr>
          <p:spPr bwMode="auto">
            <a:xfrm>
              <a:off x="8026400" y="1371600"/>
              <a:ext cx="3349625" cy="609600"/>
            </a:xfrm>
            <a:prstGeom prst="rect">
              <a:avLst/>
            </a:prstGeom>
            <a:solidFill>
              <a:srgbClr val="92D050"/>
            </a:solidFill>
            <a:ln w="28575" algn="ctr">
              <a:solidFill>
                <a:schemeClr val="tx1"/>
              </a:solidFill>
              <a:miter lim="800000"/>
              <a:headEnd/>
              <a:tailEnd type="none" w="lg" len="lg"/>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20000"/>
                </a:spcBef>
                <a:buClr>
                  <a:srgbClr val="FF0000"/>
                </a:buClr>
                <a:buFont typeface="Arial" panose="020B0604020202020204" pitchFamily="34" charset="0"/>
                <a:buNone/>
              </a:pPr>
              <a:r>
                <a:rPr lang="en-US" altLang="en-US" sz="1600" b="1" dirty="0">
                  <a:solidFill>
                    <a:srgbClr val="663300"/>
                  </a:solidFill>
                </a:rPr>
                <a:t>Memory</a:t>
              </a:r>
            </a:p>
            <a:p>
              <a:pPr algn="ctr">
                <a:spcBef>
                  <a:spcPct val="20000"/>
                </a:spcBef>
                <a:buClr>
                  <a:srgbClr val="FF0000"/>
                </a:buClr>
                <a:buFont typeface="Arial" panose="020B0604020202020204" pitchFamily="34" charset="0"/>
                <a:buNone/>
              </a:pPr>
              <a:r>
                <a:rPr lang="en-US" altLang="en-US" sz="1400" b="1" dirty="0">
                  <a:solidFill>
                    <a:srgbClr val="663300"/>
                  </a:solidFill>
                </a:rPr>
                <a:t>V$HEAT_MAP_SEGMENT</a:t>
              </a:r>
            </a:p>
          </p:txBody>
        </p:sp>
        <p:sp>
          <p:nvSpPr>
            <p:cNvPr id="36873" name="TextBox 11"/>
            <p:cNvSpPr txBox="1">
              <a:spLocks noChangeArrowheads="1"/>
            </p:cNvSpPr>
            <p:nvPr/>
          </p:nvSpPr>
          <p:spPr bwMode="auto">
            <a:xfrm>
              <a:off x="7415213" y="3200400"/>
              <a:ext cx="3452812" cy="457200"/>
            </a:xfrm>
            <a:prstGeom prst="rect">
              <a:avLst/>
            </a:prstGeom>
            <a:solidFill>
              <a:srgbClr val="00B050"/>
            </a:solidFill>
            <a:ln w="28575" algn="ctr">
              <a:solidFill>
                <a:schemeClr val="tx1"/>
              </a:solidFill>
              <a:miter lim="800000"/>
              <a:headEnd/>
              <a:tailEnd type="none" w="lg" len="lg"/>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20000"/>
                </a:spcBef>
                <a:buClr>
                  <a:srgbClr val="FF0000"/>
                </a:buClr>
                <a:buFont typeface="Arial" panose="020B0604020202020204" pitchFamily="34" charset="0"/>
                <a:buNone/>
              </a:pPr>
              <a:r>
                <a:rPr lang="en-US" altLang="en-US" sz="1600" b="1" dirty="0">
                  <a:solidFill>
                    <a:schemeClr val="bg1"/>
                  </a:solidFill>
                </a:rPr>
                <a:t>HEAT_MAP_STAT$ table</a:t>
              </a:r>
            </a:p>
          </p:txBody>
        </p:sp>
        <p:sp>
          <p:nvSpPr>
            <p:cNvPr id="36874" name="TextBox 11"/>
            <p:cNvSpPr txBox="1">
              <a:spLocks noChangeArrowheads="1"/>
            </p:cNvSpPr>
            <p:nvPr/>
          </p:nvSpPr>
          <p:spPr bwMode="auto">
            <a:xfrm>
              <a:off x="1828800" y="3200400"/>
              <a:ext cx="5118100" cy="457200"/>
            </a:xfrm>
            <a:prstGeom prst="rect">
              <a:avLst/>
            </a:prstGeom>
            <a:solidFill>
              <a:srgbClr val="00B050"/>
            </a:solidFill>
            <a:ln w="28575" algn="ctr">
              <a:solidFill>
                <a:schemeClr val="tx1"/>
              </a:solidFill>
              <a:miter lim="800000"/>
              <a:headEnd/>
              <a:tailEnd type="none" w="lg" len="lg"/>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20000"/>
                </a:spcBef>
                <a:buClr>
                  <a:srgbClr val="FF0000"/>
                </a:buClr>
                <a:buFont typeface="Arial" panose="020B0604020202020204" pitchFamily="34" charset="0"/>
                <a:buNone/>
              </a:pPr>
              <a:r>
                <a:rPr lang="en-US" altLang="en-US" sz="1400" b="1" dirty="0">
                  <a:solidFill>
                    <a:schemeClr val="bg1"/>
                  </a:solidFill>
                </a:rPr>
                <a:t>DBA_HEAT_MAP_SEG_HISTOGRAM </a:t>
              </a:r>
              <a:r>
                <a:rPr lang="en-US" altLang="en-US" sz="1600" b="1" dirty="0">
                  <a:solidFill>
                    <a:schemeClr val="bg1"/>
                  </a:solidFill>
                </a:rPr>
                <a:t>view</a:t>
              </a:r>
            </a:p>
          </p:txBody>
        </p:sp>
        <p:cxnSp>
          <p:nvCxnSpPr>
            <p:cNvPr id="36875" name="Elbow Connector 27"/>
            <p:cNvCxnSpPr>
              <a:cxnSpLocks noChangeShapeType="1"/>
            </p:cNvCxnSpPr>
            <p:nvPr/>
          </p:nvCxnSpPr>
          <p:spPr bwMode="auto">
            <a:xfrm>
              <a:off x="6907213" y="3429000"/>
              <a:ext cx="508000" cy="0"/>
            </a:xfrm>
            <a:prstGeom prst="straightConnector1">
              <a:avLst/>
            </a:prstGeom>
            <a:noFill/>
            <a:ln w="28575" algn="ctr">
              <a:solidFill>
                <a:srgbClr val="009900"/>
              </a:solidFill>
              <a:round/>
              <a:headEnd type="triangle" w="lg" len="lg"/>
              <a:tailEnd type="triangle" w="lg" len="lg"/>
            </a:ln>
            <a:extLst>
              <a:ext uri="{909E8E84-426E-40DD-AFC4-6F175D3DCCD1}">
                <a14:hiddenFill xmlns:a14="http://schemas.microsoft.com/office/drawing/2010/main">
                  <a:noFill/>
                </a14:hiddenFill>
              </a:ext>
            </a:extLst>
          </p:spPr>
        </p:cxnSp>
        <p:cxnSp>
          <p:nvCxnSpPr>
            <p:cNvPr id="36876" name="Elbow Connector 27"/>
            <p:cNvCxnSpPr>
              <a:cxnSpLocks noChangeShapeType="1"/>
            </p:cNvCxnSpPr>
            <p:nvPr/>
          </p:nvCxnSpPr>
          <p:spPr bwMode="auto">
            <a:xfrm>
              <a:off x="7212013" y="1816100"/>
              <a:ext cx="768350" cy="0"/>
            </a:xfrm>
            <a:prstGeom prst="straightConnector1">
              <a:avLst/>
            </a:prstGeom>
            <a:noFill/>
            <a:ln w="28575" algn="ctr">
              <a:solidFill>
                <a:schemeClr val="accent2"/>
              </a:solidFill>
              <a:round/>
              <a:headEnd/>
              <a:tailEnd type="triangle" w="lg" len="lg"/>
            </a:ln>
            <a:extLst>
              <a:ext uri="{909E8E84-426E-40DD-AFC4-6F175D3DCCD1}">
                <a14:hiddenFill xmlns:a14="http://schemas.microsoft.com/office/drawing/2010/main">
                  <a:noFill/>
                </a14:hiddenFill>
              </a:ext>
            </a:extLst>
          </p:spPr>
        </p:cxnSp>
        <p:sp>
          <p:nvSpPr>
            <p:cNvPr id="36877" name="TextBox 11"/>
            <p:cNvSpPr txBox="1">
              <a:spLocks noChangeArrowheads="1"/>
            </p:cNvSpPr>
            <p:nvPr/>
          </p:nvSpPr>
          <p:spPr bwMode="auto">
            <a:xfrm>
              <a:off x="508000" y="4335463"/>
              <a:ext cx="3859213" cy="385762"/>
            </a:xfrm>
            <a:prstGeom prst="rect">
              <a:avLst/>
            </a:prstGeom>
            <a:gradFill rotWithShape="1">
              <a:gsLst>
                <a:gs pos="0">
                  <a:srgbClr val="FFFF99">
                    <a:alpha val="70000"/>
                  </a:srgbClr>
                </a:gs>
                <a:gs pos="100000">
                  <a:srgbClr val="F5B941">
                    <a:alpha val="70000"/>
                  </a:srgbClr>
                </a:gs>
              </a:gsLst>
              <a:lin ang="5400000" scaled="1"/>
            </a:gradFill>
            <a:ln w="28575" algn="ctr">
              <a:solidFill>
                <a:srgbClr val="FF0000">
                  <a:alpha val="61960"/>
                </a:srgbClr>
              </a:solidFill>
              <a:miter lim="800000"/>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20000"/>
                </a:spcBef>
                <a:buClr>
                  <a:srgbClr val="FF0000"/>
                </a:buClr>
                <a:buFont typeface="Arial" panose="020B0604020202020204" pitchFamily="34" charset="0"/>
                <a:buNone/>
              </a:pPr>
              <a:r>
                <a:rPr lang="en-US" altLang="en-US" sz="1600" b="1" dirty="0">
                  <a:solidFill>
                    <a:srgbClr val="663300"/>
                  </a:solidFill>
                </a:rPr>
                <a:t>Create ADO Policy on table</a:t>
              </a:r>
            </a:p>
          </p:txBody>
        </p:sp>
        <p:cxnSp>
          <p:nvCxnSpPr>
            <p:cNvPr id="36878" name="Straight Connector 97"/>
            <p:cNvCxnSpPr>
              <a:cxnSpLocks noChangeShapeType="1"/>
            </p:cNvCxnSpPr>
            <p:nvPr/>
          </p:nvCxnSpPr>
          <p:spPr bwMode="auto">
            <a:xfrm flipH="1">
              <a:off x="1422400" y="3429000"/>
              <a:ext cx="406400" cy="0"/>
            </a:xfrm>
            <a:prstGeom prst="line">
              <a:avLst/>
            </a:prstGeom>
            <a:noFill/>
            <a:ln w="28575"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cxnSp>
          <p:nvCxnSpPr>
            <p:cNvPr id="36879" name="Straight Arrow Connector 99"/>
            <p:cNvCxnSpPr>
              <a:cxnSpLocks noChangeShapeType="1"/>
            </p:cNvCxnSpPr>
            <p:nvPr/>
          </p:nvCxnSpPr>
          <p:spPr bwMode="auto">
            <a:xfrm>
              <a:off x="1422400" y="3429000"/>
              <a:ext cx="0" cy="838200"/>
            </a:xfrm>
            <a:prstGeom prst="straightConnector1">
              <a:avLst/>
            </a:prstGeom>
            <a:noFill/>
            <a:ln w="28575" algn="ctr">
              <a:solidFill>
                <a:schemeClr val="accent2"/>
              </a:solidFill>
              <a:round/>
              <a:headEnd type="none" w="lg" len="lg"/>
              <a:tailEnd type="triangle" w="lg" len="lg"/>
            </a:ln>
            <a:extLst>
              <a:ext uri="{909E8E84-426E-40DD-AFC4-6F175D3DCCD1}">
                <a14:hiddenFill xmlns:a14="http://schemas.microsoft.com/office/drawing/2010/main">
                  <a:noFill/>
                </a14:hiddenFill>
              </a:ext>
            </a:extLst>
          </p:spPr>
        </p:cxnSp>
        <p:sp>
          <p:nvSpPr>
            <p:cNvPr id="36880" name="Rectangle 13" descr="Large grid"/>
            <p:cNvSpPr>
              <a:spLocks noChangeArrowheads="1"/>
            </p:cNvSpPr>
            <p:nvPr/>
          </p:nvSpPr>
          <p:spPr bwMode="auto">
            <a:xfrm>
              <a:off x="9750425" y="2573338"/>
              <a:ext cx="508000" cy="369887"/>
            </a:xfrm>
            <a:prstGeom prst="rect">
              <a:avLst/>
            </a:prstGeom>
            <a:blipFill dpi="0" rotWithShape="0">
              <a:blip r:embed="rId4"/>
              <a:srcRect/>
              <a:tile tx="0" ty="0" sx="100000" sy="100000" flip="none" algn="tl"/>
            </a:blipFill>
            <a:ln w="9525">
              <a:solidFill>
                <a:srgbClr val="C00000"/>
              </a:solidFill>
              <a:miter lim="800000"/>
              <a:headEnd/>
              <a:tailEnd/>
            </a:ln>
          </p:spPr>
          <p:txBody>
            <a:bodyPr lIns="92075" tIns="46038" rIns="92075" bIns="46038"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106" name="Text Box 22"/>
            <p:cNvSpPr txBox="1">
              <a:spLocks noChangeArrowheads="1"/>
            </p:cNvSpPr>
            <p:nvPr/>
          </p:nvSpPr>
          <p:spPr bwMode="auto">
            <a:xfrm>
              <a:off x="8838007" y="2362368"/>
              <a:ext cx="2538049" cy="277801"/>
            </a:xfrm>
            <a:prstGeom prst="rect">
              <a:avLst/>
            </a:prstGeom>
            <a:noFill/>
            <a:ln w="9525">
              <a:noFill/>
              <a:miter lim="800000"/>
              <a:headEnd/>
              <a:tailEnd/>
            </a:ln>
          </p:spPr>
          <p:txBody>
            <a:bodyPr lIns="92075" tIns="46038" rIns="92075" bIns="46038">
              <a:spAutoFit/>
            </a:bodyPr>
            <a:lstStyle/>
            <a:p>
              <a:pPr algn="ctr" eaLnBrk="1" hangingPunct="1">
                <a:spcBef>
                  <a:spcPct val="20000"/>
                </a:spcBef>
                <a:buClr>
                  <a:srgbClr val="FF0000"/>
                </a:buClr>
                <a:buFont typeface="Arial" charset="0"/>
                <a:buNone/>
                <a:defRPr/>
              </a:pPr>
              <a:r>
                <a:rPr lang="en-US" sz="1200" b="1" dirty="0">
                  <a:solidFill>
                    <a:schemeClr val="accent2">
                      <a:lumMod val="75000"/>
                    </a:schemeClr>
                  </a:solidFill>
                  <a:latin typeface="+mj-lt"/>
                  <a:cs typeface="Courier New" pitchFamily="49" charset="0"/>
                </a:rPr>
                <a:t>select * from EMP;</a:t>
              </a:r>
            </a:p>
          </p:txBody>
        </p:sp>
        <p:cxnSp>
          <p:nvCxnSpPr>
            <p:cNvPr id="36882" name="Straight Arrow Connector 107"/>
            <p:cNvCxnSpPr>
              <a:cxnSpLocks noChangeShapeType="1"/>
            </p:cNvCxnSpPr>
            <p:nvPr/>
          </p:nvCxnSpPr>
          <p:spPr bwMode="auto">
            <a:xfrm flipV="1">
              <a:off x="9953625" y="2057400"/>
              <a:ext cx="0" cy="304800"/>
            </a:xfrm>
            <a:prstGeom prst="straightConnector1">
              <a:avLst/>
            </a:prstGeom>
            <a:noFill/>
            <a:ln w="28575" algn="ctr">
              <a:solidFill>
                <a:srgbClr val="0070C0"/>
              </a:solidFill>
              <a:round/>
              <a:headEnd/>
              <a:tailEnd type="triangle" w="lg" len="lg"/>
            </a:ln>
            <a:extLst>
              <a:ext uri="{909E8E84-426E-40DD-AFC4-6F175D3DCCD1}">
                <a14:hiddenFill xmlns:a14="http://schemas.microsoft.com/office/drawing/2010/main">
                  <a:noFill/>
                </a14:hiddenFill>
              </a:ext>
            </a:extLst>
          </p:spPr>
        </p:cxnSp>
        <p:sp>
          <p:nvSpPr>
            <p:cNvPr id="36883" name="Rectangle 13" descr="Large grid"/>
            <p:cNvSpPr>
              <a:spLocks noChangeArrowheads="1"/>
            </p:cNvSpPr>
            <p:nvPr/>
          </p:nvSpPr>
          <p:spPr bwMode="auto">
            <a:xfrm>
              <a:off x="8329613" y="2314575"/>
              <a:ext cx="508000" cy="369888"/>
            </a:xfrm>
            <a:prstGeom prst="rect">
              <a:avLst/>
            </a:prstGeom>
            <a:blipFill dpi="0" rotWithShape="0">
              <a:blip r:embed="rId4"/>
              <a:srcRect/>
              <a:tile tx="0" ty="0" sx="100000" sy="100000" flip="none" algn="tl"/>
            </a:blipFill>
            <a:ln w="9525">
              <a:solidFill>
                <a:srgbClr val="0070C0"/>
              </a:solidFill>
              <a:miter lim="800000"/>
              <a:headEnd/>
              <a:tailEnd/>
            </a:ln>
          </p:spPr>
          <p:txBody>
            <a:bodyPr lIns="92075" tIns="46038" rIns="92075" bIns="46038"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36884" name="Text Box 22"/>
            <p:cNvSpPr txBox="1">
              <a:spLocks noChangeArrowheads="1"/>
            </p:cNvSpPr>
            <p:nvPr/>
          </p:nvSpPr>
          <p:spPr bwMode="auto">
            <a:xfrm>
              <a:off x="7618413" y="2693988"/>
              <a:ext cx="192881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r>
                <a:rPr lang="en-US" altLang="en-US" sz="1200" b="1" dirty="0">
                  <a:solidFill>
                    <a:srgbClr val="0070C0"/>
                  </a:solidFill>
                </a:rPr>
                <a:t>update DEPT…;</a:t>
              </a:r>
            </a:p>
          </p:txBody>
        </p:sp>
        <p:cxnSp>
          <p:nvCxnSpPr>
            <p:cNvPr id="36885" name="Straight Arrow Connector 111"/>
            <p:cNvCxnSpPr>
              <a:cxnSpLocks noChangeShapeType="1"/>
            </p:cNvCxnSpPr>
            <p:nvPr/>
          </p:nvCxnSpPr>
          <p:spPr bwMode="auto">
            <a:xfrm flipV="1">
              <a:off x="8736013" y="2057400"/>
              <a:ext cx="0" cy="228600"/>
            </a:xfrm>
            <a:prstGeom prst="straightConnector1">
              <a:avLst/>
            </a:prstGeom>
            <a:noFill/>
            <a:ln w="28575" algn="ctr">
              <a:solidFill>
                <a:srgbClr val="0070C0"/>
              </a:solidFill>
              <a:round/>
              <a:headEnd/>
              <a:tailEnd type="triangle" w="lg" len="lg"/>
            </a:ln>
            <a:extLst>
              <a:ext uri="{909E8E84-426E-40DD-AFC4-6F175D3DCCD1}">
                <a14:hiddenFill xmlns:a14="http://schemas.microsoft.com/office/drawing/2010/main">
                  <a:noFill/>
                </a14:hiddenFill>
              </a:ext>
            </a:extLst>
          </p:spPr>
        </p:cxnSp>
        <p:sp>
          <p:nvSpPr>
            <p:cNvPr id="36886" name="TextBox 11"/>
            <p:cNvSpPr txBox="1">
              <a:spLocks noChangeArrowheads="1"/>
            </p:cNvSpPr>
            <p:nvPr/>
          </p:nvSpPr>
          <p:spPr bwMode="auto">
            <a:xfrm>
              <a:off x="4875213" y="4335463"/>
              <a:ext cx="3048000" cy="385762"/>
            </a:xfrm>
            <a:prstGeom prst="rect">
              <a:avLst/>
            </a:prstGeom>
            <a:gradFill rotWithShape="1">
              <a:gsLst>
                <a:gs pos="0">
                  <a:srgbClr val="FFFF99">
                    <a:alpha val="70000"/>
                  </a:srgbClr>
                </a:gs>
                <a:gs pos="100000">
                  <a:srgbClr val="F5B941">
                    <a:alpha val="70000"/>
                  </a:srgbClr>
                </a:gs>
              </a:gsLst>
              <a:lin ang="5400000" scaled="1"/>
            </a:gradFill>
            <a:ln w="28575" algn="ctr">
              <a:solidFill>
                <a:srgbClr val="FF0000">
                  <a:alpha val="61960"/>
                </a:srgbClr>
              </a:solidFill>
              <a:miter lim="800000"/>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20000"/>
                </a:spcBef>
                <a:buClr>
                  <a:srgbClr val="FF0000"/>
                </a:buClr>
                <a:buFont typeface="Arial" panose="020B0604020202020204" pitchFamily="34" charset="0"/>
                <a:buNone/>
              </a:pPr>
              <a:r>
                <a:rPr lang="en-US" altLang="en-US" sz="1600" b="1" dirty="0">
                  <a:solidFill>
                    <a:srgbClr val="663300"/>
                  </a:solidFill>
                </a:rPr>
                <a:t>ADO Policy evaluated</a:t>
              </a:r>
            </a:p>
          </p:txBody>
        </p:sp>
        <p:cxnSp>
          <p:nvCxnSpPr>
            <p:cNvPr id="36887" name="Elbow Connector 27"/>
            <p:cNvCxnSpPr>
              <a:cxnSpLocks noChangeShapeType="1"/>
            </p:cNvCxnSpPr>
            <p:nvPr/>
          </p:nvCxnSpPr>
          <p:spPr bwMode="auto">
            <a:xfrm>
              <a:off x="4389438" y="4533900"/>
              <a:ext cx="485775" cy="0"/>
            </a:xfrm>
            <a:prstGeom prst="straightConnector1">
              <a:avLst/>
            </a:prstGeom>
            <a:noFill/>
            <a:ln w="28575" algn="ctr">
              <a:solidFill>
                <a:schemeClr val="accent2"/>
              </a:solidFill>
              <a:round/>
              <a:headEnd type="none" w="lg" len="lg"/>
              <a:tailEnd type="triangle" w="lg" len="lg"/>
            </a:ln>
            <a:extLst>
              <a:ext uri="{909E8E84-426E-40DD-AFC4-6F175D3DCCD1}">
                <a14:hiddenFill xmlns:a14="http://schemas.microsoft.com/office/drawing/2010/main">
                  <a:noFill/>
                </a14:hiddenFill>
              </a:ext>
            </a:extLst>
          </p:spPr>
        </p:cxnSp>
        <p:cxnSp>
          <p:nvCxnSpPr>
            <p:cNvPr id="36888" name="Elbow Connector 27"/>
            <p:cNvCxnSpPr>
              <a:cxnSpLocks noChangeShapeType="1"/>
            </p:cNvCxnSpPr>
            <p:nvPr/>
          </p:nvCxnSpPr>
          <p:spPr bwMode="auto">
            <a:xfrm flipV="1">
              <a:off x="7923213" y="4533900"/>
              <a:ext cx="630237" cy="0"/>
            </a:xfrm>
            <a:prstGeom prst="straightConnector1">
              <a:avLst/>
            </a:prstGeom>
            <a:noFill/>
            <a:ln w="28575" algn="ctr">
              <a:solidFill>
                <a:schemeClr val="accent2"/>
              </a:solidFill>
              <a:round/>
              <a:headEnd type="none" w="lg" len="lg"/>
              <a:tailEnd type="triangle" w="lg" len="lg"/>
            </a:ln>
            <a:extLst>
              <a:ext uri="{909E8E84-426E-40DD-AFC4-6F175D3DCCD1}">
                <a14:hiddenFill xmlns:a14="http://schemas.microsoft.com/office/drawing/2010/main">
                  <a:noFill/>
                </a14:hiddenFill>
              </a:ext>
            </a:extLst>
          </p:spPr>
        </p:cxnSp>
        <p:sp>
          <p:nvSpPr>
            <p:cNvPr id="36889" name="TextBox 11"/>
            <p:cNvSpPr txBox="1">
              <a:spLocks noChangeArrowheads="1"/>
            </p:cNvSpPr>
            <p:nvPr/>
          </p:nvSpPr>
          <p:spPr bwMode="auto">
            <a:xfrm>
              <a:off x="8567738" y="4371975"/>
              <a:ext cx="3025775" cy="312738"/>
            </a:xfrm>
            <a:prstGeom prst="rect">
              <a:avLst/>
            </a:prstGeom>
            <a:gradFill rotWithShape="1">
              <a:gsLst>
                <a:gs pos="0">
                  <a:srgbClr val="FFFF99">
                    <a:alpha val="70000"/>
                  </a:srgbClr>
                </a:gs>
                <a:gs pos="100000">
                  <a:srgbClr val="F5B941">
                    <a:alpha val="70000"/>
                  </a:srgbClr>
                </a:gs>
              </a:gsLst>
              <a:lin ang="5400000" scaled="1"/>
            </a:gradFill>
            <a:ln w="28575" algn="ctr">
              <a:solidFill>
                <a:srgbClr val="FF0000">
                  <a:alpha val="61960"/>
                </a:srgbClr>
              </a:solidFill>
              <a:miter lim="800000"/>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20000"/>
                </a:spcBef>
                <a:buClr>
                  <a:srgbClr val="FF0000"/>
                </a:buClr>
                <a:buFont typeface="Arial" panose="020B0604020202020204" pitchFamily="34" charset="0"/>
                <a:buNone/>
              </a:pPr>
              <a:r>
                <a:rPr lang="en-US" altLang="en-US" sz="1600" b="1" dirty="0">
                  <a:solidFill>
                    <a:srgbClr val="663300"/>
                  </a:solidFill>
                </a:rPr>
                <a:t>ADO action executed</a:t>
              </a:r>
            </a:p>
          </p:txBody>
        </p:sp>
        <p:sp>
          <p:nvSpPr>
            <p:cNvPr id="137" name="TextBox 136"/>
            <p:cNvSpPr txBox="1"/>
            <p:nvPr/>
          </p:nvSpPr>
          <p:spPr>
            <a:xfrm>
              <a:off x="603236" y="4841938"/>
              <a:ext cx="574593" cy="307962"/>
            </a:xfrm>
            <a:prstGeom prst="rect">
              <a:avLst/>
            </a:prstGeom>
            <a:noFill/>
          </p:spPr>
          <p:txBody>
            <a:bodyPr wrap="none">
              <a:spAutoFit/>
            </a:bodyPr>
            <a:lstStyle/>
            <a:p>
              <a:pPr algn="ctr" eaLnBrk="1" hangingPunct="1">
                <a:spcBef>
                  <a:spcPct val="20000"/>
                </a:spcBef>
                <a:buClr>
                  <a:srgbClr val="FF0000"/>
                </a:buClr>
                <a:buFont typeface="Arial" charset="0"/>
                <a:buNone/>
                <a:defRPr/>
              </a:pPr>
              <a:r>
                <a:rPr lang="en-US" sz="1400" b="1" dirty="0">
                  <a:solidFill>
                    <a:schemeClr val="accent2">
                      <a:lumMod val="75000"/>
                    </a:schemeClr>
                  </a:solidFill>
                  <a:latin typeface="Arial" charset="0"/>
                  <a:cs typeface="+mn-cs"/>
                </a:rPr>
                <a:t>EMP</a:t>
              </a:r>
            </a:p>
          </p:txBody>
        </p:sp>
        <p:sp>
          <p:nvSpPr>
            <p:cNvPr id="138" name="TextBox 137"/>
            <p:cNvSpPr txBox="1"/>
            <p:nvPr/>
          </p:nvSpPr>
          <p:spPr>
            <a:xfrm>
              <a:off x="1219098" y="4841938"/>
              <a:ext cx="2568207" cy="1406466"/>
            </a:xfrm>
            <a:prstGeom prst="rect">
              <a:avLst/>
            </a:prstGeom>
            <a:noFill/>
          </p:spPr>
          <p:txBody>
            <a:bodyPr wrap="none">
              <a:spAutoFit/>
            </a:bodyPr>
            <a:lstStyle/>
            <a:p>
              <a:pPr eaLnBrk="1" hangingPunct="1">
                <a:spcBef>
                  <a:spcPct val="20000"/>
                </a:spcBef>
                <a:buClr>
                  <a:srgbClr val="FF0000"/>
                </a:buClr>
                <a:buFont typeface="Arial" charset="0"/>
                <a:buNone/>
                <a:defRPr/>
              </a:pPr>
              <a:r>
                <a:rPr lang="en-US" sz="1400" b="1" dirty="0">
                  <a:solidFill>
                    <a:srgbClr val="7030A0"/>
                  </a:solidFill>
                  <a:latin typeface="Arial" charset="0"/>
                  <a:cs typeface="+mn-cs"/>
                </a:rPr>
                <a:t>If no access during 3 days</a:t>
              </a:r>
            </a:p>
            <a:p>
              <a:pPr eaLnBrk="1" hangingPunct="1">
                <a:spcBef>
                  <a:spcPct val="20000"/>
                </a:spcBef>
                <a:buClr>
                  <a:srgbClr val="FF0000"/>
                </a:buClr>
                <a:buFont typeface="Arial" charset="0"/>
                <a:buNone/>
                <a:defRPr/>
              </a:pPr>
              <a:r>
                <a:rPr lang="en-US" sz="1400" b="1" dirty="0">
                  <a:solidFill>
                    <a:srgbClr val="7030A0"/>
                  </a:solidFill>
                  <a:latin typeface="Arial" charset="0"/>
                  <a:cs typeface="+mn-cs"/>
                  <a:sym typeface="Wingdings" pitchFamily="2" charset="2"/>
                </a:rPr>
                <a:t> </a:t>
              </a:r>
              <a:r>
                <a:rPr lang="en-US" sz="1400" b="1" dirty="0">
                  <a:solidFill>
                    <a:srgbClr val="7030A0"/>
                  </a:solidFill>
                  <a:latin typeface="Arial" charset="0"/>
                  <a:cs typeface="+mn-cs"/>
                </a:rPr>
                <a:t>COMPRESS</a:t>
              </a:r>
              <a:r>
                <a:rPr lang="en-US" sz="1400" b="1" dirty="0">
                  <a:solidFill>
                    <a:schemeClr val="accent2">
                      <a:lumMod val="75000"/>
                    </a:schemeClr>
                  </a:solidFill>
                  <a:latin typeface="Arial" charset="0"/>
                  <a:cs typeface="+mn-cs"/>
                </a:rPr>
                <a:t>   </a:t>
              </a:r>
              <a:r>
                <a:rPr lang="en-US" sz="1400" dirty="0">
                  <a:solidFill>
                    <a:srgbClr val="000000"/>
                  </a:solidFill>
                  <a:latin typeface="Arial" charset="0"/>
                  <a:cs typeface="+mn-cs"/>
                </a:rPr>
                <a:t>(pol1)</a:t>
              </a:r>
            </a:p>
            <a:p>
              <a:pPr eaLnBrk="1" hangingPunct="1">
                <a:lnSpc>
                  <a:spcPct val="150000"/>
                </a:lnSpc>
                <a:spcBef>
                  <a:spcPct val="20000"/>
                </a:spcBef>
                <a:buClr>
                  <a:srgbClr val="FF0000"/>
                </a:buClr>
                <a:buFont typeface="Arial" charset="0"/>
                <a:buNone/>
                <a:defRPr/>
              </a:pPr>
              <a:r>
                <a:rPr lang="en-US" sz="1400" b="1" dirty="0">
                  <a:solidFill>
                    <a:srgbClr val="FF0000"/>
                  </a:solidFill>
                  <a:latin typeface="Arial" charset="0"/>
                  <a:cs typeface="+mn-cs"/>
                </a:rPr>
                <a:t>If tablespace TBSEMP FULL</a:t>
              </a:r>
            </a:p>
            <a:p>
              <a:pPr eaLnBrk="1" hangingPunct="1">
                <a:spcBef>
                  <a:spcPct val="20000"/>
                </a:spcBef>
                <a:buClr>
                  <a:srgbClr val="C00000"/>
                </a:buClr>
                <a:buFont typeface="Wingdings" pitchFamily="2" charset="2"/>
                <a:buChar char="è"/>
                <a:defRPr/>
              </a:pPr>
              <a:r>
                <a:rPr lang="en-US" sz="1400" b="1" dirty="0">
                  <a:solidFill>
                    <a:srgbClr val="FF0000"/>
                  </a:solidFill>
                  <a:latin typeface="Arial" charset="0"/>
                  <a:cs typeface="+mn-cs"/>
                </a:rPr>
                <a:t> Move EMP to another</a:t>
              </a:r>
              <a:br>
                <a:rPr lang="en-US" sz="1400" b="1" dirty="0">
                  <a:solidFill>
                    <a:srgbClr val="FF0000"/>
                  </a:solidFill>
                  <a:latin typeface="Arial" charset="0"/>
                  <a:cs typeface="+mn-cs"/>
                </a:rPr>
              </a:br>
              <a:r>
                <a:rPr lang="en-US" sz="1400" b="1" dirty="0">
                  <a:solidFill>
                    <a:srgbClr val="FF0000"/>
                  </a:solidFill>
                  <a:latin typeface="Arial" charset="0"/>
                  <a:cs typeface="+mn-cs"/>
                </a:rPr>
                <a:t>     tablespace</a:t>
              </a:r>
              <a:r>
                <a:rPr lang="en-US" sz="1400" b="1" dirty="0">
                  <a:solidFill>
                    <a:schemeClr val="accent2">
                      <a:lumMod val="75000"/>
                    </a:schemeClr>
                  </a:solidFill>
                  <a:latin typeface="Arial" charset="0"/>
                  <a:cs typeface="+mn-cs"/>
                </a:rPr>
                <a:t> </a:t>
              </a:r>
              <a:r>
                <a:rPr lang="en-US" sz="1400" dirty="0">
                  <a:solidFill>
                    <a:srgbClr val="000000"/>
                  </a:solidFill>
                  <a:latin typeface="Arial" charset="0"/>
                  <a:cs typeface="+mn-cs"/>
                </a:rPr>
                <a:t>(pol2)</a:t>
              </a:r>
              <a:endParaRPr lang="en-US" sz="1400" b="1" dirty="0">
                <a:solidFill>
                  <a:srgbClr val="000000"/>
                </a:solidFill>
                <a:latin typeface="Arial" charset="0"/>
                <a:cs typeface="+mn-cs"/>
              </a:endParaRPr>
            </a:p>
          </p:txBody>
        </p:sp>
        <p:sp>
          <p:nvSpPr>
            <p:cNvPr id="139" name="Rectangle 138"/>
            <p:cNvSpPr/>
            <p:nvPr/>
          </p:nvSpPr>
          <p:spPr bwMode="auto">
            <a:xfrm>
              <a:off x="1219098" y="4841938"/>
              <a:ext cx="3350732" cy="549252"/>
            </a:xfrm>
            <a:prstGeom prst="rect">
              <a:avLst/>
            </a:prstGeom>
            <a:noFill/>
            <a:ln w="28575" cap="flat" cmpd="sng" algn="ctr">
              <a:solidFill>
                <a:srgbClr val="7030A0"/>
              </a:solid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chemeClr val="accent2">
                    <a:lumMod val="75000"/>
                  </a:schemeClr>
                </a:solidFill>
                <a:latin typeface="Arial" charset="0"/>
                <a:cs typeface="+mn-cs"/>
              </a:endParaRPr>
            </a:p>
          </p:txBody>
        </p:sp>
        <p:sp>
          <p:nvSpPr>
            <p:cNvPr id="36893" name="Rectangle 139"/>
            <p:cNvSpPr>
              <a:spLocks noChangeArrowheads="1"/>
            </p:cNvSpPr>
            <p:nvPr/>
          </p:nvSpPr>
          <p:spPr bwMode="auto">
            <a:xfrm>
              <a:off x="1219200" y="5451475"/>
              <a:ext cx="3351213" cy="762000"/>
            </a:xfrm>
            <a:prstGeom prst="rect">
              <a:avLst/>
            </a:prstGeom>
            <a:noFill/>
            <a:ln w="28575" algn="ctr">
              <a:solidFill>
                <a:schemeClr val="accent2"/>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FF0000"/>
                </a:solidFill>
              </a:endParaRPr>
            </a:p>
          </p:txBody>
        </p:sp>
        <p:cxnSp>
          <p:nvCxnSpPr>
            <p:cNvPr id="36894" name="Elbow Connector 27"/>
            <p:cNvCxnSpPr>
              <a:cxnSpLocks noChangeShapeType="1"/>
            </p:cNvCxnSpPr>
            <p:nvPr/>
          </p:nvCxnSpPr>
          <p:spPr bwMode="auto">
            <a:xfrm flipH="1">
              <a:off x="10828338" y="3429000"/>
              <a:ext cx="446087" cy="0"/>
            </a:xfrm>
            <a:prstGeom prst="straightConnector1">
              <a:avLst/>
            </a:prstGeom>
            <a:noFill/>
            <a:ln w="28575" algn="ctr">
              <a:solidFill>
                <a:srgbClr val="009900"/>
              </a:solidFill>
              <a:round/>
              <a:headEnd/>
              <a:tailEnd type="triangle" w="lg" len="lg"/>
            </a:ln>
            <a:extLst>
              <a:ext uri="{909E8E84-426E-40DD-AFC4-6F175D3DCCD1}">
                <a14:hiddenFill xmlns:a14="http://schemas.microsoft.com/office/drawing/2010/main">
                  <a:noFill/>
                </a14:hiddenFill>
              </a:ext>
            </a:extLst>
          </p:spPr>
        </p:cxnSp>
        <p:sp>
          <p:nvSpPr>
            <p:cNvPr id="36895" name="TextBox 150"/>
            <p:cNvSpPr txBox="1">
              <a:spLocks noChangeArrowheads="1"/>
            </p:cNvSpPr>
            <p:nvPr/>
          </p:nvSpPr>
          <p:spPr bwMode="auto">
            <a:xfrm>
              <a:off x="5078413" y="4841875"/>
              <a:ext cx="2182812"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rgbClr val="FF0000"/>
                </a:buClr>
                <a:buFont typeface="Arial" panose="020B0604020202020204" pitchFamily="34" charset="0"/>
                <a:buNone/>
              </a:pPr>
              <a:r>
                <a:rPr lang="en-US" altLang="en-US" sz="1400" b="1" dirty="0">
                  <a:solidFill>
                    <a:srgbClr val="7030A0"/>
                  </a:solidFill>
                </a:rPr>
                <a:t>No access since 3 days</a:t>
              </a:r>
            </a:p>
            <a:p>
              <a:pPr eaLnBrk="1" hangingPunct="1">
                <a:spcBef>
                  <a:spcPct val="20000"/>
                </a:spcBef>
                <a:buClr>
                  <a:srgbClr val="FF0000"/>
                </a:buClr>
                <a:buFont typeface="Wingdings" panose="05000000000000000000" pitchFamily="2" charset="2"/>
                <a:buChar char="è"/>
              </a:pPr>
              <a:r>
                <a:rPr lang="en-US" altLang="en-US" sz="1400" b="1" dirty="0">
                  <a:solidFill>
                    <a:srgbClr val="7030A0"/>
                  </a:solidFill>
                </a:rPr>
                <a:t>COMPRESS   </a:t>
              </a:r>
              <a:r>
                <a:rPr lang="en-US" altLang="en-US" sz="1400" dirty="0">
                  <a:solidFill>
                    <a:srgbClr val="000000"/>
                  </a:solidFill>
                </a:rPr>
                <a:t>(pol1)</a:t>
              </a:r>
            </a:p>
            <a:p>
              <a:pPr eaLnBrk="1" hangingPunct="1">
                <a:lnSpc>
                  <a:spcPct val="200000"/>
                </a:lnSpc>
                <a:spcBef>
                  <a:spcPct val="20000"/>
                </a:spcBef>
                <a:buClr>
                  <a:srgbClr val="FF0000"/>
                </a:buClr>
                <a:buFont typeface="Arial" panose="020B0604020202020204" pitchFamily="34" charset="0"/>
                <a:buNone/>
              </a:pPr>
              <a:r>
                <a:rPr lang="en-US" altLang="en-US" sz="1400" b="1" dirty="0">
                  <a:solidFill>
                    <a:srgbClr val="FF0000"/>
                  </a:solidFill>
                </a:rPr>
                <a:t>TBSEMP  not FULL yet</a:t>
              </a:r>
            </a:p>
            <a:p>
              <a:pPr eaLnBrk="1" hangingPunct="1">
                <a:spcBef>
                  <a:spcPct val="20000"/>
                </a:spcBef>
                <a:buClr>
                  <a:srgbClr val="FF0000"/>
                </a:buClr>
                <a:buFont typeface="Arial" panose="020B0604020202020204" pitchFamily="34" charset="0"/>
                <a:buNone/>
              </a:pPr>
              <a:r>
                <a:rPr lang="en-US" altLang="en-US" sz="1400" b="1" dirty="0">
                  <a:solidFill>
                    <a:srgbClr val="FF0000"/>
                  </a:solidFill>
                  <a:sym typeface="Wingdings" panose="05000000000000000000" pitchFamily="2" charset="2"/>
                </a:rPr>
                <a:t> No movement </a:t>
              </a:r>
              <a:r>
                <a:rPr lang="en-US" altLang="en-US" sz="1400" dirty="0">
                  <a:solidFill>
                    <a:srgbClr val="000000"/>
                  </a:solidFill>
                </a:rPr>
                <a:t>(pol2)</a:t>
              </a:r>
              <a:endParaRPr lang="en-US" altLang="en-US" sz="1400" b="1" dirty="0">
                <a:solidFill>
                  <a:srgbClr val="000000"/>
                </a:solidFill>
              </a:endParaRPr>
            </a:p>
          </p:txBody>
        </p:sp>
        <p:sp>
          <p:nvSpPr>
            <p:cNvPr id="154" name="Rectangle 153"/>
            <p:cNvSpPr/>
            <p:nvPr/>
          </p:nvSpPr>
          <p:spPr bwMode="auto">
            <a:xfrm>
              <a:off x="4976172" y="4841938"/>
              <a:ext cx="2947566" cy="549252"/>
            </a:xfrm>
            <a:prstGeom prst="rect">
              <a:avLst/>
            </a:prstGeom>
            <a:noFill/>
            <a:ln w="28575" cap="flat" cmpd="sng" algn="ctr">
              <a:solidFill>
                <a:srgbClr val="7030A0"/>
              </a:solid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chemeClr val="accent2">
                    <a:lumMod val="75000"/>
                  </a:schemeClr>
                </a:solidFill>
                <a:latin typeface="Arial" charset="0"/>
                <a:cs typeface="+mn-cs"/>
              </a:endParaRPr>
            </a:p>
          </p:txBody>
        </p:sp>
        <p:sp>
          <p:nvSpPr>
            <p:cNvPr id="36897" name="Rectangle 154"/>
            <p:cNvSpPr>
              <a:spLocks noChangeArrowheads="1"/>
            </p:cNvSpPr>
            <p:nvPr/>
          </p:nvSpPr>
          <p:spPr bwMode="auto">
            <a:xfrm>
              <a:off x="4976813" y="5451475"/>
              <a:ext cx="2946400" cy="762000"/>
            </a:xfrm>
            <a:prstGeom prst="rect">
              <a:avLst/>
            </a:prstGeom>
            <a:noFill/>
            <a:ln w="28575" algn="ctr">
              <a:solidFill>
                <a:schemeClr val="accent2"/>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FF0000"/>
                </a:solidFill>
              </a:endParaRPr>
            </a:p>
          </p:txBody>
        </p:sp>
        <p:sp>
          <p:nvSpPr>
            <p:cNvPr id="36898" name="TextBox 158"/>
            <p:cNvSpPr txBox="1">
              <a:spLocks noChangeArrowheads="1"/>
            </p:cNvSpPr>
            <p:nvPr/>
          </p:nvSpPr>
          <p:spPr bwMode="auto">
            <a:xfrm>
              <a:off x="8570913" y="4721225"/>
              <a:ext cx="28051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rgbClr val="FF0000"/>
                </a:buClr>
                <a:buFont typeface="Arial" panose="020B0604020202020204" pitchFamily="34" charset="0"/>
                <a:buNone/>
              </a:pPr>
              <a:r>
                <a:rPr lang="en-US" altLang="en-US" sz="1400" b="1" dirty="0">
                  <a:solidFill>
                    <a:srgbClr val="7030A0"/>
                  </a:solidFill>
                </a:rPr>
                <a:t>EMP  compressed</a:t>
              </a:r>
              <a:endParaRPr lang="en-US" altLang="en-US" sz="1400" dirty="0"/>
            </a:p>
          </p:txBody>
        </p:sp>
        <p:sp>
          <p:nvSpPr>
            <p:cNvPr id="160" name="Rectangle 159"/>
            <p:cNvSpPr/>
            <p:nvPr/>
          </p:nvSpPr>
          <p:spPr bwMode="auto">
            <a:xfrm>
              <a:off x="8533251" y="4714943"/>
              <a:ext cx="2944390" cy="307962"/>
            </a:xfrm>
            <a:prstGeom prst="rect">
              <a:avLst/>
            </a:prstGeom>
            <a:noFill/>
            <a:ln w="28575" cap="flat" cmpd="sng" algn="ctr">
              <a:solidFill>
                <a:srgbClr val="7030A0"/>
              </a:solid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solidFill>
                  <a:schemeClr val="accent2">
                    <a:lumMod val="75000"/>
                  </a:schemeClr>
                </a:solidFill>
                <a:latin typeface="Arial" charset="0"/>
                <a:cs typeface="+mn-cs"/>
              </a:endParaRPr>
            </a:p>
          </p:txBody>
        </p:sp>
        <p:sp>
          <p:nvSpPr>
            <p:cNvPr id="36900" name="Rectangle 13" descr="Large grid"/>
            <p:cNvSpPr>
              <a:spLocks noChangeArrowheads="1"/>
            </p:cNvSpPr>
            <p:nvPr/>
          </p:nvSpPr>
          <p:spPr bwMode="auto">
            <a:xfrm>
              <a:off x="609600" y="5099050"/>
              <a:ext cx="508000" cy="369888"/>
            </a:xfrm>
            <a:prstGeom prst="rect">
              <a:avLst/>
            </a:prstGeom>
            <a:blipFill dpi="0" rotWithShape="0">
              <a:blip r:embed="rId4"/>
              <a:srcRect/>
              <a:tile tx="0" ty="0" sx="100000" sy="100000" flip="none" algn="tl"/>
            </a:blipFill>
            <a:ln w="28575">
              <a:solidFill>
                <a:srgbClr val="C00000"/>
              </a:solidFill>
              <a:miter lim="800000"/>
              <a:headEnd/>
              <a:tailEnd/>
            </a:ln>
          </p:spPr>
          <p:txBody>
            <a:bodyPr lIns="92075" tIns="46038" rIns="92075" bIns="46038"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36901" name="TextBox 161"/>
            <p:cNvSpPr txBox="1">
              <a:spLocks noChangeArrowheads="1"/>
            </p:cNvSpPr>
            <p:nvPr/>
          </p:nvSpPr>
          <p:spPr bwMode="auto">
            <a:xfrm>
              <a:off x="7250113" y="1460500"/>
              <a:ext cx="5746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FF0000"/>
                </a:buClr>
                <a:buFont typeface="Arial" panose="020B0604020202020204" pitchFamily="34" charset="0"/>
                <a:buNone/>
              </a:pPr>
              <a:r>
                <a:rPr lang="en-US" altLang="en-US" sz="1400" dirty="0">
                  <a:solidFill>
                    <a:srgbClr val="000000"/>
                  </a:solidFill>
                </a:rPr>
                <a:t>Real</a:t>
              </a:r>
            </a:p>
            <a:p>
              <a:pPr algn="ctr" eaLnBrk="1" hangingPunct="1">
                <a:buClr>
                  <a:srgbClr val="FF0000"/>
                </a:buClr>
                <a:buFont typeface="Arial" panose="020B0604020202020204" pitchFamily="34" charset="0"/>
                <a:buNone/>
              </a:pPr>
              <a:endParaRPr lang="en-US" altLang="en-US" sz="1400" dirty="0">
                <a:solidFill>
                  <a:srgbClr val="000000"/>
                </a:solidFill>
              </a:endParaRPr>
            </a:p>
            <a:p>
              <a:pPr algn="ctr" eaLnBrk="1" hangingPunct="1">
                <a:buClr>
                  <a:srgbClr val="FF0000"/>
                </a:buClr>
                <a:buFont typeface="Arial" panose="020B0604020202020204" pitchFamily="34" charset="0"/>
                <a:buNone/>
              </a:pPr>
              <a:r>
                <a:rPr lang="en-US" altLang="en-US" sz="1400" dirty="0">
                  <a:solidFill>
                    <a:srgbClr val="000000"/>
                  </a:solidFill>
                </a:rPr>
                <a:t>Time</a:t>
              </a:r>
            </a:p>
          </p:txBody>
        </p:sp>
        <p:sp>
          <p:nvSpPr>
            <p:cNvPr id="36902" name="TextBox 11"/>
            <p:cNvSpPr txBox="1">
              <a:spLocks noChangeArrowheads="1"/>
            </p:cNvSpPr>
            <p:nvPr/>
          </p:nvSpPr>
          <p:spPr bwMode="auto">
            <a:xfrm>
              <a:off x="8532813" y="5486400"/>
              <a:ext cx="3046412" cy="365125"/>
            </a:xfrm>
            <a:prstGeom prst="rect">
              <a:avLst/>
            </a:prstGeom>
            <a:gradFill rotWithShape="1">
              <a:gsLst>
                <a:gs pos="0">
                  <a:srgbClr val="FFFF99">
                    <a:alpha val="70000"/>
                  </a:srgbClr>
                </a:gs>
                <a:gs pos="100000">
                  <a:srgbClr val="F5B941">
                    <a:alpha val="70000"/>
                  </a:srgbClr>
                </a:gs>
              </a:gsLst>
              <a:lin ang="5400000" scaled="1"/>
            </a:gradFill>
            <a:ln w="28575" algn="ctr">
              <a:solidFill>
                <a:srgbClr val="FF0000">
                  <a:alpha val="61960"/>
                </a:srgbClr>
              </a:solidFill>
              <a:miter lim="800000"/>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20000"/>
                </a:spcBef>
                <a:buClr>
                  <a:srgbClr val="FF0000"/>
                </a:buClr>
                <a:buFont typeface="Arial" panose="020B0604020202020204" pitchFamily="34" charset="0"/>
                <a:buNone/>
              </a:pPr>
              <a:r>
                <a:rPr lang="en-US" altLang="en-US" sz="1600" b="1" dirty="0">
                  <a:solidFill>
                    <a:srgbClr val="663300"/>
                  </a:solidFill>
                </a:rPr>
                <a:t>View ADO results</a:t>
              </a:r>
            </a:p>
          </p:txBody>
        </p:sp>
        <p:cxnSp>
          <p:nvCxnSpPr>
            <p:cNvPr id="36903" name="Elbow Connector 27"/>
            <p:cNvCxnSpPr>
              <a:cxnSpLocks noChangeShapeType="1"/>
            </p:cNvCxnSpPr>
            <p:nvPr/>
          </p:nvCxnSpPr>
          <p:spPr bwMode="auto">
            <a:xfrm>
              <a:off x="9831388" y="5105400"/>
              <a:ext cx="0" cy="304800"/>
            </a:xfrm>
            <a:prstGeom prst="straightConnector1">
              <a:avLst/>
            </a:prstGeom>
            <a:noFill/>
            <a:ln w="28575" algn="ctr">
              <a:solidFill>
                <a:schemeClr val="accent2"/>
              </a:solidFill>
              <a:round/>
              <a:headEnd type="none" w="lg" len="lg"/>
              <a:tailEnd type="triangle" w="lg" len="lg"/>
            </a:ln>
            <a:extLst>
              <a:ext uri="{909E8E84-426E-40DD-AFC4-6F175D3DCCD1}">
                <a14:hiddenFill xmlns:a14="http://schemas.microsoft.com/office/drawing/2010/main">
                  <a:noFill/>
                </a14:hiddenFill>
              </a:ext>
            </a:extLst>
          </p:spPr>
        </p:cxnSp>
        <p:sp>
          <p:nvSpPr>
            <p:cNvPr id="36904" name="TextBox 11"/>
            <p:cNvSpPr txBox="1">
              <a:spLocks noChangeArrowheads="1"/>
            </p:cNvSpPr>
            <p:nvPr/>
          </p:nvSpPr>
          <p:spPr bwMode="auto">
            <a:xfrm>
              <a:off x="8532813" y="5959475"/>
              <a:ext cx="3046412" cy="365125"/>
            </a:xfrm>
            <a:prstGeom prst="rect">
              <a:avLst/>
            </a:prstGeom>
            <a:solidFill>
              <a:srgbClr val="00B050"/>
            </a:solidFill>
            <a:ln w="28575" algn="ctr">
              <a:solidFill>
                <a:schemeClr val="tx1"/>
              </a:solidFill>
              <a:miter lim="800000"/>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Clr>
                  <a:srgbClr val="FF0000"/>
                </a:buClr>
                <a:buFont typeface="Arial" panose="020B0604020202020204" pitchFamily="34" charset="0"/>
                <a:buNone/>
              </a:pPr>
              <a:r>
                <a:rPr lang="en-US" altLang="en-US" sz="1200" b="1" dirty="0">
                  <a:solidFill>
                    <a:schemeClr val="bg1"/>
                  </a:solidFill>
                </a:rPr>
                <a:t>COMPRESSION_STAT$ table</a:t>
              </a:r>
            </a:p>
          </p:txBody>
        </p:sp>
        <p:sp>
          <p:nvSpPr>
            <p:cNvPr id="36905" name="Oval 70"/>
            <p:cNvSpPr>
              <a:spLocks noChangeArrowheads="1"/>
            </p:cNvSpPr>
            <p:nvPr/>
          </p:nvSpPr>
          <p:spPr bwMode="auto">
            <a:xfrm>
              <a:off x="5586413" y="3733800"/>
              <a:ext cx="1422400" cy="304800"/>
            </a:xfrm>
            <a:prstGeom prst="ellipse">
              <a:avLst/>
            </a:prstGeom>
            <a:solidFill>
              <a:schemeClr val="bg1"/>
            </a:solidFill>
            <a:ln w="28575" algn="ctr">
              <a:solidFill>
                <a:schemeClr val="accent2"/>
              </a:solidFill>
              <a:round/>
              <a:headEnd type="none" w="sm" len="sm"/>
              <a:tailEnd type="none" w="sm" len="sm"/>
            </a:ln>
          </p:spPr>
          <p:txBody>
            <a:bodyPr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r>
                <a:rPr lang="en-US" altLang="en-US" sz="1400" b="1" dirty="0">
                  <a:solidFill>
                    <a:srgbClr val="000000"/>
                  </a:solidFill>
                </a:rPr>
                <a:t>MMON</a:t>
              </a:r>
            </a:p>
          </p:txBody>
        </p:sp>
        <p:sp>
          <p:nvSpPr>
            <p:cNvPr id="36906" name="AutoShape 17"/>
            <p:cNvSpPr>
              <a:spLocks noChangeArrowheads="1"/>
            </p:cNvSpPr>
            <p:nvPr/>
          </p:nvSpPr>
          <p:spPr bwMode="blackWhite">
            <a:xfrm>
              <a:off x="7366000" y="4010025"/>
              <a:ext cx="1320800" cy="257175"/>
            </a:xfrm>
            <a:prstGeom prst="roundRect">
              <a:avLst>
                <a:gd name="adj" fmla="val 16667"/>
              </a:avLst>
            </a:prstGeom>
            <a:solidFill>
              <a:schemeClr val="bg1"/>
            </a:solidFill>
            <a:ln w="28575">
              <a:solidFill>
                <a:schemeClr val="accent2"/>
              </a:solidFill>
              <a:round/>
              <a:headEnd type="none" w="sm" len="sm"/>
              <a:tailEnd type="none" w="sm" len="sm"/>
            </a:ln>
          </p:spPr>
          <p:txBody>
            <a:bodyPr wrap="none" lIns="46038" tIns="46038" rIns="46038" bIns="46038" anchor="ctr"/>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5000"/>
                </a:lnSpc>
                <a:spcBef>
                  <a:spcPct val="20000"/>
                </a:spcBef>
                <a:buClr>
                  <a:srgbClr val="FF0000"/>
                </a:buClr>
              </a:pPr>
              <a:r>
                <a:rPr lang="en-US" altLang="en-US" sz="1400" b="1" dirty="0">
                  <a:solidFill>
                    <a:srgbClr val="000000"/>
                  </a:solidFill>
                </a:rPr>
                <a:t>Window</a:t>
              </a:r>
            </a:p>
          </p:txBody>
        </p:sp>
        <p:cxnSp>
          <p:nvCxnSpPr>
            <p:cNvPr id="36907" name="Shape 51"/>
            <p:cNvCxnSpPr>
              <a:cxnSpLocks noChangeShapeType="1"/>
            </p:cNvCxnSpPr>
            <p:nvPr/>
          </p:nvCxnSpPr>
          <p:spPr bwMode="auto">
            <a:xfrm rot="5400000">
              <a:off x="5566569" y="640556"/>
              <a:ext cx="1219200" cy="3900488"/>
            </a:xfrm>
            <a:prstGeom prst="bentConnector3">
              <a:avLst>
                <a:gd name="adj1" fmla="val 50000"/>
              </a:avLst>
            </a:prstGeom>
            <a:noFill/>
            <a:ln w="28575" algn="ctr">
              <a:solidFill>
                <a:srgbClr val="009900"/>
              </a:solidFill>
              <a:prstDash val="sysDash"/>
              <a:round/>
              <a:headEnd type="triangle" w="lg" len="lg"/>
              <a:tailEnd type="triangle" w="lg" len="lg"/>
            </a:ln>
            <a:extLst>
              <a:ext uri="{909E8E84-426E-40DD-AFC4-6F175D3DCCD1}">
                <a14:hiddenFill xmlns:a14="http://schemas.microsoft.com/office/drawing/2010/main">
                  <a:noFill/>
                </a14:hiddenFill>
              </a:ext>
            </a:extLst>
          </p:spPr>
        </p:cxnSp>
        <p:sp>
          <p:nvSpPr>
            <p:cNvPr id="36908" name="Freeform 54"/>
            <p:cNvSpPr>
              <a:spLocks/>
            </p:cNvSpPr>
            <p:nvPr/>
          </p:nvSpPr>
          <p:spPr bwMode="auto">
            <a:xfrm>
              <a:off x="7086600" y="3668713"/>
              <a:ext cx="889000" cy="655637"/>
            </a:xfrm>
            <a:custGeom>
              <a:avLst/>
              <a:gdLst>
                <a:gd name="T0" fmla="*/ 0 w 666044"/>
                <a:gd name="T1" fmla="*/ 740084 h 654755"/>
                <a:gd name="T2" fmla="*/ 0 w 666044"/>
                <a:gd name="T3" fmla="*/ 306237 h 654755"/>
                <a:gd name="T4" fmla="*/ 30864740 w 666044"/>
                <a:gd name="T5" fmla="*/ 306237 h 654755"/>
                <a:gd name="T6" fmla="*/ 30864740 w 666044"/>
                <a:gd name="T7" fmla="*/ 0 h 654755"/>
                <a:gd name="T8" fmla="*/ 0 60000 65536"/>
                <a:gd name="T9" fmla="*/ 0 60000 65536"/>
                <a:gd name="T10" fmla="*/ 0 60000 65536"/>
                <a:gd name="T11" fmla="*/ 0 60000 65536"/>
                <a:gd name="T12" fmla="*/ 0 w 666044"/>
                <a:gd name="T13" fmla="*/ 0 h 654755"/>
                <a:gd name="T14" fmla="*/ 666044 w 666044"/>
                <a:gd name="T15" fmla="*/ 654755 h 654755"/>
              </a:gdLst>
              <a:ahLst/>
              <a:cxnLst>
                <a:cxn ang="T8">
                  <a:pos x="T0" y="T1"/>
                </a:cxn>
                <a:cxn ang="T9">
                  <a:pos x="T2" y="T3"/>
                </a:cxn>
                <a:cxn ang="T10">
                  <a:pos x="T4" y="T5"/>
                </a:cxn>
                <a:cxn ang="T11">
                  <a:pos x="T6" y="T7"/>
                </a:cxn>
              </a:cxnLst>
              <a:rect l="T12" t="T13" r="T14" b="T15"/>
              <a:pathLst>
                <a:path w="666044" h="654755">
                  <a:moveTo>
                    <a:pt x="0" y="654755"/>
                  </a:moveTo>
                  <a:lnTo>
                    <a:pt x="0" y="270933"/>
                  </a:lnTo>
                  <a:lnTo>
                    <a:pt x="666044" y="270933"/>
                  </a:lnTo>
                  <a:lnTo>
                    <a:pt x="666044" y="0"/>
                  </a:lnTo>
                </a:path>
              </a:pathLst>
            </a:custGeom>
            <a:noFill/>
            <a:ln w="28575" cap="flat" cmpd="sng" algn="ctr">
              <a:solidFill>
                <a:schemeClr val="accent2"/>
              </a:solidFill>
              <a:prstDash val="sysDash"/>
              <a:round/>
              <a:headEnd type="triangl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en-US" dirty="0"/>
            </a:p>
          </p:txBody>
        </p:sp>
        <p:pic>
          <p:nvPicPr>
            <p:cNvPr id="36909" name="Picture 51" descr="D:\D DRIVE\ALL ICONS\OU ICONS\Graphic_Repository\icons\people\peop041.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81750" y="2384425"/>
              <a:ext cx="296799" cy="705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Oval 33"/>
            <p:cNvSpPr>
              <a:spLocks noChangeArrowheads="1"/>
            </p:cNvSpPr>
            <p:nvPr/>
          </p:nvSpPr>
          <p:spPr bwMode="auto">
            <a:xfrm>
              <a:off x="1679072" y="1052736"/>
              <a:ext cx="365760" cy="36576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rPr>
                <a:t>1</a:t>
              </a:r>
            </a:p>
          </p:txBody>
        </p:sp>
        <p:sp>
          <p:nvSpPr>
            <p:cNvPr id="52" name="Oval 33"/>
            <p:cNvSpPr>
              <a:spLocks noChangeArrowheads="1"/>
            </p:cNvSpPr>
            <p:nvPr/>
          </p:nvSpPr>
          <p:spPr bwMode="auto">
            <a:xfrm>
              <a:off x="5038571" y="1052736"/>
              <a:ext cx="365760" cy="36576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rPr>
                <a:t>2</a:t>
              </a:r>
            </a:p>
          </p:txBody>
        </p:sp>
        <p:sp>
          <p:nvSpPr>
            <p:cNvPr id="53" name="Oval 33"/>
            <p:cNvSpPr>
              <a:spLocks noChangeArrowheads="1"/>
            </p:cNvSpPr>
            <p:nvPr/>
          </p:nvSpPr>
          <p:spPr bwMode="auto">
            <a:xfrm>
              <a:off x="719216" y="3933056"/>
              <a:ext cx="365760" cy="36576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rPr>
                <a:t>3</a:t>
              </a:r>
            </a:p>
          </p:txBody>
        </p:sp>
        <p:sp>
          <p:nvSpPr>
            <p:cNvPr id="54" name="Oval 33"/>
            <p:cNvSpPr>
              <a:spLocks noChangeArrowheads="1"/>
            </p:cNvSpPr>
            <p:nvPr/>
          </p:nvSpPr>
          <p:spPr bwMode="auto">
            <a:xfrm>
              <a:off x="5134556" y="3933056"/>
              <a:ext cx="365760" cy="36576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rPr>
                <a:t>4</a:t>
              </a:r>
            </a:p>
          </p:txBody>
        </p:sp>
        <p:sp>
          <p:nvSpPr>
            <p:cNvPr id="55" name="Oval 33"/>
            <p:cNvSpPr>
              <a:spLocks noChangeArrowheads="1"/>
            </p:cNvSpPr>
            <p:nvPr/>
          </p:nvSpPr>
          <p:spPr bwMode="auto">
            <a:xfrm>
              <a:off x="10605739" y="3933056"/>
              <a:ext cx="365760" cy="36576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rPr>
                <a:t>5</a:t>
              </a:r>
            </a:p>
          </p:txBody>
        </p:sp>
        <p:sp>
          <p:nvSpPr>
            <p:cNvPr id="56" name="Oval 33"/>
            <p:cNvSpPr>
              <a:spLocks noChangeArrowheads="1"/>
            </p:cNvSpPr>
            <p:nvPr/>
          </p:nvSpPr>
          <p:spPr bwMode="auto">
            <a:xfrm>
              <a:off x="10605739" y="5085184"/>
              <a:ext cx="365760" cy="36576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rPr>
                <a:t>6</a:t>
              </a:r>
            </a:p>
          </p:txBody>
        </p:sp>
      </p:grpSp>
    </p:spTree>
    <p:custDataLst>
      <p:tags r:id="rId1"/>
    </p:custDataLst>
    <p:extLst>
      <p:ext uri="{BB962C8B-B14F-4D97-AF65-F5344CB8AC3E}">
        <p14:creationId xmlns:p14="http://schemas.microsoft.com/office/powerpoint/2010/main" val="312204658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ChangeArrowheads="1"/>
          </p:cNvSpPr>
          <p:nvPr/>
        </p:nvSpPr>
        <p:spPr bwMode="blackGray">
          <a:xfrm>
            <a:off x="11495088" y="260350"/>
            <a:ext cx="395287" cy="179388"/>
          </a:xfrm>
          <a:prstGeom prst="rect">
            <a:avLst/>
          </a:prstGeom>
          <a:solidFill>
            <a:srgbClr val="D4ECBA"/>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nchor="ctr"/>
          <a:lstStyle>
            <a:lvl1pPr defTabSz="400050">
              <a:spcBef>
                <a:spcPts val="900"/>
              </a:spcBef>
              <a:buClr>
                <a:srgbClr val="000000"/>
              </a:buClr>
              <a:buFont typeface="Arial" panose="020B0604020202020204" pitchFamily="34" charset="0"/>
              <a:tabLst>
                <a:tab pos="400050" algn="r"/>
                <a:tab pos="673100" algn="l"/>
              </a:tabLst>
              <a:defRPr sz="2100">
                <a:solidFill>
                  <a:srgbClr val="5F5F5F"/>
                </a:solidFill>
                <a:latin typeface="Arial" panose="020B0604020202020204" pitchFamily="34" charset="0"/>
              </a:defRPr>
            </a:lvl1pPr>
            <a:lvl2pPr marL="742950" indent="-285750" defTabSz="400050">
              <a:spcBef>
                <a:spcPts val="900"/>
              </a:spcBef>
              <a:buClr>
                <a:srgbClr val="FF0000"/>
              </a:buClr>
              <a:buFont typeface="Arial" panose="020B0604020202020204" pitchFamily="34" charset="0"/>
              <a:buChar char="•"/>
              <a:tabLst>
                <a:tab pos="400050" algn="r"/>
                <a:tab pos="673100" algn="l"/>
              </a:tabLst>
              <a:defRPr sz="2100">
                <a:solidFill>
                  <a:srgbClr val="5F5F5F"/>
                </a:solidFill>
                <a:latin typeface="Arial" panose="020B0604020202020204" pitchFamily="34" charset="0"/>
              </a:defRPr>
            </a:lvl2pPr>
            <a:lvl3pPr marL="1143000" indent="-228600" defTabSz="400050">
              <a:spcBef>
                <a:spcPts val="450"/>
              </a:spcBef>
              <a:buClr>
                <a:srgbClr val="FF0000"/>
              </a:buClr>
              <a:buFont typeface="Arial" panose="020B0604020202020204" pitchFamily="34" charset="0"/>
              <a:buChar char="–"/>
              <a:tabLst>
                <a:tab pos="400050" algn="r"/>
                <a:tab pos="673100" algn="l"/>
              </a:tabLst>
              <a:defRPr sz="2000">
                <a:solidFill>
                  <a:srgbClr val="5F5F5F"/>
                </a:solidFill>
                <a:latin typeface="Arial" panose="020B0604020202020204" pitchFamily="34" charset="0"/>
              </a:defRPr>
            </a:lvl3pPr>
            <a:lvl4pPr marL="1600200" indent="-228600" defTabSz="400050">
              <a:spcBef>
                <a:spcPct val="20000"/>
              </a:spcBef>
              <a:buClr>
                <a:schemeClr val="accent2"/>
              </a:buClr>
              <a:buSzPct val="45000"/>
              <a:buFont typeface="Arial" panose="020B0604020202020204" pitchFamily="34" charset="0"/>
              <a:buChar char="—"/>
              <a:tabLst>
                <a:tab pos="400050" algn="r"/>
                <a:tab pos="673100" algn="l"/>
              </a:tabLst>
              <a:defRPr>
                <a:solidFill>
                  <a:srgbClr val="5F5F5F"/>
                </a:solidFill>
                <a:latin typeface="Arial" panose="020B0604020202020204" pitchFamily="34" charset="0"/>
              </a:defRPr>
            </a:lvl4pPr>
            <a:lvl5pPr marL="2057400" indent="-228600" defTabSz="400050">
              <a:spcBef>
                <a:spcPct val="20000"/>
              </a:spcBef>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5pPr>
            <a:lvl6pPr marL="25146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6pPr>
            <a:lvl7pPr marL="29718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7pPr>
            <a:lvl8pPr marL="34290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8pPr>
            <a:lvl9pPr marL="38862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9pPr>
          </a:lstStyle>
          <a:p>
            <a:pPr algn="ctr" eaLnBrk="1" hangingPunct="1">
              <a:spcBef>
                <a:spcPct val="0"/>
              </a:spcBef>
              <a:buClrTx/>
              <a:buFontTx/>
              <a:buNone/>
            </a:pPr>
            <a:r>
              <a:rPr lang="en-US" altLang="en-US" sz="800" b="1" i="1" dirty="0" smtClean="0">
                <a:solidFill>
                  <a:srgbClr val="000000"/>
                </a:solidFill>
              </a:rPr>
              <a:t>19c</a:t>
            </a:r>
            <a:endParaRPr lang="en-US" altLang="en-US" sz="800" b="1" i="1" dirty="0">
              <a:solidFill>
                <a:srgbClr val="000000"/>
              </a:solidFill>
            </a:endParaRPr>
          </a:p>
        </p:txBody>
      </p:sp>
      <p:sp>
        <p:nvSpPr>
          <p:cNvPr id="16" name="Rounded Rectangle 15"/>
          <p:cNvSpPr/>
          <p:nvPr/>
        </p:nvSpPr>
        <p:spPr bwMode="auto">
          <a:xfrm>
            <a:off x="838200" y="2852738"/>
            <a:ext cx="5976938" cy="2592387"/>
          </a:xfrm>
          <a:prstGeom prst="roundRect">
            <a:avLst>
              <a:gd name="adj" fmla="val 7330"/>
            </a:avLst>
          </a:prstGeom>
          <a:gradFill flip="none" rotWithShape="1">
            <a:gsLst>
              <a:gs pos="0">
                <a:srgbClr val="FF5B5B"/>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a:lstStyle/>
          <a:p>
            <a:pPr algn="r" defTabSz="228600" eaLnBrk="1" hangingPunct="1">
              <a:spcBef>
                <a:spcPct val="20000"/>
              </a:spcBef>
              <a:buClr>
                <a:srgbClr val="FF0000"/>
              </a:buClr>
              <a:buFont typeface="Arial" pitchFamily="34" charset="0"/>
              <a:buNone/>
              <a:defRPr/>
            </a:pPr>
            <a:r>
              <a:rPr lang="fr-FR" b="1" dirty="0">
                <a:solidFill>
                  <a:srgbClr val="000000"/>
                </a:solidFill>
              </a:rPr>
              <a:t>CDB Fleet High_Speed</a:t>
            </a:r>
            <a:endParaRPr lang="en-US" b="1" dirty="0">
              <a:solidFill>
                <a:srgbClr val="000000"/>
              </a:solidFill>
            </a:endParaRPr>
          </a:p>
        </p:txBody>
      </p:sp>
      <p:sp>
        <p:nvSpPr>
          <p:cNvPr id="38916" name="Rectangle 30"/>
          <p:cNvSpPr>
            <a:spLocks noGrp="1" noChangeArrowheads="1"/>
          </p:cNvSpPr>
          <p:nvPr>
            <p:ph type="title"/>
          </p:nvPr>
        </p:nvSpPr>
        <p:spPr/>
        <p:txBody>
          <a:bodyPr/>
          <a:lstStyle/>
          <a:p>
            <a:pPr eaLnBrk="1" hangingPunct="1"/>
            <a:r>
              <a:rPr lang="en-US" altLang="en-US" dirty="0"/>
              <a:t>CDB </a:t>
            </a:r>
            <a:r>
              <a:rPr lang="en-US" altLang="en-US" dirty="0" smtClean="0"/>
              <a:t>Fleet</a:t>
            </a:r>
            <a:br>
              <a:rPr lang="en-US" altLang="en-US" dirty="0" smtClean="0"/>
            </a:br>
            <a:endParaRPr lang="en-US" altLang="en-US" dirty="0"/>
          </a:p>
        </p:txBody>
      </p:sp>
      <p:sp>
        <p:nvSpPr>
          <p:cNvPr id="38917" name="Rectangle 31"/>
          <p:cNvSpPr>
            <a:spLocks noGrp="1" noChangeArrowheads="1"/>
          </p:cNvSpPr>
          <p:nvPr>
            <p:ph idx="1"/>
          </p:nvPr>
        </p:nvSpPr>
        <p:spPr>
          <a:xfrm>
            <a:off x="622300" y="1243013"/>
            <a:ext cx="10944225" cy="4951412"/>
          </a:xfrm>
        </p:spPr>
        <p:txBody>
          <a:bodyPr>
            <a:normAutofit fontScale="85000" lnSpcReduction="10000"/>
          </a:bodyPr>
          <a:lstStyle/>
          <a:p>
            <a:pPr eaLnBrk="1" hangingPunct="1"/>
            <a:r>
              <a:rPr lang="en-US" altLang="en-US" dirty="0"/>
              <a:t>A CDB fleet is a collection of different CDBs that can be managed as one logical CDB:</a:t>
            </a:r>
          </a:p>
          <a:p>
            <a:pPr lvl="1"/>
            <a:r>
              <a:rPr lang="en-US" altLang="en-US" dirty="0"/>
              <a:t>To provide the underlying infrastructure for massive scalability and centralized management of many CDBs</a:t>
            </a:r>
          </a:p>
          <a:p>
            <a:pPr lvl="1"/>
            <a:r>
              <a:rPr lang="en-US" altLang="en-US" dirty="0"/>
              <a:t>To provision more than the maximum number of PDBs for an </a:t>
            </a:r>
            <a:r>
              <a:rPr lang="en-US" altLang="en-US" dirty="0" smtClean="0"/>
              <a:t>application</a:t>
            </a:r>
          </a:p>
          <a:p>
            <a:pPr lvl="1"/>
            <a:endParaRPr lang="en-US" altLang="en-US" dirty="0"/>
          </a:p>
          <a:p>
            <a:pPr lvl="1"/>
            <a:endParaRPr lang="en-US" altLang="en-US" dirty="0" smtClean="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r>
              <a:rPr lang="en-US" altLang="en-US" dirty="0"/>
              <a:t>To manage appropriate server resources for PDBs, such as CPU, memory, I/O rate, and storage systems</a:t>
            </a:r>
          </a:p>
        </p:txBody>
      </p:sp>
      <p:sp>
        <p:nvSpPr>
          <p:cNvPr id="38918" name="PPTShape_6"/>
          <p:cNvSpPr>
            <a:spLocks noChangeArrowheads="1"/>
          </p:cNvSpPr>
          <p:nvPr/>
        </p:nvSpPr>
        <p:spPr bwMode="blackWhite">
          <a:xfrm>
            <a:off x="1054100" y="3189288"/>
            <a:ext cx="1511300" cy="1223962"/>
          </a:xfrm>
          <a:prstGeom prst="rect">
            <a:avLst/>
          </a:prstGeom>
          <a:solidFill>
            <a:srgbClr val="DCE3E4"/>
          </a:solidFill>
          <a:ln w="28575">
            <a:solidFill>
              <a:schemeClr val="tx1"/>
            </a:solidFill>
            <a:miter lim="800000"/>
            <a:headEnd/>
            <a:tailEnd/>
          </a:ln>
        </p:spPr>
        <p:txBody>
          <a:bodyPr wrap="none" lIns="92075" tIns="46038" rIns="92075" bIns="46038"/>
          <a:lstStyle>
            <a:lvl1pPr defTabSz="1041400">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defTabSz="104140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defTabSz="10414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defTabSz="10414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defTabSz="10414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a:lnSpc>
                <a:spcPct val="85000"/>
              </a:lnSpc>
              <a:spcBef>
                <a:spcPct val="50000"/>
              </a:spcBef>
              <a:buClrTx/>
              <a:buFontTx/>
              <a:buNone/>
            </a:pPr>
            <a:r>
              <a:rPr lang="fr-FR" altLang="en-US" sz="1400" b="1" dirty="0">
                <a:solidFill>
                  <a:srgbClr val="000000"/>
                </a:solidFill>
              </a:rPr>
              <a:t>cdb1</a:t>
            </a:r>
            <a:endParaRPr lang="en-US" altLang="en-US" sz="1400" b="1" dirty="0">
              <a:solidFill>
                <a:srgbClr val="000000"/>
              </a:solidFill>
            </a:endParaRPr>
          </a:p>
        </p:txBody>
      </p:sp>
      <p:pic>
        <p:nvPicPr>
          <p:cNvPr id="8" name="Picture 7" descr="PDB.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01800" y="3284538"/>
            <a:ext cx="674688"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0" name="Rectangle 6"/>
          <p:cNvSpPr>
            <a:spLocks noChangeArrowheads="1"/>
          </p:cNvSpPr>
          <p:nvPr/>
        </p:nvSpPr>
        <p:spPr bwMode="auto">
          <a:xfrm>
            <a:off x="1125538" y="3554413"/>
            <a:ext cx="6635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en-US" altLang="en-US" sz="1400" b="1" dirty="0">
                <a:solidFill>
                  <a:srgbClr val="000000"/>
                </a:solidFill>
              </a:rPr>
              <a:t>PDB1</a:t>
            </a:r>
            <a:endParaRPr lang="en-US" altLang="en-US" sz="1400" dirty="0">
              <a:solidFill>
                <a:srgbClr val="000000"/>
              </a:solidFill>
            </a:endParaRPr>
          </a:p>
        </p:txBody>
      </p:sp>
      <p:sp>
        <p:nvSpPr>
          <p:cNvPr id="38921" name="PPTShape_6"/>
          <p:cNvSpPr>
            <a:spLocks noChangeArrowheads="1"/>
          </p:cNvSpPr>
          <p:nvPr/>
        </p:nvSpPr>
        <p:spPr bwMode="blackWhite">
          <a:xfrm>
            <a:off x="2422525" y="3500438"/>
            <a:ext cx="1871663" cy="1368425"/>
          </a:xfrm>
          <a:prstGeom prst="rect">
            <a:avLst/>
          </a:prstGeom>
          <a:solidFill>
            <a:srgbClr val="DCE3E4"/>
          </a:solidFill>
          <a:ln w="28575">
            <a:solidFill>
              <a:schemeClr val="tx1"/>
            </a:solidFill>
            <a:miter lim="800000"/>
            <a:headEnd/>
            <a:tailEnd/>
          </a:ln>
        </p:spPr>
        <p:txBody>
          <a:bodyPr wrap="none" lIns="92075" tIns="46038" rIns="92075" bIns="46038"/>
          <a:lstStyle>
            <a:lvl1pPr defTabSz="1041400">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defTabSz="104140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defTabSz="10414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defTabSz="10414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defTabSz="10414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a:lnSpc>
                <a:spcPct val="85000"/>
              </a:lnSpc>
              <a:spcBef>
                <a:spcPct val="50000"/>
              </a:spcBef>
              <a:buClrTx/>
              <a:buFontTx/>
              <a:buNone/>
            </a:pPr>
            <a:r>
              <a:rPr lang="fr-FR" altLang="en-US" sz="1400" b="1" dirty="0">
                <a:solidFill>
                  <a:srgbClr val="000000"/>
                </a:solidFill>
              </a:rPr>
              <a:t>cdb2</a:t>
            </a:r>
            <a:endParaRPr lang="en-US" altLang="en-US" sz="1400" b="1" dirty="0">
              <a:solidFill>
                <a:srgbClr val="000000"/>
              </a:solidFill>
            </a:endParaRPr>
          </a:p>
        </p:txBody>
      </p:sp>
      <p:pic>
        <p:nvPicPr>
          <p:cNvPr id="11" name="Picture 10" descr="PDB.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14688" y="3571875"/>
            <a:ext cx="736600"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3" name="Rectangle 6"/>
          <p:cNvSpPr>
            <a:spLocks noChangeArrowheads="1"/>
          </p:cNvSpPr>
          <p:nvPr/>
        </p:nvSpPr>
        <p:spPr bwMode="auto">
          <a:xfrm>
            <a:off x="2490788" y="3860800"/>
            <a:ext cx="723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en-US" altLang="en-US" sz="1400" b="1" dirty="0">
                <a:solidFill>
                  <a:srgbClr val="000000"/>
                </a:solidFill>
              </a:rPr>
              <a:t>PDB2</a:t>
            </a:r>
            <a:endParaRPr lang="en-US" altLang="en-US" sz="1400" dirty="0">
              <a:solidFill>
                <a:srgbClr val="000000"/>
              </a:solidFill>
            </a:endParaRPr>
          </a:p>
        </p:txBody>
      </p:sp>
      <p:sp>
        <p:nvSpPr>
          <p:cNvPr id="17" name="Rounded Rectangle 16"/>
          <p:cNvSpPr/>
          <p:nvPr/>
        </p:nvSpPr>
        <p:spPr bwMode="auto">
          <a:xfrm>
            <a:off x="7102475" y="2852738"/>
            <a:ext cx="4248150" cy="2592387"/>
          </a:xfrm>
          <a:prstGeom prst="roundRect">
            <a:avLst>
              <a:gd name="adj" fmla="val 7330"/>
            </a:avLst>
          </a:prstGeom>
          <a:gradFill flip="none" rotWithShape="1">
            <a:gsLst>
              <a:gs pos="0">
                <a:srgbClr val="92D050"/>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a:lstStyle/>
          <a:p>
            <a:pPr algn="r" defTabSz="228600" eaLnBrk="1" hangingPunct="1">
              <a:spcBef>
                <a:spcPct val="20000"/>
              </a:spcBef>
              <a:buClr>
                <a:srgbClr val="FF0000"/>
              </a:buClr>
              <a:buFont typeface="Arial" pitchFamily="34" charset="0"/>
              <a:buNone/>
              <a:defRPr/>
            </a:pPr>
            <a:r>
              <a:rPr lang="fr-FR" b="1" dirty="0">
                <a:solidFill>
                  <a:srgbClr val="000000"/>
                </a:solidFill>
              </a:rPr>
              <a:t>CDB Fleet  Low_Speed</a:t>
            </a:r>
            <a:endParaRPr lang="en-US" b="1" dirty="0">
              <a:solidFill>
                <a:srgbClr val="000000"/>
              </a:solidFill>
            </a:endParaRPr>
          </a:p>
        </p:txBody>
      </p:sp>
      <p:sp>
        <p:nvSpPr>
          <p:cNvPr id="38925" name="PPTShape_6"/>
          <p:cNvSpPr>
            <a:spLocks noChangeArrowheads="1"/>
          </p:cNvSpPr>
          <p:nvPr/>
        </p:nvSpPr>
        <p:spPr bwMode="blackWhite">
          <a:xfrm>
            <a:off x="7318375" y="3500438"/>
            <a:ext cx="1728788" cy="1441450"/>
          </a:xfrm>
          <a:prstGeom prst="rect">
            <a:avLst/>
          </a:prstGeom>
          <a:solidFill>
            <a:srgbClr val="DCE3E4"/>
          </a:solidFill>
          <a:ln w="28575">
            <a:solidFill>
              <a:schemeClr val="tx1"/>
            </a:solidFill>
            <a:miter lim="800000"/>
            <a:headEnd/>
            <a:tailEnd/>
          </a:ln>
        </p:spPr>
        <p:txBody>
          <a:bodyPr wrap="none" lIns="92075" tIns="46038" rIns="92075" bIns="46038"/>
          <a:lstStyle>
            <a:lvl1pPr defTabSz="1041400">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defTabSz="104140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defTabSz="10414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defTabSz="10414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defTabSz="10414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a:lnSpc>
                <a:spcPct val="85000"/>
              </a:lnSpc>
              <a:spcBef>
                <a:spcPct val="50000"/>
              </a:spcBef>
              <a:buClrTx/>
              <a:buFontTx/>
              <a:buNone/>
            </a:pPr>
            <a:r>
              <a:rPr lang="fr-FR" altLang="en-US" sz="1400" b="1" dirty="0">
                <a:solidFill>
                  <a:srgbClr val="000000"/>
                </a:solidFill>
              </a:rPr>
              <a:t>cdb4</a:t>
            </a:r>
            <a:endParaRPr lang="en-US" altLang="en-US" sz="1400" b="1" dirty="0">
              <a:solidFill>
                <a:srgbClr val="000000"/>
              </a:solidFill>
            </a:endParaRPr>
          </a:p>
        </p:txBody>
      </p:sp>
      <p:pic>
        <p:nvPicPr>
          <p:cNvPr id="19" name="Picture 18" descr="PDB.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83550" y="3573463"/>
            <a:ext cx="674688"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7" name="Rectangle 6"/>
          <p:cNvSpPr>
            <a:spLocks noChangeArrowheads="1"/>
          </p:cNvSpPr>
          <p:nvPr/>
        </p:nvSpPr>
        <p:spPr bwMode="auto">
          <a:xfrm>
            <a:off x="7318375" y="3860800"/>
            <a:ext cx="6635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en-US" altLang="en-US" sz="1400" b="1" dirty="0">
                <a:solidFill>
                  <a:srgbClr val="080808"/>
                </a:solidFill>
              </a:rPr>
              <a:t>PDB4</a:t>
            </a:r>
            <a:endParaRPr lang="en-US" altLang="en-US" sz="1400" dirty="0">
              <a:solidFill>
                <a:srgbClr val="080808"/>
              </a:solidFill>
            </a:endParaRPr>
          </a:p>
        </p:txBody>
      </p:sp>
      <p:sp>
        <p:nvSpPr>
          <p:cNvPr id="38928" name="PPTShape_6"/>
          <p:cNvSpPr>
            <a:spLocks noChangeArrowheads="1"/>
          </p:cNvSpPr>
          <p:nvPr/>
        </p:nvSpPr>
        <p:spPr bwMode="blackWhite">
          <a:xfrm>
            <a:off x="8974138" y="3716338"/>
            <a:ext cx="2233612" cy="1512887"/>
          </a:xfrm>
          <a:prstGeom prst="rect">
            <a:avLst/>
          </a:prstGeom>
          <a:solidFill>
            <a:srgbClr val="DCE3E4"/>
          </a:solidFill>
          <a:ln w="28575">
            <a:solidFill>
              <a:schemeClr val="tx1"/>
            </a:solidFill>
            <a:miter lim="800000"/>
            <a:headEnd/>
            <a:tailEnd/>
          </a:ln>
        </p:spPr>
        <p:txBody>
          <a:bodyPr wrap="none" lIns="92075" tIns="46038" rIns="92075" bIns="46038"/>
          <a:lstStyle>
            <a:lvl1pPr defTabSz="1041400">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defTabSz="104140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defTabSz="10414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defTabSz="10414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defTabSz="10414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a:lnSpc>
                <a:spcPct val="85000"/>
              </a:lnSpc>
              <a:spcBef>
                <a:spcPct val="50000"/>
              </a:spcBef>
              <a:buClrTx/>
              <a:buFontTx/>
              <a:buNone/>
            </a:pPr>
            <a:r>
              <a:rPr lang="fr-FR" altLang="en-US" sz="1400" b="1" dirty="0">
                <a:solidFill>
                  <a:srgbClr val="000000"/>
                </a:solidFill>
              </a:rPr>
              <a:t>cdb5</a:t>
            </a:r>
            <a:endParaRPr lang="en-US" altLang="en-US" sz="1400" b="1" dirty="0">
              <a:solidFill>
                <a:srgbClr val="000000"/>
              </a:solidFill>
            </a:endParaRPr>
          </a:p>
        </p:txBody>
      </p:sp>
      <p:pic>
        <p:nvPicPr>
          <p:cNvPr id="22" name="Picture 21" descr="PDB.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925050" y="3716338"/>
            <a:ext cx="674688"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30" name="Rectangle 6"/>
          <p:cNvSpPr>
            <a:spLocks noChangeArrowheads="1"/>
          </p:cNvSpPr>
          <p:nvPr/>
        </p:nvSpPr>
        <p:spPr bwMode="auto">
          <a:xfrm>
            <a:off x="8974138" y="4076700"/>
            <a:ext cx="6635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en-US" altLang="en-US" sz="1400" b="1" dirty="0">
                <a:solidFill>
                  <a:srgbClr val="080808"/>
                </a:solidFill>
              </a:rPr>
              <a:t>PDB5</a:t>
            </a:r>
            <a:endParaRPr lang="en-US" altLang="en-US" sz="1400" dirty="0">
              <a:solidFill>
                <a:srgbClr val="080808"/>
              </a:solidFill>
            </a:endParaRPr>
          </a:p>
        </p:txBody>
      </p:sp>
      <p:sp>
        <p:nvSpPr>
          <p:cNvPr id="38931" name="Rectangle 6"/>
          <p:cNvSpPr>
            <a:spLocks noChangeArrowheads="1"/>
          </p:cNvSpPr>
          <p:nvPr/>
        </p:nvSpPr>
        <p:spPr bwMode="auto">
          <a:xfrm>
            <a:off x="2741613" y="4432300"/>
            <a:ext cx="12652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en-US" altLang="en-US" sz="1400" b="1" dirty="0">
                <a:solidFill>
                  <a:srgbClr val="000000"/>
                </a:solidFill>
              </a:rPr>
              <a:t>PDB22</a:t>
            </a:r>
            <a:endParaRPr lang="en-US" altLang="en-US" sz="1400" dirty="0">
              <a:solidFill>
                <a:srgbClr val="000000"/>
              </a:solidFill>
            </a:endParaRPr>
          </a:p>
        </p:txBody>
      </p:sp>
      <p:pic>
        <p:nvPicPr>
          <p:cNvPr id="35" name="Picture 34" descr="PDB.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55000" y="3924300"/>
            <a:ext cx="674688"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33" name="Rectangle 6"/>
          <p:cNvSpPr>
            <a:spLocks noChangeArrowheads="1"/>
          </p:cNvSpPr>
          <p:nvPr/>
        </p:nvSpPr>
        <p:spPr bwMode="auto">
          <a:xfrm>
            <a:off x="7418388" y="4365625"/>
            <a:ext cx="763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en-US" altLang="en-US" sz="1400" b="1" dirty="0">
                <a:solidFill>
                  <a:srgbClr val="080808"/>
                </a:solidFill>
              </a:rPr>
              <a:t>PDB44</a:t>
            </a:r>
            <a:endParaRPr lang="en-US" altLang="en-US" sz="1400" dirty="0">
              <a:solidFill>
                <a:srgbClr val="080808"/>
              </a:solidFill>
            </a:endParaRPr>
          </a:p>
        </p:txBody>
      </p:sp>
      <p:pic>
        <p:nvPicPr>
          <p:cNvPr id="37" name="Picture 36" descr="PDB.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171113" y="4005263"/>
            <a:ext cx="674687"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35" name="Rectangle 6"/>
          <p:cNvSpPr>
            <a:spLocks noChangeArrowheads="1"/>
          </p:cNvSpPr>
          <p:nvPr/>
        </p:nvSpPr>
        <p:spPr bwMode="auto">
          <a:xfrm>
            <a:off x="9118600" y="4489450"/>
            <a:ext cx="7635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en-US" altLang="en-US" sz="1400" b="1" dirty="0">
                <a:solidFill>
                  <a:srgbClr val="080808"/>
                </a:solidFill>
              </a:rPr>
              <a:t>PDB55</a:t>
            </a:r>
            <a:endParaRPr lang="en-US" altLang="en-US" sz="1400" dirty="0">
              <a:solidFill>
                <a:srgbClr val="080808"/>
              </a:solidFill>
            </a:endParaRPr>
          </a:p>
        </p:txBody>
      </p:sp>
      <p:pic>
        <p:nvPicPr>
          <p:cNvPr id="39" name="Picture 38" descr="PDB.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460038" y="4283075"/>
            <a:ext cx="674687"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37" name="Rectangle 6"/>
          <p:cNvSpPr>
            <a:spLocks noChangeArrowheads="1"/>
          </p:cNvSpPr>
          <p:nvPr/>
        </p:nvSpPr>
        <p:spPr bwMode="auto">
          <a:xfrm>
            <a:off x="9271000" y="4848225"/>
            <a:ext cx="862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en-US" altLang="en-US" sz="1400" b="1" dirty="0">
                <a:solidFill>
                  <a:srgbClr val="080808"/>
                </a:solidFill>
              </a:rPr>
              <a:t>PDB555</a:t>
            </a:r>
            <a:endParaRPr lang="en-US" altLang="en-US" sz="1400" dirty="0">
              <a:solidFill>
                <a:srgbClr val="080808"/>
              </a:solidFill>
            </a:endParaRPr>
          </a:p>
        </p:txBody>
      </p:sp>
      <p:pic>
        <p:nvPicPr>
          <p:cNvPr id="27" name="Picture 26" descr="PDB.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87738" y="3922713"/>
            <a:ext cx="735012"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39" name="PPTShape_6"/>
          <p:cNvSpPr>
            <a:spLocks noChangeArrowheads="1"/>
          </p:cNvSpPr>
          <p:nvPr/>
        </p:nvSpPr>
        <p:spPr bwMode="blackWhite">
          <a:xfrm>
            <a:off x="4078288" y="3716338"/>
            <a:ext cx="2520950" cy="1584325"/>
          </a:xfrm>
          <a:prstGeom prst="rect">
            <a:avLst/>
          </a:prstGeom>
          <a:solidFill>
            <a:srgbClr val="DCE3E4"/>
          </a:solidFill>
          <a:ln w="28575">
            <a:solidFill>
              <a:schemeClr val="tx1"/>
            </a:solidFill>
            <a:miter lim="800000"/>
            <a:headEnd/>
            <a:tailEnd/>
          </a:ln>
        </p:spPr>
        <p:txBody>
          <a:bodyPr wrap="none" lIns="92075" tIns="46038" rIns="92075" bIns="46038"/>
          <a:lstStyle>
            <a:lvl1pPr defTabSz="1041400">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defTabSz="104140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defTabSz="10414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defTabSz="10414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defTabSz="10414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a:lnSpc>
                <a:spcPct val="85000"/>
              </a:lnSpc>
              <a:spcBef>
                <a:spcPct val="50000"/>
              </a:spcBef>
              <a:buClrTx/>
              <a:buFontTx/>
              <a:buNone/>
            </a:pPr>
            <a:r>
              <a:rPr lang="fr-FR" altLang="en-US" sz="1400" b="1" dirty="0">
                <a:solidFill>
                  <a:srgbClr val="000000"/>
                </a:solidFill>
              </a:rPr>
              <a:t>cdb3</a:t>
            </a:r>
            <a:endParaRPr lang="en-US" altLang="en-US" sz="1400" b="1" dirty="0">
              <a:solidFill>
                <a:srgbClr val="000000"/>
              </a:solidFill>
            </a:endParaRPr>
          </a:p>
        </p:txBody>
      </p:sp>
      <p:pic>
        <p:nvPicPr>
          <p:cNvPr id="14" name="Picture 13" descr="PDB.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30813" y="3789363"/>
            <a:ext cx="674687"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41" name="Rectangle 6"/>
          <p:cNvSpPr>
            <a:spLocks noChangeArrowheads="1"/>
          </p:cNvSpPr>
          <p:nvPr/>
        </p:nvSpPr>
        <p:spPr bwMode="auto">
          <a:xfrm>
            <a:off x="4240213" y="4149725"/>
            <a:ext cx="6635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en-US" altLang="en-US" sz="1400" b="1" dirty="0">
                <a:solidFill>
                  <a:srgbClr val="000000"/>
                </a:solidFill>
              </a:rPr>
              <a:t>PDB3</a:t>
            </a:r>
            <a:endParaRPr lang="en-US" altLang="en-US" sz="1400" dirty="0">
              <a:solidFill>
                <a:srgbClr val="000000"/>
              </a:solidFill>
            </a:endParaRPr>
          </a:p>
        </p:txBody>
      </p:sp>
      <p:pic>
        <p:nvPicPr>
          <p:cNvPr id="31" name="Picture 30" descr="PDB.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19725" y="4076700"/>
            <a:ext cx="674688"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43" name="Rectangle 6"/>
          <p:cNvSpPr>
            <a:spLocks noChangeArrowheads="1"/>
          </p:cNvSpPr>
          <p:nvPr/>
        </p:nvSpPr>
        <p:spPr bwMode="auto">
          <a:xfrm>
            <a:off x="4284663" y="4560888"/>
            <a:ext cx="763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en-US" altLang="en-US" sz="1400" b="1" dirty="0">
                <a:solidFill>
                  <a:srgbClr val="000000"/>
                </a:solidFill>
              </a:rPr>
              <a:t>PDB33</a:t>
            </a:r>
            <a:endParaRPr lang="en-US" altLang="en-US" sz="1400" dirty="0">
              <a:solidFill>
                <a:srgbClr val="000000"/>
              </a:solidFill>
            </a:endParaRPr>
          </a:p>
        </p:txBody>
      </p:sp>
      <p:pic>
        <p:nvPicPr>
          <p:cNvPr id="33" name="Picture 32" descr="PDB.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07063" y="4356100"/>
            <a:ext cx="674687"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45" name="Rectangle 6"/>
          <p:cNvSpPr>
            <a:spLocks noChangeArrowheads="1"/>
          </p:cNvSpPr>
          <p:nvPr/>
        </p:nvSpPr>
        <p:spPr bwMode="auto">
          <a:xfrm>
            <a:off x="4473575" y="4921250"/>
            <a:ext cx="862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en-US" altLang="en-US" sz="1400" b="1" dirty="0">
                <a:solidFill>
                  <a:srgbClr val="000000"/>
                </a:solidFill>
              </a:rPr>
              <a:t>PDB333</a:t>
            </a:r>
            <a:endParaRPr lang="en-US" altLang="en-US" sz="1400" dirty="0">
              <a:solidFill>
                <a:srgbClr val="000000"/>
              </a:solidFill>
            </a:endParaRPr>
          </a:p>
        </p:txBody>
      </p:sp>
    </p:spTree>
    <p:custDataLst>
      <p:tags r:id="rId1"/>
    </p:custDataLst>
    <p:extLst>
      <p:ext uri="{BB962C8B-B14F-4D97-AF65-F5344CB8AC3E}">
        <p14:creationId xmlns:p14="http://schemas.microsoft.com/office/powerpoint/2010/main" val="107960200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fr-FR" altLang="en-US" dirty="0"/>
              <a:t>CDB Lead and CDB </a:t>
            </a:r>
            <a:r>
              <a:rPr lang="fr-FR" altLang="en-US" dirty="0" err="1" smtClean="0"/>
              <a:t>Members</a:t>
            </a:r>
            <a:r>
              <a:rPr lang="fr-FR" altLang="en-US" dirty="0" smtClean="0"/>
              <a:t/>
            </a:r>
            <a:br>
              <a:rPr lang="fr-FR" altLang="en-US" dirty="0" smtClean="0"/>
            </a:br>
            <a:endParaRPr lang="en-US" altLang="en-US" dirty="0"/>
          </a:p>
        </p:txBody>
      </p:sp>
      <p:sp>
        <p:nvSpPr>
          <p:cNvPr id="40963" name="Content Placeholder 2"/>
          <p:cNvSpPr>
            <a:spLocks noGrp="1"/>
          </p:cNvSpPr>
          <p:nvPr>
            <p:ph idx="1"/>
          </p:nvPr>
        </p:nvSpPr>
        <p:spPr>
          <a:xfrm>
            <a:off x="622300" y="1243013"/>
            <a:ext cx="10944225" cy="795337"/>
          </a:xfrm>
        </p:spPr>
        <p:txBody>
          <a:bodyPr>
            <a:normAutofit fontScale="92500"/>
          </a:bodyPr>
          <a:lstStyle/>
          <a:p>
            <a:pPr lvl="1"/>
            <a:r>
              <a:rPr lang="fr-FR" altLang="en-US" dirty="0"/>
              <a:t>The </a:t>
            </a:r>
            <a:r>
              <a:rPr lang="en-US" altLang="en-US" dirty="0"/>
              <a:t>CDB lead in a fleet is the CDB from which you perform operations across the fleet.</a:t>
            </a:r>
          </a:p>
          <a:p>
            <a:pPr lvl="1"/>
            <a:r>
              <a:rPr lang="fr-FR" altLang="en-US" dirty="0"/>
              <a:t>The CDB members of the fleet link to the CDB lead through a database link.</a:t>
            </a:r>
            <a:endParaRPr lang="en-US" altLang="en-US" dirty="0"/>
          </a:p>
        </p:txBody>
      </p:sp>
      <p:sp>
        <p:nvSpPr>
          <p:cNvPr id="4" name="Rounded Rectangle 3"/>
          <p:cNvSpPr/>
          <p:nvPr/>
        </p:nvSpPr>
        <p:spPr bwMode="auto">
          <a:xfrm>
            <a:off x="693738" y="2132013"/>
            <a:ext cx="10801350" cy="4032250"/>
          </a:xfrm>
          <a:prstGeom prst="roundRect">
            <a:avLst>
              <a:gd name="adj" fmla="val 7330"/>
            </a:avLst>
          </a:prstGeom>
          <a:gradFill flip="none" rotWithShape="1">
            <a:gsLst>
              <a:gs pos="0">
                <a:srgbClr val="FF5B5B"/>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r>
              <a:rPr lang="fr-FR" b="1" dirty="0">
                <a:solidFill>
                  <a:schemeClr val="bg1"/>
                </a:solidFill>
              </a:rPr>
              <a:t>CDB Fleet High_Speed </a:t>
            </a:r>
            <a:endParaRPr lang="en-US" b="1" dirty="0">
              <a:solidFill>
                <a:schemeClr val="bg1"/>
              </a:solidFill>
            </a:endParaRPr>
          </a:p>
        </p:txBody>
      </p:sp>
      <p:sp>
        <p:nvSpPr>
          <p:cNvPr id="40965" name="PPTShape_6"/>
          <p:cNvSpPr>
            <a:spLocks noChangeArrowheads="1"/>
          </p:cNvSpPr>
          <p:nvPr/>
        </p:nvSpPr>
        <p:spPr bwMode="blackWhite">
          <a:xfrm>
            <a:off x="906463" y="2924175"/>
            <a:ext cx="1800225" cy="1223963"/>
          </a:xfrm>
          <a:prstGeom prst="rect">
            <a:avLst/>
          </a:prstGeom>
          <a:solidFill>
            <a:srgbClr val="DCE3E4"/>
          </a:solidFill>
          <a:ln w="28575">
            <a:solidFill>
              <a:schemeClr val="tx1"/>
            </a:solidFill>
            <a:miter lim="800000"/>
            <a:headEnd/>
            <a:tailEnd/>
          </a:ln>
        </p:spPr>
        <p:txBody>
          <a:bodyPr wrap="none" lIns="92075" tIns="46038" rIns="92075" bIns="46038"/>
          <a:lstStyle>
            <a:lvl1pPr defTabSz="1041400">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defTabSz="104140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defTabSz="10414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defTabSz="10414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defTabSz="10414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a:lnSpc>
                <a:spcPct val="85000"/>
              </a:lnSpc>
              <a:spcBef>
                <a:spcPct val="50000"/>
              </a:spcBef>
              <a:buClrTx/>
              <a:buFontTx/>
              <a:buNone/>
            </a:pPr>
            <a:r>
              <a:rPr lang="fr-FR" altLang="en-US" sz="1400" b="1" dirty="0">
                <a:solidFill>
                  <a:srgbClr val="000000"/>
                </a:solidFill>
              </a:rPr>
              <a:t>cdb1</a:t>
            </a:r>
            <a:endParaRPr lang="en-US" altLang="en-US" sz="1400" b="1" dirty="0">
              <a:solidFill>
                <a:srgbClr val="000000"/>
              </a:solidFill>
            </a:endParaRPr>
          </a:p>
        </p:txBody>
      </p:sp>
      <p:pic>
        <p:nvPicPr>
          <p:cNvPr id="6" name="Picture 5" descr="PDB.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58975" y="3140075"/>
            <a:ext cx="674688"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7" name="Rectangle 6"/>
          <p:cNvSpPr>
            <a:spLocks noChangeArrowheads="1"/>
          </p:cNvSpPr>
          <p:nvPr/>
        </p:nvSpPr>
        <p:spPr bwMode="auto">
          <a:xfrm>
            <a:off x="1020763" y="3544888"/>
            <a:ext cx="10810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en-US" altLang="en-US" sz="1400" b="1" dirty="0">
                <a:solidFill>
                  <a:srgbClr val="080808"/>
                </a:solidFill>
              </a:rPr>
              <a:t>CDB root</a:t>
            </a:r>
            <a:endParaRPr lang="en-US" altLang="en-US" sz="1400" dirty="0">
              <a:solidFill>
                <a:srgbClr val="080808"/>
              </a:solidFill>
            </a:endParaRPr>
          </a:p>
        </p:txBody>
      </p:sp>
      <p:sp>
        <p:nvSpPr>
          <p:cNvPr id="40968" name="PPTShape_6"/>
          <p:cNvSpPr>
            <a:spLocks noChangeArrowheads="1"/>
          </p:cNvSpPr>
          <p:nvPr/>
        </p:nvSpPr>
        <p:spPr bwMode="blackWhite">
          <a:xfrm>
            <a:off x="4627563" y="2924175"/>
            <a:ext cx="2614612" cy="1368425"/>
          </a:xfrm>
          <a:prstGeom prst="rect">
            <a:avLst/>
          </a:prstGeom>
          <a:solidFill>
            <a:srgbClr val="DCE3E4"/>
          </a:solidFill>
          <a:ln w="28575">
            <a:solidFill>
              <a:schemeClr val="tx1"/>
            </a:solidFill>
            <a:miter lim="800000"/>
            <a:headEnd/>
            <a:tailEnd/>
          </a:ln>
        </p:spPr>
        <p:txBody>
          <a:bodyPr wrap="none" lIns="92075" tIns="46038" rIns="92075" bIns="46038"/>
          <a:lstStyle>
            <a:lvl1pPr defTabSz="1041400">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defTabSz="104140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defTabSz="10414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defTabSz="10414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defTabSz="10414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a:lnSpc>
                <a:spcPct val="85000"/>
              </a:lnSpc>
              <a:spcBef>
                <a:spcPct val="50000"/>
              </a:spcBef>
              <a:buClrTx/>
              <a:buFontTx/>
              <a:buNone/>
            </a:pPr>
            <a:r>
              <a:rPr lang="fr-FR" altLang="en-US" sz="1400" b="1" dirty="0">
                <a:solidFill>
                  <a:srgbClr val="000000"/>
                </a:solidFill>
              </a:rPr>
              <a:t>cdb2</a:t>
            </a:r>
            <a:endParaRPr lang="en-US" altLang="en-US" sz="1400" b="1" dirty="0">
              <a:solidFill>
                <a:srgbClr val="000000"/>
              </a:solidFill>
            </a:endParaRPr>
          </a:p>
        </p:txBody>
      </p:sp>
      <p:pic>
        <p:nvPicPr>
          <p:cNvPr id="9" name="Picture 8" descr="PDB.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46775" y="2973388"/>
            <a:ext cx="735013"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0" name="Rectangle 6"/>
          <p:cNvSpPr>
            <a:spLocks noChangeArrowheads="1"/>
          </p:cNvSpPr>
          <p:nvPr/>
        </p:nvSpPr>
        <p:spPr bwMode="auto">
          <a:xfrm>
            <a:off x="4794250" y="3336925"/>
            <a:ext cx="1152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en-US" altLang="en-US" sz="1400" b="1" dirty="0">
                <a:solidFill>
                  <a:srgbClr val="080808"/>
                </a:solidFill>
              </a:rPr>
              <a:t>PDB2</a:t>
            </a:r>
            <a:endParaRPr lang="en-US" altLang="en-US" sz="1400" dirty="0">
              <a:solidFill>
                <a:srgbClr val="080808"/>
              </a:solidFill>
            </a:endParaRPr>
          </a:p>
        </p:txBody>
      </p:sp>
      <p:sp>
        <p:nvSpPr>
          <p:cNvPr id="40971" name="PPTShape_6"/>
          <p:cNvSpPr>
            <a:spLocks noChangeArrowheads="1"/>
          </p:cNvSpPr>
          <p:nvPr/>
        </p:nvSpPr>
        <p:spPr bwMode="blackWhite">
          <a:xfrm>
            <a:off x="8234363" y="2708275"/>
            <a:ext cx="3041650" cy="1584325"/>
          </a:xfrm>
          <a:prstGeom prst="rect">
            <a:avLst/>
          </a:prstGeom>
          <a:solidFill>
            <a:srgbClr val="DCE3E4"/>
          </a:solidFill>
          <a:ln w="28575">
            <a:solidFill>
              <a:schemeClr val="tx1"/>
            </a:solidFill>
            <a:miter lim="800000"/>
            <a:headEnd/>
            <a:tailEnd/>
          </a:ln>
        </p:spPr>
        <p:txBody>
          <a:bodyPr wrap="none" lIns="92075" tIns="46038" rIns="92075" bIns="46038"/>
          <a:lstStyle>
            <a:lvl1pPr defTabSz="1041400">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defTabSz="104140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defTabSz="10414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defTabSz="10414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defTabSz="10414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a:lnSpc>
                <a:spcPct val="85000"/>
              </a:lnSpc>
              <a:spcBef>
                <a:spcPct val="50000"/>
              </a:spcBef>
              <a:buClrTx/>
              <a:buFontTx/>
              <a:buNone/>
            </a:pPr>
            <a:r>
              <a:rPr lang="fr-FR" altLang="en-US" sz="1400" b="1" dirty="0">
                <a:solidFill>
                  <a:srgbClr val="000000"/>
                </a:solidFill>
              </a:rPr>
              <a:t>cdb3</a:t>
            </a:r>
            <a:endParaRPr lang="en-US" altLang="en-US" sz="1400" b="1" dirty="0">
              <a:solidFill>
                <a:srgbClr val="000000"/>
              </a:solidFill>
            </a:endParaRPr>
          </a:p>
        </p:txBody>
      </p:sp>
      <p:pic>
        <p:nvPicPr>
          <p:cNvPr id="12" name="Picture 11" descr="PDB.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034588" y="2781300"/>
            <a:ext cx="674687"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3" name="Rectangle 6"/>
          <p:cNvSpPr>
            <a:spLocks noChangeArrowheads="1"/>
          </p:cNvSpPr>
          <p:nvPr/>
        </p:nvSpPr>
        <p:spPr bwMode="auto">
          <a:xfrm>
            <a:off x="8539163" y="3213100"/>
            <a:ext cx="6635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en-US" altLang="en-US" sz="1400" b="1" dirty="0">
                <a:solidFill>
                  <a:srgbClr val="080808"/>
                </a:solidFill>
              </a:rPr>
              <a:t>PDB3</a:t>
            </a:r>
            <a:endParaRPr lang="en-US" altLang="en-US" sz="1400" dirty="0">
              <a:solidFill>
                <a:srgbClr val="080808"/>
              </a:solidFill>
            </a:endParaRPr>
          </a:p>
        </p:txBody>
      </p:sp>
      <p:pic>
        <p:nvPicPr>
          <p:cNvPr id="14" name="Picture 13" descr="PDB.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18238" y="3324225"/>
            <a:ext cx="736600"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5" name="Rectangle 6"/>
          <p:cNvSpPr>
            <a:spLocks noChangeArrowheads="1"/>
          </p:cNvSpPr>
          <p:nvPr/>
        </p:nvSpPr>
        <p:spPr bwMode="auto">
          <a:xfrm>
            <a:off x="5022850" y="3770313"/>
            <a:ext cx="7794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en-US" altLang="en-US" sz="1400" b="1" dirty="0">
                <a:solidFill>
                  <a:srgbClr val="080808"/>
                </a:solidFill>
              </a:rPr>
              <a:t>PDB22</a:t>
            </a:r>
            <a:endParaRPr lang="en-US" altLang="en-US" sz="1400" dirty="0">
              <a:solidFill>
                <a:srgbClr val="080808"/>
              </a:solidFill>
            </a:endParaRPr>
          </a:p>
        </p:txBody>
      </p:sp>
      <p:pic>
        <p:nvPicPr>
          <p:cNvPr id="16" name="Picture 15" descr="PDB.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223500" y="3068638"/>
            <a:ext cx="674688"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7" name="Rectangle 6"/>
          <p:cNvSpPr>
            <a:spLocks noChangeArrowheads="1"/>
          </p:cNvSpPr>
          <p:nvPr/>
        </p:nvSpPr>
        <p:spPr bwMode="auto">
          <a:xfrm>
            <a:off x="8783638" y="3502025"/>
            <a:ext cx="763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en-US" altLang="en-US" sz="1400" b="1" dirty="0">
                <a:solidFill>
                  <a:srgbClr val="080808"/>
                </a:solidFill>
              </a:rPr>
              <a:t>PDB33</a:t>
            </a:r>
            <a:endParaRPr lang="en-US" altLang="en-US" sz="1400" dirty="0">
              <a:solidFill>
                <a:srgbClr val="080808"/>
              </a:solidFill>
            </a:endParaRPr>
          </a:p>
        </p:txBody>
      </p:sp>
      <p:pic>
        <p:nvPicPr>
          <p:cNvPr id="18" name="Picture 17" descr="PDB.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12425" y="3348038"/>
            <a:ext cx="674688"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9" name="Rectangle 6"/>
          <p:cNvSpPr>
            <a:spLocks noChangeArrowheads="1"/>
          </p:cNvSpPr>
          <p:nvPr/>
        </p:nvSpPr>
        <p:spPr bwMode="auto">
          <a:xfrm>
            <a:off x="8972550" y="3841750"/>
            <a:ext cx="862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en-US" altLang="en-US" sz="1400" b="1" dirty="0">
                <a:solidFill>
                  <a:srgbClr val="080808"/>
                </a:solidFill>
              </a:rPr>
              <a:t>PDB333</a:t>
            </a:r>
            <a:endParaRPr lang="en-US" altLang="en-US" sz="1400" dirty="0">
              <a:solidFill>
                <a:srgbClr val="080808"/>
              </a:solidFill>
            </a:endParaRPr>
          </a:p>
        </p:txBody>
      </p:sp>
      <p:sp>
        <p:nvSpPr>
          <p:cNvPr id="40980" name="TextBox 19"/>
          <p:cNvSpPr txBox="1">
            <a:spLocks noChangeArrowheads="1"/>
          </p:cNvSpPr>
          <p:nvPr/>
        </p:nvSpPr>
        <p:spPr bwMode="auto">
          <a:xfrm>
            <a:off x="833438" y="2492375"/>
            <a:ext cx="12874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fr-FR" altLang="en-US" sz="1800" b="1" dirty="0">
                <a:solidFill>
                  <a:schemeClr val="bg1"/>
                </a:solidFill>
              </a:rPr>
              <a:t>CDB Lead</a:t>
            </a:r>
            <a:endParaRPr lang="en-US" altLang="en-US" sz="1800" b="1" dirty="0">
              <a:solidFill>
                <a:schemeClr val="bg1"/>
              </a:solidFill>
            </a:endParaRPr>
          </a:p>
        </p:txBody>
      </p:sp>
      <p:sp>
        <p:nvSpPr>
          <p:cNvPr id="40981" name="TextBox 23"/>
          <p:cNvSpPr txBox="1">
            <a:spLocks noChangeArrowheads="1"/>
          </p:cNvSpPr>
          <p:nvPr/>
        </p:nvSpPr>
        <p:spPr bwMode="auto">
          <a:xfrm>
            <a:off x="4564063" y="4292600"/>
            <a:ext cx="215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fr-FR" altLang="en-US" sz="1800" b="1" dirty="0">
                <a:solidFill>
                  <a:srgbClr val="000000"/>
                </a:solidFill>
              </a:rPr>
              <a:t>        CDB member</a:t>
            </a:r>
            <a:endParaRPr lang="en-US" altLang="en-US" sz="1800" b="1" dirty="0">
              <a:solidFill>
                <a:srgbClr val="000000"/>
              </a:solidFill>
            </a:endParaRPr>
          </a:p>
        </p:txBody>
      </p:sp>
      <p:sp>
        <p:nvSpPr>
          <p:cNvPr id="40982" name="TextBox 24"/>
          <p:cNvSpPr txBox="1">
            <a:spLocks noChangeArrowheads="1"/>
          </p:cNvSpPr>
          <p:nvPr/>
        </p:nvSpPr>
        <p:spPr bwMode="auto">
          <a:xfrm>
            <a:off x="9242425" y="4292600"/>
            <a:ext cx="1646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fr-FR" altLang="en-US" sz="1800" b="1" dirty="0">
                <a:solidFill>
                  <a:srgbClr val="000000"/>
                </a:solidFill>
              </a:rPr>
              <a:t>CDB member</a:t>
            </a:r>
            <a:endParaRPr lang="en-US" altLang="en-US" sz="1800" b="1" dirty="0">
              <a:solidFill>
                <a:srgbClr val="000000"/>
              </a:solidFill>
            </a:endParaRPr>
          </a:p>
        </p:txBody>
      </p:sp>
      <p:sp>
        <p:nvSpPr>
          <p:cNvPr id="26" name="Content Placeholder 2"/>
          <p:cNvSpPr txBox="1">
            <a:spLocks/>
          </p:cNvSpPr>
          <p:nvPr/>
        </p:nvSpPr>
        <p:spPr bwMode="gray">
          <a:xfrm>
            <a:off x="905660" y="4355088"/>
            <a:ext cx="3528392" cy="515399"/>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72000" rIns="16930" bIns="36000" anchor="ctr">
            <a:spAutoFit/>
          </a:bodyPr>
          <a:lstStyle/>
          <a:p>
            <a:pPr eaLnBrk="1" hangingPunct="1">
              <a:defRPr/>
            </a:pPr>
            <a:r>
              <a:rPr lang="en-US" sz="1200" b="1" dirty="0">
                <a:solidFill>
                  <a:srgbClr val="000000"/>
                </a:solidFill>
                <a:latin typeface="Courier New" pitchFamily="49" charset="0"/>
                <a:cs typeface="Courier New" pitchFamily="49" charset="0"/>
              </a:rPr>
              <a:t>CONNECT / AS SYSDBA</a:t>
            </a:r>
          </a:p>
          <a:p>
            <a:pPr eaLnBrk="1" hangingPunct="1">
              <a:defRPr/>
            </a:pPr>
            <a:r>
              <a:rPr lang="en-US" sz="1200" b="1" dirty="0">
                <a:solidFill>
                  <a:srgbClr val="000000"/>
                </a:solidFill>
                <a:latin typeface="Courier New" pitchFamily="49" charset="0"/>
                <a:cs typeface="Courier New" pitchFamily="49" charset="0"/>
              </a:rPr>
              <a:t>ALTER DATABASE SET lead_cdb = TRUE;</a:t>
            </a:r>
            <a:endParaRPr lang="en-US" sz="1200" b="1" dirty="0">
              <a:solidFill>
                <a:srgbClr val="000000"/>
              </a:solidFill>
              <a:latin typeface="Courier New" pitchFamily="49" charset="0"/>
              <a:cs typeface="Arial" charset="0"/>
            </a:endParaRPr>
          </a:p>
        </p:txBody>
      </p:sp>
      <p:sp>
        <p:nvSpPr>
          <p:cNvPr id="27" name="Content Placeholder 2"/>
          <p:cNvSpPr txBox="1">
            <a:spLocks/>
          </p:cNvSpPr>
          <p:nvPr/>
        </p:nvSpPr>
        <p:spPr bwMode="gray">
          <a:xfrm>
            <a:off x="4563928" y="4772067"/>
            <a:ext cx="4605881" cy="131121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72000" rIns="16930" bIns="36000" anchor="ctr">
            <a:spAutoFit/>
          </a:bodyPr>
          <a:lstStyle/>
          <a:p>
            <a:pPr eaLnBrk="1" hangingPunct="1">
              <a:defRPr/>
            </a:pPr>
            <a:r>
              <a:rPr lang="en-US" sz="1200" b="1" dirty="0">
                <a:solidFill>
                  <a:srgbClr val="000000"/>
                </a:solidFill>
                <a:latin typeface="Courier New" pitchFamily="49" charset="0"/>
                <a:cs typeface="Courier New" pitchFamily="49" charset="0"/>
              </a:rPr>
              <a:t>CONNECT / AS SYSDBA</a:t>
            </a:r>
          </a:p>
          <a:p>
            <a:pPr eaLnBrk="1" hangingPunct="1">
              <a:defRPr/>
            </a:pPr>
            <a:r>
              <a:rPr lang="en-US" sz="1200" b="1" dirty="0">
                <a:solidFill>
                  <a:srgbClr val="000000"/>
                </a:solidFill>
                <a:latin typeface="Courier New" pitchFamily="49" charset="0"/>
                <a:cs typeface="Courier New" pitchFamily="49" charset="0"/>
              </a:rPr>
              <a:t>CREATE PUBLIC DATABASE LINK lcdb1</a:t>
            </a:r>
          </a:p>
          <a:p>
            <a:pPr eaLnBrk="1" hangingPunct="1">
              <a:defRPr/>
            </a:pPr>
            <a:r>
              <a:rPr lang="en-US" sz="1200" b="1" dirty="0">
                <a:solidFill>
                  <a:srgbClr val="000000"/>
                </a:solidFill>
                <a:latin typeface="Courier New" pitchFamily="49" charset="0"/>
                <a:cs typeface="Courier New" pitchFamily="49" charset="0"/>
              </a:rPr>
              <a:t>     CONNECT TO system</a:t>
            </a:r>
          </a:p>
          <a:p>
            <a:pPr eaLnBrk="1" hangingPunct="1">
              <a:defRPr/>
            </a:pPr>
            <a:r>
              <a:rPr lang="en-US" sz="1200" b="1" dirty="0">
                <a:solidFill>
                  <a:srgbClr val="000000"/>
                </a:solidFill>
                <a:latin typeface="Courier New" pitchFamily="49" charset="0"/>
                <a:cs typeface="Courier New" pitchFamily="49" charset="0"/>
              </a:rPr>
              <a:t>     IDENTIFIED BY </a:t>
            </a:r>
            <a:r>
              <a:rPr lang="en-US" sz="1200" b="1" i="1" dirty="0">
                <a:solidFill>
                  <a:srgbClr val="000000"/>
                </a:solidFill>
                <a:latin typeface="Courier New" pitchFamily="49" charset="0"/>
                <a:cs typeface="Courier New" pitchFamily="49" charset="0"/>
              </a:rPr>
              <a:t>pass</a:t>
            </a:r>
            <a:r>
              <a:rPr lang="en-US" sz="1200" b="1" dirty="0">
                <a:solidFill>
                  <a:srgbClr val="000000"/>
                </a:solidFill>
                <a:latin typeface="Courier New" pitchFamily="49" charset="0"/>
                <a:cs typeface="Courier New" pitchFamily="49" charset="0"/>
              </a:rPr>
              <a:t> </a:t>
            </a:r>
          </a:p>
          <a:p>
            <a:pPr eaLnBrk="1" hangingPunct="1">
              <a:defRPr/>
            </a:pPr>
            <a:r>
              <a:rPr lang="fr-FR" sz="1200" b="1" dirty="0">
                <a:solidFill>
                  <a:srgbClr val="000000"/>
                </a:solidFill>
                <a:latin typeface="Courier New" pitchFamily="49" charset="0"/>
                <a:cs typeface="Courier New" pitchFamily="49" charset="0"/>
              </a:rPr>
              <a:t>     USING </a:t>
            </a:r>
            <a:r>
              <a:rPr lang="en-US" sz="1200" dirty="0">
                <a:solidFill>
                  <a:srgbClr val="000000"/>
                </a:solidFill>
                <a:latin typeface="Courier New" pitchFamily="49" charset="0"/>
                <a:cs typeface="Courier New" pitchFamily="49" charset="0"/>
              </a:rPr>
              <a:t>'cdb1';</a:t>
            </a:r>
            <a:endParaRPr lang="en-US" sz="1200" b="1" dirty="0">
              <a:solidFill>
                <a:srgbClr val="000000"/>
              </a:solidFill>
              <a:latin typeface="Courier New" pitchFamily="49" charset="0"/>
              <a:cs typeface="Courier New" pitchFamily="49" charset="0"/>
            </a:endParaRPr>
          </a:p>
          <a:p>
            <a:pPr eaLnBrk="1" hangingPunct="1">
              <a:defRPr/>
            </a:pPr>
            <a:r>
              <a:rPr lang="en-US" sz="1200" b="1" dirty="0">
                <a:solidFill>
                  <a:srgbClr val="000000"/>
                </a:solidFill>
                <a:latin typeface="Courier New" pitchFamily="49" charset="0"/>
                <a:cs typeface="Courier New" pitchFamily="49" charset="0"/>
              </a:rPr>
              <a:t>ALTER DATABASE SET lead_cdb_uri=</a:t>
            </a:r>
            <a:r>
              <a:rPr lang="en-US" sz="1200" dirty="0">
                <a:solidFill>
                  <a:srgbClr val="000000"/>
                </a:solidFill>
                <a:latin typeface="Courier New" pitchFamily="49" charset="0"/>
                <a:cs typeface="Courier New" pitchFamily="49" charset="0"/>
              </a:rPr>
              <a:t>'dblink:lcdb1'</a:t>
            </a:r>
            <a:r>
              <a:rPr lang="en-US" sz="1200" b="1" dirty="0">
                <a:solidFill>
                  <a:srgbClr val="000000"/>
                </a:solidFill>
                <a:latin typeface="Courier New" pitchFamily="49" charset="0"/>
                <a:cs typeface="Courier New" pitchFamily="49" charset="0"/>
              </a:rPr>
              <a:t>;</a:t>
            </a:r>
            <a:endParaRPr lang="en-US" sz="1200" b="1" dirty="0">
              <a:solidFill>
                <a:srgbClr val="000000"/>
              </a:solidFill>
              <a:latin typeface="Courier New" pitchFamily="49" charset="0"/>
              <a:cs typeface="Arial" charset="0"/>
            </a:endParaRPr>
          </a:p>
        </p:txBody>
      </p:sp>
      <p:sp>
        <p:nvSpPr>
          <p:cNvPr id="28" name="Content Placeholder 2"/>
          <p:cNvSpPr txBox="1">
            <a:spLocks/>
          </p:cNvSpPr>
          <p:nvPr/>
        </p:nvSpPr>
        <p:spPr bwMode="gray">
          <a:xfrm>
            <a:off x="9241248" y="4841692"/>
            <a:ext cx="2088232" cy="515399"/>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72000" rIns="16930" bIns="36000" anchor="ctr">
            <a:spAutoFit/>
          </a:bodyPr>
          <a:lstStyle/>
          <a:p>
            <a:pPr eaLnBrk="1" hangingPunct="1">
              <a:defRPr/>
            </a:pPr>
            <a:r>
              <a:rPr lang="fr-FR" sz="1200" b="1" dirty="0">
                <a:solidFill>
                  <a:srgbClr val="000000"/>
                </a:solidFill>
                <a:latin typeface="Courier New" pitchFamily="49" charset="0"/>
                <a:cs typeface="Courier New" pitchFamily="49" charset="0"/>
              </a:rPr>
              <a:t>Same sequence </a:t>
            </a:r>
          </a:p>
          <a:p>
            <a:pPr eaLnBrk="1" hangingPunct="1">
              <a:defRPr/>
            </a:pPr>
            <a:r>
              <a:rPr lang="fr-FR" sz="1200" b="1" dirty="0">
                <a:solidFill>
                  <a:srgbClr val="000000"/>
                </a:solidFill>
                <a:latin typeface="Courier New" pitchFamily="49" charset="0"/>
                <a:cs typeface="Courier New" pitchFamily="49" charset="0"/>
              </a:rPr>
              <a:t>of statements</a:t>
            </a:r>
            <a:endParaRPr lang="en-US" sz="1200" b="1" dirty="0">
              <a:solidFill>
                <a:srgbClr val="000000"/>
              </a:solidFill>
              <a:latin typeface="Courier New" pitchFamily="49" charset="0"/>
              <a:cs typeface="Arial" charset="0"/>
            </a:endParaRPr>
          </a:p>
        </p:txBody>
      </p:sp>
      <p:cxnSp>
        <p:nvCxnSpPr>
          <p:cNvPr id="40992" name="Straight Arrow Connector 29"/>
          <p:cNvCxnSpPr>
            <a:cxnSpLocks noChangeShapeType="1"/>
          </p:cNvCxnSpPr>
          <p:nvPr/>
        </p:nvCxnSpPr>
        <p:spPr bwMode="auto">
          <a:xfrm flipH="1">
            <a:off x="2778125" y="3173413"/>
            <a:ext cx="1800225" cy="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40993" name="Straight Connector 33"/>
          <p:cNvCxnSpPr>
            <a:cxnSpLocks noChangeShapeType="1"/>
          </p:cNvCxnSpPr>
          <p:nvPr/>
        </p:nvCxnSpPr>
        <p:spPr bwMode="auto">
          <a:xfrm flipH="1">
            <a:off x="7891463" y="3141663"/>
            <a:ext cx="323850" cy="0"/>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0994" name="Straight Connector 35"/>
          <p:cNvCxnSpPr>
            <a:cxnSpLocks noChangeShapeType="1"/>
          </p:cNvCxnSpPr>
          <p:nvPr/>
        </p:nvCxnSpPr>
        <p:spPr bwMode="auto">
          <a:xfrm flipV="1">
            <a:off x="7896225" y="2720975"/>
            <a:ext cx="0" cy="431800"/>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0995" name="Straight Connector 37"/>
          <p:cNvCxnSpPr>
            <a:cxnSpLocks noChangeShapeType="1"/>
          </p:cNvCxnSpPr>
          <p:nvPr/>
        </p:nvCxnSpPr>
        <p:spPr bwMode="auto">
          <a:xfrm flipH="1">
            <a:off x="3363913" y="2727325"/>
            <a:ext cx="4535487" cy="0"/>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0996" name="Straight Connector 39"/>
          <p:cNvCxnSpPr>
            <a:cxnSpLocks noChangeShapeType="1"/>
          </p:cNvCxnSpPr>
          <p:nvPr/>
        </p:nvCxnSpPr>
        <p:spPr bwMode="auto">
          <a:xfrm>
            <a:off x="3354388" y="2717800"/>
            <a:ext cx="0" cy="288925"/>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0997" name="Straight Arrow Connector 41"/>
          <p:cNvCxnSpPr>
            <a:cxnSpLocks noChangeShapeType="1"/>
          </p:cNvCxnSpPr>
          <p:nvPr/>
        </p:nvCxnSpPr>
        <p:spPr bwMode="auto">
          <a:xfrm flipH="1">
            <a:off x="2778125" y="2997200"/>
            <a:ext cx="576263" cy="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32" name="Content Placeholder 2"/>
          <p:cNvSpPr txBox="1">
            <a:spLocks/>
          </p:cNvSpPr>
          <p:nvPr/>
        </p:nvSpPr>
        <p:spPr bwMode="gray">
          <a:xfrm>
            <a:off x="905660" y="5269451"/>
            <a:ext cx="3528392" cy="515399"/>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72000" rIns="16930" bIns="36000" anchor="ctr">
            <a:spAutoFit/>
          </a:bodyPr>
          <a:lstStyle/>
          <a:p>
            <a:pPr eaLnBrk="1" hangingPunct="1">
              <a:defRPr/>
            </a:pPr>
            <a:r>
              <a:rPr lang="fr-FR" sz="1200" b="1" dirty="0">
                <a:solidFill>
                  <a:srgbClr val="000000"/>
                </a:solidFill>
                <a:latin typeface="Courier New" pitchFamily="49" charset="0"/>
                <a:cs typeface="Courier New" pitchFamily="49" charset="0"/>
              </a:rPr>
              <a:t>GRANT sysoper, … TO </a:t>
            </a:r>
            <a:r>
              <a:rPr lang="en-US" sz="1200" b="1" dirty="0">
                <a:solidFill>
                  <a:srgbClr val="000000"/>
                </a:solidFill>
                <a:latin typeface="Courier New" pitchFamily="49" charset="0"/>
                <a:cs typeface="Courier New" pitchFamily="49" charset="0"/>
              </a:rPr>
              <a:t>system</a:t>
            </a:r>
          </a:p>
          <a:p>
            <a:pPr eaLnBrk="1" hangingPunct="1">
              <a:defRPr/>
            </a:pPr>
            <a:r>
              <a:rPr lang="fr-FR" sz="1200" b="1" dirty="0">
                <a:solidFill>
                  <a:srgbClr val="000000"/>
                </a:solidFill>
                <a:latin typeface="Courier New" pitchFamily="49" charset="0"/>
                <a:cs typeface="Courier New" pitchFamily="49" charset="0"/>
              </a:rPr>
              <a:t>     CONTAINER = ALL</a:t>
            </a:r>
            <a:r>
              <a:rPr lang="en-US" sz="1200" b="1" dirty="0">
                <a:solidFill>
                  <a:srgbClr val="000000"/>
                </a:solidFill>
                <a:latin typeface="Courier New" pitchFamily="49" charset="0"/>
                <a:cs typeface="Courier New" pitchFamily="49" charset="0"/>
              </a:rPr>
              <a:t>;</a:t>
            </a:r>
          </a:p>
        </p:txBody>
      </p:sp>
      <p:sp>
        <p:nvSpPr>
          <p:cNvPr id="33" name="Oval 33"/>
          <p:cNvSpPr>
            <a:spLocks noChangeAspect="1" noChangeArrowheads="1"/>
          </p:cNvSpPr>
          <p:nvPr/>
        </p:nvSpPr>
        <p:spPr bwMode="auto">
          <a:xfrm>
            <a:off x="761519" y="3982521"/>
            <a:ext cx="459938" cy="46005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a:lnSpc>
                <a:spcPct val="95000"/>
              </a:lnSpc>
              <a:defRPr/>
            </a:pPr>
            <a:r>
              <a:rPr lang="en-US" b="1" dirty="0">
                <a:solidFill>
                  <a:schemeClr val="bg1"/>
                </a:solidFill>
              </a:rPr>
              <a:t>1</a:t>
            </a:r>
          </a:p>
        </p:txBody>
      </p:sp>
      <p:sp>
        <p:nvSpPr>
          <p:cNvPr id="34" name="Oval 33"/>
          <p:cNvSpPr>
            <a:spLocks noChangeAspect="1" noChangeArrowheads="1"/>
          </p:cNvSpPr>
          <p:nvPr/>
        </p:nvSpPr>
        <p:spPr bwMode="auto">
          <a:xfrm>
            <a:off x="4546196" y="4465611"/>
            <a:ext cx="459938" cy="46005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a:lnSpc>
                <a:spcPct val="95000"/>
              </a:lnSpc>
              <a:defRPr/>
            </a:pPr>
            <a:r>
              <a:rPr lang="en-US" b="1" dirty="0">
                <a:solidFill>
                  <a:schemeClr val="bg1"/>
                </a:solidFill>
              </a:rPr>
              <a:t>3</a:t>
            </a:r>
          </a:p>
        </p:txBody>
      </p:sp>
      <p:sp>
        <p:nvSpPr>
          <p:cNvPr id="35" name="Oval 33"/>
          <p:cNvSpPr>
            <a:spLocks noChangeAspect="1" noChangeArrowheads="1"/>
          </p:cNvSpPr>
          <p:nvPr/>
        </p:nvSpPr>
        <p:spPr bwMode="auto">
          <a:xfrm>
            <a:off x="775784" y="4913157"/>
            <a:ext cx="459938" cy="46005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a:lnSpc>
                <a:spcPct val="95000"/>
              </a:lnSpc>
              <a:defRPr/>
            </a:pPr>
            <a:r>
              <a:rPr lang="en-US" b="1" dirty="0">
                <a:solidFill>
                  <a:schemeClr val="bg1"/>
                </a:solidFill>
              </a:rPr>
              <a:t>2</a:t>
            </a:r>
          </a:p>
        </p:txBody>
      </p:sp>
      <p:sp>
        <p:nvSpPr>
          <p:cNvPr id="36" name="Oval 35"/>
          <p:cNvSpPr>
            <a:spLocks noChangeAspect="1" noChangeArrowheads="1"/>
          </p:cNvSpPr>
          <p:nvPr/>
        </p:nvSpPr>
        <p:spPr bwMode="auto">
          <a:xfrm>
            <a:off x="8898548" y="4483606"/>
            <a:ext cx="459938" cy="46005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a:lnSpc>
                <a:spcPct val="95000"/>
              </a:lnSpc>
              <a:defRPr/>
            </a:pPr>
            <a:r>
              <a:rPr lang="en-US" b="1" dirty="0">
                <a:solidFill>
                  <a:schemeClr val="bg1"/>
                </a:solidFill>
              </a:rPr>
              <a:t>4</a:t>
            </a:r>
          </a:p>
        </p:txBody>
      </p:sp>
    </p:spTree>
    <p:custDataLst>
      <p:tags r:id="rId1"/>
    </p:custDataLst>
    <p:extLst>
      <p:ext uri="{BB962C8B-B14F-4D97-AF65-F5344CB8AC3E}">
        <p14:creationId xmlns:p14="http://schemas.microsoft.com/office/powerpoint/2010/main" val="3783250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fr-FR" altLang="en-US" dirty="0"/>
              <a:t>Use </a:t>
            </a:r>
            <a:r>
              <a:rPr lang="fr-FR" altLang="en-US" dirty="0" smtClean="0"/>
              <a:t>Cases</a:t>
            </a:r>
            <a:br>
              <a:rPr lang="fr-FR" altLang="en-US" dirty="0" smtClean="0"/>
            </a:br>
            <a:endParaRPr lang="en-US" altLang="en-US" sz="1800" dirty="0">
              <a:solidFill>
                <a:schemeClr val="accent1"/>
              </a:solidFill>
            </a:endParaRPr>
          </a:p>
        </p:txBody>
      </p:sp>
      <p:sp>
        <p:nvSpPr>
          <p:cNvPr id="43011" name="Content Placeholder 2"/>
          <p:cNvSpPr>
            <a:spLocks noGrp="1"/>
          </p:cNvSpPr>
          <p:nvPr>
            <p:ph idx="1"/>
          </p:nvPr>
        </p:nvSpPr>
        <p:spPr>
          <a:xfrm>
            <a:off x="622300" y="1243013"/>
            <a:ext cx="10944225" cy="4951412"/>
          </a:xfrm>
        </p:spPr>
        <p:txBody>
          <a:bodyPr/>
          <a:lstStyle/>
          <a:p>
            <a:pPr lvl="1"/>
            <a:r>
              <a:rPr lang="en-US" altLang="en-US" dirty="0"/>
              <a:t>Monitoring and collecting diagnostic information across CDBs from the lead CDB</a:t>
            </a:r>
          </a:p>
          <a:p>
            <a:pPr lvl="1"/>
            <a:r>
              <a:rPr lang="en-US" altLang="en-US" dirty="0"/>
              <a:t>Querying Oracle-supplied objects, such as DBA views, in different PDBs across the CDB </a:t>
            </a:r>
            <a:r>
              <a:rPr lang="en-US" altLang="en-US" dirty="0" smtClean="0"/>
              <a:t>fleet</a:t>
            </a:r>
          </a:p>
          <a:p>
            <a:pPr lvl="1"/>
            <a:endParaRPr lang="fr-FR" altLang="en-US" sz="1600" dirty="0"/>
          </a:p>
          <a:p>
            <a:pPr lvl="1"/>
            <a:endParaRPr lang="fr-FR" altLang="en-US" dirty="0"/>
          </a:p>
          <a:p>
            <a:pPr lvl="1"/>
            <a:endParaRPr lang="fr-FR" altLang="en-US" dirty="0"/>
          </a:p>
          <a:p>
            <a:pPr lvl="1"/>
            <a:endParaRPr lang="fr-FR" altLang="en-US" dirty="0"/>
          </a:p>
          <a:p>
            <a:pPr lvl="1"/>
            <a:endParaRPr lang="fr-FR" altLang="en-US" dirty="0"/>
          </a:p>
          <a:p>
            <a:pPr lvl="1"/>
            <a:endParaRPr lang="fr-FR" altLang="en-US" dirty="0"/>
          </a:p>
          <a:p>
            <a:pPr lvl="1"/>
            <a:endParaRPr lang="en-US" altLang="en-US" dirty="0"/>
          </a:p>
          <a:p>
            <a:pPr lvl="1"/>
            <a:endParaRPr lang="en-US" altLang="en-US" dirty="0"/>
          </a:p>
          <a:p>
            <a:pPr lvl="1"/>
            <a:r>
              <a:rPr lang="en-US" altLang="en-US" dirty="0"/>
              <a:t>Serving as a central location where you can view information about and the status of all the PDBs across multiple CDBs</a:t>
            </a:r>
            <a:endParaRPr lang="en-US" altLang="en-US" sz="2000" dirty="0">
              <a:solidFill>
                <a:srgbClr val="0000FF"/>
              </a:solidFill>
            </a:endParaRPr>
          </a:p>
        </p:txBody>
      </p:sp>
      <p:sp>
        <p:nvSpPr>
          <p:cNvPr id="4" name="Rounded Rectangle 3"/>
          <p:cNvSpPr/>
          <p:nvPr/>
        </p:nvSpPr>
        <p:spPr bwMode="auto">
          <a:xfrm>
            <a:off x="1198563" y="2492375"/>
            <a:ext cx="10152062" cy="2881313"/>
          </a:xfrm>
          <a:prstGeom prst="roundRect">
            <a:avLst>
              <a:gd name="adj" fmla="val 7330"/>
            </a:avLst>
          </a:prstGeom>
          <a:gradFill flip="none" rotWithShape="1">
            <a:gsLst>
              <a:gs pos="0">
                <a:srgbClr val="FF5B5B"/>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r>
              <a:rPr lang="fr-FR" b="1" dirty="0">
                <a:solidFill>
                  <a:srgbClr val="000000"/>
                </a:solidFill>
              </a:rPr>
              <a:t>CDB Fleet High Speed </a:t>
            </a:r>
            <a:endParaRPr lang="en-US" b="1" dirty="0">
              <a:solidFill>
                <a:srgbClr val="000000"/>
              </a:solidFill>
            </a:endParaRPr>
          </a:p>
        </p:txBody>
      </p:sp>
      <p:sp>
        <p:nvSpPr>
          <p:cNvPr id="43013" name="PPTShape_6"/>
          <p:cNvSpPr>
            <a:spLocks noChangeArrowheads="1"/>
          </p:cNvSpPr>
          <p:nvPr/>
        </p:nvSpPr>
        <p:spPr bwMode="blackWhite">
          <a:xfrm>
            <a:off x="1485900" y="3141663"/>
            <a:ext cx="2663825" cy="1223962"/>
          </a:xfrm>
          <a:prstGeom prst="rect">
            <a:avLst/>
          </a:prstGeom>
          <a:solidFill>
            <a:srgbClr val="DCE3E4"/>
          </a:solidFill>
          <a:ln w="28575">
            <a:solidFill>
              <a:schemeClr val="tx1"/>
            </a:solidFill>
            <a:miter lim="800000"/>
            <a:headEnd/>
            <a:tailEnd/>
          </a:ln>
        </p:spPr>
        <p:txBody>
          <a:bodyPr wrap="none" lIns="92075" tIns="46038" rIns="92075" bIns="46038"/>
          <a:lstStyle>
            <a:lvl1pPr defTabSz="1041400">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defTabSz="104140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defTabSz="10414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defTabSz="10414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defTabSz="10414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a:lnSpc>
                <a:spcPct val="85000"/>
              </a:lnSpc>
              <a:spcBef>
                <a:spcPct val="50000"/>
              </a:spcBef>
              <a:buClrTx/>
              <a:buFontTx/>
              <a:buNone/>
            </a:pPr>
            <a:r>
              <a:rPr lang="fr-FR" altLang="en-US" sz="1400" b="1" dirty="0">
                <a:solidFill>
                  <a:srgbClr val="000000"/>
                </a:solidFill>
              </a:rPr>
              <a:t>cdb1</a:t>
            </a:r>
            <a:endParaRPr lang="en-US" altLang="en-US" sz="1400" b="1" dirty="0">
              <a:solidFill>
                <a:srgbClr val="000000"/>
              </a:solidFill>
            </a:endParaRPr>
          </a:p>
        </p:txBody>
      </p:sp>
      <p:pic>
        <p:nvPicPr>
          <p:cNvPr id="6" name="Picture 5" descr="PDB.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38425" y="3357563"/>
            <a:ext cx="674688"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5" name="Rectangle 6"/>
          <p:cNvSpPr>
            <a:spLocks noChangeArrowheads="1"/>
          </p:cNvSpPr>
          <p:nvPr/>
        </p:nvSpPr>
        <p:spPr bwMode="auto">
          <a:xfrm>
            <a:off x="2120900" y="3587750"/>
            <a:ext cx="6635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en-US" altLang="en-US" sz="1400" b="1" dirty="0">
                <a:solidFill>
                  <a:srgbClr val="080808"/>
                </a:solidFill>
              </a:rPr>
              <a:t>PDB1</a:t>
            </a:r>
            <a:endParaRPr lang="en-US" altLang="en-US" sz="1400" dirty="0">
              <a:solidFill>
                <a:srgbClr val="080808"/>
              </a:solidFill>
            </a:endParaRPr>
          </a:p>
        </p:txBody>
      </p:sp>
      <p:sp>
        <p:nvSpPr>
          <p:cNvPr id="43016" name="PPTShape_6"/>
          <p:cNvSpPr>
            <a:spLocks noChangeArrowheads="1"/>
          </p:cNvSpPr>
          <p:nvPr/>
        </p:nvSpPr>
        <p:spPr bwMode="blackWhite">
          <a:xfrm>
            <a:off x="4365625" y="3141663"/>
            <a:ext cx="3168650" cy="1368425"/>
          </a:xfrm>
          <a:prstGeom prst="rect">
            <a:avLst/>
          </a:prstGeom>
          <a:solidFill>
            <a:srgbClr val="DCE3E4"/>
          </a:solidFill>
          <a:ln w="28575">
            <a:solidFill>
              <a:schemeClr val="tx1"/>
            </a:solidFill>
            <a:miter lim="800000"/>
            <a:headEnd/>
            <a:tailEnd/>
          </a:ln>
        </p:spPr>
        <p:txBody>
          <a:bodyPr wrap="none" lIns="92075" tIns="46038" rIns="92075" bIns="46038"/>
          <a:lstStyle>
            <a:lvl1pPr defTabSz="1041400">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defTabSz="104140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defTabSz="10414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defTabSz="10414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defTabSz="10414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a:lnSpc>
                <a:spcPct val="85000"/>
              </a:lnSpc>
              <a:spcBef>
                <a:spcPct val="50000"/>
              </a:spcBef>
              <a:buClrTx/>
              <a:buFontTx/>
              <a:buNone/>
            </a:pPr>
            <a:r>
              <a:rPr lang="fr-FR" altLang="en-US" sz="1400" b="1" dirty="0">
                <a:solidFill>
                  <a:srgbClr val="000000"/>
                </a:solidFill>
              </a:rPr>
              <a:t>cdb2</a:t>
            </a:r>
            <a:endParaRPr lang="en-US" altLang="en-US" sz="1400" b="1" dirty="0">
              <a:solidFill>
                <a:srgbClr val="000000"/>
              </a:solidFill>
            </a:endParaRPr>
          </a:p>
        </p:txBody>
      </p:sp>
      <p:pic>
        <p:nvPicPr>
          <p:cNvPr id="9" name="Picture 8" descr="PDB.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62588" y="3214688"/>
            <a:ext cx="736600"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8" name="Rectangle 6"/>
          <p:cNvSpPr>
            <a:spLocks noChangeArrowheads="1"/>
          </p:cNvSpPr>
          <p:nvPr/>
        </p:nvSpPr>
        <p:spPr bwMode="auto">
          <a:xfrm>
            <a:off x="4438650" y="3611563"/>
            <a:ext cx="10795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en-US" altLang="en-US" sz="1400" b="1" dirty="0">
                <a:solidFill>
                  <a:srgbClr val="080808"/>
                </a:solidFill>
              </a:rPr>
              <a:t>PDB2</a:t>
            </a:r>
            <a:endParaRPr lang="en-US" altLang="en-US" sz="1400" dirty="0">
              <a:solidFill>
                <a:srgbClr val="080808"/>
              </a:solidFill>
            </a:endParaRPr>
          </a:p>
        </p:txBody>
      </p:sp>
      <p:sp>
        <p:nvSpPr>
          <p:cNvPr id="43019" name="PPTShape_6"/>
          <p:cNvSpPr>
            <a:spLocks noChangeArrowheads="1"/>
          </p:cNvSpPr>
          <p:nvPr/>
        </p:nvSpPr>
        <p:spPr bwMode="blackWhite">
          <a:xfrm>
            <a:off x="7750175" y="3141663"/>
            <a:ext cx="3240088" cy="1584325"/>
          </a:xfrm>
          <a:prstGeom prst="rect">
            <a:avLst/>
          </a:prstGeom>
          <a:solidFill>
            <a:srgbClr val="DCE3E4"/>
          </a:solidFill>
          <a:ln w="28575">
            <a:solidFill>
              <a:schemeClr val="tx1"/>
            </a:solidFill>
            <a:miter lim="800000"/>
            <a:headEnd/>
            <a:tailEnd/>
          </a:ln>
        </p:spPr>
        <p:txBody>
          <a:bodyPr wrap="none" lIns="92075" tIns="46038" rIns="92075" bIns="46038"/>
          <a:lstStyle>
            <a:lvl1pPr defTabSz="1041400">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defTabSz="104140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defTabSz="10414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defTabSz="10414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defTabSz="10414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a:lnSpc>
                <a:spcPct val="85000"/>
              </a:lnSpc>
              <a:spcBef>
                <a:spcPct val="50000"/>
              </a:spcBef>
              <a:buClrTx/>
              <a:buFontTx/>
              <a:buNone/>
            </a:pPr>
            <a:r>
              <a:rPr lang="fr-FR" altLang="en-US" sz="1400" b="1" dirty="0">
                <a:solidFill>
                  <a:srgbClr val="000000"/>
                </a:solidFill>
              </a:rPr>
              <a:t>cdb3</a:t>
            </a:r>
            <a:endParaRPr lang="en-US" altLang="en-US" sz="1400" b="1" dirty="0">
              <a:solidFill>
                <a:srgbClr val="000000"/>
              </a:solidFill>
            </a:endParaRPr>
          </a:p>
        </p:txBody>
      </p:sp>
      <p:pic>
        <p:nvPicPr>
          <p:cNvPr id="12" name="Picture 11" descr="PDB.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686800" y="3213100"/>
            <a:ext cx="674688"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1" name="Rectangle 6"/>
          <p:cNvSpPr>
            <a:spLocks noChangeArrowheads="1"/>
          </p:cNvSpPr>
          <p:nvPr/>
        </p:nvSpPr>
        <p:spPr bwMode="auto">
          <a:xfrm>
            <a:off x="7735888" y="3625850"/>
            <a:ext cx="10795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en-US" altLang="en-US" sz="1400" b="1" dirty="0">
                <a:solidFill>
                  <a:srgbClr val="080808"/>
                </a:solidFill>
              </a:rPr>
              <a:t>PDB3</a:t>
            </a:r>
            <a:endParaRPr lang="en-US" altLang="en-US" sz="1400" dirty="0">
              <a:solidFill>
                <a:srgbClr val="080808"/>
              </a:solidFill>
            </a:endParaRPr>
          </a:p>
        </p:txBody>
      </p:sp>
      <p:pic>
        <p:nvPicPr>
          <p:cNvPr id="14" name="Picture 13" descr="PDB.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35638" y="3565525"/>
            <a:ext cx="735012"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3" name="Rectangle 6"/>
          <p:cNvSpPr>
            <a:spLocks noChangeArrowheads="1"/>
          </p:cNvSpPr>
          <p:nvPr/>
        </p:nvSpPr>
        <p:spPr bwMode="auto">
          <a:xfrm>
            <a:off x="4630738" y="3997325"/>
            <a:ext cx="13192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en-US" altLang="en-US" sz="1400" b="1" dirty="0">
                <a:solidFill>
                  <a:srgbClr val="080808"/>
                </a:solidFill>
              </a:rPr>
              <a:t>PDB22</a:t>
            </a:r>
            <a:endParaRPr lang="en-US" altLang="en-US" sz="1400" dirty="0">
              <a:solidFill>
                <a:srgbClr val="080808"/>
              </a:solidFill>
            </a:endParaRPr>
          </a:p>
        </p:txBody>
      </p:sp>
      <p:pic>
        <p:nvPicPr>
          <p:cNvPr id="16" name="Picture 15" descr="PDB.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75713" y="3500438"/>
            <a:ext cx="674687"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5" name="Rectangle 6"/>
          <p:cNvSpPr>
            <a:spLocks noChangeArrowheads="1"/>
          </p:cNvSpPr>
          <p:nvPr/>
        </p:nvSpPr>
        <p:spPr bwMode="auto">
          <a:xfrm>
            <a:off x="8013700" y="3984625"/>
            <a:ext cx="7635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en-US" altLang="en-US" sz="1400" b="1" dirty="0">
                <a:solidFill>
                  <a:srgbClr val="080808"/>
                </a:solidFill>
              </a:rPr>
              <a:t>PDB33</a:t>
            </a:r>
            <a:endParaRPr lang="en-US" altLang="en-US" sz="1400" dirty="0">
              <a:solidFill>
                <a:srgbClr val="080808"/>
              </a:solidFill>
            </a:endParaRPr>
          </a:p>
        </p:txBody>
      </p:sp>
      <p:pic>
        <p:nvPicPr>
          <p:cNvPr id="18" name="Picture 17" descr="PDB.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163050" y="3779838"/>
            <a:ext cx="674688"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7" name="Rectangle 6"/>
          <p:cNvSpPr>
            <a:spLocks noChangeArrowheads="1"/>
          </p:cNvSpPr>
          <p:nvPr/>
        </p:nvSpPr>
        <p:spPr bwMode="auto">
          <a:xfrm>
            <a:off x="8266113" y="4273550"/>
            <a:ext cx="863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en-US" altLang="en-US" sz="1400" b="1" dirty="0">
                <a:solidFill>
                  <a:srgbClr val="080808"/>
                </a:solidFill>
              </a:rPr>
              <a:t>PDB333</a:t>
            </a:r>
            <a:endParaRPr lang="en-US" altLang="en-US" sz="1400" dirty="0">
              <a:solidFill>
                <a:srgbClr val="080808"/>
              </a:solidFill>
            </a:endParaRPr>
          </a:p>
        </p:txBody>
      </p:sp>
      <p:sp>
        <p:nvSpPr>
          <p:cNvPr id="43028" name="TextBox 19"/>
          <p:cNvSpPr txBox="1">
            <a:spLocks noChangeArrowheads="1"/>
          </p:cNvSpPr>
          <p:nvPr/>
        </p:nvSpPr>
        <p:spPr bwMode="auto">
          <a:xfrm>
            <a:off x="1414463" y="2708275"/>
            <a:ext cx="12874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fr-FR" altLang="en-US" sz="1800" b="1" dirty="0">
                <a:solidFill>
                  <a:schemeClr val="bg1"/>
                </a:solidFill>
              </a:rPr>
              <a:t>CDB Lead</a:t>
            </a:r>
            <a:endParaRPr lang="en-US" altLang="en-US" sz="1800" b="1" dirty="0">
              <a:solidFill>
                <a:schemeClr val="bg1"/>
              </a:solidFill>
            </a:endParaRPr>
          </a:p>
        </p:txBody>
      </p:sp>
      <p:pic>
        <p:nvPicPr>
          <p:cNvPr id="43029" name="Picture 25" descr="peop008.gif"/>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30363" y="3648075"/>
            <a:ext cx="4318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3030" name="Straight Arrow Connector 22"/>
          <p:cNvCxnSpPr>
            <a:cxnSpLocks noChangeShapeType="1"/>
          </p:cNvCxnSpPr>
          <p:nvPr/>
        </p:nvCxnSpPr>
        <p:spPr bwMode="auto">
          <a:xfrm>
            <a:off x="1917700" y="4221163"/>
            <a:ext cx="0" cy="53975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24" name="Content Placeholder 2"/>
          <p:cNvSpPr txBox="1">
            <a:spLocks/>
          </p:cNvSpPr>
          <p:nvPr/>
        </p:nvSpPr>
        <p:spPr bwMode="gray">
          <a:xfrm>
            <a:off x="1557908" y="4797152"/>
            <a:ext cx="9433048" cy="316446"/>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72000" rIns="16930" bIns="36000" anchor="ctr">
            <a:spAutoFit/>
          </a:bodyPr>
          <a:lstStyle/>
          <a:p>
            <a:pPr eaLnBrk="1" hangingPunct="1">
              <a:defRPr/>
            </a:pPr>
            <a:r>
              <a:rPr lang="en-US" sz="1200" b="1" dirty="0">
                <a:solidFill>
                  <a:srgbClr val="000000"/>
                </a:solidFill>
                <a:latin typeface="Courier New" pitchFamily="49" charset="0"/>
                <a:cs typeface="Courier New" pitchFamily="49" charset="0"/>
              </a:rPr>
              <a:t>SELECT … FROM CONTAINERS (dba_users) GROUP BY …;</a:t>
            </a:r>
            <a:endParaRPr lang="en-US" sz="1200" b="1" dirty="0">
              <a:solidFill>
                <a:srgbClr val="000000"/>
              </a:solidFill>
              <a:latin typeface="Courier New" pitchFamily="49" charset="0"/>
              <a:cs typeface="Arial" charset="0"/>
            </a:endParaRPr>
          </a:p>
        </p:txBody>
      </p:sp>
      <p:sp>
        <p:nvSpPr>
          <p:cNvPr id="43034" name="TextBox 19"/>
          <p:cNvSpPr txBox="1">
            <a:spLocks noChangeArrowheads="1"/>
          </p:cNvSpPr>
          <p:nvPr/>
        </p:nvSpPr>
        <p:spPr bwMode="auto">
          <a:xfrm>
            <a:off x="4294188" y="2833688"/>
            <a:ext cx="18145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fr-FR" altLang="en-US" sz="1400" b="1" dirty="0">
                <a:solidFill>
                  <a:schemeClr val="bg1"/>
                </a:solidFill>
              </a:rPr>
              <a:t>Member in the fleet</a:t>
            </a:r>
            <a:endParaRPr lang="en-US" altLang="en-US" sz="1400" b="1" dirty="0">
              <a:solidFill>
                <a:schemeClr val="bg1"/>
              </a:solidFill>
            </a:endParaRPr>
          </a:p>
        </p:txBody>
      </p:sp>
      <p:pic>
        <p:nvPicPr>
          <p:cNvPr id="43035" name="Picture 48" descr="Table.gif"/>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57563" y="3644900"/>
            <a:ext cx="404812"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3036" name="Straight Arrow Connector 22"/>
          <p:cNvCxnSpPr>
            <a:cxnSpLocks noChangeShapeType="1"/>
          </p:cNvCxnSpPr>
          <p:nvPr/>
        </p:nvCxnSpPr>
        <p:spPr bwMode="auto">
          <a:xfrm>
            <a:off x="7389813" y="3429000"/>
            <a:ext cx="0" cy="1368425"/>
          </a:xfrm>
          <a:prstGeom prst="straightConnector1">
            <a:avLst/>
          </a:prstGeom>
          <a:noFill/>
          <a:ln w="28575" algn="ctr">
            <a:solidFill>
              <a:schemeClr val="tx1"/>
            </a:solidFill>
            <a:round/>
            <a:headEnd type="none" w="sm" len="sm"/>
            <a:tailEnd/>
          </a:ln>
          <a:extLst>
            <a:ext uri="{909E8E84-426E-40DD-AFC4-6F175D3DCCD1}">
              <a14:hiddenFill xmlns:a14="http://schemas.microsoft.com/office/drawing/2010/main">
                <a:noFill/>
              </a14:hiddenFill>
            </a:ext>
          </a:extLst>
        </p:spPr>
      </p:cxnSp>
      <p:cxnSp>
        <p:nvCxnSpPr>
          <p:cNvPr id="43037" name="Straight Arrow Connector 35"/>
          <p:cNvCxnSpPr>
            <a:cxnSpLocks noChangeShapeType="1"/>
          </p:cNvCxnSpPr>
          <p:nvPr/>
        </p:nvCxnSpPr>
        <p:spPr bwMode="auto">
          <a:xfrm flipH="1">
            <a:off x="6973888" y="3933825"/>
            <a:ext cx="414337" cy="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43038" name="Straight Arrow Connector 36"/>
          <p:cNvCxnSpPr>
            <a:cxnSpLocks noChangeShapeType="1"/>
          </p:cNvCxnSpPr>
          <p:nvPr/>
        </p:nvCxnSpPr>
        <p:spPr bwMode="auto">
          <a:xfrm flipH="1">
            <a:off x="6848475" y="3438525"/>
            <a:ext cx="541338" cy="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pic>
        <p:nvPicPr>
          <p:cNvPr id="43039" name="Picture 48" descr="Table.gif"/>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26188" y="3321050"/>
            <a:ext cx="404812"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40" name="Picture 48" descr="Table.gif"/>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42088" y="3752850"/>
            <a:ext cx="404812"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41" name="Picture 48" descr="Table.gif"/>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77375" y="3284538"/>
            <a:ext cx="404813"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42" name="Picture 48" descr="Table.gif"/>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950450" y="4005263"/>
            <a:ext cx="404813"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43" name="Picture 48" descr="Table.gif"/>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764713" y="3608388"/>
            <a:ext cx="404812"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44" name="TextBox 19"/>
          <p:cNvSpPr txBox="1">
            <a:spLocks noChangeArrowheads="1"/>
          </p:cNvSpPr>
          <p:nvPr/>
        </p:nvSpPr>
        <p:spPr bwMode="auto">
          <a:xfrm>
            <a:off x="7678738" y="2840038"/>
            <a:ext cx="18145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fr-FR" altLang="en-US" sz="1400" b="1" dirty="0">
                <a:solidFill>
                  <a:schemeClr val="bg1"/>
                </a:solidFill>
              </a:rPr>
              <a:t>Member in the fleet</a:t>
            </a:r>
            <a:endParaRPr lang="en-US" altLang="en-US" sz="1400" b="1" dirty="0">
              <a:solidFill>
                <a:schemeClr val="bg1"/>
              </a:solidFill>
            </a:endParaRPr>
          </a:p>
        </p:txBody>
      </p:sp>
      <p:cxnSp>
        <p:nvCxnSpPr>
          <p:cNvPr id="43045" name="Straight Arrow Connector 22"/>
          <p:cNvCxnSpPr>
            <a:cxnSpLocks noChangeShapeType="1"/>
          </p:cNvCxnSpPr>
          <p:nvPr/>
        </p:nvCxnSpPr>
        <p:spPr bwMode="auto">
          <a:xfrm>
            <a:off x="10845800" y="3357563"/>
            <a:ext cx="0" cy="1439862"/>
          </a:xfrm>
          <a:prstGeom prst="straightConnector1">
            <a:avLst/>
          </a:prstGeom>
          <a:noFill/>
          <a:ln w="28575" algn="ctr">
            <a:solidFill>
              <a:schemeClr val="tx1"/>
            </a:solidFill>
            <a:round/>
            <a:headEnd type="none" w="sm" len="sm"/>
            <a:tailEnd/>
          </a:ln>
          <a:extLst>
            <a:ext uri="{909E8E84-426E-40DD-AFC4-6F175D3DCCD1}">
              <a14:hiddenFill xmlns:a14="http://schemas.microsoft.com/office/drawing/2010/main">
                <a:noFill/>
              </a14:hiddenFill>
            </a:ext>
          </a:extLst>
        </p:spPr>
      </p:cxnSp>
      <p:cxnSp>
        <p:nvCxnSpPr>
          <p:cNvPr id="43046" name="Straight Arrow Connector 44"/>
          <p:cNvCxnSpPr>
            <a:cxnSpLocks noChangeShapeType="1"/>
          </p:cNvCxnSpPr>
          <p:nvPr/>
        </p:nvCxnSpPr>
        <p:spPr bwMode="auto">
          <a:xfrm flipH="1">
            <a:off x="10428288" y="4149725"/>
            <a:ext cx="414337" cy="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43047" name="Straight Arrow Connector 45"/>
          <p:cNvCxnSpPr>
            <a:cxnSpLocks noChangeShapeType="1"/>
          </p:cNvCxnSpPr>
          <p:nvPr/>
        </p:nvCxnSpPr>
        <p:spPr bwMode="auto">
          <a:xfrm flipH="1">
            <a:off x="10304463" y="3741738"/>
            <a:ext cx="539750" cy="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43048" name="Straight Arrow Connector 46"/>
          <p:cNvCxnSpPr>
            <a:cxnSpLocks noChangeShapeType="1"/>
          </p:cNvCxnSpPr>
          <p:nvPr/>
        </p:nvCxnSpPr>
        <p:spPr bwMode="auto">
          <a:xfrm flipH="1">
            <a:off x="9947275" y="3367088"/>
            <a:ext cx="900113" cy="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43049" name="Straight Arrow Connector 22"/>
          <p:cNvCxnSpPr>
            <a:cxnSpLocks noChangeShapeType="1"/>
          </p:cNvCxnSpPr>
          <p:nvPr/>
        </p:nvCxnSpPr>
        <p:spPr bwMode="auto">
          <a:xfrm>
            <a:off x="4035425" y="3827463"/>
            <a:ext cx="0" cy="971550"/>
          </a:xfrm>
          <a:prstGeom prst="straightConnector1">
            <a:avLst/>
          </a:prstGeom>
          <a:noFill/>
          <a:ln w="28575" algn="ctr">
            <a:solidFill>
              <a:schemeClr val="tx1"/>
            </a:solidFill>
            <a:round/>
            <a:headEnd type="none" w="sm" len="sm"/>
            <a:tailEnd/>
          </a:ln>
          <a:extLst>
            <a:ext uri="{909E8E84-426E-40DD-AFC4-6F175D3DCCD1}">
              <a14:hiddenFill xmlns:a14="http://schemas.microsoft.com/office/drawing/2010/main">
                <a:noFill/>
              </a14:hiddenFill>
            </a:ext>
          </a:extLst>
        </p:spPr>
      </p:cxnSp>
      <p:cxnSp>
        <p:nvCxnSpPr>
          <p:cNvPr id="43050" name="Straight Arrow Connector 48"/>
          <p:cNvCxnSpPr>
            <a:cxnSpLocks noChangeShapeType="1"/>
          </p:cNvCxnSpPr>
          <p:nvPr/>
        </p:nvCxnSpPr>
        <p:spPr bwMode="auto">
          <a:xfrm flipH="1">
            <a:off x="3759200" y="3835400"/>
            <a:ext cx="288925" cy="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Tree>
    <p:custDataLst>
      <p:tags r:id="rId1"/>
    </p:custDataLst>
    <p:extLst>
      <p:ext uri="{BB962C8B-B14F-4D97-AF65-F5344CB8AC3E}">
        <p14:creationId xmlns:p14="http://schemas.microsoft.com/office/powerpoint/2010/main" val="2571155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184150" y="4567238"/>
            <a:ext cx="10606088" cy="1223962"/>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eaLnBrk="1" hangingPunct="1">
              <a:spcBef>
                <a:spcPct val="20000"/>
              </a:spcBef>
              <a:buClr>
                <a:srgbClr val="FF0000"/>
              </a:buClr>
              <a:defRPr/>
            </a:pPr>
            <a:endParaRPr lang="en-US" dirty="0">
              <a:cs typeface="Arial" charset="0"/>
            </a:endParaRPr>
          </a:p>
        </p:txBody>
      </p:sp>
      <p:sp>
        <p:nvSpPr>
          <p:cNvPr id="8195" name="Title 1"/>
          <p:cNvSpPr>
            <a:spLocks noGrp="1"/>
          </p:cNvSpPr>
          <p:nvPr>
            <p:ph type="title"/>
          </p:nvPr>
        </p:nvSpPr>
        <p:spPr/>
        <p:txBody>
          <a:bodyPr/>
          <a:lstStyle/>
          <a:p>
            <a:pPr eaLnBrk="1" hangingPunct="1"/>
            <a:r>
              <a:rPr lang="en-US" altLang="es-MX" dirty="0" smtClean="0"/>
              <a:t>Objectives</a:t>
            </a:r>
            <a:br>
              <a:rPr lang="en-US" altLang="es-MX" dirty="0" smtClean="0"/>
            </a:br>
            <a:endParaRPr lang="en-US" altLang="es-MX" dirty="0"/>
          </a:p>
        </p:txBody>
      </p:sp>
      <p:sp>
        <p:nvSpPr>
          <p:cNvPr id="8196" name="Content Placeholder 8"/>
          <p:cNvSpPr>
            <a:spLocks noGrp="1"/>
          </p:cNvSpPr>
          <p:nvPr>
            <p:ph idx="1"/>
          </p:nvPr>
        </p:nvSpPr>
        <p:spPr>
          <a:xfrm>
            <a:off x="622300" y="1243013"/>
            <a:ext cx="10944225" cy="4304590"/>
          </a:xfrm>
        </p:spPr>
        <p:txBody>
          <a:bodyPr/>
          <a:lstStyle/>
          <a:p>
            <a:pPr eaLnBrk="1" hangingPunct="1"/>
            <a:r>
              <a:rPr lang="en-US" altLang="en-US" dirty="0"/>
              <a:t>After completing this lesson, you should be able to:</a:t>
            </a:r>
          </a:p>
          <a:p>
            <a:pPr lvl="1" eaLnBrk="1" hangingPunct="1"/>
            <a:r>
              <a:rPr lang="en-US" altLang="en-US" dirty="0"/>
              <a:t>Monitor performance in a CDB and PDBs</a:t>
            </a:r>
          </a:p>
          <a:p>
            <a:pPr lvl="1" eaLnBrk="1" hangingPunct="1"/>
            <a:r>
              <a:rPr lang="en-US" altLang="en-US" dirty="0"/>
              <a:t>Manage SGA and PGA limits at the PDB level</a:t>
            </a:r>
          </a:p>
          <a:p>
            <a:pPr lvl="1" eaLnBrk="1" hangingPunct="1"/>
            <a:r>
              <a:rPr lang="en-US" altLang="en-US" dirty="0"/>
              <a:t>Manage AWR snapshots at the CDB and PDB levels</a:t>
            </a:r>
          </a:p>
          <a:p>
            <a:pPr lvl="1" eaLnBrk="1" hangingPunct="1"/>
            <a:r>
              <a:rPr lang="en-US" altLang="en-US" dirty="0"/>
              <a:t>Run ADDM tasks for CDB and PDB recommendations</a:t>
            </a:r>
          </a:p>
          <a:p>
            <a:pPr lvl="1" eaLnBrk="1" hangingPunct="1"/>
            <a:r>
              <a:rPr lang="en-US" altLang="en-US" dirty="0"/>
              <a:t>Manage application shared object statistics</a:t>
            </a:r>
          </a:p>
          <a:p>
            <a:pPr lvl="1" eaLnBrk="1" hangingPunct="1"/>
            <a:r>
              <a:rPr lang="en-US" altLang="en-US" dirty="0"/>
              <a:t>Control query DOP involving the </a:t>
            </a:r>
            <a:r>
              <a:rPr lang="en-US" altLang="en-US" dirty="0">
                <a:latin typeface="Courier New" panose="02070309020205020404" pitchFamily="49" charset="0"/>
                <a:cs typeface="Courier New" panose="02070309020205020404" pitchFamily="49" charset="0"/>
              </a:rPr>
              <a:t>containers()</a:t>
            </a:r>
            <a:r>
              <a:rPr lang="en-US" altLang="en-US" dirty="0"/>
              <a:t> construct</a:t>
            </a:r>
          </a:p>
          <a:p>
            <a:pPr lvl="1" eaLnBrk="1" hangingPunct="1"/>
            <a:r>
              <a:rPr lang="en-US" altLang="en-US" dirty="0"/>
              <a:t>Manage Heat Map and ADO policy declaration in a PDB</a:t>
            </a:r>
          </a:p>
          <a:p>
            <a:pPr lvl="1" eaLnBrk="1" hangingPunct="1"/>
            <a:r>
              <a:rPr lang="en-US" altLang="en-US" dirty="0"/>
              <a:t>Manage a CDB fleet</a:t>
            </a:r>
            <a:r>
              <a:rPr lang="fr-FR" altLang="en-US" dirty="0"/>
              <a:t> </a:t>
            </a:r>
          </a:p>
          <a:p>
            <a:pPr lvl="1"/>
            <a:r>
              <a:rPr lang="en-US" altLang="en-US" dirty="0"/>
              <a:t>Describe use cases for Consolidated Database Replay</a:t>
            </a:r>
          </a:p>
        </p:txBody>
      </p:sp>
      <p:pic>
        <p:nvPicPr>
          <p:cNvPr id="8197" name="Picture 10" descr="OU7_Tablet_Objective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299575" y="4535488"/>
            <a:ext cx="2400300" cy="171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6163552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Consolidated Database Replay Use </a:t>
            </a:r>
            <a:r>
              <a:rPr lang="en-US" altLang="en-US" dirty="0" smtClean="0"/>
              <a:t>Cases</a:t>
            </a:r>
            <a:br>
              <a:rPr lang="en-US" altLang="en-US" dirty="0" smtClean="0"/>
            </a:br>
            <a:endParaRPr lang="en-US" dirty="0"/>
          </a:p>
        </p:txBody>
      </p:sp>
      <p:sp>
        <p:nvSpPr>
          <p:cNvPr id="3" name="Content Placeholder 2"/>
          <p:cNvSpPr>
            <a:spLocks noGrp="1"/>
          </p:cNvSpPr>
          <p:nvPr>
            <p:ph idx="1"/>
          </p:nvPr>
        </p:nvSpPr>
        <p:spPr>
          <a:xfrm>
            <a:off x="622138" y="1242485"/>
            <a:ext cx="10944549" cy="1673101"/>
          </a:xfrm>
        </p:spPr>
        <p:txBody>
          <a:bodyPr/>
          <a:lstStyle/>
          <a:p>
            <a:r>
              <a:rPr lang="en-US" altLang="en-US" dirty="0"/>
              <a:t>Perform realistic load testing for scenarios including:</a:t>
            </a:r>
          </a:p>
          <a:p>
            <a:pPr lvl="1"/>
            <a:r>
              <a:rPr lang="en-US" altLang="en-US" dirty="0"/>
              <a:t>Consolidation of servers</a:t>
            </a:r>
          </a:p>
          <a:p>
            <a:pPr lvl="1"/>
            <a:r>
              <a:rPr lang="en-US" altLang="en-US" dirty="0"/>
              <a:t>Workload scale-up</a:t>
            </a:r>
          </a:p>
          <a:p>
            <a:pPr lvl="1"/>
            <a:r>
              <a:rPr lang="en-US" altLang="en-US" dirty="0"/>
              <a:t>Test peak load capacity</a:t>
            </a:r>
          </a:p>
        </p:txBody>
      </p:sp>
    </p:spTree>
    <p:custDataLst>
      <p:tags r:id="rId1"/>
    </p:custDataLst>
    <p:extLst>
      <p:ext uri="{BB962C8B-B14F-4D97-AF65-F5344CB8AC3E}">
        <p14:creationId xmlns:p14="http://schemas.microsoft.com/office/powerpoint/2010/main" val="10426042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Use Cases:  Source </a:t>
            </a:r>
            <a:r>
              <a:rPr lang="en-US" altLang="en-US" dirty="0" smtClean="0"/>
              <a:t>Workloads</a:t>
            </a:r>
            <a:br>
              <a:rPr lang="en-US" altLang="en-US" dirty="0" smtClean="0"/>
            </a:br>
            <a:endParaRPr lang="en-US" dirty="0"/>
          </a:p>
        </p:txBody>
      </p:sp>
      <p:sp>
        <p:nvSpPr>
          <p:cNvPr id="3" name="Content Placeholder 2"/>
          <p:cNvSpPr>
            <a:spLocks noGrp="1"/>
          </p:cNvSpPr>
          <p:nvPr>
            <p:ph idx="1"/>
          </p:nvPr>
        </p:nvSpPr>
        <p:spPr>
          <a:xfrm>
            <a:off x="622138" y="1242485"/>
            <a:ext cx="10944549" cy="4935532"/>
          </a:xfrm>
        </p:spPr>
        <p:txBody>
          <a:bodyPr>
            <a:normAutofit lnSpcReduction="10000"/>
          </a:bodyPr>
          <a:lstStyle/>
          <a:p>
            <a:pPr marL="91440" lvl="1" indent="0">
              <a:buNone/>
            </a:pPr>
            <a:r>
              <a:rPr lang="en-US" sz="2000" b="1" dirty="0"/>
              <a:t>Workload</a:t>
            </a:r>
            <a:r>
              <a:rPr lang="en-US" sz="2000" dirty="0"/>
              <a:t>:  Each application has distinct peaks at different times of the workday</a:t>
            </a:r>
            <a:r>
              <a:rPr lang="en-US" sz="2000" dirty="0" smtClean="0"/>
              <a:t>.</a:t>
            </a:r>
          </a:p>
          <a:p>
            <a:pPr marL="91440" lvl="1" indent="0">
              <a:buNone/>
            </a:pPr>
            <a:endParaRPr lang="en-US" sz="2000" dirty="0"/>
          </a:p>
          <a:p>
            <a:pPr marL="91440" lvl="1" indent="0">
              <a:buNone/>
            </a:pPr>
            <a:endParaRPr lang="en-US" sz="2000" dirty="0"/>
          </a:p>
          <a:p>
            <a:pPr lvl="1"/>
            <a:endParaRPr lang="fr-FR" altLang="en-US" dirty="0"/>
          </a:p>
          <a:p>
            <a:pPr lvl="1"/>
            <a:endParaRPr lang="fr-FR" altLang="en-US" dirty="0"/>
          </a:p>
          <a:p>
            <a:pPr lvl="1"/>
            <a:endParaRPr lang="fr-FR" altLang="en-US" dirty="0"/>
          </a:p>
          <a:p>
            <a:pPr lvl="1"/>
            <a:endParaRPr lang="fr-FR" altLang="en-US" dirty="0"/>
          </a:p>
          <a:p>
            <a:pPr lvl="1"/>
            <a:endParaRPr lang="fr-FR" altLang="en-US" dirty="0"/>
          </a:p>
          <a:p>
            <a:pPr lvl="1"/>
            <a:endParaRPr lang="fr-FR" altLang="en-US" dirty="0"/>
          </a:p>
          <a:p>
            <a:pPr lvl="1"/>
            <a:endParaRPr lang="en-US" altLang="en-US" dirty="0"/>
          </a:p>
          <a:p>
            <a:pPr lvl="1"/>
            <a:r>
              <a:rPr lang="en-US" altLang="en-US" dirty="0"/>
              <a:t>Each workload captured on different databases and being consolidated is independent of the other.</a:t>
            </a:r>
          </a:p>
          <a:p>
            <a:pPr lvl="1"/>
            <a:r>
              <a:rPr lang="en-US" altLang="en-US" dirty="0"/>
              <a:t>Allows multiple workloads captured from different non-CDBs or PDBs to be replayed concurrently in a single CDB.</a:t>
            </a:r>
          </a:p>
        </p:txBody>
      </p:sp>
      <p:sp>
        <p:nvSpPr>
          <p:cNvPr id="5" name="Rectangle 158"/>
          <p:cNvSpPr/>
          <p:nvPr/>
        </p:nvSpPr>
        <p:spPr bwMode="auto">
          <a:xfrm>
            <a:off x="2092814" y="1788773"/>
            <a:ext cx="672207" cy="582930"/>
          </a:xfrm>
          <a:prstGeom prst="rect">
            <a:avLst/>
          </a:prstGeom>
          <a:solidFill>
            <a:schemeClr val="accent2"/>
          </a:solidFill>
          <a:ln>
            <a:headEnd type="oval" w="med" len="med"/>
            <a:tailEnd type="triangle" w="med" len="med"/>
          </a:ln>
        </p:spPr>
        <p:style>
          <a:lnRef idx="0">
            <a:schemeClr val="accent1"/>
          </a:lnRef>
          <a:fillRef idx="3">
            <a:schemeClr val="accent1"/>
          </a:fillRef>
          <a:effectRef idx="3">
            <a:schemeClr val="accent1"/>
          </a:effectRef>
          <a:fontRef idx="minor">
            <a:schemeClr val="lt1"/>
          </a:fontRef>
        </p:style>
        <p:txBody>
          <a:bodyPr wrap="none" lIns="34267" tIns="17132" rIns="34267" bIns="17132" anchor="ctr"/>
          <a:lstStyle/>
          <a:p>
            <a:pPr marL="44617" indent="-44617" algn="ctr">
              <a:lnSpc>
                <a:spcPct val="90000"/>
              </a:lnSpc>
              <a:spcBef>
                <a:spcPct val="50000"/>
              </a:spcBef>
              <a:buClr>
                <a:srgbClr val="FD0000"/>
              </a:buClr>
              <a:defRPr/>
            </a:pPr>
            <a:r>
              <a:rPr lang="en-US" sz="1600" dirty="0">
                <a:solidFill>
                  <a:srgbClr val="FFFFFF"/>
                </a:solidFill>
              </a:rPr>
              <a:t>SALES</a:t>
            </a:r>
          </a:p>
        </p:txBody>
      </p:sp>
      <p:sp>
        <p:nvSpPr>
          <p:cNvPr id="6" name="Right Arrow 5"/>
          <p:cNvSpPr/>
          <p:nvPr/>
        </p:nvSpPr>
        <p:spPr bwMode="auto">
          <a:xfrm>
            <a:off x="2826858" y="1989371"/>
            <a:ext cx="277864" cy="181737"/>
          </a:xfrm>
          <a:prstGeom prst="rightArrow">
            <a:avLst/>
          </a:prstGeom>
          <a:solidFill>
            <a:schemeClr val="accent2"/>
          </a:solidFill>
          <a:ln>
            <a:headEnd type="oval" w="med" len="med"/>
            <a:tailEnd type="triangle" w="med" len="med"/>
          </a:ln>
        </p:spPr>
        <p:style>
          <a:lnRef idx="0">
            <a:schemeClr val="accent1"/>
          </a:lnRef>
          <a:fillRef idx="3">
            <a:schemeClr val="accent1"/>
          </a:fillRef>
          <a:effectRef idx="3">
            <a:schemeClr val="accent1"/>
          </a:effectRef>
          <a:fontRef idx="minor">
            <a:schemeClr val="lt1"/>
          </a:fontRef>
        </p:style>
        <p:txBody>
          <a:bodyPr wrap="none" lIns="34267" tIns="17132" rIns="34267" bIns="17132" anchor="ctr"/>
          <a:lstStyle/>
          <a:p>
            <a:pPr marL="44617" indent="-44617" algn="ctr">
              <a:lnSpc>
                <a:spcPct val="90000"/>
              </a:lnSpc>
              <a:spcBef>
                <a:spcPct val="50000"/>
              </a:spcBef>
              <a:buClr>
                <a:srgbClr val="FD0000"/>
              </a:buClr>
              <a:defRPr/>
            </a:pPr>
            <a:endParaRPr lang="en-US" dirty="0">
              <a:solidFill>
                <a:srgbClr val="FFFFFF"/>
              </a:solidFill>
            </a:endParaRPr>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8663" y="1860550"/>
            <a:ext cx="1998663"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58"/>
          <p:cNvSpPr/>
          <p:nvPr/>
        </p:nvSpPr>
        <p:spPr bwMode="auto">
          <a:xfrm>
            <a:off x="2092814" y="2545907"/>
            <a:ext cx="672207" cy="582930"/>
          </a:xfrm>
          <a:prstGeom prst="rect">
            <a:avLst/>
          </a:prstGeom>
          <a:solidFill>
            <a:schemeClr val="accent2"/>
          </a:solidFill>
          <a:ln>
            <a:headEnd type="oval" w="med" len="med"/>
            <a:tailEnd type="triangle" w="med" len="med"/>
          </a:ln>
        </p:spPr>
        <p:style>
          <a:lnRef idx="0">
            <a:schemeClr val="accent1"/>
          </a:lnRef>
          <a:fillRef idx="3">
            <a:schemeClr val="accent1"/>
          </a:fillRef>
          <a:effectRef idx="3">
            <a:schemeClr val="accent1"/>
          </a:effectRef>
          <a:fontRef idx="minor">
            <a:schemeClr val="lt1"/>
          </a:fontRef>
        </p:style>
        <p:txBody>
          <a:bodyPr wrap="none" lIns="34267" tIns="17132" rIns="34267" bIns="17132" anchor="ctr"/>
          <a:lstStyle/>
          <a:p>
            <a:pPr marL="44617" indent="-44617" algn="ctr">
              <a:lnSpc>
                <a:spcPct val="90000"/>
              </a:lnSpc>
              <a:spcBef>
                <a:spcPct val="50000"/>
              </a:spcBef>
              <a:buClr>
                <a:srgbClr val="FD0000"/>
              </a:buClr>
              <a:defRPr/>
            </a:pPr>
            <a:r>
              <a:rPr lang="en-US" sz="1600" dirty="0">
                <a:solidFill>
                  <a:srgbClr val="FFFFFF"/>
                </a:solidFill>
              </a:rPr>
              <a:t>HR</a:t>
            </a:r>
          </a:p>
        </p:txBody>
      </p:sp>
      <p:sp>
        <p:nvSpPr>
          <p:cNvPr id="9" name="Right Arrow 8"/>
          <p:cNvSpPr/>
          <p:nvPr/>
        </p:nvSpPr>
        <p:spPr bwMode="auto">
          <a:xfrm>
            <a:off x="2842395" y="2746505"/>
            <a:ext cx="277864" cy="181737"/>
          </a:xfrm>
          <a:prstGeom prst="rightArrow">
            <a:avLst/>
          </a:prstGeom>
          <a:solidFill>
            <a:schemeClr val="accent2"/>
          </a:solidFill>
          <a:ln>
            <a:headEnd type="oval" w="med" len="med"/>
            <a:tailEnd type="triangle" w="med" len="med"/>
          </a:ln>
        </p:spPr>
        <p:style>
          <a:lnRef idx="0">
            <a:schemeClr val="accent1"/>
          </a:lnRef>
          <a:fillRef idx="3">
            <a:schemeClr val="accent1"/>
          </a:fillRef>
          <a:effectRef idx="3">
            <a:schemeClr val="accent1"/>
          </a:effectRef>
          <a:fontRef idx="minor">
            <a:schemeClr val="lt1"/>
          </a:fontRef>
        </p:style>
        <p:txBody>
          <a:bodyPr wrap="none" lIns="34267" tIns="17132" rIns="34267" bIns="17132" anchor="ctr"/>
          <a:lstStyle/>
          <a:p>
            <a:pPr marL="44617" indent="-44617" algn="ctr">
              <a:lnSpc>
                <a:spcPct val="90000"/>
              </a:lnSpc>
              <a:spcBef>
                <a:spcPct val="50000"/>
              </a:spcBef>
              <a:buClr>
                <a:srgbClr val="FD0000"/>
              </a:buClr>
              <a:defRPr/>
            </a:pPr>
            <a:endParaRPr lang="en-US" dirty="0">
              <a:solidFill>
                <a:srgbClr val="FFFFFF"/>
              </a:solidFill>
            </a:endParaRPr>
          </a:p>
        </p:txBody>
      </p:sp>
      <p:pic>
        <p:nvPicPr>
          <p:cNvPr id="1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8663" y="2619376"/>
            <a:ext cx="1998663"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58"/>
          <p:cNvSpPr/>
          <p:nvPr/>
        </p:nvSpPr>
        <p:spPr bwMode="auto">
          <a:xfrm>
            <a:off x="2093132" y="3300840"/>
            <a:ext cx="672207" cy="582930"/>
          </a:xfrm>
          <a:prstGeom prst="rect">
            <a:avLst/>
          </a:prstGeom>
          <a:solidFill>
            <a:schemeClr val="accent2"/>
          </a:solidFill>
          <a:ln>
            <a:headEnd type="oval" w="med" len="med"/>
            <a:tailEnd type="triangle" w="med" len="med"/>
          </a:ln>
        </p:spPr>
        <p:style>
          <a:lnRef idx="0">
            <a:schemeClr val="accent1"/>
          </a:lnRef>
          <a:fillRef idx="3">
            <a:schemeClr val="accent1"/>
          </a:fillRef>
          <a:effectRef idx="3">
            <a:schemeClr val="accent1"/>
          </a:effectRef>
          <a:fontRef idx="minor">
            <a:schemeClr val="lt1"/>
          </a:fontRef>
        </p:style>
        <p:txBody>
          <a:bodyPr wrap="none" lIns="34267" tIns="17132" rIns="34267" bIns="17132" anchor="ctr"/>
          <a:lstStyle/>
          <a:p>
            <a:pPr marL="44617" indent="-44617" algn="ctr">
              <a:lnSpc>
                <a:spcPct val="90000"/>
              </a:lnSpc>
              <a:spcBef>
                <a:spcPct val="50000"/>
              </a:spcBef>
              <a:buClr>
                <a:srgbClr val="FD0000"/>
              </a:buClr>
              <a:defRPr/>
            </a:pPr>
            <a:r>
              <a:rPr lang="en-US" sz="1600" dirty="0">
                <a:solidFill>
                  <a:srgbClr val="FFFFFF"/>
                </a:solidFill>
              </a:rPr>
              <a:t>ERP</a:t>
            </a:r>
          </a:p>
        </p:txBody>
      </p:sp>
      <p:pic>
        <p:nvPicPr>
          <p:cNvPr id="1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8663" y="3375026"/>
            <a:ext cx="1998663"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ight Arrow 12"/>
          <p:cNvSpPr/>
          <p:nvPr/>
        </p:nvSpPr>
        <p:spPr bwMode="auto">
          <a:xfrm>
            <a:off x="2842712" y="3501438"/>
            <a:ext cx="277864" cy="181737"/>
          </a:xfrm>
          <a:prstGeom prst="rightArrow">
            <a:avLst/>
          </a:prstGeom>
          <a:solidFill>
            <a:schemeClr val="accent2"/>
          </a:solidFill>
          <a:ln>
            <a:headEnd type="oval" w="med" len="med"/>
            <a:tailEnd type="triangle" w="med" len="med"/>
          </a:ln>
        </p:spPr>
        <p:style>
          <a:lnRef idx="0">
            <a:schemeClr val="accent1"/>
          </a:lnRef>
          <a:fillRef idx="3">
            <a:schemeClr val="accent1"/>
          </a:fillRef>
          <a:effectRef idx="3">
            <a:schemeClr val="accent1"/>
          </a:effectRef>
          <a:fontRef idx="minor">
            <a:schemeClr val="lt1"/>
          </a:fontRef>
        </p:style>
        <p:txBody>
          <a:bodyPr wrap="none" lIns="34267" tIns="17132" rIns="34267" bIns="17132" anchor="ctr"/>
          <a:lstStyle/>
          <a:p>
            <a:pPr marL="44617" indent="-44617" algn="ctr">
              <a:lnSpc>
                <a:spcPct val="90000"/>
              </a:lnSpc>
              <a:spcBef>
                <a:spcPct val="50000"/>
              </a:spcBef>
              <a:buClr>
                <a:srgbClr val="FD0000"/>
              </a:buClr>
              <a:defRPr/>
            </a:pPr>
            <a:endParaRPr lang="en-US" dirty="0">
              <a:solidFill>
                <a:srgbClr val="FFFFFF"/>
              </a:solidFill>
            </a:endParaRPr>
          </a:p>
        </p:txBody>
      </p:sp>
      <p:sp>
        <p:nvSpPr>
          <p:cNvPr id="14" name="Rectangle 158"/>
          <p:cNvSpPr/>
          <p:nvPr/>
        </p:nvSpPr>
        <p:spPr bwMode="auto">
          <a:xfrm>
            <a:off x="2093132" y="4055657"/>
            <a:ext cx="672207" cy="582930"/>
          </a:xfrm>
          <a:prstGeom prst="rect">
            <a:avLst/>
          </a:prstGeom>
          <a:solidFill>
            <a:schemeClr val="accent2"/>
          </a:solidFill>
          <a:ln>
            <a:headEnd type="oval" w="med" len="med"/>
            <a:tailEnd type="triangle" w="med" len="med"/>
          </a:ln>
        </p:spPr>
        <p:style>
          <a:lnRef idx="0">
            <a:schemeClr val="accent1"/>
          </a:lnRef>
          <a:fillRef idx="3">
            <a:schemeClr val="accent1"/>
          </a:fillRef>
          <a:effectRef idx="3">
            <a:schemeClr val="accent1"/>
          </a:effectRef>
          <a:fontRef idx="minor">
            <a:schemeClr val="lt1"/>
          </a:fontRef>
        </p:style>
        <p:txBody>
          <a:bodyPr wrap="none" lIns="34267" tIns="17132" rIns="34267" bIns="17132" anchor="ctr"/>
          <a:lstStyle/>
          <a:p>
            <a:pPr marL="44617" indent="-44617" algn="ctr">
              <a:lnSpc>
                <a:spcPct val="90000"/>
              </a:lnSpc>
              <a:spcBef>
                <a:spcPct val="50000"/>
              </a:spcBef>
              <a:buClr>
                <a:srgbClr val="FD0000"/>
              </a:buClr>
              <a:defRPr/>
            </a:pPr>
            <a:r>
              <a:rPr lang="en-US" sz="1600" dirty="0">
                <a:solidFill>
                  <a:srgbClr val="FFFFFF"/>
                </a:solidFill>
              </a:rPr>
              <a:t>CRM</a:t>
            </a:r>
          </a:p>
        </p:txBody>
      </p:sp>
      <p:sp>
        <p:nvSpPr>
          <p:cNvPr id="15" name="Right Arrow 14"/>
          <p:cNvSpPr/>
          <p:nvPr/>
        </p:nvSpPr>
        <p:spPr bwMode="auto">
          <a:xfrm>
            <a:off x="2842712" y="4256255"/>
            <a:ext cx="277864" cy="181737"/>
          </a:xfrm>
          <a:prstGeom prst="rightArrow">
            <a:avLst/>
          </a:prstGeom>
          <a:solidFill>
            <a:schemeClr val="accent2"/>
          </a:solidFill>
          <a:ln>
            <a:headEnd type="oval" w="med" len="med"/>
            <a:tailEnd type="triangle" w="med" len="med"/>
          </a:ln>
        </p:spPr>
        <p:style>
          <a:lnRef idx="0">
            <a:schemeClr val="accent1"/>
          </a:lnRef>
          <a:fillRef idx="3">
            <a:schemeClr val="accent1"/>
          </a:fillRef>
          <a:effectRef idx="3">
            <a:schemeClr val="accent1"/>
          </a:effectRef>
          <a:fontRef idx="minor">
            <a:schemeClr val="lt1"/>
          </a:fontRef>
        </p:style>
        <p:txBody>
          <a:bodyPr wrap="none" lIns="34267" tIns="17132" rIns="34267" bIns="17132" anchor="ctr"/>
          <a:lstStyle/>
          <a:p>
            <a:pPr marL="44617" indent="-44617" algn="ctr">
              <a:lnSpc>
                <a:spcPct val="90000"/>
              </a:lnSpc>
              <a:spcBef>
                <a:spcPct val="50000"/>
              </a:spcBef>
              <a:buClr>
                <a:srgbClr val="FD0000"/>
              </a:buClr>
              <a:defRPr/>
            </a:pPr>
            <a:endParaRPr lang="en-US" dirty="0">
              <a:solidFill>
                <a:srgbClr val="FFFFFF"/>
              </a:solidFill>
            </a:endParaRPr>
          </a:p>
        </p:txBody>
      </p:sp>
      <p:pic>
        <p:nvPicPr>
          <p:cNvPr id="16"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8663" y="4129088"/>
            <a:ext cx="1998663"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6238876" y="2006600"/>
            <a:ext cx="5444200" cy="234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ight Arrow 17"/>
          <p:cNvSpPr/>
          <p:nvPr/>
        </p:nvSpPr>
        <p:spPr bwMode="auto">
          <a:xfrm>
            <a:off x="5459412" y="2711450"/>
            <a:ext cx="787400" cy="927100"/>
          </a:xfrm>
          <a:prstGeom prst="rightArrow">
            <a:avLst/>
          </a:prstGeom>
          <a:solidFill>
            <a:schemeClr val="accent2"/>
          </a:solidFill>
          <a:ln>
            <a:headEnd type="oval" w="med" len="med"/>
            <a:tailEnd type="triangle" w="med" len="med"/>
          </a:ln>
        </p:spPr>
        <p:style>
          <a:lnRef idx="0">
            <a:schemeClr val="accent1"/>
          </a:lnRef>
          <a:fillRef idx="3">
            <a:schemeClr val="accent1"/>
          </a:fillRef>
          <a:effectRef idx="3">
            <a:schemeClr val="accent1"/>
          </a:effectRef>
          <a:fontRef idx="minor">
            <a:schemeClr val="lt1"/>
          </a:fontRef>
        </p:style>
        <p:txBody>
          <a:bodyPr wrap="none" lIns="34267" tIns="17132" rIns="34267" bIns="17132" anchor="ctr"/>
          <a:lstStyle/>
          <a:p>
            <a:pPr marL="44617" indent="-44617" algn="ctr">
              <a:lnSpc>
                <a:spcPct val="90000"/>
              </a:lnSpc>
              <a:spcBef>
                <a:spcPct val="50000"/>
              </a:spcBef>
              <a:buClr>
                <a:srgbClr val="FD0000"/>
              </a:buClr>
              <a:defRPr/>
            </a:pPr>
            <a:endParaRPr lang="en-US" dirty="0">
              <a:solidFill>
                <a:srgbClr val="FFFFFF"/>
              </a:solidFill>
            </a:endParaRPr>
          </a:p>
        </p:txBody>
      </p:sp>
    </p:spTree>
    <p:custDataLst>
      <p:tags r:id="rId1"/>
    </p:custDataLst>
    <p:extLst>
      <p:ext uri="{BB962C8B-B14F-4D97-AF65-F5344CB8AC3E}">
        <p14:creationId xmlns:p14="http://schemas.microsoft.com/office/powerpoint/2010/main" val="19639444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49" y="241510"/>
            <a:ext cx="10296990" cy="501649"/>
          </a:xfrm>
        </p:spPr>
        <p:txBody>
          <a:bodyPr>
            <a:normAutofit fontScale="90000"/>
          </a:bodyPr>
          <a:lstStyle/>
          <a:p>
            <a:r>
              <a:rPr lang="en-US" altLang="en-US" dirty="0"/>
              <a:t>The Big Picture</a:t>
            </a:r>
            <a:endParaRPr lang="en-US" dirty="0"/>
          </a:p>
        </p:txBody>
      </p:sp>
      <p:sp>
        <p:nvSpPr>
          <p:cNvPr id="4" name="TextBox 3"/>
          <p:cNvSpPr txBox="1"/>
          <p:nvPr/>
        </p:nvSpPr>
        <p:spPr>
          <a:xfrm>
            <a:off x="2605784" y="2601914"/>
            <a:ext cx="1274762" cy="369887"/>
          </a:xfrm>
          <a:prstGeom prst="rect">
            <a:avLst/>
          </a:prstGeom>
          <a:solidFill>
            <a:schemeClr val="bg1">
              <a:lumMod val="65000"/>
            </a:schemeClr>
          </a:solidFill>
          <a:ln w="28575">
            <a:solidFill>
              <a:schemeClr val="tx1"/>
            </a:solidFill>
          </a:ln>
        </p:spPr>
        <p:txBody>
          <a:bodyPr wrap="none">
            <a:spAutoFit/>
          </a:bodyPr>
          <a:lstStyle/>
          <a:p>
            <a:pPr>
              <a:buFont typeface="Arial" charset="0"/>
              <a:buNone/>
              <a:defRPr/>
            </a:pPr>
            <a:r>
              <a:rPr lang="en-US" dirty="0">
                <a:latin typeface="Arial" charset="0"/>
              </a:rPr>
              <a:t>                 </a:t>
            </a:r>
          </a:p>
        </p:txBody>
      </p:sp>
      <p:sp>
        <p:nvSpPr>
          <p:cNvPr id="5" name="Line 2"/>
          <p:cNvSpPr>
            <a:spLocks noChangeShapeType="1"/>
          </p:cNvSpPr>
          <p:nvPr/>
        </p:nvSpPr>
        <p:spPr bwMode="auto">
          <a:xfrm>
            <a:off x="5999859" y="1155700"/>
            <a:ext cx="0" cy="4554538"/>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 name="Rectangle 3"/>
          <p:cNvSpPr>
            <a:spLocks noChangeArrowheads="1"/>
          </p:cNvSpPr>
          <p:nvPr/>
        </p:nvSpPr>
        <p:spPr bwMode="auto">
          <a:xfrm>
            <a:off x="6095109" y="5659439"/>
            <a:ext cx="87312" cy="293687"/>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endParaRPr lang="en-US" altLang="en-US" dirty="0"/>
          </a:p>
        </p:txBody>
      </p:sp>
      <p:sp>
        <p:nvSpPr>
          <p:cNvPr id="7" name="Rectangle 4"/>
          <p:cNvSpPr>
            <a:spLocks noChangeArrowheads="1"/>
          </p:cNvSpPr>
          <p:nvPr/>
        </p:nvSpPr>
        <p:spPr bwMode="blackWhite">
          <a:xfrm>
            <a:off x="6170613" y="1141414"/>
            <a:ext cx="4172271" cy="5030787"/>
          </a:xfrm>
          <a:prstGeom prst="rect">
            <a:avLst/>
          </a:prstGeom>
          <a:solidFill>
            <a:srgbClr val="FFCCFF"/>
          </a:solidFill>
          <a:ln w="28575">
            <a:solidFill>
              <a:schemeClr val="tx1"/>
            </a:solidFill>
            <a:miter lim="800000"/>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endParaRPr lang="en-US" altLang="en-US" dirty="0"/>
          </a:p>
        </p:txBody>
      </p:sp>
      <p:sp>
        <p:nvSpPr>
          <p:cNvPr id="8" name="Rectangle 5"/>
          <p:cNvSpPr>
            <a:spLocks noChangeArrowheads="1"/>
          </p:cNvSpPr>
          <p:nvPr/>
        </p:nvSpPr>
        <p:spPr bwMode="blackWhite">
          <a:xfrm>
            <a:off x="1773932" y="1141414"/>
            <a:ext cx="4195764" cy="5030787"/>
          </a:xfrm>
          <a:prstGeom prst="rect">
            <a:avLst/>
          </a:prstGeom>
          <a:solidFill>
            <a:srgbClr val="CCCCFF"/>
          </a:solidFill>
          <a:ln w="28575">
            <a:solidFill>
              <a:schemeClr val="tx1"/>
            </a:solidFill>
            <a:miter lim="800000"/>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endParaRPr lang="en-US" altLang="en-US" dirty="0"/>
          </a:p>
        </p:txBody>
      </p:sp>
      <p:cxnSp>
        <p:nvCxnSpPr>
          <p:cNvPr id="9" name="AutoShape 9"/>
          <p:cNvCxnSpPr>
            <a:cxnSpLocks noChangeShapeType="1"/>
          </p:cNvCxnSpPr>
          <p:nvPr/>
        </p:nvCxnSpPr>
        <p:spPr bwMode="auto">
          <a:xfrm>
            <a:off x="3150296" y="5562600"/>
            <a:ext cx="2370585" cy="0"/>
          </a:xfrm>
          <a:prstGeom prst="straightConnector1">
            <a:avLst/>
          </a:prstGeom>
          <a:noFill/>
          <a:ln w="28575" cap="flat" cmpd="sng">
            <a:solidFill>
              <a:schemeClr val="tx1"/>
            </a:solidFill>
            <a:prstDash val="solid"/>
            <a:round/>
            <a:headEnd type="none" w="sm" len="sm"/>
            <a:tailEnd type="triangle" w="lg" len="lg"/>
          </a:ln>
          <a:extLst>
            <a:ext uri="{909E8E84-426E-40DD-AFC4-6F175D3DCCD1}">
              <a14:hiddenFill xmlns:a14="http://schemas.microsoft.com/office/drawing/2010/main">
                <a:solidFill>
                  <a:srgbClr val="FFFFFF"/>
                </a:solidFill>
              </a14:hiddenFill>
            </a:ext>
          </a:extLst>
        </p:spPr>
      </p:cxnSp>
      <p:sp>
        <p:nvSpPr>
          <p:cNvPr id="10" name="AutoShape 30"/>
          <p:cNvSpPr>
            <a:spLocks noChangeArrowheads="1"/>
          </p:cNvSpPr>
          <p:nvPr/>
        </p:nvSpPr>
        <p:spPr bwMode="gray">
          <a:xfrm>
            <a:off x="7694612" y="5105400"/>
            <a:ext cx="2133600" cy="990600"/>
          </a:xfrm>
          <a:prstGeom prst="can">
            <a:avLst>
              <a:gd name="adj" fmla="val 25000"/>
            </a:avLst>
          </a:prstGeom>
          <a:solidFill>
            <a:srgbClr val="FFC000"/>
          </a:solidFill>
          <a:ln w="19050">
            <a:solidFill>
              <a:schemeClr val="tx1"/>
            </a:solidFill>
            <a:round/>
            <a:headEnd/>
            <a:tailEnd/>
          </a:ln>
        </p:spPr>
        <p:txBody>
          <a:bodyPr wrap="none" anchorCtr="1"/>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endParaRPr lang="en-US" altLang="en-US" dirty="0"/>
          </a:p>
        </p:txBody>
      </p:sp>
      <p:cxnSp>
        <p:nvCxnSpPr>
          <p:cNvPr id="11" name="AutoShape 33"/>
          <p:cNvCxnSpPr>
            <a:cxnSpLocks noChangeShapeType="1"/>
          </p:cNvCxnSpPr>
          <p:nvPr/>
        </p:nvCxnSpPr>
        <p:spPr bwMode="auto">
          <a:xfrm>
            <a:off x="6443662" y="4995864"/>
            <a:ext cx="1219200" cy="338137"/>
          </a:xfrm>
          <a:prstGeom prst="bentConnector3">
            <a:avLst>
              <a:gd name="adj1" fmla="val 50000"/>
            </a:avLst>
          </a:prstGeom>
          <a:noFill/>
          <a:ln w="28575" cap="flat" cmpd="sng">
            <a:solidFill>
              <a:schemeClr val="tx1"/>
            </a:solidFill>
            <a:prstDash val="solid"/>
            <a:round/>
            <a:headEnd type="none" w="sm" len="sm"/>
            <a:tailEnd type="triangle" w="lg" len="lg"/>
          </a:ln>
          <a:extLst>
            <a:ext uri="{909E8E84-426E-40DD-AFC4-6F175D3DCCD1}">
              <a14:hiddenFill xmlns:a14="http://schemas.microsoft.com/office/drawing/2010/main">
                <a:solidFill>
                  <a:srgbClr val="FFFFFF"/>
                </a:solidFill>
              </a14:hiddenFill>
            </a:ext>
          </a:extLst>
        </p:spPr>
      </p:cxnSp>
      <p:sp>
        <p:nvSpPr>
          <p:cNvPr id="12" name="Text Box 34"/>
          <p:cNvSpPr txBox="1">
            <a:spLocks noChangeArrowheads="1"/>
          </p:cNvSpPr>
          <p:nvPr/>
        </p:nvSpPr>
        <p:spPr bwMode="auto">
          <a:xfrm>
            <a:off x="2308103" y="1143000"/>
            <a:ext cx="31575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b="1" dirty="0">
                <a:solidFill>
                  <a:srgbClr val="000000"/>
                </a:solidFill>
              </a:rPr>
              <a:t>Prechange Production System</a:t>
            </a:r>
          </a:p>
        </p:txBody>
      </p:sp>
      <p:sp>
        <p:nvSpPr>
          <p:cNvPr id="13" name="Text Box 35"/>
          <p:cNvSpPr txBox="1">
            <a:spLocks noChangeArrowheads="1"/>
          </p:cNvSpPr>
          <p:nvPr/>
        </p:nvSpPr>
        <p:spPr bwMode="auto">
          <a:xfrm>
            <a:off x="7102524" y="1143000"/>
            <a:ext cx="25955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b="1" dirty="0">
                <a:solidFill>
                  <a:srgbClr val="000000"/>
                </a:solidFill>
              </a:rPr>
              <a:t>Postchange Test System</a:t>
            </a:r>
          </a:p>
        </p:txBody>
      </p:sp>
      <p:sp>
        <p:nvSpPr>
          <p:cNvPr id="14" name="Rectangle 39"/>
          <p:cNvSpPr>
            <a:spLocks noChangeArrowheads="1"/>
          </p:cNvSpPr>
          <p:nvPr/>
        </p:nvSpPr>
        <p:spPr bwMode="auto">
          <a:xfrm>
            <a:off x="7232650" y="2366963"/>
            <a:ext cx="120650" cy="8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endParaRPr lang="en-US" altLang="en-US" dirty="0"/>
          </a:p>
        </p:txBody>
      </p:sp>
      <p:pic>
        <p:nvPicPr>
          <p:cNvPr id="15" name="Picture 50" descr="Computer: Desktop, PC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312097" y="1524000"/>
            <a:ext cx="65722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51" descr="Computer: Desktop, PC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531297" y="1524000"/>
            <a:ext cx="65722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51" descr="Computer: Desktop, PC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093272" y="1524000"/>
            <a:ext cx="65722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Group 81"/>
          <p:cNvGrpSpPr>
            <a:grpSpLocks/>
          </p:cNvGrpSpPr>
          <p:nvPr/>
        </p:nvGrpSpPr>
        <p:grpSpPr bwMode="auto">
          <a:xfrm>
            <a:off x="2540696" y="2438400"/>
            <a:ext cx="1447800" cy="533400"/>
            <a:chOff x="381000" y="2286000"/>
            <a:chExt cx="1447800" cy="533400"/>
          </a:xfrm>
        </p:grpSpPr>
        <p:sp>
          <p:nvSpPr>
            <p:cNvPr id="19" name="Rectangle 18"/>
            <p:cNvSpPr/>
            <p:nvPr/>
          </p:nvSpPr>
          <p:spPr bwMode="auto">
            <a:xfrm>
              <a:off x="381000" y="2286000"/>
              <a:ext cx="1447800" cy="533400"/>
            </a:xfrm>
            <a:prstGeom prst="rect">
              <a:avLst/>
            </a:prstGeom>
            <a:solidFill>
              <a:schemeClr val="bg1">
                <a:lumMod val="65000"/>
              </a:schemeClr>
            </a:solidFill>
            <a:ln w="28575" cap="flat" cmpd="sng" algn="ctr">
              <a:solidFill>
                <a:schemeClr val="tx1"/>
              </a:solidFill>
              <a:prstDash val="solid"/>
              <a:round/>
              <a:headEnd type="none" w="sm" len="sm"/>
              <a:tailEnd type="none" w="sm" len="sm"/>
            </a:ln>
            <a:effectLst/>
          </p:spPr>
          <p:txBody>
            <a:bodyPr/>
            <a:lstStyle/>
            <a:p>
              <a:pPr defTabSz="228600">
                <a:defRPr/>
              </a:pPr>
              <a:endParaRPr lang="en-US" dirty="0">
                <a:solidFill>
                  <a:srgbClr val="000000"/>
                </a:solidFill>
              </a:endParaRPr>
            </a:p>
          </p:txBody>
        </p:sp>
        <p:sp>
          <p:nvSpPr>
            <p:cNvPr id="20" name="TextBox 79"/>
            <p:cNvSpPr txBox="1">
              <a:spLocks noChangeArrowheads="1"/>
            </p:cNvSpPr>
            <p:nvPr/>
          </p:nvSpPr>
          <p:spPr bwMode="auto">
            <a:xfrm>
              <a:off x="413772" y="2362200"/>
              <a:ext cx="133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rgbClr val="000000"/>
                  </a:solidFill>
                </a:rPr>
                <a:t>App Server</a:t>
              </a:r>
            </a:p>
          </p:txBody>
        </p:sp>
      </p:grpSp>
      <p:grpSp>
        <p:nvGrpSpPr>
          <p:cNvPr id="21" name="Group 82"/>
          <p:cNvGrpSpPr>
            <a:grpSpLocks/>
          </p:cNvGrpSpPr>
          <p:nvPr/>
        </p:nvGrpSpPr>
        <p:grpSpPr bwMode="auto">
          <a:xfrm>
            <a:off x="2693096" y="2590800"/>
            <a:ext cx="1447800" cy="533400"/>
            <a:chOff x="381000" y="2286000"/>
            <a:chExt cx="1447800" cy="533400"/>
          </a:xfrm>
        </p:grpSpPr>
        <p:sp>
          <p:nvSpPr>
            <p:cNvPr id="22" name="Rectangle 21"/>
            <p:cNvSpPr/>
            <p:nvPr/>
          </p:nvSpPr>
          <p:spPr bwMode="auto">
            <a:xfrm>
              <a:off x="381000" y="2286000"/>
              <a:ext cx="1447800" cy="533400"/>
            </a:xfrm>
            <a:prstGeom prst="rect">
              <a:avLst/>
            </a:prstGeom>
            <a:solidFill>
              <a:schemeClr val="bg1">
                <a:lumMod val="65000"/>
              </a:schemeClr>
            </a:solidFill>
            <a:ln w="28575" cap="flat" cmpd="sng" algn="ctr">
              <a:solidFill>
                <a:schemeClr val="tx1"/>
              </a:solidFill>
              <a:prstDash val="solid"/>
              <a:round/>
              <a:headEnd type="none" w="sm" len="sm"/>
              <a:tailEnd type="none" w="sm" len="sm"/>
            </a:ln>
            <a:effectLst/>
          </p:spPr>
          <p:txBody>
            <a:bodyPr/>
            <a:lstStyle/>
            <a:p>
              <a:pPr defTabSz="228600">
                <a:defRPr/>
              </a:pPr>
              <a:endParaRPr lang="en-US" dirty="0">
                <a:solidFill>
                  <a:srgbClr val="000000"/>
                </a:solidFill>
              </a:endParaRPr>
            </a:p>
          </p:txBody>
        </p:sp>
        <p:sp>
          <p:nvSpPr>
            <p:cNvPr id="23" name="TextBox 84"/>
            <p:cNvSpPr txBox="1">
              <a:spLocks noChangeArrowheads="1"/>
            </p:cNvSpPr>
            <p:nvPr/>
          </p:nvSpPr>
          <p:spPr bwMode="auto">
            <a:xfrm>
              <a:off x="413772" y="2362200"/>
              <a:ext cx="133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rgbClr val="000000"/>
                  </a:solidFill>
                </a:rPr>
                <a:t>App Server</a:t>
              </a:r>
            </a:p>
          </p:txBody>
        </p:sp>
      </p:grpSp>
      <p:grpSp>
        <p:nvGrpSpPr>
          <p:cNvPr id="24" name="Group 85"/>
          <p:cNvGrpSpPr>
            <a:grpSpLocks/>
          </p:cNvGrpSpPr>
          <p:nvPr/>
        </p:nvGrpSpPr>
        <p:grpSpPr bwMode="auto">
          <a:xfrm>
            <a:off x="2845496" y="2743200"/>
            <a:ext cx="1447800" cy="533400"/>
            <a:chOff x="381000" y="2286000"/>
            <a:chExt cx="1447800" cy="533400"/>
          </a:xfrm>
        </p:grpSpPr>
        <p:sp>
          <p:nvSpPr>
            <p:cNvPr id="25" name="Rectangle 24"/>
            <p:cNvSpPr/>
            <p:nvPr/>
          </p:nvSpPr>
          <p:spPr bwMode="auto">
            <a:xfrm>
              <a:off x="381000" y="2286000"/>
              <a:ext cx="1447800" cy="533400"/>
            </a:xfrm>
            <a:prstGeom prst="rect">
              <a:avLst/>
            </a:prstGeom>
            <a:solidFill>
              <a:schemeClr val="bg1">
                <a:lumMod val="65000"/>
              </a:schemeClr>
            </a:solidFill>
            <a:ln w="28575" cap="flat" cmpd="sng" algn="ctr">
              <a:solidFill>
                <a:schemeClr val="tx1"/>
              </a:solidFill>
              <a:prstDash val="solid"/>
              <a:round/>
              <a:headEnd type="none" w="sm" len="sm"/>
              <a:tailEnd type="none" w="sm" len="sm"/>
            </a:ln>
            <a:effectLst/>
          </p:spPr>
          <p:txBody>
            <a:bodyPr/>
            <a:lstStyle/>
            <a:p>
              <a:pPr defTabSz="228600">
                <a:defRPr/>
              </a:pPr>
              <a:endParaRPr lang="en-US" dirty="0">
                <a:solidFill>
                  <a:srgbClr val="000000"/>
                </a:solidFill>
              </a:endParaRPr>
            </a:p>
          </p:txBody>
        </p:sp>
        <p:sp>
          <p:nvSpPr>
            <p:cNvPr id="26" name="TextBox 87"/>
            <p:cNvSpPr txBox="1">
              <a:spLocks noChangeArrowheads="1"/>
            </p:cNvSpPr>
            <p:nvPr/>
          </p:nvSpPr>
          <p:spPr bwMode="auto">
            <a:xfrm>
              <a:off x="413772" y="2362200"/>
              <a:ext cx="12105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solidFill>
                    <a:srgbClr val="000000"/>
                  </a:solidFill>
                </a:rPr>
                <a:t>App Server</a:t>
              </a:r>
            </a:p>
          </p:txBody>
        </p:sp>
      </p:grpSp>
      <p:grpSp>
        <p:nvGrpSpPr>
          <p:cNvPr id="27" name="Group 112"/>
          <p:cNvGrpSpPr>
            <a:grpSpLocks/>
          </p:cNvGrpSpPr>
          <p:nvPr/>
        </p:nvGrpSpPr>
        <p:grpSpPr bwMode="auto">
          <a:xfrm>
            <a:off x="2464496" y="4038600"/>
            <a:ext cx="1981200" cy="960438"/>
            <a:chOff x="1066800" y="4038600"/>
            <a:chExt cx="1981200" cy="960120"/>
          </a:xfrm>
        </p:grpSpPr>
        <p:pic>
          <p:nvPicPr>
            <p:cNvPr id="28" name="Picture 99" descr="server.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392680" y="4038600"/>
              <a:ext cx="655320" cy="96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98" descr="server.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127504" y="4038600"/>
              <a:ext cx="655320" cy="96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97" descr="server.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862328" y="4038600"/>
              <a:ext cx="655320" cy="96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96" descr="server.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97152" y="4038600"/>
              <a:ext cx="655320" cy="96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95" descr="server.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331976" y="4038600"/>
              <a:ext cx="655320" cy="96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90" descr="server.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4038600"/>
              <a:ext cx="655320" cy="96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Oval 33"/>
            <p:cNvSpPr/>
            <p:nvPr/>
          </p:nvSpPr>
          <p:spPr bwMode="auto">
            <a:xfrm>
              <a:off x="1295400" y="4495649"/>
              <a:ext cx="457200" cy="457049"/>
            </a:xfrm>
            <a:prstGeom prst="ellipse">
              <a:avLst/>
            </a:prstGeom>
            <a:solidFill>
              <a:schemeClr val="accent2">
                <a:lumMod val="40000"/>
                <a:lumOff val="60000"/>
              </a:schemeClr>
            </a:solidFill>
            <a:ln w="28575" cap="flat" cmpd="sng" algn="ctr">
              <a:solidFill>
                <a:schemeClr val="tx1"/>
              </a:solidFill>
              <a:prstDash val="solid"/>
              <a:round/>
              <a:headEnd type="none" w="sm" len="sm"/>
              <a:tailEnd type="none" w="sm" len="sm"/>
            </a:ln>
            <a:effectLst/>
          </p:spPr>
          <p:txBody>
            <a:bodyPr/>
            <a:lstStyle/>
            <a:p>
              <a:pPr defTabSz="228600">
                <a:defRPr/>
              </a:pPr>
              <a:endParaRPr lang="en-US" dirty="0">
                <a:solidFill>
                  <a:srgbClr val="000000"/>
                </a:solidFill>
              </a:endParaRPr>
            </a:p>
          </p:txBody>
        </p:sp>
        <p:sp>
          <p:nvSpPr>
            <p:cNvPr id="35" name="Oval 34"/>
            <p:cNvSpPr/>
            <p:nvPr/>
          </p:nvSpPr>
          <p:spPr bwMode="auto">
            <a:xfrm>
              <a:off x="1524000" y="4495649"/>
              <a:ext cx="457200" cy="457049"/>
            </a:xfrm>
            <a:prstGeom prst="ellipse">
              <a:avLst/>
            </a:prstGeom>
            <a:solidFill>
              <a:schemeClr val="accent2">
                <a:lumMod val="40000"/>
                <a:lumOff val="60000"/>
              </a:schemeClr>
            </a:solidFill>
            <a:ln w="28575" cap="flat" cmpd="sng" algn="ctr">
              <a:solidFill>
                <a:schemeClr val="tx1"/>
              </a:solidFill>
              <a:prstDash val="solid"/>
              <a:round/>
              <a:headEnd type="none" w="sm" len="sm"/>
              <a:tailEnd type="none" w="sm" len="sm"/>
            </a:ln>
            <a:effectLst/>
          </p:spPr>
          <p:txBody>
            <a:bodyPr/>
            <a:lstStyle/>
            <a:p>
              <a:pPr defTabSz="228600">
                <a:defRPr/>
              </a:pPr>
              <a:endParaRPr lang="en-US" dirty="0">
                <a:solidFill>
                  <a:srgbClr val="000000"/>
                </a:solidFill>
              </a:endParaRPr>
            </a:p>
          </p:txBody>
        </p:sp>
        <p:sp>
          <p:nvSpPr>
            <p:cNvPr id="36" name="Oval 35"/>
            <p:cNvSpPr/>
            <p:nvPr/>
          </p:nvSpPr>
          <p:spPr bwMode="auto">
            <a:xfrm>
              <a:off x="1752600" y="4495649"/>
              <a:ext cx="457200" cy="457049"/>
            </a:xfrm>
            <a:prstGeom prst="ellipse">
              <a:avLst/>
            </a:prstGeom>
            <a:solidFill>
              <a:schemeClr val="accent2">
                <a:lumMod val="40000"/>
                <a:lumOff val="60000"/>
              </a:schemeClr>
            </a:solidFill>
            <a:ln w="28575" cap="flat" cmpd="sng" algn="ctr">
              <a:solidFill>
                <a:schemeClr val="tx1"/>
              </a:solidFill>
              <a:prstDash val="solid"/>
              <a:round/>
              <a:headEnd type="none" w="sm" len="sm"/>
              <a:tailEnd type="none" w="sm" len="sm"/>
            </a:ln>
            <a:effectLst/>
          </p:spPr>
          <p:txBody>
            <a:bodyPr/>
            <a:lstStyle/>
            <a:p>
              <a:pPr defTabSz="228600">
                <a:defRPr/>
              </a:pPr>
              <a:endParaRPr lang="en-US" dirty="0">
                <a:solidFill>
                  <a:srgbClr val="000000"/>
                </a:solidFill>
              </a:endParaRPr>
            </a:p>
          </p:txBody>
        </p:sp>
        <p:sp>
          <p:nvSpPr>
            <p:cNvPr id="37" name="Oval 36"/>
            <p:cNvSpPr/>
            <p:nvPr/>
          </p:nvSpPr>
          <p:spPr bwMode="auto">
            <a:xfrm>
              <a:off x="1981200" y="4495649"/>
              <a:ext cx="457200" cy="457049"/>
            </a:xfrm>
            <a:prstGeom prst="ellipse">
              <a:avLst/>
            </a:prstGeom>
            <a:solidFill>
              <a:schemeClr val="accent2">
                <a:lumMod val="40000"/>
                <a:lumOff val="60000"/>
              </a:schemeClr>
            </a:solidFill>
            <a:ln w="28575" cap="flat" cmpd="sng" algn="ctr">
              <a:solidFill>
                <a:schemeClr val="tx1"/>
              </a:solidFill>
              <a:prstDash val="solid"/>
              <a:round/>
              <a:headEnd type="none" w="sm" len="sm"/>
              <a:tailEnd type="none" w="sm" len="sm"/>
            </a:ln>
            <a:effectLst/>
          </p:spPr>
          <p:txBody>
            <a:bodyPr/>
            <a:lstStyle/>
            <a:p>
              <a:pPr defTabSz="228600">
                <a:defRPr/>
              </a:pPr>
              <a:endParaRPr lang="en-US" dirty="0">
                <a:solidFill>
                  <a:srgbClr val="000000"/>
                </a:solidFill>
              </a:endParaRPr>
            </a:p>
          </p:txBody>
        </p:sp>
        <p:sp>
          <p:nvSpPr>
            <p:cNvPr id="38" name="Oval 37"/>
            <p:cNvSpPr/>
            <p:nvPr/>
          </p:nvSpPr>
          <p:spPr bwMode="auto">
            <a:xfrm>
              <a:off x="2209800" y="4495649"/>
              <a:ext cx="457200" cy="457049"/>
            </a:xfrm>
            <a:prstGeom prst="ellipse">
              <a:avLst/>
            </a:prstGeom>
            <a:solidFill>
              <a:schemeClr val="accent2">
                <a:lumMod val="40000"/>
                <a:lumOff val="60000"/>
              </a:schemeClr>
            </a:solidFill>
            <a:ln w="28575" cap="flat" cmpd="sng" algn="ctr">
              <a:solidFill>
                <a:schemeClr val="tx1"/>
              </a:solidFill>
              <a:prstDash val="solid"/>
              <a:round/>
              <a:headEnd type="none" w="sm" len="sm"/>
              <a:tailEnd type="none" w="sm" len="sm"/>
            </a:ln>
            <a:effectLst/>
          </p:spPr>
          <p:txBody>
            <a:bodyPr/>
            <a:lstStyle/>
            <a:p>
              <a:pPr defTabSz="228600">
                <a:defRPr/>
              </a:pPr>
              <a:endParaRPr lang="en-US" dirty="0">
                <a:solidFill>
                  <a:srgbClr val="000000"/>
                </a:solidFill>
              </a:endParaRPr>
            </a:p>
          </p:txBody>
        </p:sp>
        <p:sp>
          <p:nvSpPr>
            <p:cNvPr id="39" name="Oval 38"/>
            <p:cNvSpPr/>
            <p:nvPr/>
          </p:nvSpPr>
          <p:spPr bwMode="auto">
            <a:xfrm>
              <a:off x="2438400" y="4495649"/>
              <a:ext cx="457200" cy="457049"/>
            </a:xfrm>
            <a:prstGeom prst="ellipse">
              <a:avLst/>
            </a:prstGeom>
            <a:solidFill>
              <a:schemeClr val="accent2">
                <a:lumMod val="40000"/>
                <a:lumOff val="60000"/>
              </a:schemeClr>
            </a:solidFill>
            <a:ln w="28575" cap="flat" cmpd="sng" algn="ctr">
              <a:solidFill>
                <a:schemeClr val="tx1"/>
              </a:solidFill>
              <a:prstDash val="solid"/>
              <a:round/>
              <a:headEnd type="none" w="sm" len="sm"/>
              <a:tailEnd type="none" w="sm" len="sm"/>
            </a:ln>
            <a:effectLst/>
          </p:spPr>
          <p:txBody>
            <a:bodyPr/>
            <a:lstStyle/>
            <a:p>
              <a:pPr defTabSz="228600">
                <a:defRPr/>
              </a:pPr>
              <a:endParaRPr lang="en-US" dirty="0">
                <a:solidFill>
                  <a:srgbClr val="000000"/>
                </a:solidFill>
              </a:endParaRPr>
            </a:p>
          </p:txBody>
        </p:sp>
        <p:sp>
          <p:nvSpPr>
            <p:cNvPr id="40" name="TextBox 39"/>
            <p:cNvSpPr txBox="1"/>
            <p:nvPr/>
          </p:nvSpPr>
          <p:spPr>
            <a:xfrm>
              <a:off x="1598613" y="4582933"/>
              <a:ext cx="1020762" cy="307873"/>
            </a:xfrm>
            <a:prstGeom prst="rect">
              <a:avLst/>
            </a:prstGeom>
            <a:solidFill>
              <a:schemeClr val="accent2">
                <a:lumMod val="40000"/>
                <a:lumOff val="60000"/>
              </a:schemeClr>
            </a:solidFill>
          </p:spPr>
          <p:txBody>
            <a:bodyPr wrap="none">
              <a:spAutoFit/>
            </a:bodyPr>
            <a:lstStyle/>
            <a:p>
              <a:pPr>
                <a:buFont typeface="Arial" charset="0"/>
                <a:buNone/>
                <a:defRPr/>
              </a:pPr>
              <a:r>
                <a:rPr lang="en-US" sz="1400" dirty="0">
                  <a:solidFill>
                    <a:srgbClr val="000000"/>
                  </a:solidFill>
                </a:rPr>
                <a:t>Processes</a:t>
              </a:r>
            </a:p>
          </p:txBody>
        </p:sp>
      </p:grpSp>
      <p:grpSp>
        <p:nvGrpSpPr>
          <p:cNvPr id="41" name="Group 110"/>
          <p:cNvGrpSpPr>
            <a:grpSpLocks/>
          </p:cNvGrpSpPr>
          <p:nvPr/>
        </p:nvGrpSpPr>
        <p:grpSpPr bwMode="auto">
          <a:xfrm>
            <a:off x="2388296" y="5334001"/>
            <a:ext cx="762000" cy="460375"/>
            <a:chOff x="1687513" y="5334000"/>
            <a:chExt cx="762000" cy="460177"/>
          </a:xfrm>
        </p:grpSpPr>
        <p:sp>
          <p:nvSpPr>
            <p:cNvPr id="42" name="AutoShape 7"/>
            <p:cNvSpPr>
              <a:spLocks noChangeArrowheads="1"/>
            </p:cNvSpPr>
            <p:nvPr/>
          </p:nvSpPr>
          <p:spPr bwMode="gray">
            <a:xfrm>
              <a:off x="1687513" y="5334000"/>
              <a:ext cx="762000" cy="457200"/>
            </a:xfrm>
            <a:prstGeom prst="can">
              <a:avLst>
                <a:gd name="adj" fmla="val 25000"/>
              </a:avLst>
            </a:prstGeom>
            <a:solidFill>
              <a:srgbClr val="CC3300"/>
            </a:solidFill>
            <a:ln w="19050">
              <a:solidFill>
                <a:schemeClr val="tx1"/>
              </a:solidFill>
              <a:round/>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endParaRPr lang="en-US" altLang="en-US" dirty="0"/>
            </a:p>
          </p:txBody>
        </p:sp>
        <p:sp>
          <p:nvSpPr>
            <p:cNvPr id="43" name="Text Box 8"/>
            <p:cNvSpPr txBox="1">
              <a:spLocks noChangeArrowheads="1"/>
            </p:cNvSpPr>
            <p:nvPr/>
          </p:nvSpPr>
          <p:spPr bwMode="auto">
            <a:xfrm>
              <a:off x="1687513" y="5486400"/>
              <a:ext cx="5341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400" dirty="0">
                  <a:solidFill>
                    <a:schemeClr val="bg1"/>
                  </a:solidFill>
                </a:rPr>
                <a:t>DB1</a:t>
              </a:r>
            </a:p>
          </p:txBody>
        </p:sp>
      </p:grpSp>
      <p:grpSp>
        <p:nvGrpSpPr>
          <p:cNvPr id="44" name="Group 113"/>
          <p:cNvGrpSpPr>
            <a:grpSpLocks/>
          </p:cNvGrpSpPr>
          <p:nvPr/>
        </p:nvGrpSpPr>
        <p:grpSpPr bwMode="auto">
          <a:xfrm>
            <a:off x="7542212" y="3962400"/>
            <a:ext cx="1981200" cy="960438"/>
            <a:chOff x="1066800" y="4038600"/>
            <a:chExt cx="1981200" cy="960120"/>
          </a:xfrm>
        </p:grpSpPr>
        <p:pic>
          <p:nvPicPr>
            <p:cNvPr id="45" name="Picture 114" descr="server.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392680" y="4038600"/>
              <a:ext cx="655320" cy="96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115" descr="server.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127504" y="4038600"/>
              <a:ext cx="655320" cy="96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116" descr="server.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862328" y="4038600"/>
              <a:ext cx="655320" cy="96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117" descr="server.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97152" y="4038600"/>
              <a:ext cx="655320" cy="96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118" descr="server.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331976" y="4038600"/>
              <a:ext cx="655320" cy="96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119" descr="server.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4038600"/>
              <a:ext cx="655320" cy="96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Oval 50"/>
            <p:cNvSpPr/>
            <p:nvPr/>
          </p:nvSpPr>
          <p:spPr bwMode="auto">
            <a:xfrm>
              <a:off x="1295400" y="4495649"/>
              <a:ext cx="457200" cy="457049"/>
            </a:xfrm>
            <a:prstGeom prst="ellipse">
              <a:avLst/>
            </a:prstGeom>
            <a:solidFill>
              <a:schemeClr val="accent2">
                <a:lumMod val="40000"/>
                <a:lumOff val="60000"/>
              </a:schemeClr>
            </a:solidFill>
            <a:ln w="28575" cap="flat" cmpd="sng" algn="ctr">
              <a:solidFill>
                <a:schemeClr val="tx1"/>
              </a:solidFill>
              <a:prstDash val="solid"/>
              <a:round/>
              <a:headEnd type="none" w="sm" len="sm"/>
              <a:tailEnd type="none" w="sm" len="sm"/>
            </a:ln>
            <a:effectLst/>
          </p:spPr>
          <p:txBody>
            <a:bodyPr/>
            <a:lstStyle/>
            <a:p>
              <a:pPr defTabSz="228600">
                <a:defRPr/>
              </a:pPr>
              <a:endParaRPr lang="en-US" dirty="0">
                <a:solidFill>
                  <a:srgbClr val="000000"/>
                </a:solidFill>
              </a:endParaRPr>
            </a:p>
          </p:txBody>
        </p:sp>
        <p:sp>
          <p:nvSpPr>
            <p:cNvPr id="52" name="Oval 51"/>
            <p:cNvSpPr/>
            <p:nvPr/>
          </p:nvSpPr>
          <p:spPr bwMode="auto">
            <a:xfrm>
              <a:off x="1524000" y="4495649"/>
              <a:ext cx="457200" cy="457049"/>
            </a:xfrm>
            <a:prstGeom prst="ellipse">
              <a:avLst/>
            </a:prstGeom>
            <a:solidFill>
              <a:schemeClr val="accent2">
                <a:lumMod val="40000"/>
                <a:lumOff val="60000"/>
              </a:schemeClr>
            </a:solidFill>
            <a:ln w="28575" cap="flat" cmpd="sng" algn="ctr">
              <a:solidFill>
                <a:schemeClr val="tx1"/>
              </a:solidFill>
              <a:prstDash val="solid"/>
              <a:round/>
              <a:headEnd type="none" w="sm" len="sm"/>
              <a:tailEnd type="none" w="sm" len="sm"/>
            </a:ln>
            <a:effectLst/>
          </p:spPr>
          <p:txBody>
            <a:bodyPr/>
            <a:lstStyle/>
            <a:p>
              <a:pPr defTabSz="228600">
                <a:defRPr/>
              </a:pPr>
              <a:endParaRPr lang="en-US" dirty="0"/>
            </a:p>
          </p:txBody>
        </p:sp>
        <p:sp>
          <p:nvSpPr>
            <p:cNvPr id="53" name="Oval 52"/>
            <p:cNvSpPr/>
            <p:nvPr/>
          </p:nvSpPr>
          <p:spPr bwMode="auto">
            <a:xfrm>
              <a:off x="1752600" y="4495649"/>
              <a:ext cx="457200" cy="457049"/>
            </a:xfrm>
            <a:prstGeom prst="ellipse">
              <a:avLst/>
            </a:prstGeom>
            <a:solidFill>
              <a:schemeClr val="accent2">
                <a:lumMod val="40000"/>
                <a:lumOff val="60000"/>
              </a:schemeClr>
            </a:solidFill>
            <a:ln w="28575" cap="flat" cmpd="sng" algn="ctr">
              <a:solidFill>
                <a:schemeClr val="tx1"/>
              </a:solidFill>
              <a:prstDash val="solid"/>
              <a:round/>
              <a:headEnd type="none" w="sm" len="sm"/>
              <a:tailEnd type="none" w="sm" len="sm"/>
            </a:ln>
            <a:effectLst/>
          </p:spPr>
          <p:txBody>
            <a:bodyPr/>
            <a:lstStyle/>
            <a:p>
              <a:pPr defTabSz="228600">
                <a:defRPr/>
              </a:pPr>
              <a:endParaRPr lang="en-US" dirty="0"/>
            </a:p>
          </p:txBody>
        </p:sp>
        <p:sp>
          <p:nvSpPr>
            <p:cNvPr id="54" name="Oval 53"/>
            <p:cNvSpPr/>
            <p:nvPr/>
          </p:nvSpPr>
          <p:spPr bwMode="auto">
            <a:xfrm>
              <a:off x="1981200" y="4495649"/>
              <a:ext cx="457200" cy="457049"/>
            </a:xfrm>
            <a:prstGeom prst="ellipse">
              <a:avLst/>
            </a:prstGeom>
            <a:solidFill>
              <a:schemeClr val="accent2">
                <a:lumMod val="40000"/>
                <a:lumOff val="60000"/>
              </a:schemeClr>
            </a:solidFill>
            <a:ln w="28575" cap="flat" cmpd="sng" algn="ctr">
              <a:solidFill>
                <a:schemeClr val="tx1"/>
              </a:solidFill>
              <a:prstDash val="solid"/>
              <a:round/>
              <a:headEnd type="none" w="sm" len="sm"/>
              <a:tailEnd type="none" w="sm" len="sm"/>
            </a:ln>
            <a:effectLst/>
          </p:spPr>
          <p:txBody>
            <a:bodyPr/>
            <a:lstStyle/>
            <a:p>
              <a:pPr defTabSz="228600">
                <a:defRPr/>
              </a:pPr>
              <a:endParaRPr lang="en-US" dirty="0"/>
            </a:p>
          </p:txBody>
        </p:sp>
        <p:sp>
          <p:nvSpPr>
            <p:cNvPr id="55" name="Oval 54"/>
            <p:cNvSpPr/>
            <p:nvPr/>
          </p:nvSpPr>
          <p:spPr bwMode="auto">
            <a:xfrm>
              <a:off x="2209800" y="4495649"/>
              <a:ext cx="457200" cy="457049"/>
            </a:xfrm>
            <a:prstGeom prst="ellipse">
              <a:avLst/>
            </a:prstGeom>
            <a:solidFill>
              <a:schemeClr val="accent2">
                <a:lumMod val="40000"/>
                <a:lumOff val="60000"/>
              </a:schemeClr>
            </a:solidFill>
            <a:ln w="28575" cap="flat" cmpd="sng" algn="ctr">
              <a:solidFill>
                <a:schemeClr val="tx1"/>
              </a:solidFill>
              <a:prstDash val="solid"/>
              <a:round/>
              <a:headEnd type="none" w="sm" len="sm"/>
              <a:tailEnd type="none" w="sm" len="sm"/>
            </a:ln>
            <a:effectLst/>
          </p:spPr>
          <p:txBody>
            <a:bodyPr/>
            <a:lstStyle/>
            <a:p>
              <a:pPr defTabSz="228600">
                <a:defRPr/>
              </a:pPr>
              <a:endParaRPr lang="en-US" dirty="0"/>
            </a:p>
          </p:txBody>
        </p:sp>
        <p:sp>
          <p:nvSpPr>
            <p:cNvPr id="56" name="Oval 55"/>
            <p:cNvSpPr/>
            <p:nvPr/>
          </p:nvSpPr>
          <p:spPr bwMode="auto">
            <a:xfrm>
              <a:off x="2438400" y="4495649"/>
              <a:ext cx="457200" cy="457049"/>
            </a:xfrm>
            <a:prstGeom prst="ellipse">
              <a:avLst/>
            </a:prstGeom>
            <a:solidFill>
              <a:schemeClr val="accent2">
                <a:lumMod val="40000"/>
                <a:lumOff val="60000"/>
              </a:schemeClr>
            </a:solidFill>
            <a:ln w="28575" cap="flat" cmpd="sng" algn="ctr">
              <a:solidFill>
                <a:schemeClr val="tx1"/>
              </a:solidFill>
              <a:prstDash val="solid"/>
              <a:round/>
              <a:headEnd type="none" w="sm" len="sm"/>
              <a:tailEnd type="none" w="sm" len="sm"/>
            </a:ln>
            <a:effectLst/>
          </p:spPr>
          <p:txBody>
            <a:bodyPr/>
            <a:lstStyle/>
            <a:p>
              <a:pPr defTabSz="228600">
                <a:defRPr/>
              </a:pPr>
              <a:endParaRPr lang="en-US" dirty="0"/>
            </a:p>
          </p:txBody>
        </p:sp>
        <p:sp>
          <p:nvSpPr>
            <p:cNvPr id="57" name="TextBox 56"/>
            <p:cNvSpPr txBox="1"/>
            <p:nvPr/>
          </p:nvSpPr>
          <p:spPr>
            <a:xfrm>
              <a:off x="1693863" y="4582933"/>
              <a:ext cx="831850" cy="307873"/>
            </a:xfrm>
            <a:prstGeom prst="rect">
              <a:avLst/>
            </a:prstGeom>
            <a:solidFill>
              <a:schemeClr val="accent2">
                <a:lumMod val="40000"/>
                <a:lumOff val="60000"/>
              </a:schemeClr>
            </a:solidFill>
          </p:spPr>
          <p:txBody>
            <a:bodyPr wrap="none">
              <a:spAutoFit/>
            </a:bodyPr>
            <a:lstStyle/>
            <a:p>
              <a:pPr>
                <a:buFont typeface="Arial" charset="0"/>
                <a:buNone/>
                <a:defRPr/>
              </a:pPr>
              <a:r>
                <a:rPr lang="en-US" sz="1400" dirty="0">
                  <a:solidFill>
                    <a:srgbClr val="000000"/>
                  </a:solidFill>
                </a:rPr>
                <a:t>Process</a:t>
              </a:r>
            </a:p>
          </p:txBody>
        </p:sp>
      </p:grpSp>
      <p:sp>
        <p:nvSpPr>
          <p:cNvPr id="58" name="TextBox 128"/>
          <p:cNvSpPr txBox="1">
            <a:spLocks noChangeArrowheads="1"/>
          </p:cNvSpPr>
          <p:nvPr/>
        </p:nvSpPr>
        <p:spPr bwMode="auto">
          <a:xfrm>
            <a:off x="2464496" y="4995864"/>
            <a:ext cx="2039938" cy="338137"/>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solidFill>
                  <a:srgbClr val="000000"/>
                </a:solidFill>
              </a:rPr>
              <a:t>Capture Workloads</a:t>
            </a:r>
          </a:p>
        </p:txBody>
      </p:sp>
      <p:sp>
        <p:nvSpPr>
          <p:cNvPr id="59" name="Line 49"/>
          <p:cNvSpPr>
            <a:spLocks noChangeShapeType="1"/>
          </p:cNvSpPr>
          <p:nvPr/>
        </p:nvSpPr>
        <p:spPr bwMode="auto">
          <a:xfrm>
            <a:off x="4902896" y="1981200"/>
            <a:ext cx="0" cy="3124200"/>
          </a:xfrm>
          <a:prstGeom prst="line">
            <a:avLst/>
          </a:prstGeom>
          <a:noFill/>
          <a:ln w="57150" cap="rnd">
            <a:solidFill>
              <a:schemeClr val="tx1"/>
            </a:solidFill>
            <a:round/>
            <a:headEnd type="none" w="sm" len="sm"/>
            <a:tailEnd/>
          </a:ln>
          <a:extLst>
            <a:ext uri="{909E8E84-426E-40DD-AFC4-6F175D3DCCD1}">
              <a14:hiddenFill xmlns:a14="http://schemas.microsoft.com/office/drawing/2010/main">
                <a:noFill/>
              </a14:hiddenFill>
            </a:ext>
          </a:extLst>
        </p:spPr>
        <p:txBody>
          <a:bodyPr/>
          <a:lstStyle/>
          <a:p>
            <a:endParaRPr lang="en-US" dirty="0"/>
          </a:p>
        </p:txBody>
      </p:sp>
      <p:sp>
        <p:nvSpPr>
          <p:cNvPr id="60" name="Line 49"/>
          <p:cNvSpPr>
            <a:spLocks noChangeShapeType="1"/>
          </p:cNvSpPr>
          <p:nvPr/>
        </p:nvSpPr>
        <p:spPr bwMode="auto">
          <a:xfrm rot="16200000">
            <a:off x="4712396" y="4914900"/>
            <a:ext cx="0" cy="381000"/>
          </a:xfrm>
          <a:prstGeom prst="line">
            <a:avLst/>
          </a:prstGeom>
          <a:noFill/>
          <a:ln w="57150" cap="rnd">
            <a:solidFill>
              <a:schemeClr val="tx1"/>
            </a:solidFill>
            <a:round/>
            <a:headEnd type="none" w="sm" len="sm"/>
            <a:tailEnd/>
          </a:ln>
          <a:extLst>
            <a:ext uri="{909E8E84-426E-40DD-AFC4-6F175D3DCCD1}">
              <a14:hiddenFill xmlns:a14="http://schemas.microsoft.com/office/drawing/2010/main">
                <a:noFill/>
              </a14:hiddenFill>
            </a:ext>
          </a:extLst>
        </p:spPr>
        <p:txBody>
          <a:bodyPr/>
          <a:lstStyle/>
          <a:p>
            <a:endParaRPr lang="en-US" dirty="0"/>
          </a:p>
        </p:txBody>
      </p:sp>
      <p:pic>
        <p:nvPicPr>
          <p:cNvPr id="61" name="Picture 129" descr="video_recorder.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598096" y="3352800"/>
            <a:ext cx="61753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51" descr="Computer: Desktop, PC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7570788" y="2362200"/>
            <a:ext cx="65722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51" descr="Computer: Desktop, PC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8408988" y="2362200"/>
            <a:ext cx="65722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Rectangle 142"/>
          <p:cNvSpPr>
            <a:spLocks noChangeArrowheads="1"/>
          </p:cNvSpPr>
          <p:nvPr/>
        </p:nvSpPr>
        <p:spPr bwMode="auto">
          <a:xfrm>
            <a:off x="5180012" y="1600200"/>
            <a:ext cx="2057400" cy="1143000"/>
          </a:xfrm>
          <a:prstGeom prst="rect">
            <a:avLst/>
          </a:prstGeom>
          <a:solidFill>
            <a:srgbClr val="66CCFF"/>
          </a:soli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65" name="Text Box 49"/>
          <p:cNvSpPr txBox="1">
            <a:spLocks noChangeArrowheads="1"/>
          </p:cNvSpPr>
          <p:nvPr/>
        </p:nvSpPr>
        <p:spPr bwMode="auto">
          <a:xfrm>
            <a:off x="9142412" y="2286001"/>
            <a:ext cx="8207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solidFill>
                  <a:srgbClr val="000000"/>
                </a:solidFill>
              </a:rPr>
              <a:t>Replay</a:t>
            </a:r>
          </a:p>
          <a:p>
            <a:pPr eaLnBrk="1" hangingPunct="1">
              <a:spcBef>
                <a:spcPct val="50000"/>
              </a:spcBef>
            </a:pPr>
            <a:r>
              <a:rPr lang="en-US" altLang="en-US" sz="1600" dirty="0">
                <a:solidFill>
                  <a:srgbClr val="000000"/>
                </a:solidFill>
              </a:rPr>
              <a:t>Clients</a:t>
            </a:r>
          </a:p>
        </p:txBody>
      </p:sp>
      <p:sp>
        <p:nvSpPr>
          <p:cNvPr id="66" name="Line 54"/>
          <p:cNvSpPr>
            <a:spLocks noChangeShapeType="1"/>
          </p:cNvSpPr>
          <p:nvPr/>
        </p:nvSpPr>
        <p:spPr bwMode="auto">
          <a:xfrm>
            <a:off x="4064696" y="3276600"/>
            <a:ext cx="0" cy="1219200"/>
          </a:xfrm>
          <a:prstGeom prst="line">
            <a:avLst/>
          </a:prstGeom>
          <a:noFill/>
          <a:ln w="28575" cap="flat" cmpd="sng">
            <a:solidFill>
              <a:schemeClr val="tx1"/>
            </a:solidFill>
            <a:prstDash val="solid"/>
            <a:round/>
            <a:headEnd type="none" w="sm" len="sm"/>
            <a:tailEnd type="triangle" w="lg" len="lg"/>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67" name="Line 54"/>
          <p:cNvSpPr>
            <a:spLocks noChangeShapeType="1"/>
          </p:cNvSpPr>
          <p:nvPr/>
        </p:nvSpPr>
        <p:spPr bwMode="auto">
          <a:xfrm>
            <a:off x="3455096" y="3276600"/>
            <a:ext cx="0" cy="1219200"/>
          </a:xfrm>
          <a:prstGeom prst="line">
            <a:avLst/>
          </a:prstGeom>
          <a:noFill/>
          <a:ln w="28575" cap="flat" cmpd="sng">
            <a:solidFill>
              <a:schemeClr val="tx1"/>
            </a:solidFill>
            <a:prstDash val="solid"/>
            <a:round/>
            <a:headEnd type="none" w="sm" len="sm"/>
            <a:tailEnd type="triangle" w="lg" len="lg"/>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68" name="Line 54"/>
          <p:cNvSpPr>
            <a:spLocks noChangeShapeType="1"/>
          </p:cNvSpPr>
          <p:nvPr/>
        </p:nvSpPr>
        <p:spPr bwMode="auto">
          <a:xfrm>
            <a:off x="2845496" y="3276600"/>
            <a:ext cx="0" cy="1219200"/>
          </a:xfrm>
          <a:prstGeom prst="line">
            <a:avLst/>
          </a:prstGeom>
          <a:noFill/>
          <a:ln w="28575" cap="flat" cmpd="sng">
            <a:solidFill>
              <a:schemeClr val="tx1"/>
            </a:solidFill>
            <a:prstDash val="solid"/>
            <a:round/>
            <a:headEnd type="none" w="sm" len="sm"/>
            <a:tailEnd type="triangle" w="lg" len="lg"/>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69" name="TextBox 141"/>
          <p:cNvSpPr txBox="1">
            <a:spLocks noChangeArrowheads="1"/>
          </p:cNvSpPr>
          <p:nvPr/>
        </p:nvSpPr>
        <p:spPr bwMode="auto">
          <a:xfrm>
            <a:off x="5138738" y="2133600"/>
            <a:ext cx="20494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solidFill>
                  <a:srgbClr val="000000"/>
                </a:solidFill>
              </a:rPr>
              <a:t>Processed</a:t>
            </a:r>
          </a:p>
          <a:p>
            <a:pPr eaLnBrk="1" hangingPunct="1"/>
            <a:r>
              <a:rPr lang="en-US" altLang="en-US" sz="1600" dirty="0">
                <a:solidFill>
                  <a:srgbClr val="000000"/>
                </a:solidFill>
              </a:rPr>
              <a:t>Captured Workloads</a:t>
            </a:r>
          </a:p>
        </p:txBody>
      </p:sp>
      <p:pic>
        <p:nvPicPr>
          <p:cNvPr id="70" name="Picture 131" descr="cassette_tape.gi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713412" y="1600201"/>
            <a:ext cx="9525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Text Box 49"/>
          <p:cNvSpPr txBox="1">
            <a:spLocks noChangeArrowheads="1"/>
          </p:cNvSpPr>
          <p:nvPr/>
        </p:nvSpPr>
        <p:spPr bwMode="auto">
          <a:xfrm>
            <a:off x="2764535" y="1524000"/>
            <a:ext cx="809625" cy="338138"/>
          </a:xfrm>
          <a:prstGeom prst="rect">
            <a:avLst/>
          </a:prstGeom>
          <a:solidFill>
            <a:srgbClr val="CCCCFF">
              <a:alpha val="50980"/>
            </a:srgbClr>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solidFill>
                  <a:srgbClr val="000000"/>
                </a:solidFill>
              </a:rPr>
              <a:t>Clients</a:t>
            </a:r>
          </a:p>
        </p:txBody>
      </p:sp>
      <p:sp>
        <p:nvSpPr>
          <p:cNvPr id="72" name="Freeform 95"/>
          <p:cNvSpPr>
            <a:spLocks/>
          </p:cNvSpPr>
          <p:nvPr/>
        </p:nvSpPr>
        <p:spPr bwMode="auto">
          <a:xfrm>
            <a:off x="2464496" y="1981200"/>
            <a:ext cx="304800" cy="457200"/>
          </a:xfrm>
          <a:custGeom>
            <a:avLst/>
            <a:gdLst>
              <a:gd name="T0" fmla="*/ 0 w 288"/>
              <a:gd name="T1" fmla="*/ 0 h 624"/>
              <a:gd name="T2" fmla="*/ 0 w 288"/>
              <a:gd name="T3" fmla="*/ 2147483647 h 624"/>
              <a:gd name="T4" fmla="*/ 2147483647 w 288"/>
              <a:gd name="T5" fmla="*/ 2147483647 h 624"/>
              <a:gd name="T6" fmla="*/ 2147483647 w 288"/>
              <a:gd name="T7" fmla="*/ 2147483647 h 624"/>
              <a:gd name="T8" fmla="*/ 0 60000 65536"/>
              <a:gd name="T9" fmla="*/ 0 60000 65536"/>
              <a:gd name="T10" fmla="*/ 0 60000 65536"/>
              <a:gd name="T11" fmla="*/ 0 60000 65536"/>
              <a:gd name="T12" fmla="*/ 0 w 288"/>
              <a:gd name="T13" fmla="*/ 0 h 624"/>
              <a:gd name="T14" fmla="*/ 288 w 288"/>
              <a:gd name="T15" fmla="*/ 624 h 624"/>
            </a:gdLst>
            <a:ahLst/>
            <a:cxnLst>
              <a:cxn ang="T8">
                <a:pos x="T0" y="T1"/>
              </a:cxn>
              <a:cxn ang="T9">
                <a:pos x="T2" y="T3"/>
              </a:cxn>
              <a:cxn ang="T10">
                <a:pos x="T4" y="T5"/>
              </a:cxn>
              <a:cxn ang="T11">
                <a:pos x="T6" y="T7"/>
              </a:cxn>
            </a:cxnLst>
            <a:rect l="T12" t="T13" r="T14" b="T15"/>
            <a:pathLst>
              <a:path w="288" h="624">
                <a:moveTo>
                  <a:pt x="0" y="0"/>
                </a:moveTo>
                <a:lnTo>
                  <a:pt x="0" y="240"/>
                </a:lnTo>
                <a:lnTo>
                  <a:pt x="288" y="240"/>
                </a:lnTo>
                <a:lnTo>
                  <a:pt x="288" y="624"/>
                </a:lnTo>
              </a:path>
            </a:pathLst>
          </a:custGeom>
          <a:noFill/>
          <a:ln w="28575" cap="flat" cmpd="sng">
            <a:solidFill>
              <a:schemeClr val="tx1"/>
            </a:solidFill>
            <a:prstDash val="solid"/>
            <a:round/>
            <a:headEnd type="none" w="sm" len="sm"/>
            <a:tailEnd type="triangle" w="lg" len="lg"/>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73" name="Freeform 95"/>
          <p:cNvSpPr>
            <a:spLocks/>
          </p:cNvSpPr>
          <p:nvPr/>
        </p:nvSpPr>
        <p:spPr bwMode="auto">
          <a:xfrm flipH="1">
            <a:off x="3912296" y="1981200"/>
            <a:ext cx="381000" cy="457200"/>
          </a:xfrm>
          <a:custGeom>
            <a:avLst/>
            <a:gdLst>
              <a:gd name="T0" fmla="*/ 0 w 288"/>
              <a:gd name="T1" fmla="*/ 0 h 624"/>
              <a:gd name="T2" fmla="*/ 0 w 288"/>
              <a:gd name="T3" fmla="*/ 2147483647 h 624"/>
              <a:gd name="T4" fmla="*/ 2147483647 w 288"/>
              <a:gd name="T5" fmla="*/ 2147483647 h 624"/>
              <a:gd name="T6" fmla="*/ 2147483647 w 288"/>
              <a:gd name="T7" fmla="*/ 2147483647 h 624"/>
              <a:gd name="T8" fmla="*/ 0 60000 65536"/>
              <a:gd name="T9" fmla="*/ 0 60000 65536"/>
              <a:gd name="T10" fmla="*/ 0 60000 65536"/>
              <a:gd name="T11" fmla="*/ 0 60000 65536"/>
              <a:gd name="T12" fmla="*/ 0 w 288"/>
              <a:gd name="T13" fmla="*/ 0 h 624"/>
              <a:gd name="T14" fmla="*/ 288 w 288"/>
              <a:gd name="T15" fmla="*/ 624 h 624"/>
            </a:gdLst>
            <a:ahLst/>
            <a:cxnLst>
              <a:cxn ang="T8">
                <a:pos x="T0" y="T1"/>
              </a:cxn>
              <a:cxn ang="T9">
                <a:pos x="T2" y="T3"/>
              </a:cxn>
              <a:cxn ang="T10">
                <a:pos x="T4" y="T5"/>
              </a:cxn>
              <a:cxn ang="T11">
                <a:pos x="T6" y="T7"/>
              </a:cxn>
            </a:cxnLst>
            <a:rect l="T12" t="T13" r="T14" b="T15"/>
            <a:pathLst>
              <a:path w="288" h="624">
                <a:moveTo>
                  <a:pt x="0" y="0"/>
                </a:moveTo>
                <a:lnTo>
                  <a:pt x="0" y="240"/>
                </a:lnTo>
                <a:lnTo>
                  <a:pt x="288" y="240"/>
                </a:lnTo>
                <a:lnTo>
                  <a:pt x="288" y="624"/>
                </a:lnTo>
              </a:path>
            </a:pathLst>
          </a:custGeom>
          <a:noFill/>
          <a:ln w="28575" cap="flat" cmpd="sng">
            <a:solidFill>
              <a:schemeClr val="tx1"/>
            </a:solidFill>
            <a:prstDash val="solid"/>
            <a:round/>
            <a:headEnd type="none" w="sm" len="sm"/>
            <a:tailEnd type="triangle" w="lg" len="lg"/>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74" name="Freeform 95"/>
          <p:cNvSpPr>
            <a:spLocks/>
          </p:cNvSpPr>
          <p:nvPr/>
        </p:nvSpPr>
        <p:spPr bwMode="auto">
          <a:xfrm flipH="1">
            <a:off x="3378896" y="1981200"/>
            <a:ext cx="381000" cy="457200"/>
          </a:xfrm>
          <a:custGeom>
            <a:avLst/>
            <a:gdLst>
              <a:gd name="T0" fmla="*/ 0 w 288"/>
              <a:gd name="T1" fmla="*/ 0 h 624"/>
              <a:gd name="T2" fmla="*/ 0 w 288"/>
              <a:gd name="T3" fmla="*/ 2147483647 h 624"/>
              <a:gd name="T4" fmla="*/ 2147483647 w 288"/>
              <a:gd name="T5" fmla="*/ 2147483647 h 624"/>
              <a:gd name="T6" fmla="*/ 2147483647 w 288"/>
              <a:gd name="T7" fmla="*/ 2147483647 h 624"/>
              <a:gd name="T8" fmla="*/ 0 60000 65536"/>
              <a:gd name="T9" fmla="*/ 0 60000 65536"/>
              <a:gd name="T10" fmla="*/ 0 60000 65536"/>
              <a:gd name="T11" fmla="*/ 0 60000 65536"/>
              <a:gd name="T12" fmla="*/ 0 w 288"/>
              <a:gd name="T13" fmla="*/ 0 h 624"/>
              <a:gd name="T14" fmla="*/ 288 w 288"/>
              <a:gd name="T15" fmla="*/ 624 h 624"/>
            </a:gdLst>
            <a:ahLst/>
            <a:cxnLst>
              <a:cxn ang="T8">
                <a:pos x="T0" y="T1"/>
              </a:cxn>
              <a:cxn ang="T9">
                <a:pos x="T2" y="T3"/>
              </a:cxn>
              <a:cxn ang="T10">
                <a:pos x="T4" y="T5"/>
              </a:cxn>
              <a:cxn ang="T11">
                <a:pos x="T6" y="T7"/>
              </a:cxn>
            </a:cxnLst>
            <a:rect l="T12" t="T13" r="T14" b="T15"/>
            <a:pathLst>
              <a:path w="288" h="624">
                <a:moveTo>
                  <a:pt x="0" y="0"/>
                </a:moveTo>
                <a:lnTo>
                  <a:pt x="0" y="240"/>
                </a:lnTo>
                <a:lnTo>
                  <a:pt x="288" y="240"/>
                </a:lnTo>
                <a:lnTo>
                  <a:pt x="288" y="624"/>
                </a:lnTo>
              </a:path>
            </a:pathLst>
          </a:custGeom>
          <a:noFill/>
          <a:ln w="28575" cap="flat" cmpd="sng">
            <a:solidFill>
              <a:schemeClr val="tx1"/>
            </a:solidFill>
            <a:prstDash val="solid"/>
            <a:round/>
            <a:headEnd type="none" w="sm" len="sm"/>
            <a:tailEnd type="triangle" w="lg" len="lg"/>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75" name="Line 48"/>
          <p:cNvSpPr>
            <a:spLocks noChangeShapeType="1"/>
          </p:cNvSpPr>
          <p:nvPr/>
        </p:nvSpPr>
        <p:spPr bwMode="auto">
          <a:xfrm flipV="1">
            <a:off x="4902896" y="1981200"/>
            <a:ext cx="762000" cy="0"/>
          </a:xfrm>
          <a:prstGeom prst="line">
            <a:avLst/>
          </a:prstGeom>
          <a:noFill/>
          <a:ln w="57150" cap="rnd">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76" name="Line 48"/>
          <p:cNvSpPr>
            <a:spLocks noChangeShapeType="1"/>
          </p:cNvSpPr>
          <p:nvPr/>
        </p:nvSpPr>
        <p:spPr bwMode="auto">
          <a:xfrm flipV="1">
            <a:off x="6634162" y="1905001"/>
            <a:ext cx="1974850" cy="15875"/>
          </a:xfrm>
          <a:prstGeom prst="line">
            <a:avLst/>
          </a:prstGeom>
          <a:noFill/>
          <a:ln w="57150" cap="rnd">
            <a:solidFill>
              <a:schemeClr val="tx1"/>
            </a:solidFill>
            <a:round/>
            <a:headEnd type="none" w="sm" len="sm"/>
            <a:tailEnd/>
          </a:ln>
          <a:extLst>
            <a:ext uri="{909E8E84-426E-40DD-AFC4-6F175D3DCCD1}">
              <a14:hiddenFill xmlns:a14="http://schemas.microsoft.com/office/drawing/2010/main">
                <a:noFill/>
              </a14:hiddenFill>
            </a:ext>
          </a:extLst>
        </p:spPr>
        <p:txBody>
          <a:bodyPr/>
          <a:lstStyle/>
          <a:p>
            <a:endParaRPr lang="en-US" dirty="0"/>
          </a:p>
        </p:txBody>
      </p:sp>
      <p:sp>
        <p:nvSpPr>
          <p:cNvPr id="77" name="Line 48"/>
          <p:cNvSpPr>
            <a:spLocks noChangeShapeType="1"/>
          </p:cNvSpPr>
          <p:nvPr/>
        </p:nvSpPr>
        <p:spPr bwMode="auto">
          <a:xfrm rot="5400000" flipV="1">
            <a:off x="7504112" y="2171700"/>
            <a:ext cx="533400" cy="0"/>
          </a:xfrm>
          <a:prstGeom prst="line">
            <a:avLst/>
          </a:prstGeom>
          <a:noFill/>
          <a:ln w="57150" cap="rnd">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78" name="Line 48"/>
          <p:cNvSpPr>
            <a:spLocks noChangeShapeType="1"/>
          </p:cNvSpPr>
          <p:nvPr/>
        </p:nvSpPr>
        <p:spPr bwMode="auto">
          <a:xfrm rot="5400000" flipV="1">
            <a:off x="8342312" y="2171700"/>
            <a:ext cx="533400" cy="0"/>
          </a:xfrm>
          <a:prstGeom prst="line">
            <a:avLst/>
          </a:prstGeom>
          <a:noFill/>
          <a:ln w="57150" cap="rnd">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79" name="Freeform 95"/>
          <p:cNvSpPr>
            <a:spLocks/>
          </p:cNvSpPr>
          <p:nvPr/>
        </p:nvSpPr>
        <p:spPr bwMode="auto">
          <a:xfrm>
            <a:off x="8685212" y="2971800"/>
            <a:ext cx="381000" cy="1447800"/>
          </a:xfrm>
          <a:custGeom>
            <a:avLst/>
            <a:gdLst>
              <a:gd name="T0" fmla="*/ 0 w 288"/>
              <a:gd name="T1" fmla="*/ 0 h 624"/>
              <a:gd name="T2" fmla="*/ 0 w 288"/>
              <a:gd name="T3" fmla="*/ 2147483647 h 624"/>
              <a:gd name="T4" fmla="*/ 2147483647 w 288"/>
              <a:gd name="T5" fmla="*/ 2147483647 h 624"/>
              <a:gd name="T6" fmla="*/ 2147483647 w 288"/>
              <a:gd name="T7" fmla="*/ 2147483647 h 624"/>
              <a:gd name="T8" fmla="*/ 0 60000 65536"/>
              <a:gd name="T9" fmla="*/ 0 60000 65536"/>
              <a:gd name="T10" fmla="*/ 0 60000 65536"/>
              <a:gd name="T11" fmla="*/ 0 60000 65536"/>
              <a:gd name="T12" fmla="*/ 0 w 288"/>
              <a:gd name="T13" fmla="*/ 0 h 624"/>
              <a:gd name="T14" fmla="*/ 288 w 288"/>
              <a:gd name="T15" fmla="*/ 624 h 624"/>
            </a:gdLst>
            <a:ahLst/>
            <a:cxnLst>
              <a:cxn ang="T8">
                <a:pos x="T0" y="T1"/>
              </a:cxn>
              <a:cxn ang="T9">
                <a:pos x="T2" y="T3"/>
              </a:cxn>
              <a:cxn ang="T10">
                <a:pos x="T4" y="T5"/>
              </a:cxn>
              <a:cxn ang="T11">
                <a:pos x="T6" y="T7"/>
              </a:cxn>
            </a:cxnLst>
            <a:rect l="T12" t="T13" r="T14" b="T15"/>
            <a:pathLst>
              <a:path w="288" h="624">
                <a:moveTo>
                  <a:pt x="0" y="0"/>
                </a:moveTo>
                <a:lnTo>
                  <a:pt x="0" y="240"/>
                </a:lnTo>
                <a:lnTo>
                  <a:pt x="288" y="240"/>
                </a:lnTo>
                <a:lnTo>
                  <a:pt x="288" y="624"/>
                </a:lnTo>
              </a:path>
            </a:pathLst>
          </a:custGeom>
          <a:noFill/>
          <a:ln w="28575" cap="flat" cmpd="sng">
            <a:solidFill>
              <a:schemeClr val="tx1"/>
            </a:solidFill>
            <a:prstDash val="solid"/>
            <a:round/>
            <a:headEnd type="none" w="sm" len="sm"/>
            <a:tailEnd type="triangle" w="lg" len="lg"/>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80" name="Freeform 95"/>
          <p:cNvSpPr>
            <a:spLocks/>
          </p:cNvSpPr>
          <p:nvPr/>
        </p:nvSpPr>
        <p:spPr bwMode="auto">
          <a:xfrm>
            <a:off x="7923212" y="2971800"/>
            <a:ext cx="381000" cy="1447800"/>
          </a:xfrm>
          <a:custGeom>
            <a:avLst/>
            <a:gdLst>
              <a:gd name="T0" fmla="*/ 0 w 288"/>
              <a:gd name="T1" fmla="*/ 0 h 624"/>
              <a:gd name="T2" fmla="*/ 0 w 288"/>
              <a:gd name="T3" fmla="*/ 2147483647 h 624"/>
              <a:gd name="T4" fmla="*/ 2147483647 w 288"/>
              <a:gd name="T5" fmla="*/ 2147483647 h 624"/>
              <a:gd name="T6" fmla="*/ 2147483647 w 288"/>
              <a:gd name="T7" fmla="*/ 2147483647 h 624"/>
              <a:gd name="T8" fmla="*/ 0 60000 65536"/>
              <a:gd name="T9" fmla="*/ 0 60000 65536"/>
              <a:gd name="T10" fmla="*/ 0 60000 65536"/>
              <a:gd name="T11" fmla="*/ 0 60000 65536"/>
              <a:gd name="T12" fmla="*/ 0 w 288"/>
              <a:gd name="T13" fmla="*/ 0 h 624"/>
              <a:gd name="T14" fmla="*/ 288 w 288"/>
              <a:gd name="T15" fmla="*/ 624 h 624"/>
            </a:gdLst>
            <a:ahLst/>
            <a:cxnLst>
              <a:cxn ang="T8">
                <a:pos x="T0" y="T1"/>
              </a:cxn>
              <a:cxn ang="T9">
                <a:pos x="T2" y="T3"/>
              </a:cxn>
              <a:cxn ang="T10">
                <a:pos x="T4" y="T5"/>
              </a:cxn>
              <a:cxn ang="T11">
                <a:pos x="T6" y="T7"/>
              </a:cxn>
            </a:cxnLst>
            <a:rect l="T12" t="T13" r="T14" b="T15"/>
            <a:pathLst>
              <a:path w="288" h="624">
                <a:moveTo>
                  <a:pt x="0" y="0"/>
                </a:moveTo>
                <a:lnTo>
                  <a:pt x="0" y="240"/>
                </a:lnTo>
                <a:lnTo>
                  <a:pt x="288" y="240"/>
                </a:lnTo>
                <a:lnTo>
                  <a:pt x="288" y="624"/>
                </a:lnTo>
              </a:path>
            </a:pathLst>
          </a:custGeom>
          <a:noFill/>
          <a:ln w="28575" cap="flat" cmpd="sng">
            <a:solidFill>
              <a:schemeClr val="tx1"/>
            </a:solidFill>
            <a:prstDash val="solid"/>
            <a:round/>
            <a:headEnd type="none" w="sm" len="sm"/>
            <a:tailEnd type="triangle" w="lg" len="lg"/>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81" name="Line 54"/>
          <p:cNvSpPr>
            <a:spLocks noChangeShapeType="1"/>
          </p:cNvSpPr>
          <p:nvPr/>
        </p:nvSpPr>
        <p:spPr bwMode="auto">
          <a:xfrm>
            <a:off x="7923212" y="3505200"/>
            <a:ext cx="0" cy="914400"/>
          </a:xfrm>
          <a:prstGeom prst="line">
            <a:avLst/>
          </a:prstGeom>
          <a:noFill/>
          <a:ln w="28575" cap="flat" cmpd="sng">
            <a:solidFill>
              <a:schemeClr val="tx1"/>
            </a:solidFill>
            <a:prstDash val="solid"/>
            <a:round/>
            <a:headEnd type="none" w="sm" len="sm"/>
            <a:tailEnd type="triangle" w="lg" len="lg"/>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82" name="Rectangle 155"/>
          <p:cNvSpPr>
            <a:spLocks noChangeArrowheads="1"/>
          </p:cNvSpPr>
          <p:nvPr/>
        </p:nvSpPr>
        <p:spPr bwMode="auto">
          <a:xfrm>
            <a:off x="2312096" y="3962400"/>
            <a:ext cx="2286000" cy="2133600"/>
          </a:xfrm>
          <a:prstGeom prst="rect">
            <a:avLst/>
          </a:prstGeom>
          <a:noFill/>
          <a:ln w="3810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83" name="Line 54"/>
          <p:cNvSpPr>
            <a:spLocks noChangeShapeType="1"/>
          </p:cNvSpPr>
          <p:nvPr/>
        </p:nvSpPr>
        <p:spPr bwMode="auto">
          <a:xfrm>
            <a:off x="8685212" y="3505200"/>
            <a:ext cx="0" cy="914400"/>
          </a:xfrm>
          <a:prstGeom prst="line">
            <a:avLst/>
          </a:prstGeom>
          <a:noFill/>
          <a:ln w="28575" cap="flat" cmpd="sng">
            <a:solidFill>
              <a:schemeClr val="tx1"/>
            </a:solidFill>
            <a:prstDash val="solid"/>
            <a:round/>
            <a:headEnd type="none" w="sm" len="sm"/>
            <a:tailEnd type="triangle" w="lg" len="lg"/>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84" name="Oval 144"/>
          <p:cNvSpPr>
            <a:spLocks noChangeArrowheads="1"/>
          </p:cNvSpPr>
          <p:nvPr/>
        </p:nvSpPr>
        <p:spPr bwMode="blackWhite">
          <a:xfrm>
            <a:off x="2140446" y="5005388"/>
            <a:ext cx="329184" cy="3286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a:lnSpc>
                <a:spcPct val="95000"/>
              </a:lnSpc>
            </a:pPr>
            <a:r>
              <a:rPr lang="en-US" altLang="en-US" b="1" dirty="0">
                <a:solidFill>
                  <a:schemeClr val="bg1"/>
                </a:solidFill>
              </a:rPr>
              <a:t>1</a:t>
            </a:r>
          </a:p>
        </p:txBody>
      </p:sp>
      <p:sp>
        <p:nvSpPr>
          <p:cNvPr id="91" name="AutoShape 7"/>
          <p:cNvSpPr>
            <a:spLocks noChangeArrowheads="1"/>
          </p:cNvSpPr>
          <p:nvPr/>
        </p:nvSpPr>
        <p:spPr bwMode="gray">
          <a:xfrm>
            <a:off x="2997896" y="5486400"/>
            <a:ext cx="762000" cy="457200"/>
          </a:xfrm>
          <a:prstGeom prst="can">
            <a:avLst>
              <a:gd name="adj" fmla="val 25000"/>
            </a:avLst>
          </a:prstGeom>
          <a:solidFill>
            <a:srgbClr val="CC3300"/>
          </a:solidFill>
          <a:ln w="19050">
            <a:solidFill>
              <a:schemeClr val="tx1"/>
            </a:solidFill>
            <a:round/>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endParaRPr lang="en-US" altLang="en-US" dirty="0"/>
          </a:p>
        </p:txBody>
      </p:sp>
      <p:sp>
        <p:nvSpPr>
          <p:cNvPr id="92" name="Text Box 8"/>
          <p:cNvSpPr txBox="1">
            <a:spLocks noChangeArrowheads="1"/>
          </p:cNvSpPr>
          <p:nvPr/>
        </p:nvSpPr>
        <p:spPr bwMode="auto">
          <a:xfrm>
            <a:off x="2997896" y="5638801"/>
            <a:ext cx="533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400" dirty="0">
                <a:solidFill>
                  <a:schemeClr val="bg1"/>
                </a:solidFill>
              </a:rPr>
              <a:t>DB2</a:t>
            </a:r>
          </a:p>
        </p:txBody>
      </p:sp>
      <p:cxnSp>
        <p:nvCxnSpPr>
          <p:cNvPr id="93" name="AutoShape 9"/>
          <p:cNvCxnSpPr>
            <a:cxnSpLocks noChangeShapeType="1"/>
          </p:cNvCxnSpPr>
          <p:nvPr/>
        </p:nvCxnSpPr>
        <p:spPr bwMode="auto">
          <a:xfrm>
            <a:off x="3150296" y="5410200"/>
            <a:ext cx="1905000" cy="0"/>
          </a:xfrm>
          <a:prstGeom prst="straightConnector1">
            <a:avLst/>
          </a:prstGeom>
          <a:noFill/>
          <a:ln w="28575">
            <a:solidFill>
              <a:schemeClr val="tx1"/>
            </a:solidFill>
            <a:round/>
            <a:headEnd/>
            <a:tailEnd type="none" w="sm" len="sm"/>
          </a:ln>
          <a:extLst>
            <a:ext uri="{909E8E84-426E-40DD-AFC4-6F175D3DCCD1}">
              <a14:hiddenFill xmlns:a14="http://schemas.microsoft.com/office/drawing/2010/main">
                <a:noFill/>
              </a14:hiddenFill>
            </a:ext>
          </a:extLst>
        </p:spPr>
      </p:cxnSp>
      <p:cxnSp>
        <p:nvCxnSpPr>
          <p:cNvPr id="94" name="AutoShape 9"/>
          <p:cNvCxnSpPr>
            <a:cxnSpLocks noChangeShapeType="1"/>
          </p:cNvCxnSpPr>
          <p:nvPr/>
        </p:nvCxnSpPr>
        <p:spPr bwMode="auto">
          <a:xfrm>
            <a:off x="3836096" y="5943600"/>
            <a:ext cx="1685030" cy="0"/>
          </a:xfrm>
          <a:prstGeom prst="straightConnector1">
            <a:avLst/>
          </a:prstGeom>
          <a:noFill/>
          <a:ln w="28575" cap="flat" cmpd="sng">
            <a:solidFill>
              <a:schemeClr val="tx1"/>
            </a:solidFill>
            <a:prstDash val="solid"/>
            <a:round/>
            <a:headEnd type="none" w="sm" len="sm"/>
            <a:tailEnd type="triangle" w="lg" len="lg"/>
          </a:ln>
          <a:extLst>
            <a:ext uri="{909E8E84-426E-40DD-AFC4-6F175D3DCCD1}">
              <a14:hiddenFill xmlns:a14="http://schemas.microsoft.com/office/drawing/2010/main">
                <a:solidFill>
                  <a:srgbClr val="FFFFFF"/>
                </a:solidFill>
              </a14:hiddenFill>
            </a:ext>
          </a:extLst>
        </p:spPr>
      </p:cxnSp>
      <p:sp>
        <p:nvSpPr>
          <p:cNvPr id="95" name="AutoShape 7"/>
          <p:cNvSpPr>
            <a:spLocks noChangeArrowheads="1"/>
          </p:cNvSpPr>
          <p:nvPr/>
        </p:nvSpPr>
        <p:spPr bwMode="gray">
          <a:xfrm>
            <a:off x="3683696" y="5635625"/>
            <a:ext cx="762000" cy="457200"/>
          </a:xfrm>
          <a:prstGeom prst="can">
            <a:avLst>
              <a:gd name="adj" fmla="val 25000"/>
            </a:avLst>
          </a:prstGeom>
          <a:solidFill>
            <a:srgbClr val="CC3300"/>
          </a:solidFill>
          <a:ln w="19050">
            <a:solidFill>
              <a:schemeClr val="tx1"/>
            </a:solidFill>
            <a:round/>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endParaRPr lang="en-US" altLang="en-US" dirty="0"/>
          </a:p>
        </p:txBody>
      </p:sp>
      <p:sp>
        <p:nvSpPr>
          <p:cNvPr id="96" name="Text Box 8"/>
          <p:cNvSpPr txBox="1">
            <a:spLocks noChangeArrowheads="1"/>
          </p:cNvSpPr>
          <p:nvPr/>
        </p:nvSpPr>
        <p:spPr bwMode="auto">
          <a:xfrm>
            <a:off x="3683696" y="5788026"/>
            <a:ext cx="533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400" dirty="0">
                <a:solidFill>
                  <a:schemeClr val="bg1"/>
                </a:solidFill>
              </a:rPr>
              <a:t>DB3</a:t>
            </a:r>
          </a:p>
        </p:txBody>
      </p:sp>
      <p:sp>
        <p:nvSpPr>
          <p:cNvPr id="97" name="AutoShape 7"/>
          <p:cNvSpPr>
            <a:spLocks noChangeArrowheads="1"/>
          </p:cNvSpPr>
          <p:nvPr/>
        </p:nvSpPr>
        <p:spPr bwMode="gray">
          <a:xfrm>
            <a:off x="5620444" y="4733925"/>
            <a:ext cx="762000" cy="457200"/>
          </a:xfrm>
          <a:prstGeom prst="can">
            <a:avLst>
              <a:gd name="adj" fmla="val 25000"/>
            </a:avLst>
          </a:prstGeom>
          <a:solidFill>
            <a:srgbClr val="CC3300"/>
          </a:solidFill>
          <a:ln w="19050">
            <a:solidFill>
              <a:schemeClr val="tx1"/>
            </a:solidFill>
            <a:round/>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endParaRPr lang="en-US" altLang="en-US" dirty="0"/>
          </a:p>
        </p:txBody>
      </p:sp>
      <p:sp>
        <p:nvSpPr>
          <p:cNvPr id="98" name="Text Box 8"/>
          <p:cNvSpPr txBox="1">
            <a:spLocks noChangeArrowheads="1"/>
          </p:cNvSpPr>
          <p:nvPr/>
        </p:nvSpPr>
        <p:spPr bwMode="auto">
          <a:xfrm>
            <a:off x="5658544" y="4795838"/>
            <a:ext cx="723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dirty="0">
                <a:solidFill>
                  <a:schemeClr val="bg1"/>
                </a:solidFill>
              </a:rPr>
              <a:t>DB1</a:t>
            </a:r>
          </a:p>
          <a:p>
            <a:pPr eaLnBrk="1" hangingPunct="1"/>
            <a:r>
              <a:rPr lang="en-US" altLang="en-US" sz="1200" b="1" dirty="0">
                <a:solidFill>
                  <a:schemeClr val="bg1"/>
                </a:solidFill>
              </a:rPr>
              <a:t>backup</a:t>
            </a:r>
          </a:p>
        </p:txBody>
      </p:sp>
      <p:sp>
        <p:nvSpPr>
          <p:cNvPr id="99" name="AutoShape 7"/>
          <p:cNvSpPr>
            <a:spLocks noChangeArrowheads="1"/>
          </p:cNvSpPr>
          <p:nvPr/>
        </p:nvSpPr>
        <p:spPr bwMode="gray">
          <a:xfrm>
            <a:off x="5620444" y="5191125"/>
            <a:ext cx="762000" cy="457200"/>
          </a:xfrm>
          <a:prstGeom prst="can">
            <a:avLst>
              <a:gd name="adj" fmla="val 25000"/>
            </a:avLst>
          </a:prstGeom>
          <a:solidFill>
            <a:srgbClr val="CC3300"/>
          </a:solidFill>
          <a:ln w="19050">
            <a:solidFill>
              <a:schemeClr val="tx1"/>
            </a:solidFill>
            <a:round/>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endParaRPr lang="en-US" altLang="en-US" dirty="0"/>
          </a:p>
        </p:txBody>
      </p:sp>
      <p:sp>
        <p:nvSpPr>
          <p:cNvPr id="100" name="Text Box 8"/>
          <p:cNvSpPr txBox="1">
            <a:spLocks noChangeArrowheads="1"/>
          </p:cNvSpPr>
          <p:nvPr/>
        </p:nvSpPr>
        <p:spPr bwMode="auto">
          <a:xfrm>
            <a:off x="5658544" y="5253038"/>
            <a:ext cx="723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dirty="0">
                <a:solidFill>
                  <a:schemeClr val="bg1"/>
                </a:solidFill>
              </a:rPr>
              <a:t>DB2</a:t>
            </a:r>
          </a:p>
          <a:p>
            <a:pPr eaLnBrk="1" hangingPunct="1"/>
            <a:r>
              <a:rPr lang="en-US" altLang="en-US" sz="1200" b="1" dirty="0">
                <a:solidFill>
                  <a:schemeClr val="bg1"/>
                </a:solidFill>
              </a:rPr>
              <a:t>backup</a:t>
            </a:r>
          </a:p>
        </p:txBody>
      </p:sp>
      <p:sp>
        <p:nvSpPr>
          <p:cNvPr id="101" name="AutoShape 7"/>
          <p:cNvSpPr>
            <a:spLocks noChangeArrowheads="1"/>
          </p:cNvSpPr>
          <p:nvPr/>
        </p:nvSpPr>
        <p:spPr bwMode="gray">
          <a:xfrm>
            <a:off x="5620444" y="5648325"/>
            <a:ext cx="762000" cy="457200"/>
          </a:xfrm>
          <a:prstGeom prst="can">
            <a:avLst>
              <a:gd name="adj" fmla="val 25000"/>
            </a:avLst>
          </a:prstGeom>
          <a:solidFill>
            <a:srgbClr val="CC3300"/>
          </a:solidFill>
          <a:ln w="19050">
            <a:solidFill>
              <a:schemeClr val="tx1"/>
            </a:solidFill>
            <a:round/>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endParaRPr lang="en-US" altLang="en-US" dirty="0"/>
          </a:p>
        </p:txBody>
      </p:sp>
      <p:sp>
        <p:nvSpPr>
          <p:cNvPr id="102" name="Text Box 8"/>
          <p:cNvSpPr txBox="1">
            <a:spLocks noChangeArrowheads="1"/>
          </p:cNvSpPr>
          <p:nvPr/>
        </p:nvSpPr>
        <p:spPr bwMode="auto">
          <a:xfrm>
            <a:off x="5658544" y="5710238"/>
            <a:ext cx="723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dirty="0">
                <a:solidFill>
                  <a:schemeClr val="bg1"/>
                </a:solidFill>
              </a:rPr>
              <a:t>DB3</a:t>
            </a:r>
          </a:p>
          <a:p>
            <a:pPr eaLnBrk="1" hangingPunct="1"/>
            <a:r>
              <a:rPr lang="en-US" altLang="en-US" sz="1200" b="1" dirty="0">
                <a:solidFill>
                  <a:schemeClr val="bg1"/>
                </a:solidFill>
              </a:rPr>
              <a:t>backup</a:t>
            </a:r>
          </a:p>
        </p:txBody>
      </p:sp>
      <p:cxnSp>
        <p:nvCxnSpPr>
          <p:cNvPr id="103" name="AutoShape 9"/>
          <p:cNvCxnSpPr>
            <a:cxnSpLocks noChangeShapeType="1"/>
          </p:cNvCxnSpPr>
          <p:nvPr/>
        </p:nvCxnSpPr>
        <p:spPr bwMode="auto">
          <a:xfrm flipV="1">
            <a:off x="5055296" y="5029200"/>
            <a:ext cx="0" cy="381000"/>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cxnSp>
        <p:nvCxnSpPr>
          <p:cNvPr id="104" name="AutoShape 9"/>
          <p:cNvCxnSpPr>
            <a:cxnSpLocks noChangeShapeType="1"/>
          </p:cNvCxnSpPr>
          <p:nvPr/>
        </p:nvCxnSpPr>
        <p:spPr bwMode="auto">
          <a:xfrm>
            <a:off x="5055296" y="5040313"/>
            <a:ext cx="457198" cy="0"/>
          </a:xfrm>
          <a:prstGeom prst="straightConnector1">
            <a:avLst/>
          </a:prstGeom>
          <a:noFill/>
          <a:ln w="28575" cap="flat" cmpd="sng">
            <a:solidFill>
              <a:schemeClr val="tx1"/>
            </a:solidFill>
            <a:prstDash val="solid"/>
            <a:round/>
            <a:headEnd type="none" w="sm" len="sm"/>
            <a:tailEnd type="triangle" w="lg" len="lg"/>
          </a:ln>
          <a:extLst>
            <a:ext uri="{909E8E84-426E-40DD-AFC4-6F175D3DCCD1}">
              <a14:hiddenFill xmlns:a14="http://schemas.microsoft.com/office/drawing/2010/main">
                <a:solidFill>
                  <a:srgbClr val="FFFFFF"/>
                </a:solidFill>
              </a14:hiddenFill>
            </a:ext>
          </a:extLst>
        </p:spPr>
      </p:cxnSp>
      <p:sp>
        <p:nvSpPr>
          <p:cNvPr id="105" name="AutoShape 7"/>
          <p:cNvSpPr>
            <a:spLocks noChangeArrowheads="1"/>
          </p:cNvSpPr>
          <p:nvPr/>
        </p:nvSpPr>
        <p:spPr bwMode="gray">
          <a:xfrm>
            <a:off x="7770812" y="5257800"/>
            <a:ext cx="762000" cy="457200"/>
          </a:xfrm>
          <a:prstGeom prst="can">
            <a:avLst>
              <a:gd name="adj" fmla="val 25000"/>
            </a:avLst>
          </a:prstGeom>
          <a:solidFill>
            <a:srgbClr val="CC3300"/>
          </a:solidFill>
          <a:ln w="19050">
            <a:solidFill>
              <a:schemeClr val="tx1"/>
            </a:solidFill>
            <a:round/>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endParaRPr lang="en-US" altLang="en-US" dirty="0"/>
          </a:p>
        </p:txBody>
      </p:sp>
      <p:sp>
        <p:nvSpPr>
          <p:cNvPr id="106" name="Text Box 8"/>
          <p:cNvSpPr txBox="1">
            <a:spLocks noChangeArrowheads="1"/>
          </p:cNvSpPr>
          <p:nvPr/>
        </p:nvSpPr>
        <p:spPr bwMode="auto">
          <a:xfrm>
            <a:off x="7770813" y="5319713"/>
            <a:ext cx="703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dirty="0">
                <a:solidFill>
                  <a:schemeClr val="bg1"/>
                </a:solidFill>
              </a:rPr>
              <a:t>PDB1</a:t>
            </a:r>
          </a:p>
          <a:p>
            <a:pPr eaLnBrk="1" hangingPunct="1"/>
            <a:r>
              <a:rPr lang="en-US" altLang="en-US" sz="1200" b="1" dirty="0">
                <a:solidFill>
                  <a:schemeClr val="bg1"/>
                </a:solidFill>
              </a:rPr>
              <a:t>restore</a:t>
            </a:r>
          </a:p>
        </p:txBody>
      </p:sp>
      <p:sp>
        <p:nvSpPr>
          <p:cNvPr id="107" name="AutoShape 7"/>
          <p:cNvSpPr>
            <a:spLocks noChangeArrowheads="1"/>
          </p:cNvSpPr>
          <p:nvPr/>
        </p:nvSpPr>
        <p:spPr bwMode="gray">
          <a:xfrm>
            <a:off x="8380412" y="5410200"/>
            <a:ext cx="762000" cy="457200"/>
          </a:xfrm>
          <a:prstGeom prst="can">
            <a:avLst>
              <a:gd name="adj" fmla="val 25000"/>
            </a:avLst>
          </a:prstGeom>
          <a:solidFill>
            <a:srgbClr val="CC3300"/>
          </a:solidFill>
          <a:ln w="19050">
            <a:solidFill>
              <a:schemeClr val="tx1"/>
            </a:solidFill>
            <a:round/>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endParaRPr lang="en-US" altLang="en-US" dirty="0"/>
          </a:p>
        </p:txBody>
      </p:sp>
      <p:sp>
        <p:nvSpPr>
          <p:cNvPr id="108" name="Text Box 8"/>
          <p:cNvSpPr txBox="1">
            <a:spLocks noChangeArrowheads="1"/>
          </p:cNvSpPr>
          <p:nvPr/>
        </p:nvSpPr>
        <p:spPr bwMode="auto">
          <a:xfrm>
            <a:off x="8380413" y="5472113"/>
            <a:ext cx="703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dirty="0">
                <a:solidFill>
                  <a:schemeClr val="bg1"/>
                </a:solidFill>
              </a:rPr>
              <a:t>PDB2</a:t>
            </a:r>
          </a:p>
          <a:p>
            <a:pPr eaLnBrk="1" hangingPunct="1"/>
            <a:r>
              <a:rPr lang="en-US" altLang="en-US" sz="1200" b="1" dirty="0">
                <a:solidFill>
                  <a:schemeClr val="bg1"/>
                </a:solidFill>
              </a:rPr>
              <a:t>restore</a:t>
            </a:r>
          </a:p>
        </p:txBody>
      </p:sp>
      <p:sp>
        <p:nvSpPr>
          <p:cNvPr id="109" name="AutoShape 7"/>
          <p:cNvSpPr>
            <a:spLocks noChangeArrowheads="1"/>
          </p:cNvSpPr>
          <p:nvPr/>
        </p:nvSpPr>
        <p:spPr bwMode="gray">
          <a:xfrm>
            <a:off x="8990012" y="5562600"/>
            <a:ext cx="762000" cy="457200"/>
          </a:xfrm>
          <a:prstGeom prst="can">
            <a:avLst>
              <a:gd name="adj" fmla="val 25000"/>
            </a:avLst>
          </a:prstGeom>
          <a:solidFill>
            <a:srgbClr val="CC3300"/>
          </a:solidFill>
          <a:ln w="19050">
            <a:solidFill>
              <a:schemeClr val="tx1"/>
            </a:solidFill>
            <a:round/>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endParaRPr lang="en-US" altLang="en-US" dirty="0"/>
          </a:p>
        </p:txBody>
      </p:sp>
      <p:sp>
        <p:nvSpPr>
          <p:cNvPr id="110" name="Text Box 8"/>
          <p:cNvSpPr txBox="1">
            <a:spLocks noChangeArrowheads="1"/>
          </p:cNvSpPr>
          <p:nvPr/>
        </p:nvSpPr>
        <p:spPr bwMode="auto">
          <a:xfrm>
            <a:off x="8990013" y="5624513"/>
            <a:ext cx="703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dirty="0">
                <a:solidFill>
                  <a:schemeClr val="bg1"/>
                </a:solidFill>
              </a:rPr>
              <a:t>PDB3</a:t>
            </a:r>
          </a:p>
          <a:p>
            <a:pPr eaLnBrk="1" hangingPunct="1"/>
            <a:r>
              <a:rPr lang="en-US" altLang="en-US" sz="1200" b="1" dirty="0">
                <a:solidFill>
                  <a:schemeClr val="bg1"/>
                </a:solidFill>
              </a:rPr>
              <a:t>restore</a:t>
            </a:r>
          </a:p>
        </p:txBody>
      </p:sp>
      <p:cxnSp>
        <p:nvCxnSpPr>
          <p:cNvPr id="111" name="AutoShape 9"/>
          <p:cNvCxnSpPr>
            <a:cxnSpLocks noChangeShapeType="1"/>
          </p:cNvCxnSpPr>
          <p:nvPr/>
        </p:nvCxnSpPr>
        <p:spPr bwMode="auto">
          <a:xfrm flipV="1">
            <a:off x="6488112" y="5562600"/>
            <a:ext cx="1174750" cy="0"/>
          </a:xfrm>
          <a:prstGeom prst="straightConnector1">
            <a:avLst/>
          </a:prstGeom>
          <a:noFill/>
          <a:ln w="28575" cap="flat" cmpd="sng">
            <a:solidFill>
              <a:schemeClr val="tx1"/>
            </a:solidFill>
            <a:prstDash val="solid"/>
            <a:round/>
            <a:headEnd type="none" w="sm" len="sm"/>
            <a:tailEnd type="triangle" w="lg" len="lg"/>
          </a:ln>
          <a:extLst>
            <a:ext uri="{909E8E84-426E-40DD-AFC4-6F175D3DCCD1}">
              <a14:hiddenFill xmlns:a14="http://schemas.microsoft.com/office/drawing/2010/main">
                <a:solidFill>
                  <a:srgbClr val="FFFFFF"/>
                </a:solidFill>
              </a14:hiddenFill>
            </a:ext>
          </a:extLst>
        </p:spPr>
      </p:cxnSp>
      <p:cxnSp>
        <p:nvCxnSpPr>
          <p:cNvPr id="112" name="AutoShape 9"/>
          <p:cNvCxnSpPr>
            <a:cxnSpLocks noChangeShapeType="1"/>
          </p:cNvCxnSpPr>
          <p:nvPr/>
        </p:nvCxnSpPr>
        <p:spPr bwMode="auto">
          <a:xfrm flipV="1">
            <a:off x="6519862" y="5943600"/>
            <a:ext cx="1174750" cy="0"/>
          </a:xfrm>
          <a:prstGeom prst="straightConnector1">
            <a:avLst/>
          </a:prstGeom>
          <a:noFill/>
          <a:ln w="28575" cap="flat" cmpd="sng">
            <a:solidFill>
              <a:schemeClr val="tx1"/>
            </a:solidFill>
            <a:prstDash val="solid"/>
            <a:round/>
            <a:headEnd type="none" w="sm" len="sm"/>
            <a:tailEnd type="triangle" w="lg" len="lg"/>
          </a:ln>
          <a:extLst>
            <a:ext uri="{909E8E84-426E-40DD-AFC4-6F175D3DCCD1}">
              <a14:hiddenFill xmlns:a14="http://schemas.microsoft.com/office/drawing/2010/main">
                <a:solidFill>
                  <a:srgbClr val="FFFFFF"/>
                </a:solidFill>
              </a14:hiddenFill>
            </a:ext>
          </a:extLst>
        </p:spPr>
      </p:cxnSp>
      <p:sp>
        <p:nvSpPr>
          <p:cNvPr id="113" name="TextBox 144"/>
          <p:cNvSpPr txBox="1">
            <a:spLocks noChangeArrowheads="1"/>
          </p:cNvSpPr>
          <p:nvPr/>
        </p:nvSpPr>
        <p:spPr bwMode="auto">
          <a:xfrm>
            <a:off x="8456612" y="5057776"/>
            <a:ext cx="838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dirty="0">
                <a:solidFill>
                  <a:srgbClr val="000000"/>
                </a:solidFill>
              </a:rPr>
              <a:t>CDB1</a:t>
            </a:r>
          </a:p>
        </p:txBody>
      </p:sp>
      <p:sp>
        <p:nvSpPr>
          <p:cNvPr id="115" name="Oval 144"/>
          <p:cNvSpPr>
            <a:spLocks noChangeArrowheads="1"/>
          </p:cNvSpPr>
          <p:nvPr/>
        </p:nvSpPr>
        <p:spPr bwMode="blackWhite">
          <a:xfrm>
            <a:off x="4987862" y="1823229"/>
            <a:ext cx="329184" cy="3286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a:lnSpc>
                <a:spcPct val="95000"/>
              </a:lnSpc>
            </a:pPr>
            <a:r>
              <a:rPr lang="en-US" altLang="en-US" b="1" dirty="0">
                <a:solidFill>
                  <a:schemeClr val="bg1"/>
                </a:solidFill>
              </a:rPr>
              <a:t>5</a:t>
            </a:r>
          </a:p>
        </p:txBody>
      </p:sp>
      <p:sp>
        <p:nvSpPr>
          <p:cNvPr id="116" name="Oval 144"/>
          <p:cNvSpPr>
            <a:spLocks noChangeArrowheads="1"/>
          </p:cNvSpPr>
          <p:nvPr/>
        </p:nvSpPr>
        <p:spPr bwMode="blackWhite">
          <a:xfrm>
            <a:off x="6679628" y="1426145"/>
            <a:ext cx="329184" cy="3286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a:lnSpc>
                <a:spcPct val="95000"/>
              </a:lnSpc>
            </a:pPr>
            <a:r>
              <a:rPr lang="en-US" altLang="en-US" b="1" dirty="0">
                <a:solidFill>
                  <a:schemeClr val="bg1"/>
                </a:solidFill>
              </a:rPr>
              <a:t>6</a:t>
            </a:r>
          </a:p>
        </p:txBody>
      </p:sp>
      <p:sp>
        <p:nvSpPr>
          <p:cNvPr id="117" name="Oval 144"/>
          <p:cNvSpPr>
            <a:spLocks noChangeArrowheads="1"/>
          </p:cNvSpPr>
          <p:nvPr/>
        </p:nvSpPr>
        <p:spPr bwMode="blackWhite">
          <a:xfrm>
            <a:off x="8825420" y="2297113"/>
            <a:ext cx="329184" cy="3286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a:lnSpc>
                <a:spcPct val="95000"/>
              </a:lnSpc>
            </a:pPr>
            <a:r>
              <a:rPr lang="en-US" altLang="en-US" b="1" dirty="0">
                <a:solidFill>
                  <a:schemeClr val="bg1"/>
                </a:solidFill>
              </a:rPr>
              <a:t>7</a:t>
            </a:r>
          </a:p>
        </p:txBody>
      </p:sp>
      <p:sp>
        <p:nvSpPr>
          <p:cNvPr id="118" name="Oval 144"/>
          <p:cNvSpPr>
            <a:spLocks noChangeArrowheads="1"/>
          </p:cNvSpPr>
          <p:nvPr/>
        </p:nvSpPr>
        <p:spPr bwMode="blackWhite">
          <a:xfrm>
            <a:off x="7734808" y="3124201"/>
            <a:ext cx="329184" cy="3286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a:lnSpc>
                <a:spcPct val="95000"/>
              </a:lnSpc>
            </a:pPr>
            <a:r>
              <a:rPr lang="en-US" altLang="en-US" b="1" dirty="0">
                <a:solidFill>
                  <a:schemeClr val="bg1"/>
                </a:solidFill>
              </a:rPr>
              <a:t>8</a:t>
            </a:r>
          </a:p>
        </p:txBody>
      </p:sp>
      <p:sp>
        <p:nvSpPr>
          <p:cNvPr id="119" name="Oval 144"/>
          <p:cNvSpPr>
            <a:spLocks noChangeArrowheads="1"/>
          </p:cNvSpPr>
          <p:nvPr/>
        </p:nvSpPr>
        <p:spPr bwMode="blackWhite">
          <a:xfrm>
            <a:off x="6966140" y="4412448"/>
            <a:ext cx="329184" cy="3286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a:lnSpc>
                <a:spcPct val="95000"/>
              </a:lnSpc>
            </a:pPr>
            <a:r>
              <a:rPr lang="en-US" altLang="en-US" b="1" dirty="0">
                <a:solidFill>
                  <a:schemeClr val="bg1"/>
                </a:solidFill>
              </a:rPr>
              <a:t>4</a:t>
            </a:r>
          </a:p>
        </p:txBody>
      </p:sp>
      <p:sp>
        <p:nvSpPr>
          <p:cNvPr id="120" name="Oval 144"/>
          <p:cNvSpPr>
            <a:spLocks noChangeArrowheads="1"/>
          </p:cNvSpPr>
          <p:nvPr/>
        </p:nvSpPr>
        <p:spPr bwMode="blackWhite">
          <a:xfrm>
            <a:off x="7471344" y="4949031"/>
            <a:ext cx="329184" cy="3286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a:lnSpc>
                <a:spcPct val="95000"/>
              </a:lnSpc>
            </a:pPr>
            <a:r>
              <a:rPr lang="en-US" altLang="en-US" b="1" dirty="0">
                <a:solidFill>
                  <a:schemeClr val="bg1"/>
                </a:solidFill>
              </a:rPr>
              <a:t>3</a:t>
            </a:r>
          </a:p>
        </p:txBody>
      </p:sp>
    </p:spTree>
    <p:custDataLst>
      <p:tags r:id="rId1"/>
    </p:custDataLst>
    <p:extLst>
      <p:ext uri="{BB962C8B-B14F-4D97-AF65-F5344CB8AC3E}">
        <p14:creationId xmlns:p14="http://schemas.microsoft.com/office/powerpoint/2010/main" val="5991314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ltLang="en-US" dirty="0"/>
              <a:t>Step 1</a:t>
            </a:r>
            <a:r>
              <a:rPr lang="en-AU" altLang="en-US" sz="2400" dirty="0"/>
              <a:t/>
            </a:r>
            <a:br>
              <a:rPr lang="en-AU" altLang="en-US" sz="2400" dirty="0"/>
            </a:br>
            <a:endParaRPr lang="en-US" dirty="0"/>
          </a:p>
        </p:txBody>
      </p:sp>
      <p:sp>
        <p:nvSpPr>
          <p:cNvPr id="3" name="Content Placeholder 2"/>
          <p:cNvSpPr>
            <a:spLocks noGrp="1"/>
          </p:cNvSpPr>
          <p:nvPr>
            <p:ph idx="1"/>
          </p:nvPr>
        </p:nvSpPr>
        <p:spPr>
          <a:xfrm>
            <a:off x="622138" y="1242485"/>
            <a:ext cx="10944549" cy="3866009"/>
          </a:xfrm>
        </p:spPr>
        <p:txBody>
          <a:bodyPr/>
          <a:lstStyle/>
          <a:p>
            <a:r>
              <a:rPr lang="en-US" altLang="en-US" dirty="0"/>
              <a:t>Consolidate multiple non-CDBs or PDBs on a single CDB.</a:t>
            </a:r>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r>
              <a:rPr lang="en-US" altLang="en-US" dirty="0"/>
              <a:t>Capture a typical eight-hour workday in each non-DB or PDB.</a:t>
            </a:r>
          </a:p>
          <a:p>
            <a:pPr lvl="1"/>
            <a:r>
              <a:rPr lang="en-US" altLang="en-US" dirty="0"/>
              <a:t>Export performance data from each DB (AWR, SQL Tuning Sets).</a:t>
            </a:r>
          </a:p>
        </p:txBody>
      </p:sp>
      <p:grpSp>
        <p:nvGrpSpPr>
          <p:cNvPr id="8" name="Group 7"/>
          <p:cNvGrpSpPr/>
          <p:nvPr/>
        </p:nvGrpSpPr>
        <p:grpSpPr>
          <a:xfrm>
            <a:off x="2281976" y="2133600"/>
            <a:ext cx="7470038" cy="2005526"/>
            <a:chOff x="2281976" y="2133600"/>
            <a:chExt cx="7470038" cy="2005526"/>
          </a:xfrm>
        </p:grpSpPr>
        <p:sp>
          <p:nvSpPr>
            <p:cNvPr id="9" name="Right Arrow 8"/>
            <p:cNvSpPr/>
            <p:nvPr/>
          </p:nvSpPr>
          <p:spPr>
            <a:xfrm>
              <a:off x="2537168" y="2133600"/>
              <a:ext cx="7138632" cy="2005526"/>
            </a:xfrm>
            <a:prstGeom prst="rightArrow">
              <a:avLst/>
            </a:prstGeom>
            <a:solidFill>
              <a:schemeClr val="accent6">
                <a:lumMod val="20000"/>
                <a:lumOff val="80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0" name="Freeform 9"/>
            <p:cNvSpPr/>
            <p:nvPr/>
          </p:nvSpPr>
          <p:spPr>
            <a:xfrm>
              <a:off x="2281976" y="2538924"/>
              <a:ext cx="1216221" cy="1194876"/>
            </a:xfrm>
            <a:custGeom>
              <a:avLst/>
              <a:gdLst>
                <a:gd name="connsiteX0" fmla="*/ 0 w 1216221"/>
                <a:gd name="connsiteY0" fmla="*/ 199150 h 1194876"/>
                <a:gd name="connsiteX1" fmla="*/ 199150 w 1216221"/>
                <a:gd name="connsiteY1" fmla="*/ 0 h 1194876"/>
                <a:gd name="connsiteX2" fmla="*/ 1017071 w 1216221"/>
                <a:gd name="connsiteY2" fmla="*/ 0 h 1194876"/>
                <a:gd name="connsiteX3" fmla="*/ 1216221 w 1216221"/>
                <a:gd name="connsiteY3" fmla="*/ 199150 h 1194876"/>
                <a:gd name="connsiteX4" fmla="*/ 1216221 w 1216221"/>
                <a:gd name="connsiteY4" fmla="*/ 995726 h 1194876"/>
                <a:gd name="connsiteX5" fmla="*/ 1017071 w 1216221"/>
                <a:gd name="connsiteY5" fmla="*/ 1194876 h 1194876"/>
                <a:gd name="connsiteX6" fmla="*/ 199150 w 1216221"/>
                <a:gd name="connsiteY6" fmla="*/ 1194876 h 1194876"/>
                <a:gd name="connsiteX7" fmla="*/ 0 w 1216221"/>
                <a:gd name="connsiteY7" fmla="*/ 995726 h 1194876"/>
                <a:gd name="connsiteX8" fmla="*/ 0 w 1216221"/>
                <a:gd name="connsiteY8" fmla="*/ 199150 h 119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6221" h="1194876">
                  <a:moveTo>
                    <a:pt x="0" y="199150"/>
                  </a:moveTo>
                  <a:cubicBezTo>
                    <a:pt x="0" y="89162"/>
                    <a:pt x="89162" y="0"/>
                    <a:pt x="199150" y="0"/>
                  </a:cubicBezTo>
                  <a:lnTo>
                    <a:pt x="1017071" y="0"/>
                  </a:lnTo>
                  <a:cubicBezTo>
                    <a:pt x="1127059" y="0"/>
                    <a:pt x="1216221" y="89162"/>
                    <a:pt x="1216221" y="199150"/>
                  </a:cubicBezTo>
                  <a:lnTo>
                    <a:pt x="1216221" y="995726"/>
                  </a:lnTo>
                  <a:cubicBezTo>
                    <a:pt x="1216221" y="1105714"/>
                    <a:pt x="1127059" y="1194876"/>
                    <a:pt x="1017071" y="1194876"/>
                  </a:cubicBezTo>
                  <a:lnTo>
                    <a:pt x="199150" y="1194876"/>
                  </a:lnTo>
                  <a:cubicBezTo>
                    <a:pt x="89162" y="1194876"/>
                    <a:pt x="0" y="1105714"/>
                    <a:pt x="0" y="995726"/>
                  </a:cubicBezTo>
                  <a:lnTo>
                    <a:pt x="0" y="199150"/>
                  </a:lnTo>
                  <a:close/>
                </a:path>
              </a:pathLst>
            </a:custGeom>
            <a:solidFill>
              <a:schemeClr val="accent2"/>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104049" tIns="104049" rIns="104049" bIns="104049" numCol="1" spcCol="1270" anchor="ctr" anchorCtr="0">
              <a:noAutofit/>
            </a:bodyPr>
            <a:lstStyle/>
            <a:p>
              <a:pPr lvl="0" algn="ctr" defTabSz="533400">
                <a:lnSpc>
                  <a:spcPct val="90000"/>
                </a:lnSpc>
                <a:spcBef>
                  <a:spcPct val="0"/>
                </a:spcBef>
                <a:spcAft>
                  <a:spcPct val="35000"/>
                </a:spcAft>
              </a:pPr>
              <a:r>
                <a:rPr lang="en-US" sz="1200" b="1" kern="1200" dirty="0"/>
                <a:t>Capture SALES</a:t>
              </a:r>
            </a:p>
            <a:p>
              <a:pPr lvl="0" algn="ctr" defTabSz="533400">
                <a:lnSpc>
                  <a:spcPct val="90000"/>
                </a:lnSpc>
                <a:spcBef>
                  <a:spcPct val="0"/>
                </a:spcBef>
                <a:spcAft>
                  <a:spcPct val="35000"/>
                </a:spcAft>
              </a:pPr>
              <a:r>
                <a:rPr lang="en-US" sz="1200" b="1" kern="1200" dirty="0"/>
                <a:t>Capture HR</a:t>
              </a:r>
            </a:p>
            <a:p>
              <a:pPr lvl="0" algn="ctr" defTabSz="533400">
                <a:lnSpc>
                  <a:spcPct val="90000"/>
                </a:lnSpc>
                <a:spcBef>
                  <a:spcPct val="0"/>
                </a:spcBef>
                <a:spcAft>
                  <a:spcPct val="35000"/>
                </a:spcAft>
              </a:pPr>
              <a:r>
                <a:rPr lang="en-US" sz="1200" b="1" kern="1200" dirty="0"/>
                <a:t>Capture ERP</a:t>
              </a:r>
            </a:p>
            <a:p>
              <a:pPr lvl="0" algn="ctr" defTabSz="533400">
                <a:lnSpc>
                  <a:spcPct val="90000"/>
                </a:lnSpc>
                <a:spcBef>
                  <a:spcPct val="0"/>
                </a:spcBef>
                <a:spcAft>
                  <a:spcPct val="35000"/>
                </a:spcAft>
              </a:pPr>
              <a:r>
                <a:rPr lang="en-US" sz="1200" b="1" kern="1200" dirty="0"/>
                <a:t>Capture CRM</a:t>
              </a:r>
            </a:p>
          </p:txBody>
        </p:sp>
        <p:sp>
          <p:nvSpPr>
            <p:cNvPr id="11" name="Freeform 10"/>
            <p:cNvSpPr/>
            <p:nvPr/>
          </p:nvSpPr>
          <p:spPr>
            <a:xfrm>
              <a:off x="3680003" y="2538924"/>
              <a:ext cx="1079004" cy="1194876"/>
            </a:xfrm>
            <a:custGeom>
              <a:avLst/>
              <a:gdLst>
                <a:gd name="connsiteX0" fmla="*/ 0 w 1079004"/>
                <a:gd name="connsiteY0" fmla="*/ 179838 h 1194876"/>
                <a:gd name="connsiteX1" fmla="*/ 179838 w 1079004"/>
                <a:gd name="connsiteY1" fmla="*/ 0 h 1194876"/>
                <a:gd name="connsiteX2" fmla="*/ 899166 w 1079004"/>
                <a:gd name="connsiteY2" fmla="*/ 0 h 1194876"/>
                <a:gd name="connsiteX3" fmla="*/ 1079004 w 1079004"/>
                <a:gd name="connsiteY3" fmla="*/ 179838 h 1194876"/>
                <a:gd name="connsiteX4" fmla="*/ 1079004 w 1079004"/>
                <a:gd name="connsiteY4" fmla="*/ 1015038 h 1194876"/>
                <a:gd name="connsiteX5" fmla="*/ 899166 w 1079004"/>
                <a:gd name="connsiteY5" fmla="*/ 1194876 h 1194876"/>
                <a:gd name="connsiteX6" fmla="*/ 179838 w 1079004"/>
                <a:gd name="connsiteY6" fmla="*/ 1194876 h 1194876"/>
                <a:gd name="connsiteX7" fmla="*/ 0 w 1079004"/>
                <a:gd name="connsiteY7" fmla="*/ 1015038 h 1194876"/>
                <a:gd name="connsiteX8" fmla="*/ 0 w 1079004"/>
                <a:gd name="connsiteY8" fmla="*/ 179838 h 119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004" h="1194876">
                  <a:moveTo>
                    <a:pt x="0" y="179838"/>
                  </a:moveTo>
                  <a:cubicBezTo>
                    <a:pt x="0" y="80516"/>
                    <a:pt x="80516" y="0"/>
                    <a:pt x="179838" y="0"/>
                  </a:cubicBezTo>
                  <a:lnTo>
                    <a:pt x="899166" y="0"/>
                  </a:lnTo>
                  <a:cubicBezTo>
                    <a:pt x="998488" y="0"/>
                    <a:pt x="1079004" y="80516"/>
                    <a:pt x="1079004" y="179838"/>
                  </a:cubicBezTo>
                  <a:lnTo>
                    <a:pt x="1079004" y="1015038"/>
                  </a:lnTo>
                  <a:cubicBezTo>
                    <a:pt x="1079004" y="1114360"/>
                    <a:pt x="998488" y="1194876"/>
                    <a:pt x="899166" y="1194876"/>
                  </a:cubicBezTo>
                  <a:lnTo>
                    <a:pt x="179838" y="1194876"/>
                  </a:lnTo>
                  <a:cubicBezTo>
                    <a:pt x="80516" y="1194876"/>
                    <a:pt x="0" y="1114360"/>
                    <a:pt x="0" y="1015038"/>
                  </a:cubicBezTo>
                  <a:lnTo>
                    <a:pt x="0" y="179838"/>
                  </a:lnTo>
                  <a:close/>
                </a:path>
              </a:pathLst>
            </a:custGeom>
            <a:solidFill>
              <a:schemeClr val="bg1">
                <a:lumMod val="75000"/>
              </a:schemeClr>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98393" tIns="98393" rIns="98393" bIns="98393" numCol="1" spcCol="1270" anchor="ctr" anchorCtr="0">
              <a:noAutofit/>
            </a:bodyPr>
            <a:lstStyle/>
            <a:p>
              <a:pPr lvl="0" algn="ctr" defTabSz="533400">
                <a:lnSpc>
                  <a:spcPct val="90000"/>
                </a:lnSpc>
                <a:spcBef>
                  <a:spcPct val="0"/>
                </a:spcBef>
                <a:spcAft>
                  <a:spcPct val="35000"/>
                </a:spcAft>
              </a:pPr>
              <a:r>
                <a:rPr lang="en-US" sz="1200" b="1" kern="1200" dirty="0">
                  <a:solidFill>
                    <a:srgbClr val="000000"/>
                  </a:solidFill>
                </a:rPr>
                <a:t>Setup Test system</a:t>
              </a:r>
            </a:p>
          </p:txBody>
        </p:sp>
        <p:sp>
          <p:nvSpPr>
            <p:cNvPr id="12" name="Freeform 11"/>
            <p:cNvSpPr/>
            <p:nvPr/>
          </p:nvSpPr>
          <p:spPr>
            <a:xfrm>
              <a:off x="4875212" y="2538924"/>
              <a:ext cx="1079004" cy="1194876"/>
            </a:xfrm>
            <a:custGeom>
              <a:avLst/>
              <a:gdLst>
                <a:gd name="connsiteX0" fmla="*/ 0 w 1079004"/>
                <a:gd name="connsiteY0" fmla="*/ 179838 h 1194876"/>
                <a:gd name="connsiteX1" fmla="*/ 179838 w 1079004"/>
                <a:gd name="connsiteY1" fmla="*/ 0 h 1194876"/>
                <a:gd name="connsiteX2" fmla="*/ 899166 w 1079004"/>
                <a:gd name="connsiteY2" fmla="*/ 0 h 1194876"/>
                <a:gd name="connsiteX3" fmla="*/ 1079004 w 1079004"/>
                <a:gd name="connsiteY3" fmla="*/ 179838 h 1194876"/>
                <a:gd name="connsiteX4" fmla="*/ 1079004 w 1079004"/>
                <a:gd name="connsiteY4" fmla="*/ 1015038 h 1194876"/>
                <a:gd name="connsiteX5" fmla="*/ 899166 w 1079004"/>
                <a:gd name="connsiteY5" fmla="*/ 1194876 h 1194876"/>
                <a:gd name="connsiteX6" fmla="*/ 179838 w 1079004"/>
                <a:gd name="connsiteY6" fmla="*/ 1194876 h 1194876"/>
                <a:gd name="connsiteX7" fmla="*/ 0 w 1079004"/>
                <a:gd name="connsiteY7" fmla="*/ 1015038 h 1194876"/>
                <a:gd name="connsiteX8" fmla="*/ 0 w 1079004"/>
                <a:gd name="connsiteY8" fmla="*/ 179838 h 119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004" h="1194876">
                  <a:moveTo>
                    <a:pt x="0" y="179838"/>
                  </a:moveTo>
                  <a:cubicBezTo>
                    <a:pt x="0" y="80516"/>
                    <a:pt x="80516" y="0"/>
                    <a:pt x="179838" y="0"/>
                  </a:cubicBezTo>
                  <a:lnTo>
                    <a:pt x="899166" y="0"/>
                  </a:lnTo>
                  <a:cubicBezTo>
                    <a:pt x="998488" y="0"/>
                    <a:pt x="1079004" y="80516"/>
                    <a:pt x="1079004" y="179838"/>
                  </a:cubicBezTo>
                  <a:lnTo>
                    <a:pt x="1079004" y="1015038"/>
                  </a:lnTo>
                  <a:cubicBezTo>
                    <a:pt x="1079004" y="1114360"/>
                    <a:pt x="998488" y="1194876"/>
                    <a:pt x="899166" y="1194876"/>
                  </a:cubicBezTo>
                  <a:lnTo>
                    <a:pt x="179838" y="1194876"/>
                  </a:lnTo>
                  <a:cubicBezTo>
                    <a:pt x="80516" y="1194876"/>
                    <a:pt x="0" y="1114360"/>
                    <a:pt x="0" y="1015038"/>
                  </a:cubicBezTo>
                  <a:lnTo>
                    <a:pt x="0" y="179838"/>
                  </a:lnTo>
                  <a:close/>
                </a:path>
              </a:pathLst>
            </a:custGeom>
            <a:solidFill>
              <a:schemeClr val="bg1">
                <a:lumMod val="75000"/>
              </a:schemeClr>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98393" tIns="98393" rIns="98393" bIns="98393" numCol="1" spcCol="1270" anchor="ctr" anchorCtr="0">
              <a:noAutofit/>
            </a:bodyPr>
            <a:lstStyle/>
            <a:p>
              <a:pPr lvl="0" algn="ctr" defTabSz="533400">
                <a:lnSpc>
                  <a:spcPct val="90000"/>
                </a:lnSpc>
                <a:spcBef>
                  <a:spcPct val="0"/>
                </a:spcBef>
                <a:spcAft>
                  <a:spcPct val="35000"/>
                </a:spcAft>
              </a:pPr>
              <a:r>
                <a:rPr lang="en-US" sz="1200" b="1" kern="1200" dirty="0">
                  <a:solidFill>
                    <a:srgbClr val="000000"/>
                  </a:solidFill>
                </a:rPr>
                <a:t>Preprocess</a:t>
              </a:r>
            </a:p>
          </p:txBody>
        </p:sp>
        <p:sp>
          <p:nvSpPr>
            <p:cNvPr id="13" name="Freeform 12"/>
            <p:cNvSpPr/>
            <p:nvPr/>
          </p:nvSpPr>
          <p:spPr>
            <a:xfrm>
              <a:off x="6094414" y="2538924"/>
              <a:ext cx="1079004" cy="1194876"/>
            </a:xfrm>
            <a:custGeom>
              <a:avLst/>
              <a:gdLst>
                <a:gd name="connsiteX0" fmla="*/ 0 w 1079004"/>
                <a:gd name="connsiteY0" fmla="*/ 179838 h 1194876"/>
                <a:gd name="connsiteX1" fmla="*/ 179838 w 1079004"/>
                <a:gd name="connsiteY1" fmla="*/ 0 h 1194876"/>
                <a:gd name="connsiteX2" fmla="*/ 899166 w 1079004"/>
                <a:gd name="connsiteY2" fmla="*/ 0 h 1194876"/>
                <a:gd name="connsiteX3" fmla="*/ 1079004 w 1079004"/>
                <a:gd name="connsiteY3" fmla="*/ 179838 h 1194876"/>
                <a:gd name="connsiteX4" fmla="*/ 1079004 w 1079004"/>
                <a:gd name="connsiteY4" fmla="*/ 1015038 h 1194876"/>
                <a:gd name="connsiteX5" fmla="*/ 899166 w 1079004"/>
                <a:gd name="connsiteY5" fmla="*/ 1194876 h 1194876"/>
                <a:gd name="connsiteX6" fmla="*/ 179838 w 1079004"/>
                <a:gd name="connsiteY6" fmla="*/ 1194876 h 1194876"/>
                <a:gd name="connsiteX7" fmla="*/ 0 w 1079004"/>
                <a:gd name="connsiteY7" fmla="*/ 1015038 h 1194876"/>
                <a:gd name="connsiteX8" fmla="*/ 0 w 1079004"/>
                <a:gd name="connsiteY8" fmla="*/ 179838 h 119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004" h="1194876">
                  <a:moveTo>
                    <a:pt x="0" y="179838"/>
                  </a:moveTo>
                  <a:cubicBezTo>
                    <a:pt x="0" y="80516"/>
                    <a:pt x="80516" y="0"/>
                    <a:pt x="179838" y="0"/>
                  </a:cubicBezTo>
                  <a:lnTo>
                    <a:pt x="899166" y="0"/>
                  </a:lnTo>
                  <a:cubicBezTo>
                    <a:pt x="998488" y="0"/>
                    <a:pt x="1079004" y="80516"/>
                    <a:pt x="1079004" y="179838"/>
                  </a:cubicBezTo>
                  <a:lnTo>
                    <a:pt x="1079004" y="1015038"/>
                  </a:lnTo>
                  <a:cubicBezTo>
                    <a:pt x="1079004" y="1114360"/>
                    <a:pt x="998488" y="1194876"/>
                    <a:pt x="899166" y="1194876"/>
                  </a:cubicBezTo>
                  <a:lnTo>
                    <a:pt x="179838" y="1194876"/>
                  </a:lnTo>
                  <a:cubicBezTo>
                    <a:pt x="80516" y="1194876"/>
                    <a:pt x="0" y="1114360"/>
                    <a:pt x="0" y="1015038"/>
                  </a:cubicBezTo>
                  <a:lnTo>
                    <a:pt x="0" y="179838"/>
                  </a:lnTo>
                  <a:close/>
                </a:path>
              </a:pathLst>
            </a:custGeom>
            <a:solidFill>
              <a:schemeClr val="bg1">
                <a:lumMod val="75000"/>
              </a:schemeClr>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98393" tIns="98393" rIns="98393" bIns="98393" numCol="1" spcCol="1270" anchor="ctr" anchorCtr="0">
              <a:noAutofit/>
            </a:bodyPr>
            <a:lstStyle/>
            <a:p>
              <a:pPr lvl="0" algn="ctr" defTabSz="533400">
                <a:lnSpc>
                  <a:spcPct val="90000"/>
                </a:lnSpc>
                <a:spcBef>
                  <a:spcPct val="0"/>
                </a:spcBef>
                <a:spcAft>
                  <a:spcPct val="35000"/>
                </a:spcAft>
              </a:pPr>
              <a:r>
                <a:rPr lang="en-US" sz="1200" b="1" kern="1200" dirty="0">
                  <a:solidFill>
                    <a:srgbClr val="000000"/>
                  </a:solidFill>
                </a:rPr>
                <a:t>Replay</a:t>
              </a:r>
              <a:r>
                <a:rPr lang="en-US" sz="1100" b="1" kern="1200" dirty="0">
                  <a:solidFill>
                    <a:srgbClr val="000000"/>
                  </a:solidFill>
                </a:rPr>
                <a:t>	</a:t>
              </a:r>
            </a:p>
          </p:txBody>
        </p:sp>
        <p:sp>
          <p:nvSpPr>
            <p:cNvPr id="14" name="Freeform 13"/>
            <p:cNvSpPr/>
            <p:nvPr/>
          </p:nvSpPr>
          <p:spPr>
            <a:xfrm>
              <a:off x="7313613" y="2538924"/>
              <a:ext cx="1079004" cy="1194876"/>
            </a:xfrm>
            <a:custGeom>
              <a:avLst/>
              <a:gdLst>
                <a:gd name="connsiteX0" fmla="*/ 0 w 1079004"/>
                <a:gd name="connsiteY0" fmla="*/ 179838 h 1194876"/>
                <a:gd name="connsiteX1" fmla="*/ 179838 w 1079004"/>
                <a:gd name="connsiteY1" fmla="*/ 0 h 1194876"/>
                <a:gd name="connsiteX2" fmla="*/ 899166 w 1079004"/>
                <a:gd name="connsiteY2" fmla="*/ 0 h 1194876"/>
                <a:gd name="connsiteX3" fmla="*/ 1079004 w 1079004"/>
                <a:gd name="connsiteY3" fmla="*/ 179838 h 1194876"/>
                <a:gd name="connsiteX4" fmla="*/ 1079004 w 1079004"/>
                <a:gd name="connsiteY4" fmla="*/ 1015038 h 1194876"/>
                <a:gd name="connsiteX5" fmla="*/ 899166 w 1079004"/>
                <a:gd name="connsiteY5" fmla="*/ 1194876 h 1194876"/>
                <a:gd name="connsiteX6" fmla="*/ 179838 w 1079004"/>
                <a:gd name="connsiteY6" fmla="*/ 1194876 h 1194876"/>
                <a:gd name="connsiteX7" fmla="*/ 0 w 1079004"/>
                <a:gd name="connsiteY7" fmla="*/ 1015038 h 1194876"/>
                <a:gd name="connsiteX8" fmla="*/ 0 w 1079004"/>
                <a:gd name="connsiteY8" fmla="*/ 179838 h 119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004" h="1194876">
                  <a:moveTo>
                    <a:pt x="0" y="179838"/>
                  </a:moveTo>
                  <a:cubicBezTo>
                    <a:pt x="0" y="80516"/>
                    <a:pt x="80516" y="0"/>
                    <a:pt x="179838" y="0"/>
                  </a:cubicBezTo>
                  <a:lnTo>
                    <a:pt x="899166" y="0"/>
                  </a:lnTo>
                  <a:cubicBezTo>
                    <a:pt x="998488" y="0"/>
                    <a:pt x="1079004" y="80516"/>
                    <a:pt x="1079004" y="179838"/>
                  </a:cubicBezTo>
                  <a:lnTo>
                    <a:pt x="1079004" y="1015038"/>
                  </a:lnTo>
                  <a:cubicBezTo>
                    <a:pt x="1079004" y="1114360"/>
                    <a:pt x="998488" y="1194876"/>
                    <a:pt x="899166" y="1194876"/>
                  </a:cubicBezTo>
                  <a:lnTo>
                    <a:pt x="179838" y="1194876"/>
                  </a:lnTo>
                  <a:cubicBezTo>
                    <a:pt x="80516" y="1194876"/>
                    <a:pt x="0" y="1114360"/>
                    <a:pt x="0" y="1015038"/>
                  </a:cubicBezTo>
                  <a:lnTo>
                    <a:pt x="0" y="179838"/>
                  </a:lnTo>
                  <a:close/>
                </a:path>
              </a:pathLst>
            </a:custGeom>
            <a:solidFill>
              <a:schemeClr val="bg1">
                <a:lumMod val="75000"/>
              </a:schemeClr>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98393" tIns="98393" rIns="98393" bIns="98393" numCol="1" spcCol="1270" anchor="ctr" anchorCtr="0">
              <a:noAutofit/>
            </a:bodyPr>
            <a:lstStyle/>
            <a:p>
              <a:pPr lvl="0" algn="ctr" defTabSz="533400">
                <a:lnSpc>
                  <a:spcPct val="90000"/>
                </a:lnSpc>
                <a:spcBef>
                  <a:spcPct val="0"/>
                </a:spcBef>
                <a:spcAft>
                  <a:spcPct val="35000"/>
                </a:spcAft>
              </a:pPr>
              <a:r>
                <a:rPr lang="en-US" sz="1200" b="1" kern="1200" dirty="0">
                  <a:solidFill>
                    <a:srgbClr val="000000"/>
                  </a:solidFill>
                </a:rPr>
                <a:t>Review</a:t>
              </a:r>
              <a:r>
                <a:rPr lang="en-US" sz="1100" b="1" kern="1200" dirty="0">
                  <a:solidFill>
                    <a:srgbClr val="000000"/>
                  </a:solidFill>
                </a:rPr>
                <a:t> </a:t>
              </a:r>
              <a:r>
                <a:rPr lang="en-US" sz="1200" b="1" kern="1200" dirty="0">
                  <a:solidFill>
                    <a:srgbClr val="000000"/>
                  </a:solidFill>
                </a:rPr>
                <a:t>Reports</a:t>
              </a:r>
            </a:p>
          </p:txBody>
        </p:sp>
        <p:sp>
          <p:nvSpPr>
            <p:cNvPr id="15" name="Freeform 14"/>
            <p:cNvSpPr/>
            <p:nvPr/>
          </p:nvSpPr>
          <p:spPr>
            <a:xfrm>
              <a:off x="8538350" y="2538924"/>
              <a:ext cx="1213664" cy="1194876"/>
            </a:xfrm>
            <a:custGeom>
              <a:avLst/>
              <a:gdLst>
                <a:gd name="connsiteX0" fmla="*/ 0 w 1213664"/>
                <a:gd name="connsiteY0" fmla="*/ 199150 h 1194876"/>
                <a:gd name="connsiteX1" fmla="*/ 199150 w 1213664"/>
                <a:gd name="connsiteY1" fmla="*/ 0 h 1194876"/>
                <a:gd name="connsiteX2" fmla="*/ 1014514 w 1213664"/>
                <a:gd name="connsiteY2" fmla="*/ 0 h 1194876"/>
                <a:gd name="connsiteX3" fmla="*/ 1213664 w 1213664"/>
                <a:gd name="connsiteY3" fmla="*/ 199150 h 1194876"/>
                <a:gd name="connsiteX4" fmla="*/ 1213664 w 1213664"/>
                <a:gd name="connsiteY4" fmla="*/ 995726 h 1194876"/>
                <a:gd name="connsiteX5" fmla="*/ 1014514 w 1213664"/>
                <a:gd name="connsiteY5" fmla="*/ 1194876 h 1194876"/>
                <a:gd name="connsiteX6" fmla="*/ 199150 w 1213664"/>
                <a:gd name="connsiteY6" fmla="*/ 1194876 h 1194876"/>
                <a:gd name="connsiteX7" fmla="*/ 0 w 1213664"/>
                <a:gd name="connsiteY7" fmla="*/ 995726 h 1194876"/>
                <a:gd name="connsiteX8" fmla="*/ 0 w 1213664"/>
                <a:gd name="connsiteY8" fmla="*/ 199150 h 119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3664" h="1194876">
                  <a:moveTo>
                    <a:pt x="0" y="199150"/>
                  </a:moveTo>
                  <a:cubicBezTo>
                    <a:pt x="0" y="89162"/>
                    <a:pt x="89162" y="0"/>
                    <a:pt x="199150" y="0"/>
                  </a:cubicBezTo>
                  <a:lnTo>
                    <a:pt x="1014514" y="0"/>
                  </a:lnTo>
                  <a:cubicBezTo>
                    <a:pt x="1124502" y="0"/>
                    <a:pt x="1213664" y="89162"/>
                    <a:pt x="1213664" y="199150"/>
                  </a:cubicBezTo>
                  <a:lnTo>
                    <a:pt x="1213664" y="995726"/>
                  </a:lnTo>
                  <a:cubicBezTo>
                    <a:pt x="1213664" y="1105714"/>
                    <a:pt x="1124502" y="1194876"/>
                    <a:pt x="1014514" y="1194876"/>
                  </a:cubicBezTo>
                  <a:lnTo>
                    <a:pt x="199150" y="1194876"/>
                  </a:lnTo>
                  <a:cubicBezTo>
                    <a:pt x="89162" y="1194876"/>
                    <a:pt x="0" y="1105714"/>
                    <a:pt x="0" y="995726"/>
                  </a:cubicBezTo>
                  <a:lnTo>
                    <a:pt x="0" y="199150"/>
                  </a:lnTo>
                  <a:close/>
                </a:path>
              </a:pathLst>
            </a:custGeom>
            <a:solidFill>
              <a:schemeClr val="bg1">
                <a:lumMod val="75000"/>
              </a:schemeClr>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104049" tIns="104049" rIns="104049" bIns="104049" numCol="1" spcCol="1270" anchor="ctr" anchorCtr="0">
              <a:noAutofit/>
            </a:bodyPr>
            <a:lstStyle/>
            <a:p>
              <a:pPr lvl="0" algn="ctr" defTabSz="533400">
                <a:lnSpc>
                  <a:spcPct val="90000"/>
                </a:lnSpc>
                <a:spcBef>
                  <a:spcPct val="0"/>
                </a:spcBef>
                <a:spcAft>
                  <a:spcPct val="35000"/>
                </a:spcAft>
              </a:pPr>
              <a:r>
                <a:rPr lang="en-US" sz="1200" b="1" kern="1200" dirty="0">
                  <a:solidFill>
                    <a:srgbClr val="000000"/>
                  </a:solidFill>
                </a:rPr>
                <a:t>Fix</a:t>
              </a:r>
              <a:r>
                <a:rPr lang="en-US" sz="1100" b="1" kern="1200" dirty="0">
                  <a:solidFill>
                    <a:srgbClr val="000000"/>
                  </a:solidFill>
                </a:rPr>
                <a:t> </a:t>
              </a:r>
              <a:r>
                <a:rPr lang="en-US" sz="1200" b="1" kern="1200" dirty="0">
                  <a:solidFill>
                    <a:srgbClr val="000000"/>
                  </a:solidFill>
                </a:rPr>
                <a:t>Regressions</a:t>
              </a:r>
              <a:r>
                <a:rPr lang="en-US" sz="1100" b="1" kern="1200" dirty="0">
                  <a:solidFill>
                    <a:srgbClr val="000000"/>
                  </a:solidFill>
                </a:rPr>
                <a:t> </a:t>
              </a:r>
              <a:r>
                <a:rPr lang="en-US" sz="1200" b="1" kern="1200" dirty="0">
                  <a:solidFill>
                    <a:srgbClr val="000000"/>
                  </a:solidFill>
                </a:rPr>
                <a:t>and</a:t>
              </a:r>
              <a:r>
                <a:rPr lang="en-US" sz="1100" b="1" kern="1200" dirty="0">
                  <a:solidFill>
                    <a:srgbClr val="000000"/>
                  </a:solidFill>
                </a:rPr>
                <a:t> </a:t>
              </a:r>
              <a:r>
                <a:rPr lang="en-US" sz="1200" b="1" kern="1200" dirty="0">
                  <a:solidFill>
                    <a:srgbClr val="000000"/>
                  </a:solidFill>
                </a:rPr>
                <a:t>Iterate</a:t>
              </a:r>
            </a:p>
          </p:txBody>
        </p:sp>
      </p:grpSp>
      <p:sp>
        <p:nvSpPr>
          <p:cNvPr id="5" name="Line 5"/>
          <p:cNvSpPr>
            <a:spLocks noChangeShapeType="1"/>
          </p:cNvSpPr>
          <p:nvPr/>
        </p:nvSpPr>
        <p:spPr bwMode="auto">
          <a:xfrm flipH="1">
            <a:off x="3579813" y="2362201"/>
            <a:ext cx="4763" cy="1592263"/>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2075" tIns="46038" rIns="92075" bIns="46038">
            <a:spAutoFit/>
          </a:bodyPr>
          <a:lstStyle/>
          <a:p>
            <a:endParaRPr lang="en-US" dirty="0"/>
          </a:p>
        </p:txBody>
      </p:sp>
      <p:sp>
        <p:nvSpPr>
          <p:cNvPr id="6" name="AutoShape 36"/>
          <p:cNvSpPr>
            <a:spLocks noChangeArrowheads="1"/>
          </p:cNvSpPr>
          <p:nvPr/>
        </p:nvSpPr>
        <p:spPr bwMode="auto">
          <a:xfrm>
            <a:off x="5484813" y="2157413"/>
            <a:ext cx="976313" cy="4445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a:tailEnd/>
              </a14:hiddenLine>
            </a:ext>
          </a:extLst>
        </p:spPr>
        <p:txBody>
          <a:bodyPr lIns="92075" tIns="46038" rIns="92075" bIns="46038"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FD0000"/>
              </a:buClr>
            </a:pPr>
            <a:r>
              <a:rPr lang="en-US" altLang="en-US" sz="2000" b="1" dirty="0">
                <a:solidFill>
                  <a:srgbClr val="FD0000"/>
                </a:solidFill>
                <a:cs typeface="Times New Roman" panose="02020603050405020304" pitchFamily="18" charset="0"/>
              </a:rPr>
              <a:t>Test</a:t>
            </a:r>
          </a:p>
        </p:txBody>
      </p:sp>
      <p:sp>
        <p:nvSpPr>
          <p:cNvPr id="7" name="AutoShape 36"/>
          <p:cNvSpPr>
            <a:spLocks noChangeArrowheads="1"/>
          </p:cNvSpPr>
          <p:nvPr/>
        </p:nvSpPr>
        <p:spPr bwMode="auto">
          <a:xfrm>
            <a:off x="2055812" y="2157413"/>
            <a:ext cx="1905000" cy="4445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a:tailEnd/>
              </a14:hiddenLine>
            </a:ext>
          </a:extLst>
        </p:spPr>
        <p:txBody>
          <a:bodyPr lIns="92075" tIns="46038" rIns="92075" bIns="46038"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FD0000"/>
              </a:buClr>
            </a:pPr>
            <a:r>
              <a:rPr lang="en-US" altLang="en-US" sz="2000" b="1" dirty="0">
                <a:solidFill>
                  <a:srgbClr val="FD0000"/>
                </a:solidFill>
                <a:cs typeface="Times New Roman" panose="02020603050405020304" pitchFamily="18" charset="0"/>
              </a:rPr>
              <a:t>Production</a:t>
            </a:r>
          </a:p>
        </p:txBody>
      </p:sp>
    </p:spTree>
    <p:custDataLst>
      <p:tags r:id="rId1"/>
    </p:custDataLst>
    <p:extLst>
      <p:ext uri="{BB962C8B-B14F-4D97-AF65-F5344CB8AC3E}">
        <p14:creationId xmlns:p14="http://schemas.microsoft.com/office/powerpoint/2010/main" val="17951246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ltLang="en-US" dirty="0"/>
              <a:t>Step 2</a:t>
            </a:r>
            <a:endParaRPr lang="en-US" dirty="0"/>
          </a:p>
        </p:txBody>
      </p:sp>
      <p:sp>
        <p:nvSpPr>
          <p:cNvPr id="3" name="Content Placeholder 2"/>
          <p:cNvSpPr>
            <a:spLocks noGrp="1"/>
          </p:cNvSpPr>
          <p:nvPr>
            <p:ph idx="1"/>
          </p:nvPr>
        </p:nvSpPr>
        <p:spPr>
          <a:xfrm>
            <a:off x="622138" y="1242485"/>
            <a:ext cx="10944549" cy="4950921"/>
          </a:xfrm>
        </p:spPr>
        <p:txBody>
          <a:bodyPr>
            <a:normAutofit lnSpcReduction="10000"/>
          </a:bodyPr>
          <a:lstStyle/>
          <a:p>
            <a:endParaRPr lang="fr-FR" dirty="0"/>
          </a:p>
          <a:p>
            <a:endParaRPr lang="fr-FR" dirty="0"/>
          </a:p>
          <a:p>
            <a:endParaRPr lang="fr-FR" dirty="0"/>
          </a:p>
          <a:p>
            <a:endParaRPr lang="fr-FR" dirty="0"/>
          </a:p>
          <a:p>
            <a:endParaRPr lang="fr-FR" dirty="0"/>
          </a:p>
          <a:p>
            <a:pPr lvl="1"/>
            <a:r>
              <a:rPr lang="en-US" altLang="en-US" dirty="0"/>
              <a:t>Move all capture files from production to staging system.</a:t>
            </a:r>
          </a:p>
          <a:p>
            <a:pPr lvl="1"/>
            <a:r>
              <a:rPr lang="en-US" altLang="en-US" dirty="0"/>
              <a:t>Restore non-CDBs as PDBs or PDBs to the start conditions for each capture being replayed on the single CDB.</a:t>
            </a:r>
          </a:p>
          <a:p>
            <a:pPr lvl="1"/>
            <a:r>
              <a:rPr lang="en-US" altLang="en-US" dirty="0"/>
              <a:t>Process each workload (needed once).</a:t>
            </a:r>
          </a:p>
          <a:p>
            <a:pPr lvl="1"/>
            <a:r>
              <a:rPr lang="en-US" altLang="en-US" dirty="0"/>
              <a:t>Replay each workload in isolation on new hardware to obtain baseline and verify suitability.</a:t>
            </a:r>
          </a:p>
          <a:p>
            <a:pPr lvl="1"/>
            <a:r>
              <a:rPr lang="en-US" altLang="en-US" dirty="0"/>
              <a:t>Flashback/restore.</a:t>
            </a:r>
          </a:p>
        </p:txBody>
      </p:sp>
      <p:grpSp>
        <p:nvGrpSpPr>
          <p:cNvPr id="8" name="Group 7"/>
          <p:cNvGrpSpPr/>
          <p:nvPr/>
        </p:nvGrpSpPr>
        <p:grpSpPr>
          <a:xfrm>
            <a:off x="2281976" y="1371600"/>
            <a:ext cx="7467672" cy="2005526"/>
            <a:chOff x="2281976" y="1371600"/>
            <a:chExt cx="7467672" cy="2005526"/>
          </a:xfrm>
        </p:grpSpPr>
        <p:sp>
          <p:nvSpPr>
            <p:cNvPr id="9" name="Right Arrow 8"/>
            <p:cNvSpPr/>
            <p:nvPr/>
          </p:nvSpPr>
          <p:spPr>
            <a:xfrm>
              <a:off x="2537168" y="1371600"/>
              <a:ext cx="7138632" cy="2005526"/>
            </a:xfrm>
            <a:prstGeom prst="rightArrow">
              <a:avLst/>
            </a:prstGeom>
            <a:solidFill>
              <a:schemeClr val="accent6">
                <a:lumMod val="20000"/>
                <a:lumOff val="80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0" name="Freeform 9"/>
            <p:cNvSpPr/>
            <p:nvPr/>
          </p:nvSpPr>
          <p:spPr>
            <a:xfrm>
              <a:off x="2281976" y="1776924"/>
              <a:ext cx="1230113" cy="1194876"/>
            </a:xfrm>
            <a:custGeom>
              <a:avLst/>
              <a:gdLst>
                <a:gd name="connsiteX0" fmla="*/ 0 w 1230113"/>
                <a:gd name="connsiteY0" fmla="*/ 199150 h 1194876"/>
                <a:gd name="connsiteX1" fmla="*/ 199150 w 1230113"/>
                <a:gd name="connsiteY1" fmla="*/ 0 h 1194876"/>
                <a:gd name="connsiteX2" fmla="*/ 1030963 w 1230113"/>
                <a:gd name="connsiteY2" fmla="*/ 0 h 1194876"/>
                <a:gd name="connsiteX3" fmla="*/ 1230113 w 1230113"/>
                <a:gd name="connsiteY3" fmla="*/ 199150 h 1194876"/>
                <a:gd name="connsiteX4" fmla="*/ 1230113 w 1230113"/>
                <a:gd name="connsiteY4" fmla="*/ 995726 h 1194876"/>
                <a:gd name="connsiteX5" fmla="*/ 1030963 w 1230113"/>
                <a:gd name="connsiteY5" fmla="*/ 1194876 h 1194876"/>
                <a:gd name="connsiteX6" fmla="*/ 199150 w 1230113"/>
                <a:gd name="connsiteY6" fmla="*/ 1194876 h 1194876"/>
                <a:gd name="connsiteX7" fmla="*/ 0 w 1230113"/>
                <a:gd name="connsiteY7" fmla="*/ 995726 h 1194876"/>
                <a:gd name="connsiteX8" fmla="*/ 0 w 1230113"/>
                <a:gd name="connsiteY8" fmla="*/ 199150 h 119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0113" h="1194876">
                  <a:moveTo>
                    <a:pt x="0" y="199150"/>
                  </a:moveTo>
                  <a:cubicBezTo>
                    <a:pt x="0" y="89162"/>
                    <a:pt x="89162" y="0"/>
                    <a:pt x="199150" y="0"/>
                  </a:cubicBezTo>
                  <a:lnTo>
                    <a:pt x="1030963" y="0"/>
                  </a:lnTo>
                  <a:cubicBezTo>
                    <a:pt x="1140951" y="0"/>
                    <a:pt x="1230113" y="89162"/>
                    <a:pt x="1230113" y="199150"/>
                  </a:cubicBezTo>
                  <a:lnTo>
                    <a:pt x="1230113" y="995726"/>
                  </a:lnTo>
                  <a:cubicBezTo>
                    <a:pt x="1230113" y="1105714"/>
                    <a:pt x="1140951" y="1194876"/>
                    <a:pt x="1030963" y="1194876"/>
                  </a:cubicBezTo>
                  <a:lnTo>
                    <a:pt x="199150" y="1194876"/>
                  </a:lnTo>
                  <a:cubicBezTo>
                    <a:pt x="89162" y="1194876"/>
                    <a:pt x="0" y="1105714"/>
                    <a:pt x="0" y="995726"/>
                  </a:cubicBezTo>
                  <a:lnTo>
                    <a:pt x="0" y="199150"/>
                  </a:lnTo>
                  <a:close/>
                </a:path>
              </a:pathLst>
            </a:custGeom>
            <a:solidFill>
              <a:schemeClr val="bg1">
                <a:lumMod val="75000"/>
              </a:schemeClr>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104049" tIns="104049" rIns="104049" bIns="104049" numCol="1" spcCol="1270" anchor="ctr" anchorCtr="0">
              <a:noAutofit/>
            </a:bodyPr>
            <a:lstStyle/>
            <a:p>
              <a:pPr lvl="0" algn="ctr" defTabSz="533400">
                <a:lnSpc>
                  <a:spcPct val="90000"/>
                </a:lnSpc>
                <a:spcBef>
                  <a:spcPct val="0"/>
                </a:spcBef>
                <a:spcAft>
                  <a:spcPct val="35000"/>
                </a:spcAft>
              </a:pPr>
              <a:r>
                <a:rPr lang="en-US" sz="1200" b="1" kern="1200" dirty="0">
                  <a:solidFill>
                    <a:srgbClr val="000000"/>
                  </a:solidFill>
                </a:rPr>
                <a:t>Capture SALES</a:t>
              </a:r>
            </a:p>
            <a:p>
              <a:pPr lvl="0" algn="ctr" defTabSz="533400">
                <a:lnSpc>
                  <a:spcPct val="90000"/>
                </a:lnSpc>
                <a:spcBef>
                  <a:spcPct val="0"/>
                </a:spcBef>
                <a:spcAft>
                  <a:spcPct val="35000"/>
                </a:spcAft>
              </a:pPr>
              <a:r>
                <a:rPr lang="en-US" sz="1200" b="1" kern="1200" dirty="0">
                  <a:solidFill>
                    <a:srgbClr val="000000"/>
                  </a:solidFill>
                </a:rPr>
                <a:t>Capture HR</a:t>
              </a:r>
            </a:p>
            <a:p>
              <a:pPr lvl="0" algn="ctr" defTabSz="533400">
                <a:lnSpc>
                  <a:spcPct val="90000"/>
                </a:lnSpc>
                <a:spcBef>
                  <a:spcPct val="0"/>
                </a:spcBef>
                <a:spcAft>
                  <a:spcPct val="35000"/>
                </a:spcAft>
              </a:pPr>
              <a:r>
                <a:rPr lang="en-US" sz="1200" b="1" kern="1200" dirty="0">
                  <a:solidFill>
                    <a:srgbClr val="000000"/>
                  </a:solidFill>
                </a:rPr>
                <a:t>Capture ERP</a:t>
              </a:r>
            </a:p>
            <a:p>
              <a:pPr lvl="0" algn="ctr" defTabSz="533400">
                <a:lnSpc>
                  <a:spcPct val="90000"/>
                </a:lnSpc>
                <a:spcBef>
                  <a:spcPct val="0"/>
                </a:spcBef>
                <a:spcAft>
                  <a:spcPct val="35000"/>
                </a:spcAft>
              </a:pPr>
              <a:r>
                <a:rPr lang="en-US" sz="1200" b="1" kern="1200" dirty="0">
                  <a:solidFill>
                    <a:srgbClr val="000000"/>
                  </a:solidFill>
                </a:rPr>
                <a:t>Capture CRM</a:t>
              </a:r>
            </a:p>
          </p:txBody>
        </p:sp>
        <p:sp>
          <p:nvSpPr>
            <p:cNvPr id="11" name="Freeform 10"/>
            <p:cNvSpPr/>
            <p:nvPr/>
          </p:nvSpPr>
          <p:spPr>
            <a:xfrm>
              <a:off x="3695732" y="1776924"/>
              <a:ext cx="1091329" cy="1194876"/>
            </a:xfrm>
            <a:custGeom>
              <a:avLst/>
              <a:gdLst>
                <a:gd name="connsiteX0" fmla="*/ 0 w 1091329"/>
                <a:gd name="connsiteY0" fmla="*/ 181892 h 1194876"/>
                <a:gd name="connsiteX1" fmla="*/ 181892 w 1091329"/>
                <a:gd name="connsiteY1" fmla="*/ 0 h 1194876"/>
                <a:gd name="connsiteX2" fmla="*/ 909437 w 1091329"/>
                <a:gd name="connsiteY2" fmla="*/ 0 h 1194876"/>
                <a:gd name="connsiteX3" fmla="*/ 1091329 w 1091329"/>
                <a:gd name="connsiteY3" fmla="*/ 181892 h 1194876"/>
                <a:gd name="connsiteX4" fmla="*/ 1091329 w 1091329"/>
                <a:gd name="connsiteY4" fmla="*/ 1012984 h 1194876"/>
                <a:gd name="connsiteX5" fmla="*/ 909437 w 1091329"/>
                <a:gd name="connsiteY5" fmla="*/ 1194876 h 1194876"/>
                <a:gd name="connsiteX6" fmla="*/ 181892 w 1091329"/>
                <a:gd name="connsiteY6" fmla="*/ 1194876 h 1194876"/>
                <a:gd name="connsiteX7" fmla="*/ 0 w 1091329"/>
                <a:gd name="connsiteY7" fmla="*/ 1012984 h 1194876"/>
                <a:gd name="connsiteX8" fmla="*/ 0 w 1091329"/>
                <a:gd name="connsiteY8" fmla="*/ 181892 h 119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1329" h="1194876">
                  <a:moveTo>
                    <a:pt x="0" y="181892"/>
                  </a:moveTo>
                  <a:cubicBezTo>
                    <a:pt x="0" y="81436"/>
                    <a:pt x="81436" y="0"/>
                    <a:pt x="181892" y="0"/>
                  </a:cubicBezTo>
                  <a:lnTo>
                    <a:pt x="909437" y="0"/>
                  </a:lnTo>
                  <a:cubicBezTo>
                    <a:pt x="1009893" y="0"/>
                    <a:pt x="1091329" y="81436"/>
                    <a:pt x="1091329" y="181892"/>
                  </a:cubicBezTo>
                  <a:lnTo>
                    <a:pt x="1091329" y="1012984"/>
                  </a:lnTo>
                  <a:cubicBezTo>
                    <a:pt x="1091329" y="1113440"/>
                    <a:pt x="1009893" y="1194876"/>
                    <a:pt x="909437" y="1194876"/>
                  </a:cubicBezTo>
                  <a:lnTo>
                    <a:pt x="181892" y="1194876"/>
                  </a:lnTo>
                  <a:cubicBezTo>
                    <a:pt x="81436" y="1194876"/>
                    <a:pt x="0" y="1113440"/>
                    <a:pt x="0" y="1012984"/>
                  </a:cubicBezTo>
                  <a:lnTo>
                    <a:pt x="0" y="181892"/>
                  </a:lnTo>
                  <a:close/>
                </a:path>
              </a:pathLst>
            </a:custGeom>
            <a:solidFill>
              <a:schemeClr val="accent2"/>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98994" tIns="98994" rIns="98994" bIns="98994" numCol="1" spcCol="1270" anchor="ctr" anchorCtr="0">
              <a:noAutofit/>
            </a:bodyPr>
            <a:lstStyle/>
            <a:p>
              <a:pPr lvl="0" algn="ctr" defTabSz="533400">
                <a:lnSpc>
                  <a:spcPct val="90000"/>
                </a:lnSpc>
                <a:spcBef>
                  <a:spcPct val="0"/>
                </a:spcBef>
                <a:spcAft>
                  <a:spcPct val="35000"/>
                </a:spcAft>
              </a:pPr>
              <a:r>
                <a:rPr lang="en-US" sz="1200" b="1" kern="1200" dirty="0">
                  <a:solidFill>
                    <a:schemeClr val="bg1"/>
                  </a:solidFill>
                </a:rPr>
                <a:t>Setup Test system</a:t>
              </a:r>
            </a:p>
          </p:txBody>
        </p:sp>
        <p:sp>
          <p:nvSpPr>
            <p:cNvPr id="12" name="Freeform 11"/>
            <p:cNvSpPr/>
            <p:nvPr/>
          </p:nvSpPr>
          <p:spPr>
            <a:xfrm>
              <a:off x="4968949" y="1776924"/>
              <a:ext cx="1091329" cy="1194876"/>
            </a:xfrm>
            <a:custGeom>
              <a:avLst/>
              <a:gdLst>
                <a:gd name="connsiteX0" fmla="*/ 0 w 1091329"/>
                <a:gd name="connsiteY0" fmla="*/ 181892 h 1194876"/>
                <a:gd name="connsiteX1" fmla="*/ 181892 w 1091329"/>
                <a:gd name="connsiteY1" fmla="*/ 0 h 1194876"/>
                <a:gd name="connsiteX2" fmla="*/ 909437 w 1091329"/>
                <a:gd name="connsiteY2" fmla="*/ 0 h 1194876"/>
                <a:gd name="connsiteX3" fmla="*/ 1091329 w 1091329"/>
                <a:gd name="connsiteY3" fmla="*/ 181892 h 1194876"/>
                <a:gd name="connsiteX4" fmla="*/ 1091329 w 1091329"/>
                <a:gd name="connsiteY4" fmla="*/ 1012984 h 1194876"/>
                <a:gd name="connsiteX5" fmla="*/ 909437 w 1091329"/>
                <a:gd name="connsiteY5" fmla="*/ 1194876 h 1194876"/>
                <a:gd name="connsiteX6" fmla="*/ 181892 w 1091329"/>
                <a:gd name="connsiteY6" fmla="*/ 1194876 h 1194876"/>
                <a:gd name="connsiteX7" fmla="*/ 0 w 1091329"/>
                <a:gd name="connsiteY7" fmla="*/ 1012984 h 1194876"/>
                <a:gd name="connsiteX8" fmla="*/ 0 w 1091329"/>
                <a:gd name="connsiteY8" fmla="*/ 181892 h 119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1329" h="1194876">
                  <a:moveTo>
                    <a:pt x="0" y="181892"/>
                  </a:moveTo>
                  <a:cubicBezTo>
                    <a:pt x="0" y="81436"/>
                    <a:pt x="81436" y="0"/>
                    <a:pt x="181892" y="0"/>
                  </a:cubicBezTo>
                  <a:lnTo>
                    <a:pt x="909437" y="0"/>
                  </a:lnTo>
                  <a:cubicBezTo>
                    <a:pt x="1009893" y="0"/>
                    <a:pt x="1091329" y="81436"/>
                    <a:pt x="1091329" y="181892"/>
                  </a:cubicBezTo>
                  <a:lnTo>
                    <a:pt x="1091329" y="1012984"/>
                  </a:lnTo>
                  <a:cubicBezTo>
                    <a:pt x="1091329" y="1113440"/>
                    <a:pt x="1009893" y="1194876"/>
                    <a:pt x="909437" y="1194876"/>
                  </a:cubicBezTo>
                  <a:lnTo>
                    <a:pt x="181892" y="1194876"/>
                  </a:lnTo>
                  <a:cubicBezTo>
                    <a:pt x="81436" y="1194876"/>
                    <a:pt x="0" y="1113440"/>
                    <a:pt x="0" y="1012984"/>
                  </a:cubicBezTo>
                  <a:lnTo>
                    <a:pt x="0" y="181892"/>
                  </a:lnTo>
                  <a:close/>
                </a:path>
              </a:pathLst>
            </a:custGeom>
            <a:solidFill>
              <a:schemeClr val="accent2"/>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98994" tIns="98994" rIns="98994" bIns="98994" numCol="1" spcCol="1270" anchor="ctr" anchorCtr="0">
              <a:noAutofit/>
            </a:bodyPr>
            <a:lstStyle/>
            <a:p>
              <a:pPr lvl="0" algn="ctr" defTabSz="533400">
                <a:lnSpc>
                  <a:spcPct val="90000"/>
                </a:lnSpc>
                <a:spcBef>
                  <a:spcPct val="0"/>
                </a:spcBef>
                <a:spcAft>
                  <a:spcPct val="35000"/>
                </a:spcAft>
              </a:pPr>
              <a:r>
                <a:rPr lang="en-US" sz="1200" b="1" kern="1200" dirty="0">
                  <a:solidFill>
                    <a:schemeClr val="bg1"/>
                  </a:solidFill>
                </a:rPr>
                <a:t>Preprocess</a:t>
              </a:r>
            </a:p>
          </p:txBody>
        </p:sp>
        <p:sp>
          <p:nvSpPr>
            <p:cNvPr id="13" name="Freeform 12"/>
            <p:cNvSpPr/>
            <p:nvPr/>
          </p:nvSpPr>
          <p:spPr>
            <a:xfrm>
              <a:off x="6170612" y="1776924"/>
              <a:ext cx="1091329" cy="1194876"/>
            </a:xfrm>
            <a:custGeom>
              <a:avLst/>
              <a:gdLst>
                <a:gd name="connsiteX0" fmla="*/ 0 w 1091329"/>
                <a:gd name="connsiteY0" fmla="*/ 181892 h 1194876"/>
                <a:gd name="connsiteX1" fmla="*/ 181892 w 1091329"/>
                <a:gd name="connsiteY1" fmla="*/ 0 h 1194876"/>
                <a:gd name="connsiteX2" fmla="*/ 909437 w 1091329"/>
                <a:gd name="connsiteY2" fmla="*/ 0 h 1194876"/>
                <a:gd name="connsiteX3" fmla="*/ 1091329 w 1091329"/>
                <a:gd name="connsiteY3" fmla="*/ 181892 h 1194876"/>
                <a:gd name="connsiteX4" fmla="*/ 1091329 w 1091329"/>
                <a:gd name="connsiteY4" fmla="*/ 1012984 h 1194876"/>
                <a:gd name="connsiteX5" fmla="*/ 909437 w 1091329"/>
                <a:gd name="connsiteY5" fmla="*/ 1194876 h 1194876"/>
                <a:gd name="connsiteX6" fmla="*/ 181892 w 1091329"/>
                <a:gd name="connsiteY6" fmla="*/ 1194876 h 1194876"/>
                <a:gd name="connsiteX7" fmla="*/ 0 w 1091329"/>
                <a:gd name="connsiteY7" fmla="*/ 1012984 h 1194876"/>
                <a:gd name="connsiteX8" fmla="*/ 0 w 1091329"/>
                <a:gd name="connsiteY8" fmla="*/ 181892 h 119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1329" h="1194876">
                  <a:moveTo>
                    <a:pt x="0" y="181892"/>
                  </a:moveTo>
                  <a:cubicBezTo>
                    <a:pt x="0" y="81436"/>
                    <a:pt x="81436" y="0"/>
                    <a:pt x="181892" y="0"/>
                  </a:cubicBezTo>
                  <a:lnTo>
                    <a:pt x="909437" y="0"/>
                  </a:lnTo>
                  <a:cubicBezTo>
                    <a:pt x="1009893" y="0"/>
                    <a:pt x="1091329" y="81436"/>
                    <a:pt x="1091329" y="181892"/>
                  </a:cubicBezTo>
                  <a:lnTo>
                    <a:pt x="1091329" y="1012984"/>
                  </a:lnTo>
                  <a:cubicBezTo>
                    <a:pt x="1091329" y="1113440"/>
                    <a:pt x="1009893" y="1194876"/>
                    <a:pt x="909437" y="1194876"/>
                  </a:cubicBezTo>
                  <a:lnTo>
                    <a:pt x="181892" y="1194876"/>
                  </a:lnTo>
                  <a:cubicBezTo>
                    <a:pt x="81436" y="1194876"/>
                    <a:pt x="0" y="1113440"/>
                    <a:pt x="0" y="1012984"/>
                  </a:cubicBezTo>
                  <a:lnTo>
                    <a:pt x="0" y="181892"/>
                  </a:lnTo>
                  <a:close/>
                </a:path>
              </a:pathLst>
            </a:custGeom>
            <a:solidFill>
              <a:schemeClr val="bg1">
                <a:lumMod val="75000"/>
              </a:schemeClr>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98994" tIns="98994" rIns="98994" bIns="98994" numCol="1" spcCol="1270" anchor="ctr" anchorCtr="0">
              <a:noAutofit/>
            </a:bodyPr>
            <a:lstStyle/>
            <a:p>
              <a:pPr lvl="0" algn="ctr" defTabSz="533400">
                <a:lnSpc>
                  <a:spcPct val="90000"/>
                </a:lnSpc>
                <a:spcBef>
                  <a:spcPct val="0"/>
                </a:spcBef>
                <a:spcAft>
                  <a:spcPct val="35000"/>
                </a:spcAft>
              </a:pPr>
              <a:r>
                <a:rPr lang="en-US" sz="1200" b="1" kern="1200" dirty="0">
                  <a:solidFill>
                    <a:srgbClr val="000000"/>
                  </a:solidFill>
                </a:rPr>
                <a:t>Replay</a:t>
              </a:r>
              <a:r>
                <a:rPr lang="en-US" sz="1100" b="1" kern="1200" dirty="0">
                  <a:solidFill>
                    <a:srgbClr val="000000"/>
                  </a:solidFill>
                </a:rPr>
                <a:t>	</a:t>
              </a:r>
            </a:p>
          </p:txBody>
        </p:sp>
        <p:sp>
          <p:nvSpPr>
            <p:cNvPr id="14" name="Freeform 13"/>
            <p:cNvSpPr/>
            <p:nvPr/>
          </p:nvSpPr>
          <p:spPr>
            <a:xfrm>
              <a:off x="7389813" y="1776924"/>
              <a:ext cx="1091329" cy="1194876"/>
            </a:xfrm>
            <a:custGeom>
              <a:avLst/>
              <a:gdLst>
                <a:gd name="connsiteX0" fmla="*/ 0 w 1091329"/>
                <a:gd name="connsiteY0" fmla="*/ 181892 h 1194876"/>
                <a:gd name="connsiteX1" fmla="*/ 181892 w 1091329"/>
                <a:gd name="connsiteY1" fmla="*/ 0 h 1194876"/>
                <a:gd name="connsiteX2" fmla="*/ 909437 w 1091329"/>
                <a:gd name="connsiteY2" fmla="*/ 0 h 1194876"/>
                <a:gd name="connsiteX3" fmla="*/ 1091329 w 1091329"/>
                <a:gd name="connsiteY3" fmla="*/ 181892 h 1194876"/>
                <a:gd name="connsiteX4" fmla="*/ 1091329 w 1091329"/>
                <a:gd name="connsiteY4" fmla="*/ 1012984 h 1194876"/>
                <a:gd name="connsiteX5" fmla="*/ 909437 w 1091329"/>
                <a:gd name="connsiteY5" fmla="*/ 1194876 h 1194876"/>
                <a:gd name="connsiteX6" fmla="*/ 181892 w 1091329"/>
                <a:gd name="connsiteY6" fmla="*/ 1194876 h 1194876"/>
                <a:gd name="connsiteX7" fmla="*/ 0 w 1091329"/>
                <a:gd name="connsiteY7" fmla="*/ 1012984 h 1194876"/>
                <a:gd name="connsiteX8" fmla="*/ 0 w 1091329"/>
                <a:gd name="connsiteY8" fmla="*/ 181892 h 119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1329" h="1194876">
                  <a:moveTo>
                    <a:pt x="0" y="181892"/>
                  </a:moveTo>
                  <a:cubicBezTo>
                    <a:pt x="0" y="81436"/>
                    <a:pt x="81436" y="0"/>
                    <a:pt x="181892" y="0"/>
                  </a:cubicBezTo>
                  <a:lnTo>
                    <a:pt x="909437" y="0"/>
                  </a:lnTo>
                  <a:cubicBezTo>
                    <a:pt x="1009893" y="0"/>
                    <a:pt x="1091329" y="81436"/>
                    <a:pt x="1091329" y="181892"/>
                  </a:cubicBezTo>
                  <a:lnTo>
                    <a:pt x="1091329" y="1012984"/>
                  </a:lnTo>
                  <a:cubicBezTo>
                    <a:pt x="1091329" y="1113440"/>
                    <a:pt x="1009893" y="1194876"/>
                    <a:pt x="909437" y="1194876"/>
                  </a:cubicBezTo>
                  <a:lnTo>
                    <a:pt x="181892" y="1194876"/>
                  </a:lnTo>
                  <a:cubicBezTo>
                    <a:pt x="81436" y="1194876"/>
                    <a:pt x="0" y="1113440"/>
                    <a:pt x="0" y="1012984"/>
                  </a:cubicBezTo>
                  <a:lnTo>
                    <a:pt x="0" y="181892"/>
                  </a:lnTo>
                  <a:close/>
                </a:path>
              </a:pathLst>
            </a:custGeom>
            <a:solidFill>
              <a:schemeClr val="bg1">
                <a:lumMod val="75000"/>
              </a:schemeClr>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98994" tIns="98994" rIns="98994" bIns="98994" numCol="1" spcCol="1270" anchor="ctr" anchorCtr="0">
              <a:noAutofit/>
            </a:bodyPr>
            <a:lstStyle/>
            <a:p>
              <a:pPr lvl="0" algn="ctr" defTabSz="533400">
                <a:lnSpc>
                  <a:spcPct val="90000"/>
                </a:lnSpc>
                <a:spcBef>
                  <a:spcPct val="0"/>
                </a:spcBef>
                <a:spcAft>
                  <a:spcPct val="35000"/>
                </a:spcAft>
              </a:pPr>
              <a:r>
                <a:rPr lang="en-US" sz="1200" b="1" kern="1200" dirty="0">
                  <a:solidFill>
                    <a:srgbClr val="000000"/>
                  </a:solidFill>
                </a:rPr>
                <a:t>Review</a:t>
              </a:r>
              <a:r>
                <a:rPr lang="en-US" sz="1100" b="1" kern="1200" dirty="0">
                  <a:solidFill>
                    <a:srgbClr val="000000"/>
                  </a:solidFill>
                </a:rPr>
                <a:t> </a:t>
              </a:r>
              <a:r>
                <a:rPr lang="en-US" sz="1200" b="1" kern="1200" dirty="0">
                  <a:solidFill>
                    <a:srgbClr val="000000"/>
                  </a:solidFill>
                </a:rPr>
                <a:t>Reports</a:t>
              </a:r>
            </a:p>
          </p:txBody>
        </p:sp>
        <p:sp>
          <p:nvSpPr>
            <p:cNvPr id="15" name="Freeform 14"/>
            <p:cNvSpPr/>
            <p:nvPr/>
          </p:nvSpPr>
          <p:spPr>
            <a:xfrm>
              <a:off x="8609013" y="1776924"/>
              <a:ext cx="1140635" cy="1194876"/>
            </a:xfrm>
            <a:custGeom>
              <a:avLst/>
              <a:gdLst>
                <a:gd name="connsiteX0" fmla="*/ 0 w 1140635"/>
                <a:gd name="connsiteY0" fmla="*/ 190110 h 1194876"/>
                <a:gd name="connsiteX1" fmla="*/ 190110 w 1140635"/>
                <a:gd name="connsiteY1" fmla="*/ 0 h 1194876"/>
                <a:gd name="connsiteX2" fmla="*/ 950525 w 1140635"/>
                <a:gd name="connsiteY2" fmla="*/ 0 h 1194876"/>
                <a:gd name="connsiteX3" fmla="*/ 1140635 w 1140635"/>
                <a:gd name="connsiteY3" fmla="*/ 190110 h 1194876"/>
                <a:gd name="connsiteX4" fmla="*/ 1140635 w 1140635"/>
                <a:gd name="connsiteY4" fmla="*/ 1004766 h 1194876"/>
                <a:gd name="connsiteX5" fmla="*/ 950525 w 1140635"/>
                <a:gd name="connsiteY5" fmla="*/ 1194876 h 1194876"/>
                <a:gd name="connsiteX6" fmla="*/ 190110 w 1140635"/>
                <a:gd name="connsiteY6" fmla="*/ 1194876 h 1194876"/>
                <a:gd name="connsiteX7" fmla="*/ 0 w 1140635"/>
                <a:gd name="connsiteY7" fmla="*/ 1004766 h 1194876"/>
                <a:gd name="connsiteX8" fmla="*/ 0 w 1140635"/>
                <a:gd name="connsiteY8" fmla="*/ 190110 h 119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0635" h="1194876">
                  <a:moveTo>
                    <a:pt x="0" y="190110"/>
                  </a:moveTo>
                  <a:cubicBezTo>
                    <a:pt x="0" y="85115"/>
                    <a:pt x="85115" y="0"/>
                    <a:pt x="190110" y="0"/>
                  </a:cubicBezTo>
                  <a:lnTo>
                    <a:pt x="950525" y="0"/>
                  </a:lnTo>
                  <a:cubicBezTo>
                    <a:pt x="1055520" y="0"/>
                    <a:pt x="1140635" y="85115"/>
                    <a:pt x="1140635" y="190110"/>
                  </a:cubicBezTo>
                  <a:lnTo>
                    <a:pt x="1140635" y="1004766"/>
                  </a:lnTo>
                  <a:cubicBezTo>
                    <a:pt x="1140635" y="1109761"/>
                    <a:pt x="1055520" y="1194876"/>
                    <a:pt x="950525" y="1194876"/>
                  </a:cubicBezTo>
                  <a:lnTo>
                    <a:pt x="190110" y="1194876"/>
                  </a:lnTo>
                  <a:cubicBezTo>
                    <a:pt x="85115" y="1194876"/>
                    <a:pt x="0" y="1109761"/>
                    <a:pt x="0" y="1004766"/>
                  </a:cubicBezTo>
                  <a:lnTo>
                    <a:pt x="0" y="190110"/>
                  </a:lnTo>
                  <a:close/>
                </a:path>
              </a:pathLst>
            </a:custGeom>
            <a:solidFill>
              <a:schemeClr val="bg1">
                <a:lumMod val="75000"/>
              </a:schemeClr>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101401" tIns="101401" rIns="101401" bIns="101401" numCol="1" spcCol="1270" anchor="ctr" anchorCtr="0">
              <a:noAutofit/>
            </a:bodyPr>
            <a:lstStyle/>
            <a:p>
              <a:pPr lvl="0" algn="ctr" defTabSz="533400">
                <a:lnSpc>
                  <a:spcPct val="90000"/>
                </a:lnSpc>
                <a:spcBef>
                  <a:spcPct val="0"/>
                </a:spcBef>
                <a:spcAft>
                  <a:spcPct val="35000"/>
                </a:spcAft>
              </a:pPr>
              <a:r>
                <a:rPr lang="en-US" sz="1200" b="1" kern="1200" dirty="0">
                  <a:solidFill>
                    <a:srgbClr val="000000"/>
                  </a:solidFill>
                </a:rPr>
                <a:t>Fix</a:t>
              </a:r>
              <a:r>
                <a:rPr lang="en-US" sz="1100" b="1" kern="1200" dirty="0">
                  <a:solidFill>
                    <a:srgbClr val="000000"/>
                  </a:solidFill>
                </a:rPr>
                <a:t> </a:t>
              </a:r>
              <a:r>
                <a:rPr lang="en-US" sz="1200" b="1" kern="1200" dirty="0">
                  <a:solidFill>
                    <a:srgbClr val="000000"/>
                  </a:solidFill>
                </a:rPr>
                <a:t>Regressions</a:t>
              </a:r>
              <a:r>
                <a:rPr lang="en-US" sz="1100" b="1" kern="1200" dirty="0">
                  <a:solidFill>
                    <a:srgbClr val="000000"/>
                  </a:solidFill>
                </a:rPr>
                <a:t> </a:t>
              </a:r>
              <a:r>
                <a:rPr lang="en-US" sz="1200" b="1" kern="1200" dirty="0">
                  <a:solidFill>
                    <a:srgbClr val="000000"/>
                  </a:solidFill>
                </a:rPr>
                <a:t>and</a:t>
              </a:r>
              <a:r>
                <a:rPr lang="en-US" sz="1100" b="1" kern="1200" dirty="0">
                  <a:solidFill>
                    <a:srgbClr val="000000"/>
                  </a:solidFill>
                </a:rPr>
                <a:t> </a:t>
              </a:r>
              <a:r>
                <a:rPr lang="en-US" sz="1200" b="1" kern="1200" dirty="0">
                  <a:solidFill>
                    <a:srgbClr val="000000"/>
                  </a:solidFill>
                </a:rPr>
                <a:t>Iterate</a:t>
              </a:r>
            </a:p>
          </p:txBody>
        </p:sp>
      </p:grpSp>
      <p:sp>
        <p:nvSpPr>
          <p:cNvPr id="5" name="Line 5"/>
          <p:cNvSpPr>
            <a:spLocks noChangeShapeType="1"/>
          </p:cNvSpPr>
          <p:nvPr/>
        </p:nvSpPr>
        <p:spPr bwMode="auto">
          <a:xfrm flipH="1">
            <a:off x="3579813" y="1600201"/>
            <a:ext cx="4763" cy="1592263"/>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2075" tIns="46038" rIns="92075" bIns="46038">
            <a:spAutoFit/>
          </a:bodyPr>
          <a:lstStyle/>
          <a:p>
            <a:endParaRPr lang="en-US" dirty="0"/>
          </a:p>
        </p:txBody>
      </p:sp>
      <p:sp>
        <p:nvSpPr>
          <p:cNvPr id="6" name="AutoShape 36"/>
          <p:cNvSpPr>
            <a:spLocks noChangeArrowheads="1"/>
          </p:cNvSpPr>
          <p:nvPr/>
        </p:nvSpPr>
        <p:spPr bwMode="auto">
          <a:xfrm>
            <a:off x="5484813" y="1395413"/>
            <a:ext cx="976313" cy="4445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a:tailEnd/>
              </a14:hiddenLine>
            </a:ext>
          </a:extLst>
        </p:spPr>
        <p:txBody>
          <a:bodyPr lIns="92075" tIns="46038" rIns="92075" bIns="46038"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FD0000"/>
              </a:buClr>
            </a:pPr>
            <a:r>
              <a:rPr lang="en-US" altLang="en-US" sz="2000" b="1" dirty="0">
                <a:solidFill>
                  <a:srgbClr val="FD0000"/>
                </a:solidFill>
                <a:cs typeface="Times New Roman" panose="02020603050405020304" pitchFamily="18" charset="0"/>
              </a:rPr>
              <a:t>Test</a:t>
            </a:r>
          </a:p>
        </p:txBody>
      </p:sp>
      <p:sp>
        <p:nvSpPr>
          <p:cNvPr id="7" name="AutoShape 36"/>
          <p:cNvSpPr>
            <a:spLocks noChangeArrowheads="1"/>
          </p:cNvSpPr>
          <p:nvPr/>
        </p:nvSpPr>
        <p:spPr bwMode="auto">
          <a:xfrm>
            <a:off x="2055812" y="1395413"/>
            <a:ext cx="1905000" cy="4445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a:tailEnd/>
              </a14:hiddenLine>
            </a:ext>
          </a:extLst>
        </p:spPr>
        <p:txBody>
          <a:bodyPr lIns="92075" tIns="46038" rIns="92075" bIns="46038"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FD0000"/>
              </a:buClr>
            </a:pPr>
            <a:r>
              <a:rPr lang="en-US" altLang="en-US" sz="2000" b="1" dirty="0">
                <a:solidFill>
                  <a:srgbClr val="FD0000"/>
                </a:solidFill>
                <a:cs typeface="Times New Roman" panose="02020603050405020304" pitchFamily="18" charset="0"/>
              </a:rPr>
              <a:t>Production</a:t>
            </a:r>
          </a:p>
        </p:txBody>
      </p:sp>
    </p:spTree>
    <p:custDataLst>
      <p:tags r:id="rId1"/>
    </p:custDataLst>
    <p:extLst>
      <p:ext uri="{BB962C8B-B14F-4D97-AF65-F5344CB8AC3E}">
        <p14:creationId xmlns:p14="http://schemas.microsoft.com/office/powerpoint/2010/main" val="32562663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ltLang="en-US" dirty="0"/>
              <a:t>Step 3</a:t>
            </a:r>
            <a:r>
              <a:rPr lang="en-AU" altLang="en-US" sz="2000" dirty="0"/>
              <a:t/>
            </a:r>
            <a:br>
              <a:rPr lang="en-AU" altLang="en-US" sz="2000" dirty="0"/>
            </a:br>
            <a:endParaRPr lang="en-US" dirty="0"/>
          </a:p>
        </p:txBody>
      </p:sp>
      <p:sp>
        <p:nvSpPr>
          <p:cNvPr id="3" name="Content Placeholder 2"/>
          <p:cNvSpPr>
            <a:spLocks noGrp="1"/>
          </p:cNvSpPr>
          <p:nvPr>
            <p:ph idx="1"/>
          </p:nvPr>
        </p:nvSpPr>
        <p:spPr>
          <a:xfrm>
            <a:off x="622138" y="1242485"/>
            <a:ext cx="10944549" cy="5010425"/>
          </a:xfrm>
        </p:spPr>
        <p:txBody>
          <a:bodyPr/>
          <a:lstStyle/>
          <a:p>
            <a:pPr lvl="1">
              <a:defRPr/>
            </a:pPr>
            <a:endParaRPr lang="en-US" dirty="0"/>
          </a:p>
          <a:p>
            <a:pPr lvl="1">
              <a:defRPr/>
            </a:pPr>
            <a:endParaRPr lang="en-US" dirty="0"/>
          </a:p>
          <a:p>
            <a:pPr lvl="1">
              <a:defRPr/>
            </a:pPr>
            <a:endParaRPr lang="en-US" dirty="0"/>
          </a:p>
          <a:p>
            <a:pPr lvl="1">
              <a:defRPr/>
            </a:pPr>
            <a:endParaRPr lang="en-US" dirty="0"/>
          </a:p>
          <a:p>
            <a:pPr lvl="1">
              <a:defRPr/>
            </a:pPr>
            <a:r>
              <a:rPr lang="en-US" dirty="0"/>
              <a:t>Configure the test system for the replay.</a:t>
            </a:r>
          </a:p>
          <a:p>
            <a:pPr lvl="2">
              <a:defRPr/>
            </a:pPr>
            <a:r>
              <a:rPr lang="en-US" dirty="0"/>
              <a:t>Add each workload by using </a:t>
            </a:r>
            <a:r>
              <a:rPr lang="en-US" dirty="0">
                <a:latin typeface="Courier New" pitchFamily="49" charset="0"/>
                <a:cs typeface="Courier New" pitchFamily="49" charset="0"/>
              </a:rPr>
              <a:t>ADD_CAPTURE()</a:t>
            </a:r>
            <a:r>
              <a:rPr lang="en-US" dirty="0"/>
              <a:t>.</a:t>
            </a:r>
            <a:endParaRPr lang="en-US" dirty="0">
              <a:latin typeface="Courier New" pitchFamily="49" charset="0"/>
              <a:cs typeface="Courier New" pitchFamily="49" charset="0"/>
            </a:endParaRPr>
          </a:p>
          <a:p>
            <a:pPr lvl="2">
              <a:defRPr/>
            </a:pPr>
            <a:r>
              <a:rPr lang="en-US" dirty="0"/>
              <a:t>Initialize consolidated replay and remap all connections.</a:t>
            </a:r>
          </a:p>
          <a:p>
            <a:pPr lvl="3">
              <a:defRPr/>
            </a:pPr>
            <a:r>
              <a:rPr lang="en-US" dirty="0"/>
              <a:t>Optionally, remap schema users.</a:t>
            </a:r>
          </a:p>
          <a:p>
            <a:pPr lvl="3">
              <a:defRPr/>
            </a:pPr>
            <a:r>
              <a:rPr lang="en-US" dirty="0">
                <a:cs typeface="Courier New" pitchFamily="49" charset="0"/>
              </a:rPr>
              <a:t>Synchronize on “Object_ID”.</a:t>
            </a:r>
          </a:p>
          <a:p>
            <a:pPr lvl="2">
              <a:defRPr/>
            </a:pPr>
            <a:r>
              <a:rPr lang="en-US" dirty="0"/>
              <a:t>Calibrate the </a:t>
            </a:r>
            <a:r>
              <a:rPr lang="en-US" dirty="0">
                <a:latin typeface="Courier New" pitchFamily="49" charset="0"/>
              </a:rPr>
              <a:t>wrc</a:t>
            </a:r>
            <a:r>
              <a:rPr lang="en-US" dirty="0"/>
              <a:t> processes.</a:t>
            </a:r>
          </a:p>
          <a:p>
            <a:pPr lvl="1">
              <a:defRPr/>
            </a:pPr>
            <a:r>
              <a:rPr lang="en-US" dirty="0"/>
              <a:t>Replay the workload on the restored database.</a:t>
            </a:r>
          </a:p>
          <a:p>
            <a:pPr lvl="2">
              <a:defRPr/>
            </a:pPr>
            <a:r>
              <a:rPr lang="en-US" dirty="0"/>
              <a:t>Two objects with the same name in different PDBs will be different Object IDs and will not collide during replay. </a:t>
            </a:r>
          </a:p>
        </p:txBody>
      </p:sp>
      <p:grpSp>
        <p:nvGrpSpPr>
          <p:cNvPr id="8" name="Group 7"/>
          <p:cNvGrpSpPr/>
          <p:nvPr/>
        </p:nvGrpSpPr>
        <p:grpSpPr>
          <a:xfrm>
            <a:off x="2281976" y="1207450"/>
            <a:ext cx="7470038" cy="2005526"/>
            <a:chOff x="2281976" y="1207450"/>
            <a:chExt cx="7470038" cy="2005526"/>
          </a:xfrm>
        </p:grpSpPr>
        <p:sp>
          <p:nvSpPr>
            <p:cNvPr id="9" name="Right Arrow 8"/>
            <p:cNvSpPr/>
            <p:nvPr/>
          </p:nvSpPr>
          <p:spPr>
            <a:xfrm>
              <a:off x="2537168" y="1207450"/>
              <a:ext cx="7138632" cy="2005526"/>
            </a:xfrm>
            <a:prstGeom prst="rightArrow">
              <a:avLst/>
            </a:prstGeom>
            <a:solidFill>
              <a:schemeClr val="accent6">
                <a:lumMod val="20000"/>
                <a:lumOff val="80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0" name="Freeform 9"/>
            <p:cNvSpPr/>
            <p:nvPr/>
          </p:nvSpPr>
          <p:spPr>
            <a:xfrm>
              <a:off x="2281976" y="1612774"/>
              <a:ext cx="1216221" cy="1194876"/>
            </a:xfrm>
            <a:custGeom>
              <a:avLst/>
              <a:gdLst>
                <a:gd name="connsiteX0" fmla="*/ 0 w 1216221"/>
                <a:gd name="connsiteY0" fmla="*/ 199150 h 1194876"/>
                <a:gd name="connsiteX1" fmla="*/ 199150 w 1216221"/>
                <a:gd name="connsiteY1" fmla="*/ 0 h 1194876"/>
                <a:gd name="connsiteX2" fmla="*/ 1017071 w 1216221"/>
                <a:gd name="connsiteY2" fmla="*/ 0 h 1194876"/>
                <a:gd name="connsiteX3" fmla="*/ 1216221 w 1216221"/>
                <a:gd name="connsiteY3" fmla="*/ 199150 h 1194876"/>
                <a:gd name="connsiteX4" fmla="*/ 1216221 w 1216221"/>
                <a:gd name="connsiteY4" fmla="*/ 995726 h 1194876"/>
                <a:gd name="connsiteX5" fmla="*/ 1017071 w 1216221"/>
                <a:gd name="connsiteY5" fmla="*/ 1194876 h 1194876"/>
                <a:gd name="connsiteX6" fmla="*/ 199150 w 1216221"/>
                <a:gd name="connsiteY6" fmla="*/ 1194876 h 1194876"/>
                <a:gd name="connsiteX7" fmla="*/ 0 w 1216221"/>
                <a:gd name="connsiteY7" fmla="*/ 995726 h 1194876"/>
                <a:gd name="connsiteX8" fmla="*/ 0 w 1216221"/>
                <a:gd name="connsiteY8" fmla="*/ 199150 h 119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6221" h="1194876">
                  <a:moveTo>
                    <a:pt x="0" y="199150"/>
                  </a:moveTo>
                  <a:cubicBezTo>
                    <a:pt x="0" y="89162"/>
                    <a:pt x="89162" y="0"/>
                    <a:pt x="199150" y="0"/>
                  </a:cubicBezTo>
                  <a:lnTo>
                    <a:pt x="1017071" y="0"/>
                  </a:lnTo>
                  <a:cubicBezTo>
                    <a:pt x="1127059" y="0"/>
                    <a:pt x="1216221" y="89162"/>
                    <a:pt x="1216221" y="199150"/>
                  </a:cubicBezTo>
                  <a:lnTo>
                    <a:pt x="1216221" y="995726"/>
                  </a:lnTo>
                  <a:cubicBezTo>
                    <a:pt x="1216221" y="1105714"/>
                    <a:pt x="1127059" y="1194876"/>
                    <a:pt x="1017071" y="1194876"/>
                  </a:cubicBezTo>
                  <a:lnTo>
                    <a:pt x="199150" y="1194876"/>
                  </a:lnTo>
                  <a:cubicBezTo>
                    <a:pt x="89162" y="1194876"/>
                    <a:pt x="0" y="1105714"/>
                    <a:pt x="0" y="995726"/>
                  </a:cubicBezTo>
                  <a:lnTo>
                    <a:pt x="0" y="199150"/>
                  </a:lnTo>
                  <a:close/>
                </a:path>
              </a:pathLst>
            </a:custGeom>
            <a:solidFill>
              <a:schemeClr val="bg1">
                <a:lumMod val="75000"/>
              </a:schemeClr>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104049" tIns="104049" rIns="104049" bIns="104049" numCol="1" spcCol="1270" anchor="ctr" anchorCtr="0">
              <a:noAutofit/>
            </a:bodyPr>
            <a:lstStyle/>
            <a:p>
              <a:pPr lvl="0" algn="ctr" defTabSz="533400">
                <a:lnSpc>
                  <a:spcPct val="90000"/>
                </a:lnSpc>
                <a:spcBef>
                  <a:spcPct val="0"/>
                </a:spcBef>
                <a:spcAft>
                  <a:spcPct val="35000"/>
                </a:spcAft>
              </a:pPr>
              <a:r>
                <a:rPr lang="en-US" sz="1200" b="1" kern="1200" dirty="0">
                  <a:solidFill>
                    <a:srgbClr val="000000"/>
                  </a:solidFill>
                </a:rPr>
                <a:t>Capture SALES</a:t>
              </a:r>
            </a:p>
            <a:p>
              <a:pPr lvl="0" algn="ctr" defTabSz="533400">
                <a:lnSpc>
                  <a:spcPct val="90000"/>
                </a:lnSpc>
                <a:spcBef>
                  <a:spcPct val="0"/>
                </a:spcBef>
                <a:spcAft>
                  <a:spcPct val="35000"/>
                </a:spcAft>
              </a:pPr>
              <a:r>
                <a:rPr lang="en-US" sz="1200" b="1" kern="1200" dirty="0">
                  <a:solidFill>
                    <a:srgbClr val="000000"/>
                  </a:solidFill>
                </a:rPr>
                <a:t>Capture HR</a:t>
              </a:r>
            </a:p>
            <a:p>
              <a:pPr lvl="0" algn="ctr" defTabSz="533400">
                <a:lnSpc>
                  <a:spcPct val="90000"/>
                </a:lnSpc>
                <a:spcBef>
                  <a:spcPct val="0"/>
                </a:spcBef>
                <a:spcAft>
                  <a:spcPct val="35000"/>
                </a:spcAft>
              </a:pPr>
              <a:r>
                <a:rPr lang="en-US" sz="1200" b="1" kern="1200" dirty="0">
                  <a:solidFill>
                    <a:srgbClr val="000000"/>
                  </a:solidFill>
                </a:rPr>
                <a:t>Capture ERP</a:t>
              </a:r>
            </a:p>
            <a:p>
              <a:pPr lvl="0" algn="ctr" defTabSz="533400">
                <a:lnSpc>
                  <a:spcPct val="90000"/>
                </a:lnSpc>
                <a:spcBef>
                  <a:spcPct val="0"/>
                </a:spcBef>
                <a:spcAft>
                  <a:spcPct val="35000"/>
                </a:spcAft>
              </a:pPr>
              <a:r>
                <a:rPr lang="en-US" sz="1200" b="1" kern="1200" dirty="0">
                  <a:solidFill>
                    <a:srgbClr val="000000"/>
                  </a:solidFill>
                </a:rPr>
                <a:t>Capture CRM</a:t>
              </a:r>
            </a:p>
          </p:txBody>
        </p:sp>
        <p:sp>
          <p:nvSpPr>
            <p:cNvPr id="11" name="Freeform 10"/>
            <p:cNvSpPr/>
            <p:nvPr/>
          </p:nvSpPr>
          <p:spPr>
            <a:xfrm>
              <a:off x="3680003" y="1612774"/>
              <a:ext cx="1079004" cy="1194876"/>
            </a:xfrm>
            <a:custGeom>
              <a:avLst/>
              <a:gdLst>
                <a:gd name="connsiteX0" fmla="*/ 0 w 1079004"/>
                <a:gd name="connsiteY0" fmla="*/ 179838 h 1194876"/>
                <a:gd name="connsiteX1" fmla="*/ 179838 w 1079004"/>
                <a:gd name="connsiteY1" fmla="*/ 0 h 1194876"/>
                <a:gd name="connsiteX2" fmla="*/ 899166 w 1079004"/>
                <a:gd name="connsiteY2" fmla="*/ 0 h 1194876"/>
                <a:gd name="connsiteX3" fmla="*/ 1079004 w 1079004"/>
                <a:gd name="connsiteY3" fmla="*/ 179838 h 1194876"/>
                <a:gd name="connsiteX4" fmla="*/ 1079004 w 1079004"/>
                <a:gd name="connsiteY4" fmla="*/ 1015038 h 1194876"/>
                <a:gd name="connsiteX5" fmla="*/ 899166 w 1079004"/>
                <a:gd name="connsiteY5" fmla="*/ 1194876 h 1194876"/>
                <a:gd name="connsiteX6" fmla="*/ 179838 w 1079004"/>
                <a:gd name="connsiteY6" fmla="*/ 1194876 h 1194876"/>
                <a:gd name="connsiteX7" fmla="*/ 0 w 1079004"/>
                <a:gd name="connsiteY7" fmla="*/ 1015038 h 1194876"/>
                <a:gd name="connsiteX8" fmla="*/ 0 w 1079004"/>
                <a:gd name="connsiteY8" fmla="*/ 179838 h 119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004" h="1194876">
                  <a:moveTo>
                    <a:pt x="0" y="179838"/>
                  </a:moveTo>
                  <a:cubicBezTo>
                    <a:pt x="0" y="80516"/>
                    <a:pt x="80516" y="0"/>
                    <a:pt x="179838" y="0"/>
                  </a:cubicBezTo>
                  <a:lnTo>
                    <a:pt x="899166" y="0"/>
                  </a:lnTo>
                  <a:cubicBezTo>
                    <a:pt x="998488" y="0"/>
                    <a:pt x="1079004" y="80516"/>
                    <a:pt x="1079004" y="179838"/>
                  </a:cubicBezTo>
                  <a:lnTo>
                    <a:pt x="1079004" y="1015038"/>
                  </a:lnTo>
                  <a:cubicBezTo>
                    <a:pt x="1079004" y="1114360"/>
                    <a:pt x="998488" y="1194876"/>
                    <a:pt x="899166" y="1194876"/>
                  </a:cubicBezTo>
                  <a:lnTo>
                    <a:pt x="179838" y="1194876"/>
                  </a:lnTo>
                  <a:cubicBezTo>
                    <a:pt x="80516" y="1194876"/>
                    <a:pt x="0" y="1114360"/>
                    <a:pt x="0" y="1015038"/>
                  </a:cubicBezTo>
                  <a:lnTo>
                    <a:pt x="0" y="179838"/>
                  </a:lnTo>
                  <a:close/>
                </a:path>
              </a:pathLst>
            </a:custGeom>
            <a:solidFill>
              <a:schemeClr val="bg1">
                <a:lumMod val="75000"/>
              </a:schemeClr>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98393" tIns="98393" rIns="98393" bIns="98393" numCol="1" spcCol="1270" anchor="ctr" anchorCtr="0">
              <a:noAutofit/>
            </a:bodyPr>
            <a:lstStyle/>
            <a:p>
              <a:pPr lvl="0" algn="ctr" defTabSz="533400">
                <a:lnSpc>
                  <a:spcPct val="90000"/>
                </a:lnSpc>
                <a:spcBef>
                  <a:spcPct val="0"/>
                </a:spcBef>
                <a:spcAft>
                  <a:spcPct val="35000"/>
                </a:spcAft>
              </a:pPr>
              <a:r>
                <a:rPr lang="en-US" sz="1200" b="1" kern="1200" dirty="0">
                  <a:solidFill>
                    <a:srgbClr val="000000"/>
                  </a:solidFill>
                </a:rPr>
                <a:t>Setup Test system</a:t>
              </a:r>
            </a:p>
          </p:txBody>
        </p:sp>
        <p:sp>
          <p:nvSpPr>
            <p:cNvPr id="12" name="Freeform 11"/>
            <p:cNvSpPr/>
            <p:nvPr/>
          </p:nvSpPr>
          <p:spPr>
            <a:xfrm>
              <a:off x="4875212" y="1612774"/>
              <a:ext cx="1079004" cy="1194876"/>
            </a:xfrm>
            <a:custGeom>
              <a:avLst/>
              <a:gdLst>
                <a:gd name="connsiteX0" fmla="*/ 0 w 1079004"/>
                <a:gd name="connsiteY0" fmla="*/ 179838 h 1194876"/>
                <a:gd name="connsiteX1" fmla="*/ 179838 w 1079004"/>
                <a:gd name="connsiteY1" fmla="*/ 0 h 1194876"/>
                <a:gd name="connsiteX2" fmla="*/ 899166 w 1079004"/>
                <a:gd name="connsiteY2" fmla="*/ 0 h 1194876"/>
                <a:gd name="connsiteX3" fmla="*/ 1079004 w 1079004"/>
                <a:gd name="connsiteY3" fmla="*/ 179838 h 1194876"/>
                <a:gd name="connsiteX4" fmla="*/ 1079004 w 1079004"/>
                <a:gd name="connsiteY4" fmla="*/ 1015038 h 1194876"/>
                <a:gd name="connsiteX5" fmla="*/ 899166 w 1079004"/>
                <a:gd name="connsiteY5" fmla="*/ 1194876 h 1194876"/>
                <a:gd name="connsiteX6" fmla="*/ 179838 w 1079004"/>
                <a:gd name="connsiteY6" fmla="*/ 1194876 h 1194876"/>
                <a:gd name="connsiteX7" fmla="*/ 0 w 1079004"/>
                <a:gd name="connsiteY7" fmla="*/ 1015038 h 1194876"/>
                <a:gd name="connsiteX8" fmla="*/ 0 w 1079004"/>
                <a:gd name="connsiteY8" fmla="*/ 179838 h 119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004" h="1194876">
                  <a:moveTo>
                    <a:pt x="0" y="179838"/>
                  </a:moveTo>
                  <a:cubicBezTo>
                    <a:pt x="0" y="80516"/>
                    <a:pt x="80516" y="0"/>
                    <a:pt x="179838" y="0"/>
                  </a:cubicBezTo>
                  <a:lnTo>
                    <a:pt x="899166" y="0"/>
                  </a:lnTo>
                  <a:cubicBezTo>
                    <a:pt x="998488" y="0"/>
                    <a:pt x="1079004" y="80516"/>
                    <a:pt x="1079004" y="179838"/>
                  </a:cubicBezTo>
                  <a:lnTo>
                    <a:pt x="1079004" y="1015038"/>
                  </a:lnTo>
                  <a:cubicBezTo>
                    <a:pt x="1079004" y="1114360"/>
                    <a:pt x="998488" y="1194876"/>
                    <a:pt x="899166" y="1194876"/>
                  </a:cubicBezTo>
                  <a:lnTo>
                    <a:pt x="179838" y="1194876"/>
                  </a:lnTo>
                  <a:cubicBezTo>
                    <a:pt x="80516" y="1194876"/>
                    <a:pt x="0" y="1114360"/>
                    <a:pt x="0" y="1015038"/>
                  </a:cubicBezTo>
                  <a:lnTo>
                    <a:pt x="0" y="179838"/>
                  </a:lnTo>
                  <a:close/>
                </a:path>
              </a:pathLst>
            </a:custGeom>
            <a:solidFill>
              <a:schemeClr val="bg1">
                <a:lumMod val="75000"/>
              </a:schemeClr>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98393" tIns="98393" rIns="98393" bIns="98393" numCol="1" spcCol="1270" anchor="ctr" anchorCtr="0">
              <a:noAutofit/>
            </a:bodyPr>
            <a:lstStyle/>
            <a:p>
              <a:pPr lvl="0" algn="ctr" defTabSz="533400">
                <a:lnSpc>
                  <a:spcPct val="90000"/>
                </a:lnSpc>
                <a:spcBef>
                  <a:spcPct val="0"/>
                </a:spcBef>
                <a:spcAft>
                  <a:spcPct val="35000"/>
                </a:spcAft>
              </a:pPr>
              <a:r>
                <a:rPr lang="en-US" sz="1200" b="1" kern="1200" dirty="0">
                  <a:solidFill>
                    <a:srgbClr val="000000"/>
                  </a:solidFill>
                </a:rPr>
                <a:t>Preprocess</a:t>
              </a:r>
            </a:p>
          </p:txBody>
        </p:sp>
        <p:sp>
          <p:nvSpPr>
            <p:cNvPr id="13" name="Freeform 12"/>
            <p:cNvSpPr/>
            <p:nvPr/>
          </p:nvSpPr>
          <p:spPr>
            <a:xfrm>
              <a:off x="6094414" y="1612774"/>
              <a:ext cx="1079004" cy="1194876"/>
            </a:xfrm>
            <a:custGeom>
              <a:avLst/>
              <a:gdLst>
                <a:gd name="connsiteX0" fmla="*/ 0 w 1079004"/>
                <a:gd name="connsiteY0" fmla="*/ 179838 h 1194876"/>
                <a:gd name="connsiteX1" fmla="*/ 179838 w 1079004"/>
                <a:gd name="connsiteY1" fmla="*/ 0 h 1194876"/>
                <a:gd name="connsiteX2" fmla="*/ 899166 w 1079004"/>
                <a:gd name="connsiteY2" fmla="*/ 0 h 1194876"/>
                <a:gd name="connsiteX3" fmla="*/ 1079004 w 1079004"/>
                <a:gd name="connsiteY3" fmla="*/ 179838 h 1194876"/>
                <a:gd name="connsiteX4" fmla="*/ 1079004 w 1079004"/>
                <a:gd name="connsiteY4" fmla="*/ 1015038 h 1194876"/>
                <a:gd name="connsiteX5" fmla="*/ 899166 w 1079004"/>
                <a:gd name="connsiteY5" fmla="*/ 1194876 h 1194876"/>
                <a:gd name="connsiteX6" fmla="*/ 179838 w 1079004"/>
                <a:gd name="connsiteY6" fmla="*/ 1194876 h 1194876"/>
                <a:gd name="connsiteX7" fmla="*/ 0 w 1079004"/>
                <a:gd name="connsiteY7" fmla="*/ 1015038 h 1194876"/>
                <a:gd name="connsiteX8" fmla="*/ 0 w 1079004"/>
                <a:gd name="connsiteY8" fmla="*/ 179838 h 119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004" h="1194876">
                  <a:moveTo>
                    <a:pt x="0" y="179838"/>
                  </a:moveTo>
                  <a:cubicBezTo>
                    <a:pt x="0" y="80516"/>
                    <a:pt x="80516" y="0"/>
                    <a:pt x="179838" y="0"/>
                  </a:cubicBezTo>
                  <a:lnTo>
                    <a:pt x="899166" y="0"/>
                  </a:lnTo>
                  <a:cubicBezTo>
                    <a:pt x="998488" y="0"/>
                    <a:pt x="1079004" y="80516"/>
                    <a:pt x="1079004" y="179838"/>
                  </a:cubicBezTo>
                  <a:lnTo>
                    <a:pt x="1079004" y="1015038"/>
                  </a:lnTo>
                  <a:cubicBezTo>
                    <a:pt x="1079004" y="1114360"/>
                    <a:pt x="998488" y="1194876"/>
                    <a:pt x="899166" y="1194876"/>
                  </a:cubicBezTo>
                  <a:lnTo>
                    <a:pt x="179838" y="1194876"/>
                  </a:lnTo>
                  <a:cubicBezTo>
                    <a:pt x="80516" y="1194876"/>
                    <a:pt x="0" y="1114360"/>
                    <a:pt x="0" y="1015038"/>
                  </a:cubicBezTo>
                  <a:lnTo>
                    <a:pt x="0" y="179838"/>
                  </a:lnTo>
                  <a:close/>
                </a:path>
              </a:pathLst>
            </a:custGeom>
            <a:solidFill>
              <a:schemeClr val="accent2"/>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98393" tIns="98393" rIns="98393" bIns="98393" numCol="1" spcCol="1270" anchor="ctr" anchorCtr="0">
              <a:noAutofit/>
            </a:bodyPr>
            <a:lstStyle/>
            <a:p>
              <a:pPr lvl="0" algn="ctr" defTabSz="533400">
                <a:lnSpc>
                  <a:spcPct val="90000"/>
                </a:lnSpc>
                <a:spcBef>
                  <a:spcPct val="0"/>
                </a:spcBef>
                <a:spcAft>
                  <a:spcPct val="35000"/>
                </a:spcAft>
              </a:pPr>
              <a:r>
                <a:rPr lang="en-US" sz="1200" b="1" kern="1200" dirty="0">
                  <a:solidFill>
                    <a:schemeClr val="bg1"/>
                  </a:solidFill>
                </a:rPr>
                <a:t>Replay</a:t>
              </a:r>
              <a:r>
                <a:rPr lang="en-US" sz="1100" b="1" kern="1200" dirty="0"/>
                <a:t>	</a:t>
              </a:r>
            </a:p>
          </p:txBody>
        </p:sp>
        <p:sp>
          <p:nvSpPr>
            <p:cNvPr id="14" name="Freeform 13"/>
            <p:cNvSpPr/>
            <p:nvPr/>
          </p:nvSpPr>
          <p:spPr>
            <a:xfrm>
              <a:off x="7313613" y="1612774"/>
              <a:ext cx="1079004" cy="1194876"/>
            </a:xfrm>
            <a:custGeom>
              <a:avLst/>
              <a:gdLst>
                <a:gd name="connsiteX0" fmla="*/ 0 w 1079004"/>
                <a:gd name="connsiteY0" fmla="*/ 179838 h 1194876"/>
                <a:gd name="connsiteX1" fmla="*/ 179838 w 1079004"/>
                <a:gd name="connsiteY1" fmla="*/ 0 h 1194876"/>
                <a:gd name="connsiteX2" fmla="*/ 899166 w 1079004"/>
                <a:gd name="connsiteY2" fmla="*/ 0 h 1194876"/>
                <a:gd name="connsiteX3" fmla="*/ 1079004 w 1079004"/>
                <a:gd name="connsiteY3" fmla="*/ 179838 h 1194876"/>
                <a:gd name="connsiteX4" fmla="*/ 1079004 w 1079004"/>
                <a:gd name="connsiteY4" fmla="*/ 1015038 h 1194876"/>
                <a:gd name="connsiteX5" fmla="*/ 899166 w 1079004"/>
                <a:gd name="connsiteY5" fmla="*/ 1194876 h 1194876"/>
                <a:gd name="connsiteX6" fmla="*/ 179838 w 1079004"/>
                <a:gd name="connsiteY6" fmla="*/ 1194876 h 1194876"/>
                <a:gd name="connsiteX7" fmla="*/ 0 w 1079004"/>
                <a:gd name="connsiteY7" fmla="*/ 1015038 h 1194876"/>
                <a:gd name="connsiteX8" fmla="*/ 0 w 1079004"/>
                <a:gd name="connsiteY8" fmla="*/ 179838 h 119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004" h="1194876">
                  <a:moveTo>
                    <a:pt x="0" y="179838"/>
                  </a:moveTo>
                  <a:cubicBezTo>
                    <a:pt x="0" y="80516"/>
                    <a:pt x="80516" y="0"/>
                    <a:pt x="179838" y="0"/>
                  </a:cubicBezTo>
                  <a:lnTo>
                    <a:pt x="899166" y="0"/>
                  </a:lnTo>
                  <a:cubicBezTo>
                    <a:pt x="998488" y="0"/>
                    <a:pt x="1079004" y="80516"/>
                    <a:pt x="1079004" y="179838"/>
                  </a:cubicBezTo>
                  <a:lnTo>
                    <a:pt x="1079004" y="1015038"/>
                  </a:lnTo>
                  <a:cubicBezTo>
                    <a:pt x="1079004" y="1114360"/>
                    <a:pt x="998488" y="1194876"/>
                    <a:pt x="899166" y="1194876"/>
                  </a:cubicBezTo>
                  <a:lnTo>
                    <a:pt x="179838" y="1194876"/>
                  </a:lnTo>
                  <a:cubicBezTo>
                    <a:pt x="80516" y="1194876"/>
                    <a:pt x="0" y="1114360"/>
                    <a:pt x="0" y="1015038"/>
                  </a:cubicBezTo>
                  <a:lnTo>
                    <a:pt x="0" y="179838"/>
                  </a:lnTo>
                  <a:close/>
                </a:path>
              </a:pathLst>
            </a:custGeom>
            <a:solidFill>
              <a:schemeClr val="bg1">
                <a:lumMod val="75000"/>
              </a:schemeClr>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98393" tIns="98393" rIns="98393" bIns="98393" numCol="1" spcCol="1270" anchor="ctr" anchorCtr="0">
              <a:noAutofit/>
            </a:bodyPr>
            <a:lstStyle/>
            <a:p>
              <a:pPr lvl="0" algn="ctr" defTabSz="533400">
                <a:lnSpc>
                  <a:spcPct val="90000"/>
                </a:lnSpc>
                <a:spcBef>
                  <a:spcPct val="0"/>
                </a:spcBef>
                <a:spcAft>
                  <a:spcPct val="35000"/>
                </a:spcAft>
              </a:pPr>
              <a:r>
                <a:rPr lang="en-US" sz="1200" b="1" kern="1200" dirty="0">
                  <a:solidFill>
                    <a:srgbClr val="000000"/>
                  </a:solidFill>
                </a:rPr>
                <a:t>Review</a:t>
              </a:r>
              <a:r>
                <a:rPr lang="en-US" sz="1100" b="1" kern="1200" dirty="0">
                  <a:solidFill>
                    <a:srgbClr val="000000"/>
                  </a:solidFill>
                </a:rPr>
                <a:t> </a:t>
              </a:r>
              <a:r>
                <a:rPr lang="en-US" sz="1200" b="1" kern="1200" dirty="0">
                  <a:solidFill>
                    <a:srgbClr val="000000"/>
                  </a:solidFill>
                </a:rPr>
                <a:t>Reports</a:t>
              </a:r>
            </a:p>
          </p:txBody>
        </p:sp>
        <p:sp>
          <p:nvSpPr>
            <p:cNvPr id="15" name="Freeform 14"/>
            <p:cNvSpPr/>
            <p:nvPr/>
          </p:nvSpPr>
          <p:spPr>
            <a:xfrm>
              <a:off x="8538350" y="1612774"/>
              <a:ext cx="1213664" cy="1194876"/>
            </a:xfrm>
            <a:custGeom>
              <a:avLst/>
              <a:gdLst>
                <a:gd name="connsiteX0" fmla="*/ 0 w 1213664"/>
                <a:gd name="connsiteY0" fmla="*/ 199150 h 1194876"/>
                <a:gd name="connsiteX1" fmla="*/ 199150 w 1213664"/>
                <a:gd name="connsiteY1" fmla="*/ 0 h 1194876"/>
                <a:gd name="connsiteX2" fmla="*/ 1014514 w 1213664"/>
                <a:gd name="connsiteY2" fmla="*/ 0 h 1194876"/>
                <a:gd name="connsiteX3" fmla="*/ 1213664 w 1213664"/>
                <a:gd name="connsiteY3" fmla="*/ 199150 h 1194876"/>
                <a:gd name="connsiteX4" fmla="*/ 1213664 w 1213664"/>
                <a:gd name="connsiteY4" fmla="*/ 995726 h 1194876"/>
                <a:gd name="connsiteX5" fmla="*/ 1014514 w 1213664"/>
                <a:gd name="connsiteY5" fmla="*/ 1194876 h 1194876"/>
                <a:gd name="connsiteX6" fmla="*/ 199150 w 1213664"/>
                <a:gd name="connsiteY6" fmla="*/ 1194876 h 1194876"/>
                <a:gd name="connsiteX7" fmla="*/ 0 w 1213664"/>
                <a:gd name="connsiteY7" fmla="*/ 995726 h 1194876"/>
                <a:gd name="connsiteX8" fmla="*/ 0 w 1213664"/>
                <a:gd name="connsiteY8" fmla="*/ 199150 h 119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3664" h="1194876">
                  <a:moveTo>
                    <a:pt x="0" y="199150"/>
                  </a:moveTo>
                  <a:cubicBezTo>
                    <a:pt x="0" y="89162"/>
                    <a:pt x="89162" y="0"/>
                    <a:pt x="199150" y="0"/>
                  </a:cubicBezTo>
                  <a:lnTo>
                    <a:pt x="1014514" y="0"/>
                  </a:lnTo>
                  <a:cubicBezTo>
                    <a:pt x="1124502" y="0"/>
                    <a:pt x="1213664" y="89162"/>
                    <a:pt x="1213664" y="199150"/>
                  </a:cubicBezTo>
                  <a:lnTo>
                    <a:pt x="1213664" y="995726"/>
                  </a:lnTo>
                  <a:cubicBezTo>
                    <a:pt x="1213664" y="1105714"/>
                    <a:pt x="1124502" y="1194876"/>
                    <a:pt x="1014514" y="1194876"/>
                  </a:cubicBezTo>
                  <a:lnTo>
                    <a:pt x="199150" y="1194876"/>
                  </a:lnTo>
                  <a:cubicBezTo>
                    <a:pt x="89162" y="1194876"/>
                    <a:pt x="0" y="1105714"/>
                    <a:pt x="0" y="995726"/>
                  </a:cubicBezTo>
                  <a:lnTo>
                    <a:pt x="0" y="199150"/>
                  </a:lnTo>
                  <a:close/>
                </a:path>
              </a:pathLst>
            </a:custGeom>
            <a:solidFill>
              <a:schemeClr val="bg1">
                <a:lumMod val="75000"/>
              </a:schemeClr>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104049" tIns="104049" rIns="104049" bIns="104049" numCol="1" spcCol="1270" anchor="ctr" anchorCtr="0">
              <a:noAutofit/>
            </a:bodyPr>
            <a:lstStyle/>
            <a:p>
              <a:pPr lvl="0" algn="ctr" defTabSz="533400">
                <a:lnSpc>
                  <a:spcPct val="90000"/>
                </a:lnSpc>
                <a:spcBef>
                  <a:spcPct val="0"/>
                </a:spcBef>
                <a:spcAft>
                  <a:spcPct val="35000"/>
                </a:spcAft>
              </a:pPr>
              <a:r>
                <a:rPr lang="en-US" sz="1200" b="1" kern="1200" dirty="0">
                  <a:solidFill>
                    <a:srgbClr val="000000"/>
                  </a:solidFill>
                </a:rPr>
                <a:t>Fix</a:t>
              </a:r>
              <a:r>
                <a:rPr lang="en-US" sz="1100" b="1" kern="1200" dirty="0">
                  <a:solidFill>
                    <a:srgbClr val="000000"/>
                  </a:solidFill>
                </a:rPr>
                <a:t> </a:t>
              </a:r>
              <a:r>
                <a:rPr lang="en-US" sz="1200" b="1" kern="1200" dirty="0">
                  <a:solidFill>
                    <a:srgbClr val="000000"/>
                  </a:solidFill>
                </a:rPr>
                <a:t>Regressions</a:t>
              </a:r>
              <a:r>
                <a:rPr lang="en-US" sz="1100" b="1" kern="1200" dirty="0">
                  <a:solidFill>
                    <a:srgbClr val="000000"/>
                  </a:solidFill>
                </a:rPr>
                <a:t> </a:t>
              </a:r>
              <a:r>
                <a:rPr lang="en-US" sz="1200" b="1" kern="1200" dirty="0">
                  <a:solidFill>
                    <a:srgbClr val="000000"/>
                  </a:solidFill>
                </a:rPr>
                <a:t>and</a:t>
              </a:r>
              <a:r>
                <a:rPr lang="en-US" sz="1100" b="1" kern="1200" dirty="0">
                  <a:solidFill>
                    <a:srgbClr val="000000"/>
                  </a:solidFill>
                </a:rPr>
                <a:t> </a:t>
              </a:r>
              <a:r>
                <a:rPr lang="en-US" sz="1200" b="1" kern="1200" dirty="0">
                  <a:solidFill>
                    <a:srgbClr val="000000"/>
                  </a:solidFill>
                </a:rPr>
                <a:t>Iterate</a:t>
              </a:r>
            </a:p>
          </p:txBody>
        </p:sp>
      </p:grpSp>
      <p:sp>
        <p:nvSpPr>
          <p:cNvPr id="5" name="Line 5"/>
          <p:cNvSpPr>
            <a:spLocks noChangeShapeType="1"/>
          </p:cNvSpPr>
          <p:nvPr/>
        </p:nvSpPr>
        <p:spPr bwMode="auto">
          <a:xfrm flipH="1">
            <a:off x="3579813" y="1359851"/>
            <a:ext cx="4763" cy="1592263"/>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2075" tIns="46038" rIns="92075" bIns="46038">
            <a:spAutoFit/>
          </a:bodyPr>
          <a:lstStyle/>
          <a:p>
            <a:endParaRPr lang="en-US" dirty="0"/>
          </a:p>
        </p:txBody>
      </p:sp>
      <p:sp>
        <p:nvSpPr>
          <p:cNvPr id="6" name="AutoShape 36"/>
          <p:cNvSpPr>
            <a:spLocks noChangeArrowheads="1"/>
          </p:cNvSpPr>
          <p:nvPr/>
        </p:nvSpPr>
        <p:spPr bwMode="auto">
          <a:xfrm>
            <a:off x="5484813" y="1231263"/>
            <a:ext cx="976313" cy="4445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a:tailEnd/>
              </a14:hiddenLine>
            </a:ext>
          </a:extLst>
        </p:spPr>
        <p:txBody>
          <a:bodyPr lIns="92075" tIns="46038" rIns="92075" bIns="46038"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FD0000"/>
              </a:buClr>
            </a:pPr>
            <a:r>
              <a:rPr lang="en-US" altLang="en-US" sz="2000" b="1" dirty="0">
                <a:solidFill>
                  <a:srgbClr val="FD0000"/>
                </a:solidFill>
                <a:cs typeface="Times New Roman" panose="02020603050405020304" pitchFamily="18" charset="0"/>
              </a:rPr>
              <a:t>Test</a:t>
            </a:r>
          </a:p>
        </p:txBody>
      </p:sp>
      <p:sp>
        <p:nvSpPr>
          <p:cNvPr id="7" name="AutoShape 36"/>
          <p:cNvSpPr>
            <a:spLocks noChangeArrowheads="1"/>
          </p:cNvSpPr>
          <p:nvPr/>
        </p:nvSpPr>
        <p:spPr bwMode="auto">
          <a:xfrm>
            <a:off x="2055812" y="1231263"/>
            <a:ext cx="1905000" cy="4445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a:tailEnd/>
              </a14:hiddenLine>
            </a:ext>
          </a:extLst>
        </p:spPr>
        <p:txBody>
          <a:bodyPr lIns="92075" tIns="46038" rIns="92075" bIns="46038"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FD0000"/>
              </a:buClr>
            </a:pPr>
            <a:r>
              <a:rPr lang="en-US" altLang="en-US" sz="2000" b="1" dirty="0">
                <a:solidFill>
                  <a:srgbClr val="FD0000"/>
                </a:solidFill>
                <a:cs typeface="Times New Roman" panose="02020603050405020304" pitchFamily="18" charset="0"/>
              </a:rPr>
              <a:t>Production</a:t>
            </a:r>
          </a:p>
        </p:txBody>
      </p:sp>
    </p:spTree>
    <p:custDataLst>
      <p:tags r:id="rId1"/>
    </p:custDataLst>
    <p:extLst>
      <p:ext uri="{BB962C8B-B14F-4D97-AF65-F5344CB8AC3E}">
        <p14:creationId xmlns:p14="http://schemas.microsoft.com/office/powerpoint/2010/main" val="4181516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ltLang="en-US" dirty="0"/>
              <a:t>Step 4</a:t>
            </a:r>
            <a:endParaRPr lang="en-US" dirty="0"/>
          </a:p>
        </p:txBody>
      </p:sp>
      <p:sp>
        <p:nvSpPr>
          <p:cNvPr id="4" name="Content Placeholder 12"/>
          <p:cNvSpPr>
            <a:spLocks noGrp="1"/>
          </p:cNvSpPr>
          <p:nvPr>
            <p:ph idx="1"/>
          </p:nvPr>
        </p:nvSpPr>
        <p:spPr>
          <a:xfrm>
            <a:off x="6106484" y="3553294"/>
            <a:ext cx="4260850" cy="2365375"/>
          </a:xfrm>
          <a:prstGeom prst="rect">
            <a:avLst/>
          </a:prstGeom>
        </p:spPr>
        <p:txBody>
          <a:bodyPr/>
          <a:lstStyle/>
          <a:p>
            <a:pPr lvl="1"/>
            <a:r>
              <a:rPr lang="en-US" altLang="en-US" dirty="0"/>
              <a:t>Verify:</a:t>
            </a:r>
          </a:p>
          <a:p>
            <a:pPr lvl="2"/>
            <a:r>
              <a:rPr lang="en-US" altLang="en-US" sz="1800" dirty="0"/>
              <a:t>Quality of service metrics as perceived by application user per workload</a:t>
            </a:r>
          </a:p>
          <a:p>
            <a:pPr lvl="2"/>
            <a:r>
              <a:rPr lang="en-US" altLang="en-US" sz="1800" dirty="0"/>
              <a:t>Overall capacity</a:t>
            </a:r>
          </a:p>
          <a:p>
            <a:pPr lvl="1"/>
            <a:r>
              <a:rPr lang="en-US" altLang="en-US" dirty="0"/>
              <a:t>Only replay can provide definitive answers.</a:t>
            </a:r>
          </a:p>
        </p:txBody>
      </p:sp>
      <p:grpSp>
        <p:nvGrpSpPr>
          <p:cNvPr id="3" name="Group 2"/>
          <p:cNvGrpSpPr/>
          <p:nvPr/>
        </p:nvGrpSpPr>
        <p:grpSpPr>
          <a:xfrm>
            <a:off x="2281976" y="1371600"/>
            <a:ext cx="7394453" cy="2005526"/>
            <a:chOff x="2281976" y="1371600"/>
            <a:chExt cx="7394453" cy="2005526"/>
          </a:xfrm>
        </p:grpSpPr>
        <p:sp>
          <p:nvSpPr>
            <p:cNvPr id="10" name="Right Arrow 9"/>
            <p:cNvSpPr/>
            <p:nvPr/>
          </p:nvSpPr>
          <p:spPr>
            <a:xfrm>
              <a:off x="2537168" y="1371600"/>
              <a:ext cx="7138632" cy="2005526"/>
            </a:xfrm>
            <a:prstGeom prst="rightArrow">
              <a:avLst/>
            </a:prstGeom>
            <a:solidFill>
              <a:schemeClr val="accent6">
                <a:lumMod val="20000"/>
                <a:lumOff val="80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1" name="Freeform 10"/>
            <p:cNvSpPr/>
            <p:nvPr/>
          </p:nvSpPr>
          <p:spPr>
            <a:xfrm>
              <a:off x="2281976" y="1776924"/>
              <a:ext cx="1216221" cy="1194876"/>
            </a:xfrm>
            <a:custGeom>
              <a:avLst/>
              <a:gdLst>
                <a:gd name="connsiteX0" fmla="*/ 0 w 1216221"/>
                <a:gd name="connsiteY0" fmla="*/ 199150 h 1194876"/>
                <a:gd name="connsiteX1" fmla="*/ 199150 w 1216221"/>
                <a:gd name="connsiteY1" fmla="*/ 0 h 1194876"/>
                <a:gd name="connsiteX2" fmla="*/ 1017071 w 1216221"/>
                <a:gd name="connsiteY2" fmla="*/ 0 h 1194876"/>
                <a:gd name="connsiteX3" fmla="*/ 1216221 w 1216221"/>
                <a:gd name="connsiteY3" fmla="*/ 199150 h 1194876"/>
                <a:gd name="connsiteX4" fmla="*/ 1216221 w 1216221"/>
                <a:gd name="connsiteY4" fmla="*/ 995726 h 1194876"/>
                <a:gd name="connsiteX5" fmla="*/ 1017071 w 1216221"/>
                <a:gd name="connsiteY5" fmla="*/ 1194876 h 1194876"/>
                <a:gd name="connsiteX6" fmla="*/ 199150 w 1216221"/>
                <a:gd name="connsiteY6" fmla="*/ 1194876 h 1194876"/>
                <a:gd name="connsiteX7" fmla="*/ 0 w 1216221"/>
                <a:gd name="connsiteY7" fmla="*/ 995726 h 1194876"/>
                <a:gd name="connsiteX8" fmla="*/ 0 w 1216221"/>
                <a:gd name="connsiteY8" fmla="*/ 199150 h 119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6221" h="1194876">
                  <a:moveTo>
                    <a:pt x="0" y="199150"/>
                  </a:moveTo>
                  <a:cubicBezTo>
                    <a:pt x="0" y="89162"/>
                    <a:pt x="89162" y="0"/>
                    <a:pt x="199150" y="0"/>
                  </a:cubicBezTo>
                  <a:lnTo>
                    <a:pt x="1017071" y="0"/>
                  </a:lnTo>
                  <a:cubicBezTo>
                    <a:pt x="1127059" y="0"/>
                    <a:pt x="1216221" y="89162"/>
                    <a:pt x="1216221" y="199150"/>
                  </a:cubicBezTo>
                  <a:lnTo>
                    <a:pt x="1216221" y="995726"/>
                  </a:lnTo>
                  <a:cubicBezTo>
                    <a:pt x="1216221" y="1105714"/>
                    <a:pt x="1127059" y="1194876"/>
                    <a:pt x="1017071" y="1194876"/>
                  </a:cubicBezTo>
                  <a:lnTo>
                    <a:pt x="199150" y="1194876"/>
                  </a:lnTo>
                  <a:cubicBezTo>
                    <a:pt x="89162" y="1194876"/>
                    <a:pt x="0" y="1105714"/>
                    <a:pt x="0" y="995726"/>
                  </a:cubicBezTo>
                  <a:lnTo>
                    <a:pt x="0" y="199150"/>
                  </a:lnTo>
                  <a:close/>
                </a:path>
              </a:pathLst>
            </a:custGeom>
            <a:solidFill>
              <a:schemeClr val="bg1">
                <a:lumMod val="75000"/>
              </a:schemeClr>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104049" tIns="104049" rIns="104049" bIns="104049" numCol="1" spcCol="1270" anchor="ctr" anchorCtr="0">
              <a:noAutofit/>
            </a:bodyPr>
            <a:lstStyle/>
            <a:p>
              <a:pPr lvl="0" algn="ctr" defTabSz="533400">
                <a:lnSpc>
                  <a:spcPct val="90000"/>
                </a:lnSpc>
                <a:spcBef>
                  <a:spcPct val="0"/>
                </a:spcBef>
                <a:spcAft>
                  <a:spcPct val="35000"/>
                </a:spcAft>
              </a:pPr>
              <a:r>
                <a:rPr lang="en-US" sz="1200" b="1" kern="1200" dirty="0">
                  <a:solidFill>
                    <a:srgbClr val="000000"/>
                  </a:solidFill>
                </a:rPr>
                <a:t>Capture SALES</a:t>
              </a:r>
            </a:p>
            <a:p>
              <a:pPr lvl="0" algn="ctr" defTabSz="533400">
                <a:lnSpc>
                  <a:spcPct val="90000"/>
                </a:lnSpc>
                <a:spcBef>
                  <a:spcPct val="0"/>
                </a:spcBef>
                <a:spcAft>
                  <a:spcPct val="35000"/>
                </a:spcAft>
              </a:pPr>
              <a:r>
                <a:rPr lang="en-US" sz="1200" b="1" kern="1200" dirty="0">
                  <a:solidFill>
                    <a:srgbClr val="000000"/>
                  </a:solidFill>
                </a:rPr>
                <a:t>Capture HR</a:t>
              </a:r>
            </a:p>
            <a:p>
              <a:pPr lvl="0" algn="ctr" defTabSz="533400">
                <a:lnSpc>
                  <a:spcPct val="90000"/>
                </a:lnSpc>
                <a:spcBef>
                  <a:spcPct val="0"/>
                </a:spcBef>
                <a:spcAft>
                  <a:spcPct val="35000"/>
                </a:spcAft>
              </a:pPr>
              <a:r>
                <a:rPr lang="en-US" sz="1200" b="1" kern="1200" dirty="0">
                  <a:solidFill>
                    <a:srgbClr val="000000"/>
                  </a:solidFill>
                </a:rPr>
                <a:t>Capture ERP</a:t>
              </a:r>
            </a:p>
            <a:p>
              <a:pPr lvl="0" algn="ctr" defTabSz="533400">
                <a:lnSpc>
                  <a:spcPct val="90000"/>
                </a:lnSpc>
                <a:spcBef>
                  <a:spcPct val="0"/>
                </a:spcBef>
                <a:spcAft>
                  <a:spcPct val="35000"/>
                </a:spcAft>
              </a:pPr>
              <a:r>
                <a:rPr lang="en-US" sz="1200" b="1" kern="1200" dirty="0">
                  <a:solidFill>
                    <a:srgbClr val="000000"/>
                  </a:solidFill>
                </a:rPr>
                <a:t>Capture CRM</a:t>
              </a:r>
            </a:p>
          </p:txBody>
        </p:sp>
        <p:sp>
          <p:nvSpPr>
            <p:cNvPr id="12" name="Freeform 11"/>
            <p:cNvSpPr/>
            <p:nvPr/>
          </p:nvSpPr>
          <p:spPr>
            <a:xfrm>
              <a:off x="3680003" y="1776924"/>
              <a:ext cx="1079004" cy="1194876"/>
            </a:xfrm>
            <a:custGeom>
              <a:avLst/>
              <a:gdLst>
                <a:gd name="connsiteX0" fmla="*/ 0 w 1079004"/>
                <a:gd name="connsiteY0" fmla="*/ 179838 h 1194876"/>
                <a:gd name="connsiteX1" fmla="*/ 179838 w 1079004"/>
                <a:gd name="connsiteY1" fmla="*/ 0 h 1194876"/>
                <a:gd name="connsiteX2" fmla="*/ 899166 w 1079004"/>
                <a:gd name="connsiteY2" fmla="*/ 0 h 1194876"/>
                <a:gd name="connsiteX3" fmla="*/ 1079004 w 1079004"/>
                <a:gd name="connsiteY3" fmla="*/ 179838 h 1194876"/>
                <a:gd name="connsiteX4" fmla="*/ 1079004 w 1079004"/>
                <a:gd name="connsiteY4" fmla="*/ 1015038 h 1194876"/>
                <a:gd name="connsiteX5" fmla="*/ 899166 w 1079004"/>
                <a:gd name="connsiteY5" fmla="*/ 1194876 h 1194876"/>
                <a:gd name="connsiteX6" fmla="*/ 179838 w 1079004"/>
                <a:gd name="connsiteY6" fmla="*/ 1194876 h 1194876"/>
                <a:gd name="connsiteX7" fmla="*/ 0 w 1079004"/>
                <a:gd name="connsiteY7" fmla="*/ 1015038 h 1194876"/>
                <a:gd name="connsiteX8" fmla="*/ 0 w 1079004"/>
                <a:gd name="connsiteY8" fmla="*/ 179838 h 119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004" h="1194876">
                  <a:moveTo>
                    <a:pt x="0" y="179838"/>
                  </a:moveTo>
                  <a:cubicBezTo>
                    <a:pt x="0" y="80516"/>
                    <a:pt x="80516" y="0"/>
                    <a:pt x="179838" y="0"/>
                  </a:cubicBezTo>
                  <a:lnTo>
                    <a:pt x="899166" y="0"/>
                  </a:lnTo>
                  <a:cubicBezTo>
                    <a:pt x="998488" y="0"/>
                    <a:pt x="1079004" y="80516"/>
                    <a:pt x="1079004" y="179838"/>
                  </a:cubicBezTo>
                  <a:lnTo>
                    <a:pt x="1079004" y="1015038"/>
                  </a:lnTo>
                  <a:cubicBezTo>
                    <a:pt x="1079004" y="1114360"/>
                    <a:pt x="998488" y="1194876"/>
                    <a:pt x="899166" y="1194876"/>
                  </a:cubicBezTo>
                  <a:lnTo>
                    <a:pt x="179838" y="1194876"/>
                  </a:lnTo>
                  <a:cubicBezTo>
                    <a:pt x="80516" y="1194876"/>
                    <a:pt x="0" y="1114360"/>
                    <a:pt x="0" y="1015038"/>
                  </a:cubicBezTo>
                  <a:lnTo>
                    <a:pt x="0" y="179838"/>
                  </a:lnTo>
                  <a:close/>
                </a:path>
              </a:pathLst>
            </a:custGeom>
            <a:solidFill>
              <a:schemeClr val="bg1">
                <a:lumMod val="75000"/>
              </a:schemeClr>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98393" tIns="98393" rIns="98393" bIns="98393" numCol="1" spcCol="1270" anchor="ctr" anchorCtr="0">
              <a:noAutofit/>
            </a:bodyPr>
            <a:lstStyle/>
            <a:p>
              <a:pPr lvl="0" algn="ctr" defTabSz="533400">
                <a:lnSpc>
                  <a:spcPct val="90000"/>
                </a:lnSpc>
                <a:spcBef>
                  <a:spcPct val="0"/>
                </a:spcBef>
                <a:spcAft>
                  <a:spcPct val="35000"/>
                </a:spcAft>
              </a:pPr>
              <a:r>
                <a:rPr lang="en-US" sz="1200" b="1" kern="1200" dirty="0">
                  <a:solidFill>
                    <a:srgbClr val="000000"/>
                  </a:solidFill>
                </a:rPr>
                <a:t>Setup Test system</a:t>
              </a:r>
            </a:p>
          </p:txBody>
        </p:sp>
        <p:sp>
          <p:nvSpPr>
            <p:cNvPr id="13" name="Freeform 12"/>
            <p:cNvSpPr/>
            <p:nvPr/>
          </p:nvSpPr>
          <p:spPr>
            <a:xfrm>
              <a:off x="4875212" y="1776924"/>
              <a:ext cx="1079004" cy="1194876"/>
            </a:xfrm>
            <a:custGeom>
              <a:avLst/>
              <a:gdLst>
                <a:gd name="connsiteX0" fmla="*/ 0 w 1079004"/>
                <a:gd name="connsiteY0" fmla="*/ 179838 h 1194876"/>
                <a:gd name="connsiteX1" fmla="*/ 179838 w 1079004"/>
                <a:gd name="connsiteY1" fmla="*/ 0 h 1194876"/>
                <a:gd name="connsiteX2" fmla="*/ 899166 w 1079004"/>
                <a:gd name="connsiteY2" fmla="*/ 0 h 1194876"/>
                <a:gd name="connsiteX3" fmla="*/ 1079004 w 1079004"/>
                <a:gd name="connsiteY3" fmla="*/ 179838 h 1194876"/>
                <a:gd name="connsiteX4" fmla="*/ 1079004 w 1079004"/>
                <a:gd name="connsiteY4" fmla="*/ 1015038 h 1194876"/>
                <a:gd name="connsiteX5" fmla="*/ 899166 w 1079004"/>
                <a:gd name="connsiteY5" fmla="*/ 1194876 h 1194876"/>
                <a:gd name="connsiteX6" fmla="*/ 179838 w 1079004"/>
                <a:gd name="connsiteY6" fmla="*/ 1194876 h 1194876"/>
                <a:gd name="connsiteX7" fmla="*/ 0 w 1079004"/>
                <a:gd name="connsiteY7" fmla="*/ 1015038 h 1194876"/>
                <a:gd name="connsiteX8" fmla="*/ 0 w 1079004"/>
                <a:gd name="connsiteY8" fmla="*/ 179838 h 119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004" h="1194876">
                  <a:moveTo>
                    <a:pt x="0" y="179838"/>
                  </a:moveTo>
                  <a:cubicBezTo>
                    <a:pt x="0" y="80516"/>
                    <a:pt x="80516" y="0"/>
                    <a:pt x="179838" y="0"/>
                  </a:cubicBezTo>
                  <a:lnTo>
                    <a:pt x="899166" y="0"/>
                  </a:lnTo>
                  <a:cubicBezTo>
                    <a:pt x="998488" y="0"/>
                    <a:pt x="1079004" y="80516"/>
                    <a:pt x="1079004" y="179838"/>
                  </a:cubicBezTo>
                  <a:lnTo>
                    <a:pt x="1079004" y="1015038"/>
                  </a:lnTo>
                  <a:cubicBezTo>
                    <a:pt x="1079004" y="1114360"/>
                    <a:pt x="998488" y="1194876"/>
                    <a:pt x="899166" y="1194876"/>
                  </a:cubicBezTo>
                  <a:lnTo>
                    <a:pt x="179838" y="1194876"/>
                  </a:lnTo>
                  <a:cubicBezTo>
                    <a:pt x="80516" y="1194876"/>
                    <a:pt x="0" y="1114360"/>
                    <a:pt x="0" y="1015038"/>
                  </a:cubicBezTo>
                  <a:lnTo>
                    <a:pt x="0" y="179838"/>
                  </a:lnTo>
                  <a:close/>
                </a:path>
              </a:pathLst>
            </a:custGeom>
            <a:solidFill>
              <a:schemeClr val="bg1">
                <a:lumMod val="75000"/>
              </a:schemeClr>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98393" tIns="98393" rIns="98393" bIns="98393" numCol="1" spcCol="1270" anchor="ctr" anchorCtr="0">
              <a:noAutofit/>
            </a:bodyPr>
            <a:lstStyle/>
            <a:p>
              <a:pPr lvl="0" algn="ctr" defTabSz="533400">
                <a:lnSpc>
                  <a:spcPct val="90000"/>
                </a:lnSpc>
                <a:spcBef>
                  <a:spcPct val="0"/>
                </a:spcBef>
                <a:spcAft>
                  <a:spcPct val="35000"/>
                </a:spcAft>
              </a:pPr>
              <a:r>
                <a:rPr lang="en-US" sz="1200" b="1" kern="1200" dirty="0">
                  <a:solidFill>
                    <a:srgbClr val="000000"/>
                  </a:solidFill>
                </a:rPr>
                <a:t>Preprocess</a:t>
              </a:r>
            </a:p>
          </p:txBody>
        </p:sp>
        <p:sp>
          <p:nvSpPr>
            <p:cNvPr id="14" name="Freeform 13"/>
            <p:cNvSpPr/>
            <p:nvPr/>
          </p:nvSpPr>
          <p:spPr>
            <a:xfrm>
              <a:off x="6082210" y="1776924"/>
              <a:ext cx="1079004" cy="1194876"/>
            </a:xfrm>
            <a:custGeom>
              <a:avLst/>
              <a:gdLst>
                <a:gd name="connsiteX0" fmla="*/ 0 w 1079004"/>
                <a:gd name="connsiteY0" fmla="*/ 179838 h 1194876"/>
                <a:gd name="connsiteX1" fmla="*/ 179838 w 1079004"/>
                <a:gd name="connsiteY1" fmla="*/ 0 h 1194876"/>
                <a:gd name="connsiteX2" fmla="*/ 899166 w 1079004"/>
                <a:gd name="connsiteY2" fmla="*/ 0 h 1194876"/>
                <a:gd name="connsiteX3" fmla="*/ 1079004 w 1079004"/>
                <a:gd name="connsiteY3" fmla="*/ 179838 h 1194876"/>
                <a:gd name="connsiteX4" fmla="*/ 1079004 w 1079004"/>
                <a:gd name="connsiteY4" fmla="*/ 1015038 h 1194876"/>
                <a:gd name="connsiteX5" fmla="*/ 899166 w 1079004"/>
                <a:gd name="connsiteY5" fmla="*/ 1194876 h 1194876"/>
                <a:gd name="connsiteX6" fmla="*/ 179838 w 1079004"/>
                <a:gd name="connsiteY6" fmla="*/ 1194876 h 1194876"/>
                <a:gd name="connsiteX7" fmla="*/ 0 w 1079004"/>
                <a:gd name="connsiteY7" fmla="*/ 1015038 h 1194876"/>
                <a:gd name="connsiteX8" fmla="*/ 0 w 1079004"/>
                <a:gd name="connsiteY8" fmla="*/ 179838 h 119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004" h="1194876">
                  <a:moveTo>
                    <a:pt x="0" y="179838"/>
                  </a:moveTo>
                  <a:cubicBezTo>
                    <a:pt x="0" y="80516"/>
                    <a:pt x="80516" y="0"/>
                    <a:pt x="179838" y="0"/>
                  </a:cubicBezTo>
                  <a:lnTo>
                    <a:pt x="899166" y="0"/>
                  </a:lnTo>
                  <a:cubicBezTo>
                    <a:pt x="998488" y="0"/>
                    <a:pt x="1079004" y="80516"/>
                    <a:pt x="1079004" y="179838"/>
                  </a:cubicBezTo>
                  <a:lnTo>
                    <a:pt x="1079004" y="1015038"/>
                  </a:lnTo>
                  <a:cubicBezTo>
                    <a:pt x="1079004" y="1114360"/>
                    <a:pt x="998488" y="1194876"/>
                    <a:pt x="899166" y="1194876"/>
                  </a:cubicBezTo>
                  <a:lnTo>
                    <a:pt x="179838" y="1194876"/>
                  </a:lnTo>
                  <a:cubicBezTo>
                    <a:pt x="80516" y="1194876"/>
                    <a:pt x="0" y="1114360"/>
                    <a:pt x="0" y="1015038"/>
                  </a:cubicBezTo>
                  <a:lnTo>
                    <a:pt x="0" y="179838"/>
                  </a:lnTo>
                  <a:close/>
                </a:path>
              </a:pathLst>
            </a:custGeom>
            <a:solidFill>
              <a:schemeClr val="bg1">
                <a:lumMod val="75000"/>
              </a:schemeClr>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98393" tIns="98393" rIns="98393" bIns="98393" numCol="1" spcCol="1270" anchor="ctr" anchorCtr="0">
              <a:noAutofit/>
            </a:bodyPr>
            <a:lstStyle/>
            <a:p>
              <a:pPr lvl="0" algn="ctr" defTabSz="533400">
                <a:lnSpc>
                  <a:spcPct val="90000"/>
                </a:lnSpc>
                <a:spcBef>
                  <a:spcPct val="0"/>
                </a:spcBef>
                <a:spcAft>
                  <a:spcPct val="35000"/>
                </a:spcAft>
              </a:pPr>
              <a:r>
                <a:rPr lang="en-US" sz="1200" b="1" kern="1200" dirty="0">
                  <a:solidFill>
                    <a:srgbClr val="000000"/>
                  </a:solidFill>
                </a:rPr>
                <a:t>Replay</a:t>
              </a:r>
              <a:r>
                <a:rPr lang="en-US" sz="1100" b="1" kern="1200" dirty="0">
                  <a:solidFill>
                    <a:srgbClr val="000000"/>
                  </a:solidFill>
                </a:rPr>
                <a:t>	</a:t>
              </a:r>
            </a:p>
          </p:txBody>
        </p:sp>
        <p:sp>
          <p:nvSpPr>
            <p:cNvPr id="15" name="Freeform 14"/>
            <p:cNvSpPr/>
            <p:nvPr/>
          </p:nvSpPr>
          <p:spPr>
            <a:xfrm>
              <a:off x="7277051" y="1776924"/>
              <a:ext cx="1079004" cy="1194876"/>
            </a:xfrm>
            <a:custGeom>
              <a:avLst/>
              <a:gdLst>
                <a:gd name="connsiteX0" fmla="*/ 0 w 1079004"/>
                <a:gd name="connsiteY0" fmla="*/ 179838 h 1194876"/>
                <a:gd name="connsiteX1" fmla="*/ 179838 w 1079004"/>
                <a:gd name="connsiteY1" fmla="*/ 0 h 1194876"/>
                <a:gd name="connsiteX2" fmla="*/ 899166 w 1079004"/>
                <a:gd name="connsiteY2" fmla="*/ 0 h 1194876"/>
                <a:gd name="connsiteX3" fmla="*/ 1079004 w 1079004"/>
                <a:gd name="connsiteY3" fmla="*/ 179838 h 1194876"/>
                <a:gd name="connsiteX4" fmla="*/ 1079004 w 1079004"/>
                <a:gd name="connsiteY4" fmla="*/ 1015038 h 1194876"/>
                <a:gd name="connsiteX5" fmla="*/ 899166 w 1079004"/>
                <a:gd name="connsiteY5" fmla="*/ 1194876 h 1194876"/>
                <a:gd name="connsiteX6" fmla="*/ 179838 w 1079004"/>
                <a:gd name="connsiteY6" fmla="*/ 1194876 h 1194876"/>
                <a:gd name="connsiteX7" fmla="*/ 0 w 1079004"/>
                <a:gd name="connsiteY7" fmla="*/ 1015038 h 1194876"/>
                <a:gd name="connsiteX8" fmla="*/ 0 w 1079004"/>
                <a:gd name="connsiteY8" fmla="*/ 179838 h 119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004" h="1194876">
                  <a:moveTo>
                    <a:pt x="0" y="179838"/>
                  </a:moveTo>
                  <a:cubicBezTo>
                    <a:pt x="0" y="80516"/>
                    <a:pt x="80516" y="0"/>
                    <a:pt x="179838" y="0"/>
                  </a:cubicBezTo>
                  <a:lnTo>
                    <a:pt x="899166" y="0"/>
                  </a:lnTo>
                  <a:cubicBezTo>
                    <a:pt x="998488" y="0"/>
                    <a:pt x="1079004" y="80516"/>
                    <a:pt x="1079004" y="179838"/>
                  </a:cubicBezTo>
                  <a:lnTo>
                    <a:pt x="1079004" y="1015038"/>
                  </a:lnTo>
                  <a:cubicBezTo>
                    <a:pt x="1079004" y="1114360"/>
                    <a:pt x="998488" y="1194876"/>
                    <a:pt x="899166" y="1194876"/>
                  </a:cubicBezTo>
                  <a:lnTo>
                    <a:pt x="179838" y="1194876"/>
                  </a:lnTo>
                  <a:cubicBezTo>
                    <a:pt x="80516" y="1194876"/>
                    <a:pt x="0" y="1114360"/>
                    <a:pt x="0" y="1015038"/>
                  </a:cubicBezTo>
                  <a:lnTo>
                    <a:pt x="0" y="179838"/>
                  </a:lnTo>
                  <a:close/>
                </a:path>
              </a:pathLst>
            </a:custGeom>
            <a:solidFill>
              <a:schemeClr val="accent2"/>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98393" tIns="98393" rIns="98393" bIns="98393" numCol="1" spcCol="1270" anchor="ctr" anchorCtr="0">
              <a:noAutofit/>
            </a:bodyPr>
            <a:lstStyle/>
            <a:p>
              <a:pPr lvl="0" algn="ctr" defTabSz="533400">
                <a:lnSpc>
                  <a:spcPct val="90000"/>
                </a:lnSpc>
                <a:spcBef>
                  <a:spcPct val="0"/>
                </a:spcBef>
                <a:spcAft>
                  <a:spcPct val="35000"/>
                </a:spcAft>
              </a:pPr>
              <a:r>
                <a:rPr lang="en-US" sz="1200" b="1" kern="1200" dirty="0">
                  <a:solidFill>
                    <a:schemeClr val="accent3"/>
                  </a:solidFill>
                </a:rPr>
                <a:t>Review</a:t>
              </a:r>
              <a:r>
                <a:rPr lang="en-US" sz="1100" b="1" kern="1200" dirty="0">
                  <a:solidFill>
                    <a:schemeClr val="accent3"/>
                  </a:solidFill>
                </a:rPr>
                <a:t> </a:t>
              </a:r>
              <a:r>
                <a:rPr lang="en-US" sz="1200" b="1" kern="1200" dirty="0">
                  <a:solidFill>
                    <a:schemeClr val="accent3"/>
                  </a:solidFill>
                </a:rPr>
                <a:t>Reports</a:t>
              </a:r>
            </a:p>
          </p:txBody>
        </p:sp>
        <p:sp>
          <p:nvSpPr>
            <p:cNvPr id="16" name="Freeform 15"/>
            <p:cNvSpPr/>
            <p:nvPr/>
          </p:nvSpPr>
          <p:spPr>
            <a:xfrm>
              <a:off x="8462765" y="1776924"/>
              <a:ext cx="1213664" cy="1194876"/>
            </a:xfrm>
            <a:custGeom>
              <a:avLst/>
              <a:gdLst>
                <a:gd name="connsiteX0" fmla="*/ 0 w 1213664"/>
                <a:gd name="connsiteY0" fmla="*/ 199150 h 1194876"/>
                <a:gd name="connsiteX1" fmla="*/ 199150 w 1213664"/>
                <a:gd name="connsiteY1" fmla="*/ 0 h 1194876"/>
                <a:gd name="connsiteX2" fmla="*/ 1014514 w 1213664"/>
                <a:gd name="connsiteY2" fmla="*/ 0 h 1194876"/>
                <a:gd name="connsiteX3" fmla="*/ 1213664 w 1213664"/>
                <a:gd name="connsiteY3" fmla="*/ 199150 h 1194876"/>
                <a:gd name="connsiteX4" fmla="*/ 1213664 w 1213664"/>
                <a:gd name="connsiteY4" fmla="*/ 995726 h 1194876"/>
                <a:gd name="connsiteX5" fmla="*/ 1014514 w 1213664"/>
                <a:gd name="connsiteY5" fmla="*/ 1194876 h 1194876"/>
                <a:gd name="connsiteX6" fmla="*/ 199150 w 1213664"/>
                <a:gd name="connsiteY6" fmla="*/ 1194876 h 1194876"/>
                <a:gd name="connsiteX7" fmla="*/ 0 w 1213664"/>
                <a:gd name="connsiteY7" fmla="*/ 995726 h 1194876"/>
                <a:gd name="connsiteX8" fmla="*/ 0 w 1213664"/>
                <a:gd name="connsiteY8" fmla="*/ 199150 h 119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3664" h="1194876">
                  <a:moveTo>
                    <a:pt x="0" y="199150"/>
                  </a:moveTo>
                  <a:cubicBezTo>
                    <a:pt x="0" y="89162"/>
                    <a:pt x="89162" y="0"/>
                    <a:pt x="199150" y="0"/>
                  </a:cubicBezTo>
                  <a:lnTo>
                    <a:pt x="1014514" y="0"/>
                  </a:lnTo>
                  <a:cubicBezTo>
                    <a:pt x="1124502" y="0"/>
                    <a:pt x="1213664" y="89162"/>
                    <a:pt x="1213664" y="199150"/>
                  </a:cubicBezTo>
                  <a:lnTo>
                    <a:pt x="1213664" y="995726"/>
                  </a:lnTo>
                  <a:cubicBezTo>
                    <a:pt x="1213664" y="1105714"/>
                    <a:pt x="1124502" y="1194876"/>
                    <a:pt x="1014514" y="1194876"/>
                  </a:cubicBezTo>
                  <a:lnTo>
                    <a:pt x="199150" y="1194876"/>
                  </a:lnTo>
                  <a:cubicBezTo>
                    <a:pt x="89162" y="1194876"/>
                    <a:pt x="0" y="1105714"/>
                    <a:pt x="0" y="995726"/>
                  </a:cubicBezTo>
                  <a:lnTo>
                    <a:pt x="0" y="199150"/>
                  </a:lnTo>
                  <a:close/>
                </a:path>
              </a:pathLst>
            </a:custGeom>
            <a:solidFill>
              <a:srgbClr val="FFC000"/>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104049" tIns="104049" rIns="104049" bIns="104049" numCol="1" spcCol="1270" anchor="ctr" anchorCtr="0">
              <a:noAutofit/>
            </a:bodyPr>
            <a:lstStyle/>
            <a:p>
              <a:pPr lvl="0" algn="ctr" defTabSz="533400">
                <a:lnSpc>
                  <a:spcPct val="90000"/>
                </a:lnSpc>
                <a:spcBef>
                  <a:spcPct val="0"/>
                </a:spcBef>
                <a:spcAft>
                  <a:spcPct val="35000"/>
                </a:spcAft>
              </a:pPr>
              <a:r>
                <a:rPr lang="en-US" sz="1200" b="1" kern="1200" dirty="0">
                  <a:solidFill>
                    <a:srgbClr val="000000"/>
                  </a:solidFill>
                </a:rPr>
                <a:t>Fix</a:t>
              </a:r>
              <a:r>
                <a:rPr lang="en-US" sz="1100" b="1" kern="1200" dirty="0">
                  <a:solidFill>
                    <a:srgbClr val="000000"/>
                  </a:solidFill>
                </a:rPr>
                <a:t> </a:t>
              </a:r>
              <a:r>
                <a:rPr lang="en-US" sz="1200" b="1" kern="1200" dirty="0">
                  <a:solidFill>
                    <a:srgbClr val="000000"/>
                  </a:solidFill>
                </a:rPr>
                <a:t>Regressions</a:t>
              </a:r>
              <a:r>
                <a:rPr lang="en-US" sz="1100" b="1" kern="1200" dirty="0">
                  <a:solidFill>
                    <a:srgbClr val="000000"/>
                  </a:solidFill>
                </a:rPr>
                <a:t> </a:t>
              </a:r>
              <a:r>
                <a:rPr lang="en-US" sz="1200" b="1" kern="1200" dirty="0">
                  <a:solidFill>
                    <a:srgbClr val="000000"/>
                  </a:solidFill>
                </a:rPr>
                <a:t>and</a:t>
              </a:r>
              <a:r>
                <a:rPr lang="en-US" sz="1100" b="1" kern="1200" dirty="0">
                  <a:solidFill>
                    <a:srgbClr val="000000"/>
                  </a:solidFill>
                </a:rPr>
                <a:t> </a:t>
              </a:r>
              <a:r>
                <a:rPr lang="en-US" sz="1200" b="1" kern="1200" dirty="0">
                  <a:solidFill>
                    <a:srgbClr val="000000"/>
                  </a:solidFill>
                </a:rPr>
                <a:t>Iterate</a:t>
              </a:r>
            </a:p>
          </p:txBody>
        </p:sp>
      </p:grpSp>
      <p:sp>
        <p:nvSpPr>
          <p:cNvPr id="6" name="Line 5"/>
          <p:cNvSpPr>
            <a:spLocks noChangeShapeType="1"/>
          </p:cNvSpPr>
          <p:nvPr/>
        </p:nvSpPr>
        <p:spPr bwMode="auto">
          <a:xfrm flipH="1">
            <a:off x="3579813" y="1600201"/>
            <a:ext cx="4763" cy="1592263"/>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2075" tIns="46038" rIns="92075" bIns="46038">
            <a:spAutoFit/>
          </a:bodyPr>
          <a:lstStyle/>
          <a:p>
            <a:endParaRPr lang="en-US" dirty="0"/>
          </a:p>
        </p:txBody>
      </p:sp>
      <p:sp>
        <p:nvSpPr>
          <p:cNvPr id="7" name="AutoShape 36"/>
          <p:cNvSpPr>
            <a:spLocks noChangeArrowheads="1"/>
          </p:cNvSpPr>
          <p:nvPr/>
        </p:nvSpPr>
        <p:spPr bwMode="auto">
          <a:xfrm>
            <a:off x="5484813" y="1395413"/>
            <a:ext cx="976313" cy="4445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a:tailEnd/>
              </a14:hiddenLine>
            </a:ext>
          </a:extLst>
        </p:spPr>
        <p:txBody>
          <a:bodyPr lIns="92075" tIns="46038" rIns="92075" bIns="46038"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FD0000"/>
              </a:buClr>
            </a:pPr>
            <a:r>
              <a:rPr lang="en-US" altLang="en-US" sz="2000" b="1" dirty="0">
                <a:solidFill>
                  <a:srgbClr val="FD0000"/>
                </a:solidFill>
                <a:cs typeface="Times New Roman" panose="02020603050405020304" pitchFamily="18" charset="0"/>
              </a:rPr>
              <a:t>Test</a:t>
            </a:r>
          </a:p>
        </p:txBody>
      </p:sp>
      <p:sp>
        <p:nvSpPr>
          <p:cNvPr id="8" name="AutoShape 36"/>
          <p:cNvSpPr>
            <a:spLocks noChangeArrowheads="1"/>
          </p:cNvSpPr>
          <p:nvPr/>
        </p:nvSpPr>
        <p:spPr bwMode="auto">
          <a:xfrm>
            <a:off x="2055812" y="1395413"/>
            <a:ext cx="1905000" cy="4445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a:tailEnd/>
              </a14:hiddenLine>
            </a:ext>
          </a:extLst>
        </p:spPr>
        <p:txBody>
          <a:bodyPr lIns="92075" tIns="46038" rIns="92075" bIns="46038"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FD0000"/>
              </a:buClr>
            </a:pPr>
            <a:r>
              <a:rPr lang="en-US" altLang="en-US" sz="2000" b="1" dirty="0">
                <a:solidFill>
                  <a:srgbClr val="FD0000"/>
                </a:solidFill>
                <a:cs typeface="Times New Roman" panose="02020603050405020304" pitchFamily="18" charset="0"/>
              </a:rPr>
              <a:t>Production</a:t>
            </a:r>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78204" y="3562401"/>
            <a:ext cx="5444200" cy="234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7193690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84150" y="4567238"/>
            <a:ext cx="10606088" cy="1223962"/>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eaLnBrk="1" hangingPunct="1">
              <a:spcBef>
                <a:spcPct val="20000"/>
              </a:spcBef>
              <a:buClr>
                <a:srgbClr val="FF0000"/>
              </a:buClr>
              <a:defRPr/>
            </a:pPr>
            <a:endParaRPr lang="en-US" dirty="0">
              <a:cs typeface="Arial" charset="0"/>
            </a:endParaRPr>
          </a:p>
        </p:txBody>
      </p:sp>
      <p:sp>
        <p:nvSpPr>
          <p:cNvPr id="45059" name="Title 1"/>
          <p:cNvSpPr>
            <a:spLocks noGrp="1"/>
          </p:cNvSpPr>
          <p:nvPr>
            <p:ph type="title"/>
          </p:nvPr>
        </p:nvSpPr>
        <p:spPr/>
        <p:txBody>
          <a:bodyPr/>
          <a:lstStyle/>
          <a:p>
            <a:pPr eaLnBrk="1" hangingPunct="1"/>
            <a:r>
              <a:rPr lang="en-US" altLang="es-MX" dirty="0"/>
              <a:t>Summary</a:t>
            </a:r>
          </a:p>
        </p:txBody>
      </p:sp>
      <p:sp>
        <p:nvSpPr>
          <p:cNvPr id="45060" name="Content Placeholder 7"/>
          <p:cNvSpPr>
            <a:spLocks noGrp="1"/>
          </p:cNvSpPr>
          <p:nvPr>
            <p:ph idx="1"/>
          </p:nvPr>
        </p:nvSpPr>
        <p:spPr>
          <a:xfrm>
            <a:off x="622300" y="1243013"/>
            <a:ext cx="10944225" cy="4304590"/>
          </a:xfrm>
        </p:spPr>
        <p:txBody>
          <a:bodyPr/>
          <a:lstStyle/>
          <a:p>
            <a:pPr eaLnBrk="1" hangingPunct="1"/>
            <a:r>
              <a:rPr lang="en-US" altLang="en-US" dirty="0"/>
              <a:t>In this lesson, you should have learned how to:</a:t>
            </a:r>
          </a:p>
          <a:p>
            <a:pPr lvl="1" eaLnBrk="1" hangingPunct="1"/>
            <a:r>
              <a:rPr lang="en-US" altLang="en-US" dirty="0"/>
              <a:t>Monitor performance in a CDB and PDBs</a:t>
            </a:r>
          </a:p>
          <a:p>
            <a:pPr lvl="1" eaLnBrk="1" hangingPunct="1"/>
            <a:r>
              <a:rPr lang="en-US" altLang="en-US" dirty="0"/>
              <a:t>Manage SGA and PGA limits at the PDB level</a:t>
            </a:r>
          </a:p>
          <a:p>
            <a:pPr lvl="1" eaLnBrk="1" hangingPunct="1"/>
            <a:r>
              <a:rPr lang="en-US" altLang="en-US" dirty="0"/>
              <a:t>Manage AWR snapshots at the CDB and PDB levels</a:t>
            </a:r>
          </a:p>
          <a:p>
            <a:pPr lvl="1" eaLnBrk="1" hangingPunct="1"/>
            <a:r>
              <a:rPr lang="en-US" altLang="en-US" dirty="0"/>
              <a:t>Run ADDM tasks for CDB and PDB recommendations</a:t>
            </a:r>
          </a:p>
          <a:p>
            <a:pPr lvl="1" eaLnBrk="1" hangingPunct="1"/>
            <a:r>
              <a:rPr lang="en-US" altLang="en-US" dirty="0"/>
              <a:t>Manage application shared object statistics</a:t>
            </a:r>
          </a:p>
          <a:p>
            <a:pPr lvl="1" eaLnBrk="1" hangingPunct="1"/>
            <a:r>
              <a:rPr lang="en-US" altLang="en-US" dirty="0"/>
              <a:t>Control query DOP involving the </a:t>
            </a:r>
            <a:r>
              <a:rPr lang="en-US" altLang="en-US" dirty="0">
                <a:latin typeface="Courier New" panose="02070309020205020404" pitchFamily="49" charset="0"/>
                <a:cs typeface="Courier New" panose="02070309020205020404" pitchFamily="49" charset="0"/>
              </a:rPr>
              <a:t>containers()</a:t>
            </a:r>
            <a:r>
              <a:rPr lang="en-US" altLang="en-US" dirty="0"/>
              <a:t> construct</a:t>
            </a:r>
          </a:p>
          <a:p>
            <a:pPr lvl="1" eaLnBrk="1" hangingPunct="1"/>
            <a:r>
              <a:rPr lang="en-US" altLang="en-US" dirty="0"/>
              <a:t>Manage Heat Map and ADO policy declaration in a PDB</a:t>
            </a:r>
          </a:p>
          <a:p>
            <a:pPr lvl="1" eaLnBrk="1" hangingPunct="1"/>
            <a:r>
              <a:rPr lang="en-US" altLang="en-US" dirty="0"/>
              <a:t>Manage a CDB fleet</a:t>
            </a:r>
          </a:p>
          <a:p>
            <a:pPr lvl="1"/>
            <a:r>
              <a:rPr lang="en-US" altLang="en-US" dirty="0"/>
              <a:t>Describe use cases for Consolidated Database Replay</a:t>
            </a:r>
          </a:p>
        </p:txBody>
      </p:sp>
      <p:pic>
        <p:nvPicPr>
          <p:cNvPr id="45061" name="Picture 6" descr="OU7_Tablet_Summary.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299575" y="4535488"/>
            <a:ext cx="22669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265864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7"/>
          <p:cNvSpPr>
            <a:spLocks noGrp="1" noChangeArrowheads="1"/>
          </p:cNvSpPr>
          <p:nvPr>
            <p:ph type="title"/>
          </p:nvPr>
        </p:nvSpPr>
        <p:spPr/>
        <p:txBody>
          <a:bodyPr/>
          <a:lstStyle/>
          <a:p>
            <a:pPr eaLnBrk="1" hangingPunct="1"/>
            <a:r>
              <a:rPr lang="en-US" altLang="en-US" dirty="0"/>
              <a:t>Practice 10: Overview</a:t>
            </a:r>
          </a:p>
        </p:txBody>
      </p:sp>
      <p:sp>
        <p:nvSpPr>
          <p:cNvPr id="47107" name="Rectangle 18"/>
          <p:cNvSpPr>
            <a:spLocks noGrp="1" noChangeArrowheads="1"/>
          </p:cNvSpPr>
          <p:nvPr>
            <p:ph idx="1"/>
          </p:nvPr>
        </p:nvSpPr>
        <p:spPr>
          <a:xfrm>
            <a:off x="622300" y="1243013"/>
            <a:ext cx="10944225" cy="1673225"/>
          </a:xfrm>
        </p:spPr>
        <p:txBody>
          <a:bodyPr/>
          <a:lstStyle/>
          <a:p>
            <a:pPr lvl="1" eaLnBrk="1" hangingPunct="1"/>
            <a:r>
              <a:rPr lang="en-US" altLang="en-US" dirty="0"/>
              <a:t>10-1: Monitoring performance at the CDB and PDB levels</a:t>
            </a:r>
          </a:p>
          <a:p>
            <a:pPr lvl="1" eaLnBrk="1" hangingPunct="1"/>
            <a:r>
              <a:rPr lang="en-US" altLang="en-US" dirty="0"/>
              <a:t>10-2: Getting performance ADDM recommendations at CDB and PDB levels</a:t>
            </a:r>
          </a:p>
          <a:p>
            <a:pPr lvl="1" eaLnBrk="1" hangingPunct="1"/>
            <a:r>
              <a:rPr lang="en-US" altLang="en-US" dirty="0"/>
              <a:t>10-3: Monitoring and tuning SQL executions at the PDB level</a:t>
            </a:r>
          </a:p>
          <a:p>
            <a:pPr lvl="1" eaLnBrk="1" hangingPunct="1"/>
            <a:r>
              <a:rPr lang="fr-FR" altLang="en-US" dirty="0"/>
              <a:t>10-4: </a:t>
            </a:r>
            <a:r>
              <a:rPr lang="en-US" altLang="en-US" dirty="0"/>
              <a:t>Configuring a CDB fleet with its CDB lead and CDB members</a:t>
            </a:r>
          </a:p>
        </p:txBody>
      </p:sp>
    </p:spTree>
    <p:custDataLst>
      <p:tags r:id="rId1"/>
    </p:custDataLst>
    <p:extLst>
      <p:ext uri="{BB962C8B-B14F-4D97-AF65-F5344CB8AC3E}">
        <p14:creationId xmlns:p14="http://schemas.microsoft.com/office/powerpoint/2010/main" val="3868996589"/>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dirty="0"/>
              <a:t>Tuning a </a:t>
            </a:r>
            <a:r>
              <a:rPr lang="en-US" altLang="en-US" dirty="0" smtClean="0"/>
              <a:t>CDB</a:t>
            </a:r>
            <a:br>
              <a:rPr lang="en-US" altLang="en-US" dirty="0" smtClean="0"/>
            </a:br>
            <a:endParaRPr lang="en-US" altLang="en-US" dirty="0"/>
          </a:p>
        </p:txBody>
      </p:sp>
      <p:sp>
        <p:nvSpPr>
          <p:cNvPr id="10243" name="Content Placeholder 2"/>
          <p:cNvSpPr>
            <a:spLocks noGrp="1"/>
          </p:cNvSpPr>
          <p:nvPr>
            <p:ph idx="1"/>
          </p:nvPr>
        </p:nvSpPr>
        <p:spPr>
          <a:xfrm>
            <a:off x="622300" y="1243013"/>
            <a:ext cx="10944225" cy="4609802"/>
          </a:xfrm>
        </p:spPr>
        <p:txBody>
          <a:bodyPr/>
          <a:lstStyle/>
          <a:p>
            <a:r>
              <a:rPr lang="en-US" altLang="en-US" dirty="0"/>
              <a:t>Basic rules:</a:t>
            </a:r>
          </a:p>
          <a:p>
            <a:pPr lvl="1"/>
            <a:r>
              <a:rPr lang="en-US" altLang="en-US" dirty="0"/>
              <a:t>The PDB appears to applications exactly the same as a non-CDB.</a:t>
            </a:r>
          </a:p>
          <a:p>
            <a:pPr lvl="1"/>
            <a:r>
              <a:rPr lang="en-US" altLang="en-US" dirty="0"/>
              <a:t>Some initialization parameters can be set at the PDB level.</a:t>
            </a:r>
          </a:p>
          <a:p>
            <a:pPr lvl="1"/>
            <a:r>
              <a:rPr lang="en-US" altLang="en-US" dirty="0"/>
              <a:t>SQL statements are tuned on a per PDB basis.</a:t>
            </a:r>
          </a:p>
          <a:p>
            <a:pPr marL="1279525" lvl="2" indent="-365125"/>
            <a:r>
              <a:rPr lang="en-US" altLang="en-US" dirty="0"/>
              <a:t>Common objects statistics are gathered in the application root of the common object.</a:t>
            </a:r>
          </a:p>
          <a:p>
            <a:pPr marL="1279525" lvl="2" indent="-365125"/>
            <a:r>
              <a:rPr lang="en-US" altLang="en-US" dirty="0"/>
              <a:t>Local objects statistics are gathered in the PDB of the local object.</a:t>
            </a:r>
          </a:p>
          <a:p>
            <a:pPr lvl="1"/>
            <a:r>
              <a:rPr lang="en-US" altLang="en-US" dirty="0"/>
              <a:t>AWR tools run at the CDB and PDB level: ASH / ADDM</a:t>
            </a:r>
          </a:p>
          <a:p>
            <a:pPr lvl="1"/>
            <a:r>
              <a:rPr lang="fr-FR" altLang="en-US" dirty="0"/>
              <a:t>AWR snapshots can be taken at CDB or PDB level.</a:t>
            </a:r>
            <a:endParaRPr lang="en-US" altLang="en-US" dirty="0"/>
          </a:p>
          <a:p>
            <a:pPr lvl="1"/>
            <a:r>
              <a:rPr lang="en-US" altLang="en-US" dirty="0"/>
              <a:t>The cursors in the shared pool are identified by PDB.</a:t>
            </a:r>
          </a:p>
          <a:p>
            <a:pPr lvl="1"/>
            <a:r>
              <a:rPr lang="en-US" altLang="en-US" dirty="0"/>
              <a:t>Instance-wide information is kept in the CDB root container.</a:t>
            </a:r>
          </a:p>
          <a:p>
            <a:pPr lvl="1"/>
            <a:endParaRPr lang="en-US" altLang="en-US" dirty="0"/>
          </a:p>
        </p:txBody>
      </p:sp>
    </p:spTree>
    <p:custDataLst>
      <p:tags r:id="rId1"/>
    </p:custDataLst>
    <p:extLst>
      <p:ext uri="{BB962C8B-B14F-4D97-AF65-F5344CB8AC3E}">
        <p14:creationId xmlns:p14="http://schemas.microsoft.com/office/powerpoint/2010/main" val="37211825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dirty="0"/>
              <a:t>Sizing the </a:t>
            </a:r>
            <a:r>
              <a:rPr lang="en-US" altLang="en-US" dirty="0" smtClean="0"/>
              <a:t>CDB</a:t>
            </a:r>
            <a:br>
              <a:rPr lang="en-US" altLang="en-US" dirty="0" smtClean="0"/>
            </a:br>
            <a:endParaRPr lang="en-US" altLang="en-US" dirty="0"/>
          </a:p>
        </p:txBody>
      </p:sp>
      <p:sp>
        <p:nvSpPr>
          <p:cNvPr id="12291" name="Content Placeholder 2"/>
          <p:cNvSpPr>
            <a:spLocks noGrp="1"/>
          </p:cNvSpPr>
          <p:nvPr>
            <p:ph idx="1"/>
          </p:nvPr>
        </p:nvSpPr>
        <p:spPr>
          <a:xfrm>
            <a:off x="622300" y="1243013"/>
            <a:ext cx="10944225" cy="2787650"/>
          </a:xfrm>
        </p:spPr>
        <p:txBody>
          <a:bodyPr/>
          <a:lstStyle/>
          <a:p>
            <a:pPr eaLnBrk="1" hangingPunct="1"/>
            <a:r>
              <a:rPr lang="en-US" altLang="en-US" dirty="0"/>
              <a:t>Areas of concern:</a:t>
            </a:r>
          </a:p>
          <a:p>
            <a:pPr lvl="1" eaLnBrk="1" hangingPunct="1"/>
            <a:r>
              <a:rPr lang="en-US" altLang="en-US" dirty="0"/>
              <a:t>Memory (SGA and PGA)</a:t>
            </a:r>
          </a:p>
          <a:p>
            <a:pPr marL="1279525" lvl="2" indent="-365125" eaLnBrk="1" hangingPunct="1"/>
            <a:r>
              <a:rPr lang="en-US" altLang="en-US" dirty="0"/>
              <a:t>Buffer Cache</a:t>
            </a:r>
          </a:p>
          <a:p>
            <a:pPr marL="1279525" lvl="2" indent="-365125" eaLnBrk="1" hangingPunct="1"/>
            <a:r>
              <a:rPr lang="en-US" altLang="en-US" dirty="0"/>
              <a:t>Shared Pool</a:t>
            </a:r>
          </a:p>
          <a:p>
            <a:pPr marL="1279525" lvl="2" indent="-365125" eaLnBrk="1" hangingPunct="1"/>
            <a:r>
              <a:rPr lang="en-US" altLang="en-US" dirty="0"/>
              <a:t>Program Global Area</a:t>
            </a:r>
          </a:p>
          <a:p>
            <a:pPr lvl="1" eaLnBrk="1" hangingPunct="1"/>
            <a:r>
              <a:rPr lang="en-US" altLang="en-US" dirty="0"/>
              <a:t>CPU over allocation</a:t>
            </a:r>
          </a:p>
          <a:p>
            <a:pPr lvl="1" eaLnBrk="1" hangingPunct="1"/>
            <a:r>
              <a:rPr lang="en-US" altLang="en-US" dirty="0"/>
              <a:t>SQL Tuning</a:t>
            </a:r>
          </a:p>
        </p:txBody>
      </p:sp>
    </p:spTree>
    <p:custDataLst>
      <p:tags r:id="rId1"/>
    </p:custDataLst>
    <p:extLst>
      <p:ext uri="{BB962C8B-B14F-4D97-AF65-F5344CB8AC3E}">
        <p14:creationId xmlns:p14="http://schemas.microsoft.com/office/powerpoint/2010/main" val="20366864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dirty="0"/>
              <a:t>Testing the </a:t>
            </a:r>
            <a:r>
              <a:rPr lang="en-US" altLang="en-US" dirty="0" smtClean="0"/>
              <a:t>Estimates</a:t>
            </a:r>
            <a:br>
              <a:rPr lang="en-US" altLang="en-US" dirty="0" smtClean="0"/>
            </a:br>
            <a:endParaRPr lang="en-US" altLang="en-US" dirty="0"/>
          </a:p>
        </p:txBody>
      </p:sp>
      <p:sp>
        <p:nvSpPr>
          <p:cNvPr id="14339" name="Content Placeholder 2"/>
          <p:cNvSpPr>
            <a:spLocks noGrp="1"/>
          </p:cNvSpPr>
          <p:nvPr>
            <p:ph idx="1"/>
          </p:nvPr>
        </p:nvSpPr>
        <p:spPr>
          <a:xfrm>
            <a:off x="622300" y="1243013"/>
            <a:ext cx="10944225" cy="1673225"/>
          </a:xfrm>
        </p:spPr>
        <p:txBody>
          <a:bodyPr/>
          <a:lstStyle/>
          <a:p>
            <a:pPr eaLnBrk="1" hangingPunct="1"/>
            <a:r>
              <a:rPr lang="en-US" altLang="en-US" dirty="0"/>
              <a:t>Consolidated Database Replay tests:</a:t>
            </a:r>
          </a:p>
          <a:p>
            <a:pPr lvl="1" eaLnBrk="1" hangingPunct="1"/>
            <a:r>
              <a:rPr lang="en-US" altLang="en-US" dirty="0"/>
              <a:t>Consolidation of servers</a:t>
            </a:r>
          </a:p>
          <a:p>
            <a:pPr lvl="1" eaLnBrk="1" hangingPunct="1"/>
            <a:r>
              <a:rPr lang="en-US" altLang="en-US" dirty="0"/>
              <a:t>Scale-up</a:t>
            </a:r>
          </a:p>
          <a:p>
            <a:pPr lvl="1" eaLnBrk="1" hangingPunct="1"/>
            <a:r>
              <a:rPr lang="en-US" altLang="en-US" dirty="0"/>
              <a:t>Peak load capacity</a:t>
            </a:r>
          </a:p>
        </p:txBody>
      </p:sp>
    </p:spTree>
    <p:custDataLst>
      <p:tags r:id="rId1"/>
    </p:custDataLst>
    <p:extLst>
      <p:ext uri="{BB962C8B-B14F-4D97-AF65-F5344CB8AC3E}">
        <p14:creationId xmlns:p14="http://schemas.microsoft.com/office/powerpoint/2010/main" val="11999982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837982" y="365126"/>
            <a:ext cx="10296990" cy="798511"/>
          </a:xfrm>
        </p:spPr>
        <p:txBody>
          <a:bodyPr/>
          <a:lstStyle/>
          <a:p>
            <a:pPr eaLnBrk="1" hangingPunct="1"/>
            <a:r>
              <a:rPr lang="en-US" altLang="en-US" dirty="0"/>
              <a:t>Managing SGA for PDBs</a:t>
            </a:r>
          </a:p>
        </p:txBody>
      </p:sp>
      <p:sp>
        <p:nvSpPr>
          <p:cNvPr id="33" name="Content Placeholder 32"/>
          <p:cNvSpPr>
            <a:spLocks noGrp="1"/>
          </p:cNvSpPr>
          <p:nvPr>
            <p:ph idx="1"/>
          </p:nvPr>
        </p:nvSpPr>
        <p:spPr>
          <a:xfrm>
            <a:off x="6670675" y="1236663"/>
            <a:ext cx="4895850" cy="4564062"/>
          </a:xfrm>
        </p:spPr>
        <p:txBody>
          <a:bodyPr/>
          <a:lstStyle/>
          <a:p>
            <a:pPr lvl="1" eaLnBrk="1" hangingPunct="1">
              <a:defRPr/>
            </a:pPr>
            <a:r>
              <a:rPr lang="en-US" sz="2000" dirty="0">
                <a:solidFill>
                  <a:srgbClr val="7030A0"/>
                </a:solidFill>
                <a:latin typeface="Courier New" pitchFamily="49" charset="0"/>
                <a:cs typeface="Courier New" pitchFamily="49" charset="0"/>
              </a:rPr>
              <a:t>SGA_TARGET</a:t>
            </a:r>
            <a:r>
              <a:rPr lang="en-US" sz="2000" dirty="0">
                <a:solidFill>
                  <a:schemeClr val="tx1"/>
                </a:solidFill>
                <a:cs typeface="Arial" pitchFamily="34" charset="0"/>
              </a:rPr>
              <a:t> </a:t>
            </a:r>
            <a:r>
              <a:rPr lang="en-US" sz="2000" dirty="0">
                <a:cs typeface="Arial" pitchFamily="34" charset="0"/>
              </a:rPr>
              <a:t>set at the PDB level enforces a hard limit for the PDB’s SGA.</a:t>
            </a:r>
          </a:p>
          <a:p>
            <a:pPr lvl="1" eaLnBrk="1" hangingPunct="1">
              <a:defRPr/>
            </a:pPr>
            <a:r>
              <a:rPr lang="en-US" sz="2000" dirty="0">
                <a:latin typeface="Courier New" pitchFamily="49" charset="0"/>
                <a:cs typeface="Courier New" pitchFamily="49" charset="0"/>
              </a:rPr>
              <a:t>SGA_TARGET</a:t>
            </a:r>
            <a:r>
              <a:rPr lang="en-US" sz="2000" dirty="0">
                <a:cs typeface="Arial" pitchFamily="34" charset="0"/>
              </a:rPr>
              <a:t> at the PDB level provides more SGA for other containers.</a:t>
            </a:r>
          </a:p>
          <a:p>
            <a:pPr lvl="1" eaLnBrk="1" hangingPunct="1">
              <a:defRPr/>
            </a:pPr>
            <a:r>
              <a:rPr lang="en-US" sz="2000" dirty="0">
                <a:solidFill>
                  <a:srgbClr val="C00000"/>
                </a:solidFill>
                <a:latin typeface="Courier New" pitchFamily="49" charset="0"/>
                <a:cs typeface="Courier New" pitchFamily="49" charset="0"/>
              </a:rPr>
              <a:t>SGA_MIN_SIZE</a:t>
            </a:r>
            <a:r>
              <a:rPr lang="en-US" sz="2000" dirty="0">
                <a:solidFill>
                  <a:schemeClr val="tx1"/>
                </a:solidFill>
                <a:cs typeface="Arial" pitchFamily="34" charset="0"/>
              </a:rPr>
              <a:t> </a:t>
            </a:r>
            <a:r>
              <a:rPr lang="en-US" sz="2000" dirty="0">
                <a:cs typeface="Arial" pitchFamily="34" charset="0"/>
              </a:rPr>
              <a:t>set for a PDB guarantees SGA space for the PDB.</a:t>
            </a:r>
          </a:p>
          <a:p>
            <a:pPr lvl="1" eaLnBrk="1" hangingPunct="1">
              <a:defRPr/>
            </a:pPr>
            <a:r>
              <a:rPr lang="en-US" sz="2000" dirty="0">
                <a:cs typeface="Arial" pitchFamily="34" charset="0"/>
              </a:rPr>
              <a:t>Parameters at PDB level are:</a:t>
            </a:r>
          </a:p>
          <a:p>
            <a:pPr lvl="2" eaLnBrk="1" hangingPunct="1">
              <a:buFont typeface="Courier New" pitchFamily="49" charset="0"/>
              <a:buChar char="−"/>
              <a:defRPr/>
            </a:pPr>
            <a:r>
              <a:rPr lang="en-US" sz="1800" dirty="0">
                <a:latin typeface="Courier New" pitchFamily="49" charset="0"/>
                <a:cs typeface="Courier New" pitchFamily="49" charset="0"/>
              </a:rPr>
              <a:t>DB_CACHE_SIZE</a:t>
            </a:r>
          </a:p>
          <a:p>
            <a:pPr lvl="2" eaLnBrk="1" hangingPunct="1">
              <a:buFont typeface="Courier New" pitchFamily="49" charset="0"/>
              <a:buChar char="−"/>
              <a:defRPr/>
            </a:pPr>
            <a:r>
              <a:rPr lang="en-US" sz="1800" dirty="0">
                <a:latin typeface="Courier New" pitchFamily="49" charset="0"/>
                <a:cs typeface="Courier New" pitchFamily="49" charset="0"/>
              </a:rPr>
              <a:t>SHARED_POOL_SIZE</a:t>
            </a:r>
            <a:endParaRPr lang="en-US" sz="1800" dirty="0">
              <a:cs typeface="Arial" pitchFamily="34" charset="0"/>
            </a:endParaRPr>
          </a:p>
          <a:p>
            <a:pPr lvl="1" eaLnBrk="1" hangingPunct="1">
              <a:defRPr/>
            </a:pPr>
            <a:r>
              <a:rPr lang="en-US" sz="2000" dirty="0">
                <a:solidFill>
                  <a:schemeClr val="tx1"/>
                </a:solidFill>
                <a:latin typeface="+mj-lt"/>
                <a:cs typeface="Courier New" pitchFamily="49" charset="0"/>
              </a:rPr>
              <a:t>  </a:t>
            </a:r>
            <a:r>
              <a:rPr lang="en-US" sz="2000" dirty="0">
                <a:latin typeface="+mj-lt"/>
                <a:cs typeface="Courier New" pitchFamily="49" charset="0"/>
              </a:rPr>
              <a:t>(PDB minimums) cannot be &gt; 50 percent of memory.</a:t>
            </a:r>
            <a:endParaRPr lang="en-US" sz="2000" dirty="0">
              <a:latin typeface="+mj-lt"/>
            </a:endParaRPr>
          </a:p>
        </p:txBody>
      </p:sp>
      <p:sp>
        <p:nvSpPr>
          <p:cNvPr id="7" name="Rectangle 6"/>
          <p:cNvSpPr/>
          <p:nvPr/>
        </p:nvSpPr>
        <p:spPr>
          <a:xfrm>
            <a:off x="627063" y="5346700"/>
            <a:ext cx="2684462" cy="457200"/>
          </a:xfrm>
          <a:prstGeom prst="rect">
            <a:avLst/>
          </a:prstGeom>
          <a:solidFill>
            <a:srgbClr val="FFFF0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r>
              <a:rPr lang="en-US" sz="1400" b="1" dirty="0">
                <a:solidFill>
                  <a:srgbClr val="000000"/>
                </a:solidFill>
              </a:rPr>
              <a:t>Sales PDB SGA</a:t>
            </a:r>
          </a:p>
        </p:txBody>
      </p:sp>
      <p:sp>
        <p:nvSpPr>
          <p:cNvPr id="8" name="Rectangle 7"/>
          <p:cNvSpPr/>
          <p:nvPr/>
        </p:nvSpPr>
        <p:spPr>
          <a:xfrm>
            <a:off x="627063" y="4965700"/>
            <a:ext cx="2684462" cy="381000"/>
          </a:xfrm>
          <a:prstGeom prst="rect">
            <a:avLst/>
          </a:prstGeom>
          <a:solidFill>
            <a:srgbClr val="92D05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r>
              <a:rPr lang="en-US" sz="1400" b="1" dirty="0">
                <a:solidFill>
                  <a:srgbClr val="000000"/>
                </a:solidFill>
              </a:rPr>
              <a:t>Marketing PDB SGA</a:t>
            </a:r>
          </a:p>
        </p:txBody>
      </p:sp>
      <p:sp>
        <p:nvSpPr>
          <p:cNvPr id="9" name="Rectangle 8"/>
          <p:cNvSpPr/>
          <p:nvPr/>
        </p:nvSpPr>
        <p:spPr>
          <a:xfrm>
            <a:off x="627063" y="2386013"/>
            <a:ext cx="2684462" cy="2613025"/>
          </a:xfrm>
          <a:prstGeom prst="rect">
            <a:avLst/>
          </a:prstGeom>
          <a:solidFill>
            <a:srgbClr val="99CCF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r>
              <a:rPr lang="en-US" sz="1400" b="1" dirty="0">
                <a:solidFill>
                  <a:srgbClr val="000000"/>
                </a:solidFill>
              </a:rPr>
              <a:t>Support PDB SGA</a:t>
            </a:r>
          </a:p>
        </p:txBody>
      </p:sp>
      <p:sp>
        <p:nvSpPr>
          <p:cNvPr id="11" name="Rectangle 10"/>
          <p:cNvSpPr/>
          <p:nvPr/>
        </p:nvSpPr>
        <p:spPr>
          <a:xfrm>
            <a:off x="627063" y="1928813"/>
            <a:ext cx="2684462" cy="4572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r>
              <a:rPr lang="en-US" sz="1400" b="1" dirty="0"/>
              <a:t>CDB Root SGA</a:t>
            </a:r>
          </a:p>
        </p:txBody>
      </p:sp>
      <p:sp>
        <p:nvSpPr>
          <p:cNvPr id="16392" name="Rectangle 14"/>
          <p:cNvSpPr>
            <a:spLocks noChangeArrowheads="1"/>
          </p:cNvSpPr>
          <p:nvPr/>
        </p:nvSpPr>
        <p:spPr bwMode="auto">
          <a:xfrm>
            <a:off x="623888" y="1928813"/>
            <a:ext cx="2687637" cy="3887787"/>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16393" name="TextBox 16"/>
          <p:cNvSpPr txBox="1">
            <a:spLocks noChangeArrowheads="1"/>
          </p:cNvSpPr>
          <p:nvPr/>
        </p:nvSpPr>
        <p:spPr bwMode="auto">
          <a:xfrm>
            <a:off x="527050" y="1587500"/>
            <a:ext cx="17954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dirty="0">
                <a:solidFill>
                  <a:srgbClr val="000000"/>
                </a:solidFill>
                <a:latin typeface="Courier New" panose="02070309020205020404" pitchFamily="49" charset="0"/>
                <a:cs typeface="Courier New" panose="02070309020205020404" pitchFamily="49" charset="0"/>
              </a:rPr>
              <a:t>SGA_TARGET=10TB</a:t>
            </a:r>
          </a:p>
        </p:txBody>
      </p:sp>
      <p:sp>
        <p:nvSpPr>
          <p:cNvPr id="16394" name="TextBox 98"/>
          <p:cNvSpPr txBox="1">
            <a:spLocks noChangeArrowheads="1"/>
          </p:cNvSpPr>
          <p:nvPr/>
        </p:nvSpPr>
        <p:spPr bwMode="auto">
          <a:xfrm>
            <a:off x="549275" y="1196975"/>
            <a:ext cx="22082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dirty="0">
                <a:solidFill>
                  <a:srgbClr val="000000"/>
                </a:solidFill>
              </a:rPr>
              <a:t>CDB Instance</a:t>
            </a:r>
          </a:p>
        </p:txBody>
      </p:sp>
      <p:sp>
        <p:nvSpPr>
          <p:cNvPr id="16395" name="Rounded Rectangle 20"/>
          <p:cNvSpPr>
            <a:spLocks noChangeArrowheads="1"/>
          </p:cNvSpPr>
          <p:nvPr/>
        </p:nvSpPr>
        <p:spPr bwMode="auto">
          <a:xfrm>
            <a:off x="912813" y="2551113"/>
            <a:ext cx="2111375" cy="719137"/>
          </a:xfrm>
          <a:prstGeom prst="roundRect">
            <a:avLst>
              <a:gd name="adj" fmla="val 16667"/>
            </a:avLst>
          </a:prstGeom>
          <a:solidFill>
            <a:srgbClr val="D9E6FF"/>
          </a:solidFill>
          <a:ln w="28575" algn="ctr">
            <a:solidFill>
              <a:schemeClr val="tx1"/>
            </a:solidFill>
            <a:round/>
            <a:headEnd type="none" w="sm" len="sm"/>
            <a:tailEnd type="none" w="lg" len="lg"/>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r>
              <a:rPr lang="en-US" altLang="en-US" sz="1200" dirty="0">
                <a:solidFill>
                  <a:srgbClr val="000000"/>
                </a:solidFill>
              </a:rPr>
              <a:t>Should the </a:t>
            </a:r>
            <a:r>
              <a:rPr lang="en-US" altLang="en-US" sz="1200" dirty="0">
                <a:solidFill>
                  <a:srgbClr val="000000"/>
                </a:solidFill>
                <a:latin typeface="Courier New" panose="02070309020205020404" pitchFamily="49" charset="0"/>
                <a:cs typeface="Courier New" panose="02070309020205020404" pitchFamily="49" charset="0"/>
              </a:rPr>
              <a:t>SUPPORT</a:t>
            </a:r>
            <a:r>
              <a:rPr lang="en-US" altLang="en-US" sz="1200" dirty="0">
                <a:solidFill>
                  <a:srgbClr val="000000"/>
                </a:solidFill>
              </a:rPr>
              <a:t> PDB use most of the SGA? </a:t>
            </a:r>
          </a:p>
        </p:txBody>
      </p:sp>
      <p:sp>
        <p:nvSpPr>
          <p:cNvPr id="22" name="Rectangle 21"/>
          <p:cNvSpPr/>
          <p:nvPr/>
        </p:nvSpPr>
        <p:spPr>
          <a:xfrm>
            <a:off x="3794125" y="4278313"/>
            <a:ext cx="2682875" cy="1549400"/>
          </a:xfrm>
          <a:prstGeom prst="rect">
            <a:avLst/>
          </a:prstGeom>
          <a:solidFill>
            <a:srgbClr val="FFFF0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r>
              <a:rPr lang="en-US" sz="1400" b="1" dirty="0">
                <a:solidFill>
                  <a:srgbClr val="000000"/>
                </a:solidFill>
              </a:rPr>
              <a:t>       Sales </a:t>
            </a:r>
          </a:p>
          <a:p>
            <a:pPr algn="ctr" eaLnBrk="1" hangingPunct="1">
              <a:lnSpc>
                <a:spcPct val="90000"/>
              </a:lnSpc>
              <a:defRPr/>
            </a:pPr>
            <a:r>
              <a:rPr lang="en-US" sz="1400" b="1" dirty="0">
                <a:solidFill>
                  <a:srgbClr val="000000"/>
                </a:solidFill>
              </a:rPr>
              <a:t>        PDB SGA</a:t>
            </a:r>
          </a:p>
        </p:txBody>
      </p:sp>
      <p:sp>
        <p:nvSpPr>
          <p:cNvPr id="23" name="Rectangle 22"/>
          <p:cNvSpPr/>
          <p:nvPr/>
        </p:nvSpPr>
        <p:spPr>
          <a:xfrm>
            <a:off x="3794125" y="3990975"/>
            <a:ext cx="2682875" cy="287338"/>
          </a:xfrm>
          <a:prstGeom prst="rect">
            <a:avLst/>
          </a:prstGeom>
          <a:solidFill>
            <a:srgbClr val="92D05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r>
              <a:rPr lang="en-US" sz="1400" b="1" dirty="0">
                <a:solidFill>
                  <a:srgbClr val="000000"/>
                </a:solidFill>
              </a:rPr>
              <a:t>Marketing PDB SGA</a:t>
            </a:r>
          </a:p>
        </p:txBody>
      </p:sp>
      <p:sp>
        <p:nvSpPr>
          <p:cNvPr id="24" name="Rectangle 23"/>
          <p:cNvSpPr/>
          <p:nvPr/>
        </p:nvSpPr>
        <p:spPr>
          <a:xfrm>
            <a:off x="3794125" y="2392363"/>
            <a:ext cx="2682875" cy="1598612"/>
          </a:xfrm>
          <a:prstGeom prst="rect">
            <a:avLst/>
          </a:prstGeom>
          <a:solidFill>
            <a:srgbClr val="99CCF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r>
              <a:rPr lang="en-US" sz="1400" b="1" dirty="0">
                <a:solidFill>
                  <a:srgbClr val="000000"/>
                </a:solidFill>
              </a:rPr>
              <a:t>           Support</a:t>
            </a:r>
          </a:p>
          <a:p>
            <a:pPr algn="ctr" eaLnBrk="1" hangingPunct="1">
              <a:lnSpc>
                <a:spcPct val="90000"/>
              </a:lnSpc>
              <a:defRPr/>
            </a:pPr>
            <a:r>
              <a:rPr lang="en-US" sz="1400" b="1" dirty="0">
                <a:solidFill>
                  <a:srgbClr val="000000"/>
                </a:solidFill>
              </a:rPr>
              <a:t>           PDB SGA</a:t>
            </a:r>
          </a:p>
        </p:txBody>
      </p:sp>
      <p:sp>
        <p:nvSpPr>
          <p:cNvPr id="25" name="Rectangle 24"/>
          <p:cNvSpPr/>
          <p:nvPr/>
        </p:nvSpPr>
        <p:spPr>
          <a:xfrm>
            <a:off x="3794125" y="1935163"/>
            <a:ext cx="2682875" cy="4572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r>
              <a:rPr lang="en-US" sz="1400" b="1" dirty="0"/>
              <a:t>CDB Root SGA</a:t>
            </a:r>
          </a:p>
        </p:txBody>
      </p:sp>
      <p:sp>
        <p:nvSpPr>
          <p:cNvPr id="16400" name="Rectangle 25"/>
          <p:cNvSpPr>
            <a:spLocks noChangeArrowheads="1"/>
          </p:cNvSpPr>
          <p:nvPr/>
        </p:nvSpPr>
        <p:spPr bwMode="auto">
          <a:xfrm>
            <a:off x="3789363" y="1935163"/>
            <a:ext cx="2687637" cy="3887787"/>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16401" name="TextBox 26"/>
          <p:cNvSpPr txBox="1">
            <a:spLocks noChangeArrowheads="1"/>
          </p:cNvSpPr>
          <p:nvPr/>
        </p:nvSpPr>
        <p:spPr bwMode="auto">
          <a:xfrm>
            <a:off x="3694113" y="1593850"/>
            <a:ext cx="1797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dirty="0">
                <a:solidFill>
                  <a:srgbClr val="000000"/>
                </a:solidFill>
                <a:latin typeface="Courier New" panose="02070309020205020404" pitchFamily="49" charset="0"/>
                <a:cs typeface="Courier New" panose="02070309020205020404" pitchFamily="49" charset="0"/>
              </a:rPr>
              <a:t>SGA_TARGET=10TB</a:t>
            </a:r>
          </a:p>
        </p:txBody>
      </p:sp>
      <p:sp>
        <p:nvSpPr>
          <p:cNvPr id="28" name="Up-Down Arrow 27"/>
          <p:cNvSpPr/>
          <p:nvPr/>
        </p:nvSpPr>
        <p:spPr>
          <a:xfrm>
            <a:off x="3830863" y="2369223"/>
            <a:ext cx="815788" cy="1620000"/>
          </a:xfrm>
          <a:prstGeom prst="upDownArrow">
            <a:avLst/>
          </a:prstGeom>
          <a:solidFill>
            <a:schemeClr val="bg1">
              <a:lumMod val="95000"/>
            </a:schemeClr>
          </a:solidFill>
          <a:ln w="28575">
            <a:solidFill>
              <a:schemeClr val="tx1"/>
            </a:solidFill>
            <a:miter lim="800000"/>
            <a:tailEnd w="lg" len="lg"/>
          </a:ln>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eaLnBrk="1" hangingPunct="1">
              <a:lnSpc>
                <a:spcPct val="90000"/>
              </a:lnSpc>
              <a:defRPr/>
            </a:pPr>
            <a:r>
              <a:rPr lang="en-US" sz="1300" b="1" dirty="0">
                <a:solidFill>
                  <a:srgbClr val="7030A0"/>
                </a:solidFill>
              </a:rPr>
              <a:t>SGA_TARGET</a:t>
            </a:r>
          </a:p>
        </p:txBody>
      </p:sp>
      <p:sp>
        <p:nvSpPr>
          <p:cNvPr id="29" name="Up-Down Arrow 28"/>
          <p:cNvSpPr/>
          <p:nvPr/>
        </p:nvSpPr>
        <p:spPr>
          <a:xfrm>
            <a:off x="3830863" y="4422949"/>
            <a:ext cx="648000" cy="1368152"/>
          </a:xfrm>
          <a:prstGeom prst="upDownArrow">
            <a:avLst/>
          </a:prstGeom>
          <a:solidFill>
            <a:schemeClr val="bg1">
              <a:lumMod val="95000"/>
            </a:schemeClr>
          </a:solidFill>
          <a:ln w="28575">
            <a:solidFill>
              <a:schemeClr val="tx1"/>
            </a:solidFill>
            <a:miter lim="800000"/>
            <a:tailEnd w="lg" len="lg"/>
          </a:ln>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eaLnBrk="1" hangingPunct="1">
              <a:lnSpc>
                <a:spcPct val="90000"/>
              </a:lnSpc>
              <a:defRPr/>
            </a:pPr>
            <a:r>
              <a:rPr lang="en-US" sz="1000" b="1" dirty="0">
                <a:solidFill>
                  <a:srgbClr val="C00000"/>
                </a:solidFill>
              </a:rPr>
              <a:t>SGA_MIN_SIZE</a:t>
            </a:r>
          </a:p>
        </p:txBody>
      </p:sp>
      <p:cxnSp>
        <p:nvCxnSpPr>
          <p:cNvPr id="16404" name="Straight Connector 31"/>
          <p:cNvCxnSpPr>
            <a:cxnSpLocks noChangeShapeType="1"/>
          </p:cNvCxnSpPr>
          <p:nvPr/>
        </p:nvCxnSpPr>
        <p:spPr bwMode="auto">
          <a:xfrm>
            <a:off x="3789363" y="4422775"/>
            <a:ext cx="2687637" cy="0"/>
          </a:xfrm>
          <a:prstGeom prst="line">
            <a:avLst/>
          </a:prstGeom>
          <a:noFill/>
          <a:ln w="28575" algn="ctr">
            <a:solidFill>
              <a:schemeClr val="tx1"/>
            </a:solidFill>
            <a:prstDash val="sysDash"/>
            <a:round/>
            <a:headEnd type="none" w="sm" len="sm"/>
            <a:tailEnd type="none" w="sm" len="sm"/>
          </a:ln>
          <a:extLst>
            <a:ext uri="{909E8E84-426E-40DD-AFC4-6F175D3DCCD1}">
              <a14:hiddenFill xmlns:a14="http://schemas.microsoft.com/office/drawing/2010/main">
                <a:noFill/>
              </a14:hiddenFill>
            </a:ext>
          </a:extLst>
        </p:spPr>
      </p:cxnSp>
    </p:spTree>
    <p:custDataLst>
      <p:tags r:id="rId1"/>
    </p:custDataLst>
    <p:extLst>
      <p:ext uri="{BB962C8B-B14F-4D97-AF65-F5344CB8AC3E}">
        <p14:creationId xmlns:p14="http://schemas.microsoft.com/office/powerpoint/2010/main" val="138455688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837982" y="365126"/>
            <a:ext cx="10296990" cy="900113"/>
          </a:xfrm>
        </p:spPr>
        <p:txBody>
          <a:bodyPr/>
          <a:lstStyle/>
          <a:p>
            <a:pPr eaLnBrk="1" hangingPunct="1"/>
            <a:r>
              <a:rPr lang="en-US" altLang="en-US" dirty="0"/>
              <a:t>Managing PGA for PDBs</a:t>
            </a:r>
          </a:p>
        </p:txBody>
      </p:sp>
      <p:sp>
        <p:nvSpPr>
          <p:cNvPr id="43" name="Content Placeholder 42"/>
          <p:cNvSpPr>
            <a:spLocks noGrp="1"/>
          </p:cNvSpPr>
          <p:nvPr>
            <p:ph idx="1"/>
          </p:nvPr>
        </p:nvSpPr>
        <p:spPr>
          <a:xfrm>
            <a:off x="5229225" y="2097088"/>
            <a:ext cx="6527800" cy="3911600"/>
          </a:xfrm>
        </p:spPr>
        <p:txBody>
          <a:bodyPr>
            <a:normAutofit lnSpcReduction="10000"/>
          </a:bodyPr>
          <a:lstStyle/>
          <a:p>
            <a:pPr eaLnBrk="1" hangingPunct="1">
              <a:lnSpc>
                <a:spcPct val="90000"/>
              </a:lnSpc>
              <a:buFont typeface="Arial" charset="0"/>
              <a:buNone/>
              <a:defRPr/>
            </a:pPr>
            <a:r>
              <a:rPr lang="en-US" dirty="0">
                <a:latin typeface="+mj-lt"/>
                <a:cs typeface="Courier New" pitchFamily="49" charset="0"/>
              </a:rPr>
              <a:t>Instance </a:t>
            </a:r>
            <a:r>
              <a:rPr lang="en-US" dirty="0">
                <a:latin typeface="Courier New" pitchFamily="49" charset="0"/>
                <a:cs typeface="Courier New" pitchFamily="49" charset="0"/>
              </a:rPr>
              <a:t>PGA_AGGREGATE_LIMIT</a:t>
            </a:r>
          </a:p>
          <a:p>
            <a:pPr lvl="1" eaLnBrk="1" hangingPunct="1">
              <a:lnSpc>
                <a:spcPct val="90000"/>
              </a:lnSpc>
              <a:defRPr/>
            </a:pPr>
            <a:r>
              <a:rPr lang="en-US" dirty="0"/>
              <a:t>No more PGA can be allocated.</a:t>
            </a:r>
          </a:p>
          <a:p>
            <a:pPr lvl="1" eaLnBrk="1" hangingPunct="1">
              <a:lnSpc>
                <a:spcPct val="90000"/>
              </a:lnSpc>
              <a:defRPr/>
            </a:pPr>
            <a:r>
              <a:rPr lang="en-US" dirty="0"/>
              <a:t>Call or session of the largest PGA users is terminated.</a:t>
            </a:r>
          </a:p>
          <a:p>
            <a:pPr eaLnBrk="1" hangingPunct="1">
              <a:lnSpc>
                <a:spcPct val="90000"/>
              </a:lnSpc>
              <a:buFont typeface="Arial" charset="0"/>
              <a:buNone/>
              <a:defRPr/>
            </a:pPr>
            <a:r>
              <a:rPr lang="en-US" dirty="0">
                <a:cs typeface="Courier New" pitchFamily="49" charset="0"/>
              </a:rPr>
              <a:t>Instance </a:t>
            </a:r>
            <a:r>
              <a:rPr lang="en-US" dirty="0">
                <a:latin typeface="Courier New" pitchFamily="49" charset="0"/>
                <a:cs typeface="Courier New" pitchFamily="49" charset="0"/>
              </a:rPr>
              <a:t>PGA_AGGREGATE_TARGET</a:t>
            </a:r>
          </a:p>
          <a:p>
            <a:pPr lvl="1" eaLnBrk="1" hangingPunct="1">
              <a:defRPr/>
            </a:pPr>
            <a:r>
              <a:rPr lang="en-US" dirty="0"/>
              <a:t>All sessions must use TEMP rather than PGA.</a:t>
            </a:r>
          </a:p>
          <a:p>
            <a:pPr lvl="1" eaLnBrk="1" hangingPunct="1">
              <a:buFont typeface="Arial" charset="0"/>
              <a:buChar char="•"/>
              <a:defRPr/>
            </a:pPr>
            <a:r>
              <a:rPr lang="en-US" dirty="0">
                <a:cs typeface="Courier New" pitchFamily="49" charset="0"/>
              </a:rPr>
              <a:t>PDB </a:t>
            </a:r>
            <a:r>
              <a:rPr lang="en-US" dirty="0">
                <a:latin typeface="Courier New" pitchFamily="49" charset="0"/>
                <a:cs typeface="Courier New" pitchFamily="49" charset="0"/>
              </a:rPr>
              <a:t>PGA_AGGREGATE_LIMIT</a:t>
            </a:r>
          </a:p>
          <a:p>
            <a:pPr lvl="1" eaLnBrk="1" hangingPunct="1">
              <a:buFont typeface="Arial" charset="0"/>
              <a:buChar char="•"/>
              <a:defRPr/>
            </a:pPr>
            <a:r>
              <a:rPr lang="en-US" dirty="0">
                <a:cs typeface="Courier New" pitchFamily="49" charset="0"/>
              </a:rPr>
              <a:t>PDB </a:t>
            </a:r>
            <a:r>
              <a:rPr lang="en-US" dirty="0">
                <a:latin typeface="Courier New" pitchFamily="49" charset="0"/>
                <a:cs typeface="Courier New" pitchFamily="49" charset="0"/>
              </a:rPr>
              <a:t>PGA_AGGREGATE_TARGET</a:t>
            </a:r>
            <a:endParaRPr lang="en-US" dirty="0"/>
          </a:p>
          <a:p>
            <a:pPr lvl="1" eaLnBrk="1" hangingPunct="1">
              <a:defRPr/>
            </a:pPr>
            <a:r>
              <a:rPr lang="en-US" dirty="0"/>
              <a:t>These parameters set the same behavior at the PDB level.</a:t>
            </a:r>
          </a:p>
        </p:txBody>
      </p:sp>
      <p:sp>
        <p:nvSpPr>
          <p:cNvPr id="22" name="Rectangle 21"/>
          <p:cNvSpPr/>
          <p:nvPr/>
        </p:nvSpPr>
        <p:spPr>
          <a:xfrm>
            <a:off x="1492250" y="4724400"/>
            <a:ext cx="3546475" cy="1311275"/>
          </a:xfrm>
          <a:prstGeom prst="rect">
            <a:avLst/>
          </a:prstGeom>
          <a:solidFill>
            <a:srgbClr val="FFFF0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hangingPunct="1">
              <a:lnSpc>
                <a:spcPct val="90000"/>
              </a:lnSpc>
              <a:defRPr/>
            </a:pPr>
            <a:r>
              <a:rPr lang="en-US" sz="1400" b="1" dirty="0">
                <a:solidFill>
                  <a:srgbClr val="000000"/>
                </a:solidFill>
              </a:rPr>
              <a:t>Sales PDB SGA</a:t>
            </a:r>
          </a:p>
        </p:txBody>
      </p:sp>
      <p:sp>
        <p:nvSpPr>
          <p:cNvPr id="24" name="Rectangle 23"/>
          <p:cNvSpPr/>
          <p:nvPr/>
        </p:nvSpPr>
        <p:spPr>
          <a:xfrm>
            <a:off x="1492250" y="2600325"/>
            <a:ext cx="3546475" cy="2124075"/>
          </a:xfrm>
          <a:prstGeom prst="rect">
            <a:avLst/>
          </a:prstGeom>
          <a:solidFill>
            <a:srgbClr val="99CCF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hangingPunct="1">
              <a:lnSpc>
                <a:spcPct val="90000"/>
              </a:lnSpc>
              <a:defRPr/>
            </a:pPr>
            <a:r>
              <a:rPr lang="en-US" sz="1400" b="1" dirty="0">
                <a:solidFill>
                  <a:srgbClr val="000000"/>
                </a:solidFill>
              </a:rPr>
              <a:t>Support PDB SGA</a:t>
            </a:r>
          </a:p>
        </p:txBody>
      </p:sp>
      <p:sp>
        <p:nvSpPr>
          <p:cNvPr id="25" name="Rectangle 24"/>
          <p:cNvSpPr/>
          <p:nvPr/>
        </p:nvSpPr>
        <p:spPr>
          <a:xfrm>
            <a:off x="1492250" y="2143125"/>
            <a:ext cx="3546475" cy="4572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r>
              <a:rPr lang="en-US" sz="1400" b="1" dirty="0"/>
              <a:t>CDB Root PGA</a:t>
            </a:r>
          </a:p>
        </p:txBody>
      </p:sp>
      <p:sp>
        <p:nvSpPr>
          <p:cNvPr id="18439" name="Rectangle 25"/>
          <p:cNvSpPr>
            <a:spLocks noChangeArrowheads="1"/>
          </p:cNvSpPr>
          <p:nvPr/>
        </p:nvSpPr>
        <p:spPr bwMode="auto">
          <a:xfrm>
            <a:off x="1487488" y="2143125"/>
            <a:ext cx="3551237" cy="3887788"/>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18440" name="TextBox 26"/>
          <p:cNvSpPr txBox="1">
            <a:spLocks noChangeArrowheads="1"/>
          </p:cNvSpPr>
          <p:nvPr/>
        </p:nvSpPr>
        <p:spPr bwMode="auto">
          <a:xfrm>
            <a:off x="623888" y="1593850"/>
            <a:ext cx="2978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dirty="0">
                <a:solidFill>
                  <a:srgbClr val="000000"/>
                </a:solidFill>
                <a:latin typeface="Courier New" panose="02070309020205020404" pitchFamily="49" charset="0"/>
                <a:cs typeface="Courier New" panose="02070309020205020404" pitchFamily="49" charset="0"/>
              </a:rPr>
              <a:t>PGA_AGGREGATE_LIMIT=1TB</a:t>
            </a:r>
          </a:p>
          <a:p>
            <a:pPr eaLnBrk="1" hangingPunct="1"/>
            <a:r>
              <a:rPr lang="en-US" altLang="en-US" sz="1400" b="1" dirty="0">
                <a:solidFill>
                  <a:srgbClr val="000000"/>
                </a:solidFill>
                <a:latin typeface="Courier New" panose="02070309020205020404" pitchFamily="49" charset="0"/>
                <a:cs typeface="Courier New" panose="02070309020205020404" pitchFamily="49" charset="0"/>
              </a:rPr>
              <a:t>PGA_AGGREGATE_TARGET=500GB</a:t>
            </a:r>
          </a:p>
        </p:txBody>
      </p:sp>
      <p:cxnSp>
        <p:nvCxnSpPr>
          <p:cNvPr id="18441" name="Straight Connector 31"/>
          <p:cNvCxnSpPr>
            <a:cxnSpLocks noChangeShapeType="1"/>
          </p:cNvCxnSpPr>
          <p:nvPr/>
        </p:nvCxnSpPr>
        <p:spPr bwMode="auto">
          <a:xfrm>
            <a:off x="1487488" y="5443538"/>
            <a:ext cx="3551237" cy="0"/>
          </a:xfrm>
          <a:prstGeom prst="line">
            <a:avLst/>
          </a:prstGeom>
          <a:noFill/>
          <a:ln w="28575" algn="ctr">
            <a:solidFill>
              <a:schemeClr val="tx1"/>
            </a:solidFill>
            <a:prstDash val="sysDash"/>
            <a:round/>
            <a:headEnd type="none" w="sm" len="sm"/>
            <a:tailEnd type="none" w="sm" len="sm"/>
          </a:ln>
          <a:extLst>
            <a:ext uri="{909E8E84-426E-40DD-AFC4-6F175D3DCCD1}">
              <a14:hiddenFill xmlns:a14="http://schemas.microsoft.com/office/drawing/2010/main">
                <a:noFill/>
              </a14:hiddenFill>
            </a:ext>
          </a:extLst>
        </p:spPr>
      </p:cxnSp>
      <p:sp>
        <p:nvSpPr>
          <p:cNvPr id="18442" name="TextBox 98"/>
          <p:cNvSpPr txBox="1">
            <a:spLocks noChangeArrowheads="1"/>
          </p:cNvSpPr>
          <p:nvPr/>
        </p:nvSpPr>
        <p:spPr bwMode="auto">
          <a:xfrm>
            <a:off x="623888" y="1341438"/>
            <a:ext cx="220821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dirty="0">
                <a:solidFill>
                  <a:srgbClr val="000000"/>
                </a:solidFill>
              </a:rPr>
              <a:t>CDB Instance</a:t>
            </a:r>
          </a:p>
        </p:txBody>
      </p:sp>
      <p:cxnSp>
        <p:nvCxnSpPr>
          <p:cNvPr id="18443" name="Straight Connector 40"/>
          <p:cNvCxnSpPr>
            <a:cxnSpLocks noChangeShapeType="1"/>
          </p:cNvCxnSpPr>
          <p:nvPr/>
        </p:nvCxnSpPr>
        <p:spPr bwMode="auto">
          <a:xfrm>
            <a:off x="1487488" y="3903663"/>
            <a:ext cx="3551237" cy="0"/>
          </a:xfrm>
          <a:prstGeom prst="line">
            <a:avLst/>
          </a:prstGeom>
          <a:noFill/>
          <a:ln w="28575" algn="ctr">
            <a:solidFill>
              <a:schemeClr val="tx1"/>
            </a:solidFill>
            <a:prstDash val="sysDash"/>
            <a:round/>
            <a:headEnd type="none" w="sm" len="sm"/>
            <a:tailEnd type="none" w="sm" len="sm"/>
          </a:ln>
          <a:extLst>
            <a:ext uri="{909E8E84-426E-40DD-AFC4-6F175D3DCCD1}">
              <a14:hiddenFill xmlns:a14="http://schemas.microsoft.com/office/drawing/2010/main">
                <a:noFill/>
              </a14:hiddenFill>
            </a:ext>
          </a:extLst>
        </p:spPr>
      </p:cxnSp>
      <p:sp>
        <p:nvSpPr>
          <p:cNvPr id="42" name="Up Arrow 41"/>
          <p:cNvSpPr/>
          <p:nvPr/>
        </p:nvSpPr>
        <p:spPr>
          <a:xfrm>
            <a:off x="623230" y="2132856"/>
            <a:ext cx="882502" cy="3888432"/>
          </a:xfrm>
          <a:prstGeom prst="upArrow">
            <a:avLst/>
          </a:prstGeom>
          <a:solidFill>
            <a:schemeClr val="bg1">
              <a:lumMod val="75000"/>
            </a:schemeClr>
          </a:solidFill>
          <a:ln w="19050">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eaLnBrk="1" hangingPunct="1">
              <a:lnSpc>
                <a:spcPct val="90000"/>
              </a:lnSpc>
              <a:defRPr/>
            </a:pPr>
            <a:r>
              <a:rPr lang="en-US" sz="2000" b="1" dirty="0">
                <a:solidFill>
                  <a:srgbClr val="000000"/>
                </a:solidFill>
              </a:rPr>
              <a:t>Actual  PGA  Usage</a:t>
            </a:r>
          </a:p>
        </p:txBody>
      </p:sp>
      <p:sp>
        <p:nvSpPr>
          <p:cNvPr id="18445" name="TextBox 43"/>
          <p:cNvSpPr txBox="1">
            <a:spLocks noChangeArrowheads="1"/>
          </p:cNvSpPr>
          <p:nvPr/>
        </p:nvSpPr>
        <p:spPr bwMode="auto">
          <a:xfrm>
            <a:off x="1454150" y="2636838"/>
            <a:ext cx="367982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400" b="1" dirty="0">
              <a:latin typeface="Courier New" panose="02070309020205020404" pitchFamily="49" charset="0"/>
              <a:cs typeface="Courier New" panose="02070309020205020404" pitchFamily="49" charset="0"/>
            </a:endParaRPr>
          </a:p>
          <a:p>
            <a:pPr eaLnBrk="1" hangingPunct="1"/>
            <a:r>
              <a:rPr lang="en-US" altLang="en-US" sz="1400" b="1" dirty="0">
                <a:solidFill>
                  <a:srgbClr val="C00000"/>
                </a:solidFill>
                <a:latin typeface="Courier New" panose="02070309020205020404" pitchFamily="49" charset="0"/>
                <a:cs typeface="Courier New" panose="02070309020205020404" pitchFamily="49" charset="0"/>
              </a:rPr>
              <a:t>PGA_AGGREGATE_LIMIT</a:t>
            </a:r>
            <a:r>
              <a:rPr lang="en-US" altLang="en-US" sz="1400" b="1" dirty="0">
                <a:solidFill>
                  <a:srgbClr val="000000"/>
                </a:solidFill>
                <a:latin typeface="Courier New" panose="02070309020205020404" pitchFamily="49" charset="0"/>
                <a:cs typeface="Courier New" panose="02070309020205020404" pitchFamily="49" charset="0"/>
              </a:rPr>
              <a:t>=300M</a:t>
            </a:r>
          </a:p>
          <a:p>
            <a:pPr eaLnBrk="1" hangingPunct="1"/>
            <a:endParaRPr lang="en-US" altLang="en-US" sz="1400" b="1" dirty="0">
              <a:latin typeface="Courier New" panose="02070309020205020404" pitchFamily="49" charset="0"/>
              <a:cs typeface="Courier New" panose="02070309020205020404" pitchFamily="49" charset="0"/>
            </a:endParaRPr>
          </a:p>
          <a:p>
            <a:pPr eaLnBrk="1" hangingPunct="1"/>
            <a:endParaRPr lang="en-US" altLang="en-US" sz="1400" b="1" dirty="0">
              <a:latin typeface="Courier New" panose="02070309020205020404" pitchFamily="49" charset="0"/>
              <a:cs typeface="Courier New" panose="02070309020205020404" pitchFamily="49" charset="0"/>
            </a:endParaRPr>
          </a:p>
          <a:p>
            <a:pPr eaLnBrk="1" hangingPunct="1"/>
            <a:endParaRPr lang="en-US" altLang="en-US" sz="1400" b="1" dirty="0">
              <a:latin typeface="Courier New" panose="02070309020205020404" pitchFamily="49" charset="0"/>
              <a:cs typeface="Courier New" panose="02070309020205020404" pitchFamily="49" charset="0"/>
            </a:endParaRPr>
          </a:p>
          <a:p>
            <a:pPr eaLnBrk="1" hangingPunct="1"/>
            <a:endParaRPr lang="en-US" altLang="en-US" sz="1400" b="1" dirty="0">
              <a:latin typeface="Courier New" panose="02070309020205020404" pitchFamily="49" charset="0"/>
              <a:cs typeface="Courier New" panose="02070309020205020404" pitchFamily="49" charset="0"/>
            </a:endParaRPr>
          </a:p>
          <a:p>
            <a:pPr eaLnBrk="1" hangingPunct="1"/>
            <a:r>
              <a:rPr lang="en-US" altLang="en-US" sz="1200" b="1" dirty="0">
                <a:solidFill>
                  <a:srgbClr val="C00000"/>
                </a:solidFill>
                <a:latin typeface="Courier New" panose="02070309020205020404" pitchFamily="49" charset="0"/>
                <a:cs typeface="Courier New" panose="02070309020205020404" pitchFamily="49" charset="0"/>
              </a:rPr>
              <a:t>PGA_AGGREGATE_TARGET</a:t>
            </a:r>
            <a:r>
              <a:rPr lang="en-US" altLang="en-US" sz="1200" b="1" dirty="0">
                <a:solidFill>
                  <a:srgbClr val="000000"/>
                </a:solidFill>
                <a:latin typeface="Courier New" panose="02070309020205020404" pitchFamily="49" charset="0"/>
                <a:cs typeface="Courier New" panose="02070309020205020404" pitchFamily="49" charset="0"/>
              </a:rPr>
              <a:t>=150M</a:t>
            </a:r>
          </a:p>
        </p:txBody>
      </p:sp>
      <p:sp>
        <p:nvSpPr>
          <p:cNvPr id="18446" name="TextBox 48"/>
          <p:cNvSpPr txBox="1">
            <a:spLocks noChangeArrowheads="1"/>
          </p:cNvSpPr>
          <p:nvPr/>
        </p:nvSpPr>
        <p:spPr bwMode="auto">
          <a:xfrm>
            <a:off x="1449388" y="4940300"/>
            <a:ext cx="36798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dirty="0">
                <a:solidFill>
                  <a:srgbClr val="C00000"/>
                </a:solidFill>
                <a:latin typeface="Courier New" panose="02070309020205020404" pitchFamily="49" charset="0"/>
                <a:cs typeface="Courier New" panose="02070309020205020404" pitchFamily="49" charset="0"/>
              </a:rPr>
              <a:t>PGA_AGGREGATE_LIMIT</a:t>
            </a:r>
            <a:r>
              <a:rPr lang="en-US" altLang="en-US" sz="1400" b="1" dirty="0">
                <a:solidFill>
                  <a:srgbClr val="000000"/>
                </a:solidFill>
                <a:latin typeface="Courier New" panose="02070309020205020404" pitchFamily="49" charset="0"/>
                <a:cs typeface="Courier New" panose="02070309020205020404" pitchFamily="49" charset="0"/>
              </a:rPr>
              <a:t>=200M</a:t>
            </a:r>
          </a:p>
          <a:p>
            <a:pPr eaLnBrk="1" hangingPunct="1"/>
            <a:endParaRPr lang="en-US" altLang="en-US" sz="1400" b="1" dirty="0">
              <a:latin typeface="Courier New" panose="02070309020205020404" pitchFamily="49" charset="0"/>
              <a:cs typeface="Courier New" panose="02070309020205020404" pitchFamily="49" charset="0"/>
            </a:endParaRPr>
          </a:p>
          <a:p>
            <a:pPr eaLnBrk="1" hangingPunct="1"/>
            <a:endParaRPr lang="en-US" altLang="en-US" sz="800" b="1" dirty="0">
              <a:latin typeface="Courier New" panose="02070309020205020404" pitchFamily="49" charset="0"/>
              <a:cs typeface="Courier New" panose="02070309020205020404" pitchFamily="49" charset="0"/>
            </a:endParaRPr>
          </a:p>
          <a:p>
            <a:pPr eaLnBrk="1" hangingPunct="1"/>
            <a:r>
              <a:rPr lang="en-US" altLang="en-US" sz="1200" b="1" dirty="0">
                <a:solidFill>
                  <a:srgbClr val="C00000"/>
                </a:solidFill>
                <a:latin typeface="Courier New" panose="02070309020205020404" pitchFamily="49" charset="0"/>
                <a:cs typeface="Courier New" panose="02070309020205020404" pitchFamily="49" charset="0"/>
              </a:rPr>
              <a:t>PGA_AGGREGATE_TARGET</a:t>
            </a:r>
            <a:r>
              <a:rPr lang="en-US" altLang="en-US" sz="1200" b="1" dirty="0">
                <a:solidFill>
                  <a:srgbClr val="000000"/>
                </a:solidFill>
                <a:latin typeface="Courier New" panose="02070309020205020404" pitchFamily="49" charset="0"/>
                <a:cs typeface="Courier New" panose="02070309020205020404" pitchFamily="49" charset="0"/>
              </a:rPr>
              <a:t>=100M</a:t>
            </a:r>
          </a:p>
        </p:txBody>
      </p:sp>
    </p:spTree>
    <p:custDataLst>
      <p:tags r:id="rId1"/>
    </p:custDataLst>
    <p:extLst>
      <p:ext uri="{BB962C8B-B14F-4D97-AF65-F5344CB8AC3E}">
        <p14:creationId xmlns:p14="http://schemas.microsoft.com/office/powerpoint/2010/main" val="76322797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dirty="0"/>
              <a:t>Monitoring PDB Memory </a:t>
            </a:r>
            <a:r>
              <a:rPr lang="en-US" altLang="en-US" dirty="0" smtClean="0"/>
              <a:t>Usage</a:t>
            </a:r>
            <a:br>
              <a:rPr lang="en-US" altLang="en-US" dirty="0" smtClean="0"/>
            </a:br>
            <a:endParaRPr lang="en-US" altLang="en-US" dirty="0"/>
          </a:p>
        </p:txBody>
      </p:sp>
      <p:sp>
        <p:nvSpPr>
          <p:cNvPr id="20483" name="Content Placeholder 6"/>
          <p:cNvSpPr>
            <a:spLocks noGrp="1"/>
          </p:cNvSpPr>
          <p:nvPr>
            <p:ph idx="1"/>
          </p:nvPr>
        </p:nvSpPr>
        <p:spPr>
          <a:xfrm>
            <a:off x="622300" y="1243013"/>
            <a:ext cx="10944225" cy="3865562"/>
          </a:xfrm>
        </p:spPr>
        <p:txBody>
          <a:bodyPr>
            <a:normAutofit fontScale="92500" lnSpcReduction="10000"/>
          </a:bodyPr>
          <a:lstStyle/>
          <a:p>
            <a:pPr lvl="1"/>
            <a:r>
              <a:rPr lang="en-US" altLang="en-US" dirty="0"/>
              <a:t>Monitor memory usage before and after configuring PDB memory parameters.</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pPr lvl="1"/>
            <a:r>
              <a:rPr lang="en-US" altLang="en-US" dirty="0"/>
              <a:t>Monitor per PDB history statistics.</a:t>
            </a:r>
          </a:p>
        </p:txBody>
      </p:sp>
      <p:sp>
        <p:nvSpPr>
          <p:cNvPr id="20484" name="Vertical Scroll 87"/>
          <p:cNvSpPr>
            <a:spLocks noChangeArrowheads="1"/>
          </p:cNvSpPr>
          <p:nvPr/>
        </p:nvSpPr>
        <p:spPr bwMode="auto">
          <a:xfrm>
            <a:off x="2446338" y="2060575"/>
            <a:ext cx="5949950" cy="2232025"/>
          </a:xfrm>
          <a:prstGeom prst="verticalScroll">
            <a:avLst>
              <a:gd name="adj" fmla="val 12500"/>
            </a:avLst>
          </a:prstGeom>
          <a:noFill/>
          <a:ln w="2857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r>
              <a:rPr lang="en-US" altLang="en-US" sz="1200" b="1" dirty="0"/>
              <a:t>               </a:t>
            </a:r>
          </a:p>
          <a:p>
            <a:pPr eaLnBrk="1" hangingPunct="1">
              <a:lnSpc>
                <a:spcPct val="90000"/>
              </a:lnSpc>
              <a:spcBef>
                <a:spcPct val="50000"/>
              </a:spcBef>
              <a:buClr>
                <a:schemeClr val="accent1"/>
              </a:buClr>
            </a:pPr>
            <a:endParaRPr lang="en-US" altLang="en-US" sz="1200" dirty="0"/>
          </a:p>
        </p:txBody>
      </p:sp>
      <p:sp>
        <p:nvSpPr>
          <p:cNvPr id="20485" name="Rectangle 4"/>
          <p:cNvSpPr>
            <a:spLocks noChangeArrowheads="1"/>
          </p:cNvSpPr>
          <p:nvPr/>
        </p:nvSpPr>
        <p:spPr bwMode="auto">
          <a:xfrm>
            <a:off x="2663825" y="2386013"/>
            <a:ext cx="5446713" cy="212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eaLnBrk="1" hangingPunct="1"/>
            <a:r>
              <a:rPr lang="en-US" altLang="en-US" b="1" dirty="0">
                <a:solidFill>
                  <a:srgbClr val="000000"/>
                </a:solidFill>
                <a:latin typeface="Courier New" panose="02070309020205020404" pitchFamily="49" charset="0"/>
                <a:cs typeface="Courier New" panose="02070309020205020404" pitchFamily="49" charset="0"/>
              </a:rPr>
              <a:t>V$RSRCPDBMETRIC / V$RSRCPDBMETRIC_HISTORY /</a:t>
            </a:r>
          </a:p>
          <a:p>
            <a:pPr lvl="1" eaLnBrk="1" hangingPunct="1"/>
            <a:r>
              <a:rPr lang="en-US" altLang="en-US" b="1" dirty="0">
                <a:solidFill>
                  <a:srgbClr val="000000"/>
                </a:solidFill>
                <a:latin typeface="Courier New" panose="02070309020205020404" pitchFamily="49" charset="0"/>
                <a:cs typeface="Courier New" panose="02070309020205020404" pitchFamily="49" charset="0"/>
              </a:rPr>
              <a:t>V$RSRC_PDB</a:t>
            </a:r>
          </a:p>
          <a:p>
            <a:pPr lvl="2" eaLnBrk="1" hangingPunct="1"/>
            <a:r>
              <a:rPr lang="en-US" altLang="en-US" sz="1400" dirty="0">
                <a:solidFill>
                  <a:srgbClr val="000000"/>
                </a:solidFill>
                <a:latin typeface="Courier New" panose="02070309020205020404" pitchFamily="49" charset="0"/>
                <a:cs typeface="Courier New" panose="02070309020205020404" pitchFamily="49" charset="0"/>
              </a:rPr>
              <a:t>SGA_BYTES </a:t>
            </a:r>
          </a:p>
          <a:p>
            <a:pPr lvl="2" eaLnBrk="1" hangingPunct="1"/>
            <a:r>
              <a:rPr lang="en-US" altLang="en-US" sz="1400" dirty="0">
                <a:solidFill>
                  <a:srgbClr val="000000"/>
                </a:solidFill>
                <a:latin typeface="Courier New" panose="02070309020205020404" pitchFamily="49" charset="0"/>
                <a:cs typeface="Courier New" panose="02070309020205020404" pitchFamily="49" charset="0"/>
              </a:rPr>
              <a:t>PGA_BYTES		</a:t>
            </a:r>
          </a:p>
          <a:p>
            <a:pPr lvl="2" eaLnBrk="1" hangingPunct="1"/>
            <a:r>
              <a:rPr lang="en-US" altLang="en-US" sz="1400" dirty="0">
                <a:solidFill>
                  <a:srgbClr val="000000"/>
                </a:solidFill>
                <a:latin typeface="Courier New" panose="02070309020205020404" pitchFamily="49" charset="0"/>
                <a:cs typeface="Courier New" panose="02070309020205020404" pitchFamily="49" charset="0"/>
              </a:rPr>
              <a:t>SHARED_POOL_BYTES</a:t>
            </a:r>
          </a:p>
          <a:p>
            <a:pPr lvl="2" eaLnBrk="1" hangingPunct="1"/>
            <a:r>
              <a:rPr lang="en-US" altLang="en-US" sz="1400" dirty="0">
                <a:solidFill>
                  <a:srgbClr val="000000"/>
                </a:solidFill>
                <a:latin typeface="Courier New" panose="02070309020205020404" pitchFamily="49" charset="0"/>
                <a:cs typeface="Courier New" panose="02070309020205020404" pitchFamily="49" charset="0"/>
              </a:rPr>
              <a:t>BUFFER_CACHE_BYTES</a:t>
            </a:r>
            <a:r>
              <a:rPr lang="en-US" altLang="en-US" dirty="0">
                <a:solidFill>
                  <a:srgbClr val="000000"/>
                </a:solidFill>
                <a:latin typeface="Courier New" panose="02070309020205020404" pitchFamily="49" charset="0"/>
                <a:cs typeface="Courier New" panose="02070309020205020404" pitchFamily="49" charset="0"/>
              </a:rPr>
              <a:t>	</a:t>
            </a:r>
          </a:p>
          <a:p>
            <a:pPr lvl="1" eaLnBrk="1" hangingPunct="1"/>
            <a:r>
              <a:rPr lang="en-US" altLang="en-US" b="1" dirty="0">
                <a:solidFill>
                  <a:srgbClr val="000000"/>
                </a:solidFill>
                <a:latin typeface="Courier New" panose="02070309020205020404" pitchFamily="49" charset="0"/>
                <a:cs typeface="Courier New" panose="02070309020205020404" pitchFamily="49" charset="0"/>
              </a:rPr>
              <a:t>	</a:t>
            </a:r>
          </a:p>
        </p:txBody>
      </p:sp>
      <p:sp>
        <p:nvSpPr>
          <p:cNvPr id="20486" name="Vertical Scroll 87"/>
          <p:cNvSpPr>
            <a:spLocks noChangeArrowheads="1"/>
          </p:cNvSpPr>
          <p:nvPr/>
        </p:nvSpPr>
        <p:spPr bwMode="auto">
          <a:xfrm>
            <a:off x="5230813" y="4649788"/>
            <a:ext cx="3743325" cy="468312"/>
          </a:xfrm>
          <a:prstGeom prst="verticalScroll">
            <a:avLst>
              <a:gd name="adj" fmla="val 12500"/>
            </a:avLst>
          </a:prstGeom>
          <a:noFill/>
          <a:ln w="2857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r>
              <a:rPr lang="en-US" altLang="en-US" sz="1200" b="1" dirty="0"/>
              <a:t>               </a:t>
            </a:r>
          </a:p>
          <a:p>
            <a:pPr eaLnBrk="1" hangingPunct="1">
              <a:lnSpc>
                <a:spcPct val="90000"/>
              </a:lnSpc>
              <a:spcBef>
                <a:spcPct val="50000"/>
              </a:spcBef>
              <a:buClr>
                <a:schemeClr val="accent1"/>
              </a:buClr>
            </a:pPr>
            <a:endParaRPr lang="en-US" altLang="en-US" sz="1200" dirty="0"/>
          </a:p>
        </p:txBody>
      </p:sp>
      <p:sp>
        <p:nvSpPr>
          <p:cNvPr id="20487" name="TextBox 14"/>
          <p:cNvSpPr txBox="1">
            <a:spLocks noChangeArrowheads="1"/>
          </p:cNvSpPr>
          <p:nvPr/>
        </p:nvSpPr>
        <p:spPr bwMode="auto">
          <a:xfrm>
            <a:off x="5375275" y="4649788"/>
            <a:ext cx="3838575" cy="472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1438">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50000"/>
              </a:lnSpc>
              <a:buClr>
                <a:schemeClr val="accent1"/>
              </a:buClr>
            </a:pPr>
            <a:r>
              <a:rPr lang="en-US" altLang="en-US" b="1" dirty="0">
                <a:solidFill>
                  <a:srgbClr val="000000"/>
                </a:solidFill>
                <a:latin typeface="Courier New" panose="02070309020205020404" pitchFamily="49" charset="0"/>
                <a:cs typeface="Courier New" panose="02070309020205020404" pitchFamily="49" charset="0"/>
              </a:rPr>
              <a:t>V$RSRC_PDB_HISTORY</a:t>
            </a:r>
            <a:endParaRPr lang="en-US" altLang="en-US" dirty="0">
              <a:solidFill>
                <a:srgbClr val="000000"/>
              </a:solidFill>
            </a:endParaRPr>
          </a:p>
        </p:txBody>
      </p:sp>
    </p:spTree>
    <p:custDataLst>
      <p:tags r:id="rId1"/>
    </p:custDataLst>
    <p:extLst>
      <p:ext uri="{BB962C8B-B14F-4D97-AF65-F5344CB8AC3E}">
        <p14:creationId xmlns:p14="http://schemas.microsoft.com/office/powerpoint/2010/main" val="12933202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dirty="0"/>
              <a:t>AWR and ADDM </a:t>
            </a:r>
            <a:r>
              <a:rPr lang="en-US" altLang="en-US" dirty="0" smtClean="0"/>
              <a:t>Behavior</a:t>
            </a:r>
            <a:br>
              <a:rPr lang="en-US" altLang="en-US" dirty="0" smtClean="0"/>
            </a:br>
            <a:r>
              <a:rPr lang="en-US" altLang="en-US" dirty="0" smtClean="0"/>
              <a:t> </a:t>
            </a:r>
            <a:endParaRPr lang="en-US" altLang="en-US" dirty="0"/>
          </a:p>
        </p:txBody>
      </p:sp>
      <p:sp>
        <p:nvSpPr>
          <p:cNvPr id="22531" name="Content Placeholder 2"/>
          <p:cNvSpPr>
            <a:spLocks noGrp="1"/>
          </p:cNvSpPr>
          <p:nvPr>
            <p:ph idx="1"/>
          </p:nvPr>
        </p:nvSpPr>
        <p:spPr>
          <a:xfrm>
            <a:off x="622300" y="1243013"/>
            <a:ext cx="10944225" cy="2655887"/>
          </a:xfrm>
        </p:spPr>
        <p:txBody>
          <a:bodyPr/>
          <a:lstStyle/>
          <a:p>
            <a:pPr lvl="1" eaLnBrk="1" hangingPunct="1"/>
            <a:r>
              <a:rPr lang="en-US" altLang="en-US" dirty="0"/>
              <a:t>AWR snapshots are created to collect statistics:</a:t>
            </a:r>
          </a:p>
          <a:p>
            <a:pPr marL="1279525" lvl="2" indent="-365125" eaLnBrk="1" hangingPunct="1"/>
            <a:endParaRPr lang="en-US" altLang="en-US" dirty="0"/>
          </a:p>
          <a:p>
            <a:pPr marL="1279525" lvl="2" indent="-365125" eaLnBrk="1" hangingPunct="1"/>
            <a:endParaRPr lang="en-US" altLang="en-US" dirty="0"/>
          </a:p>
          <a:p>
            <a:pPr marL="1279525" lvl="2" indent="-365125" eaLnBrk="1" hangingPunct="1"/>
            <a:r>
              <a:rPr lang="en-US" altLang="en-US" dirty="0"/>
              <a:t>Collects statistics at the PDB level</a:t>
            </a:r>
          </a:p>
          <a:p>
            <a:pPr marL="1279525" lvl="2" indent="-365125" eaLnBrk="1" hangingPunct="1"/>
            <a:r>
              <a:rPr lang="en-US" altLang="en-US" dirty="0"/>
              <a:t>Collects statistics for each PDB opened</a:t>
            </a:r>
            <a:endParaRPr lang="en-US" altLang="en-US" dirty="0">
              <a:solidFill>
                <a:srgbClr val="FF0000"/>
              </a:solidFill>
            </a:endParaRPr>
          </a:p>
          <a:p>
            <a:pPr lvl="1" eaLnBrk="1" hangingPunct="1"/>
            <a:r>
              <a:rPr lang="en-US" altLang="en-US" dirty="0"/>
              <a:t>ADDM runs at the CDB level only:</a:t>
            </a:r>
          </a:p>
          <a:p>
            <a:pPr marL="1279525" lvl="2" indent="-365125" eaLnBrk="1" hangingPunct="1"/>
            <a:r>
              <a:rPr lang="en-US" altLang="en-US" dirty="0"/>
              <a:t>Recommendations at the CDB level and PDB level</a:t>
            </a:r>
          </a:p>
        </p:txBody>
      </p:sp>
      <p:sp>
        <p:nvSpPr>
          <p:cNvPr id="22532" name="Vertical Scroll 87"/>
          <p:cNvSpPr>
            <a:spLocks noChangeArrowheads="1"/>
          </p:cNvSpPr>
          <p:nvPr/>
        </p:nvSpPr>
        <p:spPr bwMode="auto">
          <a:xfrm>
            <a:off x="7980363" y="2338388"/>
            <a:ext cx="3070225" cy="1331912"/>
          </a:xfrm>
          <a:prstGeom prst="verticalScroll">
            <a:avLst>
              <a:gd name="adj" fmla="val 12500"/>
            </a:avLst>
          </a:prstGeom>
          <a:noFill/>
          <a:ln w="2857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tIns="72000" bIns="0" anchor="b"/>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r>
              <a:rPr lang="en-US" altLang="en-US" sz="1200" b="1" dirty="0"/>
              <a:t>               </a:t>
            </a:r>
          </a:p>
          <a:p>
            <a:pPr eaLnBrk="1" hangingPunct="1">
              <a:lnSpc>
                <a:spcPct val="90000"/>
              </a:lnSpc>
              <a:spcBef>
                <a:spcPct val="50000"/>
              </a:spcBef>
              <a:buClr>
                <a:schemeClr val="accent1"/>
              </a:buClr>
            </a:pPr>
            <a:endParaRPr lang="en-US" altLang="en-US" sz="1200" dirty="0"/>
          </a:p>
        </p:txBody>
      </p:sp>
      <p:sp>
        <p:nvSpPr>
          <p:cNvPr id="8197" name="TextBox 15"/>
          <p:cNvSpPr txBox="1">
            <a:spLocks noChangeArrowheads="1"/>
          </p:cNvSpPr>
          <p:nvPr/>
        </p:nvSpPr>
        <p:spPr bwMode="auto">
          <a:xfrm>
            <a:off x="8181975" y="2524125"/>
            <a:ext cx="2781300" cy="1192213"/>
          </a:xfrm>
          <a:prstGeom prst="rect">
            <a:avLst/>
          </a:prstGeom>
          <a:noFill/>
          <a:ln w="9525">
            <a:noFill/>
            <a:miter lim="800000"/>
            <a:headEnd/>
            <a:tailEnd/>
          </a:ln>
        </p:spPr>
        <p:txBody>
          <a:bodyPr>
            <a:spAutoFit/>
          </a:bodyPr>
          <a:lstStyle/>
          <a:p>
            <a:pPr marL="119063" indent="-119063" eaLnBrk="1" hangingPunct="1">
              <a:spcBef>
                <a:spcPct val="50000"/>
              </a:spcBef>
              <a:buClr>
                <a:schemeClr val="accent1"/>
              </a:buClr>
              <a:defRPr/>
            </a:pPr>
            <a:r>
              <a:rPr lang="en-US" sz="1000" b="1" dirty="0">
                <a:latin typeface="Arial" charset="0"/>
                <a:cs typeface="Arial" charset="0"/>
              </a:rPr>
              <a:t>AWR_ROOT_PDB_IN_SNAP</a:t>
            </a:r>
          </a:p>
          <a:p>
            <a:pPr marL="119063" indent="-119063" eaLnBrk="1" hangingPunct="1">
              <a:spcBef>
                <a:spcPct val="50000"/>
              </a:spcBef>
              <a:buClr>
                <a:schemeClr val="accent1"/>
              </a:buClr>
              <a:defRPr/>
            </a:pPr>
            <a:r>
              <a:rPr lang="en-US" sz="1100" b="1" dirty="0">
                <a:latin typeface="Arial" charset="0"/>
                <a:cs typeface="Arial" charset="0"/>
              </a:rPr>
              <a:t>   </a:t>
            </a:r>
            <a:r>
              <a:rPr lang="en-US" sz="1100" dirty="0">
                <a:latin typeface="Arial" charset="0"/>
                <a:cs typeface="Arial" charset="0"/>
              </a:rPr>
              <a:t>snap_ID = </a:t>
            </a:r>
            <a:r>
              <a:rPr lang="en-US" sz="1100" i="1" dirty="0">
                <a:latin typeface="Arial" charset="0"/>
                <a:cs typeface="Arial" charset="0"/>
              </a:rPr>
              <a:t>120</a:t>
            </a:r>
            <a:r>
              <a:rPr lang="en-US" sz="1100" dirty="0">
                <a:latin typeface="Arial" charset="0"/>
                <a:cs typeface="Arial" charset="0"/>
              </a:rPr>
              <a:t/>
            </a:r>
            <a:br>
              <a:rPr lang="en-US" sz="1100" dirty="0">
                <a:latin typeface="Arial" charset="0"/>
                <a:cs typeface="Arial" charset="0"/>
              </a:rPr>
            </a:br>
            <a:r>
              <a:rPr lang="en-US" sz="1100" dirty="0">
                <a:latin typeface="Arial" charset="0"/>
                <a:cs typeface="Arial" charset="0"/>
              </a:rPr>
              <a:t>…</a:t>
            </a:r>
            <a:br>
              <a:rPr lang="en-US" sz="1100" dirty="0">
                <a:latin typeface="Arial" charset="0"/>
                <a:cs typeface="Arial" charset="0"/>
              </a:rPr>
            </a:br>
            <a:r>
              <a:rPr lang="en-US" sz="1100" dirty="0">
                <a:latin typeface="Arial" charset="0"/>
                <a:cs typeface="Arial" charset="0"/>
              </a:rPr>
              <a:t>DBID = </a:t>
            </a:r>
            <a:r>
              <a:rPr lang="en-US" sz="1100" dirty="0">
                <a:solidFill>
                  <a:srgbClr val="FF0000"/>
                </a:solidFill>
                <a:latin typeface="Courier New" pitchFamily="49" charset="0"/>
                <a:cs typeface="Courier New" pitchFamily="49" charset="0"/>
              </a:rPr>
              <a:t>594859305</a:t>
            </a:r>
            <a:endParaRPr lang="en-US" sz="1100" dirty="0">
              <a:solidFill>
                <a:srgbClr val="FF0000"/>
              </a:solidFill>
              <a:latin typeface="Arial" charset="0"/>
              <a:cs typeface="Arial" charset="0"/>
            </a:endParaRPr>
          </a:p>
          <a:p>
            <a:pPr marL="119063" eaLnBrk="1" hangingPunct="1">
              <a:spcBef>
                <a:spcPts val="0"/>
              </a:spcBef>
              <a:buClr>
                <a:schemeClr val="accent1"/>
              </a:buClr>
              <a:defRPr/>
            </a:pPr>
            <a:r>
              <a:rPr lang="en-US" sz="1100" dirty="0">
                <a:latin typeface="Arial" charset="0"/>
                <a:cs typeface="Arial" charset="0"/>
              </a:rPr>
              <a:t>con_DBID = </a:t>
            </a:r>
            <a:r>
              <a:rPr lang="en-US" sz="1100" i="1" dirty="0">
                <a:solidFill>
                  <a:srgbClr val="0070C0"/>
                </a:solidFill>
                <a:latin typeface="Arial" charset="0"/>
                <a:cs typeface="Arial" charset="0"/>
              </a:rPr>
              <a:t>65473892</a:t>
            </a:r>
          </a:p>
          <a:p>
            <a:pPr marL="119063" eaLnBrk="1" hangingPunct="1">
              <a:spcBef>
                <a:spcPts val="0"/>
              </a:spcBef>
              <a:buClr>
                <a:schemeClr val="accent1"/>
              </a:buClr>
              <a:defRPr/>
            </a:pPr>
            <a:r>
              <a:rPr lang="en-US" sz="1100" dirty="0">
                <a:latin typeface="Arial" charset="0"/>
                <a:cs typeface="Arial" charset="0"/>
              </a:rPr>
              <a:t>con_ID = </a:t>
            </a:r>
            <a:r>
              <a:rPr lang="en-US" sz="1100" i="1" dirty="0">
                <a:solidFill>
                  <a:srgbClr val="0070C0"/>
                </a:solidFill>
                <a:latin typeface="Arial" charset="0"/>
                <a:cs typeface="Arial" charset="0"/>
              </a:rPr>
              <a:t>5</a:t>
            </a:r>
          </a:p>
        </p:txBody>
      </p:sp>
      <p:sp>
        <p:nvSpPr>
          <p:cNvPr id="6" name="Content Placeholder 2"/>
          <p:cNvSpPr txBox="1">
            <a:spLocks/>
          </p:cNvSpPr>
          <p:nvPr/>
        </p:nvSpPr>
        <p:spPr bwMode="gray">
          <a:xfrm>
            <a:off x="638180" y="1700808"/>
            <a:ext cx="10856832" cy="45496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eaLnBrk="1" hangingPunct="1">
              <a:lnSpc>
                <a:spcPct val="98000"/>
              </a:lnSpc>
              <a:buSzPct val="70000"/>
              <a:defRPr/>
            </a:pPr>
            <a:r>
              <a:rPr lang="en-US" sz="1400" b="1" dirty="0">
                <a:latin typeface="Courier New" pitchFamily="49" charset="0"/>
                <a:cs typeface="Arial" charset="0"/>
              </a:rPr>
              <a:t>SQL&gt; CONNECT / as sysdba</a:t>
            </a:r>
          </a:p>
          <a:p>
            <a:pPr eaLnBrk="1" hangingPunct="1">
              <a:lnSpc>
                <a:spcPct val="98000"/>
              </a:lnSpc>
              <a:buSzPct val="70000"/>
              <a:defRPr/>
            </a:pPr>
            <a:r>
              <a:rPr lang="en-US" sz="1400" b="1" dirty="0">
                <a:latin typeface="Courier New" pitchFamily="49" charset="0"/>
                <a:cs typeface="Arial" charset="0"/>
              </a:rPr>
              <a:t>SQL&gt; exec DBMS_WORKLOAD_REPOSITORY.CREATE_SNAPSHOT (FLUSH_LEVEL =&gt; 'TYPICAL', DBID =&gt; </a:t>
            </a:r>
            <a:r>
              <a:rPr lang="en-US" sz="1400" dirty="0">
                <a:solidFill>
                  <a:srgbClr val="FF0000"/>
                </a:solidFill>
                <a:latin typeface="Courier New" pitchFamily="49" charset="0"/>
                <a:cs typeface="Courier New" pitchFamily="49" charset="0"/>
              </a:rPr>
              <a:t>594859305</a:t>
            </a:r>
            <a:r>
              <a:rPr lang="en-US" sz="1400" b="1" dirty="0">
                <a:latin typeface="Courier New" pitchFamily="49" charset="0"/>
                <a:cs typeface="Arial" charset="0"/>
              </a:rPr>
              <a:t>) </a:t>
            </a:r>
            <a:endParaRPr lang="en-US" sz="1400" b="1" i="1" dirty="0">
              <a:solidFill>
                <a:srgbClr val="0000FF"/>
              </a:solidFill>
              <a:latin typeface="Courier New" pitchFamily="49" charset="0"/>
              <a:cs typeface="Courier New" pitchFamily="49" charset="0"/>
            </a:endParaRPr>
          </a:p>
        </p:txBody>
      </p:sp>
      <p:sp>
        <p:nvSpPr>
          <p:cNvPr id="7" name="Content Placeholder 2"/>
          <p:cNvSpPr txBox="1">
            <a:spLocks/>
          </p:cNvSpPr>
          <p:nvPr/>
        </p:nvSpPr>
        <p:spPr bwMode="gray">
          <a:xfrm>
            <a:off x="623230" y="3879377"/>
            <a:ext cx="10942366" cy="2339361"/>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eaLnBrk="1" hangingPunct="1">
              <a:lnSpc>
                <a:spcPct val="98000"/>
              </a:lnSpc>
              <a:buSzPct val="70000"/>
              <a:defRPr/>
            </a:pPr>
            <a:r>
              <a:rPr lang="en-US" sz="1200" b="1" dirty="0">
                <a:latin typeface="Courier New" pitchFamily="49" charset="0"/>
                <a:cs typeface="Arial" charset="0"/>
              </a:rPr>
              <a:t>SQL&gt; CONNECT / AS SYSDBA</a:t>
            </a:r>
            <a:br>
              <a:rPr lang="en-US" sz="1200" b="1" dirty="0">
                <a:latin typeface="Courier New" pitchFamily="49" charset="0"/>
                <a:cs typeface="Arial" charset="0"/>
              </a:rPr>
            </a:br>
            <a:r>
              <a:rPr lang="en-US" sz="1200" b="1" dirty="0">
                <a:latin typeface="Courier New" pitchFamily="49" charset="0"/>
                <a:cs typeface="Arial" charset="0"/>
              </a:rPr>
              <a:t>SQL&gt; var task_name VARCHAR2(60)</a:t>
            </a:r>
          </a:p>
          <a:p>
            <a:pPr eaLnBrk="1" hangingPunct="1">
              <a:lnSpc>
                <a:spcPct val="98000"/>
              </a:lnSpc>
              <a:buSzPct val="70000"/>
              <a:defRPr/>
            </a:pPr>
            <a:r>
              <a:rPr lang="en-US" sz="1200" b="1" dirty="0">
                <a:latin typeface="Courier New" pitchFamily="49" charset="0"/>
                <a:cs typeface="Arial" charset="0"/>
              </a:rPr>
              <a:t>SQL&gt; DECLARE</a:t>
            </a:r>
          </a:p>
          <a:p>
            <a:pPr eaLnBrk="1" hangingPunct="1">
              <a:lnSpc>
                <a:spcPct val="98000"/>
              </a:lnSpc>
              <a:buSzPct val="70000"/>
              <a:defRPr/>
            </a:pPr>
            <a:r>
              <a:rPr lang="en-US" sz="1200" b="1" dirty="0">
                <a:latin typeface="Courier New" pitchFamily="49" charset="0"/>
                <a:cs typeface="Arial" charset="0"/>
              </a:rPr>
              <a:t>       taskid NUMBER;</a:t>
            </a:r>
          </a:p>
          <a:p>
            <a:pPr eaLnBrk="1" hangingPunct="1">
              <a:lnSpc>
                <a:spcPct val="98000"/>
              </a:lnSpc>
              <a:buSzPct val="70000"/>
              <a:defRPr/>
            </a:pPr>
            <a:r>
              <a:rPr lang="en-US" sz="1200" b="1" dirty="0">
                <a:latin typeface="Courier New" pitchFamily="49" charset="0"/>
                <a:cs typeface="Arial" charset="0"/>
              </a:rPr>
              <a:t>     BEGIN</a:t>
            </a:r>
          </a:p>
          <a:p>
            <a:pPr eaLnBrk="1" hangingPunct="1">
              <a:lnSpc>
                <a:spcPct val="98000"/>
              </a:lnSpc>
              <a:buSzPct val="70000"/>
              <a:defRPr/>
            </a:pPr>
            <a:r>
              <a:rPr lang="en-US" sz="1200" b="1" dirty="0">
                <a:latin typeface="Courier New" pitchFamily="49" charset="0"/>
                <a:cs typeface="Arial" charset="0"/>
              </a:rPr>
              <a:t>       dbms_advisor.create_task('ADDM',taskid,:task_name);</a:t>
            </a:r>
          </a:p>
          <a:p>
            <a:pPr eaLnBrk="1" hangingPunct="1">
              <a:lnSpc>
                <a:spcPct val="98000"/>
              </a:lnSpc>
              <a:buSzPct val="70000"/>
              <a:defRPr/>
            </a:pPr>
            <a:r>
              <a:rPr lang="en-US" sz="1200" b="1" dirty="0">
                <a:latin typeface="Courier New" pitchFamily="49" charset="0"/>
                <a:cs typeface="Arial" charset="0"/>
              </a:rPr>
              <a:t>       dbms_advisor.set_task_parameter(:task_name, 'START_SNAPSHOT', </a:t>
            </a:r>
            <a:r>
              <a:rPr lang="en-US" sz="1200" b="1" dirty="0">
                <a:solidFill>
                  <a:srgbClr val="C00000"/>
                </a:solidFill>
                <a:latin typeface="Courier New" pitchFamily="49" charset="0"/>
                <a:cs typeface="Arial" charset="0"/>
              </a:rPr>
              <a:t>97</a:t>
            </a:r>
            <a:r>
              <a:rPr lang="en-US" sz="1200" b="1" dirty="0">
                <a:latin typeface="Courier New" pitchFamily="49" charset="0"/>
                <a:cs typeface="Arial" charset="0"/>
              </a:rPr>
              <a:t>);</a:t>
            </a:r>
          </a:p>
          <a:p>
            <a:pPr eaLnBrk="1" hangingPunct="1">
              <a:lnSpc>
                <a:spcPct val="98000"/>
              </a:lnSpc>
              <a:buSzPct val="70000"/>
              <a:defRPr/>
            </a:pPr>
            <a:r>
              <a:rPr lang="en-US" sz="1200" b="1" dirty="0">
                <a:latin typeface="Courier New" pitchFamily="49" charset="0"/>
                <a:cs typeface="Arial" charset="0"/>
              </a:rPr>
              <a:t>       dbms_advisor.set_task_parameter(:task_name, 'END_SNAPSHOT', </a:t>
            </a:r>
            <a:r>
              <a:rPr lang="en-US" sz="1200" b="1" dirty="0">
                <a:solidFill>
                  <a:srgbClr val="C00000"/>
                </a:solidFill>
                <a:latin typeface="Courier New" pitchFamily="49" charset="0"/>
                <a:cs typeface="Arial" charset="0"/>
              </a:rPr>
              <a:t>119</a:t>
            </a:r>
            <a:r>
              <a:rPr lang="en-US" sz="1200" b="1" dirty="0">
                <a:latin typeface="Courier New" pitchFamily="49" charset="0"/>
                <a:cs typeface="Arial" charset="0"/>
              </a:rPr>
              <a:t>);</a:t>
            </a:r>
          </a:p>
          <a:p>
            <a:pPr eaLnBrk="1" hangingPunct="1">
              <a:lnSpc>
                <a:spcPct val="98000"/>
              </a:lnSpc>
              <a:buSzPct val="70000"/>
              <a:defRPr/>
            </a:pPr>
            <a:r>
              <a:rPr lang="en-US" sz="1200" b="1" dirty="0">
                <a:latin typeface="Courier New" pitchFamily="49" charset="0"/>
                <a:cs typeface="Arial" charset="0"/>
              </a:rPr>
              <a:t>       dbms_advisor.set_task_parameter(:task_name, 'DB_ID', </a:t>
            </a:r>
            <a:r>
              <a:rPr lang="en-US" sz="1200" dirty="0">
                <a:solidFill>
                  <a:srgbClr val="FF0000"/>
                </a:solidFill>
                <a:latin typeface="Courier New" pitchFamily="49" charset="0"/>
                <a:cs typeface="Courier New" pitchFamily="49" charset="0"/>
              </a:rPr>
              <a:t>594859305</a:t>
            </a:r>
            <a:r>
              <a:rPr lang="en-US" sz="1200" b="1" dirty="0">
                <a:latin typeface="Courier New" pitchFamily="49" charset="0"/>
                <a:cs typeface="Arial" charset="0"/>
              </a:rPr>
              <a:t>); </a:t>
            </a:r>
          </a:p>
          <a:p>
            <a:pPr eaLnBrk="1" hangingPunct="1">
              <a:lnSpc>
                <a:spcPct val="98000"/>
              </a:lnSpc>
              <a:buSzPct val="70000"/>
              <a:defRPr/>
            </a:pPr>
            <a:r>
              <a:rPr lang="en-US" sz="1200" b="1" dirty="0">
                <a:latin typeface="Courier New" pitchFamily="49" charset="0"/>
                <a:cs typeface="Arial" charset="0"/>
              </a:rPr>
              <a:t>       dbms_advisor.execute_task(:task_name);</a:t>
            </a:r>
          </a:p>
          <a:p>
            <a:pPr eaLnBrk="1" hangingPunct="1">
              <a:lnSpc>
                <a:spcPct val="98000"/>
              </a:lnSpc>
              <a:buSzPct val="70000"/>
              <a:defRPr/>
            </a:pPr>
            <a:r>
              <a:rPr lang="en-US" sz="1200" b="1" dirty="0">
                <a:latin typeface="Courier New" pitchFamily="49" charset="0"/>
                <a:cs typeface="Arial" charset="0"/>
              </a:rPr>
              <a:t>     END;</a:t>
            </a:r>
          </a:p>
          <a:p>
            <a:pPr eaLnBrk="1" hangingPunct="1">
              <a:lnSpc>
                <a:spcPct val="98000"/>
              </a:lnSpc>
              <a:buSzPct val="70000"/>
              <a:defRPr/>
            </a:pPr>
            <a:r>
              <a:rPr lang="en-US" sz="1200" b="1" dirty="0">
                <a:latin typeface="Courier New" pitchFamily="49" charset="0"/>
                <a:cs typeface="Arial" charset="0"/>
              </a:rPr>
              <a:t>/</a:t>
            </a:r>
            <a:endParaRPr lang="en-US" sz="1200" b="1" i="1" dirty="0">
              <a:solidFill>
                <a:srgbClr val="0000FF"/>
              </a:solidFill>
              <a:latin typeface="Courier New" pitchFamily="49" charset="0"/>
              <a:cs typeface="Courier New" pitchFamily="49" charset="0"/>
            </a:endParaRPr>
          </a:p>
        </p:txBody>
      </p:sp>
      <p:cxnSp>
        <p:nvCxnSpPr>
          <p:cNvPr id="22540" name="Elbow Connector 17"/>
          <p:cNvCxnSpPr>
            <a:cxnSpLocks noChangeShapeType="1"/>
          </p:cNvCxnSpPr>
          <p:nvPr/>
        </p:nvCxnSpPr>
        <p:spPr bwMode="auto">
          <a:xfrm>
            <a:off x="6910388" y="3013075"/>
            <a:ext cx="1439862" cy="566738"/>
          </a:xfrm>
          <a:prstGeom prst="bentConnector3">
            <a:avLst>
              <a:gd name="adj1" fmla="val 50000"/>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22541" name="Elbow Connector 18"/>
          <p:cNvCxnSpPr>
            <a:cxnSpLocks noChangeShapeType="1"/>
          </p:cNvCxnSpPr>
          <p:nvPr/>
        </p:nvCxnSpPr>
        <p:spPr bwMode="auto">
          <a:xfrm rot="16200000" flipH="1">
            <a:off x="7791450" y="2851151"/>
            <a:ext cx="409575" cy="717550"/>
          </a:xfrm>
          <a:prstGeom prst="bentConnector2">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22542" name="Straight Connector 22"/>
          <p:cNvCxnSpPr>
            <a:cxnSpLocks noChangeShapeType="1"/>
          </p:cNvCxnSpPr>
          <p:nvPr/>
        </p:nvCxnSpPr>
        <p:spPr bwMode="auto">
          <a:xfrm>
            <a:off x="7607300" y="5492750"/>
            <a:ext cx="3814763" cy="0"/>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22543" name="Straight Connector 24"/>
          <p:cNvCxnSpPr>
            <a:cxnSpLocks noChangeShapeType="1"/>
          </p:cNvCxnSpPr>
          <p:nvPr/>
        </p:nvCxnSpPr>
        <p:spPr bwMode="auto">
          <a:xfrm flipH="1" flipV="1">
            <a:off x="11423650" y="3227388"/>
            <a:ext cx="0" cy="2268537"/>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22544" name="Straight Arrow Connector 26"/>
          <p:cNvCxnSpPr>
            <a:cxnSpLocks noChangeShapeType="1"/>
          </p:cNvCxnSpPr>
          <p:nvPr/>
        </p:nvCxnSpPr>
        <p:spPr bwMode="auto">
          <a:xfrm flipH="1">
            <a:off x="10198100" y="3232150"/>
            <a:ext cx="1225550" cy="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22545" name="Straight Arrow Connector 26"/>
          <p:cNvCxnSpPr>
            <a:cxnSpLocks noChangeShapeType="1"/>
          </p:cNvCxnSpPr>
          <p:nvPr/>
        </p:nvCxnSpPr>
        <p:spPr bwMode="auto">
          <a:xfrm>
            <a:off x="10126663" y="2205038"/>
            <a:ext cx="0" cy="1044575"/>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Tree>
    <p:custDataLst>
      <p:tags r:id="rId1"/>
    </p:custDataLst>
    <p:extLst>
      <p:ext uri="{BB962C8B-B14F-4D97-AF65-F5344CB8AC3E}">
        <p14:creationId xmlns:p14="http://schemas.microsoft.com/office/powerpoint/2010/main" val="203888824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616dab3aee1cb68ab8debfd852d8e00867d31f"/>
  <p:tag name="ARTICULATE_SLIDE_COUNT" val="28"/>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OURCE_IMAGE" val="C:\DOCUME~1\DJEUNO~1\LOCALS~1\Temp\articulate\presenter\imgtemp\5T9lW9S4_files\slide0001_image001.png"/>
  <p:tag name="ARTICULATE_PUBLISH_MODE" val="2"/>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881</TotalTime>
  <Words>5862</Words>
  <Application>Microsoft Office PowerPoint</Application>
  <PresentationFormat>Custom</PresentationFormat>
  <Paragraphs>724</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Performance</vt:lpstr>
      <vt:lpstr>Objectives </vt:lpstr>
      <vt:lpstr>Tuning a CDB </vt:lpstr>
      <vt:lpstr>Sizing the CDB </vt:lpstr>
      <vt:lpstr>Testing the Estimates </vt:lpstr>
      <vt:lpstr>Managing SGA for PDBs</vt:lpstr>
      <vt:lpstr>Managing PGA for PDBs</vt:lpstr>
      <vt:lpstr>Monitoring PDB Memory Usage </vt:lpstr>
      <vt:lpstr>AWR and ADDM Behavior  </vt:lpstr>
      <vt:lpstr>PDB-Level Snapshot Views </vt:lpstr>
      <vt:lpstr>AWR Report</vt:lpstr>
      <vt:lpstr>ADDM Tasks: At the CDB Level Only</vt:lpstr>
      <vt:lpstr>Basic Rules: Statistics for Common Objects </vt:lpstr>
      <vt:lpstr>Controlling the Degree of Parallelism of Queries </vt:lpstr>
      <vt:lpstr>Heat Map and ADO Support  </vt:lpstr>
      <vt:lpstr>Managing Heat Map and ADO Policies in PDB</vt:lpstr>
      <vt:lpstr>CDB Fleet </vt:lpstr>
      <vt:lpstr>CDB Lead and CDB Members </vt:lpstr>
      <vt:lpstr>Use Cases </vt:lpstr>
      <vt:lpstr>Consolidated Database Replay Use Cases </vt:lpstr>
      <vt:lpstr>Use Cases:  Source Workloads </vt:lpstr>
      <vt:lpstr>The Big Picture</vt:lpstr>
      <vt:lpstr>Step 1 </vt:lpstr>
      <vt:lpstr>Step 2</vt:lpstr>
      <vt:lpstr>Step 3 </vt:lpstr>
      <vt:lpstr>Step 4</vt:lpstr>
      <vt:lpstr>Summary</vt:lpstr>
      <vt:lpstr>Practice 10: Overview</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dc:title>
  <dc:subject>OU7_Jan2018</dc:subject>
  <dc:creator>Dominique Jeunot</dc:creator>
  <cp:keywords>OU7 PowerPoint Template</cp:keywords>
  <dc:description>Oracle University Production Services PowerPoint Template</dc:description>
  <cp:lastModifiedBy>HP</cp:lastModifiedBy>
  <cp:revision>41</cp:revision>
  <cp:lastPrinted>2002-03-28T23:57:22Z</cp:lastPrinted>
  <dcterms:created xsi:type="dcterms:W3CDTF">2018-02-23T08:37:22Z</dcterms:created>
  <dcterms:modified xsi:type="dcterms:W3CDTF">2021-01-06T18:11:29Z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