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notesMasterIdLst>
    <p:notesMasterId r:id="rId22"/>
  </p:notesMasterIdLst>
  <p:handoutMasterIdLst>
    <p:handoutMasterId r:id="rId2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6" r:id="rId16"/>
    <p:sldId id="271" r:id="rId17"/>
    <p:sldId id="272" r:id="rId18"/>
    <p:sldId id="273" r:id="rId19"/>
    <p:sldId id="274" r:id="rId20"/>
    <p:sldId id="275" r:id="rId21"/>
  </p:sldIdLst>
  <p:sldSz cx="12188825" cy="6858000"/>
  <p:notesSz cx="7772400" cy="10058400"/>
  <p:custDataLst>
    <p:tags r:id="rId24"/>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guide id="4" pos="316">
          <p15:clr>
            <a:srgbClr val="A4A3A4"/>
          </p15:clr>
        </p15:guide>
        <p15:guide id="5" pos="407">
          <p15:clr>
            <a:srgbClr val="A4A3A4"/>
          </p15:clr>
        </p15:guide>
        <p15:guide id="6" pos="498">
          <p15:clr>
            <a:srgbClr val="A4A3A4"/>
          </p15:clr>
        </p15:guide>
        <p15:guide id="7" pos="679">
          <p15:clr>
            <a:srgbClr val="A4A3A4"/>
          </p15:clr>
        </p15:guide>
        <p15:guide id="8" orient="horz" pos="561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D8E1E6"/>
    <a:srgbClr val="D8E3E4"/>
    <a:srgbClr val="FFF7EF"/>
    <a:srgbClr val="5F5F5F"/>
    <a:srgbClr val="DCE3E4"/>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808" autoAdjust="0"/>
    <p:restoredTop sz="58379" autoAdjust="0"/>
  </p:normalViewPr>
  <p:slideViewPr>
    <p:cSldViewPr showGuides="1">
      <p:cViewPr varScale="1">
        <p:scale>
          <a:sx n="115" d="100"/>
          <a:sy n="115" d="100"/>
        </p:scale>
        <p:origin x="1013" y="72"/>
      </p:cViewPr>
      <p:guideLst>
        <p:guide orient="horz" pos="2160"/>
        <p:guide orient="horz" pos="864"/>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p:scale>
          <a:sx n="100" d="100"/>
          <a:sy n="100" d="100"/>
        </p:scale>
        <p:origin x="-2220" y="-72"/>
      </p:cViewPr>
      <p:guideLst>
        <p:guide orient="horz" pos="2923"/>
        <p:guide orient="horz" pos="283"/>
        <p:guide pos="2202"/>
        <p:guide pos="316"/>
        <p:guide pos="407"/>
        <p:guide pos="498"/>
        <p:guide pos="679"/>
        <p:guide orient="horz" pos="561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49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484632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altLang="en-US" dirty="0"/>
              <a:t>Oracle Database </a:t>
            </a:r>
            <a:r>
              <a:rPr lang="en-US" altLang="en-US" dirty="0" smtClean="0"/>
              <a:t>19c: </a:t>
            </a:r>
            <a:r>
              <a:rPr lang="en-US" altLang="en-US" dirty="0"/>
              <a:t>Managing Multitenant Architecture</a:t>
            </a:r>
            <a:r>
              <a:rPr lang="en-US" dirty="0"/>
              <a:t>   11 - </a:t>
            </a:r>
            <a:fld id="{7C951E65-0BAA-4B24-AD87-683F8269D8DB}" type="slidenum">
              <a:rPr lang="en-US" smtClean="0"/>
              <a:pPr>
                <a:defRPr/>
              </a:pPr>
              <a:t>‹#›</a:t>
            </a:fld>
            <a:endParaRPr lang="en-US" dirty="0"/>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sldNum="0"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004233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457200" y="457200"/>
            <a:ext cx="6858000" cy="3859213"/>
          </a:xfrm>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1313" lvl="1" indent="-227013">
              <a:buFont typeface="Calibri" panose="020F0502020204030204" pitchFamily="34" charset="0"/>
              <a:buAutoNum type="arabicPeriod"/>
            </a:pPr>
            <a:r>
              <a:rPr lang="en-US" altLang="en-US" dirty="0"/>
              <a:t>You can update a CDB resource plan to change its comment using the </a:t>
            </a:r>
            <a:r>
              <a:rPr lang="en-US" altLang="en-US" dirty="0">
                <a:latin typeface="Courier New" panose="02070309020205020404" pitchFamily="49" charset="0"/>
                <a:cs typeface="Courier New" panose="02070309020205020404" pitchFamily="49" charset="0"/>
              </a:rPr>
              <a:t>UPDATE_CDB_PLAN</a:t>
            </a:r>
            <a:r>
              <a:rPr lang="en-US" altLang="en-US" dirty="0"/>
              <a:t> procedure.</a:t>
            </a:r>
          </a:p>
          <a:p>
            <a:pPr marL="341313" lvl="1" indent="-227013">
              <a:buFont typeface="Calibri" panose="020F0502020204030204" pitchFamily="34" charset="0"/>
              <a:buAutoNum type="arabicPeriod"/>
            </a:pPr>
            <a:r>
              <a:rPr lang="en-US" altLang="en-US" dirty="0"/>
              <a:t>When you create a PDB in a CDB, you can create a CDB resource plan directive for the PDB using the </a:t>
            </a:r>
            <a:r>
              <a:rPr lang="en-US" altLang="en-US" dirty="0">
                <a:latin typeface="Courier New" panose="02070309020205020404" pitchFamily="49" charset="0"/>
                <a:cs typeface="Courier New" panose="02070309020205020404" pitchFamily="49" charset="0"/>
              </a:rPr>
              <a:t>CREATE_CDB_PLAN_DIRECTIVE</a:t>
            </a:r>
            <a:r>
              <a:rPr lang="en-US" altLang="en-US" dirty="0"/>
              <a:t> procedure. The directive specifies how resources are allocated to the new PDB.</a:t>
            </a:r>
          </a:p>
          <a:p>
            <a:pPr marL="341313" lvl="1" indent="-227013">
              <a:buFont typeface="Calibri" panose="020F0502020204030204" pitchFamily="34" charset="0"/>
              <a:buAutoNum type="arabicPeriod"/>
            </a:pPr>
            <a:r>
              <a:rPr lang="en-US" altLang="en-US" dirty="0"/>
              <a:t>You can delete the CDB resource plan directive for a PDB using </a:t>
            </a:r>
            <a:r>
              <a:rPr lang="en-US" altLang="en-US" dirty="0">
                <a:cs typeface="Arial" panose="020B0604020202020204" pitchFamily="34" charset="0"/>
              </a:rPr>
              <a:t>the </a:t>
            </a:r>
            <a:r>
              <a:rPr lang="en-US" altLang="en-US" dirty="0">
                <a:latin typeface="Courier New" panose="02070309020205020404" pitchFamily="49" charset="0"/>
                <a:cs typeface="Courier New" panose="02070309020205020404" pitchFamily="49" charset="0"/>
              </a:rPr>
              <a:t>DELETE_CDB_PLAN_DIRECTIVE</a:t>
            </a:r>
            <a:r>
              <a:rPr lang="en-US" altLang="en-US" dirty="0">
                <a:cs typeface="Arial" panose="020B0604020202020204" pitchFamily="34" charset="0"/>
              </a:rPr>
              <a:t> </a:t>
            </a:r>
            <a:r>
              <a:rPr lang="en-US" altLang="en-US" dirty="0"/>
              <a:t>procedure. You might delete the directive for a PDB if you unplug or drop the PDB. However, you can retain the directive, and if the PDB is plugged into the CDB in the future, the existing directive applies to the PDB.</a:t>
            </a:r>
          </a:p>
          <a:p>
            <a:pPr marL="341313" lvl="1" indent="-227013">
              <a:buFont typeface="Calibri" panose="020F0502020204030204" pitchFamily="34" charset="0"/>
              <a:buAutoNum type="arabicPeriod"/>
            </a:pPr>
            <a:r>
              <a:rPr lang="en-US" altLang="en-US" dirty="0"/>
              <a:t>You can update the CDB resource plan directive for a PDB using the </a:t>
            </a:r>
            <a:r>
              <a:rPr lang="en-US" altLang="en-US" dirty="0">
                <a:latin typeface="Courier New" panose="02070309020205020404" pitchFamily="49" charset="0"/>
                <a:cs typeface="Courier New" panose="02070309020205020404" pitchFamily="49" charset="0"/>
              </a:rPr>
              <a:t>UPDATE_CDB_PLAN_DIRECTIVE</a:t>
            </a:r>
            <a:r>
              <a:rPr lang="en-US" altLang="en-US" dirty="0"/>
              <a:t> procedure. The directive specifies how resources are allocated to the PDB.</a:t>
            </a:r>
          </a:p>
          <a:p>
            <a:pPr marL="341313" lvl="1" indent="-227013">
              <a:buFont typeface="Calibri" panose="020F0502020204030204" pitchFamily="34" charset="0"/>
              <a:buAutoNum type="arabicPeriod"/>
            </a:pPr>
            <a:r>
              <a:rPr lang="en-US" altLang="en-US" dirty="0"/>
              <a:t>You can delete a CDB resource plan using the </a:t>
            </a:r>
            <a:r>
              <a:rPr lang="en-US" altLang="en-US" dirty="0">
                <a:latin typeface="Courier New" panose="02070309020205020404" pitchFamily="49" charset="0"/>
                <a:cs typeface="Courier New" panose="02070309020205020404" pitchFamily="49" charset="0"/>
              </a:rPr>
              <a:t>DELETE_CDB_PLAN</a:t>
            </a:r>
            <a:r>
              <a:rPr lang="en-US" altLang="en-US" dirty="0"/>
              <a:t> procedure. You might delete a CDB resource plan if the plan is no longer needed. You can enable a different CDB resource plan, or you can disable Resource Manager for the CDB. If you delete an active CDB resource plan, then some directives in PDB resource plans become disabled.</a:t>
            </a:r>
            <a:endParaRPr lang="fr-FR" altLang="en-US" dirty="0"/>
          </a:p>
        </p:txBody>
      </p:sp>
      <p:sp>
        <p:nvSpPr>
          <p:cNvPr id="3" name="Footer Placeholder 2"/>
          <p:cNvSpPr>
            <a:spLocks noGrp="1"/>
          </p:cNvSpPr>
          <p:nvPr>
            <p:ph type="ftr" sz="quarter" idx="10"/>
          </p:nvPr>
        </p:nvSpPr>
        <p:spPr/>
        <p:txBody>
          <a:bodyPr/>
          <a:lstStyle/>
          <a:p>
            <a:pPr>
              <a:defRPr/>
            </a:pPr>
            <a:r>
              <a:rPr lang="en-US" altLang="en-US" dirty="0" smtClean="0"/>
              <a:t>Oracle Database </a:t>
            </a:r>
            <a:r>
              <a:rPr lang="en-US" altLang="en-US" dirty="0" smtClean="0"/>
              <a:t>19c: </a:t>
            </a:r>
            <a:r>
              <a:rPr lang="en-US" altLang="en-US" dirty="0" smtClean="0"/>
              <a:t>Managing Multitenant Architecture</a:t>
            </a:r>
            <a:r>
              <a:rPr lang="en-US" dirty="0" smtClean="0"/>
              <a:t>   11 - </a:t>
            </a:r>
            <a:fld id="{7C951E65-0BAA-4B24-AD87-683F8269D8DB}" type="slidenum">
              <a:rPr lang="en-US" smtClean="0"/>
              <a:pPr>
                <a:defRPr/>
              </a:pPr>
              <a:t>10</a:t>
            </a:fld>
            <a:endParaRPr lang="en-US" dirty="0"/>
          </a:p>
        </p:txBody>
      </p:sp>
    </p:spTree>
    <p:extLst>
      <p:ext uri="{BB962C8B-B14F-4D97-AF65-F5344CB8AC3E}">
        <p14:creationId xmlns:p14="http://schemas.microsoft.com/office/powerpoint/2010/main" val="3819333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xfrm>
            <a:off x="457200" y="457200"/>
            <a:ext cx="6858000" cy="3859213"/>
          </a:xfrm>
          <a:ln/>
        </p:spPr>
      </p:sp>
      <p:sp>
        <p:nvSpPr>
          <p:cNvPr id="33795" name="Notes Placeholder 2"/>
          <p:cNvSpPr>
            <a:spLocks noGrp="1"/>
          </p:cNvSpPr>
          <p:nvPr>
            <p:ph type="body" idx="1"/>
          </p:nvPr>
        </p:nvSpPr>
        <p:spPr>
          <a:ln/>
        </p:spPr>
        <p:txBody>
          <a:bodyPr/>
          <a:lstStyle/>
          <a:p>
            <a:pPr marL="152373" lvl="1" defTabSz="609493">
              <a:spcBef>
                <a:spcPts val="533"/>
              </a:spcBef>
              <a:defRPr/>
            </a:pPr>
            <a:r>
              <a:rPr lang="en-US" dirty="0">
                <a:latin typeface="Arial" charset="0"/>
              </a:rPr>
              <a:t>A CDB resource plan determines the amount of resources allocated to each PDB. A PDB resource plan determines how the resources allocated to a specific PDB are allocated to consumer groups within that PDB. A PDB resource plan is similar to a resource plan for a non-CDB. Specifically, a PDB resource plan allocates resource among the consumer groups within a PDB.</a:t>
            </a:r>
          </a:p>
          <a:p>
            <a:pPr marL="152373" lvl="1" defTabSz="609493">
              <a:spcBef>
                <a:spcPts val="533"/>
              </a:spcBef>
              <a:defRPr/>
            </a:pPr>
            <a:r>
              <a:rPr lang="en-US" dirty="0">
                <a:latin typeface="Arial" charset="0"/>
              </a:rPr>
              <a:t>In a CDB, the following restrictions apply to PDB resource plans:</a:t>
            </a:r>
          </a:p>
          <a:p>
            <a:pPr marL="609493" lvl="2" indent="-304747" defTabSz="609493">
              <a:defRPr/>
            </a:pPr>
            <a:r>
              <a:rPr lang="en-US" dirty="0">
                <a:latin typeface="Arial" charset="0"/>
              </a:rPr>
              <a:t>PDB resource plans cannot have a multiple-level scheduling policy.</a:t>
            </a:r>
          </a:p>
          <a:p>
            <a:pPr marL="609493" lvl="2" indent="-304747" defTabSz="609493">
              <a:defRPr/>
            </a:pPr>
            <a:r>
              <a:rPr lang="en-US" dirty="0">
                <a:latin typeface="Arial" charset="0"/>
              </a:rPr>
              <a:t>PDB resource plans can have a maximum of eight consumer groups.</a:t>
            </a:r>
          </a:p>
          <a:p>
            <a:pPr marL="609493" lvl="2" indent="-304747" defTabSz="609493">
              <a:defRPr/>
            </a:pPr>
            <a:r>
              <a:rPr lang="en-US" dirty="0">
                <a:latin typeface="Arial" charset="0"/>
              </a:rPr>
              <a:t>PDB resource plans cannot have subplans.</a:t>
            </a:r>
          </a:p>
          <a:p>
            <a:pPr marL="152373" lvl="1" defTabSz="609493">
              <a:spcBef>
                <a:spcPts val="533"/>
              </a:spcBef>
              <a:defRPr/>
            </a:pPr>
            <a:r>
              <a:rPr lang="fr-FR" b="1" dirty="0">
                <a:latin typeface="Arial" charset="0"/>
              </a:rPr>
              <a:t>Note:</a:t>
            </a:r>
            <a:r>
              <a:rPr lang="fr-FR" dirty="0">
                <a:latin typeface="Arial" charset="0"/>
              </a:rPr>
              <a:t> If you try to create a PDB plan in the CDB root, you get an error.</a:t>
            </a:r>
          </a:p>
          <a:p>
            <a:pPr marL="152373" lvl="1" indent="-228581" defTabSz="609493">
              <a:spcBef>
                <a:spcPts val="300"/>
              </a:spcBef>
              <a:defRPr/>
            </a:pPr>
            <a:endParaRPr lang="en-US" dirty="0">
              <a:latin typeface="Arial" charset="0"/>
            </a:endParaRPr>
          </a:p>
        </p:txBody>
      </p:sp>
      <p:sp>
        <p:nvSpPr>
          <p:cNvPr id="3" name="Footer Placeholder 2"/>
          <p:cNvSpPr>
            <a:spLocks noGrp="1"/>
          </p:cNvSpPr>
          <p:nvPr>
            <p:ph type="ftr" sz="quarter" idx="10"/>
          </p:nvPr>
        </p:nvSpPr>
        <p:spPr/>
        <p:txBody>
          <a:bodyPr/>
          <a:lstStyle/>
          <a:p>
            <a:pPr>
              <a:defRPr/>
            </a:pPr>
            <a:r>
              <a:rPr lang="en-US" altLang="en-US" dirty="0" smtClean="0"/>
              <a:t>Oracle Database </a:t>
            </a:r>
            <a:r>
              <a:rPr lang="en-US" altLang="en-US" dirty="0" smtClean="0"/>
              <a:t>19c: </a:t>
            </a:r>
            <a:r>
              <a:rPr lang="en-US" altLang="en-US" dirty="0" smtClean="0"/>
              <a:t>Managing Multitenant Architecture</a:t>
            </a:r>
            <a:r>
              <a:rPr lang="en-US" dirty="0" smtClean="0"/>
              <a:t>   11 - </a:t>
            </a:r>
            <a:fld id="{7C951E65-0BAA-4B24-AD87-683F8269D8DB}" type="slidenum">
              <a:rPr lang="en-US" smtClean="0"/>
              <a:pPr>
                <a:defRPr/>
              </a:pPr>
              <a:t>11</a:t>
            </a:fld>
            <a:endParaRPr lang="en-US" dirty="0"/>
          </a:p>
        </p:txBody>
      </p:sp>
    </p:spTree>
    <p:extLst>
      <p:ext uri="{BB962C8B-B14F-4D97-AF65-F5344CB8AC3E}">
        <p14:creationId xmlns:p14="http://schemas.microsoft.com/office/powerpoint/2010/main" val="4139045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xfrm>
            <a:off x="457200" y="457200"/>
            <a:ext cx="6858000" cy="3859213"/>
          </a:xfrm>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fr-FR" altLang="en-US" dirty="0"/>
              <a:t>Resources are allocated to each PDB based on the CDB resource plan in action. Each PDB receives a certain percentage of the system resources, and Resource Manager distributes that lot to each consumer group based on that PDB’s resource plan in action.</a:t>
            </a:r>
          </a:p>
          <a:p>
            <a:pPr lvl="1"/>
            <a:r>
              <a:rPr lang="fr-FR" altLang="en-US" dirty="0"/>
              <a:t>An example is shown in the slide. The example just use SHARES and UTILIZATION LIMIT for simplicity.</a:t>
            </a:r>
          </a:p>
          <a:p>
            <a:pPr lvl="1"/>
            <a:r>
              <a:rPr lang="fr-FR" altLang="en-US" dirty="0"/>
              <a:t>As you can see, the REPORTS consumer group is guaranteed to receive 10 percent of the total system resources available. This is because PDB3 is allocated two shares out of four in the CDB resource plan, which represents 50 percent of the resources, and out of this 50 percent, the REPORTS consumer group receives one share out of five, which represents 20 percent of the given 50 percent. Similarly, the REPORTS consumer group in PDB3 is limited to 50 percent of the total system resources.</a:t>
            </a:r>
          </a:p>
        </p:txBody>
      </p:sp>
      <p:sp>
        <p:nvSpPr>
          <p:cNvPr id="3" name="Footer Placeholder 2"/>
          <p:cNvSpPr>
            <a:spLocks noGrp="1"/>
          </p:cNvSpPr>
          <p:nvPr>
            <p:ph type="ftr" sz="quarter" idx="10"/>
          </p:nvPr>
        </p:nvSpPr>
        <p:spPr/>
        <p:txBody>
          <a:bodyPr/>
          <a:lstStyle/>
          <a:p>
            <a:pPr>
              <a:defRPr/>
            </a:pPr>
            <a:r>
              <a:rPr lang="en-US" altLang="en-US" dirty="0" smtClean="0"/>
              <a:t>Oracle Database </a:t>
            </a:r>
            <a:r>
              <a:rPr lang="en-US" altLang="en-US" dirty="0" smtClean="0"/>
              <a:t>19c: </a:t>
            </a:r>
            <a:r>
              <a:rPr lang="en-US" altLang="en-US" dirty="0" smtClean="0"/>
              <a:t>Managing Multitenant Architecture</a:t>
            </a:r>
            <a:r>
              <a:rPr lang="en-US" dirty="0" smtClean="0"/>
              <a:t>   11 - </a:t>
            </a:r>
            <a:fld id="{7C951E65-0BAA-4B24-AD87-683F8269D8DB}" type="slidenum">
              <a:rPr lang="en-US" smtClean="0"/>
              <a:pPr>
                <a:defRPr/>
              </a:pPr>
              <a:t>12</a:t>
            </a:fld>
            <a:endParaRPr lang="en-US" dirty="0"/>
          </a:p>
        </p:txBody>
      </p:sp>
    </p:spTree>
    <p:extLst>
      <p:ext uri="{BB962C8B-B14F-4D97-AF65-F5344CB8AC3E}">
        <p14:creationId xmlns:p14="http://schemas.microsoft.com/office/powerpoint/2010/main" val="2921500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xfrm>
            <a:off x="457200" y="457200"/>
            <a:ext cx="6858000" cy="3859213"/>
          </a:xfrm>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fr-FR" altLang="en-US" b="1" dirty="0"/>
              <a:t>Note: </a:t>
            </a:r>
            <a:r>
              <a:rPr lang="fr-FR" altLang="en-US" dirty="0">
                <a:latin typeface="Courier New" panose="02070309020205020404" pitchFamily="49" charset="0"/>
                <a:cs typeface="Courier New" panose="02070309020205020404" pitchFamily="49" charset="0"/>
              </a:rPr>
              <a:t>V$RSRC_PLAN</a:t>
            </a:r>
            <a:r>
              <a:rPr lang="fr-FR" altLang="en-US" dirty="0"/>
              <a:t> exists in previous releases of the Oracle Database. </a:t>
            </a:r>
            <a:r>
              <a:rPr lang="en-US" altLang="en-US" dirty="0"/>
              <a:t>The resource plan with </a:t>
            </a:r>
            <a:r>
              <a:rPr lang="en-US" altLang="en-US" dirty="0">
                <a:latin typeface="Courier New" panose="02070309020205020404" pitchFamily="49" charset="0"/>
                <a:cs typeface="Courier New" panose="02070309020205020404" pitchFamily="49" charset="0"/>
              </a:rPr>
              <a:t>con_id</a:t>
            </a:r>
            <a:r>
              <a:rPr lang="en-US" altLang="en-US" dirty="0"/>
              <a:t>=1 is the active CDB resource plan.</a:t>
            </a:r>
          </a:p>
          <a:p>
            <a:pPr lvl="1"/>
            <a:r>
              <a:rPr lang="en-US" altLang="en-US" dirty="0">
                <a:solidFill>
                  <a:schemeClr val="tx1"/>
                </a:solidFill>
              </a:rPr>
              <a:t>If a non-CDB with a plan is plugged into a CDB as a new PDB, the plan acts exactly the same way in the PDB if it does not violate any of the PDBs restrictions:</a:t>
            </a:r>
            <a:endParaRPr lang="en-US" altLang="en-US" dirty="0"/>
          </a:p>
          <a:p>
            <a:pPr lvl="2">
              <a:buFont typeface="Arial" panose="020B0604020202020204" pitchFamily="34" charset="0"/>
              <a:buChar char="•"/>
            </a:pPr>
            <a:r>
              <a:rPr lang="en-US" altLang="en-US" dirty="0">
                <a:solidFill>
                  <a:schemeClr val="tx1"/>
                </a:solidFill>
              </a:rPr>
              <a:t>The number of consumer groups does not exceed 8.</a:t>
            </a:r>
          </a:p>
          <a:p>
            <a:pPr lvl="2">
              <a:buFont typeface="Arial" panose="020B0604020202020204" pitchFamily="34" charset="0"/>
              <a:buChar char="•"/>
            </a:pPr>
            <a:r>
              <a:rPr lang="en-US" altLang="en-US" dirty="0">
                <a:solidFill>
                  <a:schemeClr val="tx1"/>
                </a:solidFill>
              </a:rPr>
              <a:t>There are no subplans.</a:t>
            </a:r>
          </a:p>
          <a:p>
            <a:pPr lvl="2">
              <a:buFont typeface="Arial" panose="020B0604020202020204" pitchFamily="34" charset="0"/>
              <a:buChar char="•"/>
            </a:pPr>
            <a:r>
              <a:rPr lang="en-US" altLang="en-US" dirty="0">
                <a:solidFill>
                  <a:schemeClr val="tx1"/>
                </a:solidFill>
              </a:rPr>
              <a:t>All allocations are on level 1.</a:t>
            </a:r>
            <a:endParaRPr lang="en-US" altLang="en-US" dirty="0"/>
          </a:p>
          <a:p>
            <a:pPr lvl="1"/>
            <a:r>
              <a:rPr lang="en-US" altLang="en-US" dirty="0">
                <a:solidFill>
                  <a:schemeClr val="tx1"/>
                </a:solidFill>
              </a:rPr>
              <a:t>However, if it violates any of these restrictions, the plan is converted to something equivalent. If the plan is enabled, the converted version is used. If the converted plan does not meet your expectations, you can still use the original plan, stored in the dictionary with the </a:t>
            </a:r>
            <a:r>
              <a:rPr lang="en-US" altLang="en-US" dirty="0">
                <a:solidFill>
                  <a:schemeClr val="tx1"/>
                </a:solidFill>
                <a:latin typeface="Courier New" panose="02070309020205020404" pitchFamily="49" charset="0"/>
                <a:cs typeface="Courier New" panose="02070309020205020404" pitchFamily="49" charset="0"/>
              </a:rPr>
              <a:t>LEGACY</a:t>
            </a:r>
            <a:r>
              <a:rPr lang="en-US" altLang="en-US" dirty="0">
                <a:solidFill>
                  <a:schemeClr val="tx1"/>
                </a:solidFill>
              </a:rPr>
              <a:t> status.</a:t>
            </a:r>
            <a:endParaRPr lang="en-US" altLang="en-US" dirty="0"/>
          </a:p>
          <a:p>
            <a:pPr lvl="1"/>
            <a:endParaRPr lang="en-US" altLang="en-US" dirty="0"/>
          </a:p>
        </p:txBody>
      </p:sp>
      <p:sp>
        <p:nvSpPr>
          <p:cNvPr id="3" name="Footer Placeholder 2"/>
          <p:cNvSpPr>
            <a:spLocks noGrp="1"/>
          </p:cNvSpPr>
          <p:nvPr>
            <p:ph type="ftr" sz="quarter" idx="10"/>
          </p:nvPr>
        </p:nvSpPr>
        <p:spPr/>
        <p:txBody>
          <a:bodyPr/>
          <a:lstStyle/>
          <a:p>
            <a:pPr>
              <a:defRPr/>
            </a:pPr>
            <a:r>
              <a:rPr lang="en-US" altLang="en-US" dirty="0" smtClean="0"/>
              <a:t>Oracle Database </a:t>
            </a:r>
            <a:r>
              <a:rPr lang="en-US" altLang="en-US" dirty="0" smtClean="0"/>
              <a:t>19c: </a:t>
            </a:r>
            <a:r>
              <a:rPr lang="en-US" altLang="en-US" dirty="0" smtClean="0"/>
              <a:t>Managing Multitenant Architecture</a:t>
            </a:r>
            <a:r>
              <a:rPr lang="en-US" dirty="0" smtClean="0"/>
              <a:t>   11 - </a:t>
            </a:r>
            <a:fld id="{7C951E65-0BAA-4B24-AD87-683F8269D8DB}" type="slidenum">
              <a:rPr lang="en-US" smtClean="0"/>
              <a:pPr>
                <a:defRPr/>
              </a:pPr>
              <a:t>13</a:t>
            </a:fld>
            <a:endParaRPr lang="en-US" dirty="0"/>
          </a:p>
        </p:txBody>
      </p:sp>
    </p:spTree>
    <p:extLst>
      <p:ext uri="{BB962C8B-B14F-4D97-AF65-F5344CB8AC3E}">
        <p14:creationId xmlns:p14="http://schemas.microsoft.com/office/powerpoint/2010/main" val="28794012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xfrm>
            <a:off x="457200" y="457200"/>
            <a:ext cx="6858000" cy="3859213"/>
          </a:xfrm>
          <a:ln/>
        </p:spPr>
      </p:sp>
      <p:sp>
        <p:nvSpPr>
          <p:cNvPr id="44035"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spcBef>
                <a:spcPts val="100"/>
              </a:spcBef>
              <a:buFont typeface="Arial" panose="020B0604020202020204" pitchFamily="34" charset="0"/>
              <a:buChar char="•"/>
              <a:defRPr/>
            </a:pPr>
            <a:r>
              <a:rPr lang="en-US" altLang="en-US" dirty="0"/>
              <a:t>In Oracle Database 12c, a DBA can set the </a:t>
            </a:r>
            <a:r>
              <a:rPr lang="en-US" altLang="en-US" dirty="0">
                <a:latin typeface="Courier New" panose="02070309020205020404" pitchFamily="49" charset="0"/>
                <a:cs typeface="Courier New" panose="02070309020205020404" pitchFamily="49" charset="0"/>
              </a:rPr>
              <a:t>PARALLEL_SERVERS_TARGET</a:t>
            </a:r>
            <a:r>
              <a:rPr lang="en-US" altLang="en-US" dirty="0"/>
              <a:t> initialization parameter at the CDB level</a:t>
            </a:r>
            <a:r>
              <a:rPr lang="en-US" altLang="en-US" dirty="0" smtClean="0"/>
              <a:t>.</a:t>
            </a:r>
          </a:p>
          <a:p>
            <a:pPr lvl="2">
              <a:spcBef>
                <a:spcPts val="450"/>
              </a:spcBef>
              <a:buFont typeface="Arial" panose="020B0604020202020204" pitchFamily="34" charset="0"/>
              <a:buChar char="•"/>
              <a:defRPr/>
            </a:pPr>
            <a:r>
              <a:rPr lang="en-US" altLang="en-US" dirty="0" smtClean="0"/>
              <a:t>In </a:t>
            </a:r>
            <a:r>
              <a:rPr lang="en-US" altLang="en-US" dirty="0"/>
              <a:t>Oracle Database </a:t>
            </a:r>
            <a:r>
              <a:rPr lang="en-US" altLang="en-US" dirty="0" smtClean="0"/>
              <a:t>19c, </a:t>
            </a:r>
            <a:r>
              <a:rPr lang="en-US" altLang="en-US" dirty="0"/>
              <a:t>the DBA can set </a:t>
            </a:r>
            <a:r>
              <a:rPr lang="en-US" altLang="en-US" dirty="0">
                <a:latin typeface="Courier New" panose="02070309020205020404" pitchFamily="49" charset="0"/>
                <a:cs typeface="Courier New" panose="02070309020205020404" pitchFamily="49" charset="0"/>
              </a:rPr>
              <a:t>PARALLEL_SERVERS_TARGET</a:t>
            </a:r>
            <a:r>
              <a:rPr lang="en-US" altLang="en-US" dirty="0"/>
              <a:t> at the PDB level once parallel statement queuing is disabled at the CDB level. When setting </a:t>
            </a:r>
            <a:r>
              <a:rPr lang="en-US" altLang="en-US" dirty="0">
                <a:latin typeface="Courier New" panose="02070309020205020404" pitchFamily="49" charset="0"/>
                <a:cs typeface="Courier New" panose="02070309020205020404" pitchFamily="49" charset="0"/>
              </a:rPr>
              <a:t>PARALLEL_SERVERS_TARGET</a:t>
            </a:r>
            <a:r>
              <a:rPr lang="en-US" altLang="en-US" dirty="0"/>
              <a:t> at the CDB level to 0, parallel statement queues at the PDB level, based on the number of active parallel servers used by that PDB and the PDB’s </a:t>
            </a:r>
            <a:r>
              <a:rPr lang="en-US" altLang="en-US" dirty="0">
                <a:latin typeface="Courier New" panose="02070309020205020404" pitchFamily="49" charset="0"/>
                <a:cs typeface="Courier New" panose="02070309020205020404" pitchFamily="49" charset="0"/>
              </a:rPr>
              <a:t>PARALLEL_SERVERS_TARGET</a:t>
            </a:r>
            <a:r>
              <a:rPr lang="en-US" altLang="en-US" dirty="0">
                <a:cs typeface="Arial" panose="020B0604020202020204" pitchFamily="34" charset="0"/>
              </a:rPr>
              <a:t>.</a:t>
            </a:r>
          </a:p>
          <a:p>
            <a:pPr lvl="2">
              <a:spcBef>
                <a:spcPts val="450"/>
              </a:spcBef>
              <a:buFont typeface="Arial" panose="020B0604020202020204" pitchFamily="34" charset="0"/>
              <a:buChar char="•"/>
              <a:defRPr/>
            </a:pPr>
            <a:r>
              <a:rPr lang="fr-FR" altLang="en-US" dirty="0">
                <a:cs typeface="Arial" panose="020B0604020202020204" pitchFamily="34" charset="0"/>
              </a:rPr>
              <a:t>In Oracle </a:t>
            </a:r>
            <a:r>
              <a:rPr lang="fr-FR" altLang="en-US" dirty="0" err="1">
                <a:cs typeface="Arial" panose="020B0604020202020204" pitchFamily="34" charset="0"/>
              </a:rPr>
              <a:t>Database</a:t>
            </a:r>
            <a:r>
              <a:rPr lang="fr-FR" altLang="en-US" dirty="0">
                <a:cs typeface="Arial" panose="020B0604020202020204" pitchFamily="34" charset="0"/>
              </a:rPr>
              <a:t> </a:t>
            </a:r>
            <a:r>
              <a:rPr lang="fr-FR" altLang="en-US" dirty="0" smtClean="0">
                <a:cs typeface="Arial" panose="020B0604020202020204" pitchFamily="34" charset="0"/>
              </a:rPr>
              <a:t>19c, </a:t>
            </a:r>
            <a:r>
              <a:rPr lang="en-US" altLang="en-US" dirty="0">
                <a:cs typeface="Arial" panose="020B0604020202020204" pitchFamily="34" charset="0"/>
              </a:rPr>
              <a:t>the DBA can use the </a:t>
            </a:r>
            <a:r>
              <a:rPr lang="en-US" altLang="en-US" dirty="0">
                <a:latin typeface="Courier New" panose="02070309020205020404" pitchFamily="49" charset="0"/>
                <a:cs typeface="Courier New" panose="02070309020205020404" pitchFamily="49" charset="0"/>
              </a:rPr>
              <a:t>ALTER SYSTEM CANCEL SQL </a:t>
            </a:r>
            <a:r>
              <a:rPr lang="en-US" altLang="en-US" dirty="0">
                <a:cs typeface="Arial" panose="020B0604020202020204" pitchFamily="34" charset="0"/>
              </a:rPr>
              <a:t>command to kill a SQL operation in another session that is consuming excessive resources, including parallel servers, either in the CDB root or PDB. </a:t>
            </a:r>
            <a:endParaRPr lang="fr-FR" altLang="en-US" dirty="0">
              <a:cs typeface="Arial" panose="020B0604020202020204" pitchFamily="34" charset="0"/>
            </a:endParaRPr>
          </a:p>
          <a:p>
            <a:pPr lvl="3">
              <a:spcBef>
                <a:spcPts val="0"/>
              </a:spcBef>
              <a:buFont typeface="Arial" panose="020B0604020202020204" pitchFamily="34" charset="0"/>
              <a:buChar char="‒"/>
              <a:defRPr/>
            </a:pPr>
            <a:r>
              <a:rPr lang="en-US" altLang="en-US" b="1" dirty="0">
                <a:cs typeface="Arial" panose="020B0604020202020204" pitchFamily="34" charset="0"/>
              </a:rPr>
              <a:t>Sid, Serial:</a:t>
            </a:r>
            <a:r>
              <a:rPr lang="en-US" altLang="en-US" dirty="0">
                <a:cs typeface="Arial" panose="020B0604020202020204" pitchFamily="34" charset="0"/>
              </a:rPr>
              <a:t> The session ID and serial number of the session that runs the SQL statement</a:t>
            </a:r>
          </a:p>
          <a:p>
            <a:pPr lvl="3">
              <a:spcBef>
                <a:spcPts val="0"/>
              </a:spcBef>
              <a:buFont typeface="Arial" panose="020B0604020202020204" pitchFamily="34" charset="0"/>
              <a:buChar char="‒"/>
              <a:defRPr/>
            </a:pPr>
            <a:r>
              <a:rPr lang="en-US" altLang="en-US" b="1" dirty="0">
                <a:cs typeface="Arial" panose="020B0604020202020204" pitchFamily="34" charset="0"/>
              </a:rPr>
              <a:t>Inst_id:</a:t>
            </a:r>
            <a:r>
              <a:rPr lang="en-US" altLang="en-US" dirty="0">
                <a:cs typeface="Arial" panose="020B0604020202020204" pitchFamily="34" charset="0"/>
              </a:rPr>
              <a:t> The instance ID if the session is connected to an instance of a RAC database</a:t>
            </a:r>
          </a:p>
          <a:p>
            <a:pPr lvl="3">
              <a:spcBef>
                <a:spcPts val="0"/>
              </a:spcBef>
              <a:buFont typeface="Arial" panose="020B0604020202020204" pitchFamily="34" charset="0"/>
              <a:buChar char="‒"/>
              <a:defRPr/>
            </a:pPr>
            <a:r>
              <a:rPr lang="en-US" altLang="en-US" b="1" dirty="0">
                <a:cs typeface="Arial" panose="020B0604020202020204" pitchFamily="34" charset="0"/>
              </a:rPr>
              <a:t>Sql id:</a:t>
            </a:r>
            <a:r>
              <a:rPr lang="en-US" altLang="en-US" dirty="0">
                <a:cs typeface="Arial" panose="020B0604020202020204" pitchFamily="34" charset="0"/>
              </a:rPr>
              <a:t> Optionally the SQL </a:t>
            </a:r>
            <a:r>
              <a:rPr lang="en-US" altLang="en-US" dirty="0" smtClean="0">
                <a:cs typeface="Arial" panose="020B0604020202020204" pitchFamily="34" charset="0"/>
              </a:rPr>
              <a:t>ID</a:t>
            </a:r>
          </a:p>
          <a:p>
            <a:pPr marL="627063" lvl="3" indent="0">
              <a:spcBef>
                <a:spcPts val="450"/>
              </a:spcBef>
              <a:buNone/>
              <a:defRPr/>
            </a:pPr>
            <a:r>
              <a:rPr lang="fr-FR" altLang="en-US" dirty="0" smtClean="0">
                <a:cs typeface="Arial" panose="020B0604020202020204" pitchFamily="34" charset="0"/>
              </a:rPr>
              <a:t>The </a:t>
            </a:r>
            <a:r>
              <a:rPr lang="fr-FR" altLang="en-US" dirty="0">
                <a:cs typeface="Arial" panose="020B0604020202020204" pitchFamily="34" charset="0"/>
              </a:rPr>
              <a:t>session that consumed excessive resources receives an </a:t>
            </a:r>
            <a:r>
              <a:rPr lang="en-US" altLang="en-US" dirty="0">
                <a:latin typeface="Courier New" panose="02070309020205020404" pitchFamily="49" charset="0"/>
                <a:cs typeface="Courier New" panose="02070309020205020404" pitchFamily="49" charset="0"/>
              </a:rPr>
              <a:t>ORA-01013: user requested cancel of current operation </a:t>
            </a:r>
            <a:r>
              <a:rPr lang="en-US" altLang="en-US" dirty="0">
                <a:cs typeface="Arial" panose="020B0604020202020204" pitchFamily="34" charset="0"/>
              </a:rPr>
              <a:t>message.</a:t>
            </a:r>
          </a:p>
          <a:p>
            <a:pPr lvl="2">
              <a:spcBef>
                <a:spcPts val="450"/>
              </a:spcBef>
              <a:defRPr/>
            </a:pPr>
            <a:r>
              <a:rPr lang="en-US" altLang="en-US" dirty="0"/>
              <a:t>In Oracle Database 12c, if a parallel statement has been queued for a long time, the DBA can dequeue the statement by using the </a:t>
            </a:r>
            <a:r>
              <a:rPr lang="en-US" altLang="en-US" dirty="0">
                <a:latin typeface="Courier New" panose="02070309020205020404" pitchFamily="49" charset="0"/>
                <a:cs typeface="Courier New" panose="02070309020205020404" pitchFamily="49" charset="0"/>
              </a:rPr>
              <a:t>DBMS_RESOURCE_MANAGER.DEQUEUE_PARALLEL_STATEMENT</a:t>
            </a:r>
            <a:r>
              <a:rPr lang="en-US" altLang="en-US" dirty="0"/>
              <a:t> procedure. The DBA can also set the </a:t>
            </a:r>
            <a:r>
              <a:rPr lang="en-US" altLang="en-US" dirty="0">
                <a:latin typeface="Courier New" panose="02070309020205020404" pitchFamily="49" charset="0"/>
                <a:cs typeface="Courier New" panose="02070309020205020404" pitchFamily="49" charset="0"/>
              </a:rPr>
              <a:t>PARALLEL_STMT_CRITICAL</a:t>
            </a:r>
            <a:r>
              <a:rPr lang="en-US" altLang="en-US" dirty="0"/>
              <a:t> plan directive to </a:t>
            </a:r>
            <a:r>
              <a:rPr lang="en-US" altLang="en-US" dirty="0">
                <a:latin typeface="Courier New" panose="02070309020205020404" pitchFamily="49" charset="0"/>
                <a:cs typeface="Courier New" panose="02070309020205020404" pitchFamily="49" charset="0"/>
              </a:rPr>
              <a:t>BYPASS_QUEUE</a:t>
            </a:r>
            <a:r>
              <a:rPr lang="en-US" altLang="en-US" dirty="0"/>
              <a:t>. Parallel statements from this consumer group are not queued. The default is </a:t>
            </a:r>
            <a:r>
              <a:rPr lang="en-US" altLang="en-US" dirty="0">
                <a:latin typeface="Courier New" panose="02070309020205020404" pitchFamily="49" charset="0"/>
                <a:cs typeface="Courier New" panose="02070309020205020404" pitchFamily="49" charset="0"/>
              </a:rPr>
              <a:t>FALSE</a:t>
            </a:r>
            <a:r>
              <a:rPr lang="en-US" altLang="en-US" dirty="0"/>
              <a:t>, which means that parallel statements are eligible for queuing. </a:t>
            </a:r>
          </a:p>
        </p:txBody>
      </p:sp>
      <p:sp>
        <p:nvSpPr>
          <p:cNvPr id="3" name="Footer Placeholder 2"/>
          <p:cNvSpPr>
            <a:spLocks noGrp="1"/>
          </p:cNvSpPr>
          <p:nvPr>
            <p:ph type="ftr" sz="quarter" idx="10"/>
          </p:nvPr>
        </p:nvSpPr>
        <p:spPr/>
        <p:txBody>
          <a:bodyPr/>
          <a:lstStyle/>
          <a:p>
            <a:pPr>
              <a:defRPr/>
            </a:pPr>
            <a:r>
              <a:rPr lang="en-US" altLang="en-US" dirty="0" smtClean="0"/>
              <a:t>Oracle Database </a:t>
            </a:r>
            <a:r>
              <a:rPr lang="en-US" altLang="en-US" dirty="0" smtClean="0"/>
              <a:t>19c: </a:t>
            </a:r>
            <a:r>
              <a:rPr lang="en-US" altLang="en-US" dirty="0" smtClean="0"/>
              <a:t>Managing Multitenant Architecture</a:t>
            </a:r>
            <a:r>
              <a:rPr lang="en-US" dirty="0" smtClean="0"/>
              <a:t>   11 - </a:t>
            </a:r>
            <a:fld id="{7C951E65-0BAA-4B24-AD87-683F8269D8DB}" type="slidenum">
              <a:rPr lang="en-US" smtClean="0"/>
              <a:pPr>
                <a:defRPr/>
              </a:pPr>
              <a:t>14</a:t>
            </a:fld>
            <a:endParaRPr lang="en-US" dirty="0"/>
          </a:p>
        </p:txBody>
      </p:sp>
    </p:spTree>
    <p:extLst>
      <p:ext uri="{BB962C8B-B14F-4D97-AF65-F5344CB8AC3E}">
        <p14:creationId xmlns:p14="http://schemas.microsoft.com/office/powerpoint/2010/main" val="2145165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57200" y="449263"/>
            <a:ext cx="6858000" cy="9014777"/>
          </a:xfrm>
        </p:spPr>
        <p:txBody>
          <a:bodyPr/>
          <a:lstStyle/>
          <a:p>
            <a:pPr lvl="2">
              <a:spcBef>
                <a:spcPts val="450"/>
              </a:spcBef>
            </a:pPr>
            <a:r>
              <a:rPr lang="en-US" altLang="en-US" dirty="0"/>
              <a:t>In Oracle Database </a:t>
            </a:r>
            <a:r>
              <a:rPr lang="en-US" altLang="en-US" dirty="0" smtClean="0"/>
              <a:t>19c,</a:t>
            </a:r>
            <a:r>
              <a:rPr lang="en-US" altLang="en-US" i="1" dirty="0" smtClean="0"/>
              <a:t> </a:t>
            </a:r>
            <a:r>
              <a:rPr lang="en-US" altLang="en-US" dirty="0"/>
              <a:t>you can specify the timeout behavior by using the </a:t>
            </a:r>
            <a:r>
              <a:rPr lang="en-US" altLang="en-US" dirty="0">
                <a:latin typeface="Courier New" panose="02070309020205020404" pitchFamily="49" charset="0"/>
                <a:cs typeface="Courier New" panose="02070309020205020404" pitchFamily="49" charset="0"/>
              </a:rPr>
              <a:t>PQ_TIMEOUT_ACTION </a:t>
            </a:r>
            <a:r>
              <a:rPr lang="en-US" altLang="en-US" dirty="0"/>
              <a:t>resource manager plan directive. The values are:</a:t>
            </a:r>
          </a:p>
          <a:p>
            <a:pPr lvl="3">
              <a:spcBef>
                <a:spcPts val="0"/>
              </a:spcBef>
            </a:pPr>
            <a:r>
              <a:rPr lang="en-US" altLang="en-US" dirty="0">
                <a:latin typeface="Courier New" panose="02070309020205020404" pitchFamily="49" charset="0"/>
                <a:cs typeface="Courier New" panose="02070309020205020404" pitchFamily="49" charset="0"/>
              </a:rPr>
              <a:t>ERROR</a:t>
            </a:r>
          </a:p>
          <a:p>
            <a:pPr lvl="3">
              <a:spcBef>
                <a:spcPts val="0"/>
              </a:spcBef>
            </a:pPr>
            <a:r>
              <a:rPr lang="en-US" altLang="en-US" dirty="0">
                <a:latin typeface="Courier New" panose="02070309020205020404" pitchFamily="49" charset="0"/>
                <a:cs typeface="Courier New" panose="02070309020205020404" pitchFamily="49" charset="0"/>
              </a:rPr>
              <a:t>RUN</a:t>
            </a:r>
          </a:p>
          <a:p>
            <a:pPr lvl="3">
              <a:spcBef>
                <a:spcPts val="0"/>
              </a:spcBef>
            </a:pPr>
            <a:r>
              <a:rPr lang="en-US" altLang="en-US" dirty="0">
                <a:latin typeface="Courier New" panose="02070309020205020404" pitchFamily="49" charset="0"/>
                <a:cs typeface="Courier New" panose="02070309020205020404" pitchFamily="49" charset="0"/>
              </a:rPr>
              <a:t>DOWNGRADE</a:t>
            </a:r>
            <a:r>
              <a:rPr lang="en-US" altLang="en-US" dirty="0"/>
              <a:t>:  In this case, a downgrade percentage can also be specified</a:t>
            </a:r>
            <a:r>
              <a:rPr lang="en-US" altLang="en-US" dirty="0" smtClean="0"/>
              <a:t>.</a:t>
            </a:r>
            <a:endParaRPr lang="en-US" altLang="en-US" dirty="0"/>
          </a:p>
        </p:txBody>
      </p:sp>
      <p:sp>
        <p:nvSpPr>
          <p:cNvPr id="4" name="Footer Placeholder 3"/>
          <p:cNvSpPr>
            <a:spLocks noGrp="1"/>
          </p:cNvSpPr>
          <p:nvPr>
            <p:ph type="ftr" sz="quarter" idx="10"/>
          </p:nvPr>
        </p:nvSpPr>
        <p:spPr/>
        <p:txBody>
          <a:bodyPr/>
          <a:lstStyle/>
          <a:p>
            <a:pPr>
              <a:defRPr/>
            </a:pPr>
            <a:r>
              <a:rPr lang="en-US" altLang="en-US" dirty="0" smtClean="0"/>
              <a:t>Oracle Database </a:t>
            </a:r>
            <a:r>
              <a:rPr lang="en-US" altLang="en-US" dirty="0" smtClean="0"/>
              <a:t>19c: </a:t>
            </a:r>
            <a:r>
              <a:rPr lang="en-US" altLang="en-US" dirty="0" smtClean="0"/>
              <a:t>Managing Multitenant Architecture</a:t>
            </a:r>
            <a:r>
              <a:rPr lang="en-US" dirty="0" smtClean="0"/>
              <a:t>   11 - </a:t>
            </a:r>
            <a:fld id="{7C951E65-0BAA-4B24-AD87-683F8269D8DB}" type="slidenum">
              <a:rPr lang="en-US" smtClean="0"/>
              <a:pPr>
                <a:defRPr/>
              </a:pPr>
              <a:t>15</a:t>
            </a:fld>
            <a:endParaRPr lang="en-US" dirty="0"/>
          </a:p>
        </p:txBody>
      </p:sp>
    </p:spTree>
    <p:extLst>
      <p:ext uri="{BB962C8B-B14F-4D97-AF65-F5344CB8AC3E}">
        <p14:creationId xmlns:p14="http://schemas.microsoft.com/office/powerpoint/2010/main" val="9211619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Notes Placeholder 2"/>
          <p:cNvSpPr>
            <a:spLocks noGrp="1"/>
          </p:cNvSpPr>
          <p:nvPr>
            <p:ph type="body" idx="1"/>
          </p:nvPr>
        </p:nvSpPr>
        <p:spPr/>
        <p:txBody>
          <a:bodyPr/>
          <a:lstStyle/>
          <a:p>
            <a:pPr lvl="1"/>
            <a:r>
              <a:rPr lang="en-US" altLang="en-US" dirty="0" smtClean="0"/>
              <a:t>If </a:t>
            </a:r>
            <a:r>
              <a:rPr lang="en-US" altLang="en-US" dirty="0" smtClean="0">
                <a:latin typeface="Courier New" panose="02070309020205020404" pitchFamily="49" charset="0"/>
                <a:cs typeface="Courier New" panose="02070309020205020404" pitchFamily="49" charset="0"/>
              </a:rPr>
              <a:t>CPU_COUNT</a:t>
            </a:r>
            <a:r>
              <a:rPr lang="en-US" altLang="en-US" dirty="0" smtClean="0"/>
              <a:t> is set at the PDB level, the maximum DOP generated by </a:t>
            </a:r>
            <a:r>
              <a:rPr lang="en-US" altLang="en-US" dirty="0" err="1" smtClean="0"/>
              <a:t>AutoDOP</a:t>
            </a:r>
            <a:r>
              <a:rPr lang="en-US" altLang="en-US" dirty="0" smtClean="0"/>
              <a:t> queries are the PDB’s </a:t>
            </a:r>
            <a:r>
              <a:rPr lang="en-US" altLang="en-US" dirty="0" smtClean="0">
                <a:latin typeface="Courier New" panose="02070309020205020404" pitchFamily="49" charset="0"/>
                <a:cs typeface="Courier New" panose="02070309020205020404" pitchFamily="49" charset="0"/>
              </a:rPr>
              <a:t>CPU_COUNT</a:t>
            </a:r>
            <a:r>
              <a:rPr lang="en-US" altLang="en-US" dirty="0" smtClean="0"/>
              <a:t>.  Similarly, the default values for </a:t>
            </a:r>
            <a:r>
              <a:rPr lang="en-US" altLang="en-US" dirty="0" smtClean="0">
                <a:latin typeface="Courier New" panose="02070309020205020404" pitchFamily="49" charset="0"/>
                <a:cs typeface="Courier New" panose="02070309020205020404" pitchFamily="49" charset="0"/>
              </a:rPr>
              <a:t>PARALLEL_MAX_SERVERS</a:t>
            </a:r>
            <a:r>
              <a:rPr lang="en-US" altLang="en-US" dirty="0" smtClean="0"/>
              <a:t> and </a:t>
            </a:r>
            <a:r>
              <a:rPr lang="en-US" altLang="en-US" dirty="0" smtClean="0">
                <a:latin typeface="Courier New" panose="02070309020205020404" pitchFamily="49" charset="0"/>
                <a:cs typeface="Courier New" panose="02070309020205020404" pitchFamily="49" charset="0"/>
              </a:rPr>
              <a:t>PARALLEL_SERVERS_TARGET</a:t>
            </a:r>
            <a:r>
              <a:rPr lang="en-US" altLang="en-US" dirty="0" smtClean="0"/>
              <a:t> are computed based on the PDB’s </a:t>
            </a:r>
            <a:r>
              <a:rPr lang="en-US" altLang="en-US" dirty="0" smtClean="0">
                <a:latin typeface="Courier New" panose="02070309020205020404" pitchFamily="49" charset="0"/>
                <a:cs typeface="Courier New" panose="02070309020205020404" pitchFamily="49" charset="0"/>
              </a:rPr>
              <a:t>CPU_COUNT</a:t>
            </a:r>
            <a:r>
              <a:rPr lang="en-US" altLang="en-US" dirty="0" smtClean="0"/>
              <a:t>.</a:t>
            </a:r>
            <a:endParaRPr lang="en-US" altLang="en-US" dirty="0"/>
          </a:p>
        </p:txBody>
      </p:sp>
      <p:sp>
        <p:nvSpPr>
          <p:cNvPr id="4" name="Slide Image Placeholder 3"/>
          <p:cNvSpPr>
            <a:spLocks noGrp="1" noRot="1" noChangeAspect="1"/>
          </p:cNvSpPr>
          <p:nvPr>
            <p:ph type="sldImg"/>
          </p:nvPr>
        </p:nvSpPr>
        <p:spPr>
          <a:xfrm>
            <a:off x="457200" y="457200"/>
            <a:ext cx="6858000" cy="3859213"/>
          </a:xfrm>
        </p:spPr>
      </p:sp>
      <p:sp>
        <p:nvSpPr>
          <p:cNvPr id="2" name="Footer Placeholder 1"/>
          <p:cNvSpPr>
            <a:spLocks noGrp="1"/>
          </p:cNvSpPr>
          <p:nvPr>
            <p:ph type="ftr" sz="quarter" idx="10"/>
          </p:nvPr>
        </p:nvSpPr>
        <p:spPr/>
        <p:txBody>
          <a:bodyPr/>
          <a:lstStyle/>
          <a:p>
            <a:pPr>
              <a:defRPr/>
            </a:pPr>
            <a:r>
              <a:rPr lang="en-US" altLang="en-US" dirty="0" smtClean="0"/>
              <a:t>Oracle Database </a:t>
            </a:r>
            <a:r>
              <a:rPr lang="en-US" altLang="en-US" dirty="0" smtClean="0"/>
              <a:t>19c: </a:t>
            </a:r>
            <a:r>
              <a:rPr lang="en-US" altLang="en-US" dirty="0" smtClean="0"/>
              <a:t>Managing Multitenant Architecture</a:t>
            </a:r>
            <a:r>
              <a:rPr lang="en-US" dirty="0" smtClean="0"/>
              <a:t>   11 - </a:t>
            </a:r>
            <a:fld id="{7C951E65-0BAA-4B24-AD87-683F8269D8DB}" type="slidenum">
              <a:rPr lang="en-US" smtClean="0"/>
              <a:pPr>
                <a:defRPr/>
              </a:pPr>
              <a:t>16</a:t>
            </a:fld>
            <a:endParaRPr lang="en-US" dirty="0"/>
          </a:p>
        </p:txBody>
      </p:sp>
    </p:spTree>
    <p:extLst>
      <p:ext uri="{BB962C8B-B14F-4D97-AF65-F5344CB8AC3E}">
        <p14:creationId xmlns:p14="http://schemas.microsoft.com/office/powerpoint/2010/main" val="3012460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xfrm>
            <a:off x="457200" y="457200"/>
            <a:ext cx="6858000" cy="3859213"/>
          </a:xfrm>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This functionality is important from a security perspective. There are numerous ways to write PL/SQL to use large amounts of PGA memory:</a:t>
            </a:r>
          </a:p>
          <a:p>
            <a:pPr lvl="2">
              <a:buFont typeface="Arial" panose="020B0604020202020204" pitchFamily="34" charset="0"/>
              <a:buChar char="•"/>
            </a:pPr>
            <a:r>
              <a:rPr lang="en-US" altLang="en-US" dirty="0"/>
              <a:t>A user can create a temporary LOB and append to it.</a:t>
            </a:r>
          </a:p>
          <a:p>
            <a:pPr lvl="2">
              <a:buFont typeface="Arial" panose="020B0604020202020204" pitchFamily="34" charset="0"/>
              <a:buChar char="•"/>
            </a:pPr>
            <a:r>
              <a:rPr lang="en-US" altLang="en-US" dirty="0"/>
              <a:t>A user can create a large PL/SQL varray.</a:t>
            </a:r>
          </a:p>
          <a:p>
            <a:pPr lvl="2">
              <a:buFont typeface="Arial" panose="020B0604020202020204" pitchFamily="34" charset="0"/>
              <a:buChar char="•"/>
            </a:pPr>
            <a:r>
              <a:rPr lang="en-US" altLang="en-US" dirty="0"/>
              <a:t>A user can write a PL/SQL statement that does a large recursion using memory at each level.</a:t>
            </a:r>
          </a:p>
          <a:p>
            <a:pPr lvl="1"/>
            <a:r>
              <a:rPr lang="en-US" altLang="en-US" dirty="0"/>
              <a:t>This is of particular concern in consolidated environments like DB Cloud. </a:t>
            </a:r>
          </a:p>
          <a:p>
            <a:pPr lvl="1"/>
            <a:r>
              <a:rPr lang="en-US" altLang="en-US" dirty="0"/>
              <a:t>Oracle Database 12.2 allows the DBA to define a per-session PGA limit at the consumer-group level by using the new </a:t>
            </a:r>
            <a:r>
              <a:rPr lang="en-US" altLang="en-US" dirty="0">
                <a:latin typeface="Courier New" panose="02070309020205020404" pitchFamily="49" charset="0"/>
                <a:cs typeface="Courier New" panose="02070309020205020404" pitchFamily="49" charset="0"/>
              </a:rPr>
              <a:t>SESSION_PGA_LIMIT</a:t>
            </a:r>
            <a:r>
              <a:rPr lang="en-US" altLang="en-US" dirty="0"/>
              <a:t> argument of the </a:t>
            </a:r>
            <a:r>
              <a:rPr lang="en-US" altLang="en-US" dirty="0">
                <a:latin typeface="Courier New" panose="02070309020205020404" pitchFamily="49" charset="0"/>
                <a:cs typeface="Courier New" panose="02070309020205020404" pitchFamily="49" charset="0"/>
              </a:rPr>
              <a:t>DBMS_RESOURCE_MANAGER.CREATE_PLAN_DIRECTIVE</a:t>
            </a:r>
            <a:r>
              <a:rPr lang="en-US" altLang="en-US" dirty="0"/>
              <a:t> procedure. Set the value to the number of Mb of PGA that a session can use before it hits the PGA limit and gets an error. If a session exceeds this limit, it receives an error that aborts the current call. If aborting the current call does not free up enough PGA, the system may kill the session. Resource Manager tracks how many times a consumer group hits the PGA limit and presents this information in </a:t>
            </a:r>
            <a:r>
              <a:rPr lang="en-US" altLang="en-US" dirty="0">
                <a:latin typeface="Courier New" panose="02070309020205020404" pitchFamily="49" charset="0"/>
                <a:cs typeface="Courier New" panose="02070309020205020404" pitchFamily="49" charset="0"/>
              </a:rPr>
              <a:t>V$RSRC_CONSUMER_GROUP</a:t>
            </a:r>
            <a:r>
              <a:rPr lang="en-US" altLang="en-US" dirty="0"/>
              <a:t> and </a:t>
            </a:r>
            <a:r>
              <a:rPr lang="en-US" altLang="en-US" dirty="0">
                <a:latin typeface="Courier New" panose="02070309020205020404" pitchFamily="49" charset="0"/>
                <a:cs typeface="Courier New" panose="02070309020205020404" pitchFamily="49" charset="0"/>
              </a:rPr>
              <a:t>V$RSRC_CONS_GROUP_HISTORY</a:t>
            </a:r>
            <a:r>
              <a:rPr lang="en-US" altLang="en-US" dirty="0">
                <a:cs typeface="Arial" panose="020B0604020202020204" pitchFamily="34" charset="0"/>
              </a:rPr>
              <a:t> </a:t>
            </a:r>
            <a:r>
              <a:rPr lang="en-US" altLang="en-US" dirty="0"/>
              <a:t>views.</a:t>
            </a:r>
          </a:p>
        </p:txBody>
      </p:sp>
      <p:sp>
        <p:nvSpPr>
          <p:cNvPr id="3" name="Footer Placeholder 2"/>
          <p:cNvSpPr>
            <a:spLocks noGrp="1"/>
          </p:cNvSpPr>
          <p:nvPr>
            <p:ph type="ftr" sz="quarter" idx="10"/>
          </p:nvPr>
        </p:nvSpPr>
        <p:spPr/>
        <p:txBody>
          <a:bodyPr/>
          <a:lstStyle/>
          <a:p>
            <a:pPr>
              <a:defRPr/>
            </a:pPr>
            <a:r>
              <a:rPr lang="en-US" altLang="en-US" dirty="0" smtClean="0"/>
              <a:t>Oracle Database </a:t>
            </a:r>
            <a:r>
              <a:rPr lang="en-US" altLang="en-US" dirty="0" smtClean="0"/>
              <a:t>19c: </a:t>
            </a:r>
            <a:r>
              <a:rPr lang="en-US" altLang="en-US" dirty="0" smtClean="0"/>
              <a:t>Managing Multitenant Architecture</a:t>
            </a:r>
            <a:r>
              <a:rPr lang="en-US" dirty="0" smtClean="0"/>
              <a:t>   11 - </a:t>
            </a:r>
            <a:fld id="{7C951E65-0BAA-4B24-AD87-683F8269D8DB}" type="slidenum">
              <a:rPr lang="en-US" smtClean="0"/>
              <a:pPr>
                <a:defRPr/>
              </a:pPr>
              <a:t>17</a:t>
            </a:fld>
            <a:endParaRPr lang="en-US" dirty="0"/>
          </a:p>
        </p:txBody>
      </p:sp>
    </p:spTree>
    <p:extLst>
      <p:ext uri="{BB962C8B-B14F-4D97-AF65-F5344CB8AC3E}">
        <p14:creationId xmlns:p14="http://schemas.microsoft.com/office/powerpoint/2010/main" val="462862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xfrm>
            <a:off x="457200" y="457200"/>
            <a:ext cx="6858000" cy="3859213"/>
          </a:xfrm>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How do you fairly dispatch CPU and other resources to each application PDB within an application container? Oracle Database 12.2 introduces the new concept of performance profiles in the Resource Manager. </a:t>
            </a:r>
          </a:p>
          <a:p>
            <a:pPr lvl="1"/>
            <a:r>
              <a:rPr lang="en-US" altLang="en-US" dirty="0"/>
              <a:t>By creating a Resource Manager performance profile, you can set the following resource limits for a plan:</a:t>
            </a:r>
          </a:p>
          <a:p>
            <a:pPr lvl="2">
              <a:buFont typeface="Arial" panose="020B0604020202020204" pitchFamily="34" charset="0"/>
              <a:buChar char="•"/>
            </a:pPr>
            <a:r>
              <a:rPr lang="en-US" altLang="en-US" dirty="0">
                <a:latin typeface="Courier New" panose="02070309020205020404" pitchFamily="49" charset="0"/>
                <a:cs typeface="Courier New" panose="02070309020205020404" pitchFamily="49" charset="0"/>
              </a:rPr>
              <a:t>SHARES</a:t>
            </a:r>
            <a:r>
              <a:rPr lang="en-US" altLang="en-US" dirty="0"/>
              <a:t> 	</a:t>
            </a:r>
          </a:p>
          <a:p>
            <a:pPr lvl="2">
              <a:buFont typeface="Arial" panose="020B0604020202020204" pitchFamily="34" charset="0"/>
              <a:buChar char="•"/>
            </a:pPr>
            <a:r>
              <a:rPr lang="en-US" altLang="en-US" dirty="0">
                <a:latin typeface="Courier New" panose="02070309020205020404" pitchFamily="49" charset="0"/>
                <a:cs typeface="Courier New" panose="02070309020205020404" pitchFamily="49" charset="0"/>
              </a:rPr>
              <a:t>UTILIZATION_LIMIT</a:t>
            </a:r>
            <a:r>
              <a:rPr lang="en-US" altLang="en-US" dirty="0"/>
              <a:t>	</a:t>
            </a:r>
          </a:p>
          <a:p>
            <a:pPr lvl="2">
              <a:buFont typeface="Arial" panose="020B0604020202020204" pitchFamily="34" charset="0"/>
              <a:buChar char="•"/>
            </a:pPr>
            <a:r>
              <a:rPr lang="en-US" altLang="en-US" dirty="0">
                <a:latin typeface="Courier New" panose="02070309020205020404" pitchFamily="49" charset="0"/>
                <a:cs typeface="Courier New" panose="02070309020205020404" pitchFamily="49" charset="0"/>
              </a:rPr>
              <a:t>PARALLEL_SERVER_LIMIT	</a:t>
            </a:r>
          </a:p>
          <a:p>
            <a:pPr lvl="1"/>
            <a:r>
              <a:rPr lang="en-US" altLang="en-US" dirty="0"/>
              <a:t>After creating performance profiles for different plans, set the </a:t>
            </a:r>
            <a:r>
              <a:rPr lang="en-US" altLang="en-US" dirty="0">
                <a:latin typeface="Courier New" panose="02070309020205020404" pitchFamily="49" charset="0"/>
                <a:cs typeface="Courier New" panose="02070309020205020404" pitchFamily="49" charset="0"/>
              </a:rPr>
              <a:t>DB_PERFORMANCE_PROFILE</a:t>
            </a:r>
            <a:r>
              <a:rPr lang="en-US" altLang="en-US" dirty="0"/>
              <a:t> instance parameter value to the appropriate RM performance profile name for each application PDB in an application container or for all application PDBs in an application container. Thus each PDB or all application PDBs within an application container with </a:t>
            </a:r>
            <a:r>
              <a:rPr lang="en-US" altLang="en-US" dirty="0">
                <a:latin typeface="Courier New" panose="02070309020205020404" pitchFamily="49" charset="0"/>
                <a:cs typeface="Courier New" panose="02070309020205020404" pitchFamily="49" charset="0"/>
              </a:rPr>
              <a:t>DB_PERFORMANCE_PROFILE=HIGH</a:t>
            </a:r>
            <a:r>
              <a:rPr lang="en-US" altLang="en-US" dirty="0"/>
              <a:t> can get three shares.</a:t>
            </a:r>
          </a:p>
        </p:txBody>
      </p:sp>
      <p:sp>
        <p:nvSpPr>
          <p:cNvPr id="3" name="Footer Placeholder 2"/>
          <p:cNvSpPr>
            <a:spLocks noGrp="1"/>
          </p:cNvSpPr>
          <p:nvPr>
            <p:ph type="ftr" sz="quarter" idx="10"/>
          </p:nvPr>
        </p:nvSpPr>
        <p:spPr/>
        <p:txBody>
          <a:bodyPr/>
          <a:lstStyle/>
          <a:p>
            <a:pPr>
              <a:defRPr/>
            </a:pPr>
            <a:r>
              <a:rPr lang="en-US" altLang="en-US" dirty="0" smtClean="0"/>
              <a:t>Oracle Database </a:t>
            </a:r>
            <a:r>
              <a:rPr lang="en-US" altLang="en-US" dirty="0" smtClean="0"/>
              <a:t>19c: </a:t>
            </a:r>
            <a:r>
              <a:rPr lang="en-US" altLang="en-US" dirty="0" smtClean="0"/>
              <a:t>Managing Multitenant Architecture</a:t>
            </a:r>
            <a:r>
              <a:rPr lang="en-US" dirty="0" smtClean="0"/>
              <a:t>   11 - </a:t>
            </a:r>
            <a:fld id="{7C951E65-0BAA-4B24-AD87-683F8269D8DB}" type="slidenum">
              <a:rPr lang="en-US" smtClean="0"/>
              <a:pPr>
                <a:defRPr/>
              </a:pPr>
              <a:t>18</a:t>
            </a:fld>
            <a:endParaRPr lang="en-US" dirty="0"/>
          </a:p>
        </p:txBody>
      </p:sp>
    </p:spTree>
    <p:extLst>
      <p:ext uri="{BB962C8B-B14F-4D97-AF65-F5344CB8AC3E}">
        <p14:creationId xmlns:p14="http://schemas.microsoft.com/office/powerpoint/2010/main" val="2548146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endParaRPr lang="en-US" altLang="en-US" dirty="0"/>
          </a:p>
        </p:txBody>
      </p:sp>
      <p:sp>
        <p:nvSpPr>
          <p:cNvPr id="44036" name="Slide Image Placeholder 11"/>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altLang="en-US" dirty="0" smtClean="0"/>
              <a:t>Oracle Database </a:t>
            </a:r>
            <a:r>
              <a:rPr lang="en-US" altLang="en-US" dirty="0" smtClean="0"/>
              <a:t>19c: </a:t>
            </a:r>
            <a:r>
              <a:rPr lang="en-US" altLang="en-US" dirty="0" smtClean="0"/>
              <a:t>Managing Multitenant Architecture</a:t>
            </a:r>
            <a:r>
              <a:rPr lang="en-US" dirty="0" smtClean="0"/>
              <a:t>   11 - </a:t>
            </a:r>
            <a:fld id="{7C951E65-0BAA-4B24-AD87-683F8269D8DB}" type="slidenum">
              <a:rPr lang="en-US" smtClean="0"/>
              <a:pPr>
                <a:defRPr/>
              </a:pPr>
              <a:t>19</a:t>
            </a:fld>
            <a:endParaRPr lang="en-US" dirty="0"/>
          </a:p>
        </p:txBody>
      </p:sp>
    </p:spTree>
    <p:extLst>
      <p:ext uri="{BB962C8B-B14F-4D97-AF65-F5344CB8AC3E}">
        <p14:creationId xmlns:p14="http://schemas.microsoft.com/office/powerpoint/2010/main" val="3648987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For a complete understanding of the PDB resources allocation procedures, refer to the following guide in the Oracle documentation:</a:t>
            </a:r>
          </a:p>
          <a:p>
            <a:pPr lvl="2"/>
            <a:r>
              <a:rPr lang="en-US" altLang="en-US" dirty="0"/>
              <a:t>“</a:t>
            </a:r>
            <a:r>
              <a:rPr lang="fr-FR" altLang="en-US" i="1" dirty="0"/>
              <a:t>U</a:t>
            </a:r>
            <a:r>
              <a:rPr lang="en-US" i="1" dirty="0"/>
              <a:t>sing Oracle Resource Manager for PDBs</a:t>
            </a:r>
            <a:r>
              <a:rPr lang="en-US" altLang="en-US" dirty="0"/>
              <a:t>“</a:t>
            </a:r>
            <a:r>
              <a:rPr lang="en-US" i="1" dirty="0"/>
              <a:t> </a:t>
            </a:r>
            <a:r>
              <a:rPr lang="en-US" dirty="0"/>
              <a:t>in</a:t>
            </a:r>
            <a:r>
              <a:rPr lang="en-US" i="1" dirty="0"/>
              <a:t> </a:t>
            </a:r>
            <a:r>
              <a:rPr lang="fr-FR" altLang="en-US" i="1" dirty="0"/>
              <a:t>Oracle Multitenant Administrator’s Guide </a:t>
            </a:r>
            <a:r>
              <a:rPr lang="fr-FR" altLang="en-US" i="1" dirty="0" smtClean="0"/>
              <a:t>19c</a:t>
            </a:r>
            <a:endParaRPr lang="en-US" altLang="en-US" dirty="0"/>
          </a:p>
        </p:txBody>
      </p:sp>
      <p:sp>
        <p:nvSpPr>
          <p:cNvPr id="9220" name="Slide Image Placeholder 8"/>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altLang="en-US" dirty="0" smtClean="0"/>
              <a:t>Oracle Database </a:t>
            </a:r>
            <a:r>
              <a:rPr lang="en-US" altLang="en-US" dirty="0" smtClean="0"/>
              <a:t>19c: </a:t>
            </a:r>
            <a:r>
              <a:rPr lang="en-US" altLang="en-US" dirty="0" smtClean="0"/>
              <a:t>Managing Multitenant Architecture</a:t>
            </a:r>
            <a:r>
              <a:rPr lang="en-US" dirty="0" smtClean="0"/>
              <a:t>   11 - </a:t>
            </a:r>
            <a:fld id="{7C951E65-0BAA-4B24-AD87-683F8269D8DB}" type="slidenum">
              <a:rPr lang="en-US" smtClean="0"/>
              <a:pPr>
                <a:defRPr/>
              </a:pPr>
              <a:t>2</a:t>
            </a:fld>
            <a:endParaRPr lang="en-US" dirty="0"/>
          </a:p>
        </p:txBody>
      </p:sp>
    </p:spTree>
    <p:extLst>
      <p:ext uri="{BB962C8B-B14F-4D97-AF65-F5344CB8AC3E}">
        <p14:creationId xmlns:p14="http://schemas.microsoft.com/office/powerpoint/2010/main" val="41865704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endParaRPr lang="en-US" altLang="en-US" dirty="0"/>
          </a:p>
        </p:txBody>
      </p:sp>
      <p:sp>
        <p:nvSpPr>
          <p:cNvPr id="46084" name="Slide Image Placeholder 7"/>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altLang="en-US" dirty="0" smtClean="0"/>
              <a:t>Oracle Database </a:t>
            </a:r>
            <a:r>
              <a:rPr lang="en-US" altLang="en-US" dirty="0" smtClean="0"/>
              <a:t>19c: </a:t>
            </a:r>
            <a:r>
              <a:rPr lang="en-US" altLang="en-US" dirty="0" smtClean="0"/>
              <a:t>Managing Multitenant Architecture</a:t>
            </a:r>
            <a:r>
              <a:rPr lang="en-US" dirty="0" smtClean="0"/>
              <a:t>   11 - </a:t>
            </a:r>
            <a:fld id="{7C951E65-0BAA-4B24-AD87-683F8269D8DB}" type="slidenum">
              <a:rPr lang="en-US" smtClean="0"/>
              <a:pPr>
                <a:defRPr/>
              </a:pPr>
              <a:t>20</a:t>
            </a:fld>
            <a:endParaRPr lang="en-US" dirty="0"/>
          </a:p>
        </p:txBody>
      </p:sp>
    </p:spTree>
    <p:extLst>
      <p:ext uri="{BB962C8B-B14F-4D97-AF65-F5344CB8AC3E}">
        <p14:creationId xmlns:p14="http://schemas.microsoft.com/office/powerpoint/2010/main" val="1880808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xfrm>
            <a:off x="457200" y="457200"/>
            <a:ext cx="6858000" cy="3859213"/>
          </a:xfrm>
          <a:ln/>
        </p:spPr>
      </p:sp>
      <p:sp>
        <p:nvSpPr>
          <p:cNvPr id="11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A valid concern in a CDB is that one or more PDBs will consume so much resource that other PDBs will suffer performance degradation. The consolidated resource plan allows you to choose a strategy for allocating resources among the various PDBs in a CDB. The resource plan sets limits on the CPU, IO, and parallel processes that may be used by a PDB. The three main strategies are:</a:t>
            </a:r>
          </a:p>
          <a:p>
            <a:pPr lvl="2"/>
            <a:r>
              <a:rPr lang="en-US" altLang="en-US" b="1" dirty="0"/>
              <a:t>No resource plan:</a:t>
            </a:r>
            <a:r>
              <a:rPr lang="en-US" altLang="en-US" dirty="0"/>
              <a:t> All PDBs have equal access to all the resources. There is no arbitration. If one PDB starts a large parallel query, it could consume all the resources in the CDB instance. This is the default configuration.</a:t>
            </a:r>
          </a:p>
          <a:p>
            <a:pPr lvl="2"/>
            <a:r>
              <a:rPr lang="en-US" altLang="en-US" b="1" dirty="0"/>
              <a:t>Minimum allocation:</a:t>
            </a:r>
            <a:r>
              <a:rPr lang="en-US" altLang="en-US" dirty="0"/>
              <a:t> Set a resource plan to give each PDB a minimum resource share, for example, one share each. In this case, each PDB is guaranteed a share of the resource. That share is equal to 1/(the number of shares allocated). When all the CDB resources are being used, the resource manager will force PDB processes using more than their minimum share to wait, allowing all PDBs to get a minimum share.</a:t>
            </a:r>
          </a:p>
          <a:p>
            <a:pPr lvl="2"/>
            <a:r>
              <a:rPr lang="en-US" altLang="en-US" b="1" dirty="0"/>
              <a:t>Limited allocation: </a:t>
            </a:r>
            <a:r>
              <a:rPr lang="en-US" altLang="en-US" dirty="0"/>
              <a:t>Using a resource plan, each PDB is assigned shares to set its minimum allocation and a percent limit to set the maximum amount of a resource such as CPU used by the PDB. When a PDB attempts to exceed the maximum value, the resource manager forces the processes to wait. </a:t>
            </a:r>
          </a:p>
          <a:p>
            <a:pPr lvl="1"/>
            <a:r>
              <a:rPr lang="en-US" altLang="en-US" dirty="0"/>
              <a:t>Details on consolidated resource plan are covered in the next part of the lesson.</a:t>
            </a:r>
          </a:p>
        </p:txBody>
      </p:sp>
      <p:sp>
        <p:nvSpPr>
          <p:cNvPr id="3" name="Footer Placeholder 2"/>
          <p:cNvSpPr>
            <a:spLocks noGrp="1"/>
          </p:cNvSpPr>
          <p:nvPr>
            <p:ph type="ftr" sz="quarter" idx="10"/>
          </p:nvPr>
        </p:nvSpPr>
        <p:spPr/>
        <p:txBody>
          <a:bodyPr/>
          <a:lstStyle/>
          <a:p>
            <a:pPr>
              <a:defRPr/>
            </a:pPr>
            <a:r>
              <a:rPr lang="en-US" altLang="en-US" dirty="0" smtClean="0"/>
              <a:t>Oracle Database </a:t>
            </a:r>
            <a:r>
              <a:rPr lang="en-US" altLang="en-US" dirty="0" smtClean="0"/>
              <a:t>19c: </a:t>
            </a:r>
            <a:r>
              <a:rPr lang="en-US" altLang="en-US" dirty="0" smtClean="0"/>
              <a:t>Managing Multitenant Architecture</a:t>
            </a:r>
            <a:r>
              <a:rPr lang="en-US" dirty="0" smtClean="0"/>
              <a:t>   11 - </a:t>
            </a:r>
            <a:fld id="{7C951E65-0BAA-4B24-AD87-683F8269D8DB}" type="slidenum">
              <a:rPr lang="en-US" smtClean="0"/>
              <a:pPr>
                <a:defRPr/>
              </a:pPr>
              <a:t>3</a:t>
            </a:fld>
            <a:endParaRPr lang="en-US" dirty="0"/>
          </a:p>
        </p:txBody>
      </p:sp>
    </p:spTree>
    <p:extLst>
      <p:ext uri="{BB962C8B-B14F-4D97-AF65-F5344CB8AC3E}">
        <p14:creationId xmlns:p14="http://schemas.microsoft.com/office/powerpoint/2010/main" val="755835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In a non-CDB, you can use the Resource Manager to manage multiple workloads that are contending for system and database resources. However, in a CDB, you can have multiple workloads within multiple PDBs competing for system and CDB resources.</a:t>
            </a:r>
          </a:p>
          <a:p>
            <a:pPr lvl="1"/>
            <a:r>
              <a:rPr lang="en-US" altLang="en-US" dirty="0"/>
              <a:t>In a CDB, the Resource Manager can manage resources at two basic levels:</a:t>
            </a:r>
          </a:p>
          <a:p>
            <a:pPr lvl="2"/>
            <a:r>
              <a:rPr lang="en-US" altLang="en-US" b="1" dirty="0"/>
              <a:t>CDB level:</a:t>
            </a:r>
            <a:r>
              <a:rPr lang="en-US" altLang="en-US" dirty="0"/>
              <a:t> The Resource Manager can manage workloads for multiple PDBs that are contending for system and CDB resources. You can specify how resources are allocated to PDBs, and you can limit the resource utilization of specific PDBs.</a:t>
            </a:r>
          </a:p>
          <a:p>
            <a:pPr lvl="2"/>
            <a:r>
              <a:rPr lang="en-US" altLang="en-US" b="1" dirty="0"/>
              <a:t>PDB level:</a:t>
            </a:r>
            <a:r>
              <a:rPr lang="en-US" altLang="en-US" dirty="0"/>
              <a:t> The Resource Manager can manage workloads within each PDB.</a:t>
            </a:r>
          </a:p>
          <a:p>
            <a:pPr lvl="1"/>
            <a:r>
              <a:rPr lang="en-US" altLang="en-US" dirty="0"/>
              <a:t>The Resource Manager allocates resources in two steps:</a:t>
            </a:r>
          </a:p>
          <a:p>
            <a:pPr lvl="2">
              <a:buFont typeface="Times New Roman" panose="02020603050405020304" pitchFamily="18" charset="0"/>
              <a:buNone/>
            </a:pPr>
            <a:r>
              <a:rPr lang="en-US" altLang="en-US" dirty="0"/>
              <a:t>1.	It allocates a portion of the system’s resources to each PDB.</a:t>
            </a:r>
          </a:p>
          <a:p>
            <a:pPr lvl="2">
              <a:buFont typeface="Times New Roman" panose="02020603050405020304" pitchFamily="18" charset="0"/>
              <a:buNone/>
            </a:pPr>
            <a:r>
              <a:rPr lang="en-US" altLang="en-US" dirty="0"/>
              <a:t>2.	In a specific PDB, it allocates a portion of the system resources obtained in Step 1 to each session that is connected to the PDB.</a:t>
            </a:r>
          </a:p>
        </p:txBody>
      </p:sp>
      <p:sp>
        <p:nvSpPr>
          <p:cNvPr id="13315" name="Slide Image Placeholder 9"/>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altLang="en-US" dirty="0" smtClean="0"/>
              <a:t>Oracle Database </a:t>
            </a:r>
            <a:r>
              <a:rPr lang="en-US" altLang="en-US" dirty="0" smtClean="0"/>
              <a:t>19c: </a:t>
            </a:r>
            <a:r>
              <a:rPr lang="en-US" altLang="en-US" dirty="0" smtClean="0"/>
              <a:t>Managing Multitenant Architecture</a:t>
            </a:r>
            <a:r>
              <a:rPr lang="en-US" dirty="0" smtClean="0"/>
              <a:t>   11 - </a:t>
            </a:r>
            <a:fld id="{7C951E65-0BAA-4B24-AD87-683F8269D8DB}" type="slidenum">
              <a:rPr lang="en-US" smtClean="0"/>
              <a:pPr>
                <a:defRPr/>
              </a:pPr>
              <a:t>4</a:t>
            </a:fld>
            <a:endParaRPr lang="en-US" dirty="0"/>
          </a:p>
        </p:txBody>
      </p:sp>
    </p:spTree>
    <p:extLst>
      <p:ext uri="{BB962C8B-B14F-4D97-AF65-F5344CB8AC3E}">
        <p14:creationId xmlns:p14="http://schemas.microsoft.com/office/powerpoint/2010/main" val="224815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xfrm>
            <a:off x="457200" y="457200"/>
            <a:ext cx="6858000" cy="3859213"/>
          </a:xfrm>
          <a:ln/>
        </p:spPr>
      </p:sp>
      <p:sp>
        <p:nvSpPr>
          <p:cNvPr id="15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In a CDB with multiple PDBs, some PDBs typically are more important than others. The Resource Manager enables you to prioritize the resource (CPU and Exadata I/O, as well as allocation of parallel execution slaves in the context of parallel statement queuing) usage of specific PDBs. This is done by granting different PDBs different shares of the system resources so that more resources are allocated to the more important PDBs.</a:t>
            </a:r>
          </a:p>
          <a:p>
            <a:pPr lvl="1"/>
            <a:r>
              <a:rPr lang="en-US" altLang="en-US" dirty="0"/>
              <a:t>In addition, limits can be used to restrain the system resource usage of specific PDBs.</a:t>
            </a:r>
          </a:p>
          <a:p>
            <a:pPr lvl="1"/>
            <a:r>
              <a:rPr lang="en-US" altLang="en-US" dirty="0"/>
              <a:t>To allocate resources among PDBs, you assign a share value to each PDB. A higher share value results in more resources for a PDB. In this example, each existing PDB is assigned one share. With a total of three shares, each PDB is guaranteed to get at least 33 percent of the system resources. When a PDB is plugged into a CDB and no directive is defined for it, the PDB uses the default directive for PDBs. As the CDB DBA, you can control this default, and you can also create a specific directive for each new PDB. In this case, a new PDB gets one share. With a total of four shares, each PDB is guaranteed to get 25 percent of the system resources.</a:t>
            </a:r>
          </a:p>
          <a:p>
            <a:pPr lvl="1"/>
            <a:r>
              <a:rPr lang="en-US" altLang="en-US" dirty="0"/>
              <a:t>Depending on the workload, each PDB can get up to 100 percent of the system resources but may actually use much less than the guaranteed level of these resources.</a:t>
            </a:r>
          </a:p>
          <a:p>
            <a:pPr lvl="1"/>
            <a:r>
              <a:rPr lang="en-US" altLang="en-US" b="1" dirty="0"/>
              <a:t>Note:</a:t>
            </a:r>
            <a:r>
              <a:rPr lang="en-US" altLang="en-US" dirty="0"/>
              <a:t> Each CDB resource plan gets a default directive added to it. You can change this default directive if its default value is not suitable for your plan.</a:t>
            </a:r>
          </a:p>
        </p:txBody>
      </p:sp>
      <p:sp>
        <p:nvSpPr>
          <p:cNvPr id="3" name="Footer Placeholder 2"/>
          <p:cNvSpPr>
            <a:spLocks noGrp="1"/>
          </p:cNvSpPr>
          <p:nvPr>
            <p:ph type="ftr" sz="quarter" idx="10"/>
          </p:nvPr>
        </p:nvSpPr>
        <p:spPr/>
        <p:txBody>
          <a:bodyPr/>
          <a:lstStyle/>
          <a:p>
            <a:pPr>
              <a:defRPr/>
            </a:pPr>
            <a:r>
              <a:rPr lang="en-US" altLang="en-US" dirty="0" smtClean="0"/>
              <a:t>Oracle Database </a:t>
            </a:r>
            <a:r>
              <a:rPr lang="en-US" altLang="en-US" dirty="0" smtClean="0"/>
              <a:t>19c: </a:t>
            </a:r>
            <a:r>
              <a:rPr lang="en-US" altLang="en-US" dirty="0" smtClean="0"/>
              <a:t>Managing Multitenant Architecture</a:t>
            </a:r>
            <a:r>
              <a:rPr lang="en-US" dirty="0" smtClean="0"/>
              <a:t>   11 - </a:t>
            </a:r>
            <a:fld id="{7C951E65-0BAA-4B24-AD87-683F8269D8DB}" type="slidenum">
              <a:rPr lang="en-US" smtClean="0"/>
              <a:pPr>
                <a:defRPr/>
              </a:pPr>
              <a:t>5</a:t>
            </a:fld>
            <a:endParaRPr lang="en-US" dirty="0"/>
          </a:p>
        </p:txBody>
      </p:sp>
    </p:spTree>
    <p:extLst>
      <p:ext uri="{BB962C8B-B14F-4D97-AF65-F5344CB8AC3E}">
        <p14:creationId xmlns:p14="http://schemas.microsoft.com/office/powerpoint/2010/main" val="788925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xfrm>
            <a:off x="457200" y="457200"/>
            <a:ext cx="6858000" cy="3859213"/>
          </a:xfrm>
          <a:ln/>
        </p:spPr>
      </p:sp>
      <p:sp>
        <p:nvSpPr>
          <p:cNvPr id="17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A limit restrains the system resource usage of a specific PDB. You can specify limits for CPU, Exadata I/Os, and parallel execution servers.</a:t>
            </a:r>
          </a:p>
          <a:p>
            <a:pPr lvl="1">
              <a:spcBef>
                <a:spcPts val="450"/>
              </a:spcBef>
            </a:pPr>
            <a:r>
              <a:rPr lang="fr-FR" altLang="en-US" dirty="0"/>
              <a:t>To limit the CPU, Exadata I/Os, and parallel servers’ (</a:t>
            </a:r>
            <a:r>
              <a:rPr lang="fr-FR" altLang="en-US" dirty="0">
                <a:latin typeface="Courier New" panose="02070309020205020404" pitchFamily="49" charset="0"/>
                <a:cs typeface="Courier New" panose="02070309020205020404" pitchFamily="49" charset="0"/>
              </a:rPr>
              <a:t>PARALLEL_SERVER_TARGET</a:t>
            </a:r>
            <a:r>
              <a:rPr lang="fr-FR" altLang="en-US" dirty="0"/>
              <a:t> initialization parameter) usage of each PDB, you can create a plan directive using the </a:t>
            </a:r>
            <a:r>
              <a:rPr lang="fr-FR" altLang="en-US" dirty="0">
                <a:latin typeface="Courier New" panose="02070309020205020404" pitchFamily="49" charset="0"/>
                <a:cs typeface="Courier New" panose="02070309020205020404" pitchFamily="49" charset="0"/>
              </a:rPr>
              <a:t>UTILIZATION_LIMIT</a:t>
            </a:r>
            <a:r>
              <a:rPr lang="fr-FR" altLang="en-US" dirty="0"/>
              <a:t> parameter expressed as a percentage of the system resources the PDB can use. </a:t>
            </a:r>
            <a:r>
              <a:rPr lang="en-US" altLang="en-US" dirty="0"/>
              <a:t>Resource Manager throttles the PDB sessions so that the CPU, Exadata I/Os, and parallel servers’ utilization for the PDB does not exceed the utilization limit. In the slide example, PDB1 gets a maximum of 30 percent of the system CPU, Exadata I/Os bandwidth, and available parallel servers for the CDB instance.</a:t>
            </a:r>
            <a:endParaRPr lang="fr-FR" altLang="en-US" dirty="0"/>
          </a:p>
          <a:p>
            <a:pPr lvl="1">
              <a:spcBef>
                <a:spcPts val="450"/>
              </a:spcBef>
            </a:pPr>
            <a:r>
              <a:rPr lang="fr-FR" altLang="en-US" dirty="0"/>
              <a:t>For parallel execution servers, you can override the value defined by the </a:t>
            </a:r>
            <a:r>
              <a:rPr lang="fr-FR" altLang="en-US" dirty="0">
                <a:latin typeface="Courier New" panose="02070309020205020404" pitchFamily="49" charset="0"/>
                <a:cs typeface="Courier New" panose="02070309020205020404" pitchFamily="49" charset="0"/>
              </a:rPr>
              <a:t>UTILIZATION_LIMIT</a:t>
            </a:r>
            <a:r>
              <a:rPr lang="fr-FR" altLang="en-US" dirty="0"/>
              <a:t> by creating a plan directive that uses the </a:t>
            </a:r>
            <a:r>
              <a:rPr lang="fr-FR" altLang="en-US" dirty="0">
                <a:latin typeface="Courier New" panose="02070309020205020404" pitchFamily="49" charset="0"/>
                <a:cs typeface="Courier New" panose="02070309020205020404" pitchFamily="49" charset="0"/>
              </a:rPr>
              <a:t>PARALLEL_SERVER_LIMIT</a:t>
            </a:r>
            <a:r>
              <a:rPr lang="fr-FR" altLang="en-US" dirty="0"/>
              <a:t> parameter. The </a:t>
            </a:r>
            <a:r>
              <a:rPr lang="fr-FR" altLang="en-US" dirty="0">
                <a:latin typeface="Courier New" panose="02070309020205020404" pitchFamily="49" charset="0"/>
                <a:cs typeface="Courier New" panose="02070309020205020404" pitchFamily="49" charset="0"/>
              </a:rPr>
              <a:t>PARALLEL_SERVER_LIMIT</a:t>
            </a:r>
            <a:r>
              <a:rPr lang="fr-FR" altLang="en-US" dirty="0"/>
              <a:t> value corresponds to a percentage of </a:t>
            </a:r>
            <a:r>
              <a:rPr lang="fr-FR" altLang="en-US" dirty="0">
                <a:latin typeface="Courier New" panose="02070309020205020404" pitchFamily="49" charset="0"/>
                <a:cs typeface="Courier New" panose="02070309020205020404" pitchFamily="49" charset="0"/>
              </a:rPr>
              <a:t>PARALLEL_SERVERS_TARGET</a:t>
            </a:r>
            <a:r>
              <a:rPr lang="fr-FR" altLang="en-US" dirty="0"/>
              <a:t>. </a:t>
            </a:r>
            <a:r>
              <a:rPr lang="en-US" altLang="en-US" dirty="0"/>
              <a:t>For example, if the </a:t>
            </a:r>
            <a:r>
              <a:rPr lang="en-US" altLang="en-US" dirty="0">
                <a:latin typeface="Courier New" panose="02070309020205020404" pitchFamily="49" charset="0"/>
                <a:cs typeface="Courier New" panose="02070309020205020404" pitchFamily="49" charset="0"/>
              </a:rPr>
              <a:t>PARALLEL_SERVERS_TARGET</a:t>
            </a:r>
            <a:r>
              <a:rPr lang="en-US" altLang="en-US" dirty="0"/>
              <a:t> initialization parameter is set to 200 and the </a:t>
            </a:r>
            <a:r>
              <a:rPr lang="en-US" altLang="en-US" dirty="0">
                <a:latin typeface="Courier New" panose="02070309020205020404" pitchFamily="49" charset="0"/>
                <a:cs typeface="Courier New" panose="02070309020205020404" pitchFamily="49" charset="0"/>
              </a:rPr>
              <a:t>PARALLEL_SERVER_LIMIT</a:t>
            </a:r>
            <a:r>
              <a:rPr lang="en-US" altLang="en-US" dirty="0"/>
              <a:t> is set to 50 percent for a PDB, then the maximum number of parallel servers the PDB can use is 100 (200 X .50).</a:t>
            </a:r>
          </a:p>
          <a:p>
            <a:pPr lvl="1">
              <a:spcBef>
                <a:spcPts val="450"/>
              </a:spcBef>
            </a:pPr>
            <a:r>
              <a:rPr lang="fr-FR" altLang="en-US" dirty="0">
                <a:cs typeface="Arial" panose="020B0604020202020204" pitchFamily="34" charset="0"/>
              </a:rPr>
              <a:t>Shares provide a basic mechanism to provide a soft maximum PGA, buffer cache, and shared pool allocation. If the PDB is not using the maximum amount of memory, the memory may be used by other PDBs. The minimum is calculated by the number of shares over the total shares times the total memory.  </a:t>
            </a:r>
          </a:p>
          <a:p>
            <a:pPr lvl="1">
              <a:spcBef>
                <a:spcPts val="450"/>
              </a:spcBef>
            </a:pPr>
            <a:r>
              <a:rPr lang="fr-FR" altLang="en-US" dirty="0">
                <a:solidFill>
                  <a:schemeClr val="tx1"/>
                </a:solidFill>
                <a:cs typeface="Arial" panose="020B0604020202020204" pitchFamily="34" charset="0"/>
              </a:rPr>
              <a:t>A more advanced method uses the </a:t>
            </a:r>
            <a:r>
              <a:rPr lang="fr-FR" altLang="en-US" dirty="0">
                <a:solidFill>
                  <a:schemeClr val="tx1"/>
                </a:solidFill>
                <a:latin typeface="Courier New" panose="02070309020205020404" pitchFamily="49" charset="0"/>
                <a:cs typeface="Courier New" panose="02070309020205020404" pitchFamily="49" charset="0"/>
              </a:rPr>
              <a:t>MEMORY_LIMIT</a:t>
            </a:r>
            <a:r>
              <a:rPr lang="fr-FR" altLang="en-US" dirty="0"/>
              <a:t> parameter and the </a:t>
            </a:r>
            <a:r>
              <a:rPr lang="fr-FR" altLang="en-US" dirty="0">
                <a:solidFill>
                  <a:schemeClr val="tx1"/>
                </a:solidFill>
                <a:latin typeface="Courier New" panose="02070309020205020404" pitchFamily="49" charset="0"/>
                <a:cs typeface="Courier New" panose="02070309020205020404" pitchFamily="49" charset="0"/>
              </a:rPr>
              <a:t>MEMORY_MIN</a:t>
            </a:r>
            <a:r>
              <a:rPr lang="fr-FR" altLang="en-US" dirty="0">
                <a:latin typeface="Courier New" panose="02070309020205020404" pitchFamily="49" charset="0"/>
                <a:cs typeface="Courier New" panose="02070309020205020404" pitchFamily="49" charset="0"/>
              </a:rPr>
              <a:t> </a:t>
            </a:r>
            <a:r>
              <a:rPr lang="fr-FR" altLang="en-US" dirty="0"/>
              <a:t>parameter.  Both of these parameters are a percentage of PGA limits, buffer cache, and shared pool sizes</a:t>
            </a:r>
            <a:r>
              <a:rPr lang="fr-FR" altLang="en-US" dirty="0" smtClean="0"/>
              <a:t>.</a:t>
            </a:r>
            <a:endParaRPr lang="fr-FR" altLang="en-US" dirty="0"/>
          </a:p>
        </p:txBody>
      </p:sp>
      <p:sp>
        <p:nvSpPr>
          <p:cNvPr id="3" name="Footer Placeholder 2"/>
          <p:cNvSpPr>
            <a:spLocks noGrp="1"/>
          </p:cNvSpPr>
          <p:nvPr>
            <p:ph type="ftr" sz="quarter" idx="10"/>
          </p:nvPr>
        </p:nvSpPr>
        <p:spPr/>
        <p:txBody>
          <a:bodyPr/>
          <a:lstStyle/>
          <a:p>
            <a:pPr>
              <a:defRPr/>
            </a:pPr>
            <a:r>
              <a:rPr lang="en-US" altLang="en-US" dirty="0" smtClean="0"/>
              <a:t>Oracle Database </a:t>
            </a:r>
            <a:r>
              <a:rPr lang="en-US" altLang="en-US" dirty="0" smtClean="0"/>
              <a:t>19c: </a:t>
            </a:r>
            <a:r>
              <a:rPr lang="en-US" altLang="en-US" dirty="0" smtClean="0"/>
              <a:t>Managing Multitenant Architecture</a:t>
            </a:r>
            <a:r>
              <a:rPr lang="en-US" dirty="0" smtClean="0"/>
              <a:t>   11 - </a:t>
            </a:r>
            <a:fld id="{7C951E65-0BAA-4B24-AD87-683F8269D8DB}" type="slidenum">
              <a:rPr lang="en-US" smtClean="0"/>
              <a:pPr>
                <a:defRPr/>
              </a:pPr>
              <a:t>6</a:t>
            </a:fld>
            <a:endParaRPr lang="en-US" dirty="0"/>
          </a:p>
        </p:txBody>
      </p:sp>
    </p:spTree>
    <p:extLst>
      <p:ext uri="{BB962C8B-B14F-4D97-AF65-F5344CB8AC3E}">
        <p14:creationId xmlns:p14="http://schemas.microsoft.com/office/powerpoint/2010/main" val="1538373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idx="1"/>
          </p:nvPr>
        </p:nvSpPr>
        <p:spPr>
          <a:xfrm>
            <a:off x="457200" y="449263"/>
            <a:ext cx="6858000" cy="9014777"/>
          </a:xfrm>
        </p:spPr>
        <p:txBody>
          <a:bodyPr/>
          <a:lstStyle/>
          <a:p>
            <a:pPr lvl="1"/>
            <a:r>
              <a:rPr lang="fr-FR" altLang="en-US" dirty="0"/>
              <a:t>The </a:t>
            </a:r>
            <a:r>
              <a:rPr lang="fr-FR" altLang="en-US" dirty="0">
                <a:solidFill>
                  <a:schemeClr val="tx1"/>
                </a:solidFill>
                <a:latin typeface="Courier New" panose="02070309020205020404" pitchFamily="49" charset="0"/>
                <a:cs typeface="Courier New" panose="02070309020205020404" pitchFamily="49" charset="0"/>
              </a:rPr>
              <a:t>MEMORY_MIN</a:t>
            </a:r>
            <a:r>
              <a:rPr lang="fr-FR" altLang="en-US" dirty="0">
                <a:solidFill>
                  <a:srgbClr val="FF0000"/>
                </a:solidFill>
                <a:cs typeface="Arial" panose="020B0604020202020204" pitchFamily="34" charset="0"/>
              </a:rPr>
              <a:t> </a:t>
            </a:r>
            <a:r>
              <a:rPr lang="fr-FR" altLang="en-US" dirty="0" err="1">
                <a:solidFill>
                  <a:schemeClr val="tx1"/>
                </a:solidFill>
                <a:cs typeface="Arial" panose="020B0604020202020204" pitchFamily="34" charset="0"/>
              </a:rPr>
              <a:t>is</a:t>
            </a:r>
            <a:r>
              <a:rPr lang="fr-FR" altLang="en-US" dirty="0">
                <a:solidFill>
                  <a:schemeClr val="tx1"/>
                </a:solidFill>
                <a:cs typeface="Arial" panose="020B0604020202020204" pitchFamily="34" charset="0"/>
              </a:rPr>
              <a:t> set to a </a:t>
            </a:r>
            <a:r>
              <a:rPr lang="fr-FR" altLang="en-US" dirty="0" err="1">
                <a:solidFill>
                  <a:schemeClr val="tx1"/>
                </a:solidFill>
                <a:cs typeface="Arial" panose="020B0604020202020204" pitchFamily="34" charset="0"/>
              </a:rPr>
              <a:t>percentage</a:t>
            </a:r>
            <a:r>
              <a:rPr lang="fr-FR" altLang="en-US" dirty="0">
                <a:solidFill>
                  <a:schemeClr val="tx1"/>
                </a:solidFill>
                <a:cs typeface="Arial" panose="020B0604020202020204" pitchFamily="34" charset="0"/>
              </a:rPr>
              <a:t> of memory. If the </a:t>
            </a:r>
            <a:r>
              <a:rPr lang="fr-FR" altLang="en-US" dirty="0" err="1">
                <a:solidFill>
                  <a:schemeClr val="tx1"/>
                </a:solidFill>
                <a:cs typeface="Arial" panose="020B0604020202020204" pitchFamily="34" charset="0"/>
              </a:rPr>
              <a:t>sum</a:t>
            </a:r>
            <a:r>
              <a:rPr lang="fr-FR" altLang="en-US" dirty="0">
                <a:solidFill>
                  <a:schemeClr val="tx1"/>
                </a:solidFill>
                <a:cs typeface="Arial" panose="020B0604020202020204" pitchFamily="34" charset="0"/>
              </a:rPr>
              <a:t> of the minimums </a:t>
            </a:r>
            <a:r>
              <a:rPr lang="fr-FR" altLang="en-US" dirty="0" err="1">
                <a:solidFill>
                  <a:schemeClr val="tx1"/>
                </a:solidFill>
                <a:cs typeface="Arial" panose="020B0604020202020204" pitchFamily="34" charset="0"/>
              </a:rPr>
              <a:t>is</a:t>
            </a:r>
            <a:r>
              <a:rPr lang="fr-FR" altLang="en-US" dirty="0">
                <a:solidFill>
                  <a:schemeClr val="tx1"/>
                </a:solidFill>
                <a:cs typeface="Arial" panose="020B0604020202020204" pitchFamily="34" charset="0"/>
              </a:rPr>
              <a:t> </a:t>
            </a:r>
            <a:r>
              <a:rPr lang="fr-FR" altLang="en-US" dirty="0" err="1">
                <a:solidFill>
                  <a:schemeClr val="tx1"/>
                </a:solidFill>
                <a:cs typeface="Arial" panose="020B0604020202020204" pitchFamily="34" charset="0"/>
              </a:rPr>
              <a:t>greater</a:t>
            </a:r>
            <a:r>
              <a:rPr lang="fr-FR" altLang="en-US" dirty="0">
                <a:solidFill>
                  <a:schemeClr val="tx1"/>
                </a:solidFill>
                <a:cs typeface="Arial" panose="020B0604020202020204" pitchFamily="34" charset="0"/>
              </a:rPr>
              <a:t> </a:t>
            </a:r>
            <a:r>
              <a:rPr lang="fr-FR" altLang="en-US" dirty="0" err="1">
                <a:solidFill>
                  <a:schemeClr val="tx1"/>
                </a:solidFill>
                <a:cs typeface="Arial" panose="020B0604020202020204" pitchFamily="34" charset="0"/>
              </a:rPr>
              <a:t>than</a:t>
            </a:r>
            <a:r>
              <a:rPr lang="fr-FR" altLang="en-US" dirty="0">
                <a:solidFill>
                  <a:schemeClr val="tx1"/>
                </a:solidFill>
                <a:cs typeface="Arial" panose="020B0604020202020204" pitchFamily="34" charset="0"/>
              </a:rPr>
              <a:t> 100 percent, the </a:t>
            </a:r>
            <a:r>
              <a:rPr lang="fr-FR" altLang="en-US" dirty="0" err="1">
                <a:solidFill>
                  <a:schemeClr val="tx1"/>
                </a:solidFill>
                <a:cs typeface="Arial" panose="020B0604020202020204" pitchFamily="34" charset="0"/>
              </a:rPr>
              <a:t>percentages</a:t>
            </a:r>
            <a:r>
              <a:rPr lang="fr-FR" altLang="en-US" dirty="0">
                <a:solidFill>
                  <a:schemeClr val="tx1"/>
                </a:solidFill>
                <a:cs typeface="Arial" panose="020B0604020202020204" pitchFamily="34" charset="0"/>
              </a:rPr>
              <a:t> are </a:t>
            </a:r>
            <a:r>
              <a:rPr lang="fr-FR" altLang="en-US" dirty="0" err="1">
                <a:solidFill>
                  <a:schemeClr val="tx1"/>
                </a:solidFill>
                <a:cs typeface="Arial" panose="020B0604020202020204" pitchFamily="34" charset="0"/>
              </a:rPr>
              <a:t>scaled</a:t>
            </a:r>
            <a:r>
              <a:rPr lang="fr-FR" altLang="en-US" dirty="0">
                <a:solidFill>
                  <a:schemeClr val="tx1"/>
                </a:solidFill>
                <a:cs typeface="Arial" panose="020B0604020202020204" pitchFamily="34" charset="0"/>
              </a:rPr>
              <a:t> to 100 percent. </a:t>
            </a:r>
            <a:r>
              <a:rPr lang="fr-FR" altLang="en-US" dirty="0" err="1">
                <a:solidFill>
                  <a:schemeClr val="tx1"/>
                </a:solidFill>
                <a:cs typeface="Arial" panose="020B0604020202020204" pitchFamily="34" charset="0"/>
              </a:rPr>
              <a:t>Though</a:t>
            </a:r>
            <a:r>
              <a:rPr lang="fr-FR" altLang="en-US" dirty="0">
                <a:solidFill>
                  <a:schemeClr val="tx1"/>
                </a:solidFill>
                <a:cs typeface="Arial" panose="020B0604020202020204" pitchFamily="34" charset="0"/>
              </a:rPr>
              <a:t> the </a:t>
            </a:r>
            <a:r>
              <a:rPr lang="fr-FR" altLang="en-US" dirty="0" err="1">
                <a:solidFill>
                  <a:schemeClr val="tx1"/>
                </a:solidFill>
                <a:cs typeface="Arial" panose="020B0604020202020204" pitchFamily="34" charset="0"/>
              </a:rPr>
              <a:t>mechanisms</a:t>
            </a:r>
            <a:r>
              <a:rPr lang="fr-FR" altLang="en-US" dirty="0">
                <a:solidFill>
                  <a:schemeClr val="tx1"/>
                </a:solidFill>
                <a:cs typeface="Arial" panose="020B0604020202020204" pitchFamily="34" charset="0"/>
              </a:rPr>
              <a:t> </a:t>
            </a:r>
            <a:r>
              <a:rPr lang="fr-FR" altLang="en-US" dirty="0" err="1">
                <a:solidFill>
                  <a:schemeClr val="tx1"/>
                </a:solidFill>
                <a:cs typeface="Arial" panose="020B0604020202020204" pitchFamily="34" charset="0"/>
              </a:rPr>
              <a:t>vary</a:t>
            </a:r>
            <a:r>
              <a:rPr lang="fr-FR" altLang="en-US" dirty="0">
                <a:solidFill>
                  <a:schemeClr val="tx1"/>
                </a:solidFill>
                <a:cs typeface="Arial" panose="020B0604020202020204" pitchFamily="34" charset="0"/>
              </a:rPr>
              <a:t> for PGA, buffer cache, and </a:t>
            </a:r>
            <a:r>
              <a:rPr lang="fr-FR" altLang="en-US" dirty="0" err="1">
                <a:solidFill>
                  <a:schemeClr val="tx1"/>
                </a:solidFill>
                <a:cs typeface="Arial" panose="020B0604020202020204" pitchFamily="34" charset="0"/>
              </a:rPr>
              <a:t>shared</a:t>
            </a:r>
            <a:r>
              <a:rPr lang="fr-FR" altLang="en-US" dirty="0">
                <a:solidFill>
                  <a:schemeClr val="tx1"/>
                </a:solidFill>
                <a:cs typeface="Arial" panose="020B0604020202020204" pitchFamily="34" charset="0"/>
              </a:rPr>
              <a:t> pool, the goal of </a:t>
            </a:r>
            <a:r>
              <a:rPr lang="fr-FR" altLang="en-US" dirty="0" err="1">
                <a:solidFill>
                  <a:schemeClr val="tx1"/>
                </a:solidFill>
                <a:cs typeface="Arial" panose="020B0604020202020204" pitchFamily="34" charset="0"/>
              </a:rPr>
              <a:t>each</a:t>
            </a:r>
            <a:r>
              <a:rPr lang="fr-FR" altLang="en-US" dirty="0">
                <a:solidFill>
                  <a:schemeClr val="tx1"/>
                </a:solidFill>
                <a:cs typeface="Arial" panose="020B0604020202020204" pitchFamily="34" charset="0"/>
              </a:rPr>
              <a:t> </a:t>
            </a:r>
            <a:r>
              <a:rPr lang="fr-FR" altLang="en-US" dirty="0" err="1">
                <a:solidFill>
                  <a:schemeClr val="tx1"/>
                </a:solidFill>
                <a:cs typeface="Arial" panose="020B0604020202020204" pitchFamily="34" charset="0"/>
              </a:rPr>
              <a:t>is</a:t>
            </a:r>
            <a:r>
              <a:rPr lang="fr-FR" altLang="en-US" dirty="0">
                <a:solidFill>
                  <a:schemeClr val="tx1"/>
                </a:solidFill>
                <a:cs typeface="Arial" panose="020B0604020202020204" pitchFamily="34" charset="0"/>
              </a:rPr>
              <a:t> to </a:t>
            </a:r>
            <a:r>
              <a:rPr lang="fr-FR" altLang="en-US" dirty="0" err="1">
                <a:solidFill>
                  <a:schemeClr val="tx1"/>
                </a:solidFill>
                <a:cs typeface="Arial" panose="020B0604020202020204" pitchFamily="34" charset="0"/>
              </a:rPr>
              <a:t>guarantee</a:t>
            </a:r>
            <a:r>
              <a:rPr lang="fr-FR" altLang="en-US" dirty="0">
                <a:solidFill>
                  <a:schemeClr val="tx1"/>
                </a:solidFill>
                <a:cs typeface="Arial" panose="020B0604020202020204" pitchFamily="34" charset="0"/>
              </a:rPr>
              <a:t> </a:t>
            </a:r>
            <a:r>
              <a:rPr lang="fr-FR" altLang="en-US" dirty="0" err="1">
                <a:solidFill>
                  <a:schemeClr val="tx1"/>
                </a:solidFill>
                <a:cs typeface="Arial" panose="020B0604020202020204" pitchFamily="34" charset="0"/>
              </a:rPr>
              <a:t>each</a:t>
            </a:r>
            <a:r>
              <a:rPr lang="fr-FR" altLang="en-US" dirty="0">
                <a:solidFill>
                  <a:schemeClr val="tx1"/>
                </a:solidFill>
                <a:cs typeface="Arial" panose="020B0604020202020204" pitchFamily="34" charset="0"/>
              </a:rPr>
              <a:t> PDB </a:t>
            </a:r>
            <a:r>
              <a:rPr lang="fr-FR" altLang="en-US" dirty="0" err="1">
                <a:solidFill>
                  <a:schemeClr val="tx1"/>
                </a:solidFill>
                <a:cs typeface="Arial" panose="020B0604020202020204" pitchFamily="34" charset="0"/>
              </a:rPr>
              <a:t>that</a:t>
            </a:r>
            <a:r>
              <a:rPr lang="fr-FR" altLang="en-US" dirty="0">
                <a:solidFill>
                  <a:schemeClr val="tx1"/>
                </a:solidFill>
                <a:cs typeface="Arial" panose="020B0604020202020204" pitchFamily="34" charset="0"/>
              </a:rPr>
              <a:t> </a:t>
            </a:r>
            <a:r>
              <a:rPr lang="fr-FR" altLang="en-US" dirty="0" err="1">
                <a:solidFill>
                  <a:schemeClr val="tx1"/>
                </a:solidFill>
                <a:cs typeface="Arial" panose="020B0604020202020204" pitchFamily="34" charset="0"/>
              </a:rPr>
              <a:t>requests</a:t>
            </a:r>
            <a:r>
              <a:rPr lang="fr-FR" altLang="en-US" dirty="0">
                <a:solidFill>
                  <a:schemeClr val="tx1"/>
                </a:solidFill>
                <a:cs typeface="Arial" panose="020B0604020202020204" pitchFamily="34" charset="0"/>
              </a:rPr>
              <a:t> </a:t>
            </a:r>
            <a:r>
              <a:rPr lang="fr-FR" altLang="en-US" dirty="0" err="1">
                <a:solidFill>
                  <a:schemeClr val="tx1"/>
                </a:solidFill>
                <a:cs typeface="Arial" panose="020B0604020202020204" pitchFamily="34" charset="0"/>
              </a:rPr>
              <a:t>it</a:t>
            </a:r>
            <a:r>
              <a:rPr lang="fr-FR" altLang="en-US" dirty="0">
                <a:solidFill>
                  <a:schemeClr val="tx1"/>
                </a:solidFill>
                <a:cs typeface="Arial" panose="020B0604020202020204" pitchFamily="34" charset="0"/>
              </a:rPr>
              <a:t> at least the minimum memory. If a PDB </a:t>
            </a:r>
            <a:r>
              <a:rPr lang="fr-FR" altLang="en-US" dirty="0" err="1">
                <a:solidFill>
                  <a:schemeClr val="tx1"/>
                </a:solidFill>
                <a:cs typeface="Arial" panose="020B0604020202020204" pitchFamily="34" charset="0"/>
              </a:rPr>
              <a:t>is</a:t>
            </a:r>
            <a:r>
              <a:rPr lang="fr-FR" altLang="en-US" dirty="0">
                <a:solidFill>
                  <a:schemeClr val="tx1"/>
                </a:solidFill>
                <a:cs typeface="Arial" panose="020B0604020202020204" pitchFamily="34" charset="0"/>
              </a:rPr>
              <a:t> </a:t>
            </a:r>
            <a:r>
              <a:rPr lang="fr-FR" altLang="en-US" dirty="0" err="1">
                <a:solidFill>
                  <a:schemeClr val="tx1"/>
                </a:solidFill>
                <a:cs typeface="Arial" panose="020B0604020202020204" pitchFamily="34" charset="0"/>
              </a:rPr>
              <a:t>using</a:t>
            </a:r>
            <a:r>
              <a:rPr lang="fr-FR" altLang="en-US" dirty="0">
                <a:solidFill>
                  <a:schemeClr val="tx1"/>
                </a:solidFill>
                <a:cs typeface="Arial" panose="020B0604020202020204" pitchFamily="34" charset="0"/>
              </a:rPr>
              <a:t> more </a:t>
            </a:r>
            <a:r>
              <a:rPr lang="fr-FR" altLang="en-US" dirty="0" err="1">
                <a:solidFill>
                  <a:schemeClr val="tx1"/>
                </a:solidFill>
                <a:cs typeface="Arial" panose="020B0604020202020204" pitchFamily="34" charset="0"/>
              </a:rPr>
              <a:t>than</a:t>
            </a:r>
            <a:r>
              <a:rPr lang="fr-FR" altLang="en-US" dirty="0">
                <a:solidFill>
                  <a:schemeClr val="tx1"/>
                </a:solidFill>
                <a:cs typeface="Arial" panose="020B0604020202020204" pitchFamily="34" charset="0"/>
              </a:rPr>
              <a:t> </a:t>
            </a:r>
            <a:r>
              <a:rPr lang="fr-FR" altLang="en-US" dirty="0" err="1">
                <a:solidFill>
                  <a:schemeClr val="tx1"/>
                </a:solidFill>
                <a:cs typeface="Arial" panose="020B0604020202020204" pitchFamily="34" charset="0"/>
              </a:rPr>
              <a:t>its</a:t>
            </a:r>
            <a:r>
              <a:rPr lang="fr-FR" altLang="en-US" dirty="0">
                <a:solidFill>
                  <a:schemeClr val="tx1"/>
                </a:solidFill>
                <a:cs typeface="Arial" panose="020B0604020202020204" pitchFamily="34" charset="0"/>
              </a:rPr>
              <a:t> minimum memory, </a:t>
            </a:r>
            <a:r>
              <a:rPr lang="fr-FR" altLang="en-US" dirty="0" err="1">
                <a:solidFill>
                  <a:schemeClr val="tx1"/>
                </a:solidFill>
                <a:cs typeface="Arial" panose="020B0604020202020204" pitchFamily="34" charset="0"/>
              </a:rPr>
              <a:t>it</a:t>
            </a:r>
            <a:r>
              <a:rPr lang="fr-FR" altLang="en-US" dirty="0">
                <a:solidFill>
                  <a:schemeClr val="tx1"/>
                </a:solidFill>
                <a:cs typeface="Arial" panose="020B0604020202020204" pitchFamily="34" charset="0"/>
              </a:rPr>
              <a:t> </a:t>
            </a:r>
            <a:r>
              <a:rPr lang="fr-FR" altLang="en-US" dirty="0" err="1">
                <a:solidFill>
                  <a:schemeClr val="tx1"/>
                </a:solidFill>
                <a:cs typeface="Arial" panose="020B0604020202020204" pitchFamily="34" charset="0"/>
              </a:rPr>
              <a:t>will</a:t>
            </a:r>
            <a:r>
              <a:rPr lang="fr-FR" altLang="en-US" dirty="0">
                <a:solidFill>
                  <a:schemeClr val="tx1"/>
                </a:solidFill>
                <a:cs typeface="Arial" panose="020B0604020202020204" pitchFamily="34" charset="0"/>
              </a:rPr>
              <a:t> </a:t>
            </a:r>
            <a:r>
              <a:rPr lang="fr-FR" altLang="en-US" dirty="0" err="1">
                <a:solidFill>
                  <a:schemeClr val="tx1"/>
                </a:solidFill>
                <a:cs typeface="Arial" panose="020B0604020202020204" pitchFamily="34" charset="0"/>
              </a:rPr>
              <a:t>be</a:t>
            </a:r>
            <a:r>
              <a:rPr lang="fr-FR" altLang="en-US" dirty="0">
                <a:solidFill>
                  <a:schemeClr val="tx1"/>
                </a:solidFill>
                <a:cs typeface="Arial" panose="020B0604020202020204" pitchFamily="34" charset="0"/>
              </a:rPr>
              <a:t> </a:t>
            </a:r>
            <a:r>
              <a:rPr lang="fr-FR" altLang="en-US" dirty="0" err="1">
                <a:solidFill>
                  <a:schemeClr val="tx1"/>
                </a:solidFill>
                <a:cs typeface="Arial" panose="020B0604020202020204" pitchFamily="34" charset="0"/>
              </a:rPr>
              <a:t>preferred</a:t>
            </a:r>
            <a:r>
              <a:rPr lang="fr-FR" altLang="en-US" dirty="0">
                <a:solidFill>
                  <a:schemeClr val="tx1"/>
                </a:solidFill>
                <a:cs typeface="Arial" panose="020B0604020202020204" pitchFamily="34" charset="0"/>
              </a:rPr>
              <a:t> for releasing memory. A PDB </a:t>
            </a:r>
            <a:r>
              <a:rPr lang="fr-FR" altLang="en-US" dirty="0" err="1">
                <a:solidFill>
                  <a:schemeClr val="tx1"/>
                </a:solidFill>
                <a:cs typeface="Arial" panose="020B0604020202020204" pitchFamily="34" charset="0"/>
              </a:rPr>
              <a:t>that</a:t>
            </a:r>
            <a:r>
              <a:rPr lang="fr-FR" altLang="en-US" dirty="0">
                <a:solidFill>
                  <a:schemeClr val="tx1"/>
                </a:solidFill>
                <a:cs typeface="Arial" panose="020B0604020202020204" pitchFamily="34" charset="0"/>
              </a:rPr>
              <a:t> </a:t>
            </a:r>
            <a:r>
              <a:rPr lang="fr-FR" altLang="en-US" dirty="0" err="1">
                <a:solidFill>
                  <a:schemeClr val="tx1"/>
                </a:solidFill>
                <a:cs typeface="Arial" panose="020B0604020202020204" pitchFamily="34" charset="0"/>
              </a:rPr>
              <a:t>is</a:t>
            </a:r>
            <a:r>
              <a:rPr lang="fr-FR" altLang="en-US" dirty="0">
                <a:solidFill>
                  <a:schemeClr val="tx1"/>
                </a:solidFill>
                <a:cs typeface="Arial" panose="020B0604020202020204" pitchFamily="34" charset="0"/>
              </a:rPr>
              <a:t> not </a:t>
            </a:r>
            <a:r>
              <a:rPr lang="fr-FR" altLang="en-US" dirty="0" err="1">
                <a:solidFill>
                  <a:schemeClr val="tx1"/>
                </a:solidFill>
                <a:cs typeface="Arial" panose="020B0604020202020204" pitchFamily="34" charset="0"/>
              </a:rPr>
              <a:t>using</a:t>
            </a:r>
            <a:r>
              <a:rPr lang="fr-FR" altLang="en-US" dirty="0">
                <a:solidFill>
                  <a:schemeClr val="tx1"/>
                </a:solidFill>
                <a:cs typeface="Arial" panose="020B0604020202020204" pitchFamily="34" charset="0"/>
              </a:rPr>
              <a:t> </a:t>
            </a:r>
            <a:r>
              <a:rPr lang="fr-FR" altLang="en-US" dirty="0" err="1">
                <a:solidFill>
                  <a:schemeClr val="tx1"/>
                </a:solidFill>
                <a:cs typeface="Arial" panose="020B0604020202020204" pitchFamily="34" charset="0"/>
              </a:rPr>
              <a:t>its</a:t>
            </a:r>
            <a:r>
              <a:rPr lang="fr-FR" altLang="en-US" dirty="0">
                <a:solidFill>
                  <a:schemeClr val="tx1"/>
                </a:solidFill>
                <a:cs typeface="Arial" panose="020B0604020202020204" pitchFamily="34" charset="0"/>
              </a:rPr>
              <a:t> minimum memory </a:t>
            </a:r>
            <a:r>
              <a:rPr lang="fr-FR" altLang="en-US" dirty="0" err="1">
                <a:solidFill>
                  <a:schemeClr val="tx1"/>
                </a:solidFill>
                <a:cs typeface="Arial" panose="020B0604020202020204" pitchFamily="34" charset="0"/>
              </a:rPr>
              <a:t>will</a:t>
            </a:r>
            <a:r>
              <a:rPr lang="fr-FR" altLang="en-US" dirty="0">
                <a:solidFill>
                  <a:schemeClr val="tx1"/>
                </a:solidFill>
                <a:cs typeface="Arial" panose="020B0604020202020204" pitchFamily="34" charset="0"/>
              </a:rPr>
              <a:t> not </a:t>
            </a:r>
            <a:r>
              <a:rPr lang="fr-FR" altLang="en-US" dirty="0" err="1">
                <a:solidFill>
                  <a:schemeClr val="tx1"/>
                </a:solidFill>
                <a:cs typeface="Arial" panose="020B0604020202020204" pitchFamily="34" charset="0"/>
              </a:rPr>
              <a:t>necessary</a:t>
            </a:r>
            <a:r>
              <a:rPr lang="fr-FR" altLang="en-US" dirty="0">
                <a:solidFill>
                  <a:schemeClr val="tx1"/>
                </a:solidFill>
                <a:cs typeface="Arial" panose="020B0604020202020204" pitchFamily="34" charset="0"/>
              </a:rPr>
              <a:t> </a:t>
            </a:r>
            <a:r>
              <a:rPr lang="fr-FR" altLang="en-US" dirty="0" err="1">
                <a:solidFill>
                  <a:schemeClr val="tx1"/>
                </a:solidFill>
                <a:cs typeface="Arial" panose="020B0604020202020204" pitchFamily="34" charset="0"/>
              </a:rPr>
              <a:t>retain</a:t>
            </a:r>
            <a:r>
              <a:rPr lang="fr-FR" altLang="en-US" dirty="0">
                <a:solidFill>
                  <a:schemeClr val="tx1"/>
                </a:solidFill>
                <a:cs typeface="Arial" panose="020B0604020202020204" pitchFamily="34" charset="0"/>
              </a:rPr>
              <a:t> a minimum allocation, but </a:t>
            </a:r>
            <a:r>
              <a:rPr lang="fr-FR" altLang="en-US" dirty="0" err="1">
                <a:solidFill>
                  <a:schemeClr val="tx1"/>
                </a:solidFill>
                <a:cs typeface="Arial" panose="020B0604020202020204" pitchFamily="34" charset="0"/>
              </a:rPr>
              <a:t>will</a:t>
            </a:r>
            <a:r>
              <a:rPr lang="fr-FR" altLang="en-US" dirty="0">
                <a:solidFill>
                  <a:schemeClr val="tx1"/>
                </a:solidFill>
                <a:cs typeface="Arial" panose="020B0604020202020204" pitchFamily="34" charset="0"/>
              </a:rPr>
              <a:t> </a:t>
            </a:r>
            <a:r>
              <a:rPr lang="fr-FR" altLang="en-US" dirty="0" err="1">
                <a:solidFill>
                  <a:schemeClr val="tx1"/>
                </a:solidFill>
                <a:cs typeface="Arial" panose="020B0604020202020204" pitchFamily="34" charset="0"/>
              </a:rPr>
              <a:t>be</a:t>
            </a:r>
            <a:r>
              <a:rPr lang="fr-FR" altLang="en-US" dirty="0">
                <a:solidFill>
                  <a:schemeClr val="tx1"/>
                </a:solidFill>
                <a:cs typeface="Arial" panose="020B0604020202020204" pitchFamily="34" charset="0"/>
              </a:rPr>
              <a:t> </a:t>
            </a:r>
            <a:r>
              <a:rPr lang="fr-FR" altLang="en-US" dirty="0" err="1">
                <a:solidFill>
                  <a:schemeClr val="tx1"/>
                </a:solidFill>
                <a:cs typeface="Arial" panose="020B0604020202020204" pitchFamily="34" charset="0"/>
              </a:rPr>
              <a:t>preferred</a:t>
            </a:r>
            <a:r>
              <a:rPr lang="fr-FR" altLang="en-US" dirty="0">
                <a:solidFill>
                  <a:schemeClr val="tx1"/>
                </a:solidFill>
                <a:cs typeface="Arial" panose="020B0604020202020204" pitchFamily="34" charset="0"/>
              </a:rPr>
              <a:t> </a:t>
            </a:r>
            <a:r>
              <a:rPr lang="fr-FR" altLang="en-US" dirty="0" err="1">
                <a:solidFill>
                  <a:schemeClr val="tx1"/>
                </a:solidFill>
                <a:cs typeface="Arial" panose="020B0604020202020204" pitchFamily="34" charset="0"/>
              </a:rPr>
              <a:t>when</a:t>
            </a:r>
            <a:r>
              <a:rPr lang="fr-FR" altLang="en-US" dirty="0">
                <a:solidFill>
                  <a:schemeClr val="tx1"/>
                </a:solidFill>
                <a:cs typeface="Arial" panose="020B0604020202020204" pitchFamily="34" charset="0"/>
              </a:rPr>
              <a:t> </a:t>
            </a:r>
            <a:r>
              <a:rPr lang="fr-FR" altLang="en-US" dirty="0" err="1">
                <a:solidFill>
                  <a:schemeClr val="tx1"/>
                </a:solidFill>
                <a:cs typeface="Arial" panose="020B0604020202020204" pitchFamily="34" charset="0"/>
              </a:rPr>
              <a:t>it</a:t>
            </a:r>
            <a:r>
              <a:rPr lang="fr-FR" altLang="en-US" dirty="0">
                <a:solidFill>
                  <a:schemeClr val="tx1"/>
                </a:solidFill>
                <a:cs typeface="Arial" panose="020B0604020202020204" pitchFamily="34" charset="0"/>
              </a:rPr>
              <a:t> </a:t>
            </a:r>
            <a:r>
              <a:rPr lang="fr-FR" altLang="en-US" dirty="0" err="1">
                <a:solidFill>
                  <a:schemeClr val="tx1"/>
                </a:solidFill>
                <a:cs typeface="Arial" panose="020B0604020202020204" pitchFamily="34" charset="0"/>
              </a:rPr>
              <a:t>requests</a:t>
            </a:r>
            <a:r>
              <a:rPr lang="fr-FR" altLang="en-US" dirty="0">
                <a:solidFill>
                  <a:schemeClr val="tx1"/>
                </a:solidFill>
                <a:cs typeface="Arial" panose="020B0604020202020204" pitchFamily="34" charset="0"/>
              </a:rPr>
              <a:t> memory </a:t>
            </a:r>
            <a:r>
              <a:rPr lang="fr-FR" altLang="en-US" dirty="0" err="1">
                <a:solidFill>
                  <a:schemeClr val="tx1"/>
                </a:solidFill>
                <a:cs typeface="Arial" panose="020B0604020202020204" pitchFamily="34" charset="0"/>
              </a:rPr>
              <a:t>until</a:t>
            </a:r>
            <a:r>
              <a:rPr lang="fr-FR" altLang="en-US" dirty="0">
                <a:solidFill>
                  <a:schemeClr val="tx1"/>
                </a:solidFill>
                <a:cs typeface="Arial" panose="020B0604020202020204" pitchFamily="34" charset="0"/>
              </a:rPr>
              <a:t> </a:t>
            </a:r>
            <a:r>
              <a:rPr lang="fr-FR" altLang="en-US" dirty="0" err="1">
                <a:solidFill>
                  <a:schemeClr val="tx1"/>
                </a:solidFill>
                <a:cs typeface="Arial" panose="020B0604020202020204" pitchFamily="34" charset="0"/>
              </a:rPr>
              <a:t>it</a:t>
            </a:r>
            <a:r>
              <a:rPr lang="fr-FR" altLang="en-US" dirty="0">
                <a:solidFill>
                  <a:schemeClr val="tx1"/>
                </a:solidFill>
                <a:cs typeface="Arial" panose="020B0604020202020204" pitchFamily="34" charset="0"/>
              </a:rPr>
              <a:t> </a:t>
            </a:r>
            <a:r>
              <a:rPr lang="fr-FR" altLang="en-US" dirty="0" err="1">
                <a:solidFill>
                  <a:schemeClr val="tx1"/>
                </a:solidFill>
                <a:cs typeface="Arial" panose="020B0604020202020204" pitchFamily="34" charset="0"/>
              </a:rPr>
              <a:t>reaches</a:t>
            </a:r>
            <a:r>
              <a:rPr lang="fr-FR" altLang="en-US" dirty="0">
                <a:solidFill>
                  <a:schemeClr val="tx1"/>
                </a:solidFill>
                <a:cs typeface="Arial" panose="020B0604020202020204" pitchFamily="34" charset="0"/>
              </a:rPr>
              <a:t> </a:t>
            </a:r>
            <a:r>
              <a:rPr lang="fr-FR" altLang="en-US" dirty="0" err="1">
                <a:solidFill>
                  <a:schemeClr val="tx1"/>
                </a:solidFill>
                <a:cs typeface="Arial" panose="020B0604020202020204" pitchFamily="34" charset="0"/>
              </a:rPr>
              <a:t>its</a:t>
            </a:r>
            <a:r>
              <a:rPr lang="fr-FR" altLang="en-US" dirty="0">
                <a:solidFill>
                  <a:schemeClr val="tx1"/>
                </a:solidFill>
                <a:cs typeface="Arial" panose="020B0604020202020204" pitchFamily="34" charset="0"/>
              </a:rPr>
              <a:t> minimum</a:t>
            </a:r>
            <a:r>
              <a:rPr lang="fr-FR" altLang="en-US" dirty="0" smtClean="0">
                <a:solidFill>
                  <a:schemeClr val="tx1"/>
                </a:solidFill>
                <a:cs typeface="Arial" panose="020B0604020202020204" pitchFamily="34" charset="0"/>
              </a:rPr>
              <a:t>.</a:t>
            </a:r>
            <a:endParaRPr lang="en-US" altLang="en-US" b="1" dirty="0" smtClean="0"/>
          </a:p>
          <a:p>
            <a:pPr lvl="1"/>
            <a:r>
              <a:rPr lang="en-US" altLang="en-US" b="1" dirty="0" smtClean="0"/>
              <a:t>CDB </a:t>
            </a:r>
            <a:r>
              <a:rPr lang="en-US" altLang="en-US" b="1" dirty="0"/>
              <a:t>Resource Plan Basics: Limits</a:t>
            </a:r>
          </a:p>
          <a:p>
            <a:pPr lvl="1"/>
            <a:r>
              <a:rPr lang="fr-FR" altLang="en-US" dirty="0">
                <a:solidFill>
                  <a:schemeClr val="tx1"/>
                </a:solidFill>
                <a:latin typeface="Courier New" panose="02070309020205020404" pitchFamily="49" charset="0"/>
                <a:cs typeface="Courier New" panose="02070309020205020404" pitchFamily="49" charset="0"/>
              </a:rPr>
              <a:t>MEMORY_LIMIT</a:t>
            </a:r>
            <a:r>
              <a:rPr lang="fr-FR" altLang="en-US" dirty="0"/>
              <a:t> </a:t>
            </a:r>
            <a:r>
              <a:rPr lang="fr-FR" altLang="en-US" dirty="0" err="1"/>
              <a:t>parameter</a:t>
            </a:r>
            <a:r>
              <a:rPr lang="fr-FR" altLang="en-US" dirty="0"/>
              <a:t> sets a hard maximum </a:t>
            </a:r>
            <a:r>
              <a:rPr lang="fr-FR" altLang="en-US" dirty="0" err="1"/>
              <a:t>amount</a:t>
            </a:r>
            <a:r>
              <a:rPr lang="fr-FR" altLang="en-US" dirty="0"/>
              <a:t> of memory the PDB </a:t>
            </a:r>
            <a:r>
              <a:rPr lang="fr-FR" altLang="en-US" dirty="0" err="1"/>
              <a:t>is</a:t>
            </a:r>
            <a:r>
              <a:rPr lang="fr-FR" altLang="en-US" dirty="0"/>
              <a:t> </a:t>
            </a:r>
            <a:r>
              <a:rPr lang="fr-FR" altLang="en-US" dirty="0" err="1"/>
              <a:t>allowed</a:t>
            </a:r>
            <a:r>
              <a:rPr lang="fr-FR" altLang="en-US" dirty="0"/>
              <a:t> to use. </a:t>
            </a:r>
            <a:r>
              <a:rPr lang="fr-FR" altLang="en-US" dirty="0" err="1"/>
              <a:t>When</a:t>
            </a:r>
            <a:r>
              <a:rPr lang="fr-FR" altLang="en-US" dirty="0"/>
              <a:t> a PDB </a:t>
            </a:r>
            <a:r>
              <a:rPr lang="fr-FR" altLang="en-US" dirty="0" err="1"/>
              <a:t>is</a:t>
            </a:r>
            <a:r>
              <a:rPr lang="fr-FR" altLang="en-US" dirty="0"/>
              <a:t> </a:t>
            </a:r>
            <a:r>
              <a:rPr lang="fr-FR" altLang="en-US" dirty="0" err="1"/>
              <a:t>using</a:t>
            </a:r>
            <a:r>
              <a:rPr lang="fr-FR" altLang="en-US" dirty="0"/>
              <a:t> </a:t>
            </a:r>
            <a:r>
              <a:rPr lang="fr-FR" altLang="en-US" dirty="0" err="1"/>
              <a:t>its</a:t>
            </a:r>
            <a:r>
              <a:rPr lang="fr-FR" altLang="en-US" dirty="0"/>
              <a:t> maximum, </a:t>
            </a:r>
            <a:r>
              <a:rPr lang="fr-FR" altLang="en-US" dirty="0" err="1"/>
              <a:t>it</a:t>
            </a:r>
            <a:r>
              <a:rPr lang="fr-FR" altLang="en-US" dirty="0"/>
              <a:t> </a:t>
            </a:r>
            <a:r>
              <a:rPr lang="fr-FR" altLang="en-US" dirty="0" err="1"/>
              <a:t>can</a:t>
            </a:r>
            <a:r>
              <a:rPr lang="fr-FR" altLang="en-US" dirty="0"/>
              <a:t> </a:t>
            </a:r>
            <a:r>
              <a:rPr lang="fr-FR" altLang="en-US" dirty="0" err="1"/>
              <a:t>only</a:t>
            </a:r>
            <a:r>
              <a:rPr lang="fr-FR" altLang="en-US" dirty="0"/>
              <a:t> </a:t>
            </a:r>
            <a:r>
              <a:rPr lang="fr-FR" altLang="en-US" dirty="0" err="1"/>
              <a:t>allocate</a:t>
            </a:r>
            <a:r>
              <a:rPr lang="fr-FR" altLang="en-US" dirty="0"/>
              <a:t> memory </a:t>
            </a:r>
            <a:r>
              <a:rPr lang="fr-FR" altLang="en-US" dirty="0" err="1"/>
              <a:t>that</a:t>
            </a:r>
            <a:r>
              <a:rPr lang="fr-FR" altLang="en-US" dirty="0"/>
              <a:t> </a:t>
            </a:r>
            <a:r>
              <a:rPr lang="fr-FR" altLang="en-US" dirty="0" err="1"/>
              <a:t>it</a:t>
            </a:r>
            <a:r>
              <a:rPr lang="fr-FR" altLang="en-US" dirty="0"/>
              <a:t> has </a:t>
            </a:r>
            <a:r>
              <a:rPr lang="fr-FR" altLang="en-US" dirty="0" err="1"/>
              <a:t>released</a:t>
            </a:r>
            <a:r>
              <a:rPr lang="fr-FR" altLang="en-US" dirty="0"/>
              <a:t>. </a:t>
            </a:r>
            <a:r>
              <a:rPr lang="fr-FR" altLang="en-US" dirty="0" err="1"/>
              <a:t>Other</a:t>
            </a:r>
            <a:r>
              <a:rPr lang="fr-FR" altLang="en-US" dirty="0"/>
              <a:t> </a:t>
            </a:r>
            <a:r>
              <a:rPr lang="fr-FR" altLang="en-US" dirty="0" err="1"/>
              <a:t>PDBs</a:t>
            </a:r>
            <a:r>
              <a:rPr lang="fr-FR" altLang="en-US" dirty="0"/>
              <a:t> not </a:t>
            </a:r>
            <a:r>
              <a:rPr lang="fr-FR" altLang="en-US" dirty="0" err="1"/>
              <a:t>using</a:t>
            </a:r>
            <a:r>
              <a:rPr lang="fr-FR" altLang="en-US" dirty="0"/>
              <a:t> </a:t>
            </a:r>
            <a:r>
              <a:rPr lang="fr-FR" altLang="en-US" dirty="0" err="1"/>
              <a:t>their</a:t>
            </a:r>
            <a:r>
              <a:rPr lang="fr-FR" altLang="en-US" dirty="0"/>
              <a:t> maximum </a:t>
            </a:r>
            <a:r>
              <a:rPr lang="fr-FR" altLang="en-US" dirty="0" err="1"/>
              <a:t>may</a:t>
            </a:r>
            <a:r>
              <a:rPr lang="fr-FR" altLang="en-US" dirty="0"/>
              <a:t> </a:t>
            </a:r>
            <a:r>
              <a:rPr lang="fr-FR" altLang="en-US" dirty="0" err="1"/>
              <a:t>allocate</a:t>
            </a:r>
            <a:r>
              <a:rPr lang="fr-FR" altLang="en-US" dirty="0"/>
              <a:t> memory </a:t>
            </a:r>
            <a:r>
              <a:rPr lang="fr-FR" altLang="en-US" dirty="0" err="1"/>
              <a:t>that</a:t>
            </a:r>
            <a:r>
              <a:rPr lang="fr-FR" altLang="en-US" dirty="0"/>
              <a:t> </a:t>
            </a:r>
            <a:r>
              <a:rPr lang="fr-FR" altLang="en-US" dirty="0" err="1"/>
              <a:t>is</a:t>
            </a:r>
            <a:r>
              <a:rPr lang="fr-FR" altLang="en-US" dirty="0"/>
              <a:t> </a:t>
            </a:r>
            <a:r>
              <a:rPr lang="fr-FR" altLang="en-US" dirty="0" err="1"/>
              <a:t>freed</a:t>
            </a:r>
            <a:r>
              <a:rPr lang="fr-FR" altLang="en-US" dirty="0"/>
              <a:t> </a:t>
            </a:r>
            <a:r>
              <a:rPr lang="fr-FR" altLang="en-US" dirty="0" err="1"/>
              <a:t>from</a:t>
            </a:r>
            <a:r>
              <a:rPr lang="fr-FR" altLang="en-US" dirty="0"/>
              <a:t> </a:t>
            </a:r>
            <a:r>
              <a:rPr lang="fr-FR" altLang="en-US" dirty="0" err="1"/>
              <a:t>any</a:t>
            </a:r>
            <a:r>
              <a:rPr lang="fr-FR" altLang="en-US" dirty="0"/>
              <a:t> PDB. This </a:t>
            </a:r>
            <a:r>
              <a:rPr lang="fr-FR" altLang="en-US" dirty="0" err="1"/>
              <a:t>may</a:t>
            </a:r>
            <a:r>
              <a:rPr lang="fr-FR" altLang="en-US" dirty="0"/>
              <a:t> lead to more free buffer </a:t>
            </a:r>
            <a:r>
              <a:rPr lang="fr-FR" altLang="en-US" dirty="0" err="1"/>
              <a:t>waits</a:t>
            </a:r>
            <a:r>
              <a:rPr lang="fr-FR" altLang="en-US" dirty="0"/>
              <a:t> for </a:t>
            </a:r>
            <a:r>
              <a:rPr lang="fr-FR" altLang="en-US" dirty="0" err="1"/>
              <a:t>PDBs</a:t>
            </a:r>
            <a:r>
              <a:rPr lang="fr-FR" altLang="en-US" dirty="0"/>
              <a:t> at </a:t>
            </a:r>
            <a:r>
              <a:rPr lang="fr-FR" altLang="en-US" dirty="0" err="1"/>
              <a:t>their</a:t>
            </a:r>
            <a:r>
              <a:rPr lang="fr-FR" altLang="en-US" dirty="0"/>
              <a:t> maximum allocation.</a:t>
            </a:r>
          </a:p>
          <a:p>
            <a:pPr lvl="1"/>
            <a:r>
              <a:rPr lang="fr-FR" altLang="en-US" dirty="0" err="1"/>
              <a:t>Even</a:t>
            </a:r>
            <a:r>
              <a:rPr lang="fr-FR" altLang="en-US" dirty="0"/>
              <a:t> </a:t>
            </a:r>
            <a:r>
              <a:rPr lang="fr-FR" altLang="en-US" dirty="0" err="1"/>
              <a:t>when</a:t>
            </a:r>
            <a:r>
              <a:rPr lang="fr-FR" altLang="en-US" dirty="0"/>
              <a:t> the minimum and maximum memory </a:t>
            </a:r>
            <a:r>
              <a:rPr lang="fr-FR" altLang="en-US" dirty="0" err="1"/>
              <a:t>limits</a:t>
            </a:r>
            <a:r>
              <a:rPr lang="fr-FR" altLang="en-US" dirty="0"/>
              <a:t> are set, the </a:t>
            </a:r>
            <a:r>
              <a:rPr lang="fr-FR" altLang="en-US" dirty="0" err="1"/>
              <a:t>shares</a:t>
            </a:r>
            <a:r>
              <a:rPr lang="fr-FR" altLang="en-US" dirty="0"/>
              <a:t> are </a:t>
            </a:r>
            <a:r>
              <a:rPr lang="fr-FR" altLang="en-US" dirty="0" err="1"/>
              <a:t>considered</a:t>
            </a:r>
            <a:r>
              <a:rPr lang="fr-FR" altLang="en-US" dirty="0"/>
              <a:t> to </a:t>
            </a:r>
            <a:r>
              <a:rPr lang="fr-FR" altLang="en-US" dirty="0" err="1"/>
              <a:t>maintain</a:t>
            </a:r>
            <a:r>
              <a:rPr lang="fr-FR" altLang="en-US" dirty="0"/>
              <a:t> </a:t>
            </a:r>
            <a:r>
              <a:rPr lang="fr-FR" altLang="en-US" dirty="0" err="1"/>
              <a:t>fairness</a:t>
            </a:r>
            <a:r>
              <a:rPr lang="fr-FR" altLang="en-US" dirty="0"/>
              <a:t>. The default value for </a:t>
            </a:r>
            <a:r>
              <a:rPr lang="fr-FR" altLang="en-US" dirty="0">
                <a:solidFill>
                  <a:schemeClr val="tx1"/>
                </a:solidFill>
                <a:latin typeface="Courier New" panose="02070309020205020404" pitchFamily="49" charset="0"/>
                <a:cs typeface="Courier New" panose="02070309020205020404" pitchFamily="49" charset="0"/>
              </a:rPr>
              <a:t>MEMORY_LIMIT</a:t>
            </a:r>
            <a:r>
              <a:rPr lang="fr-FR" altLang="en-US" dirty="0"/>
              <a:t> </a:t>
            </a:r>
            <a:r>
              <a:rPr lang="fr-FR" altLang="en-US" dirty="0" err="1"/>
              <a:t>parameter</a:t>
            </a:r>
            <a:r>
              <a:rPr lang="fr-FR" altLang="en-US" dirty="0"/>
              <a:t> </a:t>
            </a:r>
            <a:r>
              <a:rPr lang="fr-FR" altLang="en-US" dirty="0" err="1"/>
              <a:t>is</a:t>
            </a:r>
            <a:r>
              <a:rPr lang="fr-FR" altLang="en-US" dirty="0"/>
              <a:t> 100 percent, and the default for </a:t>
            </a:r>
            <a:r>
              <a:rPr lang="fr-FR" altLang="en-US" dirty="0">
                <a:solidFill>
                  <a:schemeClr val="tx1"/>
                </a:solidFill>
                <a:latin typeface="Courier New" panose="02070309020205020404" pitchFamily="49" charset="0"/>
                <a:cs typeface="Courier New" panose="02070309020205020404" pitchFamily="49" charset="0"/>
              </a:rPr>
              <a:t>MEMORY_MIN</a:t>
            </a:r>
            <a:r>
              <a:rPr lang="fr-FR" altLang="en-US" dirty="0">
                <a:latin typeface="Courier New" panose="02070309020205020404" pitchFamily="49" charset="0"/>
                <a:cs typeface="Courier New" panose="02070309020205020404" pitchFamily="49" charset="0"/>
              </a:rPr>
              <a:t> </a:t>
            </a:r>
            <a:r>
              <a:rPr lang="fr-FR" altLang="en-US" dirty="0" err="1"/>
              <a:t>parameter</a:t>
            </a:r>
            <a:r>
              <a:rPr lang="fr-FR" altLang="en-US" dirty="0"/>
              <a:t> </a:t>
            </a:r>
            <a:r>
              <a:rPr lang="fr-FR" altLang="en-US" dirty="0" err="1"/>
              <a:t>is</a:t>
            </a:r>
            <a:r>
              <a:rPr lang="fr-FR" altLang="en-US" dirty="0"/>
              <a:t> 0 percent. </a:t>
            </a:r>
            <a:endParaRPr lang="fr-FR" altLang="en-US" dirty="0">
              <a:solidFill>
                <a:schemeClr val="tx1"/>
              </a:solidFill>
              <a:cs typeface="Arial" panose="020B0604020202020204" pitchFamily="34" charset="0"/>
            </a:endParaRPr>
          </a:p>
          <a:p>
            <a:pPr lvl="1"/>
            <a:r>
              <a:rPr lang="en-US" altLang="en-US" dirty="0"/>
              <a:t>When you do not explicitly define limits for a PDB, the PDB uses the default limits of the active plan or default plan. </a:t>
            </a:r>
          </a:p>
          <a:p>
            <a:pPr lvl="1"/>
            <a:r>
              <a:rPr lang="fr-FR" altLang="en-US" b="1" dirty="0"/>
              <a:t>Note: </a:t>
            </a:r>
            <a:r>
              <a:rPr lang="en-US" altLang="en-US" dirty="0"/>
              <a:t>You can also change the default directive attribute values for PDBs by using the </a:t>
            </a:r>
            <a:r>
              <a:rPr lang="en-US" altLang="en-US" dirty="0">
                <a:latin typeface="Courier New" panose="02070309020205020404" pitchFamily="49" charset="0"/>
                <a:cs typeface="Courier New" panose="02070309020205020404" pitchFamily="49" charset="0"/>
              </a:rPr>
              <a:t>UPDATE_CDB_DEFAULT_DIRECTIVE</a:t>
            </a:r>
            <a:r>
              <a:rPr lang="en-US" altLang="en-US" dirty="0"/>
              <a:t> procedure in the </a:t>
            </a:r>
            <a:r>
              <a:rPr lang="en-US" altLang="en-US" dirty="0">
                <a:latin typeface="Courier New" panose="02070309020205020404" pitchFamily="49" charset="0"/>
                <a:cs typeface="Courier New" panose="02070309020205020404" pitchFamily="49" charset="0"/>
              </a:rPr>
              <a:t>DBMS_RESOURCE_MANAGER</a:t>
            </a:r>
            <a:r>
              <a:rPr lang="en-US" altLang="en-US" dirty="0"/>
              <a:t> package.</a:t>
            </a:r>
          </a:p>
          <a:p>
            <a:endParaRPr lang="en-US" dirty="0"/>
          </a:p>
        </p:txBody>
      </p:sp>
      <p:sp>
        <p:nvSpPr>
          <p:cNvPr id="2" name="Footer Placeholder 1"/>
          <p:cNvSpPr>
            <a:spLocks noGrp="1"/>
          </p:cNvSpPr>
          <p:nvPr>
            <p:ph type="ftr" sz="quarter" idx="10"/>
          </p:nvPr>
        </p:nvSpPr>
        <p:spPr/>
        <p:txBody>
          <a:bodyPr/>
          <a:lstStyle/>
          <a:p>
            <a:pPr>
              <a:defRPr/>
            </a:pPr>
            <a:r>
              <a:rPr lang="en-US" altLang="en-US" dirty="0" smtClean="0"/>
              <a:t>Oracle Database </a:t>
            </a:r>
            <a:r>
              <a:rPr lang="en-US" altLang="en-US" dirty="0" smtClean="0"/>
              <a:t>19c: </a:t>
            </a:r>
            <a:r>
              <a:rPr lang="en-US" altLang="en-US" dirty="0" smtClean="0"/>
              <a:t>Managing Multitenant Architecture</a:t>
            </a:r>
            <a:r>
              <a:rPr lang="en-US" dirty="0" smtClean="0"/>
              <a:t>   11 - </a:t>
            </a:r>
            <a:fld id="{7C951E65-0BAA-4B24-AD87-683F8269D8DB}" type="slidenum">
              <a:rPr lang="en-US" smtClean="0"/>
              <a:pPr>
                <a:defRPr/>
              </a:pPr>
              <a:t>7</a:t>
            </a:fld>
            <a:endParaRPr lang="en-US" dirty="0"/>
          </a:p>
        </p:txBody>
      </p:sp>
    </p:spTree>
    <p:extLst>
      <p:ext uri="{BB962C8B-B14F-4D97-AF65-F5344CB8AC3E}">
        <p14:creationId xmlns:p14="http://schemas.microsoft.com/office/powerpoint/2010/main" val="2038490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xfrm>
            <a:off x="457200" y="457200"/>
            <a:ext cx="6858000" cy="3859213"/>
          </a:xfrm>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Managing the IO issued per PDB can be important in consolidation environments. The PDB IO rate limits set limits on the IOs that are issued in a CDB on a per PDB basis. Two dynamic parameters are introduced in Oracle Database 12.2 that can be set from within a PDB and can be changed dynamically as required: </a:t>
            </a:r>
          </a:p>
          <a:p>
            <a:pPr lvl="2">
              <a:buFont typeface="Arial" panose="020B0604020202020204" pitchFamily="34" charset="0"/>
              <a:buChar char="•"/>
            </a:pPr>
            <a:r>
              <a:rPr lang="en-US" altLang="en-US" dirty="0">
                <a:latin typeface="Courier New" panose="02070309020205020404" pitchFamily="49" charset="0"/>
                <a:cs typeface="Courier New" panose="02070309020205020404" pitchFamily="49" charset="0"/>
              </a:rPr>
              <a:t>MAX_IOPS</a:t>
            </a:r>
            <a:r>
              <a:rPr lang="en-US" altLang="en-US" dirty="0"/>
              <a:t>: The parameter enforces a limit on IO rate and is specified as the number of IOs issued per second.</a:t>
            </a:r>
          </a:p>
          <a:p>
            <a:pPr lvl="2">
              <a:buFont typeface="Arial" panose="020B0604020202020204" pitchFamily="34" charset="0"/>
              <a:buChar char="•"/>
            </a:pPr>
            <a:r>
              <a:rPr lang="en-US" altLang="en-US" dirty="0">
                <a:latin typeface="Courier New" panose="02070309020205020404" pitchFamily="49" charset="0"/>
                <a:cs typeface="Courier New" panose="02070309020205020404" pitchFamily="49" charset="0"/>
              </a:rPr>
              <a:t>MAX_MBPS</a:t>
            </a:r>
            <a:r>
              <a:rPr lang="en-US" altLang="en-US" dirty="0"/>
              <a:t>: The parameter enforces a limit on IO throughput and is specified as the MB of IO issued per second.</a:t>
            </a:r>
          </a:p>
          <a:p>
            <a:pPr lvl="1"/>
            <a:r>
              <a:rPr lang="en-US" altLang="en-US" dirty="0"/>
              <a:t>One of them or both may be enabled to throttle PDB IOs. DBWR I/Os, control file I/Os, password file I/Os, and other critical I/Os are exempted from the rate limits, but their IOs and MB are accounted for while throttling. </a:t>
            </a:r>
          </a:p>
          <a:p>
            <a:pPr lvl="1"/>
            <a:r>
              <a:rPr lang="en-US" altLang="en-US" dirty="0"/>
              <a:t>It is enabled only for CDBs, not for non-CDBs. Databases working with Exadata have a more sophisticated I/O Resource Manager implementation on the storage cells. This explains why the feature is enabled only for CDBs and does not work with Exadata.</a:t>
            </a:r>
          </a:p>
          <a:p>
            <a:pPr lvl="1"/>
            <a:r>
              <a:rPr lang="en-US" altLang="en-US" dirty="0"/>
              <a:t>Several views have been added to allow you to monitor Resource Manager operations at the PDB level.</a:t>
            </a:r>
          </a:p>
        </p:txBody>
      </p:sp>
      <p:sp>
        <p:nvSpPr>
          <p:cNvPr id="3" name="Footer Placeholder 2"/>
          <p:cNvSpPr>
            <a:spLocks noGrp="1"/>
          </p:cNvSpPr>
          <p:nvPr>
            <p:ph type="ftr" sz="quarter" idx="10"/>
          </p:nvPr>
        </p:nvSpPr>
        <p:spPr/>
        <p:txBody>
          <a:bodyPr/>
          <a:lstStyle/>
          <a:p>
            <a:pPr>
              <a:defRPr/>
            </a:pPr>
            <a:r>
              <a:rPr lang="en-US" altLang="en-US" dirty="0" smtClean="0"/>
              <a:t>Oracle Database </a:t>
            </a:r>
            <a:r>
              <a:rPr lang="en-US" altLang="en-US" dirty="0" smtClean="0"/>
              <a:t>19c: </a:t>
            </a:r>
            <a:r>
              <a:rPr lang="en-US" altLang="en-US" dirty="0" smtClean="0"/>
              <a:t>Managing Multitenant Architecture</a:t>
            </a:r>
            <a:r>
              <a:rPr lang="en-US" dirty="0" smtClean="0"/>
              <a:t>   11 - </a:t>
            </a:r>
            <a:fld id="{7C951E65-0BAA-4B24-AD87-683F8269D8DB}" type="slidenum">
              <a:rPr lang="en-US" smtClean="0"/>
              <a:pPr>
                <a:defRPr/>
              </a:pPr>
              <a:t>8</a:t>
            </a:fld>
            <a:endParaRPr lang="en-US" dirty="0"/>
          </a:p>
        </p:txBody>
      </p:sp>
    </p:spTree>
    <p:extLst>
      <p:ext uri="{BB962C8B-B14F-4D97-AF65-F5344CB8AC3E}">
        <p14:creationId xmlns:p14="http://schemas.microsoft.com/office/powerpoint/2010/main" val="2541952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457200" y="457200"/>
            <a:ext cx="6858000" cy="3859213"/>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fr-FR" altLang="en-US" dirty="0"/>
              <a:t>This example shows you a possible CDB resource plan created in the CDB root container.</a:t>
            </a:r>
          </a:p>
          <a:p>
            <a:pPr lvl="1"/>
            <a:r>
              <a:rPr lang="en-US" altLang="en-US" dirty="0"/>
              <a:t>The default allocation directive applies to PDBs for which specific directives have not been defined.</a:t>
            </a:r>
            <a:endParaRPr lang="fr-FR" altLang="en-US" dirty="0"/>
          </a:p>
          <a:p>
            <a:pPr lvl="1"/>
            <a:r>
              <a:rPr lang="fr-FR" altLang="en-US" dirty="0"/>
              <a:t>Default allocation is one share, and both corresponding limits are set to their default of 100 percent. These are the default values for the default allocation directive.</a:t>
            </a:r>
          </a:p>
          <a:p>
            <a:pPr lvl="1"/>
            <a:r>
              <a:rPr lang="en-US" altLang="en-US" dirty="0"/>
              <a:t>The autotask allocation directive applies to automatic maintenance tasks that are run in the CDB root or in PDBs.</a:t>
            </a:r>
            <a:endParaRPr lang="fr-FR" altLang="en-US" dirty="0"/>
          </a:p>
          <a:p>
            <a:pPr lvl="1"/>
            <a:r>
              <a:rPr lang="fr-FR" altLang="en-US" dirty="0"/>
              <a:t>The autotask allocation is -1 share, which means </a:t>
            </a:r>
            <a:r>
              <a:rPr lang="en-US" altLang="en-US" dirty="0"/>
              <a:t>that the automated maintenance tasks get an allocation of 20 percent of the system resources. You should always change this default value. By default, the autotask allocation gets a utilization limit of 90 percent and 100 percent for its parallel server limit.</a:t>
            </a:r>
            <a:r>
              <a:rPr lang="fr-FR" altLang="en-US" dirty="0"/>
              <a:t> </a:t>
            </a:r>
          </a:p>
          <a:p>
            <a:pPr lvl="1"/>
            <a:r>
              <a:rPr lang="fr-FR" altLang="en-US" dirty="0"/>
              <a:t>PDB1 is allocated 1 share, which represents 1/5 or 20 percent of the CPU, Exadata disk bandwidth, and queued parallel queries will be selected 1/5th of the time compared to the other PDBs. In addition, a utilization limit of 30 percent of the resources is set as well as a 50 percent limit of the available parallel servers.</a:t>
            </a:r>
            <a:endParaRPr lang="en-US" altLang="en-US" dirty="0"/>
          </a:p>
        </p:txBody>
      </p:sp>
      <p:sp>
        <p:nvSpPr>
          <p:cNvPr id="3" name="Footer Placeholder 2"/>
          <p:cNvSpPr>
            <a:spLocks noGrp="1"/>
          </p:cNvSpPr>
          <p:nvPr>
            <p:ph type="ftr" sz="quarter" idx="10"/>
          </p:nvPr>
        </p:nvSpPr>
        <p:spPr/>
        <p:txBody>
          <a:bodyPr/>
          <a:lstStyle/>
          <a:p>
            <a:pPr>
              <a:defRPr/>
            </a:pPr>
            <a:r>
              <a:rPr lang="en-US" altLang="en-US" dirty="0" smtClean="0"/>
              <a:t>Oracle Database </a:t>
            </a:r>
            <a:r>
              <a:rPr lang="en-US" altLang="en-US" dirty="0" smtClean="0"/>
              <a:t>19c: </a:t>
            </a:r>
            <a:r>
              <a:rPr lang="en-US" altLang="en-US" dirty="0" smtClean="0"/>
              <a:t>Managing Multitenant Architecture</a:t>
            </a:r>
            <a:r>
              <a:rPr lang="en-US" dirty="0" smtClean="0"/>
              <a:t>   11 - </a:t>
            </a:r>
            <a:fld id="{7C951E65-0BAA-4B24-AD87-683F8269D8DB}" type="slidenum">
              <a:rPr lang="en-US" smtClean="0"/>
              <a:pPr>
                <a:defRPr/>
              </a:pPr>
              <a:t>9</a:t>
            </a:fld>
            <a:endParaRPr lang="en-US" dirty="0"/>
          </a:p>
        </p:txBody>
      </p:sp>
    </p:spTree>
    <p:extLst>
      <p:ext uri="{BB962C8B-B14F-4D97-AF65-F5344CB8AC3E}">
        <p14:creationId xmlns:p14="http://schemas.microsoft.com/office/powerpoint/2010/main" val="42160325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D4C5D899-87C1-4BAD-ACF0-16174D3CE6BC}"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BFA8AAF2-E4F1-494E-A7FD-FF0707C5D55F}"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3442434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D4C5D899-87C1-4BAD-ACF0-16174D3CE6BC}"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BFA8AAF2-E4F1-494E-A7FD-FF0707C5D55F}" type="slidenum">
              <a:rPr lang="" smtClean="0"/>
              <a:t>‹#›</a:t>
            </a:fld>
            <a:endParaRPr lang=""/>
          </a:p>
        </p:txBody>
      </p:sp>
    </p:spTree>
    <p:extLst>
      <p:ext uri="{BB962C8B-B14F-4D97-AF65-F5344CB8AC3E}">
        <p14:creationId xmlns:p14="http://schemas.microsoft.com/office/powerpoint/2010/main" val="1539297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D4C5D899-87C1-4BAD-ACF0-16174D3CE6BC}"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BFA8AAF2-E4F1-494E-A7FD-FF0707C5D55F}" type="slidenum">
              <a:rPr lang="" smtClean="0"/>
              <a:t>‹#›</a:t>
            </a:fld>
            <a:endParaRPr lang=""/>
          </a:p>
        </p:txBody>
      </p:sp>
    </p:spTree>
    <p:extLst>
      <p:ext uri="{BB962C8B-B14F-4D97-AF65-F5344CB8AC3E}">
        <p14:creationId xmlns:p14="http://schemas.microsoft.com/office/powerpoint/2010/main" val="3621780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D4C5D899-87C1-4BAD-ACF0-16174D3CE6BC}"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BFA8AAF2-E4F1-494E-A7FD-FF0707C5D55F}" type="slidenum">
              <a:rPr lang="" smtClean="0"/>
              <a:t>‹#›</a:t>
            </a:fld>
            <a:endParaRPr lang=""/>
          </a:p>
        </p:txBody>
      </p:sp>
    </p:spTree>
    <p:extLst>
      <p:ext uri="{BB962C8B-B14F-4D97-AF65-F5344CB8AC3E}">
        <p14:creationId xmlns:p14="http://schemas.microsoft.com/office/powerpoint/2010/main" val="1683506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C5D899-87C1-4BAD-ACF0-16174D3CE6BC}"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BFA8AAF2-E4F1-494E-A7FD-FF0707C5D55F}" type="slidenum">
              <a:rPr lang="" smtClean="0"/>
              <a:t>‹#›</a:t>
            </a:fld>
            <a:endParaRPr lang=""/>
          </a:p>
        </p:txBody>
      </p:sp>
    </p:spTree>
    <p:extLst>
      <p:ext uri="{BB962C8B-B14F-4D97-AF65-F5344CB8AC3E}">
        <p14:creationId xmlns:p14="http://schemas.microsoft.com/office/powerpoint/2010/main" val="59331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D4C5D899-87C1-4BAD-ACF0-16174D3CE6BC}" type="datetimeFigureOut">
              <a:rPr lang="" smtClean="0"/>
              <a:t>06/01/2021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BFA8AAF2-E4F1-494E-A7FD-FF0707C5D55F}" type="slidenum">
              <a:rPr lang="" smtClean="0"/>
              <a:t>‹#›</a:t>
            </a:fld>
            <a:endParaRPr lang=""/>
          </a:p>
        </p:txBody>
      </p:sp>
    </p:spTree>
    <p:extLst>
      <p:ext uri="{BB962C8B-B14F-4D97-AF65-F5344CB8AC3E}">
        <p14:creationId xmlns:p14="http://schemas.microsoft.com/office/powerpoint/2010/main" val="2882030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D4C5D899-87C1-4BAD-ACF0-16174D3CE6BC}" type="datetimeFigureOut">
              <a:rPr lang="" smtClean="0"/>
              <a:t>06/01/2021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BFA8AAF2-E4F1-494E-A7FD-FF0707C5D55F}" type="slidenum">
              <a:rPr lang="" smtClean="0"/>
              <a:t>‹#›</a:t>
            </a:fld>
            <a:endParaRPr lang=""/>
          </a:p>
        </p:txBody>
      </p:sp>
    </p:spTree>
    <p:extLst>
      <p:ext uri="{BB962C8B-B14F-4D97-AF65-F5344CB8AC3E}">
        <p14:creationId xmlns:p14="http://schemas.microsoft.com/office/powerpoint/2010/main" val="4122362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D4C5D899-87C1-4BAD-ACF0-16174D3CE6BC}" type="datetimeFigureOut">
              <a:rPr lang="" smtClean="0"/>
              <a:t>06/01/2021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BFA8AAF2-E4F1-494E-A7FD-FF0707C5D55F}" type="slidenum">
              <a:rPr lang="" smtClean="0"/>
              <a:t>‹#›</a:t>
            </a:fld>
            <a:endParaRPr lang=""/>
          </a:p>
        </p:txBody>
      </p:sp>
    </p:spTree>
    <p:extLst>
      <p:ext uri="{BB962C8B-B14F-4D97-AF65-F5344CB8AC3E}">
        <p14:creationId xmlns:p14="http://schemas.microsoft.com/office/powerpoint/2010/main" val="723996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C5D899-87C1-4BAD-ACF0-16174D3CE6BC}" type="datetimeFigureOut">
              <a:rPr lang="" smtClean="0"/>
              <a:t>06/01/2021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BFA8AAF2-E4F1-494E-A7FD-FF0707C5D55F}" type="slidenum">
              <a:rPr lang="" smtClean="0"/>
              <a:t>‹#›</a:t>
            </a:fld>
            <a:endParaRPr lang=""/>
          </a:p>
        </p:txBody>
      </p:sp>
    </p:spTree>
    <p:extLst>
      <p:ext uri="{BB962C8B-B14F-4D97-AF65-F5344CB8AC3E}">
        <p14:creationId xmlns:p14="http://schemas.microsoft.com/office/powerpoint/2010/main" val="2999333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C5D899-87C1-4BAD-ACF0-16174D3CE6BC}" type="datetimeFigureOut">
              <a:rPr lang="" smtClean="0"/>
              <a:t>06/01/2021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BFA8AAF2-E4F1-494E-A7FD-FF0707C5D55F}" type="slidenum">
              <a:rPr lang="" smtClean="0"/>
              <a:t>‹#›</a:t>
            </a:fld>
            <a:endParaRPr lang=""/>
          </a:p>
        </p:txBody>
      </p:sp>
    </p:spTree>
    <p:extLst>
      <p:ext uri="{BB962C8B-B14F-4D97-AF65-F5344CB8AC3E}">
        <p14:creationId xmlns:p14="http://schemas.microsoft.com/office/powerpoint/2010/main" val="3634056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C5D899-87C1-4BAD-ACF0-16174D3CE6BC}" type="datetimeFigureOut">
              <a:rPr lang="" smtClean="0"/>
              <a:t>06/01/2021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BFA8AAF2-E4F1-494E-A7FD-FF0707C5D55F}" type="slidenum">
              <a:rPr lang="" smtClean="0"/>
              <a:t>‹#›</a:t>
            </a:fld>
            <a:endParaRPr lang=""/>
          </a:p>
        </p:txBody>
      </p:sp>
    </p:spTree>
    <p:extLst>
      <p:ext uri="{BB962C8B-B14F-4D97-AF65-F5344CB8AC3E}">
        <p14:creationId xmlns:p14="http://schemas.microsoft.com/office/powerpoint/2010/main" val="2997971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C5D899-87C1-4BAD-ACF0-16174D3CE6BC}" type="datetimeFigureOut">
              <a:rPr lang="" smtClean="0"/>
              <a:t>06/01/2021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A8AAF2-E4F1-494E-A7FD-FF0707C5D55F}" type="slidenum">
              <a:rPr lang="" smtClean="0"/>
              <a:t>‹#›</a:t>
            </a:fld>
            <a:endParaRPr lang=""/>
          </a:p>
        </p:txBody>
      </p:sp>
    </p:spTree>
    <p:extLst>
      <p:ext uri="{BB962C8B-B14F-4D97-AF65-F5344CB8AC3E}">
        <p14:creationId xmlns:p14="http://schemas.microsoft.com/office/powerpoint/2010/main" val="692962425"/>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06"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33772" y="2636912"/>
            <a:ext cx="10512862" cy="1325563"/>
          </a:xfrm>
        </p:spPr>
        <p:txBody>
          <a:bodyPr/>
          <a:lstStyle/>
          <a:p>
            <a:pPr eaLnBrk="1" hangingPunct="1"/>
            <a:r>
              <a:rPr lang="fr-FR" altLang="en-US" dirty="0"/>
              <a:t>Resources Allocation</a:t>
            </a:r>
            <a:endParaRPr lang="en-US" altLang="en-US" dirty="0"/>
          </a:p>
        </p:txBody>
      </p:sp>
      <p:sp>
        <p:nvSpPr>
          <p:cNvPr id="6148" name="Line 6" hidden="1"/>
          <p:cNvSpPr>
            <a:spLocks noChangeShapeType="1"/>
          </p:cNvSpPr>
          <p:nvPr/>
        </p:nvSpPr>
        <p:spPr bwMode="auto">
          <a:xfrm>
            <a:off x="2438400" y="4495800"/>
            <a:ext cx="131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lIns="16930" tIns="16930" rIns="16930" bIns="16930">
            <a:spAutoFit/>
          </a:bodyPr>
          <a:lstStyle/>
          <a:p>
            <a:endParaRPr lang="en-US" dirty="0"/>
          </a:p>
        </p:txBody>
      </p:sp>
    </p:spTree>
    <p:custDataLst>
      <p:tags r:id="rId1"/>
    </p:custDataLst>
    <p:extLst>
      <p:ext uri="{BB962C8B-B14F-4D97-AF65-F5344CB8AC3E}">
        <p14:creationId xmlns:p14="http://schemas.microsoft.com/office/powerpoint/2010/main" val="4047760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fr-FR" altLang="en-US" dirty="0"/>
              <a:t>Maintaining a CDB Resource </a:t>
            </a:r>
            <a:r>
              <a:rPr lang="fr-FR" altLang="en-US" dirty="0" smtClean="0"/>
              <a:t>Plan</a:t>
            </a:r>
            <a:br>
              <a:rPr lang="fr-FR" altLang="en-US" dirty="0" smtClean="0"/>
            </a:br>
            <a:endParaRPr lang="en-US" altLang="en-US" dirty="0"/>
          </a:p>
        </p:txBody>
      </p:sp>
      <p:cxnSp>
        <p:nvCxnSpPr>
          <p:cNvPr id="24580" name="Straight Arrow Connector 21"/>
          <p:cNvCxnSpPr>
            <a:cxnSpLocks noChangeShapeType="1"/>
          </p:cNvCxnSpPr>
          <p:nvPr/>
        </p:nvCxnSpPr>
        <p:spPr bwMode="auto">
          <a:xfrm>
            <a:off x="7318228" y="3944851"/>
            <a:ext cx="0" cy="452429"/>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24581" name="Straight Arrow Connector 21"/>
          <p:cNvCxnSpPr>
            <a:cxnSpLocks noChangeShapeType="1"/>
          </p:cNvCxnSpPr>
          <p:nvPr/>
        </p:nvCxnSpPr>
        <p:spPr bwMode="auto">
          <a:xfrm flipV="1">
            <a:off x="7318228" y="2862773"/>
            <a:ext cx="0" cy="561331"/>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24582" name="Straight Arrow Connector 24"/>
          <p:cNvCxnSpPr>
            <a:cxnSpLocks noChangeShapeType="1"/>
          </p:cNvCxnSpPr>
          <p:nvPr/>
        </p:nvCxnSpPr>
        <p:spPr bwMode="auto">
          <a:xfrm>
            <a:off x="4581707" y="3789458"/>
            <a:ext cx="0" cy="619112"/>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24583" name="Straight Arrow Connector 24"/>
          <p:cNvCxnSpPr>
            <a:cxnSpLocks noChangeShapeType="1"/>
          </p:cNvCxnSpPr>
          <p:nvPr/>
        </p:nvCxnSpPr>
        <p:spPr bwMode="auto">
          <a:xfrm flipV="1">
            <a:off x="4581707" y="2854836"/>
            <a:ext cx="0" cy="619112"/>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24584" name="Rectangle 11"/>
          <p:cNvSpPr>
            <a:spLocks noChangeArrowheads="1"/>
          </p:cNvSpPr>
          <p:nvPr/>
        </p:nvSpPr>
        <p:spPr bwMode="auto">
          <a:xfrm>
            <a:off x="765816" y="3437436"/>
            <a:ext cx="2541282" cy="457191"/>
          </a:xfrm>
          <a:prstGeom prst="rect">
            <a:avLst/>
          </a:prstGeom>
          <a:solidFill>
            <a:srgbClr val="FFCC99"/>
          </a:solidFill>
          <a:ln w="1905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24585" name="Oval 9"/>
          <p:cNvSpPr>
            <a:spLocks noChangeArrowheads="1"/>
          </p:cNvSpPr>
          <p:nvPr/>
        </p:nvSpPr>
        <p:spPr bwMode="auto">
          <a:xfrm>
            <a:off x="3859482" y="3285039"/>
            <a:ext cx="4368275" cy="761985"/>
          </a:xfrm>
          <a:prstGeom prst="ellipse">
            <a:avLst/>
          </a:prstGeom>
          <a:solidFill>
            <a:srgbClr val="FFCC66"/>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24586" name="TextBox 8"/>
          <p:cNvSpPr txBox="1">
            <a:spLocks noChangeArrowheads="1"/>
          </p:cNvSpPr>
          <p:nvPr/>
        </p:nvSpPr>
        <p:spPr bwMode="auto">
          <a:xfrm>
            <a:off x="4503929" y="3481091"/>
            <a:ext cx="3079380" cy="36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altLang="en-US" b="1" dirty="0">
                <a:solidFill>
                  <a:srgbClr val="000000"/>
                </a:solidFill>
                <a:latin typeface="Courier New" panose="02070309020205020404" pitchFamily="49" charset="0"/>
                <a:cs typeface="Courier New" panose="02070309020205020404" pitchFamily="49" charset="0"/>
              </a:rPr>
              <a:t>DBMS_RESOURCE_MANAGER</a:t>
            </a:r>
            <a:endParaRPr lang="en-US" altLang="en-US" b="1" dirty="0">
              <a:solidFill>
                <a:srgbClr val="000000"/>
              </a:solidFill>
              <a:latin typeface="Courier New" panose="02070309020205020404" pitchFamily="49" charset="0"/>
              <a:cs typeface="Courier New" panose="02070309020205020404" pitchFamily="49" charset="0"/>
            </a:endParaRPr>
          </a:p>
        </p:txBody>
      </p:sp>
      <p:sp>
        <p:nvSpPr>
          <p:cNvPr id="24587" name="TextBox 10"/>
          <p:cNvSpPr txBox="1">
            <a:spLocks noChangeArrowheads="1"/>
          </p:cNvSpPr>
          <p:nvPr/>
        </p:nvSpPr>
        <p:spPr bwMode="auto">
          <a:xfrm>
            <a:off x="889626" y="3481091"/>
            <a:ext cx="2252392" cy="36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altLang="en-US" b="1" dirty="0">
                <a:solidFill>
                  <a:srgbClr val="000000"/>
                </a:solidFill>
                <a:latin typeface="Courier New" panose="02070309020205020404" pitchFamily="49" charset="0"/>
                <a:cs typeface="Courier New" panose="02070309020205020404" pitchFamily="49" charset="0"/>
              </a:rPr>
              <a:t>UPDATE_CDB_PLAN</a:t>
            </a:r>
            <a:endParaRPr lang="en-US" altLang="en-US" b="1" dirty="0">
              <a:solidFill>
                <a:srgbClr val="000000"/>
              </a:solidFill>
              <a:latin typeface="Courier New" panose="02070309020205020404" pitchFamily="49" charset="0"/>
              <a:cs typeface="Courier New" panose="02070309020205020404" pitchFamily="49" charset="0"/>
            </a:endParaRPr>
          </a:p>
        </p:txBody>
      </p:sp>
      <p:sp>
        <p:nvSpPr>
          <p:cNvPr id="24588" name="Rectangle 12"/>
          <p:cNvSpPr>
            <a:spLocks noChangeArrowheads="1"/>
          </p:cNvSpPr>
          <p:nvPr/>
        </p:nvSpPr>
        <p:spPr bwMode="auto">
          <a:xfrm>
            <a:off x="5662665" y="2405582"/>
            <a:ext cx="3887319" cy="457191"/>
          </a:xfrm>
          <a:prstGeom prst="rect">
            <a:avLst/>
          </a:prstGeom>
          <a:solidFill>
            <a:srgbClr val="FFCC99"/>
          </a:solidFill>
          <a:ln w="1905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24589" name="TextBox 13"/>
          <p:cNvSpPr txBox="1">
            <a:spLocks noChangeArrowheads="1"/>
          </p:cNvSpPr>
          <p:nvPr/>
        </p:nvSpPr>
        <p:spPr bwMode="auto">
          <a:xfrm>
            <a:off x="5776951" y="2449237"/>
            <a:ext cx="3630175" cy="369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altLang="en-US" b="1" dirty="0">
                <a:solidFill>
                  <a:srgbClr val="000000"/>
                </a:solidFill>
                <a:latin typeface="Courier New" panose="02070309020205020404" pitchFamily="49" charset="0"/>
                <a:cs typeface="Courier New" panose="02070309020205020404" pitchFamily="49" charset="0"/>
              </a:rPr>
              <a:t>CREATE_CDB_PLAN_DIRECTIVE</a:t>
            </a:r>
            <a:endParaRPr lang="en-US" altLang="en-US" b="1" dirty="0">
              <a:solidFill>
                <a:srgbClr val="000000"/>
              </a:solidFill>
              <a:latin typeface="Courier New" panose="02070309020205020404" pitchFamily="49" charset="0"/>
              <a:cs typeface="Courier New" panose="02070309020205020404" pitchFamily="49" charset="0"/>
            </a:endParaRPr>
          </a:p>
        </p:txBody>
      </p:sp>
      <p:sp>
        <p:nvSpPr>
          <p:cNvPr id="24590" name="Rectangle 14"/>
          <p:cNvSpPr>
            <a:spLocks noChangeArrowheads="1"/>
          </p:cNvSpPr>
          <p:nvPr/>
        </p:nvSpPr>
        <p:spPr bwMode="auto">
          <a:xfrm>
            <a:off x="975341" y="4399441"/>
            <a:ext cx="3750812" cy="457191"/>
          </a:xfrm>
          <a:prstGeom prst="rect">
            <a:avLst/>
          </a:prstGeom>
          <a:solidFill>
            <a:srgbClr val="FFCC99"/>
          </a:solidFill>
          <a:ln w="1905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24591" name="TextBox 15"/>
          <p:cNvSpPr txBox="1">
            <a:spLocks noChangeArrowheads="1"/>
          </p:cNvSpPr>
          <p:nvPr/>
        </p:nvSpPr>
        <p:spPr bwMode="auto">
          <a:xfrm>
            <a:off x="1024548" y="4443096"/>
            <a:ext cx="3630175" cy="369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altLang="en-US" b="1" dirty="0">
                <a:solidFill>
                  <a:srgbClr val="000000"/>
                </a:solidFill>
                <a:latin typeface="Courier New" panose="02070309020205020404" pitchFamily="49" charset="0"/>
                <a:cs typeface="Courier New" panose="02070309020205020404" pitchFamily="49" charset="0"/>
              </a:rPr>
              <a:t>UPDATE_CDB_PLAN_DIRECTIVE</a:t>
            </a:r>
            <a:endParaRPr lang="en-US" altLang="en-US" b="1" dirty="0">
              <a:solidFill>
                <a:srgbClr val="000000"/>
              </a:solidFill>
              <a:latin typeface="Courier New" panose="02070309020205020404" pitchFamily="49" charset="0"/>
              <a:cs typeface="Courier New" panose="02070309020205020404" pitchFamily="49" charset="0"/>
            </a:endParaRPr>
          </a:p>
        </p:txBody>
      </p:sp>
      <p:sp>
        <p:nvSpPr>
          <p:cNvPr id="24592" name="Rectangle 16"/>
          <p:cNvSpPr>
            <a:spLocks noChangeArrowheads="1"/>
          </p:cNvSpPr>
          <p:nvPr/>
        </p:nvSpPr>
        <p:spPr bwMode="auto">
          <a:xfrm>
            <a:off x="6500764" y="4399441"/>
            <a:ext cx="3769859" cy="457191"/>
          </a:xfrm>
          <a:prstGeom prst="rect">
            <a:avLst/>
          </a:prstGeom>
          <a:solidFill>
            <a:srgbClr val="FFCC99"/>
          </a:solidFill>
          <a:ln w="1905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24593" name="TextBox 17"/>
          <p:cNvSpPr txBox="1">
            <a:spLocks noChangeArrowheads="1"/>
          </p:cNvSpPr>
          <p:nvPr/>
        </p:nvSpPr>
        <p:spPr bwMode="auto">
          <a:xfrm>
            <a:off x="6496002" y="4443096"/>
            <a:ext cx="3631763" cy="369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altLang="en-US" b="1" dirty="0">
                <a:solidFill>
                  <a:srgbClr val="000000"/>
                </a:solidFill>
                <a:latin typeface="Courier New" panose="02070309020205020404" pitchFamily="49" charset="0"/>
                <a:cs typeface="Courier New" panose="02070309020205020404" pitchFamily="49" charset="0"/>
              </a:rPr>
              <a:t>DELETE_CDB_PLAN_DIRECTIVE</a:t>
            </a:r>
            <a:endParaRPr lang="en-US" altLang="en-US" b="1" dirty="0">
              <a:solidFill>
                <a:srgbClr val="000000"/>
              </a:solidFill>
              <a:latin typeface="Courier New" panose="02070309020205020404" pitchFamily="49" charset="0"/>
              <a:cs typeface="Courier New" panose="02070309020205020404" pitchFamily="49" charset="0"/>
            </a:endParaRPr>
          </a:p>
        </p:txBody>
      </p:sp>
      <p:sp>
        <p:nvSpPr>
          <p:cNvPr id="24594" name="Rectangle 18"/>
          <p:cNvSpPr>
            <a:spLocks noChangeArrowheads="1"/>
          </p:cNvSpPr>
          <p:nvPr/>
        </p:nvSpPr>
        <p:spPr bwMode="auto">
          <a:xfrm>
            <a:off x="8837283" y="3437436"/>
            <a:ext cx="2512710" cy="457191"/>
          </a:xfrm>
          <a:prstGeom prst="rect">
            <a:avLst/>
          </a:prstGeom>
          <a:solidFill>
            <a:srgbClr val="FFCC99"/>
          </a:solidFill>
          <a:ln w="1905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24595" name="TextBox 19"/>
          <p:cNvSpPr txBox="1">
            <a:spLocks noChangeArrowheads="1"/>
          </p:cNvSpPr>
          <p:nvPr/>
        </p:nvSpPr>
        <p:spPr bwMode="auto">
          <a:xfrm>
            <a:off x="8954744" y="3481091"/>
            <a:ext cx="2252391" cy="369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altLang="en-US" b="1" dirty="0">
                <a:solidFill>
                  <a:srgbClr val="000000"/>
                </a:solidFill>
                <a:latin typeface="Courier New" panose="02070309020205020404" pitchFamily="49" charset="0"/>
                <a:cs typeface="Courier New" panose="02070309020205020404" pitchFamily="49" charset="0"/>
              </a:rPr>
              <a:t>DELETE_CDB_PLAN</a:t>
            </a:r>
            <a:endParaRPr lang="en-US" altLang="en-US" b="1" dirty="0">
              <a:solidFill>
                <a:srgbClr val="000000"/>
              </a:solidFill>
              <a:latin typeface="Courier New" panose="02070309020205020404" pitchFamily="49" charset="0"/>
              <a:cs typeface="Courier New" panose="02070309020205020404" pitchFamily="49" charset="0"/>
            </a:endParaRPr>
          </a:p>
        </p:txBody>
      </p:sp>
      <p:cxnSp>
        <p:nvCxnSpPr>
          <p:cNvPr id="24596" name="Straight Arrow Connector 24"/>
          <p:cNvCxnSpPr>
            <a:cxnSpLocks noChangeShapeType="1"/>
          </p:cNvCxnSpPr>
          <p:nvPr/>
        </p:nvCxnSpPr>
        <p:spPr bwMode="auto">
          <a:xfrm flipH="1">
            <a:off x="3307098" y="3666031"/>
            <a:ext cx="552384" cy="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24597" name="Straight Arrow Connector 27"/>
          <p:cNvCxnSpPr>
            <a:cxnSpLocks noChangeShapeType="1"/>
          </p:cNvCxnSpPr>
          <p:nvPr/>
        </p:nvCxnSpPr>
        <p:spPr bwMode="auto">
          <a:xfrm>
            <a:off x="8227757" y="3666031"/>
            <a:ext cx="609526" cy="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24" name="Content Placeholder 2"/>
          <p:cNvSpPr txBox="1">
            <a:spLocks/>
          </p:cNvSpPr>
          <p:nvPr/>
        </p:nvSpPr>
        <p:spPr bwMode="gray">
          <a:xfrm>
            <a:off x="623888" y="1390650"/>
            <a:ext cx="10941050" cy="636011"/>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36000" rIns="12700" bIns="0">
            <a:spAutoFit/>
          </a:bodyPr>
          <a:lstStyle/>
          <a:p>
            <a:pPr eaLnBrk="1" hangingPunct="1">
              <a:defRPr/>
            </a:pPr>
            <a:r>
              <a:rPr lang="en-US" b="1" dirty="0">
                <a:latin typeface="Courier New" pitchFamily="49" charset="0"/>
                <a:cs typeface="Courier New" pitchFamily="49" charset="0"/>
              </a:rPr>
              <a:t>SQL&gt; CONNECT / AS SYSDBA</a:t>
            </a:r>
          </a:p>
          <a:p>
            <a:pPr eaLnBrk="1" hangingPunct="1">
              <a:defRPr/>
            </a:pPr>
            <a:r>
              <a:rPr lang="en-US" b="1" dirty="0">
                <a:latin typeface="Courier New" pitchFamily="49" charset="0"/>
                <a:cs typeface="Times New Roman" pitchFamily="18" charset="0"/>
              </a:rPr>
              <a:t>SQL&gt; EXEC DBMS_RESOURCE_MANAGER.CREATE_PENDING_AREA();</a:t>
            </a:r>
          </a:p>
        </p:txBody>
      </p:sp>
      <p:sp>
        <p:nvSpPr>
          <p:cNvPr id="25" name="Content Placeholder 2"/>
          <p:cNvSpPr txBox="1">
            <a:spLocks/>
          </p:cNvSpPr>
          <p:nvPr/>
        </p:nvSpPr>
        <p:spPr bwMode="gray">
          <a:xfrm>
            <a:off x="623888" y="5164714"/>
            <a:ext cx="10941050" cy="636011"/>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36000" rIns="12700" bIns="0">
            <a:spAutoFit/>
          </a:bodyPr>
          <a:lstStyle/>
          <a:p>
            <a:pPr defTabSz="228600" eaLnBrk="1" hangingPunct="1">
              <a:defRPr/>
            </a:pPr>
            <a:r>
              <a:rPr lang="en-US" b="1" dirty="0">
                <a:latin typeface="Courier New" pitchFamily="49" charset="0"/>
                <a:cs typeface="Times New Roman" pitchFamily="18" charset="0"/>
              </a:rPr>
              <a:t>SQL&gt; EXEC DBMS_RESOURCE_MANAGER.VALIDATE_PENDING_AREA()</a:t>
            </a:r>
          </a:p>
          <a:p>
            <a:pPr defTabSz="228600" eaLnBrk="1" hangingPunct="1">
              <a:defRPr/>
            </a:pPr>
            <a:r>
              <a:rPr lang="en-US" b="1" dirty="0">
                <a:latin typeface="Courier New" pitchFamily="49" charset="0"/>
                <a:cs typeface="Times New Roman" pitchFamily="18" charset="0"/>
              </a:rPr>
              <a:t>SQL&gt; EXEC DBMS_RESOURCE_MANAGER.SUBMIT_PENDING_AREA()</a:t>
            </a:r>
          </a:p>
        </p:txBody>
      </p:sp>
      <p:sp>
        <p:nvSpPr>
          <p:cNvPr id="24604" name="Rectangle 11"/>
          <p:cNvSpPr>
            <a:spLocks noChangeArrowheads="1"/>
          </p:cNvSpPr>
          <p:nvPr/>
        </p:nvSpPr>
        <p:spPr bwMode="auto">
          <a:xfrm>
            <a:off x="2929319" y="2405582"/>
            <a:ext cx="2541281" cy="457191"/>
          </a:xfrm>
          <a:prstGeom prst="rect">
            <a:avLst/>
          </a:prstGeom>
          <a:solidFill>
            <a:srgbClr val="FFCC99"/>
          </a:solidFill>
          <a:ln w="19050" algn="ctr">
            <a:solidFill>
              <a:schemeClr val="tx1"/>
            </a:solidFill>
            <a:round/>
            <a:headEnd type="none" w="sm" len="sm"/>
            <a:tailEnd type="none" w="sm" len="sm"/>
          </a:ln>
        </p:spPr>
        <p:txBody>
          <a:bodyPr lIns="252000"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altLang="en-US" b="1" dirty="0">
                <a:solidFill>
                  <a:srgbClr val="000000"/>
                </a:solidFill>
                <a:latin typeface="Courier New" panose="02070309020205020404" pitchFamily="49" charset="0"/>
                <a:cs typeface="Courier New" panose="02070309020205020404" pitchFamily="49" charset="0"/>
              </a:rPr>
              <a:t>CREATE_CDB_PLAN</a:t>
            </a:r>
            <a:endParaRPr lang="en-US" altLang="en-US" dirty="0">
              <a:solidFill>
                <a:srgbClr val="000000"/>
              </a:solidFill>
            </a:endParaRPr>
          </a:p>
        </p:txBody>
      </p:sp>
    </p:spTree>
    <p:custDataLst>
      <p:tags r:id="rId1"/>
    </p:custDataLst>
    <p:extLst>
      <p:ext uri="{BB962C8B-B14F-4D97-AF65-F5344CB8AC3E}">
        <p14:creationId xmlns:p14="http://schemas.microsoft.com/office/powerpoint/2010/main" val="3959096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fr-FR" altLang="en-US" dirty="0"/>
              <a:t>Managing Resources Within a PDB</a:t>
            </a:r>
            <a:endParaRPr lang="en-US" altLang="en-US" dirty="0"/>
          </a:p>
        </p:txBody>
      </p:sp>
      <p:sp>
        <p:nvSpPr>
          <p:cNvPr id="26627" name="Content Placeholder 2"/>
          <p:cNvSpPr>
            <a:spLocks noGrp="1"/>
          </p:cNvSpPr>
          <p:nvPr>
            <p:ph idx="1"/>
          </p:nvPr>
        </p:nvSpPr>
        <p:spPr/>
        <p:txBody>
          <a:bodyPr/>
          <a:lstStyle/>
          <a:p>
            <a:pPr lvl="1"/>
            <a:r>
              <a:rPr lang="en-US" altLang="en-US" dirty="0"/>
              <a:t>In a non-CDB database, workloads within a database are managed with resource plans.</a:t>
            </a:r>
          </a:p>
          <a:p>
            <a:pPr lvl="1"/>
            <a:r>
              <a:rPr lang="en-US" altLang="en-US" dirty="0"/>
              <a:t>In a PDB, workloads are also managed with resource plans, also called PDB resource plans.</a:t>
            </a:r>
          </a:p>
          <a:p>
            <a:pPr lvl="1"/>
            <a:r>
              <a:rPr lang="en-US" altLang="en-US" dirty="0"/>
              <a:t>The functionality is similar except for the following differences:</a:t>
            </a:r>
          </a:p>
          <a:p>
            <a:pPr lvl="1"/>
            <a:endParaRPr lang="en-US" altLang="en-US" dirty="0"/>
          </a:p>
        </p:txBody>
      </p:sp>
      <p:graphicFrame>
        <p:nvGraphicFramePr>
          <p:cNvPr id="10" name="Content Placeholder 4"/>
          <p:cNvGraphicFramePr>
            <a:graphicFrameLocks/>
          </p:cNvGraphicFramePr>
          <p:nvPr>
            <p:extLst>
              <p:ext uri="{D42A27DB-BD31-4B8C-83A1-F6EECF244321}">
                <p14:modId xmlns:p14="http://schemas.microsoft.com/office/powerpoint/2010/main" val="2824164340"/>
              </p:ext>
            </p:extLst>
          </p:nvPr>
        </p:nvGraphicFramePr>
        <p:xfrm>
          <a:off x="1168400" y="3806825"/>
          <a:ext cx="9852025" cy="1584326"/>
        </p:xfrm>
        <a:graphic>
          <a:graphicData uri="http://schemas.openxmlformats.org/drawingml/2006/table">
            <a:tbl>
              <a:tblPr firstRow="1" firstCol="1" bandRow="1">
                <a:tableStyleId>{5FD0F851-EC5A-4D38-B0AD-8093EC10F338}</a:tableStyleId>
              </a:tblPr>
              <a:tblGrid>
                <a:gridCol w="4343366">
                  <a:extLst>
                    <a:ext uri="{9D8B030D-6E8A-4147-A177-3AD203B41FA5}">
                      <a16:colId xmlns="" xmlns:a16="http://schemas.microsoft.com/office/drawing/2014/main" val="20000"/>
                    </a:ext>
                  </a:extLst>
                </a:gridCol>
                <a:gridCol w="5508659">
                  <a:extLst>
                    <a:ext uri="{9D8B030D-6E8A-4147-A177-3AD203B41FA5}">
                      <a16:colId xmlns="" xmlns:a16="http://schemas.microsoft.com/office/drawing/2014/main" val="20001"/>
                    </a:ext>
                  </a:extLst>
                </a:gridCol>
              </a:tblGrid>
              <a:tr h="396194">
                <a:tc>
                  <a:txBody>
                    <a:bodyPr/>
                    <a:lstStyle/>
                    <a:p>
                      <a:r>
                        <a:rPr lang="en-US" sz="2000" dirty="0">
                          <a:solidFill>
                            <a:srgbClr val="000000"/>
                          </a:solidFill>
                        </a:rPr>
                        <a:t>Non-CDB</a:t>
                      </a:r>
                      <a:r>
                        <a:rPr lang="en-US" sz="2000" baseline="0" dirty="0">
                          <a:solidFill>
                            <a:srgbClr val="000000"/>
                          </a:solidFill>
                        </a:rPr>
                        <a:t> Database</a:t>
                      </a:r>
                      <a:endParaRPr lang="en-US" sz="2000" dirty="0">
                        <a:solidFill>
                          <a:srgbClr val="000000"/>
                        </a:solidFill>
                      </a:endParaRPr>
                    </a:p>
                  </a:txBody>
                  <a:tcPr marL="121880" marR="121880" marT="45697" marB="45697"/>
                </a:tc>
                <a:tc>
                  <a:txBody>
                    <a:bodyPr/>
                    <a:lstStyle/>
                    <a:p>
                      <a:r>
                        <a:rPr lang="en-US" sz="2000" dirty="0">
                          <a:solidFill>
                            <a:srgbClr val="000000"/>
                          </a:solidFill>
                        </a:rPr>
                        <a:t>PDB</a:t>
                      </a:r>
                      <a:r>
                        <a:rPr lang="en-US" sz="2000" baseline="0" dirty="0">
                          <a:solidFill>
                            <a:srgbClr val="000000"/>
                          </a:solidFill>
                        </a:rPr>
                        <a:t> Database</a:t>
                      </a:r>
                      <a:endParaRPr lang="en-US" sz="2000" dirty="0">
                        <a:solidFill>
                          <a:srgbClr val="000000"/>
                        </a:solidFill>
                      </a:endParaRPr>
                    </a:p>
                  </a:txBody>
                  <a:tcPr marL="121880" marR="121880" marT="45697" marB="45697"/>
                </a:tc>
                <a:extLst>
                  <a:ext uri="{0D108BD9-81ED-4DB2-BD59-A6C34878D82A}">
                    <a16:rowId xmlns="" xmlns:a16="http://schemas.microsoft.com/office/drawing/2014/main" val="10000"/>
                  </a:ext>
                </a:extLst>
              </a:tr>
              <a:tr h="396044">
                <a:tc>
                  <a:txBody>
                    <a:bodyPr/>
                    <a:lstStyle/>
                    <a:p>
                      <a:r>
                        <a:rPr lang="en-US" sz="1800" b="0" dirty="0">
                          <a:solidFill>
                            <a:srgbClr val="000000"/>
                          </a:solidFill>
                        </a:rPr>
                        <a:t>Multilevel resource plans</a:t>
                      </a:r>
                    </a:p>
                  </a:txBody>
                  <a:tcPr marL="121880" marR="121880" marT="45697" marB="45697">
                    <a:solidFill>
                      <a:schemeClr val="accent6">
                        <a:lumMod val="20000"/>
                        <a:lumOff val="80000"/>
                      </a:schemeClr>
                    </a:solidFill>
                  </a:tcPr>
                </a:tc>
                <a:tc>
                  <a:txBody>
                    <a:bodyPr/>
                    <a:lstStyle/>
                    <a:p>
                      <a:r>
                        <a:rPr lang="en-US" sz="1800" dirty="0">
                          <a:solidFill>
                            <a:srgbClr val="000000"/>
                          </a:solidFill>
                        </a:rPr>
                        <a:t>Single-level resource plans</a:t>
                      </a:r>
                      <a:r>
                        <a:rPr lang="en-US" sz="1800" baseline="0" dirty="0">
                          <a:solidFill>
                            <a:srgbClr val="000000"/>
                          </a:solidFill>
                        </a:rPr>
                        <a:t> only</a:t>
                      </a:r>
                      <a:endParaRPr lang="en-US" sz="1800" dirty="0">
                        <a:solidFill>
                          <a:srgbClr val="000000"/>
                        </a:solidFill>
                      </a:endParaRPr>
                    </a:p>
                  </a:txBody>
                  <a:tcPr marL="121880" marR="121880" marT="45697" marB="45697">
                    <a:solidFill>
                      <a:schemeClr val="accent6">
                        <a:lumMod val="20000"/>
                        <a:lumOff val="80000"/>
                      </a:schemeClr>
                    </a:solidFill>
                  </a:tcPr>
                </a:tc>
                <a:extLst>
                  <a:ext uri="{0D108BD9-81ED-4DB2-BD59-A6C34878D82A}">
                    <a16:rowId xmlns="" xmlns:a16="http://schemas.microsoft.com/office/drawing/2014/main" val="10001"/>
                  </a:ext>
                </a:extLst>
              </a:tr>
              <a:tr h="396044">
                <a:tc>
                  <a:txBody>
                    <a:bodyPr/>
                    <a:lstStyle/>
                    <a:p>
                      <a:r>
                        <a:rPr lang="en-US" sz="1800" b="0" dirty="0">
                          <a:solidFill>
                            <a:srgbClr val="000000"/>
                          </a:solidFill>
                        </a:rPr>
                        <a:t>Up to 32 consumer groups</a:t>
                      </a:r>
                    </a:p>
                  </a:txBody>
                  <a:tcPr marL="121880" marR="121880" marT="45697" marB="45697"/>
                </a:tc>
                <a:tc>
                  <a:txBody>
                    <a:bodyPr/>
                    <a:lstStyle/>
                    <a:p>
                      <a:r>
                        <a:rPr lang="en-US" sz="1800" dirty="0">
                          <a:solidFill>
                            <a:srgbClr val="000000"/>
                          </a:solidFill>
                        </a:rPr>
                        <a:t>Up to eight consumer groups</a:t>
                      </a:r>
                    </a:p>
                  </a:txBody>
                  <a:tcPr marL="121880" marR="121880" marT="45697" marB="45697"/>
                </a:tc>
                <a:extLst>
                  <a:ext uri="{0D108BD9-81ED-4DB2-BD59-A6C34878D82A}">
                    <a16:rowId xmlns="" xmlns:a16="http://schemas.microsoft.com/office/drawing/2014/main" val="10002"/>
                  </a:ext>
                </a:extLst>
              </a:tr>
              <a:tr h="396044">
                <a:tc>
                  <a:txBody>
                    <a:bodyPr/>
                    <a:lstStyle/>
                    <a:p>
                      <a:r>
                        <a:rPr lang="en-US" sz="1800" b="0" dirty="0">
                          <a:solidFill>
                            <a:srgbClr val="000000"/>
                          </a:solidFill>
                        </a:rPr>
                        <a:t>Subplans</a:t>
                      </a:r>
                    </a:p>
                  </a:txBody>
                  <a:tcPr marL="121880" marR="121880" marT="45697" marB="45697">
                    <a:solidFill>
                      <a:schemeClr val="accent6">
                        <a:lumMod val="20000"/>
                        <a:lumOff val="80000"/>
                      </a:schemeClr>
                    </a:solidFill>
                  </a:tcPr>
                </a:tc>
                <a:tc>
                  <a:txBody>
                    <a:bodyPr/>
                    <a:lstStyle/>
                    <a:p>
                      <a:r>
                        <a:rPr lang="en-US" sz="1800" dirty="0">
                          <a:solidFill>
                            <a:srgbClr val="000000"/>
                          </a:solidFill>
                        </a:rPr>
                        <a:t>No subplans</a:t>
                      </a:r>
                    </a:p>
                  </a:txBody>
                  <a:tcPr marL="121880" marR="121880" marT="45697" marB="45697">
                    <a:solidFill>
                      <a:schemeClr val="accent6">
                        <a:lumMod val="20000"/>
                        <a:lumOff val="80000"/>
                      </a:schemeClr>
                    </a:solidFill>
                  </a:tcPr>
                </a:tc>
                <a:extLst>
                  <a:ext uri="{0D108BD9-81ED-4DB2-BD59-A6C34878D82A}">
                    <a16:rowId xmlns="" xmlns:a16="http://schemas.microsoft.com/office/drawing/2014/main" val="10003"/>
                  </a:ext>
                </a:extLst>
              </a:tr>
            </a:tbl>
          </a:graphicData>
        </a:graphic>
      </p:graphicFrame>
      <p:sp>
        <p:nvSpPr>
          <p:cNvPr id="26640" name="Vertical Scroll 87"/>
          <p:cNvSpPr>
            <a:spLocks noChangeArrowheads="1"/>
          </p:cNvSpPr>
          <p:nvPr/>
        </p:nvSpPr>
        <p:spPr bwMode="auto">
          <a:xfrm>
            <a:off x="8912225" y="3284538"/>
            <a:ext cx="2305050" cy="431800"/>
          </a:xfrm>
          <a:prstGeom prst="verticalScroll">
            <a:avLst>
              <a:gd name="adj" fmla="val 12500"/>
            </a:avLst>
          </a:prstGeom>
          <a:noFill/>
          <a:ln w="1270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r>
              <a:rPr lang="fr-FR" altLang="en-US" sz="1400" dirty="0">
                <a:solidFill>
                  <a:srgbClr val="000000"/>
                </a:solidFill>
              </a:rPr>
              <a:t>V$RSRC_PLAN</a:t>
            </a:r>
            <a:endParaRPr lang="en-US" altLang="en-US" sz="1400" dirty="0">
              <a:solidFill>
                <a:srgbClr val="000000"/>
              </a:solidFill>
            </a:endParaRPr>
          </a:p>
        </p:txBody>
      </p:sp>
    </p:spTree>
    <p:custDataLst>
      <p:tags r:id="rId1"/>
    </p:custDataLst>
    <p:extLst>
      <p:ext uri="{BB962C8B-B14F-4D97-AF65-F5344CB8AC3E}">
        <p14:creationId xmlns:p14="http://schemas.microsoft.com/office/powerpoint/2010/main" val="14061503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fr-FR" altLang="en-US" dirty="0"/>
              <a:t>Putting It Together</a:t>
            </a:r>
            <a:endParaRPr lang="en-US" altLang="en-US" dirty="0"/>
          </a:p>
        </p:txBody>
      </p:sp>
      <p:sp>
        <p:nvSpPr>
          <p:cNvPr id="28675" name="Content Placeholder 2"/>
          <p:cNvSpPr>
            <a:spLocks noGrp="1"/>
          </p:cNvSpPr>
          <p:nvPr>
            <p:ph idx="1"/>
          </p:nvPr>
        </p:nvSpPr>
        <p:spPr/>
        <p:txBody>
          <a:bodyPr>
            <a:normAutofit lnSpcReduction="10000"/>
          </a:bodyPr>
          <a:lstStyle/>
          <a:p>
            <a:pPr lvl="1"/>
            <a:r>
              <a:rPr lang="en-US" altLang="en-US" dirty="0"/>
              <a:t>How do CDB and PDB resource plans work together?</a:t>
            </a:r>
          </a:p>
          <a:p>
            <a:pPr marL="1279525" lvl="2" indent="-365125"/>
            <a:r>
              <a:rPr lang="en-US" altLang="en-US" dirty="0"/>
              <a:t>Resources allocated to a PDB, based on CDB resource plan</a:t>
            </a:r>
          </a:p>
          <a:p>
            <a:pPr marL="1279525" lvl="2" indent="-365125"/>
            <a:r>
              <a:rPr lang="en-US" altLang="en-US" dirty="0"/>
              <a:t>Resource allocated to a consumer group based on the PDB resource plan</a:t>
            </a:r>
          </a:p>
          <a:p>
            <a:pPr lvl="1"/>
            <a:endParaRPr lang="en-US" altLang="en-US" dirty="0"/>
          </a:p>
          <a:p>
            <a:pPr lvl="1"/>
            <a:endParaRPr lang="fr-FR" altLang="en-US" dirty="0"/>
          </a:p>
          <a:p>
            <a:pPr lvl="1"/>
            <a:endParaRPr lang="en-US" altLang="en-US" dirty="0"/>
          </a:p>
          <a:p>
            <a:pPr lvl="1"/>
            <a:endParaRPr lang="en-US" altLang="en-US" dirty="0"/>
          </a:p>
          <a:p>
            <a:pPr lvl="1"/>
            <a:endParaRPr lang="en-US" altLang="en-US" dirty="0"/>
          </a:p>
          <a:p>
            <a:pPr lvl="1"/>
            <a:endParaRPr lang="en-US" altLang="en-US" dirty="0"/>
          </a:p>
          <a:p>
            <a:pPr lvl="1"/>
            <a:r>
              <a:rPr lang="en-US" altLang="en-US" dirty="0"/>
              <a:t>What does this mean for PDB3 Reports?</a:t>
            </a:r>
          </a:p>
          <a:p>
            <a:pPr marL="1279525" lvl="2" indent="-365125"/>
            <a:r>
              <a:rPr lang="en-US" altLang="en-US" dirty="0"/>
              <a:t>Guaranteed 50% (2/4) x 20% (1/5) = 10% of the resources</a:t>
            </a:r>
          </a:p>
          <a:p>
            <a:pPr marL="1279525" lvl="2" indent="-365125"/>
            <a:r>
              <a:rPr lang="en-US" altLang="en-US" dirty="0"/>
              <a:t>Limited to 100% x 50% = 50% of the resources</a:t>
            </a:r>
          </a:p>
        </p:txBody>
      </p:sp>
      <p:graphicFrame>
        <p:nvGraphicFramePr>
          <p:cNvPr id="7" name="Table 6"/>
          <p:cNvGraphicFramePr>
            <a:graphicFrameLocks noGrp="1"/>
          </p:cNvGraphicFramePr>
          <p:nvPr>
            <p:extLst>
              <p:ext uri="{D42A27DB-BD31-4B8C-83A1-F6EECF244321}">
                <p14:modId xmlns:p14="http://schemas.microsoft.com/office/powerpoint/2010/main" val="2869370744"/>
              </p:ext>
            </p:extLst>
          </p:nvPr>
        </p:nvGraphicFramePr>
        <p:xfrm>
          <a:off x="1174750" y="2860675"/>
          <a:ext cx="4310063" cy="1692274"/>
        </p:xfrm>
        <a:graphic>
          <a:graphicData uri="http://schemas.openxmlformats.org/drawingml/2006/table">
            <a:tbl>
              <a:tblPr firstRow="1" lastRow="1" bandCol="1">
                <a:tableStyleId>{5FD0F851-EC5A-4D38-B0AD-8093EC10F338}</a:tableStyleId>
              </a:tblPr>
              <a:tblGrid>
                <a:gridCol w="1320184">
                  <a:extLst>
                    <a:ext uri="{9D8B030D-6E8A-4147-A177-3AD203B41FA5}">
                      <a16:colId xmlns="" xmlns:a16="http://schemas.microsoft.com/office/drawing/2014/main" val="20000"/>
                    </a:ext>
                  </a:extLst>
                </a:gridCol>
                <a:gridCol w="1303018">
                  <a:extLst>
                    <a:ext uri="{9D8B030D-6E8A-4147-A177-3AD203B41FA5}">
                      <a16:colId xmlns="" xmlns:a16="http://schemas.microsoft.com/office/drawing/2014/main" val="20001"/>
                    </a:ext>
                  </a:extLst>
                </a:gridCol>
                <a:gridCol w="1686861">
                  <a:extLst>
                    <a:ext uri="{9D8B030D-6E8A-4147-A177-3AD203B41FA5}">
                      <a16:colId xmlns="" xmlns:a16="http://schemas.microsoft.com/office/drawing/2014/main" val="20002"/>
                    </a:ext>
                  </a:extLst>
                </a:gridCol>
              </a:tblGrid>
              <a:tr h="579337">
                <a:tc>
                  <a:txBody>
                    <a:bodyPr/>
                    <a:lstStyle/>
                    <a:p>
                      <a:r>
                        <a:rPr lang="en-US" sz="1600" dirty="0">
                          <a:solidFill>
                            <a:schemeClr val="bg1"/>
                          </a:solidFill>
                        </a:rPr>
                        <a:t>PDB</a:t>
                      </a:r>
                    </a:p>
                  </a:txBody>
                  <a:tcPr marL="121878" marR="121878" marT="45737" marB="45737">
                    <a:solidFill>
                      <a:srgbClr val="8DA6B1"/>
                    </a:solidFill>
                  </a:tcPr>
                </a:tc>
                <a:tc>
                  <a:txBody>
                    <a:bodyPr/>
                    <a:lstStyle/>
                    <a:p>
                      <a:r>
                        <a:rPr lang="en-US" sz="1600" dirty="0">
                          <a:solidFill>
                            <a:schemeClr val="bg1"/>
                          </a:solidFill>
                        </a:rPr>
                        <a:t>Shares</a:t>
                      </a:r>
                    </a:p>
                  </a:txBody>
                  <a:tcPr marL="121878" marR="121878" marT="45737" marB="45737">
                    <a:solidFill>
                      <a:srgbClr val="8DA6B1"/>
                    </a:solidFill>
                  </a:tcPr>
                </a:tc>
                <a:tc>
                  <a:txBody>
                    <a:bodyPr/>
                    <a:lstStyle/>
                    <a:p>
                      <a:r>
                        <a:rPr lang="en-US" sz="1600" dirty="0">
                          <a:solidFill>
                            <a:schemeClr val="bg1"/>
                          </a:solidFill>
                        </a:rPr>
                        <a:t>Utilization Limit</a:t>
                      </a:r>
                    </a:p>
                  </a:txBody>
                  <a:tcPr marL="121878" marR="121878" marT="45737" marB="45737">
                    <a:solidFill>
                      <a:srgbClr val="8DA6B1"/>
                    </a:solidFill>
                  </a:tcPr>
                </a:tc>
                <a:extLst>
                  <a:ext uri="{0D108BD9-81ED-4DB2-BD59-A6C34878D82A}">
                    <a16:rowId xmlns="" xmlns:a16="http://schemas.microsoft.com/office/drawing/2014/main" val="10000"/>
                  </a:ext>
                </a:extLst>
              </a:tr>
              <a:tr h="370979">
                <a:tc>
                  <a:txBody>
                    <a:bodyPr/>
                    <a:lstStyle/>
                    <a:p>
                      <a:r>
                        <a:rPr lang="en-US" sz="1600" dirty="0">
                          <a:solidFill>
                            <a:srgbClr val="000000"/>
                          </a:solidFill>
                        </a:rPr>
                        <a:t>PDB1</a:t>
                      </a:r>
                    </a:p>
                  </a:txBody>
                  <a:tcPr marL="121878" marR="121878" marT="45737" marB="45737">
                    <a:solidFill>
                      <a:schemeClr val="accent6">
                        <a:lumMod val="20000"/>
                        <a:lumOff val="80000"/>
                      </a:schemeClr>
                    </a:solidFill>
                  </a:tcPr>
                </a:tc>
                <a:tc>
                  <a:txBody>
                    <a:bodyPr/>
                    <a:lstStyle/>
                    <a:p>
                      <a:r>
                        <a:rPr lang="en-US" sz="1600" dirty="0">
                          <a:solidFill>
                            <a:srgbClr val="000000"/>
                          </a:solidFill>
                        </a:rPr>
                        <a:t>1</a:t>
                      </a:r>
                    </a:p>
                  </a:txBody>
                  <a:tcPr marL="121878" marR="121878" marT="45737" marB="45737"/>
                </a:tc>
                <a:tc>
                  <a:txBody>
                    <a:bodyPr/>
                    <a:lstStyle/>
                    <a:p>
                      <a:r>
                        <a:rPr lang="en-US" sz="1600" dirty="0">
                          <a:solidFill>
                            <a:srgbClr val="000000"/>
                          </a:solidFill>
                        </a:rPr>
                        <a:t>50%</a:t>
                      </a:r>
                    </a:p>
                  </a:txBody>
                  <a:tcPr marL="121878" marR="121878" marT="45737" marB="45737">
                    <a:solidFill>
                      <a:schemeClr val="accent6">
                        <a:lumMod val="20000"/>
                        <a:lumOff val="80000"/>
                      </a:schemeClr>
                    </a:solidFill>
                  </a:tcPr>
                </a:tc>
                <a:extLst>
                  <a:ext uri="{0D108BD9-81ED-4DB2-BD59-A6C34878D82A}">
                    <a16:rowId xmlns="" xmlns:a16="http://schemas.microsoft.com/office/drawing/2014/main" val="10001"/>
                  </a:ext>
                </a:extLst>
              </a:tr>
              <a:tr h="370979">
                <a:tc>
                  <a:txBody>
                    <a:bodyPr/>
                    <a:lstStyle/>
                    <a:p>
                      <a:r>
                        <a:rPr lang="en-US" sz="1600" dirty="0">
                          <a:solidFill>
                            <a:srgbClr val="000000"/>
                          </a:solidFill>
                        </a:rPr>
                        <a:t>PDB2</a:t>
                      </a:r>
                    </a:p>
                  </a:txBody>
                  <a:tcPr marL="121878" marR="121878" marT="45737" marB="45737">
                    <a:lnB w="12700" cap="flat" cmpd="sng" algn="ctr">
                      <a:solidFill>
                        <a:srgbClr val="E8EDEF"/>
                      </a:solidFill>
                      <a:prstDash val="solid"/>
                      <a:round/>
                      <a:headEnd type="none" w="med" len="med"/>
                      <a:tailEnd type="none" w="med" len="med"/>
                    </a:lnB>
                    <a:solidFill>
                      <a:schemeClr val="accent6">
                        <a:lumMod val="20000"/>
                        <a:lumOff val="80000"/>
                      </a:schemeClr>
                    </a:solidFill>
                  </a:tcPr>
                </a:tc>
                <a:tc>
                  <a:txBody>
                    <a:bodyPr/>
                    <a:lstStyle/>
                    <a:p>
                      <a:r>
                        <a:rPr lang="en-US" sz="1600" dirty="0">
                          <a:solidFill>
                            <a:srgbClr val="000000"/>
                          </a:solidFill>
                        </a:rPr>
                        <a:t>1</a:t>
                      </a:r>
                    </a:p>
                  </a:txBody>
                  <a:tcPr marL="121878" marR="121878" marT="45737" marB="45737">
                    <a:lnB w="12700" cap="flat" cmpd="sng" algn="ctr">
                      <a:solidFill>
                        <a:schemeClr val="bg1"/>
                      </a:solidFill>
                      <a:prstDash val="solid"/>
                      <a:round/>
                      <a:headEnd type="none" w="med" len="med"/>
                      <a:tailEnd type="none" w="med" len="med"/>
                    </a:lnB>
                  </a:tcPr>
                </a:tc>
                <a:tc>
                  <a:txBody>
                    <a:bodyPr/>
                    <a:lstStyle/>
                    <a:p>
                      <a:r>
                        <a:rPr lang="en-US" sz="1600" dirty="0">
                          <a:solidFill>
                            <a:srgbClr val="000000"/>
                          </a:solidFill>
                        </a:rPr>
                        <a:t>50%</a:t>
                      </a:r>
                    </a:p>
                  </a:txBody>
                  <a:tcPr marL="121878" marR="121878" marT="45737" marB="45737">
                    <a:lnB w="12700" cap="flat" cmpd="sng" algn="ctr">
                      <a:solidFill>
                        <a:srgbClr val="E8EDEF"/>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10002"/>
                  </a:ext>
                </a:extLst>
              </a:tr>
              <a:tr h="370979">
                <a:tc>
                  <a:txBody>
                    <a:bodyPr/>
                    <a:lstStyle/>
                    <a:p>
                      <a:r>
                        <a:rPr lang="en-US" sz="1600" b="0" dirty="0">
                          <a:solidFill>
                            <a:srgbClr val="000000"/>
                          </a:solidFill>
                        </a:rPr>
                        <a:t>PDB3</a:t>
                      </a:r>
                    </a:p>
                  </a:txBody>
                  <a:tcPr marL="121878" marR="121878" marT="45737" marB="45737">
                    <a:lnT w="12700" cap="flat" cmpd="sng" algn="ctr">
                      <a:solidFill>
                        <a:srgbClr val="E8EDEF"/>
                      </a:solidFill>
                      <a:prstDash val="solid"/>
                      <a:round/>
                      <a:headEnd type="none" w="med" len="med"/>
                      <a:tailEnd type="none" w="med" len="med"/>
                    </a:lnT>
                    <a:solidFill>
                      <a:schemeClr val="accent6">
                        <a:lumMod val="20000"/>
                        <a:lumOff val="80000"/>
                      </a:schemeClr>
                    </a:solidFill>
                  </a:tcPr>
                </a:tc>
                <a:tc>
                  <a:txBody>
                    <a:bodyPr/>
                    <a:lstStyle/>
                    <a:p>
                      <a:r>
                        <a:rPr lang="en-US" sz="1600" b="0" dirty="0">
                          <a:solidFill>
                            <a:srgbClr val="000000"/>
                          </a:solidFill>
                        </a:rPr>
                        <a:t>2</a:t>
                      </a:r>
                    </a:p>
                  </a:txBody>
                  <a:tcPr marL="121878" marR="121878" marT="45737" marB="45737">
                    <a:lnT w="12700" cap="flat" cmpd="sng" algn="ctr">
                      <a:solidFill>
                        <a:schemeClr val="bg1"/>
                      </a:solidFill>
                      <a:prstDash val="solid"/>
                      <a:round/>
                      <a:headEnd type="none" w="med" len="med"/>
                      <a:tailEnd type="none" w="med" len="med"/>
                    </a:lnT>
                  </a:tcPr>
                </a:tc>
                <a:tc>
                  <a:txBody>
                    <a:bodyPr/>
                    <a:lstStyle/>
                    <a:p>
                      <a:r>
                        <a:rPr lang="en-US" sz="1600" b="0" dirty="0">
                          <a:solidFill>
                            <a:srgbClr val="000000"/>
                          </a:solidFill>
                        </a:rPr>
                        <a:t>100%</a:t>
                      </a:r>
                    </a:p>
                  </a:txBody>
                  <a:tcPr marL="121878" marR="121878" marT="45737" marB="45737">
                    <a:lnT w="12700" cap="flat" cmpd="sng" algn="ctr">
                      <a:solidFill>
                        <a:srgbClr val="E8EDEF"/>
                      </a:solidFill>
                      <a:prstDash val="solid"/>
                      <a:round/>
                      <a:headEnd type="none" w="med" len="med"/>
                      <a:tailEnd type="none" w="med" len="med"/>
                    </a:lnT>
                    <a:solidFill>
                      <a:schemeClr val="accent6">
                        <a:lumMod val="20000"/>
                        <a:lumOff val="80000"/>
                      </a:schemeClr>
                    </a:solidFill>
                  </a:tcPr>
                </a:tc>
                <a:extLst>
                  <a:ext uri="{0D108BD9-81ED-4DB2-BD59-A6C34878D82A}">
                    <a16:rowId xmlns="" xmlns:a16="http://schemas.microsoft.com/office/drawing/2014/main" val="10003"/>
                  </a:ext>
                </a:extLst>
              </a:tr>
            </a:tbl>
          </a:graphicData>
        </a:graphic>
      </p:graphicFrame>
      <p:sp>
        <p:nvSpPr>
          <p:cNvPr id="28695" name="TextBox 7"/>
          <p:cNvSpPr txBox="1">
            <a:spLocks noChangeArrowheads="1"/>
          </p:cNvSpPr>
          <p:nvPr/>
        </p:nvSpPr>
        <p:spPr bwMode="auto">
          <a:xfrm>
            <a:off x="1174750" y="2565400"/>
            <a:ext cx="1550988"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rgbClr val="000000"/>
                </a:solidFill>
              </a:rPr>
              <a:t>CDB Plan</a:t>
            </a:r>
          </a:p>
        </p:txBody>
      </p:sp>
      <p:graphicFrame>
        <p:nvGraphicFramePr>
          <p:cNvPr id="9" name="Table 8"/>
          <p:cNvGraphicFramePr>
            <a:graphicFrameLocks noGrp="1"/>
          </p:cNvGraphicFramePr>
          <p:nvPr>
            <p:extLst>
              <p:ext uri="{D42A27DB-BD31-4B8C-83A1-F6EECF244321}">
                <p14:modId xmlns:p14="http://schemas.microsoft.com/office/powerpoint/2010/main" val="2410431434"/>
              </p:ext>
            </p:extLst>
          </p:nvPr>
        </p:nvGraphicFramePr>
        <p:xfrm>
          <a:off x="6602413" y="2865438"/>
          <a:ext cx="4672012" cy="1692274"/>
        </p:xfrm>
        <a:graphic>
          <a:graphicData uri="http://schemas.openxmlformats.org/drawingml/2006/table">
            <a:tbl>
              <a:tblPr firstRow="1" firstCol="1" bandRow="1">
                <a:tableStyleId>{5FD0F851-EC5A-4D38-B0AD-8093EC10F338}</a:tableStyleId>
              </a:tblPr>
              <a:tblGrid>
                <a:gridCol w="1849338">
                  <a:extLst>
                    <a:ext uri="{9D8B030D-6E8A-4147-A177-3AD203B41FA5}">
                      <a16:colId xmlns="" xmlns:a16="http://schemas.microsoft.com/office/drawing/2014/main" val="20000"/>
                    </a:ext>
                  </a:extLst>
                </a:gridCol>
                <a:gridCol w="1265337">
                  <a:extLst>
                    <a:ext uri="{9D8B030D-6E8A-4147-A177-3AD203B41FA5}">
                      <a16:colId xmlns="" xmlns:a16="http://schemas.microsoft.com/office/drawing/2014/main" val="20001"/>
                    </a:ext>
                  </a:extLst>
                </a:gridCol>
                <a:gridCol w="1557337">
                  <a:extLst>
                    <a:ext uri="{9D8B030D-6E8A-4147-A177-3AD203B41FA5}">
                      <a16:colId xmlns="" xmlns:a16="http://schemas.microsoft.com/office/drawing/2014/main" val="20002"/>
                    </a:ext>
                  </a:extLst>
                </a:gridCol>
              </a:tblGrid>
              <a:tr h="579337">
                <a:tc>
                  <a:txBody>
                    <a:bodyPr/>
                    <a:lstStyle/>
                    <a:p>
                      <a:r>
                        <a:rPr lang="en-US" sz="1600" dirty="0">
                          <a:solidFill>
                            <a:srgbClr val="000000"/>
                          </a:solidFill>
                        </a:rPr>
                        <a:t>Consumer Group</a:t>
                      </a:r>
                    </a:p>
                  </a:txBody>
                  <a:tcPr marL="121878" marR="121878" marT="45737" marB="45737"/>
                </a:tc>
                <a:tc>
                  <a:txBody>
                    <a:bodyPr/>
                    <a:lstStyle/>
                    <a:p>
                      <a:r>
                        <a:rPr lang="en-US" sz="1600" dirty="0">
                          <a:solidFill>
                            <a:srgbClr val="000000"/>
                          </a:solidFill>
                        </a:rPr>
                        <a:t>Shares</a:t>
                      </a:r>
                    </a:p>
                  </a:txBody>
                  <a:tcPr marL="121878" marR="121878" marT="45737" marB="45737"/>
                </a:tc>
                <a:tc>
                  <a:txBody>
                    <a:bodyPr/>
                    <a:lstStyle/>
                    <a:p>
                      <a:r>
                        <a:rPr lang="en-US" sz="1600" dirty="0">
                          <a:solidFill>
                            <a:srgbClr val="000000"/>
                          </a:solidFill>
                        </a:rPr>
                        <a:t>Utilization Limit</a:t>
                      </a:r>
                    </a:p>
                  </a:txBody>
                  <a:tcPr marL="121878" marR="121878" marT="45737" marB="45737"/>
                </a:tc>
                <a:extLst>
                  <a:ext uri="{0D108BD9-81ED-4DB2-BD59-A6C34878D82A}">
                    <a16:rowId xmlns="" xmlns:a16="http://schemas.microsoft.com/office/drawing/2014/main" val="10000"/>
                  </a:ext>
                </a:extLst>
              </a:tr>
              <a:tr h="370979">
                <a:tc>
                  <a:txBody>
                    <a:bodyPr/>
                    <a:lstStyle/>
                    <a:p>
                      <a:r>
                        <a:rPr lang="en-US" sz="1600" b="0" dirty="0">
                          <a:solidFill>
                            <a:srgbClr val="000000"/>
                          </a:solidFill>
                        </a:rPr>
                        <a:t>OLTP</a:t>
                      </a:r>
                    </a:p>
                  </a:txBody>
                  <a:tcPr marL="121878" marR="121878" marT="45737" marB="45737">
                    <a:solidFill>
                      <a:schemeClr val="accent6">
                        <a:lumMod val="20000"/>
                        <a:lumOff val="80000"/>
                      </a:schemeClr>
                    </a:solidFill>
                  </a:tcPr>
                </a:tc>
                <a:tc>
                  <a:txBody>
                    <a:bodyPr/>
                    <a:lstStyle/>
                    <a:p>
                      <a:r>
                        <a:rPr lang="en-US" sz="1600" dirty="0">
                          <a:solidFill>
                            <a:srgbClr val="000000"/>
                          </a:solidFill>
                        </a:rPr>
                        <a:t>3</a:t>
                      </a:r>
                    </a:p>
                  </a:txBody>
                  <a:tcPr marL="121878" marR="121878" marT="45737" marB="45737">
                    <a:solidFill>
                      <a:schemeClr val="accent6">
                        <a:lumMod val="20000"/>
                        <a:lumOff val="80000"/>
                      </a:schemeClr>
                    </a:solidFill>
                  </a:tcPr>
                </a:tc>
                <a:tc>
                  <a:txBody>
                    <a:bodyPr/>
                    <a:lstStyle/>
                    <a:p>
                      <a:r>
                        <a:rPr lang="en-US" sz="1600" dirty="0">
                          <a:solidFill>
                            <a:srgbClr val="000000"/>
                          </a:solidFill>
                        </a:rPr>
                        <a:t>100%</a:t>
                      </a:r>
                    </a:p>
                  </a:txBody>
                  <a:tcPr marL="121878" marR="121878" marT="45737" marB="45737">
                    <a:solidFill>
                      <a:schemeClr val="accent6">
                        <a:lumMod val="20000"/>
                        <a:lumOff val="80000"/>
                      </a:schemeClr>
                    </a:solidFill>
                  </a:tcPr>
                </a:tc>
                <a:extLst>
                  <a:ext uri="{0D108BD9-81ED-4DB2-BD59-A6C34878D82A}">
                    <a16:rowId xmlns="" xmlns:a16="http://schemas.microsoft.com/office/drawing/2014/main" val="10001"/>
                  </a:ext>
                </a:extLst>
              </a:tr>
              <a:tr h="370979">
                <a:tc>
                  <a:txBody>
                    <a:bodyPr/>
                    <a:lstStyle/>
                    <a:p>
                      <a:r>
                        <a:rPr lang="en-US" sz="1600" b="0" dirty="0">
                          <a:solidFill>
                            <a:srgbClr val="000000"/>
                          </a:solidFill>
                        </a:rPr>
                        <a:t>REPORTS</a:t>
                      </a:r>
                    </a:p>
                  </a:txBody>
                  <a:tcPr marL="121878" marR="121878" marT="45737" marB="45737"/>
                </a:tc>
                <a:tc>
                  <a:txBody>
                    <a:bodyPr/>
                    <a:lstStyle/>
                    <a:p>
                      <a:r>
                        <a:rPr lang="en-US" sz="1600" dirty="0">
                          <a:solidFill>
                            <a:srgbClr val="000000"/>
                          </a:solidFill>
                        </a:rPr>
                        <a:t>1</a:t>
                      </a:r>
                    </a:p>
                  </a:txBody>
                  <a:tcPr marL="121878" marR="121878" marT="45737" marB="45737"/>
                </a:tc>
                <a:tc>
                  <a:txBody>
                    <a:bodyPr/>
                    <a:lstStyle/>
                    <a:p>
                      <a:r>
                        <a:rPr lang="en-US" sz="1600" dirty="0">
                          <a:solidFill>
                            <a:srgbClr val="000000"/>
                          </a:solidFill>
                        </a:rPr>
                        <a:t>50%</a:t>
                      </a:r>
                    </a:p>
                  </a:txBody>
                  <a:tcPr marL="121878" marR="121878" marT="45737" marB="45737"/>
                </a:tc>
                <a:extLst>
                  <a:ext uri="{0D108BD9-81ED-4DB2-BD59-A6C34878D82A}">
                    <a16:rowId xmlns="" xmlns:a16="http://schemas.microsoft.com/office/drawing/2014/main" val="10002"/>
                  </a:ext>
                </a:extLst>
              </a:tr>
              <a:tr h="370979">
                <a:tc>
                  <a:txBody>
                    <a:bodyPr/>
                    <a:lstStyle/>
                    <a:p>
                      <a:r>
                        <a:rPr lang="en-US" sz="1600" b="0" dirty="0">
                          <a:solidFill>
                            <a:srgbClr val="000000"/>
                          </a:solidFill>
                        </a:rPr>
                        <a:t>OTHER</a:t>
                      </a:r>
                    </a:p>
                  </a:txBody>
                  <a:tcPr marL="121878" marR="121878" marT="45737" marB="45737">
                    <a:solidFill>
                      <a:schemeClr val="accent6">
                        <a:lumMod val="20000"/>
                        <a:lumOff val="80000"/>
                      </a:schemeClr>
                    </a:solidFill>
                  </a:tcPr>
                </a:tc>
                <a:tc>
                  <a:txBody>
                    <a:bodyPr/>
                    <a:lstStyle/>
                    <a:p>
                      <a:r>
                        <a:rPr lang="en-US" sz="1600" dirty="0">
                          <a:solidFill>
                            <a:srgbClr val="000000"/>
                          </a:solidFill>
                        </a:rPr>
                        <a:t>1</a:t>
                      </a:r>
                    </a:p>
                  </a:txBody>
                  <a:tcPr marL="121878" marR="121878" marT="45737" marB="45737">
                    <a:solidFill>
                      <a:schemeClr val="accent6">
                        <a:lumMod val="20000"/>
                        <a:lumOff val="80000"/>
                      </a:schemeClr>
                    </a:solidFill>
                  </a:tcPr>
                </a:tc>
                <a:tc>
                  <a:txBody>
                    <a:bodyPr/>
                    <a:lstStyle/>
                    <a:p>
                      <a:r>
                        <a:rPr lang="en-US" sz="1600" dirty="0">
                          <a:solidFill>
                            <a:srgbClr val="000000"/>
                          </a:solidFill>
                        </a:rPr>
                        <a:t>50%</a:t>
                      </a:r>
                    </a:p>
                  </a:txBody>
                  <a:tcPr marL="121878" marR="121878" marT="45737" marB="45737">
                    <a:solidFill>
                      <a:schemeClr val="accent6">
                        <a:lumMod val="20000"/>
                        <a:lumOff val="80000"/>
                      </a:schemeClr>
                    </a:solidFill>
                  </a:tcPr>
                </a:tc>
                <a:extLst>
                  <a:ext uri="{0D108BD9-81ED-4DB2-BD59-A6C34878D82A}">
                    <a16:rowId xmlns="" xmlns:a16="http://schemas.microsoft.com/office/drawing/2014/main" val="10003"/>
                  </a:ext>
                </a:extLst>
              </a:tr>
            </a:tbl>
          </a:graphicData>
        </a:graphic>
      </p:graphicFrame>
      <p:sp>
        <p:nvSpPr>
          <p:cNvPr id="28712" name="TextBox 9"/>
          <p:cNvSpPr txBox="1">
            <a:spLocks noChangeArrowheads="1"/>
          </p:cNvSpPr>
          <p:nvPr/>
        </p:nvSpPr>
        <p:spPr bwMode="auto">
          <a:xfrm>
            <a:off x="6602413" y="2570163"/>
            <a:ext cx="1550987"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rgbClr val="000000"/>
                </a:solidFill>
              </a:rPr>
              <a:t>PDB3 Plan</a:t>
            </a:r>
          </a:p>
        </p:txBody>
      </p:sp>
      <p:sp>
        <p:nvSpPr>
          <p:cNvPr id="28713" name="Oval 10"/>
          <p:cNvSpPr>
            <a:spLocks noChangeArrowheads="1"/>
          </p:cNvSpPr>
          <p:nvPr/>
        </p:nvSpPr>
        <p:spPr bwMode="auto">
          <a:xfrm>
            <a:off x="1117600" y="4130675"/>
            <a:ext cx="1117600" cy="457200"/>
          </a:xfrm>
          <a:prstGeom prst="ellipse">
            <a:avLst/>
          </a:prstGeom>
          <a:noFill/>
          <a:ln w="2857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cxnSp>
        <p:nvCxnSpPr>
          <p:cNvPr id="28714" name="Elbow Connector 2"/>
          <p:cNvCxnSpPr>
            <a:cxnSpLocks noChangeShapeType="1"/>
            <a:stCxn id="28713" idx="4"/>
          </p:cNvCxnSpPr>
          <p:nvPr/>
        </p:nvCxnSpPr>
        <p:spPr bwMode="auto">
          <a:xfrm rot="5400000" flipH="1" flipV="1">
            <a:off x="3198812" y="1233488"/>
            <a:ext cx="1831975" cy="4876800"/>
          </a:xfrm>
          <a:prstGeom prst="bentConnector4">
            <a:avLst>
              <a:gd name="adj1" fmla="val -12477"/>
              <a:gd name="adj2" fmla="val 89060"/>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Tree>
    <p:custDataLst>
      <p:tags r:id="rId1"/>
    </p:custDataLst>
    <p:extLst>
      <p:ext uri="{BB962C8B-B14F-4D97-AF65-F5344CB8AC3E}">
        <p14:creationId xmlns:p14="http://schemas.microsoft.com/office/powerpoint/2010/main" val="14453813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fr-FR" altLang="en-US" dirty="0"/>
              <a:t>Considerations</a:t>
            </a:r>
            <a:endParaRPr lang="en-US" altLang="en-US" dirty="0"/>
          </a:p>
        </p:txBody>
      </p:sp>
      <p:sp>
        <p:nvSpPr>
          <p:cNvPr id="30723" name="Content Placeholder 2"/>
          <p:cNvSpPr>
            <a:spLocks noGrp="1"/>
          </p:cNvSpPr>
          <p:nvPr>
            <p:ph idx="1"/>
          </p:nvPr>
        </p:nvSpPr>
        <p:spPr/>
        <p:txBody>
          <a:bodyPr/>
          <a:lstStyle/>
          <a:p>
            <a:pPr lvl="1"/>
            <a:r>
              <a:rPr lang="en-US" altLang="en-US" dirty="0"/>
              <a:t>Setting a PDB resource plan is optional. If not specified, all sessions within the PDB are treated equally.</a:t>
            </a:r>
          </a:p>
          <a:p>
            <a:pPr lvl="1"/>
            <a:r>
              <a:rPr lang="en-US" altLang="en-US" dirty="0"/>
              <a:t>A non-CDB is plugged into a CDB with a plan:</a:t>
            </a:r>
          </a:p>
          <a:p>
            <a:pPr marL="1279525" lvl="2" indent="-365125"/>
            <a:r>
              <a:rPr lang="en-US" altLang="en-US" dirty="0"/>
              <a:t>The plan runs exactly the same on the PDB if:</a:t>
            </a:r>
          </a:p>
          <a:p>
            <a:pPr lvl="3"/>
            <a:r>
              <a:rPr lang="en-US" altLang="en-US" dirty="0"/>
              <a:t>Consumer groups &lt;= 8</a:t>
            </a:r>
          </a:p>
          <a:p>
            <a:pPr lvl="3"/>
            <a:r>
              <a:rPr lang="en-US" altLang="en-US" dirty="0"/>
              <a:t>There are no subplans</a:t>
            </a:r>
          </a:p>
          <a:p>
            <a:pPr lvl="3"/>
            <a:r>
              <a:rPr lang="en-US" altLang="en-US" dirty="0"/>
              <a:t>All allocations are on level 1</a:t>
            </a:r>
          </a:p>
          <a:p>
            <a:pPr marL="1279525" lvl="2" indent="-365125"/>
            <a:r>
              <a:rPr lang="en-US" altLang="en-US" dirty="0"/>
              <a:t>The plan is converted.</a:t>
            </a:r>
          </a:p>
          <a:p>
            <a:pPr lvl="3"/>
            <a:r>
              <a:rPr lang="en-US" altLang="en-US" dirty="0"/>
              <a:t>The original plan is stored in the dictionary with the LEGACY status.</a:t>
            </a:r>
          </a:p>
          <a:p>
            <a:endParaRPr lang="en-US" altLang="en-US" dirty="0"/>
          </a:p>
        </p:txBody>
      </p:sp>
    </p:spTree>
    <p:custDataLst>
      <p:tags r:id="rId1"/>
    </p:custDataLst>
    <p:extLst>
      <p:ext uri="{BB962C8B-B14F-4D97-AF65-F5344CB8AC3E}">
        <p14:creationId xmlns:p14="http://schemas.microsoft.com/office/powerpoint/2010/main" val="8298684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ChangeArrowheads="1"/>
          </p:cNvSpPr>
          <p:nvPr/>
        </p:nvSpPr>
        <p:spPr bwMode="blackGray">
          <a:xfrm>
            <a:off x="11525250" y="233363"/>
            <a:ext cx="395288" cy="179387"/>
          </a:xfrm>
          <a:prstGeom prst="rect">
            <a:avLst/>
          </a:prstGeom>
          <a:solidFill>
            <a:srgbClr val="D4ECBA"/>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nchor="ctr"/>
          <a:lstStyle>
            <a:lvl1pPr defTabSz="400050">
              <a:spcBef>
                <a:spcPts val="900"/>
              </a:spcBef>
              <a:buClr>
                <a:srgbClr val="000000"/>
              </a:buClr>
              <a:buFont typeface="Arial" panose="020B0604020202020204" pitchFamily="34" charset="0"/>
              <a:tabLst>
                <a:tab pos="400050" algn="r"/>
                <a:tab pos="673100" algn="l"/>
              </a:tabLst>
              <a:defRPr sz="2100">
                <a:solidFill>
                  <a:srgbClr val="5F5F5F"/>
                </a:solidFill>
                <a:latin typeface="Arial" panose="020B0604020202020204" pitchFamily="34" charset="0"/>
              </a:defRPr>
            </a:lvl1pPr>
            <a:lvl2pPr marL="742950" indent="-285750" defTabSz="400050">
              <a:spcBef>
                <a:spcPts val="900"/>
              </a:spcBef>
              <a:buClr>
                <a:srgbClr val="FF0000"/>
              </a:buClr>
              <a:buFont typeface="Arial" panose="020B0604020202020204" pitchFamily="34" charset="0"/>
              <a:buChar char="•"/>
              <a:tabLst>
                <a:tab pos="400050" algn="r"/>
                <a:tab pos="673100" algn="l"/>
              </a:tabLst>
              <a:defRPr sz="2100">
                <a:solidFill>
                  <a:srgbClr val="5F5F5F"/>
                </a:solidFill>
                <a:latin typeface="Arial" panose="020B0604020202020204" pitchFamily="34" charset="0"/>
              </a:defRPr>
            </a:lvl2pPr>
            <a:lvl3pPr marL="1143000" indent="-228600" defTabSz="400050">
              <a:spcBef>
                <a:spcPts val="450"/>
              </a:spcBef>
              <a:buClr>
                <a:srgbClr val="FF0000"/>
              </a:buClr>
              <a:buFont typeface="Arial" panose="020B0604020202020204" pitchFamily="34" charset="0"/>
              <a:buChar char="–"/>
              <a:tabLst>
                <a:tab pos="400050" algn="r"/>
                <a:tab pos="673100" algn="l"/>
              </a:tabLst>
              <a:defRPr sz="2000">
                <a:solidFill>
                  <a:srgbClr val="5F5F5F"/>
                </a:solidFill>
                <a:latin typeface="Arial" panose="020B0604020202020204" pitchFamily="34" charset="0"/>
              </a:defRPr>
            </a:lvl3pPr>
            <a:lvl4pPr marL="1600200" indent="-228600" defTabSz="400050">
              <a:spcBef>
                <a:spcPct val="20000"/>
              </a:spcBef>
              <a:buClr>
                <a:schemeClr val="accent2"/>
              </a:buClr>
              <a:buSzPct val="45000"/>
              <a:buFont typeface="Arial" panose="020B0604020202020204" pitchFamily="34" charset="0"/>
              <a:buChar char="—"/>
              <a:tabLst>
                <a:tab pos="400050" algn="r"/>
                <a:tab pos="673100" algn="l"/>
              </a:tabLst>
              <a:defRPr>
                <a:solidFill>
                  <a:srgbClr val="5F5F5F"/>
                </a:solidFill>
                <a:latin typeface="Arial" panose="020B0604020202020204" pitchFamily="34" charset="0"/>
              </a:defRPr>
            </a:lvl4pPr>
            <a:lvl5pPr marL="2057400" indent="-228600" defTabSz="400050">
              <a:spcBef>
                <a:spcPct val="20000"/>
              </a:spcBef>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5pPr>
            <a:lvl6pPr marL="25146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6pPr>
            <a:lvl7pPr marL="29718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7pPr>
            <a:lvl8pPr marL="34290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8pPr>
            <a:lvl9pPr marL="38862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9pPr>
          </a:lstStyle>
          <a:p>
            <a:pPr algn="ctr" eaLnBrk="1" hangingPunct="1">
              <a:spcBef>
                <a:spcPct val="0"/>
              </a:spcBef>
              <a:buClrTx/>
              <a:buFontTx/>
              <a:buNone/>
            </a:pPr>
            <a:r>
              <a:rPr lang="en-US" altLang="en-US" sz="800" b="1" i="1" dirty="0" smtClean="0">
                <a:solidFill>
                  <a:srgbClr val="000000"/>
                </a:solidFill>
              </a:rPr>
              <a:t>19c</a:t>
            </a:r>
            <a:endParaRPr lang="en-US" altLang="en-US" sz="800" b="1" i="1" dirty="0">
              <a:solidFill>
                <a:srgbClr val="000000"/>
              </a:solidFill>
            </a:endParaRPr>
          </a:p>
        </p:txBody>
      </p:sp>
      <p:sp>
        <p:nvSpPr>
          <p:cNvPr id="32771" name="Title 1"/>
          <p:cNvSpPr>
            <a:spLocks noGrp="1"/>
          </p:cNvSpPr>
          <p:nvPr>
            <p:ph type="title"/>
          </p:nvPr>
        </p:nvSpPr>
        <p:spPr>
          <a:xfrm>
            <a:off x="837982" y="365127"/>
            <a:ext cx="10080966" cy="399578"/>
          </a:xfrm>
        </p:spPr>
        <p:txBody>
          <a:bodyPr>
            <a:normAutofit fontScale="90000"/>
          </a:bodyPr>
          <a:lstStyle/>
          <a:p>
            <a:r>
              <a:rPr lang="en-US" altLang="en-US" dirty="0"/>
              <a:t>PDB-Level Parallel Statement Queuing</a:t>
            </a:r>
          </a:p>
        </p:txBody>
      </p:sp>
      <p:sp>
        <p:nvSpPr>
          <p:cNvPr id="11267" name="Content Placeholder 2"/>
          <p:cNvSpPr>
            <a:spLocks noGrp="1"/>
          </p:cNvSpPr>
          <p:nvPr>
            <p:ph idx="1"/>
          </p:nvPr>
        </p:nvSpPr>
        <p:spPr>
          <a:xfrm>
            <a:off x="622300" y="981075"/>
            <a:ext cx="10944225" cy="5072063"/>
          </a:xfrm>
        </p:spPr>
        <p:txBody>
          <a:bodyPr/>
          <a:lstStyle/>
          <a:p>
            <a:pPr lvl="1">
              <a:defRPr/>
            </a:pPr>
            <a:r>
              <a:rPr lang="en-US" dirty="0"/>
              <a:t>Possible issues of parallel statements queuing in a PDB:</a:t>
            </a:r>
          </a:p>
          <a:p>
            <a:pPr marL="1279525" lvl="2" indent="-365125">
              <a:defRPr/>
            </a:pPr>
            <a:endParaRPr lang="en-US" dirty="0"/>
          </a:p>
          <a:p>
            <a:pPr marL="1279525" lvl="2" indent="-365125">
              <a:defRPr/>
            </a:pPr>
            <a:endParaRPr lang="en-US" dirty="0"/>
          </a:p>
          <a:p>
            <a:pPr marL="1279525" lvl="2" indent="-365125">
              <a:defRPr/>
            </a:pPr>
            <a:r>
              <a:rPr lang="en-US" dirty="0"/>
              <a:t>Not sufficient parallel servers available</a:t>
            </a:r>
          </a:p>
          <a:p>
            <a:pPr marL="1279525" lvl="2" indent="-365125">
              <a:defRPr/>
            </a:pPr>
            <a:r>
              <a:rPr lang="en-US" dirty="0"/>
              <a:t>Parallel statements queued for a long time</a:t>
            </a:r>
          </a:p>
          <a:p>
            <a:pPr lvl="1">
              <a:defRPr/>
            </a:pPr>
            <a:r>
              <a:rPr lang="en-US" dirty="0"/>
              <a:t>A PDB DBA can make parallel statement queuing work just as it does in a non-CDB.</a:t>
            </a:r>
          </a:p>
          <a:p>
            <a:pPr lvl="2">
              <a:defRPr/>
            </a:pPr>
            <a:r>
              <a:rPr lang="en-US" dirty="0"/>
              <a:t>Disable parallel statement queuing at CDB level: </a:t>
            </a:r>
            <a:r>
              <a:rPr lang="en-US" dirty="0">
                <a:latin typeface="Courier New" pitchFamily="49" charset="0"/>
                <a:cs typeface="Courier New" pitchFamily="49" charset="0"/>
              </a:rPr>
              <a:t>PARALLEL_SERVERS_TARGET</a:t>
            </a:r>
            <a:r>
              <a:rPr lang="en-US" dirty="0"/>
              <a:t> = 0.</a:t>
            </a:r>
          </a:p>
          <a:p>
            <a:pPr lvl="2">
              <a:defRPr/>
            </a:pPr>
            <a:r>
              <a:rPr lang="en-US" dirty="0"/>
              <a:t>Set the </a:t>
            </a:r>
            <a:r>
              <a:rPr lang="en-US" dirty="0">
                <a:latin typeface="Courier New" pitchFamily="49" charset="0"/>
                <a:cs typeface="Courier New" pitchFamily="49" charset="0"/>
              </a:rPr>
              <a:t>PARALLEL_SERVERS_TARGET</a:t>
            </a:r>
            <a:r>
              <a:rPr lang="en-US" dirty="0"/>
              <a:t> initialization parameter for individual PDBs.</a:t>
            </a:r>
          </a:p>
          <a:p>
            <a:pPr marL="1279525" lvl="2" indent="-365125">
              <a:defRPr/>
            </a:pPr>
            <a:r>
              <a:rPr lang="en-US" dirty="0"/>
              <a:t>Kill a runaway SQL operation:</a:t>
            </a:r>
          </a:p>
          <a:p>
            <a:pPr marL="1279525" lvl="2" indent="-365125">
              <a:defRPr/>
            </a:pPr>
            <a:endParaRPr lang="en-US" sz="2400" dirty="0"/>
          </a:p>
          <a:p>
            <a:pPr marL="1279525" lvl="2" indent="-365125">
              <a:defRPr/>
            </a:pPr>
            <a:r>
              <a:rPr lang="en-US" dirty="0"/>
              <a:t>Dequeue a parallel statement:</a:t>
            </a:r>
          </a:p>
          <a:p>
            <a:pPr marL="1279525" lvl="2" indent="-365125">
              <a:defRPr/>
            </a:pPr>
            <a:endParaRPr lang="fr-FR" sz="2800" dirty="0"/>
          </a:p>
          <a:p>
            <a:pPr marL="1279525" lvl="2" indent="-365125">
              <a:defRPr/>
            </a:pPr>
            <a:r>
              <a:rPr lang="fr-FR" dirty="0"/>
              <a:t>Define the action when dequeuing:</a:t>
            </a:r>
            <a:r>
              <a:rPr lang="fr-FR" dirty="0">
                <a:latin typeface="+mj-lt"/>
              </a:rPr>
              <a:t> </a:t>
            </a:r>
            <a:r>
              <a:rPr lang="en-US" dirty="0">
                <a:latin typeface="Courier New" pitchFamily="49" charset="0"/>
                <a:cs typeface="Courier New" pitchFamily="49" charset="0"/>
              </a:rPr>
              <a:t>PQ_TIMEOUT_ACTION</a:t>
            </a:r>
            <a:r>
              <a:rPr lang="en-US" dirty="0">
                <a:latin typeface="+mj-lt"/>
                <a:cs typeface="Courier New" pitchFamily="49" charset="0"/>
              </a:rPr>
              <a:t> </a:t>
            </a:r>
            <a:r>
              <a:rPr lang="en-US" dirty="0"/>
              <a:t>plan directive</a:t>
            </a:r>
          </a:p>
        </p:txBody>
      </p:sp>
      <p:sp>
        <p:nvSpPr>
          <p:cNvPr id="4" name="Content Placeholder 2"/>
          <p:cNvSpPr txBox="1">
            <a:spLocks/>
          </p:cNvSpPr>
          <p:nvPr/>
        </p:nvSpPr>
        <p:spPr bwMode="gray">
          <a:xfrm>
            <a:off x="1923456" y="4368847"/>
            <a:ext cx="9139508" cy="349605"/>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72000" rIns="16930" bIns="36000" anchor="ctr">
            <a:spAutoFit/>
          </a:bodyPr>
          <a:lstStyle/>
          <a:p>
            <a:pPr eaLnBrk="1" hangingPunct="1">
              <a:defRPr/>
            </a:pPr>
            <a:r>
              <a:rPr lang="en-US" sz="1400" b="1" dirty="0">
                <a:latin typeface="Courier New" pitchFamily="49" charset="0"/>
                <a:cs typeface="Courier New" pitchFamily="49" charset="0"/>
              </a:rPr>
              <a:t>SQL&gt; ALTER SYSTEM CANCEL SQL '272,31460'; </a:t>
            </a:r>
            <a:endParaRPr lang="en-US" sz="1400" b="1" dirty="0">
              <a:latin typeface="Courier New" pitchFamily="49" charset="0"/>
            </a:endParaRPr>
          </a:p>
        </p:txBody>
      </p:sp>
      <p:sp>
        <p:nvSpPr>
          <p:cNvPr id="5" name="Content Placeholder 2"/>
          <p:cNvSpPr txBox="1">
            <a:spLocks/>
          </p:cNvSpPr>
          <p:nvPr/>
        </p:nvSpPr>
        <p:spPr bwMode="gray">
          <a:xfrm>
            <a:off x="1917948" y="5232943"/>
            <a:ext cx="9145016" cy="349605"/>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72000" rIns="16930" bIns="36000" anchor="ctr">
            <a:spAutoFit/>
          </a:bodyPr>
          <a:lstStyle/>
          <a:p>
            <a:pPr eaLnBrk="1" hangingPunct="1">
              <a:defRPr/>
            </a:pPr>
            <a:r>
              <a:rPr lang="en-US" sz="1400" b="1" dirty="0">
                <a:latin typeface="Courier New" pitchFamily="49" charset="0"/>
                <a:cs typeface="Courier New" pitchFamily="49" charset="0"/>
              </a:rPr>
              <a:t>SQL&gt; EXEC dbms_resource_manager.dequeue_parallel_statement() </a:t>
            </a:r>
          </a:p>
        </p:txBody>
      </p:sp>
      <p:sp>
        <p:nvSpPr>
          <p:cNvPr id="6" name="Content Placeholder 2"/>
          <p:cNvSpPr txBox="1">
            <a:spLocks/>
          </p:cNvSpPr>
          <p:nvPr/>
        </p:nvSpPr>
        <p:spPr bwMode="gray">
          <a:xfrm>
            <a:off x="3214092" y="1528083"/>
            <a:ext cx="4500000" cy="349605"/>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72000" rIns="16930" bIns="36000" anchor="ctr">
            <a:spAutoFit/>
          </a:bodyPr>
          <a:lstStyle/>
          <a:p>
            <a:pPr eaLnBrk="1" hangingPunct="1">
              <a:defRPr/>
            </a:pPr>
            <a:r>
              <a:rPr lang="en-US" sz="1400" b="1" dirty="0">
                <a:latin typeface="Courier New" pitchFamily="49" charset="0"/>
                <a:cs typeface="Courier New" pitchFamily="49" charset="0"/>
              </a:rPr>
              <a:t>PARALLEL_DEGREE_POLICY = AUTO | ADAPTIVE</a:t>
            </a:r>
          </a:p>
        </p:txBody>
      </p:sp>
    </p:spTree>
    <p:custDataLst>
      <p:tags r:id="rId1"/>
    </p:custDataLst>
    <p:extLst>
      <p:ext uri="{BB962C8B-B14F-4D97-AF65-F5344CB8AC3E}">
        <p14:creationId xmlns:p14="http://schemas.microsoft.com/office/powerpoint/2010/main" val="36501559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ustDataLst>
      <p:tags r:id="rId1"/>
    </p:custDataLst>
    <p:extLst>
      <p:ext uri="{BB962C8B-B14F-4D97-AF65-F5344CB8AC3E}">
        <p14:creationId xmlns:p14="http://schemas.microsoft.com/office/powerpoint/2010/main" val="1164503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ChangeArrowheads="1"/>
          </p:cNvSpPr>
          <p:nvPr/>
        </p:nvSpPr>
        <p:spPr bwMode="blackGray">
          <a:xfrm>
            <a:off x="11525250" y="233363"/>
            <a:ext cx="395288" cy="179387"/>
          </a:xfrm>
          <a:prstGeom prst="rect">
            <a:avLst/>
          </a:prstGeom>
          <a:solidFill>
            <a:srgbClr val="D4ECBA"/>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nchor="ctr"/>
          <a:lstStyle>
            <a:lvl1pPr defTabSz="400050">
              <a:spcBef>
                <a:spcPts val="900"/>
              </a:spcBef>
              <a:buClr>
                <a:srgbClr val="000000"/>
              </a:buClr>
              <a:buFont typeface="Arial" panose="020B0604020202020204" pitchFamily="34" charset="0"/>
              <a:tabLst>
                <a:tab pos="400050" algn="r"/>
                <a:tab pos="673100" algn="l"/>
              </a:tabLst>
              <a:defRPr sz="2100">
                <a:solidFill>
                  <a:srgbClr val="5F5F5F"/>
                </a:solidFill>
                <a:latin typeface="Arial" panose="020B0604020202020204" pitchFamily="34" charset="0"/>
              </a:defRPr>
            </a:lvl1pPr>
            <a:lvl2pPr marL="742950" indent="-285750" defTabSz="400050">
              <a:spcBef>
                <a:spcPts val="900"/>
              </a:spcBef>
              <a:buClr>
                <a:srgbClr val="FF0000"/>
              </a:buClr>
              <a:buFont typeface="Arial" panose="020B0604020202020204" pitchFamily="34" charset="0"/>
              <a:buChar char="•"/>
              <a:tabLst>
                <a:tab pos="400050" algn="r"/>
                <a:tab pos="673100" algn="l"/>
              </a:tabLst>
              <a:defRPr sz="2100">
                <a:solidFill>
                  <a:srgbClr val="5F5F5F"/>
                </a:solidFill>
                <a:latin typeface="Arial" panose="020B0604020202020204" pitchFamily="34" charset="0"/>
              </a:defRPr>
            </a:lvl2pPr>
            <a:lvl3pPr marL="1143000" indent="-228600" defTabSz="400050">
              <a:spcBef>
                <a:spcPts val="450"/>
              </a:spcBef>
              <a:buClr>
                <a:srgbClr val="FF0000"/>
              </a:buClr>
              <a:buFont typeface="Arial" panose="020B0604020202020204" pitchFamily="34" charset="0"/>
              <a:buChar char="–"/>
              <a:tabLst>
                <a:tab pos="400050" algn="r"/>
                <a:tab pos="673100" algn="l"/>
              </a:tabLst>
              <a:defRPr sz="2000">
                <a:solidFill>
                  <a:srgbClr val="5F5F5F"/>
                </a:solidFill>
                <a:latin typeface="Arial" panose="020B0604020202020204" pitchFamily="34" charset="0"/>
              </a:defRPr>
            </a:lvl3pPr>
            <a:lvl4pPr marL="1600200" indent="-228600" defTabSz="400050">
              <a:spcBef>
                <a:spcPct val="20000"/>
              </a:spcBef>
              <a:buClr>
                <a:schemeClr val="accent2"/>
              </a:buClr>
              <a:buSzPct val="45000"/>
              <a:buFont typeface="Arial" panose="020B0604020202020204" pitchFamily="34" charset="0"/>
              <a:buChar char="—"/>
              <a:tabLst>
                <a:tab pos="400050" algn="r"/>
                <a:tab pos="673100" algn="l"/>
              </a:tabLst>
              <a:defRPr>
                <a:solidFill>
                  <a:srgbClr val="5F5F5F"/>
                </a:solidFill>
                <a:latin typeface="Arial" panose="020B0604020202020204" pitchFamily="34" charset="0"/>
              </a:defRPr>
            </a:lvl4pPr>
            <a:lvl5pPr marL="2057400" indent="-228600" defTabSz="400050">
              <a:spcBef>
                <a:spcPct val="20000"/>
              </a:spcBef>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5pPr>
            <a:lvl6pPr marL="25146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6pPr>
            <a:lvl7pPr marL="29718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7pPr>
            <a:lvl8pPr marL="34290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8pPr>
            <a:lvl9pPr marL="38862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9pPr>
          </a:lstStyle>
          <a:p>
            <a:pPr algn="ctr" eaLnBrk="1" hangingPunct="1">
              <a:spcBef>
                <a:spcPct val="0"/>
              </a:spcBef>
              <a:buClrTx/>
              <a:buFontTx/>
              <a:buNone/>
            </a:pPr>
            <a:r>
              <a:rPr lang="en-US" altLang="en-US" sz="800" b="1" i="1" dirty="0" smtClean="0">
                <a:solidFill>
                  <a:srgbClr val="000000"/>
                </a:solidFill>
              </a:rPr>
              <a:t>19c</a:t>
            </a:r>
            <a:endParaRPr lang="en-US" altLang="en-US" sz="800" b="1" i="1" dirty="0">
              <a:solidFill>
                <a:srgbClr val="000000"/>
              </a:solidFill>
            </a:endParaRPr>
          </a:p>
        </p:txBody>
      </p:sp>
      <p:sp>
        <p:nvSpPr>
          <p:cNvPr id="36867" name="Title 1"/>
          <p:cNvSpPr>
            <a:spLocks noGrp="1"/>
          </p:cNvSpPr>
          <p:nvPr>
            <p:ph type="title"/>
          </p:nvPr>
        </p:nvSpPr>
        <p:spPr>
          <a:xfrm>
            <a:off x="765820" y="412750"/>
            <a:ext cx="8784976" cy="351954"/>
          </a:xfrm>
        </p:spPr>
        <p:txBody>
          <a:bodyPr>
            <a:normAutofit fontScale="90000"/>
          </a:bodyPr>
          <a:lstStyle/>
          <a:p>
            <a:r>
              <a:rPr lang="en-US" altLang="en-US" dirty="0"/>
              <a:t>PDB-Level Parallel Statement Queuing: CPU_COUNT</a:t>
            </a:r>
          </a:p>
        </p:txBody>
      </p:sp>
      <p:sp>
        <p:nvSpPr>
          <p:cNvPr id="11267" name="Content Placeholder 2"/>
          <p:cNvSpPr>
            <a:spLocks noGrp="1"/>
          </p:cNvSpPr>
          <p:nvPr>
            <p:ph idx="1"/>
          </p:nvPr>
        </p:nvSpPr>
        <p:spPr>
          <a:xfrm>
            <a:off x="261764" y="1412776"/>
            <a:ext cx="10944225" cy="1443038"/>
          </a:xfrm>
        </p:spPr>
        <p:txBody>
          <a:bodyPr>
            <a:normAutofit lnSpcReduction="10000"/>
          </a:bodyPr>
          <a:lstStyle/>
          <a:p>
            <a:pPr marL="456565" lvl="1">
              <a:defRPr/>
            </a:pPr>
            <a:r>
              <a:rPr lang="en-US" dirty="0">
                <a:latin typeface="+mj-lt"/>
                <a:cs typeface="Courier New" pitchFamily="49" charset="0"/>
              </a:rPr>
              <a:t>If </a:t>
            </a:r>
            <a:r>
              <a:rPr lang="en-US" dirty="0">
                <a:latin typeface="Courier New" pitchFamily="49" charset="0"/>
                <a:cs typeface="Courier New" pitchFamily="49" charset="0"/>
              </a:rPr>
              <a:t>CPU_COUNT</a:t>
            </a:r>
            <a:r>
              <a:rPr lang="en-US" dirty="0"/>
              <a:t> is set at the PDB level, </a:t>
            </a:r>
            <a:r>
              <a:rPr lang="en-US" altLang="en-US" dirty="0"/>
              <a:t>the maximum DOP generated by AutoDOP queries are the PDB’s </a:t>
            </a:r>
            <a:r>
              <a:rPr lang="en-US" altLang="en-US" dirty="0">
                <a:latin typeface="Courier New" panose="02070309020205020404" pitchFamily="49" charset="0"/>
                <a:cs typeface="Courier New" panose="02070309020205020404" pitchFamily="49" charset="0"/>
              </a:rPr>
              <a:t>CPU_COUNT</a:t>
            </a:r>
            <a:r>
              <a:rPr lang="en-US" altLang="en-US" dirty="0"/>
              <a:t>.  </a:t>
            </a:r>
          </a:p>
          <a:p>
            <a:pPr marL="456565" lvl="1">
              <a:defRPr/>
            </a:pPr>
            <a:r>
              <a:rPr lang="en-US" altLang="en-US" dirty="0"/>
              <a:t>Similarly, the default values for </a:t>
            </a:r>
            <a:r>
              <a:rPr lang="en-US" altLang="en-US" dirty="0">
                <a:latin typeface="Courier New" panose="02070309020205020404" pitchFamily="49" charset="0"/>
                <a:cs typeface="Courier New" panose="02070309020205020404" pitchFamily="49" charset="0"/>
              </a:rPr>
              <a:t>PARALLEL_MAX_SERVERS</a:t>
            </a:r>
            <a:r>
              <a:rPr lang="en-US" altLang="en-US" dirty="0"/>
              <a:t> and </a:t>
            </a:r>
            <a:r>
              <a:rPr lang="en-US" altLang="en-US" dirty="0">
                <a:latin typeface="Courier New" panose="02070309020205020404" pitchFamily="49" charset="0"/>
                <a:cs typeface="Courier New" panose="02070309020205020404" pitchFamily="49" charset="0"/>
              </a:rPr>
              <a:t>PARALLEL_SERVERS_TARGET</a:t>
            </a:r>
            <a:r>
              <a:rPr lang="en-US" altLang="en-US" dirty="0"/>
              <a:t> are computed based on the PDB’s </a:t>
            </a:r>
            <a:r>
              <a:rPr lang="en-US" altLang="en-US" dirty="0">
                <a:latin typeface="Courier New" panose="02070309020205020404" pitchFamily="49" charset="0"/>
                <a:cs typeface="Courier New" panose="02070309020205020404" pitchFamily="49" charset="0"/>
              </a:rPr>
              <a:t>CPU_COUNT</a:t>
            </a:r>
            <a:r>
              <a:rPr lang="en-US" altLang="en-US" dirty="0"/>
              <a:t>.</a:t>
            </a:r>
            <a:endParaRPr lang="en-US" dirty="0"/>
          </a:p>
        </p:txBody>
      </p:sp>
    </p:spTree>
    <p:custDataLst>
      <p:tags r:id="rId1"/>
    </p:custDataLst>
    <p:extLst>
      <p:ext uri="{BB962C8B-B14F-4D97-AF65-F5344CB8AC3E}">
        <p14:creationId xmlns:p14="http://schemas.microsoft.com/office/powerpoint/2010/main" val="41452475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dirty="0"/>
              <a:t>Session PGA </a:t>
            </a:r>
            <a:r>
              <a:rPr lang="en-US" altLang="en-US" dirty="0" smtClean="0"/>
              <a:t>Limit</a:t>
            </a:r>
            <a:br>
              <a:rPr lang="en-US" altLang="en-US" dirty="0" smtClean="0"/>
            </a:br>
            <a:endParaRPr lang="en-US" altLang="en-US" dirty="0"/>
          </a:p>
        </p:txBody>
      </p:sp>
      <p:sp>
        <p:nvSpPr>
          <p:cNvPr id="38915" name="Content Placeholder 2"/>
          <p:cNvSpPr>
            <a:spLocks noGrp="1"/>
          </p:cNvSpPr>
          <p:nvPr>
            <p:ph idx="1"/>
          </p:nvPr>
        </p:nvSpPr>
        <p:spPr>
          <a:xfrm>
            <a:off x="622300" y="1243013"/>
            <a:ext cx="10944225" cy="1235075"/>
          </a:xfrm>
        </p:spPr>
        <p:txBody>
          <a:bodyPr>
            <a:normAutofit lnSpcReduction="10000"/>
          </a:bodyPr>
          <a:lstStyle/>
          <a:p>
            <a:r>
              <a:rPr lang="en-US" altLang="en-US" dirty="0"/>
              <a:t>For security purposes:</a:t>
            </a:r>
          </a:p>
          <a:p>
            <a:pPr lvl="1"/>
            <a:r>
              <a:rPr lang="en-US" altLang="en-US" dirty="0"/>
              <a:t>Avoid excessive usage of PGA memory</a:t>
            </a:r>
          </a:p>
          <a:p>
            <a:pPr lvl="1"/>
            <a:r>
              <a:rPr lang="en-US" altLang="en-US" dirty="0"/>
              <a:t>Set the PGA limit that a session can use before it hits an error</a:t>
            </a:r>
          </a:p>
        </p:txBody>
      </p:sp>
      <p:graphicFrame>
        <p:nvGraphicFramePr>
          <p:cNvPr id="18" name="Table 17"/>
          <p:cNvGraphicFramePr>
            <a:graphicFrameLocks noGrp="1"/>
          </p:cNvGraphicFramePr>
          <p:nvPr>
            <p:extLst>
              <p:ext uri="{D42A27DB-BD31-4B8C-83A1-F6EECF244321}">
                <p14:modId xmlns:p14="http://schemas.microsoft.com/office/powerpoint/2010/main" val="631924144"/>
              </p:ext>
            </p:extLst>
          </p:nvPr>
        </p:nvGraphicFramePr>
        <p:xfrm>
          <a:off x="1016000" y="2922588"/>
          <a:ext cx="4875213" cy="1417637"/>
        </p:xfrm>
        <a:graphic>
          <a:graphicData uri="http://schemas.openxmlformats.org/drawingml/2006/table">
            <a:tbl>
              <a:tblPr firstRow="1" bandRow="1">
                <a:tableStyleId>{5FD0F851-EC5A-4D38-B0AD-8093EC10F338}</a:tableStyleId>
              </a:tblPr>
              <a:tblGrid>
                <a:gridCol w="2336039">
                  <a:extLst>
                    <a:ext uri="{9D8B030D-6E8A-4147-A177-3AD203B41FA5}">
                      <a16:colId xmlns="" xmlns:a16="http://schemas.microsoft.com/office/drawing/2014/main" val="20000"/>
                    </a:ext>
                  </a:extLst>
                </a:gridCol>
                <a:gridCol w="2539174">
                  <a:extLst>
                    <a:ext uri="{9D8B030D-6E8A-4147-A177-3AD203B41FA5}">
                      <a16:colId xmlns="" xmlns:a16="http://schemas.microsoft.com/office/drawing/2014/main" val="20001"/>
                    </a:ext>
                  </a:extLst>
                </a:gridCol>
              </a:tblGrid>
              <a:tr h="304868">
                <a:tc>
                  <a:txBody>
                    <a:bodyPr/>
                    <a:lstStyle/>
                    <a:p>
                      <a:r>
                        <a:rPr lang="en-US" sz="1400" dirty="0">
                          <a:solidFill>
                            <a:srgbClr val="000000"/>
                          </a:solidFill>
                        </a:rPr>
                        <a:t>Consumer Group</a:t>
                      </a:r>
                    </a:p>
                  </a:txBody>
                  <a:tcPr marL="121880" marR="121880" marT="45730" marB="45730"/>
                </a:tc>
                <a:tc>
                  <a:txBody>
                    <a:bodyPr/>
                    <a:lstStyle/>
                    <a:p>
                      <a:r>
                        <a:rPr lang="en-US" sz="1400" dirty="0">
                          <a:solidFill>
                            <a:srgbClr val="000000"/>
                          </a:solidFill>
                        </a:rPr>
                        <a:t>Session_PGA_limit</a:t>
                      </a:r>
                    </a:p>
                  </a:txBody>
                  <a:tcPr marL="121880" marR="121880" marT="45730" marB="45730"/>
                </a:tc>
                <a:extLst>
                  <a:ext uri="{0D108BD9-81ED-4DB2-BD59-A6C34878D82A}">
                    <a16:rowId xmlns="" xmlns:a16="http://schemas.microsoft.com/office/drawing/2014/main" val="10000"/>
                  </a:ext>
                </a:extLst>
              </a:tr>
              <a:tr h="370923">
                <a:tc>
                  <a:txBody>
                    <a:bodyPr/>
                    <a:lstStyle/>
                    <a:p>
                      <a:r>
                        <a:rPr lang="en-US" sz="1400" dirty="0">
                          <a:solidFill>
                            <a:srgbClr val="000000"/>
                          </a:solidFill>
                        </a:rPr>
                        <a:t>OLTP</a:t>
                      </a:r>
                    </a:p>
                  </a:txBody>
                  <a:tcPr marL="121880" marR="121880" marT="45730" marB="45730" anchor="ctr">
                    <a:solidFill>
                      <a:schemeClr val="accent6">
                        <a:lumMod val="20000"/>
                        <a:lumOff val="80000"/>
                      </a:schemeClr>
                    </a:solidFill>
                  </a:tcPr>
                </a:tc>
                <a:tc>
                  <a:txBody>
                    <a:bodyPr/>
                    <a:lstStyle/>
                    <a:p>
                      <a:r>
                        <a:rPr lang="en-US" sz="1400" dirty="0">
                          <a:solidFill>
                            <a:srgbClr val="000000"/>
                          </a:solidFill>
                        </a:rPr>
                        <a:t>350</a:t>
                      </a:r>
                    </a:p>
                  </a:txBody>
                  <a:tcPr marL="121880" marR="121880" marT="45730" marB="45730" anchor="ctr">
                    <a:solidFill>
                      <a:schemeClr val="accent6">
                        <a:lumMod val="20000"/>
                        <a:lumOff val="80000"/>
                      </a:schemeClr>
                    </a:solidFill>
                  </a:tcPr>
                </a:tc>
                <a:extLst>
                  <a:ext uri="{0D108BD9-81ED-4DB2-BD59-A6C34878D82A}">
                    <a16:rowId xmlns="" xmlns:a16="http://schemas.microsoft.com/office/drawing/2014/main" val="10001"/>
                  </a:ext>
                </a:extLst>
              </a:tr>
              <a:tr h="370923">
                <a:tc>
                  <a:txBody>
                    <a:bodyPr/>
                    <a:lstStyle/>
                    <a:p>
                      <a:r>
                        <a:rPr lang="en-US" sz="1400" dirty="0">
                          <a:solidFill>
                            <a:srgbClr val="000000"/>
                          </a:solidFill>
                        </a:rPr>
                        <a:t>REPORTS</a:t>
                      </a:r>
                    </a:p>
                  </a:txBody>
                  <a:tcPr marL="121880" marR="121880" marT="45730" marB="45730" anchor="ctr"/>
                </a:tc>
                <a:tc>
                  <a:txBody>
                    <a:bodyPr/>
                    <a:lstStyle/>
                    <a:p>
                      <a:r>
                        <a:rPr lang="en-US" sz="1400" dirty="0">
                          <a:solidFill>
                            <a:srgbClr val="000000"/>
                          </a:solidFill>
                        </a:rPr>
                        <a:t>100</a:t>
                      </a:r>
                    </a:p>
                  </a:txBody>
                  <a:tcPr marL="121880" marR="121880" marT="45730" marB="45730" anchor="ctr"/>
                </a:tc>
                <a:extLst>
                  <a:ext uri="{0D108BD9-81ED-4DB2-BD59-A6C34878D82A}">
                    <a16:rowId xmlns="" xmlns:a16="http://schemas.microsoft.com/office/drawing/2014/main" val="10002"/>
                  </a:ext>
                </a:extLst>
              </a:tr>
              <a:tr h="370923">
                <a:tc>
                  <a:txBody>
                    <a:bodyPr/>
                    <a:lstStyle/>
                    <a:p>
                      <a:r>
                        <a:rPr lang="en-US" sz="1400" dirty="0">
                          <a:solidFill>
                            <a:srgbClr val="000000"/>
                          </a:solidFill>
                        </a:rPr>
                        <a:t>OTHER</a:t>
                      </a:r>
                    </a:p>
                  </a:txBody>
                  <a:tcPr marL="121880" marR="121880" marT="45730" marB="45730" anchor="ctr">
                    <a:solidFill>
                      <a:schemeClr val="accent6">
                        <a:lumMod val="20000"/>
                        <a:lumOff val="80000"/>
                      </a:schemeClr>
                    </a:solidFill>
                  </a:tcPr>
                </a:tc>
                <a:tc>
                  <a:txBody>
                    <a:bodyPr/>
                    <a:lstStyle/>
                    <a:p>
                      <a:r>
                        <a:rPr lang="en-US" sz="1400" dirty="0">
                          <a:solidFill>
                            <a:srgbClr val="000000"/>
                          </a:solidFill>
                        </a:rPr>
                        <a:t>50</a:t>
                      </a:r>
                    </a:p>
                  </a:txBody>
                  <a:tcPr marL="121880" marR="121880" marT="45730" marB="45730" anchor="ctr">
                    <a:solidFill>
                      <a:schemeClr val="accent6">
                        <a:lumMod val="20000"/>
                        <a:lumOff val="80000"/>
                      </a:schemeClr>
                    </a:solidFill>
                  </a:tcPr>
                </a:tc>
                <a:extLst>
                  <a:ext uri="{0D108BD9-81ED-4DB2-BD59-A6C34878D82A}">
                    <a16:rowId xmlns="" xmlns:a16="http://schemas.microsoft.com/office/drawing/2014/main" val="10003"/>
                  </a:ext>
                </a:extLst>
              </a:tr>
            </a:tbl>
          </a:graphicData>
        </a:graphic>
      </p:graphicFrame>
      <p:sp>
        <p:nvSpPr>
          <p:cNvPr id="38928" name="TextBox 9"/>
          <p:cNvSpPr txBox="1">
            <a:spLocks noChangeArrowheads="1"/>
          </p:cNvSpPr>
          <p:nvPr/>
        </p:nvSpPr>
        <p:spPr bwMode="auto">
          <a:xfrm>
            <a:off x="1041400" y="2624138"/>
            <a:ext cx="1550988"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latin typeface="Courier New" panose="02070309020205020404" pitchFamily="49" charset="0"/>
                <a:cs typeface="Courier New" panose="02070309020205020404" pitchFamily="49" charset="0"/>
              </a:rPr>
              <a:t>DAY </a:t>
            </a:r>
            <a:r>
              <a:rPr lang="en-US" altLang="en-US" b="1" dirty="0">
                <a:solidFill>
                  <a:srgbClr val="000000"/>
                </a:solidFill>
                <a:cs typeface="Courier New" panose="02070309020205020404" pitchFamily="49" charset="0"/>
              </a:rPr>
              <a:t>plan</a:t>
            </a:r>
          </a:p>
        </p:txBody>
      </p:sp>
      <p:graphicFrame>
        <p:nvGraphicFramePr>
          <p:cNvPr id="20" name="Table 19"/>
          <p:cNvGraphicFramePr>
            <a:graphicFrameLocks noGrp="1"/>
          </p:cNvGraphicFramePr>
          <p:nvPr>
            <p:extLst>
              <p:ext uri="{D42A27DB-BD31-4B8C-83A1-F6EECF244321}">
                <p14:modId xmlns:p14="http://schemas.microsoft.com/office/powerpoint/2010/main" val="3660672371"/>
              </p:ext>
            </p:extLst>
          </p:nvPr>
        </p:nvGraphicFramePr>
        <p:xfrm>
          <a:off x="6399213" y="2922588"/>
          <a:ext cx="4773612" cy="1417637"/>
        </p:xfrm>
        <a:graphic>
          <a:graphicData uri="http://schemas.openxmlformats.org/drawingml/2006/table">
            <a:tbl>
              <a:tblPr firstRow="1" bandRow="1">
                <a:tableStyleId>{5FD0F851-EC5A-4D38-B0AD-8093EC10F338}</a:tableStyleId>
              </a:tblPr>
              <a:tblGrid>
                <a:gridCol w="2240676">
                  <a:extLst>
                    <a:ext uri="{9D8B030D-6E8A-4147-A177-3AD203B41FA5}">
                      <a16:colId xmlns="" xmlns:a16="http://schemas.microsoft.com/office/drawing/2014/main" val="20000"/>
                    </a:ext>
                  </a:extLst>
                </a:gridCol>
                <a:gridCol w="2532936">
                  <a:extLst>
                    <a:ext uri="{9D8B030D-6E8A-4147-A177-3AD203B41FA5}">
                      <a16:colId xmlns="" xmlns:a16="http://schemas.microsoft.com/office/drawing/2014/main" val="20001"/>
                    </a:ext>
                  </a:extLst>
                </a:gridCol>
              </a:tblGrid>
              <a:tr h="304868">
                <a:tc>
                  <a:txBody>
                    <a:bodyPr/>
                    <a:lstStyle/>
                    <a:p>
                      <a:r>
                        <a:rPr lang="en-US" sz="1400" dirty="0">
                          <a:solidFill>
                            <a:srgbClr val="000000"/>
                          </a:solidFill>
                        </a:rPr>
                        <a:t>Consumer Group</a:t>
                      </a:r>
                    </a:p>
                  </a:txBody>
                  <a:tcPr marL="121879" marR="121879" marT="45730" marB="45730"/>
                </a:tc>
                <a:tc>
                  <a:txBody>
                    <a:bodyPr/>
                    <a:lstStyle/>
                    <a:p>
                      <a:r>
                        <a:rPr lang="en-US" sz="1400" dirty="0">
                          <a:solidFill>
                            <a:srgbClr val="000000"/>
                          </a:solidFill>
                        </a:rPr>
                        <a:t>Session_PGA_limit</a:t>
                      </a:r>
                    </a:p>
                  </a:txBody>
                  <a:tcPr marL="121879" marR="121879" marT="45730" marB="45730"/>
                </a:tc>
                <a:extLst>
                  <a:ext uri="{0D108BD9-81ED-4DB2-BD59-A6C34878D82A}">
                    <a16:rowId xmlns="" xmlns:a16="http://schemas.microsoft.com/office/drawing/2014/main" val="10000"/>
                  </a:ext>
                </a:extLst>
              </a:tr>
              <a:tr h="370923">
                <a:tc>
                  <a:txBody>
                    <a:bodyPr/>
                    <a:lstStyle/>
                    <a:p>
                      <a:r>
                        <a:rPr lang="en-US" sz="1400" dirty="0">
                          <a:solidFill>
                            <a:srgbClr val="000000"/>
                          </a:solidFill>
                        </a:rPr>
                        <a:t>OLTP</a:t>
                      </a:r>
                    </a:p>
                  </a:txBody>
                  <a:tcPr marL="121879" marR="121879" marT="45730" marB="45730" anchor="ctr">
                    <a:solidFill>
                      <a:schemeClr val="accent6">
                        <a:lumMod val="20000"/>
                        <a:lumOff val="80000"/>
                      </a:schemeClr>
                    </a:solidFill>
                  </a:tcPr>
                </a:tc>
                <a:tc>
                  <a:txBody>
                    <a:bodyPr/>
                    <a:lstStyle/>
                    <a:p>
                      <a:r>
                        <a:rPr lang="en-US" sz="1400" dirty="0">
                          <a:solidFill>
                            <a:srgbClr val="000000"/>
                          </a:solidFill>
                        </a:rPr>
                        <a:t>50</a:t>
                      </a:r>
                    </a:p>
                  </a:txBody>
                  <a:tcPr marL="121879" marR="121879" marT="45730" marB="45730" anchor="ctr">
                    <a:solidFill>
                      <a:schemeClr val="accent6">
                        <a:lumMod val="20000"/>
                        <a:lumOff val="80000"/>
                      </a:schemeClr>
                    </a:solidFill>
                  </a:tcPr>
                </a:tc>
                <a:extLst>
                  <a:ext uri="{0D108BD9-81ED-4DB2-BD59-A6C34878D82A}">
                    <a16:rowId xmlns="" xmlns:a16="http://schemas.microsoft.com/office/drawing/2014/main" val="10001"/>
                  </a:ext>
                </a:extLst>
              </a:tr>
              <a:tr h="370923">
                <a:tc>
                  <a:txBody>
                    <a:bodyPr/>
                    <a:lstStyle/>
                    <a:p>
                      <a:r>
                        <a:rPr lang="en-US" sz="1400" dirty="0">
                          <a:solidFill>
                            <a:srgbClr val="000000"/>
                          </a:solidFill>
                        </a:rPr>
                        <a:t>REPORTS</a:t>
                      </a:r>
                    </a:p>
                  </a:txBody>
                  <a:tcPr marL="121879" marR="121879" marT="45730" marB="45730" anchor="ctr"/>
                </a:tc>
                <a:tc>
                  <a:txBody>
                    <a:bodyPr/>
                    <a:lstStyle/>
                    <a:p>
                      <a:r>
                        <a:rPr lang="en-US" sz="1400" dirty="0">
                          <a:solidFill>
                            <a:srgbClr val="000000"/>
                          </a:solidFill>
                        </a:rPr>
                        <a:t>400</a:t>
                      </a:r>
                    </a:p>
                  </a:txBody>
                  <a:tcPr marL="121879" marR="121879" marT="45730" marB="45730" anchor="ctr"/>
                </a:tc>
                <a:extLst>
                  <a:ext uri="{0D108BD9-81ED-4DB2-BD59-A6C34878D82A}">
                    <a16:rowId xmlns="" xmlns:a16="http://schemas.microsoft.com/office/drawing/2014/main" val="10002"/>
                  </a:ext>
                </a:extLst>
              </a:tr>
              <a:tr h="370923">
                <a:tc>
                  <a:txBody>
                    <a:bodyPr/>
                    <a:lstStyle/>
                    <a:p>
                      <a:r>
                        <a:rPr lang="en-US" sz="1400" dirty="0">
                          <a:solidFill>
                            <a:srgbClr val="000000"/>
                          </a:solidFill>
                        </a:rPr>
                        <a:t>OTHER</a:t>
                      </a:r>
                    </a:p>
                  </a:txBody>
                  <a:tcPr marL="121879" marR="121879" marT="45730" marB="45730" anchor="ctr">
                    <a:solidFill>
                      <a:schemeClr val="accent6">
                        <a:lumMod val="20000"/>
                        <a:lumOff val="80000"/>
                      </a:schemeClr>
                    </a:solidFill>
                  </a:tcPr>
                </a:tc>
                <a:tc>
                  <a:txBody>
                    <a:bodyPr/>
                    <a:lstStyle/>
                    <a:p>
                      <a:r>
                        <a:rPr lang="fr-FR" sz="1400" dirty="0">
                          <a:solidFill>
                            <a:srgbClr val="000000"/>
                          </a:solidFill>
                        </a:rPr>
                        <a:t>50</a:t>
                      </a:r>
                      <a:endParaRPr lang="en-US" sz="1400" dirty="0">
                        <a:solidFill>
                          <a:srgbClr val="000000"/>
                        </a:solidFill>
                      </a:endParaRPr>
                    </a:p>
                  </a:txBody>
                  <a:tcPr marL="121879" marR="121879" marT="45730" marB="45730" anchor="ctr">
                    <a:solidFill>
                      <a:schemeClr val="accent6">
                        <a:lumMod val="20000"/>
                        <a:lumOff val="80000"/>
                      </a:schemeClr>
                    </a:solidFill>
                  </a:tcPr>
                </a:tc>
                <a:extLst>
                  <a:ext uri="{0D108BD9-81ED-4DB2-BD59-A6C34878D82A}">
                    <a16:rowId xmlns="" xmlns:a16="http://schemas.microsoft.com/office/drawing/2014/main" val="10003"/>
                  </a:ext>
                </a:extLst>
              </a:tr>
            </a:tbl>
          </a:graphicData>
        </a:graphic>
      </p:graphicFrame>
      <p:sp>
        <p:nvSpPr>
          <p:cNvPr id="38941" name="TextBox 9"/>
          <p:cNvSpPr txBox="1">
            <a:spLocks noChangeArrowheads="1"/>
          </p:cNvSpPr>
          <p:nvPr/>
        </p:nvSpPr>
        <p:spPr bwMode="auto">
          <a:xfrm>
            <a:off x="6602413" y="2630488"/>
            <a:ext cx="23368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latin typeface="Courier New" panose="02070309020205020404" pitchFamily="49" charset="0"/>
                <a:cs typeface="Courier New" panose="02070309020205020404" pitchFamily="49" charset="0"/>
              </a:rPr>
              <a:t>NIGHT </a:t>
            </a:r>
            <a:r>
              <a:rPr lang="en-US" altLang="en-US" b="1" dirty="0">
                <a:solidFill>
                  <a:srgbClr val="000000"/>
                </a:solidFill>
                <a:cs typeface="Courier New" panose="02070309020205020404" pitchFamily="49" charset="0"/>
              </a:rPr>
              <a:t>plan</a:t>
            </a:r>
          </a:p>
        </p:txBody>
      </p:sp>
      <p:sp>
        <p:nvSpPr>
          <p:cNvPr id="38942" name="Vertical Scroll 87"/>
          <p:cNvSpPr>
            <a:spLocks noChangeArrowheads="1"/>
          </p:cNvSpPr>
          <p:nvPr/>
        </p:nvSpPr>
        <p:spPr bwMode="auto">
          <a:xfrm>
            <a:off x="912813" y="4535488"/>
            <a:ext cx="3933825" cy="1082675"/>
          </a:xfrm>
          <a:prstGeom prst="verticalScroll">
            <a:avLst>
              <a:gd name="adj" fmla="val 12500"/>
            </a:avLst>
          </a:prstGeom>
          <a:noFill/>
          <a:ln w="2857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r>
              <a:rPr lang="en-US" altLang="en-US" sz="1200" b="1" dirty="0"/>
              <a:t>               </a:t>
            </a:r>
          </a:p>
          <a:p>
            <a:pPr eaLnBrk="1" hangingPunct="1">
              <a:lnSpc>
                <a:spcPct val="90000"/>
              </a:lnSpc>
              <a:spcBef>
                <a:spcPct val="50000"/>
              </a:spcBef>
              <a:buClr>
                <a:schemeClr val="accent1"/>
              </a:buClr>
            </a:pPr>
            <a:endParaRPr lang="en-US" altLang="en-US" sz="1200" dirty="0"/>
          </a:p>
        </p:txBody>
      </p:sp>
      <p:sp>
        <p:nvSpPr>
          <p:cNvPr id="12" name="TextBox 11"/>
          <p:cNvSpPr txBox="1"/>
          <p:nvPr/>
        </p:nvSpPr>
        <p:spPr>
          <a:xfrm>
            <a:off x="1200150" y="4741863"/>
            <a:ext cx="3584575" cy="774700"/>
          </a:xfrm>
          <a:prstGeom prst="rect">
            <a:avLst/>
          </a:prstGeom>
          <a:noFill/>
        </p:spPr>
        <p:txBody>
          <a:bodyPr>
            <a:spAutoFit/>
          </a:bodyPr>
          <a:lstStyle/>
          <a:p>
            <a:pPr marL="119063" indent="-119063" eaLnBrk="1" hangingPunct="1">
              <a:lnSpc>
                <a:spcPct val="90000"/>
              </a:lnSpc>
              <a:spcBef>
                <a:spcPct val="50000"/>
              </a:spcBef>
              <a:buClr>
                <a:schemeClr val="accent1"/>
              </a:buClr>
              <a:defRPr/>
            </a:pPr>
            <a:r>
              <a:rPr lang="en-US" sz="1200" b="1" dirty="0">
                <a:solidFill>
                  <a:srgbClr val="000000"/>
                </a:solidFill>
                <a:latin typeface="Arial" charset="0"/>
                <a:cs typeface="Arial" charset="0"/>
              </a:rPr>
              <a:t>V$RSRC_CONSUMER_GROUP</a:t>
            </a:r>
          </a:p>
          <a:p>
            <a:pPr marL="252000" indent="-119063" eaLnBrk="1" hangingPunct="1">
              <a:lnSpc>
                <a:spcPct val="90000"/>
              </a:lnSpc>
              <a:spcBef>
                <a:spcPct val="50000"/>
              </a:spcBef>
              <a:buClr>
                <a:schemeClr val="accent1"/>
              </a:buClr>
              <a:defRPr/>
            </a:pPr>
            <a:r>
              <a:rPr lang="en-US" sz="1200" b="1" dirty="0">
                <a:solidFill>
                  <a:srgbClr val="000000"/>
                </a:solidFill>
                <a:latin typeface="Arial" charset="0"/>
                <a:cs typeface="Arial" charset="0"/>
              </a:rPr>
              <a:t> </a:t>
            </a:r>
            <a:r>
              <a:rPr lang="en-US" sz="1200" dirty="0">
                <a:solidFill>
                  <a:srgbClr val="000000"/>
                </a:solidFill>
                <a:latin typeface="Arial" charset="0"/>
                <a:cs typeface="Arial" charset="0"/>
              </a:rPr>
              <a:t>…</a:t>
            </a:r>
            <a:endParaRPr lang="en-US" sz="1200" b="1" dirty="0">
              <a:solidFill>
                <a:srgbClr val="000000"/>
              </a:solidFill>
              <a:latin typeface="Arial" charset="0"/>
              <a:cs typeface="Arial" charset="0"/>
            </a:endParaRPr>
          </a:p>
          <a:p>
            <a:pPr marL="252000" indent="-119063" eaLnBrk="1" hangingPunct="1">
              <a:lnSpc>
                <a:spcPct val="90000"/>
              </a:lnSpc>
              <a:spcBef>
                <a:spcPct val="50000"/>
              </a:spcBef>
              <a:buClr>
                <a:schemeClr val="accent1"/>
              </a:buClr>
              <a:defRPr/>
            </a:pPr>
            <a:r>
              <a:rPr lang="en-US" sz="1200" b="1" dirty="0">
                <a:solidFill>
                  <a:srgbClr val="000000"/>
                </a:solidFill>
                <a:latin typeface="Arial" charset="0"/>
                <a:cs typeface="Arial" charset="0"/>
              </a:rPr>
              <a:t>PGA_LIMIT_SESSIONS_KILLED</a:t>
            </a:r>
          </a:p>
        </p:txBody>
      </p:sp>
      <p:sp>
        <p:nvSpPr>
          <p:cNvPr id="38944" name="Vertical Scroll 87"/>
          <p:cNvSpPr>
            <a:spLocks noChangeArrowheads="1"/>
          </p:cNvSpPr>
          <p:nvPr/>
        </p:nvSpPr>
        <p:spPr bwMode="auto">
          <a:xfrm>
            <a:off x="7342188" y="4535488"/>
            <a:ext cx="4319587" cy="1082675"/>
          </a:xfrm>
          <a:prstGeom prst="verticalScroll">
            <a:avLst>
              <a:gd name="adj" fmla="val 12500"/>
            </a:avLst>
          </a:prstGeom>
          <a:noFill/>
          <a:ln w="2857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r>
              <a:rPr lang="en-US" altLang="en-US" sz="1200" b="1" dirty="0"/>
              <a:t>               </a:t>
            </a:r>
          </a:p>
          <a:p>
            <a:pPr eaLnBrk="1" hangingPunct="1">
              <a:lnSpc>
                <a:spcPct val="90000"/>
              </a:lnSpc>
              <a:spcBef>
                <a:spcPct val="50000"/>
              </a:spcBef>
              <a:buClr>
                <a:schemeClr val="accent1"/>
              </a:buClr>
            </a:pPr>
            <a:endParaRPr lang="en-US" altLang="en-US" sz="1200" dirty="0"/>
          </a:p>
        </p:txBody>
      </p:sp>
      <p:sp>
        <p:nvSpPr>
          <p:cNvPr id="14" name="TextBox 13"/>
          <p:cNvSpPr txBox="1"/>
          <p:nvPr/>
        </p:nvSpPr>
        <p:spPr>
          <a:xfrm>
            <a:off x="7437438" y="4724400"/>
            <a:ext cx="3838575" cy="812800"/>
          </a:xfrm>
          <a:prstGeom prst="rect">
            <a:avLst/>
          </a:prstGeom>
          <a:noFill/>
        </p:spPr>
        <p:txBody>
          <a:bodyPr>
            <a:spAutoFit/>
          </a:bodyPr>
          <a:lstStyle/>
          <a:p>
            <a:pPr marL="119063" eaLnBrk="1" hangingPunct="1">
              <a:spcBef>
                <a:spcPct val="50000"/>
              </a:spcBef>
              <a:buClr>
                <a:schemeClr val="accent1"/>
              </a:buClr>
              <a:defRPr/>
            </a:pPr>
            <a:r>
              <a:rPr lang="en-US" sz="1200" b="1" dirty="0">
                <a:solidFill>
                  <a:srgbClr val="000000"/>
                </a:solidFill>
                <a:latin typeface="Arial" charset="0"/>
                <a:cs typeface="Arial" charset="0"/>
              </a:rPr>
              <a:t>V$RSRC_CONS_GROUP_HISTORY   </a:t>
            </a:r>
          </a:p>
          <a:p>
            <a:pPr marL="119063" eaLnBrk="1" hangingPunct="1">
              <a:spcBef>
                <a:spcPct val="50000"/>
              </a:spcBef>
              <a:buClr>
                <a:schemeClr val="accent1"/>
              </a:buClr>
              <a:defRPr/>
            </a:pPr>
            <a:r>
              <a:rPr lang="en-US" sz="1200" b="1" dirty="0">
                <a:solidFill>
                  <a:srgbClr val="000000"/>
                </a:solidFill>
                <a:latin typeface="Arial" charset="0"/>
                <a:cs typeface="Arial" charset="0"/>
              </a:rPr>
              <a:t>    </a:t>
            </a:r>
            <a:r>
              <a:rPr lang="en-US" sz="1200" dirty="0">
                <a:solidFill>
                  <a:srgbClr val="000000"/>
                </a:solidFill>
                <a:latin typeface="Arial" charset="0"/>
                <a:cs typeface="Arial" charset="0"/>
              </a:rPr>
              <a:t>…</a:t>
            </a:r>
          </a:p>
          <a:p>
            <a:pPr marL="252000" indent="-119063" eaLnBrk="1" hangingPunct="1">
              <a:lnSpc>
                <a:spcPct val="90000"/>
              </a:lnSpc>
              <a:spcBef>
                <a:spcPct val="50000"/>
              </a:spcBef>
              <a:buClr>
                <a:schemeClr val="accent1"/>
              </a:buClr>
              <a:defRPr/>
            </a:pPr>
            <a:r>
              <a:rPr lang="en-US" sz="1200" b="1" dirty="0">
                <a:solidFill>
                  <a:srgbClr val="000000"/>
                </a:solidFill>
                <a:latin typeface="Arial" charset="0"/>
                <a:cs typeface="Arial" charset="0"/>
              </a:rPr>
              <a:t>   PGA_LIMIT_SESSIONS_KILLED</a:t>
            </a:r>
          </a:p>
        </p:txBody>
      </p:sp>
      <p:sp>
        <p:nvSpPr>
          <p:cNvPr id="16" name="Rounded Rectangular Callout 15"/>
          <p:cNvSpPr/>
          <p:nvPr/>
        </p:nvSpPr>
        <p:spPr>
          <a:xfrm>
            <a:off x="3789363" y="5732463"/>
            <a:ext cx="5472112" cy="468312"/>
          </a:xfrm>
          <a:prstGeom prst="wedgeRoundRectCallout">
            <a:avLst>
              <a:gd name="adj1" fmla="val -34513"/>
              <a:gd name="adj2" fmla="val -121534"/>
              <a:gd name="adj3" fmla="val 16667"/>
            </a:avLst>
          </a:prstGeom>
          <a:gradFill>
            <a:gsLst>
              <a:gs pos="0">
                <a:srgbClr val="E5E5FF"/>
              </a:gs>
              <a:gs pos="50000">
                <a:srgbClr val="EBEBFF"/>
              </a:gs>
              <a:gs pos="100000">
                <a:srgbClr val="FFFFFF"/>
              </a:gs>
            </a:gsLst>
            <a:lin ang="8100000" scaled="1"/>
          </a:gradFill>
          <a:ln w="28575">
            <a:solidFill>
              <a:srgbClr val="CCCCFF"/>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121899" tIns="60949" rIns="121899" bIns="60949" anchor="ctr"/>
          <a:lstStyle/>
          <a:p>
            <a:pPr marL="609493" lvl="1" eaLnBrk="1" hangingPunct="1">
              <a:defRPr/>
            </a:pPr>
            <a:r>
              <a:rPr lang="en-US" dirty="0">
                <a:solidFill>
                  <a:srgbClr val="000000"/>
                </a:solidFill>
              </a:rPr>
              <a:t>The number of times that sessions in a consumer group hit the session PGA limit.</a:t>
            </a:r>
          </a:p>
        </p:txBody>
      </p:sp>
      <p:sp>
        <p:nvSpPr>
          <p:cNvPr id="15" name="Rounded Rectangular Callout 14"/>
          <p:cNvSpPr/>
          <p:nvPr/>
        </p:nvSpPr>
        <p:spPr>
          <a:xfrm>
            <a:off x="3789363" y="5732463"/>
            <a:ext cx="5472112" cy="533400"/>
          </a:xfrm>
          <a:prstGeom prst="wedgeRoundRectCallout">
            <a:avLst>
              <a:gd name="adj1" fmla="val 24097"/>
              <a:gd name="adj2" fmla="val -103506"/>
              <a:gd name="adj3" fmla="val 16667"/>
            </a:avLst>
          </a:prstGeom>
          <a:gradFill>
            <a:gsLst>
              <a:gs pos="0">
                <a:srgbClr val="E5E5FF"/>
              </a:gs>
              <a:gs pos="50000">
                <a:srgbClr val="EBEBFF"/>
              </a:gs>
              <a:gs pos="100000">
                <a:srgbClr val="FFFFFF"/>
              </a:gs>
            </a:gsLst>
            <a:lin ang="8100000" scaled="1"/>
          </a:gradFill>
          <a:ln w="28575">
            <a:solidFill>
              <a:srgbClr val="CCCCFF"/>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121899" tIns="60949" rIns="121899" bIns="60949" anchor="ctr"/>
          <a:lstStyle/>
          <a:p>
            <a:pPr marL="609493" lvl="1" eaLnBrk="1" hangingPunct="1">
              <a:defRPr/>
            </a:pPr>
            <a:r>
              <a:rPr lang="en-US" sz="1600" dirty="0">
                <a:solidFill>
                  <a:srgbClr val="000000"/>
                </a:solidFill>
              </a:rPr>
              <a:t>The number of times that sessions in a consumer group hit the session PGA limit</a:t>
            </a:r>
          </a:p>
        </p:txBody>
      </p:sp>
    </p:spTree>
    <p:custDataLst>
      <p:tags r:id="rId1"/>
    </p:custDataLst>
    <p:extLst>
      <p:ext uri="{BB962C8B-B14F-4D97-AF65-F5344CB8AC3E}">
        <p14:creationId xmlns:p14="http://schemas.microsoft.com/office/powerpoint/2010/main" val="4723912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696116" y="66675"/>
            <a:ext cx="9288878" cy="547687"/>
          </a:xfrm>
        </p:spPr>
        <p:txBody>
          <a:bodyPr>
            <a:normAutofit fontScale="90000"/>
          </a:bodyPr>
          <a:lstStyle/>
          <a:p>
            <a:pPr eaLnBrk="1" hangingPunct="1"/>
            <a:r>
              <a:rPr lang="en-US" altLang="en-US" dirty="0"/>
              <a:t>Performance Profiles</a:t>
            </a:r>
          </a:p>
        </p:txBody>
      </p:sp>
      <p:sp>
        <p:nvSpPr>
          <p:cNvPr id="40963" name="Rounded Rectangle 39"/>
          <p:cNvSpPr>
            <a:spLocks noChangeArrowheads="1"/>
          </p:cNvSpPr>
          <p:nvPr/>
        </p:nvSpPr>
        <p:spPr bwMode="auto">
          <a:xfrm>
            <a:off x="912813" y="1700213"/>
            <a:ext cx="10537825" cy="4537075"/>
          </a:xfrm>
          <a:prstGeom prst="rect">
            <a:avLst/>
          </a:prstGeom>
          <a:solidFill>
            <a:srgbClr val="EBEBFF"/>
          </a:solidFill>
          <a:ln w="28575" algn="ctr">
            <a:solidFill>
              <a:srgbClr val="000000">
                <a:alpha val="59999"/>
              </a:srgbClr>
            </a:solidFill>
            <a:round/>
            <a:headEnd type="none" w="sm" len="sm"/>
            <a:tailEnd type="none" w="sm" len="sm"/>
          </a:ln>
        </p:spPr>
        <p:txBody>
          <a:bodyPr lIns="0" tIns="108000" rIns="0" bIns="0"/>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b="1" dirty="0">
                <a:solidFill>
                  <a:schemeClr val="accent2"/>
                </a:solidFill>
                <a:latin typeface="Courier New" panose="02070309020205020404" pitchFamily="49" charset="0"/>
                <a:cs typeface="Courier New" panose="02070309020205020404" pitchFamily="49" charset="0"/>
              </a:rPr>
              <a:t> </a:t>
            </a:r>
            <a:r>
              <a:rPr lang="en-US" altLang="en-US" sz="1600" b="1" dirty="0">
                <a:solidFill>
                  <a:srgbClr val="000000"/>
                </a:solidFill>
                <a:latin typeface="Courier New" panose="02070309020205020404" pitchFamily="49" charset="0"/>
                <a:cs typeface="Courier New" panose="02070309020205020404" pitchFamily="49" charset="0"/>
              </a:rPr>
              <a:t>CDB1</a:t>
            </a:r>
          </a:p>
        </p:txBody>
      </p:sp>
      <p:sp>
        <p:nvSpPr>
          <p:cNvPr id="40964" name="Rounded Rectangle 26"/>
          <p:cNvSpPr>
            <a:spLocks noChangeArrowheads="1"/>
          </p:cNvSpPr>
          <p:nvPr/>
        </p:nvSpPr>
        <p:spPr bwMode="auto">
          <a:xfrm>
            <a:off x="1238250" y="3886200"/>
            <a:ext cx="4703763" cy="2208213"/>
          </a:xfrm>
          <a:prstGeom prst="roundRect">
            <a:avLst>
              <a:gd name="adj" fmla="val 16667"/>
            </a:avLst>
          </a:prstGeom>
          <a:solidFill>
            <a:srgbClr val="FFFFCC"/>
          </a:solidFill>
          <a:ln w="28575" algn="ctr">
            <a:solidFill>
              <a:schemeClr val="tx1"/>
            </a:solidFill>
            <a:round/>
            <a:headEnd type="none" w="sm" len="sm"/>
            <a:tailEnd type="none" w="sm" len="sm"/>
          </a:ln>
        </p:spPr>
        <p:txBody>
          <a:bodyPr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400" dirty="0">
              <a:latin typeface="Courier New" panose="02070309020205020404" pitchFamily="49" charset="0"/>
              <a:cs typeface="Courier New" panose="02070309020205020404" pitchFamily="49" charset="0"/>
            </a:endParaRPr>
          </a:p>
        </p:txBody>
      </p:sp>
      <p:sp>
        <p:nvSpPr>
          <p:cNvPr id="40965" name="Rounded Rectangle 39"/>
          <p:cNvSpPr>
            <a:spLocks noChangeArrowheads="1"/>
          </p:cNvSpPr>
          <p:nvPr/>
        </p:nvSpPr>
        <p:spPr bwMode="auto">
          <a:xfrm>
            <a:off x="2006600" y="5089525"/>
            <a:ext cx="1247775" cy="503238"/>
          </a:xfrm>
          <a:prstGeom prst="roundRect">
            <a:avLst>
              <a:gd name="adj" fmla="val 16667"/>
            </a:avLst>
          </a:prstGeom>
          <a:solidFill>
            <a:srgbClr val="FFE1AD"/>
          </a:solidFill>
          <a:ln w="28575"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b="1" dirty="0">
                <a:solidFill>
                  <a:srgbClr val="000000"/>
                </a:solidFill>
                <a:latin typeface="Courier New" panose="02070309020205020404" pitchFamily="49" charset="0"/>
                <a:cs typeface="Courier New" panose="02070309020205020404" pitchFamily="49" charset="0"/>
              </a:rPr>
              <a:t>PDB1</a:t>
            </a:r>
          </a:p>
        </p:txBody>
      </p:sp>
      <p:sp>
        <p:nvSpPr>
          <p:cNvPr id="40966" name="Rounded Rectangle 39"/>
          <p:cNvSpPr>
            <a:spLocks noChangeArrowheads="1"/>
          </p:cNvSpPr>
          <p:nvPr/>
        </p:nvSpPr>
        <p:spPr bwMode="auto">
          <a:xfrm>
            <a:off x="3489325" y="5089525"/>
            <a:ext cx="1246188" cy="503238"/>
          </a:xfrm>
          <a:prstGeom prst="roundRect">
            <a:avLst>
              <a:gd name="adj" fmla="val 16667"/>
            </a:avLst>
          </a:prstGeom>
          <a:solidFill>
            <a:srgbClr val="E1FFAD"/>
          </a:solidFill>
          <a:ln w="28575"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b="1" dirty="0">
                <a:solidFill>
                  <a:srgbClr val="000000"/>
                </a:solidFill>
                <a:latin typeface="Courier New" panose="02070309020205020404" pitchFamily="49" charset="0"/>
                <a:cs typeface="Courier New" panose="02070309020205020404" pitchFamily="49" charset="0"/>
              </a:rPr>
              <a:t>PDB2</a:t>
            </a:r>
          </a:p>
        </p:txBody>
      </p:sp>
      <p:sp>
        <p:nvSpPr>
          <p:cNvPr id="40967" name="Rounded Rectangle 26"/>
          <p:cNvSpPr>
            <a:spLocks noChangeArrowheads="1"/>
          </p:cNvSpPr>
          <p:nvPr/>
        </p:nvSpPr>
        <p:spPr bwMode="auto">
          <a:xfrm>
            <a:off x="6094413" y="3863975"/>
            <a:ext cx="5086350" cy="2208213"/>
          </a:xfrm>
          <a:prstGeom prst="roundRect">
            <a:avLst>
              <a:gd name="adj" fmla="val 16667"/>
            </a:avLst>
          </a:prstGeom>
          <a:solidFill>
            <a:srgbClr val="FFFFCC"/>
          </a:solidFill>
          <a:ln w="28575" algn="ctr">
            <a:solidFill>
              <a:schemeClr val="tx1"/>
            </a:solidFill>
            <a:round/>
            <a:headEnd type="none" w="sm" len="sm"/>
            <a:tailEnd type="none" w="sm" len="sm"/>
          </a:ln>
        </p:spPr>
        <p:txBody>
          <a:bodyPr tIns="0" bIns="0" anchor="b"/>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r>
              <a:rPr lang="en-US" altLang="en-US" dirty="0">
                <a:solidFill>
                  <a:srgbClr val="000000"/>
                </a:solidFill>
              </a:rPr>
              <a:t>Application Container </a:t>
            </a:r>
          </a:p>
          <a:p>
            <a:pPr algn="ctr" eaLnBrk="1" hangingPunct="1">
              <a:spcBef>
                <a:spcPct val="20000"/>
              </a:spcBef>
              <a:buClr>
                <a:srgbClr val="FF0000"/>
              </a:buClr>
              <a:buFont typeface="Arial" panose="020B0604020202020204" pitchFamily="34" charset="0"/>
              <a:buNone/>
            </a:pPr>
            <a:r>
              <a:rPr lang="en-US" altLang="en-US" dirty="0">
                <a:solidFill>
                  <a:srgbClr val="000000"/>
                </a:solidFill>
              </a:rPr>
              <a:t>APP2</a:t>
            </a:r>
          </a:p>
        </p:txBody>
      </p:sp>
      <p:sp>
        <p:nvSpPr>
          <p:cNvPr id="40968" name="Rounded Rectangle 39"/>
          <p:cNvSpPr>
            <a:spLocks noChangeArrowheads="1"/>
          </p:cNvSpPr>
          <p:nvPr/>
        </p:nvSpPr>
        <p:spPr bwMode="auto">
          <a:xfrm>
            <a:off x="6381750" y="4781550"/>
            <a:ext cx="1295400" cy="503238"/>
          </a:xfrm>
          <a:prstGeom prst="roundRect">
            <a:avLst>
              <a:gd name="adj" fmla="val 16667"/>
            </a:avLst>
          </a:prstGeom>
          <a:solidFill>
            <a:srgbClr val="FFC2EA"/>
          </a:solidFill>
          <a:ln w="28575"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b="1" dirty="0">
                <a:solidFill>
                  <a:srgbClr val="000000"/>
                </a:solidFill>
                <a:latin typeface="Courier New" panose="02070309020205020404" pitchFamily="49" charset="0"/>
                <a:cs typeface="Courier New" panose="02070309020205020404" pitchFamily="49" charset="0"/>
              </a:rPr>
              <a:t>PDB3</a:t>
            </a:r>
          </a:p>
        </p:txBody>
      </p:sp>
      <p:sp>
        <p:nvSpPr>
          <p:cNvPr id="40969" name="Rounded Rectangle 39"/>
          <p:cNvSpPr>
            <a:spLocks noChangeArrowheads="1"/>
          </p:cNvSpPr>
          <p:nvPr/>
        </p:nvSpPr>
        <p:spPr bwMode="auto">
          <a:xfrm>
            <a:off x="7869238" y="4781550"/>
            <a:ext cx="1295400" cy="503238"/>
          </a:xfrm>
          <a:prstGeom prst="roundRect">
            <a:avLst>
              <a:gd name="adj" fmla="val 16667"/>
            </a:avLst>
          </a:prstGeom>
          <a:solidFill>
            <a:srgbClr val="FF68EA"/>
          </a:solidFill>
          <a:ln w="28575"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b="1" dirty="0">
                <a:solidFill>
                  <a:srgbClr val="000000"/>
                </a:solidFill>
                <a:latin typeface="Courier New" panose="02070309020205020404" pitchFamily="49" charset="0"/>
                <a:cs typeface="Courier New" panose="02070309020205020404" pitchFamily="49" charset="0"/>
              </a:rPr>
              <a:t>PDB4</a:t>
            </a:r>
          </a:p>
        </p:txBody>
      </p:sp>
      <p:sp>
        <p:nvSpPr>
          <p:cNvPr id="40970" name="Rounded Rectangle 39"/>
          <p:cNvSpPr>
            <a:spLocks noChangeArrowheads="1"/>
          </p:cNvSpPr>
          <p:nvPr/>
        </p:nvSpPr>
        <p:spPr bwMode="auto">
          <a:xfrm>
            <a:off x="9310688" y="4781550"/>
            <a:ext cx="1295400" cy="503238"/>
          </a:xfrm>
          <a:prstGeom prst="roundRect">
            <a:avLst>
              <a:gd name="adj" fmla="val 16667"/>
            </a:avLst>
          </a:prstGeom>
          <a:solidFill>
            <a:srgbClr val="E168CC"/>
          </a:solidFill>
          <a:ln w="28575"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b="1" dirty="0">
                <a:solidFill>
                  <a:srgbClr val="000000"/>
                </a:solidFill>
                <a:latin typeface="Courier New" panose="02070309020205020404" pitchFamily="49" charset="0"/>
                <a:cs typeface="Courier New" panose="02070309020205020404" pitchFamily="49" charset="0"/>
              </a:rPr>
              <a:t>PDB5</a:t>
            </a:r>
          </a:p>
        </p:txBody>
      </p:sp>
      <p:sp>
        <p:nvSpPr>
          <p:cNvPr id="40971" name="TextBox 13"/>
          <p:cNvSpPr txBox="1">
            <a:spLocks noChangeArrowheads="1"/>
          </p:cNvSpPr>
          <p:nvPr/>
        </p:nvSpPr>
        <p:spPr bwMode="auto">
          <a:xfrm>
            <a:off x="1477963" y="2874963"/>
            <a:ext cx="3935412" cy="554037"/>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solidFill>
                  <a:srgbClr val="000000"/>
                </a:solidFill>
              </a:rPr>
              <a:t>PROFILE </a:t>
            </a:r>
            <a:r>
              <a:rPr lang="en-US" altLang="en-US" sz="1600" b="1" i="1" dirty="0">
                <a:solidFill>
                  <a:srgbClr val="000000"/>
                </a:solidFill>
              </a:rPr>
              <a:t>LOW </a:t>
            </a:r>
            <a:r>
              <a:rPr lang="en-US" altLang="en-US" sz="1600" b="1" dirty="0">
                <a:solidFill>
                  <a:srgbClr val="000000"/>
                </a:solidFill>
              </a:rPr>
              <a:t>for </a:t>
            </a:r>
            <a:r>
              <a:rPr lang="en-US" altLang="en-US" sz="1600" b="1" i="1" dirty="0">
                <a:solidFill>
                  <a:srgbClr val="000000"/>
                </a:solidFill>
              </a:rPr>
              <a:t>DAY</a:t>
            </a:r>
            <a:r>
              <a:rPr lang="en-US" altLang="en-US" sz="1600" b="1" dirty="0">
                <a:solidFill>
                  <a:srgbClr val="000000"/>
                </a:solidFill>
              </a:rPr>
              <a:t> plan:</a:t>
            </a:r>
            <a:endParaRPr lang="en-US" altLang="en-US" sz="1600" dirty="0">
              <a:solidFill>
                <a:srgbClr val="000000"/>
              </a:solidFill>
            </a:endParaRPr>
          </a:p>
          <a:p>
            <a:pPr eaLnBrk="1" hangingPunct="1"/>
            <a:r>
              <a:rPr lang="en-US" altLang="en-US" sz="1400" dirty="0">
                <a:solidFill>
                  <a:srgbClr val="000000"/>
                </a:solidFill>
              </a:rPr>
              <a:t>   Shares=2</a:t>
            </a:r>
          </a:p>
        </p:txBody>
      </p:sp>
      <p:sp>
        <p:nvSpPr>
          <p:cNvPr id="40972" name="TextBox 14"/>
          <p:cNvSpPr txBox="1">
            <a:spLocks noChangeArrowheads="1"/>
          </p:cNvSpPr>
          <p:nvPr/>
        </p:nvSpPr>
        <p:spPr bwMode="auto">
          <a:xfrm>
            <a:off x="6784975" y="2874963"/>
            <a:ext cx="3981450" cy="554037"/>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solidFill>
                  <a:srgbClr val="000000"/>
                </a:solidFill>
              </a:rPr>
              <a:t>PROFILE </a:t>
            </a:r>
            <a:r>
              <a:rPr lang="en-US" altLang="en-US" sz="1600" b="1" i="1" dirty="0">
                <a:solidFill>
                  <a:srgbClr val="000000"/>
                </a:solidFill>
              </a:rPr>
              <a:t>HIGH</a:t>
            </a:r>
            <a:r>
              <a:rPr lang="en-US" altLang="en-US" sz="1600" b="1" dirty="0">
                <a:solidFill>
                  <a:srgbClr val="000000"/>
                </a:solidFill>
              </a:rPr>
              <a:t> for </a:t>
            </a:r>
            <a:r>
              <a:rPr lang="en-US" altLang="en-US" sz="1600" b="1" i="1" dirty="0">
                <a:solidFill>
                  <a:srgbClr val="000000"/>
                </a:solidFill>
              </a:rPr>
              <a:t>DAY</a:t>
            </a:r>
            <a:r>
              <a:rPr lang="en-US" altLang="en-US" sz="1600" b="1" dirty="0">
                <a:solidFill>
                  <a:srgbClr val="000000"/>
                </a:solidFill>
              </a:rPr>
              <a:t> plan</a:t>
            </a:r>
            <a:r>
              <a:rPr lang="en-US" altLang="en-US" sz="1600" dirty="0">
                <a:solidFill>
                  <a:srgbClr val="000000"/>
                </a:solidFill>
              </a:rPr>
              <a:t>:</a:t>
            </a:r>
          </a:p>
          <a:p>
            <a:pPr eaLnBrk="1" hangingPunct="1"/>
            <a:r>
              <a:rPr lang="en-US" altLang="en-US" sz="1400" dirty="0">
                <a:solidFill>
                  <a:srgbClr val="000000"/>
                </a:solidFill>
              </a:rPr>
              <a:t>      Shares=3</a:t>
            </a:r>
          </a:p>
        </p:txBody>
      </p:sp>
      <p:cxnSp>
        <p:nvCxnSpPr>
          <p:cNvPr id="40973" name="Straight Arrow Connector 16"/>
          <p:cNvCxnSpPr>
            <a:cxnSpLocks noChangeShapeType="1"/>
          </p:cNvCxnSpPr>
          <p:nvPr/>
        </p:nvCxnSpPr>
        <p:spPr bwMode="auto">
          <a:xfrm flipH="1">
            <a:off x="2679700" y="4722813"/>
            <a:ext cx="0" cy="360362"/>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40974" name="Straight Arrow Connector 18"/>
          <p:cNvCxnSpPr>
            <a:cxnSpLocks noChangeShapeType="1"/>
          </p:cNvCxnSpPr>
          <p:nvPr/>
        </p:nvCxnSpPr>
        <p:spPr bwMode="auto">
          <a:xfrm flipH="1">
            <a:off x="4117975" y="4722813"/>
            <a:ext cx="0" cy="360362"/>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40975" name="Straight Arrow Connector 19"/>
          <p:cNvCxnSpPr>
            <a:cxnSpLocks noChangeShapeType="1"/>
          </p:cNvCxnSpPr>
          <p:nvPr/>
        </p:nvCxnSpPr>
        <p:spPr bwMode="auto">
          <a:xfrm flipH="1">
            <a:off x="7245350" y="4437063"/>
            <a:ext cx="0" cy="360362"/>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40976" name="Straight Arrow Connector 20"/>
          <p:cNvCxnSpPr>
            <a:cxnSpLocks noChangeShapeType="1"/>
          </p:cNvCxnSpPr>
          <p:nvPr/>
        </p:nvCxnSpPr>
        <p:spPr bwMode="auto">
          <a:xfrm flipH="1">
            <a:off x="8494713" y="4437063"/>
            <a:ext cx="0" cy="360362"/>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40977" name="Straight Arrow Connector 21"/>
          <p:cNvCxnSpPr>
            <a:cxnSpLocks noChangeShapeType="1"/>
          </p:cNvCxnSpPr>
          <p:nvPr/>
        </p:nvCxnSpPr>
        <p:spPr bwMode="auto">
          <a:xfrm flipH="1">
            <a:off x="9645650" y="4437063"/>
            <a:ext cx="0" cy="360362"/>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40978" name="Straight Connector 27"/>
          <p:cNvCxnSpPr>
            <a:cxnSpLocks noChangeShapeType="1"/>
          </p:cNvCxnSpPr>
          <p:nvPr/>
        </p:nvCxnSpPr>
        <p:spPr bwMode="auto">
          <a:xfrm>
            <a:off x="6094412" y="2446338"/>
            <a:ext cx="0" cy="684212"/>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0979" name="Straight Arrow Connector 29"/>
          <p:cNvCxnSpPr>
            <a:cxnSpLocks noChangeShapeType="1"/>
          </p:cNvCxnSpPr>
          <p:nvPr/>
        </p:nvCxnSpPr>
        <p:spPr bwMode="auto">
          <a:xfrm>
            <a:off x="5398294" y="3151981"/>
            <a:ext cx="1392237" cy="0"/>
          </a:xfrm>
          <a:prstGeom prst="straightConnector1">
            <a:avLst/>
          </a:prstGeom>
          <a:noFill/>
          <a:ln w="28575" algn="ctr">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sp>
        <p:nvSpPr>
          <p:cNvPr id="40980" name="Rectangle 23"/>
          <p:cNvSpPr>
            <a:spLocks noChangeArrowheads="1"/>
          </p:cNvSpPr>
          <p:nvPr/>
        </p:nvSpPr>
        <p:spPr bwMode="auto">
          <a:xfrm>
            <a:off x="6286500" y="4102100"/>
            <a:ext cx="35179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latin typeface="Courier New" panose="02070309020205020404" pitchFamily="49" charset="0"/>
                <a:cs typeface="Courier New" panose="02070309020205020404" pitchFamily="49" charset="0"/>
              </a:rPr>
              <a:t>db_performance_profile=</a:t>
            </a:r>
            <a:r>
              <a:rPr lang="en-US" altLang="en-US" sz="1600" b="1" i="1" dirty="0">
                <a:latin typeface="Courier New" panose="02070309020205020404" pitchFamily="49" charset="0"/>
                <a:cs typeface="Courier New" panose="02070309020205020404" pitchFamily="49" charset="0"/>
              </a:rPr>
              <a:t>HIGH</a:t>
            </a:r>
          </a:p>
        </p:txBody>
      </p:sp>
      <p:sp>
        <p:nvSpPr>
          <p:cNvPr id="23" name="Content Placeholder 2"/>
          <p:cNvSpPr txBox="1">
            <a:spLocks noChangeAspect="1"/>
          </p:cNvSpPr>
          <p:nvPr/>
        </p:nvSpPr>
        <p:spPr bwMode="gray">
          <a:xfrm>
            <a:off x="1391115" y="2112651"/>
            <a:ext cx="9453538" cy="3600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eaLnBrk="1" hangingPunct="1">
              <a:lnSpc>
                <a:spcPct val="98000"/>
              </a:lnSpc>
              <a:buSzPct val="70000"/>
              <a:defRPr/>
            </a:pPr>
            <a:r>
              <a:rPr lang="en-US" b="1" dirty="0">
                <a:latin typeface="Courier New" pitchFamily="49" charset="0"/>
                <a:cs typeface="Arial" charset="0"/>
              </a:rPr>
              <a:t>DBMS_RESOURCE_MANAGER.CREATE_CDB_PROFILE_DIRECTIVE </a:t>
            </a:r>
            <a:endParaRPr lang="en-US" b="1" i="1" dirty="0">
              <a:solidFill>
                <a:srgbClr val="0000FF"/>
              </a:solidFill>
              <a:latin typeface="Courier New" pitchFamily="49" charset="0"/>
              <a:cs typeface="Courier New" pitchFamily="49" charset="0"/>
            </a:endParaRPr>
          </a:p>
        </p:txBody>
      </p:sp>
      <p:sp>
        <p:nvSpPr>
          <p:cNvPr id="24" name="Content Placeholder 2"/>
          <p:cNvSpPr txBox="1">
            <a:spLocks/>
          </p:cNvSpPr>
          <p:nvPr/>
        </p:nvSpPr>
        <p:spPr bwMode="gray">
          <a:xfrm>
            <a:off x="1430558" y="4200603"/>
            <a:ext cx="4319355" cy="46422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eaLnBrk="1" hangingPunct="1">
              <a:defRPr/>
            </a:pPr>
            <a:r>
              <a:rPr lang="en-US" sz="1400" dirty="0">
                <a:latin typeface="Courier New" pitchFamily="49" charset="0"/>
                <a:cs typeface="Courier New" pitchFamily="49" charset="0"/>
              </a:rPr>
              <a:t>SQL&gt; ALTER SYSTEM SET</a:t>
            </a:r>
          </a:p>
          <a:p>
            <a:pPr eaLnBrk="1" hangingPunct="1">
              <a:defRPr/>
            </a:pPr>
            <a:r>
              <a:rPr lang="en-US" sz="1400" dirty="0">
                <a:latin typeface="Courier New" pitchFamily="49" charset="0"/>
                <a:cs typeface="Courier New" pitchFamily="49" charset="0"/>
              </a:rPr>
              <a:t>db_performance_profile= </a:t>
            </a:r>
            <a:r>
              <a:rPr lang="en-US" sz="1400" b="1" i="1" dirty="0">
                <a:latin typeface="Courier New" pitchFamily="49" charset="0"/>
                <a:cs typeface="Courier New" pitchFamily="49" charset="0"/>
              </a:rPr>
              <a:t>LOW</a:t>
            </a:r>
            <a:r>
              <a:rPr lang="en-US" sz="1400" dirty="0">
                <a:latin typeface="Courier New" pitchFamily="49" charset="0"/>
                <a:cs typeface="Courier New" pitchFamily="49" charset="0"/>
              </a:rPr>
              <a:t>;</a:t>
            </a:r>
          </a:p>
        </p:txBody>
      </p:sp>
      <p:sp>
        <p:nvSpPr>
          <p:cNvPr id="40987" name="Vertical Scroll 87"/>
          <p:cNvSpPr>
            <a:spLocks noChangeArrowheads="1"/>
          </p:cNvSpPr>
          <p:nvPr/>
        </p:nvSpPr>
        <p:spPr bwMode="auto">
          <a:xfrm>
            <a:off x="8023225" y="549275"/>
            <a:ext cx="3471863" cy="1008063"/>
          </a:xfrm>
          <a:prstGeom prst="verticalScroll">
            <a:avLst>
              <a:gd name="adj" fmla="val 12500"/>
            </a:avLst>
          </a:prstGeom>
          <a:noFill/>
          <a:ln w="2857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endParaRPr lang="en-US" altLang="en-US" sz="800" dirty="0">
              <a:solidFill>
                <a:srgbClr val="000000"/>
              </a:solidFill>
            </a:endParaRPr>
          </a:p>
        </p:txBody>
      </p:sp>
      <p:sp>
        <p:nvSpPr>
          <p:cNvPr id="18460" name="TextBox 24"/>
          <p:cNvSpPr txBox="1">
            <a:spLocks noChangeArrowheads="1"/>
          </p:cNvSpPr>
          <p:nvPr/>
        </p:nvSpPr>
        <p:spPr bwMode="auto">
          <a:xfrm>
            <a:off x="8474075" y="681038"/>
            <a:ext cx="2787650" cy="793750"/>
          </a:xfrm>
          <a:prstGeom prst="rect">
            <a:avLst/>
          </a:prstGeom>
          <a:noFill/>
          <a:ln w="9525">
            <a:noFill/>
            <a:miter lim="800000"/>
            <a:headEnd/>
            <a:tailEnd/>
          </a:ln>
        </p:spPr>
        <p:txBody>
          <a:bodyPr wrap="none">
            <a:spAutoFit/>
          </a:bodyPr>
          <a:lstStyle/>
          <a:p>
            <a:pPr marL="119063" indent="-119063" eaLnBrk="1" hangingPunct="1">
              <a:lnSpc>
                <a:spcPct val="90000"/>
              </a:lnSpc>
              <a:spcBef>
                <a:spcPts val="0"/>
              </a:spcBef>
              <a:buClr>
                <a:schemeClr val="accent1"/>
              </a:buClr>
              <a:defRPr/>
            </a:pPr>
            <a:r>
              <a:rPr lang="en-US" sz="1200" b="1" dirty="0">
                <a:solidFill>
                  <a:srgbClr val="000000"/>
                </a:solidFill>
                <a:latin typeface="Courier New" pitchFamily="49" charset="0"/>
                <a:cs typeface="Courier New" pitchFamily="49" charset="0"/>
              </a:rPr>
              <a:t>DBA_CDB_RSRC_PLAN_DIRECTIVES</a:t>
            </a:r>
            <a:br>
              <a:rPr lang="en-US" sz="1200" b="1" dirty="0">
                <a:solidFill>
                  <a:srgbClr val="000000"/>
                </a:solidFill>
                <a:latin typeface="Courier New" pitchFamily="49" charset="0"/>
                <a:cs typeface="Courier New" pitchFamily="49" charset="0"/>
              </a:rPr>
            </a:br>
            <a:endParaRPr lang="en-US" sz="1200" b="1" dirty="0">
              <a:solidFill>
                <a:srgbClr val="000000"/>
              </a:solidFill>
              <a:latin typeface="Courier New" pitchFamily="49" charset="0"/>
              <a:cs typeface="Courier New" pitchFamily="49" charset="0"/>
            </a:endParaRPr>
          </a:p>
          <a:p>
            <a:pPr marL="119063" eaLnBrk="1" hangingPunct="1">
              <a:spcBef>
                <a:spcPts val="0"/>
              </a:spcBef>
              <a:buClr>
                <a:schemeClr val="accent1"/>
              </a:buClr>
              <a:defRPr/>
            </a:pPr>
            <a:r>
              <a:rPr lang="en-US" sz="1200" b="1" dirty="0">
                <a:solidFill>
                  <a:srgbClr val="000000"/>
                </a:solidFill>
                <a:latin typeface="Courier New" pitchFamily="49" charset="0"/>
                <a:cs typeface="Courier New" pitchFamily="49" charset="0"/>
              </a:rPr>
              <a:t>PLUGGABLE_DATABASE</a:t>
            </a:r>
            <a:r>
              <a:rPr lang="en-US" sz="1200" dirty="0">
                <a:solidFill>
                  <a:srgbClr val="000000"/>
                </a:solidFill>
                <a:latin typeface="Courier New" pitchFamily="49" charset="0"/>
                <a:cs typeface="Courier New" pitchFamily="49" charset="0"/>
              </a:rPr>
              <a:t> = </a:t>
            </a:r>
            <a:r>
              <a:rPr lang="en-US" sz="1200" i="1" dirty="0">
                <a:solidFill>
                  <a:srgbClr val="000000"/>
                </a:solidFill>
                <a:latin typeface="Courier New" pitchFamily="49" charset="0"/>
                <a:cs typeface="Courier New" pitchFamily="49" charset="0"/>
              </a:rPr>
              <a:t>PDB1</a:t>
            </a:r>
          </a:p>
          <a:p>
            <a:pPr marL="119063" eaLnBrk="1" hangingPunct="1">
              <a:spcBef>
                <a:spcPts val="0"/>
              </a:spcBef>
              <a:buClr>
                <a:schemeClr val="accent1"/>
              </a:buClr>
              <a:defRPr/>
            </a:pPr>
            <a:r>
              <a:rPr lang="en-US" sz="1200" dirty="0">
                <a:solidFill>
                  <a:srgbClr val="000000"/>
                </a:solidFill>
                <a:latin typeface="Courier New" pitchFamily="49" charset="0"/>
                <a:cs typeface="Courier New" pitchFamily="49" charset="0"/>
              </a:rPr>
              <a:t>PR</a:t>
            </a:r>
            <a:r>
              <a:rPr lang="en-US" sz="1200" b="1" dirty="0">
                <a:solidFill>
                  <a:srgbClr val="000000"/>
                </a:solidFill>
                <a:latin typeface="Courier New" pitchFamily="49" charset="0"/>
                <a:cs typeface="Courier New" pitchFamily="49" charset="0"/>
              </a:rPr>
              <a:t>OFILE</a:t>
            </a:r>
            <a:r>
              <a:rPr lang="en-US" sz="1200" dirty="0">
                <a:solidFill>
                  <a:srgbClr val="000000"/>
                </a:solidFill>
                <a:latin typeface="Courier New" pitchFamily="49" charset="0"/>
                <a:cs typeface="Courier New" pitchFamily="49" charset="0"/>
              </a:rPr>
              <a:t> = </a:t>
            </a:r>
            <a:r>
              <a:rPr lang="en-US" sz="1200" i="1" dirty="0">
                <a:solidFill>
                  <a:srgbClr val="000000"/>
                </a:solidFill>
                <a:latin typeface="Courier New" pitchFamily="49" charset="0"/>
                <a:cs typeface="Courier New" pitchFamily="49" charset="0"/>
              </a:rPr>
              <a:t>LOW</a:t>
            </a:r>
          </a:p>
        </p:txBody>
      </p:sp>
    </p:spTree>
    <p:custDataLst>
      <p:tags r:id="rId1"/>
    </p:custDataLst>
    <p:extLst>
      <p:ext uri="{BB962C8B-B14F-4D97-AF65-F5344CB8AC3E}">
        <p14:creationId xmlns:p14="http://schemas.microsoft.com/office/powerpoint/2010/main" val="36532704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84150" y="4567238"/>
            <a:ext cx="10606088" cy="1223962"/>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eaLnBrk="1" hangingPunct="1">
              <a:spcBef>
                <a:spcPct val="20000"/>
              </a:spcBef>
              <a:buClr>
                <a:srgbClr val="FF0000"/>
              </a:buClr>
              <a:defRPr/>
            </a:pPr>
            <a:endParaRPr lang="en-US" dirty="0">
              <a:cs typeface="Arial" charset="0"/>
            </a:endParaRPr>
          </a:p>
        </p:txBody>
      </p:sp>
      <p:sp>
        <p:nvSpPr>
          <p:cNvPr id="43011" name="Title 1"/>
          <p:cNvSpPr>
            <a:spLocks noGrp="1"/>
          </p:cNvSpPr>
          <p:nvPr>
            <p:ph type="title"/>
          </p:nvPr>
        </p:nvSpPr>
        <p:spPr/>
        <p:txBody>
          <a:bodyPr/>
          <a:lstStyle/>
          <a:p>
            <a:pPr eaLnBrk="1" hangingPunct="1"/>
            <a:r>
              <a:rPr lang="en-US" altLang="es-MX" dirty="0" smtClean="0"/>
              <a:t>Summary</a:t>
            </a:r>
            <a:br>
              <a:rPr lang="en-US" altLang="es-MX" dirty="0" smtClean="0"/>
            </a:br>
            <a:endParaRPr lang="en-US" altLang="es-MX" dirty="0"/>
          </a:p>
        </p:txBody>
      </p:sp>
      <p:sp>
        <p:nvSpPr>
          <p:cNvPr id="43012" name="Content Placeholder 7"/>
          <p:cNvSpPr>
            <a:spLocks noGrp="1"/>
          </p:cNvSpPr>
          <p:nvPr>
            <p:ph idx="1"/>
          </p:nvPr>
        </p:nvSpPr>
        <p:spPr>
          <a:xfrm>
            <a:off x="622300" y="1243013"/>
            <a:ext cx="10944225" cy="2549525"/>
          </a:xfrm>
        </p:spPr>
        <p:txBody>
          <a:bodyPr/>
          <a:lstStyle/>
          <a:p>
            <a:pPr eaLnBrk="1" hangingPunct="1"/>
            <a:r>
              <a:rPr lang="en-US" altLang="en-US" dirty="0"/>
              <a:t>In this lesson, you should have learned how to:</a:t>
            </a:r>
          </a:p>
          <a:p>
            <a:pPr lvl="1" eaLnBrk="1" hangingPunct="1"/>
            <a:r>
              <a:rPr lang="en-US" altLang="en-US" dirty="0"/>
              <a:t>Manage resource allocation between PDBs and within a PDB</a:t>
            </a:r>
          </a:p>
          <a:p>
            <a:pPr lvl="1" eaLnBrk="1" hangingPunct="1"/>
            <a:r>
              <a:rPr lang="fr-FR" altLang="en-US" dirty="0"/>
              <a:t>Control PDB IO rate limit</a:t>
            </a:r>
          </a:p>
          <a:p>
            <a:pPr lvl="1" eaLnBrk="1" hangingPunct="1"/>
            <a:r>
              <a:rPr lang="en-US" altLang="en-US" dirty="0"/>
              <a:t>Enable parallel statement queuing at PDB level</a:t>
            </a:r>
          </a:p>
          <a:p>
            <a:pPr lvl="1" eaLnBrk="1" hangingPunct="1"/>
            <a:r>
              <a:rPr lang="en-US" altLang="en-US" dirty="0"/>
              <a:t>Avoid excessive session PGA</a:t>
            </a:r>
          </a:p>
          <a:p>
            <a:pPr lvl="1" eaLnBrk="1" hangingPunct="1"/>
            <a:r>
              <a:rPr lang="en-US" altLang="en-US" dirty="0"/>
              <a:t>Manage PDB performance profiles</a:t>
            </a:r>
          </a:p>
        </p:txBody>
      </p:sp>
      <p:pic>
        <p:nvPicPr>
          <p:cNvPr id="43013" name="Picture 6" descr="OU7_Tablet_Summary.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299575" y="4535488"/>
            <a:ext cx="22669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7587046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184150" y="4567238"/>
            <a:ext cx="10606088" cy="1223962"/>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eaLnBrk="1" hangingPunct="1">
              <a:spcBef>
                <a:spcPct val="20000"/>
              </a:spcBef>
              <a:buClr>
                <a:srgbClr val="FF0000"/>
              </a:buClr>
              <a:defRPr/>
            </a:pPr>
            <a:endParaRPr lang="en-US" dirty="0">
              <a:cs typeface="Arial" charset="0"/>
            </a:endParaRPr>
          </a:p>
        </p:txBody>
      </p:sp>
      <p:sp>
        <p:nvSpPr>
          <p:cNvPr id="8195" name="Title 1"/>
          <p:cNvSpPr>
            <a:spLocks noGrp="1"/>
          </p:cNvSpPr>
          <p:nvPr>
            <p:ph type="title"/>
          </p:nvPr>
        </p:nvSpPr>
        <p:spPr/>
        <p:txBody>
          <a:bodyPr/>
          <a:lstStyle/>
          <a:p>
            <a:pPr eaLnBrk="1" hangingPunct="1"/>
            <a:r>
              <a:rPr lang="en-US" altLang="es-MX" dirty="0" smtClean="0"/>
              <a:t>Objectives</a:t>
            </a:r>
            <a:br>
              <a:rPr lang="en-US" altLang="es-MX" dirty="0" smtClean="0"/>
            </a:br>
            <a:endParaRPr lang="en-US" altLang="es-MX" dirty="0"/>
          </a:p>
        </p:txBody>
      </p:sp>
      <p:sp>
        <p:nvSpPr>
          <p:cNvPr id="8196" name="Content Placeholder 8"/>
          <p:cNvSpPr>
            <a:spLocks noGrp="1"/>
          </p:cNvSpPr>
          <p:nvPr>
            <p:ph idx="1"/>
          </p:nvPr>
        </p:nvSpPr>
        <p:spPr>
          <a:xfrm>
            <a:off x="622300" y="1243013"/>
            <a:ext cx="10944225" cy="2549525"/>
          </a:xfrm>
        </p:spPr>
        <p:txBody>
          <a:bodyPr/>
          <a:lstStyle/>
          <a:p>
            <a:pPr eaLnBrk="1" hangingPunct="1"/>
            <a:r>
              <a:rPr lang="en-US" altLang="en-US" dirty="0"/>
              <a:t>After completing this lesson, you should be able to:</a:t>
            </a:r>
          </a:p>
          <a:p>
            <a:pPr lvl="1" eaLnBrk="1" hangingPunct="1"/>
            <a:r>
              <a:rPr lang="en-US" altLang="en-US" dirty="0"/>
              <a:t>Manage resource allocation between PDBs and within a PDB</a:t>
            </a:r>
          </a:p>
          <a:p>
            <a:pPr lvl="1" eaLnBrk="1" hangingPunct="1"/>
            <a:r>
              <a:rPr lang="fr-FR" altLang="en-US" dirty="0"/>
              <a:t>Control PDB IO rate limit</a:t>
            </a:r>
          </a:p>
          <a:p>
            <a:pPr lvl="1" eaLnBrk="1" hangingPunct="1"/>
            <a:r>
              <a:rPr lang="en-US" altLang="en-US" dirty="0"/>
              <a:t>Enable parallel statement queuing at PDB level</a:t>
            </a:r>
          </a:p>
          <a:p>
            <a:pPr lvl="1" eaLnBrk="1" hangingPunct="1"/>
            <a:r>
              <a:rPr lang="en-US" altLang="en-US" dirty="0"/>
              <a:t>Avoid excessive session PGA</a:t>
            </a:r>
          </a:p>
          <a:p>
            <a:pPr lvl="1" eaLnBrk="1" hangingPunct="1"/>
            <a:r>
              <a:rPr lang="en-US" altLang="en-US" dirty="0"/>
              <a:t>Manage PDB performance profiles</a:t>
            </a:r>
          </a:p>
        </p:txBody>
      </p:sp>
      <p:pic>
        <p:nvPicPr>
          <p:cNvPr id="8197" name="Picture 10" descr="OU7_Tablet_Objective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299575" y="4535488"/>
            <a:ext cx="2400300" cy="171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2368780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7"/>
          <p:cNvSpPr>
            <a:spLocks noGrp="1" noChangeArrowheads="1"/>
          </p:cNvSpPr>
          <p:nvPr>
            <p:ph type="title"/>
          </p:nvPr>
        </p:nvSpPr>
        <p:spPr/>
        <p:txBody>
          <a:bodyPr/>
          <a:lstStyle/>
          <a:p>
            <a:pPr eaLnBrk="1" hangingPunct="1"/>
            <a:r>
              <a:rPr lang="en-US" altLang="en-US" dirty="0"/>
              <a:t>Practice 11</a:t>
            </a:r>
            <a:r>
              <a:rPr lang="en-US" altLang="en-US"/>
              <a:t>: </a:t>
            </a:r>
            <a:r>
              <a:rPr lang="en-US" altLang="en-US" smtClean="0"/>
              <a:t>Overview</a:t>
            </a:r>
            <a:br>
              <a:rPr lang="en-US" altLang="en-US" smtClean="0"/>
            </a:br>
            <a:endParaRPr lang="en-US" altLang="en-US" dirty="0"/>
          </a:p>
        </p:txBody>
      </p:sp>
      <p:sp>
        <p:nvSpPr>
          <p:cNvPr id="45059" name="Rectangle 18"/>
          <p:cNvSpPr>
            <a:spLocks noGrp="1" noChangeArrowheads="1"/>
          </p:cNvSpPr>
          <p:nvPr>
            <p:ph idx="1"/>
          </p:nvPr>
        </p:nvSpPr>
        <p:spPr>
          <a:xfrm>
            <a:off x="622300" y="1243013"/>
            <a:ext cx="10944225" cy="1235075"/>
          </a:xfrm>
        </p:spPr>
        <p:txBody>
          <a:bodyPr/>
          <a:lstStyle/>
          <a:p>
            <a:pPr lvl="1" eaLnBrk="1" hangingPunct="1"/>
            <a:r>
              <a:rPr lang="en-US" altLang="en-US" dirty="0"/>
              <a:t>11-1: Managing PDB performance profiles</a:t>
            </a:r>
          </a:p>
          <a:p>
            <a:pPr lvl="1" eaLnBrk="1" hangingPunct="1"/>
            <a:r>
              <a:rPr lang="en-US" altLang="en-US" dirty="0"/>
              <a:t>11-2: Managing resource allocation between PDBs</a:t>
            </a:r>
          </a:p>
          <a:p>
            <a:pPr lvl="1" eaLnBrk="1" hangingPunct="1"/>
            <a:r>
              <a:rPr lang="en-US" altLang="en-US" dirty="0"/>
              <a:t>11-3: Avoiding excessive session PGA memory usage in PDBs</a:t>
            </a:r>
          </a:p>
        </p:txBody>
      </p:sp>
    </p:spTree>
    <p:custDataLst>
      <p:tags r:id="rId1"/>
    </p:custDataLst>
    <p:extLst>
      <p:ext uri="{BB962C8B-B14F-4D97-AF65-F5344CB8AC3E}">
        <p14:creationId xmlns:p14="http://schemas.microsoft.com/office/powerpoint/2010/main" val="263601100"/>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en-US" dirty="0"/>
              <a:t>Allocating Resources in the </a:t>
            </a:r>
            <a:r>
              <a:rPr lang="en-US" altLang="en-US" dirty="0" smtClean="0"/>
              <a:t>CDB</a:t>
            </a:r>
            <a:br>
              <a:rPr lang="en-US" altLang="en-US" dirty="0" smtClean="0"/>
            </a:br>
            <a:endParaRPr lang="en-US" altLang="en-US" dirty="0"/>
          </a:p>
        </p:txBody>
      </p:sp>
      <p:sp>
        <p:nvSpPr>
          <p:cNvPr id="10243" name="Content Placeholder 2"/>
          <p:cNvSpPr>
            <a:spLocks noGrp="1"/>
          </p:cNvSpPr>
          <p:nvPr>
            <p:ph idx="1"/>
          </p:nvPr>
        </p:nvSpPr>
        <p:spPr>
          <a:xfrm>
            <a:off x="622300" y="1243013"/>
            <a:ext cx="10944225" cy="3905250"/>
          </a:xfrm>
        </p:spPr>
        <p:txBody>
          <a:bodyPr/>
          <a:lstStyle/>
          <a:p>
            <a:pPr eaLnBrk="1" hangingPunct="1"/>
            <a:r>
              <a:rPr lang="en-US" altLang="en-US" dirty="0"/>
              <a:t>Choose a strategy:</a:t>
            </a:r>
          </a:p>
          <a:p>
            <a:pPr lvl="1" eaLnBrk="1" hangingPunct="1"/>
            <a:r>
              <a:rPr lang="en-US" altLang="en-US" dirty="0"/>
              <a:t>Allow all PDBs to use all the </a:t>
            </a:r>
            <a:r>
              <a:rPr lang="en-US" altLang="en-US" dirty="0" smtClean="0"/>
              <a:t>resources.</a:t>
            </a:r>
            <a:endParaRPr lang="en-US" altLang="en-US" dirty="0"/>
          </a:p>
          <a:p>
            <a:pPr marL="1279525" lvl="2" indent="-365125" eaLnBrk="1" hangingPunct="1"/>
            <a:r>
              <a:rPr lang="en-US" altLang="en-US" dirty="0"/>
              <a:t>Gives maximum flexibility for each PDB</a:t>
            </a:r>
          </a:p>
          <a:p>
            <a:pPr marL="1279525" lvl="2" indent="-365125" eaLnBrk="1" hangingPunct="1"/>
            <a:r>
              <a:rPr lang="en-US" altLang="en-US" dirty="0"/>
              <a:t>Allows any PDB to consume all available resources</a:t>
            </a:r>
          </a:p>
          <a:p>
            <a:pPr lvl="1" eaLnBrk="1" hangingPunct="1"/>
            <a:r>
              <a:rPr lang="en-US" altLang="en-US" dirty="0"/>
              <a:t>Assign a minimum allocation to each </a:t>
            </a:r>
            <a:r>
              <a:rPr lang="en-US" altLang="en-US" dirty="0" smtClean="0"/>
              <a:t>PDB. </a:t>
            </a:r>
            <a:endParaRPr lang="en-US" altLang="en-US" dirty="0"/>
          </a:p>
          <a:p>
            <a:pPr marL="1279525" lvl="2" indent="-365125" eaLnBrk="1" hangingPunct="1"/>
            <a:r>
              <a:rPr lang="en-US" altLang="en-US" dirty="0"/>
              <a:t>Ensures all PDBs get a specific share of the resources</a:t>
            </a:r>
          </a:p>
          <a:p>
            <a:pPr marL="1279525" lvl="2" indent="-365125" eaLnBrk="1" hangingPunct="1"/>
            <a:r>
              <a:rPr lang="en-US" altLang="en-US" dirty="0"/>
              <a:t>Allows any PDB to consume any unused resources</a:t>
            </a:r>
          </a:p>
          <a:p>
            <a:pPr lvl="1" eaLnBrk="1" hangingPunct="1"/>
            <a:r>
              <a:rPr lang="en-US" altLang="en-US" dirty="0"/>
              <a:t>Assign a maximum allocation to each </a:t>
            </a:r>
            <a:r>
              <a:rPr lang="en-US" altLang="en-US" dirty="0" smtClean="0"/>
              <a:t>PDB.</a:t>
            </a:r>
            <a:endParaRPr lang="en-US" altLang="en-US" dirty="0"/>
          </a:p>
          <a:p>
            <a:pPr marL="1279525" lvl="2" indent="-365125" eaLnBrk="1" hangingPunct="1"/>
            <a:r>
              <a:rPr lang="en-US" altLang="en-US" dirty="0"/>
              <a:t>Prevents a PDB from taking more than the maximum value assigned</a:t>
            </a:r>
          </a:p>
          <a:p>
            <a:pPr marL="1279525" lvl="2" indent="-365125" eaLnBrk="1" hangingPunct="1"/>
            <a:r>
              <a:rPr lang="en-US" altLang="en-US" dirty="0"/>
              <a:t>May result in unused capacity</a:t>
            </a:r>
          </a:p>
        </p:txBody>
      </p:sp>
    </p:spTree>
    <p:custDataLst>
      <p:tags r:id="rId1"/>
    </p:custDataLst>
    <p:extLst>
      <p:ext uri="{BB962C8B-B14F-4D97-AF65-F5344CB8AC3E}">
        <p14:creationId xmlns:p14="http://schemas.microsoft.com/office/powerpoint/2010/main" val="3869402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dirty="0"/>
              <a:t>Resource Manager and Pluggable </a:t>
            </a:r>
            <a:r>
              <a:rPr lang="en-US" altLang="en-US" dirty="0" smtClean="0"/>
              <a:t>Databases</a:t>
            </a:r>
            <a:br>
              <a:rPr lang="en-US" altLang="en-US" dirty="0" smtClean="0"/>
            </a:br>
            <a:endParaRPr lang="en-US" altLang="en-US" dirty="0"/>
          </a:p>
        </p:txBody>
      </p:sp>
      <p:sp>
        <p:nvSpPr>
          <p:cNvPr id="12291" name="Content Placeholder 2"/>
          <p:cNvSpPr>
            <a:spLocks noGrp="1"/>
          </p:cNvSpPr>
          <p:nvPr>
            <p:ph idx="1"/>
          </p:nvPr>
        </p:nvSpPr>
        <p:spPr>
          <a:xfrm>
            <a:off x="622300" y="1243013"/>
            <a:ext cx="10944225" cy="1235075"/>
          </a:xfrm>
        </p:spPr>
        <p:txBody>
          <a:bodyPr>
            <a:normAutofit lnSpcReduction="10000"/>
          </a:bodyPr>
          <a:lstStyle/>
          <a:p>
            <a:pPr eaLnBrk="1" hangingPunct="1"/>
            <a:r>
              <a:rPr lang="en-US" altLang="en-US" dirty="0"/>
              <a:t>In a CDB, the Resource Manager manages resources:</a:t>
            </a:r>
          </a:p>
          <a:p>
            <a:pPr lvl="1" eaLnBrk="1" hangingPunct="1"/>
            <a:r>
              <a:rPr lang="en-US" altLang="en-US" dirty="0"/>
              <a:t>Between PDBs</a:t>
            </a:r>
          </a:p>
          <a:p>
            <a:pPr lvl="1" eaLnBrk="1" hangingPunct="1"/>
            <a:r>
              <a:rPr lang="en-US" altLang="en-US" dirty="0"/>
              <a:t>Within each PDB</a:t>
            </a:r>
          </a:p>
        </p:txBody>
      </p:sp>
      <p:grpSp>
        <p:nvGrpSpPr>
          <p:cNvPr id="12292" name="Group 1"/>
          <p:cNvGrpSpPr>
            <a:grpSpLocks/>
          </p:cNvGrpSpPr>
          <p:nvPr/>
        </p:nvGrpSpPr>
        <p:grpSpPr bwMode="auto">
          <a:xfrm>
            <a:off x="1195388" y="2781300"/>
            <a:ext cx="9798050" cy="2438400"/>
            <a:chOff x="1069975" y="2781300"/>
            <a:chExt cx="9798050" cy="2438400"/>
          </a:xfrm>
        </p:grpSpPr>
        <p:sp>
          <p:nvSpPr>
            <p:cNvPr id="12293" name="Rounded Rectangle 39"/>
            <p:cNvSpPr>
              <a:spLocks noChangeArrowheads="1"/>
            </p:cNvSpPr>
            <p:nvPr/>
          </p:nvSpPr>
          <p:spPr bwMode="auto">
            <a:xfrm>
              <a:off x="1069975" y="2781300"/>
              <a:ext cx="9798050" cy="2438400"/>
            </a:xfrm>
            <a:prstGeom prst="rect">
              <a:avLst/>
            </a:prstGeom>
            <a:solidFill>
              <a:srgbClr val="EBEBFF"/>
            </a:solidFill>
            <a:ln w="28575" algn="ctr">
              <a:solidFill>
                <a:srgbClr val="000000">
                  <a:alpha val="59999"/>
                </a:srgbClr>
              </a:solidFill>
              <a:round/>
              <a:headEnd type="none" w="sm" len="sm"/>
              <a:tailEnd type="none" w="sm" len="sm"/>
            </a:ln>
          </p:spPr>
          <p:txBody>
            <a:bodyPr lIns="0" tIns="180000" rIns="0" bIns="0"/>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ts val="1000"/>
                </a:lnSpc>
              </a:pPr>
              <a:r>
                <a:rPr lang="en-US" altLang="en-US" b="1" dirty="0">
                  <a:solidFill>
                    <a:schemeClr val="accent2"/>
                  </a:solidFill>
                  <a:latin typeface="Courier New" panose="02070309020205020404" pitchFamily="49" charset="0"/>
                  <a:cs typeface="Courier New" panose="02070309020205020404" pitchFamily="49" charset="0"/>
                </a:rPr>
                <a:t>CDB1</a:t>
              </a:r>
            </a:p>
          </p:txBody>
        </p:sp>
        <p:sp>
          <p:nvSpPr>
            <p:cNvPr id="12294" name="TextBox 7"/>
            <p:cNvSpPr txBox="1">
              <a:spLocks noChangeArrowheads="1"/>
            </p:cNvSpPr>
            <p:nvPr/>
          </p:nvSpPr>
          <p:spPr bwMode="auto">
            <a:xfrm>
              <a:off x="1265238" y="3270250"/>
              <a:ext cx="3508375"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rgbClr val="000000"/>
                  </a:solidFill>
                </a:rPr>
                <a:t>CDB System Resources</a:t>
              </a:r>
            </a:p>
          </p:txBody>
        </p:sp>
        <p:cxnSp>
          <p:nvCxnSpPr>
            <p:cNvPr id="12295" name="Straight Arrow Connector 10"/>
            <p:cNvCxnSpPr>
              <a:cxnSpLocks noChangeShapeType="1"/>
            </p:cNvCxnSpPr>
            <p:nvPr/>
          </p:nvCxnSpPr>
          <p:spPr bwMode="auto">
            <a:xfrm>
              <a:off x="1930400" y="3695700"/>
              <a:ext cx="0" cy="30480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2296" name="Straight Arrow Connector 11"/>
            <p:cNvCxnSpPr>
              <a:cxnSpLocks noChangeShapeType="1"/>
            </p:cNvCxnSpPr>
            <p:nvPr/>
          </p:nvCxnSpPr>
          <p:spPr bwMode="auto">
            <a:xfrm>
              <a:off x="2235200" y="3703638"/>
              <a:ext cx="0" cy="296862"/>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2297" name="Straight Arrow Connector 15"/>
            <p:cNvCxnSpPr>
              <a:cxnSpLocks noChangeShapeType="1"/>
            </p:cNvCxnSpPr>
            <p:nvPr/>
          </p:nvCxnSpPr>
          <p:spPr bwMode="auto">
            <a:xfrm>
              <a:off x="2540000" y="3695700"/>
              <a:ext cx="0" cy="30480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2298" name="Straight Arrow Connector 17"/>
            <p:cNvCxnSpPr>
              <a:cxnSpLocks noChangeShapeType="1"/>
            </p:cNvCxnSpPr>
            <p:nvPr/>
          </p:nvCxnSpPr>
          <p:spPr bwMode="auto">
            <a:xfrm>
              <a:off x="2844800" y="3695700"/>
              <a:ext cx="0" cy="30480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2299" name="Straight Arrow Connector 20"/>
            <p:cNvCxnSpPr>
              <a:cxnSpLocks noChangeShapeType="1"/>
            </p:cNvCxnSpPr>
            <p:nvPr/>
          </p:nvCxnSpPr>
          <p:spPr bwMode="auto">
            <a:xfrm>
              <a:off x="3148013" y="3695700"/>
              <a:ext cx="0" cy="30480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2300" name="Straight Arrow Connector 21"/>
            <p:cNvCxnSpPr>
              <a:cxnSpLocks noChangeShapeType="1"/>
            </p:cNvCxnSpPr>
            <p:nvPr/>
          </p:nvCxnSpPr>
          <p:spPr bwMode="auto">
            <a:xfrm>
              <a:off x="3452813" y="3695700"/>
              <a:ext cx="0" cy="30480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2301" name="Straight Arrow Connector 22"/>
            <p:cNvCxnSpPr>
              <a:cxnSpLocks noChangeShapeType="1"/>
            </p:cNvCxnSpPr>
            <p:nvPr/>
          </p:nvCxnSpPr>
          <p:spPr bwMode="auto">
            <a:xfrm>
              <a:off x="3757613" y="3695700"/>
              <a:ext cx="0" cy="30480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2302" name="Straight Arrow Connector 23"/>
            <p:cNvCxnSpPr>
              <a:cxnSpLocks noChangeShapeType="1"/>
            </p:cNvCxnSpPr>
            <p:nvPr/>
          </p:nvCxnSpPr>
          <p:spPr bwMode="auto">
            <a:xfrm>
              <a:off x="5688013" y="3695700"/>
              <a:ext cx="0" cy="30480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2303" name="Straight Arrow Connector 24"/>
            <p:cNvCxnSpPr>
              <a:cxnSpLocks noChangeShapeType="1"/>
            </p:cNvCxnSpPr>
            <p:nvPr/>
          </p:nvCxnSpPr>
          <p:spPr bwMode="auto">
            <a:xfrm>
              <a:off x="5902325" y="3695700"/>
              <a:ext cx="0" cy="30480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2304" name="Straight Arrow Connector 25"/>
            <p:cNvCxnSpPr>
              <a:cxnSpLocks noChangeShapeType="1"/>
            </p:cNvCxnSpPr>
            <p:nvPr/>
          </p:nvCxnSpPr>
          <p:spPr bwMode="auto">
            <a:xfrm>
              <a:off x="6108700" y="3695700"/>
              <a:ext cx="0" cy="30480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2305" name="Straight Arrow Connector 26"/>
            <p:cNvCxnSpPr>
              <a:cxnSpLocks noChangeShapeType="1"/>
            </p:cNvCxnSpPr>
            <p:nvPr/>
          </p:nvCxnSpPr>
          <p:spPr bwMode="auto">
            <a:xfrm>
              <a:off x="6311900" y="3695700"/>
              <a:ext cx="0" cy="30480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2306" name="Straight Arrow Connector 27"/>
            <p:cNvCxnSpPr>
              <a:cxnSpLocks noChangeShapeType="1"/>
            </p:cNvCxnSpPr>
            <p:nvPr/>
          </p:nvCxnSpPr>
          <p:spPr bwMode="auto">
            <a:xfrm>
              <a:off x="6526213" y="3695700"/>
              <a:ext cx="0" cy="30480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2307" name="Straight Arrow Connector 28"/>
            <p:cNvCxnSpPr>
              <a:cxnSpLocks noChangeShapeType="1"/>
            </p:cNvCxnSpPr>
            <p:nvPr/>
          </p:nvCxnSpPr>
          <p:spPr bwMode="auto">
            <a:xfrm>
              <a:off x="5688013" y="3338513"/>
              <a:ext cx="0" cy="30480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2308" name="Straight Arrow Connector 29"/>
            <p:cNvCxnSpPr>
              <a:cxnSpLocks noChangeShapeType="1"/>
            </p:cNvCxnSpPr>
            <p:nvPr/>
          </p:nvCxnSpPr>
          <p:spPr bwMode="auto">
            <a:xfrm>
              <a:off x="5902325" y="3338513"/>
              <a:ext cx="0" cy="30480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2309" name="Straight Arrow Connector 30"/>
            <p:cNvCxnSpPr>
              <a:cxnSpLocks noChangeShapeType="1"/>
            </p:cNvCxnSpPr>
            <p:nvPr/>
          </p:nvCxnSpPr>
          <p:spPr bwMode="auto">
            <a:xfrm>
              <a:off x="6108700" y="3338513"/>
              <a:ext cx="0" cy="30480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2310" name="Straight Arrow Connector 31"/>
            <p:cNvCxnSpPr>
              <a:cxnSpLocks noChangeShapeType="1"/>
            </p:cNvCxnSpPr>
            <p:nvPr/>
          </p:nvCxnSpPr>
          <p:spPr bwMode="auto">
            <a:xfrm>
              <a:off x="6311900" y="3338513"/>
              <a:ext cx="0" cy="30480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2311" name="Straight Arrow Connector 32"/>
            <p:cNvCxnSpPr>
              <a:cxnSpLocks noChangeShapeType="1"/>
            </p:cNvCxnSpPr>
            <p:nvPr/>
          </p:nvCxnSpPr>
          <p:spPr bwMode="auto">
            <a:xfrm>
              <a:off x="6526213" y="3338513"/>
              <a:ext cx="0" cy="30480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2312" name="Straight Arrow Connector 33"/>
            <p:cNvCxnSpPr>
              <a:cxnSpLocks noChangeShapeType="1"/>
            </p:cNvCxnSpPr>
            <p:nvPr/>
          </p:nvCxnSpPr>
          <p:spPr bwMode="auto">
            <a:xfrm>
              <a:off x="8769350" y="3695700"/>
              <a:ext cx="0" cy="30480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2313" name="Straight Arrow Connector 34"/>
            <p:cNvCxnSpPr>
              <a:cxnSpLocks noChangeShapeType="1"/>
            </p:cNvCxnSpPr>
            <p:nvPr/>
          </p:nvCxnSpPr>
          <p:spPr bwMode="auto">
            <a:xfrm>
              <a:off x="9029700" y="3695700"/>
              <a:ext cx="0" cy="30480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2314" name="Straight Arrow Connector 35"/>
            <p:cNvCxnSpPr>
              <a:cxnSpLocks noChangeShapeType="1"/>
            </p:cNvCxnSpPr>
            <p:nvPr/>
          </p:nvCxnSpPr>
          <p:spPr bwMode="auto">
            <a:xfrm>
              <a:off x="9264650" y="3695700"/>
              <a:ext cx="0" cy="30480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2315" name="Straight Arrow Connector 36"/>
            <p:cNvCxnSpPr>
              <a:cxnSpLocks noChangeShapeType="1"/>
            </p:cNvCxnSpPr>
            <p:nvPr/>
          </p:nvCxnSpPr>
          <p:spPr bwMode="auto">
            <a:xfrm>
              <a:off x="9509125" y="3695700"/>
              <a:ext cx="0" cy="30480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2316" name="Straight Arrow Connector 37"/>
            <p:cNvCxnSpPr>
              <a:cxnSpLocks noChangeShapeType="1"/>
            </p:cNvCxnSpPr>
            <p:nvPr/>
          </p:nvCxnSpPr>
          <p:spPr bwMode="auto">
            <a:xfrm>
              <a:off x="9755188" y="3695700"/>
              <a:ext cx="0" cy="30480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2317" name="Straight Arrow Connector 38"/>
            <p:cNvCxnSpPr>
              <a:cxnSpLocks noChangeShapeType="1"/>
            </p:cNvCxnSpPr>
            <p:nvPr/>
          </p:nvCxnSpPr>
          <p:spPr bwMode="auto">
            <a:xfrm>
              <a:off x="9975850" y="3695700"/>
              <a:ext cx="0" cy="30480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12318" name="TextBox 39"/>
            <p:cNvSpPr txBox="1">
              <a:spLocks noChangeArrowheads="1"/>
            </p:cNvSpPr>
            <p:nvPr/>
          </p:nvSpPr>
          <p:spPr bwMode="auto">
            <a:xfrm>
              <a:off x="8910638" y="3238500"/>
              <a:ext cx="1050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Competing</a:t>
              </a:r>
              <a:br>
                <a:rPr lang="en-US" altLang="en-US" sz="1400" dirty="0">
                  <a:solidFill>
                    <a:srgbClr val="000000"/>
                  </a:solidFill>
                </a:rPr>
              </a:br>
              <a:r>
                <a:rPr lang="en-US" altLang="en-US" sz="1400" dirty="0">
                  <a:solidFill>
                    <a:srgbClr val="000000"/>
                  </a:solidFill>
                </a:rPr>
                <a:t>sessions</a:t>
              </a:r>
            </a:p>
          </p:txBody>
        </p:sp>
        <p:sp>
          <p:nvSpPr>
            <p:cNvPr id="50" name="Rounded Rectangle 39"/>
            <p:cNvSpPr>
              <a:spLocks noChangeArrowheads="1"/>
            </p:cNvSpPr>
            <p:nvPr/>
          </p:nvSpPr>
          <p:spPr bwMode="auto">
            <a:xfrm>
              <a:off x="1727200" y="4076700"/>
              <a:ext cx="2132012" cy="914400"/>
            </a:xfrm>
            <a:prstGeom prst="roundRect">
              <a:avLst>
                <a:gd name="adj" fmla="val 16667"/>
              </a:avLst>
            </a:prstGeom>
            <a:solidFill>
              <a:srgbClr val="F7D9C2"/>
            </a:solidFill>
            <a:ln w="28575" algn="ctr">
              <a:solidFill>
                <a:srgbClr val="000000">
                  <a:alpha val="59999"/>
                </a:srgbClr>
              </a:solidFill>
              <a:round/>
              <a:headEnd type="none" w="sm" len="sm"/>
              <a:tailEnd type="none" w="sm" len="sm"/>
            </a:ln>
          </p:spPr>
          <p:txBody>
            <a:bodyPr lIns="0" tIns="72000" rIns="0" bIns="36000" anchor="ctr" anchorCtr="1"/>
            <a:lstStyle/>
            <a:p>
              <a:pPr algn="ctr" defTabSz="228600" eaLnBrk="1" hangingPunct="1">
                <a:lnSpc>
                  <a:spcPts val="1000"/>
                </a:lnSpc>
                <a:defRPr/>
              </a:pPr>
              <a:r>
                <a:rPr lang="en-US" sz="2000" b="1" dirty="0">
                  <a:solidFill>
                    <a:srgbClr val="000000"/>
                  </a:solidFill>
                  <a:latin typeface="Courier New" pitchFamily="49" charset="0"/>
                  <a:cs typeface="Courier New" pitchFamily="49" charset="0"/>
                </a:rPr>
                <a:t>PDB1</a:t>
              </a:r>
            </a:p>
            <a:p>
              <a:pPr algn="ctr" defTabSz="228600" eaLnBrk="1" hangingPunct="1">
                <a:lnSpc>
                  <a:spcPts val="1000"/>
                </a:lnSpc>
                <a:defRPr/>
              </a:pPr>
              <a:endParaRPr lang="en-US" sz="2000" b="1" dirty="0">
                <a:solidFill>
                  <a:srgbClr val="000000"/>
                </a:solidFill>
                <a:latin typeface="Courier New" pitchFamily="49" charset="0"/>
                <a:cs typeface="Courier New" pitchFamily="49" charset="0"/>
              </a:endParaRPr>
            </a:p>
            <a:p>
              <a:pPr algn="ctr" defTabSz="228600" eaLnBrk="1" hangingPunct="1">
                <a:lnSpc>
                  <a:spcPts val="1000"/>
                </a:lnSpc>
                <a:defRPr/>
              </a:pPr>
              <a:r>
                <a:rPr lang="en-US" b="1" dirty="0">
                  <a:solidFill>
                    <a:srgbClr val="000000"/>
                  </a:solidFill>
                  <a:latin typeface="+mj-lt"/>
                  <a:cs typeface="Courier New" pitchFamily="49" charset="0"/>
                </a:rPr>
                <a:t>Allocated</a:t>
              </a:r>
            </a:p>
            <a:p>
              <a:pPr algn="ctr" defTabSz="228600" eaLnBrk="1" hangingPunct="1">
                <a:lnSpc>
                  <a:spcPts val="1000"/>
                </a:lnSpc>
                <a:defRPr/>
              </a:pPr>
              <a:endParaRPr lang="en-US" b="1" dirty="0">
                <a:solidFill>
                  <a:srgbClr val="000000"/>
                </a:solidFill>
                <a:latin typeface="+mj-lt"/>
                <a:cs typeface="Courier New" pitchFamily="49" charset="0"/>
              </a:endParaRPr>
            </a:p>
            <a:p>
              <a:pPr algn="ctr" defTabSz="228600" eaLnBrk="1" hangingPunct="1">
                <a:lnSpc>
                  <a:spcPts val="1000"/>
                </a:lnSpc>
                <a:defRPr/>
              </a:pPr>
              <a:r>
                <a:rPr lang="en-US" b="1" dirty="0">
                  <a:solidFill>
                    <a:srgbClr val="000000"/>
                  </a:solidFill>
                  <a:latin typeface="+mj-lt"/>
                  <a:cs typeface="Courier New" pitchFamily="49" charset="0"/>
                </a:rPr>
                <a:t>Resources</a:t>
              </a:r>
            </a:p>
          </p:txBody>
        </p:sp>
        <p:sp>
          <p:nvSpPr>
            <p:cNvPr id="12320" name="Rounded Rectangle 39"/>
            <p:cNvSpPr>
              <a:spLocks noChangeArrowheads="1"/>
            </p:cNvSpPr>
            <p:nvPr/>
          </p:nvSpPr>
          <p:spPr bwMode="auto">
            <a:xfrm>
              <a:off x="5383213" y="4076700"/>
              <a:ext cx="1422400" cy="914400"/>
            </a:xfrm>
            <a:prstGeom prst="roundRect">
              <a:avLst>
                <a:gd name="adj" fmla="val 16667"/>
              </a:avLst>
            </a:prstGeom>
            <a:solidFill>
              <a:srgbClr val="D9F7C2"/>
            </a:solidFill>
            <a:ln w="28575"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2000" b="1" dirty="0">
                  <a:solidFill>
                    <a:srgbClr val="000000"/>
                  </a:solidFill>
                  <a:latin typeface="Courier New" panose="02070309020205020404" pitchFamily="49" charset="0"/>
                  <a:cs typeface="Courier New" panose="02070309020205020404" pitchFamily="49" charset="0"/>
                </a:rPr>
                <a:t>PDB2</a:t>
              </a:r>
            </a:p>
          </p:txBody>
        </p:sp>
        <p:sp>
          <p:nvSpPr>
            <p:cNvPr id="12321" name="Rounded Rectangle 39"/>
            <p:cNvSpPr>
              <a:spLocks noChangeArrowheads="1"/>
            </p:cNvSpPr>
            <p:nvPr/>
          </p:nvSpPr>
          <p:spPr bwMode="auto">
            <a:xfrm>
              <a:off x="8532813" y="4076700"/>
              <a:ext cx="1725612" cy="914400"/>
            </a:xfrm>
            <a:prstGeom prst="roundRect">
              <a:avLst>
                <a:gd name="adj" fmla="val 16667"/>
              </a:avLst>
            </a:prstGeom>
            <a:solidFill>
              <a:srgbClr val="F7BAFF"/>
            </a:solidFill>
            <a:ln w="28575"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2000" b="1" dirty="0">
                  <a:solidFill>
                    <a:srgbClr val="000000"/>
                  </a:solidFill>
                  <a:latin typeface="Courier New" panose="02070309020205020404" pitchFamily="49" charset="0"/>
                  <a:cs typeface="Courier New" panose="02070309020205020404" pitchFamily="49" charset="0"/>
                </a:rPr>
                <a:t>PDB3</a:t>
              </a:r>
            </a:p>
          </p:txBody>
        </p:sp>
      </p:grpSp>
    </p:spTree>
    <p:custDataLst>
      <p:tags r:id="rId1"/>
    </p:custDataLst>
    <p:extLst>
      <p:ext uri="{BB962C8B-B14F-4D97-AF65-F5344CB8AC3E}">
        <p14:creationId xmlns:p14="http://schemas.microsoft.com/office/powerpoint/2010/main" val="73733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dirty="0"/>
              <a:t>Managing Resources Between </a:t>
            </a:r>
            <a:r>
              <a:rPr lang="en-US" altLang="en-US" dirty="0" smtClean="0"/>
              <a:t>PDBs</a:t>
            </a:r>
            <a:br>
              <a:rPr lang="en-US" altLang="en-US" dirty="0" smtClean="0"/>
            </a:br>
            <a:endParaRPr lang="en-US" altLang="en-US" dirty="0"/>
          </a:p>
        </p:txBody>
      </p:sp>
      <p:sp>
        <p:nvSpPr>
          <p:cNvPr id="14339" name="Content Placeholder 2"/>
          <p:cNvSpPr>
            <a:spLocks noGrp="1"/>
          </p:cNvSpPr>
          <p:nvPr>
            <p:ph idx="1"/>
          </p:nvPr>
        </p:nvSpPr>
        <p:spPr>
          <a:xfrm>
            <a:off x="622300" y="1243013"/>
            <a:ext cx="10944225" cy="1862137"/>
          </a:xfrm>
        </p:spPr>
        <p:txBody>
          <a:bodyPr/>
          <a:lstStyle/>
          <a:p>
            <a:pPr lvl="1" eaLnBrk="1" hangingPunct="1"/>
            <a:r>
              <a:rPr lang="en-US" altLang="en-US" dirty="0"/>
              <a:t>PDBs compete for resources: CPU, Exadata I/O, and parallel servers</a:t>
            </a:r>
          </a:p>
          <a:p>
            <a:pPr marL="1279525" lvl="2" indent="-365125" eaLnBrk="1" hangingPunct="1"/>
            <a:r>
              <a:rPr lang="en-US" altLang="en-US" dirty="0"/>
              <a:t>System shares are used to allocate resources for each PDB.</a:t>
            </a:r>
          </a:p>
          <a:p>
            <a:pPr marL="1279525" lvl="2" indent="-365125" eaLnBrk="1" hangingPunct="1"/>
            <a:r>
              <a:rPr lang="en-US" altLang="en-US" dirty="0"/>
              <a:t>Limits are used to cap resource utilization of each PDB.</a:t>
            </a:r>
          </a:p>
          <a:p>
            <a:pPr lvl="1" eaLnBrk="1" hangingPunct="1"/>
            <a:r>
              <a:rPr lang="en-US" altLang="en-US" dirty="0"/>
              <a:t>When a new PDB is plugged in, the CDB DBA can specify a default or an explicit allocation.</a:t>
            </a:r>
          </a:p>
        </p:txBody>
      </p:sp>
      <p:sp>
        <p:nvSpPr>
          <p:cNvPr id="14340" name="Rounded Rectangle 39"/>
          <p:cNvSpPr>
            <a:spLocks noChangeArrowheads="1"/>
          </p:cNvSpPr>
          <p:nvPr/>
        </p:nvSpPr>
        <p:spPr bwMode="auto">
          <a:xfrm>
            <a:off x="1390650" y="3538224"/>
            <a:ext cx="9578975" cy="1770062"/>
          </a:xfrm>
          <a:prstGeom prst="rect">
            <a:avLst/>
          </a:prstGeom>
          <a:solidFill>
            <a:srgbClr val="EBEBFF"/>
          </a:solidFill>
          <a:ln w="28575" algn="ctr">
            <a:solidFill>
              <a:srgbClr val="000000">
                <a:alpha val="59999"/>
              </a:srgbClr>
            </a:solidFill>
            <a:round/>
            <a:headEnd type="none" w="sm" len="sm"/>
            <a:tailEnd type="none" w="sm" len="sm"/>
          </a:ln>
        </p:spPr>
        <p:txBody>
          <a:bodyPr lIns="0" tIns="180000" rIns="0" bIns="0"/>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ts val="1000"/>
              </a:lnSpc>
            </a:pPr>
            <a:r>
              <a:rPr lang="en-US" altLang="en-US" b="1" dirty="0">
                <a:solidFill>
                  <a:schemeClr val="accent2"/>
                </a:solidFill>
                <a:latin typeface="Courier New" panose="02070309020205020404" pitchFamily="49" charset="0"/>
                <a:cs typeface="Courier New" panose="02070309020205020404" pitchFamily="49" charset="0"/>
              </a:rPr>
              <a:t>CDB1</a:t>
            </a:r>
          </a:p>
        </p:txBody>
      </p:sp>
      <p:sp>
        <p:nvSpPr>
          <p:cNvPr id="9" name="Rounded Rectangle 39"/>
          <p:cNvSpPr>
            <a:spLocks noChangeArrowheads="1"/>
          </p:cNvSpPr>
          <p:nvPr/>
        </p:nvSpPr>
        <p:spPr bwMode="auto">
          <a:xfrm>
            <a:off x="1828800" y="4071624"/>
            <a:ext cx="2640013" cy="1143000"/>
          </a:xfrm>
          <a:prstGeom prst="roundRect">
            <a:avLst>
              <a:gd name="adj" fmla="val 16667"/>
            </a:avLst>
          </a:prstGeom>
          <a:solidFill>
            <a:srgbClr val="F7D9C2"/>
          </a:solidFill>
          <a:ln w="28575" algn="ctr">
            <a:solidFill>
              <a:srgbClr val="000000">
                <a:alpha val="59999"/>
              </a:srgbClr>
            </a:solidFill>
            <a:round/>
            <a:headEnd type="none" w="sm" len="sm"/>
            <a:tailEnd type="none" w="sm" len="sm"/>
          </a:ln>
        </p:spPr>
        <p:txBody>
          <a:bodyPr lIns="0" tIns="72000" rIns="0" bIns="36000" anchor="ctr" anchorCtr="1"/>
          <a:lstStyle/>
          <a:p>
            <a:pPr algn="ctr" defTabSz="228600" eaLnBrk="1" hangingPunct="1">
              <a:spcBef>
                <a:spcPts val="0"/>
              </a:spcBef>
              <a:defRPr/>
            </a:pPr>
            <a:r>
              <a:rPr lang="en-US" b="1" dirty="0">
                <a:solidFill>
                  <a:srgbClr val="000000"/>
                </a:solidFill>
                <a:latin typeface="Courier New" pitchFamily="49" charset="0"/>
                <a:cs typeface="Courier New" pitchFamily="49" charset="0"/>
              </a:rPr>
              <a:t>PDB1</a:t>
            </a:r>
          </a:p>
          <a:p>
            <a:pPr algn="ctr" defTabSz="228600" eaLnBrk="1" hangingPunct="1">
              <a:spcBef>
                <a:spcPts val="0"/>
              </a:spcBef>
              <a:defRPr/>
            </a:pPr>
            <a:r>
              <a:rPr lang="en-US" b="1" dirty="0">
                <a:solidFill>
                  <a:srgbClr val="000000"/>
                </a:solidFill>
                <a:latin typeface="+mj-lt"/>
                <a:cs typeface="Courier New" pitchFamily="49" charset="0"/>
              </a:rPr>
              <a:t>1 share</a:t>
            </a:r>
          </a:p>
          <a:p>
            <a:pPr algn="ctr" defTabSz="228600" eaLnBrk="1" hangingPunct="1">
              <a:spcBef>
                <a:spcPts val="0"/>
              </a:spcBef>
              <a:defRPr/>
            </a:pPr>
            <a:r>
              <a:rPr lang="en-US" b="1" dirty="0">
                <a:solidFill>
                  <a:srgbClr val="000000"/>
                </a:solidFill>
                <a:latin typeface="+mj-lt"/>
                <a:cs typeface="Courier New" pitchFamily="49" charset="0"/>
              </a:rPr>
              <a:t>Guaranteed CPU</a:t>
            </a:r>
          </a:p>
          <a:p>
            <a:pPr algn="ctr" defTabSz="228600" eaLnBrk="1" hangingPunct="1">
              <a:spcBef>
                <a:spcPts val="0"/>
              </a:spcBef>
              <a:defRPr/>
            </a:pPr>
            <a:r>
              <a:rPr lang="en-US" b="1" dirty="0">
                <a:solidFill>
                  <a:srgbClr val="000000"/>
                </a:solidFill>
                <a:latin typeface="+mj-lt"/>
                <a:cs typeface="Courier New" pitchFamily="49" charset="0"/>
              </a:rPr>
              <a:t>= 1/3 (33%)</a:t>
            </a:r>
          </a:p>
        </p:txBody>
      </p:sp>
      <p:sp>
        <p:nvSpPr>
          <p:cNvPr id="14342" name="Rounded Rectangle 39"/>
          <p:cNvSpPr>
            <a:spLocks noChangeArrowheads="1"/>
          </p:cNvSpPr>
          <p:nvPr/>
        </p:nvSpPr>
        <p:spPr bwMode="auto">
          <a:xfrm>
            <a:off x="4875213" y="4071624"/>
            <a:ext cx="2644775" cy="1143000"/>
          </a:xfrm>
          <a:prstGeom prst="roundRect">
            <a:avLst>
              <a:gd name="adj" fmla="val 16667"/>
            </a:avLst>
          </a:prstGeom>
          <a:solidFill>
            <a:srgbClr val="D9F7C2"/>
          </a:solidFill>
          <a:ln w="28575"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solidFill>
                  <a:srgbClr val="000000"/>
                </a:solidFill>
                <a:latin typeface="Courier New" panose="02070309020205020404" pitchFamily="49" charset="0"/>
                <a:cs typeface="Courier New" panose="02070309020205020404" pitchFamily="49" charset="0"/>
              </a:rPr>
              <a:t>PDB2</a:t>
            </a:r>
          </a:p>
          <a:p>
            <a:pPr algn="ctr" eaLnBrk="1" hangingPunct="1"/>
            <a:r>
              <a:rPr lang="en-US" altLang="en-US" b="1" dirty="0">
                <a:solidFill>
                  <a:srgbClr val="000000"/>
                </a:solidFill>
                <a:cs typeface="Courier New" panose="02070309020205020404" pitchFamily="49" charset="0"/>
              </a:rPr>
              <a:t>1 share</a:t>
            </a:r>
          </a:p>
          <a:p>
            <a:pPr algn="ctr" eaLnBrk="1" hangingPunct="1"/>
            <a:r>
              <a:rPr lang="en-US" altLang="en-US" b="1" dirty="0">
                <a:solidFill>
                  <a:srgbClr val="000000"/>
                </a:solidFill>
                <a:cs typeface="Courier New" panose="02070309020205020404" pitchFamily="49" charset="0"/>
              </a:rPr>
              <a:t>Guaranteed CPU</a:t>
            </a:r>
          </a:p>
          <a:p>
            <a:pPr algn="ctr" eaLnBrk="1" hangingPunct="1"/>
            <a:r>
              <a:rPr lang="en-US" altLang="en-US" b="1" dirty="0">
                <a:solidFill>
                  <a:srgbClr val="000000"/>
                </a:solidFill>
                <a:cs typeface="Courier New" panose="02070309020205020404" pitchFamily="49" charset="0"/>
              </a:rPr>
              <a:t>= 1/3 (33%)</a:t>
            </a:r>
            <a:endParaRPr lang="en-US" altLang="en-US" b="1" dirty="0">
              <a:solidFill>
                <a:srgbClr val="000000"/>
              </a:solidFill>
              <a:latin typeface="Courier New" panose="02070309020205020404" pitchFamily="49" charset="0"/>
              <a:cs typeface="Courier New" panose="02070309020205020404" pitchFamily="49" charset="0"/>
            </a:endParaRPr>
          </a:p>
        </p:txBody>
      </p:sp>
      <p:sp>
        <p:nvSpPr>
          <p:cNvPr id="14343" name="Rounded Rectangle 39"/>
          <p:cNvSpPr>
            <a:spLocks noChangeArrowheads="1"/>
          </p:cNvSpPr>
          <p:nvPr/>
        </p:nvSpPr>
        <p:spPr bwMode="auto">
          <a:xfrm>
            <a:off x="7923213" y="4071624"/>
            <a:ext cx="2644775" cy="1143000"/>
          </a:xfrm>
          <a:prstGeom prst="roundRect">
            <a:avLst>
              <a:gd name="adj" fmla="val 16667"/>
            </a:avLst>
          </a:prstGeom>
          <a:solidFill>
            <a:srgbClr val="F7BAFF"/>
          </a:solidFill>
          <a:ln w="28575"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solidFill>
                  <a:srgbClr val="000000"/>
                </a:solidFill>
                <a:latin typeface="Courier New" panose="02070309020205020404" pitchFamily="49" charset="0"/>
                <a:cs typeface="Courier New" panose="02070309020205020404" pitchFamily="49" charset="0"/>
              </a:rPr>
              <a:t>PDB3</a:t>
            </a:r>
          </a:p>
          <a:p>
            <a:pPr algn="ctr" eaLnBrk="1" hangingPunct="1"/>
            <a:r>
              <a:rPr lang="en-US" altLang="en-US" b="1" dirty="0">
                <a:solidFill>
                  <a:srgbClr val="000000"/>
                </a:solidFill>
                <a:cs typeface="Courier New" panose="02070309020205020404" pitchFamily="49" charset="0"/>
              </a:rPr>
              <a:t>1 share</a:t>
            </a:r>
          </a:p>
          <a:p>
            <a:pPr algn="ctr" eaLnBrk="1" hangingPunct="1"/>
            <a:r>
              <a:rPr lang="en-US" altLang="en-US" b="1" dirty="0">
                <a:solidFill>
                  <a:srgbClr val="000000"/>
                </a:solidFill>
                <a:cs typeface="Courier New" panose="02070309020205020404" pitchFamily="49" charset="0"/>
              </a:rPr>
              <a:t>Guaranteed CPU</a:t>
            </a:r>
          </a:p>
          <a:p>
            <a:pPr algn="ctr" eaLnBrk="1" hangingPunct="1"/>
            <a:r>
              <a:rPr lang="en-US" altLang="en-US" b="1" dirty="0">
                <a:solidFill>
                  <a:srgbClr val="000000"/>
                </a:solidFill>
                <a:cs typeface="Courier New" panose="02070309020205020404" pitchFamily="49" charset="0"/>
              </a:rPr>
              <a:t>= 1/3 (33%)</a:t>
            </a:r>
            <a:endParaRPr lang="en-US" altLang="en-US" b="1" dirty="0">
              <a:solidFill>
                <a:srgbClr val="000000"/>
              </a:solidFill>
              <a:latin typeface="Courier New" panose="02070309020205020404" pitchFamily="49" charset="0"/>
              <a:cs typeface="Courier New" panose="02070309020205020404" pitchFamily="49" charset="0"/>
            </a:endParaRPr>
          </a:p>
        </p:txBody>
      </p:sp>
      <p:sp>
        <p:nvSpPr>
          <p:cNvPr id="12" name="Rounded Rectangular Callout 11"/>
          <p:cNvSpPr/>
          <p:nvPr/>
        </p:nvSpPr>
        <p:spPr>
          <a:xfrm>
            <a:off x="7405688" y="3140968"/>
            <a:ext cx="4256087" cy="762762"/>
          </a:xfrm>
          <a:prstGeom prst="wedgeRoundRectCallout">
            <a:avLst>
              <a:gd name="adj1" fmla="val -61082"/>
              <a:gd name="adj2" fmla="val 60339"/>
              <a:gd name="adj3" fmla="val 16667"/>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121899" tIns="60949" rIns="121899" bIns="60949" anchor="ctr"/>
          <a:lstStyle/>
          <a:p>
            <a:pPr defTabSz="304747">
              <a:spcBef>
                <a:spcPct val="20000"/>
              </a:spcBef>
              <a:buClr>
                <a:srgbClr val="FF0000"/>
              </a:buClr>
              <a:defRPr/>
            </a:pPr>
            <a:r>
              <a:rPr lang="en-US" sz="1400" dirty="0">
                <a:solidFill>
                  <a:srgbClr val="000000"/>
                </a:solidFill>
              </a:rPr>
              <a:t>Each PDB has one share. </a:t>
            </a:r>
          </a:p>
          <a:p>
            <a:pPr defTabSz="304747">
              <a:spcBef>
                <a:spcPct val="20000"/>
              </a:spcBef>
              <a:buClr>
                <a:srgbClr val="FF0000"/>
              </a:buClr>
              <a:defRPr/>
            </a:pPr>
            <a:r>
              <a:rPr lang="en-US" sz="1400" dirty="0">
                <a:solidFill>
                  <a:srgbClr val="000000"/>
                </a:solidFill>
              </a:rPr>
              <a:t>With a total of 3 shares, each PDB is guaranteed 1/3 or 33% of the CPU.</a:t>
            </a:r>
          </a:p>
        </p:txBody>
      </p:sp>
      <p:sp>
        <p:nvSpPr>
          <p:cNvPr id="13" name="Rounded Rectangular Callout 12"/>
          <p:cNvSpPr/>
          <p:nvPr/>
        </p:nvSpPr>
        <p:spPr>
          <a:xfrm>
            <a:off x="6791325" y="5478149"/>
            <a:ext cx="4870450" cy="714375"/>
          </a:xfrm>
          <a:prstGeom prst="wedgeRoundRectCallout">
            <a:avLst>
              <a:gd name="adj1" fmla="val 4291"/>
              <a:gd name="adj2" fmla="val -87549"/>
              <a:gd name="adj3" fmla="val 16667"/>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121899" tIns="60949" rIns="121899" bIns="60949" anchor="ctr"/>
          <a:lstStyle/>
          <a:p>
            <a:pPr defTabSz="304747">
              <a:spcBef>
                <a:spcPct val="20000"/>
              </a:spcBef>
              <a:buClr>
                <a:srgbClr val="FF0000"/>
              </a:buClr>
              <a:defRPr/>
            </a:pPr>
            <a:r>
              <a:rPr lang="en-US" sz="1400" dirty="0">
                <a:solidFill>
                  <a:srgbClr val="000000"/>
                </a:solidFill>
              </a:rPr>
              <a:t>If this PDB is more important, you can explicitly allocate it more shares. It then gets more resources than the other PDBs.  </a:t>
            </a:r>
          </a:p>
        </p:txBody>
      </p:sp>
    </p:spTree>
    <p:custDataLst>
      <p:tags r:id="rId1"/>
    </p:custDataLst>
    <p:extLst>
      <p:ext uri="{BB962C8B-B14F-4D97-AF65-F5344CB8AC3E}">
        <p14:creationId xmlns:p14="http://schemas.microsoft.com/office/powerpoint/2010/main" val="35258382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fr-FR" altLang="en-US" dirty="0"/>
              <a:t>CDB Resource Plan Basics: </a:t>
            </a:r>
            <a:r>
              <a:rPr lang="fr-FR" altLang="en-US" dirty="0" err="1" smtClean="0"/>
              <a:t>Limits</a:t>
            </a:r>
            <a:r>
              <a:rPr lang="fr-FR" altLang="en-US" dirty="0" smtClean="0"/>
              <a:t/>
            </a:r>
            <a:br>
              <a:rPr lang="fr-FR" altLang="en-US" dirty="0" smtClean="0"/>
            </a:br>
            <a:endParaRPr lang="en-US" altLang="en-US" dirty="0"/>
          </a:p>
        </p:txBody>
      </p:sp>
      <p:sp>
        <p:nvSpPr>
          <p:cNvPr id="16387" name="Content Placeholder 2"/>
          <p:cNvSpPr>
            <a:spLocks noGrp="1"/>
          </p:cNvSpPr>
          <p:nvPr>
            <p:ph idx="1"/>
          </p:nvPr>
        </p:nvSpPr>
        <p:spPr>
          <a:xfrm>
            <a:off x="622300" y="1243013"/>
            <a:ext cx="10944225" cy="2282825"/>
          </a:xfrm>
        </p:spPr>
        <p:txBody>
          <a:bodyPr/>
          <a:lstStyle/>
          <a:p>
            <a:pPr lvl="1" eaLnBrk="1" hangingPunct="1"/>
            <a:r>
              <a:rPr lang="fr-FR" altLang="en-US" dirty="0"/>
              <a:t>Four limits can be defined for each PDB:</a:t>
            </a:r>
          </a:p>
          <a:p>
            <a:pPr marL="1279525" lvl="2" indent="-365125" eaLnBrk="1" hangingPunct="1"/>
            <a:r>
              <a:rPr lang="fr-FR" altLang="en-US" dirty="0"/>
              <a:t>Utilization limit for CPU, Exadata I/Os, and parallel servers</a:t>
            </a:r>
          </a:p>
          <a:p>
            <a:pPr marL="1279525" lvl="2" indent="-365125" eaLnBrk="1" hangingPunct="1"/>
            <a:r>
              <a:rPr lang="fr-FR" altLang="en-US" dirty="0"/>
              <a:t>Parallel server limit to override the utilization limit</a:t>
            </a:r>
          </a:p>
          <a:p>
            <a:pPr marL="1279525" lvl="2" indent="-365125" eaLnBrk="1" hangingPunct="1"/>
            <a:r>
              <a:rPr lang="fr-FR" altLang="en-US" dirty="0">
                <a:latin typeface="Courier New" panose="02070309020205020404" pitchFamily="49" charset="0"/>
                <a:cs typeface="Courier New" panose="02070309020205020404" pitchFamily="49" charset="0"/>
              </a:rPr>
              <a:t>Memory_min</a:t>
            </a:r>
          </a:p>
          <a:p>
            <a:pPr marL="1279525" lvl="2" indent="-365125" eaLnBrk="1" hangingPunct="1"/>
            <a:r>
              <a:rPr lang="fr-FR" altLang="en-US" dirty="0">
                <a:latin typeface="Courier New" panose="02070309020205020404" pitchFamily="49" charset="0"/>
                <a:cs typeface="Courier New" panose="02070309020205020404" pitchFamily="49" charset="0"/>
              </a:rPr>
              <a:t>Memory_limit</a:t>
            </a:r>
          </a:p>
          <a:p>
            <a:pPr lvl="1" eaLnBrk="1" hangingPunct="1"/>
            <a:r>
              <a:rPr lang="fr-FR" altLang="en-US" dirty="0"/>
              <a:t>You can change default values.</a:t>
            </a:r>
            <a:endParaRPr lang="en-US" altLang="en-US" dirty="0"/>
          </a:p>
        </p:txBody>
      </p:sp>
      <p:grpSp>
        <p:nvGrpSpPr>
          <p:cNvPr id="16388" name="Group 1"/>
          <p:cNvGrpSpPr>
            <a:grpSpLocks/>
          </p:cNvGrpSpPr>
          <p:nvPr/>
        </p:nvGrpSpPr>
        <p:grpSpPr bwMode="auto">
          <a:xfrm>
            <a:off x="671513" y="3860800"/>
            <a:ext cx="10845800" cy="2232025"/>
            <a:chOff x="719138" y="3860800"/>
            <a:chExt cx="10845800" cy="2232025"/>
          </a:xfrm>
        </p:grpSpPr>
        <p:sp>
          <p:nvSpPr>
            <p:cNvPr id="2" name="Rounded Rectangle 39"/>
            <p:cNvSpPr>
              <a:spLocks noChangeArrowheads="1"/>
            </p:cNvSpPr>
            <p:nvPr/>
          </p:nvSpPr>
          <p:spPr bwMode="auto">
            <a:xfrm>
              <a:off x="719138" y="3860800"/>
              <a:ext cx="10845800" cy="2232025"/>
            </a:xfrm>
            <a:prstGeom prst="rect">
              <a:avLst/>
            </a:prstGeom>
            <a:solidFill>
              <a:srgbClr val="FFE1C2"/>
            </a:solidFill>
            <a:ln w="28575" algn="ctr">
              <a:solidFill>
                <a:schemeClr val="accent6">
                  <a:lumMod val="75000"/>
                </a:schemeClr>
              </a:solidFill>
              <a:round/>
              <a:headEnd type="none" w="sm" len="sm"/>
              <a:tailEnd type="none" w="sm" len="sm"/>
            </a:ln>
          </p:spPr>
          <p:txBody>
            <a:bodyPr lIns="144000" tIns="180000" rIns="0" bIns="36000"/>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defRPr/>
              </a:pPr>
              <a:r>
                <a:rPr lang="en-US" altLang="en-US" sz="2000" b="1" dirty="0">
                  <a:solidFill>
                    <a:srgbClr val="000000"/>
                  </a:solidFill>
                  <a:latin typeface="Courier New" panose="02070309020205020404" pitchFamily="49" charset="0"/>
                  <a:cs typeface="Courier New" panose="02070309020205020404" pitchFamily="49" charset="0"/>
                </a:rPr>
                <a:t>PDB1</a:t>
              </a:r>
            </a:p>
            <a:p>
              <a:pPr eaLnBrk="1" hangingPunct="1">
                <a:lnSpc>
                  <a:spcPts val="1000"/>
                </a:lnSpc>
                <a:defRPr/>
              </a:pPr>
              <a:endParaRPr lang="fr-FR" altLang="en-US" sz="2000" b="1" dirty="0">
                <a:solidFill>
                  <a:srgbClr val="000000"/>
                </a:solidFill>
                <a:latin typeface="Courier New" panose="02070309020205020404" pitchFamily="49" charset="0"/>
                <a:cs typeface="Courier New" panose="02070309020205020404" pitchFamily="49" charset="0"/>
              </a:endParaRPr>
            </a:p>
            <a:p>
              <a:pPr eaLnBrk="1" hangingPunct="1">
                <a:lnSpc>
                  <a:spcPts val="1000"/>
                </a:lnSpc>
                <a:defRPr/>
              </a:pPr>
              <a:endParaRPr lang="fr-FR" altLang="en-US" sz="2000" b="1" dirty="0">
                <a:solidFill>
                  <a:srgbClr val="000000"/>
                </a:solidFill>
                <a:latin typeface="Courier New" panose="02070309020205020404" pitchFamily="49" charset="0"/>
                <a:cs typeface="Courier New" panose="02070309020205020404" pitchFamily="49" charset="0"/>
              </a:endParaRPr>
            </a:p>
            <a:p>
              <a:pPr eaLnBrk="1" hangingPunct="1">
                <a:lnSpc>
                  <a:spcPts val="1000"/>
                </a:lnSpc>
                <a:defRPr/>
              </a:pPr>
              <a:r>
                <a:rPr lang="fr-FR" altLang="en-US" sz="2000" b="1" dirty="0">
                  <a:solidFill>
                    <a:srgbClr val="000000"/>
                  </a:solidFill>
                  <a:latin typeface="Courier New" panose="02070309020205020404" pitchFamily="49" charset="0"/>
                  <a:cs typeface="Courier New" panose="02070309020205020404" pitchFamily="49" charset="0"/>
                </a:rPr>
                <a:t>                </a:t>
              </a:r>
            </a:p>
            <a:p>
              <a:pPr eaLnBrk="1" hangingPunct="1">
                <a:lnSpc>
                  <a:spcPts val="1000"/>
                </a:lnSpc>
                <a:defRPr/>
              </a:pPr>
              <a:r>
                <a:rPr lang="fr-FR" altLang="en-US" sz="2000" b="1" dirty="0">
                  <a:solidFill>
                    <a:srgbClr val="000000"/>
                  </a:solidFill>
                  <a:latin typeface="Courier New" panose="02070309020205020404" pitchFamily="49" charset="0"/>
                  <a:cs typeface="Courier New" panose="02070309020205020404" pitchFamily="49" charset="0"/>
                </a:rPr>
                <a:t>                      </a:t>
              </a:r>
              <a:r>
                <a:rPr lang="fr-FR" altLang="en-US" sz="1600" b="1" dirty="0">
                  <a:solidFill>
                    <a:srgbClr val="000000"/>
                  </a:solidFill>
                  <a:latin typeface="Courier New" panose="02070309020205020404" pitchFamily="49" charset="0"/>
                  <a:cs typeface="Courier New" panose="02070309020205020404" pitchFamily="49" charset="0"/>
                </a:rPr>
                <a:t>replaced by</a:t>
              </a:r>
            </a:p>
            <a:p>
              <a:pPr eaLnBrk="1" hangingPunct="1">
                <a:lnSpc>
                  <a:spcPts val="1000"/>
                </a:lnSpc>
                <a:defRPr/>
              </a:pPr>
              <a:endParaRPr lang="fr-FR" altLang="en-US" sz="1600" b="1" dirty="0">
                <a:solidFill>
                  <a:srgbClr val="000000"/>
                </a:solidFill>
                <a:latin typeface="Courier New" panose="02070309020205020404" pitchFamily="49" charset="0"/>
                <a:cs typeface="Courier New" panose="02070309020205020404" pitchFamily="49" charset="0"/>
              </a:endParaRPr>
            </a:p>
            <a:p>
              <a:pPr eaLnBrk="1" hangingPunct="1">
                <a:lnSpc>
                  <a:spcPts val="1000"/>
                </a:lnSpc>
                <a:defRPr/>
              </a:pPr>
              <a:endParaRPr lang="fr-FR" altLang="en-US" sz="1600" b="1" dirty="0">
                <a:solidFill>
                  <a:srgbClr val="000000"/>
                </a:solidFill>
                <a:latin typeface="Courier New" panose="02070309020205020404" pitchFamily="49" charset="0"/>
                <a:cs typeface="Courier New" panose="02070309020205020404" pitchFamily="49" charset="0"/>
              </a:endParaRPr>
            </a:p>
            <a:p>
              <a:pPr eaLnBrk="1" hangingPunct="1">
                <a:lnSpc>
                  <a:spcPts val="1000"/>
                </a:lnSpc>
                <a:defRPr/>
              </a:pPr>
              <a:endParaRPr lang="fr-FR" altLang="en-US" sz="1600" b="1" dirty="0">
                <a:solidFill>
                  <a:srgbClr val="000000"/>
                </a:solidFill>
                <a:latin typeface="Courier New" panose="02070309020205020404" pitchFamily="49" charset="0"/>
                <a:cs typeface="Courier New" panose="02070309020205020404" pitchFamily="49" charset="0"/>
              </a:endParaRPr>
            </a:p>
            <a:p>
              <a:pPr eaLnBrk="1" hangingPunct="1">
                <a:lnSpc>
                  <a:spcPts val="1000"/>
                </a:lnSpc>
                <a:defRPr/>
              </a:pPr>
              <a:r>
                <a:rPr lang="fr-FR" altLang="en-US" sz="1600" b="1" dirty="0">
                  <a:solidFill>
                    <a:srgbClr val="000000"/>
                  </a:solidFill>
                  <a:latin typeface="Courier New" panose="02070309020205020404" pitchFamily="49" charset="0"/>
                  <a:cs typeface="Courier New" panose="02070309020205020404" pitchFamily="49" charset="0"/>
                </a:rPr>
                <a:t>                           replaced by </a:t>
              </a:r>
            </a:p>
          </p:txBody>
        </p:sp>
        <p:sp>
          <p:nvSpPr>
            <p:cNvPr id="9221" name="TextBox 3"/>
            <p:cNvSpPr txBox="1">
              <a:spLocks noChangeArrowheads="1"/>
            </p:cNvSpPr>
            <p:nvPr/>
          </p:nvSpPr>
          <p:spPr bwMode="auto">
            <a:xfrm>
              <a:off x="5854700" y="4386263"/>
              <a:ext cx="3552825" cy="369887"/>
            </a:xfrm>
            <a:prstGeom prst="rect">
              <a:avLst/>
            </a:prstGeom>
            <a:solidFill>
              <a:srgbClr val="FFCC66"/>
            </a:solidFill>
            <a:ln w="28575">
              <a:solidFill>
                <a:schemeClr val="accent6">
                  <a:lumMod val="75000"/>
                </a:schemeClr>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fr-FR" altLang="en-US" b="1" dirty="0">
                  <a:solidFill>
                    <a:srgbClr val="000000"/>
                  </a:solidFill>
                  <a:latin typeface="Courier New" panose="02070309020205020404" pitchFamily="49" charset="0"/>
                  <a:cs typeface="Courier New" panose="02070309020205020404" pitchFamily="49" charset="0"/>
                </a:rPr>
                <a:t>utilization_limit = 30</a:t>
              </a:r>
              <a:endParaRPr lang="en-US" altLang="en-US" b="1" dirty="0">
                <a:solidFill>
                  <a:srgbClr val="000000"/>
                </a:solidFill>
                <a:latin typeface="Courier New" panose="02070309020205020404" pitchFamily="49" charset="0"/>
                <a:cs typeface="Courier New" panose="02070309020205020404" pitchFamily="49" charset="0"/>
              </a:endParaRPr>
            </a:p>
          </p:txBody>
        </p:sp>
        <p:sp>
          <p:nvSpPr>
            <p:cNvPr id="9222" name="TextBox 4"/>
            <p:cNvSpPr txBox="1">
              <a:spLocks noChangeArrowheads="1"/>
            </p:cNvSpPr>
            <p:nvPr/>
          </p:nvSpPr>
          <p:spPr bwMode="auto">
            <a:xfrm>
              <a:off x="5854700" y="4902200"/>
              <a:ext cx="3552825" cy="368300"/>
            </a:xfrm>
            <a:prstGeom prst="rect">
              <a:avLst/>
            </a:prstGeom>
            <a:solidFill>
              <a:srgbClr val="FFCC66"/>
            </a:solidFill>
            <a:ln w="28575">
              <a:solidFill>
                <a:schemeClr val="accent6">
                  <a:lumMod val="75000"/>
                </a:schemeClr>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fr-FR" altLang="en-US" b="1" dirty="0">
                  <a:solidFill>
                    <a:srgbClr val="000000"/>
                  </a:solidFill>
                  <a:latin typeface="Courier New" panose="02070309020205020404" pitchFamily="49" charset="0"/>
                  <a:cs typeface="Courier New" panose="02070309020205020404" pitchFamily="49" charset="0"/>
                </a:rPr>
                <a:t>parallel_server_limit=50</a:t>
              </a:r>
              <a:endParaRPr lang="en-US" altLang="en-US" b="1" dirty="0">
                <a:solidFill>
                  <a:srgbClr val="000000"/>
                </a:solidFill>
                <a:latin typeface="Courier New" panose="02070309020205020404" pitchFamily="49" charset="0"/>
                <a:cs typeface="Courier New" panose="02070309020205020404" pitchFamily="49" charset="0"/>
              </a:endParaRPr>
            </a:p>
          </p:txBody>
        </p:sp>
        <p:sp>
          <p:nvSpPr>
            <p:cNvPr id="9223" name="TextBox 4"/>
            <p:cNvSpPr txBox="1">
              <a:spLocks noChangeArrowheads="1"/>
            </p:cNvSpPr>
            <p:nvPr/>
          </p:nvSpPr>
          <p:spPr bwMode="auto">
            <a:xfrm>
              <a:off x="2397125" y="5516563"/>
              <a:ext cx="2493963" cy="400050"/>
            </a:xfrm>
            <a:prstGeom prst="rect">
              <a:avLst/>
            </a:prstGeom>
            <a:solidFill>
              <a:srgbClr val="FFCC66"/>
            </a:solidFill>
            <a:ln w="28575">
              <a:solidFill>
                <a:schemeClr val="accent6">
                  <a:lumMod val="75000"/>
                </a:schemeClr>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fr-FR" altLang="en-US" sz="2000" b="1" dirty="0">
                  <a:solidFill>
                    <a:srgbClr val="000000"/>
                  </a:solidFill>
                  <a:latin typeface="Courier New" panose="02070309020205020404" pitchFamily="49" charset="0"/>
                  <a:cs typeface="Courier New" panose="02070309020205020404" pitchFamily="49" charset="0"/>
                </a:rPr>
                <a:t>memory_min = 50</a:t>
              </a:r>
              <a:endParaRPr lang="en-US" altLang="en-US" sz="2000" b="1" dirty="0">
                <a:solidFill>
                  <a:srgbClr val="000000"/>
                </a:solidFill>
                <a:latin typeface="Courier New" panose="02070309020205020404" pitchFamily="49" charset="0"/>
                <a:cs typeface="Courier New" panose="02070309020205020404" pitchFamily="49" charset="0"/>
              </a:endParaRPr>
            </a:p>
          </p:txBody>
        </p:sp>
        <p:sp>
          <p:nvSpPr>
            <p:cNvPr id="9224" name="TextBox 4"/>
            <p:cNvSpPr txBox="1">
              <a:spLocks noChangeArrowheads="1"/>
            </p:cNvSpPr>
            <p:nvPr/>
          </p:nvSpPr>
          <p:spPr bwMode="auto">
            <a:xfrm>
              <a:off x="6297613" y="5516563"/>
              <a:ext cx="2800350" cy="400050"/>
            </a:xfrm>
            <a:prstGeom prst="rect">
              <a:avLst/>
            </a:prstGeom>
            <a:solidFill>
              <a:srgbClr val="FFCC66"/>
            </a:solidFill>
            <a:ln w="28575">
              <a:solidFill>
                <a:schemeClr val="accent6">
                  <a:lumMod val="75000"/>
                </a:schemeClr>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fr-FR" altLang="en-US" sz="2000" b="1" dirty="0">
                  <a:solidFill>
                    <a:srgbClr val="000000"/>
                  </a:solidFill>
                  <a:latin typeface="Courier New" panose="02070309020205020404" pitchFamily="49" charset="0"/>
                  <a:cs typeface="Courier New" panose="02070309020205020404" pitchFamily="49" charset="0"/>
                </a:rPr>
                <a:t>memory_limit = 80</a:t>
              </a:r>
              <a:endParaRPr lang="en-US" altLang="en-US" sz="2000" b="1" dirty="0">
                <a:solidFill>
                  <a:srgbClr val="000000"/>
                </a:solidFill>
                <a:latin typeface="Courier New" panose="02070309020205020404" pitchFamily="49" charset="0"/>
                <a:cs typeface="Courier New" panose="02070309020205020404" pitchFamily="49" charset="0"/>
              </a:endParaRPr>
            </a:p>
          </p:txBody>
        </p:sp>
        <p:sp>
          <p:nvSpPr>
            <p:cNvPr id="9225" name="TextBox 3"/>
            <p:cNvSpPr txBox="1">
              <a:spLocks noChangeAspect="1" noChangeArrowheads="1"/>
            </p:cNvSpPr>
            <p:nvPr/>
          </p:nvSpPr>
          <p:spPr bwMode="auto">
            <a:xfrm>
              <a:off x="865188" y="4430713"/>
              <a:ext cx="2997200" cy="307975"/>
            </a:xfrm>
            <a:prstGeom prst="rect">
              <a:avLst/>
            </a:prstGeom>
            <a:solidFill>
              <a:schemeClr val="bg2"/>
            </a:solidFill>
            <a:ln w="28575">
              <a:solidFill>
                <a:schemeClr val="accent6">
                  <a:lumMod val="75000"/>
                </a:schemeClr>
              </a:solidFill>
              <a:miter lim="800000"/>
              <a:headEnd/>
              <a:tailEnd/>
            </a:ln>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fr-FR" altLang="en-US" sz="1400" b="1" dirty="0">
                  <a:solidFill>
                    <a:srgbClr val="000000"/>
                  </a:solidFill>
                  <a:latin typeface="Courier New" panose="02070309020205020404" pitchFamily="49" charset="0"/>
                  <a:cs typeface="Courier New" panose="02070309020205020404" pitchFamily="49" charset="0"/>
                </a:rPr>
                <a:t>max_utilization_limit</a:t>
              </a:r>
              <a:endParaRPr lang="en-US" altLang="en-US" sz="1400" b="1" dirty="0">
                <a:solidFill>
                  <a:srgbClr val="000000"/>
                </a:solidFill>
                <a:latin typeface="Courier New" panose="02070309020205020404" pitchFamily="49" charset="0"/>
                <a:cs typeface="Courier New" panose="02070309020205020404" pitchFamily="49" charset="0"/>
              </a:endParaRPr>
            </a:p>
          </p:txBody>
        </p:sp>
        <p:sp>
          <p:nvSpPr>
            <p:cNvPr id="9226" name="TextBox 3"/>
            <p:cNvSpPr txBox="1">
              <a:spLocks noChangeAspect="1" noChangeArrowheads="1"/>
            </p:cNvSpPr>
            <p:nvPr/>
          </p:nvSpPr>
          <p:spPr bwMode="auto">
            <a:xfrm>
              <a:off x="890588" y="4919663"/>
              <a:ext cx="2978150" cy="306387"/>
            </a:xfrm>
            <a:prstGeom prst="rect">
              <a:avLst/>
            </a:prstGeom>
            <a:solidFill>
              <a:schemeClr val="bg2"/>
            </a:solidFill>
            <a:ln w="28575">
              <a:solidFill>
                <a:schemeClr val="accent6">
                  <a:lumMod val="75000"/>
                </a:schemeClr>
              </a:solidFill>
              <a:miter lim="800000"/>
              <a:headEnd/>
              <a:tailEnd/>
            </a:ln>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fr-FR" altLang="en-US" sz="1400" b="1" dirty="0">
                  <a:solidFill>
                    <a:srgbClr val="000000"/>
                  </a:solidFill>
                  <a:latin typeface="Courier New" panose="02070309020205020404" pitchFamily="49" charset="0"/>
                  <a:cs typeface="Courier New" panose="02070309020205020404" pitchFamily="49" charset="0"/>
                </a:rPr>
                <a:t>parallel_target_percentage</a:t>
              </a:r>
              <a:endParaRPr lang="en-US" altLang="en-US" sz="1400" b="1" dirty="0">
                <a:solidFill>
                  <a:srgbClr val="000000"/>
                </a:solidFill>
                <a:latin typeface="Courier New" panose="02070309020205020404" pitchFamily="49" charset="0"/>
                <a:cs typeface="Courier New" panose="02070309020205020404" pitchFamily="49" charset="0"/>
              </a:endParaRPr>
            </a:p>
          </p:txBody>
        </p:sp>
      </p:grpSp>
    </p:spTree>
    <p:custDataLst>
      <p:tags r:id="rId1"/>
    </p:custDataLst>
    <p:extLst>
      <p:ext uri="{BB962C8B-B14F-4D97-AF65-F5344CB8AC3E}">
        <p14:creationId xmlns:p14="http://schemas.microsoft.com/office/powerpoint/2010/main" val="32510586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endParaRPr lang="en-US" altLang="en-US" dirty="0"/>
          </a:p>
        </p:txBody>
      </p:sp>
    </p:spTree>
    <p:custDataLst>
      <p:tags r:id="rId1"/>
    </p:custDataLst>
    <p:extLst>
      <p:ext uri="{BB962C8B-B14F-4D97-AF65-F5344CB8AC3E}">
        <p14:creationId xmlns:p14="http://schemas.microsoft.com/office/powerpoint/2010/main" val="55356554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dirty="0"/>
              <a:t>PDB IO Rate </a:t>
            </a:r>
            <a:r>
              <a:rPr lang="en-US" altLang="en-US" dirty="0" smtClean="0"/>
              <a:t>Limit</a:t>
            </a:r>
            <a:br>
              <a:rPr lang="en-US" altLang="en-US" dirty="0" smtClean="0"/>
            </a:br>
            <a:endParaRPr lang="en-US" altLang="en-US" dirty="0"/>
          </a:p>
        </p:txBody>
      </p:sp>
      <p:sp>
        <p:nvSpPr>
          <p:cNvPr id="20483" name="Text Placeholder 2"/>
          <p:cNvSpPr>
            <a:spLocks noGrp="1"/>
          </p:cNvSpPr>
          <p:nvPr>
            <p:ph idx="1"/>
          </p:nvPr>
        </p:nvSpPr>
        <p:spPr>
          <a:xfrm>
            <a:off x="622300" y="1243013"/>
            <a:ext cx="10944225" cy="2111375"/>
          </a:xfrm>
        </p:spPr>
        <p:txBody>
          <a:bodyPr/>
          <a:lstStyle/>
          <a:p>
            <a:pPr lvl="1" eaLnBrk="1" hangingPunct="1"/>
            <a:r>
              <a:rPr lang="en-US" altLang="en-US" dirty="0">
                <a:latin typeface="Courier New" panose="02070309020205020404" pitchFamily="49" charset="0"/>
                <a:cs typeface="Courier New" panose="02070309020205020404" pitchFamily="49" charset="0"/>
              </a:rPr>
              <a:t>MAX_IOPS</a:t>
            </a:r>
            <a:r>
              <a:rPr lang="en-US" altLang="en-US" dirty="0"/>
              <a:t>: Number of IOs issued per second </a:t>
            </a:r>
          </a:p>
          <a:p>
            <a:pPr lvl="1" eaLnBrk="1" hangingPunct="1"/>
            <a:r>
              <a:rPr lang="en-US" altLang="en-US" dirty="0">
                <a:latin typeface="Courier New" panose="02070309020205020404" pitchFamily="49" charset="0"/>
                <a:cs typeface="Courier New" panose="02070309020205020404" pitchFamily="49" charset="0"/>
              </a:rPr>
              <a:t>MAX_MBPS</a:t>
            </a:r>
            <a:r>
              <a:rPr lang="en-US" altLang="en-US" dirty="0"/>
              <a:t>: MB of IO issued per second</a:t>
            </a:r>
          </a:p>
          <a:p>
            <a:pPr lvl="1" eaLnBrk="1" hangingPunct="1"/>
            <a:r>
              <a:rPr lang="en-US" altLang="en-US" dirty="0"/>
              <a:t>Set to 0 by default </a:t>
            </a:r>
            <a:r>
              <a:rPr lang="en-US" altLang="en-US" i="1" dirty="0"/>
              <a:t>(no value at the CDB root level) </a:t>
            </a:r>
            <a:r>
              <a:rPr lang="en-US" altLang="en-US" dirty="0">
                <a:sym typeface="Wingdings" panose="05000000000000000000" pitchFamily="2" charset="2"/>
              </a:rPr>
              <a:t> no limit</a:t>
            </a:r>
            <a:endParaRPr lang="en-US" altLang="en-US" dirty="0">
              <a:solidFill>
                <a:srgbClr val="FF0000"/>
              </a:solidFill>
            </a:endParaRPr>
          </a:p>
          <a:p>
            <a:pPr lvl="1" eaLnBrk="1" hangingPunct="1"/>
            <a:r>
              <a:rPr lang="en-US" altLang="en-US" dirty="0"/>
              <a:t>Stored in the PDB dictionary </a:t>
            </a:r>
          </a:p>
          <a:p>
            <a:pPr lvl="1" eaLnBrk="1" hangingPunct="1"/>
            <a:r>
              <a:rPr lang="en-US" altLang="en-US" dirty="0"/>
              <a:t>Migrated with the PDB on an unplug or a plug into a new CDB</a:t>
            </a:r>
          </a:p>
        </p:txBody>
      </p:sp>
      <p:sp>
        <p:nvSpPr>
          <p:cNvPr id="13" name="Content Placeholder 2"/>
          <p:cNvSpPr txBox="1">
            <a:spLocks/>
          </p:cNvSpPr>
          <p:nvPr/>
        </p:nvSpPr>
        <p:spPr bwMode="gray">
          <a:xfrm>
            <a:off x="1007173" y="5307643"/>
            <a:ext cx="7006953" cy="67975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eaLnBrk="1" hangingPunct="1">
              <a:spcBef>
                <a:spcPts val="300"/>
              </a:spcBef>
              <a:defRPr/>
            </a:pPr>
            <a:r>
              <a:rPr lang="en-US" sz="1200" b="1" dirty="0">
                <a:latin typeface="Courier New" pitchFamily="49" charset="0"/>
                <a:cs typeface="Courier New" pitchFamily="49" charset="0"/>
              </a:rPr>
              <a:t>SQL&gt; ALTER SESSION SET CONTAINER = PDB1;</a:t>
            </a:r>
          </a:p>
          <a:p>
            <a:pPr eaLnBrk="1" hangingPunct="1">
              <a:spcBef>
                <a:spcPts val="300"/>
              </a:spcBef>
              <a:defRPr/>
            </a:pPr>
            <a:r>
              <a:rPr lang="en-US" sz="1200" b="1" dirty="0">
                <a:latin typeface="Courier New" pitchFamily="49" charset="0"/>
                <a:cs typeface="Courier New" pitchFamily="49" charset="0"/>
              </a:rPr>
              <a:t>SQL&gt; ALTER SYSTEM SET </a:t>
            </a:r>
            <a:r>
              <a:rPr lang="en-US" sz="1200" b="1" dirty="0">
                <a:solidFill>
                  <a:srgbClr val="C00000"/>
                </a:solidFill>
                <a:latin typeface="Courier New" pitchFamily="49" charset="0"/>
                <a:cs typeface="Courier New" pitchFamily="49" charset="0"/>
              </a:rPr>
              <a:t>MAX_IOPS</a:t>
            </a:r>
            <a:r>
              <a:rPr lang="en-US" sz="1200" b="1" dirty="0">
                <a:latin typeface="Courier New" pitchFamily="49" charset="0"/>
                <a:cs typeface="Courier New" pitchFamily="49" charset="0"/>
              </a:rPr>
              <a:t> = 5000 SCOPE=SPFILE;</a:t>
            </a:r>
          </a:p>
          <a:p>
            <a:pPr eaLnBrk="1" hangingPunct="1">
              <a:spcBef>
                <a:spcPts val="300"/>
              </a:spcBef>
              <a:defRPr/>
            </a:pPr>
            <a:r>
              <a:rPr lang="en-US" sz="1200" b="1" dirty="0">
                <a:latin typeface="Courier New" pitchFamily="49" charset="0"/>
                <a:cs typeface="Courier New" pitchFamily="49" charset="0"/>
              </a:rPr>
              <a:t>SQL&gt; ALTER SYSTEM SET </a:t>
            </a:r>
            <a:r>
              <a:rPr lang="en-US" sz="1200" b="1" dirty="0">
                <a:solidFill>
                  <a:srgbClr val="C00000"/>
                </a:solidFill>
                <a:latin typeface="Courier New" pitchFamily="49" charset="0"/>
                <a:cs typeface="Courier New" pitchFamily="49" charset="0"/>
              </a:rPr>
              <a:t>MAX_MBPS</a:t>
            </a:r>
            <a:r>
              <a:rPr lang="en-US" sz="1200" b="1" dirty="0">
                <a:latin typeface="Courier New" pitchFamily="49" charset="0"/>
                <a:cs typeface="Courier New" pitchFamily="49" charset="0"/>
              </a:rPr>
              <a:t> = 6000 SCOPE=SPFILE;</a:t>
            </a:r>
          </a:p>
        </p:txBody>
      </p:sp>
      <p:sp>
        <p:nvSpPr>
          <p:cNvPr id="20487" name="Vertical Scroll 87"/>
          <p:cNvSpPr>
            <a:spLocks noChangeArrowheads="1"/>
          </p:cNvSpPr>
          <p:nvPr/>
        </p:nvSpPr>
        <p:spPr bwMode="auto">
          <a:xfrm>
            <a:off x="8110538" y="5122863"/>
            <a:ext cx="3743325" cy="1042987"/>
          </a:xfrm>
          <a:prstGeom prst="verticalScroll">
            <a:avLst>
              <a:gd name="adj" fmla="val 12500"/>
            </a:avLst>
          </a:prstGeom>
          <a:noFill/>
          <a:ln w="2857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r>
              <a:rPr lang="en-US" altLang="en-US" sz="1200" b="1" dirty="0">
                <a:solidFill>
                  <a:srgbClr val="000000"/>
                </a:solidFill>
              </a:rPr>
              <a:t>               </a:t>
            </a:r>
          </a:p>
          <a:p>
            <a:pPr eaLnBrk="1" hangingPunct="1">
              <a:lnSpc>
                <a:spcPct val="90000"/>
              </a:lnSpc>
              <a:spcBef>
                <a:spcPct val="50000"/>
              </a:spcBef>
              <a:buClr>
                <a:schemeClr val="accent1"/>
              </a:buClr>
            </a:pPr>
            <a:endParaRPr lang="en-US" altLang="en-US" sz="1200" dirty="0">
              <a:solidFill>
                <a:srgbClr val="000000"/>
              </a:solidFill>
            </a:endParaRPr>
          </a:p>
        </p:txBody>
      </p:sp>
      <p:sp>
        <p:nvSpPr>
          <p:cNvPr id="20488" name="TextBox 14"/>
          <p:cNvSpPr txBox="1">
            <a:spLocks noChangeArrowheads="1"/>
          </p:cNvSpPr>
          <p:nvPr/>
        </p:nvSpPr>
        <p:spPr bwMode="auto">
          <a:xfrm>
            <a:off x="8304213" y="5183188"/>
            <a:ext cx="3567112" cy="93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1438">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50000"/>
              </a:lnSpc>
              <a:buClr>
                <a:schemeClr val="accent1"/>
              </a:buClr>
            </a:pPr>
            <a:r>
              <a:rPr lang="en-US" altLang="en-US" sz="1100" b="1" dirty="0">
                <a:solidFill>
                  <a:srgbClr val="000000"/>
                </a:solidFill>
              </a:rPr>
              <a:t>DBA_HIST_RSRC_PDB_METRIC</a:t>
            </a:r>
            <a:br>
              <a:rPr lang="en-US" altLang="en-US" sz="1100" b="1" dirty="0">
                <a:solidFill>
                  <a:srgbClr val="000000"/>
                </a:solidFill>
              </a:rPr>
            </a:br>
            <a:r>
              <a:rPr lang="en-US" altLang="en-US" sz="1100" b="1" dirty="0">
                <a:solidFill>
                  <a:srgbClr val="000000"/>
                </a:solidFill>
              </a:rPr>
              <a:t>   </a:t>
            </a:r>
            <a:r>
              <a:rPr lang="en-US" altLang="en-US" sz="1100" dirty="0">
                <a:solidFill>
                  <a:srgbClr val="000000"/>
                </a:solidFill>
              </a:rPr>
              <a:t>IO_REQUESTS, IO_MEGABYTES,   </a:t>
            </a:r>
          </a:p>
          <a:p>
            <a:pPr eaLnBrk="1" hangingPunct="1">
              <a:buClr>
                <a:schemeClr val="accent1"/>
              </a:buClr>
            </a:pPr>
            <a:r>
              <a:rPr lang="en-US" altLang="en-US" sz="1100" dirty="0">
                <a:solidFill>
                  <a:srgbClr val="000000"/>
                </a:solidFill>
              </a:rPr>
              <a:t>   IOPS, IOMBPS, </a:t>
            </a:r>
          </a:p>
          <a:p>
            <a:pPr eaLnBrk="1" hangingPunct="1">
              <a:buClr>
                <a:schemeClr val="accent1"/>
              </a:buClr>
            </a:pPr>
            <a:r>
              <a:rPr lang="en-US" altLang="en-US" sz="1100" dirty="0">
                <a:solidFill>
                  <a:srgbClr val="000000"/>
                </a:solidFill>
              </a:rPr>
              <a:t>   AVG_IO_THROTTLE</a:t>
            </a:r>
          </a:p>
        </p:txBody>
      </p:sp>
      <p:grpSp>
        <p:nvGrpSpPr>
          <p:cNvPr id="20489" name="Group 1"/>
          <p:cNvGrpSpPr>
            <a:grpSpLocks/>
          </p:cNvGrpSpPr>
          <p:nvPr/>
        </p:nvGrpSpPr>
        <p:grpSpPr bwMode="auto">
          <a:xfrm>
            <a:off x="911225" y="3573463"/>
            <a:ext cx="10366375" cy="1166812"/>
            <a:chOff x="814388" y="3573463"/>
            <a:chExt cx="10366375" cy="1166812"/>
          </a:xfrm>
        </p:grpSpPr>
        <p:sp>
          <p:nvSpPr>
            <p:cNvPr id="20491" name="Rounded Rectangle 39"/>
            <p:cNvSpPr>
              <a:spLocks noChangeArrowheads="1"/>
            </p:cNvSpPr>
            <p:nvPr/>
          </p:nvSpPr>
          <p:spPr bwMode="auto">
            <a:xfrm>
              <a:off x="814388" y="3587750"/>
              <a:ext cx="10366375" cy="1152525"/>
            </a:xfrm>
            <a:prstGeom prst="rect">
              <a:avLst/>
            </a:prstGeom>
            <a:solidFill>
              <a:srgbClr val="EBEBFF"/>
            </a:solidFill>
            <a:ln w="28575" algn="ctr">
              <a:solidFill>
                <a:srgbClr val="000000">
                  <a:alpha val="59999"/>
                </a:srgbClr>
              </a:solidFill>
              <a:round/>
              <a:headEnd type="none" w="sm" len="sm"/>
              <a:tailEnd type="none" w="sm" len="sm"/>
            </a:ln>
          </p:spPr>
          <p:txBody>
            <a:bodyPr lIns="0" tIns="180000" rIns="0" bIns="0"/>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ts val="1000"/>
                </a:lnSpc>
              </a:pPr>
              <a:endParaRPr lang="en-US" altLang="en-US" b="1" dirty="0">
                <a:solidFill>
                  <a:schemeClr val="accent2"/>
                </a:solidFill>
                <a:latin typeface="Courier New" panose="02070309020205020404" pitchFamily="49" charset="0"/>
                <a:cs typeface="Courier New" panose="02070309020205020404" pitchFamily="49" charset="0"/>
              </a:endParaRPr>
            </a:p>
          </p:txBody>
        </p:sp>
        <p:sp>
          <p:nvSpPr>
            <p:cNvPr id="7" name="Rounded Rectangle 39"/>
            <p:cNvSpPr>
              <a:spLocks noChangeArrowheads="1"/>
            </p:cNvSpPr>
            <p:nvPr/>
          </p:nvSpPr>
          <p:spPr bwMode="auto">
            <a:xfrm>
              <a:off x="912813" y="3957638"/>
              <a:ext cx="2444750" cy="612775"/>
            </a:xfrm>
            <a:prstGeom prst="roundRect">
              <a:avLst>
                <a:gd name="adj" fmla="val 16667"/>
              </a:avLst>
            </a:prstGeom>
            <a:solidFill>
              <a:srgbClr val="F7D9C2"/>
            </a:solidFill>
            <a:ln w="28575" algn="ctr">
              <a:solidFill>
                <a:srgbClr val="000000">
                  <a:alpha val="59999"/>
                </a:srgbClr>
              </a:solidFill>
              <a:round/>
              <a:headEnd type="none" w="sm" len="sm"/>
              <a:tailEnd type="none" w="sm" len="sm"/>
            </a:ln>
          </p:spPr>
          <p:txBody>
            <a:bodyPr lIns="0" tIns="72000" rIns="0" bIns="36000" anchor="ctr" anchorCtr="1"/>
            <a:lstStyle/>
            <a:p>
              <a:pPr algn="ctr" defTabSz="228600" eaLnBrk="1" hangingPunct="1">
                <a:spcBef>
                  <a:spcPts val="0"/>
                </a:spcBef>
                <a:defRPr/>
              </a:pPr>
              <a:r>
                <a:rPr lang="en-US" sz="1400" dirty="0">
                  <a:solidFill>
                    <a:srgbClr val="000000"/>
                  </a:solidFill>
                  <a:latin typeface="Courier New" pitchFamily="49" charset="0"/>
                  <a:cs typeface="Courier New" pitchFamily="49" charset="0"/>
                </a:rPr>
                <a:t>MAX_IOPS </a:t>
              </a:r>
              <a:r>
                <a:rPr lang="en-US" sz="1400" dirty="0">
                  <a:solidFill>
                    <a:srgbClr val="000000"/>
                  </a:solidFill>
                  <a:latin typeface="+mj-lt"/>
                  <a:cs typeface="Courier New" pitchFamily="49" charset="0"/>
                </a:rPr>
                <a:t>=</a:t>
              </a:r>
              <a:r>
                <a:rPr lang="en-US" sz="1400" b="1" dirty="0">
                  <a:solidFill>
                    <a:srgbClr val="000000"/>
                  </a:solidFill>
                  <a:latin typeface="+mj-lt"/>
                  <a:cs typeface="Courier New" pitchFamily="49" charset="0"/>
                </a:rPr>
                <a:t> </a:t>
              </a:r>
              <a:r>
                <a:rPr lang="en-US" sz="1400" b="1" dirty="0">
                  <a:solidFill>
                    <a:srgbClr val="000000"/>
                  </a:solidFill>
                  <a:latin typeface="Courier New" pitchFamily="49" charset="0"/>
                  <a:cs typeface="Courier New" pitchFamily="49" charset="0"/>
                </a:rPr>
                <a:t>5000</a:t>
              </a:r>
            </a:p>
            <a:p>
              <a:pPr algn="ctr" defTabSz="228600" eaLnBrk="1" hangingPunct="1">
                <a:spcBef>
                  <a:spcPts val="0"/>
                </a:spcBef>
                <a:defRPr/>
              </a:pPr>
              <a:r>
                <a:rPr lang="en-US" sz="1400" dirty="0">
                  <a:solidFill>
                    <a:srgbClr val="000000"/>
                  </a:solidFill>
                  <a:latin typeface="Courier New" pitchFamily="49" charset="0"/>
                  <a:cs typeface="Courier New" pitchFamily="49" charset="0"/>
                </a:rPr>
                <a:t>MAX_MBPS </a:t>
              </a:r>
              <a:r>
                <a:rPr lang="en-US" sz="1400" dirty="0">
                  <a:solidFill>
                    <a:srgbClr val="000000"/>
                  </a:solidFill>
                  <a:latin typeface="Arial" charset="0"/>
                  <a:cs typeface="Courier New" pitchFamily="49" charset="0"/>
                </a:rPr>
                <a:t>=</a:t>
              </a:r>
              <a:r>
                <a:rPr lang="en-US" sz="1400" b="1" dirty="0">
                  <a:solidFill>
                    <a:srgbClr val="000000"/>
                  </a:solidFill>
                  <a:latin typeface="Arial" charset="0"/>
                  <a:cs typeface="Courier New" pitchFamily="49" charset="0"/>
                </a:rPr>
                <a:t> </a:t>
              </a:r>
              <a:r>
                <a:rPr lang="en-US" sz="1400" b="1" dirty="0">
                  <a:solidFill>
                    <a:srgbClr val="000000"/>
                  </a:solidFill>
                  <a:latin typeface="Courier New" pitchFamily="49" charset="0"/>
                  <a:cs typeface="Courier New" pitchFamily="49" charset="0"/>
                </a:rPr>
                <a:t>6000</a:t>
              </a:r>
            </a:p>
          </p:txBody>
        </p:sp>
        <p:sp>
          <p:nvSpPr>
            <p:cNvPr id="20493" name="Rounded Rectangle 39"/>
            <p:cNvSpPr>
              <a:spLocks noChangeArrowheads="1"/>
            </p:cNvSpPr>
            <p:nvPr/>
          </p:nvSpPr>
          <p:spPr bwMode="auto">
            <a:xfrm>
              <a:off x="3495675" y="3957638"/>
              <a:ext cx="2447925" cy="612775"/>
            </a:xfrm>
            <a:prstGeom prst="roundRect">
              <a:avLst>
                <a:gd name="adj" fmla="val 16667"/>
              </a:avLst>
            </a:prstGeom>
            <a:solidFill>
              <a:srgbClr val="D9F7C2"/>
            </a:solidFill>
            <a:ln w="28575"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latin typeface="Courier New" panose="02070309020205020404" pitchFamily="49" charset="0"/>
                  <a:cs typeface="Courier New" panose="02070309020205020404" pitchFamily="49" charset="0"/>
                </a:rPr>
                <a:t>MAX_IOPS </a:t>
              </a:r>
              <a:r>
                <a:rPr lang="en-US" altLang="en-US" sz="1400" dirty="0">
                  <a:solidFill>
                    <a:srgbClr val="000000"/>
                  </a:solidFill>
                  <a:cs typeface="Courier New" panose="02070309020205020404" pitchFamily="49" charset="0"/>
                </a:rPr>
                <a:t>=</a:t>
              </a:r>
              <a:r>
                <a:rPr lang="en-US" altLang="en-US" sz="1400" b="1" dirty="0">
                  <a:solidFill>
                    <a:srgbClr val="000000"/>
                  </a:solidFill>
                  <a:cs typeface="Courier New" panose="02070309020205020404" pitchFamily="49" charset="0"/>
                </a:rPr>
                <a:t> </a:t>
              </a:r>
              <a:r>
                <a:rPr lang="en-US" altLang="en-US" sz="1400" b="1" dirty="0">
                  <a:solidFill>
                    <a:srgbClr val="000000"/>
                  </a:solidFill>
                  <a:latin typeface="Courier New" panose="02070309020205020404" pitchFamily="49" charset="0"/>
                  <a:cs typeface="Courier New" panose="02070309020205020404" pitchFamily="49" charset="0"/>
                </a:rPr>
                <a:t>3000</a:t>
              </a:r>
            </a:p>
            <a:p>
              <a:pPr algn="ctr" eaLnBrk="1" hangingPunct="1"/>
              <a:r>
                <a:rPr lang="en-US" altLang="en-US" sz="1400" dirty="0">
                  <a:solidFill>
                    <a:srgbClr val="000000"/>
                  </a:solidFill>
                  <a:latin typeface="Courier New" panose="02070309020205020404" pitchFamily="49" charset="0"/>
                  <a:cs typeface="Courier New" panose="02070309020205020404" pitchFamily="49" charset="0"/>
                </a:rPr>
                <a:t>MAX_MBPS </a:t>
              </a:r>
              <a:r>
                <a:rPr lang="en-US" altLang="en-US" sz="1400" dirty="0">
                  <a:solidFill>
                    <a:srgbClr val="000000"/>
                  </a:solidFill>
                  <a:cs typeface="Courier New" panose="02070309020205020404" pitchFamily="49" charset="0"/>
                </a:rPr>
                <a:t>=</a:t>
              </a:r>
              <a:r>
                <a:rPr lang="en-US" altLang="en-US" sz="1400" b="1" dirty="0">
                  <a:solidFill>
                    <a:srgbClr val="000000"/>
                  </a:solidFill>
                  <a:cs typeface="Courier New" panose="02070309020205020404" pitchFamily="49" charset="0"/>
                </a:rPr>
                <a:t> </a:t>
              </a:r>
              <a:r>
                <a:rPr lang="en-US" altLang="en-US" sz="1400" b="1" dirty="0">
                  <a:solidFill>
                    <a:srgbClr val="000000"/>
                  </a:solidFill>
                  <a:latin typeface="Courier New" panose="02070309020205020404" pitchFamily="49" charset="0"/>
                  <a:cs typeface="Courier New" panose="02070309020205020404" pitchFamily="49" charset="0"/>
                </a:rPr>
                <a:t>4000</a:t>
              </a:r>
            </a:p>
          </p:txBody>
        </p:sp>
        <p:sp>
          <p:nvSpPr>
            <p:cNvPr id="20494" name="Rounded Rectangle 39"/>
            <p:cNvSpPr>
              <a:spLocks noChangeArrowheads="1"/>
            </p:cNvSpPr>
            <p:nvPr/>
          </p:nvSpPr>
          <p:spPr bwMode="auto">
            <a:xfrm>
              <a:off x="6088063" y="3957638"/>
              <a:ext cx="2447925" cy="612775"/>
            </a:xfrm>
            <a:prstGeom prst="roundRect">
              <a:avLst>
                <a:gd name="adj" fmla="val 16667"/>
              </a:avLst>
            </a:prstGeom>
            <a:solidFill>
              <a:srgbClr val="F7BAFF"/>
            </a:solidFill>
            <a:ln w="28575"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latin typeface="Courier New" panose="02070309020205020404" pitchFamily="49" charset="0"/>
                  <a:cs typeface="Courier New" panose="02070309020205020404" pitchFamily="49" charset="0"/>
                </a:rPr>
                <a:t>MAX_IOPS </a:t>
              </a:r>
              <a:r>
                <a:rPr lang="en-US" altLang="en-US" sz="1400" dirty="0">
                  <a:solidFill>
                    <a:srgbClr val="000000"/>
                  </a:solidFill>
                  <a:cs typeface="Courier New" panose="02070309020205020404" pitchFamily="49" charset="0"/>
                </a:rPr>
                <a:t>=</a:t>
              </a:r>
              <a:r>
                <a:rPr lang="en-US" altLang="en-US" sz="1400" b="1" dirty="0">
                  <a:solidFill>
                    <a:srgbClr val="000000"/>
                  </a:solidFill>
                  <a:cs typeface="Courier New" panose="02070309020205020404" pitchFamily="49" charset="0"/>
                </a:rPr>
                <a:t> </a:t>
              </a:r>
              <a:r>
                <a:rPr lang="en-US" altLang="en-US" sz="1400" b="1" dirty="0">
                  <a:solidFill>
                    <a:srgbClr val="000000"/>
                  </a:solidFill>
                  <a:latin typeface="Courier New" panose="02070309020205020404" pitchFamily="49" charset="0"/>
                  <a:cs typeface="Courier New" panose="02070309020205020404" pitchFamily="49" charset="0"/>
                </a:rPr>
                <a:t>1000</a:t>
              </a:r>
            </a:p>
          </p:txBody>
        </p:sp>
        <p:sp>
          <p:nvSpPr>
            <p:cNvPr id="20495" name="TextBox 9"/>
            <p:cNvSpPr txBox="1">
              <a:spLocks noChangeArrowheads="1"/>
            </p:cNvSpPr>
            <p:nvPr/>
          </p:nvSpPr>
          <p:spPr bwMode="auto">
            <a:xfrm>
              <a:off x="1679575" y="3659188"/>
              <a:ext cx="6556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000000"/>
                  </a:solidFill>
                </a:rPr>
                <a:t>PDB1</a:t>
              </a:r>
            </a:p>
          </p:txBody>
        </p:sp>
        <p:sp>
          <p:nvSpPr>
            <p:cNvPr id="20496" name="TextBox 10"/>
            <p:cNvSpPr txBox="1">
              <a:spLocks noChangeArrowheads="1"/>
            </p:cNvSpPr>
            <p:nvPr/>
          </p:nvSpPr>
          <p:spPr bwMode="auto">
            <a:xfrm>
              <a:off x="4270375" y="3668713"/>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000000"/>
                  </a:solidFill>
                </a:rPr>
                <a:t>PDB2</a:t>
              </a:r>
            </a:p>
          </p:txBody>
        </p:sp>
        <p:sp>
          <p:nvSpPr>
            <p:cNvPr id="20497" name="TextBox 11"/>
            <p:cNvSpPr txBox="1">
              <a:spLocks noChangeArrowheads="1"/>
            </p:cNvSpPr>
            <p:nvPr/>
          </p:nvSpPr>
          <p:spPr bwMode="auto">
            <a:xfrm>
              <a:off x="6862763" y="3668713"/>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000000"/>
                  </a:solidFill>
                </a:rPr>
                <a:t>PDB3</a:t>
              </a:r>
            </a:p>
          </p:txBody>
        </p:sp>
        <p:sp>
          <p:nvSpPr>
            <p:cNvPr id="20498" name="TextBox 15"/>
            <p:cNvSpPr txBox="1">
              <a:spLocks noChangeArrowheads="1"/>
            </p:cNvSpPr>
            <p:nvPr/>
          </p:nvSpPr>
          <p:spPr bwMode="auto">
            <a:xfrm>
              <a:off x="10128250" y="3573463"/>
              <a:ext cx="5730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dirty="0">
                  <a:solidFill>
                    <a:srgbClr val="000000"/>
                  </a:solidFill>
                </a:rPr>
                <a:t>CDB</a:t>
              </a:r>
            </a:p>
          </p:txBody>
        </p:sp>
        <p:sp>
          <p:nvSpPr>
            <p:cNvPr id="20499" name="TextBox 18"/>
            <p:cNvSpPr txBox="1">
              <a:spLocks noChangeArrowheads="1"/>
            </p:cNvSpPr>
            <p:nvPr/>
          </p:nvSpPr>
          <p:spPr bwMode="auto">
            <a:xfrm>
              <a:off x="9099550" y="4030663"/>
              <a:ext cx="161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latin typeface="Courier New" panose="02070309020205020404" pitchFamily="49" charset="0"/>
                  <a:cs typeface="Courier New" panose="02070309020205020404" pitchFamily="49" charset="0"/>
                </a:rPr>
                <a:t>MAX_IOPS </a:t>
              </a:r>
              <a:r>
                <a:rPr lang="en-US" altLang="en-US" sz="1200" dirty="0">
                  <a:solidFill>
                    <a:srgbClr val="000000"/>
                  </a:solidFill>
                  <a:cs typeface="Courier New" panose="02070309020205020404" pitchFamily="49" charset="0"/>
                </a:rPr>
                <a:t>=</a:t>
              </a:r>
              <a:r>
                <a:rPr lang="en-US" altLang="en-US" sz="1200" b="1" dirty="0">
                  <a:solidFill>
                    <a:srgbClr val="000000"/>
                  </a:solidFill>
                  <a:cs typeface="Courier New" panose="02070309020205020404" pitchFamily="49" charset="0"/>
                </a:rPr>
                <a:t> </a:t>
              </a:r>
              <a:r>
                <a:rPr lang="en-US" altLang="en-US" sz="1200" b="1" dirty="0">
                  <a:solidFill>
                    <a:srgbClr val="000000"/>
                  </a:solidFill>
                  <a:latin typeface="Courier New" panose="02070309020205020404" pitchFamily="49" charset="0"/>
                  <a:cs typeface="Courier New" panose="02070309020205020404" pitchFamily="49" charset="0"/>
                </a:rPr>
                <a:t>10000</a:t>
              </a:r>
            </a:p>
            <a:p>
              <a:pPr algn="ctr" eaLnBrk="1" hangingPunct="1"/>
              <a:r>
                <a:rPr lang="en-US" altLang="en-US" sz="1200" dirty="0">
                  <a:solidFill>
                    <a:srgbClr val="000000"/>
                  </a:solidFill>
                  <a:latin typeface="Courier New" panose="02070309020205020404" pitchFamily="49" charset="0"/>
                  <a:cs typeface="Courier New" panose="02070309020205020404" pitchFamily="49" charset="0"/>
                </a:rPr>
                <a:t>MAX_MBPS </a:t>
              </a:r>
              <a:r>
                <a:rPr lang="en-US" altLang="en-US" sz="1200" dirty="0">
                  <a:solidFill>
                    <a:srgbClr val="000000"/>
                  </a:solidFill>
                  <a:cs typeface="Courier New" panose="02070309020205020404" pitchFamily="49" charset="0"/>
                </a:rPr>
                <a:t>=</a:t>
              </a:r>
              <a:r>
                <a:rPr lang="en-US" altLang="en-US" sz="1200" b="1" dirty="0">
                  <a:solidFill>
                    <a:srgbClr val="000000"/>
                  </a:solidFill>
                  <a:cs typeface="Courier New" panose="02070309020205020404" pitchFamily="49" charset="0"/>
                </a:rPr>
                <a:t> 1</a:t>
              </a:r>
              <a:r>
                <a:rPr lang="en-US" altLang="en-US" sz="1200" b="1" dirty="0">
                  <a:solidFill>
                    <a:srgbClr val="000000"/>
                  </a:solidFill>
                  <a:latin typeface="Courier New" panose="02070309020205020404" pitchFamily="49" charset="0"/>
                  <a:cs typeface="Courier New" panose="02070309020205020404" pitchFamily="49" charset="0"/>
                </a:rPr>
                <a:t>6000</a:t>
              </a:r>
            </a:p>
          </p:txBody>
        </p:sp>
        <p:sp>
          <p:nvSpPr>
            <p:cNvPr id="20500" name="TextBox 19"/>
            <p:cNvSpPr txBox="1">
              <a:spLocks noChangeArrowheads="1"/>
            </p:cNvSpPr>
            <p:nvPr/>
          </p:nvSpPr>
          <p:spPr bwMode="auto">
            <a:xfrm>
              <a:off x="9550400" y="3954463"/>
              <a:ext cx="7191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200" b="1" dirty="0">
                  <a:solidFill>
                    <a:srgbClr val="FF0000"/>
                  </a:solidFill>
                </a:rPr>
                <a:t>X</a:t>
              </a:r>
            </a:p>
          </p:txBody>
        </p:sp>
      </p:grpSp>
    </p:spTree>
    <p:custDataLst>
      <p:tags r:id="rId1"/>
    </p:custDataLst>
    <p:extLst>
      <p:ext uri="{BB962C8B-B14F-4D97-AF65-F5344CB8AC3E}">
        <p14:creationId xmlns:p14="http://schemas.microsoft.com/office/powerpoint/2010/main" val="5997508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837982" y="365127"/>
            <a:ext cx="10296990" cy="711612"/>
          </a:xfrm>
        </p:spPr>
        <p:txBody>
          <a:bodyPr/>
          <a:lstStyle/>
          <a:p>
            <a:pPr eaLnBrk="1" hangingPunct="1"/>
            <a:r>
              <a:rPr lang="fr-FR" altLang="en-US" dirty="0"/>
              <a:t>CDB Resource Plan: Full Example</a:t>
            </a:r>
            <a:endParaRPr lang="en-US" altLang="en-US" dirty="0"/>
          </a:p>
        </p:txBody>
      </p:sp>
      <p:graphicFrame>
        <p:nvGraphicFramePr>
          <p:cNvPr id="4" name="Content Placeholder 7"/>
          <p:cNvGraphicFramePr>
            <a:graphicFrameLocks noGrp="1"/>
          </p:cNvGraphicFramePr>
          <p:nvPr>
            <p:ph idx="1"/>
            <p:extLst>
              <p:ext uri="{D42A27DB-BD31-4B8C-83A1-F6EECF244321}">
                <p14:modId xmlns:p14="http://schemas.microsoft.com/office/powerpoint/2010/main" val="218827627"/>
              </p:ext>
            </p:extLst>
          </p:nvPr>
        </p:nvGraphicFramePr>
        <p:xfrm>
          <a:off x="1161256" y="1844675"/>
          <a:ext cx="9866312" cy="3067050"/>
        </p:xfrm>
        <a:graphic>
          <a:graphicData uri="http://schemas.openxmlformats.org/drawingml/2006/table">
            <a:tbl>
              <a:tblPr firstRow="1" lastRow="1" bandCol="1">
                <a:tableStyleId>{5FD0F851-EC5A-4D38-B0AD-8093EC10F338}</a:tableStyleId>
              </a:tblPr>
              <a:tblGrid>
                <a:gridCol w="2859694">
                  <a:extLst>
                    <a:ext uri="{9D8B030D-6E8A-4147-A177-3AD203B41FA5}">
                      <a16:colId xmlns="" xmlns:a16="http://schemas.microsoft.com/office/drawing/2014/main" val="20000"/>
                    </a:ext>
                  </a:extLst>
                </a:gridCol>
                <a:gridCol w="1151773">
                  <a:extLst>
                    <a:ext uri="{9D8B030D-6E8A-4147-A177-3AD203B41FA5}">
                      <a16:colId xmlns="" xmlns:a16="http://schemas.microsoft.com/office/drawing/2014/main" val="20001"/>
                    </a:ext>
                  </a:extLst>
                </a:gridCol>
                <a:gridCol w="1631678">
                  <a:extLst>
                    <a:ext uri="{9D8B030D-6E8A-4147-A177-3AD203B41FA5}">
                      <a16:colId xmlns="" xmlns:a16="http://schemas.microsoft.com/office/drawing/2014/main" val="20002"/>
                    </a:ext>
                  </a:extLst>
                </a:gridCol>
                <a:gridCol w="1247754">
                  <a:extLst>
                    <a:ext uri="{9D8B030D-6E8A-4147-A177-3AD203B41FA5}">
                      <a16:colId xmlns="" xmlns:a16="http://schemas.microsoft.com/office/drawing/2014/main" val="20003"/>
                    </a:ext>
                  </a:extLst>
                </a:gridCol>
                <a:gridCol w="1343735">
                  <a:extLst>
                    <a:ext uri="{9D8B030D-6E8A-4147-A177-3AD203B41FA5}">
                      <a16:colId xmlns="" xmlns:a16="http://schemas.microsoft.com/office/drawing/2014/main" val="20004"/>
                    </a:ext>
                  </a:extLst>
                </a:gridCol>
                <a:gridCol w="1631678">
                  <a:extLst>
                    <a:ext uri="{9D8B030D-6E8A-4147-A177-3AD203B41FA5}">
                      <a16:colId xmlns="" xmlns:a16="http://schemas.microsoft.com/office/drawing/2014/main" val="20005"/>
                    </a:ext>
                  </a:extLst>
                </a:gridCol>
              </a:tblGrid>
              <a:tr h="822934">
                <a:tc>
                  <a:txBody>
                    <a:bodyPr/>
                    <a:lstStyle/>
                    <a:p>
                      <a:r>
                        <a:rPr lang="en-US" sz="1600" dirty="0">
                          <a:solidFill>
                            <a:schemeClr val="bg1"/>
                          </a:solidFill>
                        </a:rPr>
                        <a:t>PDB/Directive Name</a:t>
                      </a:r>
                    </a:p>
                  </a:txBody>
                  <a:tcPr marL="121882" marR="121882" marT="45708" marB="45708" anchor="ctr">
                    <a:solidFill>
                      <a:srgbClr val="8DA6B1"/>
                    </a:solidFill>
                  </a:tcPr>
                </a:tc>
                <a:tc>
                  <a:txBody>
                    <a:bodyPr/>
                    <a:lstStyle/>
                    <a:p>
                      <a:r>
                        <a:rPr lang="en-US" sz="1600" dirty="0">
                          <a:solidFill>
                            <a:schemeClr val="bg1"/>
                          </a:solidFill>
                        </a:rPr>
                        <a:t>Shares</a:t>
                      </a:r>
                    </a:p>
                  </a:txBody>
                  <a:tcPr marL="121882" marR="121882" marT="45708" marB="45708" anchor="ctr">
                    <a:solidFill>
                      <a:srgbClr val="8DA6B1"/>
                    </a:solidFill>
                  </a:tcPr>
                </a:tc>
                <a:tc>
                  <a:txBody>
                    <a:bodyPr/>
                    <a:lstStyle/>
                    <a:p>
                      <a:r>
                        <a:rPr lang="en-US" sz="1600" dirty="0">
                          <a:solidFill>
                            <a:schemeClr val="bg1"/>
                          </a:solidFill>
                        </a:rPr>
                        <a:t>Utilization</a:t>
                      </a:r>
                      <a:r>
                        <a:rPr lang="en-US" sz="1600" baseline="0" dirty="0">
                          <a:solidFill>
                            <a:schemeClr val="bg1"/>
                          </a:solidFill>
                        </a:rPr>
                        <a:t> </a:t>
                      </a:r>
                    </a:p>
                    <a:p>
                      <a:r>
                        <a:rPr lang="en-US" sz="1600" baseline="0" dirty="0">
                          <a:solidFill>
                            <a:schemeClr val="bg1"/>
                          </a:solidFill>
                        </a:rPr>
                        <a:t>Limit</a:t>
                      </a:r>
                      <a:endParaRPr lang="en-US" sz="1600" dirty="0">
                        <a:solidFill>
                          <a:schemeClr val="bg1"/>
                        </a:solidFill>
                      </a:endParaRPr>
                    </a:p>
                  </a:txBody>
                  <a:tcPr marL="121882" marR="121882" marT="45708" marB="45708" anchor="ctr">
                    <a:solidFill>
                      <a:srgbClr val="8DA6B1"/>
                    </a:solidFill>
                  </a:tcPr>
                </a:tc>
                <a:tc>
                  <a:txBody>
                    <a:bodyPr/>
                    <a:lstStyle/>
                    <a:p>
                      <a:r>
                        <a:rPr lang="en-US" sz="1600" dirty="0">
                          <a:solidFill>
                            <a:schemeClr val="bg1"/>
                          </a:solidFill>
                        </a:rPr>
                        <a:t>Parallel</a:t>
                      </a:r>
                    </a:p>
                    <a:p>
                      <a:r>
                        <a:rPr lang="en-US" sz="1600" dirty="0">
                          <a:solidFill>
                            <a:schemeClr val="bg1"/>
                          </a:solidFill>
                        </a:rPr>
                        <a:t>Server</a:t>
                      </a:r>
                    </a:p>
                    <a:p>
                      <a:r>
                        <a:rPr lang="en-US" sz="1600" dirty="0">
                          <a:solidFill>
                            <a:schemeClr val="bg1"/>
                          </a:solidFill>
                        </a:rPr>
                        <a:t>Limit</a:t>
                      </a:r>
                    </a:p>
                  </a:txBody>
                  <a:tcPr marL="121882" marR="121882" marT="45708" marB="45708" anchor="ctr">
                    <a:solidFill>
                      <a:srgbClr val="8DA6B1"/>
                    </a:solidFill>
                  </a:tcPr>
                </a:tc>
                <a:tc>
                  <a:txBody>
                    <a:bodyPr/>
                    <a:lstStyle/>
                    <a:p>
                      <a:r>
                        <a:rPr lang="fr-FR" sz="1600" dirty="0">
                          <a:solidFill>
                            <a:schemeClr val="bg1"/>
                          </a:solidFill>
                        </a:rPr>
                        <a:t>Memory</a:t>
                      </a:r>
                    </a:p>
                    <a:p>
                      <a:r>
                        <a:rPr lang="fr-FR" sz="1600" dirty="0">
                          <a:solidFill>
                            <a:schemeClr val="bg1"/>
                          </a:solidFill>
                        </a:rPr>
                        <a:t>Limit</a:t>
                      </a:r>
                      <a:endParaRPr lang="en-US" sz="1600" dirty="0">
                        <a:solidFill>
                          <a:schemeClr val="bg1"/>
                        </a:solidFill>
                      </a:endParaRPr>
                    </a:p>
                  </a:txBody>
                  <a:tcPr marL="121882" marR="121882" marT="45708" marB="45708" anchor="ctr">
                    <a:solidFill>
                      <a:srgbClr val="8DA6B1"/>
                    </a:solidFill>
                  </a:tcPr>
                </a:tc>
                <a:tc>
                  <a:txBody>
                    <a:bodyPr/>
                    <a:lstStyle/>
                    <a:p>
                      <a:r>
                        <a:rPr lang="fr-FR" sz="1600" dirty="0">
                          <a:solidFill>
                            <a:schemeClr val="bg1"/>
                          </a:solidFill>
                        </a:rPr>
                        <a:t>Memory</a:t>
                      </a:r>
                    </a:p>
                    <a:p>
                      <a:r>
                        <a:rPr lang="fr-FR" sz="1600" dirty="0">
                          <a:solidFill>
                            <a:schemeClr val="bg1"/>
                          </a:solidFill>
                        </a:rPr>
                        <a:t>Minimum</a:t>
                      </a:r>
                      <a:endParaRPr lang="en-US" sz="1600" dirty="0">
                        <a:solidFill>
                          <a:schemeClr val="bg1"/>
                        </a:solidFill>
                      </a:endParaRPr>
                    </a:p>
                  </a:txBody>
                  <a:tcPr marL="121882" marR="121882" marT="45708" marB="45708" anchor="ctr">
                    <a:solidFill>
                      <a:srgbClr val="8DA6B1"/>
                    </a:solidFill>
                  </a:tcPr>
                </a:tc>
                <a:extLst>
                  <a:ext uri="{0D108BD9-81ED-4DB2-BD59-A6C34878D82A}">
                    <a16:rowId xmlns="" xmlns:a16="http://schemas.microsoft.com/office/drawing/2014/main" val="10000"/>
                  </a:ext>
                </a:extLst>
              </a:tr>
              <a:tr h="370739">
                <a:tc>
                  <a:txBody>
                    <a:bodyPr/>
                    <a:lstStyle/>
                    <a:p>
                      <a:r>
                        <a:rPr lang="en-US" sz="1600" dirty="0">
                          <a:solidFill>
                            <a:srgbClr val="000000"/>
                          </a:solidFill>
                        </a:rPr>
                        <a:t>(Default Allocation)</a:t>
                      </a:r>
                    </a:p>
                  </a:txBody>
                  <a:tcPr marL="121882" marR="121882" marT="45708" marB="45708">
                    <a:solidFill>
                      <a:schemeClr val="accent6">
                        <a:lumMod val="20000"/>
                        <a:lumOff val="80000"/>
                      </a:schemeClr>
                    </a:solidFill>
                  </a:tcPr>
                </a:tc>
                <a:tc>
                  <a:txBody>
                    <a:bodyPr/>
                    <a:lstStyle/>
                    <a:p>
                      <a:r>
                        <a:rPr lang="en-US" sz="1600" dirty="0">
                          <a:solidFill>
                            <a:srgbClr val="000000"/>
                          </a:solidFill>
                        </a:rPr>
                        <a:t>(1)</a:t>
                      </a:r>
                    </a:p>
                  </a:txBody>
                  <a:tcPr marL="121882" marR="121882" marT="45708" marB="45708"/>
                </a:tc>
                <a:tc>
                  <a:txBody>
                    <a:bodyPr/>
                    <a:lstStyle/>
                    <a:p>
                      <a:r>
                        <a:rPr lang="en-US" sz="1600" dirty="0">
                          <a:solidFill>
                            <a:srgbClr val="000000"/>
                          </a:solidFill>
                        </a:rPr>
                        <a:t>(100%)</a:t>
                      </a:r>
                    </a:p>
                  </a:txBody>
                  <a:tcPr marL="121882" marR="121882" marT="45708" marB="45708">
                    <a:solidFill>
                      <a:schemeClr val="accent6">
                        <a:lumMod val="20000"/>
                        <a:lumOff val="80000"/>
                      </a:schemeClr>
                    </a:solidFill>
                  </a:tcPr>
                </a:tc>
                <a:tc>
                  <a:txBody>
                    <a:bodyPr/>
                    <a:lstStyle/>
                    <a:p>
                      <a:r>
                        <a:rPr lang="en-US" sz="1600" dirty="0">
                          <a:solidFill>
                            <a:srgbClr val="000000"/>
                          </a:solidFill>
                        </a:rPr>
                        <a:t>(100%)</a:t>
                      </a:r>
                    </a:p>
                  </a:txBody>
                  <a:tcPr marL="121882" marR="121882" marT="45708" marB="4570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00000"/>
                          </a:solidFill>
                        </a:rPr>
                        <a:t>(100%)</a:t>
                      </a:r>
                    </a:p>
                  </a:txBody>
                  <a:tcPr marL="121882" marR="121882" marT="45708" marB="45708">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solidFill>
                          <a:srgbClr val="000000"/>
                        </a:solidFill>
                      </a:endParaRPr>
                    </a:p>
                  </a:txBody>
                  <a:tcPr marL="121882" marR="121882" marT="45708" marB="45708"/>
                </a:tc>
                <a:extLst>
                  <a:ext uri="{0D108BD9-81ED-4DB2-BD59-A6C34878D82A}">
                    <a16:rowId xmlns="" xmlns:a16="http://schemas.microsoft.com/office/drawing/2014/main" val="10001"/>
                  </a:ext>
                </a:extLst>
              </a:tr>
              <a:tr h="390419">
                <a:tc>
                  <a:txBody>
                    <a:bodyPr/>
                    <a:lstStyle/>
                    <a:p>
                      <a:r>
                        <a:rPr lang="fr-FR" sz="1600" dirty="0">
                          <a:solidFill>
                            <a:srgbClr val="000000"/>
                          </a:solidFill>
                        </a:rPr>
                        <a:t>(Autotask Allocation)</a:t>
                      </a:r>
                      <a:endParaRPr lang="en-US" sz="1600" dirty="0">
                        <a:solidFill>
                          <a:srgbClr val="000000"/>
                        </a:solidFill>
                      </a:endParaRPr>
                    </a:p>
                  </a:txBody>
                  <a:tcPr marL="121882" marR="121882" marT="45708" marB="45708">
                    <a:solidFill>
                      <a:schemeClr val="accent6">
                        <a:lumMod val="20000"/>
                        <a:lumOff val="80000"/>
                      </a:schemeClr>
                    </a:solidFill>
                  </a:tcPr>
                </a:tc>
                <a:tc>
                  <a:txBody>
                    <a:bodyPr/>
                    <a:lstStyle/>
                    <a:p>
                      <a:r>
                        <a:rPr lang="fr-FR" sz="1600" dirty="0">
                          <a:solidFill>
                            <a:srgbClr val="000000"/>
                          </a:solidFill>
                        </a:rPr>
                        <a:t>(-1)</a:t>
                      </a:r>
                      <a:endParaRPr lang="en-US" sz="1600" dirty="0">
                        <a:solidFill>
                          <a:srgbClr val="000000"/>
                        </a:solidFill>
                      </a:endParaRPr>
                    </a:p>
                  </a:txBody>
                  <a:tcPr marL="121882" marR="121882" marT="45708" marB="45708"/>
                </a:tc>
                <a:tc>
                  <a:txBody>
                    <a:bodyPr/>
                    <a:lstStyle/>
                    <a:p>
                      <a:r>
                        <a:rPr lang="fr-FR" sz="1600" dirty="0">
                          <a:solidFill>
                            <a:srgbClr val="000000"/>
                          </a:solidFill>
                        </a:rPr>
                        <a:t>(90%)</a:t>
                      </a:r>
                      <a:endParaRPr lang="en-US" sz="1600" dirty="0">
                        <a:solidFill>
                          <a:srgbClr val="000000"/>
                        </a:solidFill>
                      </a:endParaRPr>
                    </a:p>
                  </a:txBody>
                  <a:tcPr marL="121882" marR="121882" marT="45708" marB="45708">
                    <a:solidFill>
                      <a:schemeClr val="accent6">
                        <a:lumMod val="20000"/>
                        <a:lumOff val="80000"/>
                      </a:schemeClr>
                    </a:solidFill>
                  </a:tcPr>
                </a:tc>
                <a:tc>
                  <a:txBody>
                    <a:bodyPr/>
                    <a:lstStyle/>
                    <a:p>
                      <a:r>
                        <a:rPr lang="fr-FR" sz="1600" dirty="0">
                          <a:solidFill>
                            <a:srgbClr val="000000"/>
                          </a:solidFill>
                        </a:rPr>
                        <a:t>(100%)</a:t>
                      </a:r>
                      <a:endParaRPr lang="en-US" sz="1600" dirty="0">
                        <a:solidFill>
                          <a:srgbClr val="000000"/>
                        </a:solidFill>
                      </a:endParaRPr>
                    </a:p>
                  </a:txBody>
                  <a:tcPr marL="121882" marR="121882" marT="45708" marB="4570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00000"/>
                          </a:solidFill>
                        </a:rPr>
                        <a:t>(100%)</a:t>
                      </a:r>
                    </a:p>
                  </a:txBody>
                  <a:tcPr marL="121882" marR="121882" marT="45708" marB="45708">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solidFill>
                          <a:srgbClr val="000000"/>
                        </a:solidFill>
                      </a:endParaRPr>
                    </a:p>
                  </a:txBody>
                  <a:tcPr marL="121882" marR="121882" marT="45708" marB="45708"/>
                </a:tc>
                <a:extLst>
                  <a:ext uri="{0D108BD9-81ED-4DB2-BD59-A6C34878D82A}">
                    <a16:rowId xmlns="" xmlns:a16="http://schemas.microsoft.com/office/drawing/2014/main" val="10002"/>
                  </a:ext>
                </a:extLst>
              </a:tr>
              <a:tr h="370739">
                <a:tc>
                  <a:txBody>
                    <a:bodyPr/>
                    <a:lstStyle/>
                    <a:p>
                      <a:r>
                        <a:rPr lang="en-US" sz="1600" dirty="0">
                          <a:solidFill>
                            <a:srgbClr val="000000"/>
                          </a:solidFill>
                        </a:rPr>
                        <a:t>PDB1</a:t>
                      </a:r>
                    </a:p>
                  </a:txBody>
                  <a:tcPr marL="121882" marR="121882" marT="45708" marB="45708">
                    <a:solidFill>
                      <a:schemeClr val="accent6">
                        <a:lumMod val="20000"/>
                        <a:lumOff val="80000"/>
                      </a:schemeClr>
                    </a:solidFill>
                  </a:tcPr>
                </a:tc>
                <a:tc>
                  <a:txBody>
                    <a:bodyPr/>
                    <a:lstStyle/>
                    <a:p>
                      <a:r>
                        <a:rPr lang="en-US" sz="1600" dirty="0">
                          <a:solidFill>
                            <a:srgbClr val="000000"/>
                          </a:solidFill>
                        </a:rPr>
                        <a:t>1</a:t>
                      </a:r>
                    </a:p>
                  </a:txBody>
                  <a:tcPr marL="121882" marR="121882" marT="45708" marB="45708"/>
                </a:tc>
                <a:tc>
                  <a:txBody>
                    <a:bodyPr/>
                    <a:lstStyle/>
                    <a:p>
                      <a:r>
                        <a:rPr lang="en-US" sz="1600" dirty="0">
                          <a:solidFill>
                            <a:srgbClr val="000000"/>
                          </a:solidFill>
                        </a:rPr>
                        <a:t>30%</a:t>
                      </a:r>
                    </a:p>
                  </a:txBody>
                  <a:tcPr marL="121882" marR="121882" marT="45708" marB="45708">
                    <a:solidFill>
                      <a:schemeClr val="accent6">
                        <a:lumMod val="20000"/>
                        <a:lumOff val="80000"/>
                      </a:schemeClr>
                    </a:solidFill>
                  </a:tcPr>
                </a:tc>
                <a:tc>
                  <a:txBody>
                    <a:bodyPr/>
                    <a:lstStyle/>
                    <a:p>
                      <a:r>
                        <a:rPr lang="en-US" sz="1600" dirty="0">
                          <a:solidFill>
                            <a:srgbClr val="000000"/>
                          </a:solidFill>
                        </a:rPr>
                        <a:t>50%</a:t>
                      </a:r>
                    </a:p>
                  </a:txBody>
                  <a:tcPr marL="121882" marR="121882" marT="45708" marB="45708"/>
                </a:tc>
                <a:tc>
                  <a:txBody>
                    <a:bodyPr/>
                    <a:lstStyle/>
                    <a:p>
                      <a:r>
                        <a:rPr lang="fr-FR" sz="1600" dirty="0">
                          <a:solidFill>
                            <a:srgbClr val="000000"/>
                          </a:solidFill>
                        </a:rPr>
                        <a:t>50%</a:t>
                      </a:r>
                      <a:endParaRPr lang="en-US" sz="1600" dirty="0">
                        <a:solidFill>
                          <a:srgbClr val="000000"/>
                        </a:solidFill>
                      </a:endParaRPr>
                    </a:p>
                  </a:txBody>
                  <a:tcPr marL="121882" marR="121882" marT="45708" marB="45708">
                    <a:solidFill>
                      <a:schemeClr val="accent6">
                        <a:lumMod val="20000"/>
                        <a:lumOff val="80000"/>
                      </a:schemeClr>
                    </a:solidFill>
                  </a:tcPr>
                </a:tc>
                <a:tc>
                  <a:txBody>
                    <a:bodyPr/>
                    <a:lstStyle/>
                    <a:p>
                      <a:r>
                        <a:rPr lang="fr-FR" sz="1600" dirty="0">
                          <a:solidFill>
                            <a:srgbClr val="000000"/>
                          </a:solidFill>
                        </a:rPr>
                        <a:t>30%</a:t>
                      </a:r>
                      <a:endParaRPr lang="en-US" sz="1600" dirty="0">
                        <a:solidFill>
                          <a:srgbClr val="000000"/>
                        </a:solidFill>
                      </a:endParaRPr>
                    </a:p>
                  </a:txBody>
                  <a:tcPr marL="121882" marR="121882" marT="45708" marB="45708"/>
                </a:tc>
                <a:extLst>
                  <a:ext uri="{0D108BD9-81ED-4DB2-BD59-A6C34878D82A}">
                    <a16:rowId xmlns="" xmlns:a16="http://schemas.microsoft.com/office/drawing/2014/main" val="10003"/>
                  </a:ext>
                </a:extLst>
              </a:tr>
              <a:tr h="370739">
                <a:tc>
                  <a:txBody>
                    <a:bodyPr/>
                    <a:lstStyle/>
                    <a:p>
                      <a:r>
                        <a:rPr lang="en-US" sz="1600" dirty="0">
                          <a:solidFill>
                            <a:srgbClr val="000000"/>
                          </a:solidFill>
                        </a:rPr>
                        <a:t>PDB2</a:t>
                      </a:r>
                    </a:p>
                  </a:txBody>
                  <a:tcPr marL="121882" marR="121882" marT="45708" marB="45708">
                    <a:solidFill>
                      <a:schemeClr val="accent6">
                        <a:lumMod val="20000"/>
                        <a:lumOff val="80000"/>
                      </a:schemeClr>
                    </a:solidFill>
                  </a:tcPr>
                </a:tc>
                <a:tc>
                  <a:txBody>
                    <a:bodyPr/>
                    <a:lstStyle/>
                    <a:p>
                      <a:r>
                        <a:rPr lang="en-US" sz="1600" dirty="0">
                          <a:solidFill>
                            <a:srgbClr val="000000"/>
                          </a:solidFill>
                        </a:rPr>
                        <a:t>1</a:t>
                      </a:r>
                    </a:p>
                  </a:txBody>
                  <a:tcPr marL="121882" marR="121882" marT="45708" marB="45708"/>
                </a:tc>
                <a:tc>
                  <a:txBody>
                    <a:bodyPr/>
                    <a:lstStyle/>
                    <a:p>
                      <a:r>
                        <a:rPr lang="en-US" sz="1600" dirty="0">
                          <a:solidFill>
                            <a:srgbClr val="000000"/>
                          </a:solidFill>
                        </a:rPr>
                        <a:t>30%</a:t>
                      </a:r>
                    </a:p>
                  </a:txBody>
                  <a:tcPr marL="121882" marR="121882" marT="45708" marB="45708">
                    <a:solidFill>
                      <a:schemeClr val="accent6">
                        <a:lumMod val="20000"/>
                        <a:lumOff val="80000"/>
                      </a:schemeClr>
                    </a:solidFill>
                  </a:tcPr>
                </a:tc>
                <a:tc>
                  <a:txBody>
                    <a:bodyPr/>
                    <a:lstStyle/>
                    <a:p>
                      <a:r>
                        <a:rPr lang="en-US" sz="1600" dirty="0">
                          <a:solidFill>
                            <a:srgbClr val="000000"/>
                          </a:solidFill>
                        </a:rPr>
                        <a:t>80%</a:t>
                      </a:r>
                    </a:p>
                  </a:txBody>
                  <a:tcPr marL="121882" marR="121882" marT="45708" marB="45708"/>
                </a:tc>
                <a:tc>
                  <a:txBody>
                    <a:bodyPr/>
                    <a:lstStyle/>
                    <a:p>
                      <a:r>
                        <a:rPr lang="fr-FR" sz="1600" dirty="0">
                          <a:solidFill>
                            <a:srgbClr val="000000"/>
                          </a:solidFill>
                        </a:rPr>
                        <a:t>40%</a:t>
                      </a:r>
                      <a:endParaRPr lang="en-US" sz="1600" dirty="0">
                        <a:solidFill>
                          <a:srgbClr val="000000"/>
                        </a:solidFill>
                      </a:endParaRPr>
                    </a:p>
                  </a:txBody>
                  <a:tcPr marL="121882" marR="121882" marT="45708" marB="45708">
                    <a:solidFill>
                      <a:schemeClr val="accent6">
                        <a:lumMod val="20000"/>
                        <a:lumOff val="80000"/>
                      </a:schemeClr>
                    </a:solidFill>
                  </a:tcPr>
                </a:tc>
                <a:tc>
                  <a:txBody>
                    <a:bodyPr/>
                    <a:lstStyle/>
                    <a:p>
                      <a:r>
                        <a:rPr lang="fr-FR" sz="1600" dirty="0">
                          <a:solidFill>
                            <a:srgbClr val="000000"/>
                          </a:solidFill>
                        </a:rPr>
                        <a:t>10%</a:t>
                      </a:r>
                      <a:endParaRPr lang="en-US" sz="1600" dirty="0">
                        <a:solidFill>
                          <a:srgbClr val="000000"/>
                        </a:solidFill>
                      </a:endParaRPr>
                    </a:p>
                  </a:txBody>
                  <a:tcPr marL="121882" marR="121882" marT="45708" marB="45708"/>
                </a:tc>
                <a:extLst>
                  <a:ext uri="{0D108BD9-81ED-4DB2-BD59-A6C34878D82A}">
                    <a16:rowId xmlns="" xmlns:a16="http://schemas.microsoft.com/office/drawing/2014/main" val="10004"/>
                  </a:ext>
                </a:extLst>
              </a:tr>
              <a:tr h="370739">
                <a:tc>
                  <a:txBody>
                    <a:bodyPr/>
                    <a:lstStyle/>
                    <a:p>
                      <a:r>
                        <a:rPr lang="en-US" sz="1600" dirty="0">
                          <a:solidFill>
                            <a:srgbClr val="000000"/>
                          </a:solidFill>
                        </a:rPr>
                        <a:t>PDB3</a:t>
                      </a:r>
                    </a:p>
                  </a:txBody>
                  <a:tcPr marL="121882" marR="121882" marT="45708" marB="45708">
                    <a:lnB w="12700" cap="flat" cmpd="sng" algn="ctr">
                      <a:solidFill>
                        <a:srgbClr val="E8EDEF"/>
                      </a:solidFill>
                      <a:prstDash val="solid"/>
                      <a:round/>
                      <a:headEnd type="none" w="med" len="med"/>
                      <a:tailEnd type="none" w="med" len="med"/>
                    </a:lnB>
                    <a:solidFill>
                      <a:schemeClr val="accent6">
                        <a:lumMod val="20000"/>
                        <a:lumOff val="80000"/>
                      </a:schemeClr>
                    </a:solidFill>
                  </a:tcPr>
                </a:tc>
                <a:tc>
                  <a:txBody>
                    <a:bodyPr/>
                    <a:lstStyle/>
                    <a:p>
                      <a:r>
                        <a:rPr lang="en-US" sz="1600" dirty="0">
                          <a:solidFill>
                            <a:srgbClr val="000000"/>
                          </a:solidFill>
                        </a:rPr>
                        <a:t>1</a:t>
                      </a:r>
                    </a:p>
                  </a:txBody>
                  <a:tcPr marL="121882" marR="121882" marT="45708" marB="45708">
                    <a:lnB w="12700" cap="flat" cmpd="sng" algn="ctr">
                      <a:solidFill>
                        <a:schemeClr val="bg1"/>
                      </a:solidFill>
                      <a:prstDash val="solid"/>
                      <a:round/>
                      <a:headEnd type="none" w="med" len="med"/>
                      <a:tailEnd type="none" w="med" len="med"/>
                    </a:lnB>
                  </a:tcPr>
                </a:tc>
                <a:tc>
                  <a:txBody>
                    <a:bodyPr/>
                    <a:lstStyle/>
                    <a:p>
                      <a:r>
                        <a:rPr lang="en-US" sz="1600" dirty="0">
                          <a:solidFill>
                            <a:srgbClr val="000000"/>
                          </a:solidFill>
                        </a:rPr>
                        <a:t>30%</a:t>
                      </a:r>
                    </a:p>
                  </a:txBody>
                  <a:tcPr marL="121882" marR="121882" marT="45708" marB="45708">
                    <a:lnB w="12700" cap="flat" cmpd="sng" algn="ctr">
                      <a:solidFill>
                        <a:srgbClr val="E8EDEF"/>
                      </a:solidFill>
                      <a:prstDash val="solid"/>
                      <a:round/>
                      <a:headEnd type="none" w="med" len="med"/>
                      <a:tailEnd type="none" w="med" len="med"/>
                    </a:lnB>
                    <a:solidFill>
                      <a:schemeClr val="accent6">
                        <a:lumMod val="20000"/>
                        <a:lumOff val="80000"/>
                      </a:schemeClr>
                    </a:solidFill>
                  </a:tcPr>
                </a:tc>
                <a:tc>
                  <a:txBody>
                    <a:bodyPr/>
                    <a:lstStyle/>
                    <a:p>
                      <a:pPr marL="0" marR="0" indent="0" algn="l" defTabSz="571145" rtl="0" eaLnBrk="1" fontAlgn="auto" latinLnBrk="0" hangingPunct="1">
                        <a:lnSpc>
                          <a:spcPct val="100000"/>
                        </a:lnSpc>
                        <a:spcBef>
                          <a:spcPts val="0"/>
                        </a:spcBef>
                        <a:spcAft>
                          <a:spcPts val="0"/>
                        </a:spcAft>
                        <a:buClrTx/>
                        <a:buSzTx/>
                        <a:buFontTx/>
                        <a:buNone/>
                        <a:tabLst/>
                        <a:defRPr/>
                      </a:pPr>
                      <a:r>
                        <a:rPr lang="en-US" sz="1600" dirty="0">
                          <a:solidFill>
                            <a:srgbClr val="000000"/>
                          </a:solidFill>
                        </a:rPr>
                        <a:t>30%</a:t>
                      </a:r>
                    </a:p>
                  </a:txBody>
                  <a:tcPr marL="121882" marR="121882" marT="45708" marB="45708">
                    <a:lnB w="12700" cap="flat" cmpd="sng" algn="ctr">
                      <a:solidFill>
                        <a:schemeClr val="bg1"/>
                      </a:solidFill>
                      <a:prstDash val="solid"/>
                      <a:round/>
                      <a:headEnd type="none" w="med" len="med"/>
                      <a:tailEnd type="none" w="med" len="med"/>
                    </a:lnB>
                  </a:tcPr>
                </a:tc>
                <a:tc>
                  <a:txBody>
                    <a:bodyPr/>
                    <a:lstStyle/>
                    <a:p>
                      <a:pPr marL="0" marR="0" indent="0" algn="l" defTabSz="571145" rtl="0" eaLnBrk="1" fontAlgn="auto" latinLnBrk="0" hangingPunct="1">
                        <a:lnSpc>
                          <a:spcPct val="100000"/>
                        </a:lnSpc>
                        <a:spcBef>
                          <a:spcPts val="0"/>
                        </a:spcBef>
                        <a:spcAft>
                          <a:spcPts val="0"/>
                        </a:spcAft>
                        <a:buClrTx/>
                        <a:buSzTx/>
                        <a:buFontTx/>
                        <a:buNone/>
                        <a:tabLst/>
                        <a:defRPr/>
                      </a:pPr>
                      <a:r>
                        <a:rPr lang="fr-FR" sz="1600" dirty="0">
                          <a:solidFill>
                            <a:srgbClr val="000000"/>
                          </a:solidFill>
                        </a:rPr>
                        <a:t>30%</a:t>
                      </a:r>
                      <a:endParaRPr lang="en-US" sz="1600" dirty="0">
                        <a:solidFill>
                          <a:srgbClr val="000000"/>
                        </a:solidFill>
                      </a:endParaRPr>
                    </a:p>
                  </a:txBody>
                  <a:tcPr marL="121882" marR="121882" marT="45708" marB="45708">
                    <a:lnB w="12700" cap="flat" cmpd="sng" algn="ctr">
                      <a:solidFill>
                        <a:srgbClr val="E8EDEF"/>
                      </a:solidFill>
                      <a:prstDash val="solid"/>
                      <a:round/>
                      <a:headEnd type="none" w="med" len="med"/>
                      <a:tailEnd type="none" w="med" len="med"/>
                    </a:lnB>
                    <a:solidFill>
                      <a:schemeClr val="accent6">
                        <a:lumMod val="20000"/>
                        <a:lumOff val="80000"/>
                      </a:schemeClr>
                    </a:solidFill>
                  </a:tcPr>
                </a:tc>
                <a:tc>
                  <a:txBody>
                    <a:bodyPr/>
                    <a:lstStyle/>
                    <a:p>
                      <a:pPr marL="0" marR="0" indent="0" algn="l" defTabSz="571145" rtl="0" eaLnBrk="1" fontAlgn="auto" latinLnBrk="0" hangingPunct="1">
                        <a:lnSpc>
                          <a:spcPct val="100000"/>
                        </a:lnSpc>
                        <a:spcBef>
                          <a:spcPts val="0"/>
                        </a:spcBef>
                        <a:spcAft>
                          <a:spcPts val="0"/>
                        </a:spcAft>
                        <a:buClrTx/>
                        <a:buSzTx/>
                        <a:buFontTx/>
                        <a:buNone/>
                        <a:tabLst/>
                        <a:defRPr/>
                      </a:pPr>
                      <a:r>
                        <a:rPr lang="fr-FR" sz="1600" dirty="0">
                          <a:solidFill>
                            <a:srgbClr val="000000"/>
                          </a:solidFill>
                        </a:rPr>
                        <a:t>10%</a:t>
                      </a:r>
                      <a:endParaRPr lang="en-US" sz="1600" dirty="0">
                        <a:solidFill>
                          <a:srgbClr val="000000"/>
                        </a:solidFill>
                      </a:endParaRPr>
                    </a:p>
                  </a:txBody>
                  <a:tcPr marL="121882" marR="121882" marT="45708" marB="45708">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5"/>
                  </a:ext>
                </a:extLst>
              </a:tr>
              <a:tr h="370739">
                <a:tc>
                  <a:txBody>
                    <a:bodyPr/>
                    <a:lstStyle/>
                    <a:p>
                      <a:r>
                        <a:rPr lang="en-US" sz="1600" b="0" dirty="0">
                          <a:solidFill>
                            <a:srgbClr val="000000"/>
                          </a:solidFill>
                        </a:rPr>
                        <a:t>PDB4</a:t>
                      </a:r>
                    </a:p>
                  </a:txBody>
                  <a:tcPr marL="121882" marR="121882" marT="45708" marB="45708">
                    <a:lnT w="12700" cap="flat" cmpd="sng" algn="ctr">
                      <a:solidFill>
                        <a:srgbClr val="E8EDEF"/>
                      </a:solidFill>
                      <a:prstDash val="solid"/>
                      <a:round/>
                      <a:headEnd type="none" w="med" len="med"/>
                      <a:tailEnd type="none" w="med" len="med"/>
                    </a:lnT>
                    <a:solidFill>
                      <a:schemeClr val="accent6">
                        <a:lumMod val="20000"/>
                        <a:lumOff val="80000"/>
                      </a:schemeClr>
                    </a:solidFill>
                  </a:tcPr>
                </a:tc>
                <a:tc>
                  <a:txBody>
                    <a:bodyPr/>
                    <a:lstStyle/>
                    <a:p>
                      <a:r>
                        <a:rPr lang="en-US" sz="1600" b="0" dirty="0">
                          <a:solidFill>
                            <a:srgbClr val="000000"/>
                          </a:solidFill>
                        </a:rPr>
                        <a:t>2</a:t>
                      </a:r>
                    </a:p>
                  </a:txBody>
                  <a:tcPr marL="121882" marR="121882" marT="45708" marB="45708">
                    <a:lnT w="12700" cap="flat" cmpd="sng" algn="ctr">
                      <a:solidFill>
                        <a:schemeClr val="bg1"/>
                      </a:solidFill>
                      <a:prstDash val="solid"/>
                      <a:round/>
                      <a:headEnd type="none" w="med" len="med"/>
                      <a:tailEnd type="none" w="med" len="med"/>
                    </a:lnT>
                  </a:tcPr>
                </a:tc>
                <a:tc>
                  <a:txBody>
                    <a:bodyPr/>
                    <a:lstStyle/>
                    <a:p>
                      <a:r>
                        <a:rPr lang="en-US" sz="1600" b="0" dirty="0">
                          <a:solidFill>
                            <a:srgbClr val="000000"/>
                          </a:solidFill>
                        </a:rPr>
                        <a:t>100%</a:t>
                      </a:r>
                    </a:p>
                  </a:txBody>
                  <a:tcPr marL="121882" marR="121882" marT="45708" marB="45708">
                    <a:lnT w="12700" cap="flat" cmpd="sng" algn="ctr">
                      <a:solidFill>
                        <a:srgbClr val="E8EDEF"/>
                      </a:solidFill>
                      <a:prstDash val="solid"/>
                      <a:round/>
                      <a:headEnd type="none" w="med" len="med"/>
                      <a:tailEnd type="none" w="med" len="med"/>
                    </a:lnT>
                    <a:solidFill>
                      <a:schemeClr val="accent6">
                        <a:lumMod val="20000"/>
                        <a:lumOff val="80000"/>
                      </a:schemeClr>
                    </a:solidFill>
                  </a:tcPr>
                </a:tc>
                <a:tc>
                  <a:txBody>
                    <a:bodyPr/>
                    <a:lstStyle/>
                    <a:p>
                      <a:pPr marL="0" marR="0" indent="0" algn="l" defTabSz="571145" rtl="0" eaLnBrk="1" fontAlgn="auto" latinLnBrk="0" hangingPunct="1">
                        <a:lnSpc>
                          <a:spcPct val="100000"/>
                        </a:lnSpc>
                        <a:spcBef>
                          <a:spcPts val="0"/>
                        </a:spcBef>
                        <a:spcAft>
                          <a:spcPts val="0"/>
                        </a:spcAft>
                        <a:buClrTx/>
                        <a:buSzTx/>
                        <a:buFontTx/>
                        <a:buNone/>
                        <a:tabLst/>
                        <a:defRPr/>
                      </a:pPr>
                      <a:r>
                        <a:rPr lang="en-US" sz="1600" b="0" dirty="0">
                          <a:solidFill>
                            <a:srgbClr val="000000"/>
                          </a:solidFill>
                        </a:rPr>
                        <a:t>100%</a:t>
                      </a:r>
                    </a:p>
                  </a:txBody>
                  <a:tcPr marL="121882" marR="121882" marT="45708" marB="45708">
                    <a:lnT w="12700" cap="flat" cmpd="sng" algn="ctr">
                      <a:solidFill>
                        <a:schemeClr val="bg1"/>
                      </a:solidFill>
                      <a:prstDash val="solid"/>
                      <a:round/>
                      <a:headEnd type="none" w="med" len="med"/>
                      <a:tailEnd type="none" w="med" len="med"/>
                    </a:lnT>
                  </a:tcPr>
                </a:tc>
                <a:tc>
                  <a:txBody>
                    <a:bodyPr/>
                    <a:lstStyle/>
                    <a:p>
                      <a:pPr marL="0" marR="0" indent="0" algn="l" defTabSz="571145" rtl="0" eaLnBrk="1" fontAlgn="auto" latinLnBrk="0" hangingPunct="1">
                        <a:lnSpc>
                          <a:spcPct val="100000"/>
                        </a:lnSpc>
                        <a:spcBef>
                          <a:spcPts val="0"/>
                        </a:spcBef>
                        <a:spcAft>
                          <a:spcPts val="0"/>
                        </a:spcAft>
                        <a:buClrTx/>
                        <a:buSzTx/>
                        <a:buFontTx/>
                        <a:buNone/>
                        <a:tabLst/>
                        <a:defRPr/>
                      </a:pPr>
                      <a:r>
                        <a:rPr lang="fr-FR" sz="1600" b="0" dirty="0">
                          <a:solidFill>
                            <a:srgbClr val="000000"/>
                          </a:solidFill>
                        </a:rPr>
                        <a:t>100%</a:t>
                      </a:r>
                      <a:endParaRPr lang="en-US" sz="1600" b="0" dirty="0">
                        <a:solidFill>
                          <a:srgbClr val="000000"/>
                        </a:solidFill>
                      </a:endParaRPr>
                    </a:p>
                  </a:txBody>
                  <a:tcPr marL="121882" marR="121882" marT="45708" marB="45708">
                    <a:lnT w="12700" cap="flat" cmpd="sng" algn="ctr">
                      <a:solidFill>
                        <a:srgbClr val="E8EDEF"/>
                      </a:solidFill>
                      <a:prstDash val="solid"/>
                      <a:round/>
                      <a:headEnd type="none" w="med" len="med"/>
                      <a:tailEnd type="none" w="med" len="med"/>
                    </a:lnT>
                    <a:solidFill>
                      <a:schemeClr val="accent6">
                        <a:lumMod val="20000"/>
                        <a:lumOff val="80000"/>
                      </a:schemeClr>
                    </a:solidFill>
                  </a:tcPr>
                </a:tc>
                <a:tc>
                  <a:txBody>
                    <a:bodyPr/>
                    <a:lstStyle/>
                    <a:p>
                      <a:pPr marL="0" marR="0" indent="0" algn="l" defTabSz="571145" rtl="0" eaLnBrk="1" fontAlgn="auto" latinLnBrk="0" hangingPunct="1">
                        <a:lnSpc>
                          <a:spcPct val="100000"/>
                        </a:lnSpc>
                        <a:spcBef>
                          <a:spcPts val="0"/>
                        </a:spcBef>
                        <a:spcAft>
                          <a:spcPts val="0"/>
                        </a:spcAft>
                        <a:buClrTx/>
                        <a:buSzTx/>
                        <a:buFontTx/>
                        <a:buNone/>
                        <a:tabLst/>
                        <a:defRPr/>
                      </a:pPr>
                      <a:r>
                        <a:rPr lang="fr-FR" sz="1600" b="0" dirty="0">
                          <a:solidFill>
                            <a:srgbClr val="000000"/>
                          </a:solidFill>
                        </a:rPr>
                        <a:t>50%</a:t>
                      </a:r>
                      <a:endParaRPr lang="en-US" sz="1600" b="0" dirty="0">
                        <a:solidFill>
                          <a:srgbClr val="000000"/>
                        </a:solidFill>
                      </a:endParaRPr>
                    </a:p>
                  </a:txBody>
                  <a:tcPr marL="121882" marR="121882" marT="45708" marB="45708">
                    <a:lnT w="12700" cap="flat" cmpd="sng" algn="ctr">
                      <a:solidFill>
                        <a:schemeClr val="bg1"/>
                      </a:solidFill>
                      <a:prstDash val="solid"/>
                      <a:round/>
                      <a:headEnd type="none" w="med" len="med"/>
                      <a:tailEnd type="none" w="med" len="med"/>
                    </a:lnT>
                  </a:tcPr>
                </a:tc>
                <a:extLst>
                  <a:ext uri="{0D108BD9-81ED-4DB2-BD59-A6C34878D82A}">
                    <a16:rowId xmlns="" xmlns:a16="http://schemas.microsoft.com/office/drawing/2014/main" val="10006"/>
                  </a:ext>
                </a:extLst>
              </a:tr>
            </a:tbl>
          </a:graphicData>
        </a:graphic>
      </p:graphicFrame>
      <p:sp>
        <p:nvSpPr>
          <p:cNvPr id="5" name="Rounded Rectangle 4"/>
          <p:cNvSpPr/>
          <p:nvPr/>
        </p:nvSpPr>
        <p:spPr>
          <a:xfrm>
            <a:off x="1773932" y="5111750"/>
            <a:ext cx="6048375" cy="1089025"/>
          </a:xfrm>
          <a:prstGeom prst="roundRect">
            <a:avLst/>
          </a:prstGeom>
          <a:solidFill>
            <a:srgbClr val="FFFFCC"/>
          </a:solidFill>
          <a:ln w="38100">
            <a:gradFill>
              <a:gsLst>
                <a:gs pos="0">
                  <a:srgbClr val="996633"/>
                </a:gs>
                <a:gs pos="50000">
                  <a:srgbClr val="CC9900"/>
                </a:gs>
                <a:gs pos="100000">
                  <a:srgbClr val="FFCC0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spAutoFit/>
          </a:bodyPr>
          <a:lstStyle/>
          <a:p>
            <a:pPr eaLnBrk="1" hangingPunct="1">
              <a:defRPr/>
            </a:pPr>
            <a:r>
              <a:rPr lang="en-US" sz="1600" dirty="0">
                <a:solidFill>
                  <a:srgbClr val="000000"/>
                </a:solidFill>
                <a:cs typeface="Arial" pitchFamily="34" charset="0"/>
              </a:rPr>
              <a:t>PDB1 is: </a:t>
            </a:r>
          </a:p>
          <a:p>
            <a:pPr eaLnBrk="1" hangingPunct="1">
              <a:buFont typeface="Arial" pitchFamily="34" charset="0"/>
              <a:buChar char="•"/>
              <a:defRPr/>
            </a:pPr>
            <a:r>
              <a:rPr lang="en-US" sz="1600" dirty="0">
                <a:solidFill>
                  <a:srgbClr val="000000"/>
                </a:solidFill>
                <a:cs typeface="Arial" pitchFamily="34" charset="0"/>
              </a:rPr>
              <a:t>  Guaranteed 1/5 (20%) of CPU and Exadata disk bandwidth</a:t>
            </a:r>
          </a:p>
          <a:p>
            <a:pPr eaLnBrk="1" hangingPunct="1">
              <a:buFont typeface="Arial" pitchFamily="34" charset="0"/>
              <a:buChar char="•"/>
              <a:defRPr/>
            </a:pPr>
            <a:r>
              <a:rPr lang="en-US" sz="1600" dirty="0">
                <a:solidFill>
                  <a:srgbClr val="000000"/>
                </a:solidFill>
                <a:cs typeface="Arial" pitchFamily="34" charset="0"/>
              </a:rPr>
              <a:t>  Limited to 30% of CPU and Exadata disk bandwidth</a:t>
            </a:r>
          </a:p>
          <a:p>
            <a:pPr eaLnBrk="1" hangingPunct="1">
              <a:buFont typeface="Arial" pitchFamily="34" charset="0"/>
              <a:buChar char="•"/>
              <a:defRPr/>
            </a:pPr>
            <a:r>
              <a:rPr lang="en-US" sz="1600" dirty="0">
                <a:solidFill>
                  <a:srgbClr val="000000"/>
                </a:solidFill>
                <a:cs typeface="Arial" pitchFamily="34" charset="0"/>
              </a:rPr>
              <a:t>  Limited to 50% of the parallel servers</a:t>
            </a:r>
          </a:p>
        </p:txBody>
      </p:sp>
      <p:sp>
        <p:nvSpPr>
          <p:cNvPr id="6" name="Rounded Rectangular Callout 5"/>
          <p:cNvSpPr/>
          <p:nvPr/>
        </p:nvSpPr>
        <p:spPr>
          <a:xfrm>
            <a:off x="1991419" y="1120775"/>
            <a:ext cx="3351213" cy="544513"/>
          </a:xfrm>
          <a:prstGeom prst="wedgeRoundRectCallout">
            <a:avLst>
              <a:gd name="adj1" fmla="val 22868"/>
              <a:gd name="adj2" fmla="val 68362"/>
              <a:gd name="adj3" fmla="val 16667"/>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121899" tIns="60949" rIns="121899" bIns="60949" anchor="ctr"/>
          <a:lstStyle/>
          <a:p>
            <a:pPr algn="ctr" defTabSz="304747">
              <a:spcBef>
                <a:spcPct val="20000"/>
              </a:spcBef>
              <a:buClr>
                <a:srgbClr val="FF0000"/>
              </a:buClr>
              <a:defRPr/>
            </a:pPr>
            <a:r>
              <a:rPr lang="en-US" sz="1600" dirty="0">
                <a:solidFill>
                  <a:srgbClr val="000000"/>
                </a:solidFill>
              </a:rPr>
              <a:t>Specifies allocation of CPU, Exadata I/O, parallel servers  </a:t>
            </a:r>
          </a:p>
        </p:txBody>
      </p:sp>
      <p:sp>
        <p:nvSpPr>
          <p:cNvPr id="7" name="Rounded Rectangular Callout 6"/>
          <p:cNvSpPr/>
          <p:nvPr/>
        </p:nvSpPr>
        <p:spPr>
          <a:xfrm>
            <a:off x="5541069" y="1125538"/>
            <a:ext cx="2576513" cy="544512"/>
          </a:xfrm>
          <a:prstGeom prst="wedgeRoundRectCallout">
            <a:avLst>
              <a:gd name="adj1" fmla="val -46826"/>
              <a:gd name="adj2" fmla="val 74690"/>
              <a:gd name="adj3" fmla="val 16667"/>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121899" tIns="60949" rIns="121899" bIns="60949" anchor="ctr"/>
          <a:lstStyle/>
          <a:p>
            <a:pPr algn="ctr" defTabSz="304747">
              <a:spcBef>
                <a:spcPct val="20000"/>
              </a:spcBef>
              <a:buClr>
                <a:srgbClr val="FF0000"/>
              </a:buClr>
              <a:defRPr/>
            </a:pPr>
            <a:r>
              <a:rPr lang="en-US" sz="1600" dirty="0">
                <a:solidFill>
                  <a:srgbClr val="000000"/>
                </a:solidFill>
              </a:rPr>
              <a:t>Limits usage of CPU, Exadata I/O</a:t>
            </a:r>
          </a:p>
        </p:txBody>
      </p:sp>
      <p:sp>
        <p:nvSpPr>
          <p:cNvPr id="8" name="Rounded Rectangular Callout 7"/>
          <p:cNvSpPr/>
          <p:nvPr/>
        </p:nvSpPr>
        <p:spPr>
          <a:xfrm>
            <a:off x="8327132" y="1125538"/>
            <a:ext cx="2016125" cy="544512"/>
          </a:xfrm>
          <a:prstGeom prst="wedgeRoundRectCallout">
            <a:avLst>
              <a:gd name="adj1" fmla="val -67727"/>
              <a:gd name="adj2" fmla="val 124294"/>
              <a:gd name="adj3" fmla="val 16667"/>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121899" tIns="60949" rIns="121899" bIns="60949" anchor="ctr"/>
          <a:lstStyle/>
          <a:p>
            <a:pPr algn="ctr" defTabSz="304747">
              <a:spcBef>
                <a:spcPct val="20000"/>
              </a:spcBef>
              <a:buClr>
                <a:srgbClr val="FF0000"/>
              </a:buClr>
              <a:defRPr/>
            </a:pPr>
            <a:r>
              <a:rPr lang="en-US" sz="1600" dirty="0">
                <a:solidFill>
                  <a:srgbClr val="000000"/>
                </a:solidFill>
              </a:rPr>
              <a:t>Limits usage of parallel servers</a:t>
            </a:r>
          </a:p>
        </p:txBody>
      </p:sp>
      <p:sp>
        <p:nvSpPr>
          <p:cNvPr id="9" name="Rounded Rectangular Callout 8"/>
          <p:cNvSpPr/>
          <p:nvPr/>
        </p:nvSpPr>
        <p:spPr>
          <a:xfrm>
            <a:off x="8997057" y="5633625"/>
            <a:ext cx="1631950" cy="599313"/>
          </a:xfrm>
          <a:prstGeom prst="wedgeRoundRectCallout">
            <a:avLst>
              <a:gd name="adj1" fmla="val -59137"/>
              <a:gd name="adj2" fmla="val -187789"/>
              <a:gd name="adj3" fmla="val 16667"/>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121899" tIns="60949" rIns="121899" bIns="60949" anchor="ctr"/>
          <a:lstStyle/>
          <a:p>
            <a:pPr algn="ctr" defTabSz="304747">
              <a:spcBef>
                <a:spcPct val="20000"/>
              </a:spcBef>
              <a:buClr>
                <a:srgbClr val="FF0000"/>
              </a:buClr>
              <a:defRPr/>
            </a:pPr>
            <a:r>
              <a:rPr lang="en-US" sz="1600" dirty="0">
                <a:solidFill>
                  <a:srgbClr val="000000"/>
                </a:solidFill>
              </a:rPr>
              <a:t>Limits usage</a:t>
            </a:r>
          </a:p>
          <a:p>
            <a:pPr algn="ctr" defTabSz="304747">
              <a:spcBef>
                <a:spcPct val="20000"/>
              </a:spcBef>
              <a:buClr>
                <a:srgbClr val="FF0000"/>
              </a:buClr>
              <a:defRPr/>
            </a:pPr>
            <a:r>
              <a:rPr lang="en-US" sz="1600" dirty="0">
                <a:solidFill>
                  <a:srgbClr val="000000"/>
                </a:solidFill>
              </a:rPr>
              <a:t>of memory</a:t>
            </a:r>
          </a:p>
        </p:txBody>
      </p:sp>
      <p:sp>
        <p:nvSpPr>
          <p:cNvPr id="10" name="Rounded Rectangular Callout 9"/>
          <p:cNvSpPr/>
          <p:nvPr/>
        </p:nvSpPr>
        <p:spPr>
          <a:xfrm>
            <a:off x="9765407" y="5045075"/>
            <a:ext cx="2016125" cy="544513"/>
          </a:xfrm>
          <a:prstGeom prst="wedgeRoundRectCallout">
            <a:avLst>
              <a:gd name="adj1" fmla="val -24600"/>
              <a:gd name="adj2" fmla="val -91810"/>
              <a:gd name="adj3" fmla="val 16667"/>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121899" tIns="60949" rIns="121899" bIns="60949" anchor="ctr"/>
          <a:lstStyle/>
          <a:p>
            <a:pPr algn="ctr" defTabSz="304747">
              <a:spcBef>
                <a:spcPct val="20000"/>
              </a:spcBef>
              <a:buClr>
                <a:srgbClr val="FF0000"/>
              </a:buClr>
              <a:defRPr/>
            </a:pPr>
            <a:r>
              <a:rPr lang="en-US" sz="1600" dirty="0">
                <a:solidFill>
                  <a:srgbClr val="000000"/>
                </a:solidFill>
              </a:rPr>
              <a:t>Sets minimum of memory</a:t>
            </a:r>
          </a:p>
        </p:txBody>
      </p:sp>
      <p:cxnSp>
        <p:nvCxnSpPr>
          <p:cNvPr id="22601" name="Straight Connector 12"/>
          <p:cNvCxnSpPr>
            <a:cxnSpLocks noChangeShapeType="1"/>
          </p:cNvCxnSpPr>
          <p:nvPr/>
        </p:nvCxnSpPr>
        <p:spPr bwMode="auto">
          <a:xfrm flipV="1">
            <a:off x="2636838" y="3716338"/>
            <a:ext cx="0" cy="1368425"/>
          </a:xfrm>
          <a:prstGeom prst="line">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Tree>
    <p:custDataLst>
      <p:tags r:id="rId1"/>
    </p:custDataLst>
    <p:extLst>
      <p:ext uri="{BB962C8B-B14F-4D97-AF65-F5344CB8AC3E}">
        <p14:creationId xmlns:p14="http://schemas.microsoft.com/office/powerpoint/2010/main" val="210997374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616dab3aee1cb68ab8debfd852d8e00867d31f"/>
  <p:tag name="ARTICULATE_PROJECT_OPEN" val="0"/>
  <p:tag name="ARTICULATE_SLIDE_COUNT" val="2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751</TotalTime>
  <Words>4310</Words>
  <Application>Microsoft Office PowerPoint</Application>
  <PresentationFormat>Custom</PresentationFormat>
  <Paragraphs>421</Paragraphs>
  <Slides>20</Slides>
  <Notes>20</Notes>
  <HiddenSlides>2</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Resources Allocation</vt:lpstr>
      <vt:lpstr>Objectives </vt:lpstr>
      <vt:lpstr>Allocating Resources in the CDB </vt:lpstr>
      <vt:lpstr>Resource Manager and Pluggable Databases </vt:lpstr>
      <vt:lpstr>Managing Resources Between PDBs </vt:lpstr>
      <vt:lpstr>CDB Resource Plan Basics: Limits </vt:lpstr>
      <vt:lpstr>PowerPoint Presentation</vt:lpstr>
      <vt:lpstr>PDB IO Rate Limit </vt:lpstr>
      <vt:lpstr>CDB Resource Plan: Full Example</vt:lpstr>
      <vt:lpstr>Maintaining a CDB Resource Plan </vt:lpstr>
      <vt:lpstr>Managing Resources Within a PDB</vt:lpstr>
      <vt:lpstr>Putting It Together</vt:lpstr>
      <vt:lpstr>Considerations</vt:lpstr>
      <vt:lpstr>PDB-Level Parallel Statement Queuing</vt:lpstr>
      <vt:lpstr>PowerPoint Presentation</vt:lpstr>
      <vt:lpstr>PDB-Level Parallel Statement Queuing: CPU_COUNT</vt:lpstr>
      <vt:lpstr>Session PGA Limit </vt:lpstr>
      <vt:lpstr>Performance Profiles</vt:lpstr>
      <vt:lpstr>Summary </vt:lpstr>
      <vt:lpstr>Practice 11: Overview </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Resources Allocation</dc:title>
  <dc:subject>OU7_Jan2018</dc:subject>
  <dc:creator>Dominique Jeunot</dc:creator>
  <cp:keywords>OU7 PowerPoint Template</cp:keywords>
  <dc:description>Oracle University Production Services PowerPoint Template</dc:description>
  <cp:lastModifiedBy>HP</cp:lastModifiedBy>
  <cp:revision>27</cp:revision>
  <cp:lastPrinted>2002-03-28T23:57:22Z</cp:lastPrinted>
  <dcterms:created xsi:type="dcterms:W3CDTF">2018-02-23T08:48:31Z</dcterms:created>
  <dcterms:modified xsi:type="dcterms:W3CDTF">2021-01-06T18:13:59Z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