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notesSlides/notesSlide16.xml" ContentType="application/vnd.openxmlformats-officedocument.presentationml.notesSlide+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notesSlides/notesSlide18.xml" ContentType="application/vnd.openxmlformats-officedocument.presentationml.notesSlide+xml"/>
  <Override PartName="/ppt/tags/tag47.xml" ContentType="application/vnd.openxmlformats-officedocument.presentationml.tags+xml"/>
  <Override PartName="/ppt/notesSlides/notesSlide19.xml" ContentType="application/vnd.openxmlformats-officedocument.presentationml.notesSlide+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notesSlides/notesSlide21.xml" ContentType="application/vnd.openxmlformats-officedocument.presentationml.notesSlide+xml"/>
  <Override PartName="/ppt/tags/tag50.xml" ContentType="application/vnd.openxmlformats-officedocument.presentationml.tags+xml"/>
  <Override PartName="/ppt/notesSlides/notesSlide22.xml" ContentType="application/vnd.openxmlformats-officedocument.presentationml.notesSlide+xml"/>
  <Override PartName="/ppt/tags/tag51.xml" ContentType="application/vnd.openxmlformats-officedocument.presentationml.tags+xml"/>
  <Override PartName="/ppt/notesSlides/notesSlide23.xml" ContentType="application/vnd.openxmlformats-officedocument.presentationml.notesSlide+xml"/>
  <Override PartName="/ppt/tags/tag52.xml" ContentType="application/vnd.openxmlformats-officedocument.presentationml.tags+xml"/>
  <Override PartName="/ppt/notesSlides/notesSlide24.xml" ContentType="application/vnd.openxmlformats-officedocument.presentationml.notesSlide+xml"/>
  <Override PartName="/ppt/tags/tag53.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notesMasterIdLst>
    <p:notesMasterId r:id="rId27"/>
  </p:notesMasterIdLst>
  <p:handoutMasterIdLst>
    <p:handoutMasterId r:id="rId28"/>
  </p:handout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88825" cy="6858000"/>
  <p:notesSz cx="7772400" cy="100584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guide id="4" orient="horz" pos="436">
          <p15:clr>
            <a:srgbClr val="A4A3A4"/>
          </p15:clr>
        </p15:guide>
        <p15:guide id="5" orient="horz" pos="845">
          <p15:clr>
            <a:srgbClr val="A4A3A4"/>
          </p15:clr>
        </p15:guide>
        <p15:guide id="6" pos="392">
          <p15:clr>
            <a:srgbClr val="A4A3A4"/>
          </p15:clr>
        </p15:guide>
        <p15:guide id="7" pos="482">
          <p15:clr>
            <a:srgbClr val="A4A3A4"/>
          </p15:clr>
        </p15:guide>
        <p15:guide id="8" pos="70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770">
          <p15:clr>
            <a:srgbClr val="A4A3A4"/>
          </p15:clr>
        </p15:guide>
        <p15:guide id="5" pos="316">
          <p15:clr>
            <a:srgbClr val="A4A3A4"/>
          </p15:clr>
        </p15:guide>
        <p15:guide id="6" pos="407">
          <p15:clr>
            <a:srgbClr val="A4A3A4"/>
          </p15:clr>
        </p15:guide>
        <p15:guide id="7" pos="498">
          <p15:clr>
            <a:srgbClr val="A4A3A4"/>
          </p15:clr>
        </p15:guide>
        <p15:guide id="8" pos="679">
          <p15:clr>
            <a:srgbClr val="A4A3A4"/>
          </p15:clr>
        </p15:guide>
        <p15:guide id="9" pos="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260" autoAdjust="0"/>
    <p:restoredTop sz="66795" autoAdjust="0"/>
  </p:normalViewPr>
  <p:slideViewPr>
    <p:cSldViewPr showGuides="1">
      <p:cViewPr varScale="1">
        <p:scale>
          <a:sx n="115" d="100"/>
          <a:sy n="115" d="100"/>
        </p:scale>
        <p:origin x="1013" y="72"/>
      </p:cViewPr>
      <p:guideLst>
        <p:guide orient="horz" pos="2160"/>
        <p:guide orient="horz" pos="864"/>
        <p:guide pos="3839"/>
        <p:guide orient="horz" pos="436"/>
        <p:guide orient="horz" pos="845"/>
        <p:guide pos="392"/>
        <p:guide pos="482"/>
        <p:guide pos="709"/>
      </p:guideLst>
    </p:cSldViewPr>
  </p:slideViewPr>
  <p:notesTextViewPr>
    <p:cViewPr>
      <p:scale>
        <a:sx n="100" d="100"/>
        <a:sy n="100" d="100"/>
      </p:scale>
      <p:origin x="0" y="0"/>
    </p:cViewPr>
  </p:notesTextViewPr>
  <p:sorterViewPr>
    <p:cViewPr varScale="1">
      <p:scale>
        <a:sx n="1" d="1"/>
        <a:sy n="1" d="1"/>
      </p:scale>
      <p:origin x="0" y="-9544"/>
    </p:cViewPr>
  </p:sorterViewPr>
  <p:notesViewPr>
    <p:cSldViewPr showGuides="1">
      <p:cViewPr>
        <p:scale>
          <a:sx n="100" d="100"/>
          <a:sy n="100" d="100"/>
        </p:scale>
        <p:origin x="-2220" y="2370"/>
      </p:cViewPr>
      <p:guideLst>
        <p:guide orient="horz" pos="2923"/>
        <p:guide orient="horz" pos="283"/>
        <p:guide pos="2202"/>
        <p:guide pos="770"/>
        <p:guide pos="316"/>
        <p:guide pos="407"/>
        <p:guide pos="498"/>
        <p:guide pos="679"/>
        <p:guide pos="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1 -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lho1kurDVWE&amp;list=PLdtXkK5KBY57wk1Di4adYR2g0n6EvAwg8"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oracle.com/technetwork/database/multitenant/overview/multitenant-wp-12c-2078248.pdf" TargetMode="External"/><Relationship Id="rId4" Type="http://schemas.openxmlformats.org/officeDocument/2006/relationships/hyperlink" Target="https://www.youtube.com/watch?v=iEenfNF2lJE&amp;list=PLdtXkK5KBY57YreOtSENzpeH5O0Mso_r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xfrm>
            <a:off x="457200" y="457200"/>
            <a:ext cx="6858000" cy="3859213"/>
          </a:xfrm>
          <a:ln/>
        </p:spPr>
      </p:sp>
      <p:sp>
        <p:nvSpPr>
          <p:cNvPr id="2" name="Notes Placeholder 1">
            <a:extLst>
              <a:ext uri="{FF2B5EF4-FFF2-40B4-BE49-F238E27FC236}">
                <a16:creationId xmlns:a16="http://schemas.microsoft.com/office/drawing/2014/main" xmlns="" id="{1A202E89-EA74-42D9-B38E-8ECC37E2FC0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5003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074"/>
          <p:cNvSpPr>
            <a:spLocks noGrp="1" noRot="1" noChangeAspect="1" noChangeArrowheads="1" noTextEdit="1"/>
          </p:cNvSpPr>
          <p:nvPr>
            <p:ph type="sldImg"/>
          </p:nvPr>
        </p:nvSpPr>
        <p:spPr>
          <a:xfrm>
            <a:off x="457200" y="457200"/>
            <a:ext cx="6858000" cy="3859213"/>
          </a:xfrm>
          <a:ln/>
        </p:spPr>
      </p:sp>
      <p:sp>
        <p:nvSpPr>
          <p:cNvPr id="37891"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How is Oracle metadata shared between several applications in a non-CDB? </a:t>
            </a:r>
            <a:br>
              <a:rPr lang="en-US" altLang="en-US" dirty="0"/>
            </a:br>
            <a:r>
              <a:rPr lang="en-US" altLang="en-US" dirty="0"/>
              <a:t>Immediately after the creation of the non-CDB, the only objects in the data dictionary are the Oracle-supplied objects. At this point, there is no user data.</a:t>
            </a:r>
          </a:p>
          <a:p>
            <a:pPr lvl="1" eaLnBrk="1" hangingPunct="1"/>
            <a:r>
              <a:rPr lang="en-US" altLang="en-US" dirty="0"/>
              <a:t>The only schemas in the database are those required by the database system.  </a:t>
            </a:r>
          </a:p>
        </p:txBody>
      </p:sp>
      <p:sp>
        <p:nvSpPr>
          <p:cNvPr id="3789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578188DD-C2C1-462B-987D-67156866F3FA}" type="slidenum">
              <a:rPr lang="en-US" altLang="en-US" smtClean="0"/>
              <a:t>10</a:t>
            </a:fld>
            <a:endParaRPr lang="en-US" altLang="en-US" dirty="0"/>
          </a:p>
        </p:txBody>
      </p:sp>
    </p:spTree>
    <p:extLst>
      <p:ext uri="{BB962C8B-B14F-4D97-AF65-F5344CB8AC3E}">
        <p14:creationId xmlns:p14="http://schemas.microsoft.com/office/powerpoint/2010/main" val="416433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the non-CDB, users and user data are added. </a:t>
            </a:r>
          </a:p>
          <a:p>
            <a:pPr lvl="1"/>
            <a:r>
              <a:rPr lang="en-US" dirty="0" smtClean="0"/>
              <a:t>The </a:t>
            </a:r>
            <a:r>
              <a:rPr lang="en-US" dirty="0"/>
              <a:t>best practice is to add this data in tablespaces that are dedicated to user data. Storing the data in separate tablespaces enables you to protect, secure, and transport the data more easily, even though the user metadata is in the data dictionary along with the Oracle system metadata</a:t>
            </a:r>
            <a:r>
              <a:rPr lang="en-US" altLang="en-US" dirty="0"/>
              <a:t>:</a:t>
            </a:r>
          </a:p>
          <a:p>
            <a:pPr lvl="2"/>
            <a:r>
              <a:rPr lang="en-US" altLang="en-US" dirty="0"/>
              <a:t>Object definitions</a:t>
            </a:r>
          </a:p>
          <a:p>
            <a:pPr lvl="2"/>
            <a:r>
              <a:rPr lang="en-US" altLang="en-US" dirty="0"/>
              <a:t>User definitions</a:t>
            </a:r>
          </a:p>
          <a:p>
            <a:pPr lvl="2"/>
            <a:r>
              <a:rPr lang="en-US" altLang="en-US" dirty="0"/>
              <a:t>PL/SQL code</a:t>
            </a:r>
          </a:p>
          <a:p>
            <a:pPr lvl="2"/>
            <a:r>
              <a:rPr lang="en-US" altLang="en-US" dirty="0"/>
              <a:t>Other user-created objects</a:t>
            </a:r>
          </a:p>
        </p:txBody>
      </p:sp>
      <p:sp>
        <p:nvSpPr>
          <p:cNvPr id="38915" name="Slide Image Placeholder 6"/>
          <p:cNvSpPr>
            <a:spLocks noGrp="1" noRot="1" noChangeAspect="1" noTextEdit="1"/>
          </p:cNvSpPr>
          <p:nvPr>
            <p:ph type="sldImg"/>
          </p:nvPr>
        </p:nvSpPr>
        <p:spPr>
          <a:xfrm>
            <a:off x="457200" y="457200"/>
            <a:ext cx="6858000" cy="3859213"/>
          </a:xfrm>
          <a:ln/>
        </p:spPr>
      </p:sp>
      <p:sp>
        <p:nvSpPr>
          <p:cNvPr id="389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626A94D5-329D-4C10-B4DD-7DF4A66AED7E}" type="slidenum">
              <a:rPr lang="en-US" altLang="en-US" smtClean="0"/>
              <a:t>11</a:t>
            </a:fld>
            <a:endParaRPr lang="en-US" altLang="en-US" dirty="0"/>
          </a:p>
        </p:txBody>
      </p:sp>
    </p:spTree>
    <p:extLst>
      <p:ext uri="{BB962C8B-B14F-4D97-AF65-F5344CB8AC3E}">
        <p14:creationId xmlns:p14="http://schemas.microsoft.com/office/powerpoint/2010/main" val="3595596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457200" y="457200"/>
            <a:ext cx="6858000" cy="3859213"/>
          </a:xfrm>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a:t>
            </a:r>
            <a:r>
              <a:rPr lang="en-US" altLang="en-US" dirty="0">
                <a:solidFill>
                  <a:schemeClr val="bg2"/>
                </a:solidFill>
              </a:rPr>
              <a:t>multitenant</a:t>
            </a:r>
            <a:r>
              <a:rPr lang="en-US" altLang="en-US" b="1" dirty="0">
                <a:solidFill>
                  <a:schemeClr val="bg2"/>
                </a:solidFill>
              </a:rPr>
              <a:t> </a:t>
            </a:r>
            <a:r>
              <a:rPr lang="en-US" altLang="en-US" dirty="0"/>
              <a:t>container database, the concept of containers is introduced to separate the Oracle-supplied objects and the user data including the metadata into distinct containers.</a:t>
            </a:r>
          </a:p>
          <a:p>
            <a:pPr lvl="1"/>
            <a:r>
              <a:rPr lang="en-US" dirty="0"/>
              <a:t>Each container has a </a:t>
            </a:r>
            <a:r>
              <a:rPr lang="en-US" dirty="0">
                <a:latin typeface="Courier New" panose="02070309020205020404" pitchFamily="49" charset="0"/>
                <a:cs typeface="Courier New" panose="02070309020205020404" pitchFamily="49" charset="0"/>
              </a:rPr>
              <a:t>SYSTEM</a:t>
            </a:r>
            <a:r>
              <a:rPr lang="en-US" dirty="0"/>
              <a:t> tablespace that holds a data dictionary</a:t>
            </a:r>
            <a:r>
              <a:rPr lang="en-US" altLang="en-US" dirty="0"/>
              <a:t>.</a:t>
            </a:r>
          </a:p>
          <a:p>
            <a:pPr lvl="2">
              <a:buFont typeface="Arial" panose="020B0604020202020204" pitchFamily="34" charset="0"/>
              <a:buChar char="•"/>
            </a:pPr>
            <a:r>
              <a:rPr lang="en-US" altLang="en-US" dirty="0"/>
              <a:t>There is a dictionary in the Oracle metadata–only container that has the metadata for the Oracle-supplied objects.</a:t>
            </a:r>
          </a:p>
          <a:p>
            <a:pPr lvl="2">
              <a:buFont typeface="Arial" panose="020B0604020202020204" pitchFamily="34" charset="0"/>
              <a:buChar char="•"/>
            </a:pPr>
            <a:r>
              <a:rPr lang="en-US" altLang="en-US" dirty="0"/>
              <a:t>There is a dictionary in the user container holding the user metadata. </a:t>
            </a:r>
          </a:p>
          <a:p>
            <a:pPr lvl="1"/>
            <a:r>
              <a:rPr lang="en-US" altLang="en-US" dirty="0"/>
              <a:t>One of the goals of the multitenant architecture is that each container has a one-to-one relationship with an application. </a:t>
            </a:r>
          </a:p>
          <a:p>
            <a:pPr lvl="1"/>
            <a:r>
              <a:rPr lang="en-US" altLang="en-US" dirty="0"/>
              <a:t>Separating the metadata is the first step, the second is allowing the application or users inside the “user” container to access the Oracle-supplied objects. The user container is called a pluggable database (PDB).</a:t>
            </a:r>
          </a:p>
          <a:p>
            <a:pPr lvl="1"/>
            <a:r>
              <a:rPr lang="en-US" altLang="en-US" dirty="0"/>
              <a:t>The Oracle objects could have been duplicated in each PDB, but that takes a lot of space and would require every PDB to be upgraded each time an Oracle-supplied object changes, for example, with patches. </a:t>
            </a:r>
            <a:r>
              <a:rPr lang="en-US" dirty="0"/>
              <a:t>The Oracle-supplied objects reside in a container called the CDB root container, which is named </a:t>
            </a:r>
            <a:r>
              <a:rPr lang="en-US" dirty="0">
                <a:latin typeface="Courier New" panose="02070309020205020404" pitchFamily="49" charset="0"/>
                <a:cs typeface="Courier New" panose="02070309020205020404" pitchFamily="49" charset="0"/>
              </a:rPr>
              <a:t>CDB$ROOT</a:t>
            </a:r>
            <a:r>
              <a:rPr lang="en-US" altLang="en-US" dirty="0"/>
              <a:t>. </a:t>
            </a:r>
          </a:p>
          <a:p>
            <a:pPr lvl="1"/>
            <a:r>
              <a:rPr lang="en-US" altLang="en-US" dirty="0"/>
              <a:t>Pointers from a PDB to the Oracle-supplied objects allow the “system” objects to be accessed without duplicating them in the PDB. The PDB has the pieces it needs to be a complete environment for a database application. The application can run in the PDB just as it does in a non-CDB. </a:t>
            </a:r>
          </a:p>
        </p:txBody>
      </p:sp>
      <p:sp>
        <p:nvSpPr>
          <p:cNvPr id="399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1FE0CF5C-E831-44EA-B658-A62C5841F83C}" type="slidenum">
              <a:rPr lang="en-US" altLang="en-US" smtClean="0"/>
              <a:t>12</a:t>
            </a:fld>
            <a:endParaRPr lang="en-US" altLang="en-US" dirty="0"/>
          </a:p>
        </p:txBody>
      </p:sp>
    </p:spTree>
    <p:extLst>
      <p:ext uri="{BB962C8B-B14F-4D97-AF65-F5344CB8AC3E}">
        <p14:creationId xmlns:p14="http://schemas.microsoft.com/office/powerpoint/2010/main" val="28691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7200" y="457200"/>
            <a:ext cx="6858000" cy="3859213"/>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create a new PDB, use the provided CDB seed PDB. This CDB </a:t>
            </a:r>
            <a:r>
              <a:rPr lang="en-US" altLang="en-US" dirty="0">
                <a:cs typeface="Courier New" panose="02070309020205020404" pitchFamily="49" charset="0"/>
              </a:rPr>
              <a:t>seed</a:t>
            </a:r>
            <a:r>
              <a:rPr lang="en-US" altLang="en-US" dirty="0"/>
              <a:t> container is named </a:t>
            </a:r>
            <a:r>
              <a:rPr lang="en-US" altLang="en-US" dirty="0">
                <a:latin typeface="Courier New" panose="02070309020205020404" pitchFamily="49" charset="0"/>
                <a:cs typeface="Courier New" panose="02070309020205020404" pitchFamily="49" charset="0"/>
              </a:rPr>
              <a:t>PDB$SEED</a:t>
            </a:r>
            <a:r>
              <a:rPr lang="en-US" altLang="en-US" dirty="0"/>
              <a:t> and is a part of every CDB. When you create a new PDB, the CDB </a:t>
            </a:r>
            <a:r>
              <a:rPr lang="en-US" altLang="en-US" dirty="0">
                <a:cs typeface="Courier New" panose="02070309020205020404" pitchFamily="49" charset="0"/>
              </a:rPr>
              <a:t>seed</a:t>
            </a:r>
            <a:r>
              <a:rPr lang="en-US" altLang="en-US" dirty="0"/>
              <a:t> PDB is cloned and gives the new PDB the name you specify. This operation is very fast. It is measured in seconds. The time that is taken is mostly for copying the files.</a:t>
            </a:r>
          </a:p>
          <a:p>
            <a:pPr lvl="1">
              <a:lnSpc>
                <a:spcPct val="90000"/>
              </a:lnSpc>
            </a:pPr>
            <a:r>
              <a:rPr lang="en-US" altLang="en-US" dirty="0"/>
              <a:t>There are different methods to provision pluggable databases:</a:t>
            </a:r>
          </a:p>
          <a:p>
            <a:pPr lvl="2">
              <a:buFont typeface="Arial" panose="020B0604020202020204" pitchFamily="34" charset="0"/>
              <a:buChar char="•"/>
            </a:pPr>
            <a:r>
              <a:rPr lang="fr-FR" altLang="en-US" b="1" dirty="0">
                <a:cs typeface="Courier New" panose="02070309020205020404" pitchFamily="49" charset="0"/>
              </a:rPr>
              <a:t>Create </a:t>
            </a:r>
            <a:r>
              <a:rPr lang="en-US" b="1" dirty="0"/>
              <a:t>a new PDB from the </a:t>
            </a:r>
            <a:r>
              <a:rPr lang="en-US" b="1" dirty="0">
                <a:latin typeface="Courier New" panose="02070309020205020404" pitchFamily="49" charset="0"/>
                <a:cs typeface="Courier New" panose="02070309020205020404" pitchFamily="49" charset="0"/>
              </a:rPr>
              <a:t>PDB$SEED</a:t>
            </a:r>
            <a:r>
              <a:rPr lang="en-US" b="1" dirty="0"/>
              <a:t> pluggable database:</a:t>
            </a:r>
            <a:r>
              <a:rPr lang="en-US" dirty="0"/>
              <a:t> This scenario is useful, for example, for a new application implementation</a:t>
            </a:r>
            <a:r>
              <a:rPr lang="en-US" altLang="en-US" dirty="0">
                <a:cs typeface="Courier New" panose="02070309020205020404" pitchFamily="49" charset="0"/>
              </a:rPr>
              <a:t>.</a:t>
            </a:r>
            <a:endParaRPr lang="fr-FR" altLang="en-US" dirty="0">
              <a:cs typeface="Courier New" panose="02070309020205020404" pitchFamily="49" charset="0"/>
            </a:endParaRPr>
          </a:p>
          <a:p>
            <a:pPr lvl="2">
              <a:buFont typeface="Arial" panose="020B0604020202020204" pitchFamily="34" charset="0"/>
              <a:buChar char="•"/>
            </a:pPr>
            <a:r>
              <a:rPr lang="fr-FR" altLang="en-US" b="1" dirty="0">
                <a:cs typeface="Courier New" panose="02070309020205020404" pitchFamily="49" charset="0"/>
              </a:rPr>
              <a:t>Create a new PDB from a non-</a:t>
            </a:r>
            <a:r>
              <a:rPr lang="en-US" altLang="en-US" b="1" dirty="0">
                <a:cs typeface="Courier New" panose="02070309020205020404" pitchFamily="49" charset="0"/>
              </a:rPr>
              <a:t>CDB: </a:t>
            </a:r>
            <a:r>
              <a:rPr lang="en-US" altLang="en-US" dirty="0">
                <a:cs typeface="Courier New" panose="02070309020205020404" pitchFamily="49" charset="0"/>
              </a:rPr>
              <a:t>P</a:t>
            </a:r>
            <a:r>
              <a:rPr lang="en-US" altLang="en-US" dirty="0" smtClean="0"/>
              <a:t>lug </a:t>
            </a:r>
            <a:r>
              <a:rPr lang="en-US" altLang="en-US" dirty="0"/>
              <a:t>the non-CDBs in a CDB as PDBs as part of migration strategy. It is also a good way to consolidate the non-CDBs into a CDB. </a:t>
            </a:r>
          </a:p>
          <a:p>
            <a:pPr lvl="2">
              <a:buFont typeface="Arial" panose="020B0604020202020204" pitchFamily="34" charset="0"/>
              <a:buChar char="•"/>
            </a:pPr>
            <a:r>
              <a:rPr lang="fr-FR" altLang="en-US" b="1" dirty="0">
                <a:cs typeface="Courier New" panose="02070309020205020404" pitchFamily="49" charset="0"/>
              </a:rPr>
              <a:t>Clone a non-</a:t>
            </a:r>
            <a:r>
              <a:rPr lang="en-US" altLang="en-US" b="1" dirty="0">
                <a:cs typeface="Courier New" panose="02070309020205020404" pitchFamily="49" charset="0"/>
              </a:rPr>
              <a:t>CDB: </a:t>
            </a:r>
            <a:r>
              <a:rPr lang="en-US" altLang="en-US" dirty="0"/>
              <a:t>C</a:t>
            </a:r>
            <a:r>
              <a:rPr lang="en-US" altLang="en-US" dirty="0" smtClean="0"/>
              <a:t>lone </a:t>
            </a:r>
            <a:r>
              <a:rPr lang="en-US" altLang="en-US" dirty="0"/>
              <a:t>the non-CDBs in a CDB as PDBs, as part of migration strategy. This is a good way to keep the non-CDB and therefore have the opportunity to compare the performance between the new PDB and the original non-CDB or at least wait until you consider that the PDB can work appropriately.</a:t>
            </a:r>
          </a:p>
          <a:p>
            <a:pPr lvl="2">
              <a:buFont typeface="Arial" panose="020B0604020202020204" pitchFamily="34" charset="0"/>
              <a:buChar char="•"/>
            </a:pPr>
            <a:r>
              <a:rPr lang="fr-FR" altLang="en-US" b="1" dirty="0">
                <a:cs typeface="Courier New" panose="02070309020205020404" pitchFamily="49" charset="0"/>
              </a:rPr>
              <a:t>Clone a PDB from </a:t>
            </a:r>
            <a:r>
              <a:rPr lang="en-US" altLang="en-US" b="1" dirty="0">
                <a:cs typeface="Courier New" panose="02070309020205020404" pitchFamily="49" charset="0"/>
              </a:rPr>
              <a:t>another PDB into the same or another CDB:</a:t>
            </a:r>
            <a:r>
              <a:rPr lang="en-US" altLang="en-US" dirty="0">
                <a:cs typeface="Courier New" panose="02070309020205020404" pitchFamily="49" charset="0"/>
              </a:rPr>
              <a:t> </a:t>
            </a:r>
            <a:r>
              <a:rPr lang="en-US" altLang="en-US" dirty="0" smtClean="0">
                <a:cs typeface="Courier New" panose="02070309020205020404" pitchFamily="49" charset="0"/>
              </a:rPr>
              <a:t>An </a:t>
            </a:r>
            <a:r>
              <a:rPr lang="en-US" altLang="en-US" dirty="0">
                <a:cs typeface="Courier New" panose="02070309020205020404" pitchFamily="49" charset="0"/>
              </a:rPr>
              <a:t>example of this method is application testing.</a:t>
            </a:r>
            <a:r>
              <a:rPr lang="fr-FR" altLang="en-US" dirty="0"/>
              <a:t> Relocate a PDB into another CDB so as to dispatch resources.</a:t>
            </a:r>
          </a:p>
          <a:p>
            <a:pPr lvl="2">
              <a:buFont typeface="Arial" panose="020B0604020202020204" pitchFamily="34" charset="0"/>
              <a:buChar char="•"/>
            </a:pPr>
            <a:r>
              <a:rPr lang="en-US" altLang="en-US" b="1" dirty="0"/>
              <a:t>Plug an unplugged PDB into another CDB: </a:t>
            </a:r>
            <a:r>
              <a:rPr lang="en-US" altLang="en-US" dirty="0"/>
              <a:t>F</a:t>
            </a:r>
            <a:r>
              <a:rPr lang="en-US" altLang="en-US" dirty="0" smtClean="0"/>
              <a:t>or </a:t>
            </a:r>
            <a:r>
              <a:rPr lang="en-US" altLang="en-US" dirty="0"/>
              <a:t>example, instead of upgrading a multitenant container database from one release to another, you can unplug a pluggable database from one Oracle Database release and then plug it into a newly created multitenant container database from a higher release.</a:t>
            </a:r>
          </a:p>
          <a:p>
            <a:pPr lvl="2"/>
            <a:r>
              <a:rPr lang="fr-FR" altLang="en-US" b="1" dirty="0"/>
              <a:t>Proxy a PDB: </a:t>
            </a:r>
            <a:r>
              <a:rPr lang="fr-FR" altLang="en-US" dirty="0"/>
              <a:t>A</a:t>
            </a:r>
            <a:r>
              <a:rPr lang="fr-FR" altLang="en-US" dirty="0" smtClean="0"/>
              <a:t> </a:t>
            </a:r>
            <a:r>
              <a:rPr lang="fr-FR" altLang="en-US" dirty="0"/>
              <a:t>proxy PDB p</a:t>
            </a:r>
            <a:r>
              <a:rPr lang="en-US" altLang="en-US" dirty="0"/>
              <a:t>rovides fully functional access to another PDB in a remote CDB. This feature enables you to build location-transparent applications that can aggregate data from multiple sources that are in the same data center or distributed across data centers. </a:t>
            </a:r>
          </a:p>
          <a:p>
            <a:pPr lvl="2">
              <a:buFont typeface="Arial" panose="020B0604020202020204" pitchFamily="34" charset="0"/>
              <a:buChar char="•"/>
            </a:pPr>
            <a:endParaRPr lang="en-US" altLang="en-US" dirty="0"/>
          </a:p>
        </p:txBody>
      </p:sp>
      <p:sp>
        <p:nvSpPr>
          <p:cNvPr id="409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45579EB2-0569-45DF-8F7B-2F5A880FB3DA}" type="slidenum">
              <a:rPr lang="en-US" altLang="en-US" smtClean="0"/>
              <a:t>13</a:t>
            </a:fld>
            <a:endParaRPr lang="en-US" altLang="en-US" dirty="0"/>
          </a:p>
        </p:txBody>
      </p:sp>
    </p:spTree>
    <p:extLst>
      <p:ext uri="{BB962C8B-B14F-4D97-AF65-F5344CB8AC3E}">
        <p14:creationId xmlns:p14="http://schemas.microsoft.com/office/powerpoint/2010/main" val="86297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graphic in the slide shows a CDB with four containers: the CDB </a:t>
            </a:r>
            <a:r>
              <a:rPr lang="en-US" altLang="en-US" dirty="0">
                <a:cs typeface="Courier New" panose="02070309020205020404" pitchFamily="49" charset="0"/>
              </a:rPr>
              <a:t>root</a:t>
            </a:r>
            <a:r>
              <a:rPr lang="en-US" altLang="en-US" dirty="0"/>
              <a:t>, the CDB </a:t>
            </a:r>
            <a:r>
              <a:rPr lang="en-US" altLang="en-US" dirty="0">
                <a:cs typeface="Courier New" panose="02070309020205020404" pitchFamily="49" charset="0"/>
              </a:rPr>
              <a:t>seed</a:t>
            </a:r>
            <a:r>
              <a:rPr lang="en-US" altLang="en-US" dirty="0"/>
              <a:t>, and two PDBs. The two applications use a single instance and are maintained separately.</a:t>
            </a:r>
          </a:p>
          <a:p>
            <a:pPr lvl="1"/>
            <a:r>
              <a:rPr lang="en-US" altLang="en-US" dirty="0"/>
              <a:t>At the physical level, the CDB has a database instance and database files, just as a non-CDB does. </a:t>
            </a:r>
          </a:p>
          <a:p>
            <a:pPr lvl="2">
              <a:lnSpc>
                <a:spcPct val="97000"/>
              </a:lnSpc>
              <a:spcBef>
                <a:spcPts val="200"/>
              </a:spcBef>
              <a:buFont typeface="Arial" panose="020B0604020202020204" pitchFamily="34" charset="0"/>
              <a:buChar char="•"/>
            </a:pPr>
            <a:r>
              <a:rPr lang="en-US" altLang="en-US" dirty="0"/>
              <a:t>The redo log files are common for the whole CDB. The information it contains is annotated with the identity of the PDB where a change occurs. Oracle GoldenGate can understand the format of the redo log for a CDB. All PDBs in a CDB share the ARCHIVELOG mode of the CDB.</a:t>
            </a:r>
          </a:p>
          <a:p>
            <a:pPr lvl="2">
              <a:lnSpc>
                <a:spcPct val="97000"/>
              </a:lnSpc>
              <a:spcBef>
                <a:spcPts val="200"/>
              </a:spcBef>
              <a:buFont typeface="Arial" panose="020B0604020202020204" pitchFamily="34" charset="0"/>
              <a:buChar char="•"/>
            </a:pPr>
            <a:r>
              <a:rPr lang="en-US" altLang="en-US" dirty="0"/>
              <a:t>The control files are common for the whole CDB. The control files are updated to reflect any additional tablespace and datafiles of plugged PDBs.</a:t>
            </a:r>
          </a:p>
          <a:p>
            <a:pPr lvl="2">
              <a:lnSpc>
                <a:spcPct val="97000"/>
              </a:lnSpc>
              <a:spcBef>
                <a:spcPts val="200"/>
              </a:spcBef>
              <a:buFont typeface="Arial" panose="020B0604020202020204" pitchFamily="34" charset="0"/>
              <a:buChar char="•"/>
            </a:pPr>
            <a:r>
              <a:rPr lang="en-US" altLang="en-US" dirty="0"/>
              <a:t>An UNDO tablespace is by default local in each container. It is possible to have a single UNDO tablespace shared by all containers.  In this case, there is one UNDO tablespace per instance in a RAC database.</a:t>
            </a:r>
          </a:p>
          <a:p>
            <a:pPr lvl="2">
              <a:lnSpc>
                <a:spcPct val="97000"/>
              </a:lnSpc>
              <a:spcBef>
                <a:spcPts val="200"/>
              </a:spcBef>
              <a:buFont typeface="Arial" panose="020B0604020202020204" pitchFamily="34" charset="0"/>
              <a:buChar char="•"/>
            </a:pPr>
            <a:r>
              <a:rPr lang="en-US" altLang="en-US" dirty="0">
                <a:solidFill>
                  <a:schemeClr val="tx1"/>
                </a:solidFill>
              </a:rPr>
              <a:t>The </a:t>
            </a:r>
            <a:r>
              <a:rPr lang="en-US" altLang="en-US" dirty="0"/>
              <a:t>CDB </a:t>
            </a:r>
            <a:r>
              <a:rPr lang="en-US" altLang="en-US" dirty="0">
                <a:solidFill>
                  <a:schemeClr val="tx1"/>
                </a:solidFill>
              </a:rPr>
              <a:t>root or a PDB can have only one default temporary tablespace or tablespace group. Each PDB can have temporary tablespaces for use by local or common users in the PDB.</a:t>
            </a:r>
          </a:p>
          <a:p>
            <a:pPr lvl="2">
              <a:lnSpc>
                <a:spcPct val="97000"/>
              </a:lnSpc>
              <a:spcBef>
                <a:spcPts val="200"/>
              </a:spcBef>
              <a:buFont typeface="Arial" panose="020B0604020202020204" pitchFamily="34" charset="0"/>
              <a:buChar char="•"/>
            </a:pPr>
            <a:r>
              <a:rPr lang="en-US" altLang="en-US" dirty="0"/>
              <a:t>Each container has its own data dictionary stored in its proper </a:t>
            </a:r>
            <a:r>
              <a:rPr lang="en-US" altLang="en-US" dirty="0">
                <a:latin typeface="Courier New" panose="02070309020205020404" pitchFamily="49" charset="0"/>
                <a:cs typeface="Courier New" panose="02070309020205020404" pitchFamily="49" charset="0"/>
              </a:rPr>
              <a:t>SYSTEM</a:t>
            </a:r>
            <a:r>
              <a:rPr lang="en-US" altLang="en-US" dirty="0"/>
              <a:t> tablespace, containing its own metadata, and a </a:t>
            </a:r>
            <a:r>
              <a:rPr lang="en-US" altLang="en-US" dirty="0">
                <a:latin typeface="Courier New" panose="02070309020205020404" pitchFamily="49" charset="0"/>
                <a:cs typeface="Courier New" panose="02070309020205020404" pitchFamily="49" charset="0"/>
              </a:rPr>
              <a:t>SYSAUX</a:t>
            </a:r>
            <a:r>
              <a:rPr lang="en-US" altLang="en-US" dirty="0"/>
              <a:t> tablespace.</a:t>
            </a:r>
          </a:p>
          <a:p>
            <a:pPr lvl="2">
              <a:lnSpc>
                <a:spcPct val="97000"/>
              </a:lnSpc>
              <a:spcBef>
                <a:spcPts val="200"/>
              </a:spcBef>
              <a:buFont typeface="Arial" panose="020B0604020202020204" pitchFamily="34" charset="0"/>
              <a:buChar char="•"/>
            </a:pPr>
            <a:r>
              <a:rPr lang="en-US" altLang="en-US" dirty="0"/>
              <a:t>The PDBs can create tablespaces within the PDB according to application needs.</a:t>
            </a:r>
          </a:p>
          <a:p>
            <a:pPr lvl="2">
              <a:lnSpc>
                <a:spcPct val="97000"/>
              </a:lnSpc>
              <a:spcBef>
                <a:spcPts val="200"/>
              </a:spcBef>
              <a:buFont typeface="Arial" panose="020B0604020202020204" pitchFamily="34" charset="0"/>
              <a:buChar char="•"/>
            </a:pPr>
            <a:r>
              <a:rPr lang="en-US" altLang="en-US" dirty="0"/>
              <a:t>Each datafile is associated with a specific container, named </a:t>
            </a:r>
            <a:r>
              <a:rPr lang="en-US" altLang="en-US" i="1" dirty="0">
                <a:latin typeface="Courier New" panose="02070309020205020404" pitchFamily="49" charset="0"/>
                <a:cs typeface="Courier New" panose="02070309020205020404" pitchFamily="49" charset="0"/>
              </a:rPr>
              <a:t>CON_ID</a:t>
            </a:r>
            <a:r>
              <a:rPr lang="en-US" altLang="en-US" dirty="0"/>
              <a:t>.</a:t>
            </a:r>
          </a:p>
        </p:txBody>
      </p:sp>
      <p:sp>
        <p:nvSpPr>
          <p:cNvPr id="41987" name="Slide Image Placeholder 6"/>
          <p:cNvSpPr>
            <a:spLocks noGrp="1" noRot="1" noChangeAspect="1" noTextEdit="1"/>
          </p:cNvSpPr>
          <p:nvPr>
            <p:ph type="sldImg"/>
          </p:nvPr>
        </p:nvSpPr>
        <p:spPr>
          <a:xfrm>
            <a:off x="457200" y="457200"/>
            <a:ext cx="6858000" cy="3859213"/>
          </a:xfrm>
          <a:ln/>
        </p:spPr>
      </p:sp>
      <p:sp>
        <p:nvSpPr>
          <p:cNvPr id="419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A8DEC2C9-CD9B-4058-9295-A15FB4A14F97}" type="slidenum">
              <a:rPr lang="en-US" altLang="en-US" smtClean="0"/>
              <a:t>14</a:t>
            </a:fld>
            <a:endParaRPr lang="en-US" altLang="en-US" dirty="0"/>
          </a:p>
        </p:txBody>
      </p:sp>
    </p:spTree>
    <p:extLst>
      <p:ext uri="{BB962C8B-B14F-4D97-AF65-F5344CB8AC3E}">
        <p14:creationId xmlns:p14="http://schemas.microsoft.com/office/powerpoint/2010/main" val="316282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summarize, a CDB is an Oracle database that contains the CDB </a:t>
            </a:r>
            <a:r>
              <a:rPr lang="en-US" altLang="en-US" dirty="0">
                <a:cs typeface="Courier New" panose="02070309020205020404" pitchFamily="49" charset="0"/>
              </a:rPr>
              <a:t>root, the CDB seed, </a:t>
            </a:r>
            <a:r>
              <a:rPr lang="en-US" altLang="en-US" dirty="0"/>
              <a:t>and possibly several pluggable databases (PDBs).</a:t>
            </a:r>
          </a:p>
          <a:p>
            <a:pPr lvl="1"/>
            <a:r>
              <a:rPr lang="en-US" altLang="en-US" dirty="0"/>
              <a:t>What is a PDB in a CDB? A PDB is the lower part of the horizontally partitioned data dictionary plus the user’s quota-consuming data. </a:t>
            </a:r>
          </a:p>
          <a:p>
            <a:pPr lvl="1"/>
            <a:r>
              <a:rPr lang="en-US" altLang="en-US" dirty="0"/>
              <a:t>A non-CDB cannot contain PDBs. The multitenant architecture enables an Oracle database to contain a portable collection of schemas, schema objects, and non-schema objects that appear to an Oracle Net client as a separate database. For the PDBs to exist and work, </a:t>
            </a:r>
            <a:r>
              <a:rPr lang="fr-FR" altLang="en-US" dirty="0"/>
              <a:t>the CDB requires a particular type of container, the CDB </a:t>
            </a:r>
            <a:r>
              <a:rPr lang="fr-FR" altLang="en-US" dirty="0">
                <a:cs typeface="Courier New" panose="02070309020205020404" pitchFamily="49" charset="0"/>
              </a:rPr>
              <a:t>root</a:t>
            </a:r>
            <a:r>
              <a:rPr lang="fr-FR" altLang="en-US" dirty="0"/>
              <a:t>, generated at the creation of the CDB. The CDB </a:t>
            </a:r>
            <a:r>
              <a:rPr lang="en-US" altLang="en-US" dirty="0">
                <a:cs typeface="Courier New" panose="02070309020205020404" pitchFamily="49" charset="0"/>
              </a:rPr>
              <a:t>root</a:t>
            </a:r>
            <a:r>
              <a:rPr lang="en-US" altLang="en-US" dirty="0">
                <a:cs typeface="Arial" panose="020B0604020202020204" pitchFamily="34" charset="0"/>
              </a:rPr>
              <a:t> </a:t>
            </a:r>
            <a:r>
              <a:rPr lang="en-US" altLang="en-US" dirty="0"/>
              <a:t>is a system-supplied container that stores common users, which are users that can connect to multiple containers, and system-supplied metadata and data. The source code for system-supplied PL/SQL packages is stored in the CDB </a:t>
            </a:r>
            <a:r>
              <a:rPr lang="en-US" altLang="en-US" dirty="0">
                <a:cs typeface="Courier New" panose="02070309020205020404" pitchFamily="49" charset="0"/>
              </a:rPr>
              <a:t>root</a:t>
            </a:r>
            <a:r>
              <a:rPr lang="en-US" altLang="en-US" dirty="0"/>
              <a:t>.</a:t>
            </a:r>
            <a:endParaRPr lang="fr-FR" altLang="en-US" dirty="0"/>
          </a:p>
          <a:p>
            <a:pPr lvl="1"/>
            <a:r>
              <a:rPr lang="en-US" altLang="en-US" dirty="0"/>
              <a:t>There is only one CDB </a:t>
            </a:r>
            <a:r>
              <a:rPr lang="en-US" altLang="en-US" dirty="0">
                <a:cs typeface="Courier New" panose="02070309020205020404" pitchFamily="49" charset="0"/>
              </a:rPr>
              <a:t>seed</a:t>
            </a:r>
            <a:r>
              <a:rPr lang="en-US" altLang="en-US" dirty="0"/>
              <a:t> PDB in a CDB. The CDB </a:t>
            </a:r>
            <a:r>
              <a:rPr lang="en-US" altLang="en-US" dirty="0">
                <a:cs typeface="Courier New" panose="02070309020205020404" pitchFamily="49" charset="0"/>
              </a:rPr>
              <a:t>seed</a:t>
            </a:r>
            <a:r>
              <a:rPr lang="en-US" altLang="en-US" dirty="0"/>
              <a:t> PDB is a system-supplied template that is used to create new PDBs.</a:t>
            </a:r>
          </a:p>
          <a:p>
            <a:pPr lvl="1"/>
            <a:r>
              <a:rPr lang="fr-FR" altLang="en-US" dirty="0"/>
              <a:t>A CDB can contain up to 4,096 PDBs, including the </a:t>
            </a:r>
            <a:r>
              <a:rPr lang="en-US" altLang="en-US" dirty="0"/>
              <a:t>CDB</a:t>
            </a:r>
            <a:r>
              <a:rPr lang="fr-FR" altLang="en-US" dirty="0"/>
              <a:t> </a:t>
            </a:r>
            <a:r>
              <a:rPr lang="fr-FR" altLang="en-US" dirty="0">
                <a:cs typeface="Courier New" panose="02070309020205020404" pitchFamily="49" charset="0"/>
              </a:rPr>
              <a:t>seed, t</a:t>
            </a:r>
            <a:r>
              <a:rPr lang="en-US" altLang="en-US" dirty="0"/>
              <a:t>he services being limited to 10,000.</a:t>
            </a:r>
            <a:r>
              <a:rPr lang="fr-FR" altLang="en-US" dirty="0"/>
              <a:t> </a:t>
            </a:r>
          </a:p>
          <a:p>
            <a:pPr lvl="1"/>
            <a:r>
              <a:rPr lang="fr-FR" altLang="en-US" dirty="0"/>
              <a:t>The </a:t>
            </a:r>
            <a:r>
              <a:rPr lang="fr-FR" altLang="en-US" dirty="0">
                <a:latin typeface="Courier New" panose="02070309020205020404" pitchFamily="49" charset="0"/>
                <a:cs typeface="Courier New" panose="02070309020205020404" pitchFamily="49" charset="0"/>
              </a:rPr>
              <a:t>V$CONTAINERS</a:t>
            </a:r>
            <a:r>
              <a:rPr lang="fr-FR" altLang="en-US" dirty="0"/>
              <a:t> view displays all PDBs, including the CDB root and the </a:t>
            </a:r>
            <a:r>
              <a:rPr lang="en-US" altLang="en-US" dirty="0"/>
              <a:t>CDB </a:t>
            </a:r>
            <a:r>
              <a:rPr lang="fr-FR" altLang="en-US" dirty="0"/>
              <a:t>seed.</a:t>
            </a:r>
          </a:p>
        </p:txBody>
      </p:sp>
      <p:sp>
        <p:nvSpPr>
          <p:cNvPr id="43011" name="Slide Image Placeholder 6"/>
          <p:cNvSpPr>
            <a:spLocks noGrp="1" noRot="1" noChangeAspect="1" noTextEdit="1"/>
          </p:cNvSpPr>
          <p:nvPr>
            <p:ph type="sldImg"/>
          </p:nvPr>
        </p:nvSpPr>
        <p:spPr>
          <a:xfrm>
            <a:off x="457200" y="457200"/>
            <a:ext cx="6858000" cy="3859213"/>
          </a:xfrm>
          <a:ln/>
        </p:spPr>
      </p:sp>
      <p:sp>
        <p:nvSpPr>
          <p:cNvPr id="430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3D04D396-9248-4B65-9B63-A1704ABBA3D0}" type="slidenum">
              <a:rPr lang="en-US" altLang="en-US" smtClean="0"/>
              <a:t>15</a:t>
            </a:fld>
            <a:endParaRPr lang="en-US" altLang="en-US" dirty="0"/>
          </a:p>
        </p:txBody>
      </p:sp>
    </p:spTree>
    <p:extLst>
      <p:ext uri="{BB962C8B-B14F-4D97-AF65-F5344CB8AC3E}">
        <p14:creationId xmlns:p14="http://schemas.microsoft.com/office/powerpoint/2010/main" val="3521160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different tools to create and upgrade container databases. As shown in the slide, you can create a new CDB or new PDBs either using SQL*Plus or Database Configuration Assistant (DBCA) or during the installation of Oracle Database </a:t>
            </a:r>
            <a:r>
              <a:rPr lang="en-US" altLang="en-US" dirty="0" smtClean="0"/>
              <a:t>19c. </a:t>
            </a:r>
            <a:r>
              <a:rPr lang="en-US" altLang="en-US" dirty="0"/>
              <a:t>SQL Developer and EM Cloud Control allow you to create pluggable databases.</a:t>
            </a:r>
          </a:p>
          <a:p>
            <a:pPr lvl="1"/>
            <a:r>
              <a:rPr lang="en-US" dirty="0"/>
              <a:t>After you create a CDB, you can use views to explore the instance</a:t>
            </a:r>
            <a:r>
              <a:rPr lang="en-US" altLang="en-US" dirty="0"/>
              <a:t>, database architecture, files, and pluggable databases of the CDB. Query views directly with </a:t>
            </a:r>
            <a:r>
              <a:rPr lang="en-US" altLang="en-US" dirty="0">
                <a:latin typeface="Courier New" panose="02070309020205020404" pitchFamily="49" charset="0"/>
                <a:cs typeface="Courier New" panose="02070309020205020404" pitchFamily="49" charset="0"/>
              </a:rPr>
              <a:t>SELECT</a:t>
            </a:r>
            <a:r>
              <a:rPr lang="en-US" altLang="en-US" dirty="0"/>
              <a:t> statements using SQL*Plus or indirectly using GUI tools such as Enterprise Manager or SQL Developer.</a:t>
            </a:r>
          </a:p>
          <a:p>
            <a:pPr lvl="1"/>
            <a:r>
              <a:rPr lang="en-US" dirty="0"/>
              <a:t>You can upgrade an Oracle Database release 12c CDB to an Oracle Database </a:t>
            </a:r>
            <a:r>
              <a:rPr lang="en-US" dirty="0" smtClean="0"/>
              <a:t>19c </a:t>
            </a:r>
            <a:r>
              <a:rPr lang="en-US" dirty="0"/>
              <a:t>CDB</a:t>
            </a:r>
            <a:r>
              <a:rPr lang="en-US" altLang="en-US" dirty="0"/>
              <a:t> with Enterprise Manager or Database Upgrade Assistant (DBUA).</a:t>
            </a:r>
          </a:p>
          <a:p>
            <a:pPr lvl="1"/>
            <a:r>
              <a:rPr lang="fr-FR" altLang="en-US" b="1" dirty="0"/>
              <a:t>Note:</a:t>
            </a:r>
            <a:r>
              <a:rPr lang="fr-FR" altLang="en-US" dirty="0"/>
              <a:t> </a:t>
            </a:r>
            <a:r>
              <a:rPr lang="en-US" dirty="0"/>
              <a:t>Oracle Enterprise Manager Database Express cannot be used to create a CDB, </a:t>
            </a:r>
            <a:r>
              <a:rPr lang="fr-FR" altLang="en-US" dirty="0">
                <a:solidFill>
                  <a:schemeClr val="tx1"/>
                </a:solidFill>
              </a:rPr>
              <a:t>but it can be used to create PDBs and explore PDBs architecture or CDBs structures by using different port configurations.</a:t>
            </a:r>
            <a:endParaRPr lang="en-US" altLang="en-US" dirty="0">
              <a:solidFill>
                <a:schemeClr val="tx1"/>
              </a:solidFill>
            </a:endParaRPr>
          </a:p>
        </p:txBody>
      </p:sp>
      <p:sp>
        <p:nvSpPr>
          <p:cNvPr id="44035" name="Slide Image Placeholder 6"/>
          <p:cNvSpPr>
            <a:spLocks noGrp="1" noRot="1" noChangeAspect="1" noTextEdit="1"/>
          </p:cNvSpPr>
          <p:nvPr>
            <p:ph type="sldImg"/>
          </p:nvPr>
        </p:nvSpPr>
        <p:spPr>
          <a:xfrm>
            <a:off x="457200" y="457200"/>
            <a:ext cx="6858000" cy="3859213"/>
          </a:xfrm>
          <a:ln/>
        </p:spPr>
      </p:sp>
      <p:sp>
        <p:nvSpPr>
          <p:cNvPr id="4403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9BD2742A-2CC0-465B-B8DD-42154C5942FE}" type="slidenum">
              <a:rPr lang="en-US" altLang="en-US" smtClean="0"/>
              <a:t>16</a:t>
            </a:fld>
            <a:endParaRPr lang="en-US" altLang="en-US" dirty="0"/>
          </a:p>
        </p:txBody>
      </p:sp>
    </p:spTree>
    <p:extLst>
      <p:ext uri="{BB962C8B-B14F-4D97-AF65-F5344CB8AC3E}">
        <p14:creationId xmlns:p14="http://schemas.microsoft.com/office/powerpoint/2010/main" val="239071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457200" y="457200"/>
            <a:ext cx="6858000" cy="3859213"/>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backward-compatibility, DBA views show the same results in a PDB as in a non-CDB: </a:t>
            </a:r>
            <a:r>
              <a:rPr lang="en-US" altLang="en-US" dirty="0">
                <a:latin typeface="Courier New" panose="02070309020205020404" pitchFamily="49" charset="0"/>
                <a:cs typeface="Courier New" panose="02070309020205020404" pitchFamily="49" charset="0"/>
              </a:rPr>
              <a:t>DBA_OBJECTS</a:t>
            </a:r>
            <a:r>
              <a:rPr lang="en-US" altLang="en-US" dirty="0"/>
              <a:t> shows the objects that exist in the PDB from which you run the query. This implies, in turn, that although the PDB and the CDB </a:t>
            </a:r>
            <a:r>
              <a:rPr lang="en-US" altLang="en-US" dirty="0">
                <a:cs typeface="Arial" panose="020B0604020202020204" pitchFamily="34" charset="0"/>
              </a:rPr>
              <a:t>root</a:t>
            </a:r>
            <a:r>
              <a:rPr lang="en-US" altLang="en-US" dirty="0">
                <a:latin typeface="Corbel" panose="020B0503020204020204" pitchFamily="34" charset="0"/>
              </a:rPr>
              <a:t> </a:t>
            </a:r>
            <a:r>
              <a:rPr lang="en-US" altLang="en-US" dirty="0"/>
              <a:t>have separate data dictionaries, each data dictionary view in a PDB shows results fetched from both of these data dictionaries. The </a:t>
            </a:r>
            <a:r>
              <a:rPr lang="en-US" altLang="en-US" i="1" dirty="0"/>
              <a:t>DBA_xxx </a:t>
            </a:r>
            <a:r>
              <a:rPr lang="en-US" altLang="en-US" dirty="0"/>
              <a:t>views in the CDB </a:t>
            </a:r>
            <a:r>
              <a:rPr lang="en-US" altLang="en-US" dirty="0">
                <a:cs typeface="Arial" panose="020B0604020202020204" pitchFamily="34" charset="0"/>
              </a:rPr>
              <a:t>root</a:t>
            </a:r>
            <a:r>
              <a:rPr lang="en-US" altLang="en-US" dirty="0">
                <a:latin typeface="Corbel" panose="020B0503020204020204" pitchFamily="34" charset="0"/>
              </a:rPr>
              <a:t> </a:t>
            </a:r>
            <a:r>
              <a:rPr lang="en-US" altLang="en-US" dirty="0"/>
              <a:t>shows, even in a populated CDB, only the Oracle-supplied system—as is seen in a freshly created non-CDB.</a:t>
            </a:r>
          </a:p>
          <a:p>
            <a:pPr lvl="1"/>
            <a:r>
              <a:rPr lang="en-US" altLang="en-US" dirty="0"/>
              <a:t>To support the duties of the CDB administrator, a family of data dictionary views is supported with names such as CDB_</a:t>
            </a:r>
            <a:r>
              <a:rPr lang="en-US" altLang="en-US" i="1" dirty="0"/>
              <a:t>xxx</a:t>
            </a:r>
            <a:r>
              <a:rPr lang="en-US" altLang="en-US" dirty="0"/>
              <a:t>. Each DBA_</a:t>
            </a:r>
            <a:r>
              <a:rPr lang="en-US" altLang="en-US" i="1" dirty="0"/>
              <a:t>xxx</a:t>
            </a:r>
            <a:r>
              <a:rPr lang="en-US" altLang="en-US" dirty="0"/>
              <a:t> view has a CDB_</a:t>
            </a:r>
            <a:r>
              <a:rPr lang="en-US" altLang="en-US" i="1" dirty="0"/>
              <a:t>xxx</a:t>
            </a:r>
            <a:r>
              <a:rPr lang="en-US" altLang="en-US" dirty="0"/>
              <a:t> view counterpart with an extra column, </a:t>
            </a:r>
            <a:r>
              <a:rPr lang="en-US" altLang="en-US" i="1" dirty="0"/>
              <a:t>Con_ID, </a:t>
            </a:r>
            <a:r>
              <a:rPr lang="en-US" altLang="en-US" dirty="0"/>
              <a:t>that shows from which container the listed facts originate. Query the </a:t>
            </a:r>
            <a:r>
              <a:rPr lang="en-US" altLang="en-US" i="1" dirty="0"/>
              <a:t>CDB_xxx </a:t>
            </a:r>
            <a:r>
              <a:rPr lang="en-US" altLang="en-US" dirty="0"/>
              <a:t>views from the CDB </a:t>
            </a:r>
            <a:r>
              <a:rPr lang="en-US" altLang="en-US" dirty="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dirty="0"/>
              <a:t>and from any PDB. The results from a particular </a:t>
            </a:r>
            <a:r>
              <a:rPr lang="en-US" altLang="en-US" i="1" dirty="0"/>
              <a:t>CDB_xxx </a:t>
            </a:r>
            <a:r>
              <a:rPr lang="en-US" altLang="en-US" dirty="0"/>
              <a:t>view are the union of the results from the </a:t>
            </a:r>
            <a:r>
              <a:rPr lang="en-US" altLang="en-US" i="1" dirty="0"/>
              <a:t>DBA_xxx </a:t>
            </a:r>
            <a:r>
              <a:rPr lang="en-US" altLang="en-US" dirty="0"/>
              <a:t>view counterpart over the CDB </a:t>
            </a:r>
            <a:r>
              <a:rPr lang="en-US" altLang="en-US" dirty="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dirty="0"/>
              <a:t>and all currently open PDBs. When a </a:t>
            </a:r>
            <a:r>
              <a:rPr lang="en-US" altLang="en-US" i="1" dirty="0"/>
              <a:t>CDB_xxx </a:t>
            </a:r>
            <a:r>
              <a:rPr lang="en-US" altLang="en-US" dirty="0"/>
              <a:t>view is queried from a PDB, it shows only the information that it shows in its </a:t>
            </a:r>
            <a:r>
              <a:rPr lang="en-US" altLang="en-US" i="1" dirty="0"/>
              <a:t>DBA_xxx </a:t>
            </a:r>
            <a:r>
              <a:rPr lang="en-US" altLang="en-US" dirty="0"/>
              <a:t>view counterpart. If you connect to the CDB </a:t>
            </a:r>
            <a:r>
              <a:rPr lang="en-US" altLang="en-US" dirty="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dirty="0"/>
              <a:t>and query </a:t>
            </a:r>
            <a:r>
              <a:rPr lang="en-US" altLang="en-US" dirty="0">
                <a:latin typeface="Courier New" panose="02070309020205020404" pitchFamily="49" charset="0"/>
                <a:cs typeface="Courier New" panose="02070309020205020404" pitchFamily="49" charset="0"/>
              </a:rPr>
              <a:t>CDB_USERS</a:t>
            </a:r>
            <a:r>
              <a:rPr lang="en-US" altLang="en-US" dirty="0"/>
              <a:t>, you get the list of users, common and local, of each container. If you query </a:t>
            </a:r>
            <a:r>
              <a:rPr lang="en-US" altLang="en-US" dirty="0">
                <a:latin typeface="Courier New" panose="02070309020205020404" pitchFamily="49" charset="0"/>
                <a:cs typeface="Courier New" panose="02070309020205020404" pitchFamily="49" charset="0"/>
              </a:rPr>
              <a:t>DBA_USERS</a:t>
            </a:r>
            <a:r>
              <a:rPr lang="en-US" altLang="en-US" dirty="0"/>
              <a:t>, you get the list of common users. If you connect to a PDB and query </a:t>
            </a:r>
            <a:r>
              <a:rPr lang="en-US" altLang="en-US" dirty="0">
                <a:latin typeface="Courier New" panose="02070309020205020404" pitchFamily="49" charset="0"/>
                <a:cs typeface="Courier New" panose="02070309020205020404" pitchFamily="49" charset="0"/>
              </a:rPr>
              <a:t>CDB_USERS</a:t>
            </a:r>
            <a:r>
              <a:rPr lang="en-US" altLang="en-US" dirty="0"/>
              <a:t> or </a:t>
            </a:r>
            <a:r>
              <a:rPr lang="en-US" altLang="en-US" dirty="0">
                <a:latin typeface="Courier New" panose="02070309020205020404" pitchFamily="49" charset="0"/>
                <a:cs typeface="Courier New" panose="02070309020205020404" pitchFamily="49" charset="0"/>
              </a:rPr>
              <a:t>DBA_USERS</a:t>
            </a:r>
            <a:r>
              <a:rPr lang="en-US" altLang="en-US" dirty="0"/>
              <a:t>, you get the same list of users, common and local, of the PDB.</a:t>
            </a:r>
          </a:p>
          <a:p>
            <a:pPr lvl="1"/>
            <a:r>
              <a:rPr lang="en-US" altLang="en-US" dirty="0"/>
              <a:t>The same backward-compatibility </a:t>
            </a:r>
            <a:r>
              <a:rPr lang="en-US" altLang="en-US" dirty="0" smtClean="0"/>
              <a:t>principle also </a:t>
            </a:r>
            <a:r>
              <a:rPr lang="en-US" altLang="en-US" dirty="0"/>
              <a:t>implies </a:t>
            </a:r>
            <a:r>
              <a:rPr lang="en-US" altLang="en-US" dirty="0" smtClean="0"/>
              <a:t>to </a:t>
            </a:r>
            <a:r>
              <a:rPr lang="en-US" altLang="en-US" dirty="0"/>
              <a:t>each of the familiar V$ views</a:t>
            </a:r>
            <a:r>
              <a:rPr lang="en-US" altLang="en-US" i="1" dirty="0"/>
              <a:t>.</a:t>
            </a:r>
            <a:endParaRPr lang="en-US" altLang="en-US" dirty="0"/>
          </a:p>
        </p:txBody>
      </p:sp>
      <p:sp>
        <p:nvSpPr>
          <p:cNvPr id="450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C39C313E-5DF0-4323-B253-CF4B0FCE269D}" type="slidenum">
              <a:rPr lang="en-US" altLang="en-US" smtClean="0"/>
              <a:t>17</a:t>
            </a:fld>
            <a:endParaRPr lang="en-US" altLang="en-US" dirty="0"/>
          </a:p>
        </p:txBody>
      </p:sp>
    </p:spTree>
    <p:extLst>
      <p:ext uri="{BB962C8B-B14F-4D97-AF65-F5344CB8AC3E}">
        <p14:creationId xmlns:p14="http://schemas.microsoft.com/office/powerpoint/2010/main" val="212280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dirty="0"/>
              <a:t>There are different types of database administrators.</a:t>
            </a:r>
          </a:p>
          <a:p>
            <a:pPr lvl="2">
              <a:lnSpc>
                <a:spcPct val="95000"/>
              </a:lnSpc>
              <a:spcBef>
                <a:spcPts val="200"/>
              </a:spcBef>
            </a:pPr>
            <a:r>
              <a:rPr lang="fr-FR" altLang="en-US" dirty="0"/>
              <a:t>In </a:t>
            </a:r>
            <a:r>
              <a:rPr lang="fr-FR" altLang="en-US" dirty="0" smtClean="0"/>
              <a:t>a </a:t>
            </a:r>
            <a:r>
              <a:rPr lang="fr-FR" altLang="en-US" dirty="0"/>
              <a:t>non-CDB, the DBA is responsible for all administrative tasks at the database level.</a:t>
            </a:r>
          </a:p>
          <a:p>
            <a:pPr lvl="2">
              <a:lnSpc>
                <a:spcPct val="95000"/>
              </a:lnSpc>
              <a:spcBef>
                <a:spcPts val="200"/>
              </a:spcBef>
            </a:pPr>
            <a:r>
              <a:rPr lang="fr-FR" altLang="en-US" dirty="0"/>
              <a:t>In </a:t>
            </a:r>
            <a:r>
              <a:rPr lang="fr-FR" altLang="en-US" dirty="0" smtClean="0"/>
              <a:t>a </a:t>
            </a:r>
            <a:r>
              <a:rPr lang="fr-FR" altLang="en-US" dirty="0"/>
              <a:t>CDB, there are different levels of administration:</a:t>
            </a:r>
          </a:p>
          <a:p>
            <a:pPr lvl="3">
              <a:lnSpc>
                <a:spcPct val="95000"/>
              </a:lnSpc>
              <a:spcBef>
                <a:spcPts val="200"/>
              </a:spcBef>
              <a:buFont typeface="Arial" panose="020B0604020202020204" pitchFamily="34" charset="0"/>
              <a:buChar char="–"/>
            </a:pPr>
            <a:r>
              <a:rPr lang="fr-FR" altLang="en-US" dirty="0"/>
              <a:t>The DBA responsible for administering the CDB instance, the </a:t>
            </a:r>
            <a:r>
              <a:rPr lang="en-US" altLang="en-US" dirty="0"/>
              <a:t>CDB </a:t>
            </a:r>
            <a:r>
              <a:rPr lang="fr-FR" altLang="en-US" dirty="0"/>
              <a:t>root, and all PDBs</a:t>
            </a:r>
          </a:p>
          <a:p>
            <a:pPr lvl="3">
              <a:lnSpc>
                <a:spcPct val="95000"/>
              </a:lnSpc>
              <a:spcBef>
                <a:spcPts val="200"/>
              </a:spcBef>
              <a:buFont typeface="Arial" panose="020B0604020202020204" pitchFamily="34" charset="0"/>
              <a:buChar char="–"/>
            </a:pPr>
            <a:r>
              <a:rPr lang="fr-FR" altLang="en-US" dirty="0"/>
              <a:t>The DBAs responsible for administering their respective PDB</a:t>
            </a:r>
          </a:p>
          <a:p>
            <a:pPr lvl="1">
              <a:lnSpc>
                <a:spcPct val="95000"/>
              </a:lnSpc>
            </a:pPr>
            <a:r>
              <a:rPr lang="fr-FR" altLang="en-US" dirty="0"/>
              <a:t>The terminology for entities in a CDB and in PDBs is the following:</a:t>
            </a:r>
          </a:p>
          <a:p>
            <a:pPr lvl="2">
              <a:lnSpc>
                <a:spcPct val="95000"/>
              </a:lnSpc>
              <a:spcBef>
                <a:spcPts val="200"/>
              </a:spcBef>
            </a:pPr>
            <a:r>
              <a:rPr lang="en-US" dirty="0"/>
              <a:t>Common users, roles, and profiles exist in all containers and have the same name throughout these containers. Local users, roles, and profiles have a unique name for the container (PDB) in which they reside</a:t>
            </a:r>
            <a:r>
              <a:rPr lang="fr-FR" altLang="en-US" dirty="0"/>
              <a:t>. </a:t>
            </a:r>
          </a:p>
          <a:p>
            <a:pPr lvl="2">
              <a:lnSpc>
                <a:spcPct val="95000"/>
              </a:lnSpc>
              <a:spcBef>
                <a:spcPts val="200"/>
              </a:spcBef>
            </a:pPr>
            <a:r>
              <a:rPr lang="en-US" dirty="0"/>
              <a:t>Common privileges are privileges that are "commonly" granted for all containers in the CDB, rather than privileges that are granted locally within a PDB</a:t>
            </a:r>
            <a:r>
              <a:rPr lang="fr-FR" altLang="en-US" dirty="0"/>
              <a:t>.</a:t>
            </a:r>
          </a:p>
          <a:p>
            <a:pPr lvl="2">
              <a:lnSpc>
                <a:spcPct val="95000"/>
              </a:lnSpc>
              <a:spcBef>
                <a:spcPts val="200"/>
              </a:spcBef>
            </a:pPr>
            <a:r>
              <a:rPr lang="en-US" altLang="en-US" dirty="0"/>
              <a:t>Common objects exist in Oracle-supplied schemas. Local objects are created in PDBs in local schemas.</a:t>
            </a:r>
          </a:p>
          <a:p>
            <a:pPr lvl="2">
              <a:lnSpc>
                <a:spcPct val="95000"/>
              </a:lnSpc>
              <a:spcBef>
                <a:spcPts val="200"/>
              </a:spcBef>
            </a:pPr>
            <a:r>
              <a:rPr lang="fr-FR" altLang="en-US" dirty="0"/>
              <a:t>CDB resource management works at the CDB level, and PDB resource management works at the PDB level.</a:t>
            </a:r>
          </a:p>
          <a:p>
            <a:pPr lvl="2">
              <a:lnSpc>
                <a:spcPct val="95000"/>
              </a:lnSpc>
              <a:spcBef>
                <a:spcPts val="200"/>
              </a:spcBef>
            </a:pPr>
            <a:r>
              <a:rPr lang="fr-FR" altLang="en-US" dirty="0"/>
              <a:t>Audit policies can be created in the CDB root and also in each PDB. There is the same concept for encryption master keys and for Database Vault realms and command rules.</a:t>
            </a:r>
          </a:p>
          <a:p>
            <a:pPr lvl="2">
              <a:lnSpc>
                <a:spcPct val="95000"/>
              </a:lnSpc>
              <a:spcBef>
                <a:spcPts val="200"/>
              </a:spcBef>
            </a:pPr>
            <a:r>
              <a:rPr lang="en-US" altLang="en-US" dirty="0"/>
              <a:t>XStream Out is only available at CDB level and XStream In only at PDB level.</a:t>
            </a:r>
            <a:br>
              <a:rPr lang="en-US" altLang="en-US" dirty="0"/>
            </a:br>
            <a:r>
              <a:rPr lang="en-US" altLang="en-US" dirty="0"/>
              <a:t>XStream consists of Oracle Database components and application programming interfaces (APIs) that enable client applications to receive data changes from an Oracle database and send data changes to an Oracle database. XStream Out provides Oracle Database components and APIs that enable you to share data changes made to an Oracle database with other systems. XStream In provides Oracle Database components and APIs that enable you to share data changes made to other systems with an Oracle database.</a:t>
            </a:r>
          </a:p>
          <a:p>
            <a:pPr lvl="2">
              <a:lnSpc>
                <a:spcPct val="95000"/>
              </a:lnSpc>
              <a:spcBef>
                <a:spcPts val="200"/>
              </a:spcBef>
              <a:buFont typeface="Times New Roman" panose="02020603050405020304" pitchFamily="18" charset="0"/>
              <a:buNone/>
            </a:pPr>
            <a:endParaRPr lang="en-US" altLang="en-US" dirty="0"/>
          </a:p>
        </p:txBody>
      </p:sp>
      <p:sp>
        <p:nvSpPr>
          <p:cNvPr id="46083" name="Slide Image Placeholder 6"/>
          <p:cNvSpPr>
            <a:spLocks noGrp="1" noRot="1" noChangeAspect="1" noTextEdit="1"/>
          </p:cNvSpPr>
          <p:nvPr>
            <p:ph type="sldImg"/>
          </p:nvPr>
        </p:nvSpPr>
        <p:spPr>
          <a:xfrm>
            <a:off x="457200" y="457200"/>
            <a:ext cx="6858000" cy="3859213"/>
          </a:xfrm>
          <a:ln/>
        </p:spPr>
      </p:sp>
      <p:sp>
        <p:nvSpPr>
          <p:cNvPr id="4608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79A1AFDD-8A3B-42FB-9D2D-84D231432F68}" type="slidenum">
              <a:rPr lang="en-US" altLang="en-US" smtClean="0"/>
              <a:t>18</a:t>
            </a:fld>
            <a:endParaRPr lang="en-US" altLang="en-US" dirty="0"/>
          </a:p>
        </p:txBody>
      </p:sp>
    </p:spTree>
    <p:extLst>
      <p:ext uri="{BB962C8B-B14F-4D97-AF65-F5344CB8AC3E}">
        <p14:creationId xmlns:p14="http://schemas.microsoft.com/office/powerpoint/2010/main" val="3775837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dirty="0"/>
              <a:t>If the CDB has a unicode database character set of AL32UTF8, the CDB can contain PDBs with different database character sets, because all character sets can be converted to AL32UTF8. Character set of an existing PDB can be changed to any compatible character set using existing database character set migration steps.</a:t>
            </a:r>
            <a:br>
              <a:rPr lang="en-US" altLang="en-US" dirty="0"/>
            </a:br>
            <a:r>
              <a:rPr lang="en-US" altLang="en-US" dirty="0"/>
              <a:t>There is only one single spfile for the CDB. PDB parameters values are stored in a dictionary table.</a:t>
            </a:r>
          </a:p>
          <a:p>
            <a:pPr lvl="2"/>
            <a:r>
              <a:rPr lang="en-US" altLang="en-US" dirty="0"/>
              <a:t>Use a database link to access an object in another PDB.</a:t>
            </a:r>
          </a:p>
          <a:p>
            <a:pPr lvl="2"/>
            <a:r>
              <a:rPr lang="en-US" dirty="0"/>
              <a:t>If you use Oracle Active Dataguard for reporting purposes, then you do not need to replicate the PDBs. Oracle Database release 12c enables you to implement a subset of PDBs in the standby database by using the </a:t>
            </a:r>
            <a:r>
              <a:rPr lang="en-US" dirty="0">
                <a:latin typeface="Courier New" panose="02070309020205020404" pitchFamily="49" charset="0"/>
                <a:cs typeface="Courier New" panose="02070309020205020404" pitchFamily="49" charset="0"/>
              </a:rPr>
              <a:t>STANDBYS</a:t>
            </a:r>
            <a:r>
              <a:rPr lang="en-US" dirty="0"/>
              <a:t> clause with a list of the PDBs to replicate. If a user executes the </a:t>
            </a:r>
            <a:r>
              <a:rPr lang="en-US" dirty="0">
                <a:latin typeface="Courier New" panose="02070309020205020404" pitchFamily="49" charset="0"/>
                <a:cs typeface="Courier New" panose="02070309020205020404" pitchFamily="49" charset="0"/>
              </a:rPr>
              <a:t>ALTER DATABASE SWITCHOVER TO ... VERIFY </a:t>
            </a:r>
            <a:r>
              <a:rPr lang="en-US" dirty="0"/>
              <a:t>statement to switch over a standby database with the subset of PDBs to the primary database, a warning error message appears. However, these standby databases can become primary databases. In the following statement, </a:t>
            </a:r>
            <a:r>
              <a:rPr lang="en-US" dirty="0">
                <a:latin typeface="Courier New" panose="02070309020205020404" pitchFamily="49" charset="0"/>
                <a:cs typeface="Courier New" panose="02070309020205020404" pitchFamily="49" charset="0"/>
              </a:rPr>
              <a:t>PDB1</a:t>
            </a:r>
            <a:r>
              <a:rPr lang="en-US" dirty="0"/>
              <a:t> will be created on the standby databases </a:t>
            </a:r>
            <a:r>
              <a:rPr lang="en-US" dirty="0">
                <a:latin typeface="Courier New" panose="02070309020205020404" pitchFamily="49" charset="0"/>
                <a:cs typeface="Courier New" panose="02070309020205020404" pitchFamily="49" charset="0"/>
              </a:rPr>
              <a:t>stdby1</a:t>
            </a:r>
            <a:r>
              <a:rPr lang="en-US" dirty="0"/>
              <a:t> and </a:t>
            </a:r>
            <a:r>
              <a:rPr lang="en-US" dirty="0">
                <a:latin typeface="Courier New" panose="02070309020205020404" pitchFamily="49" charset="0"/>
                <a:cs typeface="Courier New" panose="02070309020205020404" pitchFamily="49" charset="0"/>
              </a:rPr>
              <a:t>stdby2</a:t>
            </a:r>
            <a:r>
              <a:rPr lang="en-US" dirty="0"/>
              <a:t>:</a:t>
            </a:r>
          </a:p>
          <a:p>
            <a:pPr marL="761866" lvl="3" indent="0">
              <a:buNone/>
            </a:pPr>
            <a:r>
              <a:rPr lang="en-US" altLang="en-US" dirty="0">
                <a:latin typeface="Courier New" panose="02070309020205020404" pitchFamily="49" charset="0"/>
                <a:cs typeface="Courier New" panose="02070309020205020404" pitchFamily="49" charset="0"/>
              </a:rPr>
              <a:t>SQL&gt; CREATE PLUGGABLE DATABASE pdb1 … STANDBYS=(stdby1,stdby2);</a:t>
            </a:r>
            <a:endParaRPr lang="en-US" altLang="en-US" dirty="0"/>
          </a:p>
          <a:p>
            <a:pPr lvl="2"/>
            <a:r>
              <a:rPr lang="en-US" altLang="en-US" dirty="0"/>
              <a:t>In Oracle Database Vault, each PDB has its own Database Vault metadata. Database Vault constructs, such as realms, are isolated within a PDB. </a:t>
            </a:r>
            <a:r>
              <a:rPr lang="fr-FR" dirty="0"/>
              <a:t>Oracle Database release 12.2 introduced </a:t>
            </a:r>
            <a:r>
              <a:rPr lang="en-US" altLang="en-US" dirty="0"/>
              <a:t>protection on common objects with common realms and command rules.</a:t>
            </a:r>
          </a:p>
          <a:p>
            <a:pPr lvl="2"/>
            <a:r>
              <a:rPr lang="en-US" altLang="en-US" dirty="0"/>
              <a:t>Each PDB has its own master key used to encrypt data in the PDB. The </a:t>
            </a:r>
            <a:r>
              <a:rPr lang="fr-FR" dirty="0"/>
              <a:t>TDE master encryption key </a:t>
            </a:r>
            <a:r>
              <a:rPr lang="en-US" altLang="en-US" dirty="0"/>
              <a:t>must be transported from the source database keystore to the target database keystore when a PDB is moved from one host to another. For column encryption, each PDB maintains its own ENC$, which is not a metadata-linked object. </a:t>
            </a:r>
            <a:br>
              <a:rPr lang="en-US" altLang="en-US" dirty="0"/>
            </a:br>
            <a:endParaRPr lang="en-US" altLang="en-US" dirty="0"/>
          </a:p>
        </p:txBody>
      </p:sp>
      <p:sp>
        <p:nvSpPr>
          <p:cNvPr id="4710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D54ABE3D-6CAE-4300-A29F-8FFB46ECAA73}" type="slidenum">
              <a:rPr lang="en-US" altLang="en-US" smtClean="0"/>
              <a:t>19</a:t>
            </a:fld>
            <a:endParaRPr lang="en-US" altLang="en-US" dirty="0"/>
          </a:p>
        </p:txBody>
      </p:sp>
      <p:sp>
        <p:nvSpPr>
          <p:cNvPr id="47108" name="Slide Image Placeholder 7"/>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06101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first day will cover the multitenant architecture and the different types of pluggable databases (PDBs) (regular and application) in multitenant container databases (CDBs). After you understand the concept of regular and PDBs, you will create a CDB and then use different methods to create PDBs.</a:t>
            </a:r>
          </a:p>
          <a:p>
            <a:pPr lvl="1"/>
            <a:r>
              <a:rPr lang="en-US" dirty="0"/>
              <a:t>The second day will cover other methods of PDB creation. You will learn how to start and shut down a CDB and how to open and close a PDB.</a:t>
            </a:r>
          </a:p>
          <a:p>
            <a:pPr lvl="1"/>
            <a:r>
              <a:rPr lang="en-US" dirty="0"/>
              <a:t>The third day will cover security aspects in CDBs and PDBs in various areas like privileges and roles, lockdown profiles, auditing, Database Vault, and encryption. Day 3 will also cover availability through backup, duplicate, recovery, and flashback topics and then performance, monitoring, and resources allocation management in CDBs and PDBs.</a:t>
            </a:r>
          </a:p>
          <a:p>
            <a:pPr lvl="1"/>
            <a:r>
              <a:rPr lang="en-US" dirty="0"/>
              <a:t>The fourth day covers how you can move data from a non-CDB environment to a PDB. You will also learn </a:t>
            </a:r>
            <a:r>
              <a:rPr lang="en-US" dirty="0" smtClean="0"/>
              <a:t>how to </a:t>
            </a:r>
            <a:r>
              <a:rPr lang="en-US" dirty="0"/>
              <a:t>move data between PDBs by using utilities such as the export and import features of Oracle Data Pump, SQL*Loader, external tables, and Oracle Recovery Manager. This day will cover upgrade methods for converting a non-CDB to a PDB, upgrading an Oracle Database release 12.2 </a:t>
            </a:r>
            <a:r>
              <a:rPr lang="en-US" dirty="0" smtClean="0"/>
              <a:t>PDB, </a:t>
            </a:r>
            <a:r>
              <a:rPr lang="en-US" dirty="0"/>
              <a:t>or CDB to an </a:t>
            </a:r>
            <a:r>
              <a:rPr lang="en-US" dirty="0" smtClean="0"/>
              <a:t>19c </a:t>
            </a:r>
            <a:r>
              <a:rPr lang="en-US" dirty="0"/>
              <a:t>PDB or CDB.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1 - </a:t>
            </a:r>
            <a:fld id="{9F551208-3492-47F0-8A6E-B9F14B430001}" type="slidenum">
              <a:rPr lang="en-US" smtClean="0"/>
              <a:t>2</a:t>
            </a:fld>
            <a:endParaRPr lang="en-US" dirty="0"/>
          </a:p>
        </p:txBody>
      </p:sp>
    </p:spTree>
    <p:extLst>
      <p:ext uri="{BB962C8B-B14F-4D97-AF65-F5344CB8AC3E}">
        <p14:creationId xmlns:p14="http://schemas.microsoft.com/office/powerpoint/2010/main" val="2764126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Footer Placeholder 3"/>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19c: Managing Multitenant Architecture   1 - </a:t>
            </a:r>
            <a:fld id="{4326D9E8-4282-4407-A3FD-6477D34B50A5}" type="slidenum">
              <a:rPr lang="en-US" altLang="en-US" smtClean="0"/>
              <a:pPr/>
              <a:t>20</a:t>
            </a:fld>
            <a:endParaRPr lang="en-US" altLang="en-US" dirty="0"/>
          </a:p>
        </p:txBody>
      </p:sp>
      <p:sp>
        <p:nvSpPr>
          <p:cNvPr id="5" name="Notes Placeholder 4"/>
          <p:cNvSpPr>
            <a:spLocks noGrp="1"/>
          </p:cNvSpPr>
          <p:nvPr>
            <p:ph type="body" idx="1"/>
          </p:nvPr>
        </p:nvSpPr>
        <p:spPr>
          <a:xfrm>
            <a:off x="457200" y="449263"/>
            <a:ext cx="6858000" cy="9014777"/>
          </a:xfrm>
        </p:spPr>
        <p:txBody>
          <a:bodyPr/>
          <a:lstStyle/>
          <a:p>
            <a:pPr marL="628650" lvl="1" indent="-285750">
              <a:spcBef>
                <a:spcPts val="300"/>
              </a:spcBef>
              <a:buFont typeface="Arial" charset="0"/>
              <a:buChar char="•"/>
              <a:defRPr/>
            </a:pPr>
            <a:r>
              <a:rPr lang="en-US" dirty="0">
                <a:latin typeface="Arial" charset="0"/>
              </a:rPr>
              <a:t>A unified audit configuration is visible and enforced across all PDBs. It enables administrators to avoid configuring auditing separately for each container. This provides the ability to not only create audit policies used by all PDBs but also audit policies used exclusively for each PDB. An audit configuration that is not enforced across all PDBs means it applies only within a PDB and is not visible outside it. </a:t>
            </a:r>
          </a:p>
          <a:p>
            <a:pPr marL="628650" lvl="1" indent="-285750">
              <a:spcBef>
                <a:spcPts val="300"/>
              </a:spcBef>
              <a:buFont typeface="Arial" charset="0"/>
              <a:buChar char="•"/>
              <a:defRPr/>
            </a:pPr>
            <a:r>
              <a:rPr lang="en-US" dirty="0"/>
              <a:t>Heat Map and ADO (Automatic Data Optimization) enable automation of Information Lifecycle Management (ILM) actions, automating movement of data to the appropriate storage format through compression and storage tiering. ADO relies on statistics reported and collected by Heat Map, a tracking activity at both the segment level and the block level. Heat Map and ADO are enabled in CDBs since Oracle Database 12c release 2.</a:t>
            </a:r>
          </a:p>
          <a:p>
            <a:pPr marL="628650" lvl="1" indent="-285750">
              <a:spcBef>
                <a:spcPts val="300"/>
              </a:spcBef>
              <a:buFont typeface="Arial" charset="0"/>
              <a:buChar char="•"/>
              <a:defRPr/>
            </a:pPr>
            <a:r>
              <a:rPr lang="en-US" dirty="0"/>
              <a:t>XStream is a programmatic interface to allow a client application access to the changes in the database, known as XStream Outbound Server. XStream Inbound Server allows a client application to feed changes into the database and takes advantage of the apply process available in the database. Oracle GoldenGate is the logical replication, and XStream is licensed via the Oracle GoldenGate (OGG) license. Capturing changes from the database must always be from a CDB </a:t>
            </a:r>
            <a:r>
              <a:rPr lang="en-US" dirty="0">
                <a:cs typeface="Courier New" pitchFamily="49" charset="0"/>
              </a:rPr>
              <a:t>root</a:t>
            </a:r>
            <a:r>
              <a:rPr lang="en-US" dirty="0"/>
              <a:t>. The XStream outbound can be configured to capture changes from a PDB or the entire CDB. Applying changes via Oracle GoldenGate is done per PDB. An XStream inbound server is configured to apply changes into a specific PDB and performs all of its work within the context of the PDB.</a:t>
            </a:r>
            <a:br>
              <a:rPr lang="en-US" dirty="0"/>
            </a:br>
            <a:r>
              <a:rPr lang="en-US" dirty="0"/>
              <a:t>Support in XStream and Oracle GoldenGate applies with no specific restrictions. </a:t>
            </a:r>
          </a:p>
          <a:p>
            <a:pPr marL="628650" lvl="1" indent="-285750">
              <a:spcBef>
                <a:spcPts val="288"/>
              </a:spcBef>
              <a:buFont typeface="Arial" pitchFamily="34" charset="0"/>
              <a:buChar char="•"/>
              <a:defRPr/>
            </a:pPr>
            <a:r>
              <a:rPr lang="en-US" dirty="0"/>
              <a:t>Logminer ad hoc query (</a:t>
            </a:r>
            <a:r>
              <a:rPr lang="en-US" dirty="0">
                <a:latin typeface="Courier New" pitchFamily="49" charset="0"/>
                <a:cs typeface="Courier New" pitchFamily="49" charset="0"/>
              </a:rPr>
              <a:t>V$LOGMNR_CONTENTS</a:t>
            </a:r>
            <a:r>
              <a:rPr lang="en-US" dirty="0"/>
              <a:t>, </a:t>
            </a:r>
            <a:r>
              <a:rPr lang="en-US" dirty="0">
                <a:latin typeface="Courier New" pitchFamily="49" charset="0"/>
                <a:cs typeface="Courier New" pitchFamily="49" charset="0"/>
              </a:rPr>
              <a:t>DBMS_LOGMNR</a:t>
            </a:r>
            <a:r>
              <a:rPr lang="en-US" dirty="0"/>
              <a:t>) </a:t>
            </a:r>
            <a:r>
              <a:rPr lang="en-US" dirty="0" smtClean="0"/>
              <a:t>supports </a:t>
            </a:r>
            <a:r>
              <a:rPr lang="en-US" dirty="0"/>
              <a:t>customer common objects in PDBs just as they support local objects in PDBs.</a:t>
            </a:r>
          </a:p>
          <a:p>
            <a:pPr marL="628650" lvl="1" indent="-285750">
              <a:spcBef>
                <a:spcPts val="288"/>
              </a:spcBef>
              <a:buFont typeface="Arial" pitchFamily="34" charset="0"/>
              <a:buChar char="•"/>
              <a:defRPr/>
            </a:pPr>
            <a:r>
              <a:rPr lang="en-US" dirty="0"/>
              <a:t>In general, all scheduler objects created by the user can be exported or imported into the PDB using data pump. Predefined scheduler objects are not exported, and that means that any changes made to these objects by the user will have to be applied once again when the database is imported into the PDB. A job defined in a PDB runs only if a PDB is open</a:t>
            </a:r>
            <a:r>
              <a:rPr lang="en-US" dirty="0" smtClean="0"/>
              <a:t>.</a:t>
            </a:r>
            <a:endParaRPr lang="en-US" dirty="0"/>
          </a:p>
        </p:txBody>
      </p:sp>
    </p:spTree>
    <p:extLst>
      <p:ext uri="{BB962C8B-B14F-4D97-AF65-F5344CB8AC3E}">
        <p14:creationId xmlns:p14="http://schemas.microsoft.com/office/powerpoint/2010/main" val="3731329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5"/>
          <p:cNvSpPr>
            <a:spLocks noGrp="1" noRot="1" noChangeAspect="1" noTextEdit="1"/>
          </p:cNvSpPr>
          <p:nvPr>
            <p:ph type="sldImg"/>
          </p:nvPr>
        </p:nvSpPr>
        <p:spPr>
          <a:xfrm>
            <a:off x="457200" y="457200"/>
            <a:ext cx="6858000" cy="3859213"/>
          </a:xfrm>
          <a:ln/>
        </p:spPr>
      </p:sp>
      <p:sp>
        <p:nvSpPr>
          <p:cNvPr id="491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915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4A0D7424-CC89-4F4F-AB2E-500C87EE6020}" type="slidenum">
              <a:rPr lang="en-US" altLang="en-US" smtClean="0"/>
              <a:t>21</a:t>
            </a:fld>
            <a:endParaRPr lang="en-US" altLang="en-US" dirty="0"/>
          </a:p>
        </p:txBody>
      </p:sp>
    </p:spTree>
    <p:extLst>
      <p:ext uri="{BB962C8B-B14F-4D97-AF65-F5344CB8AC3E}">
        <p14:creationId xmlns:p14="http://schemas.microsoft.com/office/powerpoint/2010/main" val="223692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57200" y="457200"/>
            <a:ext cx="6858000" cy="3859213"/>
          </a:xfrm>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3C211C1C-2DA8-4996-BED3-91912724269C}" type="slidenum">
              <a:rPr lang="en-US" altLang="en-US" smtClean="0"/>
              <a:t>22</a:t>
            </a:fld>
            <a:endParaRPr lang="en-US" altLang="en-US" dirty="0"/>
          </a:p>
        </p:txBody>
      </p:sp>
    </p:spTree>
    <p:extLst>
      <p:ext uri="{BB962C8B-B14F-4D97-AF65-F5344CB8AC3E}">
        <p14:creationId xmlns:p14="http://schemas.microsoft.com/office/powerpoint/2010/main" val="196091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457200" y="457200"/>
            <a:ext cx="6858000" cy="3859213"/>
          </a:xfrm>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configuration of the environment used for the practices of the course matches the configuration used on the Oracle Cloud Virtual Machine for the pre-created </a:t>
            </a:r>
            <a:r>
              <a:rPr lang="en-US" altLang="en-US" dirty="0">
                <a:latin typeface="Courier New" panose="02070309020205020404" pitchFamily="49" charset="0"/>
                <a:cs typeface="Courier New" panose="02070309020205020404" pitchFamily="49" charset="0"/>
              </a:rPr>
              <a:t>ORCL</a:t>
            </a:r>
            <a:r>
              <a:rPr lang="en-US" altLang="en-US" dirty="0"/>
              <a:t> database of the </a:t>
            </a:r>
            <a:r>
              <a:rPr lang="en-US" dirty="0"/>
              <a:t>Oracle Database Cloud Service. The Oracle Database Cloud Service provides you the ability to deploy Oracle databases in the Cloud, with each database deployment containing a single Oracle database</a:t>
            </a:r>
            <a:r>
              <a:rPr lang="en-US" altLang="en-US" dirty="0"/>
              <a:t>.</a:t>
            </a:r>
          </a:p>
          <a:p>
            <a:pPr lvl="1"/>
            <a:r>
              <a:rPr lang="en-US" altLang="en-US" dirty="0"/>
              <a:t>This is a good way to get familiar with the Oracle Database Cloud environment that is preconfigured for Cloud customers.</a:t>
            </a:r>
          </a:p>
          <a:p>
            <a:pPr lvl="1"/>
            <a:r>
              <a:rPr lang="en-US" altLang="en-US" dirty="0"/>
              <a:t>The configuration used on the Oracle Cloud Virtual Machine for the pre-created database of a </a:t>
            </a:r>
            <a:r>
              <a:rPr lang="en-US" dirty="0"/>
              <a:t>database deployment </a:t>
            </a:r>
            <a:r>
              <a:rPr lang="en-US" altLang="en-US" dirty="0"/>
              <a:t>will be covered in detail in the lesson titled “PDBs in Cloud.”</a:t>
            </a:r>
          </a:p>
        </p:txBody>
      </p:sp>
      <p:sp>
        <p:nvSpPr>
          <p:cNvPr id="512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9E806712-7D2C-4947-B721-5AE6359C3B54}" type="slidenum">
              <a:rPr lang="en-US" altLang="en-US" smtClean="0"/>
              <a:t>23</a:t>
            </a:fld>
            <a:endParaRPr lang="en-US" altLang="en-US" dirty="0"/>
          </a:p>
        </p:txBody>
      </p:sp>
    </p:spTree>
    <p:extLst>
      <p:ext uri="{BB962C8B-B14F-4D97-AF65-F5344CB8AC3E}">
        <p14:creationId xmlns:p14="http://schemas.microsoft.com/office/powerpoint/2010/main" val="421562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Rot="1" noChangeAspect="1" noChangeArrowheads="1" noTextEdit="1"/>
          </p:cNvSpPr>
          <p:nvPr>
            <p:ph type="sldImg"/>
          </p:nvPr>
        </p:nvSpPr>
        <p:spPr>
          <a:xfrm>
            <a:off x="457200" y="457200"/>
            <a:ext cx="6858000" cy="3859213"/>
          </a:xfrm>
          <a:ln/>
        </p:spPr>
      </p:sp>
      <p:sp>
        <p:nvSpPr>
          <p:cNvPr id="5222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5222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2EBFCFDA-8BC4-4E7B-9910-43DBAAC9ECE3}" type="slidenum">
              <a:rPr lang="en-US" altLang="en-US" smtClean="0"/>
              <a:t>24</a:t>
            </a:fld>
            <a:endParaRPr lang="en-US" altLang="en-US" dirty="0"/>
          </a:p>
        </p:txBody>
      </p:sp>
    </p:spTree>
    <p:extLst>
      <p:ext uri="{BB962C8B-B14F-4D97-AF65-F5344CB8AC3E}">
        <p14:creationId xmlns:p14="http://schemas.microsoft.com/office/powerpoint/2010/main" val="2519019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457200" y="457200"/>
            <a:ext cx="6858000" cy="3859213"/>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32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6F4F6A15-A554-440C-A2A0-BCEB9DA359B2}" type="slidenum">
              <a:rPr lang="en-US" altLang="en-US" smtClean="0"/>
              <a:t>25</a:t>
            </a:fld>
            <a:endParaRPr lang="en-US" altLang="en-US" dirty="0"/>
          </a:p>
        </p:txBody>
      </p:sp>
    </p:spTree>
    <p:extLst>
      <p:ext uri="{BB962C8B-B14F-4D97-AF65-F5344CB8AC3E}">
        <p14:creationId xmlns:p14="http://schemas.microsoft.com/office/powerpoint/2010/main" val="209589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 complete understanding of the multitenant architecture and usage, </a:t>
            </a:r>
            <a:r>
              <a:rPr lang="en-US" dirty="0"/>
              <a:t>refer to the following Oracle documentation</a:t>
            </a:r>
            <a:r>
              <a:rPr lang="en-US" altLang="en-US" dirty="0"/>
              <a:t>:</a:t>
            </a:r>
          </a:p>
          <a:p>
            <a:pPr marL="571500" lvl="2" indent="-282575">
              <a:buFont typeface="Arial" panose="020B0604020202020204" pitchFamily="34" charset="0"/>
              <a:buChar char="•"/>
            </a:pPr>
            <a:r>
              <a:rPr lang="en-US" altLang="en-US" dirty="0"/>
              <a:t>“</a:t>
            </a:r>
            <a:r>
              <a:rPr lang="fr-FR" altLang="en-US" dirty="0"/>
              <a:t>Changes in Oracle </a:t>
            </a:r>
            <a:r>
              <a:rPr lang="fr-FR" altLang="en-US" dirty="0" err="1"/>
              <a:t>Database</a:t>
            </a:r>
            <a:r>
              <a:rPr lang="fr-FR" altLang="en-US" dirty="0"/>
              <a:t> </a:t>
            </a:r>
            <a:r>
              <a:rPr lang="fr-FR" altLang="en-US" dirty="0" smtClean="0"/>
              <a:t>19c, </a:t>
            </a:r>
            <a:r>
              <a:rPr lang="fr-FR" altLang="en-US" dirty="0"/>
              <a:t>Version </a:t>
            </a:r>
            <a:r>
              <a:rPr lang="fr-FR" altLang="en-US" dirty="0" smtClean="0"/>
              <a:t>18.1’’ </a:t>
            </a:r>
            <a:r>
              <a:rPr lang="fr-FR" altLang="en-US" i="1" dirty="0" smtClean="0"/>
              <a:t> </a:t>
            </a:r>
            <a:r>
              <a:rPr lang="fr-FR" altLang="en-US" dirty="0"/>
              <a:t>in </a:t>
            </a:r>
            <a:r>
              <a:rPr lang="fr-FR" altLang="en-US" i="1" dirty="0"/>
              <a:t>Oracle Multitenant Administrator’s Guide </a:t>
            </a:r>
            <a:r>
              <a:rPr lang="fr-FR" altLang="en-US" i="1" dirty="0" smtClean="0"/>
              <a:t>19c</a:t>
            </a:r>
            <a:endParaRPr lang="fr-FR" altLang="en-US" i="1" dirty="0"/>
          </a:p>
          <a:p>
            <a:pPr lvl="1"/>
            <a:r>
              <a:rPr lang="en-US" altLang="en-US" dirty="0"/>
              <a:t>Refer to other sources of information </a:t>
            </a:r>
            <a:r>
              <a:rPr lang="en-US" dirty="0"/>
              <a:t>available on YouTube, such as</a:t>
            </a:r>
            <a:r>
              <a:rPr lang="en-US" altLang="en-US" dirty="0"/>
              <a:t>:</a:t>
            </a:r>
          </a:p>
          <a:p>
            <a:pPr marL="571500" lvl="1" indent="-282575">
              <a:buFont typeface="Arial" panose="020B0604020202020204" pitchFamily="34" charset="0"/>
              <a:buChar char="•"/>
            </a:pPr>
            <a:r>
              <a:rPr lang="en-US" i="1" dirty="0">
                <a:hlinkClick r:id="rId3"/>
              </a:rPr>
              <a:t>Oracle Multitenant</a:t>
            </a:r>
            <a:endParaRPr lang="en-US" altLang="en-US" i="1" dirty="0"/>
          </a:p>
          <a:p>
            <a:pPr marL="571500" lvl="1" indent="-282575">
              <a:buFont typeface="Arial" panose="020B0604020202020204" pitchFamily="34" charset="0"/>
              <a:buChar char="•"/>
            </a:pPr>
            <a:r>
              <a:rPr lang="en-US" i="1" dirty="0">
                <a:hlinkClick r:id="rId4"/>
              </a:rPr>
              <a:t>Stale Standalone to Superb SaaS in a Short Series</a:t>
            </a:r>
            <a:endParaRPr lang="en-US" altLang="en-US" i="1" dirty="0"/>
          </a:p>
          <a:p>
            <a:pPr lvl="1"/>
            <a:r>
              <a:rPr lang="en-US" altLang="en-US" dirty="0"/>
              <a:t>Other sources of information available to you are as follows:</a:t>
            </a:r>
          </a:p>
          <a:p>
            <a:pPr marL="571500" lvl="1" indent="-282575">
              <a:buFont typeface="Arial" panose="020B0604020202020204" pitchFamily="34" charset="0"/>
              <a:buChar char="•"/>
            </a:pPr>
            <a:r>
              <a:rPr lang="en-US" dirty="0"/>
              <a:t>Oracle Learning Library (for example, Oracle by Example</a:t>
            </a:r>
            <a:r>
              <a:rPr lang="en-US" dirty="0" smtClean="0"/>
              <a:t>);</a:t>
            </a:r>
          </a:p>
          <a:p>
            <a:pPr marL="1028620" lvl="2" indent="-282575">
              <a:buFont typeface="Arial" panose="020B0604020202020204" pitchFamily="34" charset="0"/>
              <a:buChar char="–"/>
            </a:pPr>
            <a:r>
              <a:rPr lang="en-US" altLang="en-US" i="1" dirty="0" smtClean="0"/>
              <a:t>Learning </a:t>
            </a:r>
            <a:r>
              <a:rPr lang="en-US" altLang="en-US" i="1" dirty="0"/>
              <a:t>Path: </a:t>
            </a:r>
            <a:r>
              <a:rPr lang="en-US" altLang="en-US" i="1" dirty="0" smtClean="0"/>
              <a:t>19c </a:t>
            </a:r>
            <a:r>
              <a:rPr lang="en-US" altLang="en-US" i="1" dirty="0"/>
              <a:t>New Features for </a:t>
            </a:r>
            <a:r>
              <a:rPr lang="en-US" altLang="en-US" i="1" dirty="0" smtClean="0"/>
              <a:t>Multitenant</a:t>
            </a:r>
          </a:p>
          <a:p>
            <a:pPr marL="1028620" lvl="2" indent="-282575">
              <a:buFont typeface="Arial" panose="020B0604020202020204" pitchFamily="34" charset="0"/>
              <a:buChar char="–"/>
            </a:pPr>
            <a:r>
              <a:rPr lang="en-US" altLang="en-US" i="1" dirty="0" smtClean="0"/>
              <a:t>Oracle </a:t>
            </a:r>
            <a:r>
              <a:rPr lang="en-US" altLang="en-US" i="1" dirty="0"/>
              <a:t>Database 12c New Features Series</a:t>
            </a:r>
          </a:p>
          <a:p>
            <a:pPr marL="1141200" lvl="4" indent="-171450">
              <a:buFont typeface="Wingdings" panose="05000000000000000000" pitchFamily="2" charset="2"/>
              <a:buChar char="Ø"/>
            </a:pPr>
            <a:r>
              <a:rPr lang="en-US" altLang="en-US" i="1" dirty="0"/>
              <a:t>Multitenant Architecture </a:t>
            </a:r>
          </a:p>
          <a:p>
            <a:pPr marL="1141200" lvl="4" indent="-171450">
              <a:buFont typeface="Wingdings" panose="05000000000000000000" pitchFamily="2" charset="2"/>
              <a:buChar char="Ø"/>
            </a:pPr>
            <a:r>
              <a:rPr lang="en-US" altLang="en-US" i="1" dirty="0"/>
              <a:t>Oracle Database 12c Multitenant Architecture Diagram Overview</a:t>
            </a:r>
          </a:p>
          <a:p>
            <a:pPr marL="1141200" lvl="4" indent="-171450">
              <a:buFont typeface="Wingdings" panose="05000000000000000000" pitchFamily="2" charset="2"/>
              <a:buChar char="Ø"/>
            </a:pPr>
            <a:r>
              <a:rPr lang="en-US" altLang="en-US" i="1" dirty="0"/>
              <a:t>Basics of CDB and PDB Architecture</a:t>
            </a:r>
            <a:endParaRPr lang="en-US" altLang="en-US" dirty="0"/>
          </a:p>
          <a:p>
            <a:pPr marL="571500" lvl="1" indent="-282575">
              <a:buFont typeface="Arial" panose="020B0604020202020204" pitchFamily="34" charset="0"/>
              <a:buChar char="•"/>
            </a:pPr>
            <a:r>
              <a:rPr lang="en-US" altLang="en-US" dirty="0">
                <a:solidFill>
                  <a:schemeClr val="tx1"/>
                </a:solidFill>
              </a:rPr>
              <a:t>MyOracle support notes (MOS), such as </a:t>
            </a:r>
            <a:r>
              <a:rPr lang="en-US" altLang="en-US" i="1" dirty="0">
                <a:solidFill>
                  <a:schemeClr val="tx1"/>
                </a:solidFill>
              </a:rPr>
              <a:t>Oracle Multitenant Option - 12c: Frequently Asked Questions (Doc ID 1511619.1)</a:t>
            </a:r>
          </a:p>
          <a:p>
            <a:pPr marL="571500" lvl="1" indent="-282575">
              <a:buFont typeface="Arial" panose="020B0604020202020204" pitchFamily="34" charset="0"/>
              <a:buChar char="•"/>
            </a:pPr>
            <a:r>
              <a:rPr lang="en-US" dirty="0"/>
              <a:t>Oracle Database documentation library, starting with </a:t>
            </a:r>
            <a:r>
              <a:rPr lang="en-US" altLang="en-US" i="1" dirty="0">
                <a:solidFill>
                  <a:schemeClr val="tx1"/>
                </a:solidFill>
              </a:rPr>
              <a:t>Oracle Multitenant: New Features In Oracle Database 12c Release 2 (12.2)</a:t>
            </a:r>
          </a:p>
          <a:p>
            <a:pPr marL="571500" lvl="1" indent="-282575">
              <a:buFont typeface="Arial" panose="020B0604020202020204" pitchFamily="34" charset="0"/>
              <a:buChar char="•"/>
            </a:pPr>
            <a:r>
              <a:rPr lang="en-US" dirty="0"/>
              <a:t>Oracle Technology Network (OTN), in the "Oracle 12c Multitenant“ page, a white paper </a:t>
            </a:r>
            <a:r>
              <a:rPr lang="en-US" altLang="en-US" sz="1000" i="1" dirty="0">
                <a:solidFill>
                  <a:schemeClr val="tx1"/>
                </a:solidFill>
              </a:rPr>
              <a:t>(</a:t>
            </a:r>
            <a:r>
              <a:rPr lang="en-US" altLang="en-US" sz="1000" i="1" dirty="0">
                <a:solidFill>
                  <a:schemeClr val="tx1"/>
                </a:solidFill>
                <a:hlinkClick r:id="rId5"/>
              </a:rPr>
              <a:t>http://www.oracle.com/technetwork/database/multitenant/overview/multitenant-wp-12c-2078248.pdf</a:t>
            </a:r>
            <a:r>
              <a:rPr lang="en-US" altLang="en-US" sz="1000" i="1" dirty="0">
                <a:solidFill>
                  <a:schemeClr val="tx1"/>
                </a:solidFill>
              </a:rPr>
              <a:t>)</a:t>
            </a:r>
          </a:p>
        </p:txBody>
      </p:sp>
      <p:sp>
        <p:nvSpPr>
          <p:cNvPr id="30723" name="Slide Image Placeholder 9"/>
          <p:cNvSpPr>
            <a:spLocks noGrp="1" noRot="1" noChangeAspect="1" noTextEdit="1"/>
          </p:cNvSpPr>
          <p:nvPr>
            <p:ph type="sldImg"/>
          </p:nvPr>
        </p:nvSpPr>
        <p:spPr>
          <a:xfrm>
            <a:off x="457200" y="457200"/>
            <a:ext cx="6858000" cy="3859213"/>
          </a:xfrm>
          <a:ln/>
        </p:spPr>
      </p:sp>
      <p:sp>
        <p:nvSpPr>
          <p:cNvPr id="3072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FEC8CB15-8D77-4E39-9C9E-EABA43F3AE3F}" type="slidenum">
              <a:rPr lang="en-US" altLang="en-US" smtClean="0"/>
              <a:t>3</a:t>
            </a:fld>
            <a:endParaRPr lang="en-US" altLang="en-US" dirty="0"/>
          </a:p>
        </p:txBody>
      </p:sp>
    </p:spTree>
    <p:extLst>
      <p:ext uri="{BB962C8B-B14F-4D97-AF65-F5344CB8AC3E}">
        <p14:creationId xmlns:p14="http://schemas.microsoft.com/office/powerpoint/2010/main" val="1573084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3"/>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dirty="0"/>
              <a:t>Starting with Oracle Database 12c, the multitenant architecture enables you to have many pluggable databases inside a single Oracle Database instance</a:t>
            </a:r>
            <a:r>
              <a:rPr lang="en-US" altLang="en-US" dirty="0"/>
              <a:t>. </a:t>
            </a:r>
          </a:p>
          <a:p>
            <a:pPr lvl="1"/>
            <a:r>
              <a:rPr lang="en-US" altLang="en-US" dirty="0"/>
              <a:t>What is the benefit of using the multitenant architecture in Oracle Database </a:t>
            </a:r>
            <a:r>
              <a:rPr lang="en-US" altLang="en-US" dirty="0" smtClean="0"/>
              <a:t>19c?</a:t>
            </a:r>
            <a:endParaRPr lang="en-US" altLang="en-US" dirty="0"/>
          </a:p>
          <a:p>
            <a:pPr lvl="1"/>
            <a:r>
              <a:rPr lang="en-US" altLang="en-US" dirty="0"/>
              <a:t>Currently, many Oracle customers have large numbers of “departmental” applications built on Oracle RDBMS. </a:t>
            </a:r>
          </a:p>
          <a:p>
            <a:pPr lvl="2">
              <a:buFont typeface="Arial" panose="020B0604020202020204" pitchFamily="34" charset="0"/>
              <a:buChar char="•"/>
            </a:pPr>
            <a:r>
              <a:rPr lang="en-US" altLang="en-US" dirty="0"/>
              <a:t>These applications rarely use a significant percentage of the hardware on which they are deployed. A significant number of instances and the amount of storage allocation for all these small databases prevent these from being placed on the same physical and storage server.</a:t>
            </a:r>
          </a:p>
          <a:p>
            <a:pPr lvl="2">
              <a:buFont typeface="Arial" panose="020B0604020202020204" pitchFamily="34" charset="0"/>
              <a:buChar char="•"/>
            </a:pPr>
            <a:r>
              <a:rPr lang="en-US" altLang="en-US" dirty="0"/>
              <a:t>Moreover, they are typically not sufficiently complex to require 100 percent of the attention of a full-time administrator. </a:t>
            </a:r>
          </a:p>
          <a:p>
            <a:pPr lvl="2">
              <a:buFont typeface="Arial" panose="020B0604020202020204" pitchFamily="34" charset="0"/>
              <a:buChar char="•"/>
            </a:pPr>
            <a:r>
              <a:rPr lang="en-US" altLang="en-US" dirty="0"/>
              <a:t>To better exploit hardware and DBA resources, customers would prefer to have most of these departmental applications consolidated on to a single Oracle RDBMS deployment. </a:t>
            </a:r>
          </a:p>
          <a:p>
            <a:pPr lvl="1"/>
            <a:r>
              <a:rPr lang="en-US" altLang="en-US" dirty="0"/>
              <a:t>The multitenant architecture allows DBAs to consolidate large numbers of small departmental database applications into a single, larger RDBMS installation.</a:t>
            </a:r>
          </a:p>
        </p:txBody>
      </p:sp>
      <p:sp>
        <p:nvSpPr>
          <p:cNvPr id="31747" name="Slide Image Placeholder 4"/>
          <p:cNvSpPr>
            <a:spLocks noGrp="1" noRot="1" noChangeAspect="1" noTextEdit="1"/>
          </p:cNvSpPr>
          <p:nvPr>
            <p:ph type="sldImg"/>
          </p:nvPr>
        </p:nvSpPr>
        <p:spPr>
          <a:xfrm>
            <a:off x="457200" y="457200"/>
            <a:ext cx="6858000" cy="3859213"/>
          </a:xfrm>
          <a:ln/>
        </p:spPr>
      </p:sp>
      <p:sp>
        <p:nvSpPr>
          <p:cNvPr id="3174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7A33952A-E9DC-4474-8E22-16272478CD10}" type="slidenum">
              <a:rPr lang="en-US" altLang="en-US" smtClean="0"/>
              <a:t>4</a:t>
            </a:fld>
            <a:endParaRPr lang="en-US" altLang="en-US" dirty="0"/>
          </a:p>
        </p:txBody>
      </p:sp>
    </p:spTree>
    <p:extLst>
      <p:ext uri="{BB962C8B-B14F-4D97-AF65-F5344CB8AC3E}">
        <p14:creationId xmlns:p14="http://schemas.microsoft.com/office/powerpoint/2010/main" val="46237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Oracle Database release 11g, the only kind of database that is supported is a non-CDB. </a:t>
            </a:r>
            <a:r>
              <a:rPr lang="en-US" dirty="0"/>
              <a:t>The old architecture is referred to as non-CDB architecture. The term non-CDB is shorthand for a pre-release 12.1 Oracle database. This type of database requires its own instance, which must have its own background processes and memory allocation for the SGA. It must store the Oracle metadata in its data dictionary</a:t>
            </a:r>
            <a:r>
              <a:rPr lang="en-US" altLang="en-US" dirty="0"/>
              <a:t>. The database administrator can still create Oracle </a:t>
            </a:r>
            <a:r>
              <a:rPr lang="en-US" altLang="en-US" dirty="0" smtClean="0"/>
              <a:t>19c </a:t>
            </a:r>
            <a:r>
              <a:rPr lang="en-US" altLang="en-US" dirty="0"/>
              <a:t>non-CDBs with the same pre-12.1 architecture. These databases are not multitenant container databases; they are non-CDBs.</a:t>
            </a:r>
          </a:p>
          <a:p>
            <a:pPr lvl="1"/>
            <a:r>
              <a:rPr lang="en-US" dirty="0"/>
              <a:t>When you administer small departmental database applications, you must create as many databases as applications, which entails multiplying the number of instances. Consequently, this increases the number of background processes and memory allocation for the SGAs. You must therefore provision enough storage for all data dictionaries of these databases</a:t>
            </a:r>
            <a:r>
              <a:rPr lang="en-US" altLang="en-US" dirty="0"/>
              <a:t>.</a:t>
            </a:r>
          </a:p>
          <a:p>
            <a:pPr lvl="1"/>
            <a:r>
              <a:rPr lang="en-US" altLang="en-US" dirty="0"/>
              <a:t>When you need to upgrade your applications to a new version, you have to upgrade each database, which is time-consuming for the DBA.</a:t>
            </a:r>
          </a:p>
        </p:txBody>
      </p:sp>
      <p:sp>
        <p:nvSpPr>
          <p:cNvPr id="32771" name="Slide Image Placeholder 6"/>
          <p:cNvSpPr>
            <a:spLocks noGrp="1" noRot="1" noChangeAspect="1" noTextEdit="1"/>
          </p:cNvSpPr>
          <p:nvPr>
            <p:ph type="sldImg"/>
          </p:nvPr>
        </p:nvSpPr>
        <p:spPr>
          <a:xfrm>
            <a:off x="457200" y="457200"/>
            <a:ext cx="6858000" cy="3859213"/>
          </a:xfrm>
          <a:ln/>
        </p:spPr>
      </p:sp>
      <p:sp>
        <p:nvSpPr>
          <p:cNvPr id="3277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B4926162-09BE-44B1-9E57-A37FFC57A50E}" type="slidenum">
              <a:rPr lang="en-US" altLang="en-US" smtClean="0"/>
              <a:t>5</a:t>
            </a:fld>
            <a:endParaRPr lang="en-US" altLang="en-US" dirty="0"/>
          </a:p>
        </p:txBody>
      </p:sp>
    </p:spTree>
    <p:extLst>
      <p:ext uri="{BB962C8B-B14F-4D97-AF65-F5344CB8AC3E}">
        <p14:creationId xmlns:p14="http://schemas.microsoft.com/office/powerpoint/2010/main" val="250476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xfrm>
            <a:off x="457200" y="457200"/>
            <a:ext cx="6858000" cy="3859213"/>
          </a:xfrm>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Consolidating many non-CDB databases onto a single platform reduces instance overhead, avoids redundant copies of data dictionaries, and consequently storage allocation. It benefits from fast provisioning, time-saving upgrading, and better security through separation of duties and application isolation. The new multitenant</a:t>
            </a:r>
            <a:r>
              <a:rPr lang="en-US" altLang="en-US" i="1" dirty="0"/>
              <a:t> </a:t>
            </a:r>
            <a:r>
              <a:rPr lang="en-US" altLang="en-US" dirty="0"/>
              <a:t>database that consolidates databases together is a multitenant container database or CDB and a database consolidated within a CDB, a pluggable database, or PDB. </a:t>
            </a:r>
          </a:p>
          <a:p>
            <a:pPr marL="539750" lvl="2"/>
            <a:r>
              <a:rPr lang="en-US" altLang="en-US" b="1" i="1" dirty="0"/>
              <a:t>No application change and very fast provisioning:</a:t>
            </a:r>
            <a:r>
              <a:rPr lang="en-US" altLang="en-US" i="1" dirty="0"/>
              <a:t> </a:t>
            </a:r>
            <a:r>
              <a:rPr lang="en-US" altLang="en-US" dirty="0"/>
              <a:t>A new database can be provisioned quickly. A clone of a populated database can be created quickly. A populated database can be quickly unplugged from its CDB on one platform and quickly plugged into a CDB on a different platform. A non-CDB can quickly be plugged into a CDB.</a:t>
            </a:r>
          </a:p>
          <a:p>
            <a:pPr marL="539750" lvl="2"/>
            <a:r>
              <a:rPr lang="en-US" altLang="en-US" b="1" i="1" dirty="0"/>
              <a:t>Fast upgrade and patching of the Oracle Database version:</a:t>
            </a:r>
            <a:r>
              <a:rPr lang="en-US" altLang="en-US" dirty="0"/>
              <a:t> The cost (time taken and human effort needed) to upgrade many PDBs is the cost of upgrading a single Oracle Database occurrence. You can also upgrade a single PDB by unplugging it and plugging it into a CDB at a different Oracle database version.</a:t>
            </a:r>
          </a:p>
          <a:p>
            <a:pPr marL="539750" lvl="2"/>
            <a:r>
              <a:rPr lang="en-US" altLang="en-US" b="1" i="1" dirty="0"/>
              <a:t>Secure separation of duties: </a:t>
            </a:r>
            <a:r>
              <a:rPr lang="en-US" dirty="0"/>
              <a:t>The administrator of an application can perform the required tasks by connecting to the PDB that implements its back end. However, a user who connects to a PDB cannot see other PDBs. To manage PDBs as entities (for example, to create, drop, or unplug or plug one), a system administrator must connect to the CDB. A user connecting to a CDB must have special privileges</a:t>
            </a:r>
            <a:r>
              <a:rPr lang="en-US" altLang="en-US" dirty="0"/>
              <a:t>.</a:t>
            </a:r>
          </a:p>
          <a:p>
            <a:pPr marL="539750" lvl="2"/>
            <a:r>
              <a:rPr lang="en-US" altLang="en-US" b="1" i="1" dirty="0"/>
              <a:t>Isolation of applications: </a:t>
            </a:r>
            <a:r>
              <a:rPr lang="en-US" dirty="0"/>
              <a:t>This task may not be achieved manually unless you use Oracle Database Vault, for example. A good example of isolation is dictionary separation enabling an Oracle database to manage the multiple PDBs separately from each other and from the CDB itself</a:t>
            </a:r>
            <a:r>
              <a:rPr lang="en-US" altLang="en-US" dirty="0"/>
              <a:t>.</a:t>
            </a:r>
            <a:endParaRPr lang="fr-FR" altLang="en-US" dirty="0"/>
          </a:p>
        </p:txBody>
      </p:sp>
      <p:sp>
        <p:nvSpPr>
          <p:cNvPr id="3379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EFCEE8B2-907C-4B4C-840F-3ECBD4AFD69B}" type="slidenum">
              <a:rPr lang="en-US" altLang="en-US" smtClean="0"/>
              <a:t>6</a:t>
            </a:fld>
            <a:endParaRPr lang="en-US" altLang="en-US" dirty="0"/>
          </a:p>
        </p:txBody>
      </p:sp>
    </p:spTree>
    <p:extLst>
      <p:ext uri="{BB962C8B-B14F-4D97-AF65-F5344CB8AC3E}">
        <p14:creationId xmlns:p14="http://schemas.microsoft.com/office/powerpoint/2010/main" val="394126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5"/>
          <p:cNvSpPr>
            <a:spLocks noGrp="1" noRot="1" noChangeAspect="1" noTextEdit="1"/>
          </p:cNvSpPr>
          <p:nvPr>
            <p:ph type="sldImg"/>
          </p:nvPr>
        </p:nvSpPr>
        <p:spPr>
          <a:xfrm>
            <a:off x="457200" y="457200"/>
            <a:ext cx="6858000" cy="3859213"/>
          </a:xfrm>
          <a:ln/>
        </p:spPr>
      </p:sp>
      <p:sp>
        <p:nvSpPr>
          <p:cNvPr id="348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Arial" panose="020B0604020202020204" pitchFamily="34" charset="0"/>
              <a:buChar char="•"/>
            </a:pPr>
            <a:r>
              <a:rPr lang="en-US" altLang="en-US" dirty="0"/>
              <a:t>The multitenant architecture ensures the backward-compatibility principle. An example is the data dictionary views. The </a:t>
            </a:r>
            <a:r>
              <a:rPr lang="en-US" altLang="en-US" dirty="0">
                <a:latin typeface="Courier New" panose="02070309020205020404" pitchFamily="49" charset="0"/>
                <a:cs typeface="Courier New" panose="02070309020205020404" pitchFamily="49" charset="0"/>
              </a:rPr>
              <a:t>DBA_OBJECTS</a:t>
            </a:r>
            <a:r>
              <a:rPr lang="en-US" altLang="en-US" dirty="0">
                <a:cs typeface="Arial" panose="020B0604020202020204" pitchFamily="34" charset="0"/>
              </a:rPr>
              <a:t> </a:t>
            </a:r>
            <a:r>
              <a:rPr lang="en-US" altLang="en-US" dirty="0"/>
              <a:t>view shows the same results in a PDB as in a non-CDB for a particular application. </a:t>
            </a:r>
          </a:p>
          <a:p>
            <a:pPr lvl="2">
              <a:buFont typeface="Arial" panose="020B0604020202020204" pitchFamily="34" charset="0"/>
              <a:buChar char="•"/>
            </a:pPr>
            <a:r>
              <a:rPr lang="en-US" altLang="en-US" dirty="0"/>
              <a:t>The multitenant architecture is designed to be fully interoperable with RAC. Each instance in an Oracle RAC opens the CDB as a whole. A session sees only the single PDB it connects to.</a:t>
            </a:r>
          </a:p>
          <a:p>
            <a:pPr lvl="2">
              <a:buFont typeface="Arial" panose="020B0604020202020204" pitchFamily="34" charset="0"/>
              <a:buChar char="•"/>
            </a:pPr>
            <a:r>
              <a:rPr lang="en-US" altLang="en-US" dirty="0"/>
              <a:t>Enterprise Manager integrates CDBs and models the separation of duties of the CDB administrator and the PDB administrator. </a:t>
            </a:r>
          </a:p>
          <a:p>
            <a:pPr lvl="3">
              <a:buFont typeface="Arial" panose="020B0604020202020204" pitchFamily="34" charset="0"/>
              <a:buChar char="–"/>
            </a:pPr>
            <a:r>
              <a:rPr lang="en-US" altLang="en-US" dirty="0"/>
              <a:t>A CDB can be defined as a target. An Enterprise Manager user can be given the credentials to act as a CDB administrator in such a target. </a:t>
            </a:r>
          </a:p>
          <a:p>
            <a:pPr lvl="3">
              <a:buFont typeface="Arial" panose="020B0604020202020204" pitchFamily="34" charset="0"/>
              <a:buChar char="–"/>
            </a:pPr>
            <a:r>
              <a:rPr lang="en-US" altLang="en-US" dirty="0"/>
              <a:t>A PDB can be set up as a subtarget of a CDB target. An Enterprise Manager user can be given the credentials to act as a PDB administrator in such a target. An Enterprise Manager user that has been set up with the credentials to act as a PDB administrator for a particular PDB is able to connect to that one PDB and is unaware of the existence of peer PDBs in the same CDB. Moreover, when the intention is to carry out the duties of an application administrator, this Enterprise Manager user is unaware that the environment is a CDB and not a non-CDB.</a:t>
            </a:r>
          </a:p>
          <a:p>
            <a:pPr lvl="2"/>
            <a:r>
              <a:rPr lang="en-US" altLang="en-US" dirty="0"/>
              <a:t>Resource Manager is extended with new between-PDB capabilities to allow the management of resources between the PDBs within a CDB. The backward-compatibility principle implies that Resource Manager must function in exactly the same way within a PDB as it does in a non-CDB. </a:t>
            </a:r>
          </a:p>
          <a:p>
            <a:pPr lvl="2"/>
            <a:r>
              <a:rPr lang="en-US" altLang="en-US" dirty="0"/>
              <a:t>When you upgrade a whole CDB with </a:t>
            </a:r>
            <a:r>
              <a:rPr lang="en-US" altLang="en-US" i="1" dirty="0"/>
              <a:t>n</a:t>
            </a:r>
            <a:r>
              <a:rPr lang="en-US" altLang="en-US" dirty="0"/>
              <a:t> PDBs, you achieve the effect of upgrading </a:t>
            </a:r>
            <a:r>
              <a:rPr lang="en-US" altLang="en-US" i="1" dirty="0"/>
              <a:t>n</a:t>
            </a:r>
            <a:r>
              <a:rPr lang="en-US" altLang="en-US" dirty="0"/>
              <a:t> non-CDBs for the cost of upgrading one non-CDB.</a:t>
            </a:r>
          </a:p>
          <a:p>
            <a:endParaRPr lang="fr-FR" altLang="en-US" b="0" dirty="0"/>
          </a:p>
        </p:txBody>
      </p:sp>
      <p:sp>
        <p:nvSpPr>
          <p:cNvPr id="3482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9758DCA1-311C-439F-9B25-345C9445A772}" type="slidenum">
              <a:rPr lang="en-US" altLang="en-US" smtClean="0"/>
              <a:t>7</a:t>
            </a:fld>
            <a:endParaRPr lang="en-US" altLang="en-US" dirty="0"/>
          </a:p>
        </p:txBody>
      </p:sp>
    </p:spTree>
    <p:extLst>
      <p:ext uri="{BB962C8B-B14F-4D97-AF65-F5344CB8AC3E}">
        <p14:creationId xmlns:p14="http://schemas.microsoft.com/office/powerpoint/2010/main" val="190702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95000"/>
              </a:lnSpc>
            </a:pPr>
            <a:r>
              <a:rPr lang="en-US" altLang="en-US" dirty="0"/>
              <a:t>This slide illustrates the consolidation of three applications that were deployed into three distinct non-CDBs into a single one. The graphic in the slide shows a multitenant container database with four containers: the CDB root and three pluggable databases. Each pluggable database has its own dedicated application and is managed either by its own DBA or by the container administrator that is </a:t>
            </a:r>
            <a:r>
              <a:rPr lang="en-US" altLang="en-US" dirty="0">
                <a:latin typeface="Courier New" panose="02070309020205020404" pitchFamily="49" charset="0"/>
                <a:cs typeface="Courier New" panose="02070309020205020404" pitchFamily="49" charset="0"/>
              </a:rPr>
              <a:t>SYS</a:t>
            </a:r>
            <a:r>
              <a:rPr lang="en-US" altLang="en-US" dirty="0"/>
              <a:t> user of the CDB root container, a common user. This common </a:t>
            </a:r>
            <a:r>
              <a:rPr lang="en-US" altLang="en-US" dirty="0">
                <a:latin typeface="Courier New" panose="02070309020205020404" pitchFamily="49" charset="0"/>
                <a:cs typeface="Courier New" panose="02070309020205020404" pitchFamily="49" charset="0"/>
              </a:rPr>
              <a:t>SYS</a:t>
            </a:r>
            <a:r>
              <a:rPr lang="en-US" altLang="en-US" dirty="0"/>
              <a:t> user can manage the CDB </a:t>
            </a:r>
            <a:r>
              <a:rPr lang="en-US" altLang="en-US" dirty="0">
                <a:cs typeface="Courier New" panose="02070309020205020404" pitchFamily="49" charset="0"/>
              </a:rPr>
              <a:t>root </a:t>
            </a:r>
            <a:r>
              <a:rPr lang="en-US" altLang="en-US" dirty="0"/>
              <a:t>container and every pluggable database.</a:t>
            </a:r>
          </a:p>
          <a:p>
            <a:pPr lvl="1">
              <a:lnSpc>
                <a:spcPct val="95000"/>
              </a:lnSpc>
            </a:pPr>
            <a:r>
              <a:rPr lang="en-US" altLang="en-US" dirty="0"/>
              <a:t>A pluggable database is a set of database schemas that appears logically to users and applications as a separate database. But at the physical level, the multitenant container database has a database instance and database files, just as a non-CDB does. Nothing changes: neither the client code nor the database objects.</a:t>
            </a:r>
          </a:p>
          <a:p>
            <a:pPr lvl="1">
              <a:lnSpc>
                <a:spcPct val="95000"/>
              </a:lnSpc>
            </a:pPr>
            <a:r>
              <a:rPr lang="en-US" altLang="en-US" dirty="0"/>
              <a:t>It is easy to plug non-CDBs into a CDB. A CDB avoids redundancy of:</a:t>
            </a:r>
          </a:p>
          <a:p>
            <a:pPr lvl="2">
              <a:lnSpc>
                <a:spcPct val="95000"/>
              </a:lnSpc>
              <a:buFont typeface="Arial" panose="020B0604020202020204" pitchFamily="34" charset="0"/>
              <a:buChar char="•"/>
            </a:pPr>
            <a:r>
              <a:rPr lang="en-US" altLang="en-US" dirty="0"/>
              <a:t>Background processes</a:t>
            </a:r>
          </a:p>
          <a:p>
            <a:pPr lvl="2">
              <a:lnSpc>
                <a:spcPct val="95000"/>
              </a:lnSpc>
              <a:buFont typeface="Arial" panose="020B0604020202020204" pitchFamily="34" charset="0"/>
              <a:buChar char="•"/>
            </a:pPr>
            <a:r>
              <a:rPr lang="en-US" altLang="en-US" dirty="0"/>
              <a:t>Memory allocation</a:t>
            </a:r>
          </a:p>
          <a:p>
            <a:pPr lvl="2">
              <a:lnSpc>
                <a:spcPct val="95000"/>
              </a:lnSpc>
              <a:buFont typeface="Arial" panose="020B0604020202020204" pitchFamily="34" charset="0"/>
              <a:buChar char="•"/>
            </a:pPr>
            <a:r>
              <a:rPr lang="en-US" altLang="en-US" dirty="0"/>
              <a:t>Oracle metadata in several data dictionaries</a:t>
            </a:r>
          </a:p>
          <a:p>
            <a:pPr lvl="1">
              <a:lnSpc>
                <a:spcPct val="95000"/>
              </a:lnSpc>
            </a:pPr>
            <a:r>
              <a:rPr lang="en-US" altLang="en-US" dirty="0"/>
              <a:t>A CDB that groups several applications ends up with one instance. This instance </a:t>
            </a:r>
            <a:r>
              <a:rPr lang="en-US" dirty="0"/>
              <a:t>will have one set of background processes, one SGA allocation, and one data dictionary in the CDB root container, common for all PDBs. Each PDB will maintain its own application data dictionary</a:t>
            </a:r>
            <a:r>
              <a:rPr lang="en-US" altLang="en-US" dirty="0"/>
              <a:t>. </a:t>
            </a:r>
          </a:p>
          <a:p>
            <a:pPr lvl="1">
              <a:lnSpc>
                <a:spcPct val="95000"/>
              </a:lnSpc>
            </a:pPr>
            <a:r>
              <a:rPr lang="en-US" dirty="0"/>
              <a:t>When you must patch or upgrade an application, you can perform maintenance operation only once on the CDB. Consequently, all the applications associated with the CDB will be patched or updated at the same time.</a:t>
            </a:r>
            <a:endParaRPr lang="en-US" altLang="en-US" dirty="0"/>
          </a:p>
        </p:txBody>
      </p:sp>
      <p:sp>
        <p:nvSpPr>
          <p:cNvPr id="35843" name="Slide Image Placeholder 6"/>
          <p:cNvSpPr>
            <a:spLocks noGrp="1" noRot="1" noChangeAspect="1" noTextEdit="1"/>
          </p:cNvSpPr>
          <p:nvPr>
            <p:ph type="sldImg"/>
          </p:nvPr>
        </p:nvSpPr>
        <p:spPr>
          <a:xfrm>
            <a:off x="457200" y="457200"/>
            <a:ext cx="6858000" cy="3859213"/>
          </a:xfrm>
          <a:ln/>
        </p:spPr>
      </p:sp>
      <p:sp>
        <p:nvSpPr>
          <p:cNvPr id="3584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2708EE9E-080D-423A-AB01-43483788BC08}" type="slidenum">
              <a:rPr lang="en-US" altLang="en-US" smtClean="0"/>
              <a:t>8</a:t>
            </a:fld>
            <a:endParaRPr lang="en-US" altLang="en-US" dirty="0"/>
          </a:p>
        </p:txBody>
      </p:sp>
    </p:spTree>
    <p:extLst>
      <p:ext uri="{BB962C8B-B14F-4D97-AF65-F5344CB8AC3E}">
        <p14:creationId xmlns:p14="http://schemas.microsoft.com/office/powerpoint/2010/main" val="86069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dirty="0"/>
              <a:t>What are the possible instances of database configurations</a:t>
            </a:r>
            <a:r>
              <a:rPr lang="en-US" altLang="en-US" dirty="0"/>
              <a:t>?</a:t>
            </a:r>
          </a:p>
          <a:p>
            <a:pPr lvl="2">
              <a:buFont typeface="Arial" panose="020B0604020202020204" pitchFamily="34" charset="0"/>
              <a:buChar char="•"/>
            </a:pPr>
            <a:r>
              <a:rPr lang="en-US" altLang="en-US" dirty="0"/>
              <a:t>Each database instance can be associated with one and only one non-CDB or multitenant container database.</a:t>
            </a:r>
          </a:p>
          <a:p>
            <a:pPr lvl="2">
              <a:buFont typeface="Arial" panose="020B0604020202020204" pitchFamily="34" charset="0"/>
              <a:buChar char="•"/>
            </a:pPr>
            <a:r>
              <a:rPr lang="en-US" altLang="en-US" dirty="0"/>
              <a:t>In an Oracle RAC environment, several instances can be associated to a non-CDB or multitenant container database.</a:t>
            </a:r>
          </a:p>
          <a:p>
            <a:pPr lvl="2">
              <a:buFont typeface="Arial" panose="020B0604020202020204" pitchFamily="34" charset="0"/>
              <a:buChar char="•"/>
            </a:pPr>
            <a:r>
              <a:rPr lang="en-US" altLang="en-US" dirty="0"/>
              <a:t>An instance is associated with an entire CDB.</a:t>
            </a:r>
          </a:p>
          <a:p>
            <a:pPr lvl="1"/>
            <a:r>
              <a:rPr lang="en-US" altLang="en-US" dirty="0"/>
              <a:t>If there are multiple databases on the same server, then there is a separate and distinct instance for each non-CDB or CDB. An instance cannot be shared between a non-CDB and CDB.</a:t>
            </a:r>
          </a:p>
          <a:p>
            <a:pPr lvl="1"/>
            <a:r>
              <a:rPr lang="en-US" altLang="en-US" dirty="0"/>
              <a:t>There are three possible configuration options:</a:t>
            </a:r>
          </a:p>
          <a:p>
            <a:pPr lvl="2"/>
            <a:r>
              <a:rPr lang="en-US" altLang="en-US" b="1" dirty="0"/>
              <a:t>Multitenant configuration: </a:t>
            </a:r>
            <a:r>
              <a:rPr lang="en-US" altLang="en-US" dirty="0"/>
              <a:t>Typically more than one PDB per CDB, but can hold zero, one, or many PDBs at any one time, taking advantage of the full capabilities of the Multitenant architecture, which requires the licensed Oracle Multitenant </a:t>
            </a:r>
            <a:r>
              <a:rPr lang="en-US" altLang="en-US" dirty="0" smtClean="0"/>
              <a:t>option</a:t>
            </a:r>
            <a:endParaRPr lang="en-US" altLang="en-US" dirty="0"/>
          </a:p>
          <a:p>
            <a:pPr lvl="2"/>
            <a:r>
              <a:rPr lang="en-US" altLang="en-US" b="1" dirty="0"/>
              <a:t>Single-tenant configuration: </a:t>
            </a:r>
            <a:r>
              <a:rPr lang="en-US" altLang="en-US" dirty="0"/>
              <a:t>The special case of the Multitenant architecture, which does not require the licensed option</a:t>
            </a:r>
          </a:p>
          <a:p>
            <a:pPr lvl="2"/>
            <a:r>
              <a:rPr lang="en-US" altLang="en-US" b="1" dirty="0"/>
              <a:t>Non-CDB:</a:t>
            </a:r>
            <a:r>
              <a:rPr lang="en-US" altLang="en-US" dirty="0"/>
              <a:t> The Oracle Database 11g</a:t>
            </a:r>
            <a:r>
              <a:rPr lang="en-US" altLang="en-US" i="1" dirty="0"/>
              <a:t> </a:t>
            </a:r>
            <a:r>
              <a:rPr lang="en-US" altLang="en-US" dirty="0"/>
              <a:t>architecture</a:t>
            </a:r>
          </a:p>
        </p:txBody>
      </p:sp>
      <p:sp>
        <p:nvSpPr>
          <p:cNvPr id="36867" name="Slide Image Placeholder 6"/>
          <p:cNvSpPr>
            <a:spLocks noGrp="1" noRot="1" noChangeAspect="1" noTextEdit="1"/>
          </p:cNvSpPr>
          <p:nvPr>
            <p:ph type="sldImg"/>
          </p:nvPr>
        </p:nvSpPr>
        <p:spPr>
          <a:xfrm>
            <a:off x="457200" y="457200"/>
            <a:ext cx="6858000" cy="3859213"/>
          </a:xfrm>
          <a:ln/>
        </p:spPr>
      </p:sp>
      <p:sp>
        <p:nvSpPr>
          <p:cNvPr id="3686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1 - </a:t>
            </a:r>
            <a:fld id="{1501FA52-9171-4B4F-85FF-9F44D9E11DE8}" type="slidenum">
              <a:rPr lang="en-US" altLang="en-US" smtClean="0"/>
              <a:t>9</a:t>
            </a:fld>
            <a:endParaRPr lang="en-US" altLang="en-US" dirty="0"/>
          </a:p>
        </p:txBody>
      </p:sp>
    </p:spTree>
    <p:extLst>
      <p:ext uri="{BB962C8B-B14F-4D97-AF65-F5344CB8AC3E}">
        <p14:creationId xmlns:p14="http://schemas.microsoft.com/office/powerpoint/2010/main" val="3652261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F4E79404-5694-47F4-AEA9-129A93A18987}"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B52B1F-C5FD-4951-9977-50A7E0D3477B}"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09998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4E79404-5694-47F4-AEA9-129A93A18987}"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120760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4E79404-5694-47F4-AEA9-129A93A18987}"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356804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4E79404-5694-47F4-AEA9-129A93A18987}"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4113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79404-5694-47F4-AEA9-129A93A18987}"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324396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F4E79404-5694-47F4-AEA9-129A93A18987}"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310188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F4E79404-5694-47F4-AEA9-129A93A18987}"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158397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F4E79404-5694-47F4-AEA9-129A93A18987}"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378915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79404-5694-47F4-AEA9-129A93A18987}"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188147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79404-5694-47F4-AEA9-129A93A18987}"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171253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79404-5694-47F4-AEA9-129A93A18987}"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B52B1F-C5FD-4951-9977-50A7E0D3477B}" type="slidenum">
              <a:rPr lang="" smtClean="0"/>
              <a:t>‹#›</a:t>
            </a:fld>
            <a:endParaRPr lang=""/>
          </a:p>
        </p:txBody>
      </p:sp>
    </p:spTree>
    <p:extLst>
      <p:ext uri="{BB962C8B-B14F-4D97-AF65-F5344CB8AC3E}">
        <p14:creationId xmlns:p14="http://schemas.microsoft.com/office/powerpoint/2010/main" val="223277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79404-5694-47F4-AEA9-129A93A18987}"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52B1F-C5FD-4951-9977-50A7E0D3477B}" type="slidenum">
              <a:rPr lang="" smtClean="0"/>
              <a:t>‹#›</a:t>
            </a:fld>
            <a:endParaRPr lang=""/>
          </a:p>
        </p:txBody>
      </p:sp>
    </p:spTree>
    <p:extLst>
      <p:ext uri="{BB962C8B-B14F-4D97-AF65-F5344CB8AC3E}">
        <p14:creationId xmlns:p14="http://schemas.microsoft.com/office/powerpoint/2010/main" val="511674639"/>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0.xml"/><Relationship Id="rId7"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36.xml"/><Relationship Id="rId7"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notesSlide" Target="../notesSlides/notesSlide25.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5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7.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notesSlide" Target="../notesSlides/notesSlide9.xml"/><Relationship Id="rId5" Type="http://schemas.openxmlformats.org/officeDocument/2006/relationships/tags" Target="../tags/tag19.xml"/><Relationship Id="rId10" Type="http://schemas.openxmlformats.org/officeDocument/2006/relationships/slideLayout" Target="../slideLayouts/slideLayout6.xml"/><Relationship Id="rId4" Type="http://schemas.openxmlformats.org/officeDocument/2006/relationships/tags" Target="../tags/tag18.xml"/><Relationship Id="rId9"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93812" y="2276872"/>
            <a:ext cx="10512862" cy="1325563"/>
          </a:xfrm>
        </p:spPr>
        <p:txBody>
          <a:bodyPr/>
          <a:lstStyle/>
          <a:p>
            <a:pPr eaLnBrk="1" hangingPunct="1"/>
            <a:r>
              <a:rPr lang="en-US" altLang="en-US" dirty="0"/>
              <a:t>CDB Basics</a:t>
            </a:r>
          </a:p>
        </p:txBody>
      </p:sp>
    </p:spTree>
    <p:custDataLst>
      <p:tags r:id="rId1"/>
    </p:custDataLst>
    <p:extLst>
      <p:ext uri="{BB962C8B-B14F-4D97-AF65-F5344CB8AC3E}">
        <p14:creationId xmlns:p14="http://schemas.microsoft.com/office/powerpoint/2010/main" val="4023665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US" dirty="0"/>
              <a:t>Database Objects in a </a:t>
            </a:r>
            <a:r>
              <a:rPr lang="en-US" dirty="0" smtClean="0"/>
              <a:t>non-CDB</a:t>
            </a:r>
            <a:br>
              <a:rPr lang="en-US" dirty="0" smtClean="0"/>
            </a:br>
            <a:endParaRPr lang="en-US" altLang="en-US" dirty="0"/>
          </a:p>
        </p:txBody>
      </p:sp>
      <p:sp>
        <p:nvSpPr>
          <p:cNvPr id="12291" name="Rectangle 1027"/>
          <p:cNvSpPr>
            <a:spLocks noGrp="1" noChangeArrowheads="1"/>
          </p:cNvSpPr>
          <p:nvPr>
            <p:ph idx="1"/>
          </p:nvPr>
        </p:nvSpPr>
        <p:spPr>
          <a:xfrm>
            <a:off x="622300" y="1243013"/>
            <a:ext cx="10944225" cy="357356"/>
          </a:xfrm>
        </p:spPr>
        <p:txBody>
          <a:bodyPr>
            <a:normAutofit fontScale="85000" lnSpcReduction="20000"/>
          </a:bodyPr>
          <a:lstStyle/>
          <a:p>
            <a:pPr eaLnBrk="1" hangingPunct="1"/>
            <a:r>
              <a:rPr lang="en-US" altLang="en-US" dirty="0"/>
              <a:t>After the initial database creation, the only objects are Oracle-supplied objects.</a:t>
            </a:r>
          </a:p>
        </p:txBody>
      </p:sp>
      <p:sp>
        <p:nvSpPr>
          <p:cNvPr id="12292" name="Rectangle 5"/>
          <p:cNvSpPr>
            <a:spLocks noChangeArrowheads="1"/>
          </p:cNvSpPr>
          <p:nvPr/>
        </p:nvSpPr>
        <p:spPr bwMode="auto">
          <a:xfrm>
            <a:off x="1289050" y="2286000"/>
            <a:ext cx="5110163" cy="2209800"/>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nvGrpSpPr>
          <p:cNvPr id="12293" name="Group 131"/>
          <p:cNvGrpSpPr>
            <a:grpSpLocks/>
          </p:cNvGrpSpPr>
          <p:nvPr>
            <p:custDataLst>
              <p:tags r:id="rId2"/>
            </p:custDataLst>
          </p:nvPr>
        </p:nvGrpSpPr>
        <p:grpSpPr bwMode="auto">
          <a:xfrm>
            <a:off x="1476375" y="3241675"/>
            <a:ext cx="1219200" cy="1101725"/>
            <a:chOff x="806962" y="2141839"/>
            <a:chExt cx="913327" cy="1102159"/>
          </a:xfrm>
        </p:grpSpPr>
        <p:sp>
          <p:nvSpPr>
            <p:cNvPr id="12318" name="Rectangle 3"/>
            <p:cNvSpPr>
              <a:spLocks noChangeArrowheads="1"/>
            </p:cNvSpPr>
            <p:nvPr/>
          </p:nvSpPr>
          <p:spPr bwMode="auto">
            <a:xfrm>
              <a:off x="806962" y="21418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9" name="Rectangle 9"/>
            <p:cNvSpPr>
              <a:spLocks noChangeArrowheads="1"/>
            </p:cNvSpPr>
            <p:nvPr/>
          </p:nvSpPr>
          <p:spPr bwMode="auto">
            <a:xfrm>
              <a:off x="806962" y="22927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20" name="Rectangle 12"/>
            <p:cNvSpPr>
              <a:spLocks noChangeArrowheads="1"/>
            </p:cNvSpPr>
            <p:nvPr/>
          </p:nvSpPr>
          <p:spPr bwMode="auto">
            <a:xfrm>
              <a:off x="806962" y="24436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21" name="Rectangle 15"/>
            <p:cNvSpPr>
              <a:spLocks noChangeArrowheads="1"/>
            </p:cNvSpPr>
            <p:nvPr/>
          </p:nvSpPr>
          <p:spPr bwMode="auto">
            <a:xfrm>
              <a:off x="806962" y="259459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22" name="Rectangle 3"/>
            <p:cNvSpPr>
              <a:spLocks noChangeArrowheads="1"/>
            </p:cNvSpPr>
            <p:nvPr/>
          </p:nvSpPr>
          <p:spPr bwMode="auto">
            <a:xfrm>
              <a:off x="806962" y="274551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23" name="Rectangle 27"/>
            <p:cNvSpPr>
              <a:spLocks noChangeArrowheads="1"/>
            </p:cNvSpPr>
            <p:nvPr/>
          </p:nvSpPr>
          <p:spPr bwMode="auto">
            <a:xfrm>
              <a:off x="806962" y="28964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24" name="Rectangle 25"/>
            <p:cNvSpPr>
              <a:spLocks noChangeArrowheads="1"/>
            </p:cNvSpPr>
            <p:nvPr/>
          </p:nvSpPr>
          <p:spPr bwMode="auto">
            <a:xfrm>
              <a:off x="806962" y="30473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25" name="Rectangle 23"/>
            <p:cNvSpPr>
              <a:spLocks noChangeArrowheads="1"/>
            </p:cNvSpPr>
            <p:nvPr/>
          </p:nvSpPr>
          <p:spPr bwMode="auto">
            <a:xfrm>
              <a:off x="806962" y="31982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grpSp>
        <p:nvGrpSpPr>
          <p:cNvPr id="12294" name="Group 132"/>
          <p:cNvGrpSpPr>
            <a:grpSpLocks/>
          </p:cNvGrpSpPr>
          <p:nvPr>
            <p:custDataLst>
              <p:tags r:id="rId3"/>
            </p:custDataLst>
          </p:nvPr>
        </p:nvGrpSpPr>
        <p:grpSpPr bwMode="auto">
          <a:xfrm>
            <a:off x="2943225" y="3241675"/>
            <a:ext cx="1217613" cy="1101725"/>
            <a:chOff x="1906551" y="2141839"/>
            <a:chExt cx="913327" cy="1102159"/>
          </a:xfrm>
        </p:grpSpPr>
        <p:sp>
          <p:nvSpPr>
            <p:cNvPr id="12310" name="Rectangle 33"/>
            <p:cNvSpPr>
              <a:spLocks noChangeArrowheads="1"/>
            </p:cNvSpPr>
            <p:nvPr/>
          </p:nvSpPr>
          <p:spPr bwMode="auto">
            <a:xfrm>
              <a:off x="1906551" y="21418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1" name="Rectangle 35"/>
            <p:cNvSpPr>
              <a:spLocks noChangeArrowheads="1"/>
            </p:cNvSpPr>
            <p:nvPr/>
          </p:nvSpPr>
          <p:spPr bwMode="auto">
            <a:xfrm>
              <a:off x="1906551" y="22927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2" name="Rectangle 37"/>
            <p:cNvSpPr>
              <a:spLocks noChangeArrowheads="1"/>
            </p:cNvSpPr>
            <p:nvPr/>
          </p:nvSpPr>
          <p:spPr bwMode="auto">
            <a:xfrm>
              <a:off x="1906551" y="24436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3" name="Rectangle 39"/>
            <p:cNvSpPr>
              <a:spLocks noChangeArrowheads="1"/>
            </p:cNvSpPr>
            <p:nvPr/>
          </p:nvSpPr>
          <p:spPr bwMode="auto">
            <a:xfrm>
              <a:off x="1906551" y="259459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4" name="Rectangle 3"/>
            <p:cNvSpPr>
              <a:spLocks noChangeArrowheads="1"/>
            </p:cNvSpPr>
            <p:nvPr/>
          </p:nvSpPr>
          <p:spPr bwMode="auto">
            <a:xfrm>
              <a:off x="1906551" y="274551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5" name="Rectangle 43"/>
            <p:cNvSpPr>
              <a:spLocks noChangeArrowheads="1"/>
            </p:cNvSpPr>
            <p:nvPr/>
          </p:nvSpPr>
          <p:spPr bwMode="auto">
            <a:xfrm>
              <a:off x="1906551" y="28964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6" name="Rectangle 45"/>
            <p:cNvSpPr>
              <a:spLocks noChangeArrowheads="1"/>
            </p:cNvSpPr>
            <p:nvPr/>
          </p:nvSpPr>
          <p:spPr bwMode="auto">
            <a:xfrm>
              <a:off x="1906551" y="30473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17" name="Rectangle 47"/>
            <p:cNvSpPr>
              <a:spLocks noChangeArrowheads="1"/>
            </p:cNvSpPr>
            <p:nvPr/>
          </p:nvSpPr>
          <p:spPr bwMode="auto">
            <a:xfrm>
              <a:off x="1906551" y="31982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grpSp>
        <p:nvGrpSpPr>
          <p:cNvPr id="12295" name="Group 133"/>
          <p:cNvGrpSpPr>
            <a:grpSpLocks/>
          </p:cNvGrpSpPr>
          <p:nvPr>
            <p:custDataLst>
              <p:tags r:id="rId4"/>
            </p:custDataLst>
          </p:nvPr>
        </p:nvGrpSpPr>
        <p:grpSpPr bwMode="auto">
          <a:xfrm>
            <a:off x="4402138" y="3241675"/>
            <a:ext cx="1216025" cy="1101725"/>
            <a:chOff x="3000366" y="2141839"/>
            <a:chExt cx="913327" cy="1102159"/>
          </a:xfrm>
        </p:grpSpPr>
        <p:sp>
          <p:nvSpPr>
            <p:cNvPr id="12302" name="Rectangle 50"/>
            <p:cNvSpPr>
              <a:spLocks noChangeArrowheads="1"/>
            </p:cNvSpPr>
            <p:nvPr/>
          </p:nvSpPr>
          <p:spPr bwMode="auto">
            <a:xfrm>
              <a:off x="3000366" y="21418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3" name="Rectangle 52"/>
            <p:cNvSpPr>
              <a:spLocks noChangeArrowheads="1"/>
            </p:cNvSpPr>
            <p:nvPr/>
          </p:nvSpPr>
          <p:spPr bwMode="auto">
            <a:xfrm>
              <a:off x="3000366" y="22927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4" name="Rectangle 54"/>
            <p:cNvSpPr>
              <a:spLocks noChangeArrowheads="1"/>
            </p:cNvSpPr>
            <p:nvPr/>
          </p:nvSpPr>
          <p:spPr bwMode="auto">
            <a:xfrm>
              <a:off x="3000366" y="24436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5" name="Rectangle 56"/>
            <p:cNvSpPr>
              <a:spLocks noChangeArrowheads="1"/>
            </p:cNvSpPr>
            <p:nvPr/>
          </p:nvSpPr>
          <p:spPr bwMode="auto">
            <a:xfrm>
              <a:off x="3000366" y="259459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6" name="Rectangle 3"/>
            <p:cNvSpPr>
              <a:spLocks noChangeArrowheads="1"/>
            </p:cNvSpPr>
            <p:nvPr/>
          </p:nvSpPr>
          <p:spPr bwMode="auto">
            <a:xfrm>
              <a:off x="3000366" y="274551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7" name="Rectangle 60"/>
            <p:cNvSpPr>
              <a:spLocks noChangeArrowheads="1"/>
            </p:cNvSpPr>
            <p:nvPr/>
          </p:nvSpPr>
          <p:spPr bwMode="auto">
            <a:xfrm>
              <a:off x="3000366" y="28964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8" name="Rectangle 62"/>
            <p:cNvSpPr>
              <a:spLocks noChangeArrowheads="1"/>
            </p:cNvSpPr>
            <p:nvPr/>
          </p:nvSpPr>
          <p:spPr bwMode="auto">
            <a:xfrm>
              <a:off x="3000366" y="30473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309" name="Rectangle 64"/>
            <p:cNvSpPr>
              <a:spLocks noChangeArrowheads="1"/>
            </p:cNvSpPr>
            <p:nvPr/>
          </p:nvSpPr>
          <p:spPr bwMode="auto">
            <a:xfrm>
              <a:off x="3000366" y="31982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sp>
        <p:nvSpPr>
          <p:cNvPr id="12296" name="TextBox 100"/>
          <p:cNvSpPr txBox="1">
            <a:spLocks noChangeArrowheads="1"/>
          </p:cNvSpPr>
          <p:nvPr/>
        </p:nvSpPr>
        <p:spPr bwMode="auto">
          <a:xfrm>
            <a:off x="5668963" y="361156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t>
            </a:r>
          </a:p>
        </p:txBody>
      </p:sp>
      <p:sp>
        <p:nvSpPr>
          <p:cNvPr id="12297" name="TextBox 103"/>
          <p:cNvSpPr txBox="1">
            <a:spLocks noChangeArrowheads="1"/>
          </p:cNvSpPr>
          <p:nvPr/>
        </p:nvSpPr>
        <p:spPr bwMode="auto">
          <a:xfrm>
            <a:off x="1482725" y="2886075"/>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OBJ$</a:t>
            </a:r>
          </a:p>
        </p:txBody>
      </p:sp>
      <p:sp>
        <p:nvSpPr>
          <p:cNvPr id="12298" name="TextBox 104"/>
          <p:cNvSpPr txBox="1">
            <a:spLocks noChangeArrowheads="1"/>
          </p:cNvSpPr>
          <p:nvPr/>
        </p:nvSpPr>
        <p:spPr bwMode="auto">
          <a:xfrm>
            <a:off x="2943225" y="2886075"/>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TAB$</a:t>
            </a:r>
          </a:p>
        </p:txBody>
      </p:sp>
      <p:sp>
        <p:nvSpPr>
          <p:cNvPr id="12299" name="TextBox 105"/>
          <p:cNvSpPr txBox="1">
            <a:spLocks noChangeArrowheads="1"/>
          </p:cNvSpPr>
          <p:nvPr/>
        </p:nvSpPr>
        <p:spPr bwMode="auto">
          <a:xfrm>
            <a:off x="4265613" y="2889250"/>
            <a:ext cx="1435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SOURCE$</a:t>
            </a:r>
          </a:p>
        </p:txBody>
      </p:sp>
      <p:sp>
        <p:nvSpPr>
          <p:cNvPr id="12300" name="TextBox 129"/>
          <p:cNvSpPr txBox="1">
            <a:spLocks noChangeArrowheads="1"/>
          </p:cNvSpPr>
          <p:nvPr/>
        </p:nvSpPr>
        <p:spPr bwMode="auto">
          <a:xfrm>
            <a:off x="1289050" y="4506913"/>
            <a:ext cx="5110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Oracle System data</a:t>
            </a:r>
          </a:p>
        </p:txBody>
      </p:sp>
      <p:sp>
        <p:nvSpPr>
          <p:cNvPr id="12301" name="Text Box 58"/>
          <p:cNvSpPr txBox="1">
            <a:spLocks noChangeArrowheads="1"/>
          </p:cNvSpPr>
          <p:nvPr/>
        </p:nvSpPr>
        <p:spPr bwMode="blackWhite">
          <a:xfrm>
            <a:off x="4672013" y="2362200"/>
            <a:ext cx="1930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i="1" dirty="0">
                <a:solidFill>
                  <a:srgbClr val="000000"/>
                </a:solidFill>
              </a:rPr>
              <a:t>Non-CDB</a:t>
            </a:r>
          </a:p>
        </p:txBody>
      </p:sp>
    </p:spTree>
    <p:custDataLst>
      <p:tags r:id="rId1"/>
    </p:custDataLst>
    <p:extLst>
      <p:ext uri="{BB962C8B-B14F-4D97-AF65-F5344CB8AC3E}">
        <p14:creationId xmlns:p14="http://schemas.microsoft.com/office/powerpoint/2010/main" val="207368868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a:t>User-Added Objects to a </a:t>
            </a:r>
            <a:r>
              <a:rPr lang="en-US" altLang="en-US" dirty="0" smtClean="0"/>
              <a:t>non-CDB</a:t>
            </a:r>
            <a:br>
              <a:rPr lang="en-US" altLang="en-US" dirty="0" smtClean="0"/>
            </a:br>
            <a:endParaRPr lang="en-US" altLang="en-US" dirty="0"/>
          </a:p>
        </p:txBody>
      </p:sp>
      <p:sp>
        <p:nvSpPr>
          <p:cNvPr id="13315" name="Content Placeholder 2"/>
          <p:cNvSpPr>
            <a:spLocks noGrp="1"/>
          </p:cNvSpPr>
          <p:nvPr>
            <p:ph idx="1"/>
          </p:nvPr>
        </p:nvSpPr>
        <p:spPr>
          <a:xfrm>
            <a:off x="622300" y="1243013"/>
            <a:ext cx="10944225" cy="703262"/>
          </a:xfrm>
        </p:spPr>
        <p:txBody>
          <a:bodyPr>
            <a:normAutofit fontScale="92500" lnSpcReduction="20000"/>
          </a:bodyPr>
          <a:lstStyle/>
          <a:p>
            <a:pPr eaLnBrk="1" hangingPunct="1"/>
            <a:r>
              <a:rPr lang="en-US" altLang="en-US" dirty="0"/>
              <a:t>In a non-CDB, user data is added: The metadata is mixed with the Oracle-supplied data in the data dictionary. </a:t>
            </a:r>
          </a:p>
        </p:txBody>
      </p:sp>
      <p:sp>
        <p:nvSpPr>
          <p:cNvPr id="13316" name="Rectangle 102"/>
          <p:cNvSpPr>
            <a:spLocks noChangeArrowheads="1"/>
          </p:cNvSpPr>
          <p:nvPr/>
        </p:nvSpPr>
        <p:spPr bwMode="auto">
          <a:xfrm>
            <a:off x="6805613" y="2514600"/>
            <a:ext cx="4398962" cy="21732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17" name="Rectangle 4"/>
          <p:cNvSpPr>
            <a:spLocks noChangeArrowheads="1"/>
          </p:cNvSpPr>
          <p:nvPr/>
        </p:nvSpPr>
        <p:spPr bwMode="auto">
          <a:xfrm>
            <a:off x="887413" y="2514600"/>
            <a:ext cx="5110162" cy="21732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nvGrpSpPr>
          <p:cNvPr id="13318" name="Group 97"/>
          <p:cNvGrpSpPr>
            <a:grpSpLocks/>
          </p:cNvGrpSpPr>
          <p:nvPr>
            <p:custDataLst>
              <p:tags r:id="rId2"/>
            </p:custDataLst>
          </p:nvPr>
        </p:nvGrpSpPr>
        <p:grpSpPr bwMode="auto">
          <a:xfrm>
            <a:off x="1074738" y="3205163"/>
            <a:ext cx="1219200" cy="1177925"/>
            <a:chOff x="806450" y="3363912"/>
            <a:chExt cx="914400" cy="1177925"/>
          </a:xfrm>
        </p:grpSpPr>
        <p:sp>
          <p:nvSpPr>
            <p:cNvPr id="13368" name="Rectangle 3"/>
            <p:cNvSpPr>
              <a:spLocks noChangeArrowheads="1"/>
            </p:cNvSpPr>
            <p:nvPr/>
          </p:nvSpPr>
          <p:spPr bwMode="auto">
            <a:xfrm>
              <a:off x="806450" y="3363912"/>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9" name="Rectangle 4"/>
            <p:cNvSpPr>
              <a:spLocks noChangeArrowheads="1"/>
            </p:cNvSpPr>
            <p:nvPr/>
          </p:nvSpPr>
          <p:spPr bwMode="auto">
            <a:xfrm>
              <a:off x="806450" y="3439391"/>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0" name="Rectangle 9"/>
            <p:cNvSpPr>
              <a:spLocks noChangeArrowheads="1"/>
            </p:cNvSpPr>
            <p:nvPr/>
          </p:nvSpPr>
          <p:spPr bwMode="auto">
            <a:xfrm>
              <a:off x="806450" y="3514871"/>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1" name="Rectangle 10"/>
            <p:cNvSpPr>
              <a:spLocks noChangeArrowheads="1"/>
            </p:cNvSpPr>
            <p:nvPr/>
          </p:nvSpPr>
          <p:spPr bwMode="auto">
            <a:xfrm>
              <a:off x="806450" y="3590350"/>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2" name="Rectangle 12"/>
            <p:cNvSpPr>
              <a:spLocks noChangeArrowheads="1"/>
            </p:cNvSpPr>
            <p:nvPr/>
          </p:nvSpPr>
          <p:spPr bwMode="auto">
            <a:xfrm>
              <a:off x="806450" y="3665830"/>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3" name="Rectangle 13"/>
            <p:cNvSpPr>
              <a:spLocks noChangeArrowheads="1"/>
            </p:cNvSpPr>
            <p:nvPr/>
          </p:nvSpPr>
          <p:spPr bwMode="auto">
            <a:xfrm>
              <a:off x="806450" y="3741309"/>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4" name="Rectangle 15"/>
            <p:cNvSpPr>
              <a:spLocks noChangeArrowheads="1"/>
            </p:cNvSpPr>
            <p:nvPr/>
          </p:nvSpPr>
          <p:spPr bwMode="auto">
            <a:xfrm>
              <a:off x="806450" y="3816788"/>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5" name="Rectangle 16"/>
            <p:cNvSpPr>
              <a:spLocks noChangeArrowheads="1"/>
            </p:cNvSpPr>
            <p:nvPr/>
          </p:nvSpPr>
          <p:spPr bwMode="auto">
            <a:xfrm>
              <a:off x="806450" y="3892268"/>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6" name="Rectangle 3"/>
            <p:cNvSpPr>
              <a:spLocks noChangeArrowheads="1"/>
            </p:cNvSpPr>
            <p:nvPr/>
          </p:nvSpPr>
          <p:spPr bwMode="auto">
            <a:xfrm>
              <a:off x="806450" y="3967747"/>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7" name="Rectangle 4"/>
            <p:cNvSpPr>
              <a:spLocks noChangeArrowheads="1"/>
            </p:cNvSpPr>
            <p:nvPr/>
          </p:nvSpPr>
          <p:spPr bwMode="auto">
            <a:xfrm>
              <a:off x="806450" y="4043227"/>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8" name="Rectangle 27"/>
            <p:cNvSpPr>
              <a:spLocks noChangeArrowheads="1"/>
            </p:cNvSpPr>
            <p:nvPr/>
          </p:nvSpPr>
          <p:spPr bwMode="auto">
            <a:xfrm>
              <a:off x="806450" y="4118706"/>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79" name="Rectangle 28"/>
            <p:cNvSpPr>
              <a:spLocks noChangeArrowheads="1"/>
            </p:cNvSpPr>
            <p:nvPr/>
          </p:nvSpPr>
          <p:spPr bwMode="auto">
            <a:xfrm>
              <a:off x="806450" y="4194186"/>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80" name="Rectangle 25"/>
            <p:cNvSpPr>
              <a:spLocks noChangeArrowheads="1"/>
            </p:cNvSpPr>
            <p:nvPr/>
          </p:nvSpPr>
          <p:spPr bwMode="auto">
            <a:xfrm>
              <a:off x="806450" y="4269665"/>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81" name="Rectangle 26"/>
            <p:cNvSpPr>
              <a:spLocks noChangeArrowheads="1"/>
            </p:cNvSpPr>
            <p:nvPr/>
          </p:nvSpPr>
          <p:spPr bwMode="auto">
            <a:xfrm>
              <a:off x="806450" y="4345144"/>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82" name="Rectangle 23"/>
            <p:cNvSpPr>
              <a:spLocks noChangeArrowheads="1"/>
            </p:cNvSpPr>
            <p:nvPr/>
          </p:nvSpPr>
          <p:spPr bwMode="auto">
            <a:xfrm>
              <a:off x="806450" y="4420624"/>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83" name="Rectangle 24"/>
            <p:cNvSpPr>
              <a:spLocks noChangeArrowheads="1"/>
            </p:cNvSpPr>
            <p:nvPr/>
          </p:nvSpPr>
          <p:spPr bwMode="auto">
            <a:xfrm>
              <a:off x="806450" y="4496106"/>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grpSp>
        <p:nvGrpSpPr>
          <p:cNvPr id="3" name="Group 106"/>
          <p:cNvGrpSpPr>
            <a:grpSpLocks/>
          </p:cNvGrpSpPr>
          <p:nvPr>
            <p:custDataLst>
              <p:tags r:id="rId3"/>
            </p:custDataLst>
          </p:nvPr>
        </p:nvGrpSpPr>
        <p:grpSpPr bwMode="auto">
          <a:xfrm>
            <a:off x="7372547" y="3218542"/>
            <a:ext cx="1218883" cy="1188720"/>
            <a:chOff x="4606938" y="2122231"/>
            <a:chExt cx="914400" cy="1179057"/>
          </a:xfrm>
          <a:solidFill>
            <a:schemeClr val="accent2"/>
          </a:solidFill>
        </p:grpSpPr>
        <p:sp>
          <p:nvSpPr>
            <p:cNvPr id="58" name="Rectangle 68"/>
            <p:cNvSpPr>
              <a:spLocks noChangeArrowheads="1"/>
            </p:cNvSpPr>
            <p:nvPr/>
          </p:nvSpPr>
          <p:spPr bwMode="auto">
            <a:xfrm>
              <a:off x="4606938" y="2122231"/>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59" name="Rectangle 69"/>
            <p:cNvSpPr>
              <a:spLocks noChangeArrowheads="1"/>
            </p:cNvSpPr>
            <p:nvPr/>
          </p:nvSpPr>
          <p:spPr bwMode="auto">
            <a:xfrm>
              <a:off x="4606938" y="220295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0" name="Rectangle 70"/>
            <p:cNvSpPr>
              <a:spLocks noChangeArrowheads="1"/>
            </p:cNvSpPr>
            <p:nvPr/>
          </p:nvSpPr>
          <p:spPr bwMode="auto">
            <a:xfrm>
              <a:off x="4606938" y="2283680"/>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1" name="Rectangle 71"/>
            <p:cNvSpPr>
              <a:spLocks noChangeArrowheads="1"/>
            </p:cNvSpPr>
            <p:nvPr/>
          </p:nvSpPr>
          <p:spPr bwMode="auto">
            <a:xfrm>
              <a:off x="4606938" y="236440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2" name="Rectangle 72"/>
            <p:cNvSpPr>
              <a:spLocks noChangeArrowheads="1"/>
            </p:cNvSpPr>
            <p:nvPr/>
          </p:nvSpPr>
          <p:spPr bwMode="auto">
            <a:xfrm>
              <a:off x="4606938" y="244512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3" name="Rectangle 73"/>
            <p:cNvSpPr>
              <a:spLocks noChangeArrowheads="1"/>
            </p:cNvSpPr>
            <p:nvPr/>
          </p:nvSpPr>
          <p:spPr bwMode="auto">
            <a:xfrm>
              <a:off x="4606938" y="2525854"/>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4" name="Rectangle 74"/>
            <p:cNvSpPr>
              <a:spLocks noChangeArrowheads="1"/>
            </p:cNvSpPr>
            <p:nvPr/>
          </p:nvSpPr>
          <p:spPr bwMode="auto">
            <a:xfrm>
              <a:off x="4606938" y="26065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5" name="Rectangle 3"/>
            <p:cNvSpPr>
              <a:spLocks noChangeArrowheads="1"/>
            </p:cNvSpPr>
            <p:nvPr/>
          </p:nvSpPr>
          <p:spPr bwMode="auto">
            <a:xfrm>
              <a:off x="4606938" y="268730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6" name="Rectangle 4"/>
            <p:cNvSpPr>
              <a:spLocks noChangeArrowheads="1"/>
            </p:cNvSpPr>
            <p:nvPr/>
          </p:nvSpPr>
          <p:spPr bwMode="auto">
            <a:xfrm>
              <a:off x="4606938" y="2768028"/>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7" name="Rectangle 77"/>
            <p:cNvSpPr>
              <a:spLocks noChangeArrowheads="1"/>
            </p:cNvSpPr>
            <p:nvPr/>
          </p:nvSpPr>
          <p:spPr bwMode="auto">
            <a:xfrm>
              <a:off x="4606938" y="284875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8" name="Rectangle 78"/>
            <p:cNvSpPr>
              <a:spLocks noChangeArrowheads="1"/>
            </p:cNvSpPr>
            <p:nvPr/>
          </p:nvSpPr>
          <p:spPr bwMode="auto">
            <a:xfrm>
              <a:off x="4606938" y="292947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69" name="Rectangle 79"/>
            <p:cNvSpPr>
              <a:spLocks noChangeArrowheads="1"/>
            </p:cNvSpPr>
            <p:nvPr/>
          </p:nvSpPr>
          <p:spPr bwMode="auto">
            <a:xfrm>
              <a:off x="4606938" y="3010202"/>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70" name="Rectangle 80"/>
            <p:cNvSpPr>
              <a:spLocks noChangeArrowheads="1"/>
            </p:cNvSpPr>
            <p:nvPr/>
          </p:nvSpPr>
          <p:spPr bwMode="auto">
            <a:xfrm>
              <a:off x="4606938" y="309092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71" name="Rectangle 81"/>
            <p:cNvSpPr>
              <a:spLocks noChangeArrowheads="1"/>
            </p:cNvSpPr>
            <p:nvPr/>
          </p:nvSpPr>
          <p:spPr bwMode="auto">
            <a:xfrm>
              <a:off x="4606938" y="3171651"/>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72" name="Rectangle 82"/>
            <p:cNvSpPr>
              <a:spLocks noChangeArrowheads="1"/>
            </p:cNvSpPr>
            <p:nvPr/>
          </p:nvSpPr>
          <p:spPr bwMode="auto">
            <a:xfrm>
              <a:off x="4606938" y="32523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grpSp>
      <p:sp>
        <p:nvSpPr>
          <p:cNvPr id="13320" name="TextBox 100"/>
          <p:cNvSpPr txBox="1">
            <a:spLocks noChangeArrowheads="1"/>
          </p:cNvSpPr>
          <p:nvPr/>
        </p:nvSpPr>
        <p:spPr bwMode="auto">
          <a:xfrm>
            <a:off x="5267325" y="3392488"/>
            <a:ext cx="631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t>
            </a:r>
          </a:p>
        </p:txBody>
      </p:sp>
      <p:sp>
        <p:nvSpPr>
          <p:cNvPr id="13321" name="TextBox 103"/>
          <p:cNvSpPr txBox="1">
            <a:spLocks noChangeArrowheads="1"/>
          </p:cNvSpPr>
          <p:nvPr/>
        </p:nvSpPr>
        <p:spPr bwMode="auto">
          <a:xfrm>
            <a:off x="1081088" y="2901950"/>
            <a:ext cx="1217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OBJ$</a:t>
            </a:r>
          </a:p>
        </p:txBody>
      </p:sp>
      <p:sp>
        <p:nvSpPr>
          <p:cNvPr id="13322" name="TextBox 104"/>
          <p:cNvSpPr txBox="1">
            <a:spLocks noChangeArrowheads="1"/>
          </p:cNvSpPr>
          <p:nvPr/>
        </p:nvSpPr>
        <p:spPr bwMode="auto">
          <a:xfrm>
            <a:off x="2541588" y="2901950"/>
            <a:ext cx="1216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TAB$</a:t>
            </a:r>
          </a:p>
        </p:txBody>
      </p:sp>
      <p:sp>
        <p:nvSpPr>
          <p:cNvPr id="13323" name="TextBox 105"/>
          <p:cNvSpPr txBox="1">
            <a:spLocks noChangeArrowheads="1"/>
          </p:cNvSpPr>
          <p:nvPr/>
        </p:nvSpPr>
        <p:spPr bwMode="auto">
          <a:xfrm>
            <a:off x="3859213" y="2901950"/>
            <a:ext cx="142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SOURCE$</a:t>
            </a:r>
          </a:p>
        </p:txBody>
      </p:sp>
      <p:grpSp>
        <p:nvGrpSpPr>
          <p:cNvPr id="4" name="Group 107"/>
          <p:cNvGrpSpPr>
            <a:grpSpLocks/>
          </p:cNvGrpSpPr>
          <p:nvPr>
            <p:custDataLst>
              <p:tags r:id="rId4"/>
            </p:custDataLst>
          </p:nvPr>
        </p:nvGrpSpPr>
        <p:grpSpPr bwMode="auto">
          <a:xfrm>
            <a:off x="9475965" y="3218542"/>
            <a:ext cx="1218883" cy="1179512"/>
            <a:chOff x="4606938" y="2122231"/>
            <a:chExt cx="914400" cy="1179057"/>
          </a:xfrm>
          <a:solidFill>
            <a:schemeClr val="accent2"/>
          </a:solidFill>
        </p:grpSpPr>
        <p:sp>
          <p:nvSpPr>
            <p:cNvPr id="78" name="Rectangle 108"/>
            <p:cNvSpPr>
              <a:spLocks noChangeArrowheads="1"/>
            </p:cNvSpPr>
            <p:nvPr/>
          </p:nvSpPr>
          <p:spPr bwMode="auto">
            <a:xfrm>
              <a:off x="4606938" y="2122231"/>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79" name="Rectangle 109"/>
            <p:cNvSpPr>
              <a:spLocks noChangeArrowheads="1"/>
            </p:cNvSpPr>
            <p:nvPr/>
          </p:nvSpPr>
          <p:spPr bwMode="auto">
            <a:xfrm>
              <a:off x="4606938" y="220295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0" name="Rectangle 110"/>
            <p:cNvSpPr>
              <a:spLocks noChangeArrowheads="1"/>
            </p:cNvSpPr>
            <p:nvPr/>
          </p:nvSpPr>
          <p:spPr bwMode="auto">
            <a:xfrm>
              <a:off x="4606938" y="2283680"/>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1" name="Rectangle 111"/>
            <p:cNvSpPr>
              <a:spLocks noChangeArrowheads="1"/>
            </p:cNvSpPr>
            <p:nvPr/>
          </p:nvSpPr>
          <p:spPr bwMode="auto">
            <a:xfrm>
              <a:off x="4606938" y="236440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2" name="Rectangle 112"/>
            <p:cNvSpPr>
              <a:spLocks noChangeArrowheads="1"/>
            </p:cNvSpPr>
            <p:nvPr/>
          </p:nvSpPr>
          <p:spPr bwMode="auto">
            <a:xfrm>
              <a:off x="4606938" y="244512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3" name="Rectangle 113"/>
            <p:cNvSpPr>
              <a:spLocks noChangeArrowheads="1"/>
            </p:cNvSpPr>
            <p:nvPr/>
          </p:nvSpPr>
          <p:spPr bwMode="auto">
            <a:xfrm>
              <a:off x="4606938" y="2525854"/>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4" name="Rectangle 114"/>
            <p:cNvSpPr>
              <a:spLocks noChangeArrowheads="1"/>
            </p:cNvSpPr>
            <p:nvPr/>
          </p:nvSpPr>
          <p:spPr bwMode="auto">
            <a:xfrm>
              <a:off x="4606938" y="26065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5" name="Rectangle 3"/>
            <p:cNvSpPr>
              <a:spLocks noChangeArrowheads="1"/>
            </p:cNvSpPr>
            <p:nvPr/>
          </p:nvSpPr>
          <p:spPr bwMode="auto">
            <a:xfrm>
              <a:off x="4606938" y="268730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6" name="Rectangle 4"/>
            <p:cNvSpPr>
              <a:spLocks noChangeArrowheads="1"/>
            </p:cNvSpPr>
            <p:nvPr/>
          </p:nvSpPr>
          <p:spPr bwMode="auto">
            <a:xfrm>
              <a:off x="4606938" y="2768028"/>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7" name="Rectangle 117"/>
            <p:cNvSpPr>
              <a:spLocks noChangeArrowheads="1"/>
            </p:cNvSpPr>
            <p:nvPr/>
          </p:nvSpPr>
          <p:spPr bwMode="auto">
            <a:xfrm>
              <a:off x="4606938" y="284875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8" name="Rectangle 118"/>
            <p:cNvSpPr>
              <a:spLocks noChangeArrowheads="1"/>
            </p:cNvSpPr>
            <p:nvPr/>
          </p:nvSpPr>
          <p:spPr bwMode="auto">
            <a:xfrm>
              <a:off x="4606938" y="292947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89" name="Rectangle 119"/>
            <p:cNvSpPr>
              <a:spLocks noChangeArrowheads="1"/>
            </p:cNvSpPr>
            <p:nvPr/>
          </p:nvSpPr>
          <p:spPr bwMode="auto">
            <a:xfrm>
              <a:off x="4606938" y="3010202"/>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90" name="Rectangle 120"/>
            <p:cNvSpPr>
              <a:spLocks noChangeArrowheads="1"/>
            </p:cNvSpPr>
            <p:nvPr/>
          </p:nvSpPr>
          <p:spPr bwMode="auto">
            <a:xfrm>
              <a:off x="4606938" y="309092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91" name="Rectangle 121"/>
            <p:cNvSpPr>
              <a:spLocks noChangeArrowheads="1"/>
            </p:cNvSpPr>
            <p:nvPr/>
          </p:nvSpPr>
          <p:spPr bwMode="auto">
            <a:xfrm>
              <a:off x="4606938" y="3171651"/>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sp>
          <p:nvSpPr>
            <p:cNvPr id="92" name="Rectangle 122"/>
            <p:cNvSpPr>
              <a:spLocks noChangeArrowheads="1"/>
            </p:cNvSpPr>
            <p:nvPr/>
          </p:nvSpPr>
          <p:spPr bwMode="auto">
            <a:xfrm>
              <a:off x="4606938" y="32523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endParaRPr>
            </a:p>
          </p:txBody>
        </p:sp>
      </p:grpSp>
      <p:sp>
        <p:nvSpPr>
          <p:cNvPr id="13325" name="TextBox 123"/>
          <p:cNvSpPr txBox="1">
            <a:spLocks noChangeArrowheads="1"/>
          </p:cNvSpPr>
          <p:nvPr/>
        </p:nvSpPr>
        <p:spPr bwMode="auto">
          <a:xfrm>
            <a:off x="8736013" y="3549650"/>
            <a:ext cx="63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t>
            </a:r>
          </a:p>
        </p:txBody>
      </p:sp>
      <p:sp>
        <p:nvSpPr>
          <p:cNvPr id="13326" name="TextBox 127"/>
          <p:cNvSpPr txBox="1">
            <a:spLocks noChangeArrowheads="1"/>
          </p:cNvSpPr>
          <p:nvPr/>
        </p:nvSpPr>
        <p:spPr bwMode="auto">
          <a:xfrm>
            <a:off x="7373938" y="2901950"/>
            <a:ext cx="1217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EMP</a:t>
            </a:r>
          </a:p>
        </p:txBody>
      </p:sp>
      <p:sp>
        <p:nvSpPr>
          <p:cNvPr id="13327" name="TextBox 128"/>
          <p:cNvSpPr txBox="1">
            <a:spLocks noChangeArrowheads="1"/>
          </p:cNvSpPr>
          <p:nvPr/>
        </p:nvSpPr>
        <p:spPr bwMode="auto">
          <a:xfrm>
            <a:off x="9477375" y="2901950"/>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DEPT</a:t>
            </a:r>
          </a:p>
        </p:txBody>
      </p:sp>
      <p:sp>
        <p:nvSpPr>
          <p:cNvPr id="13328" name="TextBox 129"/>
          <p:cNvSpPr txBox="1">
            <a:spLocks noChangeArrowheads="1"/>
          </p:cNvSpPr>
          <p:nvPr/>
        </p:nvSpPr>
        <p:spPr bwMode="auto">
          <a:xfrm>
            <a:off x="887413" y="4727575"/>
            <a:ext cx="5110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Oracle System data mixed with User metadata</a:t>
            </a:r>
          </a:p>
        </p:txBody>
      </p:sp>
      <p:sp>
        <p:nvSpPr>
          <p:cNvPr id="13329" name="TextBox 130"/>
          <p:cNvSpPr txBox="1">
            <a:spLocks noChangeArrowheads="1"/>
          </p:cNvSpPr>
          <p:nvPr/>
        </p:nvSpPr>
        <p:spPr bwMode="auto">
          <a:xfrm>
            <a:off x="7110413" y="4727575"/>
            <a:ext cx="1892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User Data</a:t>
            </a:r>
          </a:p>
        </p:txBody>
      </p:sp>
      <p:grpSp>
        <p:nvGrpSpPr>
          <p:cNvPr id="13330" name="Group 98"/>
          <p:cNvGrpSpPr>
            <a:grpSpLocks/>
          </p:cNvGrpSpPr>
          <p:nvPr>
            <p:custDataLst>
              <p:tags r:id="rId5"/>
            </p:custDataLst>
          </p:nvPr>
        </p:nvGrpSpPr>
        <p:grpSpPr bwMode="auto">
          <a:xfrm>
            <a:off x="2540000" y="3194050"/>
            <a:ext cx="1217613" cy="1177925"/>
            <a:chOff x="806450" y="3363912"/>
            <a:chExt cx="914400" cy="1177925"/>
          </a:xfrm>
        </p:grpSpPr>
        <p:sp>
          <p:nvSpPr>
            <p:cNvPr id="13352" name="Rectangle 3"/>
            <p:cNvSpPr>
              <a:spLocks noChangeArrowheads="1"/>
            </p:cNvSpPr>
            <p:nvPr/>
          </p:nvSpPr>
          <p:spPr bwMode="auto">
            <a:xfrm>
              <a:off x="806450" y="3363912"/>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3" name="Rectangle 4"/>
            <p:cNvSpPr>
              <a:spLocks noChangeArrowheads="1"/>
            </p:cNvSpPr>
            <p:nvPr/>
          </p:nvSpPr>
          <p:spPr bwMode="auto">
            <a:xfrm>
              <a:off x="806450" y="3439391"/>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4" name="Rectangle 9"/>
            <p:cNvSpPr>
              <a:spLocks noChangeArrowheads="1"/>
            </p:cNvSpPr>
            <p:nvPr/>
          </p:nvSpPr>
          <p:spPr bwMode="auto">
            <a:xfrm>
              <a:off x="806450" y="3514871"/>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5" name="Rectangle 10"/>
            <p:cNvSpPr>
              <a:spLocks noChangeArrowheads="1"/>
            </p:cNvSpPr>
            <p:nvPr/>
          </p:nvSpPr>
          <p:spPr bwMode="auto">
            <a:xfrm>
              <a:off x="806450" y="3590350"/>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6" name="Rectangle 12"/>
            <p:cNvSpPr>
              <a:spLocks noChangeArrowheads="1"/>
            </p:cNvSpPr>
            <p:nvPr/>
          </p:nvSpPr>
          <p:spPr bwMode="auto">
            <a:xfrm>
              <a:off x="806450" y="3665830"/>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7" name="Rectangle 13"/>
            <p:cNvSpPr>
              <a:spLocks noChangeArrowheads="1"/>
            </p:cNvSpPr>
            <p:nvPr/>
          </p:nvSpPr>
          <p:spPr bwMode="auto">
            <a:xfrm>
              <a:off x="806450" y="3741309"/>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8" name="Rectangle 15"/>
            <p:cNvSpPr>
              <a:spLocks noChangeArrowheads="1"/>
            </p:cNvSpPr>
            <p:nvPr/>
          </p:nvSpPr>
          <p:spPr bwMode="auto">
            <a:xfrm>
              <a:off x="806450" y="3816788"/>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9" name="Rectangle 16"/>
            <p:cNvSpPr>
              <a:spLocks noChangeArrowheads="1"/>
            </p:cNvSpPr>
            <p:nvPr/>
          </p:nvSpPr>
          <p:spPr bwMode="auto">
            <a:xfrm>
              <a:off x="806450" y="3892268"/>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0" name="Rectangle 3"/>
            <p:cNvSpPr>
              <a:spLocks noChangeArrowheads="1"/>
            </p:cNvSpPr>
            <p:nvPr/>
          </p:nvSpPr>
          <p:spPr bwMode="auto">
            <a:xfrm>
              <a:off x="806450" y="3967747"/>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1" name="Rectangle 4"/>
            <p:cNvSpPr>
              <a:spLocks noChangeArrowheads="1"/>
            </p:cNvSpPr>
            <p:nvPr/>
          </p:nvSpPr>
          <p:spPr bwMode="auto">
            <a:xfrm>
              <a:off x="806450" y="4043227"/>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2" name="Rectangle 27"/>
            <p:cNvSpPr>
              <a:spLocks noChangeArrowheads="1"/>
            </p:cNvSpPr>
            <p:nvPr/>
          </p:nvSpPr>
          <p:spPr bwMode="auto">
            <a:xfrm>
              <a:off x="806450" y="4118706"/>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3" name="Rectangle 28"/>
            <p:cNvSpPr>
              <a:spLocks noChangeArrowheads="1"/>
            </p:cNvSpPr>
            <p:nvPr/>
          </p:nvSpPr>
          <p:spPr bwMode="auto">
            <a:xfrm>
              <a:off x="806450" y="4194186"/>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4" name="Rectangle 25"/>
            <p:cNvSpPr>
              <a:spLocks noChangeArrowheads="1"/>
            </p:cNvSpPr>
            <p:nvPr/>
          </p:nvSpPr>
          <p:spPr bwMode="auto">
            <a:xfrm>
              <a:off x="806450" y="4269665"/>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5" name="Rectangle 26"/>
            <p:cNvSpPr>
              <a:spLocks noChangeArrowheads="1"/>
            </p:cNvSpPr>
            <p:nvPr/>
          </p:nvSpPr>
          <p:spPr bwMode="auto">
            <a:xfrm>
              <a:off x="806450" y="4345144"/>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6" name="Rectangle 23"/>
            <p:cNvSpPr>
              <a:spLocks noChangeArrowheads="1"/>
            </p:cNvSpPr>
            <p:nvPr/>
          </p:nvSpPr>
          <p:spPr bwMode="auto">
            <a:xfrm>
              <a:off x="806450" y="4420624"/>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67" name="Rectangle 24"/>
            <p:cNvSpPr>
              <a:spLocks noChangeArrowheads="1"/>
            </p:cNvSpPr>
            <p:nvPr/>
          </p:nvSpPr>
          <p:spPr bwMode="auto">
            <a:xfrm>
              <a:off x="806450" y="4496106"/>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grpSp>
        <p:nvGrpSpPr>
          <p:cNvPr id="13331" name="Group 115"/>
          <p:cNvGrpSpPr>
            <a:grpSpLocks/>
          </p:cNvGrpSpPr>
          <p:nvPr>
            <p:custDataLst>
              <p:tags r:id="rId6"/>
            </p:custDataLst>
          </p:nvPr>
        </p:nvGrpSpPr>
        <p:grpSpPr bwMode="auto">
          <a:xfrm>
            <a:off x="4062413" y="3194050"/>
            <a:ext cx="1219200" cy="1177925"/>
            <a:chOff x="806450" y="3363912"/>
            <a:chExt cx="914400" cy="1177925"/>
          </a:xfrm>
        </p:grpSpPr>
        <p:sp>
          <p:nvSpPr>
            <p:cNvPr id="13336" name="Rectangle 3"/>
            <p:cNvSpPr>
              <a:spLocks noChangeArrowheads="1"/>
            </p:cNvSpPr>
            <p:nvPr/>
          </p:nvSpPr>
          <p:spPr bwMode="auto">
            <a:xfrm>
              <a:off x="806450" y="3363912"/>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37" name="Rectangle 4"/>
            <p:cNvSpPr>
              <a:spLocks noChangeArrowheads="1"/>
            </p:cNvSpPr>
            <p:nvPr/>
          </p:nvSpPr>
          <p:spPr bwMode="auto">
            <a:xfrm>
              <a:off x="806450" y="3439391"/>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38" name="Rectangle 9"/>
            <p:cNvSpPr>
              <a:spLocks noChangeArrowheads="1"/>
            </p:cNvSpPr>
            <p:nvPr/>
          </p:nvSpPr>
          <p:spPr bwMode="auto">
            <a:xfrm>
              <a:off x="806450" y="3514871"/>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39" name="Rectangle 10"/>
            <p:cNvSpPr>
              <a:spLocks noChangeArrowheads="1"/>
            </p:cNvSpPr>
            <p:nvPr/>
          </p:nvSpPr>
          <p:spPr bwMode="auto">
            <a:xfrm>
              <a:off x="806450" y="3590350"/>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0" name="Rectangle 12"/>
            <p:cNvSpPr>
              <a:spLocks noChangeArrowheads="1"/>
            </p:cNvSpPr>
            <p:nvPr/>
          </p:nvSpPr>
          <p:spPr bwMode="auto">
            <a:xfrm>
              <a:off x="806450" y="3665830"/>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1" name="Rectangle 13"/>
            <p:cNvSpPr>
              <a:spLocks noChangeArrowheads="1"/>
            </p:cNvSpPr>
            <p:nvPr/>
          </p:nvSpPr>
          <p:spPr bwMode="auto">
            <a:xfrm>
              <a:off x="806450" y="3741309"/>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2" name="Rectangle 15"/>
            <p:cNvSpPr>
              <a:spLocks noChangeArrowheads="1"/>
            </p:cNvSpPr>
            <p:nvPr/>
          </p:nvSpPr>
          <p:spPr bwMode="auto">
            <a:xfrm>
              <a:off x="806450" y="3816788"/>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3" name="Rectangle 16"/>
            <p:cNvSpPr>
              <a:spLocks noChangeArrowheads="1"/>
            </p:cNvSpPr>
            <p:nvPr/>
          </p:nvSpPr>
          <p:spPr bwMode="auto">
            <a:xfrm>
              <a:off x="806450" y="3892268"/>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4" name="Rectangle 3"/>
            <p:cNvSpPr>
              <a:spLocks noChangeArrowheads="1"/>
            </p:cNvSpPr>
            <p:nvPr/>
          </p:nvSpPr>
          <p:spPr bwMode="auto">
            <a:xfrm>
              <a:off x="806450" y="3967747"/>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5" name="Rectangle 4"/>
            <p:cNvSpPr>
              <a:spLocks noChangeArrowheads="1"/>
            </p:cNvSpPr>
            <p:nvPr/>
          </p:nvSpPr>
          <p:spPr bwMode="auto">
            <a:xfrm>
              <a:off x="806450" y="4043227"/>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6" name="Rectangle 27"/>
            <p:cNvSpPr>
              <a:spLocks noChangeArrowheads="1"/>
            </p:cNvSpPr>
            <p:nvPr/>
          </p:nvSpPr>
          <p:spPr bwMode="auto">
            <a:xfrm>
              <a:off x="806450" y="4118706"/>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7" name="Rectangle 28"/>
            <p:cNvSpPr>
              <a:spLocks noChangeArrowheads="1"/>
            </p:cNvSpPr>
            <p:nvPr/>
          </p:nvSpPr>
          <p:spPr bwMode="auto">
            <a:xfrm>
              <a:off x="806450" y="4194186"/>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8" name="Rectangle 25"/>
            <p:cNvSpPr>
              <a:spLocks noChangeArrowheads="1"/>
            </p:cNvSpPr>
            <p:nvPr/>
          </p:nvSpPr>
          <p:spPr bwMode="auto">
            <a:xfrm>
              <a:off x="806450" y="4269665"/>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49" name="Rectangle 26"/>
            <p:cNvSpPr>
              <a:spLocks noChangeArrowheads="1"/>
            </p:cNvSpPr>
            <p:nvPr/>
          </p:nvSpPr>
          <p:spPr bwMode="auto">
            <a:xfrm>
              <a:off x="806450" y="4345144"/>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0" name="Rectangle 23"/>
            <p:cNvSpPr>
              <a:spLocks noChangeArrowheads="1"/>
            </p:cNvSpPr>
            <p:nvPr/>
          </p:nvSpPr>
          <p:spPr bwMode="auto">
            <a:xfrm>
              <a:off x="806450" y="4420624"/>
              <a:ext cx="913327" cy="45731"/>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51" name="Rectangle 24"/>
            <p:cNvSpPr>
              <a:spLocks noChangeArrowheads="1"/>
            </p:cNvSpPr>
            <p:nvPr/>
          </p:nvSpPr>
          <p:spPr bwMode="auto">
            <a:xfrm>
              <a:off x="806450" y="4496106"/>
              <a:ext cx="914400" cy="45731"/>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sp>
        <p:nvSpPr>
          <p:cNvPr id="13332" name="Rectangle 102"/>
          <p:cNvSpPr>
            <a:spLocks noChangeArrowheads="1"/>
          </p:cNvSpPr>
          <p:nvPr/>
        </p:nvSpPr>
        <p:spPr bwMode="auto">
          <a:xfrm>
            <a:off x="7212013" y="3181350"/>
            <a:ext cx="1524000" cy="129540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33" name="Rectangle 102"/>
          <p:cNvSpPr>
            <a:spLocks noChangeArrowheads="1"/>
          </p:cNvSpPr>
          <p:nvPr/>
        </p:nvSpPr>
        <p:spPr bwMode="auto">
          <a:xfrm>
            <a:off x="9344025" y="3168650"/>
            <a:ext cx="1524000" cy="129540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3334" name="Text Box 58"/>
          <p:cNvSpPr txBox="1">
            <a:spLocks noChangeArrowheads="1"/>
          </p:cNvSpPr>
          <p:nvPr/>
        </p:nvSpPr>
        <p:spPr bwMode="blackWhite">
          <a:xfrm>
            <a:off x="4367213" y="2554288"/>
            <a:ext cx="1930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i="1" dirty="0">
                <a:solidFill>
                  <a:srgbClr val="000000"/>
                </a:solidFill>
              </a:rPr>
              <a:t>Non-CDB</a:t>
            </a:r>
          </a:p>
        </p:txBody>
      </p:sp>
      <p:sp>
        <p:nvSpPr>
          <p:cNvPr id="13335" name="Text Box 58"/>
          <p:cNvSpPr txBox="1">
            <a:spLocks noChangeArrowheads="1"/>
          </p:cNvSpPr>
          <p:nvPr/>
        </p:nvSpPr>
        <p:spPr bwMode="blackWhite">
          <a:xfrm>
            <a:off x="9547225" y="2554288"/>
            <a:ext cx="1930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i="1" dirty="0">
                <a:solidFill>
                  <a:srgbClr val="000000"/>
                </a:solidFill>
              </a:rPr>
              <a:t>Non-CDB</a:t>
            </a:r>
          </a:p>
        </p:txBody>
      </p:sp>
    </p:spTree>
    <p:custDataLst>
      <p:tags r:id="rId1"/>
    </p:custDataLst>
    <p:extLst>
      <p:ext uri="{BB962C8B-B14F-4D97-AF65-F5344CB8AC3E}">
        <p14:creationId xmlns:p14="http://schemas.microsoft.com/office/powerpoint/2010/main" val="4013862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56"/>
          <p:cNvSpPr>
            <a:spLocks noChangeArrowheads="1"/>
          </p:cNvSpPr>
          <p:nvPr/>
        </p:nvSpPr>
        <p:spPr bwMode="auto">
          <a:xfrm>
            <a:off x="609600" y="1066800"/>
            <a:ext cx="10868025" cy="4953000"/>
          </a:xfrm>
          <a:prstGeom prst="rect">
            <a:avLst/>
          </a:prstGeom>
          <a:solidFill>
            <a:schemeClr val="bg1">
              <a:lumMod val="95000"/>
            </a:schemeClr>
          </a:solidFill>
          <a:ln w="28575" algn="ctr">
            <a:solidFill>
              <a:schemeClr val="tx1"/>
            </a:solidFill>
            <a:round/>
            <a:headEnd type="none" w="sm" len="sm"/>
            <a:tailEnd type="none" w="sm" len="sm"/>
          </a:ln>
        </p:spPr>
        <p:txBody>
          <a:bodyPr/>
          <a:lstStyle/>
          <a:p>
            <a:pPr defTabSz="228600" eaLnBrk="1" hangingPunct="1">
              <a:buFont typeface="Arial" charset="0"/>
              <a:buNone/>
              <a:defRPr/>
            </a:pPr>
            <a:endParaRPr lang="en-US" dirty="0">
              <a:solidFill>
                <a:srgbClr val="000000"/>
              </a:solidFill>
              <a:latin typeface="Arial" charset="0"/>
              <a:cs typeface="Arial" charset="0"/>
            </a:endParaRPr>
          </a:p>
        </p:txBody>
      </p:sp>
      <p:sp>
        <p:nvSpPr>
          <p:cNvPr id="14339" name="Title 1"/>
          <p:cNvSpPr>
            <a:spLocks noGrp="1"/>
          </p:cNvSpPr>
          <p:nvPr>
            <p:ph type="title"/>
          </p:nvPr>
        </p:nvSpPr>
        <p:spPr>
          <a:xfrm>
            <a:off x="765820" y="36513"/>
            <a:ext cx="8568952" cy="863600"/>
          </a:xfrm>
        </p:spPr>
        <p:txBody>
          <a:bodyPr>
            <a:normAutofit fontScale="90000"/>
          </a:bodyPr>
          <a:lstStyle/>
          <a:p>
            <a:pPr eaLnBrk="1" hangingPunct="1"/>
            <a:r>
              <a:rPr lang="en-US" altLang="en-US" dirty="0">
                <a:cs typeface="Arial" panose="020B0604020202020204" pitchFamily="34" charset="0"/>
              </a:rPr>
              <a:t>SYSTEM</a:t>
            </a:r>
            <a:r>
              <a:rPr lang="en-US" altLang="en-US" dirty="0"/>
              <a:t> Objects in the USER Container</a:t>
            </a:r>
          </a:p>
        </p:txBody>
      </p:sp>
      <p:sp>
        <p:nvSpPr>
          <p:cNvPr id="14340" name="Rectangle 284"/>
          <p:cNvSpPr>
            <a:spLocks noChangeArrowheads="1"/>
          </p:cNvSpPr>
          <p:nvPr/>
        </p:nvSpPr>
        <p:spPr bwMode="auto">
          <a:xfrm>
            <a:off x="842963" y="3581400"/>
            <a:ext cx="10329862" cy="2214563"/>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14341" name="Rectangle 6"/>
          <p:cNvSpPr>
            <a:spLocks noChangeArrowheads="1"/>
          </p:cNvSpPr>
          <p:nvPr/>
        </p:nvSpPr>
        <p:spPr bwMode="auto">
          <a:xfrm>
            <a:off x="989013" y="3751263"/>
            <a:ext cx="4902200" cy="1679575"/>
          </a:xfrm>
          <a:prstGeom prst="rect">
            <a:avLst/>
          </a:prstGeom>
          <a:solidFill>
            <a:schemeClr val="bg1"/>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42" name="Rectangle 98"/>
          <p:cNvSpPr>
            <a:spLocks noChangeArrowheads="1"/>
          </p:cNvSpPr>
          <p:nvPr/>
        </p:nvSpPr>
        <p:spPr bwMode="auto">
          <a:xfrm>
            <a:off x="7313613" y="3751263"/>
            <a:ext cx="3649662" cy="1679575"/>
          </a:xfrm>
          <a:prstGeom prst="rect">
            <a:avLst/>
          </a:prstGeom>
          <a:solidFill>
            <a:schemeClr val="bg1"/>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43" name="TextBox 126"/>
          <p:cNvSpPr txBox="1">
            <a:spLocks noChangeArrowheads="1"/>
          </p:cNvSpPr>
          <p:nvPr/>
        </p:nvSpPr>
        <p:spPr bwMode="auto">
          <a:xfrm>
            <a:off x="5368925" y="4513263"/>
            <a:ext cx="631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t>
            </a:r>
          </a:p>
        </p:txBody>
      </p:sp>
      <p:sp>
        <p:nvSpPr>
          <p:cNvPr id="14344" name="TextBox 131"/>
          <p:cNvSpPr txBox="1">
            <a:spLocks noChangeArrowheads="1"/>
          </p:cNvSpPr>
          <p:nvPr/>
        </p:nvSpPr>
        <p:spPr bwMode="auto">
          <a:xfrm>
            <a:off x="1182688" y="3787775"/>
            <a:ext cx="1217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OBJ$</a:t>
            </a:r>
          </a:p>
        </p:txBody>
      </p:sp>
      <p:sp>
        <p:nvSpPr>
          <p:cNvPr id="14345" name="TextBox 132"/>
          <p:cNvSpPr txBox="1">
            <a:spLocks noChangeArrowheads="1"/>
          </p:cNvSpPr>
          <p:nvPr/>
        </p:nvSpPr>
        <p:spPr bwMode="auto">
          <a:xfrm>
            <a:off x="2860675" y="3787775"/>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TAB$</a:t>
            </a:r>
          </a:p>
        </p:txBody>
      </p:sp>
      <p:sp>
        <p:nvSpPr>
          <p:cNvPr id="14346" name="TextBox 133"/>
          <p:cNvSpPr txBox="1">
            <a:spLocks noChangeArrowheads="1"/>
          </p:cNvSpPr>
          <p:nvPr/>
        </p:nvSpPr>
        <p:spPr bwMode="auto">
          <a:xfrm>
            <a:off x="4062413" y="3787775"/>
            <a:ext cx="1430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SOURCE$</a:t>
            </a:r>
          </a:p>
        </p:txBody>
      </p:sp>
      <p:sp>
        <p:nvSpPr>
          <p:cNvPr id="14347" name="TextBox 135"/>
          <p:cNvSpPr txBox="1">
            <a:spLocks noChangeArrowheads="1"/>
          </p:cNvSpPr>
          <p:nvPr/>
        </p:nvSpPr>
        <p:spPr bwMode="auto">
          <a:xfrm>
            <a:off x="10439400" y="4513263"/>
            <a:ext cx="631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t>
            </a:r>
          </a:p>
        </p:txBody>
      </p:sp>
      <p:sp>
        <p:nvSpPr>
          <p:cNvPr id="14348" name="TextBox 136"/>
          <p:cNvSpPr txBox="1">
            <a:spLocks noChangeArrowheads="1"/>
          </p:cNvSpPr>
          <p:nvPr/>
        </p:nvSpPr>
        <p:spPr bwMode="auto">
          <a:xfrm>
            <a:off x="7620000" y="3787775"/>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EMP</a:t>
            </a:r>
          </a:p>
        </p:txBody>
      </p:sp>
      <p:sp>
        <p:nvSpPr>
          <p:cNvPr id="14349" name="TextBox 137"/>
          <p:cNvSpPr txBox="1">
            <a:spLocks noChangeArrowheads="1"/>
          </p:cNvSpPr>
          <p:nvPr/>
        </p:nvSpPr>
        <p:spPr bwMode="auto">
          <a:xfrm>
            <a:off x="9245600" y="3787775"/>
            <a:ext cx="1216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DEPT</a:t>
            </a:r>
          </a:p>
        </p:txBody>
      </p:sp>
      <p:sp>
        <p:nvSpPr>
          <p:cNvPr id="14350" name="TextBox 138"/>
          <p:cNvSpPr txBox="1">
            <a:spLocks noChangeArrowheads="1"/>
          </p:cNvSpPr>
          <p:nvPr/>
        </p:nvSpPr>
        <p:spPr bwMode="auto">
          <a:xfrm>
            <a:off x="989013" y="5430838"/>
            <a:ext cx="5110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User Metadata </a:t>
            </a:r>
            <a:r>
              <a:rPr lang="en-US" altLang="en-US" b="1" i="1" dirty="0">
                <a:solidFill>
                  <a:srgbClr val="000000"/>
                </a:solidFill>
              </a:rPr>
              <a:t>only</a:t>
            </a:r>
          </a:p>
        </p:txBody>
      </p:sp>
      <p:sp>
        <p:nvSpPr>
          <p:cNvPr id="14351" name="TextBox 139"/>
          <p:cNvSpPr txBox="1">
            <a:spLocks noChangeArrowheads="1"/>
          </p:cNvSpPr>
          <p:nvPr/>
        </p:nvSpPr>
        <p:spPr bwMode="auto">
          <a:xfrm>
            <a:off x="7212013" y="5430838"/>
            <a:ext cx="203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User Data</a:t>
            </a:r>
          </a:p>
        </p:txBody>
      </p:sp>
      <p:sp>
        <p:nvSpPr>
          <p:cNvPr id="14352" name="Rectangle 282"/>
          <p:cNvSpPr>
            <a:spLocks noChangeArrowheads="1"/>
          </p:cNvSpPr>
          <p:nvPr/>
        </p:nvSpPr>
        <p:spPr bwMode="auto">
          <a:xfrm>
            <a:off x="842963" y="1231900"/>
            <a:ext cx="5402262" cy="2154238"/>
          </a:xfrm>
          <a:prstGeom prst="rect">
            <a:avLst/>
          </a:prstGeom>
          <a:solidFill>
            <a:srgbClr val="FFFFCC"/>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14353" name="Rectangle 84"/>
          <p:cNvSpPr>
            <a:spLocks noChangeArrowheads="1"/>
          </p:cNvSpPr>
          <p:nvPr/>
        </p:nvSpPr>
        <p:spPr bwMode="auto">
          <a:xfrm>
            <a:off x="989013" y="1341438"/>
            <a:ext cx="5110162" cy="1679575"/>
          </a:xfrm>
          <a:prstGeom prst="rect">
            <a:avLst/>
          </a:prstGeom>
          <a:solidFill>
            <a:schemeClr val="bg1"/>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nvGrpSpPr>
          <p:cNvPr id="14354" name="Group 219"/>
          <p:cNvGrpSpPr>
            <a:grpSpLocks/>
          </p:cNvGrpSpPr>
          <p:nvPr>
            <p:custDataLst>
              <p:tags r:id="rId2"/>
            </p:custDataLst>
          </p:nvPr>
        </p:nvGrpSpPr>
        <p:grpSpPr bwMode="auto">
          <a:xfrm>
            <a:off x="1176338" y="1733550"/>
            <a:ext cx="1219200" cy="1101725"/>
            <a:chOff x="806962" y="2141839"/>
            <a:chExt cx="913327" cy="1102159"/>
          </a:xfrm>
        </p:grpSpPr>
        <p:sp>
          <p:nvSpPr>
            <p:cNvPr id="14418" name="Rectangle 220"/>
            <p:cNvSpPr>
              <a:spLocks noChangeArrowheads="1"/>
            </p:cNvSpPr>
            <p:nvPr/>
          </p:nvSpPr>
          <p:spPr bwMode="auto">
            <a:xfrm>
              <a:off x="806962" y="21418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9" name="Rectangle 221"/>
            <p:cNvSpPr>
              <a:spLocks noChangeArrowheads="1"/>
            </p:cNvSpPr>
            <p:nvPr/>
          </p:nvSpPr>
          <p:spPr bwMode="auto">
            <a:xfrm>
              <a:off x="806962" y="22927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20" name="Rectangle 222"/>
            <p:cNvSpPr>
              <a:spLocks noChangeArrowheads="1"/>
            </p:cNvSpPr>
            <p:nvPr/>
          </p:nvSpPr>
          <p:spPr bwMode="auto">
            <a:xfrm>
              <a:off x="806962" y="24436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21" name="Rectangle 223"/>
            <p:cNvSpPr>
              <a:spLocks noChangeArrowheads="1"/>
            </p:cNvSpPr>
            <p:nvPr/>
          </p:nvSpPr>
          <p:spPr bwMode="auto">
            <a:xfrm>
              <a:off x="806962" y="259459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22" name="Rectangle 3"/>
            <p:cNvSpPr>
              <a:spLocks noChangeArrowheads="1"/>
            </p:cNvSpPr>
            <p:nvPr/>
          </p:nvSpPr>
          <p:spPr bwMode="auto">
            <a:xfrm>
              <a:off x="806962" y="274551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23" name="Rectangle 225"/>
            <p:cNvSpPr>
              <a:spLocks noChangeArrowheads="1"/>
            </p:cNvSpPr>
            <p:nvPr/>
          </p:nvSpPr>
          <p:spPr bwMode="auto">
            <a:xfrm>
              <a:off x="806962" y="28964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24" name="Rectangle 226"/>
            <p:cNvSpPr>
              <a:spLocks noChangeArrowheads="1"/>
            </p:cNvSpPr>
            <p:nvPr/>
          </p:nvSpPr>
          <p:spPr bwMode="auto">
            <a:xfrm>
              <a:off x="806962" y="30473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25" name="Rectangle 227"/>
            <p:cNvSpPr>
              <a:spLocks noChangeArrowheads="1"/>
            </p:cNvSpPr>
            <p:nvPr/>
          </p:nvSpPr>
          <p:spPr bwMode="auto">
            <a:xfrm>
              <a:off x="806962" y="31982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grpSp>
        <p:nvGrpSpPr>
          <p:cNvPr id="14355" name="Group 228"/>
          <p:cNvGrpSpPr>
            <a:grpSpLocks/>
          </p:cNvGrpSpPr>
          <p:nvPr>
            <p:custDataLst>
              <p:tags r:id="rId3"/>
            </p:custDataLst>
          </p:nvPr>
        </p:nvGrpSpPr>
        <p:grpSpPr bwMode="auto">
          <a:xfrm>
            <a:off x="2643188" y="1733550"/>
            <a:ext cx="1216025" cy="1101725"/>
            <a:chOff x="1906551" y="2141839"/>
            <a:chExt cx="913327" cy="1102159"/>
          </a:xfrm>
        </p:grpSpPr>
        <p:sp>
          <p:nvSpPr>
            <p:cNvPr id="14410" name="Rectangle 229"/>
            <p:cNvSpPr>
              <a:spLocks noChangeArrowheads="1"/>
            </p:cNvSpPr>
            <p:nvPr/>
          </p:nvSpPr>
          <p:spPr bwMode="auto">
            <a:xfrm>
              <a:off x="1906551" y="21418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1" name="Rectangle 230"/>
            <p:cNvSpPr>
              <a:spLocks noChangeArrowheads="1"/>
            </p:cNvSpPr>
            <p:nvPr/>
          </p:nvSpPr>
          <p:spPr bwMode="auto">
            <a:xfrm>
              <a:off x="1906551" y="22927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2" name="Rectangle 231"/>
            <p:cNvSpPr>
              <a:spLocks noChangeArrowheads="1"/>
            </p:cNvSpPr>
            <p:nvPr/>
          </p:nvSpPr>
          <p:spPr bwMode="auto">
            <a:xfrm>
              <a:off x="1906551" y="24436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3" name="Rectangle 232"/>
            <p:cNvSpPr>
              <a:spLocks noChangeArrowheads="1"/>
            </p:cNvSpPr>
            <p:nvPr/>
          </p:nvSpPr>
          <p:spPr bwMode="auto">
            <a:xfrm>
              <a:off x="1906551" y="259459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4" name="Rectangle 3"/>
            <p:cNvSpPr>
              <a:spLocks noChangeArrowheads="1"/>
            </p:cNvSpPr>
            <p:nvPr/>
          </p:nvSpPr>
          <p:spPr bwMode="auto">
            <a:xfrm>
              <a:off x="1906551" y="274551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5" name="Rectangle 234"/>
            <p:cNvSpPr>
              <a:spLocks noChangeArrowheads="1"/>
            </p:cNvSpPr>
            <p:nvPr/>
          </p:nvSpPr>
          <p:spPr bwMode="auto">
            <a:xfrm>
              <a:off x="1906551" y="28964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6" name="Rectangle 235"/>
            <p:cNvSpPr>
              <a:spLocks noChangeArrowheads="1"/>
            </p:cNvSpPr>
            <p:nvPr/>
          </p:nvSpPr>
          <p:spPr bwMode="auto">
            <a:xfrm>
              <a:off x="1906551" y="30473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17" name="Rectangle 236"/>
            <p:cNvSpPr>
              <a:spLocks noChangeArrowheads="1"/>
            </p:cNvSpPr>
            <p:nvPr/>
          </p:nvSpPr>
          <p:spPr bwMode="auto">
            <a:xfrm>
              <a:off x="1906551" y="31982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grpSp>
        <p:nvGrpSpPr>
          <p:cNvPr id="14356" name="Group 237"/>
          <p:cNvGrpSpPr>
            <a:grpSpLocks/>
          </p:cNvGrpSpPr>
          <p:nvPr>
            <p:custDataLst>
              <p:tags r:id="rId4"/>
            </p:custDataLst>
          </p:nvPr>
        </p:nvGrpSpPr>
        <p:grpSpPr bwMode="auto">
          <a:xfrm>
            <a:off x="4100513" y="1733550"/>
            <a:ext cx="1217612" cy="1101725"/>
            <a:chOff x="3000366" y="2141839"/>
            <a:chExt cx="913327" cy="1102159"/>
          </a:xfrm>
        </p:grpSpPr>
        <p:sp>
          <p:nvSpPr>
            <p:cNvPr id="14402" name="Rectangle 238"/>
            <p:cNvSpPr>
              <a:spLocks noChangeArrowheads="1"/>
            </p:cNvSpPr>
            <p:nvPr/>
          </p:nvSpPr>
          <p:spPr bwMode="auto">
            <a:xfrm>
              <a:off x="3000366" y="21418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3" name="Rectangle 239"/>
            <p:cNvSpPr>
              <a:spLocks noChangeArrowheads="1"/>
            </p:cNvSpPr>
            <p:nvPr/>
          </p:nvSpPr>
          <p:spPr bwMode="auto">
            <a:xfrm>
              <a:off x="3000366" y="22927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4" name="Rectangle 240"/>
            <p:cNvSpPr>
              <a:spLocks noChangeArrowheads="1"/>
            </p:cNvSpPr>
            <p:nvPr/>
          </p:nvSpPr>
          <p:spPr bwMode="auto">
            <a:xfrm>
              <a:off x="3000366" y="24436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5" name="Rectangle 241"/>
            <p:cNvSpPr>
              <a:spLocks noChangeArrowheads="1"/>
            </p:cNvSpPr>
            <p:nvPr/>
          </p:nvSpPr>
          <p:spPr bwMode="auto">
            <a:xfrm>
              <a:off x="3000366" y="259459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6" name="Rectangle 3"/>
            <p:cNvSpPr>
              <a:spLocks noChangeArrowheads="1"/>
            </p:cNvSpPr>
            <p:nvPr/>
          </p:nvSpPr>
          <p:spPr bwMode="auto">
            <a:xfrm>
              <a:off x="3000366" y="274551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7" name="Rectangle 243"/>
            <p:cNvSpPr>
              <a:spLocks noChangeArrowheads="1"/>
            </p:cNvSpPr>
            <p:nvPr/>
          </p:nvSpPr>
          <p:spPr bwMode="auto">
            <a:xfrm>
              <a:off x="3000366" y="289643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8" name="Rectangle 244"/>
            <p:cNvSpPr>
              <a:spLocks noChangeArrowheads="1"/>
            </p:cNvSpPr>
            <p:nvPr/>
          </p:nvSpPr>
          <p:spPr bwMode="auto">
            <a:xfrm>
              <a:off x="3000366" y="304735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409" name="Rectangle 245"/>
            <p:cNvSpPr>
              <a:spLocks noChangeArrowheads="1"/>
            </p:cNvSpPr>
            <p:nvPr/>
          </p:nvSpPr>
          <p:spPr bwMode="auto">
            <a:xfrm>
              <a:off x="3000366" y="3198279"/>
              <a:ext cx="913327" cy="45719"/>
            </a:xfrm>
            <a:prstGeom prst="rect">
              <a:avLst/>
            </a:prstGeom>
            <a:solidFill>
              <a:schemeClr val="tx2"/>
            </a:solidFill>
            <a:ln w="952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grpSp>
      <p:sp>
        <p:nvSpPr>
          <p:cNvPr id="14357" name="TextBox 246"/>
          <p:cNvSpPr txBox="1">
            <a:spLocks noChangeArrowheads="1"/>
          </p:cNvSpPr>
          <p:nvPr/>
        </p:nvSpPr>
        <p:spPr bwMode="auto">
          <a:xfrm>
            <a:off x="5368925" y="2103438"/>
            <a:ext cx="63182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t>
            </a:r>
          </a:p>
        </p:txBody>
      </p:sp>
      <p:sp>
        <p:nvSpPr>
          <p:cNvPr id="14358" name="TextBox 247"/>
          <p:cNvSpPr txBox="1">
            <a:spLocks noChangeArrowheads="1"/>
          </p:cNvSpPr>
          <p:nvPr/>
        </p:nvSpPr>
        <p:spPr bwMode="auto">
          <a:xfrm>
            <a:off x="1182688" y="1377950"/>
            <a:ext cx="1217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OBJ$</a:t>
            </a:r>
          </a:p>
        </p:txBody>
      </p:sp>
      <p:sp>
        <p:nvSpPr>
          <p:cNvPr id="14359" name="TextBox 248"/>
          <p:cNvSpPr txBox="1">
            <a:spLocks noChangeArrowheads="1"/>
          </p:cNvSpPr>
          <p:nvPr/>
        </p:nvSpPr>
        <p:spPr bwMode="auto">
          <a:xfrm>
            <a:off x="2860675" y="1377950"/>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TAB$</a:t>
            </a:r>
          </a:p>
        </p:txBody>
      </p:sp>
      <p:sp>
        <p:nvSpPr>
          <p:cNvPr id="14360" name="TextBox 249"/>
          <p:cNvSpPr txBox="1">
            <a:spLocks noChangeArrowheads="1"/>
          </p:cNvSpPr>
          <p:nvPr/>
        </p:nvSpPr>
        <p:spPr bwMode="auto">
          <a:xfrm>
            <a:off x="3960813" y="1377950"/>
            <a:ext cx="1430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latin typeface="Courier New" panose="02070309020205020404" pitchFamily="49" charset="0"/>
                <a:cs typeface="Courier New" panose="02070309020205020404" pitchFamily="49" charset="0"/>
              </a:rPr>
              <a:t>SOURCE$</a:t>
            </a:r>
          </a:p>
        </p:txBody>
      </p:sp>
      <p:sp>
        <p:nvSpPr>
          <p:cNvPr id="14361" name="TextBox 250"/>
          <p:cNvSpPr txBox="1">
            <a:spLocks noChangeArrowheads="1"/>
          </p:cNvSpPr>
          <p:nvPr/>
        </p:nvSpPr>
        <p:spPr bwMode="auto">
          <a:xfrm>
            <a:off x="989013" y="3021013"/>
            <a:ext cx="5110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Oracle Metadata </a:t>
            </a:r>
            <a:r>
              <a:rPr lang="en-US" altLang="en-US" b="1" i="1" dirty="0">
                <a:solidFill>
                  <a:srgbClr val="000000"/>
                </a:solidFill>
              </a:rPr>
              <a:t>only: CDB root</a:t>
            </a:r>
          </a:p>
        </p:txBody>
      </p:sp>
      <p:cxnSp>
        <p:nvCxnSpPr>
          <p:cNvPr id="14362" name="Straight Arrow Connector 277"/>
          <p:cNvCxnSpPr>
            <a:cxnSpLocks noChangeShapeType="1"/>
          </p:cNvCxnSpPr>
          <p:nvPr/>
        </p:nvCxnSpPr>
        <p:spPr bwMode="auto">
          <a:xfrm flipH="1">
            <a:off x="2465388" y="3960813"/>
            <a:ext cx="366712" cy="1587"/>
          </a:xfrm>
          <a:prstGeom prst="straightConnector1">
            <a:avLst/>
          </a:prstGeom>
          <a:noFill/>
          <a:ln w="28575" algn="ctr">
            <a:solidFill>
              <a:schemeClr val="accent2"/>
            </a:solidFill>
            <a:prstDash val="sysDash"/>
            <a:round/>
            <a:headEnd/>
            <a:tailEnd/>
          </a:ln>
          <a:extLst>
            <a:ext uri="{909E8E84-426E-40DD-AFC4-6F175D3DCCD1}">
              <a14:hiddenFill xmlns:a14="http://schemas.microsoft.com/office/drawing/2010/main">
                <a:noFill/>
              </a14:hiddenFill>
            </a:ext>
          </a:extLst>
        </p:spPr>
      </p:cxnSp>
      <p:cxnSp>
        <p:nvCxnSpPr>
          <p:cNvPr id="14363" name="Straight Arrow Connector 279"/>
          <p:cNvCxnSpPr>
            <a:cxnSpLocks noChangeShapeType="1"/>
          </p:cNvCxnSpPr>
          <p:nvPr/>
        </p:nvCxnSpPr>
        <p:spPr bwMode="auto">
          <a:xfrm rot="5400000" flipH="1" flipV="1">
            <a:off x="1333500" y="2743200"/>
            <a:ext cx="2286000" cy="0"/>
          </a:xfrm>
          <a:prstGeom prst="straightConnector1">
            <a:avLst/>
          </a:prstGeom>
          <a:noFill/>
          <a:ln w="28575" algn="ctr">
            <a:solidFill>
              <a:schemeClr val="accent2"/>
            </a:solidFill>
            <a:prstDash val="sysDash"/>
            <a:round/>
            <a:headEnd/>
            <a:tailEnd/>
          </a:ln>
          <a:extLst>
            <a:ext uri="{909E8E84-426E-40DD-AFC4-6F175D3DCCD1}">
              <a14:hiddenFill xmlns:a14="http://schemas.microsoft.com/office/drawing/2010/main">
                <a:noFill/>
              </a14:hiddenFill>
            </a:ext>
          </a:extLst>
        </p:spPr>
      </p:cxnSp>
      <p:cxnSp>
        <p:nvCxnSpPr>
          <p:cNvPr id="14364" name="Straight Arrow Connector 276"/>
          <p:cNvCxnSpPr>
            <a:cxnSpLocks noChangeShapeType="1"/>
          </p:cNvCxnSpPr>
          <p:nvPr/>
        </p:nvCxnSpPr>
        <p:spPr bwMode="auto">
          <a:xfrm>
            <a:off x="2444750" y="1554163"/>
            <a:ext cx="488950" cy="1587"/>
          </a:xfrm>
          <a:prstGeom prst="straightConnector1">
            <a:avLst/>
          </a:prstGeom>
          <a:noFill/>
          <a:ln w="28575" algn="ctr">
            <a:solidFill>
              <a:schemeClr val="accent2"/>
            </a:solidFill>
            <a:prstDash val="sysDash"/>
            <a:round/>
            <a:headEnd/>
            <a:tailEnd type="triangle" w="lg" len="lg"/>
          </a:ln>
          <a:extLst>
            <a:ext uri="{909E8E84-426E-40DD-AFC4-6F175D3DCCD1}">
              <a14:hiddenFill xmlns:a14="http://schemas.microsoft.com/office/drawing/2010/main">
                <a:noFill/>
              </a14:hiddenFill>
            </a:ext>
          </a:extLst>
        </p:spPr>
      </p:cxnSp>
      <p:grpSp>
        <p:nvGrpSpPr>
          <p:cNvPr id="5" name="Group 106"/>
          <p:cNvGrpSpPr>
            <a:grpSpLocks/>
          </p:cNvGrpSpPr>
          <p:nvPr>
            <p:custDataLst>
              <p:tags r:id="rId5"/>
            </p:custDataLst>
          </p:nvPr>
        </p:nvGrpSpPr>
        <p:grpSpPr bwMode="auto">
          <a:xfrm>
            <a:off x="7618015" y="4069080"/>
            <a:ext cx="1218883" cy="1188720"/>
            <a:chOff x="4606938" y="2122231"/>
            <a:chExt cx="914400" cy="1179057"/>
          </a:xfrm>
          <a:solidFill>
            <a:schemeClr val="accent2"/>
          </a:solidFill>
        </p:grpSpPr>
        <p:sp>
          <p:nvSpPr>
            <p:cNvPr id="124" name="Rectangle 68"/>
            <p:cNvSpPr>
              <a:spLocks noChangeArrowheads="1"/>
            </p:cNvSpPr>
            <p:nvPr/>
          </p:nvSpPr>
          <p:spPr bwMode="auto">
            <a:xfrm>
              <a:off x="4606938" y="2122231"/>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25" name="Rectangle 69"/>
            <p:cNvSpPr>
              <a:spLocks noChangeArrowheads="1"/>
            </p:cNvSpPr>
            <p:nvPr/>
          </p:nvSpPr>
          <p:spPr bwMode="auto">
            <a:xfrm>
              <a:off x="4606938" y="220295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26" name="Rectangle 70"/>
            <p:cNvSpPr>
              <a:spLocks noChangeArrowheads="1"/>
            </p:cNvSpPr>
            <p:nvPr/>
          </p:nvSpPr>
          <p:spPr bwMode="auto">
            <a:xfrm>
              <a:off x="4606938" y="2283680"/>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27" name="Rectangle 71"/>
            <p:cNvSpPr>
              <a:spLocks noChangeArrowheads="1"/>
            </p:cNvSpPr>
            <p:nvPr/>
          </p:nvSpPr>
          <p:spPr bwMode="auto">
            <a:xfrm>
              <a:off x="4606938" y="236440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28" name="Rectangle 72"/>
            <p:cNvSpPr>
              <a:spLocks noChangeArrowheads="1"/>
            </p:cNvSpPr>
            <p:nvPr/>
          </p:nvSpPr>
          <p:spPr bwMode="auto">
            <a:xfrm>
              <a:off x="4606938" y="244512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29" name="Rectangle 73"/>
            <p:cNvSpPr>
              <a:spLocks noChangeArrowheads="1"/>
            </p:cNvSpPr>
            <p:nvPr/>
          </p:nvSpPr>
          <p:spPr bwMode="auto">
            <a:xfrm>
              <a:off x="4606938" y="2525854"/>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0" name="Rectangle 74"/>
            <p:cNvSpPr>
              <a:spLocks noChangeArrowheads="1"/>
            </p:cNvSpPr>
            <p:nvPr/>
          </p:nvSpPr>
          <p:spPr bwMode="auto">
            <a:xfrm>
              <a:off x="4606938" y="26065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1" name="Rectangle 3"/>
            <p:cNvSpPr>
              <a:spLocks noChangeArrowheads="1"/>
            </p:cNvSpPr>
            <p:nvPr/>
          </p:nvSpPr>
          <p:spPr bwMode="auto">
            <a:xfrm>
              <a:off x="4606938" y="268730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2" name="Rectangle 4"/>
            <p:cNvSpPr>
              <a:spLocks noChangeArrowheads="1"/>
            </p:cNvSpPr>
            <p:nvPr/>
          </p:nvSpPr>
          <p:spPr bwMode="auto">
            <a:xfrm>
              <a:off x="4606938" y="2768028"/>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3" name="Rectangle 77"/>
            <p:cNvSpPr>
              <a:spLocks noChangeArrowheads="1"/>
            </p:cNvSpPr>
            <p:nvPr/>
          </p:nvSpPr>
          <p:spPr bwMode="auto">
            <a:xfrm>
              <a:off x="4606938" y="284875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4" name="Rectangle 78"/>
            <p:cNvSpPr>
              <a:spLocks noChangeArrowheads="1"/>
            </p:cNvSpPr>
            <p:nvPr/>
          </p:nvSpPr>
          <p:spPr bwMode="auto">
            <a:xfrm>
              <a:off x="4606938" y="292947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5" name="Rectangle 79"/>
            <p:cNvSpPr>
              <a:spLocks noChangeArrowheads="1"/>
            </p:cNvSpPr>
            <p:nvPr/>
          </p:nvSpPr>
          <p:spPr bwMode="auto">
            <a:xfrm>
              <a:off x="4606938" y="3010202"/>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6" name="Rectangle 80"/>
            <p:cNvSpPr>
              <a:spLocks noChangeArrowheads="1"/>
            </p:cNvSpPr>
            <p:nvPr/>
          </p:nvSpPr>
          <p:spPr bwMode="auto">
            <a:xfrm>
              <a:off x="4606938" y="309092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7" name="Rectangle 81"/>
            <p:cNvSpPr>
              <a:spLocks noChangeArrowheads="1"/>
            </p:cNvSpPr>
            <p:nvPr/>
          </p:nvSpPr>
          <p:spPr bwMode="auto">
            <a:xfrm>
              <a:off x="4606938" y="3171651"/>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38" name="Rectangle 82"/>
            <p:cNvSpPr>
              <a:spLocks noChangeArrowheads="1"/>
            </p:cNvSpPr>
            <p:nvPr/>
          </p:nvSpPr>
          <p:spPr bwMode="auto">
            <a:xfrm>
              <a:off x="4606938" y="32523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grpSp>
      <p:grpSp>
        <p:nvGrpSpPr>
          <p:cNvPr id="6" name="Group 106"/>
          <p:cNvGrpSpPr>
            <a:grpSpLocks/>
          </p:cNvGrpSpPr>
          <p:nvPr>
            <p:custDataLst>
              <p:tags r:id="rId6"/>
            </p:custDataLst>
          </p:nvPr>
        </p:nvGrpSpPr>
        <p:grpSpPr bwMode="auto">
          <a:xfrm>
            <a:off x="9243192" y="4069080"/>
            <a:ext cx="1218883" cy="1188720"/>
            <a:chOff x="4606938" y="2122231"/>
            <a:chExt cx="914400" cy="1179057"/>
          </a:xfrm>
          <a:solidFill>
            <a:schemeClr val="accent2"/>
          </a:solidFill>
        </p:grpSpPr>
        <p:sp>
          <p:nvSpPr>
            <p:cNvPr id="140" name="Rectangle 68"/>
            <p:cNvSpPr>
              <a:spLocks noChangeArrowheads="1"/>
            </p:cNvSpPr>
            <p:nvPr/>
          </p:nvSpPr>
          <p:spPr bwMode="auto">
            <a:xfrm>
              <a:off x="4606938" y="2122231"/>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1" name="Rectangle 69"/>
            <p:cNvSpPr>
              <a:spLocks noChangeArrowheads="1"/>
            </p:cNvSpPr>
            <p:nvPr/>
          </p:nvSpPr>
          <p:spPr bwMode="auto">
            <a:xfrm>
              <a:off x="4606938" y="220295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2" name="Rectangle 70"/>
            <p:cNvSpPr>
              <a:spLocks noChangeArrowheads="1"/>
            </p:cNvSpPr>
            <p:nvPr/>
          </p:nvSpPr>
          <p:spPr bwMode="auto">
            <a:xfrm>
              <a:off x="4606938" y="2283680"/>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3" name="Rectangle 71"/>
            <p:cNvSpPr>
              <a:spLocks noChangeArrowheads="1"/>
            </p:cNvSpPr>
            <p:nvPr/>
          </p:nvSpPr>
          <p:spPr bwMode="auto">
            <a:xfrm>
              <a:off x="4606938" y="2364405"/>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4" name="Rectangle 72"/>
            <p:cNvSpPr>
              <a:spLocks noChangeArrowheads="1"/>
            </p:cNvSpPr>
            <p:nvPr/>
          </p:nvSpPr>
          <p:spPr bwMode="auto">
            <a:xfrm>
              <a:off x="4606938" y="244512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5" name="Rectangle 73"/>
            <p:cNvSpPr>
              <a:spLocks noChangeArrowheads="1"/>
            </p:cNvSpPr>
            <p:nvPr/>
          </p:nvSpPr>
          <p:spPr bwMode="auto">
            <a:xfrm>
              <a:off x="4606938" y="2525854"/>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6" name="Rectangle 74"/>
            <p:cNvSpPr>
              <a:spLocks noChangeArrowheads="1"/>
            </p:cNvSpPr>
            <p:nvPr/>
          </p:nvSpPr>
          <p:spPr bwMode="auto">
            <a:xfrm>
              <a:off x="4606938" y="26065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7" name="Rectangle 3"/>
            <p:cNvSpPr>
              <a:spLocks noChangeArrowheads="1"/>
            </p:cNvSpPr>
            <p:nvPr/>
          </p:nvSpPr>
          <p:spPr bwMode="auto">
            <a:xfrm>
              <a:off x="4606938" y="268730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8" name="Rectangle 4"/>
            <p:cNvSpPr>
              <a:spLocks noChangeArrowheads="1"/>
            </p:cNvSpPr>
            <p:nvPr/>
          </p:nvSpPr>
          <p:spPr bwMode="auto">
            <a:xfrm>
              <a:off x="4606938" y="2768028"/>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49" name="Rectangle 77"/>
            <p:cNvSpPr>
              <a:spLocks noChangeArrowheads="1"/>
            </p:cNvSpPr>
            <p:nvPr/>
          </p:nvSpPr>
          <p:spPr bwMode="auto">
            <a:xfrm>
              <a:off x="4606938" y="2848753"/>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50" name="Rectangle 78"/>
            <p:cNvSpPr>
              <a:spLocks noChangeArrowheads="1"/>
            </p:cNvSpPr>
            <p:nvPr/>
          </p:nvSpPr>
          <p:spPr bwMode="auto">
            <a:xfrm>
              <a:off x="4606938" y="292947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51" name="Rectangle 79"/>
            <p:cNvSpPr>
              <a:spLocks noChangeArrowheads="1"/>
            </p:cNvSpPr>
            <p:nvPr/>
          </p:nvSpPr>
          <p:spPr bwMode="auto">
            <a:xfrm>
              <a:off x="4606938" y="3010202"/>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52" name="Rectangle 80"/>
            <p:cNvSpPr>
              <a:spLocks noChangeArrowheads="1"/>
            </p:cNvSpPr>
            <p:nvPr/>
          </p:nvSpPr>
          <p:spPr bwMode="auto">
            <a:xfrm>
              <a:off x="4606938" y="3090927"/>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53" name="Rectangle 81"/>
            <p:cNvSpPr>
              <a:spLocks noChangeArrowheads="1"/>
            </p:cNvSpPr>
            <p:nvPr/>
          </p:nvSpPr>
          <p:spPr bwMode="auto">
            <a:xfrm>
              <a:off x="4606938" y="3171651"/>
              <a:ext cx="913327"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154" name="Rectangle 82"/>
            <p:cNvSpPr>
              <a:spLocks noChangeArrowheads="1"/>
            </p:cNvSpPr>
            <p:nvPr/>
          </p:nvSpPr>
          <p:spPr bwMode="auto">
            <a:xfrm>
              <a:off x="4606938" y="3252379"/>
              <a:ext cx="914400" cy="48909"/>
            </a:xfrm>
            <a:prstGeom prst="rect">
              <a:avLst/>
            </a:prstGeom>
            <a:grpFill/>
            <a:ln w="9525" algn="ctr">
              <a:solidFill>
                <a:schemeClr val="accent2"/>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grpSp>
      <p:sp>
        <p:nvSpPr>
          <p:cNvPr id="14367" name="Rectangle 256"/>
          <p:cNvSpPr>
            <a:spLocks noChangeArrowheads="1"/>
          </p:cNvSpPr>
          <p:nvPr/>
        </p:nvSpPr>
        <p:spPr bwMode="auto">
          <a:xfrm>
            <a:off x="1117600" y="4191000"/>
            <a:ext cx="1219200" cy="44450"/>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68" name="Rectangle 258"/>
          <p:cNvSpPr>
            <a:spLocks noChangeArrowheads="1"/>
          </p:cNvSpPr>
          <p:nvPr/>
        </p:nvSpPr>
        <p:spPr bwMode="auto">
          <a:xfrm>
            <a:off x="1117600" y="4341813"/>
            <a:ext cx="1219200" cy="44450"/>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69" name="Rectangle 260"/>
          <p:cNvSpPr>
            <a:spLocks noChangeArrowheads="1"/>
          </p:cNvSpPr>
          <p:nvPr/>
        </p:nvSpPr>
        <p:spPr bwMode="auto">
          <a:xfrm>
            <a:off x="1117600" y="4492625"/>
            <a:ext cx="1219200"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0" name="Rectangle 262"/>
          <p:cNvSpPr>
            <a:spLocks noChangeArrowheads="1"/>
          </p:cNvSpPr>
          <p:nvPr/>
        </p:nvSpPr>
        <p:spPr bwMode="auto">
          <a:xfrm>
            <a:off x="1117600" y="4643438"/>
            <a:ext cx="1219200"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1" name="Rectangle 4"/>
          <p:cNvSpPr>
            <a:spLocks noChangeArrowheads="1"/>
          </p:cNvSpPr>
          <p:nvPr/>
        </p:nvSpPr>
        <p:spPr bwMode="auto">
          <a:xfrm>
            <a:off x="1117600" y="4794250"/>
            <a:ext cx="1219200"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2" name="Rectangle 266"/>
          <p:cNvSpPr>
            <a:spLocks noChangeArrowheads="1"/>
          </p:cNvSpPr>
          <p:nvPr/>
        </p:nvSpPr>
        <p:spPr bwMode="auto">
          <a:xfrm>
            <a:off x="1117600" y="4945063"/>
            <a:ext cx="1219200"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3" name="Rectangle 268"/>
          <p:cNvSpPr>
            <a:spLocks noChangeArrowheads="1"/>
          </p:cNvSpPr>
          <p:nvPr/>
        </p:nvSpPr>
        <p:spPr bwMode="auto">
          <a:xfrm>
            <a:off x="1117600" y="5095875"/>
            <a:ext cx="1219200"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4" name="Rectangle 270"/>
          <p:cNvSpPr>
            <a:spLocks noChangeArrowheads="1"/>
          </p:cNvSpPr>
          <p:nvPr/>
        </p:nvSpPr>
        <p:spPr bwMode="auto">
          <a:xfrm>
            <a:off x="1117600" y="5246688"/>
            <a:ext cx="1219200"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5" name="Rectangle 256"/>
          <p:cNvSpPr>
            <a:spLocks noChangeArrowheads="1"/>
          </p:cNvSpPr>
          <p:nvPr/>
        </p:nvSpPr>
        <p:spPr bwMode="auto">
          <a:xfrm>
            <a:off x="4164013" y="4191000"/>
            <a:ext cx="1219200" cy="44450"/>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6" name="Rectangle 258"/>
          <p:cNvSpPr>
            <a:spLocks noChangeArrowheads="1"/>
          </p:cNvSpPr>
          <p:nvPr/>
        </p:nvSpPr>
        <p:spPr bwMode="auto">
          <a:xfrm>
            <a:off x="4164013" y="4341813"/>
            <a:ext cx="1219200" cy="44450"/>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7" name="Rectangle 260"/>
          <p:cNvSpPr>
            <a:spLocks noChangeArrowheads="1"/>
          </p:cNvSpPr>
          <p:nvPr/>
        </p:nvSpPr>
        <p:spPr bwMode="auto">
          <a:xfrm>
            <a:off x="4164013" y="4492625"/>
            <a:ext cx="1219200"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8" name="Rectangle 262"/>
          <p:cNvSpPr>
            <a:spLocks noChangeArrowheads="1"/>
          </p:cNvSpPr>
          <p:nvPr/>
        </p:nvSpPr>
        <p:spPr bwMode="auto">
          <a:xfrm>
            <a:off x="4164013" y="4643438"/>
            <a:ext cx="1219200"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79" name="Rectangle 4"/>
          <p:cNvSpPr>
            <a:spLocks noChangeArrowheads="1"/>
          </p:cNvSpPr>
          <p:nvPr/>
        </p:nvSpPr>
        <p:spPr bwMode="auto">
          <a:xfrm>
            <a:off x="4164013" y="4794250"/>
            <a:ext cx="1219200"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0" name="Rectangle 266"/>
          <p:cNvSpPr>
            <a:spLocks noChangeArrowheads="1"/>
          </p:cNvSpPr>
          <p:nvPr/>
        </p:nvSpPr>
        <p:spPr bwMode="auto">
          <a:xfrm>
            <a:off x="4164013" y="4945063"/>
            <a:ext cx="1219200"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1" name="Rectangle 268"/>
          <p:cNvSpPr>
            <a:spLocks noChangeArrowheads="1"/>
          </p:cNvSpPr>
          <p:nvPr/>
        </p:nvSpPr>
        <p:spPr bwMode="auto">
          <a:xfrm>
            <a:off x="4164013" y="5095875"/>
            <a:ext cx="1219200"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2" name="Rectangle 270"/>
          <p:cNvSpPr>
            <a:spLocks noChangeArrowheads="1"/>
          </p:cNvSpPr>
          <p:nvPr/>
        </p:nvSpPr>
        <p:spPr bwMode="auto">
          <a:xfrm>
            <a:off x="4164013" y="5246688"/>
            <a:ext cx="1219200"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3" name="Rectangle 256"/>
          <p:cNvSpPr>
            <a:spLocks noChangeArrowheads="1"/>
          </p:cNvSpPr>
          <p:nvPr/>
        </p:nvSpPr>
        <p:spPr bwMode="auto">
          <a:xfrm>
            <a:off x="2641600" y="4191000"/>
            <a:ext cx="1217613" cy="44450"/>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4" name="Rectangle 258"/>
          <p:cNvSpPr>
            <a:spLocks noChangeArrowheads="1"/>
          </p:cNvSpPr>
          <p:nvPr/>
        </p:nvSpPr>
        <p:spPr bwMode="auto">
          <a:xfrm>
            <a:off x="2641600" y="4341813"/>
            <a:ext cx="1217613" cy="44450"/>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5" name="Rectangle 260"/>
          <p:cNvSpPr>
            <a:spLocks noChangeArrowheads="1"/>
          </p:cNvSpPr>
          <p:nvPr/>
        </p:nvSpPr>
        <p:spPr bwMode="auto">
          <a:xfrm>
            <a:off x="2641600" y="4492625"/>
            <a:ext cx="1217613"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6" name="Rectangle 262"/>
          <p:cNvSpPr>
            <a:spLocks noChangeArrowheads="1"/>
          </p:cNvSpPr>
          <p:nvPr/>
        </p:nvSpPr>
        <p:spPr bwMode="auto">
          <a:xfrm>
            <a:off x="2641600" y="4643438"/>
            <a:ext cx="1217613"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7" name="Rectangle 4"/>
          <p:cNvSpPr>
            <a:spLocks noChangeArrowheads="1"/>
          </p:cNvSpPr>
          <p:nvPr/>
        </p:nvSpPr>
        <p:spPr bwMode="auto">
          <a:xfrm>
            <a:off x="2641600" y="4794250"/>
            <a:ext cx="1217613"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8" name="Rectangle 266"/>
          <p:cNvSpPr>
            <a:spLocks noChangeArrowheads="1"/>
          </p:cNvSpPr>
          <p:nvPr/>
        </p:nvSpPr>
        <p:spPr bwMode="auto">
          <a:xfrm>
            <a:off x="2641600" y="4945063"/>
            <a:ext cx="1217613"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89" name="Rectangle 268"/>
          <p:cNvSpPr>
            <a:spLocks noChangeArrowheads="1"/>
          </p:cNvSpPr>
          <p:nvPr/>
        </p:nvSpPr>
        <p:spPr bwMode="auto">
          <a:xfrm>
            <a:off x="2641600" y="5095875"/>
            <a:ext cx="1217613" cy="46038"/>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0" name="Rectangle 270"/>
          <p:cNvSpPr>
            <a:spLocks noChangeArrowheads="1"/>
          </p:cNvSpPr>
          <p:nvPr/>
        </p:nvSpPr>
        <p:spPr bwMode="auto">
          <a:xfrm>
            <a:off x="2641600" y="5246688"/>
            <a:ext cx="1217613" cy="46037"/>
          </a:xfrm>
          <a:prstGeom prst="rect">
            <a:avLst/>
          </a:prstGeom>
          <a:solidFill>
            <a:srgbClr val="00B050"/>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1" name="Rectangle 256"/>
          <p:cNvSpPr>
            <a:spLocks noChangeArrowheads="1"/>
          </p:cNvSpPr>
          <p:nvPr/>
        </p:nvSpPr>
        <p:spPr bwMode="auto">
          <a:xfrm>
            <a:off x="2641600" y="4114800"/>
            <a:ext cx="1217613" cy="44450"/>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2" name="Rectangle 258"/>
          <p:cNvSpPr>
            <a:spLocks noChangeArrowheads="1"/>
          </p:cNvSpPr>
          <p:nvPr/>
        </p:nvSpPr>
        <p:spPr bwMode="auto">
          <a:xfrm>
            <a:off x="2641600" y="4265613"/>
            <a:ext cx="1217613" cy="44450"/>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3" name="Rectangle 260"/>
          <p:cNvSpPr>
            <a:spLocks noChangeArrowheads="1"/>
          </p:cNvSpPr>
          <p:nvPr/>
        </p:nvSpPr>
        <p:spPr bwMode="auto">
          <a:xfrm>
            <a:off x="2641600" y="4416425"/>
            <a:ext cx="1217613" cy="46038"/>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4" name="Rectangle 262"/>
          <p:cNvSpPr>
            <a:spLocks noChangeArrowheads="1"/>
          </p:cNvSpPr>
          <p:nvPr/>
        </p:nvSpPr>
        <p:spPr bwMode="auto">
          <a:xfrm>
            <a:off x="2641600" y="4567238"/>
            <a:ext cx="1217613" cy="46037"/>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5" name="Rectangle 4"/>
          <p:cNvSpPr>
            <a:spLocks noChangeArrowheads="1"/>
          </p:cNvSpPr>
          <p:nvPr/>
        </p:nvSpPr>
        <p:spPr bwMode="auto">
          <a:xfrm>
            <a:off x="2641600" y="4718050"/>
            <a:ext cx="1217613" cy="46038"/>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6" name="Rectangle 266"/>
          <p:cNvSpPr>
            <a:spLocks noChangeArrowheads="1"/>
          </p:cNvSpPr>
          <p:nvPr/>
        </p:nvSpPr>
        <p:spPr bwMode="auto">
          <a:xfrm>
            <a:off x="2641600" y="4868863"/>
            <a:ext cx="1217613" cy="46037"/>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7" name="Rectangle 268"/>
          <p:cNvSpPr>
            <a:spLocks noChangeArrowheads="1"/>
          </p:cNvSpPr>
          <p:nvPr/>
        </p:nvSpPr>
        <p:spPr bwMode="auto">
          <a:xfrm>
            <a:off x="2641600" y="5019675"/>
            <a:ext cx="1217613" cy="46038"/>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4398" name="Rectangle 270"/>
          <p:cNvSpPr>
            <a:spLocks noChangeArrowheads="1"/>
          </p:cNvSpPr>
          <p:nvPr/>
        </p:nvSpPr>
        <p:spPr bwMode="auto">
          <a:xfrm>
            <a:off x="2641600" y="5170488"/>
            <a:ext cx="1217613" cy="46037"/>
          </a:xfrm>
          <a:prstGeom prst="rect">
            <a:avLst/>
          </a:prstGeom>
          <a:solidFill>
            <a:schemeClr val="bg1"/>
          </a:solidFill>
          <a:ln w="9525" algn="ctr">
            <a:solidFill>
              <a:srgbClr val="7F7F7F"/>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20" name="Content Placeholder 2"/>
          <p:cNvSpPr txBox="1">
            <a:spLocks/>
          </p:cNvSpPr>
          <p:nvPr/>
        </p:nvSpPr>
        <p:spPr>
          <a:xfrm>
            <a:off x="6399213" y="1447800"/>
            <a:ext cx="4867275" cy="1933575"/>
          </a:xfrm>
          <a:prstGeom prst="rect">
            <a:avLst/>
          </a:prstGeom>
        </p:spPr>
        <p:txBody>
          <a:bodyPr/>
          <a:lstStyle/>
          <a:p>
            <a:pPr marL="574675" lvl="1" indent="-460375" defTabSz="228600" eaLnBrk="1" hangingPunct="1">
              <a:spcBef>
                <a:spcPct val="20000"/>
              </a:spcBef>
              <a:buClr>
                <a:srgbClr val="FF0000"/>
              </a:buClr>
              <a:buFont typeface="Arial" charset="0"/>
              <a:buChar char="•"/>
              <a:defRPr/>
            </a:pPr>
            <a:r>
              <a:rPr lang="en-US" sz="2000" kern="0" dirty="0">
                <a:solidFill>
                  <a:srgbClr val="000000"/>
                </a:solidFill>
                <a:latin typeface="+mn-lt"/>
                <a:cs typeface="Arial" charset="0"/>
              </a:rPr>
              <a:t>The </a:t>
            </a:r>
            <a:r>
              <a:rPr lang="en-US" sz="2000" b="1" kern="0" dirty="0">
                <a:solidFill>
                  <a:srgbClr val="000000"/>
                </a:solidFill>
                <a:latin typeface="+mn-lt"/>
                <a:cs typeface="Arial" charset="0"/>
              </a:rPr>
              <a:t>Oracle-supplied container </a:t>
            </a:r>
            <a:r>
              <a:rPr lang="en-US" sz="2000" kern="0" dirty="0">
                <a:solidFill>
                  <a:srgbClr val="000000"/>
                </a:solidFill>
                <a:latin typeface="+mn-lt"/>
                <a:cs typeface="Arial" charset="0"/>
              </a:rPr>
              <a:t>is called the CDB </a:t>
            </a:r>
            <a:r>
              <a:rPr lang="en-US" sz="2000" b="1" kern="0" dirty="0">
                <a:solidFill>
                  <a:srgbClr val="000000"/>
                </a:solidFill>
                <a:latin typeface="+mn-lt"/>
                <a:cs typeface="Arial" charset="0"/>
              </a:rPr>
              <a:t>root</a:t>
            </a:r>
            <a:r>
              <a:rPr lang="en-US" sz="2000" kern="0" dirty="0">
                <a:solidFill>
                  <a:srgbClr val="000000"/>
                </a:solidFill>
                <a:latin typeface="+mn-lt"/>
                <a:cs typeface="Arial" charset="0"/>
              </a:rPr>
              <a:t> container.</a:t>
            </a:r>
          </a:p>
          <a:p>
            <a:pPr marL="574675" lvl="1" indent="-460375" defTabSz="228600" eaLnBrk="1" hangingPunct="1">
              <a:spcBef>
                <a:spcPct val="20000"/>
              </a:spcBef>
              <a:buClr>
                <a:srgbClr val="FF0000"/>
              </a:buClr>
              <a:buFont typeface="Arial" charset="0"/>
              <a:buChar char="•"/>
              <a:defRPr/>
            </a:pPr>
            <a:r>
              <a:rPr lang="en-US" sz="2000" kern="0" dirty="0">
                <a:solidFill>
                  <a:srgbClr val="000000"/>
                </a:solidFill>
                <a:latin typeface="+mn-lt"/>
                <a:cs typeface="Arial" charset="0"/>
              </a:rPr>
              <a:t>The </a:t>
            </a:r>
            <a:r>
              <a:rPr lang="en-US" sz="2000" b="1" kern="0" dirty="0">
                <a:solidFill>
                  <a:srgbClr val="000000"/>
                </a:solidFill>
                <a:latin typeface="+mn-lt"/>
                <a:cs typeface="Arial" charset="0"/>
              </a:rPr>
              <a:t>user</a:t>
            </a:r>
            <a:r>
              <a:rPr lang="en-US" sz="2000" kern="0" dirty="0">
                <a:solidFill>
                  <a:srgbClr val="000000"/>
                </a:solidFill>
                <a:latin typeface="+mn-lt"/>
                <a:cs typeface="Arial" charset="0"/>
              </a:rPr>
              <a:t> </a:t>
            </a:r>
            <a:r>
              <a:rPr lang="en-US" sz="2000" b="1" kern="0" dirty="0">
                <a:solidFill>
                  <a:srgbClr val="000000"/>
                </a:solidFill>
                <a:latin typeface="+mn-lt"/>
                <a:cs typeface="Arial" charset="0"/>
              </a:rPr>
              <a:t>container</a:t>
            </a:r>
            <a:r>
              <a:rPr lang="en-US" sz="2000" kern="0" dirty="0">
                <a:solidFill>
                  <a:srgbClr val="000000"/>
                </a:solidFill>
                <a:latin typeface="+mn-lt"/>
                <a:cs typeface="Arial" charset="0"/>
              </a:rPr>
              <a:t> is a </a:t>
            </a:r>
            <a:r>
              <a:rPr lang="en-US" sz="2000" b="1" kern="0" dirty="0">
                <a:solidFill>
                  <a:srgbClr val="000000"/>
                </a:solidFill>
                <a:latin typeface="+mn-lt"/>
                <a:cs typeface="Arial" charset="0"/>
              </a:rPr>
              <a:t>pluggable database </a:t>
            </a:r>
            <a:r>
              <a:rPr lang="en-US" sz="2000" kern="0" dirty="0">
                <a:solidFill>
                  <a:srgbClr val="000000"/>
                </a:solidFill>
                <a:latin typeface="+mn-lt"/>
                <a:cs typeface="Arial" charset="0"/>
              </a:rPr>
              <a:t>(PDB).</a:t>
            </a:r>
          </a:p>
        </p:txBody>
      </p:sp>
      <p:sp>
        <p:nvSpPr>
          <p:cNvPr id="14400" name="TextBox 158"/>
          <p:cNvSpPr txBox="1">
            <a:spLocks noChangeArrowheads="1"/>
          </p:cNvSpPr>
          <p:nvPr/>
        </p:nvSpPr>
        <p:spPr bwMode="auto">
          <a:xfrm>
            <a:off x="6049963" y="4191000"/>
            <a:ext cx="105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dirty="0">
                <a:solidFill>
                  <a:srgbClr val="FF0000"/>
                </a:solidFill>
              </a:rPr>
              <a:t>PDB</a:t>
            </a:r>
          </a:p>
        </p:txBody>
      </p:sp>
      <p:sp>
        <p:nvSpPr>
          <p:cNvPr id="14401" name="Text Box 58"/>
          <p:cNvSpPr txBox="1">
            <a:spLocks noChangeArrowheads="1"/>
          </p:cNvSpPr>
          <p:nvPr/>
        </p:nvSpPr>
        <p:spPr bwMode="blackWhite">
          <a:xfrm>
            <a:off x="10461625" y="1133475"/>
            <a:ext cx="914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i="1" dirty="0">
                <a:solidFill>
                  <a:srgbClr val="000000"/>
                </a:solidFill>
              </a:rPr>
              <a:t>CDB</a:t>
            </a:r>
          </a:p>
        </p:txBody>
      </p:sp>
    </p:spTree>
    <p:custDataLst>
      <p:tags r:id="rId1"/>
    </p:custDataLst>
    <p:extLst>
      <p:ext uri="{BB962C8B-B14F-4D97-AF65-F5344CB8AC3E}">
        <p14:creationId xmlns:p14="http://schemas.microsoft.com/office/powerpoint/2010/main" val="612995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Title 1"/>
          <p:cNvSpPr>
            <a:spLocks noGrp="1"/>
          </p:cNvSpPr>
          <p:nvPr>
            <p:ph type="title"/>
          </p:nvPr>
        </p:nvSpPr>
        <p:spPr>
          <a:xfrm>
            <a:off x="189756" y="180928"/>
            <a:ext cx="9360886" cy="448145"/>
          </a:xfrm>
        </p:spPr>
        <p:txBody>
          <a:bodyPr>
            <a:normAutofit fontScale="90000"/>
          </a:bodyPr>
          <a:lstStyle/>
          <a:p>
            <a:pPr eaLnBrk="1" hangingPunct="1"/>
            <a:r>
              <a:rPr lang="en-US" altLang="en-US" dirty="0"/>
              <a:t>Provisioning a Pluggable Database</a:t>
            </a:r>
          </a:p>
        </p:txBody>
      </p:sp>
      <p:sp>
        <p:nvSpPr>
          <p:cNvPr id="33795" name="Content Placeholder 37"/>
          <p:cNvSpPr>
            <a:spLocks noGrp="1"/>
          </p:cNvSpPr>
          <p:nvPr>
            <p:ph idx="1"/>
          </p:nvPr>
        </p:nvSpPr>
        <p:spPr>
          <a:xfrm>
            <a:off x="622300" y="1243013"/>
            <a:ext cx="10944225" cy="5100637"/>
          </a:xfrm>
        </p:spPr>
        <p:txBody>
          <a:bodyPr>
            <a:normAutofit fontScale="92500" lnSpcReduction="10000"/>
          </a:bodyPr>
          <a:lstStyle/>
          <a:p>
            <a:pPr indent="10582" defTabSz="304747" eaLnBrk="1" hangingPunct="1">
              <a:buFont typeface="Arial" charset="0"/>
              <a:buNone/>
              <a:defRPr/>
            </a:pPr>
            <a:endParaRPr lang="fr-FR" dirty="0"/>
          </a:p>
          <a:p>
            <a:pPr indent="10582" defTabSz="304747" eaLnBrk="1" hangingPunct="1">
              <a:buFont typeface="Arial" charset="0"/>
              <a:buNone/>
              <a:defRPr/>
            </a:pPr>
            <a:endParaRPr lang="fr-FR" dirty="0"/>
          </a:p>
          <a:p>
            <a:pPr indent="10582" defTabSz="304747" eaLnBrk="1" hangingPunct="1">
              <a:buFont typeface="Arial" charset="0"/>
              <a:buNone/>
              <a:defRPr/>
            </a:pPr>
            <a:endParaRPr lang="fr-FR" dirty="0"/>
          </a:p>
          <a:p>
            <a:pPr indent="10582" defTabSz="304747" eaLnBrk="1" hangingPunct="1">
              <a:buFont typeface="Arial" charset="0"/>
              <a:buNone/>
              <a:defRPr/>
            </a:pPr>
            <a:endParaRPr lang="fr-FR" dirty="0"/>
          </a:p>
          <a:p>
            <a:pPr indent="10582" defTabSz="304747" eaLnBrk="1" hangingPunct="1">
              <a:buFont typeface="Arial" charset="0"/>
              <a:buNone/>
              <a:defRPr/>
            </a:pPr>
            <a:endParaRPr lang="fr-FR" dirty="0"/>
          </a:p>
          <a:p>
            <a:pPr indent="10582" defTabSz="304747" eaLnBrk="1" hangingPunct="1">
              <a:buFont typeface="Arial" charset="0"/>
              <a:buNone/>
              <a:defRPr/>
            </a:pPr>
            <a:endParaRPr lang="fr-FR" dirty="0"/>
          </a:p>
          <a:p>
            <a:pPr indent="10582" defTabSz="304747" eaLnBrk="1" hangingPunct="1">
              <a:buFont typeface="Arial" charset="0"/>
              <a:buNone/>
              <a:defRPr/>
            </a:pPr>
            <a:r>
              <a:rPr lang="fr-FR" dirty="0"/>
              <a:t>Different methods:</a:t>
            </a:r>
          </a:p>
          <a:p>
            <a:pPr lvl="1" indent="-365760" defTabSz="304747" eaLnBrk="1" hangingPunct="1">
              <a:lnSpc>
                <a:spcPct val="95000"/>
              </a:lnSpc>
              <a:buFont typeface="Arial" charset="0"/>
              <a:buChar char="•"/>
              <a:defRPr/>
            </a:pPr>
            <a:r>
              <a:rPr lang="fr-FR" b="1" dirty="0"/>
              <a:t>Create</a:t>
            </a:r>
            <a:r>
              <a:rPr lang="fr-FR" dirty="0"/>
              <a:t> new PDB from </a:t>
            </a:r>
            <a:r>
              <a:rPr lang="fr-FR" b="1" dirty="0"/>
              <a:t>CDB</a:t>
            </a:r>
            <a:r>
              <a:rPr lang="fr-FR" dirty="0"/>
              <a:t> </a:t>
            </a:r>
            <a:r>
              <a:rPr lang="en-US" b="1" dirty="0">
                <a:latin typeface="+mj-lt"/>
                <a:cs typeface="Courier New" pitchFamily="49" charset="0"/>
              </a:rPr>
              <a:t>seed</a:t>
            </a:r>
            <a:r>
              <a:rPr lang="en-US" dirty="0"/>
              <a:t> pluggable database.</a:t>
            </a:r>
            <a:endParaRPr lang="fr-FR" dirty="0"/>
          </a:p>
          <a:p>
            <a:pPr lvl="1" indent="-365760" defTabSz="304747" eaLnBrk="1" hangingPunct="1">
              <a:lnSpc>
                <a:spcPct val="95000"/>
              </a:lnSpc>
              <a:buFont typeface="Arial" charset="0"/>
              <a:buChar char="•"/>
              <a:defRPr/>
            </a:pPr>
            <a:r>
              <a:rPr lang="fr-FR" b="1" dirty="0"/>
              <a:t>Plug </a:t>
            </a:r>
            <a:r>
              <a:rPr lang="fr-FR" dirty="0"/>
              <a:t>or</a:t>
            </a:r>
            <a:r>
              <a:rPr lang="fr-FR" b="1" dirty="0"/>
              <a:t> clone </a:t>
            </a:r>
            <a:r>
              <a:rPr lang="fr-FR" dirty="0"/>
              <a:t>a non-</a:t>
            </a:r>
            <a:r>
              <a:rPr lang="en-US" dirty="0"/>
              <a:t>CDB as a PDB into a CDB.</a:t>
            </a:r>
          </a:p>
          <a:p>
            <a:pPr lvl="1" indent="-365760" defTabSz="304747" eaLnBrk="1" hangingPunct="1">
              <a:lnSpc>
                <a:spcPct val="95000"/>
              </a:lnSpc>
              <a:buFont typeface="Arial" charset="0"/>
              <a:buChar char="•"/>
              <a:defRPr/>
            </a:pPr>
            <a:r>
              <a:rPr lang="fr-FR" b="1" dirty="0"/>
              <a:t>Clone</a:t>
            </a:r>
            <a:r>
              <a:rPr lang="fr-FR" dirty="0"/>
              <a:t> or </a:t>
            </a:r>
            <a:r>
              <a:rPr lang="fr-FR" b="1" dirty="0"/>
              <a:t>relocate</a:t>
            </a:r>
            <a:r>
              <a:rPr lang="fr-FR" dirty="0"/>
              <a:t> a PDB from </a:t>
            </a:r>
            <a:r>
              <a:rPr lang="en-US" dirty="0"/>
              <a:t>another PDB into the same or another CDB.</a:t>
            </a:r>
          </a:p>
          <a:p>
            <a:pPr lvl="1" indent="-365760" defTabSz="304747" eaLnBrk="1" hangingPunct="1">
              <a:lnSpc>
                <a:spcPct val="95000"/>
              </a:lnSpc>
              <a:buFont typeface="Arial" charset="0"/>
              <a:buChar char="•"/>
              <a:defRPr/>
            </a:pPr>
            <a:r>
              <a:rPr lang="en-US" b="1" dirty="0"/>
              <a:t>Plug an unplugged PDB </a:t>
            </a:r>
            <a:r>
              <a:rPr lang="en-US" dirty="0"/>
              <a:t>into the same or another CDB.</a:t>
            </a:r>
          </a:p>
          <a:p>
            <a:pPr lvl="1" indent="-365760" defTabSz="304747" eaLnBrk="1" hangingPunct="1">
              <a:lnSpc>
                <a:spcPct val="95000"/>
              </a:lnSpc>
              <a:buFont typeface="Arial" charset="0"/>
              <a:buChar char="•"/>
              <a:defRPr/>
            </a:pPr>
            <a:r>
              <a:rPr lang="fr-FR" b="1" dirty="0"/>
              <a:t>Create</a:t>
            </a:r>
            <a:r>
              <a:rPr lang="fr-FR" dirty="0"/>
              <a:t> a PDB </a:t>
            </a:r>
            <a:r>
              <a:rPr lang="pt-BR" dirty="0"/>
              <a:t>as a </a:t>
            </a:r>
            <a:r>
              <a:rPr lang="pt-BR" b="1" dirty="0"/>
              <a:t>proxy</a:t>
            </a:r>
            <a:r>
              <a:rPr lang="pt-BR" dirty="0"/>
              <a:t> PDB.</a:t>
            </a:r>
            <a:endParaRPr lang="en-US" dirty="0"/>
          </a:p>
        </p:txBody>
      </p:sp>
      <p:sp>
        <p:nvSpPr>
          <p:cNvPr id="17412" name="Rectangle 19"/>
          <p:cNvSpPr>
            <a:spLocks noChangeArrowheads="1"/>
          </p:cNvSpPr>
          <p:nvPr/>
        </p:nvSpPr>
        <p:spPr bwMode="auto">
          <a:xfrm>
            <a:off x="711200" y="968375"/>
            <a:ext cx="10969625" cy="2743200"/>
          </a:xfrm>
          <a:prstGeom prst="rect">
            <a:avLst/>
          </a:prstGeom>
          <a:solidFill>
            <a:schemeClr val="bg1">
              <a:lumMod val="95000"/>
            </a:schemeClr>
          </a:solidFill>
          <a:ln w="28575" algn="ctr">
            <a:solidFill>
              <a:schemeClr val="tx1"/>
            </a:solidFill>
            <a:round/>
            <a:headEnd type="none" w="sm" len="sm"/>
            <a:tailEnd type="none" w="sm" len="sm"/>
          </a:ln>
        </p:spPr>
        <p:txBody>
          <a:bodyPr/>
          <a:lstStyle/>
          <a:p>
            <a:pPr defTabSz="228600" eaLnBrk="1" hangingPunct="1">
              <a:buFont typeface="Arial" charset="0"/>
              <a:buNone/>
              <a:defRPr/>
            </a:pPr>
            <a:endParaRPr lang="en-US" dirty="0">
              <a:solidFill>
                <a:srgbClr val="000000"/>
              </a:solidFill>
              <a:latin typeface="Arial" charset="0"/>
              <a:cs typeface="Arial" charset="0"/>
            </a:endParaRPr>
          </a:p>
        </p:txBody>
      </p:sp>
      <p:sp>
        <p:nvSpPr>
          <p:cNvPr id="31" name="Rectangle 1029"/>
          <p:cNvSpPr txBox="1">
            <a:spLocks noChangeArrowheads="1"/>
          </p:cNvSpPr>
          <p:nvPr/>
        </p:nvSpPr>
        <p:spPr bwMode="auto">
          <a:xfrm>
            <a:off x="8697913" y="2222500"/>
            <a:ext cx="2921000" cy="1587500"/>
          </a:xfrm>
          <a:prstGeom prst="rect">
            <a:avLst/>
          </a:prstGeom>
          <a:noFill/>
          <a:ln w="9525">
            <a:noFill/>
            <a:miter lim="800000"/>
            <a:headEnd/>
            <a:tailEnd/>
          </a:ln>
        </p:spPr>
        <p:txBody>
          <a:bodyPr lIns="0" tIns="0" rIns="0" bIns="0"/>
          <a:lstStyle/>
          <a:p>
            <a:pPr eaLnBrk="1" hangingPunct="1">
              <a:spcBef>
                <a:spcPts val="800"/>
              </a:spcBef>
              <a:buClr>
                <a:schemeClr val="tx2"/>
              </a:buClr>
              <a:buFont typeface="Arial" charset="0"/>
              <a:buNone/>
              <a:defRPr/>
            </a:pPr>
            <a:r>
              <a:rPr lang="en-US" kern="0" dirty="0">
                <a:solidFill>
                  <a:srgbClr val="000000"/>
                </a:solidFill>
                <a:latin typeface="+mn-lt"/>
                <a:cs typeface="Arial" charset="0"/>
              </a:rPr>
              <a:t>Imagine this</a:t>
            </a:r>
            <a:br>
              <a:rPr lang="en-US" kern="0" dirty="0">
                <a:solidFill>
                  <a:srgbClr val="000000"/>
                </a:solidFill>
                <a:latin typeface="+mn-lt"/>
                <a:cs typeface="Arial" charset="0"/>
              </a:rPr>
            </a:br>
            <a:r>
              <a:rPr lang="en-US" kern="0" dirty="0">
                <a:solidFill>
                  <a:srgbClr val="000000"/>
                </a:solidFill>
                <a:latin typeface="+mn-lt"/>
                <a:cs typeface="Arial" charset="0"/>
              </a:rPr>
              <a:t>when the datafiles</a:t>
            </a:r>
            <a:br>
              <a:rPr lang="en-US" kern="0" dirty="0">
                <a:solidFill>
                  <a:srgbClr val="000000"/>
                </a:solidFill>
                <a:latin typeface="+mn-lt"/>
                <a:cs typeface="Arial" charset="0"/>
              </a:rPr>
            </a:br>
            <a:r>
              <a:rPr lang="en-US" kern="0" dirty="0">
                <a:solidFill>
                  <a:srgbClr val="000000"/>
                </a:solidFill>
                <a:latin typeface="+mn-lt"/>
                <a:cs typeface="Arial" charset="0"/>
              </a:rPr>
              <a:t>are on a file system</a:t>
            </a:r>
            <a:br>
              <a:rPr lang="en-US" kern="0" dirty="0">
                <a:solidFill>
                  <a:srgbClr val="000000"/>
                </a:solidFill>
                <a:latin typeface="+mn-lt"/>
                <a:cs typeface="Arial" charset="0"/>
              </a:rPr>
            </a:br>
            <a:r>
              <a:rPr lang="en-US" kern="0" dirty="0">
                <a:solidFill>
                  <a:srgbClr val="000000"/>
                </a:solidFill>
                <a:latin typeface="+mn-lt"/>
                <a:cs typeface="Arial" charset="0"/>
              </a:rPr>
              <a:t>that supports</a:t>
            </a:r>
            <a:br>
              <a:rPr lang="en-US" kern="0" dirty="0">
                <a:solidFill>
                  <a:srgbClr val="000000"/>
                </a:solidFill>
                <a:latin typeface="+mn-lt"/>
                <a:cs typeface="Arial" charset="0"/>
              </a:rPr>
            </a:br>
            <a:r>
              <a:rPr lang="en-US" kern="0" dirty="0">
                <a:solidFill>
                  <a:srgbClr val="000000"/>
                </a:solidFill>
                <a:latin typeface="+mn-lt"/>
                <a:cs typeface="Arial" charset="0"/>
              </a:rPr>
              <a:t>copy-on-change.</a:t>
            </a:r>
          </a:p>
        </p:txBody>
      </p:sp>
      <p:sp>
        <p:nvSpPr>
          <p:cNvPr id="28677" name="Rounded Rectangle 4"/>
          <p:cNvSpPr>
            <a:spLocks noChangeArrowheads="1"/>
          </p:cNvSpPr>
          <p:nvPr/>
        </p:nvSpPr>
        <p:spPr bwMode="auto">
          <a:xfrm>
            <a:off x="7140575" y="2284413"/>
            <a:ext cx="1279525" cy="1049337"/>
          </a:xfrm>
          <a:prstGeom prst="roundRect">
            <a:avLst>
              <a:gd name="adj" fmla="val 14514"/>
            </a:avLst>
          </a:prstGeom>
          <a:solidFill>
            <a:srgbClr val="B8D654"/>
          </a:solidFill>
          <a:ln w="28575" algn="ctr">
            <a:solidFill>
              <a:schemeClr val="bg1"/>
            </a:solidFill>
            <a:round/>
            <a:headEnd type="none" w="sm" len="sm"/>
            <a:tailEnd type="none" w="sm" len="sm"/>
          </a:ln>
          <a:effectLst>
            <a:innerShdw blurRad="63500" dist="50800" dir="13500000">
              <a:srgbClr val="B8D654"/>
            </a:innerShdw>
          </a:effectLst>
        </p:spPr>
        <p:txBody>
          <a:bodyPr/>
          <a:lstStyle>
            <a:lvl1pPr defTabSz="228600">
              <a:defRPr>
                <a:solidFill>
                  <a:schemeClr val="tx1"/>
                </a:solidFill>
                <a:latin typeface="Arial" panose="020B0604020202020204" pitchFamily="34" charset="0"/>
                <a:cs typeface="Arial" panose="020B0604020202020204" pitchFamily="34" charset="0"/>
              </a:defRPr>
            </a:lvl1pPr>
            <a:lvl2pPr defTabSz="228600">
              <a:defRPr>
                <a:solidFill>
                  <a:schemeClr val="tx1"/>
                </a:solidFill>
                <a:latin typeface="Arial" panose="020B0604020202020204" pitchFamily="34" charset="0"/>
                <a:cs typeface="Arial" panose="020B0604020202020204" pitchFamily="34" charset="0"/>
              </a:defRPr>
            </a:lvl2pPr>
            <a:lvl3pPr defTabSz="228600">
              <a:defRPr>
                <a:solidFill>
                  <a:schemeClr val="tx1"/>
                </a:solidFill>
                <a:latin typeface="Arial" panose="020B0604020202020204" pitchFamily="34" charset="0"/>
                <a:cs typeface="Arial" panose="020B0604020202020204" pitchFamily="34" charset="0"/>
              </a:defRPr>
            </a:lvl3pPr>
            <a:lvl4pPr defTabSz="228600">
              <a:defRPr>
                <a:solidFill>
                  <a:schemeClr val="tx1"/>
                </a:solidFill>
                <a:latin typeface="Arial" panose="020B0604020202020204" pitchFamily="34" charset="0"/>
                <a:cs typeface="Arial" panose="020B0604020202020204" pitchFamily="34" charset="0"/>
              </a:defRPr>
            </a:lvl4pPr>
            <a:lvl5pPr defTabSz="228600">
              <a:defRPr>
                <a:solidFill>
                  <a:schemeClr val="tx1"/>
                </a:solidFill>
                <a:latin typeface="Arial" panose="020B0604020202020204" pitchFamily="34" charset="0"/>
                <a:cs typeface="Arial" panose="020B0604020202020204" pitchFamily="34" charset="0"/>
              </a:defRPr>
            </a:lvl5pPr>
            <a:lvl6pPr marL="28940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3512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8084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656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defRPr/>
            </a:pPr>
            <a:endParaRPr lang="en-US" altLang="en-US" dirty="0">
              <a:solidFill>
                <a:srgbClr val="000000"/>
              </a:solidFill>
            </a:endParaRPr>
          </a:p>
        </p:txBody>
      </p:sp>
      <p:sp>
        <p:nvSpPr>
          <p:cNvPr id="15369" name="Rectangle 282"/>
          <p:cNvSpPr>
            <a:spLocks noChangeArrowheads="1"/>
          </p:cNvSpPr>
          <p:nvPr/>
        </p:nvSpPr>
        <p:spPr bwMode="auto">
          <a:xfrm>
            <a:off x="944563" y="1287463"/>
            <a:ext cx="10609262" cy="671512"/>
          </a:xfrm>
          <a:prstGeom prst="rect">
            <a:avLst/>
          </a:prstGeom>
          <a:solidFill>
            <a:srgbClr val="FFFFCC"/>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cxnSp>
        <p:nvCxnSpPr>
          <p:cNvPr id="15372" name="Straight Arrow Connector 120"/>
          <p:cNvCxnSpPr>
            <a:cxnSpLocks noChangeShapeType="1"/>
          </p:cNvCxnSpPr>
          <p:nvPr/>
        </p:nvCxnSpPr>
        <p:spPr bwMode="auto">
          <a:xfrm rot="5400000" flipH="1" flipV="1">
            <a:off x="1761332" y="1899443"/>
            <a:ext cx="398463" cy="3175"/>
          </a:xfrm>
          <a:prstGeom prst="straightConnector1">
            <a:avLst/>
          </a:prstGeom>
          <a:noFill/>
          <a:ln w="57150" cap="sq" cmpd="sng">
            <a:solidFill>
              <a:schemeClr val="tx1"/>
            </a:solidFill>
            <a:prstDash val="solid"/>
            <a:round/>
            <a:headEnd type="none" w="sm" len="sm"/>
            <a:tailEnd type="triangle" w="med" len="med"/>
          </a:ln>
          <a:extLst/>
        </p:spPr>
      </p:cxnSp>
      <p:cxnSp>
        <p:nvCxnSpPr>
          <p:cNvPr id="15374" name="Straight Arrow Connector 31"/>
          <p:cNvCxnSpPr>
            <a:cxnSpLocks noChangeShapeType="1"/>
          </p:cNvCxnSpPr>
          <p:nvPr/>
        </p:nvCxnSpPr>
        <p:spPr bwMode="auto">
          <a:xfrm rot="5400000" flipH="1" flipV="1">
            <a:off x="4097338" y="1900237"/>
            <a:ext cx="398463" cy="1588"/>
          </a:xfrm>
          <a:prstGeom prst="straightConnector1">
            <a:avLst/>
          </a:prstGeom>
          <a:noFill/>
          <a:ln w="57150" cap="sq" cmpd="sng">
            <a:solidFill>
              <a:schemeClr val="tx1"/>
            </a:solidFill>
            <a:prstDash val="solid"/>
            <a:round/>
            <a:headEnd type="none" w="sm" len="sm"/>
            <a:tailEnd type="triangle" w="med" len="med"/>
          </a:ln>
          <a:extLst/>
        </p:spPr>
      </p:cxnSp>
      <p:sp>
        <p:nvSpPr>
          <p:cNvPr id="15376" name="TextBox 157"/>
          <p:cNvSpPr txBox="1">
            <a:spLocks noChangeArrowheads="1"/>
          </p:cNvSpPr>
          <p:nvPr/>
        </p:nvSpPr>
        <p:spPr bwMode="auto">
          <a:xfrm>
            <a:off x="5368925" y="1273175"/>
            <a:ext cx="176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solidFill>
                  <a:srgbClr val="000000"/>
                </a:solidFill>
              </a:rPr>
              <a:t>CDB root</a:t>
            </a:r>
          </a:p>
        </p:txBody>
      </p:sp>
      <p:sp>
        <p:nvSpPr>
          <p:cNvPr id="36" name="Rectangle 31"/>
          <p:cNvSpPr txBox="1">
            <a:spLocks noChangeArrowheads="1"/>
          </p:cNvSpPr>
          <p:nvPr/>
        </p:nvSpPr>
        <p:spPr>
          <a:xfrm>
            <a:off x="812800" y="2673350"/>
            <a:ext cx="10555288" cy="2667000"/>
          </a:xfrm>
          <a:prstGeom prst="rect">
            <a:avLst/>
          </a:prstGeom>
        </p:spPr>
        <p:txBody>
          <a:bodyPr/>
          <a:lstStyle/>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a:p>
            <a:pPr marL="117475" lvl="1" indent="-460375" defTabSz="228600" eaLnBrk="1" hangingPunct="1">
              <a:buFont typeface="Arial" charset="0"/>
              <a:buNone/>
              <a:defRPr/>
            </a:pPr>
            <a:endParaRPr lang="fr-FR" sz="2200" dirty="0">
              <a:latin typeface="+mj-lt"/>
              <a:cs typeface="Courier New" pitchFamily="49" charset="0"/>
            </a:endParaRPr>
          </a:p>
        </p:txBody>
      </p:sp>
      <p:sp>
        <p:nvSpPr>
          <p:cNvPr id="15378" name="Text Box 58"/>
          <p:cNvSpPr txBox="1">
            <a:spLocks noChangeArrowheads="1"/>
          </p:cNvSpPr>
          <p:nvPr/>
        </p:nvSpPr>
        <p:spPr bwMode="blackWhite">
          <a:xfrm>
            <a:off x="10664825" y="982663"/>
            <a:ext cx="914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i="1" dirty="0">
                <a:solidFill>
                  <a:srgbClr val="000000"/>
                </a:solidFill>
              </a:rPr>
              <a:t>CDB</a:t>
            </a:r>
          </a:p>
        </p:txBody>
      </p:sp>
      <p:pic>
        <p:nvPicPr>
          <p:cNvPr id="1537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401888"/>
            <a:ext cx="777875"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9800" y="2163763"/>
            <a:ext cx="4143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284"/>
          <p:cNvSpPr>
            <a:spLocks noChangeArrowheads="1"/>
          </p:cNvSpPr>
          <p:nvPr/>
        </p:nvSpPr>
        <p:spPr bwMode="auto">
          <a:xfrm>
            <a:off x="914400" y="2100263"/>
            <a:ext cx="2092325" cy="1458912"/>
          </a:xfrm>
          <a:prstGeom prst="rect">
            <a:avLst/>
          </a:prstGeom>
          <a:solidFill>
            <a:srgbClr val="FFCC99"/>
          </a:solidFill>
          <a:ln w="19050"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15371" name="TextBox 174"/>
          <p:cNvSpPr txBox="1">
            <a:spLocks noChangeArrowheads="1"/>
          </p:cNvSpPr>
          <p:nvPr/>
        </p:nvSpPr>
        <p:spPr bwMode="auto">
          <a:xfrm>
            <a:off x="985838" y="2260600"/>
            <a:ext cx="1858962" cy="7080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2000" dirty="0">
                <a:solidFill>
                  <a:srgbClr val="000000"/>
                </a:solidFill>
              </a:rPr>
              <a:t>CDB Seed </a:t>
            </a:r>
          </a:p>
          <a:p>
            <a:pPr eaLnBrk="1" hangingPunct="1">
              <a:buFont typeface="Arial" panose="020B0604020202020204" pitchFamily="34" charset="0"/>
              <a:buNone/>
            </a:pPr>
            <a:r>
              <a:rPr lang="en-US" altLang="en-US" sz="2000" dirty="0">
                <a:solidFill>
                  <a:srgbClr val="000000"/>
                </a:solidFill>
              </a:rPr>
              <a:t>PDB</a:t>
            </a:r>
          </a:p>
        </p:txBody>
      </p:sp>
      <p:grpSp>
        <p:nvGrpSpPr>
          <p:cNvPr id="2" name="Group 8"/>
          <p:cNvGrpSpPr>
            <a:grpSpLocks/>
          </p:cNvGrpSpPr>
          <p:nvPr/>
        </p:nvGrpSpPr>
        <p:grpSpPr bwMode="auto">
          <a:xfrm>
            <a:off x="3250353" y="2099548"/>
            <a:ext cx="2092839" cy="1459675"/>
            <a:chOff x="555570" y="3794131"/>
            <a:chExt cx="7959833" cy="2154266"/>
          </a:xfrm>
          <a:solidFill>
            <a:srgbClr val="FFCC99"/>
          </a:solidFill>
        </p:grpSpPr>
        <p:sp>
          <p:nvSpPr>
            <p:cNvPr id="33" name="Rectangle 32"/>
            <p:cNvSpPr>
              <a:spLocks noChangeArrowheads="1"/>
            </p:cNvSpPr>
            <p:nvPr/>
          </p:nvSpPr>
          <p:spPr bwMode="auto">
            <a:xfrm>
              <a:off x="555570" y="3794131"/>
              <a:ext cx="7959833" cy="2154266"/>
            </a:xfrm>
            <a:prstGeom prst="rect">
              <a:avLst/>
            </a:prstGeom>
            <a:grpFill/>
            <a:ln w="19050" algn="ctr">
              <a:solidFill>
                <a:schemeClr val="tx1"/>
              </a:solidFill>
              <a:round/>
              <a:headEnd/>
              <a:tailEnd/>
            </a:ln>
          </p:spPr>
          <p:txBody>
            <a:bodyPr lIns="92075" tIns="46038" rIns="92075" bIns="46038"/>
            <a:lstStyle/>
            <a:p>
              <a:pPr marL="119063" indent="-119063" eaLnBrk="1" hangingPunct="1">
                <a:buFont typeface="Arial" charset="0"/>
                <a:buNone/>
                <a:defRPr/>
              </a:pPr>
              <a:endParaRPr lang="en-US" dirty="0">
                <a:solidFill>
                  <a:srgbClr val="000000"/>
                </a:solidFill>
                <a:latin typeface="Arial" charset="0"/>
                <a:cs typeface="Arial" charset="0"/>
              </a:endParaRPr>
            </a:p>
          </p:txBody>
        </p:sp>
        <p:sp>
          <p:nvSpPr>
            <p:cNvPr id="34" name="TextBox 33"/>
            <p:cNvSpPr txBox="1">
              <a:spLocks noChangeArrowheads="1"/>
            </p:cNvSpPr>
            <p:nvPr/>
          </p:nvSpPr>
          <p:spPr bwMode="auto">
            <a:xfrm>
              <a:off x="941893" y="3931974"/>
              <a:ext cx="7227426" cy="1044736"/>
            </a:xfrm>
            <a:prstGeom prst="rect">
              <a:avLst/>
            </a:prstGeom>
            <a:grpFill/>
            <a:ln w="9525">
              <a:noFill/>
              <a:miter lim="800000"/>
              <a:headEnd/>
              <a:tailEnd/>
            </a:ln>
          </p:spPr>
          <p:txBody>
            <a:bodyPr>
              <a:spAutoFit/>
            </a:bodyPr>
            <a:lstStyle/>
            <a:p>
              <a:pPr eaLnBrk="1" hangingPunct="1">
                <a:buFont typeface="Arial" charset="0"/>
                <a:buNone/>
                <a:defRPr/>
              </a:pPr>
              <a:r>
                <a:rPr lang="en-US" sz="2000" dirty="0">
                  <a:solidFill>
                    <a:srgbClr val="000000"/>
                  </a:solidFill>
                  <a:latin typeface="Arial" charset="0"/>
                  <a:cs typeface="Arial" charset="0"/>
                </a:rPr>
                <a:t>New empty</a:t>
              </a:r>
            </a:p>
            <a:p>
              <a:pPr eaLnBrk="1" hangingPunct="1">
                <a:buFont typeface="Arial" charset="0"/>
                <a:buNone/>
                <a:defRPr/>
              </a:pPr>
              <a:r>
                <a:rPr lang="en-US" sz="2000" dirty="0">
                  <a:solidFill>
                    <a:srgbClr val="000000"/>
                  </a:solidFill>
                  <a:latin typeface="Arial" charset="0"/>
                  <a:cs typeface="Arial" charset="0"/>
                </a:rPr>
                <a:t>PDB</a:t>
              </a:r>
            </a:p>
          </p:txBody>
        </p:sp>
      </p:grpSp>
      <p:sp>
        <p:nvSpPr>
          <p:cNvPr id="28" name="Right Arrow 27"/>
          <p:cNvSpPr/>
          <p:nvPr/>
        </p:nvSpPr>
        <p:spPr bwMode="auto">
          <a:xfrm>
            <a:off x="2235200" y="3330575"/>
            <a:ext cx="1493838" cy="228600"/>
          </a:xfrm>
          <a:prstGeom prst="rightArrow">
            <a:avLst/>
          </a:prstGeom>
          <a:solidFill>
            <a:srgbClr val="00B050"/>
          </a:solidFill>
          <a:ln w="9525" cap="flat" cmpd="sng" algn="ctr">
            <a:solidFill>
              <a:schemeClr val="accent6">
                <a:lumMod val="20000"/>
                <a:lumOff val="80000"/>
              </a:schemeClr>
            </a:solidFill>
            <a:prstDash val="solid"/>
            <a:round/>
            <a:headEnd type="none" w="med" len="med"/>
            <a:tailEnd type="none" w="med" len="med"/>
          </a:ln>
          <a:effectLst/>
        </p:spPr>
        <p:txBody>
          <a:bodyPr lIns="92075" tIns="46038" rIns="92075" bIns="46038"/>
          <a:lstStyle/>
          <a:p>
            <a:pPr marL="119063" indent="-119063" eaLnBrk="1" hangingPunct="1">
              <a:lnSpc>
                <a:spcPct val="90000"/>
              </a:lnSpc>
              <a:spcBef>
                <a:spcPct val="50000"/>
              </a:spcBef>
              <a:buClr>
                <a:schemeClr val="accent1"/>
              </a:buClr>
              <a:defRPr/>
            </a:pPr>
            <a:endParaRPr lang="en-US" sz="2000" b="1" dirty="0">
              <a:solidFill>
                <a:srgbClr val="000000"/>
              </a:solidFill>
              <a:latin typeface="Arial" charset="0"/>
              <a:cs typeface="Arial" charset="0"/>
            </a:endParaRPr>
          </a:p>
        </p:txBody>
      </p:sp>
    </p:spTree>
    <p:custDataLst>
      <p:tags r:id="rId1"/>
    </p:custDataLst>
    <p:extLst>
      <p:ext uri="{BB962C8B-B14F-4D97-AF65-F5344CB8AC3E}">
        <p14:creationId xmlns:p14="http://schemas.microsoft.com/office/powerpoint/2010/main" val="1769302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40"/>
          <p:cNvSpPr>
            <a:spLocks noGrp="1" noChangeArrowheads="1"/>
          </p:cNvSpPr>
          <p:nvPr>
            <p:ph type="title"/>
          </p:nvPr>
        </p:nvSpPr>
        <p:spPr>
          <a:xfrm>
            <a:off x="117748" y="365127"/>
            <a:ext cx="11233096" cy="371474"/>
          </a:xfrm>
        </p:spPr>
        <p:txBody>
          <a:bodyPr>
            <a:normAutofit fontScale="90000"/>
          </a:bodyPr>
          <a:lstStyle/>
          <a:p>
            <a:pPr eaLnBrk="1" hangingPunct="1"/>
            <a:r>
              <a:rPr lang="en-US" altLang="en-US" dirty="0"/>
              <a:t>Multitenant Container Database Architecture</a:t>
            </a:r>
          </a:p>
        </p:txBody>
      </p:sp>
      <p:sp>
        <p:nvSpPr>
          <p:cNvPr id="16386" name="Content Placeholder 71"/>
          <p:cNvSpPr>
            <a:spLocks noGrp="1"/>
          </p:cNvSpPr>
          <p:nvPr>
            <p:ph idx="1"/>
          </p:nvPr>
        </p:nvSpPr>
        <p:spPr>
          <a:xfrm>
            <a:off x="622300" y="3644900"/>
            <a:ext cx="10944225" cy="2697163"/>
          </a:xfrm>
        </p:spPr>
        <p:txBody>
          <a:bodyPr/>
          <a:lstStyle/>
          <a:p>
            <a:pPr eaLnBrk="1" hangingPunct="1"/>
            <a:r>
              <a:rPr lang="en-US" altLang="en-US" sz="2000" dirty="0"/>
              <a:t>Single DB shares:</a:t>
            </a:r>
          </a:p>
          <a:p>
            <a:pPr lvl="1" eaLnBrk="1" hangingPunct="1"/>
            <a:r>
              <a:rPr lang="en-US" altLang="en-US" sz="1800" dirty="0" smtClean="0"/>
              <a:t>Background </a:t>
            </a:r>
            <a:r>
              <a:rPr lang="en-US" altLang="en-US" sz="1800" dirty="0"/>
              <a:t>processes</a:t>
            </a:r>
          </a:p>
          <a:p>
            <a:pPr lvl="1" eaLnBrk="1" hangingPunct="1"/>
            <a:r>
              <a:rPr lang="en-US" altLang="en-US" sz="1800" dirty="0"/>
              <a:t>Shared/process memory</a:t>
            </a:r>
          </a:p>
          <a:p>
            <a:pPr lvl="1" eaLnBrk="1" hangingPunct="1"/>
            <a:r>
              <a:rPr lang="en-US" altLang="en-US" sz="1800" dirty="0"/>
              <a:t>Oracle metadata</a:t>
            </a:r>
          </a:p>
          <a:p>
            <a:pPr lvl="1" eaLnBrk="1" hangingPunct="1"/>
            <a:r>
              <a:rPr lang="en-US" altLang="en-US" sz="1800" dirty="0"/>
              <a:t>Redo log files</a:t>
            </a:r>
          </a:p>
          <a:p>
            <a:pPr lvl="1" eaLnBrk="1" hangingPunct="1"/>
            <a:r>
              <a:rPr lang="en-US" altLang="en-US" sz="1800" dirty="0"/>
              <a:t>Control files</a:t>
            </a:r>
          </a:p>
          <a:p>
            <a:pPr lvl="1" eaLnBrk="1" hangingPunct="1"/>
            <a:r>
              <a:rPr lang="fr-FR" altLang="en-US" sz="1800" dirty="0"/>
              <a:t>Undo tablespace</a:t>
            </a:r>
          </a:p>
        </p:txBody>
      </p:sp>
      <p:sp>
        <p:nvSpPr>
          <p:cNvPr id="19458" name="Rectangle 81"/>
          <p:cNvSpPr>
            <a:spLocks noChangeArrowheads="1"/>
          </p:cNvSpPr>
          <p:nvPr/>
        </p:nvSpPr>
        <p:spPr bwMode="auto">
          <a:xfrm>
            <a:off x="4027488" y="2438400"/>
            <a:ext cx="7150100" cy="3798888"/>
          </a:xfrm>
          <a:prstGeom prst="rect">
            <a:avLst/>
          </a:prstGeom>
          <a:solidFill>
            <a:schemeClr val="bg1">
              <a:lumMod val="95000"/>
            </a:schemeClr>
          </a:solidFill>
          <a:ln w="28575" algn="ctr">
            <a:solidFill>
              <a:schemeClr val="tx1"/>
            </a:solidFill>
            <a:round/>
            <a:headEnd type="none" w="sm" len="sm"/>
            <a:tailEnd type="none" w="sm" len="sm"/>
          </a:ln>
        </p:spPr>
        <p:txBody>
          <a:bodyPr/>
          <a:lstStyle/>
          <a:p>
            <a:pPr defTabSz="228600" eaLnBrk="1" hangingPunct="1">
              <a:buFont typeface="Arial" charset="0"/>
              <a:buNone/>
              <a:defRPr/>
            </a:pPr>
            <a:endParaRPr lang="en-US" dirty="0">
              <a:solidFill>
                <a:srgbClr val="000000"/>
              </a:solidFill>
              <a:latin typeface="Arial" charset="0"/>
              <a:cs typeface="Arial" charset="0"/>
            </a:endParaRPr>
          </a:p>
        </p:txBody>
      </p:sp>
      <p:sp>
        <p:nvSpPr>
          <p:cNvPr id="19493" name="PPTShape_18"/>
          <p:cNvSpPr>
            <a:spLocks noChangeArrowheads="1"/>
          </p:cNvSpPr>
          <p:nvPr/>
        </p:nvSpPr>
        <p:spPr bwMode="blackWhite">
          <a:xfrm>
            <a:off x="4164013" y="4567238"/>
            <a:ext cx="2217737" cy="1554162"/>
          </a:xfrm>
          <a:prstGeom prst="rect">
            <a:avLst/>
          </a:prstGeom>
          <a:solidFill>
            <a:schemeClr val="accent3">
              <a:lumMod val="60000"/>
              <a:lumOff val="40000"/>
            </a:schemeClr>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defRPr/>
            </a:pPr>
            <a:r>
              <a:rPr lang="en-US" sz="1600" b="1" dirty="0">
                <a:solidFill>
                  <a:srgbClr val="000000"/>
                </a:solidFill>
                <a:latin typeface="Arial" charset="0"/>
                <a:cs typeface="Arial" charset="0"/>
              </a:rPr>
              <a:t>CDB seed</a:t>
            </a:r>
            <a:endParaRPr lang="en-US" sz="1400" b="1" dirty="0">
              <a:solidFill>
                <a:srgbClr val="000000"/>
              </a:solidFill>
              <a:latin typeface="Arial" charset="0"/>
              <a:cs typeface="Arial" charset="0"/>
            </a:endParaRPr>
          </a:p>
        </p:txBody>
      </p:sp>
      <p:sp>
        <p:nvSpPr>
          <p:cNvPr id="100" name="Can 99"/>
          <p:cNvSpPr/>
          <p:nvPr/>
        </p:nvSpPr>
        <p:spPr bwMode="auto">
          <a:xfrm>
            <a:off x="5367338" y="5364163"/>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95" name="Can 94"/>
          <p:cNvSpPr/>
          <p:nvPr/>
        </p:nvSpPr>
        <p:spPr bwMode="auto">
          <a:xfrm>
            <a:off x="4348163" y="5364163"/>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391" name="PPTShape_26"/>
          <p:cNvSpPr txBox="1">
            <a:spLocks noChangeArrowheads="1"/>
          </p:cNvSpPr>
          <p:nvPr/>
        </p:nvSpPr>
        <p:spPr bwMode="blackWhite">
          <a:xfrm>
            <a:off x="4332288" y="5535613"/>
            <a:ext cx="8143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SYSAUX </a:t>
            </a:r>
          </a:p>
        </p:txBody>
      </p:sp>
      <p:sp>
        <p:nvSpPr>
          <p:cNvPr id="16392" name="PPTShape_20"/>
          <p:cNvSpPr txBox="1">
            <a:spLocks noChangeArrowheads="1"/>
          </p:cNvSpPr>
          <p:nvPr/>
        </p:nvSpPr>
        <p:spPr bwMode="blackWhite">
          <a:xfrm>
            <a:off x="4164013" y="4567238"/>
            <a:ext cx="304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93" name="Can 92"/>
          <p:cNvSpPr/>
          <p:nvPr/>
        </p:nvSpPr>
        <p:spPr bwMode="auto">
          <a:xfrm>
            <a:off x="4348163" y="483393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395" name="Rectangle 41"/>
          <p:cNvSpPr>
            <a:spLocks noChangeArrowheads="1"/>
          </p:cNvSpPr>
          <p:nvPr/>
        </p:nvSpPr>
        <p:spPr bwMode="blackWhite">
          <a:xfrm>
            <a:off x="4027488" y="990600"/>
            <a:ext cx="7150100" cy="1371600"/>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16396" name="Rectangle 42"/>
          <p:cNvSpPr>
            <a:spLocks noChangeArrowheads="1"/>
          </p:cNvSpPr>
          <p:nvPr/>
        </p:nvSpPr>
        <p:spPr bwMode="blackWhite">
          <a:xfrm>
            <a:off x="4468813" y="1219200"/>
            <a:ext cx="6399212" cy="554038"/>
          </a:xfrm>
          <a:prstGeom prst="rect">
            <a:avLst/>
          </a:prstGeom>
          <a:solidFill>
            <a:srgbClr val="DCE3E4"/>
          </a:solidFill>
          <a:ln w="19050">
            <a:solidFill>
              <a:schemeClr val="tx1"/>
            </a:solidFill>
            <a:miter lim="800000"/>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p:txBody>
      </p:sp>
      <p:sp>
        <p:nvSpPr>
          <p:cNvPr id="16397" name="Text Box 58"/>
          <p:cNvSpPr txBox="1">
            <a:spLocks noChangeArrowheads="1"/>
          </p:cNvSpPr>
          <p:nvPr/>
        </p:nvSpPr>
        <p:spPr bwMode="blackWhite">
          <a:xfrm>
            <a:off x="6805613" y="990600"/>
            <a:ext cx="17272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dirty="0">
                <a:solidFill>
                  <a:srgbClr val="000000"/>
                </a:solidFill>
              </a:rPr>
              <a:t>Instance</a:t>
            </a:r>
          </a:p>
        </p:txBody>
      </p:sp>
      <p:sp>
        <p:nvSpPr>
          <p:cNvPr id="16398" name="Text Box 63"/>
          <p:cNvSpPr txBox="1">
            <a:spLocks noChangeArrowheads="1"/>
          </p:cNvSpPr>
          <p:nvPr/>
        </p:nvSpPr>
        <p:spPr bwMode="blackWhite">
          <a:xfrm>
            <a:off x="4875213" y="1295400"/>
            <a:ext cx="43672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b="1" dirty="0">
                <a:solidFill>
                  <a:srgbClr val="000000"/>
                </a:solidFill>
              </a:rPr>
              <a:t>System Global Area</a:t>
            </a:r>
          </a:p>
        </p:txBody>
      </p:sp>
      <p:sp>
        <p:nvSpPr>
          <p:cNvPr id="16399" name="Text Box 82"/>
          <p:cNvSpPr txBox="1">
            <a:spLocks noChangeArrowheads="1"/>
          </p:cNvSpPr>
          <p:nvPr/>
        </p:nvSpPr>
        <p:spPr bwMode="blackWhite">
          <a:xfrm>
            <a:off x="4468813" y="1828800"/>
            <a:ext cx="3048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dirty="0">
                <a:solidFill>
                  <a:srgbClr val="000000"/>
                </a:solidFill>
              </a:rPr>
              <a:t>Process Structures</a:t>
            </a:r>
          </a:p>
        </p:txBody>
      </p:sp>
      <p:pic>
        <p:nvPicPr>
          <p:cNvPr id="16400" name="Picture 83" descr="compu01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209274" y="1206501"/>
            <a:ext cx="911258" cy="134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 Box 87"/>
          <p:cNvSpPr txBox="1">
            <a:spLocks noChangeArrowheads="1"/>
          </p:cNvSpPr>
          <p:nvPr/>
        </p:nvSpPr>
        <p:spPr bwMode="auto">
          <a:xfrm>
            <a:off x="1539875" y="1323975"/>
            <a:ext cx="1444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dirty="0">
                <a:solidFill>
                  <a:srgbClr val="000000"/>
                </a:solidFill>
              </a:rPr>
              <a:t>Server</a:t>
            </a:r>
          </a:p>
        </p:txBody>
      </p:sp>
      <p:sp>
        <p:nvSpPr>
          <p:cNvPr id="16402" name="Rectangle 100"/>
          <p:cNvSpPr>
            <a:spLocks noChangeArrowheads="1"/>
          </p:cNvSpPr>
          <p:nvPr/>
        </p:nvSpPr>
        <p:spPr bwMode="blackWhite">
          <a:xfrm>
            <a:off x="1219200" y="1628775"/>
            <a:ext cx="1727200" cy="415925"/>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16403" name="Rectangle 101"/>
          <p:cNvSpPr>
            <a:spLocks noChangeArrowheads="1"/>
          </p:cNvSpPr>
          <p:nvPr/>
        </p:nvSpPr>
        <p:spPr bwMode="blackWhite">
          <a:xfrm>
            <a:off x="1219200" y="2517775"/>
            <a:ext cx="1727200" cy="766763"/>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dirty="0">
              <a:solidFill>
                <a:srgbClr val="000000"/>
              </a:solidFill>
            </a:endParaRPr>
          </a:p>
        </p:txBody>
      </p:sp>
      <p:sp>
        <p:nvSpPr>
          <p:cNvPr id="16404" name="PPTShape_0"/>
          <p:cNvSpPr txBox="1">
            <a:spLocks noChangeArrowheads="1"/>
          </p:cNvSpPr>
          <p:nvPr/>
        </p:nvSpPr>
        <p:spPr bwMode="blackWhite">
          <a:xfrm>
            <a:off x="1320800" y="1714500"/>
            <a:ext cx="16256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dirty="0">
                <a:solidFill>
                  <a:srgbClr val="000000"/>
                </a:solidFill>
              </a:rPr>
              <a:t>Instance</a:t>
            </a:r>
          </a:p>
        </p:txBody>
      </p:sp>
      <p:sp>
        <p:nvSpPr>
          <p:cNvPr id="16405" name="PPTShape_1"/>
          <p:cNvSpPr txBox="1">
            <a:spLocks noChangeArrowheads="1"/>
          </p:cNvSpPr>
          <p:nvPr/>
        </p:nvSpPr>
        <p:spPr bwMode="blackWhite">
          <a:xfrm>
            <a:off x="1320800" y="2636838"/>
            <a:ext cx="16256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0000"/>
                </a:solidFill>
              </a:rPr>
              <a:t>CDB</a:t>
            </a:r>
          </a:p>
        </p:txBody>
      </p:sp>
      <p:sp>
        <p:nvSpPr>
          <p:cNvPr id="16406" name="Rectangle 2"/>
          <p:cNvSpPr>
            <a:spLocks noChangeArrowheads="1"/>
          </p:cNvSpPr>
          <p:nvPr/>
        </p:nvSpPr>
        <p:spPr bwMode="blackWhite">
          <a:xfrm>
            <a:off x="4164013" y="2593975"/>
            <a:ext cx="3467100" cy="1774825"/>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600" b="1" dirty="0">
                <a:solidFill>
                  <a:srgbClr val="000000"/>
                </a:solidFill>
              </a:rPr>
              <a:t>CDB root</a:t>
            </a:r>
          </a:p>
        </p:txBody>
      </p:sp>
      <p:sp>
        <p:nvSpPr>
          <p:cNvPr id="16407" name="PPTShape_2"/>
          <p:cNvSpPr txBox="1">
            <a:spLocks noChangeArrowheads="1"/>
          </p:cNvSpPr>
          <p:nvPr/>
        </p:nvSpPr>
        <p:spPr bwMode="blackWhite">
          <a:xfrm>
            <a:off x="4164013" y="2692400"/>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16408" name="AutoShape 9"/>
          <p:cNvSpPr>
            <a:spLocks noChangeArrowheads="1"/>
          </p:cNvSpPr>
          <p:nvPr/>
        </p:nvSpPr>
        <p:spPr bwMode="auto">
          <a:xfrm>
            <a:off x="9699625" y="3357563"/>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09" name="PPTShape_3"/>
          <p:cNvSpPr txBox="1">
            <a:spLocks noChangeArrowheads="1"/>
          </p:cNvSpPr>
          <p:nvPr/>
        </p:nvSpPr>
        <p:spPr bwMode="blackWhite">
          <a:xfrm>
            <a:off x="9547225" y="2692400"/>
            <a:ext cx="1465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Redo Log </a:t>
            </a:r>
          </a:p>
          <a:p>
            <a:r>
              <a:rPr lang="en-US" altLang="en-US" sz="1400" b="1" dirty="0">
                <a:solidFill>
                  <a:srgbClr val="000000"/>
                </a:solidFill>
              </a:rPr>
              <a:t>files</a:t>
            </a:r>
          </a:p>
        </p:txBody>
      </p:sp>
      <p:sp>
        <p:nvSpPr>
          <p:cNvPr id="16410" name="PPTShape_4"/>
          <p:cNvSpPr>
            <a:spLocks noChangeArrowheads="1"/>
          </p:cNvSpPr>
          <p:nvPr/>
        </p:nvSpPr>
        <p:spPr bwMode="auto">
          <a:xfrm>
            <a:off x="9902825" y="3509963"/>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11" name="PPTShape_5"/>
          <p:cNvSpPr>
            <a:spLocks noChangeArrowheads="1"/>
          </p:cNvSpPr>
          <p:nvPr/>
        </p:nvSpPr>
        <p:spPr bwMode="auto">
          <a:xfrm>
            <a:off x="10106025" y="3662363"/>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12" name="PPTShape_6"/>
          <p:cNvSpPr>
            <a:spLocks noChangeArrowheads="1"/>
          </p:cNvSpPr>
          <p:nvPr/>
        </p:nvSpPr>
        <p:spPr bwMode="auto">
          <a:xfrm>
            <a:off x="8478838" y="3357563"/>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13" name="PPTShape_7"/>
          <p:cNvSpPr>
            <a:spLocks noChangeArrowheads="1"/>
          </p:cNvSpPr>
          <p:nvPr/>
        </p:nvSpPr>
        <p:spPr bwMode="auto">
          <a:xfrm>
            <a:off x="8682038" y="3509963"/>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14" name="PPTShape_8"/>
          <p:cNvSpPr txBox="1">
            <a:spLocks noChangeArrowheads="1"/>
          </p:cNvSpPr>
          <p:nvPr/>
        </p:nvSpPr>
        <p:spPr bwMode="blackWhite">
          <a:xfrm>
            <a:off x="8205788" y="2692400"/>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Control </a:t>
            </a:r>
          </a:p>
          <a:p>
            <a:r>
              <a:rPr lang="en-US" altLang="en-US" sz="1400" b="1" dirty="0">
                <a:solidFill>
                  <a:srgbClr val="000000"/>
                </a:solidFill>
              </a:rPr>
              <a:t>files</a:t>
            </a:r>
          </a:p>
        </p:txBody>
      </p:sp>
      <p:sp>
        <p:nvSpPr>
          <p:cNvPr id="16415" name="PPTShape_9"/>
          <p:cNvSpPr>
            <a:spLocks noChangeArrowheads="1"/>
          </p:cNvSpPr>
          <p:nvPr/>
        </p:nvSpPr>
        <p:spPr bwMode="auto">
          <a:xfrm>
            <a:off x="6259513" y="2949575"/>
            <a:ext cx="731837"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16" name="PPTShape_10"/>
          <p:cNvSpPr>
            <a:spLocks noChangeArrowheads="1"/>
          </p:cNvSpPr>
          <p:nvPr/>
        </p:nvSpPr>
        <p:spPr bwMode="auto">
          <a:xfrm>
            <a:off x="6259513" y="3530600"/>
            <a:ext cx="731837"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17" name="PPTShape_12"/>
          <p:cNvSpPr txBox="1">
            <a:spLocks noChangeArrowheads="1"/>
          </p:cNvSpPr>
          <p:nvPr/>
        </p:nvSpPr>
        <p:spPr bwMode="blackWhite">
          <a:xfrm>
            <a:off x="6253163" y="3098800"/>
            <a:ext cx="11636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UNDO </a:t>
            </a:r>
          </a:p>
        </p:txBody>
      </p:sp>
      <p:sp>
        <p:nvSpPr>
          <p:cNvPr id="16418" name="PPTShape_13"/>
          <p:cNvSpPr txBox="1">
            <a:spLocks noChangeArrowheads="1"/>
          </p:cNvSpPr>
          <p:nvPr/>
        </p:nvSpPr>
        <p:spPr bwMode="blackWhite">
          <a:xfrm>
            <a:off x="6253163" y="3679825"/>
            <a:ext cx="971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TEMP </a:t>
            </a:r>
          </a:p>
        </p:txBody>
      </p:sp>
      <p:sp>
        <p:nvSpPr>
          <p:cNvPr id="16419" name="PPTShape_22"/>
          <p:cNvSpPr txBox="1">
            <a:spLocks noChangeArrowheads="1"/>
          </p:cNvSpPr>
          <p:nvPr/>
        </p:nvSpPr>
        <p:spPr bwMode="blackWhite">
          <a:xfrm>
            <a:off x="4314825" y="4976813"/>
            <a:ext cx="8191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SYSTEM </a:t>
            </a:r>
          </a:p>
        </p:txBody>
      </p:sp>
      <p:sp>
        <p:nvSpPr>
          <p:cNvPr id="19499" name="PPTShape_28"/>
          <p:cNvSpPr>
            <a:spLocks noChangeArrowheads="1"/>
          </p:cNvSpPr>
          <p:nvPr/>
        </p:nvSpPr>
        <p:spPr bwMode="blackWhite">
          <a:xfrm>
            <a:off x="6537325" y="4567238"/>
            <a:ext cx="2263775" cy="1554162"/>
          </a:xfrm>
          <a:prstGeom prst="rect">
            <a:avLst/>
          </a:prstGeom>
          <a:solidFill>
            <a:schemeClr val="accent3">
              <a:lumMod val="60000"/>
              <a:lumOff val="40000"/>
            </a:schemeClr>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defRPr/>
            </a:pPr>
            <a:r>
              <a:rPr lang="en-US" sz="1400" b="1" dirty="0">
                <a:solidFill>
                  <a:srgbClr val="000000"/>
                </a:solidFill>
                <a:latin typeface="Arial" charset="0"/>
                <a:cs typeface="Arial" charset="0"/>
              </a:rPr>
              <a:t>SALES PDB</a:t>
            </a:r>
          </a:p>
        </p:txBody>
      </p:sp>
      <p:cxnSp>
        <p:nvCxnSpPr>
          <p:cNvPr id="16421" name="Straight Arrow Connector 95"/>
          <p:cNvCxnSpPr>
            <a:cxnSpLocks noChangeShapeType="1"/>
          </p:cNvCxnSpPr>
          <p:nvPr/>
        </p:nvCxnSpPr>
        <p:spPr bwMode="auto">
          <a:xfrm flipV="1">
            <a:off x="7072313" y="4368800"/>
            <a:ext cx="0" cy="182563"/>
          </a:xfrm>
          <a:prstGeom prst="straightConnector1">
            <a:avLst/>
          </a:prstGeom>
          <a:noFill/>
          <a:ln w="2540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6422" name="Straight Arrow Connector 111"/>
          <p:cNvCxnSpPr>
            <a:cxnSpLocks noChangeShapeType="1"/>
          </p:cNvCxnSpPr>
          <p:nvPr/>
        </p:nvCxnSpPr>
        <p:spPr bwMode="auto">
          <a:xfrm flipV="1">
            <a:off x="2946400" y="1828800"/>
            <a:ext cx="1055688"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9508" name="PPTShape_37"/>
          <p:cNvSpPr>
            <a:spLocks noChangeArrowheads="1"/>
          </p:cNvSpPr>
          <p:nvPr/>
        </p:nvSpPr>
        <p:spPr bwMode="blackWhite">
          <a:xfrm>
            <a:off x="8955088" y="4567238"/>
            <a:ext cx="1300162" cy="1554162"/>
          </a:xfrm>
          <a:prstGeom prst="rect">
            <a:avLst/>
          </a:prstGeom>
          <a:solidFill>
            <a:schemeClr val="accent3">
              <a:lumMod val="60000"/>
              <a:lumOff val="40000"/>
            </a:schemeClr>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lnSpc>
                <a:spcPct val="85000"/>
              </a:lnSpc>
              <a:spcBef>
                <a:spcPct val="50000"/>
              </a:spcBef>
              <a:defRPr/>
            </a:pPr>
            <a:endParaRPr lang="en-US" sz="1400" dirty="0">
              <a:solidFill>
                <a:srgbClr val="000000"/>
              </a:solidFill>
              <a:latin typeface="Arial" charset="0"/>
              <a:cs typeface="Arial" charset="0"/>
            </a:endParaRPr>
          </a:p>
          <a:p>
            <a:pPr defTabSz="1041400">
              <a:defRPr/>
            </a:pPr>
            <a:r>
              <a:rPr lang="en-US" sz="1400" b="1" dirty="0">
                <a:solidFill>
                  <a:srgbClr val="000000"/>
                </a:solidFill>
                <a:latin typeface="Arial" charset="0"/>
                <a:cs typeface="Arial" charset="0"/>
              </a:rPr>
              <a:t>HR PDB</a:t>
            </a:r>
            <a:endParaRPr lang="en-US" sz="1400" b="1" i="1" dirty="0">
              <a:solidFill>
                <a:srgbClr val="000000"/>
              </a:solidFill>
              <a:latin typeface="Arial" charset="0"/>
              <a:cs typeface="Arial" charset="0"/>
            </a:endParaRPr>
          </a:p>
        </p:txBody>
      </p:sp>
      <p:sp>
        <p:nvSpPr>
          <p:cNvPr id="16424" name="PPTShape_38"/>
          <p:cNvSpPr txBox="1">
            <a:spLocks noChangeArrowheads="1"/>
          </p:cNvSpPr>
          <p:nvPr/>
        </p:nvSpPr>
        <p:spPr bwMode="blackWhite">
          <a:xfrm>
            <a:off x="8955088" y="4567238"/>
            <a:ext cx="142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cxnSp>
        <p:nvCxnSpPr>
          <p:cNvPr id="16425" name="PPTShape_42"/>
          <p:cNvCxnSpPr>
            <a:cxnSpLocks noChangeShapeType="1"/>
          </p:cNvCxnSpPr>
          <p:nvPr/>
        </p:nvCxnSpPr>
        <p:spPr bwMode="auto">
          <a:xfrm flipV="1">
            <a:off x="9164638" y="4214813"/>
            <a:ext cx="0" cy="323850"/>
          </a:xfrm>
          <a:prstGeom prst="straightConnector1">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6426" name="PPTShape_44"/>
          <p:cNvSpPr txBox="1">
            <a:spLocks noChangeArrowheads="1"/>
          </p:cNvSpPr>
          <p:nvPr/>
        </p:nvSpPr>
        <p:spPr bwMode="blackWhite">
          <a:xfrm>
            <a:off x="5429250" y="5535613"/>
            <a:ext cx="6270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TEMP</a:t>
            </a:r>
          </a:p>
        </p:txBody>
      </p:sp>
      <p:sp>
        <p:nvSpPr>
          <p:cNvPr id="16427" name="PPTShape_45"/>
          <p:cNvSpPr txBox="1">
            <a:spLocks noChangeArrowheads="1"/>
          </p:cNvSpPr>
          <p:nvPr/>
        </p:nvSpPr>
        <p:spPr bwMode="blackWhite">
          <a:xfrm>
            <a:off x="6805613" y="4567238"/>
            <a:ext cx="30464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16428" name="PPTShape_48"/>
          <p:cNvSpPr txBox="1">
            <a:spLocks noChangeArrowheads="1"/>
          </p:cNvSpPr>
          <p:nvPr/>
        </p:nvSpPr>
        <p:spPr bwMode="blackWhite">
          <a:xfrm>
            <a:off x="4589463" y="153670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PDBid2</a:t>
            </a:r>
          </a:p>
        </p:txBody>
      </p:sp>
      <p:sp>
        <p:nvSpPr>
          <p:cNvPr id="16429" name="PPTShape_49"/>
          <p:cNvSpPr txBox="1">
            <a:spLocks noChangeArrowheads="1"/>
          </p:cNvSpPr>
          <p:nvPr/>
        </p:nvSpPr>
        <p:spPr bwMode="blackWhite">
          <a:xfrm>
            <a:off x="5402263" y="152400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PDBid3</a:t>
            </a:r>
          </a:p>
        </p:txBody>
      </p:sp>
      <p:sp>
        <p:nvSpPr>
          <p:cNvPr id="16430" name="PPTShape_50"/>
          <p:cNvSpPr txBox="1">
            <a:spLocks noChangeArrowheads="1"/>
          </p:cNvSpPr>
          <p:nvPr/>
        </p:nvSpPr>
        <p:spPr bwMode="blackWhite">
          <a:xfrm>
            <a:off x="6316663" y="152400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PDBid4</a:t>
            </a:r>
          </a:p>
        </p:txBody>
      </p:sp>
      <p:sp>
        <p:nvSpPr>
          <p:cNvPr id="16431" name="PPTShape_51"/>
          <p:cNvSpPr txBox="1">
            <a:spLocks noChangeArrowheads="1"/>
          </p:cNvSpPr>
          <p:nvPr/>
        </p:nvSpPr>
        <p:spPr bwMode="blackWhite">
          <a:xfrm>
            <a:off x="7231063" y="152400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PDBid2</a:t>
            </a:r>
          </a:p>
        </p:txBody>
      </p:sp>
      <p:sp>
        <p:nvSpPr>
          <p:cNvPr id="16432" name="PPTShape_52"/>
          <p:cNvSpPr txBox="1">
            <a:spLocks noChangeArrowheads="1"/>
          </p:cNvSpPr>
          <p:nvPr/>
        </p:nvSpPr>
        <p:spPr bwMode="blackWhite">
          <a:xfrm>
            <a:off x="8247063" y="152400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PDBid4</a:t>
            </a:r>
          </a:p>
        </p:txBody>
      </p:sp>
      <p:cxnSp>
        <p:nvCxnSpPr>
          <p:cNvPr id="16433" name="PPTShape_53"/>
          <p:cNvCxnSpPr>
            <a:cxnSpLocks noChangeShapeType="1"/>
          </p:cNvCxnSpPr>
          <p:nvPr/>
        </p:nvCxnSpPr>
        <p:spPr bwMode="auto">
          <a:xfrm>
            <a:off x="2946400" y="3035300"/>
            <a:ext cx="1055688"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6434" name="PPTShape_54"/>
          <p:cNvCxnSpPr>
            <a:cxnSpLocks noChangeShapeType="1"/>
          </p:cNvCxnSpPr>
          <p:nvPr/>
        </p:nvCxnSpPr>
        <p:spPr bwMode="auto">
          <a:xfrm flipV="1">
            <a:off x="5326063" y="4368800"/>
            <a:ext cx="0" cy="182563"/>
          </a:xfrm>
          <a:prstGeom prst="straightConnector1">
            <a:avLst/>
          </a:prstGeom>
          <a:noFill/>
          <a:ln w="2540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6435" name="Straight Arrow Connector 83"/>
          <p:cNvCxnSpPr>
            <a:cxnSpLocks noChangeShapeType="1"/>
          </p:cNvCxnSpPr>
          <p:nvPr/>
        </p:nvCxnSpPr>
        <p:spPr bwMode="auto">
          <a:xfrm flipH="1">
            <a:off x="2082800" y="2055813"/>
            <a:ext cx="0" cy="4572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16436" name="Straight Connector 73"/>
          <p:cNvCxnSpPr>
            <a:cxnSpLocks noChangeShapeType="1"/>
          </p:cNvCxnSpPr>
          <p:nvPr/>
        </p:nvCxnSpPr>
        <p:spPr bwMode="auto">
          <a:xfrm>
            <a:off x="7631113" y="4221163"/>
            <a:ext cx="1533525" cy="0"/>
          </a:xfrm>
          <a:prstGeom prst="line">
            <a:avLst/>
          </a:prstGeom>
          <a:noFill/>
          <a:ln w="25400"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sp>
        <p:nvSpPr>
          <p:cNvPr id="16437" name="PPTShape_9"/>
          <p:cNvSpPr>
            <a:spLocks noChangeArrowheads="1"/>
          </p:cNvSpPr>
          <p:nvPr/>
        </p:nvSpPr>
        <p:spPr bwMode="auto">
          <a:xfrm>
            <a:off x="5360988" y="4787900"/>
            <a:ext cx="731837"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38" name="PPTShape_12"/>
          <p:cNvSpPr txBox="1">
            <a:spLocks noChangeArrowheads="1"/>
          </p:cNvSpPr>
          <p:nvPr/>
        </p:nvSpPr>
        <p:spPr bwMode="blackWhite">
          <a:xfrm>
            <a:off x="5367338" y="4965700"/>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UNDO </a:t>
            </a:r>
          </a:p>
        </p:txBody>
      </p:sp>
      <p:sp>
        <p:nvSpPr>
          <p:cNvPr id="16439" name="PPTShape_9"/>
          <p:cNvSpPr>
            <a:spLocks noChangeArrowheads="1"/>
          </p:cNvSpPr>
          <p:nvPr/>
        </p:nvSpPr>
        <p:spPr bwMode="auto">
          <a:xfrm>
            <a:off x="7626350" y="4868863"/>
            <a:ext cx="731838" cy="431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40" name="PPTShape_12"/>
          <p:cNvSpPr txBox="1">
            <a:spLocks noChangeArrowheads="1"/>
          </p:cNvSpPr>
          <p:nvPr/>
        </p:nvSpPr>
        <p:spPr bwMode="blackWhite">
          <a:xfrm>
            <a:off x="7670800" y="4984750"/>
            <a:ext cx="731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UNDO </a:t>
            </a:r>
          </a:p>
        </p:txBody>
      </p:sp>
      <p:sp>
        <p:nvSpPr>
          <p:cNvPr id="16441" name="PPTShape_9"/>
          <p:cNvSpPr>
            <a:spLocks noChangeArrowheads="1"/>
          </p:cNvSpPr>
          <p:nvPr/>
        </p:nvSpPr>
        <p:spPr bwMode="auto">
          <a:xfrm>
            <a:off x="8990013" y="5157788"/>
            <a:ext cx="560387" cy="295275"/>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6442" name="PPTShape_12"/>
          <p:cNvSpPr txBox="1">
            <a:spLocks noChangeArrowheads="1"/>
          </p:cNvSpPr>
          <p:nvPr/>
        </p:nvSpPr>
        <p:spPr bwMode="blackWhite">
          <a:xfrm>
            <a:off x="8958263" y="5211763"/>
            <a:ext cx="731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UNDO </a:t>
            </a:r>
          </a:p>
        </p:txBody>
      </p:sp>
      <p:sp>
        <p:nvSpPr>
          <p:cNvPr id="16443" name="Oval 71"/>
          <p:cNvSpPr>
            <a:spLocks noChangeArrowheads="1"/>
          </p:cNvSpPr>
          <p:nvPr/>
        </p:nvSpPr>
        <p:spPr bwMode="blackWhite">
          <a:xfrm>
            <a:off x="4535488" y="206057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6444" name="Oval 71"/>
          <p:cNvSpPr>
            <a:spLocks noChangeArrowheads="1"/>
          </p:cNvSpPr>
          <p:nvPr/>
        </p:nvSpPr>
        <p:spPr bwMode="blackWhite">
          <a:xfrm>
            <a:off x="5486400" y="206057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6445" name="Oval 71"/>
          <p:cNvSpPr>
            <a:spLocks noChangeArrowheads="1"/>
          </p:cNvSpPr>
          <p:nvPr/>
        </p:nvSpPr>
        <p:spPr bwMode="blackWhite">
          <a:xfrm>
            <a:off x="6435725" y="206057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6446" name="Oval 71"/>
          <p:cNvSpPr>
            <a:spLocks noChangeArrowheads="1"/>
          </p:cNvSpPr>
          <p:nvPr/>
        </p:nvSpPr>
        <p:spPr bwMode="blackWhite">
          <a:xfrm>
            <a:off x="7385050" y="206057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6447" name="Oval 71"/>
          <p:cNvSpPr>
            <a:spLocks noChangeArrowheads="1"/>
          </p:cNvSpPr>
          <p:nvPr/>
        </p:nvSpPr>
        <p:spPr bwMode="blackWhite">
          <a:xfrm>
            <a:off x="8335963" y="206057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96" name="Can 95"/>
          <p:cNvSpPr/>
          <p:nvPr/>
        </p:nvSpPr>
        <p:spPr bwMode="auto">
          <a:xfrm>
            <a:off x="4348163" y="3538538"/>
            <a:ext cx="752475" cy="4953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449" name="PPTShape_26"/>
          <p:cNvSpPr txBox="1">
            <a:spLocks noChangeArrowheads="1"/>
          </p:cNvSpPr>
          <p:nvPr/>
        </p:nvSpPr>
        <p:spPr bwMode="blackWhite">
          <a:xfrm>
            <a:off x="4332288" y="3711575"/>
            <a:ext cx="8143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SYSAUX </a:t>
            </a:r>
          </a:p>
        </p:txBody>
      </p:sp>
      <p:sp>
        <p:nvSpPr>
          <p:cNvPr id="98" name="Can 97"/>
          <p:cNvSpPr/>
          <p:nvPr/>
        </p:nvSpPr>
        <p:spPr bwMode="auto">
          <a:xfrm>
            <a:off x="4348163" y="3006725"/>
            <a:ext cx="752475" cy="493713"/>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451" name="PPTShape_22"/>
          <p:cNvSpPr txBox="1">
            <a:spLocks noChangeArrowheads="1"/>
          </p:cNvSpPr>
          <p:nvPr/>
        </p:nvSpPr>
        <p:spPr bwMode="blackWhite">
          <a:xfrm>
            <a:off x="4314825" y="3149600"/>
            <a:ext cx="8191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SYSTEM </a:t>
            </a:r>
          </a:p>
        </p:txBody>
      </p:sp>
      <p:sp>
        <p:nvSpPr>
          <p:cNvPr id="101" name="Can 100"/>
          <p:cNvSpPr/>
          <p:nvPr/>
        </p:nvSpPr>
        <p:spPr bwMode="auto">
          <a:xfrm>
            <a:off x="6672263" y="5364163"/>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453" name="PPTShape_26"/>
          <p:cNvSpPr txBox="1">
            <a:spLocks noChangeArrowheads="1"/>
          </p:cNvSpPr>
          <p:nvPr/>
        </p:nvSpPr>
        <p:spPr bwMode="blackWhite">
          <a:xfrm>
            <a:off x="6656388" y="5535613"/>
            <a:ext cx="8143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SYSAUX </a:t>
            </a:r>
          </a:p>
        </p:txBody>
      </p:sp>
      <p:sp>
        <p:nvSpPr>
          <p:cNvPr id="103" name="Can 102"/>
          <p:cNvSpPr/>
          <p:nvPr/>
        </p:nvSpPr>
        <p:spPr bwMode="auto">
          <a:xfrm>
            <a:off x="6672263" y="483393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455" name="PPTShape_22"/>
          <p:cNvSpPr txBox="1">
            <a:spLocks noChangeArrowheads="1"/>
          </p:cNvSpPr>
          <p:nvPr/>
        </p:nvSpPr>
        <p:spPr bwMode="blackWhite">
          <a:xfrm>
            <a:off x="6638925" y="4976813"/>
            <a:ext cx="8207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SYSTEM </a:t>
            </a:r>
          </a:p>
        </p:txBody>
      </p:sp>
      <p:sp>
        <p:nvSpPr>
          <p:cNvPr id="106" name="Can 105"/>
          <p:cNvSpPr/>
          <p:nvPr/>
        </p:nvSpPr>
        <p:spPr bwMode="auto">
          <a:xfrm>
            <a:off x="7510463" y="5407025"/>
            <a:ext cx="623887" cy="42227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457" name="PPTShape_36"/>
          <p:cNvSpPr txBox="1">
            <a:spLocks noChangeArrowheads="1"/>
          </p:cNvSpPr>
          <p:nvPr/>
        </p:nvSpPr>
        <p:spPr bwMode="blackWhite">
          <a:xfrm>
            <a:off x="7529513" y="5508625"/>
            <a:ext cx="625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TBS2</a:t>
            </a:r>
          </a:p>
        </p:txBody>
      </p:sp>
      <p:sp>
        <p:nvSpPr>
          <p:cNvPr id="108" name="Can 107"/>
          <p:cNvSpPr/>
          <p:nvPr/>
        </p:nvSpPr>
        <p:spPr bwMode="auto">
          <a:xfrm>
            <a:off x="8174038" y="5672138"/>
            <a:ext cx="574675" cy="3683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6459" name="PPTShape_47"/>
          <p:cNvSpPr txBox="1">
            <a:spLocks noChangeArrowheads="1"/>
          </p:cNvSpPr>
          <p:nvPr/>
        </p:nvSpPr>
        <p:spPr bwMode="blackWhite">
          <a:xfrm>
            <a:off x="8164513" y="5762625"/>
            <a:ext cx="623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solidFill>
                  <a:srgbClr val="000000"/>
                </a:solidFill>
              </a:rPr>
              <a:t>TEMP</a:t>
            </a:r>
          </a:p>
        </p:txBody>
      </p:sp>
      <p:sp>
        <p:nvSpPr>
          <p:cNvPr id="110" name="Can 109"/>
          <p:cNvSpPr/>
          <p:nvPr/>
        </p:nvSpPr>
        <p:spPr bwMode="auto">
          <a:xfrm>
            <a:off x="9353550" y="4851400"/>
            <a:ext cx="414338" cy="2921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11" name="Can 110"/>
          <p:cNvSpPr/>
          <p:nvPr/>
        </p:nvSpPr>
        <p:spPr bwMode="auto">
          <a:xfrm>
            <a:off x="9353550" y="5489575"/>
            <a:ext cx="414338" cy="2921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112" name="Can 111"/>
          <p:cNvSpPr/>
          <p:nvPr/>
        </p:nvSpPr>
        <p:spPr bwMode="auto">
          <a:xfrm>
            <a:off x="9645650" y="5165725"/>
            <a:ext cx="412750" cy="2921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Tree>
    <p:custDataLst>
      <p:tags r:id="rId1"/>
    </p:custDataLst>
    <p:extLst>
      <p:ext uri="{BB962C8B-B14F-4D97-AF65-F5344CB8AC3E}">
        <p14:creationId xmlns:p14="http://schemas.microsoft.com/office/powerpoint/2010/main" val="3385766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smtClean="0"/>
              <a:t>Containers</a:t>
            </a:r>
            <a:br>
              <a:rPr lang="en-US" altLang="en-US" dirty="0" smtClean="0"/>
            </a:br>
            <a:endParaRPr lang="en-US" altLang="en-US" dirty="0"/>
          </a:p>
        </p:txBody>
      </p:sp>
      <p:sp>
        <p:nvSpPr>
          <p:cNvPr id="17411" name="Content Placeholder 3"/>
          <p:cNvSpPr>
            <a:spLocks noGrp="1"/>
          </p:cNvSpPr>
          <p:nvPr>
            <p:ph idx="1"/>
          </p:nvPr>
        </p:nvSpPr>
        <p:spPr>
          <a:xfrm>
            <a:off x="622300" y="1243013"/>
            <a:ext cx="10944225" cy="3838575"/>
          </a:xfrm>
        </p:spPr>
        <p:txBody>
          <a:bodyPr/>
          <a:lstStyle/>
          <a:p>
            <a:pPr eaLnBrk="1" hangingPunct="1"/>
            <a:r>
              <a:rPr lang="en-US" altLang="en-US" dirty="0"/>
              <a:t>Types of containers in </a:t>
            </a:r>
            <a:r>
              <a:rPr lang="en-US" altLang="en-US" dirty="0">
                <a:latin typeface="Courier New" panose="02070309020205020404" pitchFamily="49" charset="0"/>
                <a:cs typeface="Courier New" panose="02070309020205020404" pitchFamily="49" charset="0"/>
              </a:rPr>
              <a:t>V$CONTAINERS</a:t>
            </a:r>
            <a:r>
              <a:rPr lang="en-US" altLang="en-US" dirty="0"/>
              <a:t>:</a:t>
            </a:r>
          </a:p>
          <a:p>
            <a:pPr lvl="1" eaLnBrk="1" hangingPunct="1"/>
            <a:r>
              <a:rPr lang="en-US" altLang="en-US" b="1" dirty="0"/>
              <a:t>CDB</a:t>
            </a:r>
            <a:r>
              <a:rPr lang="en-US" altLang="en-US" dirty="0"/>
              <a:t> </a:t>
            </a:r>
            <a:r>
              <a:rPr lang="en-US" altLang="en-US" b="1" dirty="0"/>
              <a:t>root</a:t>
            </a:r>
          </a:p>
          <a:p>
            <a:pPr marL="1279525" lvl="2" indent="-365125" eaLnBrk="1" hangingPunct="1"/>
            <a:r>
              <a:rPr lang="en-US" altLang="en-US" dirty="0"/>
              <a:t>The first </a:t>
            </a:r>
            <a:r>
              <a:rPr lang="en-US" altLang="en-US" dirty="0">
                <a:solidFill>
                  <a:srgbClr val="FF0000"/>
                </a:solidFill>
              </a:rPr>
              <a:t>mandatory</a:t>
            </a:r>
            <a:r>
              <a:rPr lang="en-US" altLang="en-US" dirty="0"/>
              <a:t> container created at CDB creation</a:t>
            </a:r>
          </a:p>
          <a:p>
            <a:pPr marL="1279525" lvl="2" indent="-365125" eaLnBrk="1" hangingPunct="1"/>
            <a:r>
              <a:rPr lang="en-US" altLang="en-US" dirty="0"/>
              <a:t>Oracle system–supplied common objects and metadata</a:t>
            </a:r>
          </a:p>
          <a:p>
            <a:pPr marL="1279525" lvl="2" indent="-365125" eaLnBrk="1" hangingPunct="1"/>
            <a:r>
              <a:rPr lang="en-US" altLang="en-US" dirty="0"/>
              <a:t>Oracle system–supplied common users and roles</a:t>
            </a:r>
          </a:p>
          <a:p>
            <a:pPr lvl="1" eaLnBrk="1" hangingPunct="1"/>
            <a:r>
              <a:rPr lang="en-US" altLang="en-US" b="1" dirty="0"/>
              <a:t>Pluggable database </a:t>
            </a:r>
            <a:r>
              <a:rPr lang="en-US" altLang="en-US" dirty="0"/>
              <a:t>(PDBs)</a:t>
            </a:r>
          </a:p>
          <a:p>
            <a:pPr marL="1279525" lvl="2" indent="-365125" eaLnBrk="1" hangingPunct="1"/>
            <a:r>
              <a:rPr lang="en-US" altLang="en-US" dirty="0"/>
              <a:t>Tablespaces (permanent and temporary)</a:t>
            </a:r>
          </a:p>
          <a:p>
            <a:pPr marL="1279525" lvl="2" indent="-365125" eaLnBrk="1" hangingPunct="1"/>
            <a:r>
              <a:rPr lang="en-US" altLang="en-US" dirty="0"/>
              <a:t>Schemas / Objects / Privileges</a:t>
            </a:r>
          </a:p>
          <a:p>
            <a:pPr marL="1279525" lvl="2" indent="-365125" eaLnBrk="1" hangingPunct="1"/>
            <a:r>
              <a:rPr lang="en-US" altLang="en-US" dirty="0"/>
              <a:t>Created / cloned / unplugged / plugged / proxied</a:t>
            </a:r>
          </a:p>
          <a:p>
            <a:pPr marL="1279525" lvl="2" indent="-365125" eaLnBrk="1" hangingPunct="1"/>
            <a:r>
              <a:rPr lang="en-US" altLang="en-US" dirty="0"/>
              <a:t>Particular PDB: CDB seed (</a:t>
            </a:r>
            <a:r>
              <a:rPr lang="en-US" altLang="en-US" dirty="0">
                <a:latin typeface="Courier New" panose="02070309020205020404" pitchFamily="49" charset="0"/>
                <a:cs typeface="Courier New" panose="02070309020205020404" pitchFamily="49" charset="0"/>
              </a:rPr>
              <a:t>PDB$SEED)</a:t>
            </a:r>
            <a:r>
              <a:rPr lang="en-US" altLang="en-US" dirty="0">
                <a:cs typeface="Courier New" panose="02070309020205020404" pitchFamily="49" charset="0"/>
              </a:rPr>
              <a:t>used for </a:t>
            </a:r>
            <a:r>
              <a:rPr lang="en-US" altLang="en-US" dirty="0"/>
              <a:t>fast provisioning of a new PDB</a:t>
            </a:r>
          </a:p>
        </p:txBody>
      </p:sp>
      <p:sp>
        <p:nvSpPr>
          <p:cNvPr id="5" name="Vertical Scroll 4"/>
          <p:cNvSpPr>
            <a:spLocks noChangeAspect="1"/>
          </p:cNvSpPr>
          <p:nvPr/>
        </p:nvSpPr>
        <p:spPr bwMode="auto">
          <a:xfrm>
            <a:off x="9455150" y="476250"/>
            <a:ext cx="1895475" cy="828675"/>
          </a:xfrm>
          <a:prstGeom prst="verticalScroll">
            <a:avLst>
              <a:gd name="adj" fmla="val 13297"/>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17414" name="TextBox 60"/>
          <p:cNvSpPr txBox="1">
            <a:spLocks noChangeArrowheads="1"/>
          </p:cNvSpPr>
          <p:nvPr/>
        </p:nvSpPr>
        <p:spPr bwMode="auto">
          <a:xfrm>
            <a:off x="9678988" y="614363"/>
            <a:ext cx="1822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200" i="1" dirty="0">
                <a:solidFill>
                  <a:srgbClr val="000000"/>
                </a:solidFill>
              </a:rPr>
              <a:t>CDB_PDBS</a:t>
            </a:r>
          </a:p>
          <a:p>
            <a:pPr eaLnBrk="1" hangingPunct="1"/>
            <a:r>
              <a:rPr lang="fr-FR" altLang="en-US" sz="1200" i="1" dirty="0">
                <a:solidFill>
                  <a:srgbClr val="000000"/>
                </a:solidFill>
              </a:rPr>
              <a:t>V$PDBS</a:t>
            </a:r>
          </a:p>
          <a:p>
            <a:pPr eaLnBrk="1" hangingPunct="1"/>
            <a:r>
              <a:rPr lang="fr-FR" altLang="en-US" sz="1200" i="1" dirty="0">
                <a:solidFill>
                  <a:srgbClr val="000000"/>
                </a:solidFill>
              </a:rPr>
              <a:t>V$CONTAINERS</a:t>
            </a:r>
          </a:p>
        </p:txBody>
      </p:sp>
    </p:spTree>
    <p:custDataLst>
      <p:tags r:id="rId1"/>
    </p:custDataLst>
    <p:extLst>
      <p:ext uri="{BB962C8B-B14F-4D97-AF65-F5344CB8AC3E}">
        <p14:creationId xmlns:p14="http://schemas.microsoft.com/office/powerpoint/2010/main" val="1255650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1"/>
          <p:cNvSpPr txBox="1">
            <a:spLocks noChangeArrowheads="1"/>
          </p:cNvSpPr>
          <p:nvPr/>
        </p:nvSpPr>
        <p:spPr bwMode="auto">
          <a:xfrm>
            <a:off x="812800" y="1219200"/>
            <a:ext cx="10555288"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171450" indent="-5143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endParaRPr lang="fr-FR" altLang="en-US" sz="2200" dirty="0">
              <a:cs typeface="Courier New" panose="02070309020205020404" pitchFamily="49" charset="0"/>
            </a:endParaRPr>
          </a:p>
        </p:txBody>
      </p:sp>
      <p:sp>
        <p:nvSpPr>
          <p:cNvPr id="18435" name="Title 3"/>
          <p:cNvSpPr>
            <a:spLocks noGrp="1"/>
          </p:cNvSpPr>
          <p:nvPr>
            <p:ph type="title"/>
          </p:nvPr>
        </p:nvSpPr>
        <p:spPr/>
        <p:txBody>
          <a:bodyPr lIns="91440" tIns="45720" rIns="91440" bIns="45720"/>
          <a:lstStyle/>
          <a:p>
            <a:pPr eaLnBrk="1" hangingPunct="1"/>
            <a:r>
              <a:rPr lang="fr-FR" altLang="en-US" dirty="0"/>
              <a:t>Tools</a:t>
            </a:r>
            <a:endParaRPr lang="fr-FR" altLang="en-US"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60090020"/>
              </p:ext>
            </p:extLst>
          </p:nvPr>
        </p:nvGraphicFramePr>
        <p:xfrm>
          <a:off x="711200" y="1628775"/>
          <a:ext cx="10766424" cy="3230564"/>
        </p:xfrm>
        <a:graphic>
          <a:graphicData uri="http://schemas.openxmlformats.org/drawingml/2006/table">
            <a:tbl>
              <a:tblPr firstRow="1" lastRow="1" bandCol="1">
                <a:tableStyleId>{5FD0F851-EC5A-4D38-B0AD-8093EC10F338}</a:tableStyleId>
              </a:tblPr>
              <a:tblGrid>
                <a:gridCol w="1535718">
                  <a:extLst>
                    <a:ext uri="{9D8B030D-6E8A-4147-A177-3AD203B41FA5}">
                      <a16:colId xmlns:a16="http://schemas.microsoft.com/office/drawing/2014/main" xmlns="" val="20000"/>
                    </a:ext>
                  </a:extLst>
                </a:gridCol>
                <a:gridCol w="1535718">
                  <a:extLst>
                    <a:ext uri="{9D8B030D-6E8A-4147-A177-3AD203B41FA5}">
                      <a16:colId xmlns:a16="http://schemas.microsoft.com/office/drawing/2014/main" xmlns="" val="20001"/>
                    </a:ext>
                  </a:extLst>
                </a:gridCol>
                <a:gridCol w="767858">
                  <a:extLst>
                    <a:ext uri="{9D8B030D-6E8A-4147-A177-3AD203B41FA5}">
                      <a16:colId xmlns:a16="http://schemas.microsoft.com/office/drawing/2014/main" xmlns="" val="20002"/>
                    </a:ext>
                  </a:extLst>
                </a:gridCol>
                <a:gridCol w="1055805">
                  <a:extLst>
                    <a:ext uri="{9D8B030D-6E8A-4147-A177-3AD203B41FA5}">
                      <a16:colId xmlns:a16="http://schemas.microsoft.com/office/drawing/2014/main" xmlns="" val="20003"/>
                    </a:ext>
                  </a:extLst>
                </a:gridCol>
                <a:gridCol w="1439735">
                  <a:extLst>
                    <a:ext uri="{9D8B030D-6E8A-4147-A177-3AD203B41FA5}">
                      <a16:colId xmlns:a16="http://schemas.microsoft.com/office/drawing/2014/main" xmlns="" val="20004"/>
                    </a:ext>
                  </a:extLst>
                </a:gridCol>
                <a:gridCol w="1535718">
                  <a:extLst>
                    <a:ext uri="{9D8B030D-6E8A-4147-A177-3AD203B41FA5}">
                      <a16:colId xmlns:a16="http://schemas.microsoft.com/office/drawing/2014/main" xmlns="" val="20005"/>
                    </a:ext>
                  </a:extLst>
                </a:gridCol>
                <a:gridCol w="1631699">
                  <a:extLst>
                    <a:ext uri="{9D8B030D-6E8A-4147-A177-3AD203B41FA5}">
                      <a16:colId xmlns:a16="http://schemas.microsoft.com/office/drawing/2014/main" xmlns="" val="20006"/>
                    </a:ext>
                  </a:extLst>
                </a:gridCol>
                <a:gridCol w="1264173">
                  <a:extLst>
                    <a:ext uri="{9D8B030D-6E8A-4147-A177-3AD203B41FA5}">
                      <a16:colId xmlns:a16="http://schemas.microsoft.com/office/drawing/2014/main" xmlns="" val="20007"/>
                    </a:ext>
                  </a:extLst>
                </a:gridCol>
              </a:tblGrid>
              <a:tr h="761898">
                <a:tc>
                  <a:txBody>
                    <a:bodyPr/>
                    <a:lstStyle/>
                    <a:p>
                      <a:pPr algn="ctr"/>
                      <a:endParaRPr lang="en-US" sz="2400" dirty="0">
                        <a:solidFill>
                          <a:schemeClr val="bg1"/>
                        </a:solidFill>
                      </a:endParaRPr>
                    </a:p>
                  </a:txBody>
                  <a:tcPr marL="121884" marR="121884" marT="45715" marB="45715" anchor="ctr">
                    <a:solidFill>
                      <a:srgbClr val="8DA6B1"/>
                    </a:solidFill>
                  </a:tcPr>
                </a:tc>
                <a:tc>
                  <a:txBody>
                    <a:bodyPr/>
                    <a:lstStyle/>
                    <a:p>
                      <a:pPr algn="ctr"/>
                      <a:r>
                        <a:rPr lang="en-US" sz="1600" dirty="0">
                          <a:solidFill>
                            <a:schemeClr val="bg1"/>
                          </a:solidFill>
                        </a:rPr>
                        <a:t>SQL*Plus</a:t>
                      </a:r>
                    </a:p>
                  </a:txBody>
                  <a:tcPr marL="121884" marR="121884" marT="45715" marB="45715" anchor="ctr">
                    <a:solidFill>
                      <a:srgbClr val="8DA6B1"/>
                    </a:solidFill>
                  </a:tcPr>
                </a:tc>
                <a:tc>
                  <a:txBody>
                    <a:bodyPr/>
                    <a:lstStyle/>
                    <a:p>
                      <a:pPr algn="ctr"/>
                      <a:r>
                        <a:rPr lang="fr-FR" sz="1600" dirty="0">
                          <a:solidFill>
                            <a:schemeClr val="bg1"/>
                          </a:solidFill>
                        </a:rPr>
                        <a:t>OUI</a:t>
                      </a:r>
                      <a:endParaRPr lang="en-US" sz="1600" dirty="0">
                        <a:solidFill>
                          <a:schemeClr val="bg1"/>
                        </a:solidFill>
                      </a:endParaRPr>
                    </a:p>
                  </a:txBody>
                  <a:tcPr marL="121884" marR="121884" marT="45715" marB="45715" anchor="ctr">
                    <a:solidFill>
                      <a:srgbClr val="8DA6B1"/>
                    </a:solidFill>
                  </a:tcPr>
                </a:tc>
                <a:tc>
                  <a:txBody>
                    <a:bodyPr/>
                    <a:lstStyle/>
                    <a:p>
                      <a:pPr algn="ctr"/>
                      <a:r>
                        <a:rPr lang="en-US" sz="1600" dirty="0">
                          <a:solidFill>
                            <a:schemeClr val="bg1"/>
                          </a:solidFill>
                        </a:rPr>
                        <a:t>DBCA</a:t>
                      </a:r>
                    </a:p>
                  </a:txBody>
                  <a:tcPr marL="121884" marR="121884" marT="45715" marB="45715" anchor="ctr">
                    <a:solidFill>
                      <a:srgbClr val="8DA6B1"/>
                    </a:solidFill>
                  </a:tcPr>
                </a:tc>
                <a:tc>
                  <a:txBody>
                    <a:bodyPr/>
                    <a:lstStyle/>
                    <a:p>
                      <a:pPr algn="ctr"/>
                      <a:r>
                        <a:rPr lang="en-US" sz="1600" dirty="0">
                          <a:solidFill>
                            <a:schemeClr val="bg1"/>
                          </a:solidFill>
                        </a:rPr>
                        <a:t>EM Cloud Control</a:t>
                      </a:r>
                    </a:p>
                  </a:txBody>
                  <a:tcPr marL="121884" marR="121884" marT="45715" marB="45715" anchor="ctr">
                    <a:solidFill>
                      <a:srgbClr val="8DA6B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EM Database</a:t>
                      </a:r>
                      <a:r>
                        <a:rPr lang="en-US" sz="1600" baseline="0" dirty="0">
                          <a:solidFill>
                            <a:schemeClr val="bg1"/>
                          </a:solidFill>
                        </a:rPr>
                        <a:t> Express</a:t>
                      </a:r>
                      <a:endParaRPr lang="en-US" sz="1600" dirty="0">
                        <a:solidFill>
                          <a:schemeClr val="bg1"/>
                        </a:solidFill>
                      </a:endParaRPr>
                    </a:p>
                  </a:txBody>
                  <a:tcPr marL="121884" marR="121884" marT="45715" marB="45715" anchor="ctr">
                    <a:solidFill>
                      <a:srgbClr val="8DA6B1"/>
                    </a:solidFill>
                  </a:tcPr>
                </a:tc>
                <a:tc>
                  <a:txBody>
                    <a:bodyPr/>
                    <a:lstStyle/>
                    <a:p>
                      <a:pPr algn="ctr"/>
                      <a:r>
                        <a:rPr lang="en-US" sz="1600" dirty="0">
                          <a:solidFill>
                            <a:schemeClr val="bg1"/>
                          </a:solidFill>
                        </a:rPr>
                        <a:t>SQL Developer</a:t>
                      </a:r>
                    </a:p>
                  </a:txBody>
                  <a:tcPr marL="121884" marR="121884" marT="45715" marB="45715" anchor="ctr">
                    <a:solidFill>
                      <a:srgbClr val="8DA6B1"/>
                    </a:solidFill>
                  </a:tcPr>
                </a:tc>
                <a:tc>
                  <a:txBody>
                    <a:bodyPr/>
                    <a:lstStyle/>
                    <a:p>
                      <a:pPr algn="ctr"/>
                      <a:r>
                        <a:rPr lang="en-US" sz="1600" dirty="0">
                          <a:solidFill>
                            <a:schemeClr val="bg1"/>
                          </a:solidFill>
                        </a:rPr>
                        <a:t>DBUA</a:t>
                      </a:r>
                    </a:p>
                  </a:txBody>
                  <a:tcPr marL="121884" marR="121884" marT="45715" marB="45715" anchor="ctr">
                    <a:solidFill>
                      <a:srgbClr val="8DA6B1"/>
                    </a:solidFill>
                  </a:tcPr>
                </a:tc>
                <a:extLst>
                  <a:ext uri="{0D108BD9-81ED-4DB2-BD59-A6C34878D82A}">
                    <a16:rowId xmlns:a16="http://schemas.microsoft.com/office/drawing/2014/main" xmlns="" val="10000"/>
                  </a:ext>
                </a:extLst>
              </a:tr>
              <a:tr h="761898">
                <a:tc>
                  <a:txBody>
                    <a:bodyPr/>
                    <a:lstStyle/>
                    <a:p>
                      <a:r>
                        <a:rPr lang="fr-FR" sz="1400" kern="1200" dirty="0">
                          <a:solidFill>
                            <a:srgbClr val="000000"/>
                          </a:solidFill>
                        </a:rPr>
                        <a:t>Create a new CDB or PDB</a:t>
                      </a:r>
                      <a:endParaRPr lang="en-US" sz="1400" dirty="0">
                        <a:solidFill>
                          <a:srgbClr val="000000"/>
                        </a:solidFill>
                      </a:endParaRPr>
                    </a:p>
                  </a:txBody>
                  <a:tcPr marL="121884" marR="121884" marT="45715" marB="45715" anchor="ctr">
                    <a:solidFill>
                      <a:schemeClr val="accent6">
                        <a:lumMod val="20000"/>
                        <a:lumOff val="80000"/>
                      </a:schemeClr>
                    </a:solidFill>
                  </a:tcPr>
                </a:tc>
                <a:tc>
                  <a:txBody>
                    <a:bodyPr/>
                    <a:lstStyle/>
                    <a:p>
                      <a:r>
                        <a:rPr lang="en-US" sz="1400" dirty="0">
                          <a:solidFill>
                            <a:srgbClr val="000000"/>
                          </a:solidFill>
                        </a:rPr>
                        <a:t>Yes</a:t>
                      </a:r>
                    </a:p>
                  </a:txBody>
                  <a:tcPr marL="121884" marR="121884" marT="45715" marB="45715" anchor="ctr" anchorCtr="1"/>
                </a:tc>
                <a:tc>
                  <a:txBody>
                    <a:bodyPr/>
                    <a:lstStyle/>
                    <a:p>
                      <a:r>
                        <a:rPr lang="fr-FR" sz="1400" dirty="0">
                          <a:solidFill>
                            <a:srgbClr val="000000"/>
                          </a:solidFill>
                        </a:rPr>
                        <a:t>Yes</a:t>
                      </a:r>
                      <a:endParaRPr lang="en-US" sz="1400" dirty="0">
                        <a:solidFill>
                          <a:srgbClr val="000000"/>
                        </a:solidFill>
                      </a:endParaRPr>
                    </a:p>
                  </a:txBody>
                  <a:tcPr marL="121884" marR="121884" marT="45715" marB="45715" anchor="ctr" anchorCtr="1">
                    <a:solidFill>
                      <a:schemeClr val="accent6">
                        <a:lumMod val="20000"/>
                        <a:lumOff val="80000"/>
                      </a:schemeClr>
                    </a:solidFill>
                  </a:tcPr>
                </a:tc>
                <a:tc>
                  <a:txBody>
                    <a:bodyPr/>
                    <a:lstStyle/>
                    <a:p>
                      <a:r>
                        <a:rPr lang="en-US" sz="1400" dirty="0">
                          <a:solidFill>
                            <a:srgbClr val="000000"/>
                          </a:solidFill>
                        </a:rPr>
                        <a:t>Yes</a:t>
                      </a:r>
                    </a:p>
                  </a:txBody>
                  <a:tcPr marL="121884" marR="121884" marT="45715" marB="45715" anchor="ctr" anchorCtr="1"/>
                </a:tc>
                <a:tc>
                  <a:txBody>
                    <a:bodyPr/>
                    <a:lstStyle/>
                    <a:p>
                      <a:r>
                        <a:rPr lang="fr-FR" sz="1400" dirty="0">
                          <a:solidFill>
                            <a:srgbClr val="000000"/>
                          </a:solidFill>
                        </a:rPr>
                        <a:t>Yes</a:t>
                      </a:r>
                    </a:p>
                    <a:p>
                      <a:r>
                        <a:rPr lang="fr-FR" sz="1400" dirty="0">
                          <a:solidFill>
                            <a:srgbClr val="000000"/>
                          </a:solidFill>
                        </a:rPr>
                        <a:t>(PDB only)</a:t>
                      </a:r>
                      <a:endParaRPr lang="en-US" sz="1400" dirty="0">
                        <a:solidFill>
                          <a:srgbClr val="000000"/>
                        </a:solidFill>
                      </a:endParaRPr>
                    </a:p>
                  </a:txBody>
                  <a:tcPr marL="121884" marR="121884" marT="45715" marB="45715" anchor="ctr" anchorCtr="1">
                    <a:solidFill>
                      <a:schemeClr val="accent6">
                        <a:lumMod val="20000"/>
                        <a:lumOff val="80000"/>
                      </a:schemeClr>
                    </a:solidFill>
                  </a:tcPr>
                </a:tc>
                <a:tc>
                  <a:txBody>
                    <a:bodyPr/>
                    <a:lstStyle/>
                    <a:p>
                      <a:r>
                        <a:rPr lang="fr-FR" sz="1400" dirty="0">
                          <a:solidFill>
                            <a:srgbClr val="000000"/>
                          </a:solidFill>
                        </a:rPr>
                        <a:t>Yes</a:t>
                      </a:r>
                      <a:br>
                        <a:rPr lang="fr-FR" sz="1400" dirty="0">
                          <a:solidFill>
                            <a:srgbClr val="000000"/>
                          </a:solidFill>
                        </a:rPr>
                      </a:br>
                      <a:r>
                        <a:rPr lang="fr-FR" sz="1400" dirty="0">
                          <a:solidFill>
                            <a:srgbClr val="000000"/>
                          </a:solidFill>
                        </a:rPr>
                        <a:t>(PDB only)</a:t>
                      </a:r>
                      <a:endParaRPr lang="en-US" sz="1400" dirty="0">
                        <a:solidFill>
                          <a:srgbClr val="000000"/>
                        </a:solidFill>
                      </a:endParaRPr>
                    </a:p>
                  </a:txBody>
                  <a:tcPr marL="121884" marR="121884" marT="45715" marB="45715" anchor="ctr" anchorCtr="1"/>
                </a:tc>
                <a:tc>
                  <a:txBody>
                    <a:bodyPr/>
                    <a:lstStyle/>
                    <a:p>
                      <a:r>
                        <a:rPr lang="fr-FR" sz="1400" dirty="0">
                          <a:solidFill>
                            <a:srgbClr val="000000"/>
                          </a:solidFill>
                        </a:rPr>
                        <a:t>Yes</a:t>
                      </a:r>
                    </a:p>
                    <a:p>
                      <a:r>
                        <a:rPr lang="fr-FR" sz="1400" dirty="0">
                          <a:solidFill>
                            <a:srgbClr val="000000"/>
                          </a:solidFill>
                        </a:rPr>
                        <a:t>(PDB only)</a:t>
                      </a:r>
                      <a:endParaRPr lang="en-US" sz="1400" dirty="0">
                        <a:solidFill>
                          <a:srgbClr val="000000"/>
                        </a:solidFill>
                      </a:endParaRPr>
                    </a:p>
                  </a:txBody>
                  <a:tcPr marL="121884" marR="121884" marT="45715" marB="45715" anchor="ctr" anchorCtr="1">
                    <a:solidFill>
                      <a:schemeClr val="accent6">
                        <a:lumMod val="20000"/>
                        <a:lumOff val="80000"/>
                      </a:schemeClr>
                    </a:solidFill>
                  </a:tcPr>
                </a:tc>
                <a:tc>
                  <a:txBody>
                    <a:bodyPr/>
                    <a:lstStyle/>
                    <a:p>
                      <a:endParaRPr lang="en-US" sz="1400" dirty="0">
                        <a:solidFill>
                          <a:srgbClr val="000000"/>
                        </a:solidFill>
                      </a:endParaRPr>
                    </a:p>
                  </a:txBody>
                  <a:tcPr marL="121884" marR="121884" marT="45715" marB="45715" anchor="ctr" anchorCtr="1"/>
                </a:tc>
                <a:extLst>
                  <a:ext uri="{0D108BD9-81ED-4DB2-BD59-A6C34878D82A}">
                    <a16:rowId xmlns:a16="http://schemas.microsoft.com/office/drawing/2014/main" xmlns="" val="10001"/>
                  </a:ext>
                </a:extLst>
              </a:tr>
              <a:tr h="944870">
                <a:tc>
                  <a:txBody>
                    <a:bodyPr/>
                    <a:lstStyle/>
                    <a:p>
                      <a:r>
                        <a:rPr lang="fr-FR" sz="1400" kern="1200" dirty="0">
                          <a:solidFill>
                            <a:srgbClr val="000000"/>
                          </a:solidFill>
                        </a:rPr>
                        <a:t>Explore CDB instance, architecture, and PDBs </a:t>
                      </a:r>
                      <a:endParaRPr lang="en-US" sz="1400" dirty="0">
                        <a:solidFill>
                          <a:srgbClr val="000000"/>
                        </a:solidFill>
                      </a:endParaRPr>
                    </a:p>
                  </a:txBody>
                  <a:tcPr marL="121884" marR="121884" marT="45715" marB="45715" anchor="ctr">
                    <a:lnB w="12700" cap="flat" cmpd="sng" algn="ctr">
                      <a:solidFill>
                        <a:srgbClr val="EBEBFF"/>
                      </a:solidFill>
                      <a:prstDash val="solid"/>
                      <a:round/>
                      <a:headEnd type="none" w="med" len="med"/>
                      <a:tailEnd type="none" w="med" len="med"/>
                    </a:lnB>
                    <a:solidFill>
                      <a:schemeClr val="accent6">
                        <a:lumMod val="20000"/>
                        <a:lumOff val="80000"/>
                      </a:schemeClr>
                    </a:solidFill>
                  </a:tcPr>
                </a:tc>
                <a:tc>
                  <a:txBody>
                    <a:bodyPr/>
                    <a:lstStyle/>
                    <a:p>
                      <a:r>
                        <a:rPr lang="en-US" sz="1400" dirty="0">
                          <a:solidFill>
                            <a:srgbClr val="000000"/>
                          </a:solidFill>
                        </a:rPr>
                        <a:t>Yes</a:t>
                      </a:r>
                    </a:p>
                  </a:txBody>
                  <a:tcPr marL="121884" marR="121884" marT="45715" marB="45715" anchor="ctr" anchorCtr="1">
                    <a:lnB w="12700" cap="flat" cmpd="sng" algn="ctr">
                      <a:solidFill>
                        <a:schemeClr val="bg1"/>
                      </a:solidFill>
                      <a:prstDash val="solid"/>
                      <a:round/>
                      <a:headEnd type="none" w="med" len="med"/>
                      <a:tailEnd type="none" w="med" len="med"/>
                    </a:lnB>
                  </a:tcPr>
                </a:tc>
                <a:tc>
                  <a:txBody>
                    <a:bodyPr/>
                    <a:lstStyle/>
                    <a:p>
                      <a:endParaRPr lang="en-US" sz="1400" dirty="0">
                        <a:solidFill>
                          <a:srgbClr val="000000"/>
                        </a:solidFill>
                      </a:endParaRPr>
                    </a:p>
                  </a:txBody>
                  <a:tcPr marL="121884" marR="121884" marT="45715" marB="45715" anchor="ctr" anchorCtr="1">
                    <a:lnB w="12700" cap="flat" cmpd="sng" algn="ctr">
                      <a:solidFill>
                        <a:srgbClr val="EBEBFF"/>
                      </a:solidFill>
                      <a:prstDash val="solid"/>
                      <a:round/>
                      <a:headEnd type="none" w="med" len="med"/>
                      <a:tailEnd type="none" w="med" len="med"/>
                    </a:lnB>
                    <a:solidFill>
                      <a:schemeClr val="accent6">
                        <a:lumMod val="20000"/>
                        <a:lumOff val="80000"/>
                      </a:schemeClr>
                    </a:solidFill>
                  </a:tcPr>
                </a:tc>
                <a:tc>
                  <a:txBody>
                    <a:bodyPr/>
                    <a:lstStyle/>
                    <a:p>
                      <a:endParaRPr lang="en-US" sz="1400" dirty="0">
                        <a:solidFill>
                          <a:srgbClr val="000000"/>
                        </a:solidFill>
                      </a:endParaRPr>
                    </a:p>
                  </a:txBody>
                  <a:tcPr marL="121884" marR="121884" marT="45715" marB="45715" anchor="ctr" anchorCtr="1">
                    <a:lnB w="12700" cap="flat" cmpd="sng" algn="ctr">
                      <a:solidFill>
                        <a:schemeClr val="bg1"/>
                      </a:solidFill>
                      <a:prstDash val="solid"/>
                      <a:round/>
                      <a:headEnd type="none" w="med" len="med"/>
                      <a:tailEnd type="none" w="med" len="med"/>
                    </a:lnB>
                  </a:tcPr>
                </a:tc>
                <a:tc>
                  <a:txBody>
                    <a:bodyPr/>
                    <a:lstStyle/>
                    <a:p>
                      <a:r>
                        <a:rPr lang="en-US" sz="1400" dirty="0">
                          <a:solidFill>
                            <a:srgbClr val="000000"/>
                          </a:solidFill>
                        </a:rPr>
                        <a:t>Yes</a:t>
                      </a:r>
                    </a:p>
                  </a:txBody>
                  <a:tcPr marL="121884" marR="121884" marT="45715" marB="45715" anchor="ctr" anchorCtr="1">
                    <a:lnB w="12700" cap="flat" cmpd="sng" algn="ctr">
                      <a:solidFill>
                        <a:srgbClr val="EBEBFF"/>
                      </a:solidFill>
                      <a:prstDash val="solid"/>
                      <a:round/>
                      <a:headEnd type="none" w="med" len="med"/>
                      <a:tailEnd type="none" w="med" len="med"/>
                    </a:lnB>
                    <a:solidFill>
                      <a:schemeClr val="accent6">
                        <a:lumMod val="20000"/>
                        <a:lumOff val="80000"/>
                      </a:schemeClr>
                    </a:solidFill>
                  </a:tcPr>
                </a:tc>
                <a:tc>
                  <a:txBody>
                    <a:bodyPr/>
                    <a:lstStyle/>
                    <a:p>
                      <a:r>
                        <a:rPr lang="fr-FR" sz="1400" dirty="0">
                          <a:solidFill>
                            <a:srgbClr val="000000"/>
                          </a:solidFill>
                        </a:rPr>
                        <a:t>Yes</a:t>
                      </a:r>
                      <a:endParaRPr lang="en-US" sz="1400" dirty="0">
                        <a:solidFill>
                          <a:srgbClr val="000000"/>
                        </a:solidFill>
                      </a:endParaRPr>
                    </a:p>
                  </a:txBody>
                  <a:tcPr marL="121884" marR="121884" marT="45715" marB="45715" anchor="ctr" anchorCtr="1">
                    <a:lnB w="12700" cap="flat" cmpd="sng" algn="ctr">
                      <a:solidFill>
                        <a:schemeClr val="bg1"/>
                      </a:solidFill>
                      <a:prstDash val="solid"/>
                      <a:round/>
                      <a:headEnd type="none" w="med" len="med"/>
                      <a:tailEnd type="none" w="med" len="med"/>
                    </a:lnB>
                  </a:tcPr>
                </a:tc>
                <a:tc>
                  <a:txBody>
                    <a:bodyPr/>
                    <a:lstStyle/>
                    <a:p>
                      <a:r>
                        <a:rPr lang="en-US" sz="1400" dirty="0">
                          <a:solidFill>
                            <a:srgbClr val="000000"/>
                          </a:solidFill>
                        </a:rPr>
                        <a:t>Yes</a:t>
                      </a:r>
                    </a:p>
                  </a:txBody>
                  <a:tcPr marL="121884" marR="121884" marT="45715" marB="45715" anchor="ctr" anchorCtr="1">
                    <a:lnB w="12700" cap="flat" cmpd="sng" algn="ctr">
                      <a:solidFill>
                        <a:srgbClr val="EBEBFF"/>
                      </a:solidFill>
                      <a:prstDash val="solid"/>
                      <a:round/>
                      <a:headEnd type="none" w="med" len="med"/>
                      <a:tailEnd type="none" w="med" len="med"/>
                    </a:lnB>
                    <a:solidFill>
                      <a:schemeClr val="accent6">
                        <a:lumMod val="20000"/>
                        <a:lumOff val="80000"/>
                      </a:schemeClr>
                    </a:solidFill>
                  </a:tcPr>
                </a:tc>
                <a:tc>
                  <a:txBody>
                    <a:bodyPr/>
                    <a:lstStyle/>
                    <a:p>
                      <a:endParaRPr lang="en-US" sz="1400" dirty="0">
                        <a:solidFill>
                          <a:srgbClr val="000000"/>
                        </a:solidFill>
                      </a:endParaRPr>
                    </a:p>
                  </a:txBody>
                  <a:tcPr marL="121884" marR="121884" marT="45715" marB="45715" anchor="ctr" anchorCtr="1">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761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0000"/>
                          </a:solidFill>
                        </a:rPr>
                        <a:t>Upgrade</a:t>
                      </a:r>
                      <a:r>
                        <a:rPr lang="en-US" sz="1400" b="0" baseline="0" dirty="0">
                          <a:solidFill>
                            <a:srgbClr val="000000"/>
                          </a:solidFill>
                        </a:rPr>
                        <a:t>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rgbClr val="000000"/>
                          </a:solidFill>
                        </a:rPr>
                        <a:t>12c CDB</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rgbClr val="000000"/>
                          </a:solidFill>
                        </a:rPr>
                        <a:t>to </a:t>
                      </a:r>
                      <a:r>
                        <a:rPr lang="en-US" sz="1400" b="0" baseline="0" dirty="0" smtClean="0">
                          <a:solidFill>
                            <a:srgbClr val="000000"/>
                          </a:solidFill>
                        </a:rPr>
                        <a:t>19c </a:t>
                      </a:r>
                      <a:r>
                        <a:rPr lang="en-US" sz="1400" b="0" baseline="0" dirty="0">
                          <a:solidFill>
                            <a:srgbClr val="000000"/>
                          </a:solidFill>
                        </a:rPr>
                        <a:t>CDB</a:t>
                      </a:r>
                      <a:endParaRPr lang="en-US" sz="1400" b="0" dirty="0">
                        <a:solidFill>
                          <a:srgbClr val="000000"/>
                        </a:solidFill>
                      </a:endParaRPr>
                    </a:p>
                  </a:txBody>
                  <a:tcPr marL="121884" marR="121884" marT="45715" marB="45715" anchor="ctr">
                    <a:lnT w="12700" cap="flat" cmpd="sng" algn="ctr">
                      <a:solidFill>
                        <a:srgbClr val="EBEBFF"/>
                      </a:solidFill>
                      <a:prstDash val="solid"/>
                      <a:round/>
                      <a:headEnd type="none" w="med" len="med"/>
                      <a:tailEnd type="none" w="med" len="med"/>
                    </a:lnT>
                    <a:solidFill>
                      <a:schemeClr val="accent6">
                        <a:lumMod val="20000"/>
                        <a:lumOff val="80000"/>
                      </a:schemeClr>
                    </a:solidFill>
                  </a:tcPr>
                </a:tc>
                <a:tc>
                  <a:txBody>
                    <a:bodyPr/>
                    <a:lstStyle/>
                    <a:p>
                      <a:endParaRPr lang="en-US" sz="1400" b="0" dirty="0">
                        <a:solidFill>
                          <a:srgbClr val="000000"/>
                        </a:solidFill>
                      </a:endParaRPr>
                    </a:p>
                  </a:txBody>
                  <a:tcPr marL="121884" marR="121884" marT="45715" marB="45715" anchor="ctr" anchorCtr="1">
                    <a:lnT w="12700" cap="flat" cmpd="sng" algn="ctr">
                      <a:solidFill>
                        <a:schemeClr val="bg1"/>
                      </a:solidFill>
                      <a:prstDash val="solid"/>
                      <a:round/>
                      <a:headEnd type="none" w="med" len="med"/>
                      <a:tailEnd type="none" w="med" len="med"/>
                    </a:lnT>
                  </a:tcPr>
                </a:tc>
                <a:tc>
                  <a:txBody>
                    <a:bodyPr/>
                    <a:lstStyle/>
                    <a:p>
                      <a:endParaRPr lang="en-US" sz="1400" b="0" dirty="0">
                        <a:solidFill>
                          <a:srgbClr val="000000"/>
                        </a:solidFill>
                      </a:endParaRPr>
                    </a:p>
                  </a:txBody>
                  <a:tcPr marL="121884" marR="121884" marT="45715" marB="45715" anchor="ctr" anchorCtr="1">
                    <a:lnT w="12700" cap="flat" cmpd="sng" algn="ctr">
                      <a:solidFill>
                        <a:srgbClr val="EBEBFF"/>
                      </a:solidFill>
                      <a:prstDash val="solid"/>
                      <a:round/>
                      <a:headEnd type="none" w="med" len="med"/>
                      <a:tailEnd type="none" w="med" len="med"/>
                    </a:lnT>
                    <a:solidFill>
                      <a:schemeClr val="accent6">
                        <a:lumMod val="20000"/>
                        <a:lumOff val="80000"/>
                      </a:schemeClr>
                    </a:solidFill>
                  </a:tcPr>
                </a:tc>
                <a:tc>
                  <a:txBody>
                    <a:bodyPr/>
                    <a:lstStyle/>
                    <a:p>
                      <a:endParaRPr lang="en-US" sz="1400" b="0" dirty="0">
                        <a:solidFill>
                          <a:srgbClr val="000000"/>
                        </a:solidFill>
                      </a:endParaRPr>
                    </a:p>
                  </a:txBody>
                  <a:tcPr marL="121884" marR="121884" marT="45715" marB="45715" anchor="ctr" anchorCtr="1">
                    <a:lnT w="12700" cap="flat" cmpd="sng" algn="ctr">
                      <a:solidFill>
                        <a:schemeClr val="bg1"/>
                      </a:solidFill>
                      <a:prstDash val="solid"/>
                      <a:round/>
                      <a:headEnd type="none" w="med" len="med"/>
                      <a:tailEnd type="none" w="med" len="med"/>
                    </a:lnT>
                  </a:tcPr>
                </a:tc>
                <a:tc>
                  <a:txBody>
                    <a:bodyPr/>
                    <a:lstStyle/>
                    <a:p>
                      <a:r>
                        <a:rPr lang="en-US" sz="1400" b="0" dirty="0">
                          <a:solidFill>
                            <a:srgbClr val="000000"/>
                          </a:solidFill>
                        </a:rPr>
                        <a:t>Yes</a:t>
                      </a:r>
                    </a:p>
                  </a:txBody>
                  <a:tcPr marL="121884" marR="121884" marT="45715" marB="45715" anchor="ctr" anchorCtr="1">
                    <a:lnT w="12700" cap="flat" cmpd="sng" algn="ctr">
                      <a:solidFill>
                        <a:srgbClr val="EBEBFF"/>
                      </a:solidFill>
                      <a:prstDash val="solid"/>
                      <a:round/>
                      <a:headEnd type="none" w="med" len="med"/>
                      <a:tailEnd type="none" w="med" len="med"/>
                    </a:lnT>
                    <a:solidFill>
                      <a:schemeClr val="accent6">
                        <a:lumMod val="20000"/>
                        <a:lumOff val="80000"/>
                      </a:schemeClr>
                    </a:solidFill>
                  </a:tcPr>
                </a:tc>
                <a:tc>
                  <a:txBody>
                    <a:bodyPr/>
                    <a:lstStyle/>
                    <a:p>
                      <a:endParaRPr lang="en-US" sz="1400" b="0" dirty="0">
                        <a:solidFill>
                          <a:srgbClr val="000000"/>
                        </a:solidFill>
                      </a:endParaRPr>
                    </a:p>
                  </a:txBody>
                  <a:tcPr marL="121884" marR="121884" marT="45715" marB="45715" anchor="ctr" anchorCtr="1">
                    <a:lnT w="12700" cap="flat" cmpd="sng" algn="ctr">
                      <a:solidFill>
                        <a:schemeClr val="bg1"/>
                      </a:solidFill>
                      <a:prstDash val="solid"/>
                      <a:round/>
                      <a:headEnd type="none" w="med" len="med"/>
                      <a:tailEnd type="none" w="med" len="med"/>
                    </a:lnT>
                  </a:tcPr>
                </a:tc>
                <a:tc>
                  <a:txBody>
                    <a:bodyPr/>
                    <a:lstStyle/>
                    <a:p>
                      <a:endParaRPr lang="en-US" sz="1400" b="0" dirty="0">
                        <a:solidFill>
                          <a:srgbClr val="000000"/>
                        </a:solidFill>
                      </a:endParaRPr>
                    </a:p>
                  </a:txBody>
                  <a:tcPr marL="121884" marR="121884" marT="45715" marB="45715" anchor="ctr" anchorCtr="1">
                    <a:lnT w="12700" cap="flat" cmpd="sng" algn="ctr">
                      <a:solidFill>
                        <a:srgbClr val="EBEBFF"/>
                      </a:solidFill>
                      <a:prstDash val="solid"/>
                      <a:round/>
                      <a:headEnd type="none" w="med" len="med"/>
                      <a:tailEnd type="none" w="med" len="med"/>
                    </a:lnT>
                    <a:solidFill>
                      <a:schemeClr val="accent6">
                        <a:lumMod val="20000"/>
                        <a:lumOff val="80000"/>
                      </a:schemeClr>
                    </a:solidFill>
                  </a:tcPr>
                </a:tc>
                <a:tc>
                  <a:txBody>
                    <a:bodyPr/>
                    <a:lstStyle/>
                    <a:p>
                      <a:r>
                        <a:rPr lang="en-US" sz="1400" b="0" dirty="0">
                          <a:solidFill>
                            <a:srgbClr val="000000"/>
                          </a:solidFill>
                        </a:rPr>
                        <a:t>Yes</a:t>
                      </a:r>
                    </a:p>
                  </a:txBody>
                  <a:tcPr marL="121884" marR="121884" marT="45715" marB="45715" anchor="ctr" anchorCtr="1">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5416566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5"/>
          <p:cNvSpPr>
            <a:spLocks noChangeArrowheads="1"/>
          </p:cNvSpPr>
          <p:nvPr/>
        </p:nvSpPr>
        <p:spPr bwMode="blackWhite">
          <a:xfrm>
            <a:off x="711200" y="1066800"/>
            <a:ext cx="10461625" cy="2133600"/>
          </a:xfrm>
          <a:prstGeom prst="roundRect">
            <a:avLst>
              <a:gd name="adj" fmla="val 0"/>
            </a:avLst>
          </a:prstGeom>
          <a:solidFill>
            <a:schemeClr val="bg1">
              <a:lumMod val="95000"/>
            </a:schemeClr>
          </a:solidFill>
          <a:ln w="28575">
            <a:solidFill>
              <a:srgbClr val="000000"/>
            </a:solidFill>
            <a:round/>
            <a:headEnd/>
            <a:tailEnd/>
          </a:ln>
        </p:spPr>
        <p:txBody>
          <a:bodyPr wrap="none" lIns="46038" tIns="46038" rIns="46038" bIns="46038"/>
          <a:lstStyle/>
          <a:p>
            <a:pPr>
              <a:lnSpc>
                <a:spcPct val="120000"/>
              </a:lnSpc>
              <a:spcBef>
                <a:spcPct val="60000"/>
              </a:spcBef>
              <a:defRPr/>
            </a:pPr>
            <a:r>
              <a:rPr lang="en-US" dirty="0">
                <a:solidFill>
                  <a:srgbClr val="000000"/>
                </a:solidFill>
                <a:latin typeface="Courier New" pitchFamily="49" charset="0"/>
                <a:cs typeface="Arial" charset="0"/>
              </a:rPr>
              <a:t>CDB_</a:t>
            </a:r>
            <a:r>
              <a:rPr lang="en-US" i="1" dirty="0">
                <a:solidFill>
                  <a:srgbClr val="000000"/>
                </a:solidFill>
                <a:latin typeface="Courier New" pitchFamily="49" charset="0"/>
                <a:cs typeface="Arial" charset="0"/>
              </a:rPr>
              <a:t>xxx</a:t>
            </a:r>
            <a:r>
              <a:rPr lang="en-US" dirty="0">
                <a:solidFill>
                  <a:srgbClr val="000000"/>
                </a:solidFill>
                <a:latin typeface="Arial" charset="0"/>
                <a:cs typeface="Arial" charset="0"/>
              </a:rPr>
              <a:t>   All objects in the multitenant container database across all PDBs</a:t>
            </a:r>
          </a:p>
        </p:txBody>
      </p:sp>
      <p:sp>
        <p:nvSpPr>
          <p:cNvPr id="19459" name="PPTShape_0"/>
          <p:cNvSpPr>
            <a:spLocks noChangeArrowheads="1"/>
          </p:cNvSpPr>
          <p:nvPr/>
        </p:nvSpPr>
        <p:spPr bwMode="blackWhite">
          <a:xfrm>
            <a:off x="1444625" y="1524000"/>
            <a:ext cx="9498013" cy="1600200"/>
          </a:xfrm>
          <a:prstGeom prst="roundRect">
            <a:avLst>
              <a:gd name="adj" fmla="val 0"/>
            </a:avLst>
          </a:prstGeom>
          <a:solidFill>
            <a:srgbClr val="FF9999"/>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9460" name="AutoShape 6"/>
          <p:cNvSpPr>
            <a:spLocks noChangeArrowheads="1"/>
          </p:cNvSpPr>
          <p:nvPr/>
        </p:nvSpPr>
        <p:spPr bwMode="blackWhite">
          <a:xfrm>
            <a:off x="2066925" y="1981200"/>
            <a:ext cx="8647113" cy="990600"/>
          </a:xfrm>
          <a:prstGeom prst="roundRect">
            <a:avLst>
              <a:gd name="adj" fmla="val 0"/>
            </a:avLst>
          </a:prstGeom>
          <a:solidFill>
            <a:srgbClr val="CCCCCC"/>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9461" name="AutoShape 7"/>
          <p:cNvSpPr>
            <a:spLocks noChangeArrowheads="1"/>
          </p:cNvSpPr>
          <p:nvPr/>
        </p:nvSpPr>
        <p:spPr bwMode="blackWhite">
          <a:xfrm>
            <a:off x="2759075" y="2438400"/>
            <a:ext cx="7724775" cy="457200"/>
          </a:xfrm>
          <a:prstGeom prst="roundRect">
            <a:avLst>
              <a:gd name="adj" fmla="val 0"/>
            </a:avLst>
          </a:prstGeom>
          <a:solidFill>
            <a:srgbClr val="FFCC33"/>
          </a:solidFill>
          <a:ln w="28575">
            <a:solidFill>
              <a:srgbClr val="000000"/>
            </a:solidFill>
            <a:round/>
            <a:headEnd/>
            <a:tailEnd/>
          </a:ln>
        </p:spPr>
        <p:txBody>
          <a:bodyPr wrap="none" lIns="46038" tIns="46038" rIns="46038"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9462" name="Rectangle 8"/>
          <p:cNvSpPr>
            <a:spLocks noChangeArrowheads="1"/>
          </p:cNvSpPr>
          <p:nvPr/>
        </p:nvSpPr>
        <p:spPr bwMode="auto">
          <a:xfrm>
            <a:off x="2946400" y="2438400"/>
            <a:ext cx="71755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pPr>
            <a:r>
              <a:rPr lang="en-US" altLang="en-US" dirty="0">
                <a:solidFill>
                  <a:srgbClr val="000000"/>
                </a:solidFill>
                <a:latin typeface="Courier New" panose="02070309020205020404" pitchFamily="49" charset="0"/>
              </a:rPr>
              <a:t>USER_</a:t>
            </a:r>
            <a:r>
              <a:rPr lang="en-US" altLang="en-US" i="1" dirty="0">
                <a:solidFill>
                  <a:srgbClr val="000000"/>
                </a:solidFill>
                <a:latin typeface="Courier New" panose="02070309020205020404" pitchFamily="49" charset="0"/>
              </a:rPr>
              <a:t>xxx</a:t>
            </a:r>
            <a:r>
              <a:rPr lang="en-US" altLang="en-US" dirty="0">
                <a:solidFill>
                  <a:srgbClr val="000000"/>
                </a:solidFill>
              </a:rPr>
              <a:t>   Objects owned by the current user</a:t>
            </a:r>
          </a:p>
        </p:txBody>
      </p:sp>
      <p:sp>
        <p:nvSpPr>
          <p:cNvPr id="19463" name="Rectangle 9"/>
          <p:cNvSpPr>
            <a:spLocks noChangeArrowheads="1"/>
          </p:cNvSpPr>
          <p:nvPr/>
        </p:nvSpPr>
        <p:spPr bwMode="auto">
          <a:xfrm>
            <a:off x="2160588" y="1981200"/>
            <a:ext cx="7580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pPr>
            <a:r>
              <a:rPr lang="en-US" altLang="en-US" dirty="0">
                <a:solidFill>
                  <a:srgbClr val="000000"/>
                </a:solidFill>
                <a:latin typeface="Courier New" panose="02070309020205020404" pitchFamily="49" charset="0"/>
              </a:rPr>
              <a:t>ALL_</a:t>
            </a:r>
            <a:r>
              <a:rPr lang="en-US" altLang="en-US" i="1" dirty="0">
                <a:solidFill>
                  <a:srgbClr val="000000"/>
                </a:solidFill>
                <a:latin typeface="Courier New" panose="02070309020205020404" pitchFamily="49" charset="0"/>
              </a:rPr>
              <a:t>xxx</a:t>
            </a:r>
            <a:r>
              <a:rPr lang="en-US" altLang="en-US" dirty="0">
                <a:solidFill>
                  <a:srgbClr val="000000"/>
                </a:solidFill>
              </a:rPr>
              <a:t>   Objects accessible by the current user</a:t>
            </a:r>
          </a:p>
        </p:txBody>
      </p:sp>
      <p:sp>
        <p:nvSpPr>
          <p:cNvPr id="19464" name="Rectangle 10"/>
          <p:cNvSpPr>
            <a:spLocks noChangeArrowheads="1"/>
          </p:cNvSpPr>
          <p:nvPr/>
        </p:nvSpPr>
        <p:spPr bwMode="auto">
          <a:xfrm>
            <a:off x="1652588" y="1524000"/>
            <a:ext cx="92757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pPr>
            <a:r>
              <a:rPr lang="en-US" altLang="en-US" dirty="0">
                <a:solidFill>
                  <a:srgbClr val="000000"/>
                </a:solidFill>
                <a:latin typeface="Courier New" panose="02070309020205020404" pitchFamily="49" charset="0"/>
              </a:rPr>
              <a:t>DBA_</a:t>
            </a:r>
            <a:r>
              <a:rPr lang="en-US" altLang="en-US" i="1" dirty="0">
                <a:solidFill>
                  <a:srgbClr val="000000"/>
                </a:solidFill>
                <a:latin typeface="Courier New" panose="02070309020205020404" pitchFamily="49" charset="0"/>
              </a:rPr>
              <a:t>xxx</a:t>
            </a:r>
            <a:r>
              <a:rPr lang="en-US" altLang="en-US" dirty="0">
                <a:solidFill>
                  <a:srgbClr val="000000"/>
                </a:solidFill>
              </a:rPr>
              <a:t>   All of the objects in a container or pluggable database</a:t>
            </a:r>
          </a:p>
        </p:txBody>
      </p:sp>
      <p:sp>
        <p:nvSpPr>
          <p:cNvPr id="19465" name="Title 3"/>
          <p:cNvSpPr>
            <a:spLocks noGrp="1"/>
          </p:cNvSpPr>
          <p:nvPr>
            <p:ph type="title"/>
          </p:nvPr>
        </p:nvSpPr>
        <p:spPr>
          <a:xfrm>
            <a:off x="189756" y="185738"/>
            <a:ext cx="9645868" cy="625474"/>
          </a:xfrm>
        </p:spPr>
        <p:txBody>
          <a:bodyPr>
            <a:normAutofit fontScale="90000"/>
          </a:bodyPr>
          <a:lstStyle/>
          <a:p>
            <a:pPr eaLnBrk="1" hangingPunct="1"/>
            <a:r>
              <a:rPr lang="fr-FR" altLang="en-US" dirty="0"/>
              <a:t>Data Dictionary and Dynamic Views</a:t>
            </a:r>
          </a:p>
        </p:txBody>
      </p:sp>
      <p:sp>
        <p:nvSpPr>
          <p:cNvPr id="19466" name="Content Placeholder 15"/>
          <p:cNvSpPr>
            <a:spLocks noGrp="1"/>
          </p:cNvSpPr>
          <p:nvPr>
            <p:ph idx="1"/>
          </p:nvPr>
        </p:nvSpPr>
        <p:spPr>
          <a:xfrm>
            <a:off x="622300" y="3309938"/>
            <a:ext cx="10944225" cy="1057275"/>
          </a:xfrm>
        </p:spPr>
        <p:txBody>
          <a:bodyPr>
            <a:normAutofit fontScale="92500" lnSpcReduction="10000"/>
          </a:bodyPr>
          <a:lstStyle/>
          <a:p>
            <a:pPr lvl="1" eaLnBrk="1" hangingPunct="1">
              <a:lnSpc>
                <a:spcPct val="95000"/>
              </a:lnSpc>
              <a:spcBef>
                <a:spcPts val="400"/>
              </a:spcBef>
            </a:pPr>
            <a:r>
              <a:rPr lang="en-US" altLang="en-US" dirty="0">
                <a:latin typeface="Courier New" panose="02070309020205020404" pitchFamily="49" charset="0"/>
                <a:cs typeface="Courier New" panose="02070309020205020404" pitchFamily="49" charset="0"/>
              </a:rPr>
              <a:t>CDB_pdbs</a:t>
            </a:r>
            <a:r>
              <a:rPr lang="en-US" altLang="en-US" dirty="0"/>
              <a:t>: All PDBS within CDB</a:t>
            </a:r>
          </a:p>
          <a:p>
            <a:pPr lvl="1" eaLnBrk="1" hangingPunct="1">
              <a:lnSpc>
                <a:spcPct val="95000"/>
              </a:lnSpc>
              <a:spcBef>
                <a:spcPts val="400"/>
              </a:spcBef>
            </a:pPr>
            <a:r>
              <a:rPr lang="en-US" altLang="en-US" dirty="0">
                <a:latin typeface="Courier New" panose="02070309020205020404" pitchFamily="49" charset="0"/>
                <a:cs typeface="Courier New" panose="02070309020205020404" pitchFamily="49" charset="0"/>
              </a:rPr>
              <a:t>CDB_tablespaces</a:t>
            </a:r>
            <a:r>
              <a:rPr lang="en-US" altLang="en-US" dirty="0"/>
              <a:t>: All tablespaces within CDB</a:t>
            </a:r>
          </a:p>
          <a:p>
            <a:pPr lvl="1" eaLnBrk="1" hangingPunct="1">
              <a:lnSpc>
                <a:spcPct val="95000"/>
              </a:lnSpc>
              <a:spcBef>
                <a:spcPts val="400"/>
              </a:spcBef>
            </a:pPr>
            <a:r>
              <a:rPr lang="en-US" altLang="en-US" dirty="0">
                <a:latin typeface="Courier New" panose="02070309020205020404" pitchFamily="49" charset="0"/>
                <a:cs typeface="Courier New" panose="02070309020205020404" pitchFamily="49" charset="0"/>
              </a:rPr>
              <a:t>CDB_users</a:t>
            </a:r>
            <a:r>
              <a:rPr lang="en-US" altLang="en-US" dirty="0"/>
              <a:t>: All users within CDB (common and local)</a:t>
            </a:r>
          </a:p>
        </p:txBody>
      </p:sp>
      <p:sp>
        <p:nvSpPr>
          <p:cNvPr id="19467" name="Rectangle 31"/>
          <p:cNvSpPr txBox="1">
            <a:spLocks noChangeArrowheads="1"/>
          </p:cNvSpPr>
          <p:nvPr/>
        </p:nvSpPr>
        <p:spPr bwMode="auto">
          <a:xfrm>
            <a:off x="508000" y="3481388"/>
            <a:ext cx="105552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460375" defTabSz="228600">
              <a:defRPr>
                <a:solidFill>
                  <a:schemeClr val="tx1"/>
                </a:solidFill>
                <a:latin typeface="Arial" panose="020B0604020202020204" pitchFamily="34" charset="0"/>
                <a:cs typeface="Arial" panose="020B0604020202020204" pitchFamily="34" charset="0"/>
              </a:defRPr>
            </a:lvl1pPr>
            <a:lvl2pPr marL="574675" indent="-460375"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200" dirty="0"/>
          </a:p>
          <a:p>
            <a:pPr lvl="1" eaLnBrk="1" hangingPunct="1">
              <a:spcBef>
                <a:spcPts val="50"/>
              </a:spcBef>
            </a:pPr>
            <a:endParaRPr lang="en-US" altLang="en-US" sz="2200" b="1" dirty="0">
              <a:latin typeface="Courier New" panose="02070309020205020404" pitchFamily="49" charset="0"/>
              <a:cs typeface="Courier New" panose="02070309020205020404" pitchFamily="49" charset="0"/>
            </a:endParaRPr>
          </a:p>
          <a:p>
            <a:pPr lvl="1" eaLnBrk="1" hangingPunct="1">
              <a:spcBef>
                <a:spcPts val="50"/>
              </a:spcBef>
            </a:pPr>
            <a:endParaRPr lang="en-US" altLang="en-US" sz="1600" dirty="0">
              <a:latin typeface="Courier New" panose="02070309020205020404" pitchFamily="49" charset="0"/>
              <a:cs typeface="Courier New" panose="02070309020205020404" pitchFamily="49" charset="0"/>
            </a:endParaRPr>
          </a:p>
        </p:txBody>
      </p:sp>
      <p:sp>
        <p:nvSpPr>
          <p:cNvPr id="15" name="Content Placeholder 2"/>
          <p:cNvSpPr txBox="1">
            <a:spLocks/>
          </p:cNvSpPr>
          <p:nvPr/>
        </p:nvSpPr>
        <p:spPr bwMode="gray">
          <a:xfrm>
            <a:off x="711015" y="4495800"/>
            <a:ext cx="10750394" cy="14737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700" tIns="12700" rIns="12700" bIns="12700">
            <a:spAutoFit/>
          </a:bodyPr>
          <a:lstStyle/>
          <a:p>
            <a:pPr eaLnBrk="1" hangingPunct="1">
              <a:lnSpc>
                <a:spcPct val="98000"/>
              </a:lnSpc>
              <a:defRPr/>
            </a:pPr>
            <a:r>
              <a:rPr lang="en-US" sz="1600" b="1" dirty="0">
                <a:latin typeface="Courier New" pitchFamily="49" charset="0"/>
                <a:cs typeface="Courier New" pitchFamily="49" charset="0"/>
              </a:rPr>
              <a:t>SQL&gt; select OBJECT_ID, ORACLE_USERNAME, LOCKED_MODE, CON_ID from V$LOCKED_OBJECT;</a:t>
            </a:r>
          </a:p>
          <a:p>
            <a:pPr eaLnBrk="1" hangingPunct="1">
              <a:lnSpc>
                <a:spcPct val="98000"/>
              </a:lnSpc>
              <a:defRPr/>
            </a:pPr>
            <a:endParaRPr lang="en-US" sz="900" b="1" dirty="0">
              <a:latin typeface="Courier New" pitchFamily="49" charset="0"/>
              <a:cs typeface="Courier New" pitchFamily="49" charset="0"/>
            </a:endParaRPr>
          </a:p>
          <a:p>
            <a:pPr eaLnBrk="1" hangingPunct="1">
              <a:lnSpc>
                <a:spcPct val="98000"/>
              </a:lnSpc>
              <a:defRPr/>
            </a:pPr>
            <a:r>
              <a:rPr lang="en-US" sz="1400" b="1" dirty="0">
                <a:latin typeface="Courier New" pitchFamily="49" charset="0"/>
                <a:cs typeface="Courier New" pitchFamily="49" charset="0"/>
              </a:rPr>
              <a:t>OBJECT_ID  ORACLE_USERNAME  LOCKED_MODE  CON_ID</a:t>
            </a:r>
          </a:p>
          <a:p>
            <a:pPr eaLnBrk="1" hangingPunct="1">
              <a:lnSpc>
                <a:spcPct val="98000"/>
              </a:lnSpc>
              <a:defRPr/>
            </a:pPr>
            <a:r>
              <a:rPr lang="en-US" sz="1400" b="1" dirty="0">
                <a:latin typeface="Courier New" pitchFamily="49" charset="0"/>
                <a:cs typeface="Courier New" pitchFamily="49" charset="0"/>
              </a:rPr>
              <a:t>---------- ---------------- ----------- -------</a:t>
            </a:r>
          </a:p>
          <a:p>
            <a:pPr eaLnBrk="1" hangingPunct="1">
              <a:lnSpc>
                <a:spcPct val="98000"/>
              </a:lnSpc>
              <a:defRPr/>
            </a:pPr>
            <a:r>
              <a:rPr lang="en-US" sz="1400" b="1" dirty="0">
                <a:latin typeface="Courier New" pitchFamily="49" charset="0"/>
                <a:cs typeface="Courier New" pitchFamily="49" charset="0"/>
              </a:rPr>
              <a:t>     83711 SYS                        3       3           </a:t>
            </a:r>
            <a:r>
              <a:rPr lang="en-US" b="1" dirty="0">
                <a:latin typeface="Courier New" pitchFamily="49" charset="0"/>
                <a:cs typeface="Courier New" pitchFamily="49" charset="0"/>
              </a:rPr>
              <a:t>PDB1</a:t>
            </a:r>
          </a:p>
          <a:p>
            <a:pPr eaLnBrk="1" hangingPunct="1">
              <a:lnSpc>
                <a:spcPct val="98000"/>
              </a:lnSpc>
              <a:defRPr/>
            </a:pPr>
            <a:r>
              <a:rPr lang="en-US" sz="1400" b="1" dirty="0">
                <a:latin typeface="Courier New" pitchFamily="49" charset="0"/>
                <a:cs typeface="Courier New" pitchFamily="49" charset="0"/>
              </a:rPr>
              <a:t>     83710 DOM                        3       4           </a:t>
            </a:r>
            <a:r>
              <a:rPr lang="en-US" b="1" dirty="0">
                <a:latin typeface="Courier New" pitchFamily="49" charset="0"/>
                <a:cs typeface="Courier New" pitchFamily="49" charset="0"/>
              </a:rPr>
              <a:t>PDB2</a:t>
            </a:r>
            <a:endParaRPr lang="fr-FR" b="1" dirty="0">
              <a:latin typeface="Courier New" pitchFamily="49" charset="0"/>
              <a:cs typeface="Courier New" pitchFamily="49" charset="0"/>
            </a:endParaRPr>
          </a:p>
        </p:txBody>
      </p:sp>
      <p:cxnSp>
        <p:nvCxnSpPr>
          <p:cNvPr id="19471" name="Straight Arrow Connector 11"/>
          <p:cNvCxnSpPr>
            <a:cxnSpLocks noChangeShapeType="1"/>
          </p:cNvCxnSpPr>
          <p:nvPr/>
        </p:nvCxnSpPr>
        <p:spPr bwMode="auto">
          <a:xfrm>
            <a:off x="5878513" y="5486400"/>
            <a:ext cx="974725" cy="0"/>
          </a:xfrm>
          <a:prstGeom prst="straightConnector1">
            <a:avLst/>
          </a:prstGeom>
          <a:noFill/>
          <a:ln w="28575" algn="ctr">
            <a:solidFill>
              <a:schemeClr val="accent2"/>
            </a:solidFill>
            <a:round/>
            <a:headEnd type="triangle" w="lg" len="lg"/>
            <a:tailEnd/>
          </a:ln>
          <a:extLst>
            <a:ext uri="{909E8E84-426E-40DD-AFC4-6F175D3DCCD1}">
              <a14:hiddenFill xmlns:a14="http://schemas.microsoft.com/office/drawing/2010/main">
                <a:noFill/>
              </a14:hiddenFill>
            </a:ext>
          </a:extLst>
        </p:spPr>
      </p:cxnSp>
      <p:cxnSp>
        <p:nvCxnSpPr>
          <p:cNvPr id="19472" name="Straight Arrow Connector 12"/>
          <p:cNvCxnSpPr>
            <a:cxnSpLocks noChangeShapeType="1"/>
          </p:cNvCxnSpPr>
          <p:nvPr/>
        </p:nvCxnSpPr>
        <p:spPr bwMode="auto">
          <a:xfrm>
            <a:off x="5878513" y="5791200"/>
            <a:ext cx="974725" cy="0"/>
          </a:xfrm>
          <a:prstGeom prst="straightConnector1">
            <a:avLst/>
          </a:prstGeom>
          <a:noFill/>
          <a:ln w="28575" algn="ctr">
            <a:solidFill>
              <a:schemeClr val="accent2"/>
            </a:solidFill>
            <a:round/>
            <a:headEnd type="triangle" w="lg" len="lg"/>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991161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pPr eaLnBrk="1" hangingPunct="1"/>
            <a:r>
              <a:rPr lang="fr-FR" altLang="en-US" dirty="0"/>
              <a:t>Terminology</a:t>
            </a:r>
          </a:p>
        </p:txBody>
      </p:sp>
      <p:sp>
        <p:nvSpPr>
          <p:cNvPr id="20483" name="Content Placeholder 3"/>
          <p:cNvSpPr>
            <a:spLocks noGrp="1"/>
          </p:cNvSpPr>
          <p:nvPr>
            <p:ph idx="1"/>
          </p:nvPr>
        </p:nvSpPr>
        <p:spPr>
          <a:xfrm>
            <a:off x="622300" y="1243013"/>
            <a:ext cx="10944225" cy="4581525"/>
          </a:xfrm>
        </p:spPr>
        <p:txBody>
          <a:bodyPr/>
          <a:lstStyle/>
          <a:p>
            <a:pPr lvl="1" eaLnBrk="1" hangingPunct="1"/>
            <a:r>
              <a:rPr lang="fr-FR" altLang="en-US" dirty="0"/>
              <a:t>DBA, CDB_DBA, and PDB_DBA (roles assigned to administrators at different levels)</a:t>
            </a:r>
            <a:endParaRPr lang="en-US" altLang="en-US" dirty="0"/>
          </a:p>
          <a:p>
            <a:pPr lvl="1" eaLnBrk="1" hangingPunct="1"/>
            <a:r>
              <a:rPr lang="en-US" altLang="en-US" dirty="0"/>
              <a:t>Common vs Local:</a:t>
            </a:r>
          </a:p>
          <a:p>
            <a:pPr marL="1279525" lvl="2" indent="-365125" eaLnBrk="1" hangingPunct="1"/>
            <a:r>
              <a:rPr lang="en-US" altLang="en-US" dirty="0"/>
              <a:t>Users             </a:t>
            </a:r>
          </a:p>
          <a:p>
            <a:pPr marL="1279525" lvl="2" indent="-365125" eaLnBrk="1" hangingPunct="1"/>
            <a:r>
              <a:rPr lang="en-US" altLang="en-US" dirty="0"/>
              <a:t>Privileges / Roles</a:t>
            </a:r>
          </a:p>
          <a:p>
            <a:pPr marL="1279525" lvl="2" indent="-365125" eaLnBrk="1" hangingPunct="1"/>
            <a:r>
              <a:rPr lang="en-US" altLang="en-US" dirty="0"/>
              <a:t>Objects</a:t>
            </a:r>
          </a:p>
          <a:p>
            <a:pPr marL="1279525" lvl="2" indent="-365125" eaLnBrk="1" hangingPunct="1"/>
            <a:r>
              <a:rPr lang="fr-FR" altLang="en-US" dirty="0"/>
              <a:t>Profiles</a:t>
            </a:r>
            <a:endParaRPr lang="en-US" altLang="en-US" dirty="0"/>
          </a:p>
          <a:p>
            <a:pPr lvl="1" eaLnBrk="1" hangingPunct="1"/>
            <a:r>
              <a:rPr lang="en-US" altLang="en-US" dirty="0"/>
              <a:t>CDB vs PDB level:</a:t>
            </a:r>
          </a:p>
          <a:p>
            <a:pPr marL="1279525" lvl="2" indent="-365125" eaLnBrk="1" hangingPunct="1"/>
            <a:r>
              <a:rPr lang="en-US" altLang="en-US" dirty="0"/>
              <a:t>CDB Resource Manager plan vs PDB RM plan</a:t>
            </a:r>
          </a:p>
          <a:p>
            <a:pPr marL="1279525" lvl="2" indent="-365125" eaLnBrk="1" hangingPunct="1"/>
            <a:r>
              <a:rPr lang="en-US" altLang="en-US" dirty="0"/>
              <a:t>Unified audit policies at CDB or PDB level</a:t>
            </a:r>
          </a:p>
          <a:p>
            <a:pPr marL="1279525" lvl="2" indent="-365125" eaLnBrk="1" hangingPunct="1"/>
            <a:r>
              <a:rPr lang="fr-FR" altLang="en-US" dirty="0"/>
              <a:t>Encryption master keys at CDB and PDB level</a:t>
            </a:r>
            <a:endParaRPr lang="en-US" altLang="en-US" dirty="0"/>
          </a:p>
          <a:p>
            <a:pPr marL="1279525" lvl="2" indent="-365125" eaLnBrk="1" hangingPunct="1"/>
            <a:r>
              <a:rPr lang="fr-FR" altLang="en-US" dirty="0"/>
              <a:t>Database Vault realms and command rules </a:t>
            </a:r>
            <a:r>
              <a:rPr lang="en-US" altLang="en-US" dirty="0"/>
              <a:t>at CDB or PDB level</a:t>
            </a:r>
          </a:p>
          <a:p>
            <a:pPr marL="1279525" lvl="2" indent="-365125" eaLnBrk="1" hangingPunct="1"/>
            <a:r>
              <a:rPr lang="en-US" altLang="en-US" dirty="0"/>
              <a:t>XStream at CDB or PDB level</a:t>
            </a:r>
          </a:p>
        </p:txBody>
      </p:sp>
    </p:spTree>
    <p:custDataLst>
      <p:tags r:id="rId1"/>
    </p:custDataLst>
    <p:extLst>
      <p:ext uri="{BB962C8B-B14F-4D97-AF65-F5344CB8AC3E}">
        <p14:creationId xmlns:p14="http://schemas.microsoft.com/office/powerpoint/2010/main" val="527433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82675" y="1690688"/>
            <a:ext cx="9051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dirty="0"/>
          </a:p>
          <a:p>
            <a:endParaRPr lang="en-US" altLang="en-US" sz="1600" dirty="0"/>
          </a:p>
        </p:txBody>
      </p:sp>
      <p:sp>
        <p:nvSpPr>
          <p:cNvPr id="21507" name="Title 3"/>
          <p:cNvSpPr>
            <a:spLocks noGrp="1"/>
          </p:cNvSpPr>
          <p:nvPr>
            <p:ph type="title"/>
          </p:nvPr>
        </p:nvSpPr>
        <p:spPr/>
        <p:txBody>
          <a:bodyPr/>
          <a:lstStyle/>
          <a:p>
            <a:pPr eaLnBrk="1" hangingPunct="1"/>
            <a:r>
              <a:rPr lang="fr-FR" altLang="en-US" dirty="0"/>
              <a:t>Impacts</a:t>
            </a:r>
          </a:p>
        </p:txBody>
      </p:sp>
      <p:sp>
        <p:nvSpPr>
          <p:cNvPr id="21508" name="Rectangle 4"/>
          <p:cNvSpPr>
            <a:spLocks noGrp="1" noChangeArrowheads="1"/>
          </p:cNvSpPr>
          <p:nvPr>
            <p:ph idx="1"/>
          </p:nvPr>
        </p:nvSpPr>
        <p:spPr>
          <a:xfrm>
            <a:off x="622300" y="1243013"/>
            <a:ext cx="10944225" cy="4883150"/>
          </a:xfrm>
        </p:spPr>
        <p:txBody>
          <a:bodyPr>
            <a:normAutofit lnSpcReduction="10000"/>
          </a:bodyPr>
          <a:lstStyle/>
          <a:p>
            <a:pPr lvl="1" eaLnBrk="1" hangingPunct="1">
              <a:lnSpc>
                <a:spcPct val="95000"/>
              </a:lnSpc>
            </a:pPr>
            <a:r>
              <a:rPr lang="en-US" altLang="en-US" dirty="0"/>
              <a:t>Define a character set for the CDB and per PDB.</a:t>
            </a:r>
          </a:p>
          <a:p>
            <a:pPr lvl="1" eaLnBrk="1" hangingPunct="1">
              <a:lnSpc>
                <a:spcPct val="95000"/>
              </a:lnSpc>
            </a:pPr>
            <a:r>
              <a:rPr lang="en-US" altLang="en-US" dirty="0"/>
              <a:t>Define PDB initialization parameters in a single SPFILE.</a:t>
            </a:r>
          </a:p>
          <a:p>
            <a:pPr lvl="1" eaLnBrk="1" hangingPunct="1">
              <a:lnSpc>
                <a:spcPct val="95000"/>
              </a:lnSpc>
            </a:pPr>
            <a:r>
              <a:rPr lang="en-US" altLang="en-US" dirty="0"/>
              <a:t>Do not use PDB-qualified database object names. Instead use database links.</a:t>
            </a:r>
          </a:p>
          <a:p>
            <a:pPr lvl="1" eaLnBrk="1" hangingPunct="1">
              <a:lnSpc>
                <a:spcPct val="95000"/>
              </a:lnSpc>
            </a:pPr>
            <a:endParaRPr lang="en-US" altLang="en-US" dirty="0"/>
          </a:p>
          <a:p>
            <a:pPr lvl="1" eaLnBrk="1" hangingPunct="1">
              <a:lnSpc>
                <a:spcPct val="95000"/>
              </a:lnSpc>
            </a:pPr>
            <a:r>
              <a:rPr lang="en-US" altLang="en-US" dirty="0"/>
              <a:t>Implement subset standbys at the PDB level.</a:t>
            </a:r>
          </a:p>
          <a:p>
            <a:pPr lvl="1" eaLnBrk="1" hangingPunct="1">
              <a:lnSpc>
                <a:spcPct val="95000"/>
              </a:lnSpc>
            </a:pPr>
            <a:r>
              <a:rPr lang="fr-FR" altLang="en-US" dirty="0"/>
              <a:t>Configure Oracle </a:t>
            </a:r>
            <a:r>
              <a:rPr lang="en-US" altLang="en-US" dirty="0"/>
              <a:t>Database Vault per PDB and on common objects.</a:t>
            </a:r>
          </a:p>
          <a:p>
            <a:pPr lvl="1" eaLnBrk="1" hangingPunct="1">
              <a:lnSpc>
                <a:spcPct val="95000"/>
              </a:lnSpc>
            </a:pPr>
            <a:r>
              <a:rPr lang="en-US" altLang="en-US" dirty="0"/>
              <a:t>Create one TDE master encryption key per PDB to encrypt PDB data.</a:t>
            </a:r>
          </a:p>
          <a:p>
            <a:pPr lvl="1" eaLnBrk="1" hangingPunct="1">
              <a:lnSpc>
                <a:spcPct val="95000"/>
              </a:lnSpc>
            </a:pPr>
            <a:r>
              <a:rPr lang="fr-FR" altLang="en-US" dirty="0"/>
              <a:t>Configure u</a:t>
            </a:r>
            <a:r>
              <a:rPr lang="en-US" altLang="en-US" dirty="0"/>
              <a:t>nified audit at CDB and PDB level.</a:t>
            </a:r>
          </a:p>
          <a:p>
            <a:pPr lvl="1" eaLnBrk="1" hangingPunct="1">
              <a:lnSpc>
                <a:spcPct val="95000"/>
              </a:lnSpc>
            </a:pPr>
            <a:r>
              <a:rPr lang="en-US" altLang="en-US" dirty="0"/>
              <a:t>Benefit from Heat Maps and Automatic Data Optimization.</a:t>
            </a:r>
          </a:p>
          <a:p>
            <a:pPr lvl="1" eaLnBrk="1" hangingPunct="1">
              <a:lnSpc>
                <a:spcPct val="95000"/>
              </a:lnSpc>
            </a:pPr>
            <a:r>
              <a:rPr lang="en-US" altLang="en-US" dirty="0"/>
              <a:t>Use Logminer for objects at all levels.</a:t>
            </a:r>
          </a:p>
          <a:p>
            <a:pPr lvl="1" eaLnBrk="1" hangingPunct="1">
              <a:lnSpc>
                <a:spcPct val="95000"/>
              </a:lnSpc>
            </a:pPr>
            <a:r>
              <a:rPr lang="en-US" altLang="en-US" dirty="0"/>
              <a:t>Configure replication at PDB and application level with XStream and Oracle GoldenGate.</a:t>
            </a:r>
          </a:p>
        </p:txBody>
      </p:sp>
      <p:sp>
        <p:nvSpPr>
          <p:cNvPr id="12" name="Content Placeholder 2"/>
          <p:cNvSpPr txBox="1">
            <a:spLocks/>
          </p:cNvSpPr>
          <p:nvPr/>
        </p:nvSpPr>
        <p:spPr bwMode="gray">
          <a:xfrm>
            <a:off x="816131" y="2420888"/>
            <a:ext cx="10750394" cy="33158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marL="457200" indent="-457200" defTabSz="400050" eaLnBrk="1" hangingPunct="1">
              <a:tabLst>
                <a:tab pos="400050" algn="r"/>
                <a:tab pos="673100" algn="l"/>
              </a:tabLst>
              <a:defRPr/>
            </a:pPr>
            <a:r>
              <a:rPr lang="en-US" sz="1400" dirty="0">
                <a:latin typeface="Courier New" pitchFamily="49" charset="0"/>
                <a:cs typeface="Courier New" pitchFamily="49" charset="0"/>
              </a:rPr>
              <a:t>SQL&gt; SELECT * FROM HR:apps.tab1;       SQL&gt; SELECT * FROM </a:t>
            </a:r>
            <a:r>
              <a:rPr lang="en-US" sz="1400" dirty="0">
                <a:solidFill>
                  <a:srgbClr val="0000FF"/>
                </a:solidFill>
                <a:latin typeface="Courier New" pitchFamily="49" charset="0"/>
                <a:cs typeface="Courier New" pitchFamily="49" charset="0"/>
              </a:rPr>
              <a:t>apps.tab1@HR;</a:t>
            </a:r>
            <a:endParaRPr lang="en-US" sz="1400" b="1" dirty="0">
              <a:latin typeface="Courier New" pitchFamily="49" charset="0"/>
              <a:cs typeface="Arial" charset="0"/>
            </a:endParaRPr>
          </a:p>
        </p:txBody>
      </p:sp>
      <p:cxnSp>
        <p:nvCxnSpPr>
          <p:cNvPr id="21512" name="Straight Connector 19"/>
          <p:cNvCxnSpPr>
            <a:cxnSpLocks noChangeShapeType="1"/>
          </p:cNvCxnSpPr>
          <p:nvPr/>
        </p:nvCxnSpPr>
        <p:spPr bwMode="auto">
          <a:xfrm>
            <a:off x="2925763" y="2547938"/>
            <a:ext cx="1422400" cy="30480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21513" name="Straight Connector 21"/>
          <p:cNvCxnSpPr>
            <a:cxnSpLocks noChangeShapeType="1"/>
          </p:cNvCxnSpPr>
          <p:nvPr/>
        </p:nvCxnSpPr>
        <p:spPr bwMode="auto">
          <a:xfrm flipV="1">
            <a:off x="2925763" y="2547938"/>
            <a:ext cx="1422400" cy="30480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5551625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Oracle Database </a:t>
            </a:r>
            <a:r>
              <a:rPr lang="en-US" altLang="en-US" dirty="0" smtClean="0"/>
              <a:t>19c </a:t>
            </a:r>
            <a:r>
              <a:rPr lang="en-US" altLang="en-US" dirty="0"/>
              <a:t>Multitenant </a:t>
            </a:r>
            <a:r>
              <a:rPr lang="en-US" altLang="en-US" dirty="0" smtClean="0"/>
              <a:t>Architecture</a:t>
            </a:r>
            <a:br>
              <a:rPr lang="en-US" altLang="en-US" dirty="0" smtClean="0"/>
            </a:br>
            <a:endParaRPr lang="en-US" dirty="0"/>
          </a:p>
        </p:txBody>
      </p:sp>
      <p:sp>
        <p:nvSpPr>
          <p:cNvPr id="4" name="TextBox 3"/>
          <p:cNvSpPr txBox="1"/>
          <p:nvPr/>
        </p:nvSpPr>
        <p:spPr>
          <a:xfrm>
            <a:off x="1003060" y="1196752"/>
            <a:ext cx="461665" cy="936000"/>
          </a:xfrm>
          <a:prstGeom prst="rect">
            <a:avLst/>
          </a:prstGeom>
          <a:noFill/>
          <a:ln w="28575">
            <a:solidFill>
              <a:schemeClr val="tx1"/>
            </a:solidFill>
          </a:ln>
          <a:effectLst/>
        </p:spPr>
        <p:txBody>
          <a:bodyPr vert="vert270" anchor="ctr" anchorCtr="1">
            <a:spAutoFit/>
          </a:bodyPr>
          <a:lstStyle/>
          <a:p>
            <a:pPr eaLnBrk="1" hangingPunct="1">
              <a:buFont typeface="Arial" pitchFamily="34" charset="0"/>
              <a:buNone/>
              <a:defRPr/>
            </a:pPr>
            <a:r>
              <a:rPr lang="en-US" b="1" dirty="0">
                <a:solidFill>
                  <a:schemeClr val="accent4"/>
                </a:solidFill>
                <a:cs typeface="Arial" charset="0"/>
              </a:rPr>
              <a:t>Day  1</a:t>
            </a:r>
          </a:p>
        </p:txBody>
      </p:sp>
      <p:sp>
        <p:nvSpPr>
          <p:cNvPr id="5" name="Rectangle 4"/>
          <p:cNvSpPr/>
          <p:nvPr/>
        </p:nvSpPr>
        <p:spPr bwMode="auto">
          <a:xfrm>
            <a:off x="6291957" y="1412101"/>
            <a:ext cx="1819275" cy="385763"/>
          </a:xfrm>
          <a:prstGeom prst="rect">
            <a:avLst/>
          </a:prstGeom>
          <a:solidFill>
            <a:schemeClr val="bg1"/>
          </a:solidFill>
          <a:ln w="28575">
            <a:solidFill>
              <a:srgbClr val="FF000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defRPr/>
            </a:pPr>
            <a:r>
              <a:rPr lang="en-US" sz="1600" dirty="0">
                <a:solidFill>
                  <a:srgbClr val="000000"/>
                </a:solidFill>
              </a:rPr>
              <a:t>Application PDBs</a:t>
            </a:r>
          </a:p>
        </p:txBody>
      </p:sp>
      <p:sp>
        <p:nvSpPr>
          <p:cNvPr id="6" name="Rectangle 5"/>
          <p:cNvSpPr/>
          <p:nvPr/>
        </p:nvSpPr>
        <p:spPr bwMode="auto">
          <a:xfrm>
            <a:off x="8206482" y="1412101"/>
            <a:ext cx="1346200" cy="385763"/>
          </a:xfrm>
          <a:prstGeom prst="rect">
            <a:avLst/>
          </a:prstGeom>
          <a:solidFill>
            <a:schemeClr val="bg1"/>
          </a:solidFill>
          <a:ln w="28575">
            <a:solidFill>
              <a:srgbClr val="FF000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defRPr/>
            </a:pPr>
            <a:r>
              <a:rPr lang="en-US" sz="1600" dirty="0">
                <a:solidFill>
                  <a:srgbClr val="000000"/>
                </a:solidFill>
              </a:rPr>
              <a:t>Applications</a:t>
            </a:r>
          </a:p>
        </p:txBody>
      </p:sp>
      <p:cxnSp>
        <p:nvCxnSpPr>
          <p:cNvPr id="7" name="Straight Arrow Connector 6"/>
          <p:cNvCxnSpPr>
            <a:cxnSpLocks noChangeShapeType="1"/>
          </p:cNvCxnSpPr>
          <p:nvPr/>
        </p:nvCxnSpPr>
        <p:spPr bwMode="auto">
          <a:xfrm flipV="1">
            <a:off x="1773932" y="2805976"/>
            <a:ext cx="385762" cy="0"/>
          </a:xfrm>
          <a:prstGeom prst="straightConnector1">
            <a:avLst/>
          </a:prstGeom>
          <a:noFill/>
          <a:ln w="28575" algn="ctr">
            <a:solidFill>
              <a:srgbClr val="FFCC00"/>
            </a:solidFill>
            <a:round/>
            <a:headEnd/>
            <a:tailEnd type="triangle" w="lg" len="lg"/>
          </a:ln>
          <a:effectLst>
            <a:outerShdw blurRad="50800" dist="50800" dir="5400000" algn="ctr" rotWithShape="0">
              <a:schemeClr val="bg1"/>
            </a:outerShdw>
          </a:effectLst>
        </p:spPr>
      </p:cxnSp>
      <p:sp>
        <p:nvSpPr>
          <p:cNvPr id="8" name="Rectangle 7"/>
          <p:cNvSpPr/>
          <p:nvPr/>
        </p:nvSpPr>
        <p:spPr bwMode="auto">
          <a:xfrm>
            <a:off x="7304782" y="2373928"/>
            <a:ext cx="1217612" cy="360363"/>
          </a:xfrm>
          <a:prstGeom prst="rect">
            <a:avLst/>
          </a:prstGeom>
          <a:solidFill>
            <a:schemeClr val="bg1"/>
          </a:solidFill>
          <a:ln w="28575">
            <a:solidFill>
              <a:srgbClr val="FF9933"/>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Proxy PDB</a:t>
            </a:r>
            <a:endParaRPr lang="en-US" sz="1400" dirty="0">
              <a:solidFill>
                <a:srgbClr val="000000"/>
              </a:solidFill>
            </a:endParaRPr>
          </a:p>
        </p:txBody>
      </p:sp>
      <p:sp>
        <p:nvSpPr>
          <p:cNvPr id="9" name="Rectangle 8"/>
          <p:cNvSpPr/>
          <p:nvPr/>
        </p:nvSpPr>
        <p:spPr bwMode="auto">
          <a:xfrm>
            <a:off x="3597969" y="2386628"/>
            <a:ext cx="1822450" cy="360363"/>
          </a:xfrm>
          <a:prstGeom prst="rect">
            <a:avLst/>
          </a:prstGeom>
          <a:solidFill>
            <a:schemeClr val="bg1"/>
          </a:solidFill>
          <a:ln w="28575">
            <a:solidFill>
              <a:srgbClr val="FF9933"/>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PDB Hot Cloning</a:t>
            </a:r>
            <a:endParaRPr lang="en-US" sz="1400" dirty="0">
              <a:solidFill>
                <a:srgbClr val="000000"/>
              </a:solidFill>
            </a:endParaRPr>
          </a:p>
        </p:txBody>
      </p:sp>
      <p:sp>
        <p:nvSpPr>
          <p:cNvPr id="10" name="Rectangle 9"/>
          <p:cNvSpPr/>
          <p:nvPr/>
        </p:nvSpPr>
        <p:spPr bwMode="auto">
          <a:xfrm>
            <a:off x="5536307" y="2386628"/>
            <a:ext cx="1654175" cy="360363"/>
          </a:xfrm>
          <a:prstGeom prst="rect">
            <a:avLst/>
          </a:prstGeom>
          <a:solidFill>
            <a:schemeClr val="bg1"/>
          </a:solidFill>
          <a:ln w="28575">
            <a:solidFill>
              <a:srgbClr val="FF9933"/>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PDB Relocation</a:t>
            </a:r>
            <a:endParaRPr lang="en-US" sz="1400" dirty="0">
              <a:solidFill>
                <a:srgbClr val="000000"/>
              </a:solidFill>
            </a:endParaRPr>
          </a:p>
        </p:txBody>
      </p:sp>
      <p:sp>
        <p:nvSpPr>
          <p:cNvPr id="11" name="Rectangle 10"/>
          <p:cNvSpPr/>
          <p:nvPr/>
        </p:nvSpPr>
        <p:spPr bwMode="auto">
          <a:xfrm>
            <a:off x="2213669" y="3565496"/>
            <a:ext cx="1001713" cy="360362"/>
          </a:xfrm>
          <a:prstGeom prst="rect">
            <a:avLst/>
          </a:prstGeom>
          <a:solidFill>
            <a:schemeClr val="bg1"/>
          </a:solidFill>
          <a:ln w="28575">
            <a:solidFill>
              <a:srgbClr val="00B05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Security</a:t>
            </a:r>
            <a:endParaRPr lang="en-US" sz="1400" dirty="0">
              <a:solidFill>
                <a:srgbClr val="000000"/>
              </a:solidFill>
            </a:endParaRPr>
          </a:p>
        </p:txBody>
      </p:sp>
      <p:sp>
        <p:nvSpPr>
          <p:cNvPr id="12" name="Rectangle 11"/>
          <p:cNvSpPr/>
          <p:nvPr/>
        </p:nvSpPr>
        <p:spPr bwMode="auto">
          <a:xfrm>
            <a:off x="2213669" y="4030256"/>
            <a:ext cx="2160000" cy="360362"/>
          </a:xfrm>
          <a:prstGeom prst="rect">
            <a:avLst/>
          </a:prstGeom>
          <a:solidFill>
            <a:schemeClr val="bg1"/>
          </a:solidFill>
          <a:ln w="28575">
            <a:solidFill>
              <a:srgbClr val="00B05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Backup and Duplicate</a:t>
            </a:r>
            <a:endParaRPr lang="en-US" sz="1400" dirty="0">
              <a:solidFill>
                <a:srgbClr val="000000"/>
              </a:solidFill>
            </a:endParaRPr>
          </a:p>
        </p:txBody>
      </p:sp>
      <p:sp>
        <p:nvSpPr>
          <p:cNvPr id="13" name="Rectangle 12"/>
          <p:cNvSpPr/>
          <p:nvPr/>
        </p:nvSpPr>
        <p:spPr bwMode="auto">
          <a:xfrm>
            <a:off x="2233726" y="4508798"/>
            <a:ext cx="1439862" cy="360362"/>
          </a:xfrm>
          <a:prstGeom prst="rect">
            <a:avLst/>
          </a:prstGeom>
          <a:solidFill>
            <a:schemeClr val="bg1"/>
          </a:solidFill>
          <a:ln w="28575">
            <a:solidFill>
              <a:srgbClr val="00B05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Performance</a:t>
            </a:r>
          </a:p>
        </p:txBody>
      </p:sp>
      <p:sp>
        <p:nvSpPr>
          <p:cNvPr id="15" name="Rectangle 14"/>
          <p:cNvSpPr/>
          <p:nvPr/>
        </p:nvSpPr>
        <p:spPr bwMode="auto">
          <a:xfrm>
            <a:off x="2213669" y="2373928"/>
            <a:ext cx="1233488" cy="360363"/>
          </a:xfrm>
          <a:prstGeom prst="rect">
            <a:avLst/>
          </a:prstGeom>
          <a:solidFill>
            <a:schemeClr val="bg1"/>
          </a:solidFill>
          <a:ln w="28575">
            <a:solidFill>
              <a:srgbClr val="FF9933"/>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Local Undo</a:t>
            </a:r>
            <a:endParaRPr lang="en-US" sz="1400" dirty="0">
              <a:solidFill>
                <a:srgbClr val="000000"/>
              </a:solidFill>
            </a:endParaRPr>
          </a:p>
        </p:txBody>
      </p:sp>
      <p:cxnSp>
        <p:nvCxnSpPr>
          <p:cNvPr id="16" name="Straight Arrow Connector 35"/>
          <p:cNvCxnSpPr>
            <a:cxnSpLocks noChangeShapeType="1"/>
          </p:cNvCxnSpPr>
          <p:nvPr/>
        </p:nvCxnSpPr>
        <p:spPr bwMode="auto">
          <a:xfrm flipV="1">
            <a:off x="1773932" y="5445224"/>
            <a:ext cx="385762" cy="0"/>
          </a:xfrm>
          <a:prstGeom prst="straightConnector1">
            <a:avLst/>
          </a:prstGeom>
          <a:noFill/>
          <a:ln w="28575" algn="ctr">
            <a:solidFill>
              <a:srgbClr val="0000FF"/>
            </a:solidFill>
            <a:round/>
            <a:headEnd/>
            <a:tailEnd type="triangle" w="lg" len="lg"/>
          </a:ln>
        </p:spPr>
      </p:cxnSp>
      <p:sp>
        <p:nvSpPr>
          <p:cNvPr id="17" name="Rectangle 16"/>
          <p:cNvSpPr/>
          <p:nvPr/>
        </p:nvSpPr>
        <p:spPr bwMode="auto">
          <a:xfrm>
            <a:off x="2213669" y="1412101"/>
            <a:ext cx="857250" cy="381000"/>
          </a:xfrm>
          <a:prstGeom prst="rect">
            <a:avLst/>
          </a:prstGeom>
          <a:solidFill>
            <a:schemeClr val="bg1"/>
          </a:solidFill>
          <a:ln w="28575">
            <a:solidFill>
              <a:srgbClr val="FF000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Basics</a:t>
            </a:r>
          </a:p>
        </p:txBody>
      </p:sp>
      <p:sp>
        <p:nvSpPr>
          <p:cNvPr id="18" name="Rectangle 17"/>
          <p:cNvSpPr/>
          <p:nvPr/>
        </p:nvSpPr>
        <p:spPr bwMode="auto">
          <a:xfrm>
            <a:off x="3155057" y="1412101"/>
            <a:ext cx="3084512" cy="384175"/>
          </a:xfrm>
          <a:prstGeom prst="rect">
            <a:avLst/>
          </a:prstGeom>
          <a:solidFill>
            <a:schemeClr val="bg1"/>
          </a:solidFill>
          <a:ln w="28575">
            <a:solidFill>
              <a:srgbClr val="FF000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CDB</a:t>
            </a:r>
            <a:r>
              <a:rPr lang="en-US" sz="1600" b="1" dirty="0">
                <a:solidFill>
                  <a:srgbClr val="000000"/>
                </a:solidFill>
              </a:rPr>
              <a:t> </a:t>
            </a:r>
            <a:r>
              <a:rPr lang="en-US" sz="1600" dirty="0">
                <a:solidFill>
                  <a:srgbClr val="000000"/>
                </a:solidFill>
              </a:rPr>
              <a:t>and</a:t>
            </a:r>
            <a:r>
              <a:rPr lang="en-US" sz="1600" b="1" dirty="0">
                <a:solidFill>
                  <a:srgbClr val="000000"/>
                </a:solidFill>
              </a:rPr>
              <a:t> </a:t>
            </a:r>
            <a:r>
              <a:rPr lang="en-US" sz="1600" dirty="0">
                <a:solidFill>
                  <a:srgbClr val="000000"/>
                </a:solidFill>
              </a:rPr>
              <a:t>Regular</a:t>
            </a:r>
            <a:r>
              <a:rPr lang="en-US" sz="1600" b="1" dirty="0">
                <a:solidFill>
                  <a:srgbClr val="000000"/>
                </a:solidFill>
              </a:rPr>
              <a:t> </a:t>
            </a:r>
            <a:r>
              <a:rPr lang="en-US" sz="1600" dirty="0">
                <a:solidFill>
                  <a:srgbClr val="000000"/>
                </a:solidFill>
              </a:rPr>
              <a:t>PDB</a:t>
            </a:r>
            <a:r>
              <a:rPr lang="en-US" sz="1600" b="1" dirty="0">
                <a:solidFill>
                  <a:srgbClr val="000000"/>
                </a:solidFill>
              </a:rPr>
              <a:t> </a:t>
            </a:r>
            <a:r>
              <a:rPr lang="en-US" sz="1600" dirty="0">
                <a:solidFill>
                  <a:srgbClr val="000000"/>
                </a:solidFill>
              </a:rPr>
              <a:t>Creation</a:t>
            </a:r>
          </a:p>
        </p:txBody>
      </p:sp>
      <p:cxnSp>
        <p:nvCxnSpPr>
          <p:cNvPr id="19" name="Straight Arrow Connector 18"/>
          <p:cNvCxnSpPr>
            <a:cxnSpLocks noChangeShapeType="1"/>
          </p:cNvCxnSpPr>
          <p:nvPr/>
        </p:nvCxnSpPr>
        <p:spPr bwMode="auto">
          <a:xfrm flipV="1">
            <a:off x="1780282" y="1570975"/>
            <a:ext cx="384175" cy="0"/>
          </a:xfrm>
          <a:prstGeom prst="straightConnector1">
            <a:avLst/>
          </a:prstGeom>
          <a:noFill/>
          <a:ln w="28575" algn="ctr">
            <a:solidFill>
              <a:srgbClr val="FF0000"/>
            </a:solidFill>
            <a:round/>
            <a:headEnd/>
            <a:tailEnd type="triangle" w="lg" len="lg"/>
          </a:ln>
          <a:effectLst>
            <a:outerShdw blurRad="50800" dist="50800" dir="5400000" algn="ctr" rotWithShape="0">
              <a:schemeClr val="bg1"/>
            </a:outerShdw>
          </a:effectLst>
        </p:spPr>
      </p:cxnSp>
      <p:sp>
        <p:nvSpPr>
          <p:cNvPr id="20" name="Rectangle 19"/>
          <p:cNvSpPr/>
          <p:nvPr/>
        </p:nvSpPr>
        <p:spPr bwMode="auto">
          <a:xfrm>
            <a:off x="2213669" y="2823191"/>
            <a:ext cx="1938338" cy="357187"/>
          </a:xfrm>
          <a:prstGeom prst="rect">
            <a:avLst/>
          </a:prstGeom>
          <a:solidFill>
            <a:schemeClr val="bg1"/>
          </a:solidFill>
          <a:ln w="28575">
            <a:solidFill>
              <a:srgbClr val="FF9933"/>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defRPr/>
            </a:pPr>
            <a:r>
              <a:rPr lang="en-US" sz="1600" dirty="0">
                <a:solidFill>
                  <a:srgbClr val="000000"/>
                </a:solidFill>
              </a:rPr>
              <a:t>CDB</a:t>
            </a:r>
            <a:r>
              <a:rPr lang="en-US" sz="1600" b="1" dirty="0">
                <a:solidFill>
                  <a:srgbClr val="000000"/>
                </a:solidFill>
              </a:rPr>
              <a:t> </a:t>
            </a:r>
            <a:r>
              <a:rPr lang="en-US" sz="1600" dirty="0">
                <a:solidFill>
                  <a:srgbClr val="000000"/>
                </a:solidFill>
              </a:rPr>
              <a:t>and</a:t>
            </a:r>
            <a:r>
              <a:rPr lang="en-US" sz="1600" b="1" dirty="0">
                <a:solidFill>
                  <a:srgbClr val="000000"/>
                </a:solidFill>
              </a:rPr>
              <a:t> </a:t>
            </a:r>
            <a:r>
              <a:rPr lang="en-US" sz="1600" dirty="0">
                <a:solidFill>
                  <a:srgbClr val="000000"/>
                </a:solidFill>
              </a:rPr>
              <a:t>PDB</a:t>
            </a:r>
            <a:r>
              <a:rPr lang="en-US" sz="1600" b="1" dirty="0">
                <a:solidFill>
                  <a:srgbClr val="000000"/>
                </a:solidFill>
              </a:rPr>
              <a:t> </a:t>
            </a:r>
            <a:r>
              <a:rPr lang="en-US" sz="1600" dirty="0">
                <a:solidFill>
                  <a:srgbClr val="000000"/>
                </a:solidFill>
              </a:rPr>
              <a:t>Mgt</a:t>
            </a:r>
          </a:p>
        </p:txBody>
      </p:sp>
      <p:sp>
        <p:nvSpPr>
          <p:cNvPr id="21" name="Rectangle 20"/>
          <p:cNvSpPr/>
          <p:nvPr/>
        </p:nvSpPr>
        <p:spPr bwMode="auto">
          <a:xfrm>
            <a:off x="4240907" y="2823191"/>
            <a:ext cx="1001712" cy="360362"/>
          </a:xfrm>
          <a:prstGeom prst="rect">
            <a:avLst/>
          </a:prstGeom>
          <a:solidFill>
            <a:schemeClr val="bg1"/>
          </a:solidFill>
          <a:ln w="28575">
            <a:solidFill>
              <a:srgbClr val="FF9933"/>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Storage</a:t>
            </a:r>
            <a:endParaRPr lang="en-US" sz="1400" dirty="0">
              <a:solidFill>
                <a:srgbClr val="000000"/>
              </a:solidFill>
            </a:endParaRPr>
          </a:p>
        </p:txBody>
      </p:sp>
      <p:sp>
        <p:nvSpPr>
          <p:cNvPr id="22" name="Rectangle 21"/>
          <p:cNvSpPr/>
          <p:nvPr/>
        </p:nvSpPr>
        <p:spPr bwMode="auto">
          <a:xfrm>
            <a:off x="3789808" y="4504035"/>
            <a:ext cx="2160588" cy="360363"/>
          </a:xfrm>
          <a:prstGeom prst="rect">
            <a:avLst/>
          </a:prstGeom>
          <a:solidFill>
            <a:schemeClr val="bg1"/>
          </a:solidFill>
          <a:ln w="28575">
            <a:solidFill>
              <a:srgbClr val="00B05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Resources Allocation</a:t>
            </a:r>
          </a:p>
        </p:txBody>
      </p:sp>
      <p:sp>
        <p:nvSpPr>
          <p:cNvPr id="23" name="Rectangle 22"/>
          <p:cNvSpPr/>
          <p:nvPr/>
        </p:nvSpPr>
        <p:spPr bwMode="auto">
          <a:xfrm>
            <a:off x="2207319" y="5300885"/>
            <a:ext cx="1944000" cy="360363"/>
          </a:xfrm>
          <a:prstGeom prst="rect">
            <a:avLst/>
          </a:prstGeom>
          <a:solidFill>
            <a:schemeClr val="bg1"/>
          </a:solidFill>
          <a:ln w="28575">
            <a:solidFill>
              <a:srgbClr val="0000FF"/>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Export/Import/Load</a:t>
            </a:r>
            <a:endParaRPr lang="en-US" sz="1400" dirty="0">
              <a:solidFill>
                <a:srgbClr val="000000"/>
              </a:solidFill>
            </a:endParaRPr>
          </a:p>
        </p:txBody>
      </p:sp>
      <p:cxnSp>
        <p:nvCxnSpPr>
          <p:cNvPr id="24" name="Straight Arrow Connector 35"/>
          <p:cNvCxnSpPr>
            <a:cxnSpLocks noChangeShapeType="1"/>
          </p:cNvCxnSpPr>
          <p:nvPr/>
        </p:nvCxnSpPr>
        <p:spPr bwMode="auto">
          <a:xfrm flipV="1">
            <a:off x="1773932" y="4178558"/>
            <a:ext cx="385762" cy="0"/>
          </a:xfrm>
          <a:prstGeom prst="straightConnector1">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sp>
        <p:nvSpPr>
          <p:cNvPr id="25" name="Rectangle 24"/>
          <p:cNvSpPr/>
          <p:nvPr/>
        </p:nvSpPr>
        <p:spPr bwMode="auto">
          <a:xfrm>
            <a:off x="5878388" y="5300884"/>
            <a:ext cx="2321173" cy="360000"/>
          </a:xfrm>
          <a:prstGeom prst="rect">
            <a:avLst/>
          </a:prstGeom>
          <a:solidFill>
            <a:schemeClr val="bg1"/>
          </a:solidFill>
          <a:ln w="28575">
            <a:solidFill>
              <a:srgbClr val="0000FF"/>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CDB and PDB upgrade</a:t>
            </a:r>
            <a:endParaRPr lang="en-US" sz="1400" dirty="0">
              <a:solidFill>
                <a:srgbClr val="000000"/>
              </a:solidFill>
            </a:endParaRPr>
          </a:p>
        </p:txBody>
      </p:sp>
      <p:sp>
        <p:nvSpPr>
          <p:cNvPr id="26" name="TextBox 25"/>
          <p:cNvSpPr txBox="1"/>
          <p:nvPr/>
        </p:nvSpPr>
        <p:spPr>
          <a:xfrm>
            <a:off x="1003060" y="2374032"/>
            <a:ext cx="461665" cy="936000"/>
          </a:xfrm>
          <a:prstGeom prst="rect">
            <a:avLst/>
          </a:prstGeom>
          <a:noFill/>
          <a:ln w="28575">
            <a:solidFill>
              <a:schemeClr val="tx1"/>
            </a:solidFill>
          </a:ln>
          <a:effectLst/>
        </p:spPr>
        <p:txBody>
          <a:bodyPr vert="vert270" anchor="ctr" anchorCtr="1">
            <a:spAutoFit/>
          </a:bodyPr>
          <a:lstStyle/>
          <a:p>
            <a:pPr eaLnBrk="1" hangingPunct="1">
              <a:buFont typeface="Arial" pitchFamily="34" charset="0"/>
              <a:buNone/>
              <a:defRPr/>
            </a:pPr>
            <a:r>
              <a:rPr lang="en-US" b="1" dirty="0">
                <a:solidFill>
                  <a:schemeClr val="accent4"/>
                </a:solidFill>
                <a:cs typeface="Arial" charset="0"/>
              </a:rPr>
              <a:t>Day  2</a:t>
            </a:r>
          </a:p>
        </p:txBody>
      </p:sp>
      <p:sp>
        <p:nvSpPr>
          <p:cNvPr id="27" name="TextBox 26"/>
          <p:cNvSpPr txBox="1"/>
          <p:nvPr/>
        </p:nvSpPr>
        <p:spPr>
          <a:xfrm>
            <a:off x="1003060" y="3538699"/>
            <a:ext cx="461665" cy="1152000"/>
          </a:xfrm>
          <a:prstGeom prst="rect">
            <a:avLst/>
          </a:prstGeom>
          <a:noFill/>
          <a:ln w="28575">
            <a:solidFill>
              <a:schemeClr val="tx1"/>
            </a:solidFill>
          </a:ln>
          <a:effectLst/>
        </p:spPr>
        <p:txBody>
          <a:bodyPr vert="vert270" anchor="ctr" anchorCtr="1">
            <a:spAutoFit/>
          </a:bodyPr>
          <a:lstStyle/>
          <a:p>
            <a:pPr eaLnBrk="1" hangingPunct="1">
              <a:buFont typeface="Arial" pitchFamily="34" charset="0"/>
              <a:buNone/>
              <a:defRPr/>
            </a:pPr>
            <a:r>
              <a:rPr lang="en-US" b="1" dirty="0">
                <a:solidFill>
                  <a:schemeClr val="accent4"/>
                </a:solidFill>
                <a:cs typeface="Arial" charset="0"/>
              </a:rPr>
              <a:t>Day  3</a:t>
            </a:r>
          </a:p>
        </p:txBody>
      </p:sp>
      <p:sp>
        <p:nvSpPr>
          <p:cNvPr id="28" name="TextBox 27"/>
          <p:cNvSpPr txBox="1"/>
          <p:nvPr/>
        </p:nvSpPr>
        <p:spPr>
          <a:xfrm>
            <a:off x="1003060" y="4941168"/>
            <a:ext cx="461665" cy="936000"/>
          </a:xfrm>
          <a:prstGeom prst="rect">
            <a:avLst/>
          </a:prstGeom>
          <a:noFill/>
          <a:ln w="28575">
            <a:solidFill>
              <a:schemeClr val="tx1"/>
            </a:solidFill>
          </a:ln>
          <a:effectLst/>
        </p:spPr>
        <p:txBody>
          <a:bodyPr vert="vert270" anchor="ctr" anchorCtr="1">
            <a:spAutoFit/>
          </a:bodyPr>
          <a:lstStyle/>
          <a:p>
            <a:pPr eaLnBrk="1" hangingPunct="1">
              <a:buFont typeface="Arial" pitchFamily="34" charset="0"/>
              <a:buNone/>
              <a:defRPr/>
            </a:pPr>
            <a:r>
              <a:rPr lang="en-US" b="1" dirty="0">
                <a:solidFill>
                  <a:schemeClr val="accent4"/>
                </a:solidFill>
                <a:cs typeface="Arial" charset="0"/>
              </a:rPr>
              <a:t>Day  4</a:t>
            </a:r>
          </a:p>
        </p:txBody>
      </p:sp>
      <p:sp>
        <p:nvSpPr>
          <p:cNvPr id="29" name="Rectangle 28"/>
          <p:cNvSpPr/>
          <p:nvPr/>
        </p:nvSpPr>
        <p:spPr bwMode="auto">
          <a:xfrm>
            <a:off x="4222204" y="5301208"/>
            <a:ext cx="1512000" cy="360000"/>
          </a:xfrm>
          <a:prstGeom prst="rect">
            <a:avLst/>
          </a:prstGeom>
          <a:solidFill>
            <a:schemeClr val="bg1"/>
          </a:solidFill>
          <a:ln w="28575">
            <a:solidFill>
              <a:srgbClr val="0000FF"/>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Data transport</a:t>
            </a:r>
            <a:endParaRPr lang="en-US" sz="1400" dirty="0">
              <a:solidFill>
                <a:srgbClr val="000000"/>
              </a:solidFill>
            </a:endParaRPr>
          </a:p>
        </p:txBody>
      </p:sp>
      <p:sp>
        <p:nvSpPr>
          <p:cNvPr id="30" name="Rectangle 29"/>
          <p:cNvSpPr/>
          <p:nvPr/>
        </p:nvSpPr>
        <p:spPr bwMode="auto">
          <a:xfrm>
            <a:off x="4505488" y="4030578"/>
            <a:ext cx="2495550" cy="360362"/>
          </a:xfrm>
          <a:prstGeom prst="rect">
            <a:avLst/>
          </a:prstGeom>
          <a:solidFill>
            <a:schemeClr val="bg1"/>
          </a:solidFill>
          <a:ln w="28575">
            <a:solidFill>
              <a:srgbClr val="00B05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Recovery and Flashback</a:t>
            </a:r>
            <a:endParaRPr lang="en-US" sz="1400" dirty="0">
              <a:solidFill>
                <a:srgbClr val="000000"/>
              </a:solidFill>
            </a:endParaRPr>
          </a:p>
        </p:txBody>
      </p:sp>
      <p:sp>
        <p:nvSpPr>
          <p:cNvPr id="31" name="Rectangle 30"/>
          <p:cNvSpPr/>
          <p:nvPr/>
        </p:nvSpPr>
        <p:spPr bwMode="auto">
          <a:xfrm>
            <a:off x="7127254" y="4030256"/>
            <a:ext cx="1692000" cy="360362"/>
          </a:xfrm>
          <a:prstGeom prst="rect">
            <a:avLst/>
          </a:prstGeom>
          <a:solidFill>
            <a:schemeClr val="bg1"/>
          </a:solidFill>
          <a:ln w="28575">
            <a:solidFill>
              <a:srgbClr val="00B050"/>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PDB Switchover</a:t>
            </a:r>
            <a:endParaRPr lang="en-US" sz="1400" dirty="0">
              <a:solidFill>
                <a:srgbClr val="000000"/>
              </a:solidFill>
            </a:endParaRPr>
          </a:p>
        </p:txBody>
      </p:sp>
      <p:sp>
        <p:nvSpPr>
          <p:cNvPr id="32" name="Rectangle 31"/>
          <p:cNvSpPr/>
          <p:nvPr/>
        </p:nvSpPr>
        <p:spPr bwMode="auto">
          <a:xfrm>
            <a:off x="8309743" y="5301208"/>
            <a:ext cx="1616887" cy="360000"/>
          </a:xfrm>
          <a:prstGeom prst="rect">
            <a:avLst/>
          </a:prstGeom>
          <a:solidFill>
            <a:schemeClr val="bg1"/>
          </a:solidFill>
          <a:ln w="28575">
            <a:solidFill>
              <a:srgbClr val="0000FF"/>
            </a:solidFill>
          </a:ln>
          <a:effectLst/>
        </p:spPr>
        <p:style>
          <a:lnRef idx="1">
            <a:schemeClr val="accent4"/>
          </a:lnRef>
          <a:fillRef idx="2">
            <a:schemeClr val="accent4"/>
          </a:fillRef>
          <a:effectRef idx="1">
            <a:schemeClr val="accent4"/>
          </a:effectRef>
          <a:fontRef idx="minor">
            <a:schemeClr val="dk1"/>
          </a:fontRef>
        </p:style>
        <p:txBody>
          <a:bodyPr anchor="ctr"/>
          <a:lstStyle/>
          <a:p>
            <a:pPr eaLnBrk="1" fontAlgn="auto" hangingPunct="1">
              <a:spcBef>
                <a:spcPts val="0"/>
              </a:spcBef>
              <a:spcAft>
                <a:spcPts val="0"/>
              </a:spcAft>
              <a:buFont typeface="Arial" pitchFamily="34" charset="0"/>
              <a:buNone/>
              <a:defRPr/>
            </a:pPr>
            <a:r>
              <a:rPr lang="en-US" sz="1600" dirty="0">
                <a:solidFill>
                  <a:srgbClr val="000000"/>
                </a:solidFill>
              </a:rPr>
              <a:t>Miscellaneous</a:t>
            </a:r>
            <a:endParaRPr lang="en-US" sz="1400" dirty="0">
              <a:solidFill>
                <a:srgbClr val="000000"/>
              </a:solidFill>
            </a:endParaRPr>
          </a:p>
        </p:txBody>
      </p:sp>
    </p:spTree>
    <p:custDataLst>
      <p:tags r:id="rId1"/>
    </p:custDataLst>
    <p:extLst>
      <p:ext uri="{BB962C8B-B14F-4D97-AF65-F5344CB8AC3E}">
        <p14:creationId xmlns:p14="http://schemas.microsoft.com/office/powerpoint/2010/main" val="1118606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altLang="en-US" dirty="0"/>
          </a:p>
        </p:txBody>
      </p:sp>
    </p:spTree>
    <p:custDataLst>
      <p:tags r:id="rId1"/>
    </p:custDataLst>
    <p:extLst>
      <p:ext uri="{BB962C8B-B14F-4D97-AF65-F5344CB8AC3E}">
        <p14:creationId xmlns:p14="http://schemas.microsoft.com/office/powerpoint/2010/main" val="40706052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txBox="1">
            <a:spLocks noChangeArrowheads="1"/>
          </p:cNvSpPr>
          <p:nvPr/>
        </p:nvSpPr>
        <p:spPr bwMode="auto">
          <a:xfrm>
            <a:off x="812800" y="439738"/>
            <a:ext cx="10555288" cy="876300"/>
          </a:xfrm>
          <a:prstGeom prst="rect">
            <a:avLst/>
          </a:prstGeom>
          <a:noFill/>
          <a:ln w="9525">
            <a:noFill/>
            <a:miter lim="800000"/>
            <a:headEnd/>
            <a:tailEnd/>
          </a:ln>
        </p:spPr>
        <p:txBody>
          <a:bodyPr lIns="12700" tIns="12700" rIns="12700" bIns="12700"/>
          <a:lstStyle/>
          <a:p>
            <a:pPr defTabSz="228600" eaLnBrk="1" hangingPunct="1">
              <a:buClr>
                <a:srgbClr val="000000"/>
              </a:buClr>
              <a:defRPr/>
            </a:pPr>
            <a:endParaRPr lang="en-US" sz="2600" b="1" kern="0" dirty="0">
              <a:latin typeface="+mj-lt"/>
              <a:ea typeface="+mj-ea"/>
              <a:cs typeface="+mj-cs"/>
            </a:endParaRPr>
          </a:p>
        </p:txBody>
      </p:sp>
      <p:sp>
        <p:nvSpPr>
          <p:cNvPr id="23555" name="Title 5"/>
          <p:cNvSpPr>
            <a:spLocks noGrp="1"/>
          </p:cNvSpPr>
          <p:nvPr>
            <p:ph type="title"/>
          </p:nvPr>
        </p:nvSpPr>
        <p:spPr/>
        <p:txBody>
          <a:bodyPr/>
          <a:lstStyle/>
          <a:p>
            <a:pPr eaLnBrk="1" hangingPunct="1"/>
            <a:r>
              <a:rPr lang="en-US" altLang="en-US" dirty="0"/>
              <a:t>Summary</a:t>
            </a:r>
            <a:br>
              <a:rPr lang="en-US" altLang="en-US" dirty="0"/>
            </a:br>
            <a:endParaRPr lang="en-US" altLang="en-US" dirty="0"/>
          </a:p>
        </p:txBody>
      </p:sp>
      <p:sp>
        <p:nvSpPr>
          <p:cNvPr id="23559" name="Content Placeholder 6"/>
          <p:cNvSpPr>
            <a:spLocks noGrp="1"/>
          </p:cNvSpPr>
          <p:nvPr>
            <p:ph idx="1"/>
          </p:nvPr>
        </p:nvSpPr>
        <p:spPr>
          <a:xfrm>
            <a:off x="622300" y="1243013"/>
            <a:ext cx="10944225" cy="2989262"/>
          </a:xfrm>
        </p:spPr>
        <p:txBody>
          <a:bodyPr/>
          <a:lstStyle/>
          <a:p>
            <a:pPr eaLnBrk="1" hangingPunct="1"/>
            <a:r>
              <a:rPr lang="en-US" altLang="en-US" dirty="0"/>
              <a:t>In this lesson, you should have learned how to:</a:t>
            </a:r>
          </a:p>
          <a:p>
            <a:pPr lvl="1" eaLnBrk="1" hangingPunct="1"/>
            <a:r>
              <a:rPr lang="en-US" altLang="en-US" dirty="0"/>
              <a:t>Describe the multitenant architecture</a:t>
            </a:r>
          </a:p>
          <a:p>
            <a:pPr lvl="1" eaLnBrk="1" hangingPunct="1"/>
            <a:r>
              <a:rPr lang="en-US" altLang="en-US" dirty="0"/>
              <a:t>Describe the CDB root and pluggable database containers</a:t>
            </a:r>
          </a:p>
          <a:p>
            <a:pPr lvl="1" eaLnBrk="1" hangingPunct="1"/>
            <a:r>
              <a:rPr lang="en-US" altLang="en-US" dirty="0"/>
              <a:t>Differentiate the CDB root from a pluggable database</a:t>
            </a:r>
          </a:p>
          <a:p>
            <a:pPr lvl="1" eaLnBrk="1" hangingPunct="1"/>
            <a:r>
              <a:rPr lang="en-US" altLang="en-US" dirty="0"/>
              <a:t>Explain the concept of commonality</a:t>
            </a:r>
          </a:p>
          <a:p>
            <a:pPr lvl="1" eaLnBrk="1" hangingPunct="1"/>
            <a:r>
              <a:rPr lang="en-US" altLang="en-US" dirty="0"/>
              <a:t>List impacts in various areas</a:t>
            </a:r>
          </a:p>
          <a:p>
            <a:pPr lvl="1" eaLnBrk="1" hangingPunct="1"/>
            <a:endParaRPr lang="en-US" altLang="en-US" dirty="0"/>
          </a:p>
        </p:txBody>
      </p:sp>
      <p:sp>
        <p:nvSpPr>
          <p:cNvPr id="23556" name="Rectangle 4"/>
          <p:cNvSpPr>
            <a:spLocks noChangeArrowheads="1"/>
          </p:cNvSpPr>
          <p:nvPr/>
        </p:nvSpPr>
        <p:spPr bwMode="blackGray">
          <a:xfrm>
            <a:off x="6845300" y="4729163"/>
            <a:ext cx="671513" cy="179387"/>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12.2.0.1</a:t>
            </a:r>
          </a:p>
        </p:txBody>
      </p:sp>
      <p:sp>
        <p:nvSpPr>
          <p:cNvPr id="23557" name="Rectangle 4"/>
          <p:cNvSpPr>
            <a:spLocks noChangeArrowheads="1"/>
          </p:cNvSpPr>
          <p:nvPr/>
        </p:nvSpPr>
        <p:spPr bwMode="blackGray">
          <a:xfrm>
            <a:off x="7516813" y="5486400"/>
            <a:ext cx="669925" cy="179388"/>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12.2.0.1</a:t>
            </a:r>
          </a:p>
        </p:txBody>
      </p:sp>
      <p:sp>
        <p:nvSpPr>
          <p:cNvPr id="10" name="Rectangle 9"/>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pic>
        <p:nvPicPr>
          <p:cNvPr id="23560" name="Picture 8"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15120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fr-FR" altLang="en-US" dirty="0"/>
              <a:t>Practices </a:t>
            </a:r>
            <a:r>
              <a:rPr lang="fr-FR" altLang="en-US" dirty="0" err="1"/>
              <a:t>Environment</a:t>
            </a:r>
            <a:r>
              <a:rPr lang="fr-FR" altLang="en-US" dirty="0"/>
              <a:t> </a:t>
            </a:r>
            <a:r>
              <a:rPr lang="fr-FR" altLang="en-US" dirty="0" smtClean="0"/>
              <a:t>– 1</a:t>
            </a:r>
            <a:br>
              <a:rPr lang="fr-FR" altLang="en-US" dirty="0" smtClean="0"/>
            </a:br>
            <a:endParaRPr lang="en-US" altLang="en-US" dirty="0"/>
          </a:p>
        </p:txBody>
      </p:sp>
      <p:sp>
        <p:nvSpPr>
          <p:cNvPr id="3" name="Content Placeholder 2"/>
          <p:cNvSpPr>
            <a:spLocks noGrp="1"/>
          </p:cNvSpPr>
          <p:nvPr>
            <p:ph idx="1"/>
          </p:nvPr>
        </p:nvSpPr>
        <p:spPr>
          <a:xfrm>
            <a:off x="622300" y="1243013"/>
            <a:ext cx="10944225" cy="5190474"/>
          </a:xfrm>
        </p:spPr>
        <p:txBody>
          <a:bodyPr/>
          <a:lstStyle/>
          <a:p>
            <a:pPr>
              <a:buFont typeface="Arial" charset="0"/>
              <a:buNone/>
              <a:defRPr/>
            </a:pPr>
            <a:r>
              <a:rPr lang="en-US" dirty="0"/>
              <a:t>Each student has two virtual machines (VM1 and VM2) to use during class.</a:t>
            </a:r>
          </a:p>
          <a:p>
            <a:pPr lvl="1">
              <a:defRPr/>
            </a:pPr>
            <a:r>
              <a:rPr lang="en-US" b="1" dirty="0"/>
              <a:t>On VM1</a:t>
            </a:r>
            <a:r>
              <a:rPr lang="en-US" dirty="0"/>
              <a:t>:</a:t>
            </a:r>
          </a:p>
          <a:p>
            <a:pPr lvl="2">
              <a:buFont typeface="Arial" charset="0"/>
              <a:buChar char="–"/>
              <a:defRPr/>
            </a:pPr>
            <a:r>
              <a:rPr lang="en-US" dirty="0"/>
              <a:t>Oracle Database </a:t>
            </a:r>
            <a:r>
              <a:rPr lang="en-US" dirty="0" smtClean="0"/>
              <a:t>19c </a:t>
            </a:r>
            <a:r>
              <a:rPr lang="en-US" dirty="0"/>
              <a:t>installed:</a:t>
            </a:r>
          </a:p>
          <a:p>
            <a:pPr lvl="3">
              <a:spcBef>
                <a:spcPts val="200"/>
              </a:spcBef>
              <a:buFont typeface="Arial" charset="0"/>
              <a:buChar char="–"/>
              <a:defRPr/>
            </a:pPr>
            <a:r>
              <a:rPr lang="en-US" dirty="0"/>
              <a:t>With one CDB named </a:t>
            </a:r>
            <a:r>
              <a:rPr lang="en-US" b="1" dirty="0">
                <a:latin typeface="Courier New" pitchFamily="49" charset="0"/>
                <a:cs typeface="Courier New" pitchFamily="49" charset="0"/>
              </a:rPr>
              <a:t>ORCL</a:t>
            </a:r>
            <a:r>
              <a:rPr lang="en-US" dirty="0"/>
              <a:t> and one PDB named </a:t>
            </a:r>
            <a:r>
              <a:rPr lang="en-US" b="1" dirty="0">
                <a:latin typeface="Courier New" pitchFamily="49" charset="0"/>
                <a:cs typeface="Courier New" pitchFamily="49" charset="0"/>
              </a:rPr>
              <a:t>PDB1</a:t>
            </a:r>
            <a:r>
              <a:rPr lang="en-US" dirty="0"/>
              <a:t>. The CDB has been set up for you in advance so that you can explore an existing configuration. </a:t>
            </a:r>
          </a:p>
          <a:p>
            <a:pPr lvl="3">
              <a:spcBef>
                <a:spcPts val="200"/>
              </a:spcBef>
              <a:buFont typeface="Arial" charset="0"/>
              <a:buChar char="–"/>
              <a:defRPr/>
            </a:pPr>
            <a:r>
              <a:rPr lang="en-US" dirty="0"/>
              <a:t>You will create another CDB, </a:t>
            </a:r>
            <a:r>
              <a:rPr lang="en-US" b="1" dirty="0">
                <a:latin typeface="Courier New" panose="02070309020205020404" pitchFamily="49" charset="0"/>
                <a:cs typeface="Courier New" panose="02070309020205020404" pitchFamily="49" charset="0"/>
              </a:rPr>
              <a:t>CDB18, </a:t>
            </a:r>
            <a:r>
              <a:rPr lang="en-US" dirty="0">
                <a:latin typeface="+mj-lt"/>
                <a:cs typeface="Courier New" panose="02070309020205020404" pitchFamily="49" charset="0"/>
              </a:rPr>
              <a:t>and its PDB, </a:t>
            </a:r>
            <a:r>
              <a:rPr lang="en-US" b="1" dirty="0">
                <a:latin typeface="Courier New" panose="02070309020205020404" pitchFamily="49" charset="0"/>
                <a:cs typeface="Courier New" panose="02070309020205020404" pitchFamily="49" charset="0"/>
              </a:rPr>
              <a:t>PDB18</a:t>
            </a:r>
            <a:r>
              <a:rPr lang="en-US" dirty="0"/>
              <a:t>.</a:t>
            </a:r>
          </a:p>
          <a:p>
            <a:pPr lvl="2">
              <a:buFont typeface="Arial" charset="0"/>
              <a:buChar char="–"/>
              <a:defRPr/>
            </a:pPr>
            <a:r>
              <a:rPr lang="en-US" dirty="0"/>
              <a:t>Oracle Database 12.2 installed:</a:t>
            </a:r>
          </a:p>
          <a:p>
            <a:pPr lvl="3">
              <a:spcBef>
                <a:spcPts val="200"/>
              </a:spcBef>
              <a:buFont typeface="Arial" charset="0"/>
              <a:buChar char="–"/>
              <a:defRPr/>
            </a:pPr>
            <a:r>
              <a:rPr lang="en-US" dirty="0"/>
              <a:t>With one CDB named </a:t>
            </a:r>
            <a:r>
              <a:rPr lang="en-US" dirty="0">
                <a:latin typeface="Courier New" pitchFamily="49" charset="0"/>
                <a:cs typeface="Courier New" pitchFamily="49" charset="0"/>
              </a:rPr>
              <a:t>CDB12</a:t>
            </a:r>
            <a:r>
              <a:rPr lang="en-US" dirty="0"/>
              <a:t> and one PDB named </a:t>
            </a:r>
            <a:r>
              <a:rPr lang="en-US" dirty="0">
                <a:latin typeface="Courier New" pitchFamily="49" charset="0"/>
                <a:cs typeface="Courier New" pitchFamily="49" charset="0"/>
              </a:rPr>
              <a:t>PDB12</a:t>
            </a:r>
            <a:r>
              <a:rPr lang="en-US" dirty="0">
                <a:cs typeface="Courier New" pitchFamily="49" charset="0"/>
              </a:rPr>
              <a:t> to </a:t>
            </a:r>
            <a:r>
              <a:rPr lang="en-US" dirty="0"/>
              <a:t>perform upgrade operations to Oracle Database </a:t>
            </a:r>
            <a:r>
              <a:rPr lang="en-US" dirty="0" smtClean="0"/>
              <a:t>19c.</a:t>
            </a:r>
            <a:endParaRPr lang="en-US" dirty="0"/>
          </a:p>
          <a:p>
            <a:pPr lvl="3">
              <a:spcBef>
                <a:spcPts val="200"/>
              </a:spcBef>
              <a:buFont typeface="Arial" charset="0"/>
              <a:buChar char="–"/>
              <a:defRPr/>
            </a:pPr>
            <a:r>
              <a:rPr lang="fr-FR" dirty="0"/>
              <a:t>With a non-CDB named </a:t>
            </a:r>
            <a:r>
              <a:rPr lang="fr-FR" dirty="0">
                <a:latin typeface="Courier New" panose="02070309020205020404" pitchFamily="49" charset="0"/>
                <a:cs typeface="Courier New" panose="02070309020205020404" pitchFamily="49" charset="0"/>
              </a:rPr>
              <a:t>NONCDB</a:t>
            </a:r>
            <a:r>
              <a:rPr lang="en-US" dirty="0">
                <a:cs typeface="Courier New" panose="02070309020205020404" pitchFamily="49" charset="0"/>
              </a:rPr>
              <a:t> to </a:t>
            </a:r>
            <a:r>
              <a:rPr lang="en-US" dirty="0"/>
              <a:t>perform plugging or cloning operations into one of the Oracle Database </a:t>
            </a:r>
            <a:r>
              <a:rPr lang="en-US" dirty="0" smtClean="0"/>
              <a:t>19c </a:t>
            </a:r>
            <a:r>
              <a:rPr lang="en-US" dirty="0"/>
              <a:t>CDBs. This shows you how to migrate a non-CDB into a CDB.</a:t>
            </a:r>
          </a:p>
          <a:p>
            <a:pPr lvl="1">
              <a:defRPr/>
            </a:pPr>
            <a:r>
              <a:rPr lang="en-US" b="1" dirty="0"/>
              <a:t>On VM2</a:t>
            </a:r>
            <a:r>
              <a:rPr lang="en-US" dirty="0"/>
              <a:t>:</a:t>
            </a:r>
          </a:p>
          <a:p>
            <a:pPr lvl="2">
              <a:buFont typeface="Arial" panose="020B0604020202020204" pitchFamily="34" charset="0"/>
              <a:buChar char="‒"/>
              <a:defRPr/>
            </a:pPr>
            <a:r>
              <a:rPr lang="en-US" dirty="0"/>
              <a:t>Enterprise Manager 13</a:t>
            </a:r>
            <a:r>
              <a:rPr lang="en-US" i="1" dirty="0"/>
              <a:t>c</a:t>
            </a:r>
            <a:r>
              <a:rPr lang="en-US" dirty="0"/>
              <a:t> deployed to monitor Oracle Database </a:t>
            </a:r>
            <a:r>
              <a:rPr lang="en-US" dirty="0" smtClean="0"/>
              <a:t>19c </a:t>
            </a:r>
            <a:r>
              <a:rPr lang="en-US" dirty="0"/>
              <a:t>targets.</a:t>
            </a:r>
          </a:p>
          <a:p>
            <a:pPr lvl="2">
              <a:buFont typeface="Arial" panose="020B0604020202020204" pitchFamily="34" charset="0"/>
              <a:buChar char="‒"/>
              <a:defRPr/>
            </a:pPr>
            <a:r>
              <a:rPr lang="en-US" dirty="0"/>
              <a:t>Oracle Database 12.1 installed with one CDB named </a:t>
            </a:r>
            <a:r>
              <a:rPr lang="en-US" dirty="0">
                <a:latin typeface="Courier New" pitchFamily="49" charset="0"/>
                <a:cs typeface="Courier New" pitchFamily="49" charset="0"/>
              </a:rPr>
              <a:t>cdbem</a:t>
            </a:r>
            <a:r>
              <a:rPr lang="en-US" dirty="0"/>
              <a:t> and one PDB named </a:t>
            </a:r>
            <a:r>
              <a:rPr lang="en-US" dirty="0">
                <a:latin typeface="Courier New" pitchFamily="49" charset="0"/>
                <a:cs typeface="Courier New" pitchFamily="49" charset="0"/>
              </a:rPr>
              <a:t>PDBEM</a:t>
            </a:r>
            <a:r>
              <a:rPr lang="en-US" dirty="0">
                <a:latin typeface="+mj-lt"/>
                <a:cs typeface="Courier New" pitchFamily="49" charset="0"/>
              </a:rPr>
              <a:t> used as the Oracle Management Repository </a:t>
            </a:r>
            <a:r>
              <a:rPr lang="en-US" sz="1800" dirty="0">
                <a:cs typeface="Courier New" pitchFamily="49" charset="0"/>
              </a:rPr>
              <a:t>(OMR</a:t>
            </a:r>
            <a:r>
              <a:rPr lang="en-US" sz="1800" dirty="0" smtClean="0">
                <a:cs typeface="Courier New" pitchFamily="49" charset="0"/>
              </a:rPr>
              <a:t>)</a:t>
            </a:r>
            <a:r>
              <a:rPr lang="en-US" dirty="0" smtClean="0"/>
              <a:t>.</a:t>
            </a:r>
            <a:endParaRPr lang="en-US" dirty="0"/>
          </a:p>
        </p:txBody>
      </p:sp>
    </p:spTree>
    <p:custDataLst>
      <p:tags r:id="rId1"/>
    </p:custDataLst>
    <p:extLst>
      <p:ext uri="{BB962C8B-B14F-4D97-AF65-F5344CB8AC3E}">
        <p14:creationId xmlns:p14="http://schemas.microsoft.com/office/powerpoint/2010/main" val="1519606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fr-FR" altLang="en-US" dirty="0"/>
              <a:t>Practices Environment - 2</a:t>
            </a:r>
            <a:endParaRPr lang="en-US" altLang="en-US" dirty="0"/>
          </a:p>
        </p:txBody>
      </p:sp>
      <p:sp>
        <p:nvSpPr>
          <p:cNvPr id="3" name="Content Placeholder 2"/>
          <p:cNvSpPr>
            <a:spLocks noGrp="1"/>
          </p:cNvSpPr>
          <p:nvPr>
            <p:ph idx="1"/>
          </p:nvPr>
        </p:nvSpPr>
        <p:spPr>
          <a:xfrm>
            <a:off x="622300" y="1243013"/>
            <a:ext cx="10944225" cy="5503862"/>
          </a:xfrm>
        </p:spPr>
        <p:txBody>
          <a:bodyPr/>
          <a:lstStyle/>
          <a:p>
            <a:pPr>
              <a:defRPr/>
            </a:pPr>
            <a:r>
              <a:rPr lang="en-US" dirty="0"/>
              <a:t>Pre-created databases and instances with their respective PDBs:</a:t>
            </a:r>
          </a:p>
          <a:p>
            <a:pPr lvl="1">
              <a:defRPr/>
            </a:pPr>
            <a:r>
              <a:rPr lang="en-US" dirty="0"/>
              <a:t>Datafiles in </a:t>
            </a:r>
            <a:r>
              <a:rPr lang="en-US" dirty="0">
                <a:latin typeface="Courier New" pitchFamily="49" charset="0"/>
                <a:cs typeface="Courier New" pitchFamily="49" charset="0"/>
              </a:rPr>
              <a:t>/u02/app/oracle/oradata/</a:t>
            </a:r>
          </a:p>
          <a:p>
            <a:pPr lvl="1">
              <a:defRPr/>
            </a:pPr>
            <a:r>
              <a:rPr lang="en-US" dirty="0"/>
              <a:t>CDB root datafiles in </a:t>
            </a:r>
            <a:r>
              <a:rPr lang="en-US" dirty="0">
                <a:latin typeface="Courier New" pitchFamily="49" charset="0"/>
                <a:cs typeface="Courier New" pitchFamily="49" charset="0"/>
              </a:rPr>
              <a:t>/u02/app/oracle/oradata/</a:t>
            </a:r>
            <a:r>
              <a:rPr lang="en-US" i="1" dirty="0">
                <a:latin typeface="Courier New" pitchFamily="49" charset="0"/>
                <a:cs typeface="Courier New" pitchFamily="49" charset="0"/>
              </a:rPr>
              <a:t>&lt;db_name&gt;</a:t>
            </a:r>
            <a:endParaRPr lang="en-US" dirty="0">
              <a:latin typeface="Courier New" pitchFamily="49" charset="0"/>
              <a:cs typeface="Courier New" pitchFamily="49" charset="0"/>
            </a:endParaRPr>
          </a:p>
          <a:p>
            <a:pPr lvl="1">
              <a:defRPr/>
            </a:pPr>
            <a:r>
              <a:rPr lang="en-US" dirty="0"/>
              <a:t>PDB datafiles in </a:t>
            </a:r>
            <a:r>
              <a:rPr lang="en-US" dirty="0">
                <a:latin typeface="Courier New" pitchFamily="49" charset="0"/>
                <a:cs typeface="Courier New" pitchFamily="49" charset="0"/>
              </a:rPr>
              <a:t>/u02/app/oracle/oradata/</a:t>
            </a:r>
            <a:r>
              <a:rPr lang="en-US" i="1" dirty="0">
                <a:latin typeface="Courier New" pitchFamily="49" charset="0"/>
                <a:cs typeface="Courier New" pitchFamily="49" charset="0"/>
              </a:rPr>
              <a:t>&lt;db_name&gt;</a:t>
            </a:r>
            <a:r>
              <a:rPr lang="en-US" dirty="0">
                <a:latin typeface="Courier New" pitchFamily="49" charset="0"/>
                <a:cs typeface="Courier New" pitchFamily="49" charset="0"/>
              </a:rPr>
              <a:t>/</a:t>
            </a:r>
            <a:r>
              <a:rPr lang="en-US" i="1" dirty="0">
                <a:latin typeface="Courier New" pitchFamily="49" charset="0"/>
                <a:cs typeface="Courier New" pitchFamily="49" charset="0"/>
              </a:rPr>
              <a:t>&lt;pdb_name&gt;</a:t>
            </a:r>
            <a:endParaRPr lang="en-US" dirty="0">
              <a:latin typeface="Courier New" pitchFamily="49" charset="0"/>
              <a:cs typeface="Courier New" pitchFamily="49" charset="0"/>
            </a:endParaRPr>
          </a:p>
          <a:p>
            <a:pPr lvl="1">
              <a:defRPr/>
            </a:pPr>
            <a:r>
              <a:rPr lang="en-US" dirty="0"/>
              <a:t>Control files in </a:t>
            </a:r>
            <a:r>
              <a:rPr lang="en-US" dirty="0">
                <a:latin typeface="Courier New" pitchFamily="49" charset="0"/>
                <a:cs typeface="Courier New" pitchFamily="49" charset="0"/>
              </a:rPr>
              <a:t>/u02/app/oracle/oradata/&lt;db_name&gt; </a:t>
            </a:r>
            <a:r>
              <a:rPr lang="en-US" dirty="0"/>
              <a:t>and </a:t>
            </a:r>
            <a:r>
              <a:rPr lang="en-US" dirty="0">
                <a:latin typeface="Courier New" pitchFamily="49" charset="0"/>
                <a:cs typeface="Courier New" pitchFamily="49" charset="0"/>
              </a:rPr>
              <a:t>/u03/app/oracle/fast_recovery_area/</a:t>
            </a:r>
            <a:r>
              <a:rPr lang="en-US" i="1" dirty="0">
                <a:latin typeface="Courier New" pitchFamily="49" charset="0"/>
                <a:cs typeface="Courier New" pitchFamily="49" charset="0"/>
              </a:rPr>
              <a:t>&lt;db_name&gt;</a:t>
            </a:r>
            <a:endParaRPr lang="en-US" dirty="0">
              <a:latin typeface="Courier New" pitchFamily="49" charset="0"/>
              <a:cs typeface="Courier New" pitchFamily="49" charset="0"/>
            </a:endParaRPr>
          </a:p>
          <a:p>
            <a:pPr lvl="1">
              <a:defRPr/>
            </a:pPr>
            <a:r>
              <a:rPr lang="en-US" dirty="0"/>
              <a:t>All redo log files in</a:t>
            </a:r>
            <a:r>
              <a:rPr lang="en-US" dirty="0">
                <a:latin typeface="Courier New" pitchFamily="49" charset="0"/>
                <a:cs typeface="Courier New" pitchFamily="49" charset="0"/>
              </a:rPr>
              <a:t> /u04/app/oracle/redo/</a:t>
            </a:r>
            <a:r>
              <a:rPr lang="en-US" i="1" dirty="0">
                <a:latin typeface="Courier New" pitchFamily="49" charset="0"/>
                <a:cs typeface="Courier New" pitchFamily="49" charset="0"/>
              </a:rPr>
              <a:t>&lt;db_name&gt;</a:t>
            </a:r>
            <a:endParaRPr lang="en-US" dirty="0">
              <a:latin typeface="Courier New" pitchFamily="49" charset="0"/>
              <a:cs typeface="Courier New" pitchFamily="49" charset="0"/>
            </a:endParaRPr>
          </a:p>
          <a:p>
            <a:pPr lvl="1">
              <a:defRPr/>
            </a:pPr>
            <a:r>
              <a:rPr lang="en-US" dirty="0"/>
              <a:t>All backup files in </a:t>
            </a:r>
            <a:r>
              <a:rPr lang="en-US" dirty="0">
                <a:latin typeface="Courier New" pitchFamily="49" charset="0"/>
                <a:cs typeface="Courier New" pitchFamily="49" charset="0"/>
              </a:rPr>
              <a:t>/u03/app/oracle/fast_recovery_area/</a:t>
            </a:r>
            <a:r>
              <a:rPr lang="en-US" i="1" dirty="0">
                <a:latin typeface="Courier New" pitchFamily="49" charset="0"/>
                <a:cs typeface="Courier New" pitchFamily="49" charset="0"/>
              </a:rPr>
              <a:t>&lt;db_name&gt;</a:t>
            </a:r>
            <a:endParaRPr lang="en-US" dirty="0">
              <a:latin typeface="Courier New" pitchFamily="49" charset="0"/>
              <a:cs typeface="Courier New" pitchFamily="49" charset="0"/>
            </a:endParaRPr>
          </a:p>
          <a:p>
            <a:pPr lvl="1">
              <a:defRPr/>
            </a:pPr>
            <a:r>
              <a:rPr lang="en-US" dirty="0"/>
              <a:t>Password and init files in </a:t>
            </a:r>
            <a:r>
              <a:rPr lang="en-US" dirty="0">
                <a:latin typeface="Courier New" pitchFamily="49" charset="0"/>
                <a:cs typeface="Courier New" pitchFamily="49" charset="0"/>
              </a:rPr>
              <a:t>$ORACLE_HOME/dbs</a:t>
            </a:r>
          </a:p>
          <a:p>
            <a:pPr lvl="1">
              <a:defRPr/>
            </a:pPr>
            <a:r>
              <a:rPr lang="en-US" dirty="0"/>
              <a:t>Diagnostics files in </a:t>
            </a:r>
            <a:r>
              <a:rPr lang="en-US" dirty="0">
                <a:latin typeface="Courier New" pitchFamily="49" charset="0"/>
                <a:cs typeface="Courier New" pitchFamily="49" charset="0"/>
              </a:rPr>
              <a:t>/u01/app/oracle/diag/rdbms/orcl/ORCL/…</a:t>
            </a:r>
          </a:p>
          <a:p>
            <a:pPr lvl="1">
              <a:defRPr/>
            </a:pPr>
            <a:r>
              <a:rPr lang="en-US" dirty="0"/>
              <a:t>TDE wallet in </a:t>
            </a:r>
            <a:r>
              <a:rPr lang="en-US" dirty="0">
                <a:latin typeface="Courier New" pitchFamily="49" charset="0"/>
                <a:cs typeface="Courier New" pitchFamily="49" charset="0"/>
              </a:rPr>
              <a:t>/u01/app/oracle/admin/</a:t>
            </a:r>
            <a:r>
              <a:rPr lang="en-US" i="1" dirty="0">
                <a:latin typeface="Courier New" pitchFamily="49" charset="0"/>
                <a:cs typeface="Courier New" pitchFamily="49" charset="0"/>
              </a:rPr>
              <a:t>&lt;db_name&gt;</a:t>
            </a:r>
            <a:r>
              <a:rPr lang="en-US" dirty="0">
                <a:latin typeface="Courier New" pitchFamily="49" charset="0"/>
                <a:cs typeface="Courier New" pitchFamily="49" charset="0"/>
              </a:rPr>
              <a:t>/tde_wallet</a:t>
            </a:r>
          </a:p>
          <a:p>
            <a:pPr lvl="1">
              <a:defRPr/>
            </a:pPr>
            <a:r>
              <a:rPr lang="en-US" dirty="0"/>
              <a:t>Net files in </a:t>
            </a:r>
            <a:r>
              <a:rPr lang="en-US" dirty="0">
                <a:latin typeface="Courier New" pitchFamily="49" charset="0"/>
                <a:cs typeface="Courier New" pitchFamily="49" charset="0"/>
              </a:rPr>
              <a:t>$ORACLE_HOME/network/admin</a:t>
            </a:r>
          </a:p>
          <a:p>
            <a:pPr>
              <a:buFont typeface="Arial" charset="0"/>
              <a:buNone/>
              <a:defRPr/>
            </a:pPr>
            <a:endParaRPr lang="en-US" dirty="0"/>
          </a:p>
        </p:txBody>
      </p:sp>
    </p:spTree>
    <p:custDataLst>
      <p:tags r:id="rId1"/>
    </p:custDataLst>
    <p:extLst>
      <p:ext uri="{BB962C8B-B14F-4D97-AF65-F5344CB8AC3E}">
        <p14:creationId xmlns:p14="http://schemas.microsoft.com/office/powerpoint/2010/main" val="2694980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7"/>
          <p:cNvSpPr>
            <a:spLocks noGrp="1" noChangeArrowheads="1"/>
          </p:cNvSpPr>
          <p:nvPr>
            <p:ph type="title"/>
          </p:nvPr>
        </p:nvSpPr>
        <p:spPr/>
        <p:txBody>
          <a:bodyPr/>
          <a:lstStyle/>
          <a:p>
            <a:r>
              <a:rPr lang="en-US" altLang="en-US" dirty="0" smtClean="0"/>
              <a:t>Practice 1: Overview</a:t>
            </a:r>
            <a:endParaRPr lang="en-US" altLang="en-US" dirty="0"/>
          </a:p>
        </p:txBody>
      </p:sp>
      <p:sp>
        <p:nvSpPr>
          <p:cNvPr id="26627" name="Rectangle 18"/>
          <p:cNvSpPr>
            <a:spLocks noGrp="1" noChangeArrowheads="1"/>
          </p:cNvSpPr>
          <p:nvPr>
            <p:ph idx="1"/>
          </p:nvPr>
        </p:nvSpPr>
        <p:spPr>
          <a:xfrm>
            <a:off x="622138" y="1242485"/>
            <a:ext cx="10944549" cy="4627756"/>
          </a:xfrm>
        </p:spPr>
        <p:txBody>
          <a:bodyPr>
            <a:normAutofit lnSpcReduction="10000"/>
          </a:bodyPr>
          <a:lstStyle/>
          <a:p>
            <a:pPr lvl="1"/>
            <a:r>
              <a:rPr lang="en-US" dirty="0" smtClean="0"/>
              <a:t>1-1:</a:t>
            </a:r>
            <a:r>
              <a:rPr lang="fr-FR" dirty="0" smtClean="0"/>
              <a:t> Discovering practices environment</a:t>
            </a:r>
          </a:p>
          <a:p>
            <a:pPr lvl="1"/>
            <a:r>
              <a:rPr lang="fr-FR" dirty="0" smtClean="0"/>
              <a:t>1-2: </a:t>
            </a:r>
            <a:r>
              <a:rPr lang="en-US" dirty="0" smtClean="0"/>
              <a:t>Adding a CDB as a new target in Enterprise Manager Cloud Control</a:t>
            </a:r>
          </a:p>
          <a:p>
            <a:pPr lvl="1"/>
            <a:r>
              <a:rPr lang="en-US" dirty="0" smtClean="0"/>
              <a:t>1-3: Checking named credentials</a:t>
            </a:r>
          </a:p>
          <a:p>
            <a:pPr lvl="1"/>
            <a:r>
              <a:rPr lang="en-US" dirty="0" smtClean="0"/>
              <a:t>1-4: Using Enterprise Manager Express</a:t>
            </a:r>
          </a:p>
          <a:p>
            <a:r>
              <a:rPr lang="fr-FR" b="1" dirty="0" smtClean="0"/>
              <a:t>Note:</a:t>
            </a:r>
          </a:p>
          <a:p>
            <a:r>
              <a:rPr lang="fr-FR" dirty="0" smtClean="0"/>
              <a:t>In most of the practices, you will have to execute setup and cleanup shell scripts and SQL scripts. The scripts may generate false </a:t>
            </a:r>
            <a:r>
              <a:rPr lang="en-US" dirty="0" smtClean="0"/>
              <a:t>errors in the following occurrences</a:t>
            </a:r>
            <a:r>
              <a:rPr lang="fr-FR" dirty="0" smtClean="0"/>
              <a:t>:</a:t>
            </a:r>
          </a:p>
          <a:p>
            <a:pPr lvl="1"/>
            <a:r>
              <a:rPr lang="fr-FR" dirty="0" smtClean="0"/>
              <a:t>A tablespace dropped because the tablespace was not created</a:t>
            </a:r>
          </a:p>
          <a:p>
            <a:pPr lvl="1"/>
            <a:r>
              <a:rPr lang="fr-FR" dirty="0" smtClean="0"/>
              <a:t>A pluggable database dropped because the pluggable database was not created</a:t>
            </a:r>
          </a:p>
          <a:p>
            <a:pPr lvl="1"/>
            <a:r>
              <a:rPr lang="fr-FR" dirty="0" smtClean="0"/>
              <a:t>A directory creation dropped because the directory already exists</a:t>
            </a:r>
            <a:r>
              <a:rPr lang="fr-FR" dirty="0"/>
              <a:t/>
            </a:r>
            <a:br>
              <a:rPr lang="fr-FR" dirty="0"/>
            </a:br>
            <a:r>
              <a:rPr lang="fr-FR" dirty="0" smtClean="0"/>
              <a:t>Do not pay attention to the errors.</a:t>
            </a:r>
          </a:p>
        </p:txBody>
      </p:sp>
    </p:spTree>
    <p:custDataLst>
      <p:tags r:id="rId1"/>
    </p:custDataLst>
    <p:extLst>
      <p:ext uri="{BB962C8B-B14F-4D97-AF65-F5344CB8AC3E}">
        <p14:creationId xmlns:p14="http://schemas.microsoft.com/office/powerpoint/2010/main" val="194757749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40" y="79375"/>
            <a:ext cx="6900068" cy="229615"/>
          </a:xfrm>
        </p:spPr>
        <p:txBody>
          <a:bodyPr>
            <a:normAutofit fontScale="90000"/>
          </a:bodyPr>
          <a:lstStyle/>
          <a:p>
            <a:r>
              <a:rPr lang="en-US" altLang="en-US" dirty="0" smtClean="0"/>
              <a:t>Multitenant Architecture Poster</a:t>
            </a:r>
            <a:endParaRPr lang="en-US" altLang="en-US" dirty="0"/>
          </a:p>
        </p:txBody>
      </p:sp>
      <p:sp>
        <p:nvSpPr>
          <p:cNvPr id="302" name="Rectangle 301"/>
          <p:cNvSpPr>
            <a:spLocks noChangeArrowheads="1"/>
          </p:cNvSpPr>
          <p:nvPr/>
        </p:nvSpPr>
        <p:spPr bwMode="auto">
          <a:xfrm>
            <a:off x="-9419" y="452438"/>
            <a:ext cx="12080495" cy="6310312"/>
          </a:xfrm>
          <a:prstGeom prst="rect">
            <a:avLst/>
          </a:prstGeom>
          <a:solidFill>
            <a:schemeClr val="accent5">
              <a:lumMod val="75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303" name="Rectangle 4"/>
          <p:cNvSpPr>
            <a:spLocks noChangeArrowheads="1"/>
          </p:cNvSpPr>
          <p:nvPr/>
        </p:nvSpPr>
        <p:spPr bwMode="auto">
          <a:xfrm>
            <a:off x="399256" y="1607241"/>
            <a:ext cx="11579225" cy="4643437"/>
          </a:xfrm>
          <a:prstGeom prst="rect">
            <a:avLst/>
          </a:prstGeom>
          <a:solidFill>
            <a:schemeClr val="bg1">
              <a:lumMod val="95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pic>
        <p:nvPicPr>
          <p:cNvPr id="27653"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2763" y="2470150"/>
            <a:ext cx="11010900"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1073150"/>
            <a:ext cx="346233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22525" y="1125538"/>
            <a:ext cx="48720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 name="TextBox 306"/>
          <p:cNvSpPr txBox="1"/>
          <p:nvPr/>
        </p:nvSpPr>
        <p:spPr bwMode="auto">
          <a:xfrm>
            <a:off x="295275" y="1096963"/>
            <a:ext cx="1524000" cy="254000"/>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CDB root CDB$ROOT</a:t>
            </a:r>
          </a:p>
        </p:txBody>
      </p:sp>
      <p:sp>
        <p:nvSpPr>
          <p:cNvPr id="27657" name="Rounded Rectangle 2"/>
          <p:cNvSpPr>
            <a:spLocks noChangeArrowheads="1"/>
          </p:cNvSpPr>
          <p:nvPr/>
        </p:nvSpPr>
        <p:spPr bwMode="auto">
          <a:xfrm>
            <a:off x="412750" y="1651000"/>
            <a:ext cx="1135063" cy="306388"/>
          </a:xfrm>
          <a:prstGeom prst="roundRect">
            <a:avLst>
              <a:gd name="adj" fmla="val 16667"/>
            </a:avLst>
          </a:prstGeom>
          <a:solidFill>
            <a:srgbClr val="FFFFCC"/>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311" name="TextBox 310"/>
          <p:cNvSpPr txBox="1"/>
          <p:nvPr/>
        </p:nvSpPr>
        <p:spPr bwMode="auto">
          <a:xfrm>
            <a:off x="193675" y="857250"/>
            <a:ext cx="2084388" cy="254000"/>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Multitenant Container Database</a:t>
            </a:r>
          </a:p>
        </p:txBody>
      </p:sp>
      <p:sp>
        <p:nvSpPr>
          <p:cNvPr id="313" name="Snip Single Corner Rectangle 312"/>
          <p:cNvSpPr/>
          <p:nvPr/>
        </p:nvSpPr>
        <p:spPr bwMode="auto">
          <a:xfrm>
            <a:off x="622300" y="5060950"/>
            <a:ext cx="609600" cy="304800"/>
          </a:xfrm>
          <a:prstGeom prst="snip1Rect">
            <a:avLst/>
          </a:prstGeom>
          <a:solidFill>
            <a:schemeClr val="accent5">
              <a:lumMod val="20000"/>
              <a:lumOff val="8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15" name="TextBox 314"/>
          <p:cNvSpPr txBox="1"/>
          <p:nvPr/>
        </p:nvSpPr>
        <p:spPr bwMode="auto">
          <a:xfrm>
            <a:off x="449263" y="5353050"/>
            <a:ext cx="679450" cy="254000"/>
          </a:xfrm>
          <a:prstGeom prst="rect">
            <a:avLst/>
          </a:prstGeom>
          <a:noFill/>
        </p:spPr>
        <p:txBody>
          <a:bodyPr wrap="none">
            <a:spAutoFit/>
          </a:bodyPr>
          <a:lstStyle/>
          <a:p>
            <a:pPr eaLnBrk="1" hangingPunct="1">
              <a:buFont typeface="Arial" charset="0"/>
              <a:buNone/>
              <a:defRPr/>
            </a:pPr>
            <a:r>
              <a:rPr lang="en-US" sz="1050" dirty="0">
                <a:latin typeface="Arial" charset="0"/>
              </a:rPr>
              <a:t>Alert log</a:t>
            </a:r>
          </a:p>
        </p:txBody>
      </p:sp>
      <p:sp>
        <p:nvSpPr>
          <p:cNvPr id="316" name="Snip Single Corner Rectangle 315"/>
          <p:cNvSpPr/>
          <p:nvPr/>
        </p:nvSpPr>
        <p:spPr bwMode="auto">
          <a:xfrm>
            <a:off x="622300" y="5624513"/>
            <a:ext cx="609600" cy="304800"/>
          </a:xfrm>
          <a:prstGeom prst="snip1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21" name="TextBox 320"/>
          <p:cNvSpPr txBox="1"/>
          <p:nvPr/>
        </p:nvSpPr>
        <p:spPr bwMode="auto">
          <a:xfrm>
            <a:off x="504825" y="5910263"/>
            <a:ext cx="647700" cy="254000"/>
          </a:xfrm>
          <a:prstGeom prst="rect">
            <a:avLst/>
          </a:prstGeom>
          <a:noFill/>
        </p:spPr>
        <p:txBody>
          <a:bodyPr wrap="none">
            <a:spAutoFit/>
          </a:bodyPr>
          <a:lstStyle/>
          <a:p>
            <a:pPr eaLnBrk="1" hangingPunct="1">
              <a:buFont typeface="Arial" charset="0"/>
              <a:buNone/>
              <a:defRPr/>
            </a:pPr>
            <a:r>
              <a:rPr lang="en-US" sz="1050" dirty="0">
                <a:latin typeface="Arial" charset="0"/>
              </a:rPr>
              <a:t>SPFILE</a:t>
            </a:r>
          </a:p>
        </p:txBody>
      </p:sp>
      <p:sp>
        <p:nvSpPr>
          <p:cNvPr id="325" name="Snip Single Corner Rectangle 324"/>
          <p:cNvSpPr/>
          <p:nvPr/>
        </p:nvSpPr>
        <p:spPr bwMode="auto">
          <a:xfrm>
            <a:off x="1497013" y="5372100"/>
            <a:ext cx="609600" cy="304800"/>
          </a:xfrm>
          <a:prstGeom prst="snip1Rect">
            <a:avLst/>
          </a:prstGeom>
          <a:solidFill>
            <a:schemeClr val="accent5">
              <a:lumMod val="5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26" name="TextBox 325"/>
          <p:cNvSpPr txBox="1"/>
          <p:nvPr/>
        </p:nvSpPr>
        <p:spPr bwMode="auto">
          <a:xfrm>
            <a:off x="1422400" y="5659438"/>
            <a:ext cx="560388" cy="254000"/>
          </a:xfrm>
          <a:prstGeom prst="rect">
            <a:avLst/>
          </a:prstGeom>
          <a:noFill/>
        </p:spPr>
        <p:txBody>
          <a:bodyPr wrap="none">
            <a:spAutoFit/>
          </a:bodyPr>
          <a:lstStyle/>
          <a:p>
            <a:pPr eaLnBrk="1" hangingPunct="1">
              <a:buFont typeface="Arial" charset="0"/>
              <a:buNone/>
              <a:defRPr/>
            </a:pPr>
            <a:r>
              <a:rPr lang="en-US" sz="1050" dirty="0">
                <a:latin typeface="Arial" charset="0"/>
              </a:rPr>
              <a:t>Wallet</a:t>
            </a:r>
          </a:p>
        </p:txBody>
      </p:sp>
      <p:cxnSp>
        <p:nvCxnSpPr>
          <p:cNvPr id="27665" name="Straight Connector 40"/>
          <p:cNvCxnSpPr>
            <a:cxnSpLocks noChangeShapeType="1"/>
          </p:cNvCxnSpPr>
          <p:nvPr/>
        </p:nvCxnSpPr>
        <p:spPr bwMode="auto">
          <a:xfrm flipV="1">
            <a:off x="2382838" y="4983163"/>
            <a:ext cx="9186862"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329" name="Snip Single Corner Rectangle 328"/>
          <p:cNvSpPr/>
          <p:nvPr/>
        </p:nvSpPr>
        <p:spPr bwMode="auto">
          <a:xfrm>
            <a:off x="2468563" y="5151438"/>
            <a:ext cx="609600" cy="304800"/>
          </a:xfrm>
          <a:prstGeom prst="snip1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32" name="Snip Single Corner Rectangle 331"/>
          <p:cNvSpPr/>
          <p:nvPr/>
        </p:nvSpPr>
        <p:spPr bwMode="auto">
          <a:xfrm>
            <a:off x="2671763" y="5303838"/>
            <a:ext cx="608012" cy="304800"/>
          </a:xfrm>
          <a:prstGeom prst="snip1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33" name="Snip Single Corner Rectangle 332"/>
          <p:cNvSpPr/>
          <p:nvPr/>
        </p:nvSpPr>
        <p:spPr bwMode="auto">
          <a:xfrm>
            <a:off x="2874963" y="5456238"/>
            <a:ext cx="608012" cy="304800"/>
          </a:xfrm>
          <a:prstGeom prst="snip1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39" name="TextBox 338"/>
          <p:cNvSpPr txBox="1"/>
          <p:nvPr/>
        </p:nvSpPr>
        <p:spPr bwMode="auto">
          <a:xfrm>
            <a:off x="2493963" y="5761038"/>
            <a:ext cx="620712" cy="415925"/>
          </a:xfrm>
          <a:prstGeom prst="rect">
            <a:avLst/>
          </a:prstGeom>
          <a:noFill/>
        </p:spPr>
        <p:txBody>
          <a:bodyPr wrap="none">
            <a:spAutoFit/>
          </a:bodyPr>
          <a:lstStyle/>
          <a:p>
            <a:pPr eaLnBrk="1" hangingPunct="1">
              <a:buFont typeface="Arial" charset="0"/>
              <a:buNone/>
              <a:defRPr/>
            </a:pPr>
            <a:r>
              <a:rPr lang="en-US" sz="1050" dirty="0">
                <a:latin typeface="Arial" charset="0"/>
              </a:rPr>
              <a:t>Control</a:t>
            </a:r>
            <a:br>
              <a:rPr lang="en-US" sz="1050" dirty="0">
                <a:latin typeface="Arial" charset="0"/>
              </a:rPr>
            </a:br>
            <a:r>
              <a:rPr lang="en-US" sz="1050" dirty="0">
                <a:latin typeface="Arial" charset="0"/>
              </a:rPr>
              <a:t>files</a:t>
            </a:r>
          </a:p>
        </p:txBody>
      </p:sp>
      <p:sp>
        <p:nvSpPr>
          <p:cNvPr id="340" name="Snip Single Corner Rectangle 339"/>
          <p:cNvSpPr/>
          <p:nvPr/>
        </p:nvSpPr>
        <p:spPr bwMode="auto">
          <a:xfrm>
            <a:off x="3762375" y="5159375"/>
            <a:ext cx="609600" cy="304800"/>
          </a:xfrm>
          <a:prstGeom prst="snip1Rect">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42" name="Snip Single Corner Rectangle 341"/>
          <p:cNvSpPr/>
          <p:nvPr/>
        </p:nvSpPr>
        <p:spPr bwMode="auto">
          <a:xfrm>
            <a:off x="3965575" y="5311775"/>
            <a:ext cx="609600" cy="304800"/>
          </a:xfrm>
          <a:prstGeom prst="snip1Rect">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44" name="Snip Single Corner Rectangle 343"/>
          <p:cNvSpPr/>
          <p:nvPr/>
        </p:nvSpPr>
        <p:spPr bwMode="auto">
          <a:xfrm>
            <a:off x="4168775" y="5464175"/>
            <a:ext cx="609600" cy="304800"/>
          </a:xfrm>
          <a:prstGeom prst="snip1Rect">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50" name="TextBox 349"/>
          <p:cNvSpPr txBox="1"/>
          <p:nvPr/>
        </p:nvSpPr>
        <p:spPr bwMode="auto">
          <a:xfrm>
            <a:off x="3806825" y="5768975"/>
            <a:ext cx="727075" cy="415925"/>
          </a:xfrm>
          <a:prstGeom prst="rect">
            <a:avLst/>
          </a:prstGeom>
          <a:noFill/>
        </p:spPr>
        <p:txBody>
          <a:bodyPr wrap="none">
            <a:spAutoFit/>
          </a:bodyPr>
          <a:lstStyle/>
          <a:p>
            <a:pPr eaLnBrk="1" hangingPunct="1">
              <a:buFont typeface="Arial" charset="0"/>
              <a:buNone/>
              <a:defRPr/>
            </a:pPr>
            <a:r>
              <a:rPr lang="en-US" sz="1050" dirty="0">
                <a:latin typeface="Arial" charset="0"/>
              </a:rPr>
              <a:t>Redo log</a:t>
            </a:r>
            <a:br>
              <a:rPr lang="en-US" sz="1050" dirty="0">
                <a:latin typeface="Arial" charset="0"/>
              </a:rPr>
            </a:br>
            <a:r>
              <a:rPr lang="en-US" sz="1050" dirty="0">
                <a:latin typeface="Arial" charset="0"/>
              </a:rPr>
              <a:t>files</a:t>
            </a:r>
          </a:p>
        </p:txBody>
      </p:sp>
      <p:sp>
        <p:nvSpPr>
          <p:cNvPr id="27674" name="Rectangle 247"/>
          <p:cNvSpPr>
            <a:spLocks noChangeArrowheads="1"/>
          </p:cNvSpPr>
          <p:nvPr/>
        </p:nvSpPr>
        <p:spPr bwMode="auto">
          <a:xfrm>
            <a:off x="5037138" y="5051425"/>
            <a:ext cx="4073525" cy="1027113"/>
          </a:xfrm>
          <a:prstGeom prst="rect">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675" name="TextBox 248"/>
          <p:cNvSpPr txBox="1">
            <a:spLocks noChangeArrowheads="1"/>
          </p:cNvSpPr>
          <p:nvPr/>
        </p:nvSpPr>
        <p:spPr bwMode="auto">
          <a:xfrm>
            <a:off x="6842125" y="5935663"/>
            <a:ext cx="5318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t>Datafiles</a:t>
            </a:r>
          </a:p>
        </p:txBody>
      </p:sp>
      <p:sp>
        <p:nvSpPr>
          <p:cNvPr id="359" name="Snip Single Corner Rectangle 358"/>
          <p:cNvSpPr/>
          <p:nvPr/>
        </p:nvSpPr>
        <p:spPr bwMode="auto">
          <a:xfrm>
            <a:off x="5170488" y="5211763"/>
            <a:ext cx="611187" cy="182562"/>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677" name="TextBox 49"/>
          <p:cNvSpPr txBox="1">
            <a:spLocks noChangeArrowheads="1"/>
          </p:cNvSpPr>
          <p:nvPr/>
        </p:nvSpPr>
        <p:spPr bwMode="auto">
          <a:xfrm>
            <a:off x="5057775" y="5373688"/>
            <a:ext cx="608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369" name="Snip Single Corner Rectangle 368"/>
          <p:cNvSpPr/>
          <p:nvPr/>
        </p:nvSpPr>
        <p:spPr bwMode="auto">
          <a:xfrm>
            <a:off x="5184775" y="5553075"/>
            <a:ext cx="611188" cy="182563"/>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679" name="TextBox 283"/>
          <p:cNvSpPr txBox="1">
            <a:spLocks noChangeArrowheads="1"/>
          </p:cNvSpPr>
          <p:nvPr/>
        </p:nvSpPr>
        <p:spPr bwMode="auto">
          <a:xfrm>
            <a:off x="5070475" y="5697538"/>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372" name="Snip Single Corner Rectangle 371"/>
          <p:cNvSpPr/>
          <p:nvPr/>
        </p:nvSpPr>
        <p:spPr bwMode="auto">
          <a:xfrm>
            <a:off x="8024813" y="5159375"/>
            <a:ext cx="609600" cy="304800"/>
          </a:xfrm>
          <a:prstGeom prst="snip1Rect">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75" name="Snip Single Corner Rectangle 374"/>
          <p:cNvSpPr/>
          <p:nvPr/>
        </p:nvSpPr>
        <p:spPr bwMode="auto">
          <a:xfrm>
            <a:off x="8228013" y="5311775"/>
            <a:ext cx="609600" cy="304800"/>
          </a:xfrm>
          <a:prstGeom prst="snip1Rect">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77" name="Snip Single Corner Rectangle 376"/>
          <p:cNvSpPr/>
          <p:nvPr/>
        </p:nvSpPr>
        <p:spPr bwMode="auto">
          <a:xfrm>
            <a:off x="8431213" y="5464175"/>
            <a:ext cx="609600" cy="304800"/>
          </a:xfrm>
          <a:prstGeom prst="snip1Rect">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78" name="TextBox 377"/>
          <p:cNvSpPr txBox="1"/>
          <p:nvPr/>
        </p:nvSpPr>
        <p:spPr bwMode="auto">
          <a:xfrm>
            <a:off x="8229600" y="5768975"/>
            <a:ext cx="509588" cy="254000"/>
          </a:xfrm>
          <a:prstGeom prst="rect">
            <a:avLst/>
          </a:prstGeom>
          <a:noFill/>
        </p:spPr>
        <p:txBody>
          <a:bodyPr wrap="none">
            <a:spAutoFit/>
          </a:bodyPr>
          <a:lstStyle/>
          <a:p>
            <a:pPr eaLnBrk="1" hangingPunct="1">
              <a:buFont typeface="Arial" charset="0"/>
              <a:buNone/>
              <a:defRPr/>
            </a:pPr>
            <a:r>
              <a:rPr lang="en-US" sz="1050" dirty="0">
                <a:latin typeface="Arial" charset="0"/>
              </a:rPr>
              <a:t>Undo</a:t>
            </a:r>
          </a:p>
        </p:txBody>
      </p:sp>
      <p:sp>
        <p:nvSpPr>
          <p:cNvPr id="379" name="Snip Single Corner Rectangle 378"/>
          <p:cNvSpPr/>
          <p:nvPr/>
        </p:nvSpPr>
        <p:spPr bwMode="auto">
          <a:xfrm>
            <a:off x="6956425" y="5159375"/>
            <a:ext cx="609600" cy="304800"/>
          </a:xfrm>
          <a:prstGeom prst="snip1Rect">
            <a:avLst/>
          </a:prstGeom>
          <a:solidFill>
            <a:schemeClr val="accent5">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81" name="Snip Single Corner Rectangle 380"/>
          <p:cNvSpPr/>
          <p:nvPr/>
        </p:nvSpPr>
        <p:spPr bwMode="auto">
          <a:xfrm>
            <a:off x="7159625" y="5311775"/>
            <a:ext cx="609600" cy="304800"/>
          </a:xfrm>
          <a:prstGeom prst="snip1Rect">
            <a:avLst/>
          </a:prstGeom>
          <a:solidFill>
            <a:schemeClr val="accent5">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82" name="Snip Single Corner Rectangle 381"/>
          <p:cNvSpPr/>
          <p:nvPr/>
        </p:nvSpPr>
        <p:spPr bwMode="auto">
          <a:xfrm>
            <a:off x="7362825" y="5464175"/>
            <a:ext cx="609600" cy="304800"/>
          </a:xfrm>
          <a:prstGeom prst="snip1Rect">
            <a:avLst/>
          </a:prstGeom>
          <a:solidFill>
            <a:schemeClr val="accent5">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84" name="TextBox 383"/>
          <p:cNvSpPr txBox="1"/>
          <p:nvPr/>
        </p:nvSpPr>
        <p:spPr bwMode="auto">
          <a:xfrm>
            <a:off x="7015163" y="5754688"/>
            <a:ext cx="769937" cy="254000"/>
          </a:xfrm>
          <a:prstGeom prst="rect">
            <a:avLst/>
          </a:prstGeom>
          <a:noFill/>
        </p:spPr>
        <p:txBody>
          <a:bodyPr wrap="none">
            <a:spAutoFit/>
          </a:bodyPr>
          <a:lstStyle/>
          <a:p>
            <a:pPr eaLnBrk="1" hangingPunct="1">
              <a:buFont typeface="Arial" charset="0"/>
              <a:buNone/>
              <a:defRPr/>
            </a:pPr>
            <a:r>
              <a:rPr lang="en-US" sz="1050" dirty="0">
                <a:latin typeface="Arial" charset="0"/>
              </a:rPr>
              <a:t>Tempfiles</a:t>
            </a:r>
          </a:p>
        </p:txBody>
      </p:sp>
      <p:sp>
        <p:nvSpPr>
          <p:cNvPr id="385" name="Snip Single Corner Rectangle 384"/>
          <p:cNvSpPr/>
          <p:nvPr/>
        </p:nvSpPr>
        <p:spPr bwMode="auto">
          <a:xfrm>
            <a:off x="6030913" y="5197475"/>
            <a:ext cx="609600" cy="304800"/>
          </a:xfrm>
          <a:prstGeom prst="snip1Rect">
            <a:avLst/>
          </a:prstGeom>
          <a:solidFill>
            <a:srgbClr val="9F9F9F"/>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86" name="Snip Single Corner Rectangle 385"/>
          <p:cNvSpPr/>
          <p:nvPr/>
        </p:nvSpPr>
        <p:spPr bwMode="auto">
          <a:xfrm>
            <a:off x="6175375" y="5394325"/>
            <a:ext cx="609600" cy="304800"/>
          </a:xfrm>
          <a:prstGeom prst="snip1Rect">
            <a:avLst/>
          </a:prstGeom>
          <a:solidFill>
            <a:srgbClr val="9F9F9F"/>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87" name="TextBox 386"/>
          <p:cNvSpPr txBox="1"/>
          <p:nvPr/>
        </p:nvSpPr>
        <p:spPr bwMode="auto">
          <a:xfrm>
            <a:off x="6107113" y="5753100"/>
            <a:ext cx="538162" cy="254000"/>
          </a:xfrm>
          <a:prstGeom prst="rect">
            <a:avLst/>
          </a:prstGeom>
          <a:noFill/>
        </p:spPr>
        <p:txBody>
          <a:bodyPr wrap="none">
            <a:spAutoFit/>
          </a:bodyPr>
          <a:lstStyle/>
          <a:p>
            <a:pPr eaLnBrk="1" hangingPunct="1">
              <a:buFont typeface="Arial" charset="0"/>
              <a:buNone/>
              <a:defRPr/>
            </a:pPr>
            <a:r>
              <a:rPr lang="en-US" sz="1050" dirty="0">
                <a:latin typeface="Arial" charset="0"/>
              </a:rPr>
              <a:t>Users</a:t>
            </a:r>
          </a:p>
        </p:txBody>
      </p:sp>
      <p:sp>
        <p:nvSpPr>
          <p:cNvPr id="388" name="Snip Single Corner Rectangle 387"/>
          <p:cNvSpPr/>
          <p:nvPr/>
        </p:nvSpPr>
        <p:spPr bwMode="auto">
          <a:xfrm>
            <a:off x="9247188" y="5159375"/>
            <a:ext cx="609600" cy="304800"/>
          </a:xfrm>
          <a:prstGeom prst="snip1Rect">
            <a:avLst/>
          </a:prstGeom>
          <a:solidFill>
            <a:schemeClr val="accent6"/>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89" name="Snip Single Corner Rectangle 388"/>
          <p:cNvSpPr/>
          <p:nvPr/>
        </p:nvSpPr>
        <p:spPr bwMode="auto">
          <a:xfrm>
            <a:off x="9450388" y="5311775"/>
            <a:ext cx="609600" cy="304800"/>
          </a:xfrm>
          <a:prstGeom prst="snip1Rect">
            <a:avLst/>
          </a:prstGeom>
          <a:solidFill>
            <a:schemeClr val="accent6"/>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90" name="Snip Single Corner Rectangle 389"/>
          <p:cNvSpPr/>
          <p:nvPr/>
        </p:nvSpPr>
        <p:spPr bwMode="auto">
          <a:xfrm>
            <a:off x="9653588" y="5464175"/>
            <a:ext cx="609600" cy="304800"/>
          </a:xfrm>
          <a:prstGeom prst="snip1Rect">
            <a:avLst/>
          </a:prstGeom>
          <a:solidFill>
            <a:schemeClr val="accent6"/>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91" name="TextBox 390"/>
          <p:cNvSpPr txBox="1"/>
          <p:nvPr/>
        </p:nvSpPr>
        <p:spPr bwMode="auto">
          <a:xfrm>
            <a:off x="9244013" y="5746750"/>
            <a:ext cx="800100" cy="415925"/>
          </a:xfrm>
          <a:prstGeom prst="rect">
            <a:avLst/>
          </a:prstGeom>
          <a:noFill/>
        </p:spPr>
        <p:txBody>
          <a:bodyPr wrap="none">
            <a:spAutoFit/>
          </a:bodyPr>
          <a:lstStyle/>
          <a:p>
            <a:pPr eaLnBrk="1" hangingPunct="1">
              <a:buFont typeface="Arial" charset="0"/>
              <a:buNone/>
              <a:defRPr/>
            </a:pPr>
            <a:r>
              <a:rPr lang="en-US" sz="1050" dirty="0">
                <a:latin typeface="Arial" charset="0"/>
              </a:rPr>
              <a:t>Flashback</a:t>
            </a:r>
            <a:br>
              <a:rPr lang="en-US" sz="1050" dirty="0">
                <a:latin typeface="Arial" charset="0"/>
              </a:rPr>
            </a:br>
            <a:r>
              <a:rPr lang="en-US" sz="1050" dirty="0">
                <a:latin typeface="Arial" charset="0"/>
              </a:rPr>
              <a:t>logs</a:t>
            </a:r>
          </a:p>
        </p:txBody>
      </p:sp>
      <p:sp>
        <p:nvSpPr>
          <p:cNvPr id="392" name="Snip Single Corner Rectangle 391"/>
          <p:cNvSpPr/>
          <p:nvPr/>
        </p:nvSpPr>
        <p:spPr bwMode="auto">
          <a:xfrm>
            <a:off x="10456863" y="5159375"/>
            <a:ext cx="608012" cy="304800"/>
          </a:xfrm>
          <a:prstGeom prst="snip1Rect">
            <a:avLst/>
          </a:prstGeom>
          <a:solidFill>
            <a:srgbClr val="FFFFCC"/>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93" name="TextBox 392"/>
          <p:cNvSpPr txBox="1"/>
          <p:nvPr/>
        </p:nvSpPr>
        <p:spPr bwMode="auto">
          <a:xfrm>
            <a:off x="10266363" y="5746750"/>
            <a:ext cx="1522412" cy="415925"/>
          </a:xfrm>
          <a:prstGeom prst="rect">
            <a:avLst/>
          </a:prstGeom>
          <a:noFill/>
        </p:spPr>
        <p:txBody>
          <a:bodyPr>
            <a:spAutoFit/>
          </a:bodyPr>
          <a:lstStyle/>
          <a:p>
            <a:pPr eaLnBrk="1" hangingPunct="1">
              <a:buFont typeface="Arial" charset="0"/>
              <a:buNone/>
              <a:defRPr/>
            </a:pPr>
            <a:r>
              <a:rPr lang="en-US" sz="1050" dirty="0">
                <a:latin typeface="Arial" charset="0"/>
              </a:rPr>
              <a:t>Archived</a:t>
            </a:r>
            <a:br>
              <a:rPr lang="en-US" sz="1050" dirty="0">
                <a:latin typeface="Arial" charset="0"/>
              </a:rPr>
            </a:br>
            <a:r>
              <a:rPr lang="en-US" sz="1050" dirty="0">
                <a:latin typeface="Arial" charset="0"/>
              </a:rPr>
              <a:t>redo log files</a:t>
            </a:r>
          </a:p>
        </p:txBody>
      </p:sp>
      <p:sp>
        <p:nvSpPr>
          <p:cNvPr id="394" name="Snip Single Corner Rectangle 393"/>
          <p:cNvSpPr/>
          <p:nvPr/>
        </p:nvSpPr>
        <p:spPr bwMode="auto">
          <a:xfrm>
            <a:off x="10660063" y="5311775"/>
            <a:ext cx="608012" cy="304800"/>
          </a:xfrm>
          <a:prstGeom prst="snip1Rect">
            <a:avLst/>
          </a:prstGeom>
          <a:solidFill>
            <a:srgbClr val="FFFFCC"/>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95" name="Snip Single Corner Rectangle 394"/>
          <p:cNvSpPr/>
          <p:nvPr/>
        </p:nvSpPr>
        <p:spPr bwMode="auto">
          <a:xfrm>
            <a:off x="10863263" y="5464175"/>
            <a:ext cx="608012" cy="304800"/>
          </a:xfrm>
          <a:prstGeom prst="snip1Rect">
            <a:avLst/>
          </a:prstGeom>
          <a:solidFill>
            <a:srgbClr val="FFFFCC"/>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699" name="TextBox 101"/>
          <p:cNvSpPr txBox="1">
            <a:spLocks noChangeArrowheads="1"/>
          </p:cNvSpPr>
          <p:nvPr/>
        </p:nvSpPr>
        <p:spPr bwMode="auto">
          <a:xfrm>
            <a:off x="2382838" y="1169988"/>
            <a:ext cx="730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Dictionary</a:t>
            </a:r>
            <a:br>
              <a:rPr lang="en-US" altLang="en-US" sz="800" dirty="0"/>
            </a:br>
            <a:r>
              <a:rPr lang="en-US" altLang="en-US" sz="800" dirty="0"/>
              <a:t>Object Data</a:t>
            </a:r>
          </a:p>
        </p:txBody>
      </p:sp>
      <p:sp>
        <p:nvSpPr>
          <p:cNvPr id="397" name="Snip Diagonal Corner Rectangle 396"/>
          <p:cNvSpPr/>
          <p:nvPr/>
        </p:nvSpPr>
        <p:spPr bwMode="auto">
          <a:xfrm>
            <a:off x="3317875" y="1158875"/>
            <a:ext cx="476250" cy="309563"/>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01" name="TextBox 103"/>
          <p:cNvSpPr txBox="1">
            <a:spLocks noChangeArrowheads="1"/>
          </p:cNvSpPr>
          <p:nvPr/>
        </p:nvSpPr>
        <p:spPr bwMode="auto">
          <a:xfrm>
            <a:off x="3248025" y="1120775"/>
            <a:ext cx="6873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27702" name="TextBox 99"/>
          <p:cNvSpPr txBox="1">
            <a:spLocks noChangeArrowheads="1"/>
          </p:cNvSpPr>
          <p:nvPr/>
        </p:nvSpPr>
        <p:spPr bwMode="auto">
          <a:xfrm>
            <a:off x="4186238" y="1063625"/>
            <a:ext cx="2651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Dictionary Object Definition (Metadata)</a:t>
            </a:r>
          </a:p>
        </p:txBody>
      </p:sp>
      <p:sp>
        <p:nvSpPr>
          <p:cNvPr id="400" name="Snip Diagonal Corner Rectangle 399"/>
          <p:cNvSpPr/>
          <p:nvPr/>
        </p:nvSpPr>
        <p:spPr bwMode="auto">
          <a:xfrm>
            <a:off x="6075363" y="1408113"/>
            <a:ext cx="1035050" cy="242887"/>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402" name="Snip Same Side Corner Rectangle 401"/>
          <p:cNvSpPr/>
          <p:nvPr/>
        </p:nvSpPr>
        <p:spPr bwMode="auto">
          <a:xfrm>
            <a:off x="4832350" y="1285875"/>
            <a:ext cx="712788" cy="247650"/>
          </a:xfrm>
          <a:prstGeom prst="snip2Same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05" name="TextBox 143"/>
          <p:cNvSpPr txBox="1">
            <a:spLocks noChangeArrowheads="1"/>
          </p:cNvSpPr>
          <p:nvPr/>
        </p:nvSpPr>
        <p:spPr bwMode="auto">
          <a:xfrm>
            <a:off x="4783138" y="1317625"/>
            <a:ext cx="776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DBMS_*</a:t>
            </a:r>
          </a:p>
        </p:txBody>
      </p:sp>
      <p:sp>
        <p:nvSpPr>
          <p:cNvPr id="404" name="Snip Same Side Corner Rectangle 403"/>
          <p:cNvSpPr/>
          <p:nvPr/>
        </p:nvSpPr>
        <p:spPr bwMode="auto">
          <a:xfrm>
            <a:off x="2767013" y="1638300"/>
            <a:ext cx="1144587" cy="247650"/>
          </a:xfrm>
          <a:prstGeom prst="snip2Same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07" name="TextBox 143"/>
          <p:cNvSpPr txBox="1">
            <a:spLocks noChangeArrowheads="1"/>
          </p:cNvSpPr>
          <p:nvPr/>
        </p:nvSpPr>
        <p:spPr bwMode="auto">
          <a:xfrm>
            <a:off x="2697163" y="1681163"/>
            <a:ext cx="1328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DBA_OBJECTS</a:t>
            </a:r>
          </a:p>
        </p:txBody>
      </p:sp>
      <p:sp>
        <p:nvSpPr>
          <p:cNvPr id="27708" name="TextBox 99"/>
          <p:cNvSpPr txBox="1">
            <a:spLocks noChangeArrowheads="1"/>
          </p:cNvSpPr>
          <p:nvPr/>
        </p:nvSpPr>
        <p:spPr bwMode="auto">
          <a:xfrm>
            <a:off x="9029700" y="1668463"/>
            <a:ext cx="847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User</a:t>
            </a:r>
          </a:p>
        </p:txBody>
      </p:sp>
      <p:sp>
        <p:nvSpPr>
          <p:cNvPr id="407" name="Snip Same Side Corner Rectangle 406"/>
          <p:cNvSpPr/>
          <p:nvPr/>
        </p:nvSpPr>
        <p:spPr bwMode="auto">
          <a:xfrm>
            <a:off x="10071100" y="2054225"/>
            <a:ext cx="361950" cy="88900"/>
          </a:xfrm>
          <a:prstGeom prst="snip2Same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10" name="TextBox 99"/>
          <p:cNvSpPr txBox="1">
            <a:spLocks noChangeArrowheads="1"/>
          </p:cNvSpPr>
          <p:nvPr/>
        </p:nvSpPr>
        <p:spPr bwMode="auto">
          <a:xfrm>
            <a:off x="9023350" y="1997075"/>
            <a:ext cx="8413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Role</a:t>
            </a:r>
          </a:p>
        </p:txBody>
      </p:sp>
      <p:sp>
        <p:nvSpPr>
          <p:cNvPr id="27711" name="TextBox 99"/>
          <p:cNvSpPr txBox="1">
            <a:spLocks noChangeArrowheads="1"/>
          </p:cNvSpPr>
          <p:nvPr/>
        </p:nvSpPr>
        <p:spPr bwMode="auto">
          <a:xfrm>
            <a:off x="8666163" y="2233613"/>
            <a:ext cx="10239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Privilege</a:t>
            </a:r>
          </a:p>
        </p:txBody>
      </p:sp>
      <p:sp>
        <p:nvSpPr>
          <p:cNvPr id="410" name="Trapezoid 409"/>
          <p:cNvSpPr/>
          <p:nvPr/>
        </p:nvSpPr>
        <p:spPr bwMode="auto">
          <a:xfrm>
            <a:off x="9912350" y="2349500"/>
            <a:ext cx="203200" cy="133350"/>
          </a:xfrm>
          <a:prstGeom prst="trapezoid">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27713" name="Straight Arrow Connector 133"/>
          <p:cNvCxnSpPr>
            <a:cxnSpLocks noChangeShapeType="1"/>
          </p:cNvCxnSpPr>
          <p:nvPr/>
        </p:nvCxnSpPr>
        <p:spPr bwMode="auto">
          <a:xfrm flipV="1">
            <a:off x="10013950" y="2143125"/>
            <a:ext cx="239713" cy="206375"/>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27714" name="Straight Arrow Connector 135"/>
          <p:cNvCxnSpPr>
            <a:cxnSpLocks noChangeShapeType="1"/>
          </p:cNvCxnSpPr>
          <p:nvPr/>
        </p:nvCxnSpPr>
        <p:spPr bwMode="auto">
          <a:xfrm flipV="1">
            <a:off x="10253663" y="1914525"/>
            <a:ext cx="0" cy="1397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27715" name="TextBox 101"/>
          <p:cNvSpPr txBox="1">
            <a:spLocks noChangeArrowheads="1"/>
          </p:cNvSpPr>
          <p:nvPr/>
        </p:nvSpPr>
        <p:spPr bwMode="auto">
          <a:xfrm rot="-5400000">
            <a:off x="1700212" y="2282826"/>
            <a:ext cx="8032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Metadata-link</a:t>
            </a:r>
          </a:p>
        </p:txBody>
      </p:sp>
      <p:sp>
        <p:nvSpPr>
          <p:cNvPr id="27716" name="TextBox 101"/>
          <p:cNvSpPr txBox="1">
            <a:spLocks noChangeArrowheads="1"/>
          </p:cNvSpPr>
          <p:nvPr/>
        </p:nvSpPr>
        <p:spPr bwMode="auto">
          <a:xfrm>
            <a:off x="5464175" y="1857375"/>
            <a:ext cx="641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Data-links</a:t>
            </a:r>
          </a:p>
        </p:txBody>
      </p:sp>
      <p:sp>
        <p:nvSpPr>
          <p:cNvPr id="27717" name="TextBox 99"/>
          <p:cNvSpPr txBox="1">
            <a:spLocks noChangeArrowheads="1"/>
          </p:cNvSpPr>
          <p:nvPr/>
        </p:nvSpPr>
        <p:spPr bwMode="auto">
          <a:xfrm>
            <a:off x="423863" y="1693863"/>
            <a:ext cx="11128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dirty="0"/>
              <a:t>CDB Resource Plan</a:t>
            </a:r>
          </a:p>
        </p:txBody>
      </p:sp>
      <p:sp>
        <p:nvSpPr>
          <p:cNvPr id="27718" name="Oval 68"/>
          <p:cNvSpPr>
            <a:spLocks noChangeArrowheads="1"/>
          </p:cNvSpPr>
          <p:nvPr/>
        </p:nvSpPr>
        <p:spPr bwMode="auto">
          <a:xfrm>
            <a:off x="3348038" y="4548188"/>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19" name="Straight Arrow Connector 72"/>
          <p:cNvCxnSpPr>
            <a:cxnSpLocks noChangeShapeType="1"/>
          </p:cNvCxnSpPr>
          <p:nvPr/>
        </p:nvCxnSpPr>
        <p:spPr bwMode="auto">
          <a:xfrm flipV="1">
            <a:off x="3557588" y="4395788"/>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7720" name="Oval 75"/>
          <p:cNvSpPr>
            <a:spLocks noChangeArrowheads="1"/>
          </p:cNvSpPr>
          <p:nvPr/>
        </p:nvSpPr>
        <p:spPr bwMode="auto">
          <a:xfrm>
            <a:off x="3868738" y="4548188"/>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21" name="Straight Arrow Connector 76"/>
          <p:cNvCxnSpPr>
            <a:cxnSpLocks noChangeShapeType="1"/>
          </p:cNvCxnSpPr>
          <p:nvPr/>
        </p:nvCxnSpPr>
        <p:spPr bwMode="auto">
          <a:xfrm flipV="1">
            <a:off x="4078288" y="4395788"/>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7722" name="Oval 77"/>
          <p:cNvSpPr>
            <a:spLocks noChangeArrowheads="1"/>
          </p:cNvSpPr>
          <p:nvPr/>
        </p:nvSpPr>
        <p:spPr bwMode="auto">
          <a:xfrm>
            <a:off x="4389438" y="4548188"/>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723" name="Oval 145"/>
          <p:cNvSpPr>
            <a:spLocks noChangeArrowheads="1"/>
          </p:cNvSpPr>
          <p:nvPr/>
        </p:nvSpPr>
        <p:spPr bwMode="auto">
          <a:xfrm>
            <a:off x="9936163" y="4562475"/>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24" name="Straight Arrow Connector 146"/>
          <p:cNvCxnSpPr>
            <a:cxnSpLocks noChangeShapeType="1"/>
          </p:cNvCxnSpPr>
          <p:nvPr/>
        </p:nvCxnSpPr>
        <p:spPr bwMode="auto">
          <a:xfrm flipV="1">
            <a:off x="10145713" y="4410075"/>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7725" name="Oval 147"/>
          <p:cNvSpPr>
            <a:spLocks noChangeArrowheads="1"/>
          </p:cNvSpPr>
          <p:nvPr/>
        </p:nvSpPr>
        <p:spPr bwMode="auto">
          <a:xfrm>
            <a:off x="10456863" y="4562475"/>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26" name="Straight Arrow Connector 148"/>
          <p:cNvCxnSpPr>
            <a:cxnSpLocks noChangeShapeType="1"/>
          </p:cNvCxnSpPr>
          <p:nvPr/>
        </p:nvCxnSpPr>
        <p:spPr bwMode="auto">
          <a:xfrm flipV="1">
            <a:off x="10666413" y="4410075"/>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7727" name="Oval 149"/>
          <p:cNvSpPr>
            <a:spLocks noChangeArrowheads="1"/>
          </p:cNvSpPr>
          <p:nvPr/>
        </p:nvSpPr>
        <p:spPr bwMode="auto">
          <a:xfrm>
            <a:off x="10975975" y="4562475"/>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28" name="Straight Arrow Connector 78"/>
          <p:cNvCxnSpPr>
            <a:cxnSpLocks noChangeShapeType="1"/>
          </p:cNvCxnSpPr>
          <p:nvPr/>
        </p:nvCxnSpPr>
        <p:spPr bwMode="auto">
          <a:xfrm flipV="1">
            <a:off x="4618038" y="4400550"/>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7729" name="Straight Arrow Connector 150"/>
          <p:cNvCxnSpPr>
            <a:cxnSpLocks noChangeShapeType="1"/>
          </p:cNvCxnSpPr>
          <p:nvPr/>
        </p:nvCxnSpPr>
        <p:spPr bwMode="auto">
          <a:xfrm flipV="1">
            <a:off x="11185525" y="4410075"/>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434" name="Trapezoid 433"/>
          <p:cNvSpPr/>
          <p:nvPr/>
        </p:nvSpPr>
        <p:spPr bwMode="auto">
          <a:xfrm>
            <a:off x="10350500" y="2346325"/>
            <a:ext cx="203200" cy="133350"/>
          </a:xfrm>
          <a:prstGeom prst="trapezoid">
            <a:avLst/>
          </a:prstGeom>
          <a:solidFill>
            <a:schemeClr val="accent3">
              <a:lumMod val="6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31" name="TextBox 99"/>
          <p:cNvSpPr txBox="1">
            <a:spLocks noChangeArrowheads="1"/>
          </p:cNvSpPr>
          <p:nvPr/>
        </p:nvSpPr>
        <p:spPr bwMode="auto">
          <a:xfrm>
            <a:off x="10488613" y="2254250"/>
            <a:ext cx="1355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 Privilege</a:t>
            </a:r>
          </a:p>
        </p:txBody>
      </p:sp>
      <p:cxnSp>
        <p:nvCxnSpPr>
          <p:cNvPr id="27732" name="Straight Arrow Connector 232"/>
          <p:cNvCxnSpPr>
            <a:cxnSpLocks noChangeShapeType="1"/>
            <a:stCxn id="434" idx="0"/>
            <a:endCxn id="407" idx="1"/>
          </p:cNvCxnSpPr>
          <p:nvPr/>
        </p:nvCxnSpPr>
        <p:spPr bwMode="auto">
          <a:xfrm flipH="1" flipV="1">
            <a:off x="10253663" y="2143125"/>
            <a:ext cx="198437" cy="2032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27733" name="TextBox 233"/>
          <p:cNvSpPr txBox="1">
            <a:spLocks noChangeArrowheads="1"/>
          </p:cNvSpPr>
          <p:nvPr/>
        </p:nvSpPr>
        <p:spPr bwMode="auto">
          <a:xfrm>
            <a:off x="10266363" y="1727200"/>
            <a:ext cx="4921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C##...</a:t>
            </a:r>
          </a:p>
        </p:txBody>
      </p:sp>
      <p:sp>
        <p:nvSpPr>
          <p:cNvPr id="27734" name="TextBox 234"/>
          <p:cNvSpPr txBox="1">
            <a:spLocks noChangeArrowheads="1"/>
          </p:cNvSpPr>
          <p:nvPr/>
        </p:nvSpPr>
        <p:spPr bwMode="auto">
          <a:xfrm>
            <a:off x="10375900" y="2049463"/>
            <a:ext cx="4921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C##...</a:t>
            </a:r>
          </a:p>
        </p:txBody>
      </p:sp>
      <p:sp>
        <p:nvSpPr>
          <p:cNvPr id="27735" name="TextBox 235"/>
          <p:cNvSpPr txBox="1">
            <a:spLocks noChangeArrowheads="1"/>
          </p:cNvSpPr>
          <p:nvPr/>
        </p:nvSpPr>
        <p:spPr bwMode="auto">
          <a:xfrm>
            <a:off x="2284413" y="4964113"/>
            <a:ext cx="5857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Root Files</a:t>
            </a:r>
          </a:p>
        </p:txBody>
      </p:sp>
      <p:sp>
        <p:nvSpPr>
          <p:cNvPr id="27736" name="TextBox 246"/>
          <p:cNvSpPr txBox="1">
            <a:spLocks noChangeArrowheads="1"/>
          </p:cNvSpPr>
          <p:nvPr/>
        </p:nvSpPr>
        <p:spPr bwMode="auto">
          <a:xfrm>
            <a:off x="10256838" y="1584325"/>
            <a:ext cx="51276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SYS...</a:t>
            </a:r>
          </a:p>
        </p:txBody>
      </p:sp>
      <p:sp>
        <p:nvSpPr>
          <p:cNvPr id="27737" name="TextBox 247"/>
          <p:cNvSpPr txBox="1">
            <a:spLocks noChangeArrowheads="1"/>
          </p:cNvSpPr>
          <p:nvPr/>
        </p:nvSpPr>
        <p:spPr bwMode="auto">
          <a:xfrm>
            <a:off x="10350500" y="1927225"/>
            <a:ext cx="11271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DBA, CDB_DBA...</a:t>
            </a:r>
          </a:p>
        </p:txBody>
      </p:sp>
      <p:grpSp>
        <p:nvGrpSpPr>
          <p:cNvPr id="27738" name="Group 260"/>
          <p:cNvGrpSpPr>
            <a:grpSpLocks/>
          </p:cNvGrpSpPr>
          <p:nvPr/>
        </p:nvGrpSpPr>
        <p:grpSpPr bwMode="auto">
          <a:xfrm>
            <a:off x="3403600" y="1289050"/>
            <a:ext cx="292100" cy="106363"/>
            <a:chOff x="205390" y="221394"/>
            <a:chExt cx="219973" cy="105394"/>
          </a:xfrm>
        </p:grpSpPr>
        <p:cxnSp>
          <p:nvCxnSpPr>
            <p:cNvPr id="27949" name="Straight Connector 255"/>
            <p:cNvCxnSpPr>
              <a:cxnSpLocks noChangeShapeType="1"/>
            </p:cNvCxnSpPr>
            <p:nvPr/>
          </p:nvCxnSpPr>
          <p:spPr bwMode="auto">
            <a:xfrm>
              <a:off x="206304" y="221394"/>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50" name="Straight Connector 257"/>
            <p:cNvCxnSpPr>
              <a:cxnSpLocks noChangeShapeType="1"/>
            </p:cNvCxnSpPr>
            <p:nvPr/>
          </p:nvCxnSpPr>
          <p:spPr bwMode="auto">
            <a:xfrm>
              <a:off x="205390" y="26064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51" name="Straight Connector 258"/>
            <p:cNvCxnSpPr>
              <a:cxnSpLocks noChangeShapeType="1"/>
            </p:cNvCxnSpPr>
            <p:nvPr/>
          </p:nvCxnSpPr>
          <p:spPr bwMode="auto">
            <a:xfrm>
              <a:off x="207804" y="296160"/>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52" name="Straight Connector 259"/>
            <p:cNvCxnSpPr>
              <a:cxnSpLocks noChangeShapeType="1"/>
            </p:cNvCxnSpPr>
            <p:nvPr/>
          </p:nvCxnSpPr>
          <p:spPr bwMode="auto">
            <a:xfrm>
              <a:off x="206890" y="32678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27739" name="Group 318"/>
          <p:cNvGrpSpPr>
            <a:grpSpLocks/>
          </p:cNvGrpSpPr>
          <p:nvPr/>
        </p:nvGrpSpPr>
        <p:grpSpPr bwMode="auto">
          <a:xfrm>
            <a:off x="384175" y="2011363"/>
            <a:ext cx="1598613" cy="1600200"/>
            <a:chOff x="317941" y="2592388"/>
            <a:chExt cx="1199709" cy="1669774"/>
          </a:xfrm>
        </p:grpSpPr>
        <p:sp>
          <p:nvSpPr>
            <p:cNvPr id="451" name="Rectangle 35"/>
            <p:cNvSpPr>
              <a:spLocks noChangeArrowheads="1"/>
            </p:cNvSpPr>
            <p:nvPr/>
          </p:nvSpPr>
          <p:spPr bwMode="auto">
            <a:xfrm>
              <a:off x="370361" y="2592388"/>
              <a:ext cx="1147289" cy="1669774"/>
            </a:xfrm>
            <a:prstGeom prst="rect">
              <a:avLst/>
            </a:prstGeom>
            <a:solidFill>
              <a:schemeClr val="bg1">
                <a:lumMod val="50000"/>
              </a:schemeClr>
            </a:solidFill>
            <a:ln w="12700" algn="ctr">
              <a:solidFill>
                <a:schemeClr val="tx1"/>
              </a:solidFill>
              <a:round/>
              <a:headEnd type="none" w="sm" len="sm"/>
              <a:tailEnd type="none" w="sm" len="sm"/>
            </a:ln>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defRPr/>
              </a:pPr>
              <a:endParaRPr lang="en-US" altLang="en-US" sz="1800" dirty="0">
                <a:solidFill>
                  <a:schemeClr val="tx1"/>
                </a:solidFill>
              </a:endParaRPr>
            </a:p>
          </p:txBody>
        </p:sp>
        <p:sp>
          <p:nvSpPr>
            <p:cNvPr id="452" name="TextBox 451"/>
            <p:cNvSpPr txBox="1"/>
            <p:nvPr/>
          </p:nvSpPr>
          <p:spPr>
            <a:xfrm>
              <a:off x="317941" y="2592388"/>
              <a:ext cx="677889" cy="265043"/>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PDB$SEED</a:t>
              </a:r>
            </a:p>
          </p:txBody>
        </p:sp>
        <p:sp>
          <p:nvSpPr>
            <p:cNvPr id="27930" name="Flowchart: Process 336"/>
            <p:cNvSpPr>
              <a:spLocks noChangeArrowheads="1"/>
            </p:cNvSpPr>
            <p:nvPr/>
          </p:nvSpPr>
          <p:spPr bwMode="auto">
            <a:xfrm>
              <a:off x="414338" y="3462338"/>
              <a:ext cx="1039812" cy="738188"/>
            </a:xfrm>
            <a:prstGeom prst="flowChartProcess">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931" name="Straight Connector 41"/>
            <p:cNvCxnSpPr>
              <a:cxnSpLocks noChangeShapeType="1"/>
            </p:cNvCxnSpPr>
            <p:nvPr/>
          </p:nvCxnSpPr>
          <p:spPr bwMode="auto">
            <a:xfrm flipV="1">
              <a:off x="441325" y="3455988"/>
              <a:ext cx="1016000" cy="7938"/>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455" name="Snip Single Corner Rectangle 454"/>
            <p:cNvSpPr/>
            <p:nvPr/>
          </p:nvSpPr>
          <p:spPr bwMode="auto">
            <a:xfrm>
              <a:off x="512135" y="3529979"/>
              <a:ext cx="301416" cy="190499"/>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933" name="TextBox 289"/>
            <p:cNvSpPr txBox="1">
              <a:spLocks noChangeArrowheads="1"/>
            </p:cNvSpPr>
            <p:nvPr/>
          </p:nvSpPr>
          <p:spPr bwMode="auto">
            <a:xfrm>
              <a:off x="435991" y="3680109"/>
              <a:ext cx="456013"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27934" name="TextBox 290"/>
            <p:cNvSpPr txBox="1">
              <a:spLocks noChangeArrowheads="1"/>
            </p:cNvSpPr>
            <p:nvPr/>
          </p:nvSpPr>
          <p:spPr bwMode="auto">
            <a:xfrm>
              <a:off x="923676" y="3680109"/>
              <a:ext cx="452405"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464" name="Snip Single Corner Rectangle 463"/>
            <p:cNvSpPr/>
            <p:nvPr/>
          </p:nvSpPr>
          <p:spPr bwMode="auto">
            <a:xfrm>
              <a:off x="1000596" y="3529979"/>
              <a:ext cx="300225" cy="190499"/>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467" name="Snip Single Corner Rectangle 466"/>
            <p:cNvSpPr/>
            <p:nvPr/>
          </p:nvSpPr>
          <p:spPr bwMode="auto">
            <a:xfrm>
              <a:off x="489498" y="3930858"/>
              <a:ext cx="320479" cy="215348"/>
            </a:xfrm>
            <a:prstGeom prst="snip1Rect">
              <a:avLst/>
            </a:prstGeom>
            <a:solidFill>
              <a:srgbClr val="61808E"/>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937" name="TextBox 103"/>
            <p:cNvSpPr txBox="1">
              <a:spLocks noChangeArrowheads="1"/>
            </p:cNvSpPr>
            <p:nvPr/>
          </p:nvSpPr>
          <p:spPr bwMode="auto">
            <a:xfrm>
              <a:off x="764503" y="3926007"/>
              <a:ext cx="434367"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a:t>
              </a:r>
            </a:p>
          </p:txBody>
        </p:sp>
        <p:sp>
          <p:nvSpPr>
            <p:cNvPr id="27938" name="TextBox 99"/>
            <p:cNvSpPr txBox="1">
              <a:spLocks noChangeArrowheads="1"/>
            </p:cNvSpPr>
            <p:nvPr/>
          </p:nvSpPr>
          <p:spPr bwMode="auto">
            <a:xfrm>
              <a:off x="555624" y="3215144"/>
              <a:ext cx="892175"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chemeClr val="bg1"/>
                  </a:solidFill>
                </a:rPr>
                <a:t>Common User</a:t>
              </a:r>
            </a:p>
          </p:txBody>
        </p:sp>
        <p:sp>
          <p:nvSpPr>
            <p:cNvPr id="472" name="Snip Diagonal Corner Rectangle 471"/>
            <p:cNvSpPr/>
            <p:nvPr/>
          </p:nvSpPr>
          <p:spPr bwMode="auto">
            <a:xfrm>
              <a:off x="524048" y="2855774"/>
              <a:ext cx="356219" cy="308113"/>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940" name="TextBox 104"/>
            <p:cNvSpPr txBox="1">
              <a:spLocks noChangeArrowheads="1"/>
            </p:cNvSpPr>
            <p:nvPr/>
          </p:nvSpPr>
          <p:spPr bwMode="auto">
            <a:xfrm>
              <a:off x="474679" y="2827338"/>
              <a:ext cx="515937"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27941" name="Oval 121"/>
            <p:cNvSpPr>
              <a:spLocks noChangeArrowheads="1"/>
            </p:cNvSpPr>
            <p:nvPr/>
          </p:nvSpPr>
          <p:spPr bwMode="auto">
            <a:xfrm>
              <a:off x="1231900" y="2976563"/>
              <a:ext cx="112713"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942" name="TextBox 140"/>
            <p:cNvSpPr txBox="1">
              <a:spLocks noChangeArrowheads="1"/>
            </p:cNvSpPr>
            <p:nvPr/>
          </p:nvSpPr>
          <p:spPr bwMode="auto">
            <a:xfrm>
              <a:off x="800100" y="2781300"/>
              <a:ext cx="268412" cy="3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chemeClr val="bg1"/>
                  </a:solidFill>
                </a:rPr>
                <a:t>. .</a:t>
              </a:r>
            </a:p>
          </p:txBody>
        </p:sp>
        <p:sp>
          <p:nvSpPr>
            <p:cNvPr id="27943" name="Oval 121"/>
            <p:cNvSpPr>
              <a:spLocks noChangeArrowheads="1"/>
            </p:cNvSpPr>
            <p:nvPr/>
          </p:nvSpPr>
          <p:spPr bwMode="auto">
            <a:xfrm>
              <a:off x="1087438" y="2976563"/>
              <a:ext cx="112712"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nvGrpSpPr>
            <p:cNvPr id="27944" name="Group 261"/>
            <p:cNvGrpSpPr>
              <a:grpSpLocks/>
            </p:cNvGrpSpPr>
            <p:nvPr/>
          </p:nvGrpSpPr>
          <p:grpSpPr bwMode="auto">
            <a:xfrm>
              <a:off x="592138" y="3022600"/>
              <a:ext cx="220662" cy="104775"/>
              <a:chOff x="205390" y="221394"/>
              <a:chExt cx="219973" cy="105394"/>
            </a:xfrm>
          </p:grpSpPr>
          <p:cxnSp>
            <p:nvCxnSpPr>
              <p:cNvPr id="27945" name="Straight Connector 262"/>
              <p:cNvCxnSpPr>
                <a:cxnSpLocks noChangeShapeType="1"/>
              </p:cNvCxnSpPr>
              <p:nvPr/>
            </p:nvCxnSpPr>
            <p:spPr bwMode="auto">
              <a:xfrm>
                <a:off x="206304" y="221394"/>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46" name="Straight Connector 263"/>
              <p:cNvCxnSpPr>
                <a:cxnSpLocks noChangeShapeType="1"/>
              </p:cNvCxnSpPr>
              <p:nvPr/>
            </p:nvCxnSpPr>
            <p:spPr bwMode="auto">
              <a:xfrm>
                <a:off x="205390" y="26064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47" name="Straight Connector 264"/>
              <p:cNvCxnSpPr>
                <a:cxnSpLocks noChangeShapeType="1"/>
              </p:cNvCxnSpPr>
              <p:nvPr/>
            </p:nvCxnSpPr>
            <p:spPr bwMode="auto">
              <a:xfrm>
                <a:off x="207804" y="296160"/>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48" name="Straight Connector 265"/>
              <p:cNvCxnSpPr>
                <a:cxnSpLocks noChangeShapeType="1"/>
              </p:cNvCxnSpPr>
              <p:nvPr/>
            </p:nvCxnSpPr>
            <p:spPr bwMode="auto">
              <a:xfrm>
                <a:off x="206890" y="32678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grpSp>
        <p:nvGrpSpPr>
          <p:cNvPr id="27740" name="Group 276"/>
          <p:cNvGrpSpPr>
            <a:grpSpLocks/>
          </p:cNvGrpSpPr>
          <p:nvPr/>
        </p:nvGrpSpPr>
        <p:grpSpPr bwMode="auto">
          <a:xfrm>
            <a:off x="6446838" y="1473200"/>
            <a:ext cx="295275" cy="104775"/>
            <a:chOff x="205390" y="221394"/>
            <a:chExt cx="219973" cy="105394"/>
          </a:xfrm>
        </p:grpSpPr>
        <p:cxnSp>
          <p:nvCxnSpPr>
            <p:cNvPr id="27924" name="Straight Connector 277"/>
            <p:cNvCxnSpPr>
              <a:cxnSpLocks noChangeShapeType="1"/>
            </p:cNvCxnSpPr>
            <p:nvPr/>
          </p:nvCxnSpPr>
          <p:spPr bwMode="auto">
            <a:xfrm>
              <a:off x="206304" y="221394"/>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25" name="Straight Connector 278"/>
            <p:cNvCxnSpPr>
              <a:cxnSpLocks noChangeShapeType="1"/>
            </p:cNvCxnSpPr>
            <p:nvPr/>
          </p:nvCxnSpPr>
          <p:spPr bwMode="auto">
            <a:xfrm>
              <a:off x="205390" y="26064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26" name="Straight Connector 279"/>
            <p:cNvCxnSpPr>
              <a:cxnSpLocks noChangeShapeType="1"/>
            </p:cNvCxnSpPr>
            <p:nvPr/>
          </p:nvCxnSpPr>
          <p:spPr bwMode="auto">
            <a:xfrm>
              <a:off x="207804" y="296160"/>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927" name="Straight Connector 280"/>
            <p:cNvCxnSpPr>
              <a:cxnSpLocks noChangeShapeType="1"/>
            </p:cNvCxnSpPr>
            <p:nvPr/>
          </p:nvCxnSpPr>
          <p:spPr bwMode="auto">
            <a:xfrm>
              <a:off x="206890" y="32678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01" name="Rectangle 35"/>
          <p:cNvSpPr>
            <a:spLocks noChangeArrowheads="1"/>
          </p:cNvSpPr>
          <p:nvPr/>
        </p:nvSpPr>
        <p:spPr bwMode="auto">
          <a:xfrm>
            <a:off x="2348875" y="2527300"/>
            <a:ext cx="9475787" cy="1800225"/>
          </a:xfrm>
          <a:prstGeom prst="rect">
            <a:avLst/>
          </a:prstGeom>
          <a:solidFill>
            <a:schemeClr val="accent1">
              <a:lumMod val="40000"/>
              <a:lumOff val="60000"/>
            </a:schemeClr>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defTabSz="228600">
              <a:defRPr>
                <a:solidFill>
                  <a:schemeClr val="tx1"/>
                </a:solidFill>
                <a:latin typeface="Arial" panose="020B0604020202020204" pitchFamily="34" charset="0"/>
                <a:cs typeface="Arial" panose="020B0604020202020204" pitchFamily="34" charset="0"/>
              </a:defRPr>
            </a:lvl2pPr>
            <a:lvl3pPr defTabSz="228600">
              <a:defRPr>
                <a:solidFill>
                  <a:schemeClr val="tx1"/>
                </a:solidFill>
                <a:latin typeface="Arial" panose="020B0604020202020204" pitchFamily="34" charset="0"/>
                <a:cs typeface="Arial" panose="020B0604020202020204" pitchFamily="34" charset="0"/>
              </a:defRPr>
            </a:lvl3pPr>
            <a:lvl4pPr defTabSz="228600">
              <a:defRPr>
                <a:solidFill>
                  <a:schemeClr val="tx1"/>
                </a:solidFill>
                <a:latin typeface="Arial" panose="020B0604020202020204" pitchFamily="34" charset="0"/>
                <a:cs typeface="Arial" panose="020B0604020202020204" pitchFamily="34" charset="0"/>
              </a:defRPr>
            </a:lvl4pPr>
            <a:lvl5pPr defTabSz="228600">
              <a:defRPr>
                <a:solidFill>
                  <a:schemeClr val="tx1"/>
                </a:solidFill>
                <a:latin typeface="Arial" panose="020B0604020202020204" pitchFamily="34" charset="0"/>
                <a:cs typeface="Arial" panose="020B0604020202020204" pitchFamily="34" charset="0"/>
              </a:defRPr>
            </a:lvl5pPr>
            <a:lvl6pPr marL="28940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3512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8084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656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endParaRPr lang="en-US" altLang="en-US" dirty="0"/>
          </a:p>
        </p:txBody>
      </p:sp>
      <p:sp>
        <p:nvSpPr>
          <p:cNvPr id="27742" name="TextBox 101"/>
          <p:cNvSpPr txBox="1">
            <a:spLocks noChangeArrowheads="1"/>
          </p:cNvSpPr>
          <p:nvPr/>
        </p:nvSpPr>
        <p:spPr bwMode="auto">
          <a:xfrm>
            <a:off x="4937125" y="4403725"/>
            <a:ext cx="971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t>CDB Instance</a:t>
            </a:r>
          </a:p>
        </p:txBody>
      </p:sp>
      <p:grpSp>
        <p:nvGrpSpPr>
          <p:cNvPr id="27743" name="Group 288"/>
          <p:cNvGrpSpPr>
            <a:grpSpLocks/>
          </p:cNvGrpSpPr>
          <p:nvPr/>
        </p:nvGrpSpPr>
        <p:grpSpPr bwMode="auto">
          <a:xfrm>
            <a:off x="8358188" y="4402138"/>
            <a:ext cx="1217612" cy="338137"/>
            <a:chOff x="4883150" y="2986662"/>
            <a:chExt cx="1136650" cy="410737"/>
          </a:xfrm>
        </p:grpSpPr>
        <p:sp>
          <p:nvSpPr>
            <p:cNvPr id="27922" name="Oval 15"/>
            <p:cNvSpPr>
              <a:spLocks noChangeArrowheads="1"/>
            </p:cNvSpPr>
            <p:nvPr/>
          </p:nvSpPr>
          <p:spPr bwMode="auto">
            <a:xfrm>
              <a:off x="4883150" y="3000375"/>
              <a:ext cx="1136650" cy="352425"/>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923" name="TextBox 17"/>
            <p:cNvSpPr txBox="1">
              <a:spLocks noChangeArrowheads="1"/>
            </p:cNvSpPr>
            <p:nvPr/>
          </p:nvSpPr>
          <p:spPr bwMode="auto">
            <a:xfrm>
              <a:off x="5066726" y="2986662"/>
              <a:ext cx="686437" cy="41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800" dirty="0"/>
                <a:t>Background</a:t>
              </a:r>
              <a:br>
                <a:rPr lang="en-US" altLang="en-US" sz="800" dirty="0"/>
              </a:br>
              <a:r>
                <a:rPr lang="en-US" altLang="en-US" sz="800" dirty="0"/>
                <a:t>processes</a:t>
              </a:r>
            </a:p>
          </p:txBody>
        </p:sp>
      </p:grpSp>
      <p:grpSp>
        <p:nvGrpSpPr>
          <p:cNvPr id="27744" name="Group 286"/>
          <p:cNvGrpSpPr>
            <a:grpSpLocks/>
          </p:cNvGrpSpPr>
          <p:nvPr/>
        </p:nvGrpSpPr>
        <p:grpSpPr bwMode="auto">
          <a:xfrm>
            <a:off x="6359525" y="4373563"/>
            <a:ext cx="1625600" cy="503237"/>
            <a:chOff x="4267200" y="4373880"/>
            <a:chExt cx="1219200" cy="502920"/>
          </a:xfrm>
        </p:grpSpPr>
        <p:sp>
          <p:nvSpPr>
            <p:cNvPr id="508" name="Rounded Rectangle 507"/>
            <p:cNvSpPr/>
            <p:nvPr/>
          </p:nvSpPr>
          <p:spPr bwMode="auto">
            <a:xfrm>
              <a:off x="4267200" y="4400850"/>
              <a:ext cx="1219200" cy="475950"/>
            </a:xfrm>
            <a:prstGeom prst="round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511" name="TextBox 510"/>
            <p:cNvSpPr txBox="1"/>
            <p:nvPr/>
          </p:nvSpPr>
          <p:spPr>
            <a:xfrm>
              <a:off x="4648200" y="4373880"/>
              <a:ext cx="351235" cy="253840"/>
            </a:xfrm>
            <a:prstGeom prst="rect">
              <a:avLst/>
            </a:prstGeom>
            <a:noFill/>
          </p:spPr>
          <p:txBody>
            <a:bodyPr wrap="none">
              <a:spAutoFit/>
            </a:bodyPr>
            <a:lstStyle/>
            <a:p>
              <a:pPr eaLnBrk="1" hangingPunct="1">
                <a:buFont typeface="Arial" charset="0"/>
                <a:buNone/>
                <a:defRPr/>
              </a:pPr>
              <a:r>
                <a:rPr lang="en-US" sz="1050" dirty="0">
                  <a:latin typeface="Arial" charset="0"/>
                </a:rPr>
                <a:t>SGA</a:t>
              </a:r>
            </a:p>
          </p:txBody>
        </p:sp>
        <p:sp>
          <p:nvSpPr>
            <p:cNvPr id="27910" name="TextBox 99"/>
            <p:cNvSpPr txBox="1">
              <a:spLocks noChangeArrowheads="1"/>
            </p:cNvSpPr>
            <p:nvPr/>
          </p:nvSpPr>
          <p:spPr bwMode="auto">
            <a:xfrm>
              <a:off x="4973638" y="4548188"/>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27911" name="TextBox 99"/>
            <p:cNvSpPr txBox="1">
              <a:spLocks noChangeArrowheads="1"/>
            </p:cNvSpPr>
            <p:nvPr/>
          </p:nvSpPr>
          <p:spPr bwMode="auto">
            <a:xfrm>
              <a:off x="4349750" y="451167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27912" name="TextBox 99"/>
            <p:cNvSpPr txBox="1">
              <a:spLocks noChangeArrowheads="1"/>
            </p:cNvSpPr>
            <p:nvPr/>
          </p:nvSpPr>
          <p:spPr bwMode="auto">
            <a:xfrm>
              <a:off x="4508500" y="4691063"/>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27913" name="TextBox 99"/>
            <p:cNvSpPr txBox="1">
              <a:spLocks noChangeArrowheads="1"/>
            </p:cNvSpPr>
            <p:nvPr/>
          </p:nvSpPr>
          <p:spPr bwMode="auto">
            <a:xfrm>
              <a:off x="4270375" y="470852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27914" name="TextBox 99"/>
            <p:cNvSpPr txBox="1">
              <a:spLocks noChangeArrowheads="1"/>
            </p:cNvSpPr>
            <p:nvPr/>
          </p:nvSpPr>
          <p:spPr bwMode="auto">
            <a:xfrm>
              <a:off x="4537075" y="452437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27915" name="TextBox 99"/>
            <p:cNvSpPr txBox="1">
              <a:spLocks noChangeArrowheads="1"/>
            </p:cNvSpPr>
            <p:nvPr/>
          </p:nvSpPr>
          <p:spPr bwMode="auto">
            <a:xfrm>
              <a:off x="4711700" y="4691063"/>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27916" name="TextBox 99"/>
            <p:cNvSpPr txBox="1">
              <a:spLocks noChangeArrowheads="1"/>
            </p:cNvSpPr>
            <p:nvPr/>
          </p:nvSpPr>
          <p:spPr bwMode="auto">
            <a:xfrm>
              <a:off x="5132388" y="4668838"/>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27917" name="TextBox 99"/>
            <p:cNvSpPr txBox="1">
              <a:spLocks noChangeArrowheads="1"/>
            </p:cNvSpPr>
            <p:nvPr/>
          </p:nvSpPr>
          <p:spPr bwMode="auto">
            <a:xfrm>
              <a:off x="4775200" y="452437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531" name="Rectangle 530"/>
            <p:cNvSpPr/>
            <p:nvPr/>
          </p:nvSpPr>
          <p:spPr bwMode="auto">
            <a:xfrm flipV="1">
              <a:off x="5097066" y="4684834"/>
              <a:ext cx="46434" cy="46008"/>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532" name="Rectangle 531"/>
            <p:cNvSpPr/>
            <p:nvPr/>
          </p:nvSpPr>
          <p:spPr bwMode="auto">
            <a:xfrm flipV="1">
              <a:off x="4471988" y="4654690"/>
              <a:ext cx="46435" cy="46009"/>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533" name="Rectangle 532"/>
            <p:cNvSpPr/>
            <p:nvPr/>
          </p:nvSpPr>
          <p:spPr bwMode="auto">
            <a:xfrm flipV="1">
              <a:off x="4661297" y="4668969"/>
              <a:ext cx="44053" cy="44422"/>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534" name="Rectangle 533"/>
            <p:cNvSpPr/>
            <p:nvPr/>
          </p:nvSpPr>
          <p:spPr bwMode="auto">
            <a:xfrm flipV="1">
              <a:off x="4897041" y="4668969"/>
              <a:ext cx="46434" cy="44422"/>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grpSp>
      <p:sp>
        <p:nvSpPr>
          <p:cNvPr id="535" name="Rectangle 35"/>
          <p:cNvSpPr>
            <a:spLocks noChangeArrowheads="1"/>
          </p:cNvSpPr>
          <p:nvPr/>
        </p:nvSpPr>
        <p:spPr bwMode="auto">
          <a:xfrm>
            <a:off x="2500313" y="2597150"/>
            <a:ext cx="3141662" cy="1676400"/>
          </a:xfrm>
          <a:prstGeom prst="rect">
            <a:avLst/>
          </a:prstGeom>
          <a:solidFill>
            <a:schemeClr val="accent6">
              <a:lumMod val="40000"/>
              <a:lumOff val="60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536" name="TextBox 535"/>
          <p:cNvSpPr txBox="1"/>
          <p:nvPr/>
        </p:nvSpPr>
        <p:spPr bwMode="auto">
          <a:xfrm>
            <a:off x="2500313" y="2582863"/>
            <a:ext cx="1160462" cy="254000"/>
          </a:xfrm>
          <a:prstGeom prst="rect">
            <a:avLst/>
          </a:prstGeom>
          <a:noFill/>
        </p:spPr>
        <p:txBody>
          <a:bodyPr wrap="none">
            <a:spAutoFit/>
          </a:bodyPr>
          <a:lstStyle/>
          <a:p>
            <a:pPr eaLnBrk="1" hangingPunct="1">
              <a:buFont typeface="Arial" charset="0"/>
              <a:buNone/>
              <a:defRPr/>
            </a:pPr>
            <a:r>
              <a:rPr lang="en-US" sz="1050" dirty="0">
                <a:solidFill>
                  <a:schemeClr val="accent1"/>
                </a:solidFill>
                <a:latin typeface="Arial" charset="0"/>
              </a:rPr>
              <a:t>Application PDB</a:t>
            </a:r>
          </a:p>
        </p:txBody>
      </p:sp>
      <p:sp>
        <p:nvSpPr>
          <p:cNvPr id="27747" name="Flowchart: Process 337"/>
          <p:cNvSpPr>
            <a:spLocks noChangeArrowheads="1"/>
          </p:cNvSpPr>
          <p:nvPr/>
        </p:nvSpPr>
        <p:spPr bwMode="auto">
          <a:xfrm>
            <a:off x="2673350" y="3651250"/>
            <a:ext cx="2917825" cy="579438"/>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48" name="Straight Connector 41"/>
          <p:cNvCxnSpPr>
            <a:cxnSpLocks noChangeShapeType="1"/>
          </p:cNvCxnSpPr>
          <p:nvPr/>
        </p:nvCxnSpPr>
        <p:spPr bwMode="auto">
          <a:xfrm>
            <a:off x="2687638" y="3651250"/>
            <a:ext cx="2873375"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541" name="Snip Single Corner Rectangle 540"/>
          <p:cNvSpPr/>
          <p:nvPr/>
        </p:nvSpPr>
        <p:spPr bwMode="auto">
          <a:xfrm>
            <a:off x="4168775" y="3835400"/>
            <a:ext cx="419100" cy="184150"/>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543" name="Snip Single Corner Rectangle 542"/>
          <p:cNvSpPr/>
          <p:nvPr/>
        </p:nvSpPr>
        <p:spPr bwMode="auto">
          <a:xfrm>
            <a:off x="4237038" y="3889375"/>
            <a:ext cx="449262" cy="184150"/>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51" name="TextBox 63"/>
          <p:cNvSpPr txBox="1">
            <a:spLocks noChangeArrowheads="1"/>
          </p:cNvSpPr>
          <p:nvPr/>
        </p:nvSpPr>
        <p:spPr bwMode="auto">
          <a:xfrm>
            <a:off x="4140200" y="4044950"/>
            <a:ext cx="452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Users</a:t>
            </a:r>
          </a:p>
        </p:txBody>
      </p:sp>
      <p:sp>
        <p:nvSpPr>
          <p:cNvPr id="545" name="Snip Single Corner Rectangle 544"/>
          <p:cNvSpPr/>
          <p:nvPr/>
        </p:nvSpPr>
        <p:spPr bwMode="auto">
          <a:xfrm>
            <a:off x="4903788" y="3811588"/>
            <a:ext cx="427037" cy="215900"/>
          </a:xfrm>
          <a:prstGeom prst="snip1Rect">
            <a:avLst/>
          </a:prstGeom>
          <a:solidFill>
            <a:schemeClr val="accent5">
              <a:lumMod val="75000"/>
            </a:schemeClr>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53" name="TextBox 103"/>
          <p:cNvSpPr txBox="1">
            <a:spLocks noChangeArrowheads="1"/>
          </p:cNvSpPr>
          <p:nvPr/>
        </p:nvSpPr>
        <p:spPr bwMode="auto">
          <a:xfrm>
            <a:off x="4686300" y="4025900"/>
            <a:ext cx="63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Tempfiles</a:t>
            </a:r>
          </a:p>
        </p:txBody>
      </p:sp>
      <p:sp>
        <p:nvSpPr>
          <p:cNvPr id="548" name="Snip Single Corner Rectangle 547"/>
          <p:cNvSpPr/>
          <p:nvPr/>
        </p:nvSpPr>
        <p:spPr bwMode="auto">
          <a:xfrm>
            <a:off x="2938463" y="3833813"/>
            <a:ext cx="401637" cy="190500"/>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55" name="TextBox 289"/>
          <p:cNvSpPr txBox="1">
            <a:spLocks noChangeArrowheads="1"/>
          </p:cNvSpPr>
          <p:nvPr/>
        </p:nvSpPr>
        <p:spPr bwMode="auto">
          <a:xfrm>
            <a:off x="2709863" y="4006850"/>
            <a:ext cx="6080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27756" name="TextBox 290"/>
          <p:cNvSpPr txBox="1">
            <a:spLocks noChangeArrowheads="1"/>
          </p:cNvSpPr>
          <p:nvPr/>
        </p:nvSpPr>
        <p:spPr bwMode="auto">
          <a:xfrm>
            <a:off x="3349625" y="4006850"/>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551" name="Snip Single Corner Rectangle 550"/>
          <p:cNvSpPr/>
          <p:nvPr/>
        </p:nvSpPr>
        <p:spPr bwMode="auto">
          <a:xfrm>
            <a:off x="3565525" y="3827463"/>
            <a:ext cx="400050" cy="190500"/>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58" name="TextBox 99"/>
          <p:cNvSpPr txBox="1">
            <a:spLocks noChangeArrowheads="1"/>
          </p:cNvSpPr>
          <p:nvPr/>
        </p:nvSpPr>
        <p:spPr bwMode="auto">
          <a:xfrm>
            <a:off x="3252788" y="3252788"/>
            <a:ext cx="121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User</a:t>
            </a:r>
          </a:p>
        </p:txBody>
      </p:sp>
      <p:sp>
        <p:nvSpPr>
          <p:cNvPr id="27759" name="TextBox 99"/>
          <p:cNvSpPr txBox="1">
            <a:spLocks noChangeArrowheads="1"/>
          </p:cNvSpPr>
          <p:nvPr/>
        </p:nvSpPr>
        <p:spPr bwMode="auto">
          <a:xfrm>
            <a:off x="4619625" y="3313113"/>
            <a:ext cx="431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User</a:t>
            </a:r>
          </a:p>
        </p:txBody>
      </p:sp>
      <p:sp>
        <p:nvSpPr>
          <p:cNvPr id="557" name="Snip Same Side Corner Rectangle 556"/>
          <p:cNvSpPr/>
          <p:nvPr/>
        </p:nvSpPr>
        <p:spPr bwMode="auto">
          <a:xfrm>
            <a:off x="3868738" y="3079750"/>
            <a:ext cx="361950" cy="88900"/>
          </a:xfrm>
          <a:prstGeom prst="snip2Same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61" name="TextBox 99"/>
          <p:cNvSpPr txBox="1">
            <a:spLocks noChangeArrowheads="1"/>
          </p:cNvSpPr>
          <p:nvPr/>
        </p:nvSpPr>
        <p:spPr bwMode="auto">
          <a:xfrm>
            <a:off x="3633788" y="2736850"/>
            <a:ext cx="601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a:t>
            </a:r>
            <a:br>
              <a:rPr lang="en-US" altLang="en-US" sz="800" dirty="0"/>
            </a:br>
            <a:r>
              <a:rPr lang="en-US" altLang="en-US" sz="800" dirty="0"/>
              <a:t>Role</a:t>
            </a:r>
          </a:p>
        </p:txBody>
      </p:sp>
      <p:sp>
        <p:nvSpPr>
          <p:cNvPr id="560" name="Diamond 559"/>
          <p:cNvSpPr/>
          <p:nvPr/>
        </p:nvSpPr>
        <p:spPr bwMode="auto">
          <a:xfrm>
            <a:off x="4497388" y="3051175"/>
            <a:ext cx="254000" cy="146050"/>
          </a:xfrm>
          <a:prstGeom prst="diamond">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63" name="TextBox 99"/>
          <p:cNvSpPr txBox="1">
            <a:spLocks noChangeArrowheads="1"/>
          </p:cNvSpPr>
          <p:nvPr/>
        </p:nvSpPr>
        <p:spPr bwMode="auto">
          <a:xfrm>
            <a:off x="4664075" y="2959100"/>
            <a:ext cx="460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 </a:t>
            </a:r>
            <a:br>
              <a:rPr lang="en-US" altLang="en-US" sz="800" dirty="0"/>
            </a:br>
            <a:r>
              <a:rPr lang="en-US" altLang="en-US" sz="800" dirty="0"/>
              <a:t>Role</a:t>
            </a:r>
          </a:p>
        </p:txBody>
      </p:sp>
      <p:sp>
        <p:nvSpPr>
          <p:cNvPr id="563" name="Trapezoid 562"/>
          <p:cNvSpPr/>
          <p:nvPr/>
        </p:nvSpPr>
        <p:spPr bwMode="auto">
          <a:xfrm>
            <a:off x="4381500" y="2757488"/>
            <a:ext cx="203200" cy="133350"/>
          </a:xfrm>
          <a:prstGeom prst="trapezoid">
            <a:avLst/>
          </a:prstGeom>
          <a:solidFill>
            <a:schemeClr val="accent3">
              <a:lumMod val="6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65" name="TextBox 99"/>
          <p:cNvSpPr txBox="1">
            <a:spLocks noChangeArrowheads="1"/>
          </p:cNvSpPr>
          <p:nvPr/>
        </p:nvSpPr>
        <p:spPr bwMode="auto">
          <a:xfrm>
            <a:off x="4518025" y="2703513"/>
            <a:ext cx="579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Privilege</a:t>
            </a:r>
          </a:p>
        </p:txBody>
      </p:sp>
      <p:cxnSp>
        <p:nvCxnSpPr>
          <p:cNvPr id="27766" name="Straight Arrow Connector 139"/>
          <p:cNvCxnSpPr>
            <a:cxnSpLocks noChangeShapeType="1"/>
          </p:cNvCxnSpPr>
          <p:nvPr/>
        </p:nvCxnSpPr>
        <p:spPr bwMode="auto">
          <a:xfrm>
            <a:off x="4545013" y="2889250"/>
            <a:ext cx="0" cy="211138"/>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767" name="Straight Arrow Connector 144"/>
          <p:cNvCxnSpPr>
            <a:cxnSpLocks noChangeShapeType="1"/>
          </p:cNvCxnSpPr>
          <p:nvPr/>
        </p:nvCxnSpPr>
        <p:spPr bwMode="auto">
          <a:xfrm>
            <a:off x="4624388" y="3197225"/>
            <a:ext cx="0" cy="101600"/>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768" name="Straight Arrow Connector 139"/>
          <p:cNvCxnSpPr>
            <a:cxnSpLocks noChangeShapeType="1"/>
          </p:cNvCxnSpPr>
          <p:nvPr/>
        </p:nvCxnSpPr>
        <p:spPr bwMode="auto">
          <a:xfrm flipH="1">
            <a:off x="4230688" y="3122613"/>
            <a:ext cx="252412" cy="3175"/>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sp>
        <p:nvSpPr>
          <p:cNvPr id="568" name="Snip Diagonal Corner Rectangle 567"/>
          <p:cNvSpPr/>
          <p:nvPr/>
        </p:nvSpPr>
        <p:spPr bwMode="auto">
          <a:xfrm>
            <a:off x="2614613" y="2865438"/>
            <a:ext cx="473075" cy="220662"/>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70" name="Oval 121"/>
          <p:cNvSpPr>
            <a:spLocks noChangeArrowheads="1"/>
          </p:cNvSpPr>
          <p:nvPr/>
        </p:nvSpPr>
        <p:spPr bwMode="auto">
          <a:xfrm>
            <a:off x="3481388" y="2962275"/>
            <a:ext cx="150812"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771" name="Oval 121"/>
          <p:cNvSpPr>
            <a:spLocks noChangeArrowheads="1"/>
          </p:cNvSpPr>
          <p:nvPr/>
        </p:nvSpPr>
        <p:spPr bwMode="auto">
          <a:xfrm>
            <a:off x="3289300" y="2962275"/>
            <a:ext cx="149225"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772" name="TextBox 239"/>
          <p:cNvSpPr txBox="1">
            <a:spLocks noChangeArrowheads="1"/>
          </p:cNvSpPr>
          <p:nvPr/>
        </p:nvSpPr>
        <p:spPr bwMode="auto">
          <a:xfrm>
            <a:off x="2611438" y="3665538"/>
            <a:ext cx="10429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Application PDB Files</a:t>
            </a:r>
          </a:p>
        </p:txBody>
      </p:sp>
      <p:sp>
        <p:nvSpPr>
          <p:cNvPr id="27773" name="Oval 121"/>
          <p:cNvSpPr>
            <a:spLocks noChangeArrowheads="1"/>
          </p:cNvSpPr>
          <p:nvPr/>
        </p:nvSpPr>
        <p:spPr bwMode="auto">
          <a:xfrm>
            <a:off x="6818313" y="3127375"/>
            <a:ext cx="150812" cy="66675"/>
          </a:xfrm>
          <a:prstGeom prst="ellipse">
            <a:avLst/>
          </a:prstGeom>
          <a:solidFill>
            <a:srgbClr val="CC99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583" name="Straight Connector 582"/>
          <p:cNvCxnSpPr/>
          <p:nvPr/>
        </p:nvCxnSpPr>
        <p:spPr bwMode="auto">
          <a:xfrm flipV="1">
            <a:off x="5648325" y="2686050"/>
            <a:ext cx="481013" cy="0"/>
          </a:xfrm>
          <a:prstGeom prst="line">
            <a:avLst/>
          </a:prstGeom>
          <a:noFill/>
          <a:ln w="22225" cap="flat" cmpd="sng" algn="ctr">
            <a:solidFill>
              <a:schemeClr val="accent3">
                <a:lumMod val="75000"/>
              </a:schemeClr>
            </a:solidFill>
            <a:prstDash val="solid"/>
            <a:round/>
            <a:headEnd type="triangle" w="med" len="med"/>
            <a:tailEnd type="none" w="sm" len="sm"/>
          </a:ln>
          <a:effectLst/>
        </p:spPr>
      </p:cxnSp>
      <p:cxnSp>
        <p:nvCxnSpPr>
          <p:cNvPr id="27775" name="Straight Connector 293"/>
          <p:cNvCxnSpPr>
            <a:cxnSpLocks noChangeShapeType="1"/>
          </p:cNvCxnSpPr>
          <p:nvPr/>
        </p:nvCxnSpPr>
        <p:spPr bwMode="auto">
          <a:xfrm flipV="1">
            <a:off x="8039100" y="2682875"/>
            <a:ext cx="481013" cy="0"/>
          </a:xfrm>
          <a:prstGeom prst="line">
            <a:avLst/>
          </a:prstGeom>
          <a:noFill/>
          <a:ln w="19050" algn="ctr">
            <a:solidFill>
              <a:srgbClr val="BF5900"/>
            </a:solidFill>
            <a:round/>
            <a:headEnd/>
            <a:tailEnd type="triangle" w="med" len="med"/>
          </a:ln>
          <a:extLst>
            <a:ext uri="{909E8E84-426E-40DD-AFC4-6F175D3DCCD1}">
              <a14:hiddenFill xmlns:a14="http://schemas.microsoft.com/office/drawing/2010/main">
                <a:noFill/>
              </a14:hiddenFill>
            </a:ext>
          </a:extLst>
        </p:spPr>
      </p:cxnSp>
      <p:sp>
        <p:nvSpPr>
          <p:cNvPr id="27776" name="TextBox 65"/>
          <p:cNvSpPr txBox="1">
            <a:spLocks noChangeArrowheads="1"/>
          </p:cNvSpPr>
          <p:nvPr/>
        </p:nvSpPr>
        <p:spPr bwMode="auto">
          <a:xfrm>
            <a:off x="9815513" y="4598988"/>
            <a:ext cx="12160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800" dirty="0"/>
              <a:t>Foreground processes</a:t>
            </a:r>
          </a:p>
        </p:txBody>
      </p:sp>
      <p:cxnSp>
        <p:nvCxnSpPr>
          <p:cNvPr id="586" name="Straight Connector 272"/>
          <p:cNvCxnSpPr>
            <a:cxnSpLocks noChangeShapeType="1"/>
          </p:cNvCxnSpPr>
          <p:nvPr/>
        </p:nvCxnSpPr>
        <p:spPr bwMode="auto">
          <a:xfrm>
            <a:off x="8867775" y="3008313"/>
            <a:ext cx="290513" cy="0"/>
          </a:xfrm>
          <a:prstGeom prst="line">
            <a:avLst/>
          </a:prstGeom>
          <a:solidFill>
            <a:schemeClr val="accent6">
              <a:lumMod val="40000"/>
              <a:lumOff val="60000"/>
            </a:schemeClr>
          </a:solidFill>
          <a:ln w="15875" algn="ctr">
            <a:solidFill>
              <a:schemeClr val="tx1"/>
            </a:solidFill>
            <a:round/>
            <a:headEnd type="none" w="sm" len="sm"/>
            <a:tailEnd type="none" w="sm" len="sm"/>
          </a:ln>
          <a:extLst/>
        </p:spPr>
      </p:cxnSp>
      <p:cxnSp>
        <p:nvCxnSpPr>
          <p:cNvPr id="587" name="Straight Connector 273"/>
          <p:cNvCxnSpPr>
            <a:cxnSpLocks noChangeShapeType="1"/>
          </p:cNvCxnSpPr>
          <p:nvPr/>
        </p:nvCxnSpPr>
        <p:spPr bwMode="auto">
          <a:xfrm>
            <a:off x="8866188" y="3048000"/>
            <a:ext cx="292100" cy="0"/>
          </a:xfrm>
          <a:prstGeom prst="line">
            <a:avLst/>
          </a:prstGeom>
          <a:solidFill>
            <a:schemeClr val="accent6">
              <a:lumMod val="40000"/>
              <a:lumOff val="60000"/>
            </a:schemeClr>
          </a:solidFill>
          <a:ln w="15875" algn="ctr">
            <a:solidFill>
              <a:schemeClr val="tx1"/>
            </a:solidFill>
            <a:round/>
            <a:headEnd type="none" w="sm" len="sm"/>
            <a:tailEnd type="none" w="sm" len="sm"/>
          </a:ln>
          <a:extLst/>
        </p:spPr>
      </p:cxnSp>
      <p:cxnSp>
        <p:nvCxnSpPr>
          <p:cNvPr id="588" name="Straight Connector 274"/>
          <p:cNvCxnSpPr>
            <a:cxnSpLocks noChangeShapeType="1"/>
          </p:cNvCxnSpPr>
          <p:nvPr/>
        </p:nvCxnSpPr>
        <p:spPr bwMode="auto">
          <a:xfrm>
            <a:off x="8870950" y="3082925"/>
            <a:ext cx="290513" cy="0"/>
          </a:xfrm>
          <a:prstGeom prst="line">
            <a:avLst/>
          </a:prstGeom>
          <a:solidFill>
            <a:schemeClr val="accent6">
              <a:lumMod val="40000"/>
              <a:lumOff val="60000"/>
            </a:schemeClr>
          </a:solidFill>
          <a:ln w="15875" algn="ctr">
            <a:solidFill>
              <a:schemeClr val="tx1"/>
            </a:solidFill>
            <a:round/>
            <a:headEnd type="none" w="sm" len="sm"/>
            <a:tailEnd type="none" w="sm" len="sm"/>
          </a:ln>
          <a:extLst/>
        </p:spPr>
      </p:cxnSp>
      <p:cxnSp>
        <p:nvCxnSpPr>
          <p:cNvPr id="589" name="Straight Connector 275"/>
          <p:cNvCxnSpPr>
            <a:cxnSpLocks noChangeShapeType="1"/>
          </p:cNvCxnSpPr>
          <p:nvPr/>
        </p:nvCxnSpPr>
        <p:spPr bwMode="auto">
          <a:xfrm>
            <a:off x="8869363" y="3113088"/>
            <a:ext cx="290512" cy="0"/>
          </a:xfrm>
          <a:prstGeom prst="line">
            <a:avLst/>
          </a:prstGeom>
          <a:solidFill>
            <a:schemeClr val="accent6">
              <a:lumMod val="40000"/>
              <a:lumOff val="60000"/>
            </a:schemeClr>
          </a:solidFill>
          <a:ln w="15875" algn="ctr">
            <a:solidFill>
              <a:schemeClr val="tx1"/>
            </a:solidFill>
            <a:round/>
            <a:headEnd type="none" w="sm" len="sm"/>
            <a:tailEnd type="none" w="sm" len="sm"/>
          </a:ln>
          <a:extLst/>
        </p:spPr>
      </p:cxnSp>
      <p:sp>
        <p:nvSpPr>
          <p:cNvPr id="590" name="Rectangle 35"/>
          <p:cNvSpPr>
            <a:spLocks noChangeArrowheads="1"/>
          </p:cNvSpPr>
          <p:nvPr/>
        </p:nvSpPr>
        <p:spPr bwMode="auto">
          <a:xfrm>
            <a:off x="8558213" y="2593975"/>
            <a:ext cx="3046412" cy="1677988"/>
          </a:xfrm>
          <a:prstGeom prst="rect">
            <a:avLst/>
          </a:prstGeom>
          <a:solidFill>
            <a:schemeClr val="accent6">
              <a:lumMod val="40000"/>
              <a:lumOff val="60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591" name="TextBox 99"/>
          <p:cNvSpPr txBox="1">
            <a:spLocks noChangeArrowheads="1"/>
          </p:cNvSpPr>
          <p:nvPr/>
        </p:nvSpPr>
        <p:spPr bwMode="auto">
          <a:xfrm>
            <a:off x="9315450" y="3400425"/>
            <a:ext cx="1312863" cy="215900"/>
          </a:xfrm>
          <a:prstGeom prst="rect">
            <a:avLst/>
          </a:prstGeom>
          <a:solidFill>
            <a:schemeClr val="accent6">
              <a:lumMod val="40000"/>
              <a:lumOff val="60000"/>
            </a:schemeClr>
          </a:solidFill>
          <a:ln>
            <a:noFill/>
          </a:ln>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defRPr/>
            </a:pPr>
            <a:r>
              <a:rPr lang="en-US" altLang="en-US" sz="800" dirty="0">
                <a:solidFill>
                  <a:schemeClr val="tx1"/>
                </a:solidFill>
              </a:rPr>
              <a:t>Common User</a:t>
            </a:r>
          </a:p>
        </p:txBody>
      </p:sp>
      <p:sp>
        <p:nvSpPr>
          <p:cNvPr id="592" name="Snip Diagonal Corner Rectangle 591"/>
          <p:cNvSpPr/>
          <p:nvPr/>
        </p:nvSpPr>
        <p:spPr bwMode="auto">
          <a:xfrm>
            <a:off x="8774113" y="2840038"/>
            <a:ext cx="473075" cy="227012"/>
          </a:xfrm>
          <a:prstGeom prst="snip2DiagRect">
            <a:avLst/>
          </a:prstGeom>
          <a:solidFill>
            <a:srgbClr val="BFBFB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84" name="Oval 121"/>
          <p:cNvSpPr>
            <a:spLocks noChangeArrowheads="1"/>
          </p:cNvSpPr>
          <p:nvPr/>
        </p:nvSpPr>
        <p:spPr bwMode="auto">
          <a:xfrm>
            <a:off x="9712325" y="2892425"/>
            <a:ext cx="149225" cy="66675"/>
          </a:xfrm>
          <a:prstGeom prst="ellipse">
            <a:avLst/>
          </a:prstGeom>
          <a:solidFill>
            <a:srgbClr val="BFBFB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785" name="TextBox 140"/>
          <p:cNvSpPr txBox="1">
            <a:spLocks noChangeArrowheads="1"/>
          </p:cNvSpPr>
          <p:nvPr/>
        </p:nvSpPr>
        <p:spPr bwMode="auto">
          <a:xfrm>
            <a:off x="9150350" y="2698750"/>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a:t>
            </a:r>
          </a:p>
        </p:txBody>
      </p:sp>
      <p:sp>
        <p:nvSpPr>
          <p:cNvPr id="27786" name="Oval 121"/>
          <p:cNvSpPr>
            <a:spLocks noChangeArrowheads="1"/>
          </p:cNvSpPr>
          <p:nvPr/>
        </p:nvSpPr>
        <p:spPr bwMode="auto">
          <a:xfrm>
            <a:off x="9531350" y="2894013"/>
            <a:ext cx="150813" cy="66675"/>
          </a:xfrm>
          <a:prstGeom prst="ellipse">
            <a:avLst/>
          </a:prstGeom>
          <a:solidFill>
            <a:srgbClr val="BFBFB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787" name="Flowchart: Process 338"/>
          <p:cNvSpPr>
            <a:spLocks noChangeArrowheads="1"/>
          </p:cNvSpPr>
          <p:nvPr/>
        </p:nvSpPr>
        <p:spPr bwMode="auto">
          <a:xfrm>
            <a:off x="8629650" y="3641725"/>
            <a:ext cx="2917825" cy="600075"/>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788" name="Rectangle 4"/>
          <p:cNvSpPr>
            <a:spLocks noChangeArrowheads="1"/>
          </p:cNvSpPr>
          <p:nvPr/>
        </p:nvSpPr>
        <p:spPr bwMode="auto">
          <a:xfrm>
            <a:off x="5851525" y="2838450"/>
            <a:ext cx="2438400" cy="1143000"/>
          </a:xfrm>
          <a:prstGeom prst="rect">
            <a:avLst/>
          </a:prstGeom>
          <a:solidFill>
            <a:srgbClr val="EFF3F4"/>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cxnSp>
        <p:nvCxnSpPr>
          <p:cNvPr id="614" name="Straight Connector 613"/>
          <p:cNvCxnSpPr/>
          <p:nvPr/>
        </p:nvCxnSpPr>
        <p:spPr bwMode="auto">
          <a:xfrm flipH="1" flipV="1">
            <a:off x="7070725" y="2708275"/>
            <a:ext cx="0" cy="144463"/>
          </a:xfrm>
          <a:prstGeom prst="line">
            <a:avLst/>
          </a:prstGeom>
          <a:noFill/>
          <a:ln w="22225" cap="flat" cmpd="sng" algn="ctr">
            <a:solidFill>
              <a:schemeClr val="accent3">
                <a:lumMod val="75000"/>
              </a:schemeClr>
            </a:solidFill>
            <a:prstDash val="solid"/>
            <a:round/>
            <a:headEnd type="triangle" w="med" len="med"/>
            <a:tailEnd type="none" w="sm" len="sm"/>
          </a:ln>
          <a:effectLst/>
        </p:spPr>
      </p:cxnSp>
      <p:sp>
        <p:nvSpPr>
          <p:cNvPr id="615" name="Rectangle 35"/>
          <p:cNvSpPr>
            <a:spLocks noChangeArrowheads="1"/>
          </p:cNvSpPr>
          <p:nvPr/>
        </p:nvSpPr>
        <p:spPr bwMode="auto">
          <a:xfrm>
            <a:off x="563563" y="3663950"/>
            <a:ext cx="1157287" cy="1295400"/>
          </a:xfrm>
          <a:prstGeom prst="rect">
            <a:avLst/>
          </a:prstGeom>
          <a:solidFill>
            <a:schemeClr val="accent6">
              <a:lumMod val="40000"/>
              <a:lumOff val="60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27791" name="TextBox 321"/>
          <p:cNvSpPr txBox="1">
            <a:spLocks noChangeArrowheads="1"/>
          </p:cNvSpPr>
          <p:nvPr/>
        </p:nvSpPr>
        <p:spPr bwMode="auto">
          <a:xfrm>
            <a:off x="501650" y="3638550"/>
            <a:ext cx="4540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800" dirty="0">
                <a:solidFill>
                  <a:srgbClr val="FF0000"/>
                </a:solidFill>
              </a:rPr>
              <a:t>PDB1</a:t>
            </a:r>
          </a:p>
        </p:txBody>
      </p:sp>
      <p:sp>
        <p:nvSpPr>
          <p:cNvPr id="27792" name="Flowchart: Process 336"/>
          <p:cNvSpPr>
            <a:spLocks noChangeArrowheads="1"/>
          </p:cNvSpPr>
          <p:nvPr/>
        </p:nvSpPr>
        <p:spPr bwMode="auto">
          <a:xfrm>
            <a:off x="617538" y="4341813"/>
            <a:ext cx="968375" cy="541337"/>
          </a:xfrm>
          <a:prstGeom prst="flowChartProcess">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793" name="Straight Connector 41"/>
          <p:cNvCxnSpPr>
            <a:cxnSpLocks noChangeShapeType="1"/>
          </p:cNvCxnSpPr>
          <p:nvPr/>
        </p:nvCxnSpPr>
        <p:spPr bwMode="auto">
          <a:xfrm flipV="1">
            <a:off x="649288" y="4316413"/>
            <a:ext cx="969962"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619" name="Snip Single Corner Rectangle 618"/>
          <p:cNvSpPr/>
          <p:nvPr/>
        </p:nvSpPr>
        <p:spPr bwMode="auto">
          <a:xfrm>
            <a:off x="666750" y="4376738"/>
            <a:ext cx="234950" cy="136525"/>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20" name="Snip Single Corner Rectangle 619"/>
          <p:cNvSpPr/>
          <p:nvPr/>
        </p:nvSpPr>
        <p:spPr bwMode="auto">
          <a:xfrm>
            <a:off x="769938" y="4537075"/>
            <a:ext cx="230187" cy="136525"/>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21" name="Snip Single Corner Rectangle 620"/>
          <p:cNvSpPr/>
          <p:nvPr/>
        </p:nvSpPr>
        <p:spPr bwMode="auto">
          <a:xfrm>
            <a:off x="896938" y="4697413"/>
            <a:ext cx="249237" cy="155575"/>
          </a:xfrm>
          <a:prstGeom prst="snip1Rect">
            <a:avLst/>
          </a:prstGeom>
          <a:solidFill>
            <a:srgbClr val="61808E"/>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797" name="TextBox 103"/>
          <p:cNvSpPr txBox="1">
            <a:spLocks noChangeArrowheads="1"/>
          </p:cNvSpPr>
          <p:nvPr/>
        </p:nvSpPr>
        <p:spPr bwMode="auto">
          <a:xfrm>
            <a:off x="1074738" y="4667250"/>
            <a:ext cx="5794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a:t>
            </a:r>
          </a:p>
        </p:txBody>
      </p:sp>
      <p:sp>
        <p:nvSpPr>
          <p:cNvPr id="27798" name="TextBox 99"/>
          <p:cNvSpPr txBox="1">
            <a:spLocks noChangeArrowheads="1"/>
          </p:cNvSpPr>
          <p:nvPr/>
        </p:nvSpPr>
        <p:spPr bwMode="auto">
          <a:xfrm>
            <a:off x="773113" y="4024313"/>
            <a:ext cx="9477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b="1" dirty="0"/>
              <a:t>Common User</a:t>
            </a:r>
          </a:p>
        </p:txBody>
      </p:sp>
      <p:sp>
        <p:nvSpPr>
          <p:cNvPr id="624" name="Snip Diagonal Corner Rectangle 623"/>
          <p:cNvSpPr/>
          <p:nvPr/>
        </p:nvSpPr>
        <p:spPr bwMode="auto">
          <a:xfrm>
            <a:off x="747713" y="3851275"/>
            <a:ext cx="363537" cy="193675"/>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00" name="TextBox 140"/>
          <p:cNvSpPr txBox="1">
            <a:spLocks noChangeArrowheads="1"/>
          </p:cNvSpPr>
          <p:nvPr/>
        </p:nvSpPr>
        <p:spPr bwMode="auto">
          <a:xfrm>
            <a:off x="1073150" y="3744913"/>
            <a:ext cx="358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a:t>
            </a:r>
          </a:p>
        </p:txBody>
      </p:sp>
      <p:sp>
        <p:nvSpPr>
          <p:cNvPr id="27801" name="Oval 121"/>
          <p:cNvSpPr>
            <a:spLocks noChangeArrowheads="1"/>
          </p:cNvSpPr>
          <p:nvPr/>
        </p:nvSpPr>
        <p:spPr bwMode="auto">
          <a:xfrm>
            <a:off x="1414463" y="3933825"/>
            <a:ext cx="133350"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802" name="TextBox 290"/>
          <p:cNvSpPr txBox="1">
            <a:spLocks noChangeArrowheads="1"/>
          </p:cNvSpPr>
          <p:nvPr/>
        </p:nvSpPr>
        <p:spPr bwMode="auto">
          <a:xfrm>
            <a:off x="925513" y="4497388"/>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27803" name="TextBox 289"/>
          <p:cNvSpPr txBox="1">
            <a:spLocks noChangeArrowheads="1"/>
          </p:cNvSpPr>
          <p:nvPr/>
        </p:nvSpPr>
        <p:spPr bwMode="auto">
          <a:xfrm>
            <a:off x="827088" y="4337050"/>
            <a:ext cx="606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cxnSp>
        <p:nvCxnSpPr>
          <p:cNvPr id="27804" name="Elbow Connector 106"/>
          <p:cNvCxnSpPr>
            <a:cxnSpLocks noChangeShapeType="1"/>
          </p:cNvCxnSpPr>
          <p:nvPr/>
        </p:nvCxnSpPr>
        <p:spPr bwMode="auto">
          <a:xfrm rot="16200000" flipV="1">
            <a:off x="2000250" y="2325688"/>
            <a:ext cx="1096963" cy="96837"/>
          </a:xfrm>
          <a:prstGeom prst="bentConnector4">
            <a:avLst>
              <a:gd name="adj1" fmla="val -185"/>
              <a:gd name="adj2" fmla="val 413949"/>
            </a:avLst>
          </a:prstGeom>
          <a:noFill/>
          <a:ln w="19050" algn="ctr">
            <a:solidFill>
              <a:schemeClr val="tx1"/>
            </a:solidFill>
            <a:prstDash val="sysDash"/>
            <a:round/>
            <a:headEnd type="none" w="sm" len="sm"/>
            <a:tailEnd type="triangle" w="med" len="med"/>
          </a:ln>
          <a:extLst>
            <a:ext uri="{909E8E84-426E-40DD-AFC4-6F175D3DCCD1}">
              <a14:hiddenFill xmlns:a14="http://schemas.microsoft.com/office/drawing/2010/main">
                <a:noFill/>
              </a14:hiddenFill>
            </a:ext>
          </a:extLst>
        </p:spPr>
      </p:cxnSp>
      <p:sp>
        <p:nvSpPr>
          <p:cNvPr id="27805" name="Flowchart: Process 337"/>
          <p:cNvSpPr>
            <a:spLocks noChangeArrowheads="1"/>
          </p:cNvSpPr>
          <p:nvPr/>
        </p:nvSpPr>
        <p:spPr bwMode="auto">
          <a:xfrm>
            <a:off x="5980113" y="3638550"/>
            <a:ext cx="2005012" cy="304800"/>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806" name="Straight Connector 41"/>
          <p:cNvCxnSpPr>
            <a:cxnSpLocks noChangeShapeType="1"/>
          </p:cNvCxnSpPr>
          <p:nvPr/>
        </p:nvCxnSpPr>
        <p:spPr bwMode="auto">
          <a:xfrm>
            <a:off x="5995988" y="3638550"/>
            <a:ext cx="1966912"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632" name="Snip Single Corner Rectangle 631"/>
          <p:cNvSpPr/>
          <p:nvPr/>
        </p:nvSpPr>
        <p:spPr bwMode="auto">
          <a:xfrm>
            <a:off x="7515225" y="3668713"/>
            <a:ext cx="392113" cy="163512"/>
          </a:xfrm>
          <a:prstGeom prst="snip1Rect">
            <a:avLst/>
          </a:prstGeom>
          <a:solidFill>
            <a:schemeClr val="accent5">
              <a:lumMod val="75000"/>
            </a:schemeClr>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08" name="TextBox 103"/>
          <p:cNvSpPr txBox="1">
            <a:spLocks noChangeArrowheads="1"/>
          </p:cNvSpPr>
          <p:nvPr/>
        </p:nvSpPr>
        <p:spPr bwMode="auto">
          <a:xfrm>
            <a:off x="7297738" y="3787775"/>
            <a:ext cx="63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Tempfiles</a:t>
            </a:r>
          </a:p>
        </p:txBody>
      </p:sp>
      <p:sp>
        <p:nvSpPr>
          <p:cNvPr id="634" name="Snip Single Corner Rectangle 633"/>
          <p:cNvSpPr/>
          <p:nvPr/>
        </p:nvSpPr>
        <p:spPr bwMode="auto">
          <a:xfrm>
            <a:off x="6100763" y="3671888"/>
            <a:ext cx="368300" cy="144462"/>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10" name="TextBox 289"/>
          <p:cNvSpPr txBox="1">
            <a:spLocks noChangeArrowheads="1"/>
          </p:cNvSpPr>
          <p:nvPr/>
        </p:nvSpPr>
        <p:spPr bwMode="auto">
          <a:xfrm>
            <a:off x="5916613" y="3787775"/>
            <a:ext cx="6080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27811" name="TextBox 290"/>
          <p:cNvSpPr txBox="1">
            <a:spLocks noChangeArrowheads="1"/>
          </p:cNvSpPr>
          <p:nvPr/>
        </p:nvSpPr>
        <p:spPr bwMode="auto">
          <a:xfrm>
            <a:off x="6419850" y="3787775"/>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637" name="Snip Single Corner Rectangle 636"/>
          <p:cNvSpPr/>
          <p:nvPr/>
        </p:nvSpPr>
        <p:spPr bwMode="auto">
          <a:xfrm>
            <a:off x="6586538" y="3665538"/>
            <a:ext cx="366712" cy="144462"/>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13" name="TextBox 239"/>
          <p:cNvSpPr txBox="1">
            <a:spLocks noChangeArrowheads="1"/>
          </p:cNvSpPr>
          <p:nvPr/>
        </p:nvSpPr>
        <p:spPr bwMode="auto">
          <a:xfrm>
            <a:off x="5919788" y="3475038"/>
            <a:ext cx="12223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Application root PDB Files</a:t>
            </a:r>
          </a:p>
        </p:txBody>
      </p:sp>
      <p:sp>
        <p:nvSpPr>
          <p:cNvPr id="27814" name="TextBox 99"/>
          <p:cNvSpPr txBox="1">
            <a:spLocks noChangeArrowheads="1"/>
          </p:cNvSpPr>
          <p:nvPr/>
        </p:nvSpPr>
        <p:spPr bwMode="auto">
          <a:xfrm>
            <a:off x="6894513" y="3108325"/>
            <a:ext cx="14557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User</a:t>
            </a:r>
          </a:p>
        </p:txBody>
      </p:sp>
      <p:sp>
        <p:nvSpPr>
          <p:cNvPr id="27815" name="TextBox 99"/>
          <p:cNvSpPr txBox="1">
            <a:spLocks noChangeArrowheads="1"/>
          </p:cNvSpPr>
          <p:nvPr/>
        </p:nvSpPr>
        <p:spPr bwMode="auto">
          <a:xfrm>
            <a:off x="6911975" y="2981325"/>
            <a:ext cx="15398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Role</a:t>
            </a:r>
          </a:p>
        </p:txBody>
      </p:sp>
      <p:sp>
        <p:nvSpPr>
          <p:cNvPr id="641" name="Snip Diagonal Corner Rectangle 640"/>
          <p:cNvSpPr/>
          <p:nvPr/>
        </p:nvSpPr>
        <p:spPr bwMode="auto">
          <a:xfrm>
            <a:off x="5900738" y="2998788"/>
            <a:ext cx="473075" cy="220662"/>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17" name="TextBox 104"/>
          <p:cNvSpPr txBox="1">
            <a:spLocks noChangeArrowheads="1"/>
          </p:cNvSpPr>
          <p:nvPr/>
        </p:nvSpPr>
        <p:spPr bwMode="auto">
          <a:xfrm>
            <a:off x="5845175" y="2998788"/>
            <a:ext cx="687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27818" name="Oval 121"/>
          <p:cNvSpPr>
            <a:spLocks noChangeArrowheads="1"/>
          </p:cNvSpPr>
          <p:nvPr/>
        </p:nvSpPr>
        <p:spPr bwMode="auto">
          <a:xfrm>
            <a:off x="6716713" y="3048000"/>
            <a:ext cx="150812"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819" name="TextBox 140"/>
          <p:cNvSpPr txBox="1">
            <a:spLocks noChangeArrowheads="1"/>
          </p:cNvSpPr>
          <p:nvPr/>
        </p:nvSpPr>
        <p:spPr bwMode="auto">
          <a:xfrm>
            <a:off x="6307138" y="2838450"/>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a:t>
            </a:r>
          </a:p>
        </p:txBody>
      </p:sp>
      <p:sp>
        <p:nvSpPr>
          <p:cNvPr id="27820" name="Oval 121"/>
          <p:cNvSpPr>
            <a:spLocks noChangeArrowheads="1"/>
          </p:cNvSpPr>
          <p:nvPr/>
        </p:nvSpPr>
        <p:spPr bwMode="auto">
          <a:xfrm>
            <a:off x="6562725" y="3044825"/>
            <a:ext cx="150813"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821" name="TextBox 140"/>
          <p:cNvSpPr txBox="1">
            <a:spLocks noChangeArrowheads="1"/>
          </p:cNvSpPr>
          <p:nvPr/>
        </p:nvSpPr>
        <p:spPr bwMode="auto">
          <a:xfrm>
            <a:off x="2957513" y="2776538"/>
            <a:ext cx="3571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a:t>
            </a:r>
          </a:p>
        </p:txBody>
      </p:sp>
      <p:sp>
        <p:nvSpPr>
          <p:cNvPr id="647" name="TextBox 646"/>
          <p:cNvSpPr txBox="1"/>
          <p:nvPr/>
        </p:nvSpPr>
        <p:spPr bwMode="auto">
          <a:xfrm>
            <a:off x="8499475" y="2576513"/>
            <a:ext cx="850900" cy="254000"/>
          </a:xfrm>
          <a:prstGeom prst="rect">
            <a:avLst/>
          </a:prstGeom>
          <a:noFill/>
        </p:spPr>
        <p:txBody>
          <a:bodyPr wrap="none">
            <a:spAutoFit/>
          </a:bodyPr>
          <a:lstStyle/>
          <a:p>
            <a:pPr eaLnBrk="1" hangingPunct="1">
              <a:buFont typeface="Arial" charset="0"/>
              <a:buNone/>
              <a:defRPr/>
            </a:pPr>
            <a:r>
              <a:rPr lang="en-US" sz="1050" dirty="0">
                <a:solidFill>
                  <a:schemeClr val="accent1"/>
                </a:solidFill>
                <a:latin typeface="Arial" charset="0"/>
              </a:rPr>
              <a:t>App PDB </a:t>
            </a:r>
            <a:r>
              <a:rPr lang="en-US" sz="1050" i="1" dirty="0">
                <a:solidFill>
                  <a:schemeClr val="accent1"/>
                </a:solidFill>
                <a:latin typeface="Arial" charset="0"/>
              </a:rPr>
              <a:t>n</a:t>
            </a:r>
          </a:p>
        </p:txBody>
      </p:sp>
      <p:sp>
        <p:nvSpPr>
          <p:cNvPr id="648" name="Snip Diagonal Corner Rectangle 647"/>
          <p:cNvSpPr/>
          <p:nvPr/>
        </p:nvSpPr>
        <p:spPr bwMode="auto">
          <a:xfrm>
            <a:off x="6684963" y="3303588"/>
            <a:ext cx="474662" cy="179387"/>
          </a:xfrm>
          <a:prstGeom prst="snip2DiagRect">
            <a:avLst/>
          </a:prstGeom>
          <a:solidFill>
            <a:srgbClr val="BFBFB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27824" name="Elbow Connector 123"/>
          <p:cNvCxnSpPr>
            <a:cxnSpLocks noChangeShapeType="1"/>
          </p:cNvCxnSpPr>
          <p:nvPr/>
        </p:nvCxnSpPr>
        <p:spPr bwMode="auto">
          <a:xfrm flipV="1">
            <a:off x="7262813" y="2955925"/>
            <a:ext cx="1439862" cy="396875"/>
          </a:xfrm>
          <a:prstGeom prst="bentConnector3">
            <a:avLst>
              <a:gd name="adj1" fmla="val 50000"/>
            </a:avLst>
          </a:prstGeom>
          <a:noFill/>
          <a:ln w="19050" algn="ctr">
            <a:solidFill>
              <a:schemeClr val="tx1"/>
            </a:solidFill>
            <a:prstDash val="sysDash"/>
            <a:round/>
            <a:headEnd type="triangle" w="med" len="med"/>
            <a:tailEnd/>
          </a:ln>
          <a:extLst>
            <a:ext uri="{909E8E84-426E-40DD-AFC4-6F175D3DCCD1}">
              <a14:hiddenFill xmlns:a14="http://schemas.microsoft.com/office/drawing/2010/main">
                <a:noFill/>
              </a14:hiddenFill>
            </a:ext>
          </a:extLst>
        </p:spPr>
      </p:cxnSp>
      <p:sp>
        <p:nvSpPr>
          <p:cNvPr id="651" name="Snip Diagonal Corner Rectangle 650"/>
          <p:cNvSpPr/>
          <p:nvPr/>
        </p:nvSpPr>
        <p:spPr bwMode="auto">
          <a:xfrm>
            <a:off x="5153025" y="3200400"/>
            <a:ext cx="474663" cy="198438"/>
          </a:xfrm>
          <a:prstGeom prst="snip2DiagRect">
            <a:avLst/>
          </a:prstGeom>
          <a:solidFill>
            <a:srgbClr val="BFBFB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27826" name="Elbow Connector 123"/>
          <p:cNvCxnSpPr>
            <a:cxnSpLocks noChangeShapeType="1"/>
          </p:cNvCxnSpPr>
          <p:nvPr/>
        </p:nvCxnSpPr>
        <p:spPr bwMode="auto">
          <a:xfrm>
            <a:off x="5665788" y="3298825"/>
            <a:ext cx="911225" cy="90488"/>
          </a:xfrm>
          <a:prstGeom prst="bentConnector3">
            <a:avLst>
              <a:gd name="adj1" fmla="val 50000"/>
            </a:avLst>
          </a:prstGeom>
          <a:noFill/>
          <a:ln w="19050" algn="ctr">
            <a:solidFill>
              <a:schemeClr val="tx1"/>
            </a:solidFill>
            <a:prstDash val="sysDash"/>
            <a:round/>
            <a:headEnd type="none" w="sm" len="sm"/>
            <a:tailEnd type="triangle" w="med" len="med"/>
          </a:ln>
          <a:extLst>
            <a:ext uri="{909E8E84-426E-40DD-AFC4-6F175D3DCCD1}">
              <a14:hiddenFill xmlns:a14="http://schemas.microsoft.com/office/drawing/2010/main">
                <a:noFill/>
              </a14:hiddenFill>
            </a:ext>
          </a:extLst>
        </p:spPr>
      </p:cxnSp>
      <p:sp>
        <p:nvSpPr>
          <p:cNvPr id="653" name="Rectangle 35"/>
          <p:cNvSpPr>
            <a:spLocks noChangeArrowheads="1"/>
          </p:cNvSpPr>
          <p:nvPr/>
        </p:nvSpPr>
        <p:spPr bwMode="auto">
          <a:xfrm>
            <a:off x="5838825" y="4048125"/>
            <a:ext cx="2451100" cy="241300"/>
          </a:xfrm>
          <a:prstGeom prst="rect">
            <a:avLst/>
          </a:prstGeom>
          <a:solidFill>
            <a:schemeClr val="bg1">
              <a:lumMod val="50000"/>
            </a:schemeClr>
          </a:solidFill>
          <a:ln w="12700" algn="ctr">
            <a:solidFill>
              <a:schemeClr val="tx1"/>
            </a:solidFill>
            <a:prstDash val="dash"/>
            <a:round/>
            <a:headEnd type="none" w="sm" len="sm"/>
            <a:tailEnd type="none" w="sm" len="sm"/>
          </a:ln>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defRPr/>
            </a:pPr>
            <a:r>
              <a:rPr lang="en-US" altLang="en-US" sz="1000" dirty="0">
                <a:solidFill>
                  <a:schemeClr val="bg1"/>
                </a:solidFill>
              </a:rPr>
              <a:t>PDB_</a:t>
            </a:r>
            <a:r>
              <a:rPr lang="en-US" altLang="en-US" sz="1000" i="1" dirty="0">
                <a:solidFill>
                  <a:schemeClr val="bg1"/>
                </a:solidFill>
              </a:rPr>
              <a:t>app</a:t>
            </a:r>
            <a:r>
              <a:rPr lang="en-US" altLang="en-US" sz="1000" dirty="0">
                <a:solidFill>
                  <a:schemeClr val="bg1"/>
                </a:solidFill>
              </a:rPr>
              <a:t>$SEED</a:t>
            </a:r>
          </a:p>
        </p:txBody>
      </p:sp>
      <p:sp>
        <p:nvSpPr>
          <p:cNvPr id="27828" name="TextBox 99"/>
          <p:cNvSpPr txBox="1">
            <a:spLocks noChangeArrowheads="1"/>
          </p:cNvSpPr>
          <p:nvPr/>
        </p:nvSpPr>
        <p:spPr bwMode="auto">
          <a:xfrm>
            <a:off x="9277350" y="3036888"/>
            <a:ext cx="1541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Role</a:t>
            </a:r>
          </a:p>
        </p:txBody>
      </p:sp>
      <p:sp>
        <p:nvSpPr>
          <p:cNvPr id="27829" name="TextBox 99"/>
          <p:cNvSpPr txBox="1">
            <a:spLocks noChangeArrowheads="1"/>
          </p:cNvSpPr>
          <p:nvPr/>
        </p:nvSpPr>
        <p:spPr bwMode="auto">
          <a:xfrm>
            <a:off x="3267075" y="3460750"/>
            <a:ext cx="1457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User</a:t>
            </a:r>
          </a:p>
        </p:txBody>
      </p:sp>
      <p:sp>
        <p:nvSpPr>
          <p:cNvPr id="27830" name="TextBox 99"/>
          <p:cNvSpPr txBox="1">
            <a:spLocks noChangeArrowheads="1"/>
          </p:cNvSpPr>
          <p:nvPr/>
        </p:nvSpPr>
        <p:spPr bwMode="auto">
          <a:xfrm>
            <a:off x="3938588" y="2563813"/>
            <a:ext cx="153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Role</a:t>
            </a:r>
          </a:p>
        </p:txBody>
      </p:sp>
      <p:sp>
        <p:nvSpPr>
          <p:cNvPr id="27831" name="TextBox 301"/>
          <p:cNvSpPr txBox="1">
            <a:spLocks noChangeArrowheads="1"/>
          </p:cNvSpPr>
          <p:nvPr/>
        </p:nvSpPr>
        <p:spPr bwMode="auto">
          <a:xfrm>
            <a:off x="4022725" y="3643313"/>
            <a:ext cx="4603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900" dirty="0"/>
              <a:t>Undo</a:t>
            </a:r>
          </a:p>
        </p:txBody>
      </p:sp>
      <p:sp>
        <p:nvSpPr>
          <p:cNvPr id="27832" name="TextBox 99"/>
          <p:cNvSpPr txBox="1">
            <a:spLocks noChangeArrowheads="1"/>
          </p:cNvSpPr>
          <p:nvPr/>
        </p:nvSpPr>
        <p:spPr bwMode="auto">
          <a:xfrm>
            <a:off x="9259888" y="3194050"/>
            <a:ext cx="1457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User</a:t>
            </a:r>
          </a:p>
        </p:txBody>
      </p:sp>
      <p:sp>
        <p:nvSpPr>
          <p:cNvPr id="27833" name="Rounded Rectangle 312"/>
          <p:cNvSpPr>
            <a:spLocks noChangeArrowheads="1"/>
          </p:cNvSpPr>
          <p:nvPr/>
        </p:nvSpPr>
        <p:spPr bwMode="auto">
          <a:xfrm>
            <a:off x="2614613" y="3163888"/>
            <a:ext cx="682625" cy="431800"/>
          </a:xfrm>
          <a:prstGeom prst="roundRect">
            <a:avLst>
              <a:gd name="adj" fmla="val 16667"/>
            </a:avLst>
          </a:prstGeom>
          <a:solidFill>
            <a:srgbClr val="FFFFCC"/>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27834" name="TextBox 99"/>
          <p:cNvSpPr txBox="1">
            <a:spLocks noChangeArrowheads="1"/>
          </p:cNvSpPr>
          <p:nvPr/>
        </p:nvSpPr>
        <p:spPr bwMode="auto">
          <a:xfrm>
            <a:off x="2609850" y="3159125"/>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PDB </a:t>
            </a:r>
            <a:br>
              <a:rPr lang="en-US" altLang="en-US" sz="800" dirty="0"/>
            </a:br>
            <a:r>
              <a:rPr lang="en-US" altLang="en-US" sz="800" dirty="0"/>
              <a:t>Resource</a:t>
            </a:r>
            <a:br>
              <a:rPr lang="en-US" altLang="en-US" sz="800" dirty="0"/>
            </a:br>
            <a:r>
              <a:rPr lang="en-US" altLang="en-US" sz="800" dirty="0"/>
              <a:t>Plan</a:t>
            </a:r>
          </a:p>
        </p:txBody>
      </p:sp>
      <p:sp>
        <p:nvSpPr>
          <p:cNvPr id="27835" name="Rounded Rectangle 313"/>
          <p:cNvSpPr>
            <a:spLocks noChangeArrowheads="1"/>
          </p:cNvSpPr>
          <p:nvPr/>
        </p:nvSpPr>
        <p:spPr bwMode="auto">
          <a:xfrm>
            <a:off x="8620125" y="3163888"/>
            <a:ext cx="682625" cy="431800"/>
          </a:xfrm>
          <a:prstGeom prst="roundRect">
            <a:avLst>
              <a:gd name="adj" fmla="val 16667"/>
            </a:avLst>
          </a:prstGeom>
          <a:solidFill>
            <a:srgbClr val="FFFFCC"/>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cxnSp>
        <p:nvCxnSpPr>
          <p:cNvPr id="27836" name="Elbow Connector 13"/>
          <p:cNvCxnSpPr>
            <a:cxnSpLocks noChangeShapeType="1"/>
          </p:cNvCxnSpPr>
          <p:nvPr/>
        </p:nvCxnSpPr>
        <p:spPr bwMode="auto">
          <a:xfrm rot="5400000">
            <a:off x="4149726" y="2801937"/>
            <a:ext cx="188912" cy="366713"/>
          </a:xfrm>
          <a:prstGeom prst="bentConnector3">
            <a:avLst>
              <a:gd name="adj1" fmla="val 41176"/>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837" name="Elbow Connector 12387"/>
          <p:cNvCxnSpPr>
            <a:cxnSpLocks noChangeShapeType="1"/>
          </p:cNvCxnSpPr>
          <p:nvPr/>
        </p:nvCxnSpPr>
        <p:spPr bwMode="auto">
          <a:xfrm rot="5400000">
            <a:off x="4316413" y="3121025"/>
            <a:ext cx="192088" cy="274637"/>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838" name="Elbow Connector 325"/>
          <p:cNvCxnSpPr>
            <a:cxnSpLocks noChangeShapeType="1"/>
          </p:cNvCxnSpPr>
          <p:nvPr/>
        </p:nvCxnSpPr>
        <p:spPr bwMode="auto">
          <a:xfrm rot="5400000">
            <a:off x="4183856" y="2988470"/>
            <a:ext cx="365125" cy="182562"/>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grpSp>
        <p:nvGrpSpPr>
          <p:cNvPr id="27839" name="Group 12394"/>
          <p:cNvGrpSpPr>
            <a:grpSpLocks/>
          </p:cNvGrpSpPr>
          <p:nvPr/>
        </p:nvGrpSpPr>
        <p:grpSpPr bwMode="auto">
          <a:xfrm>
            <a:off x="9694863" y="2636838"/>
            <a:ext cx="1935162" cy="949325"/>
            <a:chOff x="3340035" y="2814638"/>
            <a:chExt cx="1936401" cy="948154"/>
          </a:xfrm>
        </p:grpSpPr>
        <p:sp>
          <p:nvSpPr>
            <p:cNvPr id="27896" name="TextBox 99"/>
            <p:cNvSpPr txBox="1">
              <a:spLocks noChangeArrowheads="1"/>
            </p:cNvSpPr>
            <p:nvPr/>
          </p:nvSpPr>
          <p:spPr bwMode="auto">
            <a:xfrm>
              <a:off x="4772412" y="3424238"/>
              <a:ext cx="4315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User</a:t>
              </a:r>
            </a:p>
          </p:txBody>
        </p:sp>
        <p:sp>
          <p:nvSpPr>
            <p:cNvPr id="673" name="Snip Same Side Corner Rectangle 672"/>
            <p:cNvSpPr/>
            <p:nvPr/>
          </p:nvSpPr>
          <p:spPr bwMode="auto">
            <a:xfrm>
              <a:off x="4021508" y="3190411"/>
              <a:ext cx="362182" cy="88790"/>
            </a:xfrm>
            <a:prstGeom prst="snip2Same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98" name="TextBox 99"/>
            <p:cNvSpPr txBox="1">
              <a:spLocks noChangeArrowheads="1"/>
            </p:cNvSpPr>
            <p:nvPr/>
          </p:nvSpPr>
          <p:spPr bwMode="auto">
            <a:xfrm>
              <a:off x="3340035" y="2814638"/>
              <a:ext cx="842153" cy="21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Role</a:t>
              </a:r>
            </a:p>
          </p:txBody>
        </p:sp>
        <p:sp>
          <p:nvSpPr>
            <p:cNvPr id="675" name="Diamond 674"/>
            <p:cNvSpPr/>
            <p:nvPr/>
          </p:nvSpPr>
          <p:spPr bwMode="auto">
            <a:xfrm>
              <a:off x="4650561" y="3161871"/>
              <a:ext cx="254163" cy="145870"/>
            </a:xfrm>
            <a:prstGeom prst="diamond">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900" name="TextBox 99"/>
            <p:cNvSpPr txBox="1">
              <a:spLocks noChangeArrowheads="1"/>
            </p:cNvSpPr>
            <p:nvPr/>
          </p:nvSpPr>
          <p:spPr bwMode="auto">
            <a:xfrm>
              <a:off x="4816059" y="3069432"/>
              <a:ext cx="4603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 </a:t>
              </a:r>
              <a:br>
                <a:rPr lang="en-US" altLang="en-US" sz="800" dirty="0"/>
              </a:br>
              <a:r>
                <a:rPr lang="en-US" altLang="en-US" sz="800" dirty="0"/>
                <a:t>Role</a:t>
              </a:r>
            </a:p>
          </p:txBody>
        </p:sp>
        <p:sp>
          <p:nvSpPr>
            <p:cNvPr id="677" name="Trapezoid 676"/>
            <p:cNvSpPr/>
            <p:nvPr/>
          </p:nvSpPr>
          <p:spPr bwMode="auto">
            <a:xfrm>
              <a:off x="4534599" y="2868546"/>
              <a:ext cx="203330" cy="133186"/>
            </a:xfrm>
            <a:prstGeom prst="trapezoid">
              <a:avLst/>
            </a:prstGeom>
            <a:solidFill>
              <a:schemeClr val="accent3">
                <a:lumMod val="6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902" name="TextBox 99"/>
            <p:cNvSpPr txBox="1">
              <a:spLocks noChangeArrowheads="1"/>
            </p:cNvSpPr>
            <p:nvPr/>
          </p:nvSpPr>
          <p:spPr bwMode="auto">
            <a:xfrm>
              <a:off x="4670839" y="2814638"/>
              <a:ext cx="579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Privilege</a:t>
              </a:r>
            </a:p>
          </p:txBody>
        </p:sp>
        <p:cxnSp>
          <p:nvCxnSpPr>
            <p:cNvPr id="27903" name="Straight Arrow Connector 139"/>
            <p:cNvCxnSpPr>
              <a:cxnSpLocks noChangeShapeType="1"/>
            </p:cNvCxnSpPr>
            <p:nvPr/>
          </p:nvCxnSpPr>
          <p:spPr bwMode="auto">
            <a:xfrm>
              <a:off x="4696922" y="3001168"/>
              <a:ext cx="0" cy="210312"/>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904" name="Straight Arrow Connector 144"/>
            <p:cNvCxnSpPr>
              <a:cxnSpLocks noChangeShapeType="1"/>
            </p:cNvCxnSpPr>
            <p:nvPr/>
          </p:nvCxnSpPr>
          <p:spPr bwMode="auto">
            <a:xfrm>
              <a:off x="4776644" y="3308350"/>
              <a:ext cx="0" cy="101600"/>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905" name="Straight Arrow Connector 139"/>
            <p:cNvCxnSpPr>
              <a:cxnSpLocks noChangeShapeType="1"/>
            </p:cNvCxnSpPr>
            <p:nvPr/>
          </p:nvCxnSpPr>
          <p:spPr bwMode="auto">
            <a:xfrm flipH="1">
              <a:off x="4382826" y="3234322"/>
              <a:ext cx="252041" cy="2006"/>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906" name="Elbow Connector 345"/>
            <p:cNvCxnSpPr>
              <a:cxnSpLocks noChangeShapeType="1"/>
            </p:cNvCxnSpPr>
            <p:nvPr/>
          </p:nvCxnSpPr>
          <p:spPr bwMode="auto">
            <a:xfrm rot="5400000">
              <a:off x="4302345" y="2913539"/>
              <a:ext cx="188912" cy="365760"/>
            </a:xfrm>
            <a:prstGeom prst="bentConnector3">
              <a:avLst>
                <a:gd name="adj1" fmla="val 41176"/>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27907" name="Elbow Connector 346"/>
            <p:cNvCxnSpPr>
              <a:cxnSpLocks noChangeShapeType="1"/>
            </p:cNvCxnSpPr>
            <p:nvPr/>
          </p:nvCxnSpPr>
          <p:spPr bwMode="auto">
            <a:xfrm rot="5400000">
              <a:off x="4468395" y="3231802"/>
              <a:ext cx="192659" cy="274320"/>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grpSp>
      <p:pic>
        <p:nvPicPr>
          <p:cNvPr id="27840" name="Picture 350"/>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10202863" y="1609725"/>
            <a:ext cx="120540" cy="28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41" name="Picture 3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566738" y="2590800"/>
            <a:ext cx="128853" cy="29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42" name="Picture 356"/>
          <p:cNvPicPr>
            <a:picLocks noChangeAspect="1"/>
          </p:cNvPicPr>
          <p:nvPr/>
        </p:nvPicPr>
        <p:blipFill>
          <a:blip r:embed="rId9">
            <a:extLst>
              <a:ext uri="{28A0092B-C50C-407E-A947-70E740481C1C}">
                <a14:useLocalDpi xmlns:a14="http://schemas.microsoft.com/office/drawing/2010/main" val="0"/>
              </a:ext>
            </a:extLst>
          </a:blip>
          <a:stretch>
            <a:fillRect/>
          </a:stretch>
        </p:blipFill>
        <p:spPr bwMode="auto">
          <a:xfrm>
            <a:off x="655638" y="4090988"/>
            <a:ext cx="116384" cy="27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43" name="TextBox 99"/>
          <p:cNvSpPr txBox="1">
            <a:spLocks noChangeArrowheads="1"/>
          </p:cNvSpPr>
          <p:nvPr/>
        </p:nvSpPr>
        <p:spPr bwMode="auto">
          <a:xfrm>
            <a:off x="8615363" y="3159125"/>
            <a:ext cx="903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PDB </a:t>
            </a:r>
            <a:br>
              <a:rPr lang="en-US" altLang="en-US" sz="800" dirty="0"/>
            </a:br>
            <a:r>
              <a:rPr lang="en-US" altLang="en-US" sz="800" dirty="0"/>
              <a:t>Resource</a:t>
            </a:r>
            <a:br>
              <a:rPr lang="en-US" altLang="en-US" sz="800" dirty="0"/>
            </a:br>
            <a:r>
              <a:rPr lang="en-US" altLang="en-US" sz="800" dirty="0"/>
              <a:t>Plan</a:t>
            </a:r>
          </a:p>
        </p:txBody>
      </p:sp>
      <p:sp>
        <p:nvSpPr>
          <p:cNvPr id="27844" name="TextBox 104"/>
          <p:cNvSpPr txBox="1">
            <a:spLocks noChangeArrowheads="1"/>
          </p:cNvSpPr>
          <p:nvPr/>
        </p:nvSpPr>
        <p:spPr bwMode="auto">
          <a:xfrm>
            <a:off x="2570163" y="2870200"/>
            <a:ext cx="6873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27845" name="TextBox 104"/>
          <p:cNvSpPr txBox="1">
            <a:spLocks noChangeArrowheads="1"/>
          </p:cNvSpPr>
          <p:nvPr/>
        </p:nvSpPr>
        <p:spPr bwMode="auto">
          <a:xfrm>
            <a:off x="677863" y="3843338"/>
            <a:ext cx="611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314" name="Rounded Rectangle 366"/>
          <p:cNvSpPr/>
          <p:nvPr/>
        </p:nvSpPr>
        <p:spPr bwMode="auto">
          <a:xfrm>
            <a:off x="7724775" y="1227138"/>
            <a:ext cx="1670050" cy="428625"/>
          </a:xfrm>
          <a:custGeom>
            <a:avLst/>
            <a:gdLst>
              <a:gd name="connsiteX0" fmla="*/ 0 w 1661156"/>
              <a:gd name="connsiteY0" fmla="*/ 64516 h 387087"/>
              <a:gd name="connsiteX1" fmla="*/ 64516 w 1661156"/>
              <a:gd name="connsiteY1" fmla="*/ 0 h 387087"/>
              <a:gd name="connsiteX2" fmla="*/ 1596640 w 1661156"/>
              <a:gd name="connsiteY2" fmla="*/ 0 h 387087"/>
              <a:gd name="connsiteX3" fmla="*/ 1661156 w 1661156"/>
              <a:gd name="connsiteY3" fmla="*/ 64516 h 387087"/>
              <a:gd name="connsiteX4" fmla="*/ 1661156 w 1661156"/>
              <a:gd name="connsiteY4" fmla="*/ 322571 h 387087"/>
              <a:gd name="connsiteX5" fmla="*/ 1596640 w 1661156"/>
              <a:gd name="connsiteY5" fmla="*/ 387087 h 387087"/>
              <a:gd name="connsiteX6" fmla="*/ 64516 w 1661156"/>
              <a:gd name="connsiteY6" fmla="*/ 387087 h 387087"/>
              <a:gd name="connsiteX7" fmla="*/ 0 w 1661156"/>
              <a:gd name="connsiteY7" fmla="*/ 322571 h 387087"/>
              <a:gd name="connsiteX8" fmla="*/ 0 w 1661156"/>
              <a:gd name="connsiteY8" fmla="*/ 64516 h 387087"/>
              <a:gd name="connsiteX0" fmla="*/ 0 w 1661156"/>
              <a:gd name="connsiteY0" fmla="*/ 64516 h 387087"/>
              <a:gd name="connsiteX1" fmla="*/ 64516 w 1661156"/>
              <a:gd name="connsiteY1" fmla="*/ 0 h 387087"/>
              <a:gd name="connsiteX2" fmla="*/ 1596640 w 1661156"/>
              <a:gd name="connsiteY2" fmla="*/ 0 h 387087"/>
              <a:gd name="connsiteX3" fmla="*/ 1661156 w 1661156"/>
              <a:gd name="connsiteY3" fmla="*/ 64516 h 387087"/>
              <a:gd name="connsiteX4" fmla="*/ 1661156 w 1661156"/>
              <a:gd name="connsiteY4" fmla="*/ 322571 h 387087"/>
              <a:gd name="connsiteX5" fmla="*/ 1545840 w 1661156"/>
              <a:gd name="connsiteY5" fmla="*/ 387087 h 387087"/>
              <a:gd name="connsiteX6" fmla="*/ 64516 w 1661156"/>
              <a:gd name="connsiteY6" fmla="*/ 387087 h 387087"/>
              <a:gd name="connsiteX7" fmla="*/ 0 w 1661156"/>
              <a:gd name="connsiteY7" fmla="*/ 322571 h 387087"/>
              <a:gd name="connsiteX8" fmla="*/ 0 w 1661156"/>
              <a:gd name="connsiteY8" fmla="*/ 64516 h 387087"/>
              <a:gd name="connsiteX0" fmla="*/ 0 w 1661156"/>
              <a:gd name="connsiteY0" fmla="*/ 64516 h 387087"/>
              <a:gd name="connsiteX1" fmla="*/ 64516 w 1661156"/>
              <a:gd name="connsiteY1" fmla="*/ 0 h 387087"/>
              <a:gd name="connsiteX2" fmla="*/ 1596640 w 1661156"/>
              <a:gd name="connsiteY2" fmla="*/ 0 h 387087"/>
              <a:gd name="connsiteX3" fmla="*/ 1661156 w 1661156"/>
              <a:gd name="connsiteY3" fmla="*/ 64516 h 387087"/>
              <a:gd name="connsiteX4" fmla="*/ 1661156 w 1661156"/>
              <a:gd name="connsiteY4" fmla="*/ 303521 h 387087"/>
              <a:gd name="connsiteX5" fmla="*/ 1545840 w 1661156"/>
              <a:gd name="connsiteY5" fmla="*/ 387087 h 387087"/>
              <a:gd name="connsiteX6" fmla="*/ 64516 w 1661156"/>
              <a:gd name="connsiteY6" fmla="*/ 387087 h 387087"/>
              <a:gd name="connsiteX7" fmla="*/ 0 w 1661156"/>
              <a:gd name="connsiteY7" fmla="*/ 322571 h 387087"/>
              <a:gd name="connsiteX8" fmla="*/ 0 w 1661156"/>
              <a:gd name="connsiteY8" fmla="*/ 64516 h 387087"/>
              <a:gd name="connsiteX0" fmla="*/ 0 w 1674363"/>
              <a:gd name="connsiteY0" fmla="*/ 64516 h 387087"/>
              <a:gd name="connsiteX1" fmla="*/ 64516 w 1674363"/>
              <a:gd name="connsiteY1" fmla="*/ 0 h 387087"/>
              <a:gd name="connsiteX2" fmla="*/ 1596640 w 1674363"/>
              <a:gd name="connsiteY2" fmla="*/ 0 h 387087"/>
              <a:gd name="connsiteX3" fmla="*/ 1661156 w 1674363"/>
              <a:gd name="connsiteY3" fmla="*/ 64516 h 387087"/>
              <a:gd name="connsiteX4" fmla="*/ 1661156 w 1674363"/>
              <a:gd name="connsiteY4" fmla="*/ 303521 h 387087"/>
              <a:gd name="connsiteX5" fmla="*/ 1610117 w 1674363"/>
              <a:gd name="connsiteY5" fmla="*/ 353749 h 387087"/>
              <a:gd name="connsiteX6" fmla="*/ 1545840 w 1674363"/>
              <a:gd name="connsiteY6" fmla="*/ 387087 h 387087"/>
              <a:gd name="connsiteX7" fmla="*/ 64516 w 1674363"/>
              <a:gd name="connsiteY7" fmla="*/ 387087 h 387087"/>
              <a:gd name="connsiteX8" fmla="*/ 0 w 1674363"/>
              <a:gd name="connsiteY8" fmla="*/ 322571 h 387087"/>
              <a:gd name="connsiteX9" fmla="*/ 0 w 1674363"/>
              <a:gd name="connsiteY9" fmla="*/ 64516 h 387087"/>
              <a:gd name="connsiteX0" fmla="*/ 0 w 1674363"/>
              <a:gd name="connsiteY0" fmla="*/ 64516 h 387087"/>
              <a:gd name="connsiteX1" fmla="*/ 64516 w 1674363"/>
              <a:gd name="connsiteY1" fmla="*/ 0 h 387087"/>
              <a:gd name="connsiteX2" fmla="*/ 1596640 w 1674363"/>
              <a:gd name="connsiteY2" fmla="*/ 0 h 387087"/>
              <a:gd name="connsiteX3" fmla="*/ 1661156 w 1674363"/>
              <a:gd name="connsiteY3" fmla="*/ 64516 h 387087"/>
              <a:gd name="connsiteX4" fmla="*/ 1661156 w 1674363"/>
              <a:gd name="connsiteY4" fmla="*/ 303521 h 387087"/>
              <a:gd name="connsiteX5" fmla="*/ 1610117 w 1674363"/>
              <a:gd name="connsiteY5" fmla="*/ 353749 h 387087"/>
              <a:gd name="connsiteX6" fmla="*/ 1545840 w 1674363"/>
              <a:gd name="connsiteY6" fmla="*/ 387087 h 387087"/>
              <a:gd name="connsiteX7" fmla="*/ 64516 w 1674363"/>
              <a:gd name="connsiteY7" fmla="*/ 387087 h 387087"/>
              <a:gd name="connsiteX8" fmla="*/ 0 w 1674363"/>
              <a:gd name="connsiteY8" fmla="*/ 322571 h 387087"/>
              <a:gd name="connsiteX9" fmla="*/ 0 w 1674363"/>
              <a:gd name="connsiteY9" fmla="*/ 64516 h 387087"/>
              <a:gd name="connsiteX0" fmla="*/ 0 w 1675232"/>
              <a:gd name="connsiteY0" fmla="*/ 64516 h 387087"/>
              <a:gd name="connsiteX1" fmla="*/ 64516 w 1675232"/>
              <a:gd name="connsiteY1" fmla="*/ 0 h 387087"/>
              <a:gd name="connsiteX2" fmla="*/ 1596640 w 1675232"/>
              <a:gd name="connsiteY2" fmla="*/ 0 h 387087"/>
              <a:gd name="connsiteX3" fmla="*/ 1661156 w 1675232"/>
              <a:gd name="connsiteY3" fmla="*/ 64516 h 387087"/>
              <a:gd name="connsiteX4" fmla="*/ 1661156 w 1675232"/>
              <a:gd name="connsiteY4" fmla="*/ 303521 h 387087"/>
              <a:gd name="connsiteX5" fmla="*/ 1610117 w 1675232"/>
              <a:gd name="connsiteY5" fmla="*/ 353749 h 387087"/>
              <a:gd name="connsiteX6" fmla="*/ 1545840 w 1675232"/>
              <a:gd name="connsiteY6" fmla="*/ 387087 h 387087"/>
              <a:gd name="connsiteX7" fmla="*/ 64516 w 1675232"/>
              <a:gd name="connsiteY7" fmla="*/ 387087 h 387087"/>
              <a:gd name="connsiteX8" fmla="*/ 0 w 1675232"/>
              <a:gd name="connsiteY8" fmla="*/ 322571 h 387087"/>
              <a:gd name="connsiteX9" fmla="*/ 0 w 1675232"/>
              <a:gd name="connsiteY9" fmla="*/ 64516 h 387087"/>
              <a:gd name="connsiteX0" fmla="*/ 0 w 1677889"/>
              <a:gd name="connsiteY0" fmla="*/ 64516 h 387087"/>
              <a:gd name="connsiteX1" fmla="*/ 64516 w 1677889"/>
              <a:gd name="connsiteY1" fmla="*/ 0 h 387087"/>
              <a:gd name="connsiteX2" fmla="*/ 1596640 w 1677889"/>
              <a:gd name="connsiteY2" fmla="*/ 0 h 387087"/>
              <a:gd name="connsiteX3" fmla="*/ 1661156 w 1677889"/>
              <a:gd name="connsiteY3" fmla="*/ 64516 h 387087"/>
              <a:gd name="connsiteX4" fmla="*/ 1661156 w 1677889"/>
              <a:gd name="connsiteY4" fmla="*/ 303521 h 387087"/>
              <a:gd name="connsiteX5" fmla="*/ 1610117 w 1677889"/>
              <a:gd name="connsiteY5" fmla="*/ 353749 h 387087"/>
              <a:gd name="connsiteX6" fmla="*/ 1545840 w 1677889"/>
              <a:gd name="connsiteY6" fmla="*/ 387087 h 387087"/>
              <a:gd name="connsiteX7" fmla="*/ 64516 w 1677889"/>
              <a:gd name="connsiteY7" fmla="*/ 387087 h 387087"/>
              <a:gd name="connsiteX8" fmla="*/ 0 w 1677889"/>
              <a:gd name="connsiteY8" fmla="*/ 322571 h 387087"/>
              <a:gd name="connsiteX9" fmla="*/ 0 w 1677889"/>
              <a:gd name="connsiteY9" fmla="*/ 64516 h 387087"/>
              <a:gd name="connsiteX0" fmla="*/ 0 w 1712028"/>
              <a:gd name="connsiteY0" fmla="*/ 64516 h 399017"/>
              <a:gd name="connsiteX1" fmla="*/ 64516 w 1712028"/>
              <a:gd name="connsiteY1" fmla="*/ 0 h 399017"/>
              <a:gd name="connsiteX2" fmla="*/ 1596640 w 1712028"/>
              <a:gd name="connsiteY2" fmla="*/ 0 h 399017"/>
              <a:gd name="connsiteX3" fmla="*/ 1661156 w 1712028"/>
              <a:gd name="connsiteY3" fmla="*/ 64516 h 399017"/>
              <a:gd name="connsiteX4" fmla="*/ 1661156 w 1712028"/>
              <a:gd name="connsiteY4" fmla="*/ 303521 h 399017"/>
              <a:gd name="connsiteX5" fmla="*/ 1689492 w 1712028"/>
              <a:gd name="connsiteY5" fmla="*/ 395024 h 399017"/>
              <a:gd name="connsiteX6" fmla="*/ 1545840 w 1712028"/>
              <a:gd name="connsiteY6" fmla="*/ 387087 h 399017"/>
              <a:gd name="connsiteX7" fmla="*/ 64516 w 1712028"/>
              <a:gd name="connsiteY7" fmla="*/ 387087 h 399017"/>
              <a:gd name="connsiteX8" fmla="*/ 0 w 1712028"/>
              <a:gd name="connsiteY8" fmla="*/ 322571 h 399017"/>
              <a:gd name="connsiteX9" fmla="*/ 0 w 1712028"/>
              <a:gd name="connsiteY9" fmla="*/ 64516 h 399017"/>
              <a:gd name="connsiteX0" fmla="*/ 0 w 1712028"/>
              <a:gd name="connsiteY0" fmla="*/ 64516 h 399355"/>
              <a:gd name="connsiteX1" fmla="*/ 64516 w 1712028"/>
              <a:gd name="connsiteY1" fmla="*/ 0 h 399355"/>
              <a:gd name="connsiteX2" fmla="*/ 1596640 w 1712028"/>
              <a:gd name="connsiteY2" fmla="*/ 0 h 399355"/>
              <a:gd name="connsiteX3" fmla="*/ 1661156 w 1712028"/>
              <a:gd name="connsiteY3" fmla="*/ 64516 h 399355"/>
              <a:gd name="connsiteX4" fmla="*/ 1661156 w 1712028"/>
              <a:gd name="connsiteY4" fmla="*/ 303521 h 399355"/>
              <a:gd name="connsiteX5" fmla="*/ 1689492 w 1712028"/>
              <a:gd name="connsiteY5" fmla="*/ 395024 h 399355"/>
              <a:gd name="connsiteX6" fmla="*/ 1545840 w 1712028"/>
              <a:gd name="connsiteY6" fmla="*/ 387087 h 399355"/>
              <a:gd name="connsiteX7" fmla="*/ 64516 w 1712028"/>
              <a:gd name="connsiteY7" fmla="*/ 387087 h 399355"/>
              <a:gd name="connsiteX8" fmla="*/ 0 w 1712028"/>
              <a:gd name="connsiteY8" fmla="*/ 322571 h 399355"/>
              <a:gd name="connsiteX9" fmla="*/ 0 w 1712028"/>
              <a:gd name="connsiteY9" fmla="*/ 64516 h 399355"/>
              <a:gd name="connsiteX0" fmla="*/ 0 w 1712028"/>
              <a:gd name="connsiteY0" fmla="*/ 64516 h 399017"/>
              <a:gd name="connsiteX1" fmla="*/ 64516 w 1712028"/>
              <a:gd name="connsiteY1" fmla="*/ 0 h 399017"/>
              <a:gd name="connsiteX2" fmla="*/ 1596640 w 1712028"/>
              <a:gd name="connsiteY2" fmla="*/ 0 h 399017"/>
              <a:gd name="connsiteX3" fmla="*/ 1661156 w 1712028"/>
              <a:gd name="connsiteY3" fmla="*/ 64516 h 399017"/>
              <a:gd name="connsiteX4" fmla="*/ 1661156 w 1712028"/>
              <a:gd name="connsiteY4" fmla="*/ 303521 h 399017"/>
              <a:gd name="connsiteX5" fmla="*/ 1689492 w 1712028"/>
              <a:gd name="connsiteY5" fmla="*/ 395024 h 399017"/>
              <a:gd name="connsiteX6" fmla="*/ 1545840 w 1712028"/>
              <a:gd name="connsiteY6" fmla="*/ 387087 h 399017"/>
              <a:gd name="connsiteX7" fmla="*/ 64516 w 1712028"/>
              <a:gd name="connsiteY7" fmla="*/ 387087 h 399017"/>
              <a:gd name="connsiteX8" fmla="*/ 0 w 1712028"/>
              <a:gd name="connsiteY8" fmla="*/ 322571 h 399017"/>
              <a:gd name="connsiteX9" fmla="*/ 0 w 1712028"/>
              <a:gd name="connsiteY9" fmla="*/ 64516 h 399017"/>
              <a:gd name="connsiteX0" fmla="*/ 0 w 1689769"/>
              <a:gd name="connsiteY0" fmla="*/ 64516 h 451385"/>
              <a:gd name="connsiteX1" fmla="*/ 64516 w 1689769"/>
              <a:gd name="connsiteY1" fmla="*/ 0 h 451385"/>
              <a:gd name="connsiteX2" fmla="*/ 1596640 w 1689769"/>
              <a:gd name="connsiteY2" fmla="*/ 0 h 451385"/>
              <a:gd name="connsiteX3" fmla="*/ 1661156 w 1689769"/>
              <a:gd name="connsiteY3" fmla="*/ 64516 h 451385"/>
              <a:gd name="connsiteX4" fmla="*/ 1661156 w 1689769"/>
              <a:gd name="connsiteY4" fmla="*/ 303521 h 451385"/>
              <a:gd name="connsiteX5" fmla="*/ 1641867 w 1689769"/>
              <a:gd name="connsiteY5" fmla="*/ 449793 h 451385"/>
              <a:gd name="connsiteX6" fmla="*/ 1545840 w 1689769"/>
              <a:gd name="connsiteY6" fmla="*/ 387087 h 451385"/>
              <a:gd name="connsiteX7" fmla="*/ 64516 w 1689769"/>
              <a:gd name="connsiteY7" fmla="*/ 387087 h 451385"/>
              <a:gd name="connsiteX8" fmla="*/ 0 w 1689769"/>
              <a:gd name="connsiteY8" fmla="*/ 322571 h 451385"/>
              <a:gd name="connsiteX9" fmla="*/ 0 w 1689769"/>
              <a:gd name="connsiteY9" fmla="*/ 64516 h 451385"/>
              <a:gd name="connsiteX0" fmla="*/ 0 w 1674424"/>
              <a:gd name="connsiteY0" fmla="*/ 64516 h 449793"/>
              <a:gd name="connsiteX1" fmla="*/ 64516 w 1674424"/>
              <a:gd name="connsiteY1" fmla="*/ 0 h 449793"/>
              <a:gd name="connsiteX2" fmla="*/ 1596640 w 1674424"/>
              <a:gd name="connsiteY2" fmla="*/ 0 h 449793"/>
              <a:gd name="connsiteX3" fmla="*/ 1661156 w 1674424"/>
              <a:gd name="connsiteY3" fmla="*/ 64516 h 449793"/>
              <a:gd name="connsiteX4" fmla="*/ 1661156 w 1674424"/>
              <a:gd name="connsiteY4" fmla="*/ 303521 h 449793"/>
              <a:gd name="connsiteX5" fmla="*/ 1641867 w 1674424"/>
              <a:gd name="connsiteY5" fmla="*/ 449793 h 449793"/>
              <a:gd name="connsiteX6" fmla="*/ 1545840 w 1674424"/>
              <a:gd name="connsiteY6" fmla="*/ 387087 h 449793"/>
              <a:gd name="connsiteX7" fmla="*/ 64516 w 1674424"/>
              <a:gd name="connsiteY7" fmla="*/ 387087 h 449793"/>
              <a:gd name="connsiteX8" fmla="*/ 0 w 1674424"/>
              <a:gd name="connsiteY8" fmla="*/ 322571 h 449793"/>
              <a:gd name="connsiteX9" fmla="*/ 0 w 1674424"/>
              <a:gd name="connsiteY9" fmla="*/ 64516 h 449793"/>
              <a:gd name="connsiteX0" fmla="*/ 0 w 1674016"/>
              <a:gd name="connsiteY0" fmla="*/ 64516 h 453305"/>
              <a:gd name="connsiteX1" fmla="*/ 64516 w 1674016"/>
              <a:gd name="connsiteY1" fmla="*/ 0 h 453305"/>
              <a:gd name="connsiteX2" fmla="*/ 1596640 w 1674016"/>
              <a:gd name="connsiteY2" fmla="*/ 0 h 453305"/>
              <a:gd name="connsiteX3" fmla="*/ 1661156 w 1674016"/>
              <a:gd name="connsiteY3" fmla="*/ 64516 h 453305"/>
              <a:gd name="connsiteX4" fmla="*/ 1661156 w 1674016"/>
              <a:gd name="connsiteY4" fmla="*/ 303521 h 453305"/>
              <a:gd name="connsiteX5" fmla="*/ 1641867 w 1674016"/>
              <a:gd name="connsiteY5" fmla="*/ 449793 h 453305"/>
              <a:gd name="connsiteX6" fmla="*/ 1545840 w 1674016"/>
              <a:gd name="connsiteY6" fmla="*/ 387087 h 453305"/>
              <a:gd name="connsiteX7" fmla="*/ 64516 w 1674016"/>
              <a:gd name="connsiteY7" fmla="*/ 387087 h 453305"/>
              <a:gd name="connsiteX8" fmla="*/ 0 w 1674016"/>
              <a:gd name="connsiteY8" fmla="*/ 322571 h 453305"/>
              <a:gd name="connsiteX9" fmla="*/ 0 w 1674016"/>
              <a:gd name="connsiteY9" fmla="*/ 64516 h 453305"/>
              <a:gd name="connsiteX0" fmla="*/ 0 w 1673202"/>
              <a:gd name="connsiteY0" fmla="*/ 64516 h 453305"/>
              <a:gd name="connsiteX1" fmla="*/ 64516 w 1673202"/>
              <a:gd name="connsiteY1" fmla="*/ 0 h 453305"/>
              <a:gd name="connsiteX2" fmla="*/ 1596640 w 1673202"/>
              <a:gd name="connsiteY2" fmla="*/ 0 h 453305"/>
              <a:gd name="connsiteX3" fmla="*/ 1661156 w 1673202"/>
              <a:gd name="connsiteY3" fmla="*/ 64516 h 453305"/>
              <a:gd name="connsiteX4" fmla="*/ 1661156 w 1673202"/>
              <a:gd name="connsiteY4" fmla="*/ 303521 h 453305"/>
              <a:gd name="connsiteX5" fmla="*/ 1641867 w 1673202"/>
              <a:gd name="connsiteY5" fmla="*/ 449793 h 453305"/>
              <a:gd name="connsiteX6" fmla="*/ 1545840 w 1673202"/>
              <a:gd name="connsiteY6" fmla="*/ 387087 h 453305"/>
              <a:gd name="connsiteX7" fmla="*/ 64516 w 1673202"/>
              <a:gd name="connsiteY7" fmla="*/ 387087 h 453305"/>
              <a:gd name="connsiteX8" fmla="*/ 0 w 1673202"/>
              <a:gd name="connsiteY8" fmla="*/ 322571 h 453305"/>
              <a:gd name="connsiteX9" fmla="*/ 0 w 1673202"/>
              <a:gd name="connsiteY9" fmla="*/ 64516 h 453305"/>
              <a:gd name="connsiteX0" fmla="*/ 0 w 1673202"/>
              <a:gd name="connsiteY0" fmla="*/ 64516 h 453305"/>
              <a:gd name="connsiteX1" fmla="*/ 64516 w 1673202"/>
              <a:gd name="connsiteY1" fmla="*/ 0 h 453305"/>
              <a:gd name="connsiteX2" fmla="*/ 1596640 w 1673202"/>
              <a:gd name="connsiteY2" fmla="*/ 0 h 453305"/>
              <a:gd name="connsiteX3" fmla="*/ 1661156 w 1673202"/>
              <a:gd name="connsiteY3" fmla="*/ 64516 h 453305"/>
              <a:gd name="connsiteX4" fmla="*/ 1661156 w 1673202"/>
              <a:gd name="connsiteY4" fmla="*/ 303521 h 453305"/>
              <a:gd name="connsiteX5" fmla="*/ 1641867 w 1673202"/>
              <a:gd name="connsiteY5" fmla="*/ 449793 h 453305"/>
              <a:gd name="connsiteX6" fmla="*/ 1545840 w 1673202"/>
              <a:gd name="connsiteY6" fmla="*/ 387087 h 453305"/>
              <a:gd name="connsiteX7" fmla="*/ 64516 w 1673202"/>
              <a:gd name="connsiteY7" fmla="*/ 387087 h 453305"/>
              <a:gd name="connsiteX8" fmla="*/ 0 w 1673202"/>
              <a:gd name="connsiteY8" fmla="*/ 322571 h 453305"/>
              <a:gd name="connsiteX9" fmla="*/ 0 w 1673202"/>
              <a:gd name="connsiteY9" fmla="*/ 64516 h 453305"/>
              <a:gd name="connsiteX0" fmla="*/ 0 w 1661156"/>
              <a:gd name="connsiteY0" fmla="*/ 64516 h 451515"/>
              <a:gd name="connsiteX1" fmla="*/ 64516 w 1661156"/>
              <a:gd name="connsiteY1" fmla="*/ 0 h 451515"/>
              <a:gd name="connsiteX2" fmla="*/ 1596640 w 1661156"/>
              <a:gd name="connsiteY2" fmla="*/ 0 h 451515"/>
              <a:gd name="connsiteX3" fmla="*/ 1661156 w 1661156"/>
              <a:gd name="connsiteY3" fmla="*/ 64516 h 451515"/>
              <a:gd name="connsiteX4" fmla="*/ 1661156 w 1661156"/>
              <a:gd name="connsiteY4" fmla="*/ 303521 h 451515"/>
              <a:gd name="connsiteX5" fmla="*/ 1641867 w 1661156"/>
              <a:gd name="connsiteY5" fmla="*/ 449793 h 451515"/>
              <a:gd name="connsiteX6" fmla="*/ 1545840 w 1661156"/>
              <a:gd name="connsiteY6" fmla="*/ 387087 h 451515"/>
              <a:gd name="connsiteX7" fmla="*/ 64516 w 1661156"/>
              <a:gd name="connsiteY7" fmla="*/ 387087 h 451515"/>
              <a:gd name="connsiteX8" fmla="*/ 0 w 1661156"/>
              <a:gd name="connsiteY8" fmla="*/ 322571 h 451515"/>
              <a:gd name="connsiteX9" fmla="*/ 0 w 1661156"/>
              <a:gd name="connsiteY9" fmla="*/ 64516 h 451515"/>
              <a:gd name="connsiteX0" fmla="*/ 0 w 1668522"/>
              <a:gd name="connsiteY0" fmla="*/ 64516 h 451515"/>
              <a:gd name="connsiteX1" fmla="*/ 64516 w 1668522"/>
              <a:gd name="connsiteY1" fmla="*/ 0 h 451515"/>
              <a:gd name="connsiteX2" fmla="*/ 1596640 w 1668522"/>
              <a:gd name="connsiteY2" fmla="*/ 0 h 451515"/>
              <a:gd name="connsiteX3" fmla="*/ 1661156 w 1668522"/>
              <a:gd name="connsiteY3" fmla="*/ 64516 h 451515"/>
              <a:gd name="connsiteX4" fmla="*/ 1661156 w 1668522"/>
              <a:gd name="connsiteY4" fmla="*/ 303521 h 451515"/>
              <a:gd name="connsiteX5" fmla="*/ 1641867 w 1668522"/>
              <a:gd name="connsiteY5" fmla="*/ 449793 h 451515"/>
              <a:gd name="connsiteX6" fmla="*/ 1545840 w 1668522"/>
              <a:gd name="connsiteY6" fmla="*/ 387087 h 451515"/>
              <a:gd name="connsiteX7" fmla="*/ 64516 w 1668522"/>
              <a:gd name="connsiteY7" fmla="*/ 387087 h 451515"/>
              <a:gd name="connsiteX8" fmla="*/ 0 w 1668522"/>
              <a:gd name="connsiteY8" fmla="*/ 322571 h 451515"/>
              <a:gd name="connsiteX9" fmla="*/ 0 w 1668522"/>
              <a:gd name="connsiteY9" fmla="*/ 64516 h 451515"/>
              <a:gd name="connsiteX0" fmla="*/ 0 w 1673024"/>
              <a:gd name="connsiteY0" fmla="*/ 64516 h 428377"/>
              <a:gd name="connsiteX1" fmla="*/ 64516 w 1673024"/>
              <a:gd name="connsiteY1" fmla="*/ 0 h 428377"/>
              <a:gd name="connsiteX2" fmla="*/ 1596640 w 1673024"/>
              <a:gd name="connsiteY2" fmla="*/ 0 h 428377"/>
              <a:gd name="connsiteX3" fmla="*/ 1661156 w 1673024"/>
              <a:gd name="connsiteY3" fmla="*/ 64516 h 428377"/>
              <a:gd name="connsiteX4" fmla="*/ 1661156 w 1673024"/>
              <a:gd name="connsiteY4" fmla="*/ 303521 h 428377"/>
              <a:gd name="connsiteX5" fmla="*/ 1649010 w 1673024"/>
              <a:gd name="connsiteY5" fmla="*/ 425980 h 428377"/>
              <a:gd name="connsiteX6" fmla="*/ 1545840 w 1673024"/>
              <a:gd name="connsiteY6" fmla="*/ 387087 h 428377"/>
              <a:gd name="connsiteX7" fmla="*/ 64516 w 1673024"/>
              <a:gd name="connsiteY7" fmla="*/ 387087 h 428377"/>
              <a:gd name="connsiteX8" fmla="*/ 0 w 1673024"/>
              <a:gd name="connsiteY8" fmla="*/ 322571 h 428377"/>
              <a:gd name="connsiteX9" fmla="*/ 0 w 1673024"/>
              <a:gd name="connsiteY9" fmla="*/ 64516 h 428377"/>
              <a:gd name="connsiteX0" fmla="*/ 0 w 1663866"/>
              <a:gd name="connsiteY0" fmla="*/ 64516 h 428377"/>
              <a:gd name="connsiteX1" fmla="*/ 64516 w 1663866"/>
              <a:gd name="connsiteY1" fmla="*/ 0 h 428377"/>
              <a:gd name="connsiteX2" fmla="*/ 1596640 w 1663866"/>
              <a:gd name="connsiteY2" fmla="*/ 0 h 428377"/>
              <a:gd name="connsiteX3" fmla="*/ 1661156 w 1663866"/>
              <a:gd name="connsiteY3" fmla="*/ 64516 h 428377"/>
              <a:gd name="connsiteX4" fmla="*/ 1661156 w 1663866"/>
              <a:gd name="connsiteY4" fmla="*/ 303521 h 428377"/>
              <a:gd name="connsiteX5" fmla="*/ 1649010 w 1663866"/>
              <a:gd name="connsiteY5" fmla="*/ 425980 h 428377"/>
              <a:gd name="connsiteX6" fmla="*/ 1545840 w 1663866"/>
              <a:gd name="connsiteY6" fmla="*/ 387087 h 428377"/>
              <a:gd name="connsiteX7" fmla="*/ 64516 w 1663866"/>
              <a:gd name="connsiteY7" fmla="*/ 387087 h 428377"/>
              <a:gd name="connsiteX8" fmla="*/ 0 w 1663866"/>
              <a:gd name="connsiteY8" fmla="*/ 322571 h 428377"/>
              <a:gd name="connsiteX9" fmla="*/ 0 w 1663866"/>
              <a:gd name="connsiteY9" fmla="*/ 64516 h 428377"/>
              <a:gd name="connsiteX0" fmla="*/ 0 w 1663705"/>
              <a:gd name="connsiteY0" fmla="*/ 64516 h 428180"/>
              <a:gd name="connsiteX1" fmla="*/ 64516 w 1663705"/>
              <a:gd name="connsiteY1" fmla="*/ 0 h 428180"/>
              <a:gd name="connsiteX2" fmla="*/ 1596640 w 1663705"/>
              <a:gd name="connsiteY2" fmla="*/ 0 h 428180"/>
              <a:gd name="connsiteX3" fmla="*/ 1661156 w 1663705"/>
              <a:gd name="connsiteY3" fmla="*/ 64516 h 428180"/>
              <a:gd name="connsiteX4" fmla="*/ 1661156 w 1663705"/>
              <a:gd name="connsiteY4" fmla="*/ 303521 h 428180"/>
              <a:gd name="connsiteX5" fmla="*/ 1649010 w 1663705"/>
              <a:gd name="connsiteY5" fmla="*/ 425980 h 428180"/>
              <a:gd name="connsiteX6" fmla="*/ 1505359 w 1663705"/>
              <a:gd name="connsiteY6" fmla="*/ 384706 h 428180"/>
              <a:gd name="connsiteX7" fmla="*/ 64516 w 1663705"/>
              <a:gd name="connsiteY7" fmla="*/ 387087 h 428180"/>
              <a:gd name="connsiteX8" fmla="*/ 0 w 1663705"/>
              <a:gd name="connsiteY8" fmla="*/ 322571 h 428180"/>
              <a:gd name="connsiteX9" fmla="*/ 0 w 1663705"/>
              <a:gd name="connsiteY9" fmla="*/ 64516 h 428180"/>
              <a:gd name="connsiteX0" fmla="*/ 0 w 1661156"/>
              <a:gd name="connsiteY0" fmla="*/ 64516 h 428180"/>
              <a:gd name="connsiteX1" fmla="*/ 64516 w 1661156"/>
              <a:gd name="connsiteY1" fmla="*/ 0 h 428180"/>
              <a:gd name="connsiteX2" fmla="*/ 1596640 w 1661156"/>
              <a:gd name="connsiteY2" fmla="*/ 0 h 428180"/>
              <a:gd name="connsiteX3" fmla="*/ 1661156 w 1661156"/>
              <a:gd name="connsiteY3" fmla="*/ 64516 h 428180"/>
              <a:gd name="connsiteX4" fmla="*/ 1661156 w 1661156"/>
              <a:gd name="connsiteY4" fmla="*/ 303521 h 428180"/>
              <a:gd name="connsiteX5" fmla="*/ 1637104 w 1661156"/>
              <a:gd name="connsiteY5" fmla="*/ 425980 h 428180"/>
              <a:gd name="connsiteX6" fmla="*/ 1505359 w 1661156"/>
              <a:gd name="connsiteY6" fmla="*/ 384706 h 428180"/>
              <a:gd name="connsiteX7" fmla="*/ 64516 w 1661156"/>
              <a:gd name="connsiteY7" fmla="*/ 387087 h 428180"/>
              <a:gd name="connsiteX8" fmla="*/ 0 w 1661156"/>
              <a:gd name="connsiteY8" fmla="*/ 322571 h 428180"/>
              <a:gd name="connsiteX9" fmla="*/ 0 w 1661156"/>
              <a:gd name="connsiteY9" fmla="*/ 64516 h 428180"/>
              <a:gd name="connsiteX0" fmla="*/ 10583 w 1671739"/>
              <a:gd name="connsiteY0" fmla="*/ 64516 h 428180"/>
              <a:gd name="connsiteX1" fmla="*/ 75099 w 1671739"/>
              <a:gd name="connsiteY1" fmla="*/ 0 h 428180"/>
              <a:gd name="connsiteX2" fmla="*/ 1607223 w 1671739"/>
              <a:gd name="connsiteY2" fmla="*/ 0 h 428180"/>
              <a:gd name="connsiteX3" fmla="*/ 1671739 w 1671739"/>
              <a:gd name="connsiteY3" fmla="*/ 64516 h 428180"/>
              <a:gd name="connsiteX4" fmla="*/ 1671739 w 1671739"/>
              <a:gd name="connsiteY4" fmla="*/ 303521 h 428180"/>
              <a:gd name="connsiteX5" fmla="*/ 1647687 w 1671739"/>
              <a:gd name="connsiteY5" fmla="*/ 425980 h 428180"/>
              <a:gd name="connsiteX6" fmla="*/ 1515942 w 1671739"/>
              <a:gd name="connsiteY6" fmla="*/ 384706 h 428180"/>
              <a:gd name="connsiteX7" fmla="*/ 75099 w 1671739"/>
              <a:gd name="connsiteY7" fmla="*/ 387087 h 428180"/>
              <a:gd name="connsiteX8" fmla="*/ 10583 w 1671739"/>
              <a:gd name="connsiteY8" fmla="*/ 322571 h 428180"/>
              <a:gd name="connsiteX9" fmla="*/ 10583 w 1671739"/>
              <a:gd name="connsiteY9" fmla="*/ 64516 h 428180"/>
              <a:gd name="connsiteX0" fmla="*/ 16978 w 1678134"/>
              <a:gd name="connsiteY0" fmla="*/ 64516 h 428180"/>
              <a:gd name="connsiteX1" fmla="*/ 81494 w 1678134"/>
              <a:gd name="connsiteY1" fmla="*/ 0 h 428180"/>
              <a:gd name="connsiteX2" fmla="*/ 1613618 w 1678134"/>
              <a:gd name="connsiteY2" fmla="*/ 0 h 428180"/>
              <a:gd name="connsiteX3" fmla="*/ 1678134 w 1678134"/>
              <a:gd name="connsiteY3" fmla="*/ 64516 h 428180"/>
              <a:gd name="connsiteX4" fmla="*/ 1678134 w 1678134"/>
              <a:gd name="connsiteY4" fmla="*/ 303521 h 428180"/>
              <a:gd name="connsiteX5" fmla="*/ 1654082 w 1678134"/>
              <a:gd name="connsiteY5" fmla="*/ 425980 h 428180"/>
              <a:gd name="connsiteX6" fmla="*/ 1522337 w 1678134"/>
              <a:gd name="connsiteY6" fmla="*/ 384706 h 428180"/>
              <a:gd name="connsiteX7" fmla="*/ 81494 w 1678134"/>
              <a:gd name="connsiteY7" fmla="*/ 387087 h 428180"/>
              <a:gd name="connsiteX8" fmla="*/ 16978 w 1678134"/>
              <a:gd name="connsiteY8" fmla="*/ 322571 h 428180"/>
              <a:gd name="connsiteX9" fmla="*/ 16978 w 1678134"/>
              <a:gd name="connsiteY9" fmla="*/ 64516 h 428180"/>
              <a:gd name="connsiteX0" fmla="*/ 16978 w 1678134"/>
              <a:gd name="connsiteY0" fmla="*/ 64516 h 428180"/>
              <a:gd name="connsiteX1" fmla="*/ 81494 w 1678134"/>
              <a:gd name="connsiteY1" fmla="*/ 0 h 428180"/>
              <a:gd name="connsiteX2" fmla="*/ 1613618 w 1678134"/>
              <a:gd name="connsiteY2" fmla="*/ 0 h 428180"/>
              <a:gd name="connsiteX3" fmla="*/ 1678134 w 1678134"/>
              <a:gd name="connsiteY3" fmla="*/ 64516 h 428180"/>
              <a:gd name="connsiteX4" fmla="*/ 1678134 w 1678134"/>
              <a:gd name="connsiteY4" fmla="*/ 303521 h 428180"/>
              <a:gd name="connsiteX5" fmla="*/ 1654082 w 1678134"/>
              <a:gd name="connsiteY5" fmla="*/ 425980 h 428180"/>
              <a:gd name="connsiteX6" fmla="*/ 1522337 w 1678134"/>
              <a:gd name="connsiteY6" fmla="*/ 384706 h 428180"/>
              <a:gd name="connsiteX7" fmla="*/ 81494 w 1678134"/>
              <a:gd name="connsiteY7" fmla="*/ 387087 h 428180"/>
              <a:gd name="connsiteX8" fmla="*/ 16978 w 1678134"/>
              <a:gd name="connsiteY8" fmla="*/ 322571 h 428180"/>
              <a:gd name="connsiteX9" fmla="*/ 16978 w 1678134"/>
              <a:gd name="connsiteY9" fmla="*/ 64516 h 428180"/>
              <a:gd name="connsiteX0" fmla="*/ 15298 w 1676454"/>
              <a:gd name="connsiteY0" fmla="*/ 64516 h 428180"/>
              <a:gd name="connsiteX1" fmla="*/ 79814 w 1676454"/>
              <a:gd name="connsiteY1" fmla="*/ 0 h 428180"/>
              <a:gd name="connsiteX2" fmla="*/ 1611938 w 1676454"/>
              <a:gd name="connsiteY2" fmla="*/ 0 h 428180"/>
              <a:gd name="connsiteX3" fmla="*/ 1676454 w 1676454"/>
              <a:gd name="connsiteY3" fmla="*/ 64516 h 428180"/>
              <a:gd name="connsiteX4" fmla="*/ 1676454 w 1676454"/>
              <a:gd name="connsiteY4" fmla="*/ 303521 h 428180"/>
              <a:gd name="connsiteX5" fmla="*/ 1652402 w 1676454"/>
              <a:gd name="connsiteY5" fmla="*/ 425980 h 428180"/>
              <a:gd name="connsiteX6" fmla="*/ 1520657 w 1676454"/>
              <a:gd name="connsiteY6" fmla="*/ 384706 h 428180"/>
              <a:gd name="connsiteX7" fmla="*/ 79814 w 1676454"/>
              <a:gd name="connsiteY7" fmla="*/ 387087 h 428180"/>
              <a:gd name="connsiteX8" fmla="*/ 15298 w 1676454"/>
              <a:gd name="connsiteY8" fmla="*/ 322571 h 428180"/>
              <a:gd name="connsiteX9" fmla="*/ 15298 w 1676454"/>
              <a:gd name="connsiteY9" fmla="*/ 64516 h 428180"/>
              <a:gd name="connsiteX0" fmla="*/ 16267 w 1677423"/>
              <a:gd name="connsiteY0" fmla="*/ 64516 h 428180"/>
              <a:gd name="connsiteX1" fmla="*/ 80783 w 1677423"/>
              <a:gd name="connsiteY1" fmla="*/ 0 h 428180"/>
              <a:gd name="connsiteX2" fmla="*/ 1612907 w 1677423"/>
              <a:gd name="connsiteY2" fmla="*/ 0 h 428180"/>
              <a:gd name="connsiteX3" fmla="*/ 1677423 w 1677423"/>
              <a:gd name="connsiteY3" fmla="*/ 64516 h 428180"/>
              <a:gd name="connsiteX4" fmla="*/ 1677423 w 1677423"/>
              <a:gd name="connsiteY4" fmla="*/ 303521 h 428180"/>
              <a:gd name="connsiteX5" fmla="*/ 1653371 w 1677423"/>
              <a:gd name="connsiteY5" fmla="*/ 425980 h 428180"/>
              <a:gd name="connsiteX6" fmla="*/ 1521626 w 1677423"/>
              <a:gd name="connsiteY6" fmla="*/ 384706 h 428180"/>
              <a:gd name="connsiteX7" fmla="*/ 80783 w 1677423"/>
              <a:gd name="connsiteY7" fmla="*/ 387087 h 428180"/>
              <a:gd name="connsiteX8" fmla="*/ 16267 w 1677423"/>
              <a:gd name="connsiteY8" fmla="*/ 322571 h 428180"/>
              <a:gd name="connsiteX9" fmla="*/ 16267 w 1677423"/>
              <a:gd name="connsiteY9" fmla="*/ 64516 h 428180"/>
              <a:gd name="connsiteX0" fmla="*/ 16267 w 1677423"/>
              <a:gd name="connsiteY0" fmla="*/ 64516 h 428180"/>
              <a:gd name="connsiteX1" fmla="*/ 80783 w 1677423"/>
              <a:gd name="connsiteY1" fmla="*/ 0 h 428180"/>
              <a:gd name="connsiteX2" fmla="*/ 1612907 w 1677423"/>
              <a:gd name="connsiteY2" fmla="*/ 0 h 428180"/>
              <a:gd name="connsiteX3" fmla="*/ 1677423 w 1677423"/>
              <a:gd name="connsiteY3" fmla="*/ 64516 h 428180"/>
              <a:gd name="connsiteX4" fmla="*/ 1677423 w 1677423"/>
              <a:gd name="connsiteY4" fmla="*/ 303521 h 428180"/>
              <a:gd name="connsiteX5" fmla="*/ 1653371 w 1677423"/>
              <a:gd name="connsiteY5" fmla="*/ 425980 h 428180"/>
              <a:gd name="connsiteX6" fmla="*/ 1521626 w 1677423"/>
              <a:gd name="connsiteY6" fmla="*/ 384706 h 428180"/>
              <a:gd name="connsiteX7" fmla="*/ 80783 w 1677423"/>
              <a:gd name="connsiteY7" fmla="*/ 387087 h 428180"/>
              <a:gd name="connsiteX8" fmla="*/ 16267 w 1677423"/>
              <a:gd name="connsiteY8" fmla="*/ 322571 h 428180"/>
              <a:gd name="connsiteX9" fmla="*/ 16267 w 1677423"/>
              <a:gd name="connsiteY9" fmla="*/ 64516 h 428180"/>
              <a:gd name="connsiteX0" fmla="*/ 17903 w 1679059"/>
              <a:gd name="connsiteY0" fmla="*/ 64516 h 428180"/>
              <a:gd name="connsiteX1" fmla="*/ 82419 w 1679059"/>
              <a:gd name="connsiteY1" fmla="*/ 0 h 428180"/>
              <a:gd name="connsiteX2" fmla="*/ 1614543 w 1679059"/>
              <a:gd name="connsiteY2" fmla="*/ 0 h 428180"/>
              <a:gd name="connsiteX3" fmla="*/ 1679059 w 1679059"/>
              <a:gd name="connsiteY3" fmla="*/ 64516 h 428180"/>
              <a:gd name="connsiteX4" fmla="*/ 1679059 w 1679059"/>
              <a:gd name="connsiteY4" fmla="*/ 303521 h 428180"/>
              <a:gd name="connsiteX5" fmla="*/ 1655007 w 1679059"/>
              <a:gd name="connsiteY5" fmla="*/ 425980 h 428180"/>
              <a:gd name="connsiteX6" fmla="*/ 1523262 w 1679059"/>
              <a:gd name="connsiteY6" fmla="*/ 384706 h 428180"/>
              <a:gd name="connsiteX7" fmla="*/ 82419 w 1679059"/>
              <a:gd name="connsiteY7" fmla="*/ 387087 h 428180"/>
              <a:gd name="connsiteX8" fmla="*/ 17903 w 1679059"/>
              <a:gd name="connsiteY8" fmla="*/ 322571 h 428180"/>
              <a:gd name="connsiteX9" fmla="*/ 17903 w 1679059"/>
              <a:gd name="connsiteY9" fmla="*/ 64516 h 428180"/>
              <a:gd name="connsiteX0" fmla="*/ 21831 w 1682987"/>
              <a:gd name="connsiteY0" fmla="*/ 64516 h 428180"/>
              <a:gd name="connsiteX1" fmla="*/ 86347 w 1682987"/>
              <a:gd name="connsiteY1" fmla="*/ 0 h 428180"/>
              <a:gd name="connsiteX2" fmla="*/ 1618471 w 1682987"/>
              <a:gd name="connsiteY2" fmla="*/ 0 h 428180"/>
              <a:gd name="connsiteX3" fmla="*/ 1682987 w 1682987"/>
              <a:gd name="connsiteY3" fmla="*/ 64516 h 428180"/>
              <a:gd name="connsiteX4" fmla="*/ 1682987 w 1682987"/>
              <a:gd name="connsiteY4" fmla="*/ 303521 h 428180"/>
              <a:gd name="connsiteX5" fmla="*/ 1658935 w 1682987"/>
              <a:gd name="connsiteY5" fmla="*/ 425980 h 428180"/>
              <a:gd name="connsiteX6" fmla="*/ 1527190 w 1682987"/>
              <a:gd name="connsiteY6" fmla="*/ 384706 h 428180"/>
              <a:gd name="connsiteX7" fmla="*/ 86347 w 1682987"/>
              <a:gd name="connsiteY7" fmla="*/ 387087 h 428180"/>
              <a:gd name="connsiteX8" fmla="*/ 21831 w 1682987"/>
              <a:gd name="connsiteY8" fmla="*/ 322571 h 428180"/>
              <a:gd name="connsiteX9" fmla="*/ 0 w 1682987"/>
              <a:gd name="connsiteY9" fmla="*/ 183887 h 428180"/>
              <a:gd name="connsiteX10" fmla="*/ 21831 w 1682987"/>
              <a:gd name="connsiteY10" fmla="*/ 64516 h 428180"/>
              <a:gd name="connsiteX0" fmla="*/ 72971 w 1734127"/>
              <a:gd name="connsiteY0" fmla="*/ 64516 h 428180"/>
              <a:gd name="connsiteX1" fmla="*/ 137487 w 1734127"/>
              <a:gd name="connsiteY1" fmla="*/ 0 h 428180"/>
              <a:gd name="connsiteX2" fmla="*/ 1669611 w 1734127"/>
              <a:gd name="connsiteY2" fmla="*/ 0 h 428180"/>
              <a:gd name="connsiteX3" fmla="*/ 1734127 w 1734127"/>
              <a:gd name="connsiteY3" fmla="*/ 64516 h 428180"/>
              <a:gd name="connsiteX4" fmla="*/ 1734127 w 1734127"/>
              <a:gd name="connsiteY4" fmla="*/ 303521 h 428180"/>
              <a:gd name="connsiteX5" fmla="*/ 1710075 w 1734127"/>
              <a:gd name="connsiteY5" fmla="*/ 425980 h 428180"/>
              <a:gd name="connsiteX6" fmla="*/ 1578330 w 1734127"/>
              <a:gd name="connsiteY6" fmla="*/ 384706 h 428180"/>
              <a:gd name="connsiteX7" fmla="*/ 137487 w 1734127"/>
              <a:gd name="connsiteY7" fmla="*/ 387087 h 428180"/>
              <a:gd name="connsiteX8" fmla="*/ 51140 w 1734127"/>
              <a:gd name="connsiteY8" fmla="*/ 183887 h 428180"/>
              <a:gd name="connsiteX9" fmla="*/ 72971 w 1734127"/>
              <a:gd name="connsiteY9" fmla="*/ 64516 h 428180"/>
              <a:gd name="connsiteX0" fmla="*/ 72971 w 1734127"/>
              <a:gd name="connsiteY0" fmla="*/ 64516 h 428180"/>
              <a:gd name="connsiteX1" fmla="*/ 137487 w 1734127"/>
              <a:gd name="connsiteY1" fmla="*/ 0 h 428180"/>
              <a:gd name="connsiteX2" fmla="*/ 1669611 w 1734127"/>
              <a:gd name="connsiteY2" fmla="*/ 0 h 428180"/>
              <a:gd name="connsiteX3" fmla="*/ 1734127 w 1734127"/>
              <a:gd name="connsiteY3" fmla="*/ 64516 h 428180"/>
              <a:gd name="connsiteX4" fmla="*/ 1734127 w 1734127"/>
              <a:gd name="connsiteY4" fmla="*/ 303521 h 428180"/>
              <a:gd name="connsiteX5" fmla="*/ 1710075 w 1734127"/>
              <a:gd name="connsiteY5" fmla="*/ 425980 h 428180"/>
              <a:gd name="connsiteX6" fmla="*/ 1578330 w 1734127"/>
              <a:gd name="connsiteY6" fmla="*/ 384706 h 428180"/>
              <a:gd name="connsiteX7" fmla="*/ 137487 w 1734127"/>
              <a:gd name="connsiteY7" fmla="*/ 387087 h 428180"/>
              <a:gd name="connsiteX8" fmla="*/ 51140 w 1734127"/>
              <a:gd name="connsiteY8" fmla="*/ 183887 h 428180"/>
              <a:gd name="connsiteX9" fmla="*/ 72971 w 1734127"/>
              <a:gd name="connsiteY9" fmla="*/ 64516 h 428180"/>
              <a:gd name="connsiteX0" fmla="*/ 21831 w 1682987"/>
              <a:gd name="connsiteY0" fmla="*/ 64516 h 428180"/>
              <a:gd name="connsiteX1" fmla="*/ 86347 w 1682987"/>
              <a:gd name="connsiteY1" fmla="*/ 0 h 428180"/>
              <a:gd name="connsiteX2" fmla="*/ 1618471 w 1682987"/>
              <a:gd name="connsiteY2" fmla="*/ 0 h 428180"/>
              <a:gd name="connsiteX3" fmla="*/ 1682987 w 1682987"/>
              <a:gd name="connsiteY3" fmla="*/ 64516 h 428180"/>
              <a:gd name="connsiteX4" fmla="*/ 1682987 w 1682987"/>
              <a:gd name="connsiteY4" fmla="*/ 303521 h 428180"/>
              <a:gd name="connsiteX5" fmla="*/ 1658935 w 1682987"/>
              <a:gd name="connsiteY5" fmla="*/ 425980 h 428180"/>
              <a:gd name="connsiteX6" fmla="*/ 1527190 w 1682987"/>
              <a:gd name="connsiteY6" fmla="*/ 384706 h 428180"/>
              <a:gd name="connsiteX7" fmla="*/ 86347 w 1682987"/>
              <a:gd name="connsiteY7" fmla="*/ 387087 h 428180"/>
              <a:gd name="connsiteX8" fmla="*/ 0 w 1682987"/>
              <a:gd name="connsiteY8" fmla="*/ 183887 h 428180"/>
              <a:gd name="connsiteX9" fmla="*/ 21831 w 1682987"/>
              <a:gd name="connsiteY9" fmla="*/ 64516 h 428180"/>
              <a:gd name="connsiteX0" fmla="*/ 60896 w 1743883"/>
              <a:gd name="connsiteY0" fmla="*/ 183887 h 428180"/>
              <a:gd name="connsiteX1" fmla="*/ 147243 w 1743883"/>
              <a:gd name="connsiteY1" fmla="*/ 0 h 428180"/>
              <a:gd name="connsiteX2" fmla="*/ 1679367 w 1743883"/>
              <a:gd name="connsiteY2" fmla="*/ 0 h 428180"/>
              <a:gd name="connsiteX3" fmla="*/ 1743883 w 1743883"/>
              <a:gd name="connsiteY3" fmla="*/ 64516 h 428180"/>
              <a:gd name="connsiteX4" fmla="*/ 1743883 w 1743883"/>
              <a:gd name="connsiteY4" fmla="*/ 303521 h 428180"/>
              <a:gd name="connsiteX5" fmla="*/ 1719831 w 1743883"/>
              <a:gd name="connsiteY5" fmla="*/ 425980 h 428180"/>
              <a:gd name="connsiteX6" fmla="*/ 1588086 w 1743883"/>
              <a:gd name="connsiteY6" fmla="*/ 384706 h 428180"/>
              <a:gd name="connsiteX7" fmla="*/ 147243 w 1743883"/>
              <a:gd name="connsiteY7" fmla="*/ 387087 h 428180"/>
              <a:gd name="connsiteX8" fmla="*/ 60896 w 1743883"/>
              <a:gd name="connsiteY8" fmla="*/ 183887 h 428180"/>
              <a:gd name="connsiteX0" fmla="*/ 0 w 1682987"/>
              <a:gd name="connsiteY0" fmla="*/ 183887 h 428180"/>
              <a:gd name="connsiteX1" fmla="*/ 86347 w 1682987"/>
              <a:gd name="connsiteY1" fmla="*/ 0 h 428180"/>
              <a:gd name="connsiteX2" fmla="*/ 1618471 w 1682987"/>
              <a:gd name="connsiteY2" fmla="*/ 0 h 428180"/>
              <a:gd name="connsiteX3" fmla="*/ 1682987 w 1682987"/>
              <a:gd name="connsiteY3" fmla="*/ 64516 h 428180"/>
              <a:gd name="connsiteX4" fmla="*/ 1682987 w 1682987"/>
              <a:gd name="connsiteY4" fmla="*/ 303521 h 428180"/>
              <a:gd name="connsiteX5" fmla="*/ 1658935 w 1682987"/>
              <a:gd name="connsiteY5" fmla="*/ 425980 h 428180"/>
              <a:gd name="connsiteX6" fmla="*/ 1527190 w 1682987"/>
              <a:gd name="connsiteY6" fmla="*/ 384706 h 428180"/>
              <a:gd name="connsiteX7" fmla="*/ 86347 w 1682987"/>
              <a:gd name="connsiteY7" fmla="*/ 387087 h 428180"/>
              <a:gd name="connsiteX8" fmla="*/ 0 w 1682987"/>
              <a:gd name="connsiteY8" fmla="*/ 183887 h 428180"/>
              <a:gd name="connsiteX0" fmla="*/ 0 w 1690130"/>
              <a:gd name="connsiteY0" fmla="*/ 200555 h 428180"/>
              <a:gd name="connsiteX1" fmla="*/ 93490 w 1690130"/>
              <a:gd name="connsiteY1" fmla="*/ 0 h 428180"/>
              <a:gd name="connsiteX2" fmla="*/ 1625614 w 1690130"/>
              <a:gd name="connsiteY2" fmla="*/ 0 h 428180"/>
              <a:gd name="connsiteX3" fmla="*/ 1690130 w 1690130"/>
              <a:gd name="connsiteY3" fmla="*/ 64516 h 428180"/>
              <a:gd name="connsiteX4" fmla="*/ 1690130 w 1690130"/>
              <a:gd name="connsiteY4" fmla="*/ 303521 h 428180"/>
              <a:gd name="connsiteX5" fmla="*/ 1666078 w 1690130"/>
              <a:gd name="connsiteY5" fmla="*/ 425980 h 428180"/>
              <a:gd name="connsiteX6" fmla="*/ 1534333 w 1690130"/>
              <a:gd name="connsiteY6" fmla="*/ 384706 h 428180"/>
              <a:gd name="connsiteX7" fmla="*/ 93490 w 1690130"/>
              <a:gd name="connsiteY7" fmla="*/ 387087 h 428180"/>
              <a:gd name="connsiteX8" fmla="*/ 0 w 1690130"/>
              <a:gd name="connsiteY8" fmla="*/ 200555 h 428180"/>
              <a:gd name="connsiteX0" fmla="*/ 0 w 1671080"/>
              <a:gd name="connsiteY0" fmla="*/ 198173 h 428180"/>
              <a:gd name="connsiteX1" fmla="*/ 74440 w 1671080"/>
              <a:gd name="connsiteY1" fmla="*/ 0 h 428180"/>
              <a:gd name="connsiteX2" fmla="*/ 1606564 w 1671080"/>
              <a:gd name="connsiteY2" fmla="*/ 0 h 428180"/>
              <a:gd name="connsiteX3" fmla="*/ 1671080 w 1671080"/>
              <a:gd name="connsiteY3" fmla="*/ 64516 h 428180"/>
              <a:gd name="connsiteX4" fmla="*/ 1671080 w 1671080"/>
              <a:gd name="connsiteY4" fmla="*/ 303521 h 428180"/>
              <a:gd name="connsiteX5" fmla="*/ 1647028 w 1671080"/>
              <a:gd name="connsiteY5" fmla="*/ 425980 h 428180"/>
              <a:gd name="connsiteX6" fmla="*/ 1515283 w 1671080"/>
              <a:gd name="connsiteY6" fmla="*/ 384706 h 428180"/>
              <a:gd name="connsiteX7" fmla="*/ 74440 w 1671080"/>
              <a:gd name="connsiteY7" fmla="*/ 387087 h 428180"/>
              <a:gd name="connsiteX8" fmla="*/ 0 w 1671080"/>
              <a:gd name="connsiteY8" fmla="*/ 198173 h 428180"/>
              <a:gd name="connsiteX0" fmla="*/ 60983 w 1732063"/>
              <a:gd name="connsiteY0" fmla="*/ 198173 h 428180"/>
              <a:gd name="connsiteX1" fmla="*/ 135423 w 1732063"/>
              <a:gd name="connsiteY1" fmla="*/ 0 h 428180"/>
              <a:gd name="connsiteX2" fmla="*/ 1667547 w 1732063"/>
              <a:gd name="connsiteY2" fmla="*/ 0 h 428180"/>
              <a:gd name="connsiteX3" fmla="*/ 1732063 w 1732063"/>
              <a:gd name="connsiteY3" fmla="*/ 64516 h 428180"/>
              <a:gd name="connsiteX4" fmla="*/ 1732063 w 1732063"/>
              <a:gd name="connsiteY4" fmla="*/ 303521 h 428180"/>
              <a:gd name="connsiteX5" fmla="*/ 1708011 w 1732063"/>
              <a:gd name="connsiteY5" fmla="*/ 425980 h 428180"/>
              <a:gd name="connsiteX6" fmla="*/ 1576266 w 1732063"/>
              <a:gd name="connsiteY6" fmla="*/ 384706 h 428180"/>
              <a:gd name="connsiteX7" fmla="*/ 135423 w 1732063"/>
              <a:gd name="connsiteY7" fmla="*/ 387087 h 428180"/>
              <a:gd name="connsiteX8" fmla="*/ 60983 w 1732063"/>
              <a:gd name="connsiteY8" fmla="*/ 198173 h 428180"/>
              <a:gd name="connsiteX0" fmla="*/ 0 w 1671080"/>
              <a:gd name="connsiteY0" fmla="*/ 198173 h 428180"/>
              <a:gd name="connsiteX1" fmla="*/ 74440 w 1671080"/>
              <a:gd name="connsiteY1" fmla="*/ 0 h 428180"/>
              <a:gd name="connsiteX2" fmla="*/ 1606564 w 1671080"/>
              <a:gd name="connsiteY2" fmla="*/ 0 h 428180"/>
              <a:gd name="connsiteX3" fmla="*/ 1671080 w 1671080"/>
              <a:gd name="connsiteY3" fmla="*/ 64516 h 428180"/>
              <a:gd name="connsiteX4" fmla="*/ 1671080 w 1671080"/>
              <a:gd name="connsiteY4" fmla="*/ 303521 h 428180"/>
              <a:gd name="connsiteX5" fmla="*/ 1647028 w 1671080"/>
              <a:gd name="connsiteY5" fmla="*/ 425980 h 428180"/>
              <a:gd name="connsiteX6" fmla="*/ 1515283 w 1671080"/>
              <a:gd name="connsiteY6" fmla="*/ 384706 h 428180"/>
              <a:gd name="connsiteX7" fmla="*/ 74440 w 1671080"/>
              <a:gd name="connsiteY7" fmla="*/ 387087 h 428180"/>
              <a:gd name="connsiteX8" fmla="*/ 0 w 1671080"/>
              <a:gd name="connsiteY8" fmla="*/ 198173 h 428180"/>
              <a:gd name="connsiteX0" fmla="*/ 0 w 1671080"/>
              <a:gd name="connsiteY0" fmla="*/ 198173 h 428180"/>
              <a:gd name="connsiteX1" fmla="*/ 74440 w 1671080"/>
              <a:gd name="connsiteY1" fmla="*/ 0 h 428180"/>
              <a:gd name="connsiteX2" fmla="*/ 1606564 w 1671080"/>
              <a:gd name="connsiteY2" fmla="*/ 0 h 428180"/>
              <a:gd name="connsiteX3" fmla="*/ 1671080 w 1671080"/>
              <a:gd name="connsiteY3" fmla="*/ 64516 h 428180"/>
              <a:gd name="connsiteX4" fmla="*/ 1671080 w 1671080"/>
              <a:gd name="connsiteY4" fmla="*/ 303521 h 428180"/>
              <a:gd name="connsiteX5" fmla="*/ 1647028 w 1671080"/>
              <a:gd name="connsiteY5" fmla="*/ 425980 h 428180"/>
              <a:gd name="connsiteX6" fmla="*/ 1515283 w 1671080"/>
              <a:gd name="connsiteY6" fmla="*/ 384706 h 428180"/>
              <a:gd name="connsiteX7" fmla="*/ 74440 w 1671080"/>
              <a:gd name="connsiteY7" fmla="*/ 387087 h 428180"/>
              <a:gd name="connsiteX8" fmla="*/ 0 w 1671080"/>
              <a:gd name="connsiteY8" fmla="*/ 198173 h 42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080" h="428180">
                <a:moveTo>
                  <a:pt x="0" y="198173"/>
                </a:moveTo>
                <a:cubicBezTo>
                  <a:pt x="0" y="133659"/>
                  <a:pt x="28532" y="35411"/>
                  <a:pt x="74440" y="0"/>
                </a:cubicBezTo>
                <a:lnTo>
                  <a:pt x="1606564" y="0"/>
                </a:lnTo>
                <a:cubicBezTo>
                  <a:pt x="1642195" y="0"/>
                  <a:pt x="1671080" y="28885"/>
                  <a:pt x="1671080" y="64516"/>
                </a:cubicBezTo>
                <a:lnTo>
                  <a:pt x="1671080" y="303521"/>
                </a:lnTo>
                <a:cubicBezTo>
                  <a:pt x="1667865" y="367734"/>
                  <a:pt x="1672994" y="412449"/>
                  <a:pt x="1647028" y="425980"/>
                </a:cubicBezTo>
                <a:cubicBezTo>
                  <a:pt x="1621062" y="439511"/>
                  <a:pt x="1570477" y="386295"/>
                  <a:pt x="1515283" y="384706"/>
                </a:cubicBezTo>
                <a:lnTo>
                  <a:pt x="74440" y="387087"/>
                </a:lnTo>
                <a:cubicBezTo>
                  <a:pt x="29061" y="341711"/>
                  <a:pt x="0" y="262687"/>
                  <a:pt x="0" y="198173"/>
                </a:cubicBezTo>
                <a:close/>
              </a:path>
            </a:pathLst>
          </a:cu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562" name="Snip Same Side Corner Rectangle 561"/>
          <p:cNvSpPr/>
          <p:nvPr/>
        </p:nvSpPr>
        <p:spPr bwMode="auto">
          <a:xfrm>
            <a:off x="8218488" y="1295400"/>
            <a:ext cx="1114425" cy="228600"/>
          </a:xfrm>
          <a:prstGeom prst="snip2Same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defRPr/>
            </a:pPr>
            <a:endParaRPr lang="en-US" sz="1600" dirty="0">
              <a:latin typeface="Arial" charset="0"/>
              <a:cs typeface="Arial" charset="0"/>
            </a:endParaRPr>
          </a:p>
        </p:txBody>
      </p:sp>
      <p:sp>
        <p:nvSpPr>
          <p:cNvPr id="27848" name="TextBox 103"/>
          <p:cNvSpPr txBox="1">
            <a:spLocks noChangeArrowheads="1"/>
          </p:cNvSpPr>
          <p:nvPr/>
        </p:nvSpPr>
        <p:spPr bwMode="auto">
          <a:xfrm>
            <a:off x="8226425" y="1322388"/>
            <a:ext cx="12271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t>CDB_SERVICES</a:t>
            </a:r>
          </a:p>
        </p:txBody>
      </p:sp>
      <p:pic>
        <p:nvPicPr>
          <p:cNvPr id="27849" name="Picture 5" descr="healt030_ea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8688388" y="188913"/>
            <a:ext cx="1127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0" name="Text Box 6"/>
          <p:cNvSpPr txBox="1">
            <a:spLocks noChangeArrowheads="1"/>
          </p:cNvSpPr>
          <p:nvPr/>
        </p:nvSpPr>
        <p:spPr bwMode="auto">
          <a:xfrm>
            <a:off x="8189913" y="188913"/>
            <a:ext cx="687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600" b="1" dirty="0"/>
              <a:t>Listener</a:t>
            </a:r>
          </a:p>
        </p:txBody>
      </p:sp>
      <p:sp>
        <p:nvSpPr>
          <p:cNvPr id="27851" name="Text Box 6"/>
          <p:cNvSpPr txBox="1">
            <a:spLocks noChangeArrowheads="1"/>
          </p:cNvSpPr>
          <p:nvPr/>
        </p:nvSpPr>
        <p:spPr bwMode="auto">
          <a:xfrm>
            <a:off x="7854950" y="660400"/>
            <a:ext cx="10937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600" b="1" dirty="0"/>
              <a:t>PDB Container 1</a:t>
            </a:r>
          </a:p>
        </p:txBody>
      </p:sp>
      <p:sp>
        <p:nvSpPr>
          <p:cNvPr id="27852" name="Text Box 6"/>
          <p:cNvSpPr txBox="1">
            <a:spLocks noChangeArrowheads="1"/>
          </p:cNvSpPr>
          <p:nvPr/>
        </p:nvSpPr>
        <p:spPr bwMode="auto">
          <a:xfrm>
            <a:off x="9331325" y="660400"/>
            <a:ext cx="809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600" b="1" dirty="0"/>
              <a:t>PDB Container </a:t>
            </a:r>
            <a:r>
              <a:rPr lang="en-US" altLang="en-US" sz="600" b="1" i="1" dirty="0"/>
              <a:t>n</a:t>
            </a:r>
          </a:p>
        </p:txBody>
      </p:sp>
      <p:sp>
        <p:nvSpPr>
          <p:cNvPr id="27853" name="TextBox 131"/>
          <p:cNvSpPr txBox="1">
            <a:spLocks noChangeArrowheads="1"/>
          </p:cNvSpPr>
          <p:nvPr/>
        </p:nvSpPr>
        <p:spPr bwMode="auto">
          <a:xfrm>
            <a:off x="8840788" y="617538"/>
            <a:ext cx="3444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b="1" dirty="0"/>
              <a:t>. . .</a:t>
            </a:r>
          </a:p>
        </p:txBody>
      </p:sp>
      <p:sp>
        <p:nvSpPr>
          <p:cNvPr id="569" name="Snip Single Corner Rectangle 568"/>
          <p:cNvSpPr/>
          <p:nvPr/>
        </p:nvSpPr>
        <p:spPr bwMode="auto">
          <a:xfrm>
            <a:off x="9374188" y="203200"/>
            <a:ext cx="742950" cy="280988"/>
          </a:xfrm>
          <a:prstGeom prst="snip1Rect">
            <a:avLst/>
          </a:prstGeom>
          <a:solidFill>
            <a:srgbClr val="61808E"/>
          </a:solidFill>
          <a:ln w="12700" cap="flat" cmpd="sng" algn="ctr">
            <a:solidFill>
              <a:schemeClr val="tx1"/>
            </a:solidFill>
            <a:prstDash val="solid"/>
            <a:round/>
            <a:headEnd type="none" w="sm" len="sm"/>
            <a:tailEnd type="none" w="sm" len="sm"/>
          </a:ln>
          <a:effectLst/>
        </p:spPr>
        <p:txBody>
          <a:bodyPr/>
          <a:lstStyle/>
          <a:p>
            <a:pPr defTabSz="228600" eaLnBrk="1" hangingPunct="1">
              <a:defRPr/>
            </a:pPr>
            <a:endParaRPr lang="en-US" sz="1600" b="1" dirty="0">
              <a:latin typeface="Arial" charset="0"/>
              <a:cs typeface="Arial" charset="0"/>
            </a:endParaRPr>
          </a:p>
        </p:txBody>
      </p:sp>
      <p:sp>
        <p:nvSpPr>
          <p:cNvPr id="27855" name="TextBox 242"/>
          <p:cNvSpPr txBox="1">
            <a:spLocks noChangeArrowheads="1"/>
          </p:cNvSpPr>
          <p:nvPr/>
        </p:nvSpPr>
        <p:spPr bwMode="auto">
          <a:xfrm>
            <a:off x="9304338" y="239713"/>
            <a:ext cx="6699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b="1" dirty="0">
                <a:solidFill>
                  <a:schemeClr val="bg1"/>
                </a:solidFill>
              </a:rPr>
              <a:t>listener.ora</a:t>
            </a:r>
          </a:p>
        </p:txBody>
      </p:sp>
      <p:cxnSp>
        <p:nvCxnSpPr>
          <p:cNvPr id="27856" name="Straight Arrow Connector 244"/>
          <p:cNvCxnSpPr>
            <a:cxnSpLocks noChangeShapeType="1"/>
            <a:stCxn id="569" idx="2"/>
          </p:cNvCxnSpPr>
          <p:nvPr/>
        </p:nvCxnSpPr>
        <p:spPr bwMode="auto">
          <a:xfrm flipH="1">
            <a:off x="8840788" y="344488"/>
            <a:ext cx="533400" cy="3175"/>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857" name="TextBox 101"/>
          <p:cNvSpPr txBox="1">
            <a:spLocks noChangeArrowheads="1"/>
          </p:cNvSpPr>
          <p:nvPr/>
        </p:nvSpPr>
        <p:spPr bwMode="auto">
          <a:xfrm>
            <a:off x="7708900" y="1281113"/>
            <a:ext cx="422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t>CDB</a:t>
            </a:r>
            <a:br>
              <a:rPr lang="en-US" altLang="en-US" sz="700" dirty="0"/>
            </a:br>
            <a:r>
              <a:rPr lang="en-US" altLang="en-US" sz="700" dirty="0"/>
              <a:t>Views</a:t>
            </a:r>
          </a:p>
        </p:txBody>
      </p:sp>
      <p:cxnSp>
        <p:nvCxnSpPr>
          <p:cNvPr id="573" name="Elbow Connector 294"/>
          <p:cNvCxnSpPr>
            <a:cxnSpLocks noChangeShapeType="1"/>
          </p:cNvCxnSpPr>
          <p:nvPr/>
        </p:nvCxnSpPr>
        <p:spPr bwMode="auto">
          <a:xfrm rot="5400000">
            <a:off x="8024813" y="-79375"/>
            <a:ext cx="242887" cy="1236663"/>
          </a:xfrm>
          <a:prstGeom prst="bentConnector3">
            <a:avLst>
              <a:gd name="adj1" fmla="val 50000"/>
            </a:avLst>
          </a:prstGeom>
          <a:noFill/>
          <a:ln w="19050" algn="ctr">
            <a:solidFill>
              <a:schemeClr val="tx1">
                <a:lumMod val="40000"/>
                <a:lumOff val="60000"/>
              </a:schemeClr>
            </a:solidFill>
            <a:prstDash val="sysDot"/>
            <a:round/>
            <a:headEnd/>
            <a:tailEnd type="triangle" w="med" len="med"/>
          </a:ln>
          <a:extLst/>
        </p:spPr>
      </p:cxnSp>
      <p:cxnSp>
        <p:nvCxnSpPr>
          <p:cNvPr id="574" name="Elbow Connector 296"/>
          <p:cNvCxnSpPr>
            <a:cxnSpLocks noChangeShapeType="1"/>
            <a:endCxn id="27851" idx="0"/>
          </p:cNvCxnSpPr>
          <p:nvPr/>
        </p:nvCxnSpPr>
        <p:spPr bwMode="auto">
          <a:xfrm rot="5400000">
            <a:off x="8461375" y="357188"/>
            <a:ext cx="242887" cy="363538"/>
          </a:xfrm>
          <a:prstGeom prst="bentConnector3">
            <a:avLst>
              <a:gd name="adj1" fmla="val 50000"/>
            </a:avLst>
          </a:prstGeom>
          <a:noFill/>
          <a:ln w="19050" algn="ctr">
            <a:solidFill>
              <a:schemeClr val="tx1">
                <a:lumMod val="40000"/>
                <a:lumOff val="60000"/>
              </a:schemeClr>
            </a:solidFill>
            <a:prstDash val="sysDot"/>
            <a:round/>
            <a:headEnd/>
            <a:tailEnd type="triangle" w="med" len="med"/>
          </a:ln>
          <a:extLst/>
        </p:spPr>
      </p:cxnSp>
      <p:cxnSp>
        <p:nvCxnSpPr>
          <p:cNvPr id="575" name="Elbow Connector 298"/>
          <p:cNvCxnSpPr>
            <a:cxnSpLocks noChangeShapeType="1"/>
          </p:cNvCxnSpPr>
          <p:nvPr/>
        </p:nvCxnSpPr>
        <p:spPr bwMode="auto">
          <a:xfrm rot="16200000" flipH="1">
            <a:off x="9233694" y="-51593"/>
            <a:ext cx="242887" cy="1181100"/>
          </a:xfrm>
          <a:prstGeom prst="bentConnector3">
            <a:avLst>
              <a:gd name="adj1" fmla="val 50000"/>
            </a:avLst>
          </a:prstGeom>
          <a:noFill/>
          <a:ln w="19050" algn="ctr">
            <a:solidFill>
              <a:schemeClr val="tx1">
                <a:lumMod val="40000"/>
                <a:lumOff val="60000"/>
              </a:schemeClr>
            </a:solidFill>
            <a:prstDash val="sysDot"/>
            <a:round/>
            <a:headEnd/>
            <a:tailEnd type="triangle" w="med" len="med"/>
          </a:ln>
          <a:extLst/>
        </p:spPr>
      </p:cxnSp>
      <p:cxnSp>
        <p:nvCxnSpPr>
          <p:cNvPr id="576" name="Elbow Connector 285"/>
          <p:cNvCxnSpPr>
            <a:cxnSpLocks noChangeShapeType="1"/>
          </p:cNvCxnSpPr>
          <p:nvPr/>
        </p:nvCxnSpPr>
        <p:spPr bwMode="auto">
          <a:xfrm rot="16200000" flipV="1">
            <a:off x="8038307" y="334168"/>
            <a:ext cx="450850" cy="1471613"/>
          </a:xfrm>
          <a:prstGeom prst="bentConnector3">
            <a:avLst>
              <a:gd name="adj1" fmla="val 63736"/>
            </a:avLst>
          </a:prstGeom>
          <a:noFill/>
          <a:ln w="19050" algn="ctr">
            <a:solidFill>
              <a:schemeClr val="tx1">
                <a:lumMod val="40000"/>
                <a:lumOff val="60000"/>
              </a:schemeClr>
            </a:solidFill>
            <a:prstDash val="sysDot"/>
            <a:round/>
            <a:headEnd/>
            <a:tailEnd type="triangle" w="med" len="med"/>
          </a:ln>
          <a:extLst/>
        </p:spPr>
      </p:cxnSp>
      <p:cxnSp>
        <p:nvCxnSpPr>
          <p:cNvPr id="577" name="Elbow Connector 288"/>
          <p:cNvCxnSpPr>
            <a:cxnSpLocks noChangeShapeType="1"/>
          </p:cNvCxnSpPr>
          <p:nvPr/>
        </p:nvCxnSpPr>
        <p:spPr bwMode="auto">
          <a:xfrm rot="5400000" flipH="1" flipV="1">
            <a:off x="9247188" y="596900"/>
            <a:ext cx="450850" cy="946150"/>
          </a:xfrm>
          <a:prstGeom prst="bentConnector3">
            <a:avLst>
              <a:gd name="adj1" fmla="val 63736"/>
            </a:avLst>
          </a:prstGeom>
          <a:noFill/>
          <a:ln w="19050" algn="ctr">
            <a:solidFill>
              <a:schemeClr val="tx1">
                <a:lumMod val="40000"/>
                <a:lumOff val="60000"/>
              </a:schemeClr>
            </a:solidFill>
            <a:prstDash val="sysDot"/>
            <a:round/>
            <a:headEnd/>
            <a:tailEnd type="triangle" w="med" len="med"/>
          </a:ln>
          <a:extLst/>
        </p:spPr>
      </p:cxnSp>
      <p:cxnSp>
        <p:nvCxnSpPr>
          <p:cNvPr id="578" name="Elbow Connector 291"/>
          <p:cNvCxnSpPr>
            <a:cxnSpLocks noChangeShapeType="1"/>
          </p:cNvCxnSpPr>
          <p:nvPr/>
        </p:nvCxnSpPr>
        <p:spPr bwMode="auto">
          <a:xfrm rot="16200000" flipV="1">
            <a:off x="8474869" y="770731"/>
            <a:ext cx="450850" cy="598488"/>
          </a:xfrm>
          <a:prstGeom prst="bentConnector3">
            <a:avLst>
              <a:gd name="adj1" fmla="val 63736"/>
            </a:avLst>
          </a:prstGeom>
          <a:noFill/>
          <a:ln w="19050" algn="ctr">
            <a:solidFill>
              <a:schemeClr val="tx1">
                <a:lumMod val="40000"/>
                <a:lumOff val="60000"/>
              </a:schemeClr>
            </a:solidFill>
            <a:prstDash val="sysDot"/>
            <a:round/>
            <a:headEnd/>
            <a:tailEnd type="triangle" w="med" len="med"/>
          </a:ln>
          <a:extLst/>
        </p:spPr>
      </p:cxnSp>
      <p:sp>
        <p:nvSpPr>
          <p:cNvPr id="27864" name="Text Box 6"/>
          <p:cNvSpPr txBox="1">
            <a:spLocks noChangeArrowheads="1"/>
          </p:cNvSpPr>
          <p:nvPr/>
        </p:nvSpPr>
        <p:spPr bwMode="auto">
          <a:xfrm>
            <a:off x="7150100" y="660400"/>
            <a:ext cx="9794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700" dirty="0"/>
              <a:t>CDB Instance</a:t>
            </a:r>
          </a:p>
        </p:txBody>
      </p:sp>
      <p:cxnSp>
        <p:nvCxnSpPr>
          <p:cNvPr id="27865" name="Elbow Connector 123"/>
          <p:cNvCxnSpPr>
            <a:cxnSpLocks noChangeShapeType="1"/>
          </p:cNvCxnSpPr>
          <p:nvPr/>
        </p:nvCxnSpPr>
        <p:spPr bwMode="auto">
          <a:xfrm rot="5400000" flipH="1" flipV="1">
            <a:off x="4456113" y="842963"/>
            <a:ext cx="1044575" cy="2638425"/>
          </a:xfrm>
          <a:prstGeom prst="bentConnector3">
            <a:avLst>
              <a:gd name="adj1" fmla="val 57611"/>
            </a:avLst>
          </a:prstGeom>
          <a:noFill/>
          <a:ln w="19050" algn="ctr">
            <a:solidFill>
              <a:schemeClr val="tx1"/>
            </a:solidFill>
            <a:prstDash val="sysDash"/>
            <a:round/>
            <a:headEnd type="none" w="sm" len="sm"/>
            <a:tailEnd type="triangle" w="med" len="med"/>
          </a:ln>
          <a:extLst>
            <a:ext uri="{909E8E84-426E-40DD-AFC4-6F175D3DCCD1}">
              <a14:hiddenFill xmlns:a14="http://schemas.microsoft.com/office/drawing/2010/main">
                <a:noFill/>
              </a14:hiddenFill>
            </a:ext>
          </a:extLst>
        </p:spPr>
      </p:cxnSp>
      <p:sp>
        <p:nvSpPr>
          <p:cNvPr id="305" name="Snip Single Corner Rectangle 304"/>
          <p:cNvSpPr/>
          <p:nvPr/>
        </p:nvSpPr>
        <p:spPr bwMode="auto">
          <a:xfrm>
            <a:off x="7065963" y="3665538"/>
            <a:ext cx="366712" cy="144462"/>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67" name="TextBox 303"/>
          <p:cNvSpPr txBox="1">
            <a:spLocks noChangeArrowheads="1"/>
          </p:cNvSpPr>
          <p:nvPr/>
        </p:nvSpPr>
        <p:spPr bwMode="auto">
          <a:xfrm>
            <a:off x="6913563" y="3784600"/>
            <a:ext cx="4603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900" dirty="0"/>
              <a:t>Undo</a:t>
            </a:r>
          </a:p>
        </p:txBody>
      </p:sp>
      <p:grpSp>
        <p:nvGrpSpPr>
          <p:cNvPr id="27868" name="Group 2"/>
          <p:cNvGrpSpPr>
            <a:grpSpLocks/>
          </p:cNvGrpSpPr>
          <p:nvPr/>
        </p:nvGrpSpPr>
        <p:grpSpPr bwMode="auto">
          <a:xfrm>
            <a:off x="8574088" y="3630613"/>
            <a:ext cx="2979737" cy="617537"/>
            <a:chOff x="2763838" y="3796066"/>
            <a:chExt cx="2979737" cy="617184"/>
          </a:xfrm>
        </p:grpSpPr>
        <p:sp>
          <p:nvSpPr>
            <p:cNvPr id="27883" name="Flowchart: Process 337"/>
            <p:cNvSpPr>
              <a:spLocks noChangeArrowheads="1"/>
            </p:cNvSpPr>
            <p:nvPr/>
          </p:nvSpPr>
          <p:spPr bwMode="auto">
            <a:xfrm>
              <a:off x="2825750" y="3803650"/>
              <a:ext cx="2917825" cy="579438"/>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7884" name="Straight Connector 41"/>
            <p:cNvCxnSpPr>
              <a:cxnSpLocks noChangeShapeType="1"/>
            </p:cNvCxnSpPr>
            <p:nvPr/>
          </p:nvCxnSpPr>
          <p:spPr bwMode="auto">
            <a:xfrm>
              <a:off x="2840038" y="3803650"/>
              <a:ext cx="2873375"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310" name="Snip Single Corner Rectangle 309"/>
            <p:cNvSpPr/>
            <p:nvPr/>
          </p:nvSpPr>
          <p:spPr bwMode="auto">
            <a:xfrm>
              <a:off x="4321175" y="3988043"/>
              <a:ext cx="419100" cy="184045"/>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12" name="Snip Single Corner Rectangle 311"/>
            <p:cNvSpPr/>
            <p:nvPr/>
          </p:nvSpPr>
          <p:spPr bwMode="auto">
            <a:xfrm>
              <a:off x="4389438" y="4041987"/>
              <a:ext cx="449262" cy="184045"/>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87" name="TextBox 63"/>
            <p:cNvSpPr txBox="1">
              <a:spLocks noChangeArrowheads="1"/>
            </p:cNvSpPr>
            <p:nvPr/>
          </p:nvSpPr>
          <p:spPr bwMode="auto">
            <a:xfrm>
              <a:off x="4292148" y="4197350"/>
              <a:ext cx="452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Users</a:t>
              </a:r>
            </a:p>
          </p:txBody>
        </p:sp>
        <p:sp>
          <p:nvSpPr>
            <p:cNvPr id="318" name="Snip Single Corner Rectangle 317"/>
            <p:cNvSpPr/>
            <p:nvPr/>
          </p:nvSpPr>
          <p:spPr bwMode="auto">
            <a:xfrm>
              <a:off x="5056188" y="3964245"/>
              <a:ext cx="427037" cy="215777"/>
            </a:xfrm>
            <a:prstGeom prst="snip1Rect">
              <a:avLst/>
            </a:prstGeom>
            <a:solidFill>
              <a:schemeClr val="accent5">
                <a:lumMod val="75000"/>
              </a:schemeClr>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89" name="TextBox 103"/>
            <p:cNvSpPr txBox="1">
              <a:spLocks noChangeArrowheads="1"/>
            </p:cNvSpPr>
            <p:nvPr/>
          </p:nvSpPr>
          <p:spPr bwMode="auto">
            <a:xfrm>
              <a:off x="4838248" y="4178300"/>
              <a:ext cx="63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Tempfiles</a:t>
              </a:r>
            </a:p>
          </p:txBody>
        </p:sp>
        <p:sp>
          <p:nvSpPr>
            <p:cNvPr id="320" name="Snip Single Corner Rectangle 319"/>
            <p:cNvSpPr/>
            <p:nvPr/>
          </p:nvSpPr>
          <p:spPr bwMode="auto">
            <a:xfrm>
              <a:off x="3090863" y="3986457"/>
              <a:ext cx="401637" cy="190391"/>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91" name="TextBox 289"/>
            <p:cNvSpPr txBox="1">
              <a:spLocks noChangeArrowheads="1"/>
            </p:cNvSpPr>
            <p:nvPr/>
          </p:nvSpPr>
          <p:spPr bwMode="auto">
            <a:xfrm>
              <a:off x="2862436" y="4159250"/>
              <a:ext cx="608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27892" name="TextBox 290"/>
            <p:cNvSpPr txBox="1">
              <a:spLocks noChangeArrowheads="1"/>
            </p:cNvSpPr>
            <p:nvPr/>
          </p:nvSpPr>
          <p:spPr bwMode="auto">
            <a:xfrm>
              <a:off x="3502218" y="4159250"/>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324" name="Snip Single Corner Rectangle 323"/>
            <p:cNvSpPr/>
            <p:nvPr/>
          </p:nvSpPr>
          <p:spPr bwMode="auto">
            <a:xfrm>
              <a:off x="3717925" y="3980111"/>
              <a:ext cx="400050" cy="190391"/>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27894" name="TextBox 239"/>
            <p:cNvSpPr txBox="1">
              <a:spLocks noChangeArrowheads="1"/>
            </p:cNvSpPr>
            <p:nvPr/>
          </p:nvSpPr>
          <p:spPr bwMode="auto">
            <a:xfrm>
              <a:off x="2763838" y="3817938"/>
              <a:ext cx="10429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Application PDB Files</a:t>
              </a:r>
            </a:p>
          </p:txBody>
        </p:sp>
        <p:sp>
          <p:nvSpPr>
            <p:cNvPr id="27895" name="TextBox 301"/>
            <p:cNvSpPr txBox="1">
              <a:spLocks noChangeArrowheads="1"/>
            </p:cNvSpPr>
            <p:nvPr/>
          </p:nvSpPr>
          <p:spPr bwMode="auto">
            <a:xfrm>
              <a:off x="4175693" y="3796066"/>
              <a:ext cx="4603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900" dirty="0"/>
                <a:t>Undo</a:t>
              </a:r>
            </a:p>
          </p:txBody>
        </p:sp>
      </p:grpSp>
      <p:sp>
        <p:nvSpPr>
          <p:cNvPr id="27869" name="TextBox 104"/>
          <p:cNvSpPr txBox="1">
            <a:spLocks noChangeArrowheads="1"/>
          </p:cNvSpPr>
          <p:nvPr/>
        </p:nvSpPr>
        <p:spPr bwMode="auto">
          <a:xfrm>
            <a:off x="8736013" y="2847975"/>
            <a:ext cx="6873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27870" name="TextBox 104"/>
          <p:cNvSpPr txBox="1">
            <a:spLocks noChangeArrowheads="1"/>
          </p:cNvSpPr>
          <p:nvPr/>
        </p:nvSpPr>
        <p:spPr bwMode="auto">
          <a:xfrm>
            <a:off x="5089525" y="3200400"/>
            <a:ext cx="596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27871" name="TextBox 104"/>
          <p:cNvSpPr txBox="1">
            <a:spLocks noChangeArrowheads="1"/>
          </p:cNvSpPr>
          <p:nvPr/>
        </p:nvSpPr>
        <p:spPr bwMode="auto">
          <a:xfrm>
            <a:off x="6629400" y="3281363"/>
            <a:ext cx="687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pic>
        <p:nvPicPr>
          <p:cNvPr id="27872" name="Picture 12392"/>
          <p:cNvPicPr>
            <a:picLocks noChangeAspect="1"/>
          </p:cNvPicPr>
          <p:nvPr/>
        </p:nvPicPr>
        <p:blipFill>
          <a:blip r:embed="rId11">
            <a:extLst>
              <a:ext uri="{28A0092B-C50C-407E-A947-70E740481C1C}">
                <a14:useLocalDpi xmlns:a14="http://schemas.microsoft.com/office/drawing/2010/main" val="0"/>
              </a:ext>
            </a:extLst>
          </a:blip>
          <a:stretch>
            <a:fillRect/>
          </a:stretch>
        </p:blipFill>
        <p:spPr bwMode="auto">
          <a:xfrm>
            <a:off x="4549775" y="3351213"/>
            <a:ext cx="108071"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73" name="Picture 343"/>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auto">
          <a:xfrm>
            <a:off x="10631488" y="3187700"/>
            <a:ext cx="103914" cy="24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74" name="Picture 347"/>
          <p:cNvPicPr>
            <a:picLocks noChangeAspect="1"/>
          </p:cNvPicPr>
          <p:nvPr/>
        </p:nvPicPr>
        <p:blipFill>
          <a:blip r:embed="rId11">
            <a:extLst>
              <a:ext uri="{28A0092B-C50C-407E-A947-70E740481C1C}">
                <a14:useLocalDpi xmlns:a14="http://schemas.microsoft.com/office/drawing/2010/main" val="0"/>
              </a:ext>
            </a:extLst>
          </a:blip>
          <a:stretch>
            <a:fillRect/>
          </a:stretch>
        </p:blipFill>
        <p:spPr bwMode="auto">
          <a:xfrm>
            <a:off x="11055350" y="3273425"/>
            <a:ext cx="108071"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2" name="TextBox 581"/>
          <p:cNvSpPr txBox="1"/>
          <p:nvPr/>
        </p:nvSpPr>
        <p:spPr bwMode="auto">
          <a:xfrm>
            <a:off x="6297613" y="2543175"/>
            <a:ext cx="1470025" cy="254000"/>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Application Container</a:t>
            </a:r>
          </a:p>
        </p:txBody>
      </p:sp>
      <p:sp>
        <p:nvSpPr>
          <p:cNvPr id="613" name="TextBox 612"/>
          <p:cNvSpPr txBox="1"/>
          <p:nvPr/>
        </p:nvSpPr>
        <p:spPr bwMode="auto">
          <a:xfrm>
            <a:off x="6257925" y="2792413"/>
            <a:ext cx="1422400" cy="254000"/>
          </a:xfrm>
          <a:prstGeom prst="rect">
            <a:avLst/>
          </a:prstGeom>
          <a:noFill/>
        </p:spPr>
        <p:txBody>
          <a:bodyPr wrap="none">
            <a:spAutoFit/>
          </a:bodyPr>
          <a:lstStyle/>
          <a:p>
            <a:pPr eaLnBrk="1" hangingPunct="1">
              <a:buFont typeface="Arial" charset="0"/>
              <a:buNone/>
              <a:defRPr/>
            </a:pPr>
            <a:r>
              <a:rPr lang="en-US" sz="1050" dirty="0">
                <a:solidFill>
                  <a:srgbClr val="FF0000"/>
                </a:solidFill>
                <a:latin typeface="Arial" charset="0"/>
              </a:rPr>
              <a:t>Application root </a:t>
            </a:r>
            <a:r>
              <a:rPr lang="en-US" sz="1050" i="1" dirty="0">
                <a:solidFill>
                  <a:srgbClr val="FF0000"/>
                </a:solidFill>
                <a:latin typeface="Arial" charset="0"/>
              </a:rPr>
              <a:t>APP</a:t>
            </a:r>
          </a:p>
        </p:txBody>
      </p:sp>
      <p:sp>
        <p:nvSpPr>
          <p:cNvPr id="27877" name="TextBox 112"/>
          <p:cNvSpPr txBox="1">
            <a:spLocks noChangeArrowheads="1"/>
          </p:cNvSpPr>
          <p:nvPr/>
        </p:nvSpPr>
        <p:spPr bwMode="auto">
          <a:xfrm>
            <a:off x="5616575" y="1452563"/>
            <a:ext cx="1465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AWR</a:t>
            </a:r>
          </a:p>
        </p:txBody>
      </p:sp>
      <p:sp>
        <p:nvSpPr>
          <p:cNvPr id="27878" name="TextBox 131"/>
          <p:cNvSpPr txBox="1">
            <a:spLocks noChangeArrowheads="1"/>
          </p:cNvSpPr>
          <p:nvPr/>
        </p:nvSpPr>
        <p:spPr bwMode="auto">
          <a:xfrm>
            <a:off x="5473700" y="1387475"/>
            <a:ext cx="414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 .</a:t>
            </a:r>
          </a:p>
        </p:txBody>
      </p:sp>
      <p:sp>
        <p:nvSpPr>
          <p:cNvPr id="27879" name="TextBox 142"/>
          <p:cNvSpPr txBox="1">
            <a:spLocks noChangeArrowheads="1"/>
          </p:cNvSpPr>
          <p:nvPr/>
        </p:nvSpPr>
        <p:spPr bwMode="auto">
          <a:xfrm>
            <a:off x="4249738" y="1330325"/>
            <a:ext cx="473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 .</a:t>
            </a:r>
          </a:p>
        </p:txBody>
      </p:sp>
      <p:pic>
        <p:nvPicPr>
          <p:cNvPr id="27880" name="Picture 35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4132263" y="3235325"/>
            <a:ext cx="108071"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881" name="Elbow Connector 5"/>
          <p:cNvCxnSpPr>
            <a:cxnSpLocks noChangeShapeType="1"/>
          </p:cNvCxnSpPr>
          <p:nvPr/>
        </p:nvCxnSpPr>
        <p:spPr bwMode="auto">
          <a:xfrm rot="5400000" flipH="1" flipV="1">
            <a:off x="7100888" y="915987"/>
            <a:ext cx="12700" cy="3228975"/>
          </a:xfrm>
          <a:prstGeom prst="bentConnector3">
            <a:avLst>
              <a:gd name="adj1" fmla="val 1088866"/>
            </a:avLst>
          </a:prstGeom>
          <a:noFill/>
          <a:ln w="1905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7882" name="TextBox 99"/>
          <p:cNvSpPr txBox="1">
            <a:spLocks noChangeArrowheads="1"/>
          </p:cNvSpPr>
          <p:nvPr/>
        </p:nvSpPr>
        <p:spPr bwMode="auto">
          <a:xfrm>
            <a:off x="6199188" y="2195513"/>
            <a:ext cx="1555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Fast Inter-PDB Database Link</a:t>
            </a:r>
          </a:p>
        </p:txBody>
      </p:sp>
    </p:spTree>
    <p:custDataLst>
      <p:tags r:id="rId1"/>
    </p:custDataLst>
    <p:extLst>
      <p:ext uri="{BB962C8B-B14F-4D97-AF65-F5344CB8AC3E}">
        <p14:creationId xmlns:p14="http://schemas.microsoft.com/office/powerpoint/2010/main" val="3964122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p:cNvSpPr>
            <a:spLocks noGrp="1" noChangeArrowheads="1"/>
          </p:cNvSpPr>
          <p:nvPr>
            <p:ph type="title"/>
          </p:nvPr>
        </p:nvSpPr>
        <p:spPr/>
        <p:txBody>
          <a:bodyPr/>
          <a:lstStyle/>
          <a:p>
            <a:pPr eaLnBrk="1" hangingPunct="1"/>
            <a:r>
              <a:rPr lang="en-US" altLang="en-US" dirty="0"/>
              <a:t>Objectives</a:t>
            </a:r>
          </a:p>
        </p:txBody>
      </p:sp>
      <p:sp>
        <p:nvSpPr>
          <p:cNvPr id="5123" name="Content Placeholder 4"/>
          <p:cNvSpPr>
            <a:spLocks noGrp="1"/>
          </p:cNvSpPr>
          <p:nvPr>
            <p:ph idx="1"/>
          </p:nvPr>
        </p:nvSpPr>
        <p:spPr/>
        <p:txBody>
          <a:bodyPr/>
          <a:lstStyle/>
          <a:p>
            <a:pPr eaLnBrk="1" hangingPunct="1"/>
            <a:r>
              <a:rPr lang="en-US" altLang="en-US" dirty="0"/>
              <a:t>After completing this lesson, you should be able to:</a:t>
            </a:r>
          </a:p>
          <a:p>
            <a:pPr lvl="1" eaLnBrk="1" hangingPunct="1"/>
            <a:r>
              <a:rPr lang="en-US" altLang="en-US" dirty="0"/>
              <a:t>Describe the multitenant architecture</a:t>
            </a:r>
          </a:p>
          <a:p>
            <a:pPr lvl="1" eaLnBrk="1" hangingPunct="1"/>
            <a:r>
              <a:rPr lang="en-US" altLang="en-US" dirty="0"/>
              <a:t>Describe the CDB root and pluggable database containers</a:t>
            </a:r>
          </a:p>
          <a:p>
            <a:pPr lvl="1" eaLnBrk="1" hangingPunct="1"/>
            <a:r>
              <a:rPr lang="en-US" altLang="en-US" dirty="0"/>
              <a:t>Differentiate the CDB root from a pluggable database</a:t>
            </a:r>
          </a:p>
          <a:p>
            <a:pPr lvl="1" eaLnBrk="1" hangingPunct="1"/>
            <a:r>
              <a:rPr lang="en-US" altLang="en-US" dirty="0"/>
              <a:t>Explain the terminology of commonality</a:t>
            </a:r>
          </a:p>
          <a:p>
            <a:pPr lvl="1" eaLnBrk="1" hangingPunct="1"/>
            <a:r>
              <a:rPr lang="en-US" altLang="en-US" dirty="0"/>
              <a:t>List impacts in various areas</a:t>
            </a:r>
          </a:p>
        </p:txBody>
      </p:sp>
      <p:sp>
        <p:nvSpPr>
          <p:cNvPr id="5124" name="Rectangle 4"/>
          <p:cNvSpPr>
            <a:spLocks noChangeArrowheads="1"/>
          </p:cNvSpPr>
          <p:nvPr/>
        </p:nvSpPr>
        <p:spPr bwMode="blackGray">
          <a:xfrm>
            <a:off x="7516813" y="5486400"/>
            <a:ext cx="669925" cy="179388"/>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12.2.0.1</a:t>
            </a:r>
          </a:p>
        </p:txBody>
      </p:sp>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pic>
        <p:nvPicPr>
          <p:cNvPr id="5126" name="Picture 8"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9627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pPr eaLnBrk="1" hangingPunct="1"/>
            <a:r>
              <a:rPr lang="fr-FR" altLang="en-US" dirty="0" smtClean="0"/>
              <a:t>Challenges</a:t>
            </a:r>
            <a:br>
              <a:rPr lang="fr-FR" altLang="en-US" dirty="0" smtClean="0"/>
            </a:br>
            <a:endParaRPr lang="fr-FR" altLang="en-US" dirty="0"/>
          </a:p>
        </p:txBody>
      </p:sp>
      <p:sp>
        <p:nvSpPr>
          <p:cNvPr id="6147" name="Content Placeholder 4"/>
          <p:cNvSpPr>
            <a:spLocks noGrp="1"/>
          </p:cNvSpPr>
          <p:nvPr>
            <p:ph idx="1"/>
          </p:nvPr>
        </p:nvSpPr>
        <p:spPr>
          <a:xfrm>
            <a:off x="622300" y="1243013"/>
            <a:ext cx="10944225" cy="3081179"/>
          </a:xfrm>
        </p:spPr>
        <p:txBody>
          <a:bodyPr>
            <a:normAutofit lnSpcReduction="10000"/>
          </a:bodyPr>
          <a:lstStyle/>
          <a:p>
            <a:pPr eaLnBrk="1" hangingPunct="1"/>
            <a:r>
              <a:rPr lang="en-US" altLang="en-US" dirty="0"/>
              <a:t>Many Oracle customers have large numbers of “departmental” applications built on Oracle RDBMS that:</a:t>
            </a:r>
          </a:p>
          <a:p>
            <a:pPr lvl="1" eaLnBrk="1" hangingPunct="1"/>
            <a:r>
              <a:rPr lang="en-US" altLang="en-US" dirty="0"/>
              <a:t>Do NOT use a significant percentage of the hardware on which they are deployed</a:t>
            </a:r>
          </a:p>
          <a:p>
            <a:pPr lvl="1" eaLnBrk="1" hangingPunct="1"/>
            <a:r>
              <a:rPr lang="en-US" altLang="en-US" dirty="0"/>
              <a:t>Have instance and storage overhead preventing large numbers of “departmental” databases from being placed on the same physical and storage server</a:t>
            </a:r>
          </a:p>
          <a:p>
            <a:pPr lvl="1" eaLnBrk="1" hangingPunct="1"/>
            <a:r>
              <a:rPr lang="en-US" altLang="en-US" dirty="0"/>
              <a:t>Are NOT sufficiently complex to require 100 percent of the attention of a full-time administrator</a:t>
            </a:r>
          </a:p>
          <a:p>
            <a:pPr lvl="1" eaLnBrk="1" hangingPunct="1"/>
            <a:r>
              <a:rPr lang="en-US" altLang="en-US" dirty="0"/>
              <a:t>Do require significant time to patch or upgrade all applications</a:t>
            </a:r>
          </a:p>
        </p:txBody>
      </p:sp>
      <p:sp>
        <p:nvSpPr>
          <p:cNvPr id="6148" name="Rectangle 31"/>
          <p:cNvSpPr txBox="1">
            <a:spLocks noChangeArrowheads="1"/>
          </p:cNvSpPr>
          <p:nvPr/>
        </p:nvSpPr>
        <p:spPr bwMode="auto">
          <a:xfrm>
            <a:off x="812800" y="1066800"/>
            <a:ext cx="105552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938" indent="7938"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sz="2200" dirty="0"/>
          </a:p>
        </p:txBody>
      </p:sp>
    </p:spTree>
    <p:custDataLst>
      <p:tags r:id="rId1"/>
    </p:custDataLst>
    <p:extLst>
      <p:ext uri="{BB962C8B-B14F-4D97-AF65-F5344CB8AC3E}">
        <p14:creationId xmlns:p14="http://schemas.microsoft.com/office/powerpoint/2010/main" val="19261835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3775075" y="2897188"/>
            <a:ext cx="5414963" cy="11430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r>
              <a:rPr lang="en-US" altLang="en-US" dirty="0">
                <a:solidFill>
                  <a:srgbClr val="000000"/>
                </a:solidFill>
              </a:rPr>
              <a:t>Database (Storage Structures)</a:t>
            </a:r>
          </a:p>
        </p:txBody>
      </p:sp>
      <p:sp>
        <p:nvSpPr>
          <p:cNvPr id="7171" name="Rectangle 40"/>
          <p:cNvSpPr>
            <a:spLocks noGrp="1" noChangeArrowheads="1"/>
          </p:cNvSpPr>
          <p:nvPr>
            <p:ph type="title"/>
          </p:nvPr>
        </p:nvSpPr>
        <p:spPr/>
        <p:txBody>
          <a:bodyPr/>
          <a:lstStyle/>
          <a:p>
            <a:pPr eaLnBrk="1" hangingPunct="1"/>
            <a:r>
              <a:rPr lang="en-US" altLang="en-US" dirty="0"/>
              <a:t>Non-CDB Architecture</a:t>
            </a:r>
          </a:p>
        </p:txBody>
      </p:sp>
      <p:sp>
        <p:nvSpPr>
          <p:cNvPr id="7172" name="Content Placeholder 27"/>
          <p:cNvSpPr>
            <a:spLocks noGrp="1"/>
          </p:cNvSpPr>
          <p:nvPr>
            <p:ph idx="1"/>
          </p:nvPr>
        </p:nvSpPr>
        <p:spPr>
          <a:xfrm>
            <a:off x="622300" y="4267200"/>
            <a:ext cx="10944225" cy="1473200"/>
          </a:xfrm>
        </p:spPr>
        <p:txBody>
          <a:bodyPr/>
          <a:lstStyle/>
          <a:p>
            <a:pPr lvl="1" eaLnBrk="1" hangingPunct="1">
              <a:buFont typeface="Arial" charset="0"/>
              <a:buChar char="•"/>
              <a:defRPr/>
            </a:pPr>
            <a:r>
              <a:rPr lang="fr-FR" altLang="en-US" dirty="0"/>
              <a:t>Multiple non-CDBs share nothing:</a:t>
            </a:r>
          </a:p>
          <a:p>
            <a:pPr marL="1279525" lvl="2" eaLnBrk="1" hangingPunct="1">
              <a:buFont typeface="Arial" charset="0"/>
              <a:buChar char="–"/>
              <a:defRPr/>
            </a:pPr>
            <a:r>
              <a:rPr lang="en-US" altLang="en-US" dirty="0"/>
              <a:t>Too many background processes</a:t>
            </a:r>
          </a:p>
          <a:p>
            <a:pPr marL="1279525" lvl="2" indent="-365125" eaLnBrk="1" hangingPunct="1">
              <a:buFont typeface="Arial" charset="0"/>
              <a:buChar char="–"/>
              <a:defRPr/>
            </a:pPr>
            <a:r>
              <a:rPr lang="en-US" altLang="en-US" dirty="0"/>
              <a:t>High shared/process memory</a:t>
            </a:r>
          </a:p>
          <a:p>
            <a:pPr marL="1279525" lvl="2" indent="-365125" eaLnBrk="1" hangingPunct="1">
              <a:buFont typeface="Arial" charset="0"/>
              <a:buChar char="–"/>
              <a:defRPr/>
            </a:pPr>
            <a:r>
              <a:rPr lang="en-US" altLang="en-US" dirty="0"/>
              <a:t>Many copies of Oracle metadata</a:t>
            </a:r>
          </a:p>
        </p:txBody>
      </p:sp>
      <p:pic>
        <p:nvPicPr>
          <p:cNvPr id="7173" name="Picture 83" descr="compu01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1320800" y="1752600"/>
            <a:ext cx="15049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87"/>
          <p:cNvSpPr txBox="1">
            <a:spLocks noChangeArrowheads="1"/>
          </p:cNvSpPr>
          <p:nvPr/>
        </p:nvSpPr>
        <p:spPr bwMode="auto">
          <a:xfrm>
            <a:off x="1622425" y="1868488"/>
            <a:ext cx="1444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solidFill>
                  <a:srgbClr val="000000"/>
                </a:solidFill>
              </a:rPr>
              <a:t>Server</a:t>
            </a:r>
          </a:p>
        </p:txBody>
      </p:sp>
      <p:sp>
        <p:nvSpPr>
          <p:cNvPr id="7175" name="Rectangle 101"/>
          <p:cNvSpPr>
            <a:spLocks noChangeArrowheads="1"/>
          </p:cNvSpPr>
          <p:nvPr/>
        </p:nvSpPr>
        <p:spPr bwMode="blackWhite">
          <a:xfrm>
            <a:off x="1117600" y="3219450"/>
            <a:ext cx="1422400" cy="3048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dirty="0">
              <a:solidFill>
                <a:srgbClr val="000000"/>
              </a:solidFill>
            </a:endParaRPr>
          </a:p>
        </p:txBody>
      </p:sp>
      <p:sp>
        <p:nvSpPr>
          <p:cNvPr id="7176" name="Text Box 58"/>
          <p:cNvSpPr txBox="1">
            <a:spLocks noChangeArrowheads="1"/>
          </p:cNvSpPr>
          <p:nvPr/>
        </p:nvSpPr>
        <p:spPr bwMode="blackWhite">
          <a:xfrm>
            <a:off x="1117600" y="3259138"/>
            <a:ext cx="18288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dirty="0">
                <a:solidFill>
                  <a:srgbClr val="000000"/>
                </a:solidFill>
              </a:rPr>
              <a:t>Database</a:t>
            </a:r>
          </a:p>
        </p:txBody>
      </p:sp>
      <p:sp>
        <p:nvSpPr>
          <p:cNvPr id="7177" name="Rectangle 100"/>
          <p:cNvSpPr>
            <a:spLocks noChangeArrowheads="1"/>
          </p:cNvSpPr>
          <p:nvPr/>
        </p:nvSpPr>
        <p:spPr bwMode="blackWhite">
          <a:xfrm>
            <a:off x="1117600" y="2492375"/>
            <a:ext cx="1422400" cy="304800"/>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7178" name="PPTShape_1"/>
          <p:cNvSpPr txBox="1">
            <a:spLocks noChangeArrowheads="1"/>
          </p:cNvSpPr>
          <p:nvPr/>
        </p:nvSpPr>
        <p:spPr bwMode="blackWhite">
          <a:xfrm>
            <a:off x="1117600" y="2532063"/>
            <a:ext cx="192881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dirty="0">
                <a:solidFill>
                  <a:srgbClr val="000000"/>
                </a:solidFill>
              </a:rPr>
              <a:t>Instance</a:t>
            </a:r>
          </a:p>
        </p:txBody>
      </p:sp>
      <p:cxnSp>
        <p:nvCxnSpPr>
          <p:cNvPr id="7179" name="Straight Arrow Connector 111"/>
          <p:cNvCxnSpPr>
            <a:cxnSpLocks noChangeShapeType="1"/>
            <a:stCxn id="7177" idx="3"/>
          </p:cNvCxnSpPr>
          <p:nvPr/>
        </p:nvCxnSpPr>
        <p:spPr bwMode="auto">
          <a:xfrm>
            <a:off x="2540000" y="2644775"/>
            <a:ext cx="1217613"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180" name="PPTShape_3"/>
          <p:cNvCxnSpPr>
            <a:cxnSpLocks noChangeShapeType="1"/>
          </p:cNvCxnSpPr>
          <p:nvPr/>
        </p:nvCxnSpPr>
        <p:spPr bwMode="auto">
          <a:xfrm>
            <a:off x="2540000" y="3371850"/>
            <a:ext cx="1217613"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47" name="Rectangle 31"/>
          <p:cNvSpPr txBox="1">
            <a:spLocks noChangeArrowheads="1"/>
          </p:cNvSpPr>
          <p:nvPr/>
        </p:nvSpPr>
        <p:spPr>
          <a:xfrm>
            <a:off x="812800" y="4343400"/>
            <a:ext cx="10555288" cy="1676400"/>
          </a:xfrm>
          <a:prstGeom prst="rect">
            <a:avLst/>
          </a:prstGeom>
        </p:spPr>
        <p:txBody>
          <a:bodyPr/>
          <a:lstStyle/>
          <a:p>
            <a:pPr marL="574675" lvl="2" indent="-460375" defTabSz="228600" eaLnBrk="1" hangingPunct="1">
              <a:buClr>
                <a:schemeClr val="accent2"/>
              </a:buClr>
              <a:buFont typeface="Arial" pitchFamily="34" charset="0"/>
              <a:buChar char="•"/>
              <a:defRPr/>
            </a:pPr>
            <a:endParaRPr lang="en-US" sz="2000" kern="0" dirty="0">
              <a:latin typeface="Arial" charset="0"/>
              <a:cs typeface="Arial" charset="0"/>
            </a:endParaRPr>
          </a:p>
        </p:txBody>
      </p:sp>
      <p:cxnSp>
        <p:nvCxnSpPr>
          <p:cNvPr id="7182" name="Straight Arrow Connector 26"/>
          <p:cNvCxnSpPr>
            <a:cxnSpLocks noChangeShapeType="1"/>
          </p:cNvCxnSpPr>
          <p:nvPr/>
        </p:nvCxnSpPr>
        <p:spPr bwMode="auto">
          <a:xfrm>
            <a:off x="1828800" y="2787650"/>
            <a:ext cx="0" cy="4572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7183" name="Rectangle 41"/>
          <p:cNvSpPr>
            <a:spLocks noChangeArrowheads="1"/>
          </p:cNvSpPr>
          <p:nvPr/>
        </p:nvSpPr>
        <p:spPr bwMode="blackWhite">
          <a:xfrm>
            <a:off x="3789363" y="1409700"/>
            <a:ext cx="5389562" cy="1371600"/>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7184" name="Rectangle 42"/>
          <p:cNvSpPr>
            <a:spLocks noChangeArrowheads="1"/>
          </p:cNvSpPr>
          <p:nvPr/>
        </p:nvSpPr>
        <p:spPr bwMode="blackWhite">
          <a:xfrm>
            <a:off x="4232275" y="1773238"/>
            <a:ext cx="4357688" cy="366712"/>
          </a:xfrm>
          <a:prstGeom prst="rect">
            <a:avLst/>
          </a:prstGeom>
          <a:solidFill>
            <a:srgbClr val="DCE3E4"/>
          </a:solidFill>
          <a:ln w="19050">
            <a:solidFill>
              <a:schemeClr val="tx1"/>
            </a:solidFill>
            <a:miter lim="800000"/>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p:txBody>
      </p:sp>
      <p:sp>
        <p:nvSpPr>
          <p:cNvPr id="7185" name="Text Box 58"/>
          <p:cNvSpPr txBox="1">
            <a:spLocks noChangeArrowheads="1"/>
          </p:cNvSpPr>
          <p:nvPr/>
        </p:nvSpPr>
        <p:spPr bwMode="blackWhite">
          <a:xfrm>
            <a:off x="3887788" y="1435100"/>
            <a:ext cx="17256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b="1" dirty="0">
                <a:solidFill>
                  <a:srgbClr val="000000"/>
                </a:solidFill>
              </a:rPr>
              <a:t>Instance</a:t>
            </a:r>
          </a:p>
        </p:txBody>
      </p:sp>
      <p:sp>
        <p:nvSpPr>
          <p:cNvPr id="7186" name="Text Box 63"/>
          <p:cNvSpPr txBox="1">
            <a:spLocks noChangeArrowheads="1"/>
          </p:cNvSpPr>
          <p:nvPr/>
        </p:nvSpPr>
        <p:spPr bwMode="blackWhite">
          <a:xfrm>
            <a:off x="4638675" y="1819275"/>
            <a:ext cx="289401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b="1" dirty="0">
                <a:solidFill>
                  <a:srgbClr val="000000"/>
                </a:solidFill>
              </a:rPr>
              <a:t>System Global Area</a:t>
            </a:r>
          </a:p>
        </p:txBody>
      </p:sp>
      <p:sp>
        <p:nvSpPr>
          <p:cNvPr id="7187" name="Oval 71"/>
          <p:cNvSpPr>
            <a:spLocks noChangeArrowheads="1"/>
          </p:cNvSpPr>
          <p:nvPr/>
        </p:nvSpPr>
        <p:spPr bwMode="blackWhite">
          <a:xfrm>
            <a:off x="4333875" y="2476500"/>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7188" name="Text Box 82"/>
          <p:cNvSpPr txBox="1">
            <a:spLocks noChangeArrowheads="1"/>
          </p:cNvSpPr>
          <p:nvPr/>
        </p:nvSpPr>
        <p:spPr bwMode="blackWhite">
          <a:xfrm>
            <a:off x="4232275" y="2247900"/>
            <a:ext cx="30464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dirty="0">
                <a:solidFill>
                  <a:srgbClr val="000000"/>
                </a:solidFill>
              </a:rPr>
              <a:t>Process Structures</a:t>
            </a:r>
          </a:p>
        </p:txBody>
      </p:sp>
      <p:pic>
        <p:nvPicPr>
          <p:cNvPr id="7189"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24338" y="2955925"/>
            <a:ext cx="677862"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0" name="Oval 71"/>
          <p:cNvSpPr>
            <a:spLocks noChangeArrowheads="1"/>
          </p:cNvSpPr>
          <p:nvPr/>
        </p:nvSpPr>
        <p:spPr bwMode="blackWhite">
          <a:xfrm>
            <a:off x="5283200" y="2476500"/>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pic>
        <p:nvPicPr>
          <p:cNvPr id="7191" name="Picture 3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73663" y="2955925"/>
            <a:ext cx="67945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2" name="Oval 71"/>
          <p:cNvSpPr>
            <a:spLocks noChangeArrowheads="1"/>
          </p:cNvSpPr>
          <p:nvPr/>
        </p:nvSpPr>
        <p:spPr bwMode="blackWhite">
          <a:xfrm>
            <a:off x="6234113" y="2476500"/>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pic>
        <p:nvPicPr>
          <p:cNvPr id="7193" name="Picture 4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24575" y="2955925"/>
            <a:ext cx="677863"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Oval 71"/>
          <p:cNvSpPr>
            <a:spLocks noChangeArrowheads="1"/>
          </p:cNvSpPr>
          <p:nvPr/>
        </p:nvSpPr>
        <p:spPr bwMode="blackWhite">
          <a:xfrm>
            <a:off x="7183438" y="2476500"/>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pic>
        <p:nvPicPr>
          <p:cNvPr id="7195" name="Picture 4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73900" y="2955925"/>
            <a:ext cx="67945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6" name="Oval 71"/>
          <p:cNvSpPr>
            <a:spLocks noChangeArrowheads="1"/>
          </p:cNvSpPr>
          <p:nvPr/>
        </p:nvSpPr>
        <p:spPr bwMode="blackWhite">
          <a:xfrm>
            <a:off x="8134350" y="2476500"/>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pic>
        <p:nvPicPr>
          <p:cNvPr id="7197" name="Picture 4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24813" y="2955925"/>
            <a:ext cx="677862"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0620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an 2"/>
          <p:cNvSpPr>
            <a:spLocks noChangeArrowheads="1"/>
          </p:cNvSpPr>
          <p:nvPr/>
        </p:nvSpPr>
        <p:spPr bwMode="auto">
          <a:xfrm>
            <a:off x="6981825" y="4652963"/>
            <a:ext cx="3284538" cy="1414462"/>
          </a:xfrm>
          <a:prstGeom prst="can">
            <a:avLst>
              <a:gd name="adj" fmla="val 40560"/>
            </a:avLst>
          </a:prstGeom>
          <a:gradFill rotWithShape="0">
            <a:gsLst>
              <a:gs pos="0">
                <a:srgbClr val="DFCFBD"/>
              </a:gs>
              <a:gs pos="64000">
                <a:srgbClr val="978C80"/>
              </a:gs>
              <a:gs pos="83000">
                <a:srgbClr val="766E64"/>
              </a:gs>
              <a:gs pos="100000">
                <a:srgbClr val="766E64"/>
              </a:gs>
            </a:gsLst>
            <a:lin ang="5400000" scaled="1"/>
          </a:gradFill>
          <a:ln w="28575" algn="ctr">
            <a:solidFill>
              <a:schemeClr val="bg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8195" name="Title 3"/>
          <p:cNvSpPr>
            <a:spLocks noGrp="1"/>
          </p:cNvSpPr>
          <p:nvPr>
            <p:ph type="title"/>
          </p:nvPr>
        </p:nvSpPr>
        <p:spPr/>
        <p:txBody>
          <a:bodyPr/>
          <a:lstStyle/>
          <a:p>
            <a:pPr eaLnBrk="1" hangingPunct="1"/>
            <a:r>
              <a:rPr lang="fr-FR" altLang="en-US" dirty="0"/>
              <a:t>Multitenant Architecture: Benefits</a:t>
            </a:r>
          </a:p>
        </p:txBody>
      </p:sp>
      <p:sp>
        <p:nvSpPr>
          <p:cNvPr id="8196" name="Content Placeholder 4"/>
          <p:cNvSpPr>
            <a:spLocks noGrp="1"/>
          </p:cNvSpPr>
          <p:nvPr>
            <p:ph idx="1"/>
          </p:nvPr>
        </p:nvSpPr>
        <p:spPr>
          <a:xfrm>
            <a:off x="622300" y="1243013"/>
            <a:ext cx="10944225" cy="4273550"/>
          </a:xfrm>
        </p:spPr>
        <p:txBody>
          <a:bodyPr/>
          <a:lstStyle/>
          <a:p>
            <a:pPr lvl="1" eaLnBrk="1" hangingPunct="1"/>
            <a:r>
              <a:rPr lang="en-US" altLang="en-US" dirty="0"/>
              <a:t>Operates </a:t>
            </a:r>
            <a:r>
              <a:rPr lang="en-US" altLang="en-US" b="1" dirty="0"/>
              <a:t>multiple databases in a centrally managed platform</a:t>
            </a:r>
            <a:r>
              <a:rPr lang="en-US" altLang="en-US" dirty="0"/>
              <a:t> to lower costs:</a:t>
            </a:r>
          </a:p>
          <a:p>
            <a:pPr marL="1279525" lvl="2" indent="-365125" eaLnBrk="1" hangingPunct="1"/>
            <a:r>
              <a:rPr lang="en-US" altLang="en-US" dirty="0"/>
              <a:t>Less instance overhead </a:t>
            </a:r>
          </a:p>
          <a:p>
            <a:pPr marL="1279525" lvl="2" indent="-365125" eaLnBrk="1" hangingPunct="1"/>
            <a:r>
              <a:rPr lang="en-US" altLang="en-US" dirty="0"/>
              <a:t>Less storage cost</a:t>
            </a:r>
          </a:p>
          <a:p>
            <a:pPr lvl="1" eaLnBrk="1" hangingPunct="1"/>
            <a:r>
              <a:rPr lang="en-US" altLang="en-US" dirty="0"/>
              <a:t>Reduces DBA resources costs and maintains security</a:t>
            </a:r>
          </a:p>
          <a:p>
            <a:pPr marL="1279525" lvl="2" indent="-365125" eaLnBrk="1" hangingPunct="1"/>
            <a:r>
              <a:rPr lang="en-US" altLang="en-US" dirty="0"/>
              <a:t>No application changes</a:t>
            </a:r>
          </a:p>
          <a:p>
            <a:pPr marL="1279525" lvl="2" indent="-365125" eaLnBrk="1" hangingPunct="1"/>
            <a:r>
              <a:rPr lang="en-US" altLang="en-US" b="1" dirty="0"/>
              <a:t>Fast and easy provisioning</a:t>
            </a:r>
          </a:p>
          <a:p>
            <a:pPr lvl="3" eaLnBrk="1" hangingPunct="1"/>
            <a:r>
              <a:rPr lang="en-US" altLang="en-US" b="1" dirty="0"/>
              <a:t>Time saving for patching and upgrade</a:t>
            </a:r>
          </a:p>
          <a:p>
            <a:pPr lvl="3" eaLnBrk="1" hangingPunct="1"/>
            <a:r>
              <a:rPr lang="en-US" altLang="en-US" b="1" dirty="0"/>
              <a:t>Separation of duties </a:t>
            </a:r>
            <a:r>
              <a:rPr lang="en-US" altLang="en-US" dirty="0"/>
              <a:t>between:</a:t>
            </a:r>
          </a:p>
          <a:p>
            <a:pPr lvl="4" eaLnBrk="1" hangingPunct="1"/>
            <a:r>
              <a:rPr lang="en-US" altLang="en-US" dirty="0"/>
              <a:t>Different application administrators</a:t>
            </a:r>
          </a:p>
          <a:p>
            <a:pPr lvl="4" eaLnBrk="1" hangingPunct="1"/>
            <a:r>
              <a:rPr lang="en-US" altLang="en-US" dirty="0"/>
              <a:t>Application administrators and DBA</a:t>
            </a:r>
          </a:p>
          <a:p>
            <a:pPr lvl="4" eaLnBrk="1" hangingPunct="1"/>
            <a:r>
              <a:rPr lang="en-US" altLang="en-US" dirty="0"/>
              <a:t>Users within application</a:t>
            </a:r>
          </a:p>
          <a:p>
            <a:pPr lvl="1" eaLnBrk="1" hangingPunct="1"/>
            <a:r>
              <a:rPr lang="en-US" altLang="en-US" b="1" dirty="0"/>
              <a:t>Provides isolation</a:t>
            </a:r>
          </a:p>
        </p:txBody>
      </p:sp>
      <p:sp>
        <p:nvSpPr>
          <p:cNvPr id="8197" name="Rectangle 31"/>
          <p:cNvSpPr txBox="1">
            <a:spLocks noChangeArrowheads="1"/>
          </p:cNvSpPr>
          <p:nvPr/>
        </p:nvSpPr>
        <p:spPr bwMode="auto">
          <a:xfrm>
            <a:off x="812800" y="1143000"/>
            <a:ext cx="105552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574675" indent="-460375"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Font typeface="Arial" panose="020B0604020202020204" pitchFamily="34" charset="0"/>
              <a:buChar char="•"/>
            </a:pPr>
            <a:endParaRPr lang="en-US" altLang="en-US" sz="2200" b="1" dirty="0"/>
          </a:p>
        </p:txBody>
      </p:sp>
      <p:sp>
        <p:nvSpPr>
          <p:cNvPr id="8198" name="Text Box 58"/>
          <p:cNvSpPr txBox="1">
            <a:spLocks noChangeArrowheads="1"/>
          </p:cNvSpPr>
          <p:nvPr/>
        </p:nvSpPr>
        <p:spPr bwMode="blackWhite">
          <a:xfrm>
            <a:off x="7091363" y="6067425"/>
            <a:ext cx="6175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1200" b="1" dirty="0">
                <a:solidFill>
                  <a:srgbClr val="000000"/>
                </a:solidFill>
              </a:rPr>
              <a:t>PDB1</a:t>
            </a:r>
          </a:p>
        </p:txBody>
      </p:sp>
      <p:sp>
        <p:nvSpPr>
          <p:cNvPr id="8199" name="Text Box 58"/>
          <p:cNvSpPr txBox="1">
            <a:spLocks noChangeArrowheads="1"/>
          </p:cNvSpPr>
          <p:nvPr/>
        </p:nvSpPr>
        <p:spPr bwMode="blackWhite">
          <a:xfrm>
            <a:off x="8393113" y="4800600"/>
            <a:ext cx="5143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1200" b="1" dirty="0">
                <a:solidFill>
                  <a:srgbClr val="000000"/>
                </a:solidFill>
              </a:rPr>
              <a:t>CDB</a:t>
            </a:r>
          </a:p>
        </p:txBody>
      </p:sp>
      <p:sp>
        <p:nvSpPr>
          <p:cNvPr id="8200" name="Text Box 58"/>
          <p:cNvSpPr txBox="1">
            <a:spLocks noChangeArrowheads="1"/>
          </p:cNvSpPr>
          <p:nvPr/>
        </p:nvSpPr>
        <p:spPr bwMode="blackWhite">
          <a:xfrm>
            <a:off x="9545638" y="6067425"/>
            <a:ext cx="6270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1200" b="1" dirty="0">
                <a:solidFill>
                  <a:srgbClr val="000000"/>
                </a:solidFill>
              </a:rPr>
              <a:t>PDB3</a:t>
            </a:r>
          </a:p>
        </p:txBody>
      </p:sp>
      <p:sp>
        <p:nvSpPr>
          <p:cNvPr id="8201" name="Text Box 58"/>
          <p:cNvSpPr txBox="1">
            <a:spLocks noChangeArrowheads="1"/>
          </p:cNvSpPr>
          <p:nvPr/>
        </p:nvSpPr>
        <p:spPr bwMode="blackWhite">
          <a:xfrm>
            <a:off x="8318500" y="6067425"/>
            <a:ext cx="6635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1200" b="1" dirty="0">
                <a:solidFill>
                  <a:srgbClr val="000000"/>
                </a:solidFill>
              </a:rPr>
              <a:t>PDB2</a:t>
            </a:r>
          </a:p>
        </p:txBody>
      </p:sp>
      <p:sp>
        <p:nvSpPr>
          <p:cNvPr id="8202" name="Oval 1"/>
          <p:cNvSpPr>
            <a:spLocks/>
          </p:cNvSpPr>
          <p:nvPr/>
        </p:nvSpPr>
        <p:spPr bwMode="auto">
          <a:xfrm flipV="1">
            <a:off x="6981825" y="5265738"/>
            <a:ext cx="3290888" cy="250825"/>
          </a:xfrm>
          <a:custGeom>
            <a:avLst/>
            <a:gdLst>
              <a:gd name="T0" fmla="*/ 0 w 3221032"/>
              <a:gd name="T1" fmla="*/ 240741 h 252115"/>
              <a:gd name="T2" fmla="*/ 1996509 w 3221032"/>
              <a:gd name="T3" fmla="*/ 0 h 252115"/>
              <a:gd name="T4" fmla="*/ 3993016 w 3221032"/>
              <a:gd name="T5" fmla="*/ 240741 h 252115"/>
              <a:gd name="T6" fmla="*/ 0 60000 65536"/>
              <a:gd name="T7" fmla="*/ 0 60000 65536"/>
              <a:gd name="T8" fmla="*/ 0 60000 65536"/>
              <a:gd name="T9" fmla="*/ 0 w 3221032"/>
              <a:gd name="T10" fmla="*/ 0 h 252115"/>
              <a:gd name="T11" fmla="*/ 3221032 w 3221032"/>
              <a:gd name="T12" fmla="*/ 252115 h 252115"/>
            </a:gdLst>
            <a:ahLst/>
            <a:cxnLst>
              <a:cxn ang="T6">
                <a:pos x="T0" y="T1"/>
              </a:cxn>
              <a:cxn ang="T7">
                <a:pos x="T2" y="T3"/>
              </a:cxn>
              <a:cxn ang="T8">
                <a:pos x="T4" y="T5"/>
              </a:cxn>
            </a:cxnLst>
            <a:rect l="T9" t="T10" r="T11" b="T12"/>
            <a:pathLst>
              <a:path w="3221032" h="252115">
                <a:moveTo>
                  <a:pt x="0" y="252115"/>
                </a:moveTo>
                <a:cubicBezTo>
                  <a:pt x="0" y="112876"/>
                  <a:pt x="721053" y="0"/>
                  <a:pt x="1610516" y="0"/>
                </a:cubicBezTo>
                <a:cubicBezTo>
                  <a:pt x="2499979" y="0"/>
                  <a:pt x="3221032" y="112876"/>
                  <a:pt x="3221032" y="252115"/>
                </a:cubicBezTo>
              </a:path>
            </a:pathLst>
          </a:custGeom>
          <a:noFill/>
          <a:ln w="28575" cap="flat" cmpd="sng" algn="ctr">
            <a:solidFill>
              <a:schemeClr val="bg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8203" name="Oval 1"/>
          <p:cNvSpPr>
            <a:spLocks/>
          </p:cNvSpPr>
          <p:nvPr/>
        </p:nvSpPr>
        <p:spPr bwMode="auto">
          <a:xfrm flipV="1">
            <a:off x="6981825" y="5538788"/>
            <a:ext cx="3290888" cy="250825"/>
          </a:xfrm>
          <a:custGeom>
            <a:avLst/>
            <a:gdLst>
              <a:gd name="T0" fmla="*/ 0 w 3221032"/>
              <a:gd name="T1" fmla="*/ 240741 h 252115"/>
              <a:gd name="T2" fmla="*/ 1996509 w 3221032"/>
              <a:gd name="T3" fmla="*/ 0 h 252115"/>
              <a:gd name="T4" fmla="*/ 3993016 w 3221032"/>
              <a:gd name="T5" fmla="*/ 240741 h 252115"/>
              <a:gd name="T6" fmla="*/ 0 60000 65536"/>
              <a:gd name="T7" fmla="*/ 0 60000 65536"/>
              <a:gd name="T8" fmla="*/ 0 60000 65536"/>
              <a:gd name="T9" fmla="*/ 0 w 3221032"/>
              <a:gd name="T10" fmla="*/ 0 h 252115"/>
              <a:gd name="T11" fmla="*/ 3221032 w 3221032"/>
              <a:gd name="T12" fmla="*/ 252115 h 252115"/>
            </a:gdLst>
            <a:ahLst/>
            <a:cxnLst>
              <a:cxn ang="T6">
                <a:pos x="T0" y="T1"/>
              </a:cxn>
              <a:cxn ang="T7">
                <a:pos x="T2" y="T3"/>
              </a:cxn>
              <a:cxn ang="T8">
                <a:pos x="T4" y="T5"/>
              </a:cxn>
            </a:cxnLst>
            <a:rect l="T9" t="T10" r="T11" b="T12"/>
            <a:pathLst>
              <a:path w="3221032" h="252115">
                <a:moveTo>
                  <a:pt x="0" y="252115"/>
                </a:moveTo>
                <a:cubicBezTo>
                  <a:pt x="0" y="112876"/>
                  <a:pt x="721053" y="0"/>
                  <a:pt x="1610516" y="0"/>
                </a:cubicBezTo>
                <a:cubicBezTo>
                  <a:pt x="2499979" y="0"/>
                  <a:pt x="3221032" y="112876"/>
                  <a:pt x="3221032" y="252115"/>
                </a:cubicBezTo>
              </a:path>
            </a:pathLst>
          </a:custGeom>
          <a:noFill/>
          <a:ln w="28575" cap="flat" cmpd="sng" algn="ctr">
            <a:solidFill>
              <a:schemeClr val="bg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pic>
        <p:nvPicPr>
          <p:cNvPr id="6" name="Picture 5" descr="PDB.png"/>
          <p:cNvPicPr>
            <a:picLocks noChangeAspect="1"/>
          </p:cNvPicPr>
          <p:nvPr/>
        </p:nvPicPr>
        <p:blipFill>
          <a:blip r:embed="rId4" cstate="print">
            <a:duotone>
              <a:prstClr val="black"/>
              <a:schemeClr val="accent5">
                <a:tint val="45000"/>
                <a:satMod val="400000"/>
              </a:schemeClr>
            </a:duotone>
          </a:blip>
          <a:stretch>
            <a:fillRect/>
          </a:stretch>
        </p:blipFill>
        <p:spPr>
          <a:xfrm>
            <a:off x="7057048" y="4999581"/>
            <a:ext cx="686562" cy="887349"/>
          </a:xfrm>
          <a:prstGeom prst="rect">
            <a:avLst/>
          </a:prstGeom>
        </p:spPr>
      </p:pic>
      <p:pic>
        <p:nvPicPr>
          <p:cNvPr id="7" name="Picture 6" descr="PDB.png"/>
          <p:cNvPicPr>
            <a:picLocks noChangeAspect="1"/>
          </p:cNvPicPr>
          <p:nvPr/>
        </p:nvPicPr>
        <p:blipFill>
          <a:blip r:embed="rId4" cstate="print">
            <a:duotone>
              <a:schemeClr val="accent1">
                <a:shade val="45000"/>
                <a:satMod val="135000"/>
              </a:schemeClr>
              <a:prstClr val="white"/>
            </a:duotone>
          </a:blip>
          <a:stretch>
            <a:fillRect/>
          </a:stretch>
        </p:blipFill>
        <p:spPr>
          <a:xfrm>
            <a:off x="9516294" y="4999581"/>
            <a:ext cx="686562" cy="887349"/>
          </a:xfrm>
          <a:prstGeom prst="rect">
            <a:avLst/>
          </a:prstGeom>
        </p:spPr>
      </p:pic>
      <p:pic>
        <p:nvPicPr>
          <p:cNvPr id="8206" name="Picture 7"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7388" y="4999038"/>
            <a:ext cx="685800"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871547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dirty="0"/>
              <a:t>Other Benefits </a:t>
            </a:r>
            <a:r>
              <a:rPr lang="fr-FR" altLang="en-US" dirty="0"/>
              <a:t>of </a:t>
            </a:r>
            <a:r>
              <a:rPr lang="fr-FR" altLang="en-US" dirty="0" err="1"/>
              <a:t>Multitenant</a:t>
            </a:r>
            <a:r>
              <a:rPr lang="fr-FR" altLang="en-US" dirty="0"/>
              <a:t> </a:t>
            </a:r>
            <a:r>
              <a:rPr lang="fr-FR" altLang="en-US" dirty="0" smtClean="0"/>
              <a:t>Architecture</a:t>
            </a:r>
            <a:br>
              <a:rPr lang="fr-FR" altLang="en-US" dirty="0" smtClean="0"/>
            </a:br>
            <a:endParaRPr lang="en-US" altLang="en-US" dirty="0"/>
          </a:p>
        </p:txBody>
      </p:sp>
      <p:sp>
        <p:nvSpPr>
          <p:cNvPr id="9219" name="Content Placeholder 3"/>
          <p:cNvSpPr>
            <a:spLocks noGrp="1"/>
          </p:cNvSpPr>
          <p:nvPr>
            <p:ph idx="1"/>
          </p:nvPr>
        </p:nvSpPr>
        <p:spPr>
          <a:xfrm>
            <a:off x="622300" y="1243013"/>
            <a:ext cx="10944225" cy="2854325"/>
          </a:xfrm>
        </p:spPr>
        <p:txBody>
          <a:bodyPr/>
          <a:lstStyle/>
          <a:p>
            <a:pPr lvl="1" eaLnBrk="1" hangingPunct="1"/>
            <a:r>
              <a:rPr lang="en-US" altLang="en-US" dirty="0"/>
              <a:t>Ensures </a:t>
            </a:r>
            <a:r>
              <a:rPr lang="en-US" altLang="en-US" b="1" dirty="0"/>
              <a:t>full backward-compatibility </a:t>
            </a:r>
            <a:r>
              <a:rPr lang="en-US" altLang="en-US" dirty="0"/>
              <a:t>with non-CDBs</a:t>
            </a:r>
          </a:p>
          <a:p>
            <a:pPr lvl="1" eaLnBrk="1" hangingPunct="1"/>
            <a:r>
              <a:rPr lang="en-US" altLang="en-US" dirty="0"/>
              <a:t>Fully operates with Oracle Real Application Cluster (Oracle RAC) and </a:t>
            </a:r>
            <a:r>
              <a:rPr lang="fr-FR" altLang="en-US" dirty="0"/>
              <a:t>Data Guard</a:t>
            </a:r>
            <a:endParaRPr lang="en-US" altLang="en-US" dirty="0"/>
          </a:p>
          <a:p>
            <a:pPr lvl="1"/>
            <a:r>
              <a:rPr lang="fr-FR" altLang="en-US" dirty="0"/>
              <a:t>Is supported by </a:t>
            </a:r>
            <a:r>
              <a:rPr lang="en-US" altLang="en-US" dirty="0"/>
              <a:t>Oracle Enterprise Manager </a:t>
            </a:r>
          </a:p>
          <a:p>
            <a:pPr lvl="1" eaLnBrk="1" hangingPunct="1"/>
            <a:r>
              <a:rPr lang="en-US" altLang="en-US" dirty="0"/>
              <a:t>Is integrated with Resource Manager</a:t>
            </a:r>
          </a:p>
          <a:p>
            <a:pPr lvl="1" eaLnBrk="1" hangingPunct="1"/>
            <a:r>
              <a:rPr lang="en-US" altLang="en-US" dirty="0"/>
              <a:t>Allows central management and administration of multiple databases</a:t>
            </a:r>
          </a:p>
          <a:p>
            <a:pPr marL="1279525" lvl="2" indent="-365125" eaLnBrk="1" hangingPunct="1"/>
            <a:r>
              <a:rPr lang="en-US" altLang="en-US" dirty="0"/>
              <a:t>Backups or disaster recovery</a:t>
            </a:r>
          </a:p>
          <a:p>
            <a:pPr marL="1279525" lvl="2" indent="-365125" eaLnBrk="1" hangingPunct="1"/>
            <a:r>
              <a:rPr lang="en-US" altLang="en-US" dirty="0"/>
              <a:t>Patching and upgrades</a:t>
            </a:r>
          </a:p>
        </p:txBody>
      </p:sp>
    </p:spTree>
    <p:custDataLst>
      <p:tags r:id="rId1"/>
    </p:custDataLst>
    <p:extLst>
      <p:ext uri="{BB962C8B-B14F-4D97-AF65-F5344CB8AC3E}">
        <p14:creationId xmlns:p14="http://schemas.microsoft.com/office/powerpoint/2010/main" val="876312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0"/>
          <p:cNvSpPr>
            <a:spLocks noGrp="1" noChangeArrowheads="1"/>
          </p:cNvSpPr>
          <p:nvPr>
            <p:ph type="title"/>
          </p:nvPr>
        </p:nvSpPr>
        <p:spPr>
          <a:xfrm>
            <a:off x="1047517" y="241306"/>
            <a:ext cx="10296992" cy="527056"/>
          </a:xfrm>
        </p:spPr>
        <p:txBody>
          <a:bodyPr>
            <a:normAutofit fontScale="90000"/>
          </a:bodyPr>
          <a:lstStyle/>
          <a:p>
            <a:pPr eaLnBrk="1" hangingPunct="1"/>
            <a:r>
              <a:rPr lang="en-US" altLang="en-US" dirty="0"/>
              <a:t>Oracle Multitenant Container Database</a:t>
            </a:r>
          </a:p>
        </p:txBody>
      </p:sp>
      <p:sp>
        <p:nvSpPr>
          <p:cNvPr id="10243" name="Content Placeholder 58"/>
          <p:cNvSpPr>
            <a:spLocks noGrp="1"/>
          </p:cNvSpPr>
          <p:nvPr>
            <p:ph idx="1"/>
          </p:nvPr>
        </p:nvSpPr>
        <p:spPr>
          <a:xfrm>
            <a:off x="622300" y="3657600"/>
            <a:ext cx="10944225" cy="1889125"/>
          </a:xfrm>
        </p:spPr>
        <p:txBody>
          <a:bodyPr/>
          <a:lstStyle/>
          <a:p>
            <a:pPr eaLnBrk="1" hangingPunct="1"/>
            <a:r>
              <a:rPr lang="en-US" altLang="en-US" sz="1800" dirty="0"/>
              <a:t>Single DB shares:</a:t>
            </a:r>
          </a:p>
          <a:p>
            <a:pPr lvl="1" eaLnBrk="1" hangingPunct="1"/>
            <a:r>
              <a:rPr lang="en-US" altLang="en-US" sz="1600" dirty="0"/>
              <a:t>Background </a:t>
            </a:r>
            <a:br>
              <a:rPr lang="en-US" altLang="en-US" sz="1600" dirty="0"/>
            </a:br>
            <a:r>
              <a:rPr lang="en-US" altLang="en-US" sz="1600" dirty="0"/>
              <a:t>processes</a:t>
            </a:r>
          </a:p>
          <a:p>
            <a:pPr lvl="1" eaLnBrk="1" hangingPunct="1"/>
            <a:r>
              <a:rPr lang="en-US" altLang="en-US" sz="1600" dirty="0"/>
              <a:t>Shared/process</a:t>
            </a:r>
            <a:br>
              <a:rPr lang="en-US" altLang="en-US" sz="1600" dirty="0"/>
            </a:br>
            <a:r>
              <a:rPr lang="en-US" altLang="en-US" sz="1600" dirty="0"/>
              <a:t>memory</a:t>
            </a:r>
          </a:p>
          <a:p>
            <a:pPr lvl="1" eaLnBrk="1" hangingPunct="1"/>
            <a:r>
              <a:rPr lang="en-US" altLang="en-US" sz="1600" dirty="0"/>
              <a:t>Oracle metadata</a:t>
            </a:r>
            <a:endParaRPr lang="fr-FR" altLang="en-US" sz="1600" dirty="0"/>
          </a:p>
        </p:txBody>
      </p:sp>
      <p:sp>
        <p:nvSpPr>
          <p:cNvPr id="68" name="Rectangle 81"/>
          <p:cNvSpPr>
            <a:spLocks noChangeArrowheads="1"/>
          </p:cNvSpPr>
          <p:nvPr/>
        </p:nvSpPr>
        <p:spPr bwMode="auto">
          <a:xfrm>
            <a:off x="4043363" y="2447497"/>
            <a:ext cx="7150100" cy="3789816"/>
          </a:xfrm>
          <a:prstGeom prst="rect">
            <a:avLst/>
          </a:prstGeom>
          <a:solidFill>
            <a:schemeClr val="bg1">
              <a:lumMod val="95000"/>
            </a:schemeClr>
          </a:solidFill>
          <a:ln w="28575" algn="ctr">
            <a:solidFill>
              <a:schemeClr val="tx1"/>
            </a:solidFill>
            <a:round/>
            <a:headEnd type="none" w="sm" len="sm"/>
            <a:tailEnd type="none" w="sm" len="sm"/>
          </a:ln>
        </p:spPr>
        <p:txBody>
          <a:bodyPr/>
          <a:lstStyle/>
          <a:p>
            <a:pPr defTabSz="228600" eaLnBrk="1" hangingPunct="1">
              <a:buFont typeface="Arial" charset="0"/>
              <a:buNone/>
              <a:defRPr/>
            </a:pPr>
            <a:endParaRPr lang="en-US" dirty="0">
              <a:solidFill>
                <a:srgbClr val="000000"/>
              </a:solidFill>
              <a:latin typeface="Arial" charset="0"/>
              <a:cs typeface="Arial" charset="0"/>
            </a:endParaRPr>
          </a:p>
        </p:txBody>
      </p:sp>
      <p:sp>
        <p:nvSpPr>
          <p:cNvPr id="10246" name="Rectangle 41"/>
          <p:cNvSpPr>
            <a:spLocks noChangeArrowheads="1"/>
          </p:cNvSpPr>
          <p:nvPr/>
        </p:nvSpPr>
        <p:spPr bwMode="blackWhite">
          <a:xfrm>
            <a:off x="4056063" y="1002839"/>
            <a:ext cx="7150100" cy="1371600"/>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10247" name="Rectangle 42"/>
          <p:cNvSpPr>
            <a:spLocks noChangeArrowheads="1"/>
          </p:cNvSpPr>
          <p:nvPr/>
        </p:nvSpPr>
        <p:spPr bwMode="blackWhite">
          <a:xfrm>
            <a:off x="4468813" y="1219200"/>
            <a:ext cx="6399212" cy="533400"/>
          </a:xfrm>
          <a:prstGeom prst="rect">
            <a:avLst/>
          </a:prstGeom>
          <a:solidFill>
            <a:srgbClr val="DCE3E4"/>
          </a:solidFill>
          <a:ln w="19050">
            <a:solidFill>
              <a:schemeClr val="tx1"/>
            </a:solidFill>
            <a:miter lim="800000"/>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a:p>
            <a:pPr>
              <a:spcBef>
                <a:spcPct val="50000"/>
              </a:spcBef>
            </a:pPr>
            <a:endParaRPr lang="en-US" altLang="en-US" sz="1400" dirty="0">
              <a:solidFill>
                <a:srgbClr val="000000"/>
              </a:solidFill>
            </a:endParaRPr>
          </a:p>
        </p:txBody>
      </p:sp>
      <p:sp>
        <p:nvSpPr>
          <p:cNvPr id="10248" name="Text Box 58"/>
          <p:cNvSpPr txBox="1">
            <a:spLocks noChangeArrowheads="1"/>
          </p:cNvSpPr>
          <p:nvPr/>
        </p:nvSpPr>
        <p:spPr bwMode="blackWhite">
          <a:xfrm>
            <a:off x="6805613" y="990600"/>
            <a:ext cx="17272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dirty="0">
                <a:solidFill>
                  <a:srgbClr val="000000"/>
                </a:solidFill>
              </a:rPr>
              <a:t>Instance</a:t>
            </a:r>
          </a:p>
        </p:txBody>
      </p:sp>
      <p:sp>
        <p:nvSpPr>
          <p:cNvPr id="10249" name="Text Box 63"/>
          <p:cNvSpPr txBox="1">
            <a:spLocks noChangeArrowheads="1"/>
          </p:cNvSpPr>
          <p:nvPr/>
        </p:nvSpPr>
        <p:spPr bwMode="blackWhite">
          <a:xfrm>
            <a:off x="4875213" y="1295400"/>
            <a:ext cx="43672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b="1" dirty="0">
                <a:solidFill>
                  <a:srgbClr val="000000"/>
                </a:solidFill>
              </a:rPr>
              <a:t>System Global Area</a:t>
            </a:r>
          </a:p>
        </p:txBody>
      </p:sp>
      <p:sp>
        <p:nvSpPr>
          <p:cNvPr id="10250" name="Text Box 82"/>
          <p:cNvSpPr txBox="1">
            <a:spLocks noChangeArrowheads="1"/>
          </p:cNvSpPr>
          <p:nvPr/>
        </p:nvSpPr>
        <p:spPr bwMode="blackWhite">
          <a:xfrm>
            <a:off x="4468813" y="1828800"/>
            <a:ext cx="3048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200" dirty="0">
                <a:solidFill>
                  <a:srgbClr val="000000"/>
                </a:solidFill>
              </a:rPr>
              <a:t>Process Structures</a:t>
            </a:r>
          </a:p>
        </p:txBody>
      </p:sp>
      <p:pic>
        <p:nvPicPr>
          <p:cNvPr id="10251" name="Picture 83" descr="compu01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143341" y="1141424"/>
            <a:ext cx="1064747" cy="157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87"/>
          <p:cNvSpPr txBox="1">
            <a:spLocks noChangeArrowheads="1"/>
          </p:cNvSpPr>
          <p:nvPr/>
        </p:nvSpPr>
        <p:spPr bwMode="auto">
          <a:xfrm>
            <a:off x="2012950" y="1208088"/>
            <a:ext cx="1444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dirty="0">
                <a:solidFill>
                  <a:srgbClr val="000000"/>
                </a:solidFill>
              </a:rPr>
              <a:t>Server</a:t>
            </a:r>
          </a:p>
        </p:txBody>
      </p:sp>
      <p:sp>
        <p:nvSpPr>
          <p:cNvPr id="10253" name="Rectangle 100"/>
          <p:cNvSpPr>
            <a:spLocks noChangeArrowheads="1"/>
          </p:cNvSpPr>
          <p:nvPr/>
        </p:nvSpPr>
        <p:spPr bwMode="blackWhite">
          <a:xfrm>
            <a:off x="1219200" y="1628775"/>
            <a:ext cx="1727200" cy="415925"/>
          </a:xfrm>
          <a:prstGeom prst="rect">
            <a:avLst/>
          </a:prstGeom>
          <a:solidFill>
            <a:srgbClr val="99CCFF"/>
          </a:solidFill>
          <a:ln w="28575">
            <a:solidFill>
              <a:srgbClr val="000000"/>
            </a:solidFill>
            <a:miter lim="800000"/>
            <a:headEnd/>
            <a:tailEnd/>
          </a:ln>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400" dirty="0">
              <a:solidFill>
                <a:srgbClr val="000000"/>
              </a:solidFill>
            </a:endParaRPr>
          </a:p>
          <a:p>
            <a:endParaRPr lang="en-US" altLang="en-US" sz="1400" dirty="0">
              <a:solidFill>
                <a:srgbClr val="000000"/>
              </a:solidFill>
            </a:endParaRPr>
          </a:p>
        </p:txBody>
      </p:sp>
      <p:sp>
        <p:nvSpPr>
          <p:cNvPr id="10254" name="Rectangle 101"/>
          <p:cNvSpPr>
            <a:spLocks noChangeArrowheads="1"/>
          </p:cNvSpPr>
          <p:nvPr/>
        </p:nvSpPr>
        <p:spPr bwMode="blackWhite">
          <a:xfrm>
            <a:off x="1219200" y="2517775"/>
            <a:ext cx="1727200" cy="766763"/>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dirty="0">
              <a:solidFill>
                <a:srgbClr val="000000"/>
              </a:solidFill>
            </a:endParaRPr>
          </a:p>
        </p:txBody>
      </p:sp>
      <p:sp>
        <p:nvSpPr>
          <p:cNvPr id="10255" name="PPTShape_0"/>
          <p:cNvSpPr txBox="1">
            <a:spLocks noChangeArrowheads="1"/>
          </p:cNvSpPr>
          <p:nvPr/>
        </p:nvSpPr>
        <p:spPr bwMode="blackWhite">
          <a:xfrm>
            <a:off x="1320800" y="1714500"/>
            <a:ext cx="16256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400" dirty="0">
                <a:solidFill>
                  <a:srgbClr val="000000"/>
                </a:solidFill>
              </a:rPr>
              <a:t>Instance</a:t>
            </a:r>
          </a:p>
        </p:txBody>
      </p:sp>
      <p:sp>
        <p:nvSpPr>
          <p:cNvPr id="10256" name="PPTShape_1"/>
          <p:cNvSpPr txBox="1">
            <a:spLocks noChangeArrowheads="1"/>
          </p:cNvSpPr>
          <p:nvPr/>
        </p:nvSpPr>
        <p:spPr bwMode="blackWhite">
          <a:xfrm>
            <a:off x="1320800" y="2636838"/>
            <a:ext cx="16256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0000"/>
                </a:solidFill>
              </a:rPr>
              <a:t>CDB</a:t>
            </a:r>
          </a:p>
        </p:txBody>
      </p:sp>
      <p:sp>
        <p:nvSpPr>
          <p:cNvPr id="10257" name="Rectangle 2"/>
          <p:cNvSpPr>
            <a:spLocks noChangeArrowheads="1"/>
          </p:cNvSpPr>
          <p:nvPr/>
        </p:nvSpPr>
        <p:spPr bwMode="blackWhite">
          <a:xfrm>
            <a:off x="4164013" y="2593975"/>
            <a:ext cx="3467100" cy="1774825"/>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600" b="1" dirty="0">
                <a:solidFill>
                  <a:srgbClr val="000000"/>
                </a:solidFill>
              </a:rPr>
              <a:t>CDB root</a:t>
            </a:r>
          </a:p>
        </p:txBody>
      </p:sp>
      <p:sp>
        <p:nvSpPr>
          <p:cNvPr id="10258" name="PPTShape_2"/>
          <p:cNvSpPr txBox="1">
            <a:spLocks noChangeArrowheads="1"/>
          </p:cNvSpPr>
          <p:nvPr/>
        </p:nvSpPr>
        <p:spPr bwMode="blackWhite">
          <a:xfrm>
            <a:off x="4164013" y="2692400"/>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10259" name="AutoShape 9"/>
          <p:cNvSpPr>
            <a:spLocks noChangeArrowheads="1"/>
          </p:cNvSpPr>
          <p:nvPr/>
        </p:nvSpPr>
        <p:spPr bwMode="auto">
          <a:xfrm>
            <a:off x="9699625" y="3357563"/>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0260" name="PPTShape_3"/>
          <p:cNvSpPr txBox="1">
            <a:spLocks noChangeArrowheads="1"/>
          </p:cNvSpPr>
          <p:nvPr/>
        </p:nvSpPr>
        <p:spPr bwMode="blackWhite">
          <a:xfrm>
            <a:off x="9547225" y="2692400"/>
            <a:ext cx="1465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Redo Log </a:t>
            </a:r>
          </a:p>
          <a:p>
            <a:r>
              <a:rPr lang="en-US" altLang="en-US" sz="1400" b="1" dirty="0">
                <a:solidFill>
                  <a:srgbClr val="000000"/>
                </a:solidFill>
              </a:rPr>
              <a:t>files</a:t>
            </a:r>
          </a:p>
        </p:txBody>
      </p:sp>
      <p:sp>
        <p:nvSpPr>
          <p:cNvPr id="10261" name="PPTShape_4"/>
          <p:cNvSpPr>
            <a:spLocks noChangeArrowheads="1"/>
          </p:cNvSpPr>
          <p:nvPr/>
        </p:nvSpPr>
        <p:spPr bwMode="auto">
          <a:xfrm>
            <a:off x="9902825" y="3509963"/>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0262" name="PPTShape_5"/>
          <p:cNvSpPr>
            <a:spLocks noChangeArrowheads="1"/>
          </p:cNvSpPr>
          <p:nvPr/>
        </p:nvSpPr>
        <p:spPr bwMode="auto">
          <a:xfrm>
            <a:off x="10106025" y="3662363"/>
            <a:ext cx="6096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0263" name="PPTShape_6"/>
          <p:cNvSpPr>
            <a:spLocks noChangeArrowheads="1"/>
          </p:cNvSpPr>
          <p:nvPr/>
        </p:nvSpPr>
        <p:spPr bwMode="auto">
          <a:xfrm>
            <a:off x="8478838" y="3357563"/>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0264" name="PPTShape_7"/>
          <p:cNvSpPr>
            <a:spLocks noChangeArrowheads="1"/>
          </p:cNvSpPr>
          <p:nvPr/>
        </p:nvSpPr>
        <p:spPr bwMode="auto">
          <a:xfrm>
            <a:off x="8682038" y="3509963"/>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solidFill>
                <a:srgbClr val="000000"/>
              </a:solidFill>
            </a:endParaRPr>
          </a:p>
        </p:txBody>
      </p:sp>
      <p:sp>
        <p:nvSpPr>
          <p:cNvPr id="10265" name="PPTShape_8"/>
          <p:cNvSpPr txBox="1">
            <a:spLocks noChangeArrowheads="1"/>
          </p:cNvSpPr>
          <p:nvPr/>
        </p:nvSpPr>
        <p:spPr bwMode="blackWhite">
          <a:xfrm>
            <a:off x="8205788" y="2692400"/>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Control </a:t>
            </a:r>
          </a:p>
          <a:p>
            <a:r>
              <a:rPr lang="en-US" altLang="en-US" sz="1400" b="1" dirty="0">
                <a:solidFill>
                  <a:srgbClr val="000000"/>
                </a:solidFill>
              </a:rPr>
              <a:t>files</a:t>
            </a:r>
          </a:p>
        </p:txBody>
      </p:sp>
      <p:sp>
        <p:nvSpPr>
          <p:cNvPr id="10266" name="PPTShape_18"/>
          <p:cNvSpPr>
            <a:spLocks noChangeArrowheads="1"/>
          </p:cNvSpPr>
          <p:nvPr/>
        </p:nvSpPr>
        <p:spPr bwMode="blackWhite">
          <a:xfrm>
            <a:off x="4164013" y="4567238"/>
            <a:ext cx="1714500" cy="1554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r>
              <a:rPr lang="en-US" altLang="en-US" sz="1600" b="1" dirty="0">
                <a:solidFill>
                  <a:srgbClr val="000000"/>
                </a:solidFill>
              </a:rPr>
              <a:t>CDB seed</a:t>
            </a:r>
            <a:endParaRPr lang="en-US" altLang="en-US" sz="1400" b="1" dirty="0">
              <a:solidFill>
                <a:srgbClr val="000000"/>
              </a:solidFill>
            </a:endParaRPr>
          </a:p>
        </p:txBody>
      </p:sp>
      <p:sp>
        <p:nvSpPr>
          <p:cNvPr id="10267" name="PPTShape_20"/>
          <p:cNvSpPr txBox="1">
            <a:spLocks noChangeArrowheads="1"/>
          </p:cNvSpPr>
          <p:nvPr/>
        </p:nvSpPr>
        <p:spPr bwMode="blackWhite">
          <a:xfrm>
            <a:off x="4164013" y="4567238"/>
            <a:ext cx="304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10268" name="PPTShape_28"/>
          <p:cNvSpPr>
            <a:spLocks noChangeArrowheads="1"/>
          </p:cNvSpPr>
          <p:nvPr/>
        </p:nvSpPr>
        <p:spPr bwMode="blackWhite">
          <a:xfrm>
            <a:off x="6022975" y="4567238"/>
            <a:ext cx="2016125" cy="1554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r>
              <a:rPr lang="en-US" altLang="en-US" sz="1400" b="1" dirty="0">
                <a:solidFill>
                  <a:srgbClr val="000000"/>
                </a:solidFill>
              </a:rPr>
              <a:t>SALES PDB</a:t>
            </a:r>
          </a:p>
        </p:txBody>
      </p:sp>
      <p:cxnSp>
        <p:nvCxnSpPr>
          <p:cNvPr id="10269" name="Straight Arrow Connector 95"/>
          <p:cNvCxnSpPr>
            <a:cxnSpLocks noChangeShapeType="1"/>
          </p:cNvCxnSpPr>
          <p:nvPr/>
        </p:nvCxnSpPr>
        <p:spPr bwMode="auto">
          <a:xfrm flipV="1">
            <a:off x="6557963" y="4368800"/>
            <a:ext cx="0" cy="182563"/>
          </a:xfrm>
          <a:prstGeom prst="straightConnector1">
            <a:avLst/>
          </a:prstGeom>
          <a:noFill/>
          <a:ln w="2540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0270" name="Straight Arrow Connector 111"/>
          <p:cNvCxnSpPr>
            <a:cxnSpLocks noChangeShapeType="1"/>
          </p:cNvCxnSpPr>
          <p:nvPr/>
        </p:nvCxnSpPr>
        <p:spPr bwMode="auto">
          <a:xfrm flipV="1">
            <a:off x="2946400" y="1828800"/>
            <a:ext cx="1055688"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0271" name="PPTShape_37"/>
          <p:cNvSpPr>
            <a:spLocks noChangeArrowheads="1"/>
          </p:cNvSpPr>
          <p:nvPr/>
        </p:nvSpPr>
        <p:spPr bwMode="blackWhite">
          <a:xfrm>
            <a:off x="8181975" y="4567238"/>
            <a:ext cx="1300163" cy="1554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r>
              <a:rPr lang="en-US" altLang="en-US" sz="1400" b="1" dirty="0">
                <a:solidFill>
                  <a:srgbClr val="000000"/>
                </a:solidFill>
              </a:rPr>
              <a:t>HR PDB</a:t>
            </a:r>
            <a:endParaRPr lang="en-US" altLang="en-US" sz="1400" b="1" i="1" dirty="0">
              <a:solidFill>
                <a:srgbClr val="000000"/>
              </a:solidFill>
            </a:endParaRPr>
          </a:p>
        </p:txBody>
      </p:sp>
      <p:sp>
        <p:nvSpPr>
          <p:cNvPr id="10272" name="PPTShape_38"/>
          <p:cNvSpPr txBox="1">
            <a:spLocks noChangeArrowheads="1"/>
          </p:cNvSpPr>
          <p:nvPr/>
        </p:nvSpPr>
        <p:spPr bwMode="blackWhite">
          <a:xfrm>
            <a:off x="8147813" y="4546884"/>
            <a:ext cx="142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cxnSp>
        <p:nvCxnSpPr>
          <p:cNvPr id="10273" name="PPTShape_42"/>
          <p:cNvCxnSpPr>
            <a:cxnSpLocks noChangeShapeType="1"/>
          </p:cNvCxnSpPr>
          <p:nvPr/>
        </p:nvCxnSpPr>
        <p:spPr bwMode="auto">
          <a:xfrm flipV="1">
            <a:off x="8386763" y="4240213"/>
            <a:ext cx="0" cy="323850"/>
          </a:xfrm>
          <a:prstGeom prst="straightConnector1">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0274" name="PPTShape_45"/>
          <p:cNvSpPr txBox="1">
            <a:spLocks noChangeArrowheads="1"/>
          </p:cNvSpPr>
          <p:nvPr/>
        </p:nvSpPr>
        <p:spPr bwMode="blackWhite">
          <a:xfrm>
            <a:off x="6048376" y="4561682"/>
            <a:ext cx="30464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Datafiles</a:t>
            </a:r>
          </a:p>
        </p:txBody>
      </p:sp>
      <p:sp>
        <p:nvSpPr>
          <p:cNvPr id="10275" name="PPTShape_48"/>
          <p:cNvSpPr txBox="1">
            <a:spLocks noChangeArrowheads="1"/>
          </p:cNvSpPr>
          <p:nvPr/>
        </p:nvSpPr>
        <p:spPr bwMode="blackWhite">
          <a:xfrm>
            <a:off x="4468813" y="153035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PDBid2</a:t>
            </a:r>
          </a:p>
        </p:txBody>
      </p:sp>
      <p:sp>
        <p:nvSpPr>
          <p:cNvPr id="10276" name="PPTShape_49"/>
          <p:cNvSpPr txBox="1">
            <a:spLocks noChangeArrowheads="1"/>
          </p:cNvSpPr>
          <p:nvPr/>
        </p:nvSpPr>
        <p:spPr bwMode="blackWhite">
          <a:xfrm>
            <a:off x="5281613" y="151765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PDBid3</a:t>
            </a:r>
          </a:p>
        </p:txBody>
      </p:sp>
      <p:sp>
        <p:nvSpPr>
          <p:cNvPr id="10277" name="PPTShape_50"/>
          <p:cNvSpPr txBox="1">
            <a:spLocks noChangeArrowheads="1"/>
          </p:cNvSpPr>
          <p:nvPr/>
        </p:nvSpPr>
        <p:spPr bwMode="blackWhite">
          <a:xfrm>
            <a:off x="6196013" y="151765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PDBid4</a:t>
            </a:r>
          </a:p>
        </p:txBody>
      </p:sp>
      <p:sp>
        <p:nvSpPr>
          <p:cNvPr id="10278" name="PPTShape_51"/>
          <p:cNvSpPr txBox="1">
            <a:spLocks noChangeArrowheads="1"/>
          </p:cNvSpPr>
          <p:nvPr/>
        </p:nvSpPr>
        <p:spPr bwMode="blackWhite">
          <a:xfrm>
            <a:off x="7110413" y="151765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PDBid2</a:t>
            </a:r>
          </a:p>
        </p:txBody>
      </p:sp>
      <p:sp>
        <p:nvSpPr>
          <p:cNvPr id="10279" name="PPTShape_52"/>
          <p:cNvSpPr txBox="1">
            <a:spLocks noChangeArrowheads="1"/>
          </p:cNvSpPr>
          <p:nvPr/>
        </p:nvSpPr>
        <p:spPr bwMode="blackWhite">
          <a:xfrm>
            <a:off x="8126413" y="1517650"/>
            <a:ext cx="1016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pPr>
            <a:r>
              <a:rPr lang="en-US" altLang="en-US" sz="1000" dirty="0">
                <a:solidFill>
                  <a:srgbClr val="000000"/>
                </a:solidFill>
              </a:rPr>
              <a:t>PDBid4</a:t>
            </a:r>
          </a:p>
        </p:txBody>
      </p:sp>
      <p:cxnSp>
        <p:nvCxnSpPr>
          <p:cNvPr id="10280" name="PPTShape_53"/>
          <p:cNvCxnSpPr>
            <a:cxnSpLocks noChangeShapeType="1"/>
          </p:cNvCxnSpPr>
          <p:nvPr/>
        </p:nvCxnSpPr>
        <p:spPr bwMode="auto">
          <a:xfrm>
            <a:off x="2946400" y="3035300"/>
            <a:ext cx="1055688"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0281" name="PPTShape_54"/>
          <p:cNvCxnSpPr>
            <a:cxnSpLocks noChangeShapeType="1"/>
          </p:cNvCxnSpPr>
          <p:nvPr/>
        </p:nvCxnSpPr>
        <p:spPr bwMode="auto">
          <a:xfrm flipV="1">
            <a:off x="4870450" y="4368800"/>
            <a:ext cx="0" cy="182563"/>
          </a:xfrm>
          <a:prstGeom prst="straightConnector1">
            <a:avLst/>
          </a:prstGeom>
          <a:noFill/>
          <a:ln w="2540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0282" name="Straight Arrow Connector 83"/>
          <p:cNvCxnSpPr>
            <a:cxnSpLocks noChangeShapeType="1"/>
            <a:endCxn id="10254" idx="0"/>
          </p:cNvCxnSpPr>
          <p:nvPr/>
        </p:nvCxnSpPr>
        <p:spPr bwMode="auto">
          <a:xfrm>
            <a:off x="2082800" y="2055813"/>
            <a:ext cx="0" cy="461962"/>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10283" name="Straight Connector 136"/>
          <p:cNvCxnSpPr>
            <a:cxnSpLocks noChangeShapeType="1"/>
          </p:cNvCxnSpPr>
          <p:nvPr/>
        </p:nvCxnSpPr>
        <p:spPr bwMode="auto">
          <a:xfrm>
            <a:off x="7642225" y="4232275"/>
            <a:ext cx="755650" cy="0"/>
          </a:xfrm>
          <a:prstGeom prst="line">
            <a:avLst/>
          </a:prstGeom>
          <a:noFill/>
          <a:ln w="25400"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sp>
        <p:nvSpPr>
          <p:cNvPr id="10284" name="Oval 71"/>
          <p:cNvSpPr>
            <a:spLocks noChangeArrowheads="1"/>
          </p:cNvSpPr>
          <p:nvPr/>
        </p:nvSpPr>
        <p:spPr bwMode="blackWhite">
          <a:xfrm>
            <a:off x="4535488" y="206057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0285" name="Oval 71"/>
          <p:cNvSpPr>
            <a:spLocks noChangeArrowheads="1"/>
          </p:cNvSpPr>
          <p:nvPr/>
        </p:nvSpPr>
        <p:spPr bwMode="blackWhite">
          <a:xfrm>
            <a:off x="5486400" y="206057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0286" name="Oval 71"/>
          <p:cNvSpPr>
            <a:spLocks noChangeArrowheads="1"/>
          </p:cNvSpPr>
          <p:nvPr/>
        </p:nvSpPr>
        <p:spPr bwMode="blackWhite">
          <a:xfrm>
            <a:off x="6435725" y="206057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0287" name="Oval 71"/>
          <p:cNvSpPr>
            <a:spLocks noChangeArrowheads="1"/>
          </p:cNvSpPr>
          <p:nvPr/>
        </p:nvSpPr>
        <p:spPr bwMode="blackWhite">
          <a:xfrm>
            <a:off x="7385050" y="2060575"/>
            <a:ext cx="471488"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sp>
        <p:nvSpPr>
          <p:cNvPr id="10288" name="Oval 71"/>
          <p:cNvSpPr>
            <a:spLocks noChangeArrowheads="1"/>
          </p:cNvSpPr>
          <p:nvPr/>
        </p:nvSpPr>
        <p:spPr bwMode="blackWhite">
          <a:xfrm>
            <a:off x="8335963" y="2060575"/>
            <a:ext cx="471487" cy="217488"/>
          </a:xfrm>
          <a:prstGeom prst="ellipse">
            <a:avLst/>
          </a:prstGeom>
          <a:solidFill>
            <a:schemeClr val="tx1"/>
          </a:solidFill>
          <a:ln w="28575">
            <a:solidFill>
              <a:schemeClr val="bg2"/>
            </a:solidFill>
            <a:round/>
            <a:headEnd/>
            <a:tailEnd/>
          </a:ln>
        </p:spPr>
        <p:txBody>
          <a:bodyPr wrap="none" lIns="92075" tIns="46038" rIns="92075"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200" i="1" dirty="0">
              <a:solidFill>
                <a:srgbClr val="000000"/>
              </a:solidFill>
            </a:endParaRPr>
          </a:p>
        </p:txBody>
      </p:sp>
      <p:grpSp>
        <p:nvGrpSpPr>
          <p:cNvPr id="10289" name="Group 2"/>
          <p:cNvGrpSpPr>
            <a:grpSpLocks/>
          </p:cNvGrpSpPr>
          <p:nvPr/>
        </p:nvGrpSpPr>
        <p:grpSpPr bwMode="auto">
          <a:xfrm>
            <a:off x="4511675" y="3051175"/>
            <a:ext cx="866775" cy="911225"/>
            <a:chOff x="4350697" y="2982912"/>
            <a:chExt cx="974318" cy="1023386"/>
          </a:xfrm>
        </p:grpSpPr>
        <p:pic>
          <p:nvPicPr>
            <p:cNvPr id="10303" name="Picture 7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0697" y="2982912"/>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4" name="Picture 7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1738" y="3126581"/>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5" name="Picture 7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8423" y="3280649"/>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90" name="Group 85"/>
          <p:cNvGrpSpPr>
            <a:grpSpLocks/>
          </p:cNvGrpSpPr>
          <p:nvPr/>
        </p:nvGrpSpPr>
        <p:grpSpPr bwMode="auto">
          <a:xfrm>
            <a:off x="4587875" y="4884738"/>
            <a:ext cx="866775" cy="911225"/>
            <a:chOff x="4350697" y="2982912"/>
            <a:chExt cx="974318" cy="1023386"/>
          </a:xfrm>
        </p:grpSpPr>
        <p:pic>
          <p:nvPicPr>
            <p:cNvPr id="10300" name="Picture 8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0697" y="2982912"/>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1" name="Picture 8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1738" y="3126581"/>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2" name="Picture 8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8423" y="3280649"/>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91" name="Group 89"/>
          <p:cNvGrpSpPr>
            <a:grpSpLocks/>
          </p:cNvGrpSpPr>
          <p:nvPr/>
        </p:nvGrpSpPr>
        <p:grpSpPr bwMode="auto">
          <a:xfrm>
            <a:off x="6511925" y="4822825"/>
            <a:ext cx="1036638" cy="1052513"/>
            <a:chOff x="4350697" y="2982912"/>
            <a:chExt cx="1164580" cy="1182445"/>
          </a:xfrm>
        </p:grpSpPr>
        <p:pic>
          <p:nvPicPr>
            <p:cNvPr id="10296" name="Picture 9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0697" y="2982912"/>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7" name="Picture 9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1738" y="3126581"/>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8" name="Picture 9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8423" y="3280649"/>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9" name="Picture 9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8685" y="3439708"/>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92" name="Group 94"/>
          <p:cNvGrpSpPr>
            <a:grpSpLocks/>
          </p:cNvGrpSpPr>
          <p:nvPr/>
        </p:nvGrpSpPr>
        <p:grpSpPr bwMode="auto">
          <a:xfrm>
            <a:off x="8493125" y="4884738"/>
            <a:ext cx="677863" cy="712787"/>
            <a:chOff x="4350697" y="2982912"/>
            <a:chExt cx="974318" cy="1023386"/>
          </a:xfrm>
        </p:grpSpPr>
        <p:pic>
          <p:nvPicPr>
            <p:cNvPr id="10293" name="Picture 9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0697" y="2982912"/>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4" name="Picture 9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1738" y="3126581"/>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5" name="Picture 9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8423" y="3280649"/>
              <a:ext cx="616592" cy="7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1310871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333772" y="365126"/>
            <a:ext cx="11017072" cy="561085"/>
          </a:xfrm>
        </p:spPr>
        <p:txBody>
          <a:bodyPr>
            <a:normAutofit fontScale="90000"/>
          </a:bodyPr>
          <a:lstStyle/>
          <a:p>
            <a:pPr eaLnBrk="1" hangingPunct="1"/>
            <a:r>
              <a:rPr lang="en-US" altLang="en-US" dirty="0"/>
              <a:t>Configurations</a:t>
            </a:r>
          </a:p>
        </p:txBody>
      </p:sp>
      <p:grpSp>
        <p:nvGrpSpPr>
          <p:cNvPr id="11267" name="Group 19"/>
          <p:cNvGrpSpPr>
            <a:grpSpLocks/>
          </p:cNvGrpSpPr>
          <p:nvPr/>
        </p:nvGrpSpPr>
        <p:grpSpPr bwMode="auto">
          <a:xfrm>
            <a:off x="549796" y="1124744"/>
            <a:ext cx="10906125" cy="4725988"/>
            <a:chOff x="608856" y="1295400"/>
            <a:chExt cx="10905375" cy="4725888"/>
          </a:xfrm>
        </p:grpSpPr>
        <p:sp>
          <p:nvSpPr>
            <p:cNvPr id="79" name="Can 78"/>
            <p:cNvSpPr/>
            <p:nvPr/>
          </p:nvSpPr>
          <p:spPr bwMode="auto">
            <a:xfrm>
              <a:off x="2058144" y="4584630"/>
              <a:ext cx="1865184" cy="107947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pic>
          <p:nvPicPr>
            <p:cNvPr id="11269" name="Picture 3" descr="C:\Users\Peter Fusek\Documents\Curr Dev References\OU Graphics\cnt204300.gif"/>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auto">
            <a:xfrm>
              <a:off x="1781150" y="2364361"/>
              <a:ext cx="1504950"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0" name="Straight Connector 40"/>
            <p:cNvCxnSpPr>
              <a:cxnSpLocks noChangeShapeType="1"/>
            </p:cNvCxnSpPr>
            <p:nvPr/>
          </p:nvCxnSpPr>
          <p:spPr bwMode="auto">
            <a:xfrm flipH="1" flipV="1">
              <a:off x="2486025" y="4149080"/>
              <a:ext cx="0" cy="54864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80" name="Can 79"/>
            <p:cNvSpPr/>
            <p:nvPr/>
          </p:nvSpPr>
          <p:spPr bwMode="auto">
            <a:xfrm>
              <a:off x="9301408" y="5116432"/>
              <a:ext cx="1700096" cy="904856"/>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pic>
          <p:nvPicPr>
            <p:cNvPr id="11272" name="Picture 3" descr="C:\Users\Peter Fusek\Documents\Curr Dev References\OU Graphics\cnt204300.gif"/>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auto">
            <a:xfrm>
              <a:off x="9772650" y="3843338"/>
              <a:ext cx="77787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PTShape_0" descr="C:\Users\Peter Fusek\Documents\Curr Dev References\OU Graphics\cnt204300.gif"/>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10655300" y="3843338"/>
              <a:ext cx="779463"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3" descr="C:\Users\Peter Fusek\Documents\Curr Dev References\OU Graphics\cnt204300.gif"/>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8878888" y="3843338"/>
              <a:ext cx="7794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ounded Rectangle 39"/>
            <p:cNvSpPr>
              <a:spLocks noChangeArrowheads="1"/>
            </p:cNvSpPr>
            <p:nvPr/>
          </p:nvSpPr>
          <p:spPr bwMode="auto">
            <a:xfrm>
              <a:off x="8909050" y="3986213"/>
              <a:ext cx="719138" cy="576262"/>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crac1</a:t>
              </a:r>
            </a:p>
          </p:txBody>
        </p:sp>
        <p:sp>
          <p:nvSpPr>
            <p:cNvPr id="11276" name="Rounded Rectangle 39"/>
            <p:cNvSpPr>
              <a:spLocks noChangeArrowheads="1"/>
            </p:cNvSpPr>
            <p:nvPr/>
          </p:nvSpPr>
          <p:spPr bwMode="auto">
            <a:xfrm>
              <a:off x="9801225" y="3986213"/>
              <a:ext cx="720725" cy="576262"/>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crac2</a:t>
              </a:r>
            </a:p>
          </p:txBody>
        </p:sp>
        <p:sp>
          <p:nvSpPr>
            <p:cNvPr id="11277" name="Rounded Rectangle 39"/>
            <p:cNvSpPr>
              <a:spLocks noChangeArrowheads="1"/>
            </p:cNvSpPr>
            <p:nvPr/>
          </p:nvSpPr>
          <p:spPr bwMode="auto">
            <a:xfrm>
              <a:off x="10687050" y="3986213"/>
              <a:ext cx="719138" cy="576262"/>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crac3</a:t>
              </a:r>
            </a:p>
          </p:txBody>
        </p:sp>
        <p:sp>
          <p:nvSpPr>
            <p:cNvPr id="11278" name="Rounded Rectangle 39"/>
            <p:cNvSpPr>
              <a:spLocks noChangeArrowheads="1"/>
            </p:cNvSpPr>
            <p:nvPr/>
          </p:nvSpPr>
          <p:spPr bwMode="auto">
            <a:xfrm>
              <a:off x="8955088" y="4094163"/>
              <a:ext cx="623887" cy="252412"/>
            </a:xfrm>
            <a:prstGeom prst="roundRect">
              <a:avLst>
                <a:gd name="adj" fmla="val 16667"/>
              </a:avLst>
            </a:prstGeom>
            <a:solidFill>
              <a:srgbClr val="EACC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pdba</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279" name="Rounded Rectangle 39"/>
            <p:cNvSpPr>
              <a:spLocks noChangeArrowheads="1"/>
            </p:cNvSpPr>
            <p:nvPr/>
          </p:nvSpPr>
          <p:spPr bwMode="auto">
            <a:xfrm>
              <a:off x="9850438" y="4094163"/>
              <a:ext cx="623887" cy="252412"/>
            </a:xfrm>
            <a:prstGeom prst="roundRect">
              <a:avLst>
                <a:gd name="adj" fmla="val 16667"/>
              </a:avLst>
            </a:prstGeom>
            <a:solidFill>
              <a:srgbClr val="CCF7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pdbb</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280" name="Rounded Rectangle 39"/>
            <p:cNvSpPr>
              <a:spLocks noChangeArrowheads="1"/>
            </p:cNvSpPr>
            <p:nvPr/>
          </p:nvSpPr>
          <p:spPr bwMode="auto">
            <a:xfrm>
              <a:off x="10733088" y="4094163"/>
              <a:ext cx="623887" cy="252412"/>
            </a:xfrm>
            <a:prstGeom prst="roundRect">
              <a:avLst>
                <a:gd name="adj" fmla="val 16667"/>
              </a:avLst>
            </a:prstGeom>
            <a:solidFill>
              <a:srgbClr val="EABAFF"/>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pdbc</a:t>
              </a:r>
            </a:p>
          </p:txBody>
        </p:sp>
        <p:sp>
          <p:nvSpPr>
            <p:cNvPr id="11281" name="TextBox 24"/>
            <p:cNvSpPr txBox="1">
              <a:spLocks noChangeArrowheads="1"/>
            </p:cNvSpPr>
            <p:nvPr/>
          </p:nvSpPr>
          <p:spPr bwMode="auto">
            <a:xfrm>
              <a:off x="7801976" y="5377039"/>
              <a:ext cx="5270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CDB</a:t>
              </a:r>
            </a:p>
          </p:txBody>
        </p:sp>
        <p:sp>
          <p:nvSpPr>
            <p:cNvPr id="11282" name="TextBox 24"/>
            <p:cNvSpPr txBox="1">
              <a:spLocks noChangeArrowheads="1"/>
            </p:cNvSpPr>
            <p:nvPr/>
          </p:nvSpPr>
          <p:spPr bwMode="auto">
            <a:xfrm>
              <a:off x="8839480" y="3194050"/>
              <a:ext cx="1038225" cy="40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Oracle RAC Instance</a:t>
              </a:r>
            </a:p>
          </p:txBody>
        </p:sp>
        <p:sp>
          <p:nvSpPr>
            <p:cNvPr id="11283" name="TextBox 30"/>
            <p:cNvSpPr txBox="1">
              <a:spLocks noChangeArrowheads="1"/>
            </p:cNvSpPr>
            <p:nvPr/>
          </p:nvSpPr>
          <p:spPr bwMode="auto">
            <a:xfrm>
              <a:off x="10125075" y="3194050"/>
              <a:ext cx="10477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PDB Services</a:t>
              </a:r>
            </a:p>
          </p:txBody>
        </p:sp>
        <p:sp>
          <p:nvSpPr>
            <p:cNvPr id="11284" name="Rounded Rectangle 39"/>
            <p:cNvSpPr>
              <a:spLocks noChangeArrowheads="1"/>
            </p:cNvSpPr>
            <p:nvPr/>
          </p:nvSpPr>
          <p:spPr bwMode="auto">
            <a:xfrm>
              <a:off x="8807544" y="5214938"/>
              <a:ext cx="2706687" cy="576262"/>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         CRAC</a:t>
              </a:r>
            </a:p>
          </p:txBody>
        </p:sp>
        <p:sp>
          <p:nvSpPr>
            <p:cNvPr id="11285" name="Rounded Rectangle 39"/>
            <p:cNvSpPr>
              <a:spLocks noChangeArrowheads="1"/>
            </p:cNvSpPr>
            <p:nvPr/>
          </p:nvSpPr>
          <p:spPr bwMode="auto">
            <a:xfrm>
              <a:off x="8902794" y="5322888"/>
              <a:ext cx="623887" cy="252412"/>
            </a:xfrm>
            <a:prstGeom prst="roundRect">
              <a:avLst>
                <a:gd name="adj" fmla="val 16667"/>
              </a:avLst>
            </a:prstGeom>
            <a:solidFill>
              <a:srgbClr val="EACC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PDBA</a:t>
              </a:r>
            </a:p>
          </p:txBody>
        </p:sp>
        <p:sp>
          <p:nvSpPr>
            <p:cNvPr id="11286" name="Rounded Rectangle 39"/>
            <p:cNvSpPr>
              <a:spLocks noChangeArrowheads="1"/>
            </p:cNvSpPr>
            <p:nvPr/>
          </p:nvSpPr>
          <p:spPr bwMode="auto">
            <a:xfrm>
              <a:off x="9798144" y="5322888"/>
              <a:ext cx="623887" cy="252412"/>
            </a:xfrm>
            <a:prstGeom prst="roundRect">
              <a:avLst>
                <a:gd name="adj" fmla="val 16667"/>
              </a:avLst>
            </a:prstGeom>
            <a:solidFill>
              <a:srgbClr val="CCF7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PDBB</a:t>
              </a:r>
            </a:p>
          </p:txBody>
        </p:sp>
        <p:sp>
          <p:nvSpPr>
            <p:cNvPr id="11287" name="Rounded Rectangle 39"/>
            <p:cNvSpPr>
              <a:spLocks noChangeArrowheads="1"/>
            </p:cNvSpPr>
            <p:nvPr/>
          </p:nvSpPr>
          <p:spPr bwMode="auto">
            <a:xfrm>
              <a:off x="10680794" y="5322888"/>
              <a:ext cx="623887" cy="252412"/>
            </a:xfrm>
            <a:prstGeom prst="roundRect">
              <a:avLst>
                <a:gd name="adj" fmla="val 16667"/>
              </a:avLst>
            </a:prstGeom>
            <a:solidFill>
              <a:srgbClr val="EABAFF"/>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PDBC</a:t>
              </a:r>
            </a:p>
          </p:txBody>
        </p:sp>
        <p:sp>
          <p:nvSpPr>
            <p:cNvPr id="11288" name="TextBox 24"/>
            <p:cNvSpPr txBox="1">
              <a:spLocks noChangeArrowheads="1"/>
            </p:cNvSpPr>
            <p:nvPr/>
          </p:nvSpPr>
          <p:spPr bwMode="auto">
            <a:xfrm>
              <a:off x="7800026" y="4999038"/>
              <a:ext cx="5270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PDB</a:t>
              </a:r>
            </a:p>
          </p:txBody>
        </p:sp>
        <p:pic>
          <p:nvPicPr>
            <p:cNvPr id="11289" name="PPTShape_0" descr="datab018"/>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gray">
            <a:xfrm>
              <a:off x="6188075" y="3163888"/>
              <a:ext cx="70961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0" name="Picture 3" descr="C:\Users\Peter Fusek\Documents\Curr Dev References\OU Graphics\cnt204300.gif"/>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6157913" y="1944688"/>
              <a:ext cx="7794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1" name="PPTShape_0" descr="C:\Users\Peter Fusek\Documents\Curr Dev References\OU Graphics\cnt204300.gif"/>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auto">
            <a:xfrm>
              <a:off x="7040563" y="1944688"/>
              <a:ext cx="78105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2" name="Picture 3" descr="C:\Users\Peter Fusek\Documents\Curr Dev References\OU Graphics\cnt204300.gif"/>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auto">
            <a:xfrm>
              <a:off x="5264150" y="1944688"/>
              <a:ext cx="779463"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3" name="Rounded Rectangle 39"/>
            <p:cNvSpPr>
              <a:spLocks noChangeArrowheads="1"/>
            </p:cNvSpPr>
            <p:nvPr/>
          </p:nvSpPr>
          <p:spPr bwMode="auto">
            <a:xfrm>
              <a:off x="5294313" y="2087563"/>
              <a:ext cx="719137" cy="576262"/>
            </a:xfrm>
            <a:prstGeom prst="roundRect">
              <a:avLst>
                <a:gd name="adj" fmla="val 16667"/>
              </a:avLst>
            </a:prstGeom>
            <a:solidFill>
              <a:srgbClr val="CCE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I1</a:t>
              </a:r>
            </a:p>
          </p:txBody>
        </p:sp>
        <p:sp>
          <p:nvSpPr>
            <p:cNvPr id="11294" name="Rounded Rectangle 39"/>
            <p:cNvSpPr>
              <a:spLocks noChangeArrowheads="1"/>
            </p:cNvSpPr>
            <p:nvPr/>
          </p:nvSpPr>
          <p:spPr bwMode="auto">
            <a:xfrm>
              <a:off x="6188075" y="2087563"/>
              <a:ext cx="719138" cy="576262"/>
            </a:xfrm>
            <a:prstGeom prst="roundRect">
              <a:avLst>
                <a:gd name="adj" fmla="val 16667"/>
              </a:avLst>
            </a:prstGeom>
            <a:solidFill>
              <a:srgbClr val="CCE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I2</a:t>
              </a:r>
            </a:p>
          </p:txBody>
        </p:sp>
        <p:sp>
          <p:nvSpPr>
            <p:cNvPr id="11295" name="Rounded Rectangle 39"/>
            <p:cNvSpPr>
              <a:spLocks noChangeArrowheads="1"/>
            </p:cNvSpPr>
            <p:nvPr/>
          </p:nvSpPr>
          <p:spPr bwMode="auto">
            <a:xfrm>
              <a:off x="7072313" y="2087563"/>
              <a:ext cx="719137" cy="576262"/>
            </a:xfrm>
            <a:prstGeom prst="roundRect">
              <a:avLst>
                <a:gd name="adj" fmla="val 16667"/>
              </a:avLst>
            </a:prstGeom>
            <a:solidFill>
              <a:srgbClr val="CCE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I3</a:t>
              </a:r>
            </a:p>
          </p:txBody>
        </p:sp>
        <p:sp>
          <p:nvSpPr>
            <p:cNvPr id="11296" name="Rounded Rectangle 39"/>
            <p:cNvSpPr>
              <a:spLocks noChangeArrowheads="1"/>
            </p:cNvSpPr>
            <p:nvPr/>
          </p:nvSpPr>
          <p:spPr bwMode="auto">
            <a:xfrm>
              <a:off x="5340350" y="2195513"/>
              <a:ext cx="625475" cy="252412"/>
            </a:xfrm>
            <a:prstGeom prst="roundRect">
              <a:avLst>
                <a:gd name="adj" fmla="val 16667"/>
              </a:avLst>
            </a:prstGeom>
            <a:solidFill>
              <a:srgbClr val="EAD9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hr</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297" name="Rounded Rectangle 39"/>
            <p:cNvSpPr>
              <a:spLocks noChangeArrowheads="1"/>
            </p:cNvSpPr>
            <p:nvPr/>
          </p:nvSpPr>
          <p:spPr bwMode="auto">
            <a:xfrm>
              <a:off x="6235700" y="2195513"/>
              <a:ext cx="625475" cy="252412"/>
            </a:xfrm>
            <a:prstGeom prst="roundRect">
              <a:avLst>
                <a:gd name="adj" fmla="val 16667"/>
              </a:avLst>
            </a:prstGeom>
            <a:solidFill>
              <a:srgbClr val="CCF7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sale</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298" name="Rounded Rectangle 39"/>
            <p:cNvSpPr>
              <a:spLocks noChangeArrowheads="1"/>
            </p:cNvSpPr>
            <p:nvPr/>
          </p:nvSpPr>
          <p:spPr bwMode="auto">
            <a:xfrm>
              <a:off x="7118350" y="2195513"/>
              <a:ext cx="623888" cy="252412"/>
            </a:xfrm>
            <a:prstGeom prst="roundRect">
              <a:avLst>
                <a:gd name="adj" fmla="val 16667"/>
              </a:avLst>
            </a:prstGeom>
            <a:solidFill>
              <a:srgbClr val="EABAFF"/>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acct</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299" name="TextBox 24"/>
            <p:cNvSpPr txBox="1">
              <a:spLocks noChangeArrowheads="1"/>
            </p:cNvSpPr>
            <p:nvPr/>
          </p:nvSpPr>
          <p:spPr bwMode="auto">
            <a:xfrm>
              <a:off x="4904521" y="3478785"/>
              <a:ext cx="774701"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Non-CDB</a:t>
              </a:r>
            </a:p>
          </p:txBody>
        </p:sp>
        <p:sp>
          <p:nvSpPr>
            <p:cNvPr id="11300" name="TextBox 24"/>
            <p:cNvSpPr txBox="1">
              <a:spLocks noChangeArrowheads="1"/>
            </p:cNvSpPr>
            <p:nvPr/>
          </p:nvSpPr>
          <p:spPr bwMode="auto">
            <a:xfrm>
              <a:off x="5295065" y="1296988"/>
              <a:ext cx="982487" cy="40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Oracle RAC Instance</a:t>
              </a:r>
            </a:p>
          </p:txBody>
        </p:sp>
        <p:sp>
          <p:nvSpPr>
            <p:cNvPr id="11301" name="TextBox 30"/>
            <p:cNvSpPr txBox="1">
              <a:spLocks noChangeArrowheads="1"/>
            </p:cNvSpPr>
            <p:nvPr/>
          </p:nvSpPr>
          <p:spPr bwMode="auto">
            <a:xfrm>
              <a:off x="6613525" y="1295400"/>
              <a:ext cx="11477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Services</a:t>
              </a:r>
            </a:p>
          </p:txBody>
        </p:sp>
        <p:sp>
          <p:nvSpPr>
            <p:cNvPr id="11302" name="Rounded Rectangle 39"/>
            <p:cNvSpPr>
              <a:spLocks noChangeArrowheads="1"/>
            </p:cNvSpPr>
            <p:nvPr/>
          </p:nvSpPr>
          <p:spPr bwMode="auto">
            <a:xfrm>
              <a:off x="6013450" y="3308350"/>
              <a:ext cx="1058863" cy="576263"/>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PRODDB</a:t>
              </a:r>
            </a:p>
          </p:txBody>
        </p:sp>
        <p:sp>
          <p:nvSpPr>
            <p:cNvPr id="11303" name="Rounded Rectangle 39"/>
            <p:cNvSpPr>
              <a:spLocks noChangeArrowheads="1"/>
            </p:cNvSpPr>
            <p:nvPr/>
          </p:nvSpPr>
          <p:spPr bwMode="auto">
            <a:xfrm>
              <a:off x="1876425" y="3050161"/>
              <a:ext cx="1016000" cy="1143000"/>
            </a:xfrm>
            <a:prstGeom prst="roundRect">
              <a:avLst>
                <a:gd name="adj" fmla="val 16667"/>
              </a:avLst>
            </a:prstGeom>
            <a:solidFill>
              <a:srgbClr val="CCE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 icdb1</a:t>
              </a:r>
            </a:p>
          </p:txBody>
        </p:sp>
        <p:sp>
          <p:nvSpPr>
            <p:cNvPr id="11304" name="Rounded Rectangle 39"/>
            <p:cNvSpPr>
              <a:spLocks noChangeArrowheads="1"/>
            </p:cNvSpPr>
            <p:nvPr/>
          </p:nvSpPr>
          <p:spPr bwMode="auto">
            <a:xfrm>
              <a:off x="3046413" y="3507361"/>
              <a:ext cx="720725" cy="423862"/>
            </a:xfrm>
            <a:prstGeom prst="roundRect">
              <a:avLst>
                <a:gd name="adj" fmla="val 16667"/>
              </a:avLst>
            </a:prstGeom>
            <a:solidFill>
              <a:srgbClr val="CCEC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iprod</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305" name="Rounded Rectangle 39"/>
            <p:cNvSpPr>
              <a:spLocks noChangeArrowheads="1"/>
            </p:cNvSpPr>
            <p:nvPr/>
          </p:nvSpPr>
          <p:spPr bwMode="auto">
            <a:xfrm>
              <a:off x="2079625" y="3126361"/>
              <a:ext cx="625475" cy="252412"/>
            </a:xfrm>
            <a:prstGeom prst="roundRect">
              <a:avLst>
                <a:gd name="adj" fmla="val 16667"/>
              </a:avLst>
            </a:prstGeom>
            <a:solidFill>
              <a:srgbClr val="EAD9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pdba</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306" name="Rounded Rectangle 39"/>
            <p:cNvSpPr>
              <a:spLocks noChangeArrowheads="1"/>
            </p:cNvSpPr>
            <p:nvPr/>
          </p:nvSpPr>
          <p:spPr bwMode="auto">
            <a:xfrm>
              <a:off x="2078038" y="3431161"/>
              <a:ext cx="623887" cy="252412"/>
            </a:xfrm>
            <a:prstGeom prst="roundRect">
              <a:avLst>
                <a:gd name="adj" fmla="val 16667"/>
              </a:avLst>
            </a:prstGeom>
            <a:solidFill>
              <a:srgbClr val="CCF7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fr-FR" altLang="en-US" sz="1200" b="1" dirty="0">
                  <a:solidFill>
                    <a:srgbClr val="000000"/>
                  </a:solidFill>
                  <a:latin typeface="Courier New" panose="02070309020205020404" pitchFamily="49" charset="0"/>
                  <a:cs typeface="Courier New" panose="02070309020205020404" pitchFamily="49" charset="0"/>
                </a:rPr>
                <a:t>pdbb</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11307" name="Rounded Rectangle 39"/>
            <p:cNvSpPr>
              <a:spLocks noChangeArrowheads="1"/>
            </p:cNvSpPr>
            <p:nvPr/>
          </p:nvSpPr>
          <p:spPr bwMode="auto">
            <a:xfrm>
              <a:off x="2079625" y="3735961"/>
              <a:ext cx="625475" cy="252412"/>
            </a:xfrm>
            <a:prstGeom prst="roundRect">
              <a:avLst>
                <a:gd name="adj" fmla="val 16667"/>
              </a:avLst>
            </a:prstGeom>
            <a:solidFill>
              <a:srgbClr val="EABAFF"/>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pdbc</a:t>
              </a:r>
            </a:p>
          </p:txBody>
        </p:sp>
        <p:sp>
          <p:nvSpPr>
            <p:cNvPr id="11308" name="TextBox 24"/>
            <p:cNvSpPr txBox="1">
              <a:spLocks noChangeArrowheads="1"/>
            </p:cNvSpPr>
            <p:nvPr/>
          </p:nvSpPr>
          <p:spPr bwMode="auto">
            <a:xfrm>
              <a:off x="608856" y="4845844"/>
              <a:ext cx="5270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CDB</a:t>
              </a:r>
            </a:p>
          </p:txBody>
        </p:sp>
        <p:sp>
          <p:nvSpPr>
            <p:cNvPr id="11309" name="TextBox 24"/>
            <p:cNvSpPr txBox="1">
              <a:spLocks noChangeArrowheads="1"/>
            </p:cNvSpPr>
            <p:nvPr/>
          </p:nvSpPr>
          <p:spPr bwMode="auto">
            <a:xfrm>
              <a:off x="724495" y="2955309"/>
              <a:ext cx="863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CDB Instance</a:t>
              </a:r>
            </a:p>
          </p:txBody>
        </p:sp>
        <p:sp>
          <p:nvSpPr>
            <p:cNvPr id="11310" name="TextBox 30"/>
            <p:cNvSpPr txBox="1">
              <a:spLocks noChangeArrowheads="1"/>
            </p:cNvSpPr>
            <p:nvPr/>
          </p:nvSpPr>
          <p:spPr bwMode="auto">
            <a:xfrm>
              <a:off x="2235200" y="2411757"/>
              <a:ext cx="103663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PDB Services</a:t>
              </a:r>
            </a:p>
          </p:txBody>
        </p:sp>
        <p:sp>
          <p:nvSpPr>
            <p:cNvPr id="11311" name="Rounded Rectangle 39"/>
            <p:cNvSpPr>
              <a:spLocks noChangeArrowheads="1"/>
            </p:cNvSpPr>
            <p:nvPr/>
          </p:nvSpPr>
          <p:spPr bwMode="auto">
            <a:xfrm>
              <a:off x="1660525" y="4679950"/>
              <a:ext cx="2706688" cy="576263"/>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CDB1</a:t>
              </a:r>
            </a:p>
          </p:txBody>
        </p:sp>
        <p:sp>
          <p:nvSpPr>
            <p:cNvPr id="11312" name="Rounded Rectangle 39"/>
            <p:cNvSpPr>
              <a:spLocks noChangeArrowheads="1"/>
            </p:cNvSpPr>
            <p:nvPr/>
          </p:nvSpPr>
          <p:spPr bwMode="auto">
            <a:xfrm>
              <a:off x="1755775" y="4787900"/>
              <a:ext cx="625475" cy="252413"/>
            </a:xfrm>
            <a:prstGeom prst="roundRect">
              <a:avLst>
                <a:gd name="adj" fmla="val 16667"/>
              </a:avLst>
            </a:prstGeom>
            <a:solidFill>
              <a:srgbClr val="EACC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PDBA</a:t>
              </a:r>
            </a:p>
          </p:txBody>
        </p:sp>
        <p:sp>
          <p:nvSpPr>
            <p:cNvPr id="11313" name="Rounded Rectangle 39"/>
            <p:cNvSpPr>
              <a:spLocks noChangeArrowheads="1"/>
            </p:cNvSpPr>
            <p:nvPr/>
          </p:nvSpPr>
          <p:spPr bwMode="auto">
            <a:xfrm>
              <a:off x="2651125" y="4787900"/>
              <a:ext cx="623888" cy="252413"/>
            </a:xfrm>
            <a:prstGeom prst="roundRect">
              <a:avLst>
                <a:gd name="adj" fmla="val 16667"/>
              </a:avLst>
            </a:prstGeom>
            <a:solidFill>
              <a:srgbClr val="CCF7C2"/>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PDBB</a:t>
              </a:r>
            </a:p>
          </p:txBody>
        </p:sp>
        <p:sp>
          <p:nvSpPr>
            <p:cNvPr id="11314" name="Rounded Rectangle 39"/>
            <p:cNvSpPr>
              <a:spLocks noChangeArrowheads="1"/>
            </p:cNvSpPr>
            <p:nvPr/>
          </p:nvSpPr>
          <p:spPr bwMode="auto">
            <a:xfrm>
              <a:off x="3533775" y="4787900"/>
              <a:ext cx="623888" cy="252413"/>
            </a:xfrm>
            <a:prstGeom prst="roundRect">
              <a:avLst>
                <a:gd name="adj" fmla="val 16667"/>
              </a:avLst>
            </a:prstGeom>
            <a:solidFill>
              <a:srgbClr val="EABAFF"/>
            </a:solidFill>
            <a:ln w="12700" algn="ctr">
              <a:solidFill>
                <a:srgbClr val="000000">
                  <a:alpha val="59999"/>
                </a:srgbClr>
              </a:solidFill>
              <a:round/>
              <a:headEnd type="none" w="sm" len="sm"/>
              <a:tailEnd type="none" w="sm" len="sm"/>
            </a:ln>
          </p:spPr>
          <p:txBody>
            <a:bodyPr lIns="0" tIns="72000" rIns="0" bIns="36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PDBC</a:t>
              </a:r>
            </a:p>
          </p:txBody>
        </p:sp>
        <p:sp>
          <p:nvSpPr>
            <p:cNvPr id="11315" name="TextBox 24"/>
            <p:cNvSpPr txBox="1">
              <a:spLocks noChangeArrowheads="1"/>
            </p:cNvSpPr>
            <p:nvPr/>
          </p:nvSpPr>
          <p:spPr bwMode="auto">
            <a:xfrm>
              <a:off x="711200" y="4398971"/>
              <a:ext cx="5270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PDB</a:t>
              </a:r>
            </a:p>
          </p:txBody>
        </p:sp>
        <p:sp>
          <p:nvSpPr>
            <p:cNvPr id="11316" name="Rounded Rectangle 39"/>
            <p:cNvSpPr>
              <a:spLocks noChangeArrowheads="1"/>
            </p:cNvSpPr>
            <p:nvPr/>
          </p:nvSpPr>
          <p:spPr bwMode="auto">
            <a:xfrm>
              <a:off x="2235200" y="5365750"/>
              <a:ext cx="1522413" cy="195263"/>
            </a:xfrm>
            <a:prstGeom prst="roundRect">
              <a:avLst>
                <a:gd name="adj" fmla="val 16667"/>
              </a:avLst>
            </a:prstGeom>
            <a:solidFill>
              <a:srgbClr val="CCCCFF"/>
            </a:solidFill>
            <a:ln w="12700" algn="ctr">
              <a:solidFill>
                <a:srgbClr val="000000">
                  <a:alpha val="59999"/>
                </a:srgbClr>
              </a:solidFill>
              <a:round/>
              <a:headEnd type="none" w="sm" len="sm"/>
              <a:tailEnd type="none" w="sm" len="sm"/>
            </a:ln>
          </p:spPr>
          <p:txBody>
            <a:bodyPr lIns="0" tIns="72000" rIns="0" bIns="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  PRODDB</a:t>
              </a:r>
            </a:p>
          </p:txBody>
        </p:sp>
        <p:sp>
          <p:nvSpPr>
            <p:cNvPr id="11317" name="TextBox 24"/>
            <p:cNvSpPr txBox="1">
              <a:spLocks noChangeArrowheads="1"/>
            </p:cNvSpPr>
            <p:nvPr/>
          </p:nvSpPr>
          <p:spPr bwMode="auto">
            <a:xfrm>
              <a:off x="3422228" y="2863344"/>
              <a:ext cx="1016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Non-CDB Instance</a:t>
              </a:r>
            </a:p>
          </p:txBody>
        </p:sp>
        <p:sp>
          <p:nvSpPr>
            <p:cNvPr id="11318" name="TextBox 24"/>
            <p:cNvSpPr txBox="1">
              <a:spLocks noChangeArrowheads="1"/>
            </p:cNvSpPr>
            <p:nvPr/>
          </p:nvSpPr>
          <p:spPr bwMode="auto">
            <a:xfrm>
              <a:off x="4159425" y="5676109"/>
              <a:ext cx="10160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200" dirty="0">
                  <a:solidFill>
                    <a:srgbClr val="000000"/>
                  </a:solidFill>
                </a:rPr>
                <a:t>Non-CDB</a:t>
              </a:r>
            </a:p>
          </p:txBody>
        </p:sp>
        <p:cxnSp>
          <p:nvCxnSpPr>
            <p:cNvPr id="11319" name="Straight Arrow Connector 2"/>
            <p:cNvCxnSpPr>
              <a:cxnSpLocks noChangeShapeType="1"/>
            </p:cNvCxnSpPr>
            <p:nvPr/>
          </p:nvCxnSpPr>
          <p:spPr bwMode="auto">
            <a:xfrm>
              <a:off x="5653088" y="1724025"/>
              <a:ext cx="1587" cy="36671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0" name="Elbow Connector 4"/>
            <p:cNvCxnSpPr>
              <a:cxnSpLocks noChangeShapeType="1"/>
            </p:cNvCxnSpPr>
            <p:nvPr/>
          </p:nvCxnSpPr>
          <p:spPr bwMode="auto">
            <a:xfrm rot="5400000">
              <a:off x="6397626" y="1625600"/>
              <a:ext cx="660400" cy="479425"/>
            </a:xfrm>
            <a:prstGeom prst="bentConnector3">
              <a:avLst>
                <a:gd name="adj1" fmla="val 5000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1" name="Elbow Connector 86"/>
            <p:cNvCxnSpPr>
              <a:cxnSpLocks noChangeShapeType="1"/>
            </p:cNvCxnSpPr>
            <p:nvPr/>
          </p:nvCxnSpPr>
          <p:spPr bwMode="auto">
            <a:xfrm rot="16200000" flipH="1">
              <a:off x="6870701" y="1625600"/>
              <a:ext cx="660400" cy="479425"/>
            </a:xfrm>
            <a:prstGeom prst="bentConnector3">
              <a:avLst>
                <a:gd name="adj1" fmla="val 5000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2" name="Elbow Connector 7"/>
            <p:cNvCxnSpPr>
              <a:cxnSpLocks noChangeShapeType="1"/>
            </p:cNvCxnSpPr>
            <p:nvPr/>
          </p:nvCxnSpPr>
          <p:spPr bwMode="auto">
            <a:xfrm rot="16200000" flipH="1">
              <a:off x="6542882" y="2115343"/>
              <a:ext cx="12700" cy="1776413"/>
            </a:xfrm>
            <a:prstGeom prst="bentConnector3">
              <a:avLst>
                <a:gd name="adj1" fmla="val 1088889"/>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323" name="Straight Arrow Connector 91"/>
            <p:cNvCxnSpPr>
              <a:cxnSpLocks noChangeShapeType="1"/>
            </p:cNvCxnSpPr>
            <p:nvPr/>
          </p:nvCxnSpPr>
          <p:spPr bwMode="auto">
            <a:xfrm>
              <a:off x="9277350" y="3621088"/>
              <a:ext cx="0" cy="36512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4" name="Elbow Connector 92"/>
            <p:cNvCxnSpPr>
              <a:cxnSpLocks noChangeShapeType="1"/>
            </p:cNvCxnSpPr>
            <p:nvPr/>
          </p:nvCxnSpPr>
          <p:spPr bwMode="auto">
            <a:xfrm rot="5400000">
              <a:off x="10013157" y="3510756"/>
              <a:ext cx="660400" cy="477837"/>
            </a:xfrm>
            <a:prstGeom prst="bentConnector3">
              <a:avLst>
                <a:gd name="adj1" fmla="val 5000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5" name="Elbow Connector 93"/>
            <p:cNvCxnSpPr>
              <a:cxnSpLocks noChangeShapeType="1"/>
            </p:cNvCxnSpPr>
            <p:nvPr/>
          </p:nvCxnSpPr>
          <p:spPr bwMode="auto">
            <a:xfrm rot="16200000" flipH="1">
              <a:off x="10486232" y="3510756"/>
              <a:ext cx="660400" cy="477837"/>
            </a:xfrm>
            <a:prstGeom prst="bentConnector3">
              <a:avLst>
                <a:gd name="adj1" fmla="val 5000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6" name="Straight Arrow Connector 2"/>
            <p:cNvCxnSpPr>
              <a:cxnSpLocks noChangeShapeType="1"/>
            </p:cNvCxnSpPr>
            <p:nvPr/>
          </p:nvCxnSpPr>
          <p:spPr bwMode="auto">
            <a:xfrm rot="-5400000">
              <a:off x="5843528" y="3417536"/>
              <a:ext cx="1587" cy="36671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7" name="Straight Arrow Connector 2"/>
            <p:cNvCxnSpPr>
              <a:cxnSpLocks noChangeShapeType="1"/>
            </p:cNvCxnSpPr>
            <p:nvPr/>
          </p:nvCxnSpPr>
          <p:spPr bwMode="auto">
            <a:xfrm>
              <a:off x="3636222" y="3249548"/>
              <a:ext cx="1587" cy="27432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28" name="Elbow Connector 2"/>
            <p:cNvCxnSpPr>
              <a:cxnSpLocks noChangeShapeType="1"/>
              <a:stCxn id="11304" idx="3"/>
              <a:endCxn id="11316" idx="3"/>
            </p:cNvCxnSpPr>
            <p:nvPr/>
          </p:nvCxnSpPr>
          <p:spPr bwMode="auto">
            <a:xfrm flipH="1">
              <a:off x="3757613" y="3719292"/>
              <a:ext cx="9525" cy="1744090"/>
            </a:xfrm>
            <a:prstGeom prst="bentConnector3">
              <a:avLst>
                <a:gd name="adj1" fmla="val -7600000"/>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329" name="Straight Arrow Connector 2"/>
            <p:cNvCxnSpPr>
              <a:cxnSpLocks noChangeShapeType="1"/>
            </p:cNvCxnSpPr>
            <p:nvPr/>
          </p:nvCxnSpPr>
          <p:spPr bwMode="auto">
            <a:xfrm rot="-5400000">
              <a:off x="1615411" y="2850873"/>
              <a:ext cx="1587" cy="54864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0" name="Straight Arrow Connector 2"/>
            <p:cNvCxnSpPr>
              <a:cxnSpLocks noChangeShapeType="1"/>
            </p:cNvCxnSpPr>
            <p:nvPr/>
          </p:nvCxnSpPr>
          <p:spPr bwMode="auto">
            <a:xfrm>
              <a:off x="2375342" y="2728075"/>
              <a:ext cx="1587" cy="36671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1" name="Elbow Connector 5"/>
            <p:cNvCxnSpPr>
              <a:cxnSpLocks noChangeShapeType="1"/>
              <a:endCxn id="11306" idx="3"/>
            </p:cNvCxnSpPr>
            <p:nvPr/>
          </p:nvCxnSpPr>
          <p:spPr bwMode="auto">
            <a:xfrm rot="5400000">
              <a:off x="2401058" y="2998498"/>
              <a:ext cx="859736" cy="258002"/>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2" name="Straight Arrow Connector 2"/>
            <p:cNvCxnSpPr>
              <a:cxnSpLocks noChangeShapeType="1"/>
            </p:cNvCxnSpPr>
            <p:nvPr/>
          </p:nvCxnSpPr>
          <p:spPr bwMode="auto">
            <a:xfrm rot="-5400000">
              <a:off x="1357045" y="4692174"/>
              <a:ext cx="1587" cy="54864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3" name="Elbow Connector 7"/>
            <p:cNvCxnSpPr>
              <a:cxnSpLocks noChangeShapeType="1"/>
              <a:stCxn id="11315" idx="3"/>
              <a:endCxn id="11312" idx="0"/>
            </p:cNvCxnSpPr>
            <p:nvPr/>
          </p:nvCxnSpPr>
          <p:spPr bwMode="auto">
            <a:xfrm>
              <a:off x="1238250" y="4518828"/>
              <a:ext cx="830263" cy="269072"/>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4" name="Elbow Connector 9"/>
            <p:cNvCxnSpPr>
              <a:cxnSpLocks noChangeShapeType="1"/>
              <a:endCxn id="11316" idx="2"/>
            </p:cNvCxnSpPr>
            <p:nvPr/>
          </p:nvCxnSpPr>
          <p:spPr bwMode="auto">
            <a:xfrm rot="10800000">
              <a:off x="3517583" y="5561014"/>
              <a:ext cx="640080" cy="230189"/>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5" name="Elbow Connector 12"/>
            <p:cNvCxnSpPr>
              <a:cxnSpLocks noChangeShapeType="1"/>
            </p:cNvCxnSpPr>
            <p:nvPr/>
          </p:nvCxnSpPr>
          <p:spPr bwMode="auto">
            <a:xfrm rot="16200000" flipH="1">
              <a:off x="10156825" y="4013993"/>
              <a:ext cx="12700" cy="1776413"/>
            </a:xfrm>
            <a:prstGeom prst="bentConnector3">
              <a:avLst>
                <a:gd name="adj1" fmla="val 1355537"/>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336" name="Straight Connector 15"/>
            <p:cNvCxnSpPr>
              <a:cxnSpLocks noChangeShapeType="1"/>
            </p:cNvCxnSpPr>
            <p:nvPr/>
          </p:nvCxnSpPr>
          <p:spPr bwMode="auto">
            <a:xfrm flipH="1">
              <a:off x="10161587" y="4902200"/>
              <a:ext cx="1" cy="306388"/>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337" name="Straight Arrow Connector 2"/>
            <p:cNvCxnSpPr>
              <a:cxnSpLocks noChangeShapeType="1"/>
            </p:cNvCxnSpPr>
            <p:nvPr/>
          </p:nvCxnSpPr>
          <p:spPr bwMode="auto">
            <a:xfrm rot="-5400000">
              <a:off x="8525286" y="5228749"/>
              <a:ext cx="1587" cy="54864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8" name="Elbow Connector 102"/>
            <p:cNvCxnSpPr>
              <a:cxnSpLocks noChangeShapeType="1"/>
            </p:cNvCxnSpPr>
            <p:nvPr/>
          </p:nvCxnSpPr>
          <p:spPr bwMode="auto">
            <a:xfrm>
              <a:off x="8258775" y="5084410"/>
              <a:ext cx="731520" cy="269072"/>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339" name="Straight Connector 18"/>
            <p:cNvCxnSpPr>
              <a:cxnSpLocks noChangeShapeType="1"/>
              <a:endCxn id="11302" idx="0"/>
            </p:cNvCxnSpPr>
            <p:nvPr/>
          </p:nvCxnSpPr>
          <p:spPr bwMode="auto">
            <a:xfrm flipH="1">
              <a:off x="6542882" y="3003550"/>
              <a:ext cx="4762" cy="3048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0236523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616dab3aee1cb68ab8debfd852d8e00867d31f"/>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9"/>
  <p:tag name="MARGIN_3" val="36"/>
  <p:tag name="MARGIN_4" val="63"/>
  <p:tag name="MARGIN_5" val="72"/>
  <p:tag name="FONT_SIZE" val="11"/>
</p:tagLst>
</file>

<file path=ppt/tags/tag11.xml><?xml version="1.0" encoding="utf-8"?>
<p:tagLst xmlns:a="http://schemas.openxmlformats.org/drawingml/2006/main" xmlns:r="http://schemas.openxmlformats.org/officeDocument/2006/relationships" xmlns:p="http://schemas.openxmlformats.org/presentationml/2006/main">
  <p:tag name="AUDIO_IMPORT" val="D:\Curriculum_devt\Courses\NF12\Pluggable DB\Lesson1\audio\Slide7.wav"/>
  <p:tag name="ARTICULATE_SLIDE_GUID" val="f9908063-5436-4035-bb63-81c47ce6ed49"/>
  <p:tag name="ELAPSEDTIME" val="161.093"/>
  <p:tag name="TIMELINE" val="46.53/50.33/77.41/106.50/108.77/124.10/141.20/142.90"/>
  <p:tag name="AUDIO_ID" val="460"/>
  <p:tag name="ARTICULATE_TITLE_TAG" val="Benefits - 1"/>
  <p:tag name="ARTICULATE_SLIDE_PAUSE" val="0"/>
  <p:tag name="ARTICULATE_NAV_LEVEL" val="3"/>
  <p:tag name="ARTICULATE_PLAYLIST_ID" val="-1"/>
  <p:tag name="ARTICULATE_VIEW_MODE" val="0"/>
  <p:tag name="ARTICULATE_LOCK_SLIDE" val="0"/>
  <p:tag name="ARTICULATE_SLIDE_NAV" val="11"/>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98b5ec98-8dc7-46a0-93fc-3d63338eff70"/>
  <p:tag name="AUDIO_IMPORT" val="D:\Curriculum_devt\Courses\NF12\Pluggable DB\Lesson1\audio\Slide8.wav"/>
  <p:tag name="ELAPSEDTIME" val="140.692"/>
  <p:tag name="TIMELINE" val="15.60/31.79/124.19"/>
  <p:tag name="AUDIO_ID" val="461"/>
  <p:tag name="ARTICULATE_TITLE_TAG" val="Benefits - 2"/>
  <p:tag name="ARTICULATE_SLIDE_PAUSE" val="0"/>
  <p:tag name="ARTICULATE_NAV_LEVEL" val="3"/>
  <p:tag name="ARTICULATE_PLAYLIST_ID" val="-1"/>
  <p:tag name="ARTICULATE_VIEW_MODE" val="0"/>
  <p:tag name="ARTICULATE_LOCK_SLIDE" val="0"/>
  <p:tag name="ARTICULATE_SLIDE_NAV" val="1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1595e9d-5041-4e40-9f5a-89ce865a7be5"/>
  <p:tag name="AUDIO_IMPORT" val="D:\Curriculum_devt\Courses\NF12\Pluggable DB\Lesson1\audio\Slide9.wav"/>
  <p:tag name="ELAPSEDTIME" val="135.755"/>
  <p:tag name="TIMELINE" val="16.72/17.98/76.43/78.59/88.12"/>
  <p:tag name="ARTICULATE_TITLE_TAG" val="Oracle CDB"/>
  <p:tag name="ARTICULATE_SLIDE_PAUSE" val="0"/>
  <p:tag name="ARTICULATE_NAV_LEVEL" val="2"/>
  <p:tag name="ARTICULATE_PLAYLIST_ID" val="-1"/>
  <p:tag name="ARTICULATE_VIEW_MODE" val="0"/>
  <p:tag name="ARTICULATE_LOCK_SLIDE" val="0"/>
  <p:tag name="ARTICULATE_SLIDE_NAV" val="13"/>
  <p:tag name="AUDIO_ID" val="395"/>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lcnwgHd_files\slide0001_image001.png"/>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1b06f20-92b4-443c-8656-e94f08ce8b8c"/>
  <p:tag name="AUDIO_IMPORT" val="D:\Curriculum_devt\Courses\NF12\Pluggable DB\Lesson1\audio\Slide29.wav"/>
  <p:tag name="ELAPSEDTIME" val="75.651"/>
  <p:tag name="TIMELINE" val="14.00/19.99/54.89"/>
  <p:tag name="ARTICULATE_TITLE_TAG" val="Configurations"/>
  <p:tag name="ARTICULATE_SLIDE_PAUSE" val="0"/>
  <p:tag name="ARTICULATE_NAV_LEVEL" val="2"/>
  <p:tag name="ARTICULATE_PLAYLIST_ID" val="-1"/>
  <p:tag name="ARTICULATE_VIEW_MODE" val="0"/>
  <p:tag name="ARTICULATE_LOCK_SLIDE" val="0"/>
  <p:tag name="ARTICULATE_SLIDE_NAV" val="33"/>
  <p:tag name="AUDIO_ID" val="394"/>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oHqEzK7L_files\slide0001_image001.pn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oHqEzK7L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mYS2bSsa_files\slide0001_image001.png"/>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oHqEzK7L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902fF3DP_files\slide0001_image001.png"/>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oHqEzK7L_files\slide0001_image001.png"/>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mYS2bSsa_files\slide0001_image001.png"/>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oHqEzK7L_files\slide0001_image001.png"/>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Separation of System and User Data"/>
  <p:tag name="ARTICULATE_SLIDE_GUID" val="f3fad9d7-e158-420f-ae40-4ad792617658"/>
  <p:tag name="AUDIO_IMPORT" val="D:\Curriculum_devt\Courses\NF12\Pluggable DB\Lesson1\audio\Slide10.wav"/>
  <p:tag name="ELAPSEDTIME" val="22.307"/>
  <p:tag name="AUDIO_ID" val="463"/>
  <p:tag name="ARTICULATE_SLIDE_PAUSE" val="0"/>
  <p:tag name="ARTICULATE_NAV_LEVEL" val="2"/>
  <p:tag name="ARTICULATE_PLAYLIST_ID" val="-1"/>
  <p:tag name="ARTICULATE_VIEW_MODE" val="0"/>
  <p:tag name="ARTICULATE_LOCK_SLIDE" val="0"/>
  <p:tag name="ARTICULATE_SLIDE_NAV" val="14"/>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efcbbcee-8f93-4c94-abfc-eee2a1391043"/>
  <p:tag name="AUDIO_IMPORT" val="D:\Curriculum_devt\Courses\NF12\Pluggable DB\Lesson1\audio\Slide11.wav"/>
  <p:tag name="ELAPSEDTIME" val="30.244"/>
  <p:tag name="AUDIO_ID" val="464"/>
  <p:tag name="ARTICULATE_SLIDE_PAUSE" val="0"/>
  <p:tag name="ARTICULATE_NAV_LEVEL" val="3"/>
  <p:tag name="ARTICULATE_PLAYLIST_ID" val="-1"/>
  <p:tag name="ARTICULATE_VIEW_MODE" val="0"/>
  <p:tag name="ARTICULATE_LOCK_SLIDE" val="0"/>
  <p:tag name="ARTICULATE_SLIDE_NAV" val="15"/>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44ed0b64-3558-4180-90a2-8efa13d58c4a"/>
  <p:tag name="AUDIO_IMPORT" val="D:\Curriculum_devt\Courses\NF12\Pluggable DB\Lesson1\audio\Slide13.wav"/>
  <p:tag name="ELAPSEDTIME" val="64.416"/>
  <p:tag name="TIMELINE" val="8.39/11.54/36.54"/>
  <p:tag name="ARTICULATE_SLIDE_PAUSE" val="0"/>
  <p:tag name="ARTICULATE_NAV_LEVEL" val="3"/>
  <p:tag name="ARTICULATE_PLAYLIST_ID" val="-1"/>
  <p:tag name="ARTICULATE_VIEW_MODE" val="0"/>
  <p:tag name="ARTICULATE_LOCK_SLIDE" val="0"/>
  <p:tag name="ARTICULATE_SLIDE_NAV" val="17"/>
  <p:tag name="AUDIO_ID" val="396"/>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682f76eb-faf9-4e12-9940-5b74ff743cd0"/>
  <p:tag name="AUDIO_IMPORT" val="D:\Curriculum_devt\Courses\NF12\Pluggable DB\Lesson1\audio\Slide15.wav"/>
  <p:tag name="ELAPSEDTIME" val="112.013"/>
  <p:tag name="TIMELINE" val="11.11/11.26/25.57/39.81/44.16/51.80/71.44/81.03"/>
  <p:tag name="ARTICULATE_SLIDE_PAUSE" val="0"/>
  <p:tag name="ARTICULATE_NAV_LEVEL" val="2"/>
  <p:tag name="ARTICULATE_PLAYLIST_ID" val="-1"/>
  <p:tag name="ARTICULATE_VIEW_MODE" val="0"/>
  <p:tag name="ARTICULATE_LOCK_SLIDE" val="0"/>
  <p:tag name="ARTICULATE_SLIDE_NAV" val="19"/>
  <p:tag name="AUDIO_ID" val="397"/>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ffc64dd1-1587-4464-963a-46901abbb2ca"/>
  <p:tag name="AUDIO_IMPORT" val="D:\Curriculum_devt\Courses\NF12\Pluggable DB\Lesson1\audio\Slide17.wav"/>
  <p:tag name="ELAPSEDTIME" val="121.677"/>
  <p:tag name="TIMELINE" val="14.95/16.00/33.46/34.13/38.93/58.27/70.56/75.05/86.60/96.34"/>
  <p:tag name="ARTICULATE_TITLE_TAG" val="CDB Architecture"/>
  <p:tag name="ARTICULATE_SLIDE_PAUSE" val="0"/>
  <p:tag name="ARTICULATE_NAV_LEVEL" val="2"/>
  <p:tag name="ARTICULATE_PLAYLIST_ID" val="-1"/>
  <p:tag name="ARTICULATE_VIEW_MODE" val="0"/>
  <p:tag name="ARTICULATE_LOCK_SLIDE" val="0"/>
  <p:tag name="ARTICULATE_SLIDE_NAV" val="21"/>
  <p:tag name="AUDIO_ID" val="398"/>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lcnwgHd_files\slide0001_image001.png"/>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7362eff2-8f11-40cb-a56e-d6e6251220bd"/>
  <p:tag name="AUDIO_IMPORT" val="D:\Curriculum_devt\Courses\NF12\Pluggable DB\Lesson1\audio\Slide18.wav"/>
  <p:tag name="ELAPSEDTIME" val="109.898"/>
  <p:tag name="TIMELINE" val="1.40/5.72/56.80/58.72/61.96/87.54"/>
  <p:tag name="ARTICULATE_SLIDE_PAUSE" val="0"/>
  <p:tag name="ARTICULATE_NAV_LEVEL" val="3"/>
  <p:tag name="ARTICULATE_PLAYLIST_ID" val="-1"/>
  <p:tag name="ARTICULATE_VIEW_MODE" val="0"/>
  <p:tag name="ARTICULATE_LOCK_SLIDE" val="0"/>
  <p:tag name="ARTICULATE_SLIDE_NAV" val="22"/>
  <p:tag name="AUDIO_ID" val="399"/>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befb50ef-a5a3-4a0b-bf11-91ed099a28a8"/>
  <p:tag name="ARTICULATE_TITLE_TAG" val="Tools"/>
  <p:tag name="ARTICULATE_SLIDE_PAUSE" val="0"/>
  <p:tag name="ARTICULATE_NAV_LEVEL" val="2"/>
  <p:tag name="ARTICULATE_PLAYLIST_ID" val="-1"/>
  <p:tag name="ARTICULATE_VIEW_MODE" val="0"/>
  <p:tag name="ARTICULATE_LOCK_SLIDE" val="0"/>
  <p:tag name="ARTICULATE_SLIDE_NAV" val="42"/>
  <p:tag name="AUDIO_ID" val="400"/>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1df6783-6b0f-437e-95d5-b75aaae99578"/>
  <p:tag name="ARTICULATE_SLIDE_PAUSE" val="0"/>
  <p:tag name="ARTICULATE_NAV_LEVEL" val="2"/>
  <p:tag name="ARTICULATE_PLAYLIST_ID" val="-1"/>
  <p:tag name="ARTICULATE_VIEW_MODE" val="0"/>
  <p:tag name="ARTICULATE_LOCK_SLIDE" val="0"/>
  <p:tag name="ARTICULATE_SLIDE_NAV" val="30"/>
  <p:tag name="AUDIO_ID" val="406"/>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Common and Local Entities"/>
  <p:tag name="ARTICULATE_SLIDE_GUID" val="b65b5680-94ff-485c-a36a-422d6702dec6"/>
  <p:tag name="AUDIO_IMPORT" val="D:\Curriculum_devt\Courses\NF12\Pluggable DB\Lesson1\audio\Slide21.wav"/>
  <p:tag name="ELAPSEDTIME" val="55.114"/>
  <p:tag name="TIMELINE" val="7.49/10.90/13.96/23.04/26.64"/>
  <p:tag name="ARTICULATE_SLIDE_PAUSE" val="0"/>
  <p:tag name="ARTICULATE_NAV_LEVEL" val="2"/>
  <p:tag name="ARTICULATE_PLAYLIST_ID" val="-1"/>
  <p:tag name="ARTICULATE_VIEW_MODE" val="0"/>
  <p:tag name="ARTICULATE_LOCK_SLIDE" val="0"/>
  <p:tag name="ARTICULATE_SLIDE_NAV" val="25"/>
  <p:tag name="AUDIO_ID" val="407"/>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70ef2378-5b9b-4b84-aeec-1bc27d5f4fd0"/>
  <p:tag name="ARTICULATE_TITLE_TAG" val="Impacts"/>
  <p:tag name="TIMELINE" val="9.58/20.60/42.46/66.88/98.29"/>
  <p:tag name="AUDIO_IMPORT" val="D:\Curriculum_devt\Courses\NF12\Pluggable DB\Lesson1\audio\Slide30.wav"/>
  <p:tag name="ELAPSEDTIME" val="226.273"/>
  <p:tag name="ARTICULATE_SLIDE_PAUSE" val="0"/>
  <p:tag name="ARTICULATE_NAV_LEVEL" val="2"/>
  <p:tag name="ARTICULATE_PLAYLIST_ID" val="-1"/>
  <p:tag name="ARTICULATE_VIEW_MODE" val="0"/>
  <p:tag name="ARTICULATE_LOCK_SLIDE" val="0"/>
  <p:tag name="ARTICULATE_SLIDE_NAV" val="34"/>
  <p:tag name="AUDIO_ID" val="408"/>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TITLE_TAG" val="Challenges and Benefits"/>
  <p:tag name="AUDIO_IMPORT" val="D:\Curriculum_devt\Courses\NF12\Pluggable DB\Lesson1\audio\Slide5.wav"/>
  <p:tag name="ELAPSEDTIME" val="85.208"/>
  <p:tag name="ARTICULATE_SLIDE_GUID" val="bb7c6eb8-fb95-4bf3-b11a-cf5f5d82398b"/>
  <p:tag name="TIMELINE" val="33.00/49.60"/>
  <p:tag name="ARTICULATE_SLIDE_PAUSE" val="0"/>
  <p:tag name="ARTICULATE_NAV_LEVEL" val="2"/>
  <p:tag name="ARTICULATE_PLAYLIST_ID" val="-1"/>
  <p:tag name="ARTICULATE_VIEW_MODE" val="0"/>
  <p:tag name="ARTICULATE_LOCK_SLIDE" val="0"/>
  <p:tag name="ARTICULATE_SLIDE_NAV" val="9"/>
  <p:tag name="AUDIO_ID" val="390"/>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45.25"/>
  <p:tag name="MARGIN_3" val="36"/>
  <p:tag name="MARGIN_4" val="63"/>
  <p:tag name="MARGIN_5" val="72"/>
  <p:tag name="FONT_SIZE" val="1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f664ca57-6e4e-4ab4-8816-3e9d23e81c71"/>
  <p:tag name="AUDIO_IMPORT" val="D:\Curriculum_devt\Courses\NF12\Pluggable DB\Lesson1\audio\Slide6.wav"/>
  <p:tag name="ELAPSEDTIME" val="60.416"/>
  <p:tag name="TIMELINE" val="18.23/20.46/26.50"/>
  <p:tag name="ARTICULATE_SLIDE_PAUSE" val="0"/>
  <p:tag name="ARTICULATE_NAV_LEVEL" val="2"/>
  <p:tag name="ARTICULATE_PLAYLIST_ID" val="-1"/>
  <p:tag name="ARTICULATE_VIEW_MODE" val="0"/>
  <p:tag name="ARTICULATE_LOCK_SLIDE" val="0"/>
  <p:tag name="ARTICULATE_SLIDE_NAV" val="10"/>
  <p:tag name="AUDIO_ID" val="391"/>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0cQWNEfp_files\slide0001_image001.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4693</TotalTime>
  <Words>5736</Words>
  <Application>Microsoft Office PowerPoint</Application>
  <PresentationFormat>Custom</PresentationFormat>
  <Paragraphs>685</Paragraphs>
  <Slides>25</Slides>
  <Notes>25</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CDB Basics</vt:lpstr>
      <vt:lpstr>Oracle Database 19c Multitenant Architecture </vt:lpstr>
      <vt:lpstr>Objectives</vt:lpstr>
      <vt:lpstr>Challenges </vt:lpstr>
      <vt:lpstr>Non-CDB Architecture</vt:lpstr>
      <vt:lpstr>Multitenant Architecture: Benefits</vt:lpstr>
      <vt:lpstr>Other Benefits of Multitenant Architecture </vt:lpstr>
      <vt:lpstr>Oracle Multitenant Container Database</vt:lpstr>
      <vt:lpstr>Configurations</vt:lpstr>
      <vt:lpstr>Database Objects in a non-CDB </vt:lpstr>
      <vt:lpstr>User-Added Objects to a non-CDB </vt:lpstr>
      <vt:lpstr>SYSTEM Objects in the USER Container</vt:lpstr>
      <vt:lpstr>Provisioning a Pluggable Database</vt:lpstr>
      <vt:lpstr>Multitenant Container Database Architecture</vt:lpstr>
      <vt:lpstr>Containers </vt:lpstr>
      <vt:lpstr>Tools</vt:lpstr>
      <vt:lpstr>Data Dictionary and Dynamic Views</vt:lpstr>
      <vt:lpstr>Terminology</vt:lpstr>
      <vt:lpstr>Impacts</vt:lpstr>
      <vt:lpstr>PowerPoint Presentation</vt:lpstr>
      <vt:lpstr>Summary </vt:lpstr>
      <vt:lpstr>Practices Environment – 1 </vt:lpstr>
      <vt:lpstr>Practices Environment - 2</vt:lpstr>
      <vt:lpstr>Practice 1: Overview</vt:lpstr>
      <vt:lpstr>Multitenant Architecture Poster</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OU7_Jan2018</dc:subject>
  <dc:creator>Dominique Jeunot</dc:creator>
  <cp:keywords>OU7 PowerPoint Template</cp:keywords>
  <dc:description>Oracle University Production Services PowerPoint Template</dc:description>
  <cp:lastModifiedBy>HP</cp:lastModifiedBy>
  <cp:revision>79</cp:revision>
  <cp:lastPrinted>2002-03-28T23:57:22Z</cp:lastPrinted>
  <dcterms:created xsi:type="dcterms:W3CDTF">2018-02-20T10:22:29Z</dcterms:created>
  <dcterms:modified xsi:type="dcterms:W3CDTF">2021-01-06T17:26:57Z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