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24"/>
  </p:notesMasterIdLst>
  <p:handoutMasterIdLst>
    <p:handoutMasterId r:id="rId25"/>
  </p:handout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Lst>
  <p:sldSz cx="12188825" cy="6858000"/>
  <p:notesSz cx="7772400" cy="100584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guide id="4" orient="horz" pos="436">
          <p15:clr>
            <a:srgbClr val="A4A3A4"/>
          </p15:clr>
        </p15:guide>
        <p15:guide id="5" pos="392">
          <p15:clr>
            <a:srgbClr val="A4A3A4"/>
          </p15:clr>
        </p15:guide>
        <p15:guide id="6" pos="482">
          <p15:clr>
            <a:srgbClr val="A4A3A4"/>
          </p15:clr>
        </p15:guide>
        <p15:guide id="7" pos="70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407">
          <p15:clr>
            <a:srgbClr val="A4A3A4"/>
          </p15:clr>
        </p15:guide>
        <p15:guide id="5" pos="498">
          <p15:clr>
            <a:srgbClr val="A4A3A4"/>
          </p15:clr>
        </p15:guide>
        <p15:guide id="6" pos="316">
          <p15:clr>
            <a:srgbClr val="A4A3A4"/>
          </p15:clr>
        </p15:guide>
        <p15:guide id="7" pos="6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331" autoAdjust="0"/>
    <p:restoredTop sz="74744" autoAdjust="0"/>
  </p:normalViewPr>
  <p:slideViewPr>
    <p:cSldViewPr showGuides="1">
      <p:cViewPr varScale="1">
        <p:scale>
          <a:sx n="115" d="100"/>
          <a:sy n="115" d="100"/>
        </p:scale>
        <p:origin x="1013" y="72"/>
      </p:cViewPr>
      <p:guideLst>
        <p:guide orient="horz" pos="2160"/>
        <p:guide orient="horz" pos="864"/>
        <p:guide pos="3839"/>
        <p:guide orient="horz" pos="436"/>
        <p:guide pos="392"/>
        <p:guide pos="482"/>
        <p:guide pos="709"/>
      </p:guideLst>
    </p:cSldViewPr>
  </p:slideViewPr>
  <p:notesTextViewPr>
    <p:cViewPr>
      <p:scale>
        <a:sx n="100" d="100"/>
        <a:sy n="100" d="100"/>
      </p:scale>
      <p:origin x="0" y="0"/>
    </p:cViewPr>
  </p:notesTextViewPr>
  <p:sorterViewPr>
    <p:cViewPr>
      <p:scale>
        <a:sx n="66" d="100"/>
        <a:sy n="66" d="100"/>
      </p:scale>
      <p:origin x="0" y="-1984"/>
    </p:cViewPr>
  </p:sorterViewPr>
  <p:notesViewPr>
    <p:cSldViewPr showGuides="1">
      <p:cViewPr>
        <p:scale>
          <a:sx n="100" d="100"/>
          <a:sy n="100" d="100"/>
        </p:scale>
        <p:origin x="-2208" y="-72"/>
      </p:cViewPr>
      <p:guideLst>
        <p:guide orient="horz" pos="2923"/>
        <p:guide orient="horz" pos="283"/>
        <p:guide pos="2202"/>
        <p:guide pos="407"/>
        <p:guide pos="498"/>
        <p:guide pos="316"/>
        <p:guide pos="6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2 -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9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CDB, for every DBA_* view, a CDB_* view is defined. </a:t>
            </a:r>
          </a:p>
          <a:p>
            <a:pPr lvl="2"/>
            <a:r>
              <a:rPr lang="en-US" altLang="en-US" dirty="0"/>
              <a:t>In the CDB root, CDB views can be used to obtain information about tables, tablespaces, users, privileges, parameters, PDBs, and other types of objects contained in the CDB root and all open PDBs. </a:t>
            </a:r>
          </a:p>
          <a:p>
            <a:pPr lvl="2"/>
            <a:r>
              <a:rPr lang="en-US" altLang="en-US" dirty="0"/>
              <a:t>In a PDB, the CDB_* views show objects visible through a corresponding DBA_* view only.</a:t>
            </a:r>
          </a:p>
          <a:p>
            <a:pPr lvl="1"/>
            <a:r>
              <a:rPr lang="en-US" altLang="en-US" dirty="0"/>
              <a:t>In addition to all the columns found in a given DBA_* view, the corresponding CDB_* view also contains the </a:t>
            </a:r>
            <a:r>
              <a:rPr lang="en-US" altLang="en-US" dirty="0">
                <a:latin typeface="Courier New" panose="02070309020205020404" pitchFamily="49" charset="0"/>
                <a:cs typeface="Courier New" panose="02070309020205020404" pitchFamily="49" charset="0"/>
              </a:rPr>
              <a:t>CON_ID</a:t>
            </a:r>
            <a:r>
              <a:rPr lang="en-US" altLang="en-US" dirty="0"/>
              <a:t> column, which identifies a container whose data a given CDB_* row represents. In a non-CDB, the value of a </a:t>
            </a:r>
            <a:r>
              <a:rPr lang="en-US" altLang="en-US" dirty="0">
                <a:latin typeface="Courier New" panose="02070309020205020404" pitchFamily="49" charset="0"/>
                <a:cs typeface="Courier New" panose="02070309020205020404" pitchFamily="49" charset="0"/>
              </a:rPr>
              <a:t>CON_ID</a:t>
            </a:r>
            <a:r>
              <a:rPr lang="en-US" altLang="en-US" dirty="0"/>
              <a:t> column is 0. In a CDB, the value can be either 1 used for rows containing data pertaining to the CDB root only or </a:t>
            </a:r>
            <a:r>
              <a:rPr lang="en-US" altLang="en-US" i="1" dirty="0"/>
              <a:t>n</a:t>
            </a:r>
            <a:r>
              <a:rPr lang="en-US" altLang="en-US" dirty="0"/>
              <a:t> where </a:t>
            </a:r>
            <a:r>
              <a:rPr lang="en-US" altLang="en-US" i="1" dirty="0"/>
              <a:t>n</a:t>
            </a:r>
            <a:r>
              <a:rPr lang="en-US" altLang="en-US" dirty="0"/>
              <a:t> is the applicable container ID.</a:t>
            </a:r>
          </a:p>
          <a:p>
            <a:pPr lvl="1"/>
            <a:r>
              <a:rPr lang="en-US" altLang="en-US" dirty="0"/>
              <a:t>Examples of CDB views:</a:t>
            </a:r>
          </a:p>
          <a:p>
            <a:pPr lvl="2"/>
            <a:r>
              <a:rPr lang="en-US" altLang="en-US" dirty="0"/>
              <a:t>Connected to the CDB root and querying </a:t>
            </a:r>
            <a:r>
              <a:rPr lang="en-US" altLang="en-US" dirty="0">
                <a:latin typeface="Courier New" panose="02070309020205020404" pitchFamily="49" charset="0"/>
                <a:cs typeface="Courier New" panose="02070309020205020404" pitchFamily="49" charset="0"/>
              </a:rPr>
              <a:t>CDB_USERS</a:t>
            </a:r>
            <a:r>
              <a:rPr lang="en-US" altLang="en-US" dirty="0"/>
              <a:t>, you get the list of users, common and local, of each container.</a:t>
            </a:r>
          </a:p>
          <a:p>
            <a:pPr lvl="2"/>
            <a:r>
              <a:rPr lang="en-US" altLang="en-US" dirty="0"/>
              <a:t>Connected to a PDB and querying </a:t>
            </a:r>
            <a:r>
              <a:rPr lang="en-US" altLang="en-US" dirty="0">
                <a:latin typeface="Courier New" panose="02070309020205020404" pitchFamily="49" charset="0"/>
                <a:cs typeface="Courier New" panose="02070309020205020404" pitchFamily="49" charset="0"/>
              </a:rPr>
              <a:t>CDB_USERS</a:t>
            </a:r>
            <a:r>
              <a:rPr lang="en-US" altLang="en-US" dirty="0"/>
              <a:t> or </a:t>
            </a:r>
            <a:r>
              <a:rPr lang="en-US" altLang="en-US" dirty="0">
                <a:latin typeface="Courier New" panose="02070309020205020404" pitchFamily="49" charset="0"/>
                <a:cs typeface="Courier New" panose="02070309020205020404" pitchFamily="49" charset="0"/>
              </a:rPr>
              <a:t>DBA_USERS</a:t>
            </a:r>
            <a:r>
              <a:rPr lang="en-US" altLang="en-US" dirty="0"/>
              <a:t>, you get the same list of users, common and local, of the PDB.</a:t>
            </a:r>
          </a:p>
          <a:p>
            <a:pPr lvl="2"/>
            <a:r>
              <a:rPr lang="en-US" altLang="en-US" dirty="0"/>
              <a:t>Connected to the CDB root and querying the </a:t>
            </a:r>
            <a:r>
              <a:rPr lang="en-US" altLang="en-US" dirty="0">
                <a:latin typeface="Courier New" panose="02070309020205020404" pitchFamily="49" charset="0"/>
                <a:cs typeface="Courier New" panose="02070309020205020404" pitchFamily="49" charset="0"/>
              </a:rPr>
              <a:t>CDB_PDBS</a:t>
            </a:r>
            <a:r>
              <a:rPr lang="en-US" altLang="en-US" dirty="0"/>
              <a:t> view, you get the list of all PDBs. Querying the </a:t>
            </a:r>
            <a:r>
              <a:rPr lang="en-US" altLang="en-US" dirty="0">
                <a:latin typeface="Courier New" panose="02070309020205020404" pitchFamily="49" charset="0"/>
                <a:cs typeface="Courier New" panose="02070309020205020404" pitchFamily="49" charset="0"/>
              </a:rPr>
              <a:t>CDB_TABLESPACES</a:t>
            </a:r>
            <a:r>
              <a:rPr lang="en-US" altLang="en-US" dirty="0"/>
              <a:t> view, you get the list of all tablespaces of all PDBs. </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F286A8E2-3AE5-4534-BFBA-293D42BEE953}" type="slidenum">
              <a:rPr lang="en-US" smtClean="0"/>
              <a:t>10</a:t>
            </a:fld>
            <a:endParaRPr lang="en-US" dirty="0"/>
          </a:p>
        </p:txBody>
      </p:sp>
    </p:spTree>
    <p:extLst>
      <p:ext uri="{BB962C8B-B14F-4D97-AF65-F5344CB8AC3E}">
        <p14:creationId xmlns:p14="http://schemas.microsoft.com/office/powerpoint/2010/main" val="18424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the slide, there are some examples to make comparisons between DBA_</a:t>
            </a:r>
            <a:r>
              <a:rPr lang="en-US" altLang="en-US" i="1" dirty="0"/>
              <a:t>xxx</a:t>
            </a:r>
            <a:r>
              <a:rPr lang="en-US" altLang="en-US" dirty="0"/>
              <a:t> and CDB_</a:t>
            </a:r>
            <a:r>
              <a:rPr lang="en-US" altLang="en-US" i="1" dirty="0"/>
              <a:t>xxx</a:t>
            </a:r>
            <a:r>
              <a:rPr lang="en-US" altLang="en-US" dirty="0"/>
              <a:t> views.</a:t>
            </a:r>
          </a:p>
          <a:p>
            <a:pPr lvl="2"/>
            <a:r>
              <a:rPr lang="en-US" altLang="en-US" dirty="0"/>
              <a:t>In the first example, connected to the CDB root and querying </a:t>
            </a:r>
            <a:r>
              <a:rPr lang="en-US" altLang="en-US" dirty="0">
                <a:latin typeface="Courier New" panose="02070309020205020404" pitchFamily="49" charset="0"/>
                <a:cs typeface="Courier New" panose="02070309020205020404" pitchFamily="49" charset="0"/>
              </a:rPr>
              <a:t>CDB_ROLES</a:t>
            </a:r>
            <a:r>
              <a:rPr lang="en-US" altLang="en-US" dirty="0"/>
              <a:t>, you get the list of roles, common and local, of each container. Note that the new column </a:t>
            </a:r>
            <a:r>
              <a:rPr lang="en-US" altLang="en-US" dirty="0">
                <a:latin typeface="Courier New" panose="02070309020205020404" pitchFamily="49" charset="0"/>
                <a:cs typeface="Courier New" panose="02070309020205020404" pitchFamily="49" charset="0"/>
              </a:rPr>
              <a:t>CON_ID</a:t>
            </a:r>
            <a:r>
              <a:rPr lang="en-US" altLang="en-US" dirty="0"/>
              <a:t> displays the container the role belongs to. </a:t>
            </a:r>
          </a:p>
          <a:p>
            <a:pPr lvl="2"/>
            <a:r>
              <a:rPr lang="en-US" altLang="en-US" dirty="0"/>
              <a:t>In the second example, querying </a:t>
            </a:r>
            <a:r>
              <a:rPr lang="en-US" altLang="en-US" dirty="0">
                <a:latin typeface="Courier New" panose="02070309020205020404" pitchFamily="49" charset="0"/>
                <a:cs typeface="Courier New" panose="02070309020205020404" pitchFamily="49" charset="0"/>
              </a:rPr>
              <a:t>DBA_ROLES</a:t>
            </a:r>
            <a:r>
              <a:rPr lang="en-US" altLang="en-US" dirty="0"/>
              <a:t>, you get </a:t>
            </a:r>
            <a:r>
              <a:rPr lang="fr-FR" altLang="en-US" dirty="0"/>
              <a:t>all common roles of the CDB root only (there cannot be any local roles in the CDB root).</a:t>
            </a:r>
          </a:p>
          <a:p>
            <a:pPr lvl="2"/>
            <a:r>
              <a:rPr lang="en-US" altLang="en-US" dirty="0"/>
              <a:t>In the third example, connected to the </a:t>
            </a:r>
            <a:r>
              <a:rPr lang="en-US" altLang="en-US" dirty="0">
                <a:latin typeface="Courier New" panose="02070309020205020404" pitchFamily="49" charset="0"/>
                <a:cs typeface="Courier New" panose="02070309020205020404" pitchFamily="49" charset="0"/>
              </a:rPr>
              <a:t>PDB1</a:t>
            </a:r>
            <a:r>
              <a:rPr lang="en-US" altLang="en-US" dirty="0"/>
              <a:t> and querying </a:t>
            </a:r>
            <a:r>
              <a:rPr lang="en-US" altLang="en-US" dirty="0">
                <a:latin typeface="Courier New" panose="02070309020205020404" pitchFamily="49" charset="0"/>
                <a:cs typeface="Courier New" panose="02070309020205020404" pitchFamily="49" charset="0"/>
              </a:rPr>
              <a:t>CDB_ROLES</a:t>
            </a:r>
            <a:r>
              <a:rPr lang="en-US" altLang="en-US" dirty="0"/>
              <a:t>, you get the list of roles, common and local, of the container you are connected to. The </a:t>
            </a:r>
            <a:r>
              <a:rPr lang="en-US" altLang="en-US" dirty="0">
                <a:latin typeface="Courier New" panose="02070309020205020404" pitchFamily="49" charset="0"/>
                <a:cs typeface="Courier New" panose="02070309020205020404" pitchFamily="49" charset="0"/>
              </a:rPr>
              <a:t>CON_ID</a:t>
            </a:r>
            <a:r>
              <a:rPr lang="en-US" altLang="en-US" dirty="0"/>
              <a:t> displays the same value in all rows. </a:t>
            </a:r>
          </a:p>
          <a:p>
            <a:pPr lvl="2"/>
            <a:r>
              <a:rPr lang="en-US" altLang="en-US" dirty="0"/>
              <a:t>In the fourth example, querying </a:t>
            </a:r>
            <a:r>
              <a:rPr lang="en-US" altLang="en-US" dirty="0">
                <a:latin typeface="Courier New" panose="02070309020205020404" pitchFamily="49" charset="0"/>
                <a:cs typeface="Courier New" panose="02070309020205020404" pitchFamily="49" charset="0"/>
              </a:rPr>
              <a:t>DBA_ROLES</a:t>
            </a:r>
            <a:r>
              <a:rPr lang="en-US" altLang="en-US" dirty="0"/>
              <a:t>, you get the same list except that there is no </a:t>
            </a:r>
            <a:r>
              <a:rPr lang="en-US" altLang="en-US" dirty="0">
                <a:latin typeface="Courier New" panose="02070309020205020404" pitchFamily="49" charset="0"/>
                <a:cs typeface="Courier New" panose="02070309020205020404" pitchFamily="49" charset="0"/>
              </a:rPr>
              <a:t>CON_ID</a:t>
            </a:r>
            <a:r>
              <a:rPr lang="en-US" altLang="en-US" dirty="0"/>
              <a:t> column</a:t>
            </a:r>
            <a:r>
              <a:rPr lang="fr-FR" altLang="en-US" dirty="0"/>
              <a:t>.  Because the </a:t>
            </a:r>
            <a:r>
              <a:rPr lang="en-US" altLang="en-US" dirty="0">
                <a:latin typeface="Courier New" panose="02070309020205020404" pitchFamily="49" charset="0"/>
                <a:cs typeface="Courier New" panose="02070309020205020404" pitchFamily="49" charset="0"/>
              </a:rPr>
              <a:t>CON_ID</a:t>
            </a:r>
            <a:r>
              <a:rPr lang="en-US" altLang="en-US" dirty="0"/>
              <a:t> column in </a:t>
            </a:r>
            <a:r>
              <a:rPr lang="en-US" altLang="en-US" dirty="0">
                <a:latin typeface="Courier New" panose="02070309020205020404" pitchFamily="49" charset="0"/>
                <a:cs typeface="Courier New" panose="02070309020205020404" pitchFamily="49" charset="0"/>
              </a:rPr>
              <a:t>CDB_ROLES </a:t>
            </a:r>
            <a:r>
              <a:rPr lang="en-US" altLang="en-US" dirty="0"/>
              <a:t>displays the same value in all rows, this value is not helpful. </a:t>
            </a:r>
            <a:endParaRPr lang="fr-FR" altLang="en-US" dirty="0"/>
          </a:p>
          <a:p>
            <a:pPr lvl="1"/>
            <a:r>
              <a:rPr lang="en-US" altLang="en-US" dirty="0"/>
              <a:t>The same backward-compatibility principle applies also to each of the familiar </a:t>
            </a:r>
            <a:r>
              <a:rPr lang="en-US" altLang="en-US" i="1" dirty="0"/>
              <a:t>v$views</a:t>
            </a:r>
            <a:r>
              <a:rPr lang="en-US" altLang="en-US" dirty="0"/>
              <a:t>.</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C9C7C1EA-14AD-453C-8BF0-3F107943F264}" type="slidenum">
              <a:rPr lang="en-US" smtClean="0"/>
              <a:t>11</a:t>
            </a:fld>
            <a:endParaRPr lang="en-US" dirty="0"/>
          </a:p>
        </p:txBody>
      </p:sp>
    </p:spTree>
    <p:extLst>
      <p:ext uri="{BB962C8B-B14F-4D97-AF65-F5344CB8AC3E}">
        <p14:creationId xmlns:p14="http://schemas.microsoft.com/office/powerpoint/2010/main" val="1854189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the slide, there are some examples of </a:t>
            </a:r>
            <a:r>
              <a:rPr lang="en-US" altLang="en-US" dirty="0">
                <a:latin typeface="Courier New" panose="02070309020205020404" pitchFamily="49" charset="0"/>
                <a:cs typeface="Courier New" panose="02070309020205020404" pitchFamily="49" charset="0"/>
              </a:rPr>
              <a:t>V$xxx</a:t>
            </a:r>
            <a:r>
              <a:rPr lang="en-US" altLang="en-US" dirty="0"/>
              <a:t> views. The new column </a:t>
            </a:r>
            <a:r>
              <a:rPr lang="en-US" altLang="en-US" dirty="0">
                <a:latin typeface="Courier New" panose="02070309020205020404" pitchFamily="49" charset="0"/>
                <a:cs typeface="Courier New" panose="02070309020205020404" pitchFamily="49" charset="0"/>
              </a:rPr>
              <a:t>CON_ID </a:t>
            </a:r>
            <a:r>
              <a:rPr lang="en-US" altLang="en-US" dirty="0">
                <a:cs typeface="Arial" panose="020B0604020202020204" pitchFamily="34" charset="0"/>
              </a:rPr>
              <a:t>in</a:t>
            </a:r>
            <a:r>
              <a:rPr lang="en-US" altLang="en-US" dirty="0">
                <a:latin typeface="Courier New" panose="02070309020205020404" pitchFamily="49" charset="0"/>
                <a:cs typeface="Courier New" panose="02070309020205020404" pitchFamily="49" charset="0"/>
              </a:rPr>
              <a:t> V$xxx </a:t>
            </a:r>
            <a:r>
              <a:rPr lang="en-US" altLang="en-US" dirty="0" smtClean="0"/>
              <a:t>views</a:t>
            </a:r>
            <a:r>
              <a:rPr lang="en-US" altLang="en-US" dirty="0">
                <a:latin typeface="Courier New" panose="02070309020205020404" pitchFamily="49" charset="0"/>
                <a:cs typeface="Courier New" panose="02070309020205020404" pitchFamily="49" charset="0"/>
              </a:rPr>
              <a:t> </a:t>
            </a:r>
            <a:r>
              <a:rPr lang="en-US" altLang="en-US" dirty="0" smtClean="0"/>
              <a:t>display </a:t>
            </a:r>
            <a:r>
              <a:rPr lang="en-US" altLang="en-US" dirty="0"/>
              <a:t>how the single SGA is accessed by any PDB within the CDB. </a:t>
            </a:r>
          </a:p>
          <a:p>
            <a:pPr lvl="1"/>
            <a:r>
              <a:rPr lang="en-US" altLang="en-US" dirty="0"/>
              <a:t>In the first example, the </a:t>
            </a:r>
            <a:r>
              <a:rPr lang="en-US" altLang="en-US" dirty="0">
                <a:latin typeface="Courier New" panose="02070309020205020404" pitchFamily="49" charset="0"/>
                <a:cs typeface="Courier New" panose="02070309020205020404" pitchFamily="49" charset="0"/>
              </a:rPr>
              <a:t>V$BH </a:t>
            </a:r>
            <a:r>
              <a:rPr lang="en-US" altLang="en-US" dirty="0"/>
              <a:t>view </a:t>
            </a:r>
            <a:r>
              <a:rPr lang="en-US" altLang="en-US" dirty="0">
                <a:cs typeface="Arial" panose="020B0604020202020204" pitchFamily="34" charset="0"/>
              </a:rPr>
              <a:t>provides the</a:t>
            </a:r>
            <a:r>
              <a:rPr lang="en-US" altLang="en-US" dirty="0"/>
              <a:t> list of distinct status of the block buffers currently in the buffer cache. The blocks are clearly identified in the </a:t>
            </a:r>
            <a:r>
              <a:rPr lang="en-US" altLang="en-US" dirty="0">
                <a:latin typeface="Courier New" panose="02070309020205020404" pitchFamily="49" charset="0"/>
                <a:cs typeface="Courier New" panose="02070309020205020404" pitchFamily="49" charset="0"/>
              </a:rPr>
              <a:t>CON_ID </a:t>
            </a:r>
            <a:r>
              <a:rPr lang="en-US" altLang="en-US" dirty="0"/>
              <a:t>column, each block being accessed by a specific container</a:t>
            </a:r>
            <a:r>
              <a:rPr lang="en-US" altLang="en-US" dirty="0" smtClean="0"/>
              <a:t>. 1 </a:t>
            </a:r>
            <a:r>
              <a:rPr lang="en-US" altLang="en-US" dirty="0"/>
              <a:t>stands for the CDB </a:t>
            </a:r>
            <a:r>
              <a:rPr lang="en-US" altLang="en-US" dirty="0">
                <a:cs typeface="Courier New" panose="02070309020205020404" pitchFamily="49" charset="0"/>
              </a:rPr>
              <a:t>root</a:t>
            </a:r>
            <a:r>
              <a:rPr lang="en-US" altLang="en-US" dirty="0"/>
              <a:t>, 2 for the CDB </a:t>
            </a:r>
            <a:r>
              <a:rPr lang="en-US" altLang="en-US" dirty="0">
                <a:cs typeface="Courier New" panose="02070309020205020404" pitchFamily="49" charset="0"/>
              </a:rPr>
              <a:t>seed</a:t>
            </a:r>
            <a:r>
              <a:rPr lang="en-US" altLang="en-US" dirty="0"/>
              <a:t>, and 3 </a:t>
            </a:r>
            <a:r>
              <a:rPr lang="en-US" altLang="en-US" dirty="0" smtClean="0"/>
              <a:t>for </a:t>
            </a:r>
            <a:r>
              <a:rPr lang="en-US" altLang="en-US" dirty="0"/>
              <a:t>the </a:t>
            </a:r>
            <a:r>
              <a:rPr lang="en-US" altLang="en-US" dirty="0">
                <a:latin typeface="Courier New" panose="02070309020205020404" pitchFamily="49" charset="0"/>
                <a:cs typeface="Courier New" panose="02070309020205020404" pitchFamily="49" charset="0"/>
              </a:rPr>
              <a:t>PDB1</a:t>
            </a:r>
            <a:r>
              <a:rPr lang="en-US" altLang="en-US" dirty="0"/>
              <a:t> pluggable database.</a:t>
            </a:r>
          </a:p>
          <a:p>
            <a:pPr lvl="1"/>
            <a:r>
              <a:rPr lang="en-US" altLang="en-US" dirty="0"/>
              <a:t>In the second example, the </a:t>
            </a:r>
            <a:r>
              <a:rPr lang="en-US" altLang="en-US" dirty="0">
                <a:latin typeface="Courier New" panose="02070309020205020404" pitchFamily="49" charset="0"/>
                <a:cs typeface="Courier New" panose="02070309020205020404" pitchFamily="49" charset="0"/>
              </a:rPr>
              <a:t>V$LOCKED_OBJECT </a:t>
            </a:r>
            <a:r>
              <a:rPr lang="en-US" altLang="en-US" dirty="0"/>
              <a:t>view </a:t>
            </a:r>
            <a:r>
              <a:rPr lang="en-US" altLang="en-US" dirty="0">
                <a:cs typeface="Arial" panose="020B0604020202020204" pitchFamily="34" charset="0"/>
              </a:rPr>
              <a:t>provides the</a:t>
            </a:r>
            <a:r>
              <a:rPr lang="en-US" altLang="en-US" dirty="0"/>
              <a:t> list of locks currently held on objects in different PDBs. The locks are clearly identified in the </a:t>
            </a:r>
            <a:r>
              <a:rPr lang="en-US" altLang="en-US" dirty="0">
                <a:latin typeface="Courier New" panose="02070309020205020404" pitchFamily="49" charset="0"/>
                <a:cs typeface="Courier New" panose="02070309020205020404" pitchFamily="49" charset="0"/>
              </a:rPr>
              <a:t>CON_ID </a:t>
            </a:r>
            <a:r>
              <a:rPr lang="en-US" altLang="en-US" dirty="0"/>
              <a:t>column as locked by a specific container. 3 stands for one PDB and 4 for another PDB.</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AF02D90B-C959-4755-8AC1-43D6834C947A}" type="slidenum">
              <a:rPr lang="en-US" smtClean="0"/>
              <a:t>12</a:t>
            </a:fld>
            <a:endParaRPr lang="en-US" dirty="0"/>
          </a:p>
        </p:txBody>
      </p:sp>
    </p:spTree>
    <p:extLst>
      <p:ext uri="{BB962C8B-B14F-4D97-AF65-F5344CB8AC3E}">
        <p14:creationId xmlns:p14="http://schemas.microsoft.com/office/powerpoint/2010/main" val="417224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After the CDB is created, the container database administrator (CDBA) has to complete administrative tasks:</a:t>
            </a:r>
          </a:p>
          <a:p>
            <a:pPr lvl="2"/>
            <a:r>
              <a:rPr lang="en-US" altLang="en-US" dirty="0"/>
              <a:t>Create the SPFILE from the PFILE.</a:t>
            </a:r>
          </a:p>
          <a:p>
            <a:pPr lvl="2"/>
            <a:r>
              <a:rPr lang="fr-FR" altLang="en-US" dirty="0"/>
              <a:t>Execute the $</a:t>
            </a:r>
            <a:r>
              <a:rPr lang="fr-FR" altLang="en-US" dirty="0">
                <a:latin typeface="Courier New" panose="02070309020205020404" pitchFamily="49" charset="0"/>
                <a:cs typeface="Courier New" panose="02070309020205020404" pitchFamily="49" charset="0"/>
              </a:rPr>
              <a:t>ORACLE_HOME/rdbms/admin/utlrp.sql</a:t>
            </a:r>
            <a:r>
              <a:rPr lang="fr-FR" altLang="en-US" dirty="0"/>
              <a:t> SQL script.</a:t>
            </a:r>
            <a:endParaRPr lang="en-US" altLang="en-US" dirty="0"/>
          </a:p>
          <a:p>
            <a:pPr lvl="2"/>
            <a:r>
              <a:rPr lang="en-US" altLang="en-US" dirty="0"/>
              <a:t>Optionally plug non-CDBs if the initial plan was to consolidate several non-CDBs into a single one.</a:t>
            </a:r>
          </a:p>
          <a:p>
            <a:pPr lvl="2"/>
            <a:r>
              <a:rPr lang="en-US" altLang="en-US" dirty="0"/>
              <a:t>Test startup and shutdown procedures.</a:t>
            </a:r>
          </a:p>
          <a:p>
            <a:pPr lvl="2"/>
            <a:r>
              <a:rPr lang="en-US" altLang="en-US" dirty="0"/>
              <a:t>Create new event triggers to automate PDBs opening.</a:t>
            </a:r>
          </a:p>
          <a:p>
            <a:pPr lvl="2"/>
            <a:r>
              <a:rPr lang="en-US" altLang="en-US" dirty="0"/>
              <a:t>Create backup and recovery procedures.</a:t>
            </a:r>
          </a:p>
          <a:p>
            <a:pPr lvl="1"/>
            <a:r>
              <a:rPr lang="en-US" altLang="en-US" dirty="0"/>
              <a:t>After possible PDB creation during the CDB creation, the pluggable database administrator (PDBA) has to complete administrative tasks in its own PDB:</a:t>
            </a:r>
          </a:p>
          <a:p>
            <a:pPr lvl="2"/>
            <a:r>
              <a:rPr lang="en-US" altLang="en-US" dirty="0"/>
              <a:t>Set a default permanent tablespace.</a:t>
            </a:r>
          </a:p>
          <a:p>
            <a:pPr lvl="2"/>
            <a:r>
              <a:rPr lang="en-US" altLang="en-US" dirty="0"/>
              <a:t>Create additional temporary tablespaces if specific amount of temporary space is required in the PDB.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1FDD04B0-9E80-449C-8E12-C973CC0AF973}" type="slidenum">
              <a:rPr lang="en-US" smtClean="0"/>
              <a:t>13</a:t>
            </a:fld>
            <a:endParaRPr lang="en-US" dirty="0"/>
          </a:p>
        </p:txBody>
      </p:sp>
    </p:spTree>
    <p:extLst>
      <p:ext uri="{BB962C8B-B14F-4D97-AF65-F5344CB8AC3E}">
        <p14:creationId xmlns:p14="http://schemas.microsoft.com/office/powerpoint/2010/main" val="4145399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All traces, incident dumps and packages, the alert log, Health Monitor reports, core dumps, and more files are stored in the Automatic Diagnostic Repository (ADR), a file-based repository for database diagnostic data. It has a unified directory structure across multiple instances and multiple products stored outside of any database. It is, therefore, available for problem diagnosis when the database is down. Nothing is changed with the arrival of container databases. Each instance of each product stores diagnostic data underneath its own ADR home directory. Each CDB, linked to a single instance, stores trace files in the same ADR home directory. </a:t>
            </a:r>
          </a:p>
          <a:p>
            <a:pPr lvl="1"/>
            <a:r>
              <a:rPr lang="en-US" altLang="en-US" dirty="0"/>
              <a:t>Its location is set by the </a:t>
            </a:r>
            <a:r>
              <a:rPr lang="en-US" altLang="en-US" dirty="0">
                <a:latin typeface="Courier New" panose="02070309020205020404" pitchFamily="49" charset="0"/>
              </a:rPr>
              <a:t>DIAGNOSTIC_DEST</a:t>
            </a:r>
            <a:r>
              <a:rPr lang="en-US" altLang="en-US" dirty="0"/>
              <a:t> initialization parameter. If this parameter is omitted or left null, the database sets </a:t>
            </a:r>
            <a:r>
              <a:rPr lang="en-US" altLang="en-US" dirty="0">
                <a:latin typeface="Courier New" panose="02070309020205020404" pitchFamily="49" charset="0"/>
              </a:rPr>
              <a:t>DIAGNOSTIC_DEST</a:t>
            </a:r>
            <a:r>
              <a:rPr lang="en-US" altLang="en-US" dirty="0"/>
              <a:t> upon startup as follows: if the environment variable </a:t>
            </a:r>
            <a:r>
              <a:rPr lang="en-US" altLang="en-US" dirty="0">
                <a:latin typeface="Courier New" panose="02070309020205020404" pitchFamily="49" charset="0"/>
              </a:rPr>
              <a:t>ORACLE_BASE</a:t>
            </a:r>
            <a:r>
              <a:rPr lang="en-US" altLang="en-US" dirty="0"/>
              <a:t> is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$ORACLE_BASE</a:t>
            </a:r>
            <a:r>
              <a:rPr lang="en-US" altLang="en-US" dirty="0"/>
              <a:t>. If the environment variable </a:t>
            </a:r>
            <a:r>
              <a:rPr lang="en-US" altLang="en-US" dirty="0">
                <a:latin typeface="Courier New" panose="02070309020205020404" pitchFamily="49" charset="0"/>
              </a:rPr>
              <a:t>ORACLE_BASE</a:t>
            </a:r>
            <a:r>
              <a:rPr lang="en-US" altLang="en-US" dirty="0"/>
              <a:t> is not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$ORACLE_HOME/log</a:t>
            </a:r>
            <a:r>
              <a:rPr lang="en-US" altLang="en-US" dirty="0"/>
              <a:t>.</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556B632F-5F92-4C90-868C-C77656D27017}" type="slidenum">
              <a:rPr lang="en-US" smtClean="0"/>
              <a:t>14</a:t>
            </a:fld>
            <a:endParaRPr lang="en-US" dirty="0"/>
          </a:p>
        </p:txBody>
      </p:sp>
    </p:spTree>
    <p:extLst>
      <p:ext uri="{BB962C8B-B14F-4D97-AF65-F5344CB8AC3E}">
        <p14:creationId xmlns:p14="http://schemas.microsoft.com/office/powerpoint/2010/main" val="257524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The </a:t>
            </a:r>
            <a:r>
              <a:rPr lang="fr-FR" altLang="en-US" dirty="0">
                <a:latin typeface="Courier New" panose="02070309020205020404" pitchFamily="49" charset="0"/>
                <a:cs typeface="Courier New" panose="02070309020205020404" pitchFamily="49" charset="0"/>
              </a:rPr>
              <a:t>alert.log</a:t>
            </a:r>
            <a:r>
              <a:rPr lang="fr-FR" altLang="en-US" dirty="0"/>
              <a:t> file of a CDB shows new DDL statements such as:</a:t>
            </a:r>
          </a:p>
          <a:p>
            <a:pPr lvl="2"/>
            <a:r>
              <a:rPr lang="fr-FR" altLang="en-US" dirty="0">
                <a:latin typeface="Courier New" panose="02070309020205020404" pitchFamily="49" charset="0"/>
                <a:cs typeface="Courier New" panose="02070309020205020404" pitchFamily="49" charset="0"/>
              </a:rPr>
              <a:t>CREATE PLUGGABLE DATABASE</a:t>
            </a:r>
          </a:p>
          <a:p>
            <a:pPr lvl="2"/>
            <a:r>
              <a:rPr lang="fr-FR" altLang="en-US" dirty="0">
                <a:latin typeface="Courier New" panose="02070309020205020404" pitchFamily="49" charset="0"/>
                <a:cs typeface="Courier New" panose="02070309020205020404" pitchFamily="49" charset="0"/>
              </a:rPr>
              <a:t>ALTER PLUGGABLE DATABASE</a:t>
            </a:r>
          </a:p>
          <a:p>
            <a:pPr lvl="2"/>
            <a:r>
              <a:rPr lang="fr-FR" altLang="en-US" dirty="0">
                <a:latin typeface="Courier New" panose="02070309020205020404" pitchFamily="49" charset="0"/>
                <a:cs typeface="Courier New" panose="02070309020205020404" pitchFamily="49" charset="0"/>
              </a:rPr>
              <a:t>DROP PLUGGABLE DATABASE</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62442810-BE8E-4916-BD35-F26E9BEFCD7A}" type="slidenum">
              <a:rPr lang="en-US" smtClean="0"/>
              <a:t>15</a:t>
            </a:fld>
            <a:endParaRPr lang="en-US" dirty="0"/>
          </a:p>
        </p:txBody>
      </p:sp>
    </p:spTree>
    <p:extLst>
      <p:ext uri="{BB962C8B-B14F-4D97-AF65-F5344CB8AC3E}">
        <p14:creationId xmlns:p14="http://schemas.microsoft.com/office/powerpoint/2010/main" val="4140746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There are different methods to provision new PDBs in a CDB. </a:t>
            </a:r>
          </a:p>
          <a:p>
            <a:pPr lvl="2"/>
            <a:r>
              <a:rPr lang="fr-FR" altLang="en-US" dirty="0"/>
              <a:t>Create a new PDB from the CDB seed, the </a:t>
            </a:r>
            <a:r>
              <a:rPr lang="en-US" altLang="en-US" dirty="0">
                <a:latin typeface="Courier New" panose="02070309020205020404" pitchFamily="49" charset="0"/>
                <a:cs typeface="Courier New" panose="02070309020205020404" pitchFamily="49" charset="0"/>
              </a:rPr>
              <a:t>PDB$SEED</a:t>
            </a:r>
            <a:r>
              <a:rPr lang="en-US" altLang="en-US" dirty="0"/>
              <a:t>, for example for a new application implementation. This type of PDB creation is nearly instantaneous.</a:t>
            </a:r>
            <a:endParaRPr lang="fr-FR" altLang="en-US" dirty="0"/>
          </a:p>
          <a:p>
            <a:pPr lvl="2"/>
            <a:r>
              <a:rPr lang="en-US" altLang="en-US" dirty="0"/>
              <a:t>Plug an unplugged PDB into another CDB or into the same CDB. For example, you have to upgrade a PDB to the latest Oracle version, but you do not want to apply it on all PDBs. Instead of upgrading a CDB from one release to another, you can unplug a PDB from one Oracle Database release and then plug it into a newly created CDB from a higher release. In case you unplugged a PDB inappropriately, you can still replug it into the same CDB.</a:t>
            </a:r>
          </a:p>
          <a:p>
            <a:pPr lvl="2"/>
            <a:r>
              <a:rPr lang="fr-FR" altLang="en-US" dirty="0"/>
              <a:t>Plug non-</a:t>
            </a:r>
            <a:r>
              <a:rPr lang="en-US" altLang="en-US" dirty="0"/>
              <a:t>CDBs in a CDB as PDBs, as part of the migration strategy. It is also a good way to consolidate several non-CDBs into a CDB.</a:t>
            </a:r>
          </a:p>
          <a:p>
            <a:pPr lvl="2"/>
            <a:r>
              <a:rPr lang="fr-FR" altLang="en-US" dirty="0"/>
              <a:t>Clone a PDB from </a:t>
            </a:r>
            <a:r>
              <a:rPr lang="en-US" altLang="en-US" dirty="0"/>
              <a:t>another PDB of the same CDB. For example, you want to test the application patch of your production. You first clone your production application in a cloned PDB and patch the cloned PDB to test.</a:t>
            </a:r>
          </a:p>
          <a:p>
            <a:pPr lvl="2"/>
            <a:r>
              <a:rPr lang="fr-FR" altLang="en-US" dirty="0"/>
              <a:t>Relocate a PDB into another CDB so as to dispatch resources.</a:t>
            </a:r>
          </a:p>
          <a:p>
            <a:pPr lvl="2"/>
            <a:r>
              <a:rPr lang="fr-FR" altLang="en-US" dirty="0"/>
              <a:t>Proxy a PDB. A proxy PDB p</a:t>
            </a:r>
            <a:r>
              <a:rPr lang="en-US" altLang="en-US" dirty="0"/>
              <a:t>rovides fully functional access to another PDB in a remote CDB. This feature enables you to build location-transparent applications that can aggregate data from multiple sources that are in the same data center or distributed across data centers. </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2A1837A6-77DE-4670-A654-733922A86637}" type="slidenum">
              <a:rPr lang="en-US" smtClean="0"/>
              <a:t>16</a:t>
            </a:fld>
            <a:endParaRPr lang="en-US" dirty="0"/>
          </a:p>
        </p:txBody>
      </p:sp>
    </p:spTree>
    <p:extLst>
      <p:ext uri="{BB962C8B-B14F-4D97-AF65-F5344CB8AC3E}">
        <p14:creationId xmlns:p14="http://schemas.microsoft.com/office/powerpoint/2010/main" val="534189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There are different tools to provision new PDBs in a CDB. </a:t>
            </a:r>
          </a:p>
          <a:p>
            <a:pPr lvl="2"/>
            <a:r>
              <a:rPr lang="fr-FR" altLang="en-US" dirty="0"/>
              <a:t>SQL*Plus</a:t>
            </a:r>
          </a:p>
          <a:p>
            <a:pPr lvl="2"/>
            <a:r>
              <a:rPr lang="fr-FR" altLang="en-US" dirty="0"/>
              <a:t>SQL Developer</a:t>
            </a:r>
            <a:endParaRPr lang="en-US" altLang="en-US" dirty="0"/>
          </a:p>
          <a:p>
            <a:pPr lvl="2"/>
            <a:r>
              <a:rPr lang="fr-FR" altLang="en-US" dirty="0"/>
              <a:t>Enterprise Manager Cloud Control</a:t>
            </a:r>
          </a:p>
          <a:p>
            <a:pPr lvl="2"/>
            <a:r>
              <a:rPr lang="fr-FR" altLang="en-US" dirty="0"/>
              <a:t>Enterprise Manager Database Express</a:t>
            </a:r>
          </a:p>
          <a:p>
            <a:pPr lvl="1"/>
            <a:r>
              <a:rPr lang="fr-FR" altLang="en-US" dirty="0"/>
              <a:t>To create a new PDB from the CDB seed or from an existing PDB or by plugging an unplugged PDB method, you can also use Database Configuration Assistant (DBCA).</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1FCC263E-81B6-48DF-961E-00AC23CCDFA4}" type="slidenum">
              <a:rPr lang="en-US" smtClean="0"/>
              <a:t>17</a:t>
            </a:fld>
            <a:endParaRPr lang="en-US" dirty="0"/>
          </a:p>
        </p:txBody>
      </p:sp>
    </p:spTree>
    <p:extLst>
      <p:ext uri="{BB962C8B-B14F-4D97-AF65-F5344CB8AC3E}">
        <p14:creationId xmlns:p14="http://schemas.microsoft.com/office/powerpoint/2010/main" val="745384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creation of a new PDB from the CDB </a:t>
            </a:r>
            <a:r>
              <a:rPr lang="en-US" altLang="en-US" dirty="0">
                <a:cs typeface="Courier New" panose="02070309020205020404" pitchFamily="49" charset="0"/>
              </a:rPr>
              <a:t>seed</a:t>
            </a:r>
            <a:r>
              <a:rPr lang="en-US" altLang="en-US" dirty="0"/>
              <a:t> is nearly instantaneous. The operation copies the datafiles from the </a:t>
            </a:r>
            <a:r>
              <a:rPr lang="en-US" altLang="en-US" dirty="0">
                <a:latin typeface="Courier New" panose="02070309020205020404" pitchFamily="49" charset="0"/>
                <a:cs typeface="Courier New" panose="02070309020205020404" pitchFamily="49" charset="0"/>
              </a:rPr>
              <a:t>READ</a:t>
            </a:r>
            <a:r>
              <a:rPr lang="en-US" altLang="en-US" dirty="0"/>
              <a:t> </a:t>
            </a:r>
            <a:r>
              <a:rPr lang="en-US" altLang="en-US" dirty="0">
                <a:latin typeface="Courier New" panose="02070309020205020404" pitchFamily="49" charset="0"/>
                <a:cs typeface="Courier New" panose="02070309020205020404" pitchFamily="49" charset="0"/>
              </a:rPr>
              <a:t>ONLY</a:t>
            </a:r>
            <a:r>
              <a:rPr lang="en-US" altLang="en-US" dirty="0"/>
              <a:t> seed PDB to the target directory defined in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a:t>
            </a:r>
          </a:p>
          <a:p>
            <a:pPr lvl="1"/>
            <a:r>
              <a:rPr lang="en-US" altLang="en-US" dirty="0"/>
              <a:t>It creates tablespaces such as </a:t>
            </a:r>
            <a:r>
              <a:rPr lang="en-US" altLang="en-US" dirty="0">
                <a:latin typeface="Courier New" panose="02070309020205020404" pitchFamily="49" charset="0"/>
                <a:cs typeface="Courier New" panose="02070309020205020404" pitchFamily="49" charset="0"/>
              </a:rPr>
              <a:t>SYSTEM</a:t>
            </a:r>
            <a:r>
              <a:rPr lang="en-US" altLang="en-US" dirty="0"/>
              <a:t>, to store a full catalog including metadata pointing to Oracle-supplied objects, </a:t>
            </a:r>
            <a:r>
              <a:rPr lang="en-US" altLang="en-US" dirty="0">
                <a:latin typeface="Courier New" panose="02070309020205020404" pitchFamily="49" charset="0"/>
                <a:cs typeface="Courier New" panose="02070309020205020404" pitchFamily="49" charset="0"/>
              </a:rPr>
              <a:t>SYSAUX</a:t>
            </a:r>
            <a:r>
              <a:rPr lang="en-US" altLang="en-US" dirty="0"/>
              <a:t> for local auxiliary data, and </a:t>
            </a:r>
            <a:r>
              <a:rPr lang="en-US" altLang="en-US" dirty="0">
                <a:latin typeface="Courier New" panose="02070309020205020404" pitchFamily="49" charset="0"/>
                <a:cs typeface="Courier New" panose="02070309020205020404" pitchFamily="49" charset="0"/>
              </a:rPr>
              <a:t>UNDO</a:t>
            </a:r>
            <a:r>
              <a:rPr lang="en-US" altLang="en-US" dirty="0"/>
              <a:t> for local undo segments.</a:t>
            </a:r>
          </a:p>
          <a:p>
            <a:pPr lvl="1"/>
            <a:r>
              <a:rPr lang="en-US" altLang="en-US" dirty="0"/>
              <a:t>It creates default schemas and common users that exist in the CDB seed, </a:t>
            </a:r>
            <a:r>
              <a:rPr lang="en-US" altLang="en-US" dirty="0">
                <a:latin typeface="Courier New" panose="02070309020205020404" pitchFamily="49" charset="0"/>
                <a:cs typeface="Courier New" panose="02070309020205020404" pitchFamily="49" charset="0"/>
              </a:rPr>
              <a:t>SYS</a:t>
            </a:r>
            <a:r>
              <a:rPr lang="en-US" altLang="en-US" dirty="0"/>
              <a:t> who continues to have all superuser privileges, and </a:t>
            </a:r>
            <a:r>
              <a:rPr lang="en-US" altLang="en-US" dirty="0">
                <a:latin typeface="Courier New" panose="02070309020205020404" pitchFamily="49" charset="0"/>
                <a:cs typeface="Courier New" panose="02070309020205020404" pitchFamily="49" charset="0"/>
              </a:rPr>
              <a:t>SYSTEM</a:t>
            </a:r>
            <a:r>
              <a:rPr lang="en-US" altLang="en-US" dirty="0"/>
              <a:t> who can administer the PDB.</a:t>
            </a:r>
            <a:br>
              <a:rPr lang="en-US" altLang="en-US" dirty="0"/>
            </a:br>
            <a:r>
              <a:rPr lang="en-US" altLang="en-US" dirty="0"/>
              <a:t>It creates a local user (the PDBA), granted a local </a:t>
            </a:r>
            <a:r>
              <a:rPr lang="en-US" altLang="en-US" dirty="0">
                <a:latin typeface="Courier New" panose="02070309020205020404" pitchFamily="49" charset="0"/>
                <a:cs typeface="Courier New" panose="02070309020205020404" pitchFamily="49" charset="0"/>
              </a:rPr>
              <a:t>PDB_DBA</a:t>
            </a:r>
            <a:r>
              <a:rPr lang="en-US" altLang="en-US" dirty="0"/>
              <a:t> role. Until the PDB </a:t>
            </a:r>
            <a:r>
              <a:rPr lang="en-US" altLang="en-US" dirty="0">
                <a:latin typeface="Courier New" panose="02070309020205020404" pitchFamily="49" charset="0"/>
                <a:cs typeface="Courier New" panose="02070309020205020404" pitchFamily="49" charset="0"/>
              </a:rPr>
              <a:t>SYS</a:t>
            </a:r>
            <a:r>
              <a:rPr lang="en-US" altLang="en-US" dirty="0"/>
              <a:t> user grants privileges to the local </a:t>
            </a:r>
            <a:r>
              <a:rPr lang="en-US" altLang="en-US" dirty="0">
                <a:latin typeface="Courier New" panose="02070309020205020404" pitchFamily="49" charset="0"/>
                <a:cs typeface="Courier New" panose="02070309020205020404" pitchFamily="49" charset="0"/>
              </a:rPr>
              <a:t>PDB_DBA</a:t>
            </a:r>
            <a:r>
              <a:rPr lang="en-US" altLang="en-US" dirty="0"/>
              <a:t> role, the new PDBA cannot perform any other operation than connecting to the PDB.</a:t>
            </a:r>
          </a:p>
          <a:p>
            <a:pPr lvl="1"/>
            <a:r>
              <a:rPr lang="en-US" altLang="en-US" dirty="0"/>
              <a:t>A new default service is also created for the PDB.</a:t>
            </a:r>
            <a:endParaRPr lang="en-US" altLang="en-US" dirty="0">
              <a:latin typeface="Calibri" panose="020F0502020204030204" pitchFamily="34"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053DE193-DE20-40A4-BD71-5C59D4759704}" type="slidenum">
              <a:rPr lang="en-US" smtClean="0"/>
              <a:t>18</a:t>
            </a:fld>
            <a:endParaRPr lang="en-US" dirty="0"/>
          </a:p>
        </p:txBody>
      </p:sp>
    </p:spTree>
    <p:extLst>
      <p:ext uri="{BB962C8B-B14F-4D97-AF65-F5344CB8AC3E}">
        <p14:creationId xmlns:p14="http://schemas.microsoft.com/office/powerpoint/2010/main" val="3655473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steps to create a new PDB from the CDB seed are the following:</a:t>
            </a:r>
          </a:p>
          <a:p>
            <a:pPr lvl="1"/>
            <a:r>
              <a:rPr lang="en-US" altLang="en-US" dirty="0"/>
              <a:t>If you do not use </a:t>
            </a:r>
            <a:r>
              <a:rPr lang="fr-FR" altLang="en-US" dirty="0"/>
              <a:t>OMF (Oracle Managed Files):</a:t>
            </a:r>
            <a:endParaRPr lang="en-US" altLang="en-US" dirty="0"/>
          </a:p>
          <a:p>
            <a:pPr lvl="2"/>
            <a:r>
              <a:rPr lang="fr-FR" altLang="en-US" dirty="0"/>
              <a:t>Connect to the </a:t>
            </a:r>
            <a:r>
              <a:rPr lang="en-US" altLang="en-US" dirty="0"/>
              <a:t>CDB </a:t>
            </a:r>
            <a:r>
              <a:rPr lang="fr-FR" altLang="en-US" dirty="0"/>
              <a:t>root as a common user with the </a:t>
            </a:r>
            <a:r>
              <a:rPr lang="en-US" altLang="en-US" dirty="0">
                <a:latin typeface="Courier New" panose="02070309020205020404" pitchFamily="49" charset="0"/>
                <a:cs typeface="Courier New" panose="02070309020205020404" pitchFamily="49" charset="0"/>
              </a:rPr>
              <a:t>CREATE PLUGGABLE DATABASE </a:t>
            </a:r>
            <a:r>
              <a:rPr lang="en-US" altLang="en-US" dirty="0"/>
              <a:t>system privilege and execute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 as shown in the slide. The </a:t>
            </a:r>
            <a:r>
              <a:rPr lang="en-US" altLang="en-US" dirty="0">
                <a:latin typeface="Courier New" panose="02070309020205020404" pitchFamily="49" charset="0"/>
                <a:cs typeface="Courier New" panose="02070309020205020404" pitchFamily="49" charset="0"/>
              </a:rPr>
              <a:t>ADMIN USER </a:t>
            </a:r>
            <a:r>
              <a:rPr lang="en-US" altLang="en-US" dirty="0"/>
              <a:t>clause defines the PDBA user created in the new PDB with the </a:t>
            </a:r>
            <a:r>
              <a:rPr lang="en-US" altLang="en-US" dirty="0">
                <a:latin typeface="Courier New" panose="02070309020205020404" pitchFamily="49" charset="0"/>
                <a:cs typeface="Courier New" panose="02070309020205020404" pitchFamily="49" charset="0"/>
              </a:rPr>
              <a:t>CONNECT</a:t>
            </a:r>
            <a:r>
              <a:rPr lang="en-US" altLang="en-US" dirty="0"/>
              <a:t> and </a:t>
            </a:r>
            <a:r>
              <a:rPr lang="en-US" altLang="en-US" dirty="0">
                <a:latin typeface="Courier New" panose="02070309020205020404" pitchFamily="49" charset="0"/>
                <a:cs typeface="Courier New" panose="02070309020205020404" pitchFamily="49" charset="0"/>
              </a:rPr>
              <a:t>PDB_DBA</a:t>
            </a:r>
            <a:r>
              <a:rPr lang="en-US" altLang="en-US" dirty="0"/>
              <a:t> roles (empty role). The clause </a:t>
            </a:r>
            <a:r>
              <a:rPr lang="en-US" altLang="en-US" dirty="0">
                <a:latin typeface="Courier New" panose="02070309020205020404" pitchFamily="49" charset="0"/>
                <a:cs typeface="Courier New" panose="02070309020205020404" pitchFamily="49" charset="0"/>
              </a:rPr>
              <a:t>FILE_NAME_CONVERT</a:t>
            </a:r>
            <a:r>
              <a:rPr lang="en-US" altLang="en-US" dirty="0"/>
              <a:t> designates first the source directory of the CDB seed datafiles and second the destination directory for the new PDB datafiles.</a:t>
            </a:r>
          </a:p>
          <a:p>
            <a:pPr lvl="2"/>
            <a:r>
              <a:rPr lang="en-US" altLang="en-US" dirty="0"/>
              <a:t>When the statement completes, use views to verify that the PDB is correctly created.</a:t>
            </a:r>
          </a:p>
          <a:p>
            <a:pPr lvl="3"/>
            <a:r>
              <a:rPr lang="en-US" altLang="en-US" dirty="0"/>
              <a:t>The </a:t>
            </a:r>
            <a:r>
              <a:rPr lang="en-US" altLang="en-US" dirty="0">
                <a:latin typeface="Courier New" panose="02070309020205020404" pitchFamily="49" charset="0"/>
                <a:cs typeface="Courier New" panose="02070309020205020404" pitchFamily="49" charset="0"/>
              </a:rPr>
              <a:t>CDB_PDBS</a:t>
            </a:r>
            <a:r>
              <a:rPr lang="en-US" altLang="en-US" dirty="0"/>
              <a:t> view displays the list of the PDBs and the </a:t>
            </a:r>
            <a:r>
              <a:rPr lang="en-US" altLang="en-US" dirty="0">
                <a:latin typeface="Courier New" panose="02070309020205020404" pitchFamily="49" charset="0"/>
                <a:cs typeface="Courier New" panose="02070309020205020404" pitchFamily="49" charset="0"/>
              </a:rPr>
              <a:t>CDB_TABLESPACES</a:t>
            </a:r>
            <a:r>
              <a:rPr lang="en-US" altLang="en-US" dirty="0"/>
              <a:t> view displays the list of the tablespaces of the new PDB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UNDO</a:t>
            </a:r>
            <a:r>
              <a:rPr lang="en-US" altLang="en-US" dirty="0"/>
              <a:t>).</a:t>
            </a:r>
          </a:p>
          <a:p>
            <a:pPr lvl="3"/>
            <a:r>
              <a:rPr lang="en-US" altLang="en-US" dirty="0"/>
              <a:t>Still connected to the CDB root, open the PDB. Then try to connect to the new PDB under common user, </a:t>
            </a:r>
            <a:r>
              <a:rPr lang="en-US" altLang="en-US" dirty="0">
                <a:latin typeface="Courier New" panose="02070309020205020404" pitchFamily="49" charset="0"/>
                <a:cs typeface="Courier New" panose="02070309020205020404" pitchFamily="49" charset="0"/>
              </a:rPr>
              <a:t>SYS</a:t>
            </a:r>
            <a:r>
              <a:rPr lang="en-US" altLang="en-US" dirty="0"/>
              <a:t> who always exists in any PDB, or the user defined in the </a:t>
            </a:r>
            <a:r>
              <a:rPr lang="en-US" altLang="en-US" dirty="0">
                <a:latin typeface="Courier New" panose="02070309020205020404" pitchFamily="49" charset="0"/>
                <a:cs typeface="Courier New" panose="02070309020205020404" pitchFamily="49" charset="0"/>
              </a:rPr>
              <a:t>ADMIN USER</a:t>
            </a:r>
            <a:r>
              <a:rPr lang="en-US" altLang="en-US" dirty="0"/>
              <a:t> clause, </a:t>
            </a:r>
            <a:r>
              <a:rPr lang="en-US" altLang="en-US" dirty="0">
                <a:latin typeface="Courier New" panose="02070309020205020404" pitchFamily="49" charset="0"/>
                <a:cs typeface="Courier New" panose="02070309020205020404" pitchFamily="49" charset="0"/>
              </a:rPr>
              <a:t>admin1</a:t>
            </a:r>
            <a:r>
              <a:rPr lang="en-US" altLang="en-US" dirty="0"/>
              <a:t>. </a:t>
            </a:r>
          </a:p>
          <a:p>
            <a:pPr lvl="1"/>
            <a:r>
              <a:rPr lang="en-US" altLang="en-US" dirty="0"/>
              <a:t>The  </a:t>
            </a:r>
            <a:r>
              <a:rPr lang="en-US" altLang="en-US" dirty="0">
                <a:latin typeface="Courier New" panose="02070309020205020404" pitchFamily="49" charset="0"/>
                <a:cs typeface="Courier New" panose="02070309020205020404" pitchFamily="49" charset="0"/>
              </a:rPr>
              <a:t>CDB_PDBS</a:t>
            </a:r>
            <a:r>
              <a:rPr lang="en-US" altLang="en-US" dirty="0"/>
              <a:t> view shows the </a:t>
            </a:r>
            <a:r>
              <a:rPr lang="en-US" altLang="en-US" dirty="0">
                <a:latin typeface="Courier New" panose="02070309020205020404" pitchFamily="49" charset="0"/>
                <a:cs typeface="Courier New" panose="02070309020205020404" pitchFamily="49" charset="0"/>
              </a:rPr>
              <a:t>STATUS</a:t>
            </a:r>
            <a:r>
              <a:rPr lang="en-US" altLang="en-US" dirty="0"/>
              <a:t> of the new PDB: it is </a:t>
            </a:r>
            <a:r>
              <a:rPr lang="en-US" altLang="en-US" dirty="0">
                <a:latin typeface="Courier New" panose="02070309020205020404" pitchFamily="49" charset="0"/>
                <a:cs typeface="Courier New" panose="02070309020205020404" pitchFamily="49" charset="0"/>
              </a:rPr>
              <a:t>NEW</a:t>
            </a:r>
            <a:r>
              <a:rPr lang="en-US" altLang="en-US" dirty="0"/>
              <a:t>. The PDB has never been opened. It must be opened in </a:t>
            </a:r>
            <a:r>
              <a:rPr lang="en-US" altLang="en-US" dirty="0">
                <a:latin typeface="Courier New" panose="02070309020205020404" pitchFamily="49" charset="0"/>
                <a:cs typeface="Courier New" panose="02070309020205020404" pitchFamily="49" charset="0"/>
              </a:rPr>
              <a:t>READ WRITE </a:t>
            </a:r>
            <a:r>
              <a:rPr lang="en-US" altLang="en-US" dirty="0"/>
              <a:t>or </a:t>
            </a:r>
            <a:r>
              <a:rPr lang="en-US" altLang="en-US" dirty="0">
                <a:latin typeface="Courier New" panose="02070309020205020404" pitchFamily="49" charset="0"/>
                <a:cs typeface="Courier New" panose="02070309020205020404" pitchFamily="49" charset="0"/>
              </a:rPr>
              <a:t>RESTRICTED</a:t>
            </a:r>
            <a:r>
              <a:rPr lang="en-US" altLang="en-US" dirty="0"/>
              <a:t> mode for Oracle to perform processing that is needed to complete the integration of the PDB into the CDB and mark it </a:t>
            </a:r>
            <a:r>
              <a:rPr lang="en-US" altLang="en-US" dirty="0">
                <a:latin typeface="Courier New" panose="02070309020205020404" pitchFamily="49" charset="0"/>
                <a:cs typeface="Courier New" panose="02070309020205020404" pitchFamily="49" charset="0"/>
              </a:rPr>
              <a:t>NORMAL</a:t>
            </a:r>
            <a:r>
              <a:rPr lang="en-US" altLang="en-US" dirty="0"/>
              <a:t>. An error will be thrown if an attempt is made to open the PDB read only.</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FF9DB643-B394-417E-83DB-9E2D572E54D7}" type="slidenum">
              <a:rPr lang="en-US" smtClean="0"/>
              <a:t>19</a:t>
            </a:fld>
            <a:endParaRPr lang="en-US" dirty="0"/>
          </a:p>
        </p:txBody>
      </p:sp>
    </p:spTree>
    <p:extLst>
      <p:ext uri="{BB962C8B-B14F-4D97-AF65-F5344CB8AC3E}">
        <p14:creationId xmlns:p14="http://schemas.microsoft.com/office/powerpoint/2010/main" val="180075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of CDB and PDBs creation procedures, refer to the Oracle documentation:</a:t>
            </a:r>
          </a:p>
          <a:p>
            <a:pPr marL="571500" lvl="2" indent="-285750">
              <a:buFont typeface="Arial" panose="020B0604020202020204" pitchFamily="34" charset="0"/>
              <a:buChar char="•"/>
            </a:pPr>
            <a:r>
              <a:rPr lang="fr-FR" altLang="en-US" i="1" dirty="0"/>
              <a:t>Oracle Multitenant Administrator’s Guide </a:t>
            </a:r>
            <a:r>
              <a:rPr lang="fr-FR" altLang="en-US" i="1" dirty="0" smtClean="0"/>
              <a:t>19c</a:t>
            </a:r>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CC0DA9F4-F87A-4560-9533-1E600952BF49}" type="slidenum">
              <a:rPr lang="en-US" smtClean="0"/>
              <a:t>2</a:t>
            </a:fld>
            <a:endParaRPr lang="en-US" dirty="0"/>
          </a:p>
        </p:txBody>
      </p:sp>
    </p:spTree>
    <p:extLst>
      <p:ext uri="{BB962C8B-B14F-4D97-AF65-F5344CB8AC3E}">
        <p14:creationId xmlns:p14="http://schemas.microsoft.com/office/powerpoint/2010/main" val="1861525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If you use </a:t>
            </a:r>
            <a:r>
              <a:rPr lang="fr-FR" altLang="en-US" dirty="0"/>
              <a:t>OMF or </a:t>
            </a:r>
            <a:r>
              <a:rPr lang="fr-FR" altLang="en-US" dirty="0">
                <a:latin typeface="Courier New" panose="02070309020205020404" pitchFamily="49" charset="0"/>
                <a:cs typeface="Courier New" panose="02070309020205020404" pitchFamily="49" charset="0"/>
              </a:rPr>
              <a:t>PDB_FILE_NAME_CONVERT</a:t>
            </a:r>
            <a:r>
              <a:rPr lang="fr-FR" altLang="en-US" dirty="0"/>
              <a:t>,  then first connect to the CDB root as </a:t>
            </a:r>
            <a:r>
              <a:rPr lang="fr-FR" altLang="en-US" dirty="0">
                <a:latin typeface="Courier New" panose="02070309020205020404" pitchFamily="49" charset="0"/>
                <a:cs typeface="Courier New" panose="02070309020205020404" pitchFamily="49" charset="0"/>
              </a:rPr>
              <a:t>SYS</a:t>
            </a:r>
            <a:r>
              <a:rPr lang="fr-FR" altLang="en-US" dirty="0"/>
              <a:t>.</a:t>
            </a:r>
          </a:p>
          <a:p>
            <a:pPr lvl="2"/>
            <a:r>
              <a:rPr lang="fr-FR" altLang="en-US" dirty="0"/>
              <a:t>With OMF, set, in </a:t>
            </a:r>
            <a:r>
              <a:rPr lang="fr-FR" altLang="en-US" dirty="0">
                <a:latin typeface="Courier New" panose="02070309020205020404" pitchFamily="49" charset="0"/>
                <a:cs typeface="Courier New" panose="02070309020205020404" pitchFamily="49" charset="0"/>
              </a:rPr>
              <a:t>init.ora</a:t>
            </a:r>
            <a:r>
              <a:rPr lang="fr-FR" altLang="en-US" dirty="0"/>
              <a:t>, the </a:t>
            </a:r>
            <a:r>
              <a:rPr lang="fr-FR" altLang="en-US" dirty="0">
                <a:latin typeface="Courier New" panose="02070309020205020404" pitchFamily="49" charset="0"/>
                <a:cs typeface="Courier New" panose="02070309020205020404" pitchFamily="49" charset="0"/>
              </a:rPr>
              <a:t>DB_CREATE_FILE_DEST</a:t>
            </a:r>
            <a:r>
              <a:rPr lang="fr-FR" altLang="en-US" dirty="0"/>
              <a:t> instance parameter to a target directory for the datafiles of the new PDB.</a:t>
            </a:r>
          </a:p>
          <a:p>
            <a:pPr lvl="2"/>
            <a:r>
              <a:rPr lang="fr-FR" altLang="en-US" dirty="0"/>
              <a:t>Without OMF, set the </a:t>
            </a:r>
            <a:r>
              <a:rPr lang="fr-FR" altLang="en-US" dirty="0">
                <a:latin typeface="Courier New" panose="02070309020205020404" pitchFamily="49" charset="0"/>
                <a:cs typeface="Courier New" panose="02070309020205020404" pitchFamily="49" charset="0"/>
              </a:rPr>
              <a:t>PDB_FILE_NAME_CONVERT</a:t>
            </a:r>
            <a:r>
              <a:rPr lang="fr-FR" altLang="en-US" dirty="0"/>
              <a:t> new instance parameter to both the source directory of the CDB seed datafiles and the target directory for the new PDB datafiles. </a:t>
            </a:r>
            <a:endParaRPr lang="en-US" altLang="en-US" dirty="0"/>
          </a:p>
          <a:p>
            <a:pPr lvl="1"/>
            <a:r>
              <a:rPr lang="fr-FR" altLang="en-US" dirty="0"/>
              <a:t>The </a:t>
            </a:r>
            <a:r>
              <a:rPr lang="fr-FR" altLang="en-US" dirty="0">
                <a:latin typeface="Courier New" panose="02070309020205020404" pitchFamily="49" charset="0"/>
                <a:cs typeface="Courier New" panose="02070309020205020404" pitchFamily="49" charset="0"/>
              </a:rPr>
              <a:t>/u01/app/oradata/CDB1/pdb1 </a:t>
            </a:r>
            <a:r>
              <a:rPr lang="fr-FR" altLang="en-US" dirty="0"/>
              <a:t>directory must exist.</a:t>
            </a:r>
          </a:p>
          <a:p>
            <a:pPr lvl="1"/>
            <a:r>
              <a:rPr lang="en-US" altLang="en-US" dirty="0"/>
              <a:t>Then use the </a:t>
            </a:r>
            <a:r>
              <a:rPr lang="en-US" altLang="en-US" dirty="0">
                <a:latin typeface="Courier New" panose="02070309020205020404" pitchFamily="49" charset="0"/>
                <a:cs typeface="Courier New" panose="02070309020205020404" pitchFamily="49" charset="0"/>
              </a:rPr>
              <a:t>cdb_pdbs</a:t>
            </a:r>
            <a:r>
              <a:rPr lang="en-US" altLang="en-US" dirty="0"/>
              <a:t> view to verify that the new PDB and its tablespaces exist:</a:t>
            </a:r>
          </a:p>
          <a:p>
            <a:pPr lvl="4"/>
            <a:r>
              <a:rPr lang="fr-FR" altLang="en-US" dirty="0"/>
              <a:t>SQL&gt;</a:t>
            </a:r>
            <a:r>
              <a:rPr lang="en-US" altLang="en-US" dirty="0"/>
              <a:t> SELECT * FROM cdb_pdbs;</a:t>
            </a:r>
          </a:p>
          <a:p>
            <a:pPr lvl="4"/>
            <a:r>
              <a:rPr lang="fr-FR" altLang="en-US" dirty="0"/>
              <a:t>SQL&gt;</a:t>
            </a:r>
            <a:r>
              <a:rPr lang="en-US" altLang="en-US" dirty="0"/>
              <a:t> SELECT * FROM cdb_tablespaces;</a:t>
            </a:r>
          </a:p>
          <a:p>
            <a:pPr lvl="4"/>
            <a:r>
              <a:rPr lang="fr-FR" altLang="en-US" dirty="0"/>
              <a:t>SQL&gt;</a:t>
            </a:r>
            <a:r>
              <a:rPr lang="en-US" altLang="en-US" dirty="0"/>
              <a:t> SELECT * FROM cdb_data_files;</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92F91E7C-4532-43F1-970C-100071175F8E}" type="slidenum">
              <a:rPr lang="en-US" smtClean="0"/>
              <a:t>20</a:t>
            </a:fld>
            <a:endParaRPr lang="en-US" dirty="0"/>
          </a:p>
        </p:txBody>
      </p:sp>
    </p:spTree>
    <p:extLst>
      <p:ext uri="{BB962C8B-B14F-4D97-AF65-F5344CB8AC3E}">
        <p14:creationId xmlns:p14="http://schemas.microsoft.com/office/powerpoint/2010/main" val="3203291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4C692E19-43D5-4A0C-A10D-9A9F001CC1D7}" type="slidenum">
              <a:rPr lang="en-US" smtClean="0"/>
              <a:t>21</a:t>
            </a:fld>
            <a:endParaRPr lang="en-US" dirty="0"/>
          </a:p>
        </p:txBody>
      </p:sp>
    </p:spTree>
    <p:extLst>
      <p:ext uri="{BB962C8B-B14F-4D97-AF65-F5344CB8AC3E}">
        <p14:creationId xmlns:p14="http://schemas.microsoft.com/office/powerpoint/2010/main" val="145641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6F7D12BA-65DC-4E3C-B04D-19D222CA8BB6}" type="slidenum">
              <a:rPr lang="en-US" smtClean="0"/>
              <a:t>22</a:t>
            </a:fld>
            <a:endParaRPr lang="en-US" dirty="0"/>
          </a:p>
        </p:txBody>
      </p:sp>
    </p:spTree>
    <p:extLst>
      <p:ext uri="{BB962C8B-B14F-4D97-AF65-F5344CB8AC3E}">
        <p14:creationId xmlns:p14="http://schemas.microsoft.com/office/powerpoint/2010/main" val="334838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114300" lvl="2" indent="0" defTabSz="225425">
              <a:buNone/>
            </a:pPr>
            <a:r>
              <a:rPr lang="en-US" altLang="en-US" dirty="0"/>
              <a:t>Why create multitenant container databases? </a:t>
            </a:r>
          </a:p>
          <a:p>
            <a:pPr marL="114300" lvl="2" indent="0" defTabSz="225425">
              <a:buNone/>
            </a:pPr>
            <a:r>
              <a:rPr lang="en-US" altLang="en-US" dirty="0"/>
              <a:t>There are several reasons for creating a multitenant container database as explained in the slide.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C1A3654B-1F02-45DA-99E4-D7785A22BF24}" type="slidenum">
              <a:rPr lang="en-US" smtClean="0"/>
              <a:t>3</a:t>
            </a:fld>
            <a:endParaRPr lang="en-US" dirty="0"/>
          </a:p>
        </p:txBody>
      </p:sp>
    </p:spTree>
    <p:extLst>
      <p:ext uri="{BB962C8B-B14F-4D97-AF65-F5344CB8AC3E}">
        <p14:creationId xmlns:p14="http://schemas.microsoft.com/office/powerpoint/2010/main" val="427674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The steps required to create a new CDB, using either DBCA or SQL*Plus, are the same.</a:t>
            </a:r>
          </a:p>
          <a:p>
            <a:pPr lvl="2"/>
            <a:r>
              <a:rPr lang="fr-FR" altLang="en-US" dirty="0"/>
              <a:t>The first step, as for any database, non-CDB or CDB, consists of configuring an instance with an </a:t>
            </a:r>
            <a:r>
              <a:rPr lang="fr-FR" altLang="en-US" dirty="0">
                <a:latin typeface="Courier New" panose="02070309020205020404" pitchFamily="49" charset="0"/>
                <a:cs typeface="Courier New" panose="02070309020205020404" pitchFamily="49" charset="0"/>
              </a:rPr>
              <a:t>init.ora</a:t>
            </a:r>
            <a:r>
              <a:rPr lang="fr-FR" altLang="en-US" dirty="0"/>
              <a:t> parameter file and then </a:t>
            </a:r>
            <a:r>
              <a:rPr lang="en-US" altLang="en-US" dirty="0"/>
              <a:t>starting the instance.</a:t>
            </a:r>
          </a:p>
          <a:p>
            <a:pPr lvl="2"/>
            <a:r>
              <a:rPr lang="en-US" altLang="en-US" dirty="0"/>
              <a:t>The second step is the creation of the CDB using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 with a new clause </a:t>
            </a:r>
            <a:r>
              <a:rPr lang="en-US" altLang="en-US" dirty="0">
                <a:latin typeface="Courier New" panose="02070309020205020404" pitchFamily="49" charset="0"/>
                <a:cs typeface="Courier New" panose="02070309020205020404" pitchFamily="49" charset="0"/>
              </a:rPr>
              <a:t>ENABLE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specifying that the database is a multitenant container database and not a non-CDB. The operation creates the controlfiles during the mount phase, the redo log files, and CDB root datafiles during the open phase. The CDB root datafiles are used for the </a:t>
            </a:r>
            <a:r>
              <a:rPr lang="en-US" altLang="en-US" dirty="0">
                <a:latin typeface="Courier New" panose="02070309020205020404" pitchFamily="49" charset="0"/>
                <a:cs typeface="Courier New" panose="02070309020205020404" pitchFamily="49" charset="0"/>
              </a:rPr>
              <a:t>SYSTEM</a:t>
            </a:r>
            <a:r>
              <a:rPr lang="en-US" altLang="en-US" dirty="0"/>
              <a:t> tablespace containing the Oracle-supplied metadata and data dictionary, the </a:t>
            </a:r>
            <a:r>
              <a:rPr lang="en-US" altLang="en-US" dirty="0">
                <a:latin typeface="Courier New" panose="02070309020205020404" pitchFamily="49" charset="0"/>
                <a:cs typeface="Courier New" panose="02070309020205020404" pitchFamily="49" charset="0"/>
              </a:rPr>
              <a:t>SYSAUX</a:t>
            </a:r>
            <a:r>
              <a:rPr lang="en-US" altLang="en-US" dirty="0"/>
              <a:t> tablespace for AWR, and the UNDO tablespace. It also creates the CDB seed with its own datafiles used for the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SYSTEM</a:t>
            </a:r>
            <a:r>
              <a:rPr lang="en-US" altLang="en-US" dirty="0"/>
              <a:t> and UNDO tablespaces. You may use the new clause </a:t>
            </a:r>
            <a:r>
              <a:rPr lang="en-US" altLang="en-US" dirty="0">
                <a:latin typeface="Courier New" panose="02070309020205020404" pitchFamily="49" charset="0"/>
                <a:cs typeface="Courier New" panose="02070309020205020404" pitchFamily="49" charset="0"/>
              </a:rPr>
              <a:t>SEED FILE_NAME_CONVERT</a:t>
            </a:r>
            <a:r>
              <a:rPr lang="en-US" altLang="en-US" dirty="0"/>
              <a:t> to define the datafiles location of the CDB seed pluggable database. The clause creates the CDB seed. The CDB seed datafiles can be used as templates for future PDBs creation. If you omit this clause, Oracle Managed Files determines the names and locations of the CDB seed’s files.</a:t>
            </a:r>
          </a:p>
          <a:p>
            <a:pPr lvl="2"/>
            <a:r>
              <a:rPr lang="en-US" altLang="en-US" dirty="0"/>
              <a:t>The third step is the creation of the catalog with the execution of the</a:t>
            </a:r>
            <a:r>
              <a:rPr lang="en-US" altLang="en-US" dirty="0">
                <a:latin typeface="Courier New" panose="02070309020205020404" pitchFamily="49" charset="0"/>
                <a:cs typeface="Courier New" panose="02070309020205020404" pitchFamily="49" charset="0"/>
              </a:rPr>
              <a:t> $ORACLE_HOME/rdbms/admin/catcdb.sql</a:t>
            </a:r>
            <a:r>
              <a:rPr lang="en-US" altLang="en-US" dirty="0"/>
              <a:t> script connected to the CDB root.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66F8F22A-0E08-47F5-8585-F016F5BF9A9D}" type="slidenum">
              <a:rPr lang="en-US" smtClean="0"/>
              <a:t>4</a:t>
            </a:fld>
            <a:endParaRPr lang="en-US" dirty="0"/>
          </a:p>
        </p:txBody>
      </p:sp>
    </p:spTree>
    <p:extLst>
      <p:ext uri="{BB962C8B-B14F-4D97-AF65-F5344CB8AC3E}">
        <p14:creationId xmlns:p14="http://schemas.microsoft.com/office/powerpoint/2010/main" val="40385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dirty="0"/>
              <a:t>Below are the detailed steps to create a new CDB using SQL*Plus.</a:t>
            </a:r>
          </a:p>
          <a:p>
            <a:pPr lvl="2">
              <a:buFont typeface="+mj-lt"/>
              <a:buAutoNum type="arabicPeriod"/>
              <a:defRPr/>
            </a:pPr>
            <a:r>
              <a:rPr lang="en-US" dirty="0"/>
              <a:t>Before starting the instance, create an </a:t>
            </a:r>
            <a:r>
              <a:rPr lang="en-US" dirty="0">
                <a:latin typeface="Courier New" pitchFamily="49" charset="0"/>
                <a:cs typeface="Courier New" pitchFamily="49" charset="0"/>
              </a:rPr>
              <a:t>init&lt;SID&gt;.ora </a:t>
            </a:r>
            <a:r>
              <a:rPr lang="en-US" dirty="0"/>
              <a:t>parameter file with the parameters: </a:t>
            </a:r>
            <a:r>
              <a:rPr lang="en-US" dirty="0">
                <a:latin typeface="Courier New" pitchFamily="49" charset="0"/>
                <a:cs typeface="Courier New" pitchFamily="49" charset="0"/>
              </a:rPr>
              <a:t>DB_NAME</a:t>
            </a:r>
            <a:r>
              <a:rPr lang="en-US" dirty="0"/>
              <a:t>, </a:t>
            </a:r>
            <a:r>
              <a:rPr lang="en-US" dirty="0">
                <a:latin typeface="Courier New" pitchFamily="49" charset="0"/>
                <a:cs typeface="Courier New" pitchFamily="49" charset="0"/>
              </a:rPr>
              <a:t>CONTROL_FILES</a:t>
            </a:r>
            <a:r>
              <a:rPr lang="en-US" dirty="0"/>
              <a:t> if OMF is not used, and </a:t>
            </a:r>
            <a:r>
              <a:rPr lang="en-US" dirty="0">
                <a:latin typeface="Courier New" pitchFamily="49" charset="0"/>
                <a:cs typeface="Courier New" pitchFamily="49" charset="0"/>
              </a:rPr>
              <a:t>DB_BLOCK_SIZE</a:t>
            </a:r>
            <a:r>
              <a:rPr lang="en-US" dirty="0"/>
              <a:t>. The global database name of the CDB root is the global database name of the CDB. The </a:t>
            </a:r>
            <a:r>
              <a:rPr lang="en-US" dirty="0">
                <a:latin typeface="Courier New" pitchFamily="49" charset="0"/>
                <a:cs typeface="Courier New" pitchFamily="49" charset="0"/>
              </a:rPr>
              <a:t>ENABLE_PLUGGABLE_DATABASE </a:t>
            </a:r>
            <a:r>
              <a:rPr lang="en-US" dirty="0"/>
              <a:t>parameter set to </a:t>
            </a:r>
            <a:r>
              <a:rPr lang="en-US" dirty="0">
                <a:latin typeface="Courier New" pitchFamily="49" charset="0"/>
                <a:cs typeface="Courier New" pitchFamily="49" charset="0"/>
              </a:rPr>
              <a:t>TRUE</a:t>
            </a:r>
            <a:r>
              <a:rPr lang="en-US" dirty="0"/>
              <a:t>  is required to define that the instance is ready for a CDB and not a non-CDB creation. You can also use the </a:t>
            </a:r>
            <a:r>
              <a:rPr lang="en-US" dirty="0">
                <a:latin typeface="Courier New" pitchFamily="49" charset="0"/>
                <a:cs typeface="Courier New" pitchFamily="49" charset="0"/>
              </a:rPr>
              <a:t>MAX_PDBS</a:t>
            </a:r>
            <a:r>
              <a:rPr lang="en-US" dirty="0"/>
              <a:t> parameter to limit the number of PDBs in the CDB.</a:t>
            </a:r>
            <a:br>
              <a:rPr lang="en-US" dirty="0"/>
            </a:br>
            <a:r>
              <a:rPr lang="en-US" dirty="0"/>
              <a:t>Set the </a:t>
            </a:r>
            <a:r>
              <a:rPr lang="en-US" dirty="0">
                <a:latin typeface="Courier New" pitchFamily="49" charset="0"/>
                <a:cs typeface="Courier New" pitchFamily="49" charset="0"/>
              </a:rPr>
              <a:t>ORACLE_SID</a:t>
            </a:r>
            <a:r>
              <a:rPr lang="en-US" dirty="0"/>
              <a:t> environment variable. Launch SQL*Plus, connect as an OS authenticated user belonging to the DBA OS group, and  execute the  </a:t>
            </a:r>
            <a:r>
              <a:rPr lang="en-US" dirty="0">
                <a:latin typeface="Courier New" pitchFamily="49" charset="0"/>
                <a:cs typeface="Courier New" pitchFamily="49" charset="0"/>
              </a:rPr>
              <a:t>STARTUP NOMOUNT</a:t>
            </a:r>
            <a:r>
              <a:rPr lang="en-US" dirty="0"/>
              <a:t> command.</a:t>
            </a:r>
            <a:br>
              <a:rPr lang="en-US" dirty="0"/>
            </a:br>
            <a:r>
              <a:rPr lang="en-US" dirty="0"/>
              <a:t> If you are using Oracle ASM storage to manage your disk storage, then you must start the Oracle ASM instance and configure your disk groups before performing the next steps. </a:t>
            </a:r>
          </a:p>
          <a:p>
            <a:pPr lvl="2">
              <a:buFont typeface="+mj-lt"/>
              <a:buAutoNum type="arabicPeriod"/>
              <a:defRPr/>
            </a:pPr>
            <a:r>
              <a:rPr lang="en-US" dirty="0"/>
              <a:t>Use  the </a:t>
            </a:r>
            <a:r>
              <a:rPr lang="en-US" dirty="0">
                <a:latin typeface="Courier New" pitchFamily="49" charset="0"/>
                <a:cs typeface="Courier New" pitchFamily="49" charset="0"/>
              </a:rPr>
              <a:t>CREATE DATABASE</a:t>
            </a:r>
            <a:r>
              <a:rPr lang="en-US" dirty="0"/>
              <a:t> command with the clause </a:t>
            </a:r>
            <a:r>
              <a:rPr lang="en-US" dirty="0">
                <a:latin typeface="Courier New" pitchFamily="49" charset="0"/>
                <a:cs typeface="Courier New" pitchFamily="49" charset="0"/>
              </a:rPr>
              <a:t>ENABLE PLUGGABLE DATABASE </a:t>
            </a:r>
            <a:r>
              <a:rPr lang="en-US" dirty="0">
                <a:cs typeface="Arial" pitchFamily="34" charset="0"/>
              </a:rPr>
              <a:t>to create a CDB and not a non-CDB. </a:t>
            </a:r>
            <a:r>
              <a:rPr lang="en-US" dirty="0"/>
              <a:t>The command creates the CDB root and the CDB seed. You can use the clause </a:t>
            </a:r>
            <a:r>
              <a:rPr lang="en-US" dirty="0">
                <a:latin typeface="Courier New" pitchFamily="49" charset="0"/>
                <a:cs typeface="Courier New" pitchFamily="49" charset="0"/>
              </a:rPr>
              <a:t>SEED</a:t>
            </a:r>
            <a:r>
              <a:rPr lang="en-US" dirty="0"/>
              <a:t> </a:t>
            </a:r>
            <a:r>
              <a:rPr lang="en-US" dirty="0">
                <a:latin typeface="Courier New" pitchFamily="49" charset="0"/>
                <a:cs typeface="Courier New" pitchFamily="49" charset="0"/>
              </a:rPr>
              <a:t>FILE_NAME_CONVERT</a:t>
            </a:r>
            <a:r>
              <a:rPr lang="en-US" dirty="0"/>
              <a:t> to specify the location of the CDB seed’s files. If you omit the clause, OMF determines the names and locations of the CDB seed’s files. The </a:t>
            </a:r>
            <a:r>
              <a:rPr lang="en-US" dirty="0">
                <a:latin typeface="Courier New" pitchFamily="49" charset="0"/>
                <a:cs typeface="Courier New" pitchFamily="49" charset="0"/>
              </a:rPr>
              <a:t>FILE_NAME_CONVERT</a:t>
            </a:r>
            <a:r>
              <a:rPr lang="en-US" dirty="0"/>
              <a:t> specifies the source directory of the CDB root datafiles and the target CDB seed directory. </a:t>
            </a:r>
          </a:p>
          <a:p>
            <a:pPr lvl="2" indent="0">
              <a:buNone/>
              <a:defRPr/>
            </a:pPr>
            <a:r>
              <a:rPr lang="en-US" dirty="0">
                <a:latin typeface="Arial" charset="0"/>
              </a:rPr>
              <a:t>Omit the clause </a:t>
            </a:r>
            <a:r>
              <a:rPr lang="en-US" dirty="0">
                <a:latin typeface="Courier New" pitchFamily="49" charset="0"/>
                <a:cs typeface="Courier New" pitchFamily="49" charset="0"/>
              </a:rPr>
              <a:t>SEED FILE_NAME_CONVERT</a:t>
            </a:r>
            <a:r>
              <a:rPr lang="en-US" dirty="0">
                <a:latin typeface="Arial" charset="0"/>
                <a:cs typeface="Arial" charset="0"/>
              </a:rPr>
              <a:t> if you </a:t>
            </a:r>
            <a:r>
              <a:rPr lang="en-US" dirty="0">
                <a:latin typeface="Arial" charset="0"/>
              </a:rPr>
              <a:t>use </a:t>
            </a:r>
            <a:r>
              <a:rPr lang="fr-FR" dirty="0">
                <a:latin typeface="Arial" charset="0"/>
                <a:cs typeface="Courier New" pitchFamily="49" charset="0"/>
              </a:rPr>
              <a:t>the </a:t>
            </a:r>
            <a:r>
              <a:rPr lang="fr-FR" dirty="0">
                <a:latin typeface="Arial" charset="0"/>
                <a:cs typeface="Arial" charset="0"/>
              </a:rPr>
              <a:t>new </a:t>
            </a:r>
            <a:r>
              <a:rPr lang="fr-FR" dirty="0">
                <a:solidFill>
                  <a:schemeClr val="tx1"/>
                </a:solidFill>
                <a:latin typeface="Courier New" pitchFamily="49" charset="0"/>
                <a:cs typeface="Courier New" pitchFamily="49" charset="0"/>
              </a:rPr>
              <a:t>init.ora</a:t>
            </a:r>
            <a:r>
              <a:rPr lang="fr-FR" dirty="0">
                <a:solidFill>
                  <a:schemeClr val="tx1"/>
                </a:solidFill>
                <a:latin typeface="Arial" charset="0"/>
                <a:cs typeface="Courier New" pitchFamily="49" charset="0"/>
              </a:rPr>
              <a:t> parameter </a:t>
            </a:r>
            <a:r>
              <a:rPr lang="fr-FR" dirty="0">
                <a:latin typeface="Courier New" pitchFamily="49" charset="0"/>
                <a:cs typeface="Courier New" pitchFamily="49" charset="0"/>
              </a:rPr>
              <a:t>PDB_FILE_NAME_CONVERT</a:t>
            </a:r>
            <a:r>
              <a:rPr lang="fr-FR" dirty="0">
                <a:latin typeface="Arial" charset="0"/>
                <a:cs typeface="Arial" charset="0"/>
              </a:rPr>
              <a:t>, </a:t>
            </a:r>
            <a:r>
              <a:rPr lang="en-US" dirty="0">
                <a:latin typeface="Arial" charset="0"/>
              </a:rPr>
              <a:t>mapping names of the CDB </a:t>
            </a:r>
            <a:r>
              <a:rPr lang="en-US" dirty="0">
                <a:latin typeface="Arial" charset="0"/>
                <a:cs typeface="Courier New" pitchFamily="49" charset="0"/>
              </a:rPr>
              <a:t>root</a:t>
            </a:r>
            <a:r>
              <a:rPr lang="en-US" dirty="0">
                <a:latin typeface="Arial" charset="0"/>
              </a:rPr>
              <a:t> datafiles to the CDB </a:t>
            </a:r>
            <a:r>
              <a:rPr lang="en-US" dirty="0">
                <a:latin typeface="Arial" charset="0"/>
                <a:cs typeface="Courier New" pitchFamily="49" charset="0"/>
              </a:rPr>
              <a:t>seed</a:t>
            </a:r>
            <a:r>
              <a:rPr lang="en-US" dirty="0">
                <a:latin typeface="Arial" charset="0"/>
              </a:rPr>
              <a:t> datafiles. </a:t>
            </a:r>
            <a:r>
              <a:rPr lang="fr-FR" dirty="0">
                <a:latin typeface="Arial" charset="0"/>
              </a:rPr>
              <a:t>The </a:t>
            </a:r>
            <a:r>
              <a:rPr lang="fr-FR" dirty="0">
                <a:latin typeface="Arial" charset="0"/>
                <a:cs typeface="Arial" charset="0"/>
              </a:rPr>
              <a:t>directories must exist. The </a:t>
            </a:r>
            <a:r>
              <a:rPr lang="en-US" dirty="0">
                <a:latin typeface="Arial" charset="0"/>
                <a:cs typeface="Arial" charset="0"/>
              </a:rPr>
              <a:t>character</a:t>
            </a:r>
            <a:r>
              <a:rPr lang="fr-FR" dirty="0">
                <a:latin typeface="Arial" charset="0"/>
                <a:cs typeface="Arial" charset="0"/>
              </a:rPr>
              <a:t> set defined is the </a:t>
            </a:r>
            <a:r>
              <a:rPr lang="en-US" dirty="0">
                <a:latin typeface="Arial" charset="0"/>
                <a:cs typeface="Arial" charset="0"/>
              </a:rPr>
              <a:t>single</a:t>
            </a:r>
            <a:r>
              <a:rPr lang="fr-FR" dirty="0">
                <a:latin typeface="Arial" charset="0"/>
                <a:cs typeface="Arial" charset="0"/>
              </a:rPr>
              <a:t> one for the CDB.</a:t>
            </a:r>
          </a:p>
          <a:p>
            <a:pPr lvl="2">
              <a:buFont typeface="+mj-lt"/>
              <a:buAutoNum type="arabicPeriod" startAt="3"/>
              <a:defRPr/>
            </a:pPr>
            <a:r>
              <a:rPr lang="fr-FR" dirty="0">
                <a:latin typeface="Arial" charset="0"/>
                <a:cs typeface="Arial" charset="0"/>
              </a:rPr>
              <a:t>Run </a:t>
            </a:r>
            <a:r>
              <a:rPr lang="en-US" dirty="0"/>
              <a:t>the </a:t>
            </a:r>
            <a:r>
              <a:rPr lang="en-US" dirty="0">
                <a:latin typeface="Courier New" pitchFamily="49" charset="0"/>
                <a:cs typeface="Courier New" pitchFamily="49" charset="0"/>
              </a:rPr>
              <a:t>catcdb.sql</a:t>
            </a:r>
            <a:r>
              <a:rPr lang="en-US" dirty="0"/>
              <a:t> SQL script to build views on the data dictionary tables and install standard PL/SQL packages in the CDB root. You can also execute the </a:t>
            </a:r>
            <a:r>
              <a:rPr lang="en-US" dirty="0">
                <a:latin typeface="Courier New" pitchFamily="49" charset="0"/>
                <a:cs typeface="Courier New" pitchFamily="49" charset="0"/>
              </a:rPr>
              <a:t>catalog.sql</a:t>
            </a:r>
            <a:r>
              <a:rPr lang="en-US" dirty="0"/>
              <a:t> and </a:t>
            </a:r>
            <a:r>
              <a:rPr lang="en-US" dirty="0">
                <a:latin typeface="Courier New" pitchFamily="49" charset="0"/>
                <a:cs typeface="Courier New" pitchFamily="49" charset="0"/>
              </a:rPr>
              <a:t>catproc.sql</a:t>
            </a:r>
            <a:r>
              <a:rPr lang="en-US" dirty="0"/>
              <a:t> SQL scripts and all other SQL scripts related to the options installed.</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D09F4356-4476-4F06-99AF-FC2E0A12566E}" type="slidenum">
              <a:rPr lang="en-US" smtClean="0"/>
              <a:t>5</a:t>
            </a:fld>
            <a:endParaRPr lang="en-US" dirty="0"/>
          </a:p>
        </p:txBody>
      </p:sp>
    </p:spTree>
    <p:extLst>
      <p:ext uri="{BB962C8B-B14F-4D97-AF65-F5344CB8AC3E}">
        <p14:creationId xmlns:p14="http://schemas.microsoft.com/office/powerpoint/2010/main" val="22282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cs typeface="Arial" panose="020B0604020202020204" pitchFamily="34" charset="0"/>
              </a:rPr>
              <a:t>You can find in the slide an example of a full </a:t>
            </a:r>
            <a:r>
              <a:rPr lang="fr-FR" altLang="en-US" dirty="0">
                <a:latin typeface="Courier New" panose="02070309020205020404" pitchFamily="49" charset="0"/>
                <a:cs typeface="Courier New" panose="02070309020205020404" pitchFamily="49" charset="0"/>
              </a:rPr>
              <a:t>CREATE DATABASE </a:t>
            </a:r>
            <a:r>
              <a:rPr lang="fr-FR" altLang="en-US" dirty="0">
                <a:cs typeface="Arial" panose="020B0604020202020204" pitchFamily="34" charset="0"/>
              </a:rPr>
              <a:t>statement.</a:t>
            </a:r>
          </a:p>
          <a:p>
            <a:pPr lvl="1"/>
            <a:r>
              <a:rPr lang="fr-FR" altLang="en-US" dirty="0">
                <a:cs typeface="Arial" panose="020B0604020202020204" pitchFamily="34" charset="0"/>
              </a:rPr>
              <a:t>What is new compared to the non-CDB </a:t>
            </a:r>
            <a:r>
              <a:rPr lang="fr-FR" altLang="en-US" dirty="0">
                <a:latin typeface="Courier New" panose="02070309020205020404" pitchFamily="49" charset="0"/>
                <a:cs typeface="Courier New" panose="02070309020205020404" pitchFamily="49" charset="0"/>
              </a:rPr>
              <a:t>CREATE DATABASE </a:t>
            </a:r>
            <a:r>
              <a:rPr lang="fr-FR" altLang="en-US" dirty="0">
                <a:cs typeface="Arial" panose="020B0604020202020204" pitchFamily="34" charset="0"/>
              </a:rPr>
              <a:t>statement?</a:t>
            </a:r>
          </a:p>
          <a:p>
            <a:pPr lvl="1"/>
            <a:r>
              <a:rPr lang="fr-FR" altLang="en-US" dirty="0">
                <a:cs typeface="Arial" panose="020B0604020202020204" pitchFamily="34" charset="0"/>
              </a:rPr>
              <a:t>The first important clause required if you want the database to be a multitenant container database is </a:t>
            </a:r>
            <a:r>
              <a:rPr lang="fr-FR" altLang="en-US" dirty="0">
                <a:latin typeface="Courier New" panose="02070309020205020404" pitchFamily="49" charset="0"/>
                <a:cs typeface="Courier New" panose="02070309020205020404" pitchFamily="49" charset="0"/>
              </a:rPr>
              <a:t>ENABLE PLUGGABLE DATABASE </a:t>
            </a:r>
            <a:r>
              <a:rPr lang="fr-FR" altLang="en-US" dirty="0" smtClean="0">
                <a:cs typeface="Arial" panose="020B0604020202020204" pitchFamily="34" charset="0"/>
              </a:rPr>
              <a:t>clause</a:t>
            </a:r>
            <a:r>
              <a:rPr lang="fr-FR" altLang="en-US" dirty="0">
                <a:latin typeface="Courier New" panose="02070309020205020404" pitchFamily="49" charset="0"/>
                <a:cs typeface="Courier New" panose="02070309020205020404" pitchFamily="49" charset="0"/>
              </a:rPr>
              <a:t> </a:t>
            </a:r>
            <a:r>
              <a:rPr lang="fr-FR" altLang="en-US" dirty="0" smtClean="0">
                <a:cs typeface="Arial" panose="020B0604020202020204" pitchFamily="34" charset="0"/>
              </a:rPr>
              <a:t>correlated </a:t>
            </a:r>
            <a:r>
              <a:rPr lang="fr-FR" altLang="en-US" dirty="0">
                <a:cs typeface="Arial" panose="020B0604020202020204" pitchFamily="34" charset="0"/>
              </a:rPr>
              <a:t>with the </a:t>
            </a:r>
            <a:r>
              <a:rPr lang="en-US" altLang="en-US" dirty="0">
                <a:latin typeface="Courier New" panose="02070309020205020404" pitchFamily="49" charset="0"/>
                <a:cs typeface="Courier New" panose="02070309020205020404" pitchFamily="49" charset="0"/>
              </a:rPr>
              <a:t>ENABLE_PLUGGABLE_DATABASE</a:t>
            </a:r>
            <a:r>
              <a:rPr lang="en-US" altLang="en-US" dirty="0"/>
              <a:t> initialization parameter set to </a:t>
            </a:r>
            <a:r>
              <a:rPr lang="en-US" altLang="en-US" dirty="0">
                <a:latin typeface="Courier New" panose="02070309020205020404" pitchFamily="49" charset="0"/>
                <a:cs typeface="Courier New" panose="02070309020205020404" pitchFamily="49" charset="0"/>
              </a:rPr>
              <a:t>TRUE</a:t>
            </a:r>
            <a:r>
              <a:rPr lang="fr-FR" altLang="en-US" dirty="0">
                <a:cs typeface="Arial" panose="020B0604020202020204" pitchFamily="34" charset="0"/>
              </a:rPr>
              <a:t>, and one way to declare the directory for the CDB </a:t>
            </a:r>
            <a:r>
              <a:rPr lang="fr-FR" altLang="en-US" dirty="0">
                <a:cs typeface="Courier New" panose="02070309020205020404" pitchFamily="49" charset="0"/>
              </a:rPr>
              <a:t>seed</a:t>
            </a:r>
            <a:r>
              <a:rPr lang="fr-FR" altLang="en-US" dirty="0">
                <a:cs typeface="Arial" panose="020B0604020202020204" pitchFamily="34" charset="0"/>
              </a:rPr>
              <a:t> datafiles is to use the </a:t>
            </a:r>
            <a:r>
              <a:rPr lang="fr-FR" altLang="en-US" dirty="0">
                <a:latin typeface="Courier New" panose="02070309020205020404" pitchFamily="49" charset="0"/>
                <a:cs typeface="Courier New" panose="02070309020205020404" pitchFamily="49" charset="0"/>
              </a:rPr>
              <a:t>SEED FILE_NAME_CONVERT </a:t>
            </a:r>
            <a:r>
              <a:rPr lang="fr-FR" altLang="en-US" dirty="0">
                <a:cs typeface="Arial" panose="020B0604020202020204" pitchFamily="34" charset="0"/>
              </a:rPr>
              <a:t>clause. </a:t>
            </a:r>
            <a:r>
              <a:rPr lang="en-US" altLang="en-US" dirty="0"/>
              <a:t>The </a:t>
            </a:r>
            <a:r>
              <a:rPr lang="en-US" altLang="en-US" dirty="0">
                <a:latin typeface="Courier New" panose="02070309020205020404" pitchFamily="49" charset="0"/>
                <a:cs typeface="Courier New" panose="02070309020205020404" pitchFamily="49" charset="0"/>
              </a:rPr>
              <a:t>FILE_NAME_CONVERT </a:t>
            </a:r>
            <a:r>
              <a:rPr lang="en-US" altLang="en-US" dirty="0"/>
              <a:t>specifies the source directory of the CDB </a:t>
            </a:r>
            <a:r>
              <a:rPr lang="en-US" altLang="en-US" dirty="0">
                <a:cs typeface="Courier New" panose="02070309020205020404" pitchFamily="49" charset="0"/>
              </a:rPr>
              <a:t>root</a:t>
            </a:r>
            <a:r>
              <a:rPr lang="en-US" altLang="en-US" dirty="0"/>
              <a:t> datafiles and the target CDB </a:t>
            </a:r>
            <a:r>
              <a:rPr lang="en-US" altLang="en-US" dirty="0">
                <a:cs typeface="Courier New" panose="02070309020205020404" pitchFamily="49" charset="0"/>
              </a:rPr>
              <a:t>seed</a:t>
            </a:r>
            <a:r>
              <a:rPr lang="en-US" altLang="en-US" dirty="0"/>
              <a:t> directory. </a:t>
            </a:r>
            <a:endParaRPr lang="fr-FR" altLang="en-US" dirty="0">
              <a:cs typeface="Arial" panose="020B0604020202020204" pitchFamily="34" charset="0"/>
            </a:endParaRPr>
          </a:p>
          <a:p>
            <a:pPr lvl="1"/>
            <a:r>
              <a:rPr lang="fr-FR" altLang="en-US" dirty="0">
                <a:cs typeface="Arial" panose="020B0604020202020204" pitchFamily="34" charset="0"/>
              </a:rPr>
              <a:t>The </a:t>
            </a:r>
            <a:r>
              <a:rPr lang="fr-FR" altLang="en-US" dirty="0">
                <a:latin typeface="Courier New" panose="02070309020205020404" pitchFamily="49" charset="0"/>
                <a:cs typeface="Courier New" panose="02070309020205020404" pitchFamily="49" charset="0"/>
              </a:rPr>
              <a:t>/u01/app/oradata/CDB1 </a:t>
            </a:r>
            <a:r>
              <a:rPr lang="fr-FR" altLang="en-US" dirty="0">
                <a:cs typeface="Arial" panose="020B0604020202020204" pitchFamily="34" charset="0"/>
              </a:rPr>
              <a:t>CDB</a:t>
            </a:r>
            <a:r>
              <a:rPr lang="fr-FR"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root </a:t>
            </a:r>
            <a:r>
              <a:rPr lang="fr-FR" altLang="en-US" dirty="0">
                <a:cs typeface="Arial" panose="020B0604020202020204" pitchFamily="34" charset="0"/>
              </a:rPr>
              <a:t>directory and the </a:t>
            </a:r>
            <a:r>
              <a:rPr lang="fr-FR" altLang="en-US" dirty="0">
                <a:latin typeface="Courier New" panose="02070309020205020404" pitchFamily="49" charset="0"/>
                <a:cs typeface="Courier New" panose="02070309020205020404" pitchFamily="49" charset="0"/>
              </a:rPr>
              <a:t>/u01/app/oradata/CDB1/seed CDB </a:t>
            </a:r>
            <a:r>
              <a:rPr lang="en-US" altLang="en-US" dirty="0">
                <a:cs typeface="Courier New" panose="02070309020205020404" pitchFamily="49" charset="0"/>
              </a:rPr>
              <a:t>seed</a:t>
            </a:r>
            <a:r>
              <a:rPr lang="fr-FR" altLang="en-US" dirty="0">
                <a:cs typeface="Arial" panose="020B0604020202020204" pitchFamily="34" charset="0"/>
              </a:rPr>
              <a:t> directory must exist.</a:t>
            </a:r>
            <a:endParaRPr lang="en-US" altLang="en-US" dirty="0">
              <a:cs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4D44FD9B-9513-441E-AC3E-202E0E00468E}" type="slidenum">
              <a:rPr lang="en-US" smtClean="0"/>
              <a:t>6</a:t>
            </a:fld>
            <a:endParaRPr lang="en-US" dirty="0"/>
          </a:p>
        </p:txBody>
      </p:sp>
    </p:spTree>
    <p:extLst>
      <p:ext uri="{BB962C8B-B14F-4D97-AF65-F5344CB8AC3E}">
        <p14:creationId xmlns:p14="http://schemas.microsoft.com/office/powerpoint/2010/main" val="1044755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Oracle Database 19c: Managing Multitenant Architecture   2 - </a:t>
            </a:r>
            <a:fld id="{7201CFB8-1A9E-4B55-92E3-6D5D808E1C57}" type="slidenum">
              <a:rPr lang="en-US" smtClean="0"/>
              <a:pPr/>
              <a:t>7</a:t>
            </a:fld>
            <a:endParaRPr lang="en-US" dirty="0"/>
          </a:p>
        </p:txBody>
      </p:sp>
      <p:sp>
        <p:nvSpPr>
          <p:cNvPr id="9" name="Slide Image Placeholder 8"/>
          <p:cNvSpPr>
            <a:spLocks noGrp="1" noRot="1" noChangeAspect="1"/>
          </p:cNvSpPr>
          <p:nvPr>
            <p:ph type="sldImg"/>
          </p:nvPr>
        </p:nvSpPr>
        <p:spPr>
          <a:xfrm>
            <a:off x="457200" y="457200"/>
            <a:ext cx="6858000" cy="3859213"/>
          </a:xfrm>
        </p:spPr>
      </p:sp>
      <p:sp>
        <p:nvSpPr>
          <p:cNvPr id="10" name="Notes Placeholder 9"/>
          <p:cNvSpPr>
            <a:spLocks noGrp="1"/>
          </p:cNvSpPr>
          <p:nvPr>
            <p:ph type="body" idx="1"/>
          </p:nvPr>
        </p:nvSpPr>
        <p:spPr/>
        <p:txBody>
          <a:bodyPr/>
          <a:lstStyle/>
          <a:p>
            <a:pPr>
              <a:defRPr/>
            </a:pPr>
            <a:r>
              <a:rPr lang="fr-FR" dirty="0">
                <a:latin typeface="Arial" charset="0"/>
              </a:rPr>
              <a:t>Oracle Managed Files</a:t>
            </a:r>
            <a:endParaRPr lang="en-US" dirty="0">
              <a:latin typeface="Arial" charset="0"/>
            </a:endParaRPr>
          </a:p>
          <a:p>
            <a:pPr lvl="1">
              <a:defRPr/>
            </a:pPr>
            <a:r>
              <a:rPr lang="en-US" dirty="0">
                <a:latin typeface="Arial" charset="0"/>
              </a:rPr>
              <a:t>If you do not use explicit datafile names, </a:t>
            </a:r>
            <a:r>
              <a:rPr lang="fr-FR" dirty="0">
                <a:latin typeface="Arial" charset="0"/>
                <a:cs typeface="Arial" charset="0"/>
              </a:rPr>
              <a:t>use </a:t>
            </a:r>
            <a:r>
              <a:rPr lang="en-US" dirty="0">
                <a:latin typeface="Arial" charset="0"/>
              </a:rPr>
              <a:t>Oracle Managed Files (OMF):</a:t>
            </a:r>
          </a:p>
          <a:p>
            <a:pPr marL="628650" lvl="1" indent="-285750">
              <a:spcBef>
                <a:spcPts val="300"/>
              </a:spcBef>
              <a:buFont typeface="Arial" charset="0"/>
              <a:buChar char="•"/>
              <a:defRPr/>
            </a:pPr>
            <a:r>
              <a:rPr lang="en-US" dirty="0">
                <a:latin typeface="Arial" charset="0"/>
              </a:rPr>
              <a:t>Set the </a:t>
            </a:r>
            <a:r>
              <a:rPr lang="fr-FR" dirty="0">
                <a:latin typeface="Courier New" pitchFamily="49" charset="0"/>
                <a:cs typeface="Courier New" pitchFamily="49" charset="0"/>
              </a:rPr>
              <a:t>DB_CREATE_FILE_DEST </a:t>
            </a:r>
            <a:r>
              <a:rPr lang="fr-FR" dirty="0">
                <a:latin typeface="Arial" charset="0"/>
                <a:cs typeface="Arial" charset="0"/>
              </a:rPr>
              <a:t>instance</a:t>
            </a:r>
            <a:r>
              <a:rPr lang="fr-FR" dirty="0">
                <a:latin typeface="Courier New" pitchFamily="49" charset="0"/>
                <a:cs typeface="Courier New" pitchFamily="49" charset="0"/>
              </a:rPr>
              <a:t> </a:t>
            </a:r>
            <a:r>
              <a:rPr lang="fr-FR" dirty="0">
                <a:latin typeface="Arial" charset="0"/>
                <a:cs typeface="Arial" charset="0"/>
              </a:rPr>
              <a:t>parameter  with the value of the destination directory</a:t>
            </a:r>
            <a:r>
              <a:rPr lang="en-US" dirty="0">
                <a:latin typeface="Arial" charset="0"/>
              </a:rPr>
              <a:t> of the datafiles of the </a:t>
            </a:r>
            <a:r>
              <a:rPr lang="en-US" dirty="0">
                <a:latin typeface="Courier New" pitchFamily="49" charset="0"/>
                <a:cs typeface="Courier New" pitchFamily="49" charset="0"/>
              </a:rPr>
              <a:t>SYSTEM</a:t>
            </a:r>
            <a:r>
              <a:rPr lang="en-US" dirty="0">
                <a:latin typeface="Arial" charset="0"/>
              </a:rPr>
              <a:t> , </a:t>
            </a:r>
            <a:r>
              <a:rPr lang="en-US" dirty="0">
                <a:latin typeface="Courier New" pitchFamily="49" charset="0"/>
                <a:cs typeface="Courier New" pitchFamily="49" charset="0"/>
              </a:rPr>
              <a:t>SYSAUX, UNDO,</a:t>
            </a:r>
            <a:r>
              <a:rPr lang="en-US" dirty="0">
                <a:latin typeface="Arial" charset="0"/>
              </a:rPr>
              <a:t> and </a:t>
            </a:r>
            <a:r>
              <a:rPr lang="en-US" dirty="0">
                <a:latin typeface="Courier New" pitchFamily="49" charset="0"/>
                <a:cs typeface="Courier New" pitchFamily="49" charset="0"/>
              </a:rPr>
              <a:t>USERS </a:t>
            </a:r>
            <a:r>
              <a:rPr lang="en-US" dirty="0">
                <a:latin typeface="Arial" charset="0"/>
              </a:rPr>
              <a:t>tablespaces specified in the statement. Oracle chooses default sizes and properties for all datafiles, control files, and redo log files. In the first example, </a:t>
            </a:r>
            <a:r>
              <a:rPr lang="fr-FR" dirty="0">
                <a:latin typeface="Arial" charset="0"/>
                <a:cs typeface="Arial" charset="0"/>
              </a:rPr>
              <a:t>the /</a:t>
            </a:r>
            <a:r>
              <a:rPr lang="fr-FR" dirty="0">
                <a:latin typeface="Courier New" pitchFamily="49" charset="0"/>
                <a:cs typeface="Courier New" pitchFamily="49" charset="0"/>
              </a:rPr>
              <a:t>u01/app/oradata </a:t>
            </a:r>
            <a:r>
              <a:rPr lang="fr-FR" dirty="0">
                <a:latin typeface="Arial" charset="0"/>
                <a:cs typeface="Arial" charset="0"/>
              </a:rPr>
              <a:t>directory must exist.</a:t>
            </a:r>
            <a:br>
              <a:rPr lang="fr-FR" dirty="0">
                <a:latin typeface="Arial" charset="0"/>
                <a:cs typeface="Arial" charset="0"/>
              </a:rPr>
            </a:br>
            <a:r>
              <a:rPr lang="fr-FR" dirty="0">
                <a:latin typeface="Arial" charset="0"/>
                <a:cs typeface="Arial" charset="0"/>
              </a:rPr>
              <a:t>If you use </a:t>
            </a:r>
            <a:r>
              <a:rPr lang="en-US" dirty="0"/>
              <a:t>Oracle ASM storage, you can set </a:t>
            </a:r>
            <a:r>
              <a:rPr lang="en-US" dirty="0">
                <a:latin typeface="Courier New" pitchFamily="49" charset="0"/>
                <a:cs typeface="Courier New" pitchFamily="49" charset="0"/>
              </a:rPr>
              <a:t>DB_CREATE_FILE_DEST </a:t>
            </a:r>
            <a:r>
              <a:rPr lang="en-US" dirty="0">
                <a:cs typeface="Arial" pitchFamily="34" charset="0"/>
              </a:rPr>
              <a:t>to</a:t>
            </a:r>
            <a:r>
              <a:rPr lang="en-US" dirty="0">
                <a:latin typeface="Courier New" pitchFamily="49" charset="0"/>
                <a:cs typeface="Courier New" pitchFamily="49" charset="0"/>
              </a:rPr>
              <a:t> +data</a:t>
            </a:r>
            <a:r>
              <a:rPr lang="en-US" dirty="0">
                <a:cs typeface="Arial" pitchFamily="34" charset="0"/>
              </a:rPr>
              <a:t>, where</a:t>
            </a:r>
            <a:r>
              <a:rPr lang="en-US" dirty="0">
                <a:latin typeface="Courier New" pitchFamily="49" charset="0"/>
                <a:cs typeface="Courier New" pitchFamily="49" charset="0"/>
              </a:rPr>
              <a:t> +data </a:t>
            </a:r>
            <a:r>
              <a:rPr lang="en-US" dirty="0">
                <a:cs typeface="Arial" pitchFamily="34" charset="0"/>
              </a:rPr>
              <a:t>would be a preconfigured ASM disk group.</a:t>
            </a:r>
          </a:p>
          <a:p>
            <a:pPr>
              <a:spcBef>
                <a:spcPts val="300"/>
              </a:spcBef>
              <a:defRPr/>
            </a:pPr>
            <a:r>
              <a:rPr lang="fr-FR" dirty="0" smtClean="0">
                <a:latin typeface="Courier New" pitchFamily="49" charset="0"/>
                <a:cs typeface="Courier New" pitchFamily="49" charset="0"/>
              </a:rPr>
              <a:t>PDB_FILE_NAME_CONVERT</a:t>
            </a:r>
            <a:r>
              <a:rPr lang="fr-FR" dirty="0" smtClean="0">
                <a:latin typeface="Arial" charset="0"/>
              </a:rPr>
              <a:t> </a:t>
            </a:r>
            <a:r>
              <a:rPr lang="fr-FR" dirty="0">
                <a:latin typeface="Arial" charset="0"/>
              </a:rPr>
              <a:t>Instance Parameter</a:t>
            </a:r>
            <a:endParaRPr lang="fr-FR" b="0" dirty="0">
              <a:latin typeface="Arial" charset="0"/>
              <a:cs typeface="Arial" charset="0"/>
            </a:endParaRPr>
          </a:p>
          <a:p>
            <a:pPr marL="342842" indent="-228562">
              <a:spcBef>
                <a:spcPts val="300"/>
              </a:spcBef>
              <a:defRPr/>
            </a:pPr>
            <a:r>
              <a:rPr lang="en-US" sz="1100" b="0" dirty="0">
                <a:latin typeface="Arial" charset="0"/>
              </a:rPr>
              <a:t>If you do not use the </a:t>
            </a:r>
            <a:r>
              <a:rPr lang="fr-FR" sz="1100" b="0" dirty="0">
                <a:latin typeface="Courier New" pitchFamily="49" charset="0"/>
                <a:cs typeface="Courier New" pitchFamily="49" charset="0"/>
              </a:rPr>
              <a:t>SEED FILE_NAME_CONVERT </a:t>
            </a:r>
            <a:r>
              <a:rPr lang="fr-FR" sz="1100" b="0" dirty="0">
                <a:latin typeface="Arial" charset="0"/>
                <a:cs typeface="Arial" charset="0"/>
              </a:rPr>
              <a:t>clause, use a new instance parameter:</a:t>
            </a:r>
          </a:p>
          <a:p>
            <a:pPr marL="628650" lvl="1" indent="-285750">
              <a:spcBef>
                <a:spcPts val="300"/>
              </a:spcBef>
              <a:buFont typeface="Arial" charset="0"/>
              <a:buChar char="•"/>
              <a:defRPr/>
            </a:pPr>
            <a:r>
              <a:rPr lang="en-US" dirty="0">
                <a:latin typeface="Arial" charset="0"/>
              </a:rPr>
              <a:t>The </a:t>
            </a:r>
            <a:r>
              <a:rPr lang="fr-FR" dirty="0">
                <a:latin typeface="Courier New" pitchFamily="49" charset="0"/>
                <a:cs typeface="Courier New" pitchFamily="49" charset="0"/>
              </a:rPr>
              <a:t>PDB_FILE_NAME_CONVERT </a:t>
            </a:r>
            <a:r>
              <a:rPr lang="fr-FR" dirty="0">
                <a:latin typeface="Arial" charset="0"/>
                <a:cs typeface="Arial" charset="0"/>
              </a:rPr>
              <a:t>instance parameter </a:t>
            </a:r>
            <a:r>
              <a:rPr lang="en-US" dirty="0">
                <a:latin typeface="Arial" charset="0"/>
              </a:rPr>
              <a:t>maps names of existing files (the </a:t>
            </a:r>
            <a:r>
              <a:rPr lang="en-US" dirty="0">
                <a:latin typeface="Arial"/>
                <a:cs typeface="Courier New" pitchFamily="49" charset="0"/>
              </a:rPr>
              <a:t>root</a:t>
            </a:r>
            <a:r>
              <a:rPr lang="en-US" dirty="0">
                <a:latin typeface="Arial" charset="0"/>
              </a:rPr>
              <a:t> datafiles in your case) to new file names (the </a:t>
            </a:r>
            <a:r>
              <a:rPr lang="en-US" dirty="0">
                <a:latin typeface="Arial"/>
                <a:cs typeface="Courier New" pitchFamily="49" charset="0"/>
              </a:rPr>
              <a:t>seed</a:t>
            </a:r>
            <a:r>
              <a:rPr lang="en-US" dirty="0">
                <a:latin typeface="Arial" charset="0"/>
              </a:rPr>
              <a:t> datafiles in this case).</a:t>
            </a:r>
            <a:r>
              <a:rPr lang="fr-FR" dirty="0">
                <a:latin typeface="Arial" charset="0"/>
                <a:cs typeface="Arial" charset="0"/>
              </a:rPr>
              <a:t/>
            </a:r>
            <a:br>
              <a:rPr lang="fr-FR" dirty="0">
                <a:latin typeface="Arial" charset="0"/>
                <a:cs typeface="Arial" charset="0"/>
              </a:rPr>
            </a:br>
            <a:r>
              <a:rPr lang="fr-FR" dirty="0">
                <a:latin typeface="Arial" charset="0"/>
                <a:cs typeface="Arial" charset="0"/>
              </a:rPr>
              <a:t>In the example, both </a:t>
            </a:r>
            <a:r>
              <a:rPr lang="fr-FR" dirty="0">
                <a:latin typeface="Courier New" pitchFamily="49" charset="0"/>
                <a:cs typeface="Courier New" pitchFamily="49" charset="0"/>
              </a:rPr>
              <a:t>/u02/app/oradata/CDB1 </a:t>
            </a:r>
            <a:r>
              <a:rPr lang="en-US" dirty="0">
                <a:latin typeface="Arial" charset="0"/>
              </a:rPr>
              <a:t>and </a:t>
            </a:r>
            <a:r>
              <a:rPr lang="fr-FR" dirty="0">
                <a:latin typeface="Courier New" pitchFamily="49" charset="0"/>
                <a:cs typeface="Courier New" pitchFamily="49" charset="0"/>
              </a:rPr>
              <a:t>/u02/app/oradata/seed </a:t>
            </a:r>
            <a:r>
              <a:rPr lang="fr-FR" dirty="0">
                <a:latin typeface="Arial" charset="0"/>
                <a:cs typeface="Arial" charset="0"/>
              </a:rPr>
              <a:t>directories must exist</a:t>
            </a:r>
            <a:r>
              <a:rPr lang="fr-FR" dirty="0" smtClean="0">
                <a:latin typeface="Arial" charset="0"/>
                <a:cs typeface="Arial" charset="0"/>
              </a:rPr>
              <a:t>.</a:t>
            </a:r>
            <a:endParaRPr lang="en-US" dirty="0"/>
          </a:p>
        </p:txBody>
      </p:sp>
    </p:spTree>
    <p:extLst>
      <p:ext uri="{BB962C8B-B14F-4D97-AF65-F5344CB8AC3E}">
        <p14:creationId xmlns:p14="http://schemas.microsoft.com/office/powerpoint/2010/main" val="179502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dirty="0">
                <a:latin typeface="Arial" charset="0"/>
              </a:rPr>
              <a:t>After the CDB is created, there are new CDB components and objects such as:</a:t>
            </a:r>
          </a:p>
          <a:p>
            <a:pPr lvl="2">
              <a:defRPr/>
            </a:pPr>
            <a:r>
              <a:rPr lang="en-US" dirty="0">
                <a:latin typeface="Arial" charset="0"/>
              </a:rPr>
              <a:t>Two containers: </a:t>
            </a:r>
            <a:r>
              <a:rPr lang="en-US" dirty="0" smtClean="0">
                <a:latin typeface="Arial" charset="0"/>
              </a:rPr>
              <a:t>The </a:t>
            </a:r>
            <a:r>
              <a:rPr lang="en-US" dirty="0">
                <a:latin typeface="Arial" charset="0"/>
              </a:rPr>
              <a:t>CDB </a:t>
            </a:r>
            <a:r>
              <a:rPr lang="en-US" dirty="0">
                <a:latin typeface="Arial"/>
                <a:cs typeface="Courier New" pitchFamily="49" charset="0"/>
              </a:rPr>
              <a:t>root</a:t>
            </a:r>
            <a:r>
              <a:rPr lang="en-US" dirty="0">
                <a:latin typeface="Arial" charset="0"/>
              </a:rPr>
              <a:t> and the CDB </a:t>
            </a:r>
            <a:r>
              <a:rPr lang="en-US" dirty="0">
                <a:latin typeface="Arial"/>
                <a:cs typeface="Courier New" pitchFamily="49" charset="0"/>
              </a:rPr>
              <a:t>seed</a:t>
            </a:r>
            <a:r>
              <a:rPr lang="en-US" dirty="0">
                <a:latin typeface="Arial" charset="0"/>
              </a:rPr>
              <a:t> (</a:t>
            </a:r>
            <a:r>
              <a:rPr lang="en-US" dirty="0">
                <a:solidFill>
                  <a:schemeClr val="tx1"/>
                </a:solidFill>
                <a:latin typeface="Arial" charset="0"/>
                <a:cs typeface="Courier New" pitchFamily="49" charset="0"/>
              </a:rPr>
              <a:t>m</a:t>
            </a:r>
            <a:r>
              <a:rPr lang="en-US" dirty="0">
                <a:solidFill>
                  <a:schemeClr val="tx1"/>
                </a:solidFill>
                <a:cs typeface="Courier New" pitchFamily="49" charset="0"/>
              </a:rPr>
              <a:t>aximum number of PDBs: 4096)</a:t>
            </a:r>
            <a:endParaRPr lang="en-US" dirty="0">
              <a:latin typeface="Arial" charset="0"/>
            </a:endParaRPr>
          </a:p>
          <a:p>
            <a:pPr lvl="2">
              <a:defRPr/>
            </a:pPr>
            <a:r>
              <a:rPr lang="en-US" dirty="0">
                <a:latin typeface="Arial" charset="0"/>
              </a:rPr>
              <a:t>As many services as containers: </a:t>
            </a:r>
            <a:r>
              <a:rPr lang="en-US" dirty="0" smtClean="0">
                <a:latin typeface="Arial" charset="0"/>
              </a:rPr>
              <a:t>The </a:t>
            </a:r>
            <a:r>
              <a:rPr lang="en-US" dirty="0">
                <a:latin typeface="Arial" charset="0"/>
              </a:rPr>
              <a:t>service name for the </a:t>
            </a:r>
            <a:r>
              <a:rPr lang="en-US" dirty="0">
                <a:latin typeface="Arial"/>
                <a:cs typeface="Courier New" pitchFamily="49" charset="0"/>
              </a:rPr>
              <a:t>root</a:t>
            </a:r>
            <a:r>
              <a:rPr lang="en-US" dirty="0">
                <a:latin typeface="Arial" charset="0"/>
              </a:rPr>
              <a:t> container is the CDB name given at the CDB creation concatenated with the domain name. Each new PDB is assigned a service name: the service name is the PDB name given at PDB creation concatenated with domain name. If you create or plug a </a:t>
            </a:r>
            <a:r>
              <a:rPr lang="en-US" dirty="0">
                <a:latin typeface="Courier New" pitchFamily="49" charset="0"/>
                <a:cs typeface="Courier New" pitchFamily="49" charset="0"/>
              </a:rPr>
              <a:t>PDBtest </a:t>
            </a:r>
            <a:r>
              <a:rPr lang="en-US" dirty="0">
                <a:latin typeface="Arial" charset="0"/>
              </a:rPr>
              <a:t>PDB, its service name would be </a:t>
            </a:r>
            <a:r>
              <a:rPr lang="en-US" dirty="0">
                <a:latin typeface="Courier New" pitchFamily="49" charset="0"/>
                <a:cs typeface="Courier New" pitchFamily="49" charset="0"/>
              </a:rPr>
              <a:t>PDBtest</a:t>
            </a:r>
            <a:r>
              <a:rPr lang="en-US" dirty="0">
                <a:latin typeface="Arial" charset="0"/>
              </a:rPr>
              <a:t> concatenated with the domain name. You can find all service names maintained in a CDB in the </a:t>
            </a:r>
            <a:r>
              <a:rPr lang="en-US" dirty="0">
                <a:latin typeface="Courier New" pitchFamily="49" charset="0"/>
                <a:cs typeface="Courier New" pitchFamily="49" charset="0"/>
              </a:rPr>
              <a:t>CDB_SERVICES</a:t>
            </a:r>
            <a:r>
              <a:rPr lang="en-US" dirty="0">
                <a:latin typeface="Arial" charset="0"/>
              </a:rPr>
              <a:t> view. To connect to the CDB, you connect to the </a:t>
            </a:r>
            <a:r>
              <a:rPr lang="en-US" dirty="0">
                <a:latin typeface="Arial"/>
                <a:cs typeface="Courier New" pitchFamily="49" charset="0"/>
              </a:rPr>
              <a:t>root</a:t>
            </a:r>
            <a:r>
              <a:rPr lang="en-US" dirty="0">
                <a:latin typeface="Arial" charset="0"/>
              </a:rPr>
              <a:t>, using either local OS authentication or the </a:t>
            </a:r>
            <a:r>
              <a:rPr lang="en-US" dirty="0">
                <a:latin typeface="Arial"/>
                <a:cs typeface="Courier New" pitchFamily="49" charset="0"/>
              </a:rPr>
              <a:t>root</a:t>
            </a:r>
            <a:r>
              <a:rPr lang="en-US" dirty="0">
                <a:latin typeface="Arial" charset="0"/>
              </a:rPr>
              <a:t> service name. For example, if you set the </a:t>
            </a:r>
            <a:r>
              <a:rPr lang="en-US" dirty="0">
                <a:latin typeface="Courier New" pitchFamily="49" charset="0"/>
                <a:cs typeface="Courier New" pitchFamily="49" charset="0"/>
              </a:rPr>
              <a:t>ORACLE_SID</a:t>
            </a:r>
            <a:r>
              <a:rPr lang="en-US" dirty="0">
                <a:latin typeface="Arial" charset="0"/>
              </a:rPr>
              <a:t> to the CDB instance name and use </a:t>
            </a:r>
            <a:r>
              <a:rPr lang="en-US" dirty="0">
                <a:latin typeface="Courier New" pitchFamily="49" charset="0"/>
                <a:cs typeface="Courier New" pitchFamily="49" charset="0"/>
              </a:rPr>
              <a:t>CONNECT / AS SYSDBA</a:t>
            </a:r>
            <a:r>
              <a:rPr lang="en-US" dirty="0">
                <a:latin typeface="Arial" charset="0"/>
              </a:rPr>
              <a:t>, you are connected to the </a:t>
            </a:r>
            <a:r>
              <a:rPr lang="en-US" dirty="0">
                <a:latin typeface="Arial"/>
                <a:cs typeface="Courier New" pitchFamily="49" charset="0"/>
              </a:rPr>
              <a:t>root</a:t>
            </a:r>
            <a:r>
              <a:rPr lang="en-US" dirty="0">
                <a:latin typeface="Arial" charset="0"/>
              </a:rPr>
              <a:t> under the common </a:t>
            </a:r>
            <a:r>
              <a:rPr lang="en-US" dirty="0">
                <a:latin typeface="Courier New" pitchFamily="49" charset="0"/>
                <a:cs typeface="Courier New" pitchFamily="49" charset="0"/>
              </a:rPr>
              <a:t>SYS</a:t>
            </a:r>
            <a:r>
              <a:rPr lang="en-US" dirty="0">
                <a:latin typeface="Arial" charset="0"/>
              </a:rPr>
              <a:t> user granted system privileges to manage and maintain all PDBs. To connect to a desired PDB, use either easyconnect or the </a:t>
            </a:r>
            <a:r>
              <a:rPr lang="en-US" dirty="0">
                <a:latin typeface="Courier New" pitchFamily="49" charset="0"/>
                <a:cs typeface="Courier New" pitchFamily="49" charset="0"/>
              </a:rPr>
              <a:t>tnsnames.ora</a:t>
            </a:r>
            <a:r>
              <a:rPr lang="en-US" dirty="0">
                <a:latin typeface="Arial" charset="0"/>
              </a:rPr>
              <a:t> file. </a:t>
            </a:r>
            <a:br>
              <a:rPr lang="en-US" dirty="0">
                <a:latin typeface="Arial" charset="0"/>
              </a:rPr>
            </a:br>
            <a:r>
              <a:rPr lang="en-US" dirty="0">
                <a:latin typeface="Arial" charset="0"/>
              </a:rPr>
              <a:t>For example, </a:t>
            </a:r>
            <a:r>
              <a:rPr lang="en-US" dirty="0">
                <a:latin typeface="Courier New" pitchFamily="49" charset="0"/>
                <a:cs typeface="Courier New" pitchFamily="49" charset="0"/>
              </a:rPr>
              <a:t>CONNECT username/password@net_service_name.</a:t>
            </a:r>
          </a:p>
          <a:p>
            <a:pPr lvl="2">
              <a:defRPr/>
            </a:pPr>
            <a:r>
              <a:rPr lang="en-US" dirty="0">
                <a:latin typeface="Arial" charset="0"/>
              </a:rPr>
              <a:t>Common users: </a:t>
            </a:r>
            <a:r>
              <a:rPr lang="en-US" dirty="0">
                <a:latin typeface="Courier New" pitchFamily="49" charset="0"/>
                <a:cs typeface="Courier New" pitchFamily="49" charset="0"/>
              </a:rPr>
              <a:t>SYS</a:t>
            </a:r>
            <a:r>
              <a:rPr lang="en-US" dirty="0">
                <a:latin typeface="Arial" charset="0"/>
              </a:rPr>
              <a:t>, </a:t>
            </a:r>
            <a:r>
              <a:rPr lang="en-US" dirty="0">
                <a:latin typeface="Courier New" pitchFamily="49" charset="0"/>
                <a:cs typeface="Courier New" pitchFamily="49" charset="0"/>
              </a:rPr>
              <a:t>SYSTEM</a:t>
            </a:r>
            <a:r>
              <a:rPr lang="en-US" dirty="0">
                <a:latin typeface="Arial" charset="0"/>
              </a:rPr>
              <a:t>, created in all containers, the </a:t>
            </a:r>
            <a:r>
              <a:rPr lang="en-US" dirty="0">
                <a:latin typeface="Arial"/>
                <a:cs typeface="Courier New" pitchFamily="49" charset="0"/>
              </a:rPr>
              <a:t>root,</a:t>
            </a:r>
            <a:r>
              <a:rPr lang="en-US" dirty="0">
                <a:latin typeface="Arial" charset="0"/>
              </a:rPr>
              <a:t> and the </a:t>
            </a:r>
            <a:r>
              <a:rPr lang="en-US" dirty="0">
                <a:latin typeface="Arial"/>
                <a:cs typeface="Courier New" pitchFamily="49" charset="0"/>
              </a:rPr>
              <a:t>seed</a:t>
            </a:r>
          </a:p>
          <a:p>
            <a:pPr lvl="2">
              <a:defRPr/>
            </a:pPr>
            <a:r>
              <a:rPr lang="en-US" dirty="0">
                <a:latin typeface="Arial" charset="0"/>
              </a:rPr>
              <a:t>Common privileges granted to all users in all containers</a:t>
            </a:r>
          </a:p>
          <a:p>
            <a:pPr lvl="2">
              <a:defRPr/>
            </a:pPr>
            <a:r>
              <a:rPr lang="en-US" dirty="0">
                <a:latin typeface="Arial" charset="0"/>
              </a:rPr>
              <a:t>Predefined common roles in all containers, the </a:t>
            </a:r>
            <a:r>
              <a:rPr lang="en-US" dirty="0">
                <a:latin typeface="Arial"/>
                <a:cs typeface="Courier New" pitchFamily="49" charset="0"/>
              </a:rPr>
              <a:t>root,</a:t>
            </a:r>
            <a:r>
              <a:rPr lang="en-US" dirty="0">
                <a:latin typeface="Arial" charset="0"/>
              </a:rPr>
              <a:t> and the </a:t>
            </a:r>
            <a:r>
              <a:rPr lang="en-US" dirty="0">
                <a:latin typeface="Arial"/>
                <a:cs typeface="Courier New" pitchFamily="49" charset="0"/>
              </a:rPr>
              <a:t>seed</a:t>
            </a:r>
          </a:p>
          <a:p>
            <a:pPr lvl="2">
              <a:defRPr/>
            </a:pPr>
            <a:r>
              <a:rPr lang="en-US" dirty="0">
                <a:latin typeface="Arial" charset="0"/>
              </a:rPr>
              <a:t>Tablespaces: </a:t>
            </a:r>
            <a:r>
              <a:rPr lang="en-US" dirty="0">
                <a:latin typeface="Courier New" pitchFamily="49" charset="0"/>
                <a:cs typeface="Courier New" pitchFamily="49" charset="0"/>
              </a:rPr>
              <a:t>SYSTEM</a:t>
            </a:r>
            <a:r>
              <a:rPr lang="en-US" dirty="0">
                <a:latin typeface="Arial" charset="0"/>
              </a:rPr>
              <a:t>, </a:t>
            </a:r>
            <a:r>
              <a:rPr lang="en-US" dirty="0">
                <a:latin typeface="Courier New" pitchFamily="49" charset="0"/>
                <a:cs typeface="Courier New" pitchFamily="49" charset="0"/>
              </a:rPr>
              <a:t>SYSAUX</a:t>
            </a:r>
            <a:r>
              <a:rPr lang="en-US" dirty="0">
                <a:latin typeface="Arial" charset="0"/>
              </a:rPr>
              <a:t> associated with each container (</a:t>
            </a:r>
            <a:r>
              <a:rPr lang="en-US" dirty="0">
                <a:cs typeface="Courier New" pitchFamily="49" charset="0"/>
              </a:rPr>
              <a:t>maximum number of datafiles: </a:t>
            </a:r>
            <a:r>
              <a:rPr lang="en-US" dirty="0"/>
              <a:t>65534</a:t>
            </a:r>
            <a:r>
              <a:rPr lang="en-US" dirty="0">
                <a:latin typeface="Arial" charset="0"/>
              </a:rPr>
              <a:t>)</a:t>
            </a:r>
            <a:endParaRPr lang="en-US" dirty="0">
              <a:cs typeface="Courier New" pitchFamily="49" charset="0"/>
            </a:endParaRP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5B2ADE7F-C43A-421B-ABE4-7004B316FD39}" type="slidenum">
              <a:rPr lang="en-US" smtClean="0"/>
              <a:t>8</a:t>
            </a:fld>
            <a:endParaRPr lang="en-US" dirty="0"/>
          </a:p>
        </p:txBody>
      </p:sp>
    </p:spTree>
    <p:extLst>
      <p:ext uri="{BB962C8B-B14F-4D97-AF65-F5344CB8AC3E}">
        <p14:creationId xmlns:p14="http://schemas.microsoft.com/office/powerpoint/2010/main" val="336208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backward-compatibility, DBA views show the same results in a PDB as in a non-CDB. For example, the </a:t>
            </a:r>
            <a:r>
              <a:rPr lang="en-US" altLang="en-US" dirty="0">
                <a:latin typeface="Courier New" panose="02070309020205020404" pitchFamily="49" charset="0"/>
                <a:cs typeface="Courier New" panose="02070309020205020404" pitchFamily="49" charset="0"/>
              </a:rPr>
              <a:t>DBA_OBJECTS</a:t>
            </a:r>
            <a:r>
              <a:rPr lang="en-US" altLang="en-US" dirty="0"/>
              <a:t> view shows the objects that exist in the PDB from which you run the query. </a:t>
            </a:r>
          </a:p>
          <a:p>
            <a:pPr lvl="2"/>
            <a:r>
              <a:rPr lang="en-US" altLang="en-US" dirty="0"/>
              <a:t>In the root, DBA_</a:t>
            </a:r>
            <a:r>
              <a:rPr lang="en-US" altLang="en-US" i="1" dirty="0"/>
              <a:t>xxx</a:t>
            </a:r>
            <a:r>
              <a:rPr lang="en-US" altLang="en-US" dirty="0"/>
              <a:t> views only show objects contained in the root. </a:t>
            </a:r>
          </a:p>
          <a:p>
            <a:pPr lvl="2"/>
            <a:r>
              <a:rPr lang="en-US" altLang="en-US" dirty="0"/>
              <a:t>In a PDB, the DBA_</a:t>
            </a:r>
            <a:r>
              <a:rPr lang="en-US" altLang="en-US" i="1" dirty="0"/>
              <a:t>xxx</a:t>
            </a:r>
            <a:r>
              <a:rPr lang="en-US" altLang="en-US" dirty="0"/>
              <a:t> views only show objects contained in the PDB.</a:t>
            </a:r>
          </a:p>
          <a:p>
            <a:pPr lvl="1"/>
            <a:r>
              <a:rPr lang="en-US" altLang="en-US" dirty="0"/>
              <a:t>Examples of DBA views: </a:t>
            </a:r>
          </a:p>
          <a:p>
            <a:pPr lvl="2"/>
            <a:r>
              <a:rPr lang="en-US" altLang="en-US" dirty="0"/>
              <a:t>While connected to the root, you query </a:t>
            </a:r>
            <a:r>
              <a:rPr lang="en-US" altLang="en-US" dirty="0">
                <a:latin typeface="Courier New" panose="02070309020205020404" pitchFamily="49" charset="0"/>
                <a:cs typeface="Courier New" panose="02070309020205020404" pitchFamily="49" charset="0"/>
              </a:rPr>
              <a:t>DBA_USERS</a:t>
            </a:r>
            <a:r>
              <a:rPr lang="en-US" altLang="en-US" dirty="0"/>
              <a:t>. You get the list of common users created from the root (in the root, only common users exist).</a:t>
            </a:r>
          </a:p>
          <a:p>
            <a:pPr lvl="2"/>
            <a:r>
              <a:rPr lang="en-US" altLang="en-US" dirty="0"/>
              <a:t>While connected to a PDB, you query </a:t>
            </a:r>
            <a:r>
              <a:rPr lang="en-US" altLang="en-US" dirty="0">
                <a:latin typeface="Courier New" panose="02070309020205020404" pitchFamily="49" charset="0"/>
                <a:cs typeface="Courier New" panose="02070309020205020404" pitchFamily="49" charset="0"/>
              </a:rPr>
              <a:t>DBA_USERS</a:t>
            </a:r>
            <a:r>
              <a:rPr lang="en-US" altLang="en-US" dirty="0"/>
              <a:t>. You get the list of users, common and local, of the PDB.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2 - </a:t>
            </a:r>
            <a:fld id="{DEBCA07E-6844-46C4-BFDC-47B4A3D81CFF}" type="slidenum">
              <a:rPr lang="en-US" smtClean="0"/>
              <a:t>9</a:t>
            </a:fld>
            <a:endParaRPr lang="en-US" dirty="0"/>
          </a:p>
        </p:txBody>
      </p:sp>
    </p:spTree>
    <p:extLst>
      <p:ext uri="{BB962C8B-B14F-4D97-AF65-F5344CB8AC3E}">
        <p14:creationId xmlns:p14="http://schemas.microsoft.com/office/powerpoint/2010/main" val="3823651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21FD5C2E-F6F5-422E-A19F-25DD7937EC0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DF63926-106A-457F-8C44-A4A9818B338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2869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21FD5C2E-F6F5-422E-A19F-25DD7937EC0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401554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21FD5C2E-F6F5-422E-A19F-25DD7937EC0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378585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013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21FD5C2E-F6F5-422E-A19F-25DD7937EC0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414614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D5C2E-F6F5-422E-A19F-25DD7937EC0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20627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21FD5C2E-F6F5-422E-A19F-25DD7937EC0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34051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21FD5C2E-F6F5-422E-A19F-25DD7937EC08}"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1707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21FD5C2E-F6F5-422E-A19F-25DD7937EC08}"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237825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D5C2E-F6F5-422E-A19F-25DD7937EC08}"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188234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D5C2E-F6F5-422E-A19F-25DD7937EC0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120395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D5C2E-F6F5-422E-A19F-25DD7937EC0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DF63926-106A-457F-8C44-A4A9818B338A}" type="slidenum">
              <a:rPr lang="" smtClean="0"/>
              <a:t>‹#›</a:t>
            </a:fld>
            <a:endParaRPr lang=""/>
          </a:p>
        </p:txBody>
      </p:sp>
    </p:spTree>
    <p:extLst>
      <p:ext uri="{BB962C8B-B14F-4D97-AF65-F5344CB8AC3E}">
        <p14:creationId xmlns:p14="http://schemas.microsoft.com/office/powerpoint/2010/main" val="97226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5C2E-F6F5-422E-A19F-25DD7937EC08}"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63926-106A-457F-8C44-A4A9818B338A}" type="slidenum">
              <a:rPr lang="" smtClean="0"/>
              <a:t>‹#›</a:t>
            </a:fld>
            <a:endParaRPr lang=""/>
          </a:p>
        </p:txBody>
      </p:sp>
    </p:spTree>
    <p:extLst>
      <p:ext uri="{BB962C8B-B14F-4D97-AF65-F5344CB8AC3E}">
        <p14:creationId xmlns:p14="http://schemas.microsoft.com/office/powerpoint/2010/main" val="355778452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CDB and Regular PDBs</a:t>
            </a:r>
            <a:endParaRPr lang="en-US" dirty="0"/>
          </a:p>
        </p:txBody>
      </p:sp>
      <p:sp>
        <p:nvSpPr>
          <p:cNvPr id="13" name="Text Placeholder 12"/>
          <p:cNvSpPr>
            <a:spLocks noGrp="1"/>
          </p:cNvSpPr>
          <p:nvPr>
            <p:ph type="body" idx="1"/>
          </p:nvPr>
        </p:nvSpPr>
        <p:spPr/>
        <p:txBody>
          <a:bodyPr/>
          <a:lstStyle/>
          <a:p>
            <a:endParaRPr lang="" dirty="0"/>
          </a:p>
        </p:txBody>
      </p:sp>
    </p:spTree>
    <p:custDataLst>
      <p:tags r:id="rId1"/>
    </p:custDataLst>
    <p:extLst>
      <p:ext uri="{BB962C8B-B14F-4D97-AF65-F5344CB8AC3E}">
        <p14:creationId xmlns:p14="http://schemas.microsoft.com/office/powerpoint/2010/main" val="3802977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0"/>
            <a:ext cx="8280920" cy="756321"/>
          </a:xfrm>
        </p:spPr>
        <p:txBody>
          <a:bodyPr>
            <a:normAutofit/>
          </a:bodyPr>
          <a:lstStyle/>
          <a:p>
            <a:r>
              <a:rPr lang="fr-FR" altLang="en-US" dirty="0"/>
              <a:t>Data Dictionary Views: </a:t>
            </a:r>
            <a:r>
              <a:rPr lang="en-US" altLang="en-US" dirty="0"/>
              <a:t>CDB_xxx</a:t>
            </a:r>
            <a:endParaRPr lang="en-US" dirty="0"/>
          </a:p>
        </p:txBody>
      </p:sp>
      <p:sp>
        <p:nvSpPr>
          <p:cNvPr id="3" name="Content Placeholder 2"/>
          <p:cNvSpPr>
            <a:spLocks noGrp="1"/>
          </p:cNvSpPr>
          <p:nvPr>
            <p:ph idx="1"/>
          </p:nvPr>
        </p:nvSpPr>
        <p:spPr>
          <a:xfrm>
            <a:off x="622138" y="1242485"/>
            <a:ext cx="10944549" cy="4850894"/>
          </a:xfrm>
        </p:spPr>
        <p:txBody>
          <a:bodyPr>
            <a:normAutofit fontScale="85000" lnSpcReduction="20000"/>
          </a:bodyPr>
          <a:lstStyle/>
          <a:p>
            <a:endParaRPr lang="fr-FR" dirty="0"/>
          </a:p>
          <a:p>
            <a:endParaRPr lang="fr-FR" dirty="0"/>
          </a:p>
          <a:p>
            <a:endParaRPr lang="fr-FR" dirty="0"/>
          </a:p>
          <a:p>
            <a:endParaRPr lang="fr-FR" dirty="0"/>
          </a:p>
          <a:p>
            <a:endParaRPr lang="fr-FR" dirty="0"/>
          </a:p>
          <a:p>
            <a:endParaRPr lang="fr-FR" dirty="0"/>
          </a:p>
          <a:p>
            <a:r>
              <a:rPr lang="en-US" dirty="0"/>
              <a:t>CDB dictionary views provide information across PDBs:</a:t>
            </a:r>
          </a:p>
          <a:p>
            <a:endParaRPr lang="en-US" sz="2800" dirty="0" smtClean="0"/>
          </a:p>
          <a:p>
            <a:endParaRPr lang="en-US" sz="2800" dirty="0"/>
          </a:p>
          <a:p>
            <a:endParaRPr lang="en-US" sz="2800" dirty="0"/>
          </a:p>
          <a:p>
            <a:pPr lvl="1"/>
            <a:r>
              <a:rPr lang="en-US" dirty="0">
                <a:latin typeface="Courier New" panose="02070309020205020404" pitchFamily="49" charset="0"/>
                <a:cs typeface="Courier New" panose="02070309020205020404" pitchFamily="49" charset="0"/>
              </a:rPr>
              <a:t>CDB_pdbs</a:t>
            </a:r>
            <a:r>
              <a:rPr lang="en-US" dirty="0"/>
              <a:t>:  All PDBs within the CDB</a:t>
            </a:r>
          </a:p>
          <a:p>
            <a:pPr lvl="1"/>
            <a:r>
              <a:rPr lang="en-US" dirty="0">
                <a:latin typeface="Courier New" panose="02070309020205020404" pitchFamily="49" charset="0"/>
                <a:cs typeface="Courier New" panose="02070309020205020404" pitchFamily="49" charset="0"/>
              </a:rPr>
              <a:t>CDB_tablespaces</a:t>
            </a:r>
            <a:r>
              <a:rPr lang="en-US" dirty="0"/>
              <a:t>:  All tablespaces within the CDB</a:t>
            </a:r>
          </a:p>
          <a:p>
            <a:pPr lvl="1"/>
            <a:r>
              <a:rPr lang="en-US" dirty="0">
                <a:latin typeface="Courier New" panose="02070309020205020404" pitchFamily="49" charset="0"/>
                <a:cs typeface="Courier New" panose="02070309020205020404" pitchFamily="49" charset="0"/>
              </a:rPr>
              <a:t>CDB_users</a:t>
            </a:r>
            <a:r>
              <a:rPr lang="en-US" dirty="0"/>
              <a:t>:  All users within the CDB (common and local)</a:t>
            </a:r>
          </a:p>
        </p:txBody>
      </p:sp>
      <p:sp>
        <p:nvSpPr>
          <p:cNvPr id="4" name="AutoShape 5"/>
          <p:cNvSpPr>
            <a:spLocks noChangeArrowheads="1"/>
          </p:cNvSpPr>
          <p:nvPr/>
        </p:nvSpPr>
        <p:spPr bwMode="blackWhite">
          <a:xfrm>
            <a:off x="622138" y="718220"/>
            <a:ext cx="10664825" cy="2819400"/>
          </a:xfrm>
          <a:prstGeom prst="roundRect">
            <a:avLst>
              <a:gd name="adj" fmla="val 0"/>
            </a:avLst>
          </a:prstGeom>
          <a:solidFill>
            <a:schemeClr val="bg1">
              <a:lumMod val="95000"/>
            </a:schemeClr>
          </a:solidFill>
          <a:ln w="28575">
            <a:solidFill>
              <a:srgbClr val="000000"/>
            </a:solidFill>
            <a:round/>
            <a:headEnd/>
            <a:tailEnd/>
          </a:ln>
        </p:spPr>
        <p:txBody>
          <a:bodyPr wrap="none" lIns="46038" tIns="46038" rIns="46038" bIns="46038"/>
          <a:lstStyle/>
          <a:p>
            <a:pPr>
              <a:lnSpc>
                <a:spcPct val="120000"/>
              </a:lnSpc>
              <a:spcBef>
                <a:spcPct val="60000"/>
              </a:spcBef>
              <a:defRPr/>
            </a:pPr>
            <a:r>
              <a:rPr lang="en-US" dirty="0">
                <a:solidFill>
                  <a:srgbClr val="000000"/>
                </a:solidFill>
                <a:latin typeface="Courier New" pitchFamily="49" charset="0"/>
                <a:cs typeface="Arial" charset="0"/>
              </a:rPr>
              <a:t>CDB_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All objects in the CDB (new column </a:t>
            </a:r>
            <a:r>
              <a:rPr lang="en-US" b="1" dirty="0">
                <a:solidFill>
                  <a:srgbClr val="000000"/>
                </a:solidFill>
                <a:latin typeface="Courier New" pitchFamily="49" charset="0"/>
                <a:cs typeface="Courier New" pitchFamily="49" charset="0"/>
              </a:rPr>
              <a:t>CON_ID</a:t>
            </a:r>
            <a:r>
              <a:rPr lang="en-US" dirty="0">
                <a:solidFill>
                  <a:srgbClr val="000000"/>
                </a:solidFill>
                <a:latin typeface="Arial" charset="0"/>
                <a:cs typeface="Arial" charset="0"/>
              </a:rPr>
              <a:t>)</a:t>
            </a:r>
          </a:p>
        </p:txBody>
      </p:sp>
      <p:sp>
        <p:nvSpPr>
          <p:cNvPr id="5" name="PPTShape_0"/>
          <p:cNvSpPr>
            <a:spLocks noChangeArrowheads="1"/>
          </p:cNvSpPr>
          <p:nvPr/>
        </p:nvSpPr>
        <p:spPr bwMode="blackWhite">
          <a:xfrm>
            <a:off x="1197868" y="1273124"/>
            <a:ext cx="9728200" cy="2133600"/>
          </a:xfrm>
          <a:prstGeom prst="roundRect">
            <a:avLst>
              <a:gd name="adj" fmla="val 0"/>
            </a:avLst>
          </a:prstGeom>
          <a:solidFill>
            <a:srgbClr val="FF9999"/>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6" name="AutoShape 6"/>
          <p:cNvSpPr>
            <a:spLocks noChangeArrowheads="1"/>
          </p:cNvSpPr>
          <p:nvPr/>
        </p:nvSpPr>
        <p:spPr bwMode="blackWhite">
          <a:xfrm>
            <a:off x="1661418" y="1959645"/>
            <a:ext cx="8801100" cy="1371600"/>
          </a:xfrm>
          <a:prstGeom prst="roundRect">
            <a:avLst>
              <a:gd name="adj" fmla="val 0"/>
            </a:avLst>
          </a:prstGeom>
          <a:solidFill>
            <a:srgbClr val="CCCCCC"/>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7" name="AutoShape 7"/>
          <p:cNvSpPr>
            <a:spLocks noChangeArrowheads="1"/>
          </p:cNvSpPr>
          <p:nvPr/>
        </p:nvSpPr>
        <p:spPr bwMode="blackWhite">
          <a:xfrm>
            <a:off x="2349996" y="2574368"/>
            <a:ext cx="7905750" cy="685800"/>
          </a:xfrm>
          <a:prstGeom prst="roundRect">
            <a:avLst>
              <a:gd name="adj" fmla="val 0"/>
            </a:avLst>
          </a:prstGeom>
          <a:solidFill>
            <a:srgbClr val="FFCC33"/>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8" name="Rectangle 8"/>
          <p:cNvSpPr>
            <a:spLocks noChangeArrowheads="1"/>
          </p:cNvSpPr>
          <p:nvPr/>
        </p:nvSpPr>
        <p:spPr bwMode="auto">
          <a:xfrm>
            <a:off x="2668588" y="2813720"/>
            <a:ext cx="5969000"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USER_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Objects owned by the current user in a PDB</a:t>
            </a:r>
          </a:p>
        </p:txBody>
      </p:sp>
      <p:sp>
        <p:nvSpPr>
          <p:cNvPr id="9" name="Rectangle 9"/>
          <p:cNvSpPr>
            <a:spLocks noChangeArrowheads="1"/>
          </p:cNvSpPr>
          <p:nvPr/>
        </p:nvSpPr>
        <p:spPr bwMode="auto">
          <a:xfrm>
            <a:off x="2058988" y="2127920"/>
            <a:ext cx="6229350"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ALL_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Objects accessible by the current user in a PDB</a:t>
            </a:r>
          </a:p>
        </p:txBody>
      </p:sp>
      <p:sp>
        <p:nvSpPr>
          <p:cNvPr id="10" name="Rectangle 10"/>
          <p:cNvSpPr>
            <a:spLocks noChangeArrowheads="1"/>
          </p:cNvSpPr>
          <p:nvPr/>
        </p:nvSpPr>
        <p:spPr bwMode="auto">
          <a:xfrm>
            <a:off x="1422400" y="1518320"/>
            <a:ext cx="6010275"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DBA_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All objects in the root or a pluggable database</a:t>
            </a:r>
          </a:p>
        </p:txBody>
      </p:sp>
      <p:sp>
        <p:nvSpPr>
          <p:cNvPr id="11" name="Content Placeholder 2"/>
          <p:cNvSpPr txBox="1">
            <a:spLocks/>
          </p:cNvSpPr>
          <p:nvPr/>
        </p:nvSpPr>
        <p:spPr bwMode="gray">
          <a:xfrm>
            <a:off x="731520" y="4276798"/>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a:tabLst>
                <a:tab pos="400050" algn="r"/>
                <a:tab pos="673100" algn="l"/>
              </a:tabLst>
              <a:defRPr/>
            </a:pPr>
            <a:r>
              <a:rPr lang="en-US" b="1" dirty="0">
                <a:latin typeface="Courier New" pitchFamily="49" charset="0"/>
                <a:cs typeface="Arial" charset="0"/>
              </a:rPr>
              <a:t>SQL&gt; SELECT view_name FROM dba_views WHERE view_name like </a:t>
            </a:r>
            <a:r>
              <a:rPr lang="en-US" dirty="0">
                <a:latin typeface="Courier New" pitchFamily="49" charset="0"/>
                <a:cs typeface="Courier New" pitchFamily="49" charset="0"/>
              </a:rPr>
              <a:t>'</a:t>
            </a:r>
            <a:r>
              <a:rPr lang="en-US" b="1" dirty="0">
                <a:latin typeface="Courier New" pitchFamily="49" charset="0"/>
                <a:cs typeface="Arial" charset="0"/>
              </a:rPr>
              <a:t>CDB%</a:t>
            </a:r>
            <a:r>
              <a:rPr lang="en-US" dirty="0">
                <a:latin typeface="Courier New" pitchFamily="49" charset="0"/>
                <a:cs typeface="Courier New" pitchFamily="49" charset="0"/>
              </a:rPr>
              <a:t>'</a:t>
            </a:r>
            <a:r>
              <a:rPr lang="en-US" b="1" dirty="0">
                <a:latin typeface="Courier New" pitchFamily="49" charset="0"/>
                <a:cs typeface="Arial" charset="0"/>
              </a:rPr>
              <a:t>;</a:t>
            </a:r>
          </a:p>
        </p:txBody>
      </p:sp>
    </p:spTree>
    <p:custDataLst>
      <p:tags r:id="rId1"/>
    </p:custDataLst>
    <p:extLst>
      <p:ext uri="{BB962C8B-B14F-4D97-AF65-F5344CB8AC3E}">
        <p14:creationId xmlns:p14="http://schemas.microsoft.com/office/powerpoint/2010/main" val="2388774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Data Dictionary Views: </a:t>
            </a:r>
            <a:r>
              <a:rPr lang="en-US" altLang="en-US" dirty="0">
                <a:solidFill>
                  <a:srgbClr val="FF0000"/>
                </a:solidFill>
              </a:rPr>
              <a:t>Examples</a:t>
            </a:r>
            <a:endParaRPr lang="en-US" dirty="0"/>
          </a:p>
        </p:txBody>
      </p:sp>
      <p:sp>
        <p:nvSpPr>
          <p:cNvPr id="3" name="Content Placeholder 2"/>
          <p:cNvSpPr>
            <a:spLocks noGrp="1"/>
          </p:cNvSpPr>
          <p:nvPr>
            <p:ph idx="1"/>
          </p:nvPr>
        </p:nvSpPr>
        <p:spPr>
          <a:xfrm>
            <a:off x="622138" y="1242485"/>
            <a:ext cx="10944549" cy="3622352"/>
          </a:xfrm>
        </p:spPr>
        <p:txBody>
          <a:bodyPr/>
          <a:lstStyle/>
          <a:p>
            <a:pPr lvl="1">
              <a:spcBef>
                <a:spcPts val="50"/>
              </a:spcBef>
              <a:buClr>
                <a:schemeClr val="accent1"/>
              </a:buClr>
              <a:buFont typeface="Arial" panose="020B0604020202020204" pitchFamily="34" charset="0"/>
              <a:buChar char="•"/>
            </a:pPr>
            <a:r>
              <a:rPr lang="en-US" altLang="en-US" sz="2200" dirty="0"/>
              <a:t>Comparisons:</a:t>
            </a:r>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en-US" altLang="en-US" sz="2200" dirty="0"/>
          </a:p>
          <a:p>
            <a:pPr lvl="1">
              <a:spcBef>
                <a:spcPts val="50"/>
              </a:spcBef>
              <a:buFont typeface="Arial" panose="020B0604020202020204" pitchFamily="34" charset="0"/>
              <a:buChar char="•"/>
            </a:pPr>
            <a:endParaRPr lang="fr-FR" altLang="en-US" sz="2200" dirty="0"/>
          </a:p>
          <a:p>
            <a:pPr lvl="1">
              <a:spcBef>
                <a:spcPts val="50"/>
              </a:spcBef>
              <a:buClr>
                <a:schemeClr val="accent1"/>
              </a:buClr>
              <a:buFont typeface="Arial" panose="020B0604020202020204" pitchFamily="34" charset="0"/>
              <a:buChar char="•"/>
            </a:pPr>
            <a:endParaRPr lang="en-US" altLang="en-US" sz="2200" dirty="0" smtClean="0"/>
          </a:p>
          <a:p>
            <a:pPr lvl="1">
              <a:spcBef>
                <a:spcPts val="50"/>
              </a:spcBef>
              <a:buClr>
                <a:schemeClr val="accent1"/>
              </a:buClr>
              <a:buFont typeface="Arial" panose="020B0604020202020204" pitchFamily="34" charset="0"/>
              <a:buChar char="•"/>
            </a:pPr>
            <a:r>
              <a:rPr lang="en-US" altLang="en-US" sz="2200" dirty="0" smtClean="0"/>
              <a:t>Access </a:t>
            </a:r>
            <a:r>
              <a:rPr lang="en-US" altLang="en-US" sz="2200" dirty="0"/>
              <a:t>to </a:t>
            </a:r>
            <a:r>
              <a:rPr lang="en-US" altLang="en-US" sz="2200" dirty="0">
                <a:latin typeface="Courier New" panose="02070309020205020404" pitchFamily="49" charset="0"/>
                <a:cs typeface="Courier New" panose="02070309020205020404" pitchFamily="49" charset="0"/>
              </a:rPr>
              <a:t>V$</a:t>
            </a:r>
            <a:r>
              <a:rPr lang="en-US" altLang="en-US" sz="2200" dirty="0"/>
              <a:t> views showing data from PDBs can be secured using privilege.</a:t>
            </a:r>
            <a:endParaRPr lang="en-US" altLang="en-US" sz="2000" dirty="0">
              <a:latin typeface="Courier New" panose="02070309020205020404" pitchFamily="49" charset="0"/>
              <a:cs typeface="Courier New" panose="02070309020205020404" pitchFamily="49" charset="0"/>
            </a:endParaRPr>
          </a:p>
          <a:p>
            <a:endParaRPr lang="en-US" dirty="0"/>
          </a:p>
        </p:txBody>
      </p:sp>
      <p:sp>
        <p:nvSpPr>
          <p:cNvPr id="4" name="Content Placeholder 2"/>
          <p:cNvSpPr txBox="1">
            <a:spLocks/>
          </p:cNvSpPr>
          <p:nvPr/>
        </p:nvSpPr>
        <p:spPr bwMode="gray">
          <a:xfrm>
            <a:off x="1032650" y="1628800"/>
            <a:ext cx="10369152" cy="10463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defTabSz="400050">
              <a:tabLst>
                <a:tab pos="400050" algn="r"/>
                <a:tab pos="673100" algn="l"/>
              </a:tabLst>
              <a:defRPr/>
            </a:pPr>
            <a:r>
              <a:rPr lang="en-US" b="1" dirty="0">
                <a:latin typeface="Courier New" pitchFamily="49" charset="0"/>
                <a:cs typeface="Arial" charset="0"/>
              </a:rPr>
              <a:t>SQL&gt; CONNECT / AS SYSDBA</a:t>
            </a:r>
          </a:p>
          <a:p>
            <a:pPr defTabSz="400050">
              <a:tabLst>
                <a:tab pos="400050" algn="r"/>
                <a:tab pos="673100" algn="l"/>
              </a:tabLst>
              <a:defRPr/>
            </a:pPr>
            <a:r>
              <a:rPr lang="en-US" b="1" dirty="0">
                <a:latin typeface="Courier New" pitchFamily="49" charset="0"/>
                <a:cs typeface="Arial" charset="0"/>
              </a:rPr>
              <a:t>SQL&gt; SELECT role, common, con_id FROM cdb_roles;</a:t>
            </a:r>
          </a:p>
          <a:p>
            <a:pPr defTabSz="400050">
              <a:tabLst>
                <a:tab pos="400050" algn="r"/>
                <a:tab pos="673100" algn="l"/>
              </a:tabLst>
              <a:defRPr/>
            </a:pPr>
            <a:r>
              <a:rPr lang="en-US" b="1" dirty="0">
                <a:latin typeface="Courier New" pitchFamily="49" charset="0"/>
                <a:cs typeface="Arial" charset="0"/>
              </a:rPr>
              <a:t>SQL&gt; SELECT role, common FROM dba_roles;</a:t>
            </a:r>
          </a:p>
        </p:txBody>
      </p:sp>
      <p:sp>
        <p:nvSpPr>
          <p:cNvPr id="5" name="PPTShape_0"/>
          <p:cNvSpPr>
            <a:spLocks noChangeArrowheads="1"/>
          </p:cNvSpPr>
          <p:nvPr/>
        </p:nvSpPr>
        <p:spPr bwMode="auto">
          <a:xfrm>
            <a:off x="6372225" y="2025568"/>
            <a:ext cx="1260000" cy="324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 name="PPTShape_1"/>
          <p:cNvSpPr>
            <a:spLocks noChangeArrowheads="1"/>
          </p:cNvSpPr>
          <p:nvPr/>
        </p:nvSpPr>
        <p:spPr bwMode="auto">
          <a:xfrm>
            <a:off x="5262563" y="2330368"/>
            <a:ext cx="1260000" cy="324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Content Placeholder 2"/>
          <p:cNvSpPr txBox="1">
            <a:spLocks/>
          </p:cNvSpPr>
          <p:nvPr/>
        </p:nvSpPr>
        <p:spPr bwMode="gray">
          <a:xfrm>
            <a:off x="1053852" y="2768514"/>
            <a:ext cx="10369152" cy="1116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nchorCtr="0">
            <a:spAutoFit/>
          </a:bodyPr>
          <a:lstStyle/>
          <a:p>
            <a:pPr defTabSz="400050">
              <a:tabLst>
                <a:tab pos="400050" algn="r"/>
                <a:tab pos="673100" algn="l"/>
              </a:tabLst>
              <a:defRPr/>
            </a:pPr>
            <a:r>
              <a:rPr lang="en-US" b="1" dirty="0">
                <a:latin typeface="Courier New" pitchFamily="49" charset="0"/>
                <a:cs typeface="Arial" charset="0"/>
              </a:rPr>
              <a:t>SQL&gt; CONNECT sys@PDB1 AS SYSDBA</a:t>
            </a:r>
          </a:p>
          <a:p>
            <a:pPr defTabSz="400050">
              <a:tabLst>
                <a:tab pos="400050" algn="r"/>
                <a:tab pos="673100" algn="l"/>
              </a:tabLst>
              <a:defRPr/>
            </a:pPr>
            <a:r>
              <a:rPr lang="en-US" b="1" dirty="0">
                <a:latin typeface="Courier New" pitchFamily="49" charset="0"/>
                <a:cs typeface="Arial" charset="0"/>
              </a:rPr>
              <a:t>SQL&gt; SELECT role, common, con_id FROM cdb_roles;</a:t>
            </a:r>
          </a:p>
          <a:p>
            <a:pPr defTabSz="400050">
              <a:tabLst>
                <a:tab pos="400050" algn="r"/>
                <a:tab pos="673100" algn="l"/>
              </a:tabLst>
              <a:defRPr/>
            </a:pPr>
            <a:r>
              <a:rPr lang="en-US" b="1" dirty="0">
                <a:latin typeface="Courier New" pitchFamily="49" charset="0"/>
                <a:cs typeface="Arial" charset="0"/>
              </a:rPr>
              <a:t>SQL&gt; SELECT role, common FROM dba_roles;</a:t>
            </a:r>
          </a:p>
        </p:txBody>
      </p:sp>
      <p:sp>
        <p:nvSpPr>
          <p:cNvPr id="8" name="PPTShape_4"/>
          <p:cNvSpPr>
            <a:spLocks noChangeArrowheads="1"/>
          </p:cNvSpPr>
          <p:nvPr/>
        </p:nvSpPr>
        <p:spPr bwMode="auto">
          <a:xfrm>
            <a:off x="6386513" y="3220955"/>
            <a:ext cx="1260000" cy="324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9" name="PPTShape_7"/>
          <p:cNvSpPr>
            <a:spLocks noChangeArrowheads="1"/>
          </p:cNvSpPr>
          <p:nvPr/>
        </p:nvSpPr>
        <p:spPr bwMode="auto">
          <a:xfrm>
            <a:off x="5311775" y="3505118"/>
            <a:ext cx="1260000" cy="324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 name="Content Placeholder 2"/>
          <p:cNvSpPr txBox="1">
            <a:spLocks/>
          </p:cNvSpPr>
          <p:nvPr/>
        </p:nvSpPr>
        <p:spPr bwMode="gray">
          <a:xfrm>
            <a:off x="1053852" y="4437112"/>
            <a:ext cx="10369152" cy="1728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nchorCtr="0">
            <a:spAutoFit/>
          </a:bodyPr>
          <a:lstStyle/>
          <a:p>
            <a:pPr>
              <a:defRPr/>
            </a:pPr>
            <a:r>
              <a:rPr lang="en-US" b="1" dirty="0">
                <a:latin typeface="Courier New" pitchFamily="49" charset="0"/>
                <a:cs typeface="Arial" charset="0"/>
              </a:rPr>
              <a:t>SQL&gt; SELECT name,open_mode FROM v$pdbs;</a:t>
            </a:r>
          </a:p>
          <a:p>
            <a:pPr>
              <a:defRPr/>
            </a:pPr>
            <a:endParaRPr lang="en-US" b="1" dirty="0">
              <a:latin typeface="Courier New" pitchFamily="49" charset="0"/>
              <a:cs typeface="Arial" charset="0"/>
            </a:endParaRPr>
          </a:p>
          <a:p>
            <a:pPr>
              <a:defRPr/>
            </a:pPr>
            <a:r>
              <a:rPr lang="en-US" b="1" dirty="0">
                <a:latin typeface="Courier New" pitchFamily="49" charset="0"/>
                <a:cs typeface="Arial" charset="0"/>
              </a:rPr>
              <a:t>NAME             OPEN_MODE</a:t>
            </a:r>
          </a:p>
          <a:p>
            <a:pPr>
              <a:defRPr/>
            </a:pPr>
            <a:r>
              <a:rPr lang="en-US" b="1" dirty="0">
                <a:latin typeface="Courier New" pitchFamily="49" charset="0"/>
                <a:cs typeface="Arial" charset="0"/>
              </a:rPr>
              <a:t>---------------- ----------</a:t>
            </a:r>
          </a:p>
          <a:p>
            <a:pPr>
              <a:defRPr/>
            </a:pPr>
            <a:r>
              <a:rPr lang="en-US" b="1" dirty="0">
                <a:latin typeface="Courier New" pitchFamily="49" charset="0"/>
                <a:cs typeface="Arial" charset="0"/>
              </a:rPr>
              <a:t>PDB$SEED 	    READ ONLY</a:t>
            </a:r>
          </a:p>
          <a:p>
            <a:pPr>
              <a:defRPr/>
            </a:pPr>
            <a:r>
              <a:rPr lang="en-US" b="1" dirty="0">
                <a:latin typeface="Courier New" pitchFamily="49" charset="0"/>
                <a:cs typeface="Arial" charset="0"/>
              </a:rPr>
              <a:t>PDB1 		    READ WRITE</a:t>
            </a:r>
          </a:p>
        </p:txBody>
      </p:sp>
      <p:sp>
        <p:nvSpPr>
          <p:cNvPr id="15" name="Oval 33"/>
          <p:cNvSpPr>
            <a:spLocks noChangeAspect="1" noChangeArrowheads="1"/>
          </p:cNvSpPr>
          <p:nvPr/>
        </p:nvSpPr>
        <p:spPr bwMode="auto">
          <a:xfrm>
            <a:off x="544076" y="1974395"/>
            <a:ext cx="365760" cy="36585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sp>
        <p:nvSpPr>
          <p:cNvPr id="16" name="Oval 33"/>
          <p:cNvSpPr>
            <a:spLocks noChangeAspect="1" noChangeArrowheads="1"/>
          </p:cNvSpPr>
          <p:nvPr/>
        </p:nvSpPr>
        <p:spPr bwMode="auto">
          <a:xfrm>
            <a:off x="544076" y="2381908"/>
            <a:ext cx="365760" cy="36585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sp>
        <p:nvSpPr>
          <p:cNvPr id="17" name="Oval 33"/>
          <p:cNvSpPr>
            <a:spLocks noChangeAspect="1" noChangeArrowheads="1"/>
          </p:cNvSpPr>
          <p:nvPr/>
        </p:nvSpPr>
        <p:spPr bwMode="auto">
          <a:xfrm>
            <a:off x="544076" y="3137442"/>
            <a:ext cx="365760" cy="36585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3</a:t>
            </a:r>
          </a:p>
        </p:txBody>
      </p:sp>
      <p:sp>
        <p:nvSpPr>
          <p:cNvPr id="18" name="Oval 33"/>
          <p:cNvSpPr>
            <a:spLocks noChangeAspect="1" noChangeArrowheads="1"/>
          </p:cNvSpPr>
          <p:nvPr/>
        </p:nvSpPr>
        <p:spPr bwMode="auto">
          <a:xfrm>
            <a:off x="544076" y="3544955"/>
            <a:ext cx="365760" cy="36585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4</a:t>
            </a:r>
          </a:p>
        </p:txBody>
      </p:sp>
    </p:spTree>
    <p:custDataLst>
      <p:tags r:id="rId1"/>
    </p:custDataLst>
    <p:extLst>
      <p:ext uri="{BB962C8B-B14F-4D97-AF65-F5344CB8AC3E}">
        <p14:creationId xmlns:p14="http://schemas.microsoft.com/office/powerpoint/2010/main" val="15734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Data Dictionary Views: </a:t>
            </a:r>
            <a:r>
              <a:rPr lang="en-US" altLang="en-US" dirty="0"/>
              <a:t>V$xxx Views</a:t>
            </a:r>
            <a:endParaRPr lang="en-US" dirty="0"/>
          </a:p>
        </p:txBody>
      </p:sp>
      <p:sp>
        <p:nvSpPr>
          <p:cNvPr id="3" name="Content Placeholder 2"/>
          <p:cNvSpPr>
            <a:spLocks noGrp="1"/>
          </p:cNvSpPr>
          <p:nvPr>
            <p:ph idx="1"/>
          </p:nvPr>
        </p:nvSpPr>
        <p:spPr>
          <a:xfrm>
            <a:off x="622138" y="1242485"/>
            <a:ext cx="10944549" cy="3866009"/>
          </a:xfrm>
        </p:spPr>
        <p:txBody>
          <a:bodyPr/>
          <a:lstStyle/>
          <a:p>
            <a:r>
              <a:rPr lang="en-US" dirty="0"/>
              <a:t>SGA accessed by all containers: V$ views and </a:t>
            </a:r>
            <a:r>
              <a:rPr lang="en-US" dirty="0">
                <a:latin typeface="Courier New" panose="02070309020205020404" pitchFamily="49" charset="0"/>
                <a:cs typeface="Courier New" panose="02070309020205020404" pitchFamily="49" charset="0"/>
              </a:rPr>
              <a:t>CON_ID</a:t>
            </a:r>
            <a:r>
              <a:rPr lang="en-US" dirty="0"/>
              <a:t> column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Content Placeholder 2"/>
          <p:cNvSpPr txBox="1">
            <a:spLocks/>
          </p:cNvSpPr>
          <p:nvPr/>
        </p:nvSpPr>
        <p:spPr bwMode="gray">
          <a:xfrm>
            <a:off x="765820" y="1700808"/>
            <a:ext cx="10369152" cy="253847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SELECT distinct status, con_id FROM v$bh order by 2;</a:t>
            </a:r>
          </a:p>
          <a:p>
            <a:pPr>
              <a:defRPr/>
            </a:pPr>
            <a:endParaRPr lang="en-US" sz="1600" b="1" dirty="0">
              <a:latin typeface="Courier New" pitchFamily="49" charset="0"/>
              <a:cs typeface="Arial" charset="0"/>
            </a:endParaRPr>
          </a:p>
          <a:p>
            <a:pPr>
              <a:defRPr/>
            </a:pPr>
            <a:r>
              <a:rPr lang="en-US" sz="1600" b="1" dirty="0">
                <a:latin typeface="Courier New" pitchFamily="49" charset="0"/>
              </a:rPr>
              <a:t>STATUS     CON_ID</a:t>
            </a:r>
          </a:p>
          <a:p>
            <a:pPr>
              <a:defRPr/>
            </a:pPr>
            <a:r>
              <a:rPr lang="en-US" sz="1600" b="1" dirty="0">
                <a:latin typeface="Courier New" pitchFamily="49" charset="0"/>
              </a:rPr>
              <a:t>---------- ------</a:t>
            </a:r>
          </a:p>
          <a:p>
            <a:pPr>
              <a:defRPr/>
            </a:pPr>
            <a:r>
              <a:rPr lang="en-US" sz="1600" b="1" dirty="0">
                <a:latin typeface="Courier New" pitchFamily="49" charset="0"/>
              </a:rPr>
              <a:t>cr              1		CDB root</a:t>
            </a:r>
          </a:p>
          <a:p>
            <a:pPr>
              <a:defRPr/>
            </a:pPr>
            <a:r>
              <a:rPr lang="en-US" sz="1600" b="1" dirty="0">
                <a:latin typeface="Courier New" pitchFamily="49" charset="0"/>
              </a:rPr>
              <a:t>free            1</a:t>
            </a:r>
          </a:p>
          <a:p>
            <a:pPr>
              <a:defRPr/>
            </a:pPr>
            <a:r>
              <a:rPr lang="en-US" sz="1600" b="1" dirty="0">
                <a:latin typeface="Courier New" pitchFamily="49" charset="0"/>
              </a:rPr>
              <a:t>xcur            1</a:t>
            </a:r>
          </a:p>
          <a:p>
            <a:pPr>
              <a:defRPr/>
            </a:pPr>
            <a:r>
              <a:rPr lang="en-US" sz="1600" b="1" dirty="0">
                <a:latin typeface="Courier New" pitchFamily="49" charset="0"/>
              </a:rPr>
              <a:t>xcur            2		CDB seed</a:t>
            </a:r>
          </a:p>
          <a:p>
            <a:pPr>
              <a:defRPr/>
            </a:pPr>
            <a:r>
              <a:rPr lang="en-US" sz="1600" b="1" dirty="0">
                <a:latin typeface="Courier New" pitchFamily="49" charset="0"/>
              </a:rPr>
              <a:t>cr 	        </a:t>
            </a:r>
            <a:r>
              <a:rPr lang="en-US" sz="800" b="1" dirty="0">
                <a:latin typeface="Courier New" pitchFamily="49" charset="0"/>
              </a:rPr>
              <a:t> </a:t>
            </a:r>
            <a:r>
              <a:rPr lang="en-US" sz="1600" b="1" dirty="0">
                <a:latin typeface="Courier New" pitchFamily="49" charset="0"/>
              </a:rPr>
              <a:t>3 </a:t>
            </a:r>
            <a:r>
              <a:rPr lang="en-US" sz="1600" b="1" dirty="0">
                <a:latin typeface="Courier New" pitchFamily="49" charset="0"/>
                <a:cs typeface="Arial" charset="0"/>
              </a:rPr>
              <a:t>		</a:t>
            </a:r>
            <a:r>
              <a:rPr lang="en-US" sz="1600" b="1" dirty="0">
                <a:latin typeface="+mj-lt"/>
                <a:cs typeface="Arial" charset="0"/>
              </a:rPr>
              <a:t>PDB1 PDB</a:t>
            </a:r>
          </a:p>
        </p:txBody>
      </p:sp>
      <p:cxnSp>
        <p:nvCxnSpPr>
          <p:cNvPr id="7" name="Straight Arrow Connector 7"/>
          <p:cNvCxnSpPr>
            <a:cxnSpLocks noChangeShapeType="1"/>
          </p:cNvCxnSpPr>
          <p:nvPr/>
        </p:nvCxnSpPr>
        <p:spPr bwMode="auto">
          <a:xfrm>
            <a:off x="3141663" y="2997200"/>
            <a:ext cx="1368000" cy="0"/>
          </a:xfrm>
          <a:prstGeom prst="straightConnector1">
            <a:avLst/>
          </a:prstGeom>
          <a:noFill/>
          <a:ln w="28575" algn="ctr">
            <a:solidFill>
              <a:schemeClr val="accent2"/>
            </a:solidFill>
            <a:round/>
            <a:headEnd type="none" w="sm" len="sm"/>
            <a:tailEnd type="triangle" w="lg" len="lg"/>
          </a:ln>
          <a:extLst>
            <a:ext uri="{909E8E84-426E-40DD-AFC4-6F175D3DCCD1}">
              <a14:hiddenFill xmlns:a14="http://schemas.microsoft.com/office/drawing/2010/main">
                <a:noFill/>
              </a14:hiddenFill>
            </a:ext>
          </a:extLst>
        </p:spPr>
      </p:cxnSp>
      <p:cxnSp>
        <p:nvCxnSpPr>
          <p:cNvPr id="8" name="Straight Arrow Connector 9"/>
          <p:cNvCxnSpPr>
            <a:cxnSpLocks noChangeShapeType="1"/>
          </p:cNvCxnSpPr>
          <p:nvPr/>
        </p:nvCxnSpPr>
        <p:spPr bwMode="auto">
          <a:xfrm>
            <a:off x="3179763" y="3754438"/>
            <a:ext cx="1368000" cy="0"/>
          </a:xfrm>
          <a:prstGeom prst="straightConnector1">
            <a:avLst/>
          </a:prstGeom>
          <a:noFill/>
          <a:ln w="28575" algn="ctr">
            <a:solidFill>
              <a:schemeClr val="accent2"/>
            </a:solidFill>
            <a:round/>
            <a:headEnd type="none" w="sm" len="sm"/>
            <a:tailEnd type="triangle" w="lg" len="lg"/>
          </a:ln>
          <a:extLst>
            <a:ext uri="{909E8E84-426E-40DD-AFC4-6F175D3DCCD1}">
              <a14:hiddenFill xmlns:a14="http://schemas.microsoft.com/office/drawing/2010/main">
                <a:noFill/>
              </a14:hiddenFill>
            </a:ext>
          </a:extLst>
        </p:spPr>
      </p:cxnSp>
      <p:cxnSp>
        <p:nvCxnSpPr>
          <p:cNvPr id="9" name="Straight Arrow Connector 10"/>
          <p:cNvCxnSpPr>
            <a:cxnSpLocks noChangeShapeType="1"/>
          </p:cNvCxnSpPr>
          <p:nvPr/>
        </p:nvCxnSpPr>
        <p:spPr bwMode="auto">
          <a:xfrm>
            <a:off x="3179763" y="3990975"/>
            <a:ext cx="1368000" cy="0"/>
          </a:xfrm>
          <a:prstGeom prst="straightConnector1">
            <a:avLst/>
          </a:prstGeom>
          <a:noFill/>
          <a:ln w="28575" algn="ctr">
            <a:solidFill>
              <a:schemeClr val="accent2"/>
            </a:solidFill>
            <a:round/>
            <a:headEnd type="none" w="sm" len="sm"/>
            <a:tailEnd type="triangle" w="lg" len="lg"/>
          </a:ln>
          <a:extLst>
            <a:ext uri="{909E8E84-426E-40DD-AFC4-6F175D3DCCD1}">
              <a14:hiddenFill xmlns:a14="http://schemas.microsoft.com/office/drawing/2010/main">
                <a:noFill/>
              </a14:hiddenFill>
            </a:ext>
          </a:extLst>
        </p:spPr>
      </p:cxnSp>
      <p:sp>
        <p:nvSpPr>
          <p:cNvPr id="10" name="Content Placeholder 2"/>
          <p:cNvSpPr txBox="1">
            <a:spLocks/>
          </p:cNvSpPr>
          <p:nvPr/>
        </p:nvSpPr>
        <p:spPr bwMode="gray">
          <a:xfrm>
            <a:off x="765820" y="4365104"/>
            <a:ext cx="10369152" cy="174265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eaLnBrk="1" hangingPunct="1">
              <a:defRPr/>
            </a:pPr>
            <a:r>
              <a:rPr lang="en-US" sz="1600" b="1" dirty="0">
                <a:latin typeface="Courier New" pitchFamily="49" charset="0"/>
                <a:cs typeface="Courier New" pitchFamily="49" charset="0"/>
              </a:rPr>
              <a:t>SQL&gt; select OBJECT_ID, ORACLE_USERNAME, LOCKED_MODE, CON_ID from V$LOCKED_OBJECT;</a:t>
            </a:r>
          </a:p>
          <a:p>
            <a:pPr eaLnBrk="1" hangingPunct="1">
              <a:defRPr/>
            </a:pPr>
            <a:endParaRPr lang="en-US" sz="1600" b="1" dirty="0">
              <a:latin typeface="Courier New" pitchFamily="49" charset="0"/>
              <a:cs typeface="Courier New" pitchFamily="49" charset="0"/>
            </a:endParaRPr>
          </a:p>
          <a:p>
            <a:pPr eaLnBrk="1" hangingPunct="1">
              <a:defRPr/>
            </a:pPr>
            <a:r>
              <a:rPr lang="en-US" sz="1600" b="1" dirty="0">
                <a:latin typeface="Courier New" pitchFamily="49" charset="0"/>
                <a:cs typeface="Courier New" pitchFamily="49" charset="0"/>
              </a:rPr>
              <a:t>OBJECT_ID  ORACLE_USERNAME  LOCKED_MODE  CON_ID</a:t>
            </a:r>
          </a:p>
          <a:p>
            <a:pPr eaLnBrk="1" hangingPunct="1">
              <a:defRPr/>
            </a:pPr>
            <a:r>
              <a:rPr lang="en-US" sz="1600" b="1" dirty="0">
                <a:latin typeface="Courier New" pitchFamily="49" charset="0"/>
                <a:cs typeface="Courier New" pitchFamily="49" charset="0"/>
              </a:rPr>
              <a:t>---------- ---------------- ----------- -------</a:t>
            </a:r>
          </a:p>
          <a:p>
            <a:pPr eaLnBrk="1" hangingPunct="1">
              <a:defRPr/>
            </a:pPr>
            <a:r>
              <a:rPr lang="en-US" sz="1600" b="1" dirty="0">
                <a:latin typeface="Courier New" pitchFamily="49" charset="0"/>
                <a:cs typeface="Courier New" pitchFamily="49" charset="0"/>
              </a:rPr>
              <a:t>     83711 SYS                        3       3           PDB1 PDB</a:t>
            </a:r>
          </a:p>
          <a:p>
            <a:pPr eaLnBrk="1" hangingPunct="1">
              <a:defRPr/>
            </a:pPr>
            <a:r>
              <a:rPr lang="en-US" sz="1600" b="1" dirty="0">
                <a:latin typeface="Courier New" pitchFamily="49" charset="0"/>
                <a:cs typeface="Courier New" pitchFamily="49" charset="0"/>
              </a:rPr>
              <a:t>     83710 DOM                        3       4           PDB2 PDB</a:t>
            </a:r>
            <a:endParaRPr lang="fr-FR" sz="1600" b="1" dirty="0">
              <a:latin typeface="Courier New" pitchFamily="49" charset="0"/>
              <a:cs typeface="Courier New" pitchFamily="49" charset="0"/>
            </a:endParaRPr>
          </a:p>
        </p:txBody>
      </p:sp>
      <p:cxnSp>
        <p:nvCxnSpPr>
          <p:cNvPr id="11" name="Straight Arrow Connector 11"/>
          <p:cNvCxnSpPr>
            <a:cxnSpLocks noChangeShapeType="1"/>
          </p:cNvCxnSpPr>
          <p:nvPr/>
        </p:nvCxnSpPr>
        <p:spPr bwMode="auto">
          <a:xfrm>
            <a:off x="6886575" y="5632450"/>
            <a:ext cx="974725" cy="0"/>
          </a:xfrm>
          <a:prstGeom prst="straightConnector1">
            <a:avLst/>
          </a:prstGeom>
          <a:noFill/>
          <a:ln w="28575" algn="ctr">
            <a:solidFill>
              <a:schemeClr val="accent2"/>
            </a:solidFill>
            <a:round/>
            <a:headEnd type="triangle" w="lg" len="lg"/>
            <a:tailEnd/>
          </a:ln>
          <a:extLst>
            <a:ext uri="{909E8E84-426E-40DD-AFC4-6F175D3DCCD1}">
              <a14:hiddenFill xmlns:a14="http://schemas.microsoft.com/office/drawing/2010/main">
                <a:noFill/>
              </a14:hiddenFill>
            </a:ext>
          </a:extLst>
        </p:spPr>
      </p:cxnSp>
      <p:cxnSp>
        <p:nvCxnSpPr>
          <p:cNvPr id="12" name="Straight Arrow Connector 12"/>
          <p:cNvCxnSpPr>
            <a:cxnSpLocks noChangeShapeType="1"/>
          </p:cNvCxnSpPr>
          <p:nvPr/>
        </p:nvCxnSpPr>
        <p:spPr bwMode="auto">
          <a:xfrm>
            <a:off x="6886575" y="5876925"/>
            <a:ext cx="974725" cy="0"/>
          </a:xfrm>
          <a:prstGeom prst="straightConnector1">
            <a:avLst/>
          </a:prstGeom>
          <a:noFill/>
          <a:ln w="28575" algn="ctr">
            <a:solidFill>
              <a:schemeClr val="accent2"/>
            </a:solidFill>
            <a:round/>
            <a:headEnd type="triangle" w="lg" len="lg"/>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426690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After CDB Creation: </a:t>
            </a:r>
            <a:r>
              <a:rPr lang="en-US" altLang="en-US" dirty="0">
                <a:solidFill>
                  <a:srgbClr val="FF0000"/>
                </a:solidFill>
              </a:rPr>
              <a:t>To do List </a:t>
            </a:r>
            <a:endParaRPr lang="en-US" dirty="0"/>
          </a:p>
        </p:txBody>
      </p:sp>
      <p:sp>
        <p:nvSpPr>
          <p:cNvPr id="3" name="Content Placeholder 2"/>
          <p:cNvSpPr>
            <a:spLocks noGrp="1"/>
          </p:cNvSpPr>
          <p:nvPr>
            <p:ph idx="1"/>
          </p:nvPr>
        </p:nvSpPr>
        <p:spPr>
          <a:xfrm>
            <a:off x="622138" y="1242485"/>
            <a:ext cx="10944549" cy="4304590"/>
          </a:xfrm>
        </p:spPr>
        <p:txBody>
          <a:bodyPr/>
          <a:lstStyle/>
          <a:p>
            <a:r>
              <a:rPr lang="en-US" altLang="en-US" dirty="0"/>
              <a:t>After CDB creation, the CDBA has to:</a:t>
            </a:r>
          </a:p>
          <a:p>
            <a:pPr lvl="1"/>
            <a:r>
              <a:rPr lang="en-US" altLang="en-US" dirty="0"/>
              <a:t>Create the SPFILE from the PFILE.</a:t>
            </a:r>
          </a:p>
          <a:p>
            <a:pPr lvl="1"/>
            <a:r>
              <a:rPr lang="fr-FR" altLang="en-US" dirty="0"/>
              <a:t>Execute the </a:t>
            </a:r>
            <a:r>
              <a:rPr lang="fr-FR" altLang="en-US" dirty="0">
                <a:latin typeface="Courier New" panose="02070309020205020404" pitchFamily="49" charset="0"/>
                <a:cs typeface="Courier New" panose="02070309020205020404" pitchFamily="49" charset="0"/>
              </a:rPr>
              <a:t>$ORACLE_HOME/rdbms/admin/utlrp.sql </a:t>
            </a:r>
            <a:r>
              <a:rPr lang="fr-FR" altLang="en-US" dirty="0" smtClean="0"/>
              <a:t>script.</a:t>
            </a:r>
            <a:endParaRPr lang="fr-FR" altLang="en-US" dirty="0"/>
          </a:p>
          <a:p>
            <a:pPr lvl="1"/>
            <a:r>
              <a:rPr lang="en-US" altLang="en-US" dirty="0"/>
              <a:t>Optionally plug non-CDBs and create new </a:t>
            </a:r>
            <a:r>
              <a:rPr lang="en-US" altLang="en-US" dirty="0" smtClean="0"/>
              <a:t>PDBs.</a:t>
            </a:r>
            <a:endParaRPr lang="en-US" altLang="en-US" dirty="0"/>
          </a:p>
          <a:p>
            <a:pPr lvl="1"/>
            <a:r>
              <a:rPr lang="en-US" altLang="en-US" dirty="0"/>
              <a:t>Test startup/shutdown </a:t>
            </a:r>
            <a:r>
              <a:rPr lang="en-US" altLang="en-US" dirty="0" smtClean="0"/>
              <a:t>procedures.</a:t>
            </a:r>
            <a:endParaRPr lang="en-US" altLang="en-US" dirty="0"/>
          </a:p>
          <a:p>
            <a:pPr lvl="1"/>
            <a:r>
              <a:rPr lang="en-US" altLang="en-US" dirty="0"/>
              <a:t>Automate PDBs </a:t>
            </a:r>
            <a:r>
              <a:rPr lang="en-US" altLang="en-US" dirty="0" smtClean="0"/>
              <a:t>opening.</a:t>
            </a:r>
            <a:endParaRPr lang="en-US" altLang="en-US" dirty="0"/>
          </a:p>
          <a:p>
            <a:pPr lvl="1"/>
            <a:r>
              <a:rPr lang="en-US" altLang="en-US" dirty="0"/>
              <a:t>Create backup and recovery </a:t>
            </a:r>
            <a:r>
              <a:rPr lang="en-US" altLang="en-US" dirty="0" smtClean="0"/>
              <a:t>procedures.</a:t>
            </a:r>
            <a:endParaRPr lang="en-US" altLang="en-US" dirty="0"/>
          </a:p>
          <a:p>
            <a:r>
              <a:rPr lang="en-US" altLang="en-US" dirty="0"/>
              <a:t>After PDB creation, each PDBA in its own PDB has to:</a:t>
            </a:r>
          </a:p>
          <a:p>
            <a:pPr lvl="1"/>
            <a:r>
              <a:rPr lang="en-US" altLang="en-US" dirty="0"/>
              <a:t>Set a default </a:t>
            </a:r>
            <a:r>
              <a:rPr lang="en-US" altLang="en-US" dirty="0" smtClean="0"/>
              <a:t>tablespace.</a:t>
            </a:r>
            <a:endParaRPr lang="en-US" altLang="en-US" dirty="0"/>
          </a:p>
          <a:p>
            <a:pPr lvl="1"/>
            <a:r>
              <a:rPr lang="en-US" altLang="en-US" dirty="0"/>
              <a:t>Optionally create additional temporary </a:t>
            </a:r>
            <a:r>
              <a:rPr lang="en-US" altLang="en-US" dirty="0" smtClean="0"/>
              <a:t>tablespaces.</a:t>
            </a:r>
            <a:endParaRPr lang="en-US" altLang="en-US" dirty="0"/>
          </a:p>
        </p:txBody>
      </p:sp>
    </p:spTree>
    <p:custDataLst>
      <p:tags r:id="rId1"/>
    </p:custDataLst>
    <p:extLst>
      <p:ext uri="{BB962C8B-B14F-4D97-AF65-F5344CB8AC3E}">
        <p14:creationId xmlns:p14="http://schemas.microsoft.com/office/powerpoint/2010/main" val="2793092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8784822" cy="600074"/>
          </a:xfrm>
        </p:spPr>
        <p:txBody>
          <a:bodyPr>
            <a:normAutofit fontScale="90000"/>
          </a:bodyPr>
          <a:lstStyle/>
          <a:p>
            <a:r>
              <a:rPr lang="fr-FR" altLang="en-US" dirty="0"/>
              <a:t>Automatic Diagnostic Repository</a:t>
            </a:r>
            <a:endParaRPr lang="en-US" dirty="0"/>
          </a:p>
        </p:txBody>
      </p:sp>
      <p:sp>
        <p:nvSpPr>
          <p:cNvPr id="4" name="Oval 44"/>
          <p:cNvSpPr>
            <a:spLocks noChangeArrowheads="1"/>
          </p:cNvSpPr>
          <p:nvPr/>
        </p:nvSpPr>
        <p:spPr bwMode="blackWhite">
          <a:xfrm>
            <a:off x="2438400" y="2209800"/>
            <a:ext cx="6853238" cy="3740150"/>
          </a:xfrm>
          <a:prstGeom prst="ellipse">
            <a:avLst/>
          </a:prstGeom>
          <a:solidFill>
            <a:srgbClr val="FFE8C5"/>
          </a:solidFill>
          <a:ln w="28575">
            <a:solidFill>
              <a:srgbClr val="FF9900"/>
            </a:solidFill>
            <a:round/>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 name="Freeform 83"/>
          <p:cNvSpPr>
            <a:spLocks/>
          </p:cNvSpPr>
          <p:nvPr/>
        </p:nvSpPr>
        <p:spPr bwMode="auto">
          <a:xfrm>
            <a:off x="5141913" y="5035550"/>
            <a:ext cx="585787" cy="366713"/>
          </a:xfrm>
          <a:custGeom>
            <a:avLst/>
            <a:gdLst>
              <a:gd name="T0" fmla="*/ 2147483647 w 277"/>
              <a:gd name="T1" fmla="*/ 0 h 300"/>
              <a:gd name="T2" fmla="*/ 2147483647 w 277"/>
              <a:gd name="T3" fmla="*/ 2147483647 h 300"/>
              <a:gd name="T4" fmla="*/ 0 w 277"/>
              <a:gd name="T5" fmla="*/ 2147483647 h 300"/>
              <a:gd name="T6" fmla="*/ 0 w 277"/>
              <a:gd name="T7" fmla="*/ 2147483647 h 300"/>
              <a:gd name="T8" fmla="*/ 0 60000 65536"/>
              <a:gd name="T9" fmla="*/ 0 60000 65536"/>
              <a:gd name="T10" fmla="*/ 0 60000 65536"/>
              <a:gd name="T11" fmla="*/ 0 60000 65536"/>
              <a:gd name="T12" fmla="*/ 0 w 277"/>
              <a:gd name="T13" fmla="*/ 0 h 300"/>
              <a:gd name="T14" fmla="*/ 277 w 277"/>
              <a:gd name="T15" fmla="*/ 300 h 300"/>
            </a:gdLst>
            <a:ahLst/>
            <a:cxnLst>
              <a:cxn ang="T8">
                <a:pos x="T0" y="T1"/>
              </a:cxn>
              <a:cxn ang="T9">
                <a:pos x="T2" y="T3"/>
              </a:cxn>
              <a:cxn ang="T10">
                <a:pos x="T4" y="T5"/>
              </a:cxn>
              <a:cxn ang="T11">
                <a:pos x="T6" y="T7"/>
              </a:cxn>
            </a:cxnLst>
            <a:rect l="T12" t="T13" r="T14" b="T15"/>
            <a:pathLst>
              <a:path w="277" h="300">
                <a:moveTo>
                  <a:pt x="277" y="0"/>
                </a:moveTo>
                <a:lnTo>
                  <a:pt x="277" y="134"/>
                </a:lnTo>
                <a:lnTo>
                  <a:pt x="0" y="134"/>
                </a:lnTo>
                <a:lnTo>
                  <a:pt x="0" y="300"/>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6" name="Freeform 84"/>
          <p:cNvSpPr>
            <a:spLocks/>
          </p:cNvSpPr>
          <p:nvPr/>
        </p:nvSpPr>
        <p:spPr bwMode="auto">
          <a:xfrm flipH="1">
            <a:off x="5897563" y="5035550"/>
            <a:ext cx="585787" cy="366713"/>
          </a:xfrm>
          <a:custGeom>
            <a:avLst/>
            <a:gdLst>
              <a:gd name="T0" fmla="*/ 2147483647 w 277"/>
              <a:gd name="T1" fmla="*/ 0 h 300"/>
              <a:gd name="T2" fmla="*/ 2147483647 w 277"/>
              <a:gd name="T3" fmla="*/ 2147483647 h 300"/>
              <a:gd name="T4" fmla="*/ 0 w 277"/>
              <a:gd name="T5" fmla="*/ 2147483647 h 300"/>
              <a:gd name="T6" fmla="*/ 0 w 277"/>
              <a:gd name="T7" fmla="*/ 2147483647 h 300"/>
              <a:gd name="T8" fmla="*/ 0 60000 65536"/>
              <a:gd name="T9" fmla="*/ 0 60000 65536"/>
              <a:gd name="T10" fmla="*/ 0 60000 65536"/>
              <a:gd name="T11" fmla="*/ 0 60000 65536"/>
              <a:gd name="T12" fmla="*/ 0 w 277"/>
              <a:gd name="T13" fmla="*/ 0 h 300"/>
              <a:gd name="T14" fmla="*/ 277 w 277"/>
              <a:gd name="T15" fmla="*/ 300 h 300"/>
            </a:gdLst>
            <a:ahLst/>
            <a:cxnLst>
              <a:cxn ang="T8">
                <a:pos x="T0" y="T1"/>
              </a:cxn>
              <a:cxn ang="T9">
                <a:pos x="T2" y="T3"/>
              </a:cxn>
              <a:cxn ang="T10">
                <a:pos x="T4" y="T5"/>
              </a:cxn>
              <a:cxn ang="T11">
                <a:pos x="T6" y="T7"/>
              </a:cxn>
            </a:cxnLst>
            <a:rect l="T12" t="T13" r="T14" b="T15"/>
            <a:pathLst>
              <a:path w="277" h="300">
                <a:moveTo>
                  <a:pt x="277" y="0"/>
                </a:moveTo>
                <a:lnTo>
                  <a:pt x="277" y="134"/>
                </a:lnTo>
                <a:lnTo>
                  <a:pt x="0" y="134"/>
                </a:lnTo>
                <a:lnTo>
                  <a:pt x="0" y="300"/>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 name="AutoShape 4"/>
          <p:cNvSpPr>
            <a:spLocks noChangeArrowheads="1"/>
          </p:cNvSpPr>
          <p:nvPr/>
        </p:nvSpPr>
        <p:spPr bwMode="blackWhite">
          <a:xfrm>
            <a:off x="5503863" y="2286000"/>
            <a:ext cx="1606550" cy="3556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8" name="AutoShape 5"/>
          <p:cNvSpPr>
            <a:spLocks noChangeArrowheads="1"/>
          </p:cNvSpPr>
          <p:nvPr/>
        </p:nvSpPr>
        <p:spPr bwMode="blackWhite">
          <a:xfrm>
            <a:off x="5505450" y="2747963"/>
            <a:ext cx="1606550" cy="3556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cxnSp>
        <p:nvCxnSpPr>
          <p:cNvPr id="9" name="AutoShape 6"/>
          <p:cNvCxnSpPr>
            <a:cxnSpLocks noChangeShapeType="1"/>
            <a:stCxn id="7" idx="2"/>
            <a:endCxn id="8" idx="0"/>
          </p:cNvCxnSpPr>
          <p:nvPr/>
        </p:nvCxnSpPr>
        <p:spPr bwMode="auto">
          <a:xfrm rot="16200000" flipH="1">
            <a:off x="6254750" y="2692400"/>
            <a:ext cx="106363" cy="4763"/>
          </a:xfrm>
          <a:prstGeom prst="bentConnector3">
            <a:avLst>
              <a:gd name="adj1"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0" name="AutoShape 7"/>
          <p:cNvSpPr>
            <a:spLocks noChangeArrowheads="1"/>
          </p:cNvSpPr>
          <p:nvPr/>
        </p:nvSpPr>
        <p:spPr bwMode="blackWhite">
          <a:xfrm>
            <a:off x="5505450" y="3216275"/>
            <a:ext cx="1606550" cy="3556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1" name="AutoShape 8"/>
          <p:cNvSpPr>
            <a:spLocks noChangeArrowheads="1"/>
          </p:cNvSpPr>
          <p:nvPr/>
        </p:nvSpPr>
        <p:spPr bwMode="blackWhite">
          <a:xfrm>
            <a:off x="5508625" y="3678238"/>
            <a:ext cx="1604963" cy="3556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cxnSp>
        <p:nvCxnSpPr>
          <p:cNvPr id="12" name="AutoShape 9"/>
          <p:cNvCxnSpPr>
            <a:cxnSpLocks noChangeShapeType="1"/>
            <a:stCxn id="10" idx="2"/>
            <a:endCxn id="11" idx="0"/>
          </p:cNvCxnSpPr>
          <p:nvPr/>
        </p:nvCxnSpPr>
        <p:spPr bwMode="auto">
          <a:xfrm rot="16200000" flipH="1">
            <a:off x="6257925" y="3624263"/>
            <a:ext cx="106363" cy="1587"/>
          </a:xfrm>
          <a:prstGeom prst="bentConnector3">
            <a:avLst>
              <a:gd name="adj1"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3" name="AutoShape 10"/>
          <p:cNvCxnSpPr>
            <a:cxnSpLocks noChangeShapeType="1"/>
            <a:stCxn id="8" idx="2"/>
            <a:endCxn id="10" idx="0"/>
          </p:cNvCxnSpPr>
          <p:nvPr/>
        </p:nvCxnSpPr>
        <p:spPr bwMode="auto">
          <a:xfrm>
            <a:off x="6310313" y="3103563"/>
            <a:ext cx="0" cy="112712"/>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4" name="AutoShape 11"/>
          <p:cNvSpPr>
            <a:spLocks noChangeArrowheads="1"/>
          </p:cNvSpPr>
          <p:nvPr/>
        </p:nvSpPr>
        <p:spPr bwMode="blackWhite">
          <a:xfrm>
            <a:off x="5510213" y="4140200"/>
            <a:ext cx="1606550" cy="3556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cxnSp>
        <p:nvCxnSpPr>
          <p:cNvPr id="15" name="AutoShape 12"/>
          <p:cNvCxnSpPr>
            <a:cxnSpLocks noChangeShapeType="1"/>
            <a:stCxn id="11" idx="2"/>
            <a:endCxn id="14" idx="0"/>
          </p:cNvCxnSpPr>
          <p:nvPr/>
        </p:nvCxnSpPr>
        <p:spPr bwMode="auto">
          <a:xfrm rot="16200000" flipH="1">
            <a:off x="6260307" y="4085431"/>
            <a:ext cx="106362" cy="3175"/>
          </a:xfrm>
          <a:prstGeom prst="bentConnector3">
            <a:avLst>
              <a:gd name="adj1"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6" name="AutoShape 19"/>
          <p:cNvCxnSpPr>
            <a:cxnSpLocks noChangeShapeType="1"/>
          </p:cNvCxnSpPr>
          <p:nvPr/>
        </p:nvCxnSpPr>
        <p:spPr bwMode="auto">
          <a:xfrm rot="5400000">
            <a:off x="5666581" y="4644232"/>
            <a:ext cx="319087" cy="0"/>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7" name="Line 20"/>
          <p:cNvSpPr>
            <a:spLocks noChangeShapeType="1"/>
          </p:cNvSpPr>
          <p:nvPr/>
        </p:nvSpPr>
        <p:spPr bwMode="auto">
          <a:xfrm flipV="1">
            <a:off x="3741738" y="4603750"/>
            <a:ext cx="4156075" cy="63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8" name="Line 22"/>
          <p:cNvSpPr>
            <a:spLocks noChangeShapeType="1"/>
          </p:cNvSpPr>
          <p:nvPr/>
        </p:nvSpPr>
        <p:spPr bwMode="auto">
          <a:xfrm>
            <a:off x="3751263" y="4610100"/>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9" name="Line 23"/>
          <p:cNvSpPr>
            <a:spLocks noChangeShapeType="1"/>
          </p:cNvSpPr>
          <p:nvPr/>
        </p:nvSpPr>
        <p:spPr bwMode="auto">
          <a:xfrm>
            <a:off x="7218363" y="4602163"/>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 name="Line 24"/>
          <p:cNvSpPr>
            <a:spLocks noChangeShapeType="1"/>
          </p:cNvSpPr>
          <p:nvPr/>
        </p:nvSpPr>
        <p:spPr bwMode="auto">
          <a:xfrm>
            <a:off x="4473575" y="4611688"/>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1" name="Line 25"/>
          <p:cNvSpPr>
            <a:spLocks noChangeShapeType="1"/>
          </p:cNvSpPr>
          <p:nvPr/>
        </p:nvSpPr>
        <p:spPr bwMode="auto">
          <a:xfrm>
            <a:off x="6521450" y="4603750"/>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2" name="Text Box 26"/>
          <p:cNvSpPr txBox="1">
            <a:spLocks noChangeArrowheads="1"/>
          </p:cNvSpPr>
          <p:nvPr/>
        </p:nvSpPr>
        <p:spPr bwMode="auto">
          <a:xfrm>
            <a:off x="5572125" y="2770188"/>
            <a:ext cx="871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diag</a:t>
            </a:r>
          </a:p>
        </p:txBody>
      </p:sp>
      <p:sp>
        <p:nvSpPr>
          <p:cNvPr id="23" name="Text Box 27"/>
          <p:cNvSpPr txBox="1">
            <a:spLocks noChangeArrowheads="1"/>
          </p:cNvSpPr>
          <p:nvPr/>
        </p:nvSpPr>
        <p:spPr bwMode="auto">
          <a:xfrm>
            <a:off x="5540375" y="3246438"/>
            <a:ext cx="1570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rdbms</a:t>
            </a:r>
          </a:p>
        </p:txBody>
      </p:sp>
      <p:sp>
        <p:nvSpPr>
          <p:cNvPr id="24" name="Text Box 28"/>
          <p:cNvSpPr txBox="1">
            <a:spLocks noChangeArrowheads="1"/>
          </p:cNvSpPr>
          <p:nvPr/>
        </p:nvSpPr>
        <p:spPr bwMode="blackWhite">
          <a:xfrm>
            <a:off x="5473700" y="3700463"/>
            <a:ext cx="19415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CDB  Name</a:t>
            </a:r>
          </a:p>
        </p:txBody>
      </p:sp>
      <p:sp>
        <p:nvSpPr>
          <p:cNvPr id="25" name="Text Box 29"/>
          <p:cNvSpPr txBox="1">
            <a:spLocks noChangeArrowheads="1"/>
          </p:cNvSpPr>
          <p:nvPr/>
        </p:nvSpPr>
        <p:spPr bwMode="auto">
          <a:xfrm>
            <a:off x="5565775" y="4191000"/>
            <a:ext cx="723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SID</a:t>
            </a:r>
          </a:p>
        </p:txBody>
      </p:sp>
      <p:sp>
        <p:nvSpPr>
          <p:cNvPr id="26" name="Text Box 35"/>
          <p:cNvSpPr txBox="1">
            <a:spLocks noChangeArrowheads="1"/>
          </p:cNvSpPr>
          <p:nvPr/>
        </p:nvSpPr>
        <p:spPr bwMode="auto">
          <a:xfrm>
            <a:off x="5572125" y="2328863"/>
            <a:ext cx="1639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ADR Base</a:t>
            </a:r>
          </a:p>
        </p:txBody>
      </p:sp>
      <p:sp>
        <p:nvSpPr>
          <p:cNvPr id="27" name="Text Box 36"/>
          <p:cNvSpPr txBox="1">
            <a:spLocks noChangeArrowheads="1"/>
          </p:cNvSpPr>
          <p:nvPr/>
        </p:nvSpPr>
        <p:spPr bwMode="auto">
          <a:xfrm>
            <a:off x="823317" y="2115125"/>
            <a:ext cx="239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$ORACLE_HOME/log</a:t>
            </a:r>
          </a:p>
        </p:txBody>
      </p:sp>
      <p:cxnSp>
        <p:nvCxnSpPr>
          <p:cNvPr id="28" name="AutoShape 37"/>
          <p:cNvCxnSpPr>
            <a:cxnSpLocks noChangeShapeType="1"/>
          </p:cNvCxnSpPr>
          <p:nvPr/>
        </p:nvCxnSpPr>
        <p:spPr bwMode="auto">
          <a:xfrm flipV="1">
            <a:off x="2206316" y="2497138"/>
            <a:ext cx="3024000" cy="0"/>
          </a:xfrm>
          <a:prstGeom prst="bentConnector3">
            <a:avLst>
              <a:gd name="adj1" fmla="val 50000"/>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sp>
        <p:nvSpPr>
          <p:cNvPr id="29" name="Text Box 38"/>
          <p:cNvSpPr txBox="1">
            <a:spLocks noChangeArrowheads="1"/>
          </p:cNvSpPr>
          <p:nvPr/>
        </p:nvSpPr>
        <p:spPr bwMode="auto">
          <a:xfrm>
            <a:off x="817413" y="990600"/>
            <a:ext cx="2252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DIAGNOSTIC_DEST</a:t>
            </a:r>
          </a:p>
        </p:txBody>
      </p:sp>
      <p:sp>
        <p:nvSpPr>
          <p:cNvPr id="30" name="Text Box 40"/>
          <p:cNvSpPr txBox="1">
            <a:spLocks noChangeArrowheads="1"/>
          </p:cNvSpPr>
          <p:nvPr/>
        </p:nvSpPr>
        <p:spPr bwMode="auto">
          <a:xfrm>
            <a:off x="3452813" y="4038600"/>
            <a:ext cx="172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ADR Home</a:t>
            </a:r>
          </a:p>
        </p:txBody>
      </p:sp>
      <p:cxnSp>
        <p:nvCxnSpPr>
          <p:cNvPr id="31" name="AutoShape 41"/>
          <p:cNvCxnSpPr>
            <a:cxnSpLocks noChangeShapeType="1"/>
            <a:endCxn id="14" idx="1"/>
          </p:cNvCxnSpPr>
          <p:nvPr/>
        </p:nvCxnSpPr>
        <p:spPr bwMode="auto">
          <a:xfrm>
            <a:off x="5078413" y="4267200"/>
            <a:ext cx="431800" cy="0"/>
          </a:xfrm>
          <a:prstGeom prst="straightConnector1">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32" name="Text Box 42"/>
          <p:cNvSpPr txBox="1">
            <a:spLocks noChangeArrowheads="1"/>
          </p:cNvSpPr>
          <p:nvPr/>
        </p:nvSpPr>
        <p:spPr bwMode="auto">
          <a:xfrm>
            <a:off x="1191617" y="1525588"/>
            <a:ext cx="183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$ORACLE_BASE</a:t>
            </a:r>
          </a:p>
        </p:txBody>
      </p:sp>
      <p:sp>
        <p:nvSpPr>
          <p:cNvPr id="33" name="Text Box 47"/>
          <p:cNvSpPr txBox="1">
            <a:spLocks noChangeArrowheads="1"/>
          </p:cNvSpPr>
          <p:nvPr/>
        </p:nvSpPr>
        <p:spPr bwMode="blackWhite">
          <a:xfrm>
            <a:off x="947738" y="5480050"/>
            <a:ext cx="874712" cy="369888"/>
          </a:xfrm>
          <a:prstGeom prst="rect">
            <a:avLst/>
          </a:prstGeom>
          <a:solidFill>
            <a:srgbClr val="FFE8C5"/>
          </a:solidFill>
          <a:ln w="28575">
            <a:solidFill>
              <a:srgbClr val="FF9900"/>
            </a:solidFill>
            <a:miter lim="800000"/>
            <a:headEnd type="none" w="sm" len="sm"/>
            <a:tailEnd type="none" w="sm" len="sm"/>
          </a:ln>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ADRCI</a:t>
            </a:r>
          </a:p>
        </p:txBody>
      </p:sp>
      <p:cxnSp>
        <p:nvCxnSpPr>
          <p:cNvPr id="34" name="AutoShape 48"/>
          <p:cNvCxnSpPr>
            <a:cxnSpLocks noChangeShapeType="1"/>
            <a:stCxn id="4" idx="2"/>
            <a:endCxn id="33" idx="0"/>
          </p:cNvCxnSpPr>
          <p:nvPr/>
        </p:nvCxnSpPr>
        <p:spPr bwMode="auto">
          <a:xfrm rot="10800000" flipV="1">
            <a:off x="1385888" y="4079875"/>
            <a:ext cx="1052512" cy="1400175"/>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35" name="Text Box 49"/>
          <p:cNvSpPr txBox="1">
            <a:spLocks noChangeArrowheads="1"/>
          </p:cNvSpPr>
          <p:nvPr/>
        </p:nvSpPr>
        <p:spPr bwMode="auto">
          <a:xfrm>
            <a:off x="3051175" y="5795963"/>
            <a:ext cx="10493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rPr>
              <a:t>log.xml</a:t>
            </a:r>
          </a:p>
        </p:txBody>
      </p:sp>
      <p:sp>
        <p:nvSpPr>
          <p:cNvPr id="36" name="Text Box 50"/>
          <p:cNvSpPr txBox="1">
            <a:spLocks noChangeArrowheads="1"/>
          </p:cNvSpPr>
          <p:nvPr/>
        </p:nvSpPr>
        <p:spPr bwMode="auto">
          <a:xfrm>
            <a:off x="5994400" y="5915025"/>
            <a:ext cx="1789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rPr>
              <a:t>alert_SID.log</a:t>
            </a:r>
          </a:p>
        </p:txBody>
      </p:sp>
      <p:cxnSp>
        <p:nvCxnSpPr>
          <p:cNvPr id="37" name="AutoShape 51"/>
          <p:cNvCxnSpPr>
            <a:cxnSpLocks noChangeShapeType="1"/>
            <a:stCxn id="36" idx="0"/>
            <a:endCxn id="49" idx="2"/>
          </p:cNvCxnSpPr>
          <p:nvPr/>
        </p:nvCxnSpPr>
        <p:spPr bwMode="auto">
          <a:xfrm rot="5400000" flipH="1" flipV="1">
            <a:off x="6622256" y="5353844"/>
            <a:ext cx="828675" cy="293688"/>
          </a:xfrm>
          <a:prstGeom prst="bentConnector3">
            <a:avLst>
              <a:gd name="adj1" fmla="val 50000"/>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cxnSp>
        <p:nvCxnSpPr>
          <p:cNvPr id="38" name="AutoShape 52"/>
          <p:cNvCxnSpPr>
            <a:cxnSpLocks noChangeShapeType="1"/>
          </p:cNvCxnSpPr>
          <p:nvPr/>
        </p:nvCxnSpPr>
        <p:spPr bwMode="auto">
          <a:xfrm flipV="1">
            <a:off x="3717925" y="5097463"/>
            <a:ext cx="0" cy="698500"/>
          </a:xfrm>
          <a:prstGeom prst="straightConnector1">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39" name="Text Box 53"/>
          <p:cNvSpPr txBox="1">
            <a:spLocks noChangeArrowheads="1"/>
          </p:cNvSpPr>
          <p:nvPr/>
        </p:nvSpPr>
        <p:spPr bwMode="blackWhite">
          <a:xfrm>
            <a:off x="8939213" y="1219200"/>
            <a:ext cx="1700212" cy="369888"/>
          </a:xfrm>
          <a:prstGeom prst="rect">
            <a:avLst/>
          </a:prstGeom>
          <a:solidFill>
            <a:srgbClr val="FFE8C5"/>
          </a:solidFill>
          <a:ln w="28575" algn="ctr">
            <a:solidFill>
              <a:srgbClr val="FF9900"/>
            </a:solidFill>
            <a:miter lim="800000"/>
            <a:headEnd type="none" w="sm" len="sm"/>
            <a:tailEnd type="none" w="sm" len="sm"/>
          </a:ln>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V$DIAG_INFO</a:t>
            </a:r>
          </a:p>
        </p:txBody>
      </p:sp>
      <p:sp>
        <p:nvSpPr>
          <p:cNvPr id="40" name="Line 64"/>
          <p:cNvSpPr>
            <a:spLocks noChangeShapeType="1"/>
          </p:cNvSpPr>
          <p:nvPr/>
        </p:nvSpPr>
        <p:spPr bwMode="auto">
          <a:xfrm>
            <a:off x="7866063" y="4603750"/>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1" name="Line 65"/>
          <p:cNvSpPr>
            <a:spLocks noChangeShapeType="1"/>
          </p:cNvSpPr>
          <p:nvPr/>
        </p:nvSpPr>
        <p:spPr bwMode="auto">
          <a:xfrm>
            <a:off x="5148263" y="4621213"/>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2" name="AutoShape 13"/>
          <p:cNvSpPr>
            <a:spLocks noChangeArrowheads="1"/>
          </p:cNvSpPr>
          <p:nvPr/>
        </p:nvSpPr>
        <p:spPr bwMode="blackWhite">
          <a:xfrm>
            <a:off x="3438525" y="4779963"/>
            <a:ext cx="620713"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3" name="AutoShape 15"/>
          <p:cNvSpPr>
            <a:spLocks noChangeArrowheads="1"/>
          </p:cNvSpPr>
          <p:nvPr/>
        </p:nvSpPr>
        <p:spPr bwMode="blackWhite">
          <a:xfrm>
            <a:off x="4117975" y="4773613"/>
            <a:ext cx="620713"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4" name="AutoShape 17"/>
          <p:cNvSpPr>
            <a:spLocks noChangeArrowheads="1"/>
          </p:cNvSpPr>
          <p:nvPr/>
        </p:nvSpPr>
        <p:spPr bwMode="blackWhite">
          <a:xfrm>
            <a:off x="6194425" y="4767263"/>
            <a:ext cx="619125"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5" name="AutoShape 18"/>
          <p:cNvSpPr>
            <a:spLocks noChangeArrowheads="1"/>
          </p:cNvSpPr>
          <p:nvPr/>
        </p:nvSpPr>
        <p:spPr bwMode="blackWhite">
          <a:xfrm>
            <a:off x="7550150" y="4768850"/>
            <a:ext cx="620713" cy="317500"/>
          </a:xfrm>
          <a:prstGeom prst="flowChartPunchedCard">
            <a:avLst/>
          </a:prstGeom>
          <a:solidFill>
            <a:srgbClr val="FFCC66"/>
          </a:solidFill>
          <a:ln w="19050">
            <a:solidFill>
              <a:schemeClr val="tx1"/>
            </a:solidFill>
            <a:prstDash val="sysDot"/>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6" name="Text Box 30"/>
          <p:cNvSpPr txBox="1">
            <a:spLocks noChangeArrowheads="1"/>
          </p:cNvSpPr>
          <p:nvPr/>
        </p:nvSpPr>
        <p:spPr bwMode="auto">
          <a:xfrm>
            <a:off x="3440113" y="4799013"/>
            <a:ext cx="454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alert</a:t>
            </a:r>
          </a:p>
        </p:txBody>
      </p:sp>
      <p:sp>
        <p:nvSpPr>
          <p:cNvPr id="47" name="Text Box 31"/>
          <p:cNvSpPr txBox="1">
            <a:spLocks noChangeArrowheads="1"/>
          </p:cNvSpPr>
          <p:nvPr/>
        </p:nvSpPr>
        <p:spPr bwMode="auto">
          <a:xfrm>
            <a:off x="4035425" y="4800600"/>
            <a:ext cx="6048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cdump</a:t>
            </a:r>
          </a:p>
        </p:txBody>
      </p:sp>
      <p:sp>
        <p:nvSpPr>
          <p:cNvPr id="48" name="Text Box 34"/>
          <p:cNvSpPr txBox="1">
            <a:spLocks noChangeArrowheads="1"/>
          </p:cNvSpPr>
          <p:nvPr/>
        </p:nvSpPr>
        <p:spPr bwMode="auto">
          <a:xfrm>
            <a:off x="7469188" y="4811713"/>
            <a:ext cx="614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b="1" dirty="0">
                <a:solidFill>
                  <a:srgbClr val="000000"/>
                </a:solidFill>
              </a:rPr>
              <a:t>(others)</a:t>
            </a:r>
          </a:p>
        </p:txBody>
      </p:sp>
      <p:sp>
        <p:nvSpPr>
          <p:cNvPr id="49" name="AutoShape 60"/>
          <p:cNvSpPr>
            <a:spLocks noChangeArrowheads="1"/>
          </p:cNvSpPr>
          <p:nvPr/>
        </p:nvSpPr>
        <p:spPr bwMode="blackWhite">
          <a:xfrm>
            <a:off x="6873875" y="4768850"/>
            <a:ext cx="619125"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0" name="Text Box 61"/>
          <p:cNvSpPr txBox="1">
            <a:spLocks noChangeArrowheads="1"/>
          </p:cNvSpPr>
          <p:nvPr/>
        </p:nvSpPr>
        <p:spPr bwMode="auto">
          <a:xfrm>
            <a:off x="6253163" y="4792663"/>
            <a:ext cx="3762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hm</a:t>
            </a:r>
          </a:p>
        </p:txBody>
      </p:sp>
      <p:sp>
        <p:nvSpPr>
          <p:cNvPr id="51" name="AutoShape 62"/>
          <p:cNvSpPr>
            <a:spLocks noChangeArrowheads="1"/>
          </p:cNvSpPr>
          <p:nvPr/>
        </p:nvSpPr>
        <p:spPr bwMode="blackWhite">
          <a:xfrm>
            <a:off x="4799013" y="4775200"/>
            <a:ext cx="601662"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2" name="Text Box 63"/>
          <p:cNvSpPr txBox="1">
            <a:spLocks noChangeArrowheads="1"/>
          </p:cNvSpPr>
          <p:nvPr/>
        </p:nvSpPr>
        <p:spPr bwMode="auto">
          <a:xfrm>
            <a:off x="4741863" y="4816475"/>
            <a:ext cx="5572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b="1" dirty="0">
                <a:solidFill>
                  <a:srgbClr val="000000"/>
                </a:solidFill>
              </a:rPr>
              <a:t>incpkg</a:t>
            </a:r>
          </a:p>
        </p:txBody>
      </p:sp>
      <p:sp>
        <p:nvSpPr>
          <p:cNvPr id="53" name="AutoShape 16"/>
          <p:cNvSpPr>
            <a:spLocks noChangeArrowheads="1"/>
          </p:cNvSpPr>
          <p:nvPr/>
        </p:nvSpPr>
        <p:spPr bwMode="blackWhite">
          <a:xfrm>
            <a:off x="5453063" y="4773613"/>
            <a:ext cx="674687"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4" name="Text Box 32"/>
          <p:cNvSpPr txBox="1">
            <a:spLocks noChangeArrowheads="1"/>
          </p:cNvSpPr>
          <p:nvPr/>
        </p:nvSpPr>
        <p:spPr bwMode="auto">
          <a:xfrm>
            <a:off x="5370513" y="4814888"/>
            <a:ext cx="6270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b="1" dirty="0">
                <a:solidFill>
                  <a:srgbClr val="000000"/>
                </a:solidFill>
              </a:rPr>
              <a:t>incident</a:t>
            </a:r>
          </a:p>
        </p:txBody>
      </p:sp>
      <p:sp>
        <p:nvSpPr>
          <p:cNvPr id="55" name="Line 67"/>
          <p:cNvSpPr>
            <a:spLocks noChangeShapeType="1"/>
          </p:cNvSpPr>
          <p:nvPr/>
        </p:nvSpPr>
        <p:spPr bwMode="auto">
          <a:xfrm>
            <a:off x="7558088" y="4421188"/>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56" name="AutoShape 68"/>
          <p:cNvSpPr>
            <a:spLocks noChangeArrowheads="1"/>
          </p:cNvSpPr>
          <p:nvPr/>
        </p:nvSpPr>
        <p:spPr bwMode="blackWhite">
          <a:xfrm>
            <a:off x="7113588" y="4111625"/>
            <a:ext cx="879475"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7" name="Text Box 69"/>
          <p:cNvSpPr txBox="1">
            <a:spLocks noChangeArrowheads="1"/>
          </p:cNvSpPr>
          <p:nvPr/>
        </p:nvSpPr>
        <p:spPr bwMode="auto">
          <a:xfrm>
            <a:off x="7072313" y="4135438"/>
            <a:ext cx="714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metadata</a:t>
            </a:r>
          </a:p>
        </p:txBody>
      </p:sp>
      <p:sp>
        <p:nvSpPr>
          <p:cNvPr id="58" name="AutoShape 70"/>
          <p:cNvSpPr>
            <a:spLocks noChangeArrowheads="1"/>
          </p:cNvSpPr>
          <p:nvPr/>
        </p:nvSpPr>
        <p:spPr bwMode="blackWhite">
          <a:xfrm>
            <a:off x="4662488" y="5414963"/>
            <a:ext cx="890587"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59" name="Text Box 71"/>
          <p:cNvSpPr txBox="1">
            <a:spLocks noChangeArrowheads="1"/>
          </p:cNvSpPr>
          <p:nvPr/>
        </p:nvSpPr>
        <p:spPr bwMode="auto">
          <a:xfrm>
            <a:off x="4662488" y="5453063"/>
            <a:ext cx="673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incdir_1</a:t>
            </a:r>
          </a:p>
        </p:txBody>
      </p:sp>
      <p:sp>
        <p:nvSpPr>
          <p:cNvPr id="60" name="AutoShape 72"/>
          <p:cNvSpPr>
            <a:spLocks noChangeArrowheads="1"/>
          </p:cNvSpPr>
          <p:nvPr/>
        </p:nvSpPr>
        <p:spPr bwMode="blackWhite">
          <a:xfrm>
            <a:off x="5950396" y="5414963"/>
            <a:ext cx="792000"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61" name="Text Box 73"/>
          <p:cNvSpPr txBox="1">
            <a:spLocks noChangeArrowheads="1"/>
          </p:cNvSpPr>
          <p:nvPr/>
        </p:nvSpPr>
        <p:spPr bwMode="auto">
          <a:xfrm>
            <a:off x="6029325" y="5456238"/>
            <a:ext cx="673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a:t>
            </a:r>
            <a:r>
              <a:rPr lang="en-US" altLang="en-US" sz="1000" b="1" i="1" dirty="0">
                <a:solidFill>
                  <a:srgbClr val="000000"/>
                </a:solidFill>
                <a:latin typeface="Times New Roman" panose="02020603050405020304" pitchFamily="18" charset="0"/>
              </a:rPr>
              <a:t>n</a:t>
            </a:r>
          </a:p>
        </p:txBody>
      </p:sp>
      <p:sp>
        <p:nvSpPr>
          <p:cNvPr id="62" name="Text Box 74"/>
          <p:cNvSpPr txBox="1">
            <a:spLocks noChangeArrowheads="1"/>
          </p:cNvSpPr>
          <p:nvPr/>
        </p:nvSpPr>
        <p:spPr bwMode="auto">
          <a:xfrm>
            <a:off x="5594350" y="5434013"/>
            <a:ext cx="314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a:t>
            </a:r>
          </a:p>
        </p:txBody>
      </p:sp>
      <p:sp>
        <p:nvSpPr>
          <p:cNvPr id="63" name="Text Box 33"/>
          <p:cNvSpPr txBox="1">
            <a:spLocks noChangeArrowheads="1"/>
          </p:cNvSpPr>
          <p:nvPr/>
        </p:nvSpPr>
        <p:spPr bwMode="auto">
          <a:xfrm>
            <a:off x="6864350" y="4803775"/>
            <a:ext cx="488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trace</a:t>
            </a:r>
          </a:p>
        </p:txBody>
      </p:sp>
      <p:cxnSp>
        <p:nvCxnSpPr>
          <p:cNvPr id="64" name="PPTShape_0"/>
          <p:cNvCxnSpPr>
            <a:cxnSpLocks noChangeShapeType="1"/>
          </p:cNvCxnSpPr>
          <p:nvPr/>
        </p:nvCxnSpPr>
        <p:spPr bwMode="auto">
          <a:xfrm rot="10800000" flipV="1">
            <a:off x="8024813" y="1447800"/>
            <a:ext cx="841375" cy="1096963"/>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5" name="Straight Connector 69"/>
          <p:cNvCxnSpPr>
            <a:cxnSpLocks noChangeShapeType="1"/>
          </p:cNvCxnSpPr>
          <p:nvPr/>
        </p:nvCxnSpPr>
        <p:spPr bwMode="auto">
          <a:xfrm flipV="1">
            <a:off x="2225650" y="1295400"/>
            <a:ext cx="0" cy="230188"/>
          </a:xfrm>
          <a:prstGeom prst="line">
            <a:avLst/>
          </a:prstGeom>
          <a:noFill/>
          <a:ln w="254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66" name="Straight Connector 71"/>
          <p:cNvCxnSpPr>
            <a:cxnSpLocks noChangeShapeType="1"/>
          </p:cNvCxnSpPr>
          <p:nvPr/>
        </p:nvCxnSpPr>
        <p:spPr bwMode="auto">
          <a:xfrm flipH="1" flipV="1">
            <a:off x="2205980" y="1860463"/>
            <a:ext cx="0" cy="230187"/>
          </a:xfrm>
          <a:prstGeom prst="line">
            <a:avLst/>
          </a:prstGeom>
          <a:noFill/>
          <a:ln w="254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297483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1367" y="2016347"/>
            <a:ext cx="10166089" cy="278080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91440" rIns="16930" bIns="16930">
            <a:noAutofit/>
          </a:bodyPr>
          <a:lstStyle/>
          <a:p>
            <a:r>
              <a:rPr lang="fr-FR" altLang="en-US" sz="1600" b="1" dirty="0">
                <a:latin typeface="Courier New" panose="02070309020205020404" pitchFamily="49" charset="0"/>
                <a:cs typeface="Courier New" panose="02070309020205020404" pitchFamily="49" charset="0"/>
              </a:rPr>
              <a:t>CREATE DATABASE cdb1</a:t>
            </a:r>
          </a:p>
          <a:p>
            <a:r>
              <a:rPr lang="fr-FR" altLang="en-US" sz="1600" b="1" dirty="0">
                <a:latin typeface="Courier New" panose="02070309020205020404" pitchFamily="49" charset="0"/>
                <a:cs typeface="Courier New" panose="02070309020205020404" pitchFamily="49" charset="0"/>
              </a:rPr>
              <a:t>  …</a:t>
            </a:r>
          </a:p>
          <a:p>
            <a:r>
              <a:rPr lang="fr-FR" altLang="en-US" sz="1600" b="1" dirty="0">
                <a:solidFill>
                  <a:srgbClr val="FF0000"/>
                </a:solidFill>
                <a:latin typeface="Courier New" panose="02070309020205020404" pitchFamily="49" charset="0"/>
                <a:cs typeface="Courier New" panose="02070309020205020404" pitchFamily="49" charset="0"/>
              </a:rPr>
              <a:t>ENABLE PLUGGABLE DATABASE </a:t>
            </a:r>
          </a:p>
          <a:p>
            <a:r>
              <a:rPr lang="fr-FR" altLang="en-US" sz="1600" b="1" dirty="0">
                <a:solidFill>
                  <a:srgbClr val="FF0000"/>
                </a:solidFill>
                <a:latin typeface="Courier New" panose="02070309020205020404" pitchFamily="49" charset="0"/>
                <a:cs typeface="Courier New" panose="02070309020205020404" pitchFamily="49" charset="0"/>
              </a:rPr>
              <a:t>SEED</a:t>
            </a:r>
            <a:r>
              <a:rPr lang="fr-FR" altLang="en-US" sz="1600" b="1" dirty="0">
                <a:latin typeface="Courier New" panose="02070309020205020404" pitchFamily="49" charset="0"/>
                <a:cs typeface="Courier New" panose="02070309020205020404" pitchFamily="49" charset="0"/>
              </a:rPr>
              <a:t>   </a:t>
            </a:r>
            <a:r>
              <a:rPr lang="fr-FR" altLang="en-US" sz="1600" b="1" dirty="0">
                <a:solidFill>
                  <a:schemeClr val="accent2"/>
                </a:solidFill>
                <a:latin typeface="Courier New" panose="02070309020205020404" pitchFamily="49" charset="0"/>
                <a:cs typeface="Courier New" panose="02070309020205020404" pitchFamily="49" charset="0"/>
              </a:rPr>
              <a:t>FILE_NAME_CONVERT</a:t>
            </a:r>
            <a:r>
              <a:rPr lang="fr-FR" altLang="en-US" sz="1600" b="1" dirty="0">
                <a:latin typeface="Courier New" panose="02070309020205020404" pitchFamily="49" charset="0"/>
                <a:cs typeface="Courier New" panose="02070309020205020404" pitchFamily="49" charset="0"/>
              </a:rPr>
              <a:t>=('/u01/app/oradata/CDB1','/u01/app/oradata/seed');</a:t>
            </a:r>
          </a:p>
          <a:p>
            <a:endParaRPr lang="fr-FR" altLang="en-US" sz="1600" b="1" dirty="0">
              <a:solidFill>
                <a:schemeClr val="accent2"/>
              </a:solidFill>
              <a:latin typeface="Courier New" panose="02070309020205020404" pitchFamily="49" charset="0"/>
              <a:cs typeface="Courier New" panose="02070309020205020404" pitchFamily="49" charset="0"/>
            </a:endParaRPr>
          </a:p>
          <a:p>
            <a:r>
              <a:rPr lang="en-US" altLang="en-US" sz="1600" b="1" dirty="0">
                <a:solidFill>
                  <a:srgbClr val="FF0000"/>
                </a:solidFill>
                <a:latin typeface="Courier New" panose="02070309020205020404" pitchFamily="49" charset="0"/>
                <a:cs typeface="Courier New" panose="02070309020205020404" pitchFamily="49" charset="0"/>
              </a:rPr>
              <a:t>CREATE PLUGGABLE DATABASE </a:t>
            </a:r>
            <a:r>
              <a:rPr lang="en-US" altLang="en-US" sz="1600" b="1" dirty="0">
                <a:solidFill>
                  <a:schemeClr val="accent2"/>
                </a:solidFill>
                <a:latin typeface="Courier New" panose="02070309020205020404" pitchFamily="49" charset="0"/>
                <a:cs typeface="Courier New" panose="02070309020205020404" pitchFamily="49" charset="0"/>
              </a:rPr>
              <a:t>PDB$SEED </a:t>
            </a:r>
            <a:r>
              <a:rPr lang="en-US" altLang="en-US" sz="1600" b="1" dirty="0">
                <a:solidFill>
                  <a:srgbClr val="C00000"/>
                </a:solidFill>
                <a:latin typeface="Courier New" panose="02070309020205020404" pitchFamily="49" charset="0"/>
                <a:cs typeface="Courier New" panose="02070309020205020404" pitchFamily="49" charset="0"/>
              </a:rPr>
              <a:t>AS CLONE USING </a:t>
            </a:r>
            <a:r>
              <a:rPr lang="en-US" altLang="en-US" sz="1600" b="1" dirty="0">
                <a:solidFill>
                  <a:schemeClr val="accent2"/>
                </a:solidFill>
                <a:latin typeface="Courier New" panose="02070309020205020404" pitchFamily="49" charset="0"/>
                <a:cs typeface="Courier New" panose="02070309020205020404" pitchFamily="49" charset="0"/>
              </a:rPr>
              <a:t>…</a:t>
            </a:r>
          </a:p>
          <a:p>
            <a:r>
              <a:rPr lang="fr-FR" altLang="en-US" sz="1600" b="1" dirty="0">
                <a:latin typeface="Courier New" panose="02070309020205020404" pitchFamily="49" charset="0"/>
                <a:cs typeface="Courier New" panose="02070309020205020404" pitchFamily="49" charset="0"/>
              </a:rPr>
              <a:t>CREATE PLUGGABLE DATABASE pdb1 … </a:t>
            </a:r>
            <a:r>
              <a:rPr lang="en-US" altLang="en-US" sz="1600" b="1" dirty="0">
                <a:latin typeface="Courier New" panose="02070309020205020404" pitchFamily="49" charset="0"/>
              </a:rPr>
              <a:t>;</a:t>
            </a:r>
            <a:endParaRPr lang="fr-FR" altLang="en-US" sz="1600" b="1" dirty="0">
              <a:latin typeface="Courier New" panose="02070309020205020404" pitchFamily="49" charset="0"/>
              <a:cs typeface="Courier New" panose="02070309020205020404" pitchFamily="49" charset="0"/>
            </a:endParaRPr>
          </a:p>
          <a:p>
            <a:r>
              <a:rPr lang="fr-FR" altLang="en-US" sz="1600" b="1" dirty="0">
                <a:solidFill>
                  <a:srgbClr val="FF0000"/>
                </a:solidFill>
                <a:latin typeface="Courier New" panose="02070309020205020404" pitchFamily="49" charset="0"/>
                <a:cs typeface="Courier New" panose="02070309020205020404" pitchFamily="49" charset="0"/>
              </a:rPr>
              <a:t>ALTER PLUGGABLE DATABASE </a:t>
            </a:r>
            <a:r>
              <a:rPr lang="fr-FR" altLang="en-US" sz="1600" b="1" dirty="0">
                <a:latin typeface="Courier New" panose="02070309020205020404" pitchFamily="49" charset="0"/>
                <a:cs typeface="Courier New" panose="02070309020205020404" pitchFamily="49" charset="0"/>
              </a:rPr>
              <a:t>pdb1 </a:t>
            </a:r>
            <a:r>
              <a:rPr lang="fr-FR" altLang="en-US" sz="1600" b="1" dirty="0">
                <a:solidFill>
                  <a:srgbClr val="C00000"/>
                </a:solidFill>
                <a:latin typeface="Courier New" panose="02070309020205020404" pitchFamily="49" charset="0"/>
                <a:cs typeface="Courier New" panose="02070309020205020404" pitchFamily="49" charset="0"/>
              </a:rPr>
              <a:t>UNPLUG INTO</a:t>
            </a:r>
            <a:r>
              <a:rPr lang="fr-FR" altLang="en-US" sz="1600" b="1" dirty="0">
                <a:solidFill>
                  <a:schemeClr val="accent2"/>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rPr>
              <a:t> ;</a:t>
            </a:r>
            <a:endParaRPr lang="fr-FR" altLang="en-US" sz="1600" b="1" dirty="0">
              <a:solidFill>
                <a:schemeClr val="accent2"/>
              </a:solidFill>
              <a:latin typeface="Courier New" panose="02070309020205020404" pitchFamily="49" charset="0"/>
              <a:cs typeface="Courier New" panose="02070309020205020404" pitchFamily="49" charset="0"/>
            </a:endParaRPr>
          </a:p>
          <a:p>
            <a:r>
              <a:rPr lang="fr-FR" altLang="en-US" sz="1600" b="1" dirty="0">
                <a:latin typeface="Courier New" panose="02070309020205020404" pitchFamily="49" charset="0"/>
                <a:cs typeface="Courier New" panose="02070309020205020404" pitchFamily="49" charset="0"/>
              </a:rPr>
              <a:t>ALTER PLUGGABLE DATABASE ALL </a:t>
            </a:r>
            <a:r>
              <a:rPr lang="fr-FR" altLang="en-US" sz="1600" b="1" dirty="0">
                <a:solidFill>
                  <a:srgbClr val="C00000"/>
                </a:solidFill>
                <a:latin typeface="Courier New" panose="02070309020205020404" pitchFamily="49" charset="0"/>
                <a:cs typeface="Courier New" panose="02070309020205020404" pitchFamily="49" charset="0"/>
              </a:rPr>
              <a:t>OPEN</a:t>
            </a:r>
            <a:r>
              <a:rPr lang="en-US" altLang="en-US" sz="1600" b="1" dirty="0">
                <a:latin typeface="Courier New" panose="02070309020205020404" pitchFamily="49" charset="0"/>
              </a:rPr>
              <a:t> ;</a:t>
            </a:r>
            <a:endParaRPr lang="fr-FR" altLang="en-US" sz="1600" b="1" dirty="0">
              <a:latin typeface="Courier New" panose="02070309020205020404" pitchFamily="49" charset="0"/>
              <a:cs typeface="Courier New" panose="02070309020205020404" pitchFamily="49" charset="0"/>
            </a:endParaRPr>
          </a:p>
          <a:p>
            <a:r>
              <a:rPr lang="en-US" altLang="en-US" sz="1600" b="1" dirty="0">
                <a:latin typeface="Courier New" panose="02070309020205020404" pitchFamily="49" charset="0"/>
              </a:rPr>
              <a:t>ALTER PLUGGABLE DATABASE pdb2</a:t>
            </a:r>
            <a:r>
              <a:rPr lang="en-US" altLang="en-US" sz="1600" b="1" dirty="0">
                <a:solidFill>
                  <a:srgbClr val="0000FF"/>
                </a:solidFill>
                <a:latin typeface="Courier New" panose="02070309020205020404" pitchFamily="49" charset="0"/>
              </a:rPr>
              <a:t> </a:t>
            </a:r>
            <a:r>
              <a:rPr lang="en-US" altLang="en-US" sz="1600" b="1" dirty="0">
                <a:solidFill>
                  <a:srgbClr val="C00000"/>
                </a:solidFill>
                <a:latin typeface="Courier New" panose="02070309020205020404" pitchFamily="49" charset="0"/>
              </a:rPr>
              <a:t>CLOSE IMMEDIATE </a:t>
            </a:r>
            <a:r>
              <a:rPr lang="en-US" altLang="en-US" sz="1600" b="1" dirty="0">
                <a:latin typeface="Courier New" panose="02070309020205020404" pitchFamily="49" charset="0"/>
              </a:rPr>
              <a:t>;</a:t>
            </a:r>
            <a:endParaRPr lang="en-US" altLang="en-US" sz="1600" b="1" dirty="0">
              <a:solidFill>
                <a:schemeClr val="accent2"/>
              </a:solidFill>
              <a:latin typeface="Courier New" panose="02070309020205020404" pitchFamily="49" charset="0"/>
              <a:cs typeface="Courier New" panose="02070309020205020404" pitchFamily="49" charset="0"/>
            </a:endParaRPr>
          </a:p>
          <a:p>
            <a:pPr eaLnBrk="1" hangingPunct="1">
              <a:defRPr/>
            </a:pPr>
            <a:endParaRPr lang="fr-FR" sz="1600" b="1" dirty="0">
              <a:solidFill>
                <a:srgbClr val="000000"/>
              </a:solidFill>
              <a:latin typeface="Courier New" pitchFamily="49" charset="0"/>
              <a:cs typeface="Courier New" pitchFamily="49" charset="0"/>
            </a:endParaRPr>
          </a:p>
        </p:txBody>
      </p:sp>
      <p:sp>
        <p:nvSpPr>
          <p:cNvPr id="2" name="Title 1"/>
          <p:cNvSpPr>
            <a:spLocks noGrp="1"/>
          </p:cNvSpPr>
          <p:nvPr>
            <p:ph type="title"/>
          </p:nvPr>
        </p:nvSpPr>
        <p:spPr>
          <a:xfrm>
            <a:off x="837982" y="365127"/>
            <a:ext cx="9720926" cy="615602"/>
          </a:xfrm>
        </p:spPr>
        <p:txBody>
          <a:bodyPr>
            <a:normAutofit fontScale="90000"/>
          </a:bodyPr>
          <a:lstStyle/>
          <a:p>
            <a:r>
              <a:rPr lang="fr-FR" altLang="en-US" dirty="0"/>
              <a:t>Automatic Diagnostic Repository: </a:t>
            </a:r>
            <a:r>
              <a:rPr lang="en-US" altLang="en-US" dirty="0">
                <a:solidFill>
                  <a:srgbClr val="FF0000"/>
                </a:solidFill>
                <a:latin typeface="Courier New" panose="02070309020205020404" pitchFamily="49" charset="0"/>
                <a:cs typeface="Courier New" panose="02070309020205020404" pitchFamily="49" charset="0"/>
              </a:rPr>
              <a:t>alert.log</a:t>
            </a:r>
            <a:r>
              <a:rPr lang="en-US" altLang="en-US" dirty="0">
                <a:solidFill>
                  <a:srgbClr val="FF0000"/>
                </a:solidFill>
              </a:rPr>
              <a:t> File</a:t>
            </a:r>
            <a:endParaRPr lang="en-US" dirty="0"/>
          </a:p>
        </p:txBody>
      </p:sp>
      <p:sp>
        <p:nvSpPr>
          <p:cNvPr id="3" name="Content Placeholder 2"/>
          <p:cNvSpPr>
            <a:spLocks noGrp="1"/>
          </p:cNvSpPr>
          <p:nvPr>
            <p:ph idx="1"/>
          </p:nvPr>
        </p:nvSpPr>
        <p:spPr>
          <a:xfrm>
            <a:off x="622138" y="1242485"/>
            <a:ext cx="10944549" cy="795938"/>
          </a:xfrm>
        </p:spPr>
        <p:txBody>
          <a:bodyPr/>
          <a:lstStyle/>
          <a:p>
            <a:r>
              <a:rPr lang="en-US" altLang="en-US" dirty="0">
                <a:cs typeface="Courier New" panose="02070309020205020404" pitchFamily="49" charset="0"/>
              </a:rPr>
              <a:t>The</a:t>
            </a:r>
            <a:r>
              <a:rPr lang="en-US" altLang="en-US" dirty="0">
                <a:latin typeface="Courier New" panose="02070309020205020404" pitchFamily="49" charset="0"/>
                <a:cs typeface="Courier New" panose="02070309020205020404" pitchFamily="49" charset="0"/>
              </a:rPr>
              <a:t> alert_CBD1.log </a:t>
            </a:r>
            <a:r>
              <a:rPr lang="en-US" altLang="en-US" dirty="0">
                <a:cs typeface="Courier New" panose="02070309020205020404" pitchFamily="49" charset="0"/>
              </a:rPr>
              <a:t>shows new DDL statements.</a:t>
            </a:r>
            <a:endParaRPr lang="en-US" altLang="en-US" dirty="0"/>
          </a:p>
          <a:p>
            <a:endParaRPr lang="en-US" dirty="0"/>
          </a:p>
        </p:txBody>
      </p:sp>
    </p:spTree>
    <p:custDataLst>
      <p:tags r:id="rId1"/>
    </p:custDataLst>
    <p:extLst>
      <p:ext uri="{BB962C8B-B14F-4D97-AF65-F5344CB8AC3E}">
        <p14:creationId xmlns:p14="http://schemas.microsoft.com/office/powerpoint/2010/main" val="3753283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smtClean="0"/>
              <a:t>Provisioning New Pluggable Databases</a:t>
            </a:r>
            <a:endParaRPr lang="en-US" dirty="0"/>
          </a:p>
        </p:txBody>
      </p:sp>
      <p:sp>
        <p:nvSpPr>
          <p:cNvPr id="3" name="Content Placeholder 2"/>
          <p:cNvSpPr>
            <a:spLocks noGrp="1"/>
          </p:cNvSpPr>
          <p:nvPr>
            <p:ph idx="1"/>
          </p:nvPr>
        </p:nvSpPr>
        <p:spPr>
          <a:xfrm>
            <a:off x="622138" y="1242485"/>
            <a:ext cx="10944549" cy="2550264"/>
          </a:xfrm>
        </p:spPr>
        <p:txBody>
          <a:bodyPr/>
          <a:lstStyle/>
          <a:p>
            <a:pPr lvl="1"/>
            <a:r>
              <a:rPr lang="fr-FR" altLang="en-US" dirty="0" err="1" smtClean="0"/>
              <a:t>Create</a:t>
            </a:r>
            <a:r>
              <a:rPr lang="fr-FR" altLang="en-US" dirty="0" smtClean="0"/>
              <a:t> a new PDB </a:t>
            </a:r>
            <a:r>
              <a:rPr lang="fr-FR" altLang="en-US" dirty="0" err="1" smtClean="0"/>
              <a:t>from</a:t>
            </a:r>
            <a:r>
              <a:rPr lang="fr-FR" altLang="en-US" dirty="0" smtClean="0"/>
              <a:t> the CDB </a:t>
            </a:r>
            <a:r>
              <a:rPr lang="en-US" altLang="en-US" dirty="0" smtClean="0"/>
              <a:t>seed.</a:t>
            </a:r>
            <a:endParaRPr lang="fr-FR" altLang="en-US" dirty="0" smtClean="0"/>
          </a:p>
          <a:p>
            <a:pPr lvl="1"/>
            <a:r>
              <a:rPr lang="en-US" altLang="en-US" dirty="0" smtClean="0"/>
              <a:t>Plug an unplugged PDB into the same CDB or into another CDB.</a:t>
            </a:r>
          </a:p>
          <a:p>
            <a:pPr lvl="1"/>
            <a:r>
              <a:rPr lang="fr-FR" altLang="en-US" dirty="0" smtClean="0"/>
              <a:t>Plug a non-</a:t>
            </a:r>
            <a:r>
              <a:rPr lang="en-US" altLang="en-US" dirty="0" smtClean="0"/>
              <a:t>CDB in a CDB.</a:t>
            </a:r>
          </a:p>
          <a:p>
            <a:pPr lvl="1"/>
            <a:r>
              <a:rPr lang="fr-FR" altLang="en-US" dirty="0" smtClean="0"/>
              <a:t>Clone a PDB </a:t>
            </a:r>
            <a:r>
              <a:rPr lang="fr-FR" altLang="en-US" dirty="0" err="1" smtClean="0"/>
              <a:t>from</a:t>
            </a:r>
            <a:r>
              <a:rPr lang="fr-FR" altLang="en-US" dirty="0" smtClean="0"/>
              <a:t> </a:t>
            </a:r>
            <a:r>
              <a:rPr lang="en-US" altLang="en-US" dirty="0" smtClean="0"/>
              <a:t>another PDB (local or remote CDB, hot or cold).</a:t>
            </a:r>
          </a:p>
          <a:p>
            <a:pPr lvl="1"/>
            <a:r>
              <a:rPr lang="fr-FR" altLang="en-US" dirty="0" err="1" smtClean="0"/>
              <a:t>Relocate</a:t>
            </a:r>
            <a:r>
              <a:rPr lang="fr-FR" altLang="en-US" dirty="0" smtClean="0"/>
              <a:t> a PDB </a:t>
            </a:r>
            <a:r>
              <a:rPr lang="fr-FR" altLang="en-US" dirty="0" err="1" smtClean="0"/>
              <a:t>from</a:t>
            </a:r>
            <a:r>
              <a:rPr lang="fr-FR" altLang="en-US" dirty="0" smtClean="0"/>
              <a:t> a CDB </a:t>
            </a:r>
            <a:r>
              <a:rPr lang="fr-FR" altLang="en-US" dirty="0" err="1" smtClean="0"/>
              <a:t>into</a:t>
            </a:r>
            <a:r>
              <a:rPr lang="fr-FR" altLang="en-US" dirty="0" smtClean="0"/>
              <a:t> </a:t>
            </a:r>
            <a:r>
              <a:rPr lang="fr-FR" altLang="en-US" dirty="0" err="1" smtClean="0"/>
              <a:t>another</a:t>
            </a:r>
            <a:r>
              <a:rPr lang="fr-FR" altLang="en-US" dirty="0" smtClean="0"/>
              <a:t> CDB.</a:t>
            </a:r>
          </a:p>
          <a:p>
            <a:pPr lvl="1"/>
            <a:r>
              <a:rPr lang="fr-FR" altLang="en-US" dirty="0" smtClean="0"/>
              <a:t>Proxy a PDB </a:t>
            </a:r>
            <a:r>
              <a:rPr lang="fr-FR" altLang="en-US" dirty="0" err="1" smtClean="0"/>
              <a:t>from</a:t>
            </a:r>
            <a:r>
              <a:rPr lang="fr-FR" altLang="en-US" dirty="0" smtClean="0"/>
              <a:t> </a:t>
            </a:r>
            <a:r>
              <a:rPr lang="fr-FR" altLang="en-US" dirty="0" err="1" smtClean="0"/>
              <a:t>another</a:t>
            </a:r>
            <a:r>
              <a:rPr lang="fr-FR" altLang="en-US" dirty="0" smtClean="0"/>
              <a:t> PDB.</a:t>
            </a:r>
            <a:endParaRPr lang="fr-FR" altLang="en-US" dirty="0"/>
          </a:p>
        </p:txBody>
      </p:sp>
    </p:spTree>
    <p:custDataLst>
      <p:tags r:id="rId1"/>
    </p:custDataLst>
    <p:extLst>
      <p:ext uri="{BB962C8B-B14F-4D97-AF65-F5344CB8AC3E}">
        <p14:creationId xmlns:p14="http://schemas.microsoft.com/office/powerpoint/2010/main" val="505260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Tools</a:t>
            </a:r>
            <a:endParaRPr lang="en-US" dirty="0"/>
          </a:p>
        </p:txBody>
      </p:sp>
      <p:sp>
        <p:nvSpPr>
          <p:cNvPr id="3" name="Content Placeholder 2"/>
          <p:cNvSpPr>
            <a:spLocks noGrp="1"/>
          </p:cNvSpPr>
          <p:nvPr>
            <p:ph idx="1"/>
          </p:nvPr>
        </p:nvSpPr>
        <p:spPr>
          <a:xfrm>
            <a:off x="622138" y="1242485"/>
            <a:ext cx="10944549" cy="3665954"/>
          </a:xfrm>
        </p:spPr>
        <p:txBody>
          <a:bodyPr/>
          <a:lstStyle/>
          <a:p>
            <a:pPr indent="-365760"/>
            <a:r>
              <a:rPr lang="fr-FR" dirty="0"/>
              <a:t>To provision new PDBs, you can use:</a:t>
            </a:r>
          </a:p>
          <a:p>
            <a:pPr lvl="1"/>
            <a:r>
              <a:rPr lang="fr-FR" dirty="0"/>
              <a:t>SQL*Plus</a:t>
            </a:r>
          </a:p>
          <a:p>
            <a:pPr lvl="1"/>
            <a:r>
              <a:rPr lang="fr-FR" dirty="0"/>
              <a:t>SQL Developer</a:t>
            </a:r>
            <a:endParaRPr lang="en-US" dirty="0"/>
          </a:p>
          <a:p>
            <a:pPr lvl="1"/>
            <a:r>
              <a:rPr lang="fr-FR" dirty="0"/>
              <a:t>Enterprise Manager Cloud Control</a:t>
            </a:r>
          </a:p>
          <a:p>
            <a:pPr lvl="1"/>
            <a:r>
              <a:rPr lang="fr-FR" dirty="0"/>
              <a:t>Enterprise Manager Database Express</a:t>
            </a:r>
          </a:p>
          <a:p>
            <a:pPr lvl="1"/>
            <a:r>
              <a:rPr lang="fr-FR" dirty="0"/>
              <a:t>Database Configuration Assistant (DBCA)</a:t>
            </a:r>
          </a:p>
          <a:p>
            <a:pPr lvl="2"/>
            <a:r>
              <a:rPr lang="fr-FR" dirty="0"/>
              <a:t>Clone from CDB seed</a:t>
            </a:r>
          </a:p>
          <a:p>
            <a:pPr lvl="2"/>
            <a:r>
              <a:rPr lang="fr-FR" dirty="0"/>
              <a:t>Clone from an existing PDB</a:t>
            </a:r>
          </a:p>
          <a:p>
            <a:pPr lvl="2"/>
            <a:r>
              <a:rPr lang="fr-FR" dirty="0"/>
              <a:t>Plug an unplugged PDB</a:t>
            </a:r>
          </a:p>
        </p:txBody>
      </p:sp>
    </p:spTree>
    <p:custDataLst>
      <p:tags r:id="rId1"/>
    </p:custDataLst>
    <p:extLst>
      <p:ext uri="{BB962C8B-B14F-4D97-AF65-F5344CB8AC3E}">
        <p14:creationId xmlns:p14="http://schemas.microsoft.com/office/powerpoint/2010/main" val="739526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22" y="-69495"/>
            <a:ext cx="10512862" cy="1325563"/>
          </a:xfrm>
        </p:spPr>
        <p:txBody>
          <a:bodyPr/>
          <a:lstStyle/>
          <a:p>
            <a:r>
              <a:rPr lang="en-US" altLang="en-US" dirty="0" smtClean="0"/>
              <a:t>Create New PDB from </a:t>
            </a:r>
            <a:r>
              <a:rPr lang="en-US" altLang="en-US" dirty="0" smtClean="0">
                <a:latin typeface="Courier New" panose="02070309020205020404" pitchFamily="49" charset="0"/>
                <a:cs typeface="Courier New" panose="02070309020205020404" pitchFamily="49" charset="0"/>
              </a:rPr>
              <a:t>PDB$SEED</a:t>
            </a:r>
            <a:r>
              <a:rPr lang="en-US" altLang="en-US" dirty="0" smtClean="0"/>
              <a:t> </a:t>
            </a:r>
            <a:endParaRPr lang="en-US" dirty="0"/>
          </a:p>
        </p:txBody>
      </p:sp>
      <p:sp>
        <p:nvSpPr>
          <p:cNvPr id="3" name="Content Placeholder 2"/>
          <p:cNvSpPr>
            <a:spLocks noGrp="1"/>
          </p:cNvSpPr>
          <p:nvPr>
            <p:ph sz="half" idx="1"/>
          </p:nvPr>
        </p:nvSpPr>
        <p:spPr>
          <a:xfrm>
            <a:off x="621630" y="1374068"/>
            <a:ext cx="5269635" cy="357356"/>
          </a:xfrm>
        </p:spPr>
        <p:txBody>
          <a:bodyPr>
            <a:normAutofit fontScale="92500" lnSpcReduction="20000"/>
          </a:bodyPr>
          <a:lstStyle/>
          <a:p>
            <a:pPr lvl="1"/>
            <a:endParaRPr lang="en-US" altLang="en-US" dirty="0" smtClean="0"/>
          </a:p>
        </p:txBody>
      </p:sp>
      <p:sp>
        <p:nvSpPr>
          <p:cNvPr id="50" name="Content Placeholder 49"/>
          <p:cNvSpPr>
            <a:spLocks noGrp="1"/>
          </p:cNvSpPr>
          <p:nvPr>
            <p:ph sz="half" idx="2"/>
          </p:nvPr>
        </p:nvSpPr>
        <p:spPr>
          <a:xfrm>
            <a:off x="6297559" y="1244332"/>
            <a:ext cx="5383398" cy="4586719"/>
          </a:xfrm>
        </p:spPr>
        <p:txBody>
          <a:bodyPr>
            <a:normAutofit fontScale="92500" lnSpcReduction="20000"/>
          </a:bodyPr>
          <a:lstStyle/>
          <a:p>
            <a:pPr lvl="1"/>
            <a:r>
              <a:rPr lang="en-US" altLang="en-US" dirty="0"/>
              <a:t>Copies the </a:t>
            </a:r>
            <a:r>
              <a:rPr lang="en-US" altLang="en-US" dirty="0" err="1"/>
              <a:t>datafiles</a:t>
            </a:r>
            <a:r>
              <a:rPr lang="en-US" altLang="en-US" dirty="0"/>
              <a:t> from </a:t>
            </a:r>
            <a:r>
              <a:rPr lang="en-US" altLang="en-US" dirty="0">
                <a:latin typeface="Courier New" panose="02070309020205020404" pitchFamily="49" charset="0"/>
                <a:cs typeface="Courier New" panose="02070309020205020404" pitchFamily="49" charset="0"/>
              </a:rPr>
              <a:t>PDB$SEED</a:t>
            </a:r>
            <a:r>
              <a:rPr lang="en-US" altLang="en-US" dirty="0"/>
              <a:t> </a:t>
            </a:r>
            <a:r>
              <a:rPr lang="en-US" altLang="en-US" dirty="0" err="1"/>
              <a:t>datafiles</a:t>
            </a:r>
            <a:endParaRPr lang="en-US" altLang="en-US" dirty="0"/>
          </a:p>
          <a:p>
            <a:pPr lvl="1"/>
            <a:r>
              <a:rPr lang="en-US" altLang="en-US" dirty="0"/>
              <a:t>Creates tablespaces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UNDO</a:t>
            </a:r>
          </a:p>
          <a:p>
            <a:pPr lvl="1"/>
            <a:r>
              <a:rPr lang="en-US" altLang="en-US" dirty="0"/>
              <a:t>Creates a full catalog including metadata pointing to Oracle- supplied objects</a:t>
            </a:r>
          </a:p>
          <a:p>
            <a:pPr lvl="1"/>
            <a:r>
              <a:rPr lang="en-US" altLang="en-US" dirty="0"/>
              <a:t>Creates common users:</a:t>
            </a:r>
          </a:p>
          <a:p>
            <a:pPr lvl="2"/>
            <a:r>
              <a:rPr lang="en-US" altLang="en-US" dirty="0">
                <a:latin typeface="Courier New" panose="02070309020205020404" pitchFamily="49" charset="0"/>
                <a:cs typeface="Courier New" panose="02070309020205020404" pitchFamily="49" charset="0"/>
              </a:rPr>
              <a:t>SYS</a:t>
            </a:r>
            <a:endParaRPr lang="en-US" altLang="en-US" dirty="0"/>
          </a:p>
          <a:p>
            <a:pPr lvl="2"/>
            <a:r>
              <a:rPr lang="en-US" altLang="en-US" dirty="0">
                <a:latin typeface="Courier New" panose="02070309020205020404" pitchFamily="49" charset="0"/>
                <a:cs typeface="Courier New" panose="02070309020205020404" pitchFamily="49" charset="0"/>
              </a:rPr>
              <a:t>SYSTEM</a:t>
            </a:r>
          </a:p>
          <a:p>
            <a:pPr lvl="1"/>
            <a:r>
              <a:rPr lang="fr-FR" altLang="en-US" dirty="0" err="1"/>
              <a:t>Creates</a:t>
            </a:r>
            <a:r>
              <a:rPr lang="fr-FR" altLang="en-US" dirty="0"/>
              <a:t> a local user (PDBA), </a:t>
            </a:r>
            <a:r>
              <a:rPr lang="fr-FR" altLang="en-US" dirty="0" err="1"/>
              <a:t>granted</a:t>
            </a:r>
            <a:r>
              <a:rPr lang="fr-FR" altLang="en-US" dirty="0"/>
              <a:t> local </a:t>
            </a:r>
            <a:r>
              <a:rPr lang="fr-FR" altLang="en-US" dirty="0">
                <a:latin typeface="Courier New" panose="02070309020205020404" pitchFamily="49" charset="0"/>
                <a:cs typeface="Courier New" panose="02070309020205020404" pitchFamily="49" charset="0"/>
              </a:rPr>
              <a:t>PDB_DBA</a:t>
            </a:r>
            <a:r>
              <a:rPr lang="fr-FR" altLang="en-US" dirty="0"/>
              <a:t> </a:t>
            </a:r>
            <a:r>
              <a:rPr lang="fr-FR" altLang="en-US" dirty="0" err="1"/>
              <a:t>role</a:t>
            </a:r>
            <a:endParaRPr lang="en-US" altLang="en-US" dirty="0"/>
          </a:p>
          <a:p>
            <a:pPr lvl="1"/>
            <a:r>
              <a:rPr lang="en-US" altLang="en-US" dirty="0"/>
              <a:t>Creates a new default service</a:t>
            </a:r>
            <a:endParaRPr lang="en-US" dirty="0"/>
          </a:p>
        </p:txBody>
      </p:sp>
      <p:sp>
        <p:nvSpPr>
          <p:cNvPr id="51" name="Rectangle 50"/>
          <p:cNvSpPr/>
          <p:nvPr/>
        </p:nvSpPr>
        <p:spPr bwMode="auto">
          <a:xfrm>
            <a:off x="729696" y="1275118"/>
            <a:ext cx="4468813" cy="48006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52" name="Rectangle 2"/>
          <p:cNvSpPr>
            <a:spLocks noChangeArrowheads="1"/>
          </p:cNvSpPr>
          <p:nvPr/>
        </p:nvSpPr>
        <p:spPr bwMode="blackWhite">
          <a:xfrm>
            <a:off x="932896" y="1732318"/>
            <a:ext cx="2239963" cy="16002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rgbClr val="000000"/>
                </a:solidFill>
                <a:latin typeface="Arial" charset="0"/>
                <a:cs typeface="Arial" charset="0"/>
              </a:rPr>
              <a:t>CDB root</a:t>
            </a:r>
          </a:p>
        </p:txBody>
      </p:sp>
      <p:sp>
        <p:nvSpPr>
          <p:cNvPr id="53" name="Can 52"/>
          <p:cNvSpPr/>
          <p:nvPr/>
        </p:nvSpPr>
        <p:spPr bwMode="auto">
          <a:xfrm>
            <a:off x="1032909" y="2716568"/>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54" name="Text Box 58"/>
          <p:cNvSpPr txBox="1">
            <a:spLocks noChangeArrowheads="1"/>
          </p:cNvSpPr>
          <p:nvPr/>
        </p:nvSpPr>
        <p:spPr bwMode="blackWhite">
          <a:xfrm>
            <a:off x="831296" y="1391006"/>
            <a:ext cx="2486025"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rgbClr val="000000"/>
                </a:solidFill>
                <a:latin typeface="Arial" charset="0"/>
                <a:cs typeface="Arial" charset="0"/>
              </a:rPr>
              <a:t>CDB1</a:t>
            </a:r>
          </a:p>
        </p:txBody>
      </p:sp>
      <p:sp>
        <p:nvSpPr>
          <p:cNvPr id="55" name="PPTShape_0"/>
          <p:cNvSpPr txBox="1">
            <a:spLocks noChangeArrowheads="1"/>
          </p:cNvSpPr>
          <p:nvPr/>
        </p:nvSpPr>
        <p:spPr bwMode="blackWhite">
          <a:xfrm>
            <a:off x="902734" y="1732318"/>
            <a:ext cx="2270125" cy="27781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Data files / Tempfiles </a:t>
            </a:r>
          </a:p>
        </p:txBody>
      </p:sp>
      <p:sp>
        <p:nvSpPr>
          <p:cNvPr id="56" name="AutoShape 9"/>
          <p:cNvSpPr>
            <a:spLocks noChangeArrowheads="1"/>
          </p:cNvSpPr>
          <p:nvPr/>
        </p:nvSpPr>
        <p:spPr bwMode="auto">
          <a:xfrm>
            <a:off x="3958671" y="2341918"/>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57" name="PPTShape_1"/>
          <p:cNvSpPr txBox="1">
            <a:spLocks noChangeArrowheads="1"/>
          </p:cNvSpPr>
          <p:nvPr/>
        </p:nvSpPr>
        <p:spPr bwMode="blackWhite">
          <a:xfrm>
            <a:off x="3877709" y="1732318"/>
            <a:ext cx="1320800" cy="46196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Redo log </a:t>
            </a:r>
          </a:p>
          <a:p>
            <a:pPr defTabSz="228600">
              <a:defRPr/>
            </a:pPr>
            <a:r>
              <a:rPr lang="en-US" sz="1200" b="1" dirty="0">
                <a:solidFill>
                  <a:srgbClr val="000000"/>
                </a:solidFill>
                <a:latin typeface="Arial" charset="0"/>
                <a:cs typeface="Arial" charset="0"/>
              </a:rPr>
              <a:t>files</a:t>
            </a:r>
          </a:p>
        </p:txBody>
      </p:sp>
      <p:sp>
        <p:nvSpPr>
          <p:cNvPr id="58" name="PPTShape_2"/>
          <p:cNvSpPr>
            <a:spLocks noChangeArrowheads="1"/>
          </p:cNvSpPr>
          <p:nvPr/>
        </p:nvSpPr>
        <p:spPr bwMode="auto">
          <a:xfrm>
            <a:off x="4161871" y="2494318"/>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59" name="PPTShape_3"/>
          <p:cNvSpPr>
            <a:spLocks noChangeArrowheads="1"/>
          </p:cNvSpPr>
          <p:nvPr/>
        </p:nvSpPr>
        <p:spPr bwMode="auto">
          <a:xfrm>
            <a:off x="4365071" y="2646718"/>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0" name="PPTShape_4"/>
          <p:cNvSpPr>
            <a:spLocks noChangeArrowheads="1"/>
          </p:cNvSpPr>
          <p:nvPr/>
        </p:nvSpPr>
        <p:spPr bwMode="auto">
          <a:xfrm>
            <a:off x="3218896" y="2337156"/>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1" name="PPTShape_5"/>
          <p:cNvSpPr>
            <a:spLocks noChangeArrowheads="1"/>
          </p:cNvSpPr>
          <p:nvPr/>
        </p:nvSpPr>
        <p:spPr bwMode="auto">
          <a:xfrm>
            <a:off x="3314146" y="2570518"/>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2" name="PPTShape_6"/>
          <p:cNvSpPr txBox="1">
            <a:spLocks noChangeArrowheads="1"/>
          </p:cNvSpPr>
          <p:nvPr/>
        </p:nvSpPr>
        <p:spPr bwMode="blackWhite">
          <a:xfrm>
            <a:off x="3220484" y="1732318"/>
            <a:ext cx="1320800" cy="46196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Control </a:t>
            </a:r>
          </a:p>
          <a:p>
            <a:pPr defTabSz="228600">
              <a:defRPr/>
            </a:pPr>
            <a:r>
              <a:rPr lang="en-US" sz="1200" b="1" dirty="0">
                <a:solidFill>
                  <a:srgbClr val="000000"/>
                </a:solidFill>
                <a:latin typeface="Arial" charset="0"/>
                <a:cs typeface="Arial" charset="0"/>
              </a:rPr>
              <a:t>files</a:t>
            </a:r>
          </a:p>
        </p:txBody>
      </p:sp>
      <p:sp>
        <p:nvSpPr>
          <p:cNvPr id="63" name="PPTShape_7"/>
          <p:cNvSpPr>
            <a:spLocks noChangeArrowheads="1"/>
          </p:cNvSpPr>
          <p:nvPr/>
        </p:nvSpPr>
        <p:spPr bwMode="auto">
          <a:xfrm>
            <a:off x="1948896" y="2341918"/>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4" name="PPTShape_8"/>
          <p:cNvSpPr>
            <a:spLocks noChangeArrowheads="1"/>
          </p:cNvSpPr>
          <p:nvPr/>
        </p:nvSpPr>
        <p:spPr bwMode="auto">
          <a:xfrm>
            <a:off x="1948896" y="2722918"/>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5" name="PPTShape_9"/>
          <p:cNvSpPr txBox="1">
            <a:spLocks noChangeArrowheads="1"/>
          </p:cNvSpPr>
          <p:nvPr/>
        </p:nvSpPr>
        <p:spPr bwMode="blackWhite">
          <a:xfrm>
            <a:off x="1948896" y="2399068"/>
            <a:ext cx="792163"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UNDO </a:t>
            </a:r>
          </a:p>
        </p:txBody>
      </p:sp>
      <p:sp>
        <p:nvSpPr>
          <p:cNvPr id="66" name="PPTShape_10"/>
          <p:cNvSpPr txBox="1">
            <a:spLocks noChangeArrowheads="1"/>
          </p:cNvSpPr>
          <p:nvPr/>
        </p:nvSpPr>
        <p:spPr bwMode="blackWhite">
          <a:xfrm>
            <a:off x="1948896" y="2780068"/>
            <a:ext cx="9366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TEMP </a:t>
            </a:r>
          </a:p>
        </p:txBody>
      </p:sp>
      <p:sp>
        <p:nvSpPr>
          <p:cNvPr id="67" name="PPTShape_11"/>
          <p:cNvSpPr>
            <a:spLocks noChangeArrowheads="1"/>
          </p:cNvSpPr>
          <p:nvPr/>
        </p:nvSpPr>
        <p:spPr bwMode="blackWhite">
          <a:xfrm>
            <a:off x="932896" y="3484918"/>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latin typeface="Courier New" panose="02070309020205020404" pitchFamily="49" charset="0"/>
                <a:cs typeface="Courier New" panose="02070309020205020404" pitchFamily="49" charset="0"/>
              </a:rPr>
              <a:t>PDB$SEED</a:t>
            </a:r>
          </a:p>
        </p:txBody>
      </p:sp>
      <p:sp>
        <p:nvSpPr>
          <p:cNvPr id="68" name="PPTShape_13"/>
          <p:cNvSpPr txBox="1">
            <a:spLocks noChangeArrowheads="1"/>
          </p:cNvSpPr>
          <p:nvPr/>
        </p:nvSpPr>
        <p:spPr bwMode="blackWhite">
          <a:xfrm>
            <a:off x="932896" y="3484918"/>
            <a:ext cx="2944813" cy="27781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Data files </a:t>
            </a:r>
          </a:p>
        </p:txBody>
      </p:sp>
      <p:sp>
        <p:nvSpPr>
          <p:cNvPr id="69" name="PPTShape_20"/>
          <p:cNvSpPr txBox="1">
            <a:spLocks noChangeArrowheads="1"/>
          </p:cNvSpPr>
          <p:nvPr/>
        </p:nvSpPr>
        <p:spPr bwMode="blackWhite">
          <a:xfrm>
            <a:off x="1004334" y="2841981"/>
            <a:ext cx="639762"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USERS </a:t>
            </a:r>
          </a:p>
        </p:txBody>
      </p:sp>
      <p:sp>
        <p:nvSpPr>
          <p:cNvPr id="70" name="PPTShape_24"/>
          <p:cNvSpPr>
            <a:spLocks noChangeArrowheads="1"/>
          </p:cNvSpPr>
          <p:nvPr/>
        </p:nvSpPr>
        <p:spPr bwMode="blackWhite">
          <a:xfrm>
            <a:off x="932896" y="4780318"/>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71" name="PPTShape_26"/>
          <p:cNvSpPr txBox="1">
            <a:spLocks noChangeArrowheads="1"/>
          </p:cNvSpPr>
          <p:nvPr/>
        </p:nvSpPr>
        <p:spPr bwMode="blackWhite">
          <a:xfrm>
            <a:off x="932896" y="4780318"/>
            <a:ext cx="2944813" cy="27781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Data files</a:t>
            </a:r>
          </a:p>
        </p:txBody>
      </p:sp>
      <p:sp>
        <p:nvSpPr>
          <p:cNvPr id="72" name="PPTShape_29"/>
          <p:cNvSpPr txBox="1">
            <a:spLocks noChangeArrowheads="1"/>
          </p:cNvSpPr>
          <p:nvPr/>
        </p:nvSpPr>
        <p:spPr bwMode="blackWhite">
          <a:xfrm>
            <a:off x="3723721" y="4246918"/>
            <a:ext cx="1524000" cy="1077913"/>
          </a:xfrm>
          <a:prstGeom prst="rect">
            <a:avLst/>
          </a:prstGeom>
          <a:noFill/>
          <a:ln w="28575">
            <a:noFill/>
            <a:miter lim="800000"/>
            <a:headEnd/>
            <a:tailEnd/>
          </a:ln>
        </p:spPr>
        <p:txBody>
          <a:bodyPr lIns="92075" tIns="46038" rIns="92075" bIns="46038">
            <a:spAutoFit/>
          </a:bodyPr>
          <a:lstStyle/>
          <a:p>
            <a:pPr defTabSz="228600">
              <a:defRPr/>
            </a:pPr>
            <a:r>
              <a:rPr lang="en-US" sz="1600" b="1" dirty="0">
                <a:solidFill>
                  <a:srgbClr val="000000"/>
                </a:solidFill>
                <a:latin typeface="Arial" charset="0"/>
                <a:cs typeface="Arial" charset="0"/>
              </a:rPr>
              <a:t>Create </a:t>
            </a:r>
          </a:p>
          <a:p>
            <a:pPr defTabSz="228600">
              <a:defRPr/>
            </a:pPr>
            <a:r>
              <a:rPr lang="en-US" sz="1600" b="1" dirty="0">
                <a:solidFill>
                  <a:srgbClr val="000000"/>
                </a:solidFill>
                <a:latin typeface="Arial" charset="0"/>
                <a:cs typeface="Arial" charset="0"/>
              </a:rPr>
              <a:t>PDB1 </a:t>
            </a:r>
          </a:p>
          <a:p>
            <a:pPr defTabSz="228600">
              <a:defRPr/>
            </a:pPr>
            <a:r>
              <a:rPr lang="en-US" sz="1600" b="1" dirty="0">
                <a:solidFill>
                  <a:srgbClr val="000000"/>
                </a:solidFill>
                <a:latin typeface="Arial" charset="0"/>
                <a:cs typeface="Arial" charset="0"/>
              </a:rPr>
              <a:t>from </a:t>
            </a:r>
          </a:p>
          <a:p>
            <a:pPr defTabSz="228600">
              <a:defRPr/>
            </a:pPr>
            <a:r>
              <a:rPr lang="en-US" sz="1600" b="1" dirty="0">
                <a:solidFill>
                  <a:srgbClr val="000000"/>
                </a:solidFill>
                <a:latin typeface="Courier New" pitchFamily="49" charset="0"/>
                <a:cs typeface="Courier New" pitchFamily="49" charset="0"/>
              </a:rPr>
              <a:t>PDB$SEED</a:t>
            </a:r>
          </a:p>
        </p:txBody>
      </p:sp>
      <p:sp>
        <p:nvSpPr>
          <p:cNvPr id="73" name="PPTShape_7"/>
          <p:cNvSpPr>
            <a:spLocks noChangeArrowheads="1"/>
          </p:cNvSpPr>
          <p:nvPr/>
        </p:nvSpPr>
        <p:spPr bwMode="auto">
          <a:xfrm>
            <a:off x="2309259" y="4048481"/>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74" name="PPTShape_9"/>
          <p:cNvSpPr txBox="1">
            <a:spLocks noChangeArrowheads="1"/>
          </p:cNvSpPr>
          <p:nvPr/>
        </p:nvSpPr>
        <p:spPr bwMode="blackWhite">
          <a:xfrm>
            <a:off x="2309259" y="4105631"/>
            <a:ext cx="792162"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UNDO </a:t>
            </a:r>
          </a:p>
        </p:txBody>
      </p:sp>
      <p:sp>
        <p:nvSpPr>
          <p:cNvPr id="75" name="PPTShape_7"/>
          <p:cNvSpPr>
            <a:spLocks noChangeArrowheads="1"/>
          </p:cNvSpPr>
          <p:nvPr/>
        </p:nvSpPr>
        <p:spPr bwMode="auto">
          <a:xfrm>
            <a:off x="2309259" y="5343881"/>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76" name="PPTShape_9"/>
          <p:cNvSpPr txBox="1">
            <a:spLocks noChangeArrowheads="1"/>
          </p:cNvSpPr>
          <p:nvPr/>
        </p:nvSpPr>
        <p:spPr bwMode="blackWhite">
          <a:xfrm>
            <a:off x="2309259" y="5401031"/>
            <a:ext cx="792162"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UNDO </a:t>
            </a:r>
          </a:p>
        </p:txBody>
      </p:sp>
      <p:cxnSp>
        <p:nvCxnSpPr>
          <p:cNvPr id="77" name="Elbow Connector 10"/>
          <p:cNvCxnSpPr>
            <a:cxnSpLocks noChangeShapeType="1"/>
          </p:cNvCxnSpPr>
          <p:nvPr/>
        </p:nvCxnSpPr>
        <p:spPr bwMode="auto">
          <a:xfrm>
            <a:off x="3301446" y="4094518"/>
            <a:ext cx="12700" cy="1189038"/>
          </a:xfrm>
          <a:prstGeom prst="bentConnector3">
            <a:avLst>
              <a:gd name="adj1" fmla="val 286667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78" name="Can 77"/>
          <p:cNvSpPr/>
          <p:nvPr/>
        </p:nvSpPr>
        <p:spPr bwMode="auto">
          <a:xfrm>
            <a:off x="1034496" y="2178406"/>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79" name="PPTShape_22"/>
          <p:cNvSpPr txBox="1">
            <a:spLocks noChangeArrowheads="1"/>
          </p:cNvSpPr>
          <p:nvPr/>
        </p:nvSpPr>
        <p:spPr bwMode="blackWhite">
          <a:xfrm>
            <a:off x="967821" y="2294293"/>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SYSTEM </a:t>
            </a:r>
          </a:p>
        </p:txBody>
      </p:sp>
      <p:sp>
        <p:nvSpPr>
          <p:cNvPr id="80" name="Can 79"/>
          <p:cNvSpPr/>
          <p:nvPr/>
        </p:nvSpPr>
        <p:spPr bwMode="auto">
          <a:xfrm>
            <a:off x="1280559" y="2510193"/>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1" name="PPTShape_23"/>
          <p:cNvSpPr txBox="1">
            <a:spLocks noChangeArrowheads="1"/>
          </p:cNvSpPr>
          <p:nvPr/>
        </p:nvSpPr>
        <p:spPr bwMode="blackWhite">
          <a:xfrm>
            <a:off x="1212296" y="2611793"/>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SYSAUX </a:t>
            </a:r>
          </a:p>
        </p:txBody>
      </p:sp>
      <p:sp>
        <p:nvSpPr>
          <p:cNvPr id="82" name="Can 81"/>
          <p:cNvSpPr/>
          <p:nvPr/>
        </p:nvSpPr>
        <p:spPr bwMode="auto">
          <a:xfrm>
            <a:off x="1148796" y="3735743"/>
            <a:ext cx="574675" cy="37782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3" name="PPTShape_22"/>
          <p:cNvSpPr txBox="1">
            <a:spLocks noChangeArrowheads="1"/>
          </p:cNvSpPr>
          <p:nvPr/>
        </p:nvSpPr>
        <p:spPr bwMode="blackWhite">
          <a:xfrm>
            <a:off x="1082121" y="3851631"/>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SYSTEM </a:t>
            </a:r>
          </a:p>
        </p:txBody>
      </p:sp>
      <p:sp>
        <p:nvSpPr>
          <p:cNvPr id="84" name="Can 83"/>
          <p:cNvSpPr/>
          <p:nvPr/>
        </p:nvSpPr>
        <p:spPr bwMode="auto">
          <a:xfrm>
            <a:off x="1605996" y="4096106"/>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5" name="PPTShape_23"/>
          <p:cNvSpPr txBox="1">
            <a:spLocks noChangeArrowheads="1"/>
          </p:cNvSpPr>
          <p:nvPr/>
        </p:nvSpPr>
        <p:spPr bwMode="blackWhite">
          <a:xfrm>
            <a:off x="1537734" y="4197706"/>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SYSAUX </a:t>
            </a:r>
          </a:p>
        </p:txBody>
      </p:sp>
      <p:grpSp>
        <p:nvGrpSpPr>
          <p:cNvPr id="86" name="Group 12"/>
          <p:cNvGrpSpPr>
            <a:grpSpLocks/>
          </p:cNvGrpSpPr>
          <p:nvPr/>
        </p:nvGrpSpPr>
        <p:grpSpPr bwMode="auto">
          <a:xfrm>
            <a:off x="1082121" y="5123218"/>
            <a:ext cx="1341438" cy="736600"/>
            <a:chOff x="1266825" y="4128009"/>
            <a:chExt cx="1341438" cy="736350"/>
          </a:xfrm>
        </p:grpSpPr>
        <p:sp>
          <p:nvSpPr>
            <p:cNvPr id="87" name="Can 86"/>
            <p:cNvSpPr/>
            <p:nvPr/>
          </p:nvSpPr>
          <p:spPr bwMode="auto">
            <a:xfrm>
              <a:off x="1333500" y="4128009"/>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8" name="PPTShape_22"/>
            <p:cNvSpPr txBox="1">
              <a:spLocks noChangeArrowheads="1"/>
            </p:cNvSpPr>
            <p:nvPr/>
          </p:nvSpPr>
          <p:spPr bwMode="blackWhite">
            <a:xfrm>
              <a:off x="1266825" y="4243858"/>
              <a:ext cx="944563"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SYSTEM </a:t>
              </a:r>
            </a:p>
          </p:txBody>
        </p:sp>
        <p:sp>
          <p:nvSpPr>
            <p:cNvPr id="89" name="Can 88"/>
            <p:cNvSpPr/>
            <p:nvPr/>
          </p:nvSpPr>
          <p:spPr bwMode="auto">
            <a:xfrm>
              <a:off x="1790700" y="4486662"/>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90" name="PPTShape_23"/>
            <p:cNvSpPr txBox="1">
              <a:spLocks noChangeArrowheads="1"/>
            </p:cNvSpPr>
            <p:nvPr/>
          </p:nvSpPr>
          <p:spPr bwMode="blackWhite">
            <a:xfrm>
              <a:off x="1722438" y="4588228"/>
              <a:ext cx="885825"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rgbClr val="000000"/>
                  </a:solidFill>
                  <a:latin typeface="Arial" charset="0"/>
                  <a:cs typeface="Arial" charset="0"/>
                </a:rPr>
                <a:t>SYSAUX </a:t>
              </a:r>
            </a:p>
          </p:txBody>
        </p:sp>
      </p:grpSp>
    </p:spTree>
    <p:custDataLst>
      <p:tags r:id="rId1"/>
    </p:custDataLst>
    <p:extLst>
      <p:ext uri="{BB962C8B-B14F-4D97-AF65-F5344CB8AC3E}">
        <p14:creationId xmlns:p14="http://schemas.microsoft.com/office/powerpoint/2010/main" val="2365658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5" y="200939"/>
            <a:ext cx="10512862" cy="1325563"/>
          </a:xfrm>
        </p:spPr>
        <p:txBody>
          <a:bodyPr/>
          <a:lstStyle/>
          <a:p>
            <a:r>
              <a:rPr lang="en-US" altLang="en-US" dirty="0"/>
              <a:t>Steps: With </a:t>
            </a:r>
            <a:r>
              <a:rPr lang="en-US" altLang="en-US" b="1" dirty="0">
                <a:latin typeface="Courier New" panose="02070309020205020404" pitchFamily="49" charset="0"/>
                <a:cs typeface="Courier New" panose="02070309020205020404" pitchFamily="49" charset="0"/>
              </a:rPr>
              <a:t>FILE_NAME_CONVERT</a:t>
            </a:r>
            <a:endParaRPr lang="en-US" dirty="0"/>
          </a:p>
        </p:txBody>
      </p:sp>
      <p:sp>
        <p:nvSpPr>
          <p:cNvPr id="3" name="Content Placeholder 2"/>
          <p:cNvSpPr>
            <a:spLocks noGrp="1"/>
          </p:cNvSpPr>
          <p:nvPr>
            <p:ph idx="1"/>
          </p:nvPr>
        </p:nvSpPr>
        <p:spPr>
          <a:xfrm>
            <a:off x="622138" y="1242485"/>
            <a:ext cx="10944549" cy="5410021"/>
          </a:xfrm>
        </p:spPr>
        <p:txBody>
          <a:bodyPr/>
          <a:lstStyle/>
          <a:p>
            <a:pPr>
              <a:defRPr/>
            </a:pPr>
            <a:r>
              <a:rPr lang="en-US" dirty="0">
                <a:latin typeface="Arial" charset="0"/>
              </a:rPr>
              <a:t>Create a new PDB from the </a:t>
            </a:r>
            <a:r>
              <a:rPr lang="en-US" dirty="0">
                <a:latin typeface="Arial"/>
                <a:cs typeface="Courier New" pitchFamily="49" charset="0"/>
              </a:rPr>
              <a:t>seed</a:t>
            </a:r>
            <a:r>
              <a:rPr lang="en-US" dirty="0">
                <a:latin typeface="Arial" charset="0"/>
              </a:rPr>
              <a:t> using </a:t>
            </a:r>
            <a:r>
              <a:rPr lang="en-US" b="1" dirty="0">
                <a:solidFill>
                  <a:srgbClr val="FF0000"/>
                </a:solidFill>
                <a:latin typeface="Courier New" pitchFamily="49" charset="0"/>
                <a:cs typeface="Courier New" pitchFamily="49" charset="0"/>
              </a:rPr>
              <a:t>FILE_NAME_CONVERT</a:t>
            </a:r>
            <a:r>
              <a:rPr lang="en-US" dirty="0">
                <a:solidFill>
                  <a:srgbClr val="FF0000"/>
                </a:solidFill>
                <a:latin typeface="Arial" charset="0"/>
              </a:rPr>
              <a:t>:</a:t>
            </a:r>
          </a:p>
          <a:p>
            <a:pPr marL="574675" lvl="2" indent="-460375">
              <a:buFont typeface="+mj-lt"/>
              <a:buAutoNum type="arabicPeriod"/>
              <a:defRPr/>
            </a:pPr>
            <a:r>
              <a:rPr lang="fr-FR" sz="2200" dirty="0">
                <a:cs typeface="Courier New" pitchFamily="49" charset="0"/>
              </a:rPr>
              <a:t>Connect to the CDB root as a common user with the </a:t>
            </a:r>
            <a:r>
              <a:rPr lang="en-US" sz="2200" dirty="0">
                <a:latin typeface="Courier New" pitchFamily="49" charset="0"/>
                <a:cs typeface="Courier New" pitchFamily="49" charset="0"/>
              </a:rPr>
              <a:t>CREATE PLUGGABLE DATABASE </a:t>
            </a:r>
            <a:r>
              <a:rPr lang="en-US" sz="2200" dirty="0">
                <a:cs typeface="Courier New" pitchFamily="49" charset="0"/>
              </a:rPr>
              <a:t>system</a:t>
            </a:r>
            <a:r>
              <a:rPr lang="en-US" sz="2200" dirty="0">
                <a:latin typeface="Courier New" pitchFamily="49" charset="0"/>
                <a:cs typeface="Courier New" pitchFamily="49" charset="0"/>
              </a:rPr>
              <a:t> </a:t>
            </a:r>
            <a:r>
              <a:rPr lang="en-US" sz="2200" dirty="0"/>
              <a:t>privilege:</a:t>
            </a:r>
          </a:p>
          <a:p>
            <a:pPr marL="574675" lvl="2" indent="-460375">
              <a:buFont typeface="+mj-lt"/>
              <a:buAutoNum type="arabicPeriod"/>
              <a:defRPr/>
            </a:pPr>
            <a:endParaRPr lang="en-US" dirty="0"/>
          </a:p>
          <a:p>
            <a:pPr marL="574675" lvl="2" indent="-460375">
              <a:buFont typeface="+mj-lt"/>
              <a:buAutoNum type="arabicPeriod"/>
              <a:defRPr/>
            </a:pPr>
            <a:endParaRPr lang="en-US" dirty="0"/>
          </a:p>
          <a:p>
            <a:pPr marL="574675" lvl="2" indent="-460375">
              <a:buFont typeface="+mj-lt"/>
              <a:buAutoNum type="arabicPeriod"/>
              <a:defRPr/>
            </a:pPr>
            <a:endParaRPr lang="en-US" sz="1600" dirty="0"/>
          </a:p>
          <a:p>
            <a:pPr marL="574675" lvl="2" indent="-460375">
              <a:buFont typeface="+mj-lt"/>
              <a:buAutoNum type="arabicPeriod"/>
              <a:defRPr/>
            </a:pPr>
            <a:r>
              <a:rPr lang="en-US" sz="2200" dirty="0">
                <a:cs typeface="Courier New" pitchFamily="49" charset="0"/>
              </a:rPr>
              <a:t>Use views </a:t>
            </a:r>
            <a:r>
              <a:rPr lang="en-US" sz="2200" dirty="0"/>
              <a:t> to verify:</a:t>
            </a:r>
          </a:p>
          <a:p>
            <a:pPr marL="574675" lvl="2" indent="-460375">
              <a:buFont typeface="+mj-lt"/>
              <a:buAutoNum type="arabicPeriod"/>
              <a:defRPr/>
            </a:pPr>
            <a:endParaRPr lang="en-US" sz="2200" dirty="0"/>
          </a:p>
          <a:p>
            <a:pPr marL="574675" lvl="2" indent="-460375">
              <a:buFont typeface="+mj-lt"/>
              <a:buAutoNum type="arabicPeriod"/>
              <a:defRPr/>
            </a:pPr>
            <a:endParaRPr lang="en-US" sz="2200" dirty="0"/>
          </a:p>
          <a:p>
            <a:pPr marL="574675" lvl="2" indent="-460375">
              <a:buFont typeface="+mj-lt"/>
              <a:buAutoNum type="arabicPeriod"/>
              <a:defRPr/>
            </a:pPr>
            <a:endParaRPr lang="en-US" sz="2400" dirty="0"/>
          </a:p>
          <a:p>
            <a:pPr marL="574675" lvl="2" indent="-460375">
              <a:buFont typeface="+mj-lt"/>
              <a:buAutoNum type="arabicPeriod"/>
              <a:defRPr/>
            </a:pPr>
            <a:endParaRPr lang="en-US" sz="2400" dirty="0"/>
          </a:p>
          <a:p>
            <a:pPr marL="574675" lvl="2" indent="-460375">
              <a:buFont typeface="+mj-lt"/>
              <a:buAutoNum type="arabicPeriod"/>
              <a:defRPr/>
            </a:pPr>
            <a:endParaRPr lang="en-US" sz="2200" dirty="0"/>
          </a:p>
          <a:p>
            <a:pPr marL="574675" lvl="2" indent="-460375">
              <a:buNone/>
              <a:defRPr/>
            </a:pPr>
            <a:r>
              <a:rPr lang="en-US" sz="1800" b="1" dirty="0"/>
              <a:t>Note: </a:t>
            </a:r>
            <a:r>
              <a:rPr lang="en-US" sz="1800" dirty="0"/>
              <a:t>The </a:t>
            </a:r>
            <a:r>
              <a:rPr lang="en-US" sz="1800" dirty="0">
                <a:latin typeface="Courier New" pitchFamily="49" charset="0"/>
                <a:cs typeface="Courier New" pitchFamily="49" charset="0"/>
              </a:rPr>
              <a:t>STATUS</a:t>
            </a:r>
            <a:r>
              <a:rPr lang="en-US" sz="1800" dirty="0"/>
              <a:t> of the PDB is </a:t>
            </a:r>
            <a:r>
              <a:rPr lang="en-US" sz="1800" dirty="0">
                <a:latin typeface="Courier New" pitchFamily="49" charset="0"/>
                <a:cs typeface="Courier New" pitchFamily="49" charset="0"/>
              </a:rPr>
              <a:t>NEW</a:t>
            </a:r>
            <a:r>
              <a:rPr lang="en-US" sz="1800" dirty="0"/>
              <a:t>.</a:t>
            </a:r>
          </a:p>
          <a:p>
            <a:endParaRPr lang="en-US" dirty="0"/>
          </a:p>
        </p:txBody>
      </p:sp>
      <p:sp>
        <p:nvSpPr>
          <p:cNvPr id="4" name="Content Placeholder 2"/>
          <p:cNvSpPr txBox="1">
            <a:spLocks/>
          </p:cNvSpPr>
          <p:nvPr/>
        </p:nvSpPr>
        <p:spPr bwMode="gray">
          <a:xfrm>
            <a:off x="765820" y="2348880"/>
            <a:ext cx="10369152" cy="98000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admin1 IDENTIFIED BY p1 ROLES=(CONNECT)</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FILE_NAME_CONVERT = (</a:t>
            </a:r>
            <a:r>
              <a:rPr lang="fr-FR" sz="1600" b="1" dirty="0">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PDB$SEEDdir</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PDB1dir</a:t>
            </a:r>
            <a:r>
              <a:rPr lang="fr-FR" sz="1600" b="1" dirty="0">
                <a:latin typeface="Courier New" pitchFamily="49" charset="0"/>
                <a:cs typeface="Courier New" pitchFamily="49" charset="0"/>
              </a:rPr>
              <a:t>')</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5" name="Content Placeholder 2"/>
          <p:cNvSpPr txBox="1">
            <a:spLocks/>
          </p:cNvSpPr>
          <p:nvPr/>
        </p:nvSpPr>
        <p:spPr bwMode="gray">
          <a:xfrm>
            <a:off x="765820" y="3789040"/>
            <a:ext cx="10369152" cy="20410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CONNECT / AS SYSDBA</a:t>
            </a:r>
          </a:p>
          <a:p>
            <a:pPr marL="457200" indent="-457200" defTabSz="400050" eaLnBrk="1" hangingPunct="1">
              <a:tabLst>
                <a:tab pos="400050" algn="r"/>
                <a:tab pos="673100" algn="l"/>
              </a:tabLst>
              <a:defRPr/>
            </a:pPr>
            <a:r>
              <a:rPr lang="en-US" sz="1600" b="1" dirty="0">
                <a:latin typeface="Courier New" pitchFamily="49" charset="0"/>
                <a:cs typeface="Arial" charset="0"/>
              </a:rPr>
              <a:t>SQL&gt; SELECT * FROM cdb_pdbs;</a:t>
            </a:r>
          </a:p>
          <a:p>
            <a:pPr marL="457200" indent="-457200" defTabSz="400050" eaLnBrk="1" hangingPunct="1">
              <a:tabLst>
                <a:tab pos="400050" algn="r"/>
                <a:tab pos="673100" algn="l"/>
              </a:tabLst>
              <a:defRPr/>
            </a:pPr>
            <a:r>
              <a:rPr lang="en-US" sz="1600" b="1" dirty="0">
                <a:latin typeface="Courier New" pitchFamily="49" charset="0"/>
                <a:cs typeface="Arial" charset="0"/>
              </a:rPr>
              <a:t>SQL&gt; SELECT * FROM </a:t>
            </a:r>
            <a:r>
              <a:rPr lang="en-US" sz="1600" b="1" dirty="0">
                <a:latin typeface="Courier New" pitchFamily="49" charset="0"/>
                <a:cs typeface="Courier New" pitchFamily="49" charset="0"/>
              </a:rPr>
              <a:t>cdb_tablespaces</a:t>
            </a:r>
            <a:r>
              <a:rPr lang="en-US" sz="1600" b="1" dirty="0">
                <a:latin typeface="Courier New" pitchFamily="49" charset="0"/>
                <a:cs typeface="Arial" charset="0"/>
              </a:rPr>
              <a:t>;</a:t>
            </a:r>
          </a:p>
          <a:p>
            <a:pPr marL="457200" indent="-457200" defTabSz="400050" eaLnBrk="1" hangingPunct="1">
              <a:tabLst>
                <a:tab pos="400050" algn="r"/>
                <a:tab pos="673100" algn="l"/>
              </a:tabLst>
              <a:defRPr/>
            </a:pPr>
            <a:r>
              <a:rPr lang="en-US" sz="1600" b="1" dirty="0">
                <a:latin typeface="Courier New" pitchFamily="49" charset="0"/>
                <a:cs typeface="Arial" charset="0"/>
              </a:rPr>
              <a:t>SQL&gt; SELECT * FROM </a:t>
            </a:r>
            <a:r>
              <a:rPr lang="en-US" sz="1600" b="1" dirty="0">
                <a:latin typeface="Courier New" pitchFamily="49" charset="0"/>
                <a:cs typeface="Courier New" pitchFamily="49" charset="0"/>
              </a:rPr>
              <a:t>cdb_data_files</a:t>
            </a:r>
            <a:r>
              <a:rPr lang="en-US" sz="1600" b="1" dirty="0">
                <a:latin typeface="Courier New" pitchFamily="49" charset="0"/>
                <a:cs typeface="Arial" charset="0"/>
              </a:rPr>
              <a:t>;</a:t>
            </a:r>
          </a:p>
          <a:p>
            <a:pPr marL="457200" indent="-457200" defTabSz="400050" eaLnBrk="1" hangingPunct="1">
              <a:tabLst>
                <a:tab pos="400050" algn="r"/>
                <a:tab pos="673100" algn="l"/>
              </a:tabLst>
              <a:defRPr/>
            </a:pPr>
            <a:r>
              <a:rPr lang="fr-FR" sz="1600" b="1" dirty="0">
                <a:latin typeface="Courier New" pitchFamily="49" charset="0"/>
                <a:cs typeface="Arial" charset="0"/>
              </a:rPr>
              <a:t>SQL&gt; ALTER PLUGGABLE DATABASE </a:t>
            </a:r>
            <a:r>
              <a:rPr lang="en-US" sz="1600" b="1" dirty="0">
                <a:solidFill>
                  <a:srgbClr val="0000FF"/>
                </a:solidFill>
                <a:latin typeface="Courier New" pitchFamily="49" charset="0"/>
                <a:cs typeface="Courier New" pitchFamily="49" charset="0"/>
              </a:rPr>
              <a:t>pdb1 </a:t>
            </a:r>
            <a:r>
              <a:rPr lang="en-US" sz="1600" b="1" dirty="0">
                <a:latin typeface="Courier New" pitchFamily="49" charset="0"/>
                <a:cs typeface="Arial" charset="0"/>
              </a:rPr>
              <a:t>OPEN RESTRICTED;</a:t>
            </a:r>
          </a:p>
          <a:p>
            <a:pPr marL="457200" indent="-457200" defTabSz="400050" eaLnBrk="1" hangingPunct="1">
              <a:tabLst>
                <a:tab pos="400050" algn="r"/>
                <a:tab pos="673100" algn="l"/>
              </a:tabLst>
              <a:defRPr/>
            </a:pPr>
            <a:r>
              <a:rPr lang="en-US" sz="1600" b="1" dirty="0">
                <a:latin typeface="Courier New" pitchFamily="49" charset="0"/>
                <a:cs typeface="Arial" charset="0"/>
              </a:rPr>
              <a:t>SQL&gt; CONNECT sys@</a:t>
            </a:r>
            <a:r>
              <a:rPr lang="en-US" sz="1600" b="1" dirty="0">
                <a:solidFill>
                  <a:srgbClr val="0000FF"/>
                </a:solidFill>
                <a:latin typeface="Courier New" pitchFamily="49" charset="0"/>
                <a:cs typeface="Courier New" pitchFamily="49" charset="0"/>
              </a:rPr>
              <a:t>pdb1 </a:t>
            </a:r>
            <a:r>
              <a:rPr lang="en-US" sz="1600" b="1" dirty="0">
                <a:latin typeface="Courier New" pitchFamily="49" charset="0"/>
                <a:cs typeface="Courier New" pitchFamily="49" charset="0"/>
              </a:rPr>
              <a:t>AS SYSDBA</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CONNECT admin1@</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630307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smtClean="0"/>
              <a:t>Objectives</a:t>
            </a:r>
            <a:endParaRPr lang="en-US" dirty="0"/>
          </a:p>
        </p:txBody>
      </p:sp>
      <p:sp>
        <p:nvSpPr>
          <p:cNvPr id="3" name="Content Placeholder 2"/>
          <p:cNvSpPr>
            <a:spLocks noGrp="1"/>
          </p:cNvSpPr>
          <p:nvPr>
            <p:ph idx="1"/>
          </p:nvPr>
        </p:nvSpPr>
        <p:spPr/>
        <p:txBody>
          <a:bodyPr/>
          <a:lstStyle/>
          <a:p>
            <a:r>
              <a:rPr lang="en-US" altLang="en-US" smtClean="0"/>
              <a:t>After completing this lesson, you should be able to:</a:t>
            </a:r>
          </a:p>
          <a:p>
            <a:pPr lvl="1"/>
            <a:r>
              <a:rPr lang="en-US" altLang="en-US" smtClean="0"/>
              <a:t>Configure and create a CDB</a:t>
            </a:r>
          </a:p>
          <a:p>
            <a:pPr lvl="1"/>
            <a:r>
              <a:rPr lang="en-US" altLang="en-US" smtClean="0"/>
              <a:t>Create a new PDB from the CDB seed</a:t>
            </a:r>
          </a:p>
          <a:p>
            <a:pPr lvl="1"/>
            <a:r>
              <a:rPr lang="en-US" altLang="en-US" smtClean="0"/>
              <a:t>Explore the instance</a:t>
            </a:r>
          </a:p>
          <a:p>
            <a:pPr lvl="1"/>
            <a:r>
              <a:rPr lang="en-US" altLang="en-US" smtClean="0"/>
              <a:t>Explore the structure of PDBs</a:t>
            </a:r>
          </a:p>
          <a:p>
            <a:pPr lvl="1"/>
            <a:r>
              <a:rPr lang="en-US" altLang="en-US" smtClean="0"/>
              <a:t>Explore the ADR</a:t>
            </a:r>
            <a:endParaRPr lang="en-US" altLang="en-US" dirty="0"/>
          </a:p>
        </p:txBody>
      </p:sp>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12433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441006" cy="1191666"/>
          </a:xfrm>
        </p:spPr>
        <p:txBody>
          <a:bodyPr/>
          <a:lstStyle/>
          <a:p>
            <a:r>
              <a:rPr lang="en-US" altLang="en-US" dirty="0" smtClean="0"/>
              <a:t>Steps: Without </a:t>
            </a:r>
            <a:r>
              <a:rPr lang="en-US" altLang="en-US" dirty="0" smtClean="0">
                <a:latin typeface="Courier New" panose="02070309020205020404" pitchFamily="49" charset="0"/>
                <a:cs typeface="Courier New" panose="02070309020205020404" pitchFamily="49" charset="0"/>
              </a:rPr>
              <a:t>FILE_NAME_CONVERT</a:t>
            </a:r>
            <a:endParaRPr lang="en-US" dirty="0">
              <a:latin typeface="Courier New" panose="02070309020205020404" pitchFamily="49" charset="0"/>
              <a:cs typeface="Courier New" panose="02070309020205020404" pitchFamily="49" charset="0"/>
            </a:endParaRPr>
          </a:p>
        </p:txBody>
      </p:sp>
      <p:sp>
        <p:nvSpPr>
          <p:cNvPr id="6" name="Content Placeholder 5"/>
          <p:cNvSpPr>
            <a:spLocks noGrp="1"/>
          </p:cNvSpPr>
          <p:nvPr>
            <p:ph idx="1"/>
          </p:nvPr>
        </p:nvSpPr>
        <p:spPr>
          <a:xfrm>
            <a:off x="622138" y="1242485"/>
            <a:ext cx="10944549" cy="4073758"/>
          </a:xfrm>
        </p:spPr>
        <p:txBody>
          <a:bodyPr>
            <a:normAutofit fontScale="92500"/>
          </a:bodyPr>
          <a:lstStyle/>
          <a:p>
            <a:r>
              <a:rPr lang="en-US" dirty="0" smtClean="0"/>
              <a:t>Create a new PDB from seed without </a:t>
            </a:r>
            <a:r>
              <a:rPr lang="en-US" b="1" dirty="0" smtClean="0">
                <a:solidFill>
                  <a:srgbClr val="FF0000"/>
                </a:solidFill>
                <a:latin typeface="Courier New" panose="02070309020205020404" pitchFamily="49" charset="0"/>
                <a:cs typeface="Courier New" panose="02070309020205020404" pitchFamily="49" charset="0"/>
              </a:rPr>
              <a:t>FILE_NAME_CONVERT</a:t>
            </a:r>
            <a:r>
              <a:rPr lang="en-US" dirty="0" smtClean="0"/>
              <a:t>:</a:t>
            </a:r>
          </a:p>
          <a:p>
            <a:pPr lvl="1"/>
            <a:r>
              <a:rPr lang="en-US" dirty="0" smtClean="0"/>
              <a:t>Use OMF: </a:t>
            </a:r>
            <a:r>
              <a:rPr lang="en-US" b="1" dirty="0" smtClean="0">
                <a:solidFill>
                  <a:srgbClr val="FF0000"/>
                </a:solidFill>
                <a:latin typeface="Courier New" panose="02070309020205020404" pitchFamily="49" charset="0"/>
                <a:cs typeface="Courier New" panose="02070309020205020404" pitchFamily="49" charset="0"/>
              </a:rPr>
              <a:t>DB_CREATE_FILE_DEST =</a:t>
            </a:r>
            <a:r>
              <a:rPr lang="en-US" dirty="0" smtClean="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'/u01/</a:t>
            </a:r>
            <a:r>
              <a:rPr lang="fr-FR" dirty="0" err="1" smtClean="0">
                <a:latin typeface="Courier New" panose="02070309020205020404" pitchFamily="49" charset="0"/>
                <a:cs typeface="Courier New" panose="02070309020205020404" pitchFamily="49" charset="0"/>
              </a:rPr>
              <a:t>app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oradata</a:t>
            </a:r>
            <a:r>
              <a:rPr lang="fr-FR" dirty="0" smtClean="0">
                <a:latin typeface="Courier New" panose="02070309020205020404" pitchFamily="49" charset="0"/>
                <a:cs typeface="Courier New" panose="02070309020205020404" pitchFamily="49" charset="0"/>
              </a:rPr>
              <a:t>/CDB1/</a:t>
            </a:r>
            <a:r>
              <a:rPr lang="en-US" b="1" dirty="0" smtClean="0">
                <a:solidFill>
                  <a:srgbClr val="0000FF"/>
                </a:solidFill>
                <a:latin typeface="Courier New" panose="02070309020205020404" pitchFamily="49" charset="0"/>
                <a:cs typeface="Courier New" panose="02070309020205020404" pitchFamily="49" charset="0"/>
              </a:rPr>
              <a:t>pdb1</a:t>
            </a:r>
            <a:r>
              <a:rPr lang="fr-FR" b="1" dirty="0" smtClean="0">
                <a:solidFill>
                  <a:srgbClr val="0000FF"/>
                </a:solidFill>
                <a:latin typeface="Courier New" panose="02070309020205020404" pitchFamily="49" charset="0"/>
                <a:cs typeface="Courier New" panose="02070309020205020404" pitchFamily="49" charset="0"/>
              </a:rPr>
              <a:t>'</a:t>
            </a:r>
          </a:p>
          <a:p>
            <a:pPr marL="91440" lvl="1" indent="0">
              <a:buNone/>
            </a:pPr>
            <a:r>
              <a:rPr lang="en-US" dirty="0" smtClean="0"/>
              <a:t>Or </a:t>
            </a:r>
          </a:p>
          <a:p>
            <a:pPr lvl="1"/>
            <a:r>
              <a:rPr lang="en-US" dirty="0" smtClean="0"/>
              <a:t>Use the instance parameter: </a:t>
            </a:r>
            <a:r>
              <a:rPr lang="en-US" b="1" dirty="0" smtClean="0">
                <a:solidFill>
                  <a:srgbClr val="FF0000"/>
                </a:solidFill>
                <a:latin typeface="Courier New" panose="02070309020205020404" pitchFamily="49" charset="0"/>
                <a:cs typeface="Courier New" panose="02070309020205020404" pitchFamily="49" charset="0"/>
              </a:rPr>
              <a:t>PDB_FILE_NAME_CONVERT =</a:t>
            </a: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fr-FR" dirty="0" smtClean="0">
                <a:latin typeface="Courier New" panose="02070309020205020404" pitchFamily="49" charset="0"/>
                <a:cs typeface="Courier New" panose="02070309020205020404" pitchFamily="49" charset="0"/>
              </a:rPr>
              <a:t>'/u01/</a:t>
            </a:r>
            <a:r>
              <a:rPr lang="fr-FR" dirty="0" err="1" smtClean="0">
                <a:latin typeface="Courier New" panose="02070309020205020404" pitchFamily="49" charset="0"/>
                <a:cs typeface="Courier New" panose="02070309020205020404" pitchFamily="49" charset="0"/>
              </a:rPr>
              <a:t>app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oradata</a:t>
            </a:r>
            <a:r>
              <a:rPr lang="fr-FR" dirty="0" smtClean="0">
                <a:latin typeface="Courier New" panose="02070309020205020404" pitchFamily="49" charset="0"/>
                <a:cs typeface="Courier New" panose="02070309020205020404" pitchFamily="49" charset="0"/>
              </a:rPr>
              <a:t>/CDB1/</a:t>
            </a:r>
            <a:r>
              <a:rPr lang="fr-FR" dirty="0" err="1" smtClean="0">
                <a:latin typeface="Courier New" panose="02070309020205020404" pitchFamily="49" charset="0"/>
                <a:cs typeface="Courier New" panose="02070309020205020404" pitchFamily="49" charset="0"/>
              </a:rPr>
              <a:t>seed</a:t>
            </a:r>
            <a:r>
              <a:rPr lang="fr-FR" dirty="0" smtClean="0">
                <a:latin typeface="Courier New" panose="02070309020205020404" pitchFamily="49" charset="0"/>
                <a:cs typeface="Courier New" panose="02070309020205020404" pitchFamily="49" charset="0"/>
              </a:rPr>
              <a:t>','/u01/</a:t>
            </a:r>
            <a:r>
              <a:rPr lang="fr-FR" dirty="0" err="1" smtClean="0">
                <a:latin typeface="Courier New" panose="02070309020205020404" pitchFamily="49" charset="0"/>
                <a:cs typeface="Courier New" panose="02070309020205020404" pitchFamily="49" charset="0"/>
              </a:rPr>
              <a:t>app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oradata</a:t>
            </a:r>
            <a:r>
              <a:rPr lang="fr-FR" dirty="0" smtClean="0">
                <a:latin typeface="Courier New" panose="02070309020205020404" pitchFamily="49" charset="0"/>
                <a:cs typeface="Courier New" panose="02070309020205020404" pitchFamily="49" charset="0"/>
              </a:rPr>
              <a:t>/CDB1/</a:t>
            </a:r>
            <a:r>
              <a:rPr lang="en-US" b="1" dirty="0" smtClean="0">
                <a:solidFill>
                  <a:srgbClr val="0000FF"/>
                </a:solidFill>
                <a:latin typeface="Courier New" panose="02070309020205020404" pitchFamily="49" charset="0"/>
                <a:cs typeface="Courier New" panose="02070309020205020404" pitchFamily="49" charset="0"/>
              </a:rPr>
              <a:t>pdb1</a:t>
            </a:r>
            <a:r>
              <a:rPr lang="fr-FR" b="1" dirty="0" smtClean="0">
                <a:solidFill>
                  <a:srgbClr val="0000FF"/>
                </a:solidFill>
                <a:latin typeface="Courier New" panose="02070309020205020404" pitchFamily="49" charset="0"/>
                <a:cs typeface="Courier New" panose="02070309020205020404" pitchFamily="49" charset="0"/>
              </a:rPr>
              <a:t>'</a:t>
            </a:r>
          </a:p>
          <a:p>
            <a:pPr lvl="1"/>
            <a:endParaRPr lang="fr-FR" dirty="0" smtClean="0"/>
          </a:p>
          <a:p>
            <a:pPr lvl="1"/>
            <a:endParaRPr lang="fr-FR" dirty="0" smtClean="0"/>
          </a:p>
          <a:p>
            <a:pPr marL="91440" lvl="1" indent="0">
              <a:buNone/>
            </a:pPr>
            <a:r>
              <a:rPr lang="en-US" dirty="0" smtClean="0"/>
              <a:t>Or</a:t>
            </a:r>
          </a:p>
          <a:p>
            <a:pPr lvl="1"/>
            <a:r>
              <a:rPr lang="en-US" dirty="0" smtClean="0"/>
              <a:t>Use the clause in the </a:t>
            </a:r>
            <a:r>
              <a:rPr lang="en-US" dirty="0" smtClean="0">
                <a:latin typeface="Courier New" panose="02070309020205020404" pitchFamily="49" charset="0"/>
                <a:cs typeface="Courier New" panose="02070309020205020404" pitchFamily="49" charset="0"/>
              </a:rPr>
              <a:t>CREATE PLUGGABLE DATABASE</a:t>
            </a:r>
            <a:r>
              <a:rPr lang="en-US" dirty="0" smtClean="0"/>
              <a:t> command: </a:t>
            </a:r>
            <a:br>
              <a:rPr lang="en-US" dirty="0" smtClean="0"/>
            </a:br>
            <a:r>
              <a:rPr lang="en-US" b="1" dirty="0" smtClean="0">
                <a:solidFill>
                  <a:srgbClr val="FF0000"/>
                </a:solidFill>
                <a:latin typeface="Courier New" panose="02070309020205020404" pitchFamily="49" charset="0"/>
                <a:cs typeface="Courier New" panose="02070309020205020404" pitchFamily="49" charset="0"/>
              </a:rPr>
              <a:t>CREATE_FILE_DEST =</a:t>
            </a:r>
            <a:r>
              <a:rPr lang="en-US" dirty="0" smtClean="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'/u01/</a:t>
            </a:r>
            <a:r>
              <a:rPr lang="fr-FR" dirty="0" err="1" smtClean="0">
                <a:latin typeface="Courier New" panose="02070309020205020404" pitchFamily="49" charset="0"/>
                <a:cs typeface="Courier New" panose="02070309020205020404" pitchFamily="49" charset="0"/>
              </a:rPr>
              <a:t>app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oradata</a:t>
            </a:r>
            <a:r>
              <a:rPr lang="fr-FR" dirty="0" smtClean="0">
                <a:latin typeface="Courier New" panose="02070309020205020404" pitchFamily="49" charset="0"/>
                <a:cs typeface="Courier New" panose="02070309020205020404" pitchFamily="49" charset="0"/>
              </a:rPr>
              <a:t>/CDB1/</a:t>
            </a:r>
            <a:r>
              <a:rPr lang="en-US" b="1" dirty="0" smtClean="0">
                <a:solidFill>
                  <a:srgbClr val="0000FF"/>
                </a:solidFill>
                <a:latin typeface="Courier New" panose="02070309020205020404" pitchFamily="49" charset="0"/>
                <a:cs typeface="Courier New" panose="02070309020205020404" pitchFamily="49" charset="0"/>
              </a:rPr>
              <a:t>pdb1</a:t>
            </a:r>
            <a:r>
              <a:rPr lang="fr-FR"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bwMode="gray">
          <a:xfrm>
            <a:off x="765820" y="3395499"/>
            <a:ext cx="10369152" cy="68157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pdb1_admin IDENTIFIED BY p1 ROLES=(CONNECT);</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3717774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Summary</a:t>
            </a:r>
            <a:endParaRPr lang="en-US" dirty="0"/>
          </a:p>
        </p:txBody>
      </p:sp>
      <p:sp>
        <p:nvSpPr>
          <p:cNvPr id="3" name="Content Placeholder 2"/>
          <p:cNvSpPr>
            <a:spLocks noGrp="1"/>
          </p:cNvSpPr>
          <p:nvPr>
            <p:ph idx="1"/>
          </p:nvPr>
        </p:nvSpPr>
        <p:spPr>
          <a:xfrm>
            <a:off x="622138" y="1242485"/>
            <a:ext cx="10944549" cy="2550264"/>
          </a:xfrm>
        </p:spPr>
        <p:txBody>
          <a:bodyPr/>
          <a:lstStyle/>
          <a:p>
            <a:r>
              <a:rPr lang="en-US" altLang="en-US" dirty="0"/>
              <a:t>In this lesson, you should have learned how to:</a:t>
            </a:r>
          </a:p>
          <a:p>
            <a:pPr lvl="1"/>
            <a:r>
              <a:rPr lang="en-US" altLang="en-US" dirty="0"/>
              <a:t>Configure and create a CDB</a:t>
            </a:r>
          </a:p>
          <a:p>
            <a:pPr lvl="1"/>
            <a:r>
              <a:rPr lang="en-US" altLang="en-US" dirty="0"/>
              <a:t>Create a new PDB from the CDB seed</a:t>
            </a:r>
          </a:p>
          <a:p>
            <a:pPr lvl="1"/>
            <a:r>
              <a:rPr lang="en-US" altLang="en-US" dirty="0"/>
              <a:t>Explore the instance</a:t>
            </a:r>
          </a:p>
          <a:p>
            <a:pPr lvl="1"/>
            <a:r>
              <a:rPr lang="en-US" altLang="en-US" dirty="0"/>
              <a:t>Explore the structure of PDBs</a:t>
            </a:r>
          </a:p>
          <a:p>
            <a:pPr lvl="1"/>
            <a:r>
              <a:rPr lang="en-US" altLang="en-US" dirty="0"/>
              <a:t>Explore the ADR</a:t>
            </a:r>
          </a:p>
        </p:txBody>
      </p:sp>
      <p:sp>
        <p:nvSpPr>
          <p:cNvPr id="5" name="Rectangle 4"/>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6"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3037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2: Overview</a:t>
            </a:r>
            <a:endParaRPr lang="en-US" dirty="0"/>
          </a:p>
        </p:txBody>
      </p:sp>
      <p:sp>
        <p:nvSpPr>
          <p:cNvPr id="3" name="Content Placeholder 2"/>
          <p:cNvSpPr>
            <a:spLocks noGrp="1"/>
          </p:cNvSpPr>
          <p:nvPr>
            <p:ph idx="1"/>
          </p:nvPr>
        </p:nvSpPr>
        <p:spPr>
          <a:xfrm>
            <a:off x="622138" y="1242485"/>
            <a:ext cx="10944549" cy="1234519"/>
          </a:xfrm>
        </p:spPr>
        <p:txBody>
          <a:bodyPr/>
          <a:lstStyle/>
          <a:p>
            <a:pPr lvl="1"/>
            <a:r>
              <a:rPr lang="en-US" altLang="en-US" dirty="0"/>
              <a:t>2-1: Exploring CDB architecture and structures</a:t>
            </a:r>
          </a:p>
          <a:p>
            <a:pPr lvl="1"/>
            <a:r>
              <a:rPr lang="en-US" altLang="en-US" dirty="0"/>
              <a:t>2-2: Creating a new CDB</a:t>
            </a:r>
          </a:p>
          <a:p>
            <a:pPr lvl="1"/>
            <a:r>
              <a:rPr lang="en-US" altLang="en-US" dirty="0"/>
              <a:t>2-3: Creating a new PDB</a:t>
            </a:r>
          </a:p>
        </p:txBody>
      </p:sp>
    </p:spTree>
    <p:custDataLst>
      <p:tags r:id="rId1"/>
    </p:custDataLst>
    <p:extLst>
      <p:ext uri="{BB962C8B-B14F-4D97-AF65-F5344CB8AC3E}">
        <p14:creationId xmlns:p14="http://schemas.microsoft.com/office/powerpoint/2010/main" val="1193050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2" name="Title 1"/>
          <p:cNvSpPr>
            <a:spLocks noGrp="1"/>
          </p:cNvSpPr>
          <p:nvPr>
            <p:ph type="title"/>
          </p:nvPr>
        </p:nvSpPr>
        <p:spPr/>
        <p:txBody>
          <a:bodyPr/>
          <a:lstStyle/>
          <a:p>
            <a:r>
              <a:rPr lang="fr-FR" altLang="en-US" dirty="0" smtClean="0"/>
              <a:t>Goals</a:t>
            </a:r>
            <a:br>
              <a:rPr lang="fr-FR" altLang="en-US" dirty="0" smtClean="0"/>
            </a:br>
            <a:endParaRPr lang="en-US" dirty="0"/>
          </a:p>
        </p:txBody>
      </p:sp>
      <p:sp>
        <p:nvSpPr>
          <p:cNvPr id="3" name="Content Placeholder 2"/>
          <p:cNvSpPr>
            <a:spLocks noGrp="1"/>
          </p:cNvSpPr>
          <p:nvPr>
            <p:ph idx="1"/>
          </p:nvPr>
        </p:nvSpPr>
        <p:spPr>
          <a:xfrm>
            <a:off x="622138" y="1242485"/>
            <a:ext cx="10944549" cy="2788791"/>
          </a:xfrm>
        </p:spPr>
        <p:txBody>
          <a:bodyPr>
            <a:normAutofit lnSpcReduction="10000"/>
          </a:bodyPr>
          <a:lstStyle/>
          <a:p>
            <a:r>
              <a:rPr lang="en-US" altLang="en-US" dirty="0"/>
              <a:t>Create a multitenant container database:</a:t>
            </a:r>
          </a:p>
          <a:p>
            <a:pPr lvl="1"/>
            <a:r>
              <a:rPr lang="en-US" altLang="en-US" dirty="0"/>
              <a:t>To consolidate many pre-12.1, 12c, and </a:t>
            </a:r>
            <a:r>
              <a:rPr lang="en-US" altLang="en-US" dirty="0" smtClean="0"/>
              <a:t>19c </a:t>
            </a:r>
            <a:r>
              <a:rPr lang="en-US" altLang="en-US" dirty="0"/>
              <a:t>non-CDBs into a single, larger database</a:t>
            </a:r>
          </a:p>
          <a:p>
            <a:pPr lvl="1"/>
            <a:r>
              <a:rPr lang="en-US" altLang="en-US" dirty="0"/>
              <a:t>To prepare a container:</a:t>
            </a:r>
          </a:p>
          <a:p>
            <a:pPr marL="1279525" lvl="2" indent="-365125"/>
            <a:r>
              <a:rPr lang="en-US" altLang="en-US" dirty="0"/>
              <a:t>For plugging any future new application</a:t>
            </a:r>
          </a:p>
          <a:p>
            <a:pPr marL="1279525" lvl="2" indent="-365125"/>
            <a:r>
              <a:rPr lang="en-US" altLang="en-US" dirty="0"/>
              <a:t>For testing applications</a:t>
            </a:r>
          </a:p>
          <a:p>
            <a:pPr marL="1279525" lvl="2" indent="-365125"/>
            <a:r>
              <a:rPr lang="en-US" altLang="en-US" dirty="0"/>
              <a:t>For diagnosing application performance</a:t>
            </a:r>
          </a:p>
          <a:p>
            <a:pPr lvl="1"/>
            <a:r>
              <a:rPr lang="en-US" altLang="en-US" dirty="0"/>
              <a:t>To simplify and reduce time for patching and upgrade</a:t>
            </a:r>
          </a:p>
        </p:txBody>
      </p:sp>
      <p:pic>
        <p:nvPicPr>
          <p:cNvPr id="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55225" y="4365625"/>
            <a:ext cx="12382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96206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0" y="52389"/>
            <a:ext cx="10153128" cy="646112"/>
          </a:xfrm>
        </p:spPr>
        <p:txBody>
          <a:bodyPr>
            <a:normAutofit fontScale="90000"/>
          </a:bodyPr>
          <a:lstStyle/>
          <a:p>
            <a:r>
              <a:rPr lang="en-US" altLang="en-US" dirty="0"/>
              <a:t>Creating a CDB</a:t>
            </a:r>
            <a:endParaRPr lang="en-US" dirty="0"/>
          </a:p>
        </p:txBody>
      </p:sp>
      <p:sp>
        <p:nvSpPr>
          <p:cNvPr id="4" name="Rectangle 41"/>
          <p:cNvSpPr>
            <a:spLocks noChangeArrowheads="1"/>
          </p:cNvSpPr>
          <p:nvPr/>
        </p:nvSpPr>
        <p:spPr bwMode="blackWhite">
          <a:xfrm>
            <a:off x="4926013" y="1073150"/>
            <a:ext cx="6496050" cy="1400175"/>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5" name="Text Box 58"/>
          <p:cNvSpPr txBox="1">
            <a:spLocks noChangeArrowheads="1"/>
          </p:cNvSpPr>
          <p:nvPr/>
        </p:nvSpPr>
        <p:spPr bwMode="blackWhite">
          <a:xfrm>
            <a:off x="7669213" y="1149350"/>
            <a:ext cx="1727200" cy="314325"/>
          </a:xfrm>
          <a:prstGeom prst="rect">
            <a:avLst/>
          </a:prstGeom>
          <a:noFill/>
          <a:ln w="28575">
            <a:noFill/>
            <a:miter lim="800000"/>
            <a:headEnd/>
            <a:tailEnd/>
          </a:ln>
        </p:spPr>
        <p:txBody>
          <a:bodyPr lIns="92075" tIns="46038" rIns="92075" bIns="46038">
            <a:spAutoFit/>
          </a:bodyPr>
          <a:lstStyle/>
          <a:p>
            <a:pPr defTabSz="228600">
              <a:lnSpc>
                <a:spcPct val="80000"/>
              </a:lnSpc>
              <a:spcBef>
                <a:spcPct val="50000"/>
              </a:spcBef>
              <a:defRPr/>
            </a:pPr>
            <a:r>
              <a:rPr lang="en-US" b="1" dirty="0">
                <a:solidFill>
                  <a:srgbClr val="000000"/>
                </a:solidFill>
                <a:latin typeface="Arial" charset="0"/>
                <a:cs typeface="Arial" charset="0"/>
              </a:rPr>
              <a:t>Instance</a:t>
            </a:r>
          </a:p>
        </p:txBody>
      </p:sp>
      <p:sp>
        <p:nvSpPr>
          <p:cNvPr id="6" name="Rectangle 100"/>
          <p:cNvSpPr>
            <a:spLocks noChangeArrowheads="1"/>
          </p:cNvSpPr>
          <p:nvPr/>
        </p:nvSpPr>
        <p:spPr bwMode="blackWhite">
          <a:xfrm>
            <a:off x="1362075" y="1606550"/>
            <a:ext cx="1827213"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7" name="Rectangle 101"/>
          <p:cNvSpPr>
            <a:spLocks noChangeArrowheads="1"/>
          </p:cNvSpPr>
          <p:nvPr/>
        </p:nvSpPr>
        <p:spPr bwMode="blackWhite">
          <a:xfrm>
            <a:off x="1362075" y="2895600"/>
            <a:ext cx="1827213" cy="1447800"/>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dirty="0">
              <a:solidFill>
                <a:srgbClr val="000000"/>
              </a:solidFill>
            </a:endParaRPr>
          </a:p>
        </p:txBody>
      </p:sp>
      <p:sp>
        <p:nvSpPr>
          <p:cNvPr id="8" name="PPTShape_0"/>
          <p:cNvSpPr txBox="1">
            <a:spLocks noChangeArrowheads="1"/>
          </p:cNvSpPr>
          <p:nvPr/>
        </p:nvSpPr>
        <p:spPr bwMode="blackWhite">
          <a:xfrm>
            <a:off x="1463675" y="1646238"/>
            <a:ext cx="1928813" cy="314325"/>
          </a:xfrm>
          <a:prstGeom prst="rect">
            <a:avLst/>
          </a:prstGeom>
          <a:noFill/>
          <a:ln w="28575">
            <a:noFill/>
            <a:miter lim="800000"/>
            <a:headEnd/>
            <a:tailEnd/>
          </a:ln>
        </p:spPr>
        <p:txBody>
          <a:bodyPr lIns="92075" tIns="46038" rIns="92075" bIns="46038">
            <a:spAutoFit/>
          </a:bodyPr>
          <a:lstStyle/>
          <a:p>
            <a:pPr defTabSz="228600">
              <a:lnSpc>
                <a:spcPct val="80000"/>
              </a:lnSpc>
              <a:spcBef>
                <a:spcPct val="50000"/>
              </a:spcBef>
              <a:defRPr/>
            </a:pPr>
            <a:r>
              <a:rPr lang="en-US" b="1" dirty="0">
                <a:solidFill>
                  <a:srgbClr val="000000"/>
                </a:solidFill>
                <a:latin typeface="Arial" charset="0"/>
                <a:cs typeface="Arial" charset="0"/>
              </a:rPr>
              <a:t>Instance</a:t>
            </a:r>
          </a:p>
        </p:txBody>
      </p:sp>
      <p:sp>
        <p:nvSpPr>
          <p:cNvPr id="9" name="PPTShape_1"/>
          <p:cNvSpPr txBox="1">
            <a:spLocks noChangeArrowheads="1"/>
          </p:cNvSpPr>
          <p:nvPr/>
        </p:nvSpPr>
        <p:spPr bwMode="blackWhite">
          <a:xfrm>
            <a:off x="1362075" y="3032125"/>
            <a:ext cx="192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solidFill>
                  <a:srgbClr val="000000"/>
                </a:solidFill>
              </a:rPr>
              <a:t>CDB</a:t>
            </a:r>
            <a:endParaRPr lang="en-US" altLang="en-US" sz="1400" b="1" dirty="0">
              <a:solidFill>
                <a:srgbClr val="000000"/>
              </a:solidFill>
            </a:endParaRPr>
          </a:p>
        </p:txBody>
      </p:sp>
      <p:cxnSp>
        <p:nvCxnSpPr>
          <p:cNvPr id="10" name="Straight Arrow Connector 111"/>
          <p:cNvCxnSpPr>
            <a:cxnSpLocks noChangeShapeType="1"/>
          </p:cNvCxnSpPr>
          <p:nvPr/>
        </p:nvCxnSpPr>
        <p:spPr bwMode="auto">
          <a:xfrm>
            <a:off x="3214688" y="1758950"/>
            <a:ext cx="1690687" cy="0"/>
          </a:xfrm>
          <a:prstGeom prst="straightConnector1">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 name="PPTShape_3"/>
          <p:cNvCxnSpPr>
            <a:cxnSpLocks noChangeShapeType="1"/>
          </p:cNvCxnSpPr>
          <p:nvPr/>
        </p:nvCxnSpPr>
        <p:spPr bwMode="auto">
          <a:xfrm>
            <a:off x="3203575" y="3352800"/>
            <a:ext cx="1692275" cy="0"/>
          </a:xfrm>
          <a:prstGeom prst="straightConnector1">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 name="Straight Arrow Connector 83"/>
          <p:cNvCxnSpPr>
            <a:cxnSpLocks noChangeShapeType="1"/>
          </p:cNvCxnSpPr>
          <p:nvPr/>
        </p:nvCxnSpPr>
        <p:spPr bwMode="auto">
          <a:xfrm>
            <a:off x="2225675" y="1893888"/>
            <a:ext cx="0" cy="1006475"/>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13" name="PPTShape_5"/>
          <p:cNvCxnSpPr>
            <a:cxnSpLocks noChangeShapeType="1"/>
          </p:cNvCxnSpPr>
          <p:nvPr/>
        </p:nvCxnSpPr>
        <p:spPr bwMode="auto">
          <a:xfrm>
            <a:off x="8482013" y="2481263"/>
            <a:ext cx="0" cy="411162"/>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pic>
        <p:nvPicPr>
          <p:cNvPr id="14" name="Picture 6" descr="Documents: Encryption"/>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2133600" y="738188"/>
            <a:ext cx="3952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PTShape_33"/>
          <p:cNvSpPr txBox="1">
            <a:spLocks noChangeArrowheads="1"/>
          </p:cNvSpPr>
          <p:nvPr/>
        </p:nvSpPr>
        <p:spPr bwMode="blackWhite">
          <a:xfrm>
            <a:off x="869950" y="1109663"/>
            <a:ext cx="2335213" cy="265112"/>
          </a:xfrm>
          <a:prstGeom prst="rect">
            <a:avLst/>
          </a:prstGeom>
          <a:noFill/>
          <a:ln w="28575">
            <a:noFill/>
            <a:miter lim="800000"/>
            <a:headEnd/>
            <a:tailEnd/>
          </a:ln>
        </p:spPr>
        <p:txBody>
          <a:bodyPr lIns="92075" tIns="46038" rIns="92075" bIns="46038">
            <a:spAutoFit/>
          </a:bodyPr>
          <a:lstStyle/>
          <a:p>
            <a:pPr defTabSz="228600">
              <a:lnSpc>
                <a:spcPct val="80000"/>
              </a:lnSpc>
              <a:spcBef>
                <a:spcPct val="50000"/>
              </a:spcBef>
              <a:defRPr/>
            </a:pPr>
            <a:r>
              <a:rPr lang="en-US" sz="1400" b="1" dirty="0">
                <a:solidFill>
                  <a:srgbClr val="000000"/>
                </a:solidFill>
                <a:latin typeface="Arial" charset="0"/>
                <a:cs typeface="Arial" charset="0"/>
              </a:rPr>
              <a:t>initCDB1.ora</a:t>
            </a:r>
          </a:p>
        </p:txBody>
      </p:sp>
      <p:sp>
        <p:nvSpPr>
          <p:cNvPr id="16" name="TextBox 126"/>
          <p:cNvSpPr txBox="1">
            <a:spLocks noChangeArrowheads="1"/>
          </p:cNvSpPr>
          <p:nvPr/>
        </p:nvSpPr>
        <p:spPr bwMode="auto">
          <a:xfrm>
            <a:off x="1158875" y="4419600"/>
            <a:ext cx="3943350" cy="1477963"/>
          </a:xfrm>
          <a:prstGeom prst="rect">
            <a:avLst/>
          </a:prstGeom>
          <a:noFill/>
          <a:ln w="9525">
            <a:noFill/>
            <a:miter lim="800000"/>
            <a:headEnd/>
            <a:tailEnd/>
          </a:ln>
        </p:spPr>
        <p:txBody>
          <a:bodyPr wrap="none">
            <a:spAutoFit/>
          </a:bodyPr>
          <a:lstStyle/>
          <a:p>
            <a:pPr eaLnBrk="1" hangingPunct="1">
              <a:defRPr/>
            </a:pPr>
            <a:r>
              <a:rPr lang="en-US" dirty="0">
                <a:solidFill>
                  <a:srgbClr val="000000"/>
                </a:solidFill>
                <a:latin typeface="Arial" charset="0"/>
                <a:cs typeface="Arial" charset="0"/>
              </a:rPr>
              <a:t>Execute from CDB root </a:t>
            </a:r>
          </a:p>
          <a:p>
            <a:pPr eaLnBrk="1" hangingPunct="1">
              <a:defRPr/>
            </a:pPr>
            <a:r>
              <a:rPr lang="en-US" dirty="0">
                <a:solidFill>
                  <a:srgbClr val="000000"/>
                </a:solidFill>
                <a:latin typeface="Courier New" pitchFamily="49" charset="0"/>
                <a:cs typeface="Courier New" pitchFamily="49" charset="0"/>
              </a:rPr>
              <a:t>catcdb.sql</a:t>
            </a:r>
          </a:p>
          <a:p>
            <a:pPr eaLnBrk="1" hangingPunct="1">
              <a:defRPr/>
            </a:pPr>
            <a:r>
              <a:rPr lang="fr-FR" dirty="0">
                <a:solidFill>
                  <a:srgbClr val="000000"/>
                </a:solidFill>
                <a:latin typeface="+mj-lt"/>
                <a:cs typeface="Courier New" pitchFamily="49" charset="0"/>
              </a:rPr>
              <a:t>Or </a:t>
            </a:r>
          </a:p>
          <a:p>
            <a:pPr eaLnBrk="1" hangingPunct="1">
              <a:defRPr/>
            </a:pPr>
            <a:r>
              <a:rPr lang="fr-FR" dirty="0">
                <a:solidFill>
                  <a:srgbClr val="000000"/>
                </a:solidFill>
                <a:latin typeface="Courier New" pitchFamily="49" charset="0"/>
                <a:cs typeface="Courier New" pitchFamily="49" charset="0"/>
              </a:rPr>
              <a:t>catalog.sql </a:t>
            </a:r>
            <a:r>
              <a:rPr lang="fr-FR" dirty="0">
                <a:solidFill>
                  <a:srgbClr val="000000"/>
                </a:solidFill>
                <a:latin typeface="+mj-lt"/>
                <a:cs typeface="Courier New" pitchFamily="49" charset="0"/>
              </a:rPr>
              <a:t>and </a:t>
            </a:r>
            <a:r>
              <a:rPr lang="fr-FR" dirty="0">
                <a:solidFill>
                  <a:srgbClr val="000000"/>
                </a:solidFill>
                <a:latin typeface="Courier New" pitchFamily="49" charset="0"/>
                <a:cs typeface="Courier New" pitchFamily="49" charset="0"/>
              </a:rPr>
              <a:t>catproc.sql </a:t>
            </a:r>
          </a:p>
          <a:p>
            <a:pPr eaLnBrk="1" hangingPunct="1">
              <a:defRPr/>
            </a:pPr>
            <a:r>
              <a:rPr lang="fr-FR" dirty="0">
                <a:solidFill>
                  <a:srgbClr val="000000"/>
                </a:solidFill>
                <a:latin typeface="Arial" charset="0"/>
                <a:cs typeface="Courier New" pitchFamily="49" charset="0"/>
              </a:rPr>
              <a:t>and </a:t>
            </a:r>
            <a:r>
              <a:rPr lang="fr-FR" dirty="0">
                <a:solidFill>
                  <a:srgbClr val="000000"/>
                </a:solidFill>
                <a:latin typeface="+mj-lt"/>
                <a:cs typeface="Courier New" pitchFamily="49" charset="0"/>
              </a:rPr>
              <a:t>all scripts for  options</a:t>
            </a:r>
            <a:endParaRPr lang="en-US" dirty="0">
              <a:solidFill>
                <a:srgbClr val="000000"/>
              </a:solidFill>
              <a:latin typeface="+mj-lt"/>
              <a:cs typeface="Courier New" pitchFamily="49" charset="0"/>
            </a:endParaRPr>
          </a:p>
        </p:txBody>
      </p:sp>
      <p:sp>
        <p:nvSpPr>
          <p:cNvPr id="17" name="Rectangle 42"/>
          <p:cNvSpPr>
            <a:spLocks noChangeArrowheads="1"/>
          </p:cNvSpPr>
          <p:nvPr/>
        </p:nvSpPr>
        <p:spPr bwMode="blackWhite">
          <a:xfrm>
            <a:off x="5157788" y="1435100"/>
            <a:ext cx="6091237" cy="474663"/>
          </a:xfrm>
          <a:prstGeom prst="rect">
            <a:avLst/>
          </a:prstGeom>
          <a:solidFill>
            <a:srgbClr val="DCE3E4"/>
          </a:solidFill>
          <a:ln w="19050">
            <a:solidFill>
              <a:schemeClr val="tx1"/>
            </a:solidFill>
            <a:miter lim="800000"/>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p:txBody>
      </p:sp>
      <p:sp>
        <p:nvSpPr>
          <p:cNvPr id="18" name="Text Box 63"/>
          <p:cNvSpPr txBox="1">
            <a:spLocks noChangeArrowheads="1"/>
          </p:cNvSpPr>
          <p:nvPr/>
        </p:nvSpPr>
        <p:spPr bwMode="blackWhite">
          <a:xfrm>
            <a:off x="7974013" y="1550988"/>
            <a:ext cx="1219200" cy="314325"/>
          </a:xfrm>
          <a:prstGeom prst="rect">
            <a:avLst/>
          </a:prstGeom>
          <a:noFill/>
          <a:ln w="28575">
            <a:noFill/>
            <a:miter lim="800000"/>
            <a:headEnd/>
            <a:tailEnd/>
          </a:ln>
        </p:spPr>
        <p:txBody>
          <a:bodyPr lIns="92075" tIns="46038" rIns="92075" bIns="46038">
            <a:spAutoFit/>
          </a:bodyPr>
          <a:lstStyle/>
          <a:p>
            <a:pPr defTabSz="228600">
              <a:lnSpc>
                <a:spcPct val="80000"/>
              </a:lnSpc>
              <a:spcBef>
                <a:spcPct val="50000"/>
              </a:spcBef>
              <a:defRPr/>
            </a:pPr>
            <a:r>
              <a:rPr lang="en-US" b="1" dirty="0">
                <a:solidFill>
                  <a:srgbClr val="000000"/>
                </a:solidFill>
                <a:latin typeface="Arial" charset="0"/>
                <a:cs typeface="Arial" charset="0"/>
              </a:rPr>
              <a:t>SGA</a:t>
            </a:r>
          </a:p>
        </p:txBody>
      </p:sp>
      <p:sp>
        <p:nvSpPr>
          <p:cNvPr id="19" name="Text Box 82"/>
          <p:cNvSpPr txBox="1">
            <a:spLocks noChangeArrowheads="1"/>
          </p:cNvSpPr>
          <p:nvPr/>
        </p:nvSpPr>
        <p:spPr bwMode="blackWhite">
          <a:xfrm>
            <a:off x="5332413" y="1916113"/>
            <a:ext cx="3048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dirty="0">
                <a:solidFill>
                  <a:srgbClr val="000000"/>
                </a:solidFill>
              </a:rPr>
              <a:t>Process Structures</a:t>
            </a:r>
          </a:p>
        </p:txBody>
      </p:sp>
      <p:sp>
        <p:nvSpPr>
          <p:cNvPr id="20" name="Rectangle 81"/>
          <p:cNvSpPr>
            <a:spLocks noChangeArrowheads="1"/>
          </p:cNvSpPr>
          <p:nvPr/>
        </p:nvSpPr>
        <p:spPr bwMode="auto">
          <a:xfrm>
            <a:off x="4891088" y="2895600"/>
            <a:ext cx="6532562" cy="3413125"/>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charset="0"/>
              <a:buNone/>
              <a:defRPr/>
            </a:pPr>
            <a:endParaRPr lang="en-US" dirty="0">
              <a:solidFill>
                <a:srgbClr val="000000"/>
              </a:solidFill>
              <a:latin typeface="Arial" charset="0"/>
              <a:cs typeface="Arial" charset="0"/>
            </a:endParaRPr>
          </a:p>
        </p:txBody>
      </p:sp>
      <p:sp>
        <p:nvSpPr>
          <p:cNvPr id="21" name="Rectangle 2"/>
          <p:cNvSpPr>
            <a:spLocks noChangeArrowheads="1"/>
          </p:cNvSpPr>
          <p:nvPr/>
        </p:nvSpPr>
        <p:spPr bwMode="blackWhite">
          <a:xfrm>
            <a:off x="5027613" y="3025775"/>
            <a:ext cx="3467100" cy="1484313"/>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600" b="1" dirty="0">
                <a:solidFill>
                  <a:srgbClr val="000000"/>
                </a:solidFill>
              </a:rPr>
              <a:t>CDB root</a:t>
            </a:r>
          </a:p>
        </p:txBody>
      </p:sp>
      <p:sp>
        <p:nvSpPr>
          <p:cNvPr id="22" name="PPTShape_2"/>
          <p:cNvSpPr txBox="1">
            <a:spLocks noChangeArrowheads="1"/>
          </p:cNvSpPr>
          <p:nvPr/>
        </p:nvSpPr>
        <p:spPr bwMode="blackWhite">
          <a:xfrm>
            <a:off x="5027613" y="3124200"/>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23" name="AutoShape 9"/>
          <p:cNvSpPr>
            <a:spLocks noChangeArrowheads="1"/>
          </p:cNvSpPr>
          <p:nvPr/>
        </p:nvSpPr>
        <p:spPr bwMode="auto">
          <a:xfrm>
            <a:off x="10109200" y="3806825"/>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24" name="PPTShape_3"/>
          <p:cNvSpPr txBox="1">
            <a:spLocks noChangeArrowheads="1"/>
          </p:cNvSpPr>
          <p:nvPr/>
        </p:nvSpPr>
        <p:spPr bwMode="blackWhite">
          <a:xfrm>
            <a:off x="9956800" y="3141663"/>
            <a:ext cx="1465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Redo Log </a:t>
            </a:r>
          </a:p>
          <a:p>
            <a:r>
              <a:rPr lang="en-US" altLang="en-US" sz="1400" b="1" dirty="0">
                <a:solidFill>
                  <a:srgbClr val="000000"/>
                </a:solidFill>
              </a:rPr>
              <a:t>files</a:t>
            </a:r>
          </a:p>
        </p:txBody>
      </p:sp>
      <p:sp>
        <p:nvSpPr>
          <p:cNvPr id="25" name="PPTShape_4"/>
          <p:cNvSpPr>
            <a:spLocks noChangeArrowheads="1"/>
          </p:cNvSpPr>
          <p:nvPr/>
        </p:nvSpPr>
        <p:spPr bwMode="auto">
          <a:xfrm>
            <a:off x="10312400" y="3959225"/>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26" name="PPTShape_5"/>
          <p:cNvSpPr>
            <a:spLocks noChangeArrowheads="1"/>
          </p:cNvSpPr>
          <p:nvPr/>
        </p:nvSpPr>
        <p:spPr bwMode="auto">
          <a:xfrm>
            <a:off x="10515600" y="4111625"/>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27" name="PPTShape_6"/>
          <p:cNvSpPr>
            <a:spLocks noChangeArrowheads="1"/>
          </p:cNvSpPr>
          <p:nvPr/>
        </p:nvSpPr>
        <p:spPr bwMode="auto">
          <a:xfrm>
            <a:off x="8888413" y="3806825"/>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28" name="PPTShape_7"/>
          <p:cNvSpPr>
            <a:spLocks noChangeArrowheads="1"/>
          </p:cNvSpPr>
          <p:nvPr/>
        </p:nvSpPr>
        <p:spPr bwMode="auto">
          <a:xfrm>
            <a:off x="9091613" y="3959225"/>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29" name="PPTShape_8"/>
          <p:cNvSpPr txBox="1">
            <a:spLocks noChangeArrowheads="1"/>
          </p:cNvSpPr>
          <p:nvPr/>
        </p:nvSpPr>
        <p:spPr bwMode="blackWhite">
          <a:xfrm>
            <a:off x="8615363" y="3141663"/>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Control </a:t>
            </a:r>
          </a:p>
          <a:p>
            <a:r>
              <a:rPr lang="en-US" altLang="en-US" sz="1400" b="1" dirty="0">
                <a:solidFill>
                  <a:srgbClr val="000000"/>
                </a:solidFill>
              </a:rPr>
              <a:t>files</a:t>
            </a:r>
          </a:p>
        </p:txBody>
      </p:sp>
      <p:sp>
        <p:nvSpPr>
          <p:cNvPr id="30" name="PPTShape_9"/>
          <p:cNvSpPr>
            <a:spLocks noChangeArrowheads="1"/>
          </p:cNvSpPr>
          <p:nvPr/>
        </p:nvSpPr>
        <p:spPr bwMode="auto">
          <a:xfrm>
            <a:off x="6605588" y="3381375"/>
            <a:ext cx="73342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31" name="PPTShape_10"/>
          <p:cNvSpPr>
            <a:spLocks noChangeArrowheads="1"/>
          </p:cNvSpPr>
          <p:nvPr/>
        </p:nvSpPr>
        <p:spPr bwMode="auto">
          <a:xfrm>
            <a:off x="7219950" y="3660775"/>
            <a:ext cx="731838"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32" name="PPTShape_12"/>
          <p:cNvSpPr txBox="1">
            <a:spLocks noChangeArrowheads="1"/>
          </p:cNvSpPr>
          <p:nvPr/>
        </p:nvSpPr>
        <p:spPr bwMode="blackWhite">
          <a:xfrm>
            <a:off x="6648450" y="3530600"/>
            <a:ext cx="1163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 </a:t>
            </a:r>
          </a:p>
        </p:txBody>
      </p:sp>
      <p:sp>
        <p:nvSpPr>
          <p:cNvPr id="33" name="PPTShape_13"/>
          <p:cNvSpPr txBox="1">
            <a:spLocks noChangeArrowheads="1"/>
          </p:cNvSpPr>
          <p:nvPr/>
        </p:nvSpPr>
        <p:spPr bwMode="blackWhite">
          <a:xfrm>
            <a:off x="7272338" y="3810000"/>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TEMP </a:t>
            </a:r>
          </a:p>
        </p:txBody>
      </p:sp>
      <p:sp>
        <p:nvSpPr>
          <p:cNvPr id="34" name="PPTShape_18"/>
          <p:cNvSpPr>
            <a:spLocks noChangeArrowheads="1"/>
          </p:cNvSpPr>
          <p:nvPr/>
        </p:nvSpPr>
        <p:spPr bwMode="blackWhite">
          <a:xfrm>
            <a:off x="5013325" y="4724400"/>
            <a:ext cx="3443288" cy="1441450"/>
          </a:xfrm>
          <a:prstGeom prst="rect">
            <a:avLst/>
          </a:prstGeom>
          <a:solidFill>
            <a:schemeClr val="accent3">
              <a:lumMod val="60000"/>
              <a:lumOff val="4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defRPr/>
            </a:pPr>
            <a:r>
              <a:rPr lang="en-US" sz="1600" b="1" dirty="0">
                <a:solidFill>
                  <a:srgbClr val="000000"/>
                </a:solidFill>
                <a:latin typeface="Arial" charset="0"/>
                <a:cs typeface="Arial" charset="0"/>
              </a:rPr>
              <a:t>CDB seed</a:t>
            </a:r>
            <a:endParaRPr lang="en-US" sz="1400" b="1" dirty="0">
              <a:solidFill>
                <a:srgbClr val="000000"/>
              </a:solidFill>
              <a:latin typeface="Arial" charset="0"/>
              <a:cs typeface="Arial" charset="0"/>
            </a:endParaRPr>
          </a:p>
        </p:txBody>
      </p:sp>
      <p:sp>
        <p:nvSpPr>
          <p:cNvPr id="35" name="PPTShape_20"/>
          <p:cNvSpPr txBox="1">
            <a:spLocks noChangeArrowheads="1"/>
          </p:cNvSpPr>
          <p:nvPr/>
        </p:nvSpPr>
        <p:spPr bwMode="blackWhite">
          <a:xfrm>
            <a:off x="5027613" y="4711700"/>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cxnSp>
        <p:nvCxnSpPr>
          <p:cNvPr id="36" name="PPTShape_54"/>
          <p:cNvCxnSpPr>
            <a:cxnSpLocks noChangeShapeType="1"/>
          </p:cNvCxnSpPr>
          <p:nvPr/>
        </p:nvCxnSpPr>
        <p:spPr bwMode="auto">
          <a:xfrm flipV="1">
            <a:off x="6189663" y="4513263"/>
            <a:ext cx="0" cy="182562"/>
          </a:xfrm>
          <a:prstGeom prst="straightConnector1">
            <a:avLst/>
          </a:prstGeom>
          <a:noFill/>
          <a:ln w="2540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7" name="PPTShape_9"/>
          <p:cNvSpPr>
            <a:spLocks noChangeArrowheads="1"/>
          </p:cNvSpPr>
          <p:nvPr/>
        </p:nvSpPr>
        <p:spPr bwMode="auto">
          <a:xfrm>
            <a:off x="7097713" y="4840288"/>
            <a:ext cx="73342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38" name="PPTShape_12"/>
          <p:cNvSpPr txBox="1">
            <a:spLocks noChangeArrowheads="1"/>
          </p:cNvSpPr>
          <p:nvPr/>
        </p:nvSpPr>
        <p:spPr bwMode="blackWhite">
          <a:xfrm>
            <a:off x="7151688" y="4989513"/>
            <a:ext cx="1163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 </a:t>
            </a:r>
          </a:p>
        </p:txBody>
      </p:sp>
      <p:sp>
        <p:nvSpPr>
          <p:cNvPr id="39" name="Oval 33"/>
          <p:cNvSpPr>
            <a:spLocks noChangeAspect="1" noChangeArrowheads="1"/>
          </p:cNvSpPr>
          <p:nvPr/>
        </p:nvSpPr>
        <p:spPr bwMode="auto">
          <a:xfrm>
            <a:off x="829444" y="1562227"/>
            <a:ext cx="423912" cy="4240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sp>
        <p:nvSpPr>
          <p:cNvPr id="40" name="Oval 33"/>
          <p:cNvSpPr>
            <a:spLocks noChangeAspect="1" noChangeArrowheads="1"/>
          </p:cNvSpPr>
          <p:nvPr/>
        </p:nvSpPr>
        <p:spPr bwMode="auto">
          <a:xfrm>
            <a:off x="829444" y="2627056"/>
            <a:ext cx="423912" cy="4240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sp>
        <p:nvSpPr>
          <p:cNvPr id="41" name="Oval 33"/>
          <p:cNvSpPr>
            <a:spLocks noChangeAspect="1" noChangeArrowheads="1"/>
          </p:cNvSpPr>
          <p:nvPr/>
        </p:nvSpPr>
        <p:spPr bwMode="auto">
          <a:xfrm>
            <a:off x="829444" y="4017088"/>
            <a:ext cx="423912" cy="4240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3</a:t>
            </a:r>
          </a:p>
        </p:txBody>
      </p:sp>
      <p:sp>
        <p:nvSpPr>
          <p:cNvPr id="42" name="Oval 71"/>
          <p:cNvSpPr>
            <a:spLocks noChangeArrowheads="1"/>
          </p:cNvSpPr>
          <p:nvPr/>
        </p:nvSpPr>
        <p:spPr bwMode="blackWhite">
          <a:xfrm>
            <a:off x="5360988" y="213042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43" name="Oval 71"/>
          <p:cNvSpPr>
            <a:spLocks noChangeArrowheads="1"/>
          </p:cNvSpPr>
          <p:nvPr/>
        </p:nvSpPr>
        <p:spPr bwMode="blackWhite">
          <a:xfrm>
            <a:off x="6310313" y="213042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44" name="Oval 71"/>
          <p:cNvSpPr>
            <a:spLocks noChangeArrowheads="1"/>
          </p:cNvSpPr>
          <p:nvPr/>
        </p:nvSpPr>
        <p:spPr bwMode="blackWhite">
          <a:xfrm>
            <a:off x="7261225" y="213042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45" name="Oval 71"/>
          <p:cNvSpPr>
            <a:spLocks noChangeArrowheads="1"/>
          </p:cNvSpPr>
          <p:nvPr/>
        </p:nvSpPr>
        <p:spPr bwMode="blackWhite">
          <a:xfrm>
            <a:off x="8210550" y="213042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46" name="Oval 71"/>
          <p:cNvSpPr>
            <a:spLocks noChangeArrowheads="1"/>
          </p:cNvSpPr>
          <p:nvPr/>
        </p:nvSpPr>
        <p:spPr bwMode="blackWhite">
          <a:xfrm>
            <a:off x="9161463" y="213042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47" name="Can 46"/>
          <p:cNvSpPr/>
          <p:nvPr/>
        </p:nvSpPr>
        <p:spPr bwMode="auto">
          <a:xfrm>
            <a:off x="5164138" y="339883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48" name="PPTShape_14"/>
          <p:cNvSpPr txBox="1">
            <a:spLocks noChangeArrowheads="1"/>
          </p:cNvSpPr>
          <p:nvPr/>
        </p:nvSpPr>
        <p:spPr bwMode="blackWhite">
          <a:xfrm>
            <a:off x="5129213" y="3581400"/>
            <a:ext cx="1930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SYSTEM </a:t>
            </a:r>
          </a:p>
        </p:txBody>
      </p:sp>
      <p:sp>
        <p:nvSpPr>
          <p:cNvPr id="49" name="Can 48"/>
          <p:cNvSpPr/>
          <p:nvPr/>
        </p:nvSpPr>
        <p:spPr bwMode="auto">
          <a:xfrm>
            <a:off x="5649913" y="3749675"/>
            <a:ext cx="752475" cy="493713"/>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50" name="PPTShape_15"/>
          <p:cNvSpPr txBox="1">
            <a:spLocks noChangeArrowheads="1"/>
          </p:cNvSpPr>
          <p:nvPr/>
        </p:nvSpPr>
        <p:spPr bwMode="blackWhite">
          <a:xfrm>
            <a:off x="5624513" y="3911600"/>
            <a:ext cx="1930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SYSAUX </a:t>
            </a:r>
          </a:p>
        </p:txBody>
      </p:sp>
      <p:sp>
        <p:nvSpPr>
          <p:cNvPr id="51" name="Can 50"/>
          <p:cNvSpPr/>
          <p:nvPr/>
        </p:nvSpPr>
        <p:spPr bwMode="auto">
          <a:xfrm>
            <a:off x="5164138" y="495458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52" name="PPTShape_14"/>
          <p:cNvSpPr txBox="1">
            <a:spLocks noChangeArrowheads="1"/>
          </p:cNvSpPr>
          <p:nvPr/>
        </p:nvSpPr>
        <p:spPr bwMode="blackWhite">
          <a:xfrm>
            <a:off x="5129213" y="5084763"/>
            <a:ext cx="1930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SYSTEM </a:t>
            </a:r>
          </a:p>
        </p:txBody>
      </p:sp>
      <p:sp>
        <p:nvSpPr>
          <p:cNvPr id="53" name="Can 52"/>
          <p:cNvSpPr/>
          <p:nvPr/>
        </p:nvSpPr>
        <p:spPr bwMode="auto">
          <a:xfrm>
            <a:off x="5649913" y="530383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54" name="PPTShape_15"/>
          <p:cNvSpPr txBox="1">
            <a:spLocks noChangeArrowheads="1"/>
          </p:cNvSpPr>
          <p:nvPr/>
        </p:nvSpPr>
        <p:spPr bwMode="blackWhite">
          <a:xfrm>
            <a:off x="5624513" y="5416550"/>
            <a:ext cx="1930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SYSAUX </a:t>
            </a:r>
          </a:p>
        </p:txBody>
      </p:sp>
      <p:sp>
        <p:nvSpPr>
          <p:cNvPr id="55" name="Can 54"/>
          <p:cNvSpPr/>
          <p:nvPr/>
        </p:nvSpPr>
        <p:spPr bwMode="auto">
          <a:xfrm>
            <a:off x="6156325" y="560863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56" name="PPTShape_44"/>
          <p:cNvSpPr txBox="1">
            <a:spLocks noChangeArrowheads="1"/>
          </p:cNvSpPr>
          <p:nvPr/>
        </p:nvSpPr>
        <p:spPr bwMode="blackWhite">
          <a:xfrm>
            <a:off x="6235700" y="5791200"/>
            <a:ext cx="8905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TEMP</a:t>
            </a:r>
          </a:p>
        </p:txBody>
      </p:sp>
    </p:spTree>
    <p:custDataLst>
      <p:tags r:id="rId1"/>
    </p:custDataLst>
    <p:extLst>
      <p:ext uri="{BB962C8B-B14F-4D97-AF65-F5344CB8AC3E}">
        <p14:creationId xmlns:p14="http://schemas.microsoft.com/office/powerpoint/2010/main" val="760921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080966" cy="975642"/>
          </a:xfrm>
        </p:spPr>
        <p:txBody>
          <a:bodyPr/>
          <a:lstStyle/>
          <a:p>
            <a:r>
              <a:rPr lang="en-US" altLang="en-US" dirty="0" smtClean="0"/>
              <a:t>Creating a CDB: </a:t>
            </a:r>
            <a:r>
              <a:rPr lang="en-US" altLang="en-US" dirty="0" smtClean="0">
                <a:solidFill>
                  <a:srgbClr val="FF0000"/>
                </a:solidFill>
              </a:rPr>
              <a:t>Using SQL*Plus</a:t>
            </a:r>
            <a:endParaRPr lang="en-US" dirty="0">
              <a:solidFill>
                <a:srgbClr val="FF0000"/>
              </a:solidFill>
            </a:endParaRPr>
          </a:p>
        </p:txBody>
      </p:sp>
      <p:sp>
        <p:nvSpPr>
          <p:cNvPr id="3" name="Content Placeholder 2"/>
          <p:cNvSpPr>
            <a:spLocks noGrp="1"/>
          </p:cNvSpPr>
          <p:nvPr>
            <p:ph idx="1"/>
          </p:nvPr>
        </p:nvSpPr>
        <p:spPr>
          <a:xfrm>
            <a:off x="621630" y="1243585"/>
            <a:ext cx="10945565" cy="4909371"/>
          </a:xfrm>
        </p:spPr>
        <p:txBody>
          <a:bodyPr/>
          <a:lstStyle/>
          <a:p>
            <a:pPr lvl="1"/>
            <a:r>
              <a:rPr lang="fr-FR" dirty="0" smtClean="0"/>
              <a:t>Start up the instance :</a:t>
            </a:r>
          </a:p>
          <a:p>
            <a:pPr marL="1371600" lvl="2" indent="-457200">
              <a:buFont typeface="+mj-lt"/>
              <a:buAutoNum type="alphaLcPeriod"/>
            </a:pPr>
            <a:r>
              <a:rPr lang="fr-FR" dirty="0" smtClean="0"/>
              <a:t>Set </a:t>
            </a:r>
            <a:r>
              <a:rPr lang="fr-FR" dirty="0" smtClean="0">
                <a:latin typeface="Courier New" panose="02070309020205020404" pitchFamily="49" charset="0"/>
                <a:cs typeface="Courier New" panose="02070309020205020404" pitchFamily="49" charset="0"/>
              </a:rPr>
              <a:t>ORACLE_SID=CDB1</a:t>
            </a:r>
            <a:r>
              <a:rPr lang="fr-FR" dirty="0" smtClean="0"/>
              <a:t>.</a:t>
            </a:r>
          </a:p>
          <a:p>
            <a:pPr marL="1371600" lvl="2" indent="-457200">
              <a:buFont typeface="+mj-lt"/>
              <a:buAutoNum type="alphaLcPeriod"/>
            </a:pPr>
            <a:r>
              <a:rPr lang="fr-FR" dirty="0" err="1" smtClean="0"/>
              <a:t>Create</a:t>
            </a:r>
            <a:r>
              <a:rPr lang="fr-FR" dirty="0" smtClean="0"/>
              <a:t> the </a:t>
            </a:r>
            <a:r>
              <a:rPr lang="fr-FR" dirty="0" smtClean="0">
                <a:latin typeface="Courier New" panose="02070309020205020404" pitchFamily="49" charset="0"/>
                <a:cs typeface="Courier New" panose="02070309020205020404" pitchFamily="49" charset="0"/>
              </a:rPr>
              <a:t>initCDB1.ora</a:t>
            </a:r>
            <a:r>
              <a:rPr lang="fr-FR" dirty="0" smtClean="0"/>
              <a:t> file and set </a:t>
            </a:r>
            <a:r>
              <a:rPr lang="en-US" dirty="0" smtClean="0"/>
              <a:t>parameters</a:t>
            </a:r>
            <a:r>
              <a:rPr lang="fr-FR" dirty="0" smtClean="0"/>
              <a:t>:</a:t>
            </a:r>
          </a:p>
          <a:p>
            <a:pPr lvl="4"/>
            <a:r>
              <a:rPr lang="fr-FR" dirty="0" smtClean="0">
                <a:latin typeface="Courier New" panose="02070309020205020404" pitchFamily="49" charset="0"/>
                <a:cs typeface="Courier New" panose="02070309020205020404" pitchFamily="49" charset="0"/>
              </a:rPr>
              <a:t>CONTROL_FILES</a:t>
            </a:r>
            <a:r>
              <a:rPr lang="fr-FR" dirty="0" smtClean="0"/>
              <a:t> to CDB control file </a:t>
            </a:r>
            <a:r>
              <a:rPr lang="fr-FR" dirty="0" err="1" smtClean="0"/>
              <a:t>names</a:t>
            </a:r>
            <a:endParaRPr lang="fr-FR" dirty="0" smtClean="0"/>
          </a:p>
          <a:p>
            <a:pPr lvl="4"/>
            <a:r>
              <a:rPr lang="fr-FR" dirty="0" smtClean="0">
                <a:latin typeface="Courier New" panose="02070309020205020404" pitchFamily="49" charset="0"/>
                <a:cs typeface="Courier New" panose="02070309020205020404" pitchFamily="49" charset="0"/>
              </a:rPr>
              <a:t>DB_NAME</a:t>
            </a:r>
            <a:r>
              <a:rPr lang="fr-FR" dirty="0" smtClean="0"/>
              <a:t> to a CDB </a:t>
            </a:r>
            <a:r>
              <a:rPr lang="en-US" dirty="0" smtClean="0"/>
              <a:t>name</a:t>
            </a:r>
          </a:p>
          <a:p>
            <a:pPr lvl="4"/>
            <a:r>
              <a:rPr lang="fr-FR" dirty="0" smtClean="0">
                <a:latin typeface="Courier New" panose="02070309020205020404" pitchFamily="49" charset="0"/>
                <a:cs typeface="Courier New" panose="02070309020205020404" pitchFamily="49" charset="0"/>
              </a:rPr>
              <a:t>ENABLE_PLUGGABLE_DATABASE</a:t>
            </a:r>
            <a:r>
              <a:rPr lang="fr-FR" dirty="0" smtClean="0"/>
              <a:t> to </a:t>
            </a:r>
            <a:r>
              <a:rPr lang="fr-FR" dirty="0" smtClean="0">
                <a:latin typeface="Courier New" panose="02070309020205020404" pitchFamily="49" charset="0"/>
                <a:cs typeface="Courier New" panose="02070309020205020404" pitchFamily="49" charset="0"/>
              </a:rPr>
              <a:t>TRUE</a:t>
            </a:r>
          </a:p>
          <a:p>
            <a:pPr lvl="4"/>
            <a:endParaRPr lang="fr-FR" dirty="0" smtClean="0"/>
          </a:p>
          <a:p>
            <a:pPr lvl="4"/>
            <a:endParaRPr lang="fr-FR" dirty="0" smtClean="0"/>
          </a:p>
          <a:p>
            <a:pPr lvl="4"/>
            <a:endParaRPr lang="fr-FR" dirty="0" smtClean="0"/>
          </a:p>
          <a:p>
            <a:pPr lvl="1"/>
            <a:r>
              <a:rPr lang="fr-FR" sz="2200" dirty="0" err="1"/>
              <a:t>Create</a:t>
            </a:r>
            <a:r>
              <a:rPr lang="fr-FR" dirty="0" smtClean="0"/>
              <a:t> the </a:t>
            </a:r>
            <a:r>
              <a:rPr lang="en-US" dirty="0" smtClean="0"/>
              <a:t>database</a:t>
            </a:r>
            <a:r>
              <a:rPr lang="fr-FR" dirty="0" smtClean="0"/>
              <a:t>:</a:t>
            </a:r>
          </a:p>
          <a:p>
            <a:pPr lvl="1"/>
            <a:endParaRPr lang="fr-FR" dirty="0" smtClean="0"/>
          </a:p>
          <a:p>
            <a:pPr lvl="3"/>
            <a:endParaRPr lang="fr-FR" dirty="0" smtClean="0"/>
          </a:p>
          <a:p>
            <a:pPr marL="914400" lvl="2" indent="0">
              <a:buNone/>
            </a:pPr>
            <a:r>
              <a:rPr lang="en-US" dirty="0" smtClean="0">
                <a:sym typeface="Wingdings" pitchFamily="2" charset="2"/>
              </a:rPr>
              <a:t> </a:t>
            </a:r>
            <a:r>
              <a:rPr lang="en-US" dirty="0" smtClean="0">
                <a:latin typeface="Courier New" panose="02070309020205020404" pitchFamily="49" charset="0"/>
                <a:cs typeface="Courier New" panose="02070309020205020404" pitchFamily="49" charset="0"/>
              </a:rPr>
              <a:t>CDB$ROOT</a:t>
            </a:r>
            <a:r>
              <a:rPr lang="en-US" dirty="0" smtClean="0"/>
              <a:t> </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PDB$SEED</a:t>
            </a:r>
            <a:r>
              <a:rPr lang="en-US" dirty="0" smtClean="0"/>
              <a:t> created</a:t>
            </a:r>
          </a:p>
          <a:p>
            <a:pPr lvl="1"/>
            <a:r>
              <a:rPr lang="en-US" dirty="0" smtClean="0"/>
              <a:t>Execute the $</a:t>
            </a:r>
            <a:r>
              <a:rPr lang="en-US" dirty="0" smtClean="0">
                <a:latin typeface="Courier New" panose="02070309020205020404" pitchFamily="49" charset="0"/>
                <a:cs typeface="Courier New" panose="02070309020205020404" pitchFamily="49" charset="0"/>
              </a:rPr>
              <a:t>ORACLE_HOME/</a:t>
            </a:r>
            <a:r>
              <a:rPr lang="en-US" dirty="0" err="1" smtClean="0">
                <a:latin typeface="Courier New" panose="02070309020205020404" pitchFamily="49" charset="0"/>
                <a:cs typeface="Courier New" panose="02070309020205020404" pitchFamily="49" charset="0"/>
              </a:rPr>
              <a:t>rdbms</a:t>
            </a:r>
            <a:r>
              <a:rPr lang="en-US" dirty="0" smtClean="0">
                <a:latin typeface="Courier New" panose="02070309020205020404" pitchFamily="49" charset="0"/>
                <a:cs typeface="Courier New" panose="02070309020205020404" pitchFamily="49" charset="0"/>
              </a:rPr>
              <a:t>/admin/</a:t>
            </a:r>
            <a:r>
              <a:rPr lang="en-US" dirty="0" err="1" smtClean="0">
                <a:latin typeface="Courier New" panose="02070309020205020404" pitchFamily="49" charset="0"/>
                <a:cs typeface="Courier New" panose="02070309020205020404" pitchFamily="49" charset="0"/>
              </a:rPr>
              <a:t>catcdb.sql</a:t>
            </a:r>
            <a:r>
              <a:rPr lang="en-US" dirty="0" smtClean="0"/>
              <a:t> SQL script.</a:t>
            </a:r>
          </a:p>
        </p:txBody>
      </p:sp>
      <p:sp>
        <p:nvSpPr>
          <p:cNvPr id="9" name="Content Placeholder 2"/>
          <p:cNvSpPr txBox="1">
            <a:spLocks/>
          </p:cNvSpPr>
          <p:nvPr/>
        </p:nvSpPr>
        <p:spPr bwMode="gray">
          <a:xfrm>
            <a:off x="731520" y="3330021"/>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CONNECT / AS SYSDBA</a:t>
            </a:r>
          </a:p>
          <a:p>
            <a:pPr marL="457200" indent="-457200" defTabSz="400050" eaLnBrk="1" hangingPunct="1">
              <a:tabLst>
                <a:tab pos="400050" algn="r"/>
                <a:tab pos="673100" algn="l"/>
              </a:tabLst>
              <a:defRPr/>
            </a:pPr>
            <a:r>
              <a:rPr lang="en-US" b="1" dirty="0">
                <a:latin typeface="Courier New" pitchFamily="49" charset="0"/>
                <a:cs typeface="Arial" charset="0"/>
              </a:rPr>
              <a:t>SQL&gt; </a:t>
            </a:r>
            <a:r>
              <a:rPr lang="fr-FR" b="1" dirty="0">
                <a:latin typeface="Courier New" pitchFamily="49" charset="0"/>
                <a:cs typeface="Courier New" pitchFamily="49" charset="0"/>
              </a:rPr>
              <a:t>STARTUP NOMOUNT</a:t>
            </a:r>
            <a:endParaRPr lang="en-US" b="1" dirty="0">
              <a:latin typeface="Courier New" pitchFamily="49" charset="0"/>
              <a:cs typeface="Arial" charset="0"/>
            </a:endParaRPr>
          </a:p>
        </p:txBody>
      </p:sp>
      <p:sp>
        <p:nvSpPr>
          <p:cNvPr id="10" name="Content Placeholder 2"/>
          <p:cNvSpPr txBox="1">
            <a:spLocks/>
          </p:cNvSpPr>
          <p:nvPr/>
        </p:nvSpPr>
        <p:spPr bwMode="gray">
          <a:xfrm>
            <a:off x="725568" y="4559356"/>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a:t>
            </a:r>
            <a:r>
              <a:rPr lang="fr-FR" b="1" dirty="0">
                <a:latin typeface="Courier New" pitchFamily="49" charset="0"/>
                <a:cs typeface="Courier New" pitchFamily="49" charset="0"/>
              </a:rPr>
              <a:t>CREATE DATABASE cdb1 </a:t>
            </a:r>
            <a:r>
              <a:rPr lang="fr-FR" b="1" dirty="0">
                <a:solidFill>
                  <a:schemeClr val="accent2"/>
                </a:solidFill>
                <a:latin typeface="Courier New" pitchFamily="49" charset="0"/>
                <a:cs typeface="Courier New" pitchFamily="49" charset="0"/>
              </a:rPr>
              <a:t>ENABLE</a:t>
            </a:r>
            <a:r>
              <a:rPr lang="en-US" b="1" dirty="0">
                <a:solidFill>
                  <a:schemeClr val="accent2"/>
                </a:solidFill>
                <a:latin typeface="Courier New" pitchFamily="49" charset="0"/>
                <a:cs typeface="Courier New" pitchFamily="49" charset="0"/>
              </a:rPr>
              <a:t> PLUGGABLE DATABASE </a:t>
            </a:r>
            <a:r>
              <a:rPr lang="en-US" b="1" dirty="0">
                <a:latin typeface="Courier New" pitchFamily="49" charset="0"/>
                <a:cs typeface="Courier New" pitchFamily="49" charset="0"/>
              </a:rPr>
              <a:t>… </a:t>
            </a:r>
          </a:p>
          <a:p>
            <a:pPr marL="457200" indent="-457200" defTabSz="400050" eaLnBrk="1" hangingPunct="1">
              <a:tabLst>
                <a:tab pos="400050" algn="r"/>
                <a:tab pos="673100" algn="l"/>
              </a:tabLst>
              <a:defRPr/>
            </a:pPr>
            <a:r>
              <a:rPr lang="en-US" b="1" dirty="0">
                <a:latin typeface="Courier New" pitchFamily="49" charset="0"/>
                <a:cs typeface="Courier New" pitchFamily="49" charset="0"/>
              </a:rPr>
              <a:t>            </a:t>
            </a:r>
            <a:r>
              <a:rPr lang="en-US" b="1" dirty="0">
                <a:solidFill>
                  <a:schemeClr val="accent2"/>
                </a:solidFill>
                <a:latin typeface="Courier New" pitchFamily="49" charset="0"/>
                <a:cs typeface="Courier New" pitchFamily="49" charset="0"/>
              </a:rPr>
              <a:t>SEED</a:t>
            </a:r>
            <a:r>
              <a:rPr lang="en-US" b="1" dirty="0">
                <a:latin typeface="Courier New" pitchFamily="49" charset="0"/>
                <a:cs typeface="Courier New" pitchFamily="49" charset="0"/>
              </a:rPr>
              <a:t> FILE_NAME_CONVERT = </a:t>
            </a:r>
            <a:r>
              <a:rPr lang="fr-FR" b="1" dirty="0">
                <a:latin typeface="Courier New" pitchFamily="49" charset="0"/>
                <a:cs typeface="Courier New" pitchFamily="49" charset="0"/>
              </a:rPr>
              <a:t>('/oracle/dbs','/oracle/seed')</a:t>
            </a:r>
            <a:r>
              <a:rPr lang="en-US" b="1" dirty="0">
                <a:latin typeface="Courier New" pitchFamily="49" charset="0"/>
                <a:cs typeface="Courier New" pitchFamily="49" charset="0"/>
              </a:rPr>
              <a:t>;</a:t>
            </a:r>
            <a:endParaRPr lang="en-US"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3641966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0873208" cy="720081"/>
          </a:xfrm>
        </p:spPr>
        <p:txBody>
          <a:bodyPr>
            <a:normAutofit/>
          </a:bodyPr>
          <a:lstStyle/>
          <a:p>
            <a:r>
              <a:rPr lang="en-US" dirty="0"/>
              <a:t>New Clause: </a:t>
            </a:r>
            <a:r>
              <a:rPr lang="en-US" dirty="0">
                <a:solidFill>
                  <a:schemeClr val="bg2">
                    <a:lumMod val="10000"/>
                  </a:schemeClr>
                </a:solidFill>
                <a:latin typeface="Courier New" pitchFamily="49" charset="0"/>
                <a:cs typeface="Courier New" pitchFamily="49" charset="0"/>
              </a:rPr>
              <a:t>SEED FILE_NAME_CONVERT</a:t>
            </a:r>
            <a:endParaRPr lang="en-US" dirty="0"/>
          </a:p>
        </p:txBody>
      </p:sp>
      <p:sp>
        <p:nvSpPr>
          <p:cNvPr id="4" name="Content Placeholder 2"/>
          <p:cNvSpPr txBox="1">
            <a:spLocks/>
          </p:cNvSpPr>
          <p:nvPr/>
        </p:nvSpPr>
        <p:spPr bwMode="gray">
          <a:xfrm>
            <a:off x="731520" y="1196752"/>
            <a:ext cx="10750394" cy="4395371"/>
          </a:xfrm>
          <a:prstGeom prst="round2DiagRect">
            <a:avLst>
              <a:gd name="adj1" fmla="val 763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DATABASE cdb1  </a:t>
            </a:r>
          </a:p>
          <a:p>
            <a:pPr>
              <a:defRPr/>
            </a:pPr>
            <a:r>
              <a:rPr lang="fr-FR" sz="1600" b="1" dirty="0">
                <a:latin typeface="Courier New" pitchFamily="49" charset="0"/>
                <a:cs typeface="Courier New" pitchFamily="49" charset="0"/>
              </a:rPr>
              <a:t>     USER SYS IDENTIFIED BY p1 USER SYSTEM IDENTIFIED BY p2</a:t>
            </a:r>
          </a:p>
          <a:p>
            <a:pPr>
              <a:defRPr/>
            </a:pPr>
            <a:r>
              <a:rPr lang="fr-FR" sz="1600" b="1" dirty="0">
                <a:latin typeface="Courier New" pitchFamily="49" charset="0"/>
                <a:cs typeface="Courier New" pitchFamily="49" charset="0"/>
              </a:rPr>
              <a:t>     LOGFILE GROUP 1 ('/</a:t>
            </a:r>
            <a:r>
              <a:rPr lang="en-US" sz="1600" b="1" dirty="0">
                <a:latin typeface="Courier New" pitchFamily="49" charset="0"/>
                <a:cs typeface="Courier New" pitchFamily="49" charset="0"/>
              </a:rPr>
              <a:t>u01/app/</a:t>
            </a:r>
            <a:r>
              <a:rPr lang="fr-FR" sz="1600" b="1" dirty="0">
                <a:latin typeface="Courier New" pitchFamily="49" charset="0"/>
                <a:cs typeface="Courier New" pitchFamily="49" charset="0"/>
              </a:rPr>
              <a:t>oradata/</a:t>
            </a:r>
            <a:r>
              <a:rPr lang="en-US" sz="1600" b="1" dirty="0">
                <a:latin typeface="Courier New" pitchFamily="49" charset="0"/>
                <a:cs typeface="Courier New" pitchFamily="49" charset="0"/>
              </a:rPr>
              <a:t>CDB1/</a:t>
            </a:r>
            <a:r>
              <a:rPr lang="fr-FR" sz="1600" b="1" dirty="0">
                <a:latin typeface="Courier New" pitchFamily="49" charset="0"/>
                <a:cs typeface="Courier New" pitchFamily="49" charset="0"/>
              </a:rPr>
              <a:t>redo1a.log',</a:t>
            </a:r>
          </a:p>
          <a:p>
            <a:pPr>
              <a:defRPr/>
            </a:pPr>
            <a:r>
              <a:rPr lang="fr-FR" sz="1600" b="1" dirty="0">
                <a:latin typeface="Courier New" pitchFamily="49" charset="0"/>
                <a:cs typeface="Courier New" pitchFamily="49" charset="0"/>
              </a:rPr>
              <a:t>                         '</a:t>
            </a:r>
            <a:r>
              <a:rPr lang="en-US" sz="1600" b="1" dirty="0">
                <a:latin typeface="Courier New" pitchFamily="49" charset="0"/>
                <a:cs typeface="Courier New" pitchFamily="49" charset="0"/>
              </a:rPr>
              <a:t>/u02/app/</a:t>
            </a:r>
            <a:r>
              <a:rPr lang="fr-FR" sz="1600" b="1" dirty="0">
                <a:latin typeface="Courier New" pitchFamily="49" charset="0"/>
                <a:cs typeface="Courier New" pitchFamily="49" charset="0"/>
              </a:rPr>
              <a:t>oradata/</a:t>
            </a:r>
            <a:r>
              <a:rPr lang="en-US" sz="1600" b="1" dirty="0">
                <a:latin typeface="Courier New" pitchFamily="49" charset="0"/>
                <a:cs typeface="Courier New" pitchFamily="49" charset="0"/>
              </a:rPr>
              <a:t>CDB1</a:t>
            </a:r>
            <a:r>
              <a:rPr lang="fr-FR" sz="1600" b="1" dirty="0">
                <a:latin typeface="Courier New" pitchFamily="49" charset="0"/>
                <a:cs typeface="Courier New" pitchFamily="49" charset="0"/>
              </a:rPr>
              <a:t>/redo1b.log') SIZE 100M,</a:t>
            </a:r>
          </a:p>
          <a:p>
            <a:pPr>
              <a:defRPr/>
            </a:pPr>
            <a:r>
              <a:rPr lang="fr-FR" sz="1600" b="1" dirty="0">
                <a:latin typeface="Courier New" pitchFamily="49" charset="0"/>
                <a:cs typeface="Courier New" pitchFamily="49" charset="0"/>
              </a:rPr>
              <a:t>             GROUP 2 ('/</a:t>
            </a:r>
            <a:r>
              <a:rPr lang="en-US" sz="1600" b="1" dirty="0">
                <a:latin typeface="Courier New" pitchFamily="49" charset="0"/>
                <a:cs typeface="Courier New" pitchFamily="49" charset="0"/>
              </a:rPr>
              <a:t>u01/app/</a:t>
            </a:r>
            <a:r>
              <a:rPr lang="fr-FR" sz="1600" b="1" dirty="0">
                <a:latin typeface="Courier New" pitchFamily="49" charset="0"/>
                <a:cs typeface="Courier New" pitchFamily="49" charset="0"/>
              </a:rPr>
              <a:t>oradata/</a:t>
            </a:r>
            <a:r>
              <a:rPr lang="en-US" sz="1600" b="1" dirty="0">
                <a:latin typeface="Courier New" pitchFamily="49" charset="0"/>
                <a:cs typeface="Courier New" pitchFamily="49" charset="0"/>
              </a:rPr>
              <a:t>CDB1</a:t>
            </a:r>
            <a:r>
              <a:rPr lang="fr-FR" sz="1600" b="1" dirty="0">
                <a:latin typeface="Courier New" pitchFamily="49" charset="0"/>
                <a:cs typeface="Courier New" pitchFamily="49" charset="0"/>
              </a:rPr>
              <a:t>/redo2a.log',</a:t>
            </a:r>
          </a:p>
          <a:p>
            <a:pPr>
              <a:defRPr/>
            </a:pPr>
            <a:r>
              <a:rPr lang="fr-FR" sz="1600" b="1" dirty="0">
                <a:latin typeface="Courier New" pitchFamily="49" charset="0"/>
                <a:cs typeface="Courier New" pitchFamily="49" charset="0"/>
              </a:rPr>
              <a:t>                      '</a:t>
            </a:r>
            <a:r>
              <a:rPr lang="en-US" sz="1600" b="1" dirty="0">
                <a:latin typeface="Courier New" pitchFamily="49" charset="0"/>
                <a:cs typeface="Courier New" pitchFamily="49" charset="0"/>
              </a:rPr>
              <a:t>/u02/app/</a:t>
            </a:r>
            <a:r>
              <a:rPr lang="fr-FR" sz="1600" b="1" dirty="0">
                <a:latin typeface="Courier New" pitchFamily="49" charset="0"/>
                <a:cs typeface="Courier New" pitchFamily="49" charset="0"/>
              </a:rPr>
              <a:t>oradata/</a:t>
            </a:r>
            <a:r>
              <a:rPr lang="en-US" sz="1600" b="1" dirty="0">
                <a:latin typeface="Courier New" pitchFamily="49" charset="0"/>
                <a:cs typeface="Courier New" pitchFamily="49" charset="0"/>
              </a:rPr>
              <a:t>CDB1</a:t>
            </a:r>
            <a:r>
              <a:rPr lang="fr-FR" sz="1600" b="1" dirty="0">
                <a:latin typeface="Courier New" pitchFamily="49" charset="0"/>
                <a:cs typeface="Courier New" pitchFamily="49" charset="0"/>
              </a:rPr>
              <a:t>/redo2b.log') SIZE 100M </a:t>
            </a:r>
          </a:p>
          <a:p>
            <a:pPr>
              <a:defRPr/>
            </a:pPr>
            <a:r>
              <a:rPr lang="fr-FR" sz="1600" b="1" dirty="0">
                <a:latin typeface="Courier New" pitchFamily="49" charset="0"/>
                <a:cs typeface="Courier New" pitchFamily="49" charset="0"/>
              </a:rPr>
              <a:t>     CHARACTER SET </a:t>
            </a:r>
            <a:r>
              <a:rPr lang="en-US" sz="1600" b="1" dirty="0">
                <a:latin typeface="Courier New" pitchFamily="49" charset="0"/>
                <a:cs typeface="Courier New" pitchFamily="49" charset="0"/>
              </a:rPr>
              <a:t>AL32UTF8 </a:t>
            </a:r>
            <a:r>
              <a:rPr lang="fr-FR" sz="1600" b="1" dirty="0">
                <a:latin typeface="Courier New" pitchFamily="49" charset="0"/>
                <a:cs typeface="Courier New" pitchFamily="49" charset="0"/>
              </a:rPr>
              <a:t>NATIONAL CHARACTER SET AL16UTF16  </a:t>
            </a:r>
          </a:p>
          <a:p>
            <a:pPr>
              <a:defRPr/>
            </a:pPr>
            <a:r>
              <a:rPr lang="fr-FR" sz="1600" b="1" dirty="0">
                <a:latin typeface="Courier New" pitchFamily="49" charset="0"/>
                <a:cs typeface="Courier New" pitchFamily="49" charset="0"/>
              </a:rPr>
              <a:t>     EXTENT MANAGEMENT LOCAL DATAFILE    </a:t>
            </a:r>
          </a:p>
          <a:p>
            <a:pPr>
              <a:defRPr/>
            </a:pPr>
            <a:r>
              <a:rPr lang="fr-FR" sz="1600" b="1" dirty="0">
                <a:latin typeface="Courier New" pitchFamily="49" charset="0"/>
                <a:cs typeface="Courier New" pitchFamily="49" charset="0"/>
              </a:rPr>
              <a:t>                      '/u01/app/oradata/CDB1/system01.dbf' SIZE 325M </a:t>
            </a:r>
          </a:p>
          <a:p>
            <a:pPr>
              <a:defRPr/>
            </a:pPr>
            <a:r>
              <a:rPr lang="fr-FR" sz="1600" b="1" dirty="0">
                <a:latin typeface="Courier New" pitchFamily="49" charset="0"/>
                <a:cs typeface="Courier New" pitchFamily="49" charset="0"/>
              </a:rPr>
              <a:t>     SYSAUX DATAFILE  '/u01/app/oradata/CDB1/sysaux01.dbf' SIZE 325M </a:t>
            </a:r>
          </a:p>
          <a:p>
            <a:pPr>
              <a:defRPr/>
            </a:pPr>
            <a:r>
              <a:rPr lang="fr-FR" sz="1600" b="1" dirty="0">
                <a:latin typeface="Courier New" pitchFamily="49" charset="0"/>
                <a:cs typeface="Courier New" pitchFamily="49" charset="0"/>
              </a:rPr>
              <a:t>     DEFAULT TEMPORARY TABLESPACE tempts1 </a:t>
            </a:r>
          </a:p>
          <a:p>
            <a:pPr>
              <a:defRPr/>
            </a:pPr>
            <a:r>
              <a:rPr lang="fr-FR" sz="1600" b="1" dirty="0">
                <a:latin typeface="Courier New" pitchFamily="49" charset="0"/>
                <a:cs typeface="Courier New" pitchFamily="49" charset="0"/>
              </a:rPr>
              <a:t>            TEMPFILE '/u01/app/oradata/CDB1/temp01.dbf' SIZE 20M </a:t>
            </a:r>
          </a:p>
          <a:p>
            <a:pPr>
              <a:defRPr/>
            </a:pPr>
            <a:r>
              <a:rPr lang="fr-FR" sz="1600" b="1" dirty="0">
                <a:latin typeface="Courier New" pitchFamily="49" charset="0"/>
                <a:cs typeface="Courier New" pitchFamily="49" charset="0"/>
              </a:rPr>
              <a:t>     UNDO TABLESPACE undotbs </a:t>
            </a:r>
          </a:p>
          <a:p>
            <a:pPr>
              <a:defRPr/>
            </a:pPr>
            <a:r>
              <a:rPr lang="fr-FR" sz="1600" b="1" dirty="0">
                <a:latin typeface="Courier New" pitchFamily="49" charset="0"/>
                <a:cs typeface="Courier New" pitchFamily="49" charset="0"/>
              </a:rPr>
              <a:t>             DATAFILE '/u01/app/oradata/CDB1/undotbs01.dbf' SIZE 200M</a:t>
            </a:r>
          </a:p>
          <a:p>
            <a:pPr>
              <a:defRPr/>
            </a:pPr>
            <a:r>
              <a:rPr lang="fr-FR" sz="1600" b="1" dirty="0">
                <a:latin typeface="Courier New" pitchFamily="49" charset="0"/>
                <a:cs typeface="Courier New" pitchFamily="49" charset="0"/>
              </a:rPr>
              <a:t>     </a:t>
            </a:r>
            <a:r>
              <a:rPr lang="fr-FR" sz="1600" b="1" dirty="0">
                <a:solidFill>
                  <a:srgbClr val="FF0000"/>
                </a:solidFill>
                <a:latin typeface="Courier New" pitchFamily="49" charset="0"/>
                <a:cs typeface="Courier New" pitchFamily="49" charset="0"/>
              </a:rPr>
              <a:t>ENABLE PLUGGABLE DATABASE </a:t>
            </a:r>
          </a:p>
          <a:p>
            <a:pPr>
              <a:defRPr/>
            </a:pPr>
            <a:r>
              <a:rPr lang="fr-FR" sz="1600" b="1" dirty="0">
                <a:latin typeface="Courier New" pitchFamily="49" charset="0"/>
                <a:cs typeface="Courier New" pitchFamily="49" charset="0"/>
              </a:rPr>
              <a:t>     </a:t>
            </a:r>
            <a:r>
              <a:rPr lang="fr-FR" sz="1600" b="1" dirty="0">
                <a:solidFill>
                  <a:srgbClr val="FF0000"/>
                </a:solidFill>
                <a:latin typeface="Courier New" pitchFamily="49" charset="0"/>
                <a:cs typeface="Courier New" pitchFamily="49" charset="0"/>
              </a:rPr>
              <a:t>SEED FILE_NAME_CONVERT</a:t>
            </a:r>
            <a:r>
              <a:rPr lang="fr-FR" sz="1600" b="1" dirty="0">
                <a:latin typeface="Courier New" pitchFamily="49" charset="0"/>
                <a:cs typeface="Courier New" pitchFamily="49" charset="0"/>
              </a:rPr>
              <a:t> =('/u01/app/oradata/CDB1','/u01/app/oradata/CDB1/seed');</a:t>
            </a:r>
            <a:endParaRPr lang="en-US" sz="1600" b="1" dirty="0">
              <a:solidFill>
                <a:schemeClr val="accent2"/>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67806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116633"/>
            <a:ext cx="10945216" cy="792088"/>
          </a:xfrm>
        </p:spPr>
        <p:txBody>
          <a:bodyPr>
            <a:normAutofit fontScale="90000"/>
          </a:bodyPr>
          <a:lstStyle/>
          <a:p>
            <a:r>
              <a:rPr lang="en-US" dirty="0"/>
              <a:t>New Clause: </a:t>
            </a:r>
            <a:r>
              <a:rPr lang="en-US" dirty="0">
                <a:solidFill>
                  <a:schemeClr val="bg2">
                    <a:lumMod val="10000"/>
                  </a:schemeClr>
                </a:solidFill>
                <a:latin typeface="Courier New" pitchFamily="49" charset="0"/>
                <a:cs typeface="Courier New" pitchFamily="49" charset="0"/>
              </a:rPr>
              <a:t>ENABLE PLUGGABLE DATABASE</a:t>
            </a:r>
            <a:endParaRPr lang="en-US" dirty="0"/>
          </a:p>
        </p:txBody>
      </p:sp>
      <p:sp>
        <p:nvSpPr>
          <p:cNvPr id="3" name="Content Placeholder 2"/>
          <p:cNvSpPr>
            <a:spLocks noGrp="1"/>
          </p:cNvSpPr>
          <p:nvPr>
            <p:ph idx="1"/>
          </p:nvPr>
        </p:nvSpPr>
        <p:spPr>
          <a:xfrm>
            <a:off x="622139" y="1242485"/>
            <a:ext cx="10800866" cy="4418763"/>
          </a:xfrm>
        </p:spPr>
        <p:txBody>
          <a:bodyPr>
            <a:normAutofit fontScale="85000" lnSpcReduction="20000"/>
          </a:bodyPr>
          <a:lstStyle/>
          <a:p>
            <a:pPr marL="117475" indent="-460375">
              <a:defRPr/>
            </a:pPr>
            <a:r>
              <a:rPr lang="en-US" dirty="0"/>
              <a:t>Without </a:t>
            </a:r>
            <a:r>
              <a:rPr lang="en-US" b="1" dirty="0">
                <a:solidFill>
                  <a:schemeClr val="accent2"/>
                </a:solidFill>
                <a:latin typeface="Courier New" pitchFamily="49" charset="0"/>
                <a:cs typeface="Courier New" pitchFamily="49" charset="0"/>
              </a:rPr>
              <a:t>SEED</a:t>
            </a:r>
            <a:r>
              <a:rPr lang="en-US" dirty="0"/>
              <a:t> </a:t>
            </a:r>
            <a:r>
              <a:rPr lang="en-US" b="1" dirty="0">
                <a:solidFill>
                  <a:schemeClr val="accent2"/>
                </a:solidFill>
                <a:latin typeface="Courier New" pitchFamily="49" charset="0"/>
                <a:cs typeface="Courier New" pitchFamily="49" charset="0"/>
              </a:rPr>
              <a:t>FILE_NAME_CONVERT</a:t>
            </a:r>
            <a:r>
              <a:rPr lang="en-US" dirty="0">
                <a:cs typeface="Courier New" pitchFamily="49" charset="0"/>
              </a:rPr>
              <a:t>:</a:t>
            </a:r>
          </a:p>
          <a:p>
            <a:pPr marL="576072" indent="-460375">
              <a:buClr>
                <a:schemeClr val="accent1"/>
              </a:buClr>
              <a:buFont typeface="Arial" panose="020B0604020202020204" pitchFamily="34" charset="0"/>
              <a:buChar char="•"/>
              <a:defRPr/>
            </a:pPr>
            <a:r>
              <a:rPr lang="fr-FR" dirty="0"/>
              <a:t>OMF: </a:t>
            </a:r>
            <a:r>
              <a:rPr lang="en-US" b="1" dirty="0">
                <a:solidFill>
                  <a:schemeClr val="accent2"/>
                </a:solidFill>
                <a:latin typeface="Courier New" pitchFamily="49" charset="0"/>
                <a:cs typeface="Courier New" pitchFamily="49" charset="0"/>
              </a:rPr>
              <a:t>DB_CREATE_FILE_DEST=</a:t>
            </a:r>
            <a:r>
              <a:rPr lang="fr-FR" sz="2000" b="1" dirty="0">
                <a:latin typeface="Courier New" pitchFamily="49" charset="0"/>
                <a:cs typeface="Courier New" pitchFamily="49" charset="0"/>
              </a:rPr>
              <a:t>'</a:t>
            </a:r>
            <a:r>
              <a:rPr lang="fr-FR" sz="2000" dirty="0">
                <a:latin typeface="Courier New" pitchFamily="49" charset="0"/>
                <a:cs typeface="Courier New" pitchFamily="49" charset="0"/>
              </a:rPr>
              <a:t>/u02/app/oradata</a:t>
            </a:r>
            <a:r>
              <a:rPr lang="fr-FR" sz="2000" b="1" dirty="0">
                <a:latin typeface="Courier New" pitchFamily="49" charset="0"/>
                <a:cs typeface="Courier New" pitchFamily="49" charset="0"/>
              </a:rPr>
              <a:t>'</a:t>
            </a:r>
            <a:endParaRPr lang="en-US" sz="2000"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a:p>
          <a:p>
            <a:pPr marL="576072" indent="-460375">
              <a:buClr>
                <a:schemeClr val="accent1"/>
              </a:buClr>
              <a:buFont typeface="Arial" panose="020B0604020202020204" pitchFamily="34" charset="0"/>
              <a:buChar char="•"/>
              <a:defRPr/>
            </a:pPr>
            <a:endParaRPr lang="en-US" dirty="0" smtClean="0"/>
          </a:p>
          <a:p>
            <a:pPr marL="576072" indent="-460375">
              <a:buClr>
                <a:schemeClr val="accent1"/>
              </a:buClr>
              <a:buFont typeface="Arial" panose="020B0604020202020204" pitchFamily="34" charset="0"/>
              <a:buChar char="•"/>
              <a:defRPr/>
            </a:pPr>
            <a:r>
              <a:rPr lang="en-US" dirty="0" smtClean="0"/>
              <a:t>Or </a:t>
            </a:r>
            <a:r>
              <a:rPr lang="en-US" dirty="0"/>
              <a:t>new instance parameter: </a:t>
            </a:r>
            <a:r>
              <a:rPr lang="en-US" b="1" dirty="0">
                <a:solidFill>
                  <a:schemeClr val="accent2"/>
                </a:solidFill>
                <a:latin typeface="Courier New" pitchFamily="49" charset="0"/>
                <a:cs typeface="Courier New" pitchFamily="49" charset="0"/>
              </a:rPr>
              <a:t>PDB_FILE_NAME_CONVERT = </a:t>
            </a:r>
            <a:br>
              <a:rPr lang="en-US" b="1" dirty="0">
                <a:solidFill>
                  <a:schemeClr val="accent2"/>
                </a:solidFill>
                <a:latin typeface="Courier New" pitchFamily="49" charset="0"/>
                <a:cs typeface="Courier New" pitchFamily="49" charset="0"/>
              </a:rPr>
            </a:br>
            <a:r>
              <a:rPr lang="fr-FR" sz="2000" b="1" dirty="0">
                <a:latin typeface="Courier New" pitchFamily="49" charset="0"/>
                <a:cs typeface="Courier New" pitchFamily="49" charset="0"/>
              </a:rPr>
              <a:t>'</a:t>
            </a:r>
            <a:r>
              <a:rPr lang="fr-FR" sz="2000" dirty="0">
                <a:latin typeface="Courier New" pitchFamily="49" charset="0"/>
                <a:cs typeface="Courier New" pitchFamily="49" charset="0"/>
              </a:rPr>
              <a:t>/u02/app/oradata/CDB2</a:t>
            </a:r>
            <a:r>
              <a:rPr lang="fr-FR" sz="2000" b="1" dirty="0">
                <a:latin typeface="Courier New" pitchFamily="49" charset="0"/>
                <a:cs typeface="Courier New" pitchFamily="49" charset="0"/>
              </a:rPr>
              <a:t>'</a:t>
            </a:r>
            <a:r>
              <a:rPr lang="fr-FR" sz="2000" dirty="0"/>
              <a:t>,</a:t>
            </a:r>
            <a:r>
              <a:rPr lang="fr-FR" sz="2000" b="1" dirty="0">
                <a:latin typeface="Courier New" pitchFamily="49" charset="0"/>
                <a:cs typeface="Courier New" pitchFamily="49" charset="0"/>
              </a:rPr>
              <a:t>'</a:t>
            </a:r>
            <a:r>
              <a:rPr lang="fr-FR" sz="2000" dirty="0">
                <a:latin typeface="Courier New" pitchFamily="49" charset="0"/>
                <a:cs typeface="Courier New" pitchFamily="49" charset="0"/>
              </a:rPr>
              <a:t>/u02/app/oradata/seed</a:t>
            </a:r>
            <a:r>
              <a:rPr lang="fr-FR" sz="2000" b="1" dirty="0">
                <a:latin typeface="Courier New" pitchFamily="49" charset="0"/>
                <a:cs typeface="Courier New" pitchFamily="49" charset="0"/>
              </a:rPr>
              <a:t>'</a:t>
            </a:r>
            <a:endParaRPr lang="fr-FR" sz="2000" dirty="0"/>
          </a:p>
        </p:txBody>
      </p:sp>
      <p:sp>
        <p:nvSpPr>
          <p:cNvPr id="5" name="Content Placeholder 2"/>
          <p:cNvSpPr txBox="1">
            <a:spLocks/>
          </p:cNvSpPr>
          <p:nvPr/>
        </p:nvSpPr>
        <p:spPr bwMode="gray">
          <a:xfrm>
            <a:off x="731521" y="2176274"/>
            <a:ext cx="10475459" cy="2785970"/>
          </a:xfrm>
          <a:prstGeom prst="round2DiagRect">
            <a:avLst>
              <a:gd name="adj1" fmla="val 984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a:defRPr/>
            </a:pPr>
            <a:r>
              <a:rPr lang="en-US" b="1" dirty="0">
                <a:latin typeface="Courier New" pitchFamily="49" charset="0"/>
                <a:cs typeface="Arial" charset="0"/>
              </a:rPr>
              <a:t>SQL&gt; CONNECT / AS SYSDBA</a:t>
            </a:r>
          </a:p>
          <a:p>
            <a:pPr>
              <a:defRPr/>
            </a:pPr>
            <a:r>
              <a:rPr lang="en-US" b="1" dirty="0">
                <a:latin typeface="Courier New" pitchFamily="49" charset="0"/>
                <a:cs typeface="Arial" charset="0"/>
              </a:rPr>
              <a:t>SQL&gt; STARTUP NOMOUNT</a:t>
            </a:r>
          </a:p>
          <a:p>
            <a:pPr>
              <a:defRPr/>
            </a:pPr>
            <a:r>
              <a:rPr lang="en-US" b="1" dirty="0">
                <a:latin typeface="Courier New" pitchFamily="49" charset="0"/>
                <a:cs typeface="Arial" charset="0"/>
              </a:rPr>
              <a:t>SQL&gt; </a:t>
            </a:r>
            <a:r>
              <a:rPr lang="fr-FR" b="1" dirty="0">
                <a:latin typeface="Courier New" pitchFamily="49" charset="0"/>
                <a:cs typeface="Courier New" pitchFamily="49" charset="0"/>
              </a:rPr>
              <a:t>CREATE DATABASE cdb2  </a:t>
            </a:r>
          </a:p>
          <a:p>
            <a:pPr>
              <a:defRPr/>
            </a:pPr>
            <a:r>
              <a:rPr lang="fr-FR" b="1" dirty="0">
                <a:latin typeface="Courier New" pitchFamily="49" charset="0"/>
                <a:cs typeface="Courier New" pitchFamily="49" charset="0"/>
              </a:rPr>
              <a:t>      USER SYS IDENTIFIED BY p1 USER SYSTEM IDENTIFIED BY p2</a:t>
            </a:r>
          </a:p>
          <a:p>
            <a:pPr>
              <a:defRPr/>
            </a:pPr>
            <a:r>
              <a:rPr lang="fr-FR" b="1" dirty="0">
                <a:latin typeface="Courier New" pitchFamily="49" charset="0"/>
                <a:cs typeface="Courier New" pitchFamily="49" charset="0"/>
              </a:rPr>
              <a:t>      EXTENT MANAGEMENT LOCAL </a:t>
            </a:r>
          </a:p>
          <a:p>
            <a:pPr>
              <a:defRPr/>
            </a:pPr>
            <a:r>
              <a:rPr lang="fr-FR" b="1" dirty="0">
                <a:latin typeface="Courier New" pitchFamily="49" charset="0"/>
                <a:cs typeface="Courier New" pitchFamily="49" charset="0"/>
              </a:rPr>
              <a:t>      DEFAULT TEMPORARY TABLESPACE temp</a:t>
            </a:r>
          </a:p>
          <a:p>
            <a:pPr>
              <a:defRPr/>
            </a:pPr>
            <a:r>
              <a:rPr lang="fr-FR" b="1" dirty="0">
                <a:latin typeface="Courier New" pitchFamily="49" charset="0"/>
                <a:cs typeface="Courier New" pitchFamily="49" charset="0"/>
              </a:rPr>
              <a:t>      UNDO TABLESPACE undotbs</a:t>
            </a:r>
          </a:p>
          <a:p>
            <a:pPr>
              <a:defRPr/>
            </a:pPr>
            <a:r>
              <a:rPr lang="fr-FR" b="1" dirty="0">
                <a:latin typeface="Courier New" pitchFamily="49" charset="0"/>
                <a:cs typeface="Courier New" pitchFamily="49" charset="0"/>
              </a:rPr>
              <a:t>      DEFAULT TABLESPACE users</a:t>
            </a:r>
          </a:p>
          <a:p>
            <a:pPr>
              <a:defRPr/>
            </a:pPr>
            <a:r>
              <a:rPr lang="fr-FR" b="1" dirty="0">
                <a:latin typeface="Courier New" pitchFamily="49" charset="0"/>
                <a:cs typeface="Courier New" pitchFamily="49" charset="0"/>
              </a:rPr>
              <a:t>      </a:t>
            </a:r>
            <a:r>
              <a:rPr lang="fr-FR" b="1" dirty="0">
                <a:solidFill>
                  <a:srgbClr val="FF0000"/>
                </a:solidFill>
                <a:latin typeface="Courier New" pitchFamily="49" charset="0"/>
                <a:cs typeface="Courier New" pitchFamily="49" charset="0"/>
              </a:rPr>
              <a:t>ENABLE PLUGGABLE DATABASE</a:t>
            </a:r>
            <a:r>
              <a:rPr lang="fr-FR" b="1" dirty="0">
                <a:latin typeface="Courier New" pitchFamily="49" charset="0"/>
                <a:cs typeface="Courier New" pitchFamily="49" charset="0"/>
              </a:rPr>
              <a:t>;</a:t>
            </a:r>
            <a:r>
              <a:rPr lang="en-US" b="1" dirty="0">
                <a:latin typeface="Courier New" pitchFamily="49" charset="0"/>
                <a:cs typeface="Arial" charset="0"/>
              </a:rPr>
              <a:t>     </a:t>
            </a:r>
          </a:p>
        </p:txBody>
      </p:sp>
    </p:spTree>
    <p:custDataLst>
      <p:tags r:id="rId1"/>
    </p:custDataLst>
    <p:extLst>
      <p:ext uri="{BB962C8B-B14F-4D97-AF65-F5344CB8AC3E}">
        <p14:creationId xmlns:p14="http://schemas.microsoft.com/office/powerpoint/2010/main" val="3692859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After CDB Creation</a:t>
            </a:r>
            <a:r>
              <a:rPr lang="en-US" altLang="en-US" dirty="0"/>
              <a:t>: What’s New in CDB</a:t>
            </a:r>
            <a:endParaRPr lang="en-US" dirty="0"/>
          </a:p>
        </p:txBody>
      </p:sp>
      <p:sp>
        <p:nvSpPr>
          <p:cNvPr id="3" name="Content Placeholder 2"/>
          <p:cNvSpPr>
            <a:spLocks noGrp="1"/>
          </p:cNvSpPr>
          <p:nvPr>
            <p:ph idx="1"/>
          </p:nvPr>
        </p:nvSpPr>
        <p:spPr>
          <a:xfrm>
            <a:off x="622138" y="1242485"/>
            <a:ext cx="10944549" cy="5579811"/>
          </a:xfrm>
        </p:spPr>
        <p:txBody>
          <a:bodyPr/>
          <a:lstStyle/>
          <a:p>
            <a:r>
              <a:rPr lang="en-US" altLang="en-US" dirty="0"/>
              <a:t>A CDB has new characteristics compared to non-CDBs:</a:t>
            </a:r>
          </a:p>
          <a:p>
            <a:pPr lvl="1"/>
            <a:r>
              <a:rPr lang="en-US" altLang="en-US" b="1" dirty="0"/>
              <a:t>Two containers:</a:t>
            </a:r>
          </a:p>
          <a:p>
            <a:pPr marL="1279525" lvl="2" indent="-365125"/>
            <a:r>
              <a:rPr lang="en-US" altLang="en-US" dirty="0"/>
              <a:t>The CDB </a:t>
            </a:r>
            <a:r>
              <a:rPr lang="en-US" altLang="en-US" b="1" dirty="0">
                <a:solidFill>
                  <a:srgbClr val="FF0000"/>
                </a:solidFill>
                <a:cs typeface="Courier New" panose="02070309020205020404" pitchFamily="49" charset="0"/>
              </a:rPr>
              <a:t>root</a:t>
            </a:r>
            <a:r>
              <a:rPr lang="en-US" altLang="en-US" dirty="0"/>
              <a:t> </a:t>
            </a:r>
            <a:r>
              <a:rPr lang="en-US" altLang="en-US" dirty="0">
                <a:latin typeface="Courier New" panose="02070309020205020404" pitchFamily="49" charset="0"/>
                <a:cs typeface="Courier New" panose="02070309020205020404" pitchFamily="49" charset="0"/>
              </a:rPr>
              <a:t>(CDB$ROOT)</a:t>
            </a:r>
          </a:p>
          <a:p>
            <a:pPr marL="1279525" lvl="2" indent="-365125"/>
            <a:r>
              <a:rPr lang="en-US" altLang="en-US" dirty="0"/>
              <a:t>The CDB </a:t>
            </a:r>
            <a:r>
              <a:rPr lang="en-US" altLang="en-US" b="1" dirty="0">
                <a:solidFill>
                  <a:srgbClr val="FF0000"/>
                </a:solidFill>
                <a:cs typeface="Courier New" panose="02070309020205020404" pitchFamily="49" charset="0"/>
              </a:rPr>
              <a:t>seed</a:t>
            </a:r>
            <a:r>
              <a:rPr lang="en-US" altLang="en-US" dirty="0"/>
              <a:t> </a:t>
            </a:r>
            <a:r>
              <a:rPr lang="en-US" altLang="en-US" dirty="0">
                <a:latin typeface="Courier New" panose="02070309020205020404" pitchFamily="49" charset="0"/>
                <a:cs typeface="Courier New" panose="02070309020205020404" pitchFamily="49" charset="0"/>
              </a:rPr>
              <a:t>(PDB$SEED)</a:t>
            </a:r>
          </a:p>
          <a:p>
            <a:pPr lvl="1"/>
            <a:r>
              <a:rPr lang="en-US" altLang="en-US" b="1" dirty="0"/>
              <a:t>Several services</a:t>
            </a:r>
            <a:r>
              <a:rPr lang="en-US" altLang="en-US" dirty="0"/>
              <a:t>: One per container </a:t>
            </a:r>
          </a:p>
          <a:p>
            <a:pPr marL="1279525" lvl="2" indent="-365125"/>
            <a:r>
              <a:rPr lang="en-US" altLang="en-US" dirty="0"/>
              <a:t>Name of CDB </a:t>
            </a:r>
            <a:r>
              <a:rPr lang="en-US" altLang="en-US" dirty="0">
                <a:cs typeface="Courier New" panose="02070309020205020404" pitchFamily="49" charset="0"/>
              </a:rPr>
              <a:t>root</a:t>
            </a:r>
            <a:r>
              <a:rPr lang="en-US" altLang="en-US" dirty="0"/>
              <a:t> service = name of the CDB (</a:t>
            </a:r>
            <a:r>
              <a:rPr lang="en-US" altLang="en-US" dirty="0">
                <a:latin typeface="Courier New" panose="02070309020205020404" pitchFamily="49" charset="0"/>
                <a:cs typeface="Courier New" panose="02070309020205020404" pitchFamily="49" charset="0"/>
              </a:rPr>
              <a:t>cdb2)</a:t>
            </a:r>
          </a:p>
          <a:p>
            <a:pPr lvl="3"/>
            <a:r>
              <a:rPr lang="en-US" altLang="en-US" dirty="0">
                <a:cs typeface="Courier New" panose="02070309020205020404" pitchFamily="49" charset="0"/>
              </a:rPr>
              <a:t>Maximum number of services: 10000</a:t>
            </a:r>
          </a:p>
          <a:p>
            <a:pPr lvl="3"/>
            <a:r>
              <a:rPr lang="en-US" altLang="en-US" dirty="0">
                <a:cs typeface="Courier New" panose="02070309020205020404" pitchFamily="49" charset="0"/>
              </a:rPr>
              <a:t>Max nb of services per PDB&lt;= max nb of services in CDB</a:t>
            </a:r>
          </a:p>
          <a:p>
            <a:pPr lvl="1"/>
            <a:r>
              <a:rPr lang="en-US" altLang="en-US" b="1" dirty="0"/>
              <a:t>Common</a:t>
            </a:r>
            <a:r>
              <a:rPr lang="en-US" altLang="en-US" dirty="0"/>
              <a:t> </a:t>
            </a:r>
            <a:r>
              <a:rPr lang="en-US" altLang="en-US" b="1" dirty="0"/>
              <a:t>users</a:t>
            </a:r>
            <a:r>
              <a:rPr lang="en-US" altLang="en-US" dirty="0"/>
              <a:t> in CDB </a:t>
            </a:r>
            <a:r>
              <a:rPr lang="en-US" altLang="en-US" dirty="0">
                <a:cs typeface="Courier New" panose="02070309020205020404" pitchFamily="49" charset="0"/>
              </a:rPr>
              <a:t>root</a:t>
            </a:r>
            <a:r>
              <a:rPr lang="en-US" altLang="en-US" dirty="0"/>
              <a:t> and CDB </a:t>
            </a:r>
            <a:r>
              <a:rPr lang="en-US" altLang="en-US" dirty="0">
                <a:cs typeface="Courier New" panose="02070309020205020404" pitchFamily="49" charset="0"/>
              </a:rPr>
              <a:t>seed</a:t>
            </a:r>
            <a:r>
              <a:rPr lang="en-US" altLang="en-US" dirty="0"/>
              <a:t>: </a:t>
            </a:r>
            <a:r>
              <a:rPr lang="en-US" altLang="en-US" dirty="0">
                <a:latin typeface="Courier New" panose="02070309020205020404" pitchFamily="49" charset="0"/>
                <a:cs typeface="Courier New" panose="02070309020205020404" pitchFamily="49" charset="0"/>
              </a:rPr>
              <a:t>SYS,SYSTEM …</a:t>
            </a:r>
          </a:p>
          <a:p>
            <a:pPr lvl="1"/>
            <a:r>
              <a:rPr lang="en-US" altLang="en-US" b="1" dirty="0">
                <a:cs typeface="Arial" panose="020B0604020202020204" pitchFamily="34" charset="0"/>
              </a:rPr>
              <a:t>Common</a:t>
            </a:r>
            <a:r>
              <a:rPr lang="en-US" altLang="en-US" dirty="0">
                <a:cs typeface="Arial" panose="020B0604020202020204" pitchFamily="34" charset="0"/>
              </a:rPr>
              <a:t> </a:t>
            </a:r>
            <a:r>
              <a:rPr lang="en-US" altLang="en-US" b="1" dirty="0">
                <a:cs typeface="Arial" panose="020B0604020202020204" pitchFamily="34" charset="0"/>
              </a:rPr>
              <a:t>privileges</a:t>
            </a:r>
            <a:r>
              <a:rPr lang="en-US" altLang="en-US" dirty="0">
                <a:cs typeface="Arial" panose="020B0604020202020204" pitchFamily="34" charset="0"/>
              </a:rPr>
              <a:t> granted to common users</a:t>
            </a:r>
          </a:p>
          <a:p>
            <a:pPr lvl="1"/>
            <a:r>
              <a:rPr lang="en-US" altLang="en-US" b="1" dirty="0">
                <a:cs typeface="Arial" panose="020B0604020202020204" pitchFamily="34" charset="0"/>
              </a:rPr>
              <a:t>Predefined common roles</a:t>
            </a:r>
          </a:p>
          <a:p>
            <a:pPr lvl="1"/>
            <a:r>
              <a:rPr lang="en-US" altLang="en-US" dirty="0">
                <a:cs typeface="Arial" panose="020B0604020202020204" pitchFamily="34" charset="0"/>
              </a:rPr>
              <a:t>Tablespaces and datafiles associated with each container: </a:t>
            </a:r>
          </a:p>
          <a:p>
            <a:pPr marL="1279525" lvl="2" indent="-365125"/>
            <a:r>
              <a:rPr lang="en-US" altLang="en-US" dirty="0">
                <a:latin typeface="Courier New" panose="02070309020205020404" pitchFamily="49" charset="0"/>
                <a:cs typeface="Courier New" panose="02070309020205020404" pitchFamily="49" charset="0"/>
              </a:rPr>
              <a:t>SYSTEM</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SYSAUX</a:t>
            </a:r>
            <a:r>
              <a:rPr lang="en-US" altLang="en-US" dirty="0">
                <a:cs typeface="Courier New" panose="02070309020205020404" pitchFamily="49" charset="0"/>
              </a:rPr>
              <a:t>, and </a:t>
            </a:r>
            <a:r>
              <a:rPr lang="en-US" altLang="en-US" dirty="0">
                <a:latin typeface="Courier New" panose="02070309020205020404" pitchFamily="49" charset="0"/>
                <a:cs typeface="Courier New" panose="02070309020205020404" pitchFamily="49" charset="0"/>
              </a:rPr>
              <a:t>UNDO</a:t>
            </a:r>
          </a:p>
          <a:p>
            <a:endParaRPr lang="en-US" dirty="0"/>
          </a:p>
        </p:txBody>
      </p:sp>
    </p:spTree>
    <p:custDataLst>
      <p:tags r:id="rId1"/>
    </p:custDataLst>
    <p:extLst>
      <p:ext uri="{BB962C8B-B14F-4D97-AF65-F5344CB8AC3E}">
        <p14:creationId xmlns:p14="http://schemas.microsoft.com/office/powerpoint/2010/main" val="1359412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38" y="-140400"/>
            <a:ext cx="10512862" cy="1325563"/>
          </a:xfrm>
        </p:spPr>
        <p:txBody>
          <a:bodyPr/>
          <a:lstStyle/>
          <a:p>
            <a:r>
              <a:rPr lang="fr-FR" altLang="en-US" dirty="0"/>
              <a:t>Data Dictionary Views</a:t>
            </a:r>
            <a:r>
              <a:rPr lang="en-US" altLang="en-US" dirty="0"/>
              <a:t>: </a:t>
            </a:r>
            <a:r>
              <a:rPr lang="en-US" altLang="en-US" dirty="0">
                <a:solidFill>
                  <a:srgbClr val="FF0000"/>
                </a:solidFill>
              </a:rPr>
              <a:t>DBA_</a:t>
            </a:r>
            <a:r>
              <a:rPr lang="en-US" altLang="en-US" i="1" dirty="0">
                <a:solidFill>
                  <a:srgbClr val="FF0000"/>
                </a:solidFill>
              </a:rPr>
              <a:t>xxx</a:t>
            </a:r>
            <a:endParaRPr lang="en-US" dirty="0"/>
          </a:p>
        </p:txBody>
      </p:sp>
      <p:sp>
        <p:nvSpPr>
          <p:cNvPr id="3" name="Content Placeholder 2"/>
          <p:cNvSpPr>
            <a:spLocks noGrp="1"/>
          </p:cNvSpPr>
          <p:nvPr>
            <p:ph idx="1"/>
          </p:nvPr>
        </p:nvSpPr>
        <p:spPr>
          <a:xfrm>
            <a:off x="622138" y="1242485"/>
            <a:ext cx="10944549" cy="4989393"/>
          </a:xfrm>
        </p:spPr>
        <p:txBody>
          <a:bodyPr/>
          <a:lstStyle/>
          <a:p>
            <a:endParaRPr lang="fr-FR" dirty="0"/>
          </a:p>
          <a:p>
            <a:endParaRPr lang="fr-FR" dirty="0"/>
          </a:p>
          <a:p>
            <a:endParaRPr lang="fr-FR" dirty="0"/>
          </a:p>
          <a:p>
            <a:endParaRPr lang="fr-FR" dirty="0"/>
          </a:p>
          <a:p>
            <a:endParaRPr lang="fr-FR" dirty="0"/>
          </a:p>
          <a:p>
            <a:pPr defTabSz="228600">
              <a:defRPr/>
            </a:pPr>
            <a:r>
              <a:rPr lang="en-US" sz="2200" dirty="0">
                <a:cs typeface="Arial" charset="0"/>
              </a:rPr>
              <a:t>DBA</a:t>
            </a:r>
            <a:r>
              <a:rPr lang="en-US" sz="2200" i="1" dirty="0">
                <a:cs typeface="Arial" charset="0"/>
              </a:rPr>
              <a:t> </a:t>
            </a:r>
            <a:r>
              <a:rPr lang="en-US" sz="2200" dirty="0">
                <a:cs typeface="Arial" charset="0"/>
              </a:rPr>
              <a:t>dictionary views providing information within PDB:</a:t>
            </a:r>
          </a:p>
          <a:p>
            <a:pPr marL="117475" indent="-460375" defTabSz="228600">
              <a:defRPr/>
            </a:pPr>
            <a:r>
              <a:rPr lang="en-US" sz="1600" dirty="0">
                <a:cs typeface="Arial" charset="0"/>
              </a:rPr>
              <a:t/>
            </a:r>
            <a:br>
              <a:rPr lang="en-US" sz="1600" dirty="0">
                <a:cs typeface="Arial" charset="0"/>
              </a:rPr>
            </a:br>
            <a:endParaRPr lang="en-US" sz="1600" dirty="0">
              <a:cs typeface="Arial" charset="0"/>
            </a:endParaRPr>
          </a:p>
          <a:p>
            <a:pPr marL="574675" lvl="1" indent="-460375" defTabSz="228600">
              <a:buClr>
                <a:schemeClr val="accent1"/>
              </a:buClr>
              <a:buFont typeface="Arial" pitchFamily="34" charset="0"/>
              <a:buChar char="•"/>
              <a:defRPr/>
            </a:pPr>
            <a:r>
              <a:rPr lang="en-US" sz="2200" dirty="0">
                <a:latin typeface="Courier New" pitchFamily="49" charset="0"/>
                <a:cs typeface="Courier New" pitchFamily="49" charset="0"/>
              </a:rPr>
              <a:t>DBA_tablespaces</a:t>
            </a:r>
            <a:r>
              <a:rPr lang="en-US" sz="2200" dirty="0">
                <a:cs typeface="Courier New" pitchFamily="49" charset="0"/>
              </a:rPr>
              <a:t>: All tablespaces of the PDB</a:t>
            </a:r>
            <a:endParaRPr lang="en-US" sz="2200" dirty="0">
              <a:latin typeface="Courier New" pitchFamily="49" charset="0"/>
              <a:cs typeface="Courier New" pitchFamily="49" charset="0"/>
            </a:endParaRPr>
          </a:p>
          <a:p>
            <a:pPr marL="574675" lvl="1" indent="-460375" defTabSz="228600">
              <a:buClr>
                <a:schemeClr val="accent1"/>
              </a:buClr>
              <a:buFont typeface="Arial" pitchFamily="34" charset="0"/>
              <a:buChar char="•"/>
              <a:defRPr/>
            </a:pPr>
            <a:r>
              <a:rPr lang="en-US" sz="2200" dirty="0">
                <a:latin typeface="Courier New" pitchFamily="49" charset="0"/>
                <a:cs typeface="Courier New" pitchFamily="49" charset="0"/>
              </a:rPr>
              <a:t>DBA_data_files</a:t>
            </a:r>
            <a:r>
              <a:rPr lang="en-US" sz="2200" dirty="0">
                <a:cs typeface="Courier New" pitchFamily="49" charset="0"/>
              </a:rPr>
              <a:t>: All datafiles of the PDB</a:t>
            </a:r>
            <a:endParaRPr lang="en-US" sz="2200" dirty="0">
              <a:latin typeface="Courier New" pitchFamily="49" charset="0"/>
              <a:cs typeface="Courier New" pitchFamily="49" charset="0"/>
            </a:endParaRPr>
          </a:p>
          <a:p>
            <a:pPr marL="574675" lvl="1" indent="-460375" defTabSz="228600">
              <a:buClr>
                <a:schemeClr val="accent1"/>
              </a:buClr>
              <a:buFont typeface="Arial" pitchFamily="34" charset="0"/>
              <a:buChar char="•"/>
              <a:defRPr/>
            </a:pPr>
            <a:r>
              <a:rPr lang="en-US" sz="2200" dirty="0">
                <a:latin typeface="Courier New" pitchFamily="49" charset="0"/>
                <a:cs typeface="Courier New" pitchFamily="49" charset="0"/>
              </a:rPr>
              <a:t>DBA_tables</a:t>
            </a:r>
            <a:r>
              <a:rPr lang="en-US" sz="2200" dirty="0">
                <a:cs typeface="Courier New" pitchFamily="49" charset="0"/>
              </a:rPr>
              <a:t>: All tables in the PDB</a:t>
            </a:r>
            <a:endParaRPr lang="en-US" sz="2200" dirty="0">
              <a:latin typeface="Courier New" pitchFamily="49" charset="0"/>
              <a:cs typeface="Courier New" pitchFamily="49" charset="0"/>
            </a:endParaRPr>
          </a:p>
          <a:p>
            <a:pPr marL="574675" lvl="1" indent="-460375" defTabSz="228600">
              <a:buClr>
                <a:schemeClr val="accent1"/>
              </a:buClr>
              <a:buFont typeface="Arial" pitchFamily="34" charset="0"/>
              <a:buChar char="•"/>
              <a:defRPr/>
            </a:pPr>
            <a:r>
              <a:rPr lang="en-US" sz="2200" dirty="0">
                <a:latin typeface="Courier New" pitchFamily="49" charset="0"/>
                <a:cs typeface="Courier New" pitchFamily="49" charset="0"/>
              </a:rPr>
              <a:t>DBA_users</a:t>
            </a:r>
            <a:r>
              <a:rPr lang="en-US" sz="2200" dirty="0">
                <a:cs typeface="Courier New" pitchFamily="49" charset="0"/>
              </a:rPr>
              <a:t>: All common and local users of the PDB</a:t>
            </a:r>
            <a:endParaRPr lang="en-US" sz="2200" dirty="0">
              <a:latin typeface="Courier New" pitchFamily="49" charset="0"/>
              <a:cs typeface="Courier New" pitchFamily="49" charset="0"/>
            </a:endParaRPr>
          </a:p>
        </p:txBody>
      </p:sp>
      <p:sp>
        <p:nvSpPr>
          <p:cNvPr id="4" name="PPTShape_0"/>
          <p:cNvSpPr>
            <a:spLocks noChangeArrowheads="1"/>
          </p:cNvSpPr>
          <p:nvPr/>
        </p:nvSpPr>
        <p:spPr bwMode="blackWhite">
          <a:xfrm>
            <a:off x="1117600" y="1066800"/>
            <a:ext cx="9728200" cy="2217738"/>
          </a:xfrm>
          <a:prstGeom prst="roundRect">
            <a:avLst>
              <a:gd name="adj" fmla="val 0"/>
            </a:avLst>
          </a:prstGeom>
          <a:solidFill>
            <a:srgbClr val="FF9999"/>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5" name="AutoShape 6"/>
          <p:cNvSpPr>
            <a:spLocks noChangeArrowheads="1"/>
          </p:cNvSpPr>
          <p:nvPr/>
        </p:nvSpPr>
        <p:spPr bwMode="blackWhite">
          <a:xfrm>
            <a:off x="1739900" y="1752600"/>
            <a:ext cx="8801100" cy="1371600"/>
          </a:xfrm>
          <a:prstGeom prst="roundRect">
            <a:avLst>
              <a:gd name="adj" fmla="val 0"/>
            </a:avLst>
          </a:prstGeom>
          <a:solidFill>
            <a:srgbClr val="CCCCCC"/>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6" name="AutoShape 7"/>
          <p:cNvSpPr>
            <a:spLocks noChangeArrowheads="1"/>
          </p:cNvSpPr>
          <p:nvPr/>
        </p:nvSpPr>
        <p:spPr bwMode="blackWhite">
          <a:xfrm>
            <a:off x="2432050" y="2362200"/>
            <a:ext cx="7905750" cy="685800"/>
          </a:xfrm>
          <a:prstGeom prst="roundRect">
            <a:avLst>
              <a:gd name="adj" fmla="val 0"/>
            </a:avLst>
          </a:prstGeom>
          <a:solidFill>
            <a:srgbClr val="FFCC33"/>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7" name="Rectangle 8"/>
          <p:cNvSpPr>
            <a:spLocks noChangeArrowheads="1"/>
          </p:cNvSpPr>
          <p:nvPr/>
        </p:nvSpPr>
        <p:spPr bwMode="auto">
          <a:xfrm>
            <a:off x="2441575" y="2438400"/>
            <a:ext cx="5970588"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USER_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Objects owned by the current user in a PDB</a:t>
            </a:r>
          </a:p>
        </p:txBody>
      </p:sp>
      <p:sp>
        <p:nvSpPr>
          <p:cNvPr id="8" name="Rectangle 9"/>
          <p:cNvSpPr>
            <a:spLocks noChangeArrowheads="1"/>
          </p:cNvSpPr>
          <p:nvPr/>
        </p:nvSpPr>
        <p:spPr bwMode="auto">
          <a:xfrm>
            <a:off x="1831975" y="1752600"/>
            <a:ext cx="6229350"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ALL_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Objects accessible by the current user in a PDB</a:t>
            </a:r>
          </a:p>
        </p:txBody>
      </p:sp>
      <p:sp>
        <p:nvSpPr>
          <p:cNvPr id="9" name="Rectangle 10"/>
          <p:cNvSpPr>
            <a:spLocks noChangeArrowheads="1"/>
          </p:cNvSpPr>
          <p:nvPr/>
        </p:nvSpPr>
        <p:spPr bwMode="auto">
          <a:xfrm>
            <a:off x="1195388" y="1143000"/>
            <a:ext cx="6011862" cy="42545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defRPr/>
            </a:pPr>
            <a:r>
              <a:rPr lang="en-US" dirty="0">
                <a:solidFill>
                  <a:srgbClr val="000000"/>
                </a:solidFill>
                <a:latin typeface="Courier New" pitchFamily="49" charset="0"/>
                <a:cs typeface="Arial" charset="0"/>
              </a:rPr>
              <a:t>DBA_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All objects in the root or a pluggable database</a:t>
            </a:r>
          </a:p>
        </p:txBody>
      </p:sp>
      <p:sp>
        <p:nvSpPr>
          <p:cNvPr id="10" name="Content Placeholder 2"/>
          <p:cNvSpPr txBox="1">
            <a:spLocks/>
          </p:cNvSpPr>
          <p:nvPr/>
        </p:nvSpPr>
        <p:spPr bwMode="gray">
          <a:xfrm>
            <a:off x="731520" y="3861048"/>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a:tabLst>
                <a:tab pos="400050" algn="r"/>
                <a:tab pos="673100" algn="l"/>
              </a:tabLst>
              <a:defRPr/>
            </a:pPr>
            <a:r>
              <a:rPr lang="en-US" b="1" dirty="0">
                <a:latin typeface="Courier New" pitchFamily="49" charset="0"/>
                <a:cs typeface="Arial" charset="0"/>
              </a:rPr>
              <a:t>SQL&gt; SELECT table_name FROM dict WHERE table_name like </a:t>
            </a:r>
            <a:r>
              <a:rPr lang="en-US" dirty="0">
                <a:latin typeface="Courier New" pitchFamily="49" charset="0"/>
                <a:cs typeface="Courier New" pitchFamily="49" charset="0"/>
              </a:rPr>
              <a:t>'</a:t>
            </a:r>
            <a:r>
              <a:rPr lang="en-US" b="1" dirty="0">
                <a:latin typeface="Courier New" pitchFamily="49" charset="0"/>
                <a:cs typeface="Arial" charset="0"/>
              </a:rPr>
              <a:t>DBA%</a:t>
            </a:r>
            <a:r>
              <a:rPr lang="en-US" dirty="0">
                <a:latin typeface="Courier New" pitchFamily="49" charset="0"/>
                <a:cs typeface="Courier New" pitchFamily="49" charset="0"/>
              </a:rPr>
              <a:t>'</a:t>
            </a:r>
            <a:r>
              <a:rPr lang="en-US" b="1" dirty="0">
                <a:latin typeface="Courier New" pitchFamily="49" charset="0"/>
                <a:cs typeface="Arial" charset="0"/>
              </a:rPr>
              <a:t>;</a:t>
            </a:r>
          </a:p>
        </p:txBody>
      </p:sp>
    </p:spTree>
    <p:custDataLst>
      <p:tags r:id="rId1"/>
    </p:custDataLst>
    <p:extLst>
      <p:ext uri="{BB962C8B-B14F-4D97-AF65-F5344CB8AC3E}">
        <p14:creationId xmlns:p14="http://schemas.microsoft.com/office/powerpoint/2010/main" val="4020134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0AST6reG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TotalTime>
  <Words>4221</Words>
  <Application>Microsoft Office PowerPoint</Application>
  <PresentationFormat>Custom</PresentationFormat>
  <Paragraphs>482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CDB and Regular PDBs</vt:lpstr>
      <vt:lpstr>Objectives</vt:lpstr>
      <vt:lpstr>Goals </vt:lpstr>
      <vt:lpstr>Creating a CDB</vt:lpstr>
      <vt:lpstr>Creating a CDB: Using SQL*Plus</vt:lpstr>
      <vt:lpstr>New Clause: SEED FILE_NAME_CONVERT</vt:lpstr>
      <vt:lpstr>New Clause: ENABLE PLUGGABLE DATABASE</vt:lpstr>
      <vt:lpstr>After CDB Creation: What’s New in CDB</vt:lpstr>
      <vt:lpstr>Data Dictionary Views: DBA_xxx</vt:lpstr>
      <vt:lpstr>Data Dictionary Views: CDB_xxx</vt:lpstr>
      <vt:lpstr>Data Dictionary Views: Examples</vt:lpstr>
      <vt:lpstr>Data Dictionary Views: V$xxx Views</vt:lpstr>
      <vt:lpstr>After CDB Creation: To do List </vt:lpstr>
      <vt:lpstr>Automatic Diagnostic Repository</vt:lpstr>
      <vt:lpstr>Automatic Diagnostic Repository: alert.log File</vt:lpstr>
      <vt:lpstr>Provisioning New Pluggable Databases</vt:lpstr>
      <vt:lpstr>Tools</vt:lpstr>
      <vt:lpstr>Create New PDB from PDB$SEED </vt:lpstr>
      <vt:lpstr>Steps: With FILE_NAME_CONVERT</vt:lpstr>
      <vt:lpstr>Steps: Without FILE_NAME_CONVERT</vt:lpstr>
      <vt:lpstr>Summary</vt:lpstr>
      <vt:lpstr>Practice 2: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CDB and Regular PDBs</dc:title>
  <dc:subject>OU7_Jan2018</dc:subject>
  <dc:creator>Dominique Jeunot</dc:creator>
  <cp:keywords>OU7 PowerPoint Template</cp:keywords>
  <dc:description>Oracle University Production Services PowerPoint Template</dc:description>
  <cp:lastModifiedBy>HP</cp:lastModifiedBy>
  <cp:revision>42</cp:revision>
  <cp:lastPrinted>2002-03-28T23:57:22Z</cp:lastPrinted>
  <dcterms:created xsi:type="dcterms:W3CDTF">2018-02-20T11:59:31Z</dcterms:created>
  <dcterms:modified xsi:type="dcterms:W3CDTF">2021-01-06T17:27:46Z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