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9"/>
  </p:notesMasterIdLst>
  <p:handoutMasterIdLst>
    <p:handoutMasterId r:id="rId30"/>
  </p:handoutMasterIdLst>
  <p:sldIdLst>
    <p:sldId id="287" r:id="rId2"/>
    <p:sldId id="285" r:id="rId3"/>
    <p:sldId id="289" r:id="rId4"/>
    <p:sldId id="259" r:id="rId5"/>
    <p:sldId id="290" r:id="rId6"/>
    <p:sldId id="291" r:id="rId7"/>
    <p:sldId id="292" r:id="rId8"/>
    <p:sldId id="293" r:id="rId9"/>
    <p:sldId id="265" r:id="rId10"/>
    <p:sldId id="294" r:id="rId11"/>
    <p:sldId id="295" r:id="rId12"/>
    <p:sldId id="296" r:id="rId13"/>
    <p:sldId id="297" r:id="rId14"/>
    <p:sldId id="298" r:id="rId15"/>
    <p:sldId id="299" r:id="rId16"/>
    <p:sldId id="300" r:id="rId17"/>
    <p:sldId id="301" r:id="rId18"/>
    <p:sldId id="302" r:id="rId19"/>
    <p:sldId id="303" r:id="rId20"/>
    <p:sldId id="304" r:id="rId21"/>
    <p:sldId id="278" r:id="rId22"/>
    <p:sldId id="279" r:id="rId23"/>
    <p:sldId id="280" r:id="rId24"/>
    <p:sldId id="281" r:id="rId25"/>
    <p:sldId id="282" r:id="rId26"/>
    <p:sldId id="283" r:id="rId27"/>
    <p:sldId id="284" r:id="rId28"/>
  </p:sldIdLst>
  <p:sldSz cx="12188825" cy="6858000"/>
  <p:notesSz cx="7772400" cy="100584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407">
          <p15:clr>
            <a:srgbClr val="A4A3A4"/>
          </p15:clr>
        </p15:guide>
        <p15:guide id="5" pos="316">
          <p15:clr>
            <a:srgbClr val="A4A3A4"/>
          </p15:clr>
        </p15:guide>
        <p15:guide id="6" pos="498">
          <p15:clr>
            <a:srgbClr val="A4A3A4"/>
          </p15:clr>
        </p15:guide>
        <p15:guide id="7" pos="679">
          <p15:clr>
            <a:srgbClr val="A4A3A4"/>
          </p15:clr>
        </p15:guide>
        <p15:guide id="8" orient="horz" pos="55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4" autoAdjust="0"/>
    <p:restoredTop sz="53462" autoAdjust="0"/>
  </p:normalViewPr>
  <p:slideViewPr>
    <p:cSldViewPr showGuides="1">
      <p:cViewPr varScale="1">
        <p:scale>
          <a:sx n="118" d="100"/>
          <a:sy n="118" d="100"/>
        </p:scale>
        <p:origin x="989" y="91"/>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100" d="100"/>
          <a:sy n="100" d="100"/>
        </p:scale>
        <p:origin x="-2220" y="-72"/>
      </p:cViewPr>
      <p:guideLst>
        <p:guide orient="horz" pos="2923"/>
        <p:guide orient="horz" pos="283"/>
        <p:guide pos="2202"/>
        <p:guide pos="407"/>
        <p:guide pos="316"/>
        <p:guide pos="498"/>
        <p:guide pos="679"/>
        <p:guide orient="horz" pos="557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iEenfNF2lJE&amp;list=PLdtXkK5KBY57YreOtSENzpeH5O0Mso_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3248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1" dirty="0"/>
              <a:t>Application Installation</a:t>
            </a:r>
          </a:p>
          <a:p>
            <a:pPr lvl="1"/>
            <a:r>
              <a:rPr lang="en-US" altLang="en-US" dirty="0"/>
              <a:t>To implement an application on application PDBs within the same application container, perform the following steps:</a:t>
            </a:r>
          </a:p>
          <a:p>
            <a:pPr lvl="2">
              <a:buFont typeface="Calibri" panose="020F0502020204030204" pitchFamily="34" charset="0"/>
              <a:buAutoNum type="arabicPeriod"/>
            </a:pPr>
            <a:r>
              <a:rPr lang="en-US" altLang="en-US" dirty="0"/>
              <a:t>Connect to the application root to start installing an application.</a:t>
            </a:r>
          </a:p>
          <a:p>
            <a:pPr lvl="2">
              <a:buFont typeface="Calibri" panose="020F0502020204030204" pitchFamily="34" charset="0"/>
              <a:buAutoNum type="arabicPeriod"/>
            </a:pPr>
            <a:r>
              <a:rPr lang="en-US" altLang="en-US" dirty="0"/>
              <a:t>Tag the application with a name and version. This value is the application version that is used for future upgrade and patching operations. Before running the customer-supplied scripts, indicate installation start by using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 APPLICATION </a:t>
            </a:r>
            <a:r>
              <a:rPr lang="en-US" altLang="en-US" i="1" dirty="0">
                <a:latin typeface="Courier New" panose="02070309020205020404" pitchFamily="49" charset="0"/>
                <a:cs typeface="Courier New" panose="02070309020205020404" pitchFamily="49" charset="0"/>
              </a:rPr>
              <a:t>&lt;app_name&gt; </a:t>
            </a:r>
            <a:r>
              <a:rPr lang="en-US" altLang="en-US" dirty="0">
                <a:latin typeface="Courier New" panose="02070309020205020404" pitchFamily="49" charset="0"/>
                <a:cs typeface="Courier New" panose="02070309020205020404" pitchFamily="49" charset="0"/>
              </a:rPr>
              <a:t>BEGIN INSTALL</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n</a:t>
            </a:r>
            <a:r>
              <a:rPr lang="en-US" altLang="en-US" dirty="0">
                <a:latin typeface="Courier New" panose="02070309020205020404" pitchFamily="49" charset="0"/>
                <a:cs typeface="Courier New" panose="02070309020205020404" pitchFamily="49" charset="0"/>
              </a:rPr>
              <a:t>'</a:t>
            </a:r>
            <a:r>
              <a:rPr lang="en-US" altLang="en-US" dirty="0"/>
              <a:t>.</a:t>
            </a:r>
          </a:p>
          <a:p>
            <a:pPr lvl="2">
              <a:buFont typeface="Calibri" panose="020F0502020204030204" pitchFamily="34" charset="0"/>
              <a:buAutoNum type="arabicPeriod"/>
            </a:pPr>
            <a:r>
              <a:rPr lang="en-US" altLang="en-US" dirty="0"/>
              <a:t>Run the customer-defined scripts of the application installation. The scripts include the users, roles, and objects creation common to all application PDBs within the application container, as well as the privileges and roles that are commonly granted to the common users of the application PDBs.</a:t>
            </a:r>
          </a:p>
          <a:p>
            <a:pPr lvl="2">
              <a:buFont typeface="Calibri" panose="020F0502020204030204" pitchFamily="34" charset="0"/>
              <a:buAutoNum type="arabicPeriod"/>
            </a:pPr>
            <a:r>
              <a:rPr lang="en-US" altLang="en-US" dirty="0"/>
              <a:t>Indicate installation end by using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APPLICATION</a:t>
            </a:r>
            <a:r>
              <a:rPr lang="en-US" altLang="en-US" dirty="0"/>
              <a:t> </a:t>
            </a:r>
            <a:r>
              <a:rPr lang="en-US" altLang="en-US" i="1" dirty="0">
                <a:latin typeface="Courier New" panose="02070309020205020404" pitchFamily="49" charset="0"/>
                <a:cs typeface="Courier New" panose="02070309020205020404" pitchFamily="49" charset="0"/>
              </a:rPr>
              <a:t>&lt;app_name&gt;</a:t>
            </a:r>
            <a:r>
              <a:rPr lang="en-US" altLang="en-US" dirty="0"/>
              <a:t> </a:t>
            </a:r>
            <a:r>
              <a:rPr lang="en-US" altLang="en-US" dirty="0">
                <a:latin typeface="Courier New" panose="02070309020205020404" pitchFamily="49" charset="0"/>
                <a:cs typeface="Courier New" panose="02070309020205020404" pitchFamily="49" charset="0"/>
              </a:rPr>
              <a:t>END</a:t>
            </a:r>
            <a:r>
              <a:rPr lang="en-US" altLang="en-US" dirty="0"/>
              <a:t> </a:t>
            </a:r>
            <a:r>
              <a:rPr lang="en-US" altLang="en-US" dirty="0">
                <a:latin typeface="Courier New" panose="02070309020205020404" pitchFamily="49" charset="0"/>
                <a:cs typeface="Courier New" panose="02070309020205020404" pitchFamily="49" charset="0"/>
              </a:rPr>
              <a:t>INSTALL</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n</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cs typeface="Arial" panose="020B0604020202020204" pitchFamily="34" charset="0"/>
              </a:rPr>
              <a:t>Until the end of the operation is declared, the application is still under the </a:t>
            </a:r>
            <a:r>
              <a:rPr lang="en-US" altLang="en-US" dirty="0">
                <a:latin typeface="Courier New" panose="02070309020205020404" pitchFamily="49" charset="0"/>
                <a:cs typeface="Courier New" panose="02070309020205020404" pitchFamily="49" charset="0"/>
              </a:rPr>
              <a:t>INSTALLING</a:t>
            </a:r>
            <a:r>
              <a:rPr lang="en-US" altLang="en-US" dirty="0">
                <a:cs typeface="Arial" panose="020B0604020202020204" pitchFamily="34" charset="0"/>
              </a:rPr>
              <a:t> status</a:t>
            </a:r>
            <a:r>
              <a:rPr lang="en-US" altLang="en-US" dirty="0"/>
              <a:t>.</a:t>
            </a:r>
          </a:p>
          <a:p>
            <a:pPr lvl="2">
              <a:buFont typeface="Calibri" panose="020F0502020204030204" pitchFamily="34" charset="0"/>
              <a:buAutoNum type="arabicPeriod"/>
            </a:pPr>
            <a:r>
              <a:rPr lang="en-US" altLang="en-US" dirty="0"/>
              <a:t>Check </a:t>
            </a:r>
            <a:r>
              <a:rPr lang="en-US" altLang="en-US" dirty="0">
                <a:cs typeface="Arial" panose="020B0604020202020204" pitchFamily="34" charset="0"/>
              </a:rPr>
              <a:t>that the application installation is complete and successful by displaying the </a:t>
            </a:r>
            <a:r>
              <a:rPr lang="en-US" altLang="en-US" dirty="0">
                <a:latin typeface="Courier New" panose="02070309020205020404" pitchFamily="49" charset="0"/>
                <a:cs typeface="Courier New" panose="02070309020205020404" pitchFamily="49" charset="0"/>
              </a:rPr>
              <a:t>DBA_APPLICATIONS</a:t>
            </a:r>
            <a:r>
              <a:rPr lang="en-US" altLang="en-US" dirty="0">
                <a:cs typeface="Arial" panose="020B0604020202020204" pitchFamily="34" charset="0"/>
              </a:rPr>
              <a:t> view</a:t>
            </a:r>
            <a:r>
              <a:rPr lang="en-US" altLang="en-US" dirty="0"/>
              <a:t>.</a:t>
            </a:r>
          </a:p>
          <a:p>
            <a:pPr lvl="2">
              <a:buFont typeface="Calibri" panose="020F0502020204030204" pitchFamily="34" charset="0"/>
              <a:buAutoNum type="arabicPeriod"/>
            </a:pPr>
            <a:r>
              <a:rPr lang="en-US" altLang="en-US" dirty="0"/>
              <a:t>Connect to each application PDB to synchronize it with the application root.</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10</a:t>
            </a:fld>
            <a:endParaRPr lang="en-US" dirty="0"/>
          </a:p>
        </p:txBody>
      </p:sp>
    </p:spTree>
    <p:extLst>
      <p:ext uri="{BB962C8B-B14F-4D97-AF65-F5344CB8AC3E}">
        <p14:creationId xmlns:p14="http://schemas.microsoft.com/office/powerpoint/2010/main" val="92213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b="1" dirty="0"/>
              <a:t>Application Upgrade</a:t>
            </a:r>
            <a:endParaRPr lang="en-US" b="1" dirty="0">
              <a:cs typeface="Arial" pitchFamily="34" charset="0"/>
            </a:endParaRPr>
          </a:p>
          <a:p>
            <a:pPr lvl="1">
              <a:defRPr/>
            </a:pPr>
            <a:r>
              <a:rPr lang="en-US" dirty="0">
                <a:latin typeface="Arial" charset="0"/>
              </a:rPr>
              <a:t>Applying a patch on an application or upgrading an application requires that you know the current application version, which is retrievable from the </a:t>
            </a:r>
            <a:r>
              <a:rPr lang="en-US" dirty="0">
                <a:latin typeface="Courier New" pitchFamily="49" charset="0"/>
                <a:cs typeface="Courier New" pitchFamily="49" charset="0"/>
              </a:rPr>
              <a:t>DBA_APPLICATIONS</a:t>
            </a:r>
            <a:r>
              <a:rPr lang="en-US" dirty="0">
                <a:cs typeface="Arial" pitchFamily="34" charset="0"/>
              </a:rPr>
              <a:t> view</a:t>
            </a:r>
            <a:r>
              <a:rPr lang="en-US" dirty="0">
                <a:latin typeface="Arial" charset="0"/>
              </a:rPr>
              <a:t>.</a:t>
            </a:r>
          </a:p>
          <a:p>
            <a:pPr lvl="1">
              <a:defRPr/>
            </a:pPr>
            <a:r>
              <a:rPr lang="en-US" dirty="0"/>
              <a:t>Major changes to an application constitute application upgrades. </a:t>
            </a:r>
            <a:endParaRPr lang="en-US" dirty="0">
              <a:latin typeface="Arial" charset="0"/>
            </a:endParaRPr>
          </a:p>
          <a:p>
            <a:pPr lvl="1">
              <a:defRPr/>
            </a:pPr>
            <a:r>
              <a:rPr lang="en-US" dirty="0">
                <a:latin typeface="Arial" charset="0"/>
              </a:rPr>
              <a:t>Use the </a:t>
            </a:r>
            <a:r>
              <a:rPr lang="en-US" dirty="0">
                <a:latin typeface="Courier New" pitchFamily="49" charset="0"/>
                <a:cs typeface="Courier New" pitchFamily="49" charset="0"/>
              </a:rPr>
              <a:t>ALTER</a:t>
            </a:r>
            <a:r>
              <a:rPr lang="en-US" dirty="0">
                <a:cs typeface="Arial" pitchFamily="34" charset="0"/>
              </a:rPr>
              <a:t> </a:t>
            </a:r>
            <a:r>
              <a:rPr lang="en-US" dirty="0">
                <a:latin typeface="Courier New" pitchFamily="49" charset="0"/>
                <a:cs typeface="Courier New" pitchFamily="49" charset="0"/>
              </a:rPr>
              <a:t>PLUGGABLE</a:t>
            </a:r>
            <a:r>
              <a:rPr lang="en-US" dirty="0">
                <a:cs typeface="Arial" pitchFamily="34" charset="0"/>
              </a:rPr>
              <a:t> </a:t>
            </a:r>
            <a:r>
              <a:rPr lang="en-US" dirty="0">
                <a:latin typeface="Courier New" pitchFamily="49" charset="0"/>
                <a:cs typeface="Courier New" pitchFamily="49" charset="0"/>
              </a:rPr>
              <a:t>DATABASE</a:t>
            </a:r>
            <a:r>
              <a:rPr lang="en-US" dirty="0">
                <a:latin typeface="Arial" charset="0"/>
              </a:rPr>
              <a:t> </a:t>
            </a:r>
            <a:r>
              <a:rPr lang="en-US" dirty="0">
                <a:latin typeface="Courier New" pitchFamily="49" charset="0"/>
                <a:cs typeface="Courier New" pitchFamily="49" charset="0"/>
              </a:rPr>
              <a:t>APPLICATION</a:t>
            </a:r>
            <a:r>
              <a:rPr lang="en-US" dirty="0">
                <a:latin typeface="Arial" charset="0"/>
              </a:rPr>
              <a:t> </a:t>
            </a:r>
            <a:r>
              <a:rPr lang="en-US" i="1" dirty="0">
                <a:latin typeface="Courier New" pitchFamily="49" charset="0"/>
                <a:cs typeface="Courier New" pitchFamily="49" charset="0"/>
              </a:rPr>
              <a:t>&lt;app_name&gt;</a:t>
            </a:r>
            <a:r>
              <a:rPr lang="en-US" dirty="0">
                <a:latin typeface="Arial" charset="0"/>
              </a:rPr>
              <a:t> </a:t>
            </a:r>
            <a:r>
              <a:rPr lang="en-US" dirty="0">
                <a:latin typeface="Courier New" pitchFamily="49" charset="0"/>
                <a:cs typeface="Courier New" pitchFamily="49" charset="0"/>
              </a:rPr>
              <a:t>BEGIN</a:t>
            </a:r>
            <a:r>
              <a:rPr lang="en-US" dirty="0">
                <a:latin typeface="Arial" charset="0"/>
              </a:rPr>
              <a:t> </a:t>
            </a:r>
            <a:r>
              <a:rPr lang="en-US" dirty="0">
                <a:latin typeface="Courier New" pitchFamily="49" charset="0"/>
                <a:cs typeface="Courier New" pitchFamily="49" charset="0"/>
              </a:rPr>
              <a:t>UPGRADE</a:t>
            </a:r>
            <a:r>
              <a:rPr lang="en-US" dirty="0">
                <a:latin typeface="Arial" charset="0"/>
              </a:rPr>
              <a:t> </a:t>
            </a:r>
            <a:r>
              <a:rPr lang="en-US" dirty="0">
                <a:latin typeface="Courier New" pitchFamily="49" charset="0"/>
                <a:cs typeface="Courier New" pitchFamily="49" charset="0"/>
              </a:rPr>
              <a:t>'4.1'</a:t>
            </a:r>
            <a:r>
              <a:rPr lang="en-US" dirty="0">
                <a:latin typeface="Arial" charset="0"/>
              </a:rPr>
              <a:t> </a:t>
            </a:r>
            <a:r>
              <a:rPr lang="en-US" dirty="0">
                <a:latin typeface="Courier New" pitchFamily="49" charset="0"/>
                <a:cs typeface="Courier New" pitchFamily="49" charset="0"/>
              </a:rPr>
              <a:t>TO</a:t>
            </a:r>
            <a:r>
              <a:rPr lang="en-US" dirty="0">
                <a:latin typeface="Arial" charset="0"/>
              </a:rPr>
              <a:t> </a:t>
            </a:r>
            <a:r>
              <a:rPr lang="en-US" dirty="0">
                <a:latin typeface="Courier New" pitchFamily="49" charset="0"/>
                <a:cs typeface="Courier New" pitchFamily="49" charset="0"/>
              </a:rPr>
              <a:t>'4.2'</a:t>
            </a:r>
            <a:r>
              <a:rPr lang="en-US" dirty="0">
                <a:latin typeface="Arial" charset="0"/>
              </a:rPr>
              <a:t> </a:t>
            </a:r>
            <a:r>
              <a:rPr lang="en-US" dirty="0">
                <a:cs typeface="Arial" pitchFamily="34" charset="0"/>
              </a:rPr>
              <a:t>and</a:t>
            </a:r>
            <a:r>
              <a:rPr lang="en-US" dirty="0">
                <a:latin typeface="Arial" charset="0"/>
              </a:rPr>
              <a:t> </a:t>
            </a:r>
            <a:r>
              <a:rPr lang="en-US" dirty="0">
                <a:latin typeface="Courier New" pitchFamily="49" charset="0"/>
                <a:cs typeface="Courier New" pitchFamily="49" charset="0"/>
              </a:rPr>
              <a:t>ALTER</a:t>
            </a:r>
            <a:r>
              <a:rPr lang="en-US" dirty="0">
                <a:latin typeface="Arial" charset="0"/>
              </a:rPr>
              <a:t> </a:t>
            </a:r>
            <a:r>
              <a:rPr lang="en-US" dirty="0">
                <a:latin typeface="Courier New" pitchFamily="49" charset="0"/>
                <a:cs typeface="Courier New" pitchFamily="49" charset="0"/>
              </a:rPr>
              <a:t>PLUGGABLE</a:t>
            </a:r>
            <a:r>
              <a:rPr lang="en-US" dirty="0">
                <a:latin typeface="Arial" charset="0"/>
              </a:rPr>
              <a:t> </a:t>
            </a:r>
            <a:r>
              <a:rPr lang="en-US" dirty="0">
                <a:latin typeface="Courier New" pitchFamily="49" charset="0"/>
                <a:cs typeface="Courier New" pitchFamily="49" charset="0"/>
              </a:rPr>
              <a:t>DATABASE</a:t>
            </a:r>
            <a:r>
              <a:rPr lang="en-US" dirty="0">
                <a:latin typeface="Arial" charset="0"/>
              </a:rPr>
              <a:t> </a:t>
            </a:r>
            <a:r>
              <a:rPr lang="en-US" dirty="0">
                <a:latin typeface="Courier New" pitchFamily="49" charset="0"/>
                <a:cs typeface="Courier New" pitchFamily="49" charset="0"/>
              </a:rPr>
              <a:t>APPLICATION</a:t>
            </a:r>
            <a:r>
              <a:rPr lang="en-US" dirty="0">
                <a:latin typeface="Arial" charset="0"/>
              </a:rPr>
              <a:t> </a:t>
            </a:r>
            <a:r>
              <a:rPr lang="en-US" i="1" dirty="0">
                <a:latin typeface="Courier New" pitchFamily="49" charset="0"/>
                <a:cs typeface="Courier New" pitchFamily="49" charset="0"/>
              </a:rPr>
              <a:t>&lt;app_name&gt;</a:t>
            </a:r>
            <a:r>
              <a:rPr lang="en-US" dirty="0">
                <a:latin typeface="Arial" charset="0"/>
              </a:rPr>
              <a:t> </a:t>
            </a:r>
            <a:r>
              <a:rPr lang="en-US" dirty="0">
                <a:latin typeface="Courier New" pitchFamily="49" charset="0"/>
                <a:cs typeface="Courier New" pitchFamily="49" charset="0"/>
              </a:rPr>
              <a:t>END</a:t>
            </a:r>
            <a:r>
              <a:rPr lang="en-US" dirty="0">
                <a:latin typeface="Arial" charset="0"/>
              </a:rPr>
              <a:t> </a:t>
            </a:r>
            <a:r>
              <a:rPr lang="en-US" dirty="0">
                <a:latin typeface="Courier New" pitchFamily="49" charset="0"/>
                <a:cs typeface="Courier New" pitchFamily="49" charset="0"/>
              </a:rPr>
              <a:t>UPGRADE</a:t>
            </a:r>
            <a:r>
              <a:rPr lang="en-US" dirty="0">
                <a:latin typeface="Arial" charset="0"/>
              </a:rPr>
              <a:t> </a:t>
            </a:r>
            <a:r>
              <a:rPr lang="en-US" dirty="0">
                <a:latin typeface="Courier New" pitchFamily="49" charset="0"/>
                <a:cs typeface="Courier New" pitchFamily="49" charset="0"/>
              </a:rPr>
              <a:t>TO</a:t>
            </a:r>
            <a:r>
              <a:rPr lang="en-US" dirty="0">
                <a:latin typeface="Arial" charset="0"/>
              </a:rPr>
              <a:t> </a:t>
            </a:r>
            <a:r>
              <a:rPr lang="en-US" dirty="0">
                <a:latin typeface="Courier New" pitchFamily="49" charset="0"/>
                <a:cs typeface="Courier New" pitchFamily="49" charset="0"/>
              </a:rPr>
              <a:t>'4.2'</a:t>
            </a:r>
            <a:r>
              <a:rPr lang="en-US" dirty="0">
                <a:latin typeface="Arial" charset="0"/>
              </a:rPr>
              <a:t> </a:t>
            </a:r>
            <a:r>
              <a:rPr lang="en-US" dirty="0">
                <a:cs typeface="Arial" pitchFamily="34" charset="0"/>
              </a:rPr>
              <a:t>statements to indicate the start and end boundaries of the operation, </a:t>
            </a:r>
            <a:r>
              <a:rPr lang="en-US" dirty="0">
                <a:latin typeface="Arial" charset="0"/>
              </a:rPr>
              <a:t>respectively</a:t>
            </a:r>
            <a:r>
              <a:rPr lang="en-US" dirty="0">
                <a:cs typeface="Arial" pitchFamily="34" charset="0"/>
              </a:rPr>
              <a:t>.</a:t>
            </a:r>
          </a:p>
          <a:p>
            <a:pPr lvl="1">
              <a:defRPr/>
            </a:pPr>
            <a:r>
              <a:rPr lang="en-US" dirty="0">
                <a:cs typeface="Arial" pitchFamily="34" charset="0"/>
              </a:rPr>
              <a:t>Until the end of the operation is declared, the application is still under the </a:t>
            </a:r>
            <a:r>
              <a:rPr lang="en-US" dirty="0">
                <a:latin typeface="Courier New" pitchFamily="49" charset="0"/>
                <a:cs typeface="Courier New" pitchFamily="49" charset="0"/>
              </a:rPr>
              <a:t>UPGRADING</a:t>
            </a:r>
            <a:r>
              <a:rPr lang="en-US" dirty="0">
                <a:latin typeface="Arial" charset="0"/>
              </a:rPr>
              <a:t> </a:t>
            </a:r>
            <a:r>
              <a:rPr lang="en-US" dirty="0">
                <a:cs typeface="Arial" pitchFamily="34" charset="0"/>
              </a:rPr>
              <a:t>status.</a:t>
            </a:r>
          </a:p>
          <a:p>
            <a:pPr lvl="1">
              <a:defRPr/>
            </a:pPr>
            <a:r>
              <a:rPr lang="en-US" dirty="0">
                <a:cs typeface="Arial" pitchFamily="34" charset="0"/>
              </a:rPr>
              <a:t>At the beginning of any upgrade operation, a new application root is automatically created, which is an application root clone. </a:t>
            </a:r>
            <a:r>
              <a:rPr lang="en-US" dirty="0"/>
              <a:t>It is primarily meant for metadata lookup. </a:t>
            </a:r>
          </a:p>
          <a:p>
            <a:pPr marL="153933" lvl="1">
              <a:defRPr/>
            </a:pPr>
            <a:r>
              <a:rPr lang="en-US" b="1" dirty="0"/>
              <a:t>Application Patching</a:t>
            </a:r>
            <a:endParaRPr lang="en-US" b="1" dirty="0">
              <a:cs typeface="Arial" pitchFamily="34" charset="0"/>
            </a:endParaRPr>
          </a:p>
          <a:p>
            <a:pPr lvl="1">
              <a:defRPr/>
            </a:pPr>
            <a:r>
              <a:rPr lang="en-US" dirty="0"/>
              <a:t>Minor changes to an application constitute application patches. Examples of minor changes can include bug fixes and security patches. You can patch an application in an application container.</a:t>
            </a:r>
          </a:p>
          <a:p>
            <a:pPr lvl="1">
              <a:defRPr/>
            </a:pPr>
            <a:r>
              <a:rPr lang="en-US" dirty="0">
                <a:latin typeface="Arial" charset="0"/>
              </a:rPr>
              <a:t>Use the </a:t>
            </a:r>
            <a:r>
              <a:rPr lang="en-US" dirty="0">
                <a:latin typeface="Courier New" pitchFamily="49" charset="0"/>
                <a:cs typeface="Courier New" pitchFamily="49" charset="0"/>
              </a:rPr>
              <a:t>ALTER</a:t>
            </a:r>
            <a:r>
              <a:rPr lang="en-US" dirty="0"/>
              <a:t> </a:t>
            </a:r>
            <a:r>
              <a:rPr lang="en-US" dirty="0">
                <a:latin typeface="Courier New" pitchFamily="49" charset="0"/>
                <a:cs typeface="Courier New" pitchFamily="49" charset="0"/>
              </a:rPr>
              <a:t>PLUGGABLE</a:t>
            </a:r>
            <a:r>
              <a:rPr lang="en-US" dirty="0"/>
              <a:t> </a:t>
            </a:r>
            <a:r>
              <a:rPr lang="en-US" dirty="0">
                <a:latin typeface="Courier New" pitchFamily="49" charset="0"/>
                <a:cs typeface="Courier New" pitchFamily="49" charset="0"/>
              </a:rPr>
              <a:t>DATABASE</a:t>
            </a:r>
            <a:r>
              <a:rPr lang="en-US" dirty="0"/>
              <a:t> </a:t>
            </a:r>
            <a:r>
              <a:rPr lang="en-US" dirty="0">
                <a:latin typeface="Courier New" pitchFamily="49" charset="0"/>
                <a:cs typeface="Courier New" pitchFamily="49" charset="0"/>
              </a:rPr>
              <a:t>APPLICATION</a:t>
            </a:r>
            <a:r>
              <a:rPr lang="en-US" dirty="0"/>
              <a:t> </a:t>
            </a:r>
            <a:r>
              <a:rPr lang="en-US" i="1" dirty="0">
                <a:latin typeface="Courier New" pitchFamily="49" charset="0"/>
                <a:cs typeface="Courier New" pitchFamily="49" charset="0"/>
              </a:rPr>
              <a:t>&lt;app_name&gt;</a:t>
            </a:r>
            <a:r>
              <a:rPr lang="en-US" dirty="0"/>
              <a:t> </a:t>
            </a:r>
            <a:r>
              <a:rPr lang="en-US" dirty="0">
                <a:latin typeface="Courier New" pitchFamily="49" charset="0"/>
                <a:cs typeface="Courier New" pitchFamily="49" charset="0"/>
              </a:rPr>
              <a:t>BEGIN</a:t>
            </a:r>
            <a:r>
              <a:rPr lang="en-US" dirty="0"/>
              <a:t> </a:t>
            </a:r>
            <a:r>
              <a:rPr lang="en-US" dirty="0">
                <a:latin typeface="Courier New" pitchFamily="49" charset="0"/>
                <a:cs typeface="Courier New" pitchFamily="49" charset="0"/>
              </a:rPr>
              <a:t>PATCH</a:t>
            </a:r>
            <a:r>
              <a:rPr lang="en-US" dirty="0"/>
              <a:t> </a:t>
            </a:r>
            <a:r>
              <a:rPr lang="en-US" i="1" dirty="0">
                <a:latin typeface="Courier New" pitchFamily="49" charset="0"/>
                <a:cs typeface="Courier New" pitchFamily="49" charset="0"/>
              </a:rPr>
              <a:t>nnn</a:t>
            </a:r>
            <a:r>
              <a:rPr lang="en-US" dirty="0"/>
              <a:t> </a:t>
            </a:r>
            <a:r>
              <a:rPr lang="en-US" dirty="0">
                <a:latin typeface="Courier New" pitchFamily="49" charset="0"/>
                <a:cs typeface="Courier New" pitchFamily="49" charset="0"/>
              </a:rPr>
              <a:t>MINIMUM</a:t>
            </a:r>
            <a:r>
              <a:rPr lang="en-US" dirty="0"/>
              <a:t> </a:t>
            </a:r>
            <a:r>
              <a:rPr lang="en-US" dirty="0">
                <a:latin typeface="Courier New" pitchFamily="49" charset="0"/>
                <a:cs typeface="Courier New" pitchFamily="49" charset="0"/>
              </a:rPr>
              <a:t>VERSION</a:t>
            </a:r>
            <a:r>
              <a:rPr lang="en-US" dirty="0"/>
              <a:t> </a:t>
            </a:r>
            <a:r>
              <a:rPr lang="en-US" dirty="0">
                <a:latin typeface="Courier New" pitchFamily="49" charset="0"/>
                <a:cs typeface="Courier New" pitchFamily="49" charset="0"/>
              </a:rPr>
              <a:t>'n'</a:t>
            </a:r>
            <a:r>
              <a:rPr lang="en-US" dirty="0"/>
              <a:t> </a:t>
            </a:r>
            <a:r>
              <a:rPr lang="en-US" dirty="0">
                <a:cs typeface="Arial" pitchFamily="34" charset="0"/>
              </a:rPr>
              <a:t>and</a:t>
            </a:r>
            <a:r>
              <a:rPr lang="en-US" dirty="0"/>
              <a:t> </a:t>
            </a:r>
            <a:r>
              <a:rPr lang="en-US" dirty="0">
                <a:latin typeface="Courier New" pitchFamily="49" charset="0"/>
                <a:cs typeface="Courier New" pitchFamily="49" charset="0"/>
              </a:rPr>
              <a:t>ALTER</a:t>
            </a:r>
            <a:r>
              <a:rPr lang="en-US" dirty="0"/>
              <a:t> </a:t>
            </a:r>
            <a:r>
              <a:rPr lang="en-US" dirty="0">
                <a:latin typeface="Courier New" pitchFamily="49" charset="0"/>
                <a:cs typeface="Courier New" pitchFamily="49" charset="0"/>
              </a:rPr>
              <a:t>PLUGGABLE</a:t>
            </a:r>
            <a:r>
              <a:rPr lang="en-US" dirty="0"/>
              <a:t> </a:t>
            </a:r>
            <a:r>
              <a:rPr lang="en-US" dirty="0">
                <a:latin typeface="Courier New" pitchFamily="49" charset="0"/>
                <a:cs typeface="Courier New" pitchFamily="49" charset="0"/>
              </a:rPr>
              <a:t>DATABASE</a:t>
            </a:r>
            <a:r>
              <a:rPr lang="en-US" dirty="0"/>
              <a:t> </a:t>
            </a:r>
            <a:r>
              <a:rPr lang="en-US" dirty="0">
                <a:latin typeface="Courier New" pitchFamily="49" charset="0"/>
                <a:cs typeface="Courier New" pitchFamily="49" charset="0"/>
              </a:rPr>
              <a:t>APPLICATION</a:t>
            </a:r>
            <a:r>
              <a:rPr lang="en-US" dirty="0"/>
              <a:t> </a:t>
            </a:r>
            <a:r>
              <a:rPr lang="en-US" i="1" dirty="0">
                <a:latin typeface="Courier New" pitchFamily="49" charset="0"/>
                <a:cs typeface="Courier New" pitchFamily="49" charset="0"/>
              </a:rPr>
              <a:t>&lt;app_name&gt;</a:t>
            </a:r>
            <a:r>
              <a:rPr lang="en-US" dirty="0"/>
              <a:t> </a:t>
            </a:r>
            <a:r>
              <a:rPr lang="en-US" dirty="0">
                <a:latin typeface="Courier New" pitchFamily="49" charset="0"/>
                <a:cs typeface="Courier New" pitchFamily="49" charset="0"/>
              </a:rPr>
              <a:t>END</a:t>
            </a:r>
            <a:r>
              <a:rPr lang="en-US" dirty="0"/>
              <a:t> </a:t>
            </a:r>
            <a:r>
              <a:rPr lang="en-US" dirty="0">
                <a:latin typeface="Courier New" pitchFamily="49" charset="0"/>
                <a:cs typeface="Courier New" pitchFamily="49" charset="0"/>
              </a:rPr>
              <a:t>PATCH</a:t>
            </a:r>
            <a:r>
              <a:rPr lang="en-US" dirty="0"/>
              <a:t> </a:t>
            </a:r>
            <a:r>
              <a:rPr lang="en-US" i="1" dirty="0">
                <a:latin typeface="Courier New" pitchFamily="49" charset="0"/>
                <a:cs typeface="Courier New" pitchFamily="49" charset="0"/>
              </a:rPr>
              <a:t>nnn</a:t>
            </a:r>
            <a:r>
              <a:rPr lang="en-US" dirty="0"/>
              <a:t> </a:t>
            </a:r>
            <a:r>
              <a:rPr lang="en-US" dirty="0">
                <a:cs typeface="Arial" pitchFamily="34" charset="0"/>
              </a:rPr>
              <a:t>statements to indicate the start and end boundaries of the operation, </a:t>
            </a:r>
            <a:r>
              <a:rPr lang="en-US" dirty="0">
                <a:latin typeface="Arial" charset="0"/>
              </a:rPr>
              <a:t>respectively</a:t>
            </a:r>
            <a:r>
              <a:rPr lang="en-US" i="1" dirty="0">
                <a:cs typeface="Arial" pitchFamily="34" charset="0"/>
              </a:rPr>
              <a:t>.</a:t>
            </a:r>
          </a:p>
          <a:p>
            <a:pPr lvl="1">
              <a:defRPr/>
            </a:pPr>
            <a:r>
              <a:rPr lang="en-US" dirty="0">
                <a:cs typeface="Arial" pitchFamily="34" charset="0"/>
              </a:rPr>
              <a:t>The value of </a:t>
            </a:r>
            <a:r>
              <a:rPr lang="en-US" dirty="0">
                <a:latin typeface="Courier New" pitchFamily="49" charset="0"/>
                <a:cs typeface="Courier New" pitchFamily="49" charset="0"/>
              </a:rPr>
              <a:t>MINIMUM</a:t>
            </a:r>
            <a:r>
              <a:rPr lang="en-US" dirty="0"/>
              <a:t> </a:t>
            </a:r>
            <a:r>
              <a:rPr lang="en-US" dirty="0">
                <a:latin typeface="Courier New" pitchFamily="49" charset="0"/>
                <a:cs typeface="Courier New" pitchFamily="49" charset="0"/>
              </a:rPr>
              <a:t>VERSION</a:t>
            </a:r>
            <a:r>
              <a:rPr lang="en-US" dirty="0">
                <a:cs typeface="Arial" pitchFamily="34" charset="0"/>
              </a:rPr>
              <a:t> indicates the minimum application version at which an application installation should be before the patch can be applied to it—the patch cannot be applied to an application installation that is at a lower application version than the given minimum application version.</a:t>
            </a:r>
          </a:p>
          <a:p>
            <a:pPr lvl="1">
              <a:defRPr/>
            </a:pPr>
            <a:r>
              <a:rPr lang="en-US" dirty="0">
                <a:cs typeface="Arial" pitchFamily="34" charset="0"/>
              </a:rPr>
              <a:t>Until the end of the operation is declared, the application is still under the </a:t>
            </a:r>
            <a:r>
              <a:rPr lang="en-US" dirty="0">
                <a:latin typeface="Courier New" pitchFamily="49" charset="0"/>
                <a:cs typeface="Courier New" pitchFamily="49" charset="0"/>
              </a:rPr>
              <a:t>PATCHING</a:t>
            </a:r>
            <a:r>
              <a:rPr lang="en-US" dirty="0">
                <a:cs typeface="Arial" pitchFamily="34" charset="0"/>
              </a:rPr>
              <a:t> status.</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11</a:t>
            </a:fld>
            <a:endParaRPr lang="en-US" dirty="0"/>
          </a:p>
        </p:txBody>
      </p:sp>
    </p:spTree>
    <p:extLst>
      <p:ext uri="{BB962C8B-B14F-4D97-AF65-F5344CB8AC3E}">
        <p14:creationId xmlns:p14="http://schemas.microsoft.com/office/powerpoint/2010/main" val="231002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1" dirty="0"/>
              <a:t>Application </a:t>
            </a:r>
          </a:p>
          <a:p>
            <a:pPr lvl="1"/>
            <a:r>
              <a:rPr lang="en-US" altLang="en-US" dirty="0"/>
              <a:t>An application includes common objects that are sharable by all application PDBs in the application container such as common users, common roles, privileges granted commonly, common profiles, and common tables. Commonality within an application container limits the scope of the objects to the application root and the application PDBs associated with the application root. Therefore, the common objects in one application container are not visible to the CDB root and other application roots.</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12</a:t>
            </a:fld>
            <a:endParaRPr lang="en-US" dirty="0"/>
          </a:p>
        </p:txBody>
      </p:sp>
    </p:spTree>
    <p:extLst>
      <p:ext uri="{BB962C8B-B14F-4D97-AF65-F5344CB8AC3E}">
        <p14:creationId xmlns:p14="http://schemas.microsoft.com/office/powerpoint/2010/main" val="2696793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pure PDB-based tenancy, each customer’s data resides in an individual PDB. All pluggable database–level operations, such as unplug, plug, and clone, are applicable on the individual customer data. Customer data is securely managed, and thousands of tenants can be managed in this case.</a:t>
            </a:r>
          </a:p>
          <a:p>
            <a:pPr lvl="1"/>
            <a:r>
              <a:rPr lang="en-US" altLang="en-US" dirty="0"/>
              <a:t>In a hybrid model, large customers may reside in individual PDBs and smaller customers may share a PDB. This model is suitable for applications with a high density of customers. In this case, similar types of customers are grouped in a PDB, and hundreds of thousands of tenants can be managed.</a:t>
            </a:r>
          </a:p>
          <a:p>
            <a:pPr lvl="1"/>
            <a:r>
              <a:rPr lang="en-US" altLang="en-US" dirty="0"/>
              <a:t>In a logical Data Warehouse, customers may address data sovereignty issues such as country or region data that must be segregated into a separate PDB. This requires efficient execution of ETLs for every region without any impact on one another. A type of implementation is to create dimension tables in the application root and the fact tables in the application PDBs.</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13</a:t>
            </a:fld>
            <a:endParaRPr lang="en-US" dirty="0"/>
          </a:p>
        </p:txBody>
      </p:sp>
    </p:spTree>
    <p:extLst>
      <p:ext uri="{BB962C8B-B14F-4D97-AF65-F5344CB8AC3E}">
        <p14:creationId xmlns:p14="http://schemas.microsoft.com/office/powerpoint/2010/main" val="390153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pure PDB-based tenancy, a customer storing its data in a specific PDB must connect to that PDB to query its own data. </a:t>
            </a:r>
          </a:p>
          <a:p>
            <a:pPr lvl="1"/>
            <a:r>
              <a:rPr lang="en-US" altLang="en-US" dirty="0">
                <a:latin typeface="Courier New" panose="02070309020205020404" pitchFamily="49" charset="0"/>
                <a:cs typeface="Courier New" panose="02070309020205020404" pitchFamily="49" charset="0"/>
              </a:rPr>
              <a:t>	ALTER SESSION SET CONTAINER = 'TENANT2'</a:t>
            </a:r>
            <a:r>
              <a:rPr lang="en-US" altLang="en-US" i="1" dirty="0">
                <a:latin typeface="Courier New" panose="02070309020205020404" pitchFamily="49" charset="0"/>
                <a:cs typeface="Courier New" panose="02070309020205020404" pitchFamily="49" charset="0"/>
              </a:rPr>
              <a:t>; </a:t>
            </a:r>
          </a:p>
          <a:p>
            <a:pPr lvl="1"/>
            <a:r>
              <a:rPr lang="en-US" altLang="en-US" dirty="0"/>
              <a:t>In this case, the query </a:t>
            </a:r>
            <a:r>
              <a:rPr lang="en-US" altLang="en-US" dirty="0">
                <a:latin typeface="Courier New" panose="02070309020205020404" pitchFamily="49" charset="0"/>
                <a:cs typeface="Courier New" panose="02070309020205020404" pitchFamily="49" charset="0"/>
              </a:rPr>
              <a:t>select </a:t>
            </a:r>
            <a:r>
              <a:rPr lang="en-US" altLang="en-US" i="1" dirty="0">
                <a:latin typeface="Courier New" panose="02070309020205020404" pitchFamily="49" charset="0"/>
                <a:cs typeface="Courier New" panose="02070309020205020404" pitchFamily="49" charset="0"/>
              </a:rPr>
              <a:t>&lt;columns&gt; </a:t>
            </a:r>
            <a:r>
              <a:rPr lang="en-US" altLang="en-US" dirty="0">
                <a:latin typeface="Courier New" panose="02070309020205020404" pitchFamily="49" charset="0"/>
                <a:cs typeface="Courier New" panose="02070309020205020404" pitchFamily="49" charset="0"/>
              </a:rPr>
              <a:t>from orders </a:t>
            </a:r>
            <a:r>
              <a:rPr lang="en-US" altLang="en-US" dirty="0"/>
              <a:t>would be converted to:</a:t>
            </a:r>
          </a:p>
          <a:p>
            <a:pPr lvl="1"/>
            <a:r>
              <a:rPr lang="en-US" altLang="en-US" dirty="0">
                <a:latin typeface="Courier New" panose="02070309020205020404" pitchFamily="49" charset="0"/>
                <a:cs typeface="Courier New" panose="02070309020205020404" pitchFamily="49" charset="0"/>
              </a:rPr>
              <a:t>	SELECT </a:t>
            </a:r>
            <a:r>
              <a:rPr lang="en-US" altLang="en-US" i="1" dirty="0">
                <a:latin typeface="Courier New" panose="02070309020205020404" pitchFamily="49" charset="0"/>
                <a:cs typeface="Courier New" panose="02070309020205020404" pitchFamily="49" charset="0"/>
              </a:rPr>
              <a:t>&lt;columns&gt; </a:t>
            </a:r>
            <a:r>
              <a:rPr lang="en-US" altLang="en-US" dirty="0">
                <a:latin typeface="Courier New" panose="02070309020205020404" pitchFamily="49" charset="0"/>
                <a:cs typeface="Courier New" panose="02070309020205020404" pitchFamily="49" charset="0"/>
              </a:rPr>
              <a:t>FROM orders WHERE con_id = 4; </a:t>
            </a:r>
          </a:p>
          <a:p>
            <a:pPr lvl="1"/>
            <a:r>
              <a:rPr lang="en-US" altLang="en-US" dirty="0"/>
              <a:t>In a hybrid model, customers that share PDBs to store their data store the data in application containers and, therefore, do not have to connect to a specific PDB to query their data. The application request can be automatically routed to the appropriate application PDB within the application container via a container map table that provides data repartitioning in application PDBs. </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14</a:t>
            </a:fld>
            <a:endParaRPr lang="en-US" dirty="0"/>
          </a:p>
        </p:txBody>
      </p:sp>
    </p:spTree>
    <p:extLst>
      <p:ext uri="{BB962C8B-B14F-4D97-AF65-F5344CB8AC3E}">
        <p14:creationId xmlns:p14="http://schemas.microsoft.com/office/powerpoint/2010/main" val="213182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cs typeface="Arial" panose="020B0604020202020204" pitchFamily="34" charset="0"/>
              </a:rPr>
              <a:t>The use of the clause </a:t>
            </a:r>
            <a:r>
              <a:rPr lang="en-US" altLang="en-US" dirty="0">
                <a:latin typeface="Courier New" panose="02070309020205020404" pitchFamily="49" charset="0"/>
                <a:cs typeface="Courier New" panose="02070309020205020404" pitchFamily="49" charset="0"/>
              </a:rPr>
              <a:t>CONTAINERS</a:t>
            </a:r>
            <a:r>
              <a:rPr lang="en-US" altLang="en-US" sz="1000" dirty="0"/>
              <a:t> </a:t>
            </a:r>
            <a:r>
              <a:rPr lang="en-US" altLang="en-US" dirty="0"/>
              <a:t>(</a:t>
            </a:r>
            <a:r>
              <a:rPr lang="en-US" altLang="en-US" i="1" dirty="0"/>
              <a:t>table</a:t>
            </a:r>
            <a:r>
              <a:rPr lang="en-US" altLang="en-US" dirty="0"/>
              <a:t> or </a:t>
            </a:r>
            <a:r>
              <a:rPr lang="en-US" altLang="en-US" i="1" dirty="0"/>
              <a:t>view</a:t>
            </a:r>
            <a:r>
              <a:rPr lang="en-US" altLang="en-US" dirty="0"/>
              <a:t>) in a query in the CDB root accesses a table or view in the CDB root and in each of the opened PDBs and returns a </a:t>
            </a:r>
            <a:r>
              <a:rPr lang="en-US" altLang="en-US" dirty="0">
                <a:latin typeface="Courier New" panose="02070309020205020404" pitchFamily="49" charset="0"/>
              </a:rPr>
              <a:t>UNION</a:t>
            </a:r>
            <a:r>
              <a:rPr lang="en-US" altLang="en-US" dirty="0"/>
              <a:t> </a:t>
            </a:r>
            <a:r>
              <a:rPr lang="en-US" altLang="en-US" dirty="0">
                <a:latin typeface="Courier New" panose="02070309020205020404" pitchFamily="49" charset="0"/>
              </a:rPr>
              <a:t>ALL</a:t>
            </a:r>
            <a:r>
              <a:rPr lang="en-US" altLang="en-US" dirty="0"/>
              <a:t> of the rows from the table or view. This concept is extended to work in an application container. </a:t>
            </a:r>
            <a:r>
              <a:rPr lang="en-US" altLang="en-US" dirty="0">
                <a:latin typeface="Courier New" panose="02070309020205020404" pitchFamily="49" charset="0"/>
                <a:cs typeface="Courier New" panose="02070309020205020404" pitchFamily="49" charset="0"/>
              </a:rPr>
              <a:t>CONTAINERS</a:t>
            </a:r>
            <a:r>
              <a:rPr lang="en-US" altLang="en-US" sz="1000" dirty="0"/>
              <a:t> </a:t>
            </a:r>
            <a:r>
              <a:rPr lang="en-US" altLang="en-US" dirty="0"/>
              <a:t>(</a:t>
            </a:r>
            <a:r>
              <a:rPr lang="en-US" altLang="en-US" i="1" dirty="0"/>
              <a:t>table</a:t>
            </a:r>
            <a:r>
              <a:rPr lang="en-US" altLang="en-US" dirty="0"/>
              <a:t> or</a:t>
            </a:r>
            <a:r>
              <a:rPr lang="en-US" altLang="en-US" sz="1000" dirty="0"/>
              <a:t> </a:t>
            </a:r>
            <a:r>
              <a:rPr lang="en-US" altLang="en-US" i="1" dirty="0"/>
              <a:t>view</a:t>
            </a:r>
            <a:r>
              <a:rPr lang="en-US" altLang="en-US" dirty="0"/>
              <a:t>) queried in an application root accesses the table or view in the application root and in each of the opened application PDBs of the application container. </a:t>
            </a:r>
            <a:r>
              <a:rPr lang="en-US" altLang="en-US" dirty="0">
                <a:latin typeface="Courier New" panose="02070309020205020404" pitchFamily="49" charset="0"/>
                <a:cs typeface="Courier New" panose="02070309020205020404" pitchFamily="49" charset="0"/>
              </a:rPr>
              <a:t>CONTAINERS</a:t>
            </a:r>
            <a:r>
              <a:rPr lang="en-US" altLang="en-US" sz="1000" dirty="0"/>
              <a:t> </a:t>
            </a:r>
            <a:r>
              <a:rPr lang="en-US" altLang="en-US" dirty="0"/>
              <a:t>(</a:t>
            </a:r>
            <a:r>
              <a:rPr lang="en-US" altLang="en-US" i="1" dirty="0"/>
              <a:t>table</a:t>
            </a:r>
            <a:r>
              <a:rPr lang="en-US" altLang="en-US" dirty="0"/>
              <a:t> or </a:t>
            </a:r>
            <a:r>
              <a:rPr lang="en-US" altLang="en-US" i="1" dirty="0"/>
              <a:t>view</a:t>
            </a:r>
            <a:r>
              <a:rPr lang="en-US" altLang="en-US" dirty="0"/>
              <a:t>) can be restricted to access a subset of PDBs by using a predicate on </a:t>
            </a:r>
            <a:r>
              <a:rPr lang="en-US" altLang="en-US" dirty="0">
                <a:latin typeface="Courier New" panose="02070309020205020404" pitchFamily="49" charset="0"/>
                <a:cs typeface="Courier New" panose="02070309020205020404" pitchFamily="49" charset="0"/>
              </a:rPr>
              <a:t>CON_ID</a:t>
            </a:r>
            <a:r>
              <a:rPr lang="en-US" altLang="en-US" dirty="0"/>
              <a:t>. </a:t>
            </a:r>
            <a:r>
              <a:rPr lang="en-US" altLang="en-US" dirty="0">
                <a:latin typeface="Courier New" panose="02070309020205020404" pitchFamily="49" charset="0"/>
                <a:cs typeface="Courier New" panose="02070309020205020404" pitchFamily="49" charset="0"/>
              </a:rPr>
              <a:t>CON_ID</a:t>
            </a:r>
            <a:r>
              <a:rPr lang="en-US" altLang="en-US" dirty="0"/>
              <a:t> is an implicitly generated column of </a:t>
            </a:r>
            <a:r>
              <a:rPr lang="en-US" altLang="en-US" dirty="0">
                <a:latin typeface="Courier New" panose="02070309020205020404" pitchFamily="49" charset="0"/>
                <a:cs typeface="Courier New" panose="02070309020205020404" pitchFamily="49" charset="0"/>
              </a:rPr>
              <a:t>CONTAINERS</a:t>
            </a:r>
            <a:r>
              <a:rPr lang="en-US" altLang="en-US" sz="1000" dirty="0"/>
              <a:t> </a:t>
            </a:r>
            <a:r>
              <a:rPr lang="en-US" altLang="en-US" dirty="0"/>
              <a:t>(</a:t>
            </a:r>
            <a:r>
              <a:rPr lang="en-US" altLang="en-US" i="1" dirty="0"/>
              <a:t>table</a:t>
            </a:r>
            <a:r>
              <a:rPr lang="en-US" altLang="en-US" dirty="0"/>
              <a:t> or </a:t>
            </a:r>
            <a:r>
              <a:rPr lang="en-US" altLang="en-US" i="1" dirty="0"/>
              <a:t>view</a:t>
            </a:r>
            <a:r>
              <a:rPr lang="en-US" altLang="en-US" dirty="0"/>
              <a:t>).</a:t>
            </a:r>
          </a:p>
          <a:p>
            <a:pPr lvl="1"/>
            <a:r>
              <a:rPr lang="en-US" altLang="en-US" dirty="0">
                <a:latin typeface="Courier New" panose="02070309020205020404" pitchFamily="49" charset="0"/>
                <a:cs typeface="Courier New" panose="02070309020205020404" pitchFamily="49" charset="0"/>
              </a:rPr>
              <a:t>	SELECT fname, lname FROM CONTAINERS(emp) WHERE con_id IN (44,56,79);</a:t>
            </a:r>
          </a:p>
          <a:p>
            <a:pPr lvl="1"/>
            <a:r>
              <a:rPr lang="en-US" altLang="en-US" dirty="0"/>
              <a:t>One drawback of </a:t>
            </a:r>
            <a:r>
              <a:rPr lang="en-US" altLang="en-US" dirty="0">
                <a:latin typeface="Courier New" panose="02070309020205020404" pitchFamily="49" charset="0"/>
                <a:cs typeface="Courier New" panose="02070309020205020404" pitchFamily="49" charset="0"/>
              </a:rPr>
              <a:t>CONTAINERS</a:t>
            </a:r>
            <a:r>
              <a:rPr lang="en-US" altLang="en-US" dirty="0">
                <a:latin typeface="Courier New" panose="02070309020205020404" pitchFamily="49" charset="0"/>
              </a:rPr>
              <a:t>()</a:t>
            </a:r>
            <a:r>
              <a:rPr lang="en-US" altLang="en-US" dirty="0"/>
              <a:t> is that queries need to be changed to add a </a:t>
            </a:r>
            <a:r>
              <a:rPr lang="en-US" altLang="en-US" dirty="0">
                <a:latin typeface="Courier New" panose="02070309020205020404" pitchFamily="49" charset="0"/>
                <a:cs typeface="Courier New" panose="02070309020205020404" pitchFamily="49" charset="0"/>
              </a:rPr>
              <a:t>WHERE</a:t>
            </a:r>
            <a:r>
              <a:rPr lang="en-US" altLang="en-US" dirty="0"/>
              <a:t> clause on </a:t>
            </a:r>
            <a:r>
              <a:rPr lang="en-US" altLang="en-US" dirty="0">
                <a:latin typeface="Courier New" panose="02070309020205020404" pitchFamily="49" charset="0"/>
                <a:cs typeface="Courier New" panose="02070309020205020404" pitchFamily="49" charset="0"/>
              </a:rPr>
              <a:t>CON_ID</a:t>
            </a:r>
            <a:r>
              <a:rPr lang="en-US" altLang="en-US" dirty="0"/>
              <a:t> if only certain PDBs should be accessed. Often, rows of tables or views are horizontally partitioned across PDBs based on a user-defined column. </a:t>
            </a:r>
          </a:p>
          <a:p>
            <a:pPr lvl="1"/>
            <a:r>
              <a:rPr lang="en-US" altLang="en-US" dirty="0"/>
              <a:t>The </a:t>
            </a:r>
            <a:r>
              <a:rPr lang="en-US" altLang="en-US" dirty="0">
                <a:latin typeface="Courier New" panose="02070309020205020404" pitchFamily="49" charset="0"/>
                <a:cs typeface="Courier New" panose="02070309020205020404" pitchFamily="49" charset="0"/>
              </a:rPr>
              <a:t>CONTAINER_MAP</a:t>
            </a:r>
            <a:r>
              <a:rPr lang="en-US" altLang="en-US" dirty="0"/>
              <a:t> database property provides a declarative way to indicate how rows in metadata-linked tables or views are partitioned across PDBs.</a:t>
            </a:r>
          </a:p>
          <a:p>
            <a:pPr lvl="1"/>
            <a:r>
              <a:rPr lang="en-US" altLang="en-US" dirty="0"/>
              <a:t>The </a:t>
            </a:r>
            <a:r>
              <a:rPr lang="en-US" altLang="en-US" dirty="0">
                <a:latin typeface="Courier New" panose="02070309020205020404" pitchFamily="49" charset="0"/>
                <a:cs typeface="Courier New" panose="02070309020205020404" pitchFamily="49" charset="0"/>
              </a:rPr>
              <a:t>CONTAINER_MAP</a:t>
            </a:r>
            <a:r>
              <a:rPr lang="en-US" altLang="en-US" dirty="0"/>
              <a:t> database property is set in the application root. Its value is the name of a partitioned table (the map object). The names of the partitions of the map object match the names of the PDBs in the application container. The columns that are used in partitioning the map object should match the columns in the metadata-linked object that is being queried. The partitioning schemes that are supported for a </a:t>
            </a:r>
            <a:r>
              <a:rPr lang="en-US" altLang="en-US" dirty="0">
                <a:latin typeface="Courier New" panose="02070309020205020404" pitchFamily="49" charset="0"/>
                <a:cs typeface="Courier New" panose="02070309020205020404" pitchFamily="49" charset="0"/>
              </a:rPr>
              <a:t>CONTAINER_MAP</a:t>
            </a:r>
            <a:r>
              <a:rPr lang="en-US" altLang="en-US" dirty="0"/>
              <a:t> map object are </a:t>
            </a:r>
            <a:r>
              <a:rPr lang="en-US" altLang="en-US" dirty="0">
                <a:latin typeface="Courier New" panose="02070309020205020404" pitchFamily="49" charset="0"/>
                <a:cs typeface="Courier New" panose="02070309020205020404" pitchFamily="49" charset="0"/>
              </a:rPr>
              <a:t>LIST</a:t>
            </a:r>
            <a:r>
              <a:rPr lang="en-US" altLang="en-US" dirty="0"/>
              <a:t>, </a:t>
            </a:r>
            <a:r>
              <a:rPr lang="en-US" altLang="en-US" dirty="0">
                <a:latin typeface="Courier New" panose="02070309020205020404" pitchFamily="49" charset="0"/>
                <a:cs typeface="Courier New" panose="02070309020205020404" pitchFamily="49" charset="0"/>
              </a:rPr>
              <a:t>HASH</a:t>
            </a:r>
            <a:r>
              <a:rPr lang="en-US" altLang="en-US" dirty="0"/>
              <a:t>, and </a:t>
            </a:r>
            <a:r>
              <a:rPr lang="en-US" altLang="en-US" dirty="0">
                <a:latin typeface="Courier New" panose="02070309020205020404" pitchFamily="49" charset="0"/>
                <a:cs typeface="Courier New" panose="02070309020205020404" pitchFamily="49" charset="0"/>
              </a:rPr>
              <a:t>RANGE</a:t>
            </a:r>
            <a:r>
              <a:rPr lang="en-US" altLang="en-US" dirty="0"/>
              <a:t>.</a:t>
            </a:r>
          </a:p>
          <a:p>
            <a:pPr lvl="1"/>
            <a:r>
              <a:rPr lang="en-US" altLang="en-US" b="1" dirty="0"/>
              <a:t>Note:</a:t>
            </a:r>
            <a:r>
              <a:rPr lang="en-US" altLang="en-US" dirty="0"/>
              <a:t> Container maps can be created in CDB root, but the best practice is to create them in application roots.</a:t>
            </a:r>
          </a:p>
          <a:p>
            <a:pPr lvl="1"/>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15</a:t>
            </a:fld>
            <a:endParaRPr lang="en-US" dirty="0"/>
          </a:p>
        </p:txBody>
      </p:sp>
    </p:spTree>
    <p:extLst>
      <p:ext uri="{BB962C8B-B14F-4D97-AF65-F5344CB8AC3E}">
        <p14:creationId xmlns:p14="http://schemas.microsoft.com/office/powerpoint/2010/main" val="1311330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hybrid model, you can create common partitioned tables in the application root, mapping a partition of the table to an application PDB of the application container where, for example, the </a:t>
            </a:r>
            <a:r>
              <a:rPr lang="en-US" altLang="en-US" dirty="0">
                <a:latin typeface="Courier New" panose="02070309020205020404" pitchFamily="49" charset="0"/>
                <a:cs typeface="Courier New" panose="02070309020205020404" pitchFamily="49" charset="0"/>
              </a:rPr>
              <a:t>TENANT_GRP1</a:t>
            </a:r>
            <a:r>
              <a:rPr lang="en-US" altLang="en-US" dirty="0"/>
              <a:t> partition would store data for customers of group1 in the </a:t>
            </a:r>
            <a:r>
              <a:rPr lang="en-US" altLang="en-US" dirty="0">
                <a:latin typeface="Courier New" panose="02070309020205020404" pitchFamily="49" charset="0"/>
                <a:cs typeface="Courier New" panose="02070309020205020404" pitchFamily="49" charset="0"/>
              </a:rPr>
              <a:t>Tenant_GRP1</a:t>
            </a:r>
            <a:r>
              <a:rPr lang="en-US" altLang="en-US" dirty="0"/>
              <a:t> application PDB and where the </a:t>
            </a:r>
            <a:r>
              <a:rPr lang="en-US" altLang="en-US" dirty="0">
                <a:latin typeface="Courier New" panose="02070309020205020404" pitchFamily="49" charset="0"/>
                <a:cs typeface="Courier New" panose="02070309020205020404" pitchFamily="49" charset="0"/>
              </a:rPr>
              <a:t>TENANT_GRP2</a:t>
            </a:r>
            <a:r>
              <a:rPr lang="en-US" altLang="en-US" dirty="0"/>
              <a:t> partition would store data for customers of group2 in the </a:t>
            </a:r>
            <a:r>
              <a:rPr lang="en-US" altLang="en-US" dirty="0">
                <a:latin typeface="Courier New" panose="02070309020205020404" pitchFamily="49" charset="0"/>
                <a:cs typeface="Courier New" panose="02070309020205020404" pitchFamily="49" charset="0"/>
              </a:rPr>
              <a:t>Tenant_GRP2</a:t>
            </a:r>
            <a:r>
              <a:rPr lang="en-US" altLang="en-US" dirty="0"/>
              <a:t> application PDB.</a:t>
            </a:r>
          </a:p>
          <a:p>
            <a:pPr lvl="1"/>
            <a:r>
              <a:rPr lang="en-US" altLang="en-US" dirty="0"/>
              <a:t>In a Data Warehouse model, you can create common partitioned tables in the application root, which are partitioned on a column such as </a:t>
            </a:r>
            <a:r>
              <a:rPr lang="en-US" altLang="en-US" dirty="0">
                <a:latin typeface="Courier New" panose="02070309020205020404" pitchFamily="49" charset="0"/>
                <a:cs typeface="Courier New" panose="02070309020205020404" pitchFamily="49" charset="0"/>
              </a:rPr>
              <a:t>REGION</a:t>
            </a:r>
            <a:r>
              <a:rPr lang="en-US" altLang="en-US" dirty="0"/>
              <a:t> in our example, where data is segregated into separate application PDBs of the application container.</a:t>
            </a:r>
          </a:p>
          <a:p>
            <a:pPr lvl="1"/>
            <a:r>
              <a:rPr lang="en-US" altLang="en-US" dirty="0"/>
              <a:t>In the example in the slide, the </a:t>
            </a:r>
            <a:r>
              <a:rPr lang="en-US" altLang="en-US" dirty="0">
                <a:latin typeface="Courier New" panose="02070309020205020404" pitchFamily="49" charset="0"/>
                <a:cs typeface="Courier New" panose="02070309020205020404" pitchFamily="49" charset="0"/>
              </a:rPr>
              <a:t>NA</a:t>
            </a:r>
            <a:r>
              <a:rPr lang="en-US" altLang="en-US" dirty="0"/>
              <a:t> partition stores data for </a:t>
            </a:r>
            <a:r>
              <a:rPr lang="en-US" altLang="en-US" dirty="0">
                <a:latin typeface="Courier New" panose="02070309020205020404" pitchFamily="49" charset="0"/>
                <a:cs typeface="Courier New" panose="02070309020205020404" pitchFamily="49" charset="0"/>
              </a:rPr>
              <a:t>AMERICA</a:t>
            </a:r>
            <a:r>
              <a:rPr lang="en-US" altLang="en-US" dirty="0"/>
              <a:t>, </a:t>
            </a:r>
            <a:r>
              <a:rPr lang="en-US" altLang="en-US" dirty="0">
                <a:latin typeface="Courier New" panose="02070309020205020404" pitchFamily="49" charset="0"/>
                <a:cs typeface="Courier New" panose="02070309020205020404" pitchFamily="49" charset="0"/>
              </a:rPr>
              <a:t>MEXICO</a:t>
            </a:r>
            <a:r>
              <a:rPr lang="en-US" altLang="en-US" dirty="0"/>
              <a:t>, and </a:t>
            </a:r>
            <a:r>
              <a:rPr lang="en-US" altLang="en-US" dirty="0">
                <a:latin typeface="Courier New" panose="02070309020205020404" pitchFamily="49" charset="0"/>
                <a:cs typeface="Courier New" panose="02070309020205020404" pitchFamily="49" charset="0"/>
              </a:rPr>
              <a:t>CANADA</a:t>
            </a:r>
            <a:r>
              <a:rPr lang="en-US" altLang="en-US" dirty="0"/>
              <a:t> as defined in the list, in the </a:t>
            </a:r>
            <a:r>
              <a:rPr lang="en-US" altLang="en-US" dirty="0">
                <a:latin typeface="Courier New" panose="02070309020205020404" pitchFamily="49" charset="0"/>
                <a:cs typeface="Courier New" panose="02070309020205020404" pitchFamily="49" charset="0"/>
              </a:rPr>
              <a:t>NA</a:t>
            </a:r>
            <a:r>
              <a:rPr lang="en-US" altLang="en-US" dirty="0"/>
              <a:t> application PDB. The </a:t>
            </a:r>
            <a:r>
              <a:rPr lang="en-US" altLang="en-US" dirty="0">
                <a:latin typeface="Courier New" panose="02070309020205020404" pitchFamily="49" charset="0"/>
                <a:cs typeface="Courier New" panose="02070309020205020404" pitchFamily="49" charset="0"/>
              </a:rPr>
              <a:t>EMEA</a:t>
            </a:r>
            <a:r>
              <a:rPr lang="en-US" altLang="en-US" dirty="0"/>
              <a:t> partition stores data for </a:t>
            </a:r>
            <a:r>
              <a:rPr lang="en-US" altLang="en-US" dirty="0">
                <a:latin typeface="Courier New" panose="02070309020205020404" pitchFamily="49" charset="0"/>
                <a:cs typeface="Courier New" panose="02070309020205020404" pitchFamily="49" charset="0"/>
              </a:rPr>
              <a:t>UK</a:t>
            </a:r>
            <a:r>
              <a:rPr lang="en-US" altLang="en-US" dirty="0"/>
              <a:t>, </a:t>
            </a:r>
            <a:r>
              <a:rPr lang="en-US" altLang="en-US" dirty="0">
                <a:latin typeface="Courier New" panose="02070309020205020404" pitchFamily="49" charset="0"/>
                <a:cs typeface="Courier New" panose="02070309020205020404" pitchFamily="49" charset="0"/>
              </a:rPr>
              <a:t>FRANCE</a:t>
            </a:r>
            <a:r>
              <a:rPr lang="en-US" altLang="en-US" dirty="0"/>
              <a:t>, and </a:t>
            </a:r>
            <a:r>
              <a:rPr lang="en-US" altLang="en-US" dirty="0">
                <a:latin typeface="Courier New" panose="02070309020205020404" pitchFamily="49" charset="0"/>
                <a:cs typeface="Courier New" panose="02070309020205020404" pitchFamily="49" charset="0"/>
              </a:rPr>
              <a:t>GERMANY</a:t>
            </a:r>
            <a:r>
              <a:rPr lang="en-US" altLang="en-US" dirty="0"/>
              <a:t> as defined in the list, in the </a:t>
            </a:r>
            <a:r>
              <a:rPr lang="en-US" altLang="en-US" dirty="0">
                <a:latin typeface="Courier New" panose="02070309020205020404" pitchFamily="49" charset="0"/>
                <a:cs typeface="Courier New" panose="02070309020205020404" pitchFamily="49" charset="0"/>
              </a:rPr>
              <a:t>EMEA</a:t>
            </a:r>
            <a:r>
              <a:rPr lang="en-US" altLang="en-US" dirty="0"/>
              <a:t> application PDB.</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16</a:t>
            </a:fld>
            <a:endParaRPr lang="en-US" dirty="0"/>
          </a:p>
        </p:txBody>
      </p:sp>
    </p:spTree>
    <p:extLst>
      <p:ext uri="{BB962C8B-B14F-4D97-AF65-F5344CB8AC3E}">
        <p14:creationId xmlns:p14="http://schemas.microsoft.com/office/powerpoint/2010/main" val="313180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Because data is segregated into separate application PDBs of the application container, querying a container map table, for example the data for </a:t>
            </a:r>
            <a:r>
              <a:rPr lang="en-US" altLang="en-US" dirty="0">
                <a:latin typeface="Courier New" panose="02070309020205020404" pitchFamily="49" charset="0"/>
                <a:cs typeface="Courier New" panose="02070309020205020404" pitchFamily="49" charset="0"/>
              </a:rPr>
              <a:t>AMERICA</a:t>
            </a:r>
            <a:r>
              <a:rPr lang="en-US" altLang="en-US" dirty="0"/>
              <a:t>, automatically retrieves data from the </a:t>
            </a:r>
            <a:r>
              <a:rPr lang="en-US" altLang="en-US" dirty="0">
                <a:latin typeface="Courier New" panose="02070309020205020404" pitchFamily="49" charset="0"/>
                <a:cs typeface="Courier New" panose="02070309020205020404" pitchFamily="49" charset="0"/>
              </a:rPr>
              <a:t>NA</a:t>
            </a:r>
            <a:r>
              <a:rPr lang="en-US" altLang="en-US" dirty="0"/>
              <a:t> application PDB. The query is appropriately routed to the relevant partition and therefore to the relevant application PDB.</a:t>
            </a:r>
          </a:p>
          <a:p>
            <a:pPr lvl="1"/>
            <a:r>
              <a:rPr lang="en-US" altLang="en-US" dirty="0"/>
              <a:t>If you need to retrieve data from a table that is spread over several application PDBs within an application container, use the </a:t>
            </a:r>
            <a:r>
              <a:rPr lang="en-US" altLang="en-US" dirty="0">
                <a:latin typeface="Courier New" panose="02070309020205020404" pitchFamily="49" charset="0"/>
                <a:cs typeface="Courier New" panose="02070309020205020404" pitchFamily="49" charset="0"/>
              </a:rPr>
              <a:t>CONTAINERS</a:t>
            </a:r>
            <a:r>
              <a:rPr lang="en-US" altLang="en-US" dirty="0"/>
              <a:t> clause to aggregate rows from partitions from several application PDBs.</a:t>
            </a:r>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17</a:t>
            </a:fld>
            <a:endParaRPr lang="en-US" dirty="0"/>
          </a:p>
        </p:txBody>
      </p:sp>
    </p:spTree>
    <p:extLst>
      <p:ext uri="{BB962C8B-B14F-4D97-AF65-F5344CB8AC3E}">
        <p14:creationId xmlns:p14="http://schemas.microsoft.com/office/powerpoint/2010/main" val="1458575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solidFill>
                  <a:schemeClr val="tx1"/>
                </a:solidFill>
              </a:rPr>
              <a:t>In Oracle Database </a:t>
            </a:r>
            <a:r>
              <a:rPr lang="en-US" altLang="en-US" dirty="0" smtClean="0">
                <a:solidFill>
                  <a:schemeClr val="tx1"/>
                </a:solidFill>
              </a:rPr>
              <a:t>19c, </a:t>
            </a:r>
            <a:r>
              <a:rPr lang="en-US" altLang="en-US" dirty="0">
                <a:solidFill>
                  <a:schemeClr val="tx1"/>
                </a:solidFill>
              </a:rPr>
              <a:t>when a PDB is created, dropped, or renamed, </a:t>
            </a:r>
            <a:r>
              <a:rPr lang="en-US" altLang="en-US" dirty="0">
                <a:solidFill>
                  <a:schemeClr val="tx1"/>
                </a:solidFill>
                <a:latin typeface="Courier New" panose="02070309020205020404" pitchFamily="49" charset="0"/>
                <a:cs typeface="Courier New" panose="02070309020205020404" pitchFamily="49" charset="0"/>
              </a:rPr>
              <a:t>CONTAINER_MAP</a:t>
            </a:r>
            <a:r>
              <a:rPr lang="en-US" altLang="en-US" dirty="0">
                <a:solidFill>
                  <a:schemeClr val="tx1"/>
                </a:solidFill>
              </a:rPr>
              <a:t> defined in CDB root or application root or both can be dynamically updated to reflect the change. </a:t>
            </a:r>
          </a:p>
          <a:p>
            <a:pPr lvl="1"/>
            <a:r>
              <a:rPr lang="en-US" altLang="en-US" dirty="0">
                <a:solidFill>
                  <a:schemeClr val="tx1"/>
                </a:solidFill>
              </a:rPr>
              <a:t>The </a:t>
            </a:r>
            <a:r>
              <a:rPr lang="en-US" altLang="en-US" dirty="0">
                <a:solidFill>
                  <a:schemeClr val="tx1"/>
                </a:solidFill>
                <a:latin typeface="Courier New" panose="02070309020205020404" pitchFamily="49" charset="0"/>
                <a:cs typeface="Courier New" panose="02070309020205020404" pitchFamily="49" charset="0"/>
              </a:rPr>
              <a:t>CREATE PLUGGABLE DATABASE </a:t>
            </a:r>
            <a:r>
              <a:rPr lang="en-US" altLang="en-US" dirty="0">
                <a:solidFill>
                  <a:schemeClr val="tx1"/>
                </a:solidFill>
              </a:rPr>
              <a:t>statement takes an optional clause that describes the key values:</a:t>
            </a:r>
          </a:p>
          <a:p>
            <a:pPr marL="608400" lvl="1" indent="-306000">
              <a:spcBef>
                <a:spcPts val="400"/>
              </a:spcBef>
              <a:buFont typeface="Arial" panose="020B0604020202020204" pitchFamily="34" charset="0"/>
              <a:buChar char="•"/>
            </a:pPr>
            <a:r>
              <a:rPr lang="en-US" altLang="en-US" dirty="0">
                <a:solidFill>
                  <a:schemeClr val="tx1"/>
                </a:solidFill>
              </a:rPr>
              <a:t>Affiliated with the new PDB: </a:t>
            </a:r>
            <a:r>
              <a:rPr lang="fr-FR" altLang="en-US" dirty="0">
                <a:solidFill>
                  <a:schemeClr val="tx1"/>
                </a:solidFill>
                <a:latin typeface="Courier"/>
              </a:rPr>
              <a:t>CONTAINER_MAP UPDATE (ADD PARTITION ...)</a:t>
            </a:r>
          </a:p>
          <a:p>
            <a:pPr marL="608400" lvl="1" indent="-306000">
              <a:spcBef>
                <a:spcPts val="400"/>
              </a:spcBef>
              <a:buFont typeface="Arial" panose="020B0604020202020204" pitchFamily="34" charset="0"/>
              <a:buChar char="•"/>
            </a:pPr>
            <a:r>
              <a:rPr lang="en-US" altLang="en-US" dirty="0">
                <a:solidFill>
                  <a:schemeClr val="tx1"/>
                </a:solidFill>
              </a:rPr>
              <a:t>Affiliated with the PDBs generated by the split operation from the original PDB: </a:t>
            </a:r>
            <a:r>
              <a:rPr lang="fr-FR" altLang="en-US" dirty="0">
                <a:solidFill>
                  <a:schemeClr val="tx1"/>
                </a:solidFill>
                <a:latin typeface="Courier"/>
              </a:rPr>
              <a:t>CONTAINER_MAP UPDATE (SPLIT PARTITION ... INTO (PARTITION ... , PARTITION ...))</a:t>
            </a:r>
          </a:p>
          <a:p>
            <a:pPr marL="323823" lvl="1" indent="-171450">
              <a:buFont typeface="Arial" panose="020B0604020202020204" pitchFamily="34" charset="0"/>
              <a:buChar char="•"/>
            </a:pPr>
            <a:endParaRPr lang="en-US" altLang="en-US" dirty="0">
              <a:solidFill>
                <a:schemeClr val="tx1"/>
              </a:solidFill>
              <a:latin typeface="Courier"/>
            </a:endParaRPr>
          </a:p>
          <a:p>
            <a:pPr lvl="1"/>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18</a:t>
            </a:fld>
            <a:endParaRPr lang="en-US" dirty="0"/>
          </a:p>
        </p:txBody>
      </p:sp>
    </p:spTree>
    <p:extLst>
      <p:ext uri="{BB962C8B-B14F-4D97-AF65-F5344CB8AC3E}">
        <p14:creationId xmlns:p14="http://schemas.microsoft.com/office/powerpoint/2010/main" val="1704303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Metadata-linked objects in application containers are not automatically enabled for </a:t>
            </a:r>
            <a:r>
              <a:rPr lang="en-US" altLang="en-US" dirty="0">
                <a:latin typeface="Courier New" panose="02070309020205020404" pitchFamily="49" charset="0"/>
                <a:cs typeface="Courier New" panose="02070309020205020404" pitchFamily="49" charset="0"/>
              </a:rPr>
              <a:t>CONTAINERS()</a:t>
            </a:r>
            <a:r>
              <a:rPr lang="en-US" altLang="en-US" dirty="0"/>
              <a:t>. This can be turned off or on by resetting and setting the </a:t>
            </a:r>
            <a:r>
              <a:rPr lang="en-US" altLang="en-US" dirty="0">
                <a:latin typeface="Courier New" panose="02070309020205020404" pitchFamily="49" charset="0"/>
                <a:cs typeface="Courier New" panose="02070309020205020404" pitchFamily="49" charset="0"/>
              </a:rPr>
              <a:t>CONTAINERS_DEFAULT</a:t>
            </a:r>
            <a:r>
              <a:rPr lang="en-US" altLang="en-US" sz="1000" dirty="0"/>
              <a:t> </a:t>
            </a:r>
            <a:r>
              <a:rPr lang="en-US" altLang="en-US" dirty="0"/>
              <a:t>attribute on the table.</a:t>
            </a:r>
          </a:p>
          <a:p>
            <a:pPr lvl="1"/>
            <a:r>
              <a:rPr lang="en-US" altLang="en-US" dirty="0">
                <a:latin typeface="Courier New" panose="02070309020205020404" pitchFamily="49" charset="0"/>
                <a:cs typeface="Courier New" panose="02070309020205020404" pitchFamily="49" charset="0"/>
              </a:rPr>
              <a:t>CONTAINER_MAP</a:t>
            </a:r>
            <a:r>
              <a:rPr lang="en-US" altLang="en-US" sz="1000" dirty="0"/>
              <a:t> </a:t>
            </a:r>
            <a:r>
              <a:rPr lang="en-US" altLang="en-US" dirty="0">
                <a:cs typeface="Arial" panose="020B0604020202020204" pitchFamily="34" charset="0"/>
              </a:rPr>
              <a:t>and </a:t>
            </a:r>
            <a:r>
              <a:rPr lang="en-US" altLang="en-US" dirty="0">
                <a:latin typeface="Courier New" panose="02070309020205020404" pitchFamily="49" charset="0"/>
                <a:cs typeface="Courier New" panose="02070309020205020404" pitchFamily="49" charset="0"/>
              </a:rPr>
              <a:t>CONTAINERS_DEFAULT</a:t>
            </a:r>
            <a:r>
              <a:rPr lang="en-US" altLang="en-US" sz="1000" dirty="0"/>
              <a:t>, </a:t>
            </a:r>
            <a:r>
              <a:rPr lang="en-US" altLang="en-US" dirty="0"/>
              <a:t>when</a:t>
            </a:r>
            <a:r>
              <a:rPr lang="en-US" altLang="en-US" sz="1000" dirty="0"/>
              <a:t> </a:t>
            </a:r>
            <a:r>
              <a:rPr lang="en-US" altLang="en-US" dirty="0"/>
              <a:t>used together, allow </a:t>
            </a:r>
            <a:r>
              <a:rPr lang="en-US" altLang="en-US" dirty="0">
                <a:latin typeface="Courier New" panose="02070309020205020404" pitchFamily="49" charset="0"/>
                <a:cs typeface="Courier New" panose="02070309020205020404" pitchFamily="49" charset="0"/>
              </a:rPr>
              <a:t>CONTAINER_MAP</a:t>
            </a:r>
            <a:r>
              <a:rPr lang="en-US" altLang="en-US" dirty="0">
                <a:cs typeface="Arial" panose="020B0604020202020204" pitchFamily="34" charset="0"/>
              </a:rPr>
              <a:t> to prune the partitions and therefore the application PDBs, based on the key that is passed to the query.</a:t>
            </a:r>
          </a:p>
          <a:p>
            <a:pPr lvl="1"/>
            <a:r>
              <a:rPr lang="en-US" altLang="en-US" dirty="0"/>
              <a:t>It is not mandatory to use </a:t>
            </a:r>
            <a:r>
              <a:rPr lang="en-US" altLang="en-US" dirty="0">
                <a:latin typeface="Courier New" panose="02070309020205020404" pitchFamily="49" charset="0"/>
                <a:cs typeface="Courier New" panose="02070309020205020404" pitchFamily="49" charset="0"/>
              </a:rPr>
              <a:t>CONTAINERS_DEFAULT</a:t>
            </a:r>
            <a:r>
              <a:rPr lang="en-US" altLang="en-US" sz="800" dirty="0">
                <a:latin typeface="Courier New" panose="02070309020205020404" pitchFamily="49" charset="0"/>
                <a:cs typeface="Courier New" panose="02070309020205020404" pitchFamily="49" charset="0"/>
              </a:rPr>
              <a:t> </a:t>
            </a:r>
            <a:r>
              <a:rPr lang="en-US" altLang="en-US" dirty="0"/>
              <a:t>with </a:t>
            </a:r>
            <a:r>
              <a:rPr lang="en-US" altLang="en-US" dirty="0">
                <a:latin typeface="Courier New" panose="02070309020205020404" pitchFamily="49" charset="0"/>
                <a:cs typeface="Courier New" panose="02070309020205020404" pitchFamily="49" charset="0"/>
              </a:rPr>
              <a:t>CONTAINER_MAP</a:t>
            </a:r>
            <a:r>
              <a:rPr lang="en-US" altLang="en-US" sz="800" dirty="0">
                <a:cs typeface="Courier New" panose="02070309020205020404" pitchFamily="49" charset="0"/>
              </a:rPr>
              <a:t>.</a:t>
            </a:r>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19</a:t>
            </a:fld>
            <a:endParaRPr lang="en-US" dirty="0"/>
          </a:p>
        </p:txBody>
      </p:sp>
    </p:spTree>
    <p:extLst>
      <p:ext uri="{BB962C8B-B14F-4D97-AF65-F5344CB8AC3E}">
        <p14:creationId xmlns:p14="http://schemas.microsoft.com/office/powerpoint/2010/main" val="70471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about application PDBs, refer to “</a:t>
            </a:r>
            <a:r>
              <a:rPr lang="fr-FR" altLang="en-US" dirty="0"/>
              <a:t>Administering Application Containers</a:t>
            </a:r>
            <a:r>
              <a:rPr lang="en-US" altLang="en-US" dirty="0"/>
              <a:t>“ in </a:t>
            </a:r>
            <a:r>
              <a:rPr lang="fr-FR" altLang="en-US" i="1" dirty="0"/>
              <a:t>Oracle Multitenant Administrator’s Guide </a:t>
            </a:r>
            <a:r>
              <a:rPr lang="fr-FR" altLang="en-US" i="1" dirty="0" smtClean="0"/>
              <a:t>19c.</a:t>
            </a:r>
            <a:endParaRPr lang="fr-FR" altLang="en-US" i="1" dirty="0"/>
          </a:p>
          <a:p>
            <a:pPr lvl="1"/>
            <a:r>
              <a:rPr lang="en-US" altLang="en-US" dirty="0"/>
              <a:t>Refer to other sources of information available under YouTube like:</a:t>
            </a:r>
          </a:p>
          <a:p>
            <a:pPr lvl="1"/>
            <a:r>
              <a:rPr lang="en-US" i="1" dirty="0">
                <a:hlinkClick r:id="rId3"/>
              </a:rPr>
              <a:t>Stale Standalone to Superb SaaS in a Short Series</a:t>
            </a:r>
            <a:endParaRPr lang="fr-FR" altLang="en-US" i="1" dirty="0"/>
          </a:p>
          <a:p>
            <a:pPr marL="151200" lvl="2" indent="0">
              <a:buNone/>
            </a:pPr>
            <a:r>
              <a:rPr lang="en-US" altLang="en-US" dirty="0"/>
              <a:t>Refer to other sources of information available under Oracle Learning Library: </a:t>
            </a:r>
          </a:p>
          <a:p>
            <a:pPr lvl="2"/>
            <a:r>
              <a:rPr lang="en-US" altLang="en-US" i="1" dirty="0">
                <a:solidFill>
                  <a:schemeClr val="tx1"/>
                </a:solidFill>
              </a:rPr>
              <a:t>Oracle By Example (OBE)</a:t>
            </a:r>
            <a:r>
              <a:rPr lang="en-US" altLang="en-US" dirty="0">
                <a:solidFill>
                  <a:schemeClr val="tx1"/>
                </a:solidFill>
              </a:rPr>
              <a:t>: </a:t>
            </a:r>
            <a:r>
              <a:rPr lang="en-US" i="1" dirty="0"/>
              <a:t>Learning Path: </a:t>
            </a:r>
            <a:r>
              <a:rPr lang="en-US" i="1" dirty="0" smtClean="0"/>
              <a:t>19c </a:t>
            </a:r>
            <a:r>
              <a:rPr lang="en-US" i="1" dirty="0"/>
              <a:t>New Features for Multitenant</a:t>
            </a:r>
          </a:p>
          <a:p>
            <a:pPr lvl="3"/>
            <a:r>
              <a:rPr lang="en-US" altLang="en-US" i="1" dirty="0">
                <a:solidFill>
                  <a:srgbClr val="FF0000"/>
                </a:solidFill>
              </a:rPr>
              <a:t>using_dynamic_container_map</a:t>
            </a:r>
          </a:p>
          <a:p>
            <a:pPr lvl="1"/>
            <a:r>
              <a:rPr lang="en-US" altLang="en-US" dirty="0">
                <a:solidFill>
                  <a:schemeClr val="tx1"/>
                </a:solidFill>
              </a:rPr>
              <a:t>Refer to MOS note: </a:t>
            </a:r>
            <a:r>
              <a:rPr lang="en-US" altLang="en-US" i="1" dirty="0">
                <a:solidFill>
                  <a:schemeClr val="tx1"/>
                </a:solidFill>
              </a:rPr>
              <a:t>Oracle Multitenant Option - 12c: Frequently Asked Questions (Doc ID 1511619.1)</a:t>
            </a:r>
            <a:endParaRPr lang="en-US" altLang="en-US" i="1" dirty="0">
              <a:solidFill>
                <a:srgbClr val="FF0000"/>
              </a:solidFill>
            </a:endParaRPr>
          </a:p>
          <a:p>
            <a:pPr lvl="3"/>
            <a:endParaRPr lang="en-US" altLang="en-US" i="1" dirty="0">
              <a:solidFill>
                <a:srgbClr val="FF0000"/>
              </a:solidFill>
            </a:endParaRPr>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a:t>
            </a:fld>
            <a:endParaRPr lang="en-US" dirty="0"/>
          </a:p>
        </p:txBody>
      </p:sp>
    </p:spTree>
    <p:extLst>
      <p:ext uri="{BB962C8B-B14F-4D97-AF65-F5344CB8AC3E}">
        <p14:creationId xmlns:p14="http://schemas.microsoft.com/office/powerpoint/2010/main" val="493236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CONTAINERS()</a:t>
            </a:r>
            <a:r>
              <a:rPr lang="en-US" altLang="en-US" dirty="0"/>
              <a:t> clause in a query adds implicit columns, </a:t>
            </a:r>
            <a:r>
              <a:rPr lang="en-US" altLang="en-US" dirty="0">
                <a:latin typeface="Courier New" panose="02070309020205020404" pitchFamily="49" charset="0"/>
                <a:cs typeface="Courier New" panose="02070309020205020404" pitchFamily="49" charset="0"/>
              </a:rPr>
              <a:t>CON_ID, CON$NAME,</a:t>
            </a:r>
            <a:r>
              <a:rPr lang="en-US" altLang="en-US" dirty="0"/>
              <a:t> and </a:t>
            </a:r>
            <a:r>
              <a:rPr lang="en-US" altLang="en-US" dirty="0">
                <a:latin typeface="Courier New" panose="02070309020205020404" pitchFamily="49" charset="0"/>
                <a:cs typeface="Courier New" panose="02070309020205020404" pitchFamily="49" charset="0"/>
              </a:rPr>
              <a:t>CDB$NAME</a:t>
            </a:r>
            <a:r>
              <a:rPr lang="en-US" altLang="en-US" dirty="0"/>
              <a:t>. These are hidden columns and thus have to be explicitly referenced if their values are to be displayed. These columns are particularly useful when </a:t>
            </a:r>
            <a:r>
              <a:rPr lang="en-US" altLang="en-US" dirty="0">
                <a:latin typeface="Courier New" panose="02070309020205020404" pitchFamily="49" charset="0"/>
                <a:cs typeface="Courier New" panose="02070309020205020404" pitchFamily="49" charset="0"/>
              </a:rPr>
              <a:t>CONTAINERS()</a:t>
            </a:r>
            <a:r>
              <a:rPr lang="en-US" altLang="en-US" dirty="0">
                <a:cs typeface="Arial" panose="020B0604020202020204" pitchFamily="34" charset="0"/>
              </a:rPr>
              <a:t> </a:t>
            </a:r>
            <a:r>
              <a:rPr lang="en-US" altLang="en-US" dirty="0"/>
              <a:t>is used in an application root that has a proxy PDB, which allows SQL statements execution in a remote PDB as if it were a local PDB in the CDB.</a:t>
            </a:r>
          </a:p>
          <a:p>
            <a:pPr lvl="2">
              <a:buFont typeface="Calibri" panose="020F0502020204030204" pitchFamily="34" charset="0"/>
              <a:buAutoNum type="arabicPeriod"/>
            </a:pPr>
            <a:r>
              <a:rPr lang="en-US" altLang="en-US" dirty="0"/>
              <a:t>In </a:t>
            </a:r>
            <a:r>
              <a:rPr lang="en-US" altLang="en-US" dirty="0">
                <a:latin typeface="Courier New" panose="02070309020205020404" pitchFamily="49" charset="0"/>
                <a:cs typeface="Courier New" panose="02070309020205020404" pitchFamily="49" charset="0"/>
              </a:rPr>
              <a:t>cdb1</a:t>
            </a:r>
            <a:r>
              <a:rPr lang="en-US" altLang="en-US" dirty="0">
                <a:cs typeface="Arial" panose="020B0604020202020204" pitchFamily="34" charset="0"/>
              </a:rPr>
              <a:t>, </a:t>
            </a:r>
            <a:r>
              <a:rPr lang="en-US" altLang="en-US" dirty="0"/>
              <a:t>create the </a:t>
            </a:r>
            <a:r>
              <a:rPr lang="en-US" altLang="en-US" dirty="0" err="1">
                <a:latin typeface="Courier New" panose="02070309020205020404" pitchFamily="49" charset="0"/>
                <a:cs typeface="Courier New" panose="02070309020205020404" pitchFamily="49" charset="0"/>
              </a:rPr>
              <a:t>app_root</a:t>
            </a:r>
            <a:r>
              <a:rPr lang="en-US" altLang="en-US" dirty="0"/>
              <a:t> application root container and install the application.</a:t>
            </a:r>
          </a:p>
          <a:p>
            <a:pPr lvl="2">
              <a:buFont typeface="Calibri" panose="020F0502020204030204" pitchFamily="34" charset="0"/>
              <a:buAutoNum type="arabicPeriod"/>
            </a:pPr>
            <a:r>
              <a:rPr lang="en-US" altLang="en-US" dirty="0"/>
              <a:t>Create the </a:t>
            </a:r>
            <a:r>
              <a:rPr lang="en-US" altLang="en-US" dirty="0">
                <a:latin typeface="Courier New" panose="02070309020205020404" pitchFamily="49" charset="0"/>
                <a:cs typeface="Courier New" panose="02070309020205020404" pitchFamily="49" charset="0"/>
              </a:rPr>
              <a:t>robots</a:t>
            </a:r>
            <a:r>
              <a:rPr lang="en-US" altLang="en-US" dirty="0">
                <a:cs typeface="Arial" panose="020B0604020202020204" pitchFamily="34" charset="0"/>
              </a:rPr>
              <a:t> </a:t>
            </a:r>
            <a:r>
              <a:rPr lang="en-US" altLang="en-US" dirty="0"/>
              <a:t>and </a:t>
            </a:r>
            <a:r>
              <a:rPr lang="en-US" altLang="en-US" dirty="0">
                <a:latin typeface="Courier New" panose="02070309020205020404" pitchFamily="49" charset="0"/>
                <a:cs typeface="Courier New" panose="02070309020205020404" pitchFamily="49" charset="0"/>
              </a:rPr>
              <a:t>dolls</a:t>
            </a:r>
            <a:r>
              <a:rPr lang="en-US" altLang="en-US" dirty="0"/>
              <a:t> application PDBs in </a:t>
            </a:r>
            <a:r>
              <a:rPr lang="en-US" altLang="en-US" dirty="0" err="1">
                <a:latin typeface="Courier New" panose="02070309020205020404" pitchFamily="49" charset="0"/>
                <a:cs typeface="Courier New" panose="02070309020205020404" pitchFamily="49" charset="0"/>
              </a:rPr>
              <a:t>app_root</a:t>
            </a:r>
            <a:r>
              <a:rPr lang="en-US" altLang="en-US" dirty="0">
                <a:cs typeface="Arial" panose="020B0604020202020204" pitchFamily="34" charset="0"/>
              </a:rPr>
              <a:t> and synchronize them with the application that is installed in the application root</a:t>
            </a:r>
            <a:r>
              <a:rPr lang="en-US" altLang="en-US" dirty="0"/>
              <a:t>.</a:t>
            </a:r>
          </a:p>
          <a:p>
            <a:pPr lvl="2">
              <a:buFont typeface="Calibri" panose="020F0502020204030204" pitchFamily="34" charset="0"/>
              <a:buAutoNum type="arabicPeriod"/>
            </a:pPr>
            <a:r>
              <a:rPr lang="en-US" altLang="en-US" dirty="0"/>
              <a:t>In </a:t>
            </a:r>
            <a:r>
              <a:rPr lang="en-US" altLang="en-US" dirty="0">
                <a:latin typeface="Courier New" panose="02070309020205020404" pitchFamily="49" charset="0"/>
                <a:cs typeface="Courier New" panose="02070309020205020404" pitchFamily="49" charset="0"/>
              </a:rPr>
              <a:t>cdb2</a:t>
            </a:r>
            <a:r>
              <a:rPr lang="en-US" altLang="en-US" dirty="0">
                <a:cs typeface="Arial" panose="020B0604020202020204" pitchFamily="34" charset="0"/>
              </a:rPr>
              <a:t>, create an application root replica of </a:t>
            </a:r>
            <a:r>
              <a:rPr lang="en-US" altLang="en-US" dirty="0" err="1">
                <a:latin typeface="Courier New" panose="02070309020205020404" pitchFamily="49" charset="0"/>
                <a:cs typeface="Courier New" panose="02070309020205020404" pitchFamily="49" charset="0"/>
              </a:rPr>
              <a:t>app_root</a:t>
            </a:r>
            <a:r>
              <a:rPr lang="en-US" altLang="en-US" dirty="0">
                <a:cs typeface="Arial" panose="020B0604020202020204" pitchFamily="34" charset="0"/>
              </a:rPr>
              <a:t>. An application root replica is an exact clone of an application root that provides the ability to synchronize changes from the master application root to the root replicas</a:t>
            </a:r>
            <a:r>
              <a:rPr lang="en-US" altLang="en-US" dirty="0"/>
              <a:t>:</a:t>
            </a:r>
          </a:p>
          <a:p>
            <a:pPr lvl="3">
              <a:buFont typeface="Calibri" panose="020F0502020204030204" pitchFamily="34" charset="0"/>
              <a:buAutoNum type="alphaLcPeriod"/>
            </a:pPr>
            <a:r>
              <a:rPr lang="en-US" altLang="en-US" dirty="0"/>
              <a:t>Create </a:t>
            </a:r>
            <a:r>
              <a:rPr lang="en-US" altLang="en-US" dirty="0">
                <a:cs typeface="Arial" panose="020B0604020202020204" pitchFamily="34" charset="0"/>
              </a:rPr>
              <a:t>a remote clone of the </a:t>
            </a:r>
            <a:r>
              <a:rPr lang="en-US" altLang="en-US" dirty="0" err="1">
                <a:latin typeface="Courier New" panose="02070309020205020404" pitchFamily="49" charset="0"/>
                <a:cs typeface="Courier New" panose="02070309020205020404" pitchFamily="49" charset="0"/>
              </a:rPr>
              <a:t>app_root</a:t>
            </a:r>
            <a:r>
              <a:rPr lang="en-US" altLang="en-US" dirty="0">
                <a:cs typeface="Arial" panose="020B0604020202020204" pitchFamily="34" charset="0"/>
              </a:rPr>
              <a:t> application root, named </a:t>
            </a:r>
            <a:r>
              <a:rPr lang="en-US" altLang="en-US" dirty="0" err="1">
                <a:latin typeface="Courier New" panose="02070309020205020404" pitchFamily="49" charset="0"/>
                <a:cs typeface="Courier New" panose="02070309020205020404" pitchFamily="49" charset="0"/>
              </a:rPr>
              <a:t>app_rr</a:t>
            </a:r>
            <a:r>
              <a:rPr lang="en-US" altLang="en-US" dirty="0"/>
              <a:t>.</a:t>
            </a:r>
          </a:p>
          <a:p>
            <a:pPr lvl="3">
              <a:buFont typeface="Calibri" panose="020F0502020204030204" pitchFamily="34" charset="0"/>
              <a:buAutoNum type="alphaLcPeriod"/>
            </a:pPr>
            <a:r>
              <a:rPr lang="en-US" altLang="en-US" dirty="0"/>
              <a:t>In </a:t>
            </a:r>
            <a:r>
              <a:rPr lang="en-US" altLang="en-US" dirty="0">
                <a:latin typeface="Courier New" panose="02070309020205020404" pitchFamily="49" charset="0"/>
                <a:cs typeface="Courier New" panose="02070309020205020404" pitchFamily="49" charset="0"/>
              </a:rPr>
              <a:t>cdb1</a:t>
            </a:r>
            <a:r>
              <a:rPr lang="en-US" altLang="en-US" dirty="0">
                <a:cs typeface="Arial" panose="020B0604020202020204" pitchFamily="34" charset="0"/>
              </a:rPr>
              <a:t>, in </a:t>
            </a:r>
            <a:r>
              <a:rPr lang="en-US" altLang="en-US" dirty="0"/>
              <a:t>the </a:t>
            </a:r>
            <a:r>
              <a:rPr lang="en-US" altLang="en-US" dirty="0" err="1">
                <a:latin typeface="Courier New" panose="02070309020205020404" pitchFamily="49" charset="0"/>
                <a:cs typeface="Courier New" panose="02070309020205020404" pitchFamily="49" charset="0"/>
              </a:rPr>
              <a:t>app_root</a:t>
            </a:r>
            <a:r>
              <a:rPr lang="en-US" altLang="en-US" dirty="0"/>
              <a:t> application, create the </a:t>
            </a:r>
            <a:r>
              <a:rPr lang="en-US" altLang="en-US" dirty="0">
                <a:latin typeface="Courier New" panose="02070309020205020404" pitchFamily="49" charset="0"/>
                <a:cs typeface="Courier New" panose="02070309020205020404" pitchFamily="49" charset="0"/>
              </a:rPr>
              <a:t>px_app_rr</a:t>
            </a:r>
            <a:r>
              <a:rPr lang="en-US" altLang="en-US" dirty="0"/>
              <a:t> proxy PDB that </a:t>
            </a:r>
            <a:r>
              <a:rPr lang="en-US" altLang="en-US" dirty="0">
                <a:cs typeface="Arial" panose="020B0604020202020204" pitchFamily="34" charset="0"/>
              </a:rPr>
              <a:t>references the application root replica, </a:t>
            </a:r>
            <a:r>
              <a:rPr lang="en-US" altLang="en-US" dirty="0" err="1">
                <a:latin typeface="Courier New" panose="02070309020205020404" pitchFamily="49" charset="0"/>
                <a:cs typeface="Courier New" panose="02070309020205020404" pitchFamily="49" charset="0"/>
              </a:rPr>
              <a:t>app_rr</a:t>
            </a:r>
            <a:r>
              <a:rPr lang="en-US" altLang="en-US" dirty="0">
                <a:cs typeface="Arial" panose="020B0604020202020204" pitchFamily="34" charset="0"/>
              </a:rPr>
              <a:t>, in </a:t>
            </a:r>
            <a:r>
              <a:rPr lang="en-US" altLang="en-US" dirty="0">
                <a:latin typeface="Courier New" panose="02070309020205020404" pitchFamily="49" charset="0"/>
                <a:cs typeface="Courier New" panose="02070309020205020404" pitchFamily="49" charset="0"/>
              </a:rPr>
              <a:t>cdb2</a:t>
            </a:r>
            <a:r>
              <a:rPr lang="en-US" altLang="en-US" dirty="0"/>
              <a:t>.</a:t>
            </a:r>
          </a:p>
          <a:p>
            <a:pPr lvl="2">
              <a:buFont typeface="Calibri" panose="020F0502020204030204" pitchFamily="34" charset="0"/>
              <a:buAutoNum type="arabicPeriod"/>
            </a:pPr>
            <a:r>
              <a:rPr lang="en-US" altLang="en-US" dirty="0"/>
              <a:t>Create the </a:t>
            </a:r>
            <a:r>
              <a:rPr lang="en-US" altLang="en-US" dirty="0">
                <a:latin typeface="Courier New" panose="02070309020205020404" pitchFamily="49" charset="0"/>
                <a:cs typeface="Courier New" panose="02070309020205020404" pitchFamily="49" charset="0"/>
              </a:rPr>
              <a:t>doodles</a:t>
            </a:r>
            <a:r>
              <a:rPr lang="en-US" altLang="en-US" dirty="0">
                <a:cs typeface="Arial" panose="020B0604020202020204" pitchFamily="34" charset="0"/>
              </a:rPr>
              <a:t> </a:t>
            </a:r>
            <a:r>
              <a:rPr lang="en-US" altLang="en-US" dirty="0"/>
              <a:t>application PDB in </a:t>
            </a:r>
            <a:r>
              <a:rPr lang="en-US" altLang="en-US" dirty="0" err="1">
                <a:latin typeface="Courier New" panose="02070309020205020404" pitchFamily="49" charset="0"/>
                <a:cs typeface="Courier New" panose="02070309020205020404" pitchFamily="49" charset="0"/>
              </a:rPr>
              <a:t>app_rr</a:t>
            </a:r>
            <a:r>
              <a:rPr lang="en-US" altLang="en-US" dirty="0"/>
              <a:t>.</a:t>
            </a:r>
          </a:p>
          <a:p>
            <a:pPr lvl="2">
              <a:buFont typeface="Calibri" panose="020F0502020204030204" pitchFamily="34" charset="0"/>
              <a:buAutoNum type="arabicPeriod"/>
            </a:pPr>
            <a:r>
              <a:rPr lang="en-US" altLang="en-US" dirty="0"/>
              <a:t>Write the application code to aggregate data across the </a:t>
            </a:r>
            <a:r>
              <a:rPr lang="en-US" altLang="en-US" dirty="0">
                <a:latin typeface="Courier New" panose="02070309020205020404" pitchFamily="49" charset="0"/>
                <a:cs typeface="Courier New" panose="02070309020205020404" pitchFamily="49" charset="0"/>
              </a:rPr>
              <a:t>robots</a:t>
            </a:r>
            <a:r>
              <a:rPr lang="en-US" altLang="en-US" dirty="0"/>
              <a: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dolls</a:t>
            </a:r>
            <a:r>
              <a:rPr lang="en-US" altLang="en-US" dirty="0"/>
              <a:t>, and </a:t>
            </a:r>
            <a:r>
              <a:rPr lang="en-US" altLang="en-US" dirty="0">
                <a:latin typeface="Courier New" panose="02070309020205020404" pitchFamily="49" charset="0"/>
                <a:cs typeface="Courier New" panose="02070309020205020404" pitchFamily="49" charset="0"/>
              </a:rPr>
              <a:t>doodles</a:t>
            </a:r>
            <a:r>
              <a:rPr lang="en-US" altLang="en-US" dirty="0">
                <a:cs typeface="Arial" panose="020B0604020202020204" pitchFamily="34" charset="0"/>
              </a:rPr>
              <a:t> </a:t>
            </a:r>
            <a:r>
              <a:rPr lang="en-US" altLang="en-US" dirty="0"/>
              <a:t>application PDBs.</a:t>
            </a:r>
          </a:p>
          <a:p>
            <a:pPr lvl="1"/>
            <a:r>
              <a:rPr lang="en-US" altLang="en-US" b="1" dirty="0"/>
              <a:t>Note: </a:t>
            </a:r>
            <a:r>
              <a:rPr lang="en-US" altLang="en-US" dirty="0"/>
              <a:t>Proxy PDB creation is detailed in the lesson titled “PDB Creation</a:t>
            </a:r>
            <a:r>
              <a:rPr lang="en-US" altLang="en-US" dirty="0" smtClean="0"/>
              <a:t>.”</a:t>
            </a:r>
            <a:endParaRPr lang="en-US"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20</a:t>
            </a:fld>
            <a:endParaRPr lang="en-US" dirty="0"/>
          </a:p>
        </p:txBody>
      </p:sp>
    </p:spTree>
    <p:extLst>
      <p:ext uri="{BB962C8B-B14F-4D97-AF65-F5344CB8AC3E}">
        <p14:creationId xmlns:p14="http://schemas.microsoft.com/office/powerpoint/2010/main" val="1977330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Calibri" panose="020F0502020204030204" pitchFamily="34" charset="0"/>
              <a:buAutoNum type="arabicPeriod" startAt="6"/>
            </a:pPr>
            <a:r>
              <a:rPr lang="en-US" altLang="en-US" dirty="0"/>
              <a:t>To load balance, relocate the </a:t>
            </a:r>
            <a:r>
              <a:rPr lang="en-US" altLang="en-US" dirty="0">
                <a:latin typeface="Courier New" panose="02070309020205020404" pitchFamily="49" charset="0"/>
                <a:cs typeface="Courier New" panose="02070309020205020404" pitchFamily="49" charset="0"/>
              </a:rPr>
              <a:t>dolls</a:t>
            </a:r>
            <a:r>
              <a:rPr lang="en-US" altLang="en-US" dirty="0">
                <a:cs typeface="Arial" panose="020B0604020202020204" pitchFamily="34" charset="0"/>
              </a:rPr>
              <a:t> </a:t>
            </a:r>
            <a:r>
              <a:rPr lang="en-US" altLang="en-US" dirty="0"/>
              <a:t>application PDB from </a:t>
            </a:r>
            <a:r>
              <a:rPr lang="en-US" altLang="en-US" dirty="0">
                <a:latin typeface="Courier New" panose="02070309020205020404" pitchFamily="49" charset="0"/>
                <a:cs typeface="Courier New" panose="02070309020205020404" pitchFamily="49" charset="0"/>
              </a:rPr>
              <a:t>app_root</a:t>
            </a:r>
            <a:r>
              <a:rPr lang="en-US" altLang="en-US" dirty="0"/>
              <a:t> to </a:t>
            </a:r>
            <a:r>
              <a:rPr lang="en-US" altLang="en-US" dirty="0">
                <a:latin typeface="Courier New" panose="02070309020205020404" pitchFamily="49" charset="0"/>
                <a:cs typeface="Courier New" panose="02070309020205020404" pitchFamily="49" charset="0"/>
              </a:rPr>
              <a:t>app_rr</a:t>
            </a:r>
            <a:r>
              <a:rPr lang="en-US" altLang="en-US" dirty="0">
                <a:cs typeface="Arial" panose="020B0604020202020204" pitchFamily="34" charset="0"/>
              </a:rPr>
              <a:t>.</a:t>
            </a:r>
            <a:r>
              <a:rPr lang="en-US" altLang="en-US" dirty="0">
                <a:latin typeface="Courier New" panose="02070309020205020404" pitchFamily="49" charset="0"/>
                <a:cs typeface="Courier New" panose="02070309020205020404" pitchFamily="49" charset="0"/>
              </a:rPr>
              <a:t> </a:t>
            </a:r>
            <a:r>
              <a:rPr lang="en-US" altLang="en-US" dirty="0">
                <a:cs typeface="Arial" panose="020B0604020202020204" pitchFamily="34" charset="0"/>
              </a:rPr>
              <a:t>Relocation implies performing a transparent unplug or plug operation and/or a proxy PDB operation</a:t>
            </a:r>
            <a:r>
              <a:rPr lang="en-US" altLang="en-US" dirty="0" smtClean="0"/>
              <a:t>.</a:t>
            </a:r>
          </a:p>
          <a:p>
            <a:pPr marL="304746" lvl="2" indent="0">
              <a:buNone/>
            </a:pPr>
            <a:r>
              <a:rPr lang="en-US" altLang="en-US" b="1" dirty="0" smtClean="0"/>
              <a:t>	Note</a:t>
            </a:r>
            <a:r>
              <a:rPr lang="en-US" altLang="en-US" b="1" dirty="0"/>
              <a:t>: </a:t>
            </a:r>
            <a:r>
              <a:rPr lang="en-US" altLang="en-US" dirty="0"/>
              <a:t>PDB relocation and proxy PDB are detailed in the lesson titled “PDB Creation.”</a:t>
            </a:r>
          </a:p>
          <a:p>
            <a:pPr lvl="1"/>
            <a:r>
              <a:rPr lang="en-US" altLang="en-US" dirty="0" smtClean="0"/>
              <a:t>The </a:t>
            </a:r>
            <a:r>
              <a:rPr lang="en-US" altLang="en-US" dirty="0"/>
              <a:t>application code continues to run. This is an example of durable location transparency.</a:t>
            </a:r>
          </a:p>
        </p:txBody>
      </p:sp>
      <p:sp>
        <p:nvSpPr>
          <p:cNvPr id="5222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21</a:t>
            </a:fld>
            <a:endParaRPr lang="en-US" dirty="0"/>
          </a:p>
        </p:txBody>
      </p:sp>
    </p:spTree>
    <p:extLst>
      <p:ext uri="{BB962C8B-B14F-4D97-AF65-F5344CB8AC3E}">
        <p14:creationId xmlns:p14="http://schemas.microsoft.com/office/powerpoint/2010/main" val="850899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457200" y="457200"/>
            <a:ext cx="6858000" cy="3859213"/>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Retrieve the hierarchy between an application root and its associated application PDBs from the new columns in the </a:t>
            </a:r>
            <a:r>
              <a:rPr lang="en-US" altLang="en-US" dirty="0">
                <a:latin typeface="Courier New" panose="02070309020205020404" pitchFamily="49" charset="0"/>
                <a:cs typeface="Courier New" panose="02070309020205020404" pitchFamily="49" charset="0"/>
              </a:rPr>
              <a:t>V$CONTAINERS</a:t>
            </a:r>
            <a:r>
              <a:rPr lang="en-US" altLang="en-US" dirty="0"/>
              <a:t> view</a:t>
            </a:r>
            <a:r>
              <a:rPr lang="en-US" altLang="en-US" i="1" dirty="0"/>
              <a:t>:</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APPLICATION_ROOT</a:t>
            </a:r>
            <a:r>
              <a:rPr lang="en-US" altLang="en-US" dirty="0"/>
              <a:t>: A “YES” value means that the PDB is an application root. </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APPLICATION_SEED</a:t>
            </a:r>
            <a:r>
              <a:rPr lang="en-US" altLang="en-US" dirty="0"/>
              <a:t>: A “YES” value means that the PDB is an application seed whose application root container ID is described in the </a:t>
            </a:r>
            <a:r>
              <a:rPr lang="en-US" altLang="en-US" dirty="0">
                <a:latin typeface="Courier New" panose="02070309020205020404" pitchFamily="49" charset="0"/>
                <a:cs typeface="Courier New" panose="02070309020205020404" pitchFamily="49" charset="0"/>
              </a:rPr>
              <a:t>APPLICATION_ROOT_CON_ID </a:t>
            </a:r>
            <a:r>
              <a:rPr lang="en-US" altLang="en-US" dirty="0">
                <a:cs typeface="Arial" panose="020B0604020202020204" pitchFamily="34" charset="0"/>
              </a:rPr>
              <a:t>column.</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APPLICATION_PDB</a:t>
            </a:r>
            <a:r>
              <a:rPr lang="en-US" altLang="en-US" dirty="0"/>
              <a:t>: A “YES” value means that the PDB is an application PDB whose application root container ID is described in the </a:t>
            </a:r>
            <a:r>
              <a:rPr lang="en-US" altLang="en-US" dirty="0">
                <a:latin typeface="Courier New" panose="02070309020205020404" pitchFamily="49" charset="0"/>
                <a:cs typeface="Courier New" panose="02070309020205020404" pitchFamily="49" charset="0"/>
              </a:rPr>
              <a:t>APPLICATION_ROOT_CON_ID </a:t>
            </a:r>
            <a:r>
              <a:rPr lang="en-US" altLang="en-US" dirty="0">
                <a:cs typeface="Arial" panose="020B0604020202020204" pitchFamily="34" charset="0"/>
              </a:rPr>
              <a:t>column. Note that the </a:t>
            </a:r>
            <a:r>
              <a:rPr lang="en-US" altLang="en-US" dirty="0"/>
              <a:t>application seed is also defined as an application PDB.</a:t>
            </a:r>
          </a:p>
          <a:p>
            <a:pPr lvl="1"/>
            <a:r>
              <a:rPr lang="en-US" altLang="en-US" b="1" dirty="0"/>
              <a:t>Remark: </a:t>
            </a:r>
            <a:r>
              <a:rPr lang="en-US" altLang="en-US" dirty="0"/>
              <a:t>Regular PDBs and application roots have </a:t>
            </a:r>
            <a:r>
              <a:rPr lang="en-US" altLang="en-US" dirty="0">
                <a:latin typeface="Courier New" panose="02070309020205020404" pitchFamily="49" charset="0"/>
                <a:cs typeface="Courier New" panose="02070309020205020404" pitchFamily="49" charset="0"/>
              </a:rPr>
              <a:t>APPLICATION_ROOT_CON_ID </a:t>
            </a:r>
            <a:r>
              <a:rPr lang="en-US" altLang="en-US" dirty="0">
                <a:cs typeface="Arial" panose="020B0604020202020204" pitchFamily="34" charset="0"/>
              </a:rPr>
              <a:t>set to NULL.</a:t>
            </a:r>
            <a:endParaRPr lang="en-US" altLang="en-US" dirty="0"/>
          </a:p>
          <a:p>
            <a:pPr lvl="1"/>
            <a:r>
              <a:rPr lang="en-US" altLang="en-US" dirty="0"/>
              <a:t>You can also get the same new columns in the </a:t>
            </a:r>
            <a:r>
              <a:rPr lang="en-US" altLang="en-US" dirty="0">
                <a:latin typeface="Courier New" panose="02070309020205020404" pitchFamily="49" charset="0"/>
                <a:cs typeface="Courier New" panose="02070309020205020404" pitchFamily="49" charset="0"/>
              </a:rPr>
              <a:t>CDB_PDBS</a:t>
            </a:r>
            <a:r>
              <a:rPr lang="en-US" altLang="en-US" dirty="0"/>
              <a:t> and </a:t>
            </a:r>
            <a:r>
              <a:rPr lang="en-US" altLang="en-US" dirty="0">
                <a:latin typeface="Courier New" panose="02070309020205020404" pitchFamily="49" charset="0"/>
                <a:cs typeface="Courier New" panose="02070309020205020404" pitchFamily="49" charset="0"/>
              </a:rPr>
              <a:t>V$PDBS</a:t>
            </a:r>
            <a:r>
              <a:rPr lang="en-US" altLang="en-US" dirty="0"/>
              <a:t> views.</a:t>
            </a:r>
            <a:endParaRPr lang="en-US" altLang="en-US" dirty="0">
              <a:cs typeface="Arial" panose="020B0604020202020204" pitchFamily="34" charset="0"/>
            </a:endParaRP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22</a:t>
            </a:fld>
            <a:endParaRPr lang="en-US" dirty="0"/>
          </a:p>
        </p:txBody>
      </p:sp>
    </p:spTree>
    <p:extLst>
      <p:ext uri="{BB962C8B-B14F-4D97-AF65-F5344CB8AC3E}">
        <p14:creationId xmlns:p14="http://schemas.microsoft.com/office/powerpoint/2010/main" val="1846144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95000"/>
              </a:lnSpc>
            </a:pPr>
            <a:r>
              <a:rPr lang="en-US" altLang="en-US" dirty="0"/>
              <a:t>The terminology for common users, roles, granted privileges and roles, profiles, and tables is valid in the context of regular and application containers.</a:t>
            </a:r>
          </a:p>
          <a:p>
            <a:pPr lvl="2">
              <a:lnSpc>
                <a:spcPct val="95000"/>
              </a:lnSpc>
              <a:spcBef>
                <a:spcPts val="200"/>
              </a:spcBef>
            </a:pPr>
            <a:r>
              <a:rPr lang="en-US" altLang="en-US" dirty="0"/>
              <a:t>Common users, roles, and profiles are users, roles, and profiles existing in all containers in the CDB or in an application container with the same name versus local users, roles, and profiles with a unique name existing in one container only. A common user, role, or profile can be created in an application root. Common users, roles, and profiles are replicated in all application PDBs within the application container when the DBA synchronizes the application PDBs with the application root and are visible only in the application PDBs within the application container.</a:t>
            </a:r>
          </a:p>
          <a:p>
            <a:pPr lvl="2">
              <a:lnSpc>
                <a:spcPct val="95000"/>
              </a:lnSpc>
              <a:spcBef>
                <a:spcPts val="200"/>
              </a:spcBef>
            </a:pPr>
            <a:r>
              <a:rPr lang="en-US" altLang="en-US" dirty="0"/>
              <a:t>Common privileges are privileges granted “commonly” to users or roles in all containers in the CDB or in an application container versus privileges granted “locally” to users or roles within a PDB. The same concept exists for roles granted commonly to users or roles in all containers in the CDB or in an application container. Roles granted locally to users or roles are granted to users or roles in a specific PDB. The prefix that is used for common users and roles at the CDB level does not apply in the context of application containers.</a:t>
            </a:r>
          </a:p>
          <a:p>
            <a:pPr lvl="2">
              <a:lnSpc>
                <a:spcPct val="95000"/>
              </a:lnSpc>
              <a:spcBef>
                <a:spcPts val="200"/>
              </a:spcBef>
            </a:pPr>
            <a:r>
              <a:rPr lang="en-US" altLang="en-US" dirty="0"/>
              <a:t>Common objects exist in Oracle-supplied schemas in the CDB root. Users can create application common objects in an application root. The common object is visible to all application PDBs within the application container when the application PDBs have been synchronized with the application root.</a:t>
            </a:r>
          </a:p>
          <a:p>
            <a:pPr lvl="2">
              <a:lnSpc>
                <a:spcPct val="95000"/>
              </a:lnSpc>
              <a:spcBef>
                <a:spcPts val="200"/>
              </a:spcBef>
            </a:pPr>
            <a:r>
              <a:rPr lang="en-US" altLang="en-US" dirty="0"/>
              <a:t>Common unified auditing allows the creation of auditing policies and FGA policies in application containers.</a:t>
            </a:r>
          </a:p>
          <a:p>
            <a:pPr lvl="2">
              <a:lnSpc>
                <a:spcPct val="95000"/>
              </a:lnSpc>
              <a:spcBef>
                <a:spcPts val="200"/>
              </a:spcBef>
            </a:pPr>
            <a:r>
              <a:rPr lang="en-US" altLang="en-US" dirty="0"/>
              <a:t>Common application context and VPD policies can be created in application containers.</a:t>
            </a:r>
          </a:p>
          <a:p>
            <a:pPr lvl="2">
              <a:lnSpc>
                <a:spcPct val="95000"/>
              </a:lnSpc>
              <a:spcBef>
                <a:spcPts val="200"/>
              </a:spcBef>
            </a:pPr>
            <a:r>
              <a:rPr lang="en-US" altLang="en-US" dirty="0"/>
              <a:t>Common transparent sensitive data protection (TSDP) policies can be managed in application containers.</a:t>
            </a:r>
          </a:p>
          <a:p>
            <a:pPr lvl="2">
              <a:lnSpc>
                <a:spcPct val="95000"/>
              </a:lnSpc>
              <a:spcBef>
                <a:spcPts val="200"/>
              </a:spcBef>
            </a:pPr>
            <a:r>
              <a:rPr lang="en-US" altLang="en-US" dirty="0"/>
              <a:t>A Database Vault can protect common objects and commands in application containers via common realms and common command rules.</a:t>
            </a:r>
          </a:p>
        </p:txBody>
      </p:sp>
      <p:sp>
        <p:nvSpPr>
          <p:cNvPr id="56323"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23</a:t>
            </a:fld>
            <a:endParaRPr lang="en-US" dirty="0"/>
          </a:p>
        </p:txBody>
      </p:sp>
    </p:spTree>
    <p:extLst>
      <p:ext uri="{BB962C8B-B14F-4D97-AF65-F5344CB8AC3E}">
        <p14:creationId xmlns:p14="http://schemas.microsoft.com/office/powerpoint/2010/main" val="2455550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457200" y="457200"/>
            <a:ext cx="6858000" cy="3859213"/>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an application root, statements to create, alter, or drop a common user, a common role, a common profile, or a common object or grant privileges and roles commonly can be issued only as part of an application </a:t>
            </a:r>
            <a:r>
              <a:rPr lang="en-US" altLang="en-US" dirty="0">
                <a:latin typeface="Courier New" panose="02070309020205020404" pitchFamily="49" charset="0"/>
                <a:cs typeface="Courier New" panose="02070309020205020404" pitchFamily="49" charset="0"/>
              </a:rPr>
              <a:t>INSTALL</a:t>
            </a:r>
            <a:r>
              <a:rPr lang="en-US" altLang="en-US" dirty="0"/>
              <a:t>, </a:t>
            </a:r>
            <a:r>
              <a:rPr lang="en-US" altLang="en-US" dirty="0">
                <a:latin typeface="Courier New" panose="02070309020205020404" pitchFamily="49" charset="0"/>
                <a:cs typeface="Courier New" panose="02070309020205020404" pitchFamily="49" charset="0"/>
              </a:rPr>
              <a:t>UPGRADE</a:t>
            </a:r>
            <a:r>
              <a:rPr lang="en-US" altLang="en-US" dirty="0"/>
              <a:t>, or </a:t>
            </a:r>
            <a:r>
              <a:rPr lang="en-US" altLang="en-US" dirty="0">
                <a:latin typeface="Courier New" panose="02070309020205020404" pitchFamily="49" charset="0"/>
                <a:cs typeface="Courier New" panose="02070309020205020404" pitchFamily="49" charset="0"/>
              </a:rPr>
              <a:t>PATCH</a:t>
            </a:r>
            <a:r>
              <a:rPr lang="en-US" altLang="en-US" dirty="0">
                <a:cs typeface="Arial" panose="020B0604020202020204" pitchFamily="34" charset="0"/>
              </a:rPr>
              <a:t> operation</a:t>
            </a:r>
            <a:r>
              <a:rPr lang="en-US" altLang="en-US" dirty="0"/>
              <a:t>.</a:t>
            </a:r>
          </a:p>
          <a:p>
            <a:pPr lvl="1"/>
            <a:r>
              <a:rPr lang="en-US" altLang="en-US" dirty="0"/>
              <a:t>This implies that the statements to create, alter, or drop entities that are common to the application PDBs in an application container are issued between two statements, issued from an application root connection:</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CONNECT sys@app_root as sysdba</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BEGIN INSTALL …</a:t>
            </a:r>
          </a:p>
          <a:p>
            <a:pPr lvl="1"/>
            <a:r>
              <a:rPr lang="en-US" altLang="en-US" dirty="0"/>
              <a:t>and</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END INSTALL …</a:t>
            </a:r>
          </a:p>
          <a:p>
            <a:pPr lvl="1"/>
            <a:r>
              <a:rPr lang="en-US" altLang="en-US" dirty="0"/>
              <a:t>or</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BEGIN UPGRADE …</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END UPGRADE …</a:t>
            </a:r>
          </a:p>
          <a:p>
            <a:pPr lvl="1"/>
            <a:r>
              <a:rPr lang="en-US" altLang="en-US" dirty="0"/>
              <a:t>or</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BEGIN PATCH …</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SQL&gt; ALTER PLUGGABLE DATABASE APPLICATION &lt;</a:t>
            </a:r>
            <a:r>
              <a:rPr lang="en-US" altLang="en-US" i="1" dirty="0">
                <a:latin typeface="Courier New" panose="02070309020205020404" pitchFamily="49" charset="0"/>
                <a:cs typeface="Courier New" panose="02070309020205020404" pitchFamily="49" charset="0"/>
              </a:rPr>
              <a:t>app_name</a:t>
            </a:r>
            <a:r>
              <a:rPr lang="en-US" altLang="en-US" dirty="0">
                <a:latin typeface="Courier New" panose="02070309020205020404" pitchFamily="49" charset="0"/>
                <a:cs typeface="Courier New" panose="02070309020205020404" pitchFamily="49" charset="0"/>
              </a:rPr>
              <a:t>&gt; END PATCH …</a:t>
            </a:r>
            <a:endParaRPr lang="en-US"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24</a:t>
            </a:fld>
            <a:endParaRPr lang="en-US" dirty="0"/>
          </a:p>
        </p:txBody>
      </p:sp>
    </p:spTree>
    <p:extLst>
      <p:ext uri="{BB962C8B-B14F-4D97-AF65-F5344CB8AC3E}">
        <p14:creationId xmlns:p14="http://schemas.microsoft.com/office/powerpoint/2010/main" val="3874253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dirty="0"/>
              <a:t>If the CDB has a Unicode database character set of AL32UTF8, the CDB can contain PDBs with different database character sets. It becomes easier to convert existing non-CDBs to PDBs because non-CDBs can be plugged without having to perform character set conversion to match the CDB’s character set. If an application container contains any common object, the use of multiple character sets across application PDBs is disallowed to protect user data against truncation and corruption issues.</a:t>
            </a:r>
          </a:p>
          <a:p>
            <a:pPr lvl="2"/>
            <a:r>
              <a:rPr lang="en-US" altLang="en-US" dirty="0"/>
              <a:t>A unified audit configuration is visible and enforced across all PDBs, which enables administrators to avoid configuring auditing separately for each container. This provides the ability to create audit policies that are used by all PDBs and also audit policies that are used exclusively for each PDB. Common audit policies can be created in the context of application containers. An audit configuration that is not enforced across all PDBs means that it applies only within a PDB and is not visible outside it. An audit configuration that is enforced across all the PDBs of an application container means that it applies only within the application PDBs of the application container and is not visible outside it.</a:t>
            </a:r>
          </a:p>
          <a:p>
            <a:pPr lvl="2"/>
            <a:r>
              <a:rPr lang="en-US" altLang="en-US" dirty="0"/>
              <a:t>Each PDB has its own Database Vault metadata. Database Vault constructs, such as realms, are isolated within a PDB. The protection on common objects is possible with common realms and command rules.</a:t>
            </a:r>
          </a:p>
          <a:p>
            <a:pPr lvl="2"/>
            <a:r>
              <a:rPr lang="en-US" altLang="en-US" dirty="0"/>
              <a:t>The LogMiner ad hoc queries (</a:t>
            </a:r>
            <a:r>
              <a:rPr lang="en-US" altLang="en-US" dirty="0">
                <a:latin typeface="Courier"/>
              </a:rPr>
              <a:t>V$LOGMNR_CONTENTS</a:t>
            </a:r>
            <a:r>
              <a:rPr lang="en-US" altLang="en-US" dirty="0"/>
              <a:t>, </a:t>
            </a:r>
            <a:r>
              <a:rPr lang="en-US" altLang="en-US" dirty="0">
                <a:latin typeface="Courier"/>
              </a:rPr>
              <a:t>DBMS_LOGMNR</a:t>
            </a:r>
            <a:r>
              <a:rPr lang="en-US" altLang="en-US" dirty="0"/>
              <a:t>) support customer common objects in application PDBs just as they support objects in regular PDBs.</a:t>
            </a:r>
          </a:p>
        </p:txBody>
      </p:sp>
      <p:sp>
        <p:nvSpPr>
          <p:cNvPr id="60420" name="Slide Image Placeholder 10"/>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25</a:t>
            </a:fld>
            <a:endParaRPr lang="en-US" dirty="0"/>
          </a:p>
        </p:txBody>
      </p:sp>
    </p:spTree>
    <p:extLst>
      <p:ext uri="{BB962C8B-B14F-4D97-AF65-F5344CB8AC3E}">
        <p14:creationId xmlns:p14="http://schemas.microsoft.com/office/powerpoint/2010/main" val="626216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5"/>
          <p:cNvSpPr>
            <a:spLocks noGrp="1" noRot="1" noChangeAspect="1" noTextEdit="1"/>
          </p:cNvSpPr>
          <p:nvPr>
            <p:ph type="sldImg"/>
          </p:nvPr>
        </p:nvSpPr>
        <p:spPr>
          <a:xfrm>
            <a:off x="457200" y="457200"/>
            <a:ext cx="6858000" cy="3859213"/>
          </a:xfrm>
          <a:ln/>
        </p:spPr>
      </p:sp>
      <p:sp>
        <p:nvSpPr>
          <p:cNvPr id="6246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dirty="0"/>
              <a:t>Describe application containers in CDBs</a:t>
            </a:r>
          </a:p>
          <a:p>
            <a:pPr lvl="2"/>
            <a:r>
              <a:rPr lang="en-US" altLang="en-US" dirty="0"/>
              <a:t>Explain the purpose of application root and application seed</a:t>
            </a:r>
          </a:p>
          <a:p>
            <a:pPr lvl="2"/>
            <a:r>
              <a:rPr lang="en-US" altLang="en-US" dirty="0"/>
              <a:t>Define application PDBs</a:t>
            </a:r>
          </a:p>
          <a:p>
            <a:pPr lvl="2"/>
            <a:r>
              <a:rPr lang="en-US" altLang="en-US" dirty="0"/>
              <a:t>Create application PDBs</a:t>
            </a:r>
          </a:p>
          <a:p>
            <a:pPr lvl="2"/>
            <a:r>
              <a:rPr lang="en-US" altLang="en-US" dirty="0"/>
              <a:t>Explain application installation on top of application containers</a:t>
            </a:r>
          </a:p>
          <a:p>
            <a:pPr lvl="2"/>
            <a:r>
              <a:rPr lang="en-US" altLang="en-US" dirty="0"/>
              <a:t>Install an application</a:t>
            </a:r>
          </a:p>
          <a:p>
            <a:pPr lvl="2"/>
            <a:r>
              <a:rPr lang="en-US" altLang="en-US" dirty="0"/>
              <a:t>Upgrade and patch applications</a:t>
            </a:r>
          </a:p>
          <a:p>
            <a:pPr lvl="2"/>
            <a:r>
              <a:rPr lang="en-US" altLang="en-US" dirty="0"/>
              <a:t>Describe the commonality concept in application contexts</a:t>
            </a:r>
          </a:p>
          <a:p>
            <a:pPr lvl="2"/>
            <a:r>
              <a:rPr lang="en-US" altLang="en-US" dirty="0"/>
              <a:t>Use a dynamic container map</a:t>
            </a:r>
          </a:p>
          <a:p>
            <a:pPr lvl="2"/>
            <a:r>
              <a:rPr lang="en-US" altLang="en-US" dirty="0"/>
              <a:t>Describe enhancements in various areas</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26</a:t>
            </a:fld>
            <a:endParaRPr lang="en-US" dirty="0"/>
          </a:p>
        </p:txBody>
      </p:sp>
    </p:spTree>
    <p:extLst>
      <p:ext uri="{BB962C8B-B14F-4D97-AF65-F5344CB8AC3E}">
        <p14:creationId xmlns:p14="http://schemas.microsoft.com/office/powerpoint/2010/main" val="2419367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Rot="1" noChangeAspect="1" noChangeArrowheads="1" noTextEdit="1"/>
          </p:cNvSpPr>
          <p:nvPr>
            <p:ph type="sldImg"/>
          </p:nvPr>
        </p:nvSpPr>
        <p:spPr>
          <a:xfrm>
            <a:off x="457200" y="457200"/>
            <a:ext cx="6858000" cy="3859213"/>
          </a:xfrm>
          <a:ln/>
        </p:spPr>
      </p:sp>
      <p:sp>
        <p:nvSpPr>
          <p:cNvPr id="6451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27</a:t>
            </a:fld>
            <a:endParaRPr lang="en-US" dirty="0"/>
          </a:p>
        </p:txBody>
      </p:sp>
    </p:spTree>
    <p:extLst>
      <p:ext uri="{BB962C8B-B14F-4D97-AF65-F5344CB8AC3E}">
        <p14:creationId xmlns:p14="http://schemas.microsoft.com/office/powerpoint/2010/main" val="268918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regular PDB stores data in objects independently of other PDBs. It can be created from the CDB seed or from another PDB (by </a:t>
            </a:r>
            <a:r>
              <a:rPr lang="en-US" altLang="en-US" i="1" dirty="0"/>
              <a:t>cloning</a:t>
            </a:r>
            <a:r>
              <a:rPr lang="en-US" altLang="en-US" dirty="0"/>
              <a:t> or </a:t>
            </a:r>
            <a:r>
              <a:rPr lang="en-US" altLang="en-US" i="1" dirty="0"/>
              <a:t>unplugging/plugging </a:t>
            </a:r>
            <a:r>
              <a:rPr lang="en-US" altLang="en-US" dirty="0"/>
              <a:t>methods).</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3</a:t>
            </a:fld>
            <a:endParaRPr lang="en-US" dirty="0"/>
          </a:p>
        </p:txBody>
      </p:sp>
    </p:spTree>
    <p:extLst>
      <p:ext uri="{BB962C8B-B14F-4D97-AF65-F5344CB8AC3E}">
        <p14:creationId xmlns:p14="http://schemas.microsoft.com/office/powerpoint/2010/main" val="305702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457200" y="457200"/>
            <a:ext cx="6858000" cy="3859213"/>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What happens when an application needs to be upgraded or patched in the same CDB or across many CDBs?</a:t>
            </a:r>
          </a:p>
          <a:p>
            <a:pPr lvl="2">
              <a:buFont typeface="Arial" panose="020B0604020202020204" pitchFamily="34" charset="0"/>
              <a:buChar char="•"/>
            </a:pPr>
            <a:r>
              <a:rPr lang="en-US" altLang="en-US" dirty="0"/>
              <a:t>There is no single master definition of an application on top of regular PDBs.</a:t>
            </a:r>
          </a:p>
          <a:p>
            <a:pPr lvl="2">
              <a:buFont typeface="Arial" panose="020B0604020202020204" pitchFamily="34" charset="0"/>
              <a:buChar char="•"/>
            </a:pPr>
            <a:r>
              <a:rPr lang="en-US" altLang="en-US" dirty="0"/>
              <a:t>The upgrade script has to be executed in all regular PDBs individually. This is time-consuming.</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4</a:t>
            </a:fld>
            <a:endParaRPr lang="en-US" dirty="0"/>
          </a:p>
        </p:txBody>
      </p:sp>
    </p:spTree>
    <p:extLst>
      <p:ext uri="{BB962C8B-B14F-4D97-AF65-F5344CB8AC3E}">
        <p14:creationId xmlns:p14="http://schemas.microsoft.com/office/powerpoint/2010/main" val="3064914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1" dirty="0" smtClean="0"/>
              <a:t>Application Container</a:t>
            </a:r>
          </a:p>
          <a:p>
            <a:pPr lvl="2">
              <a:spcBef>
                <a:spcPts val="0"/>
              </a:spcBef>
            </a:pPr>
            <a:r>
              <a:rPr lang="en-US" altLang="en-US" dirty="0" smtClean="0"/>
              <a:t>The concept of application containers offers the capability to have a single master application definition. The master application definition is created in the application root of the application container. </a:t>
            </a:r>
          </a:p>
          <a:p>
            <a:pPr lvl="1">
              <a:spcBef>
                <a:spcPts val="100"/>
              </a:spcBef>
            </a:pPr>
            <a:r>
              <a:rPr lang="en-US" altLang="en-US" b="1" dirty="0" smtClean="0"/>
              <a:t>Application Root</a:t>
            </a:r>
          </a:p>
          <a:p>
            <a:pPr lvl="2">
              <a:spcBef>
                <a:spcPts val="0"/>
              </a:spcBef>
            </a:pPr>
            <a:r>
              <a:rPr lang="en-US" altLang="en-US" dirty="0" smtClean="0"/>
              <a:t>An application root is a hybrid between the CDB root and a PDB in that it belongs to the CDB root and shares descriptions of Oracle-supplied common objects, while at the same time it allows the creation of application common objects, which are shared only by application PDBs that belong to the application root. Such objects are not visible to the CDB root, other application roots, or PDBs that do not belong to the application root. </a:t>
            </a:r>
          </a:p>
          <a:p>
            <a:pPr lvl="1">
              <a:spcBef>
                <a:spcPts val="100"/>
              </a:spcBef>
            </a:pPr>
            <a:r>
              <a:rPr lang="en-US" altLang="en-US" b="1" dirty="0" smtClean="0"/>
              <a:t>Application Seed PDB</a:t>
            </a:r>
          </a:p>
          <a:p>
            <a:pPr lvl="2">
              <a:spcBef>
                <a:spcPts val="0"/>
              </a:spcBef>
            </a:pPr>
            <a:r>
              <a:rPr lang="en-US" altLang="en-US" dirty="0" smtClean="0"/>
              <a:t>The application seed is optional. After an application PDB is created, all the statements that are used for application installation, patch, or upgrade must be re-applied in the application PDB by synchronization. This can be a time-consuming process.  </a:t>
            </a:r>
          </a:p>
          <a:p>
            <a:pPr lvl="2">
              <a:spcBef>
                <a:spcPts val="0"/>
              </a:spcBef>
            </a:pPr>
            <a:r>
              <a:rPr lang="en-US" altLang="en-US" dirty="0" smtClean="0"/>
              <a:t>An application seed, which is tied to only one application root, can be created for instantaneous provisioning of application PDBs. Synchronization of the application code in the application seed must be completed before application PDBs creation. Any application PDB that is created is a full clone of the application seed.</a:t>
            </a:r>
          </a:p>
          <a:p>
            <a:pPr lvl="1">
              <a:spcBef>
                <a:spcPts val="100"/>
              </a:spcBef>
            </a:pPr>
            <a:r>
              <a:rPr lang="en-US" altLang="en-US" b="1" dirty="0" smtClean="0"/>
              <a:t>Application PDB</a:t>
            </a:r>
          </a:p>
          <a:p>
            <a:pPr lvl="2">
              <a:spcBef>
                <a:spcPts val="0"/>
              </a:spcBef>
            </a:pPr>
            <a:r>
              <a:rPr lang="en-US" altLang="en-US" dirty="0" smtClean="0"/>
              <a:t>An application PDB can belong to only one application root. An application root container enables the creation of common objects, users, roles, and profiles, as well as the granting of privileges and roles commonly, which means that they apply only within the application root and the application PDBs that are associated with it.</a:t>
            </a:r>
          </a:p>
          <a:p>
            <a:pPr lvl="2">
              <a:spcBef>
                <a:spcPts val="0"/>
              </a:spcBef>
            </a:pPr>
            <a:r>
              <a:rPr lang="en-US" altLang="en-US" dirty="0" smtClean="0"/>
              <a:t>Changes made in the application root require synchronization across all application PDBs associated with the application root.</a:t>
            </a:r>
            <a:endParaRPr lang="en-US" alt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5</a:t>
            </a:fld>
            <a:endParaRPr lang="en-US" dirty="0"/>
          </a:p>
        </p:txBody>
      </p:sp>
    </p:spTree>
    <p:extLst>
      <p:ext uri="{BB962C8B-B14F-4D97-AF65-F5344CB8AC3E}">
        <p14:creationId xmlns:p14="http://schemas.microsoft.com/office/powerpoint/2010/main" val="224738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1" dirty="0"/>
              <a:t>Application Master</a:t>
            </a:r>
          </a:p>
          <a:p>
            <a:pPr lvl="2"/>
            <a:r>
              <a:rPr lang="en-US" altLang="en-US" dirty="0"/>
              <a:t>Application common objects exist only in the application root of an application container.</a:t>
            </a:r>
          </a:p>
          <a:p>
            <a:pPr lvl="2"/>
            <a:r>
              <a:rPr lang="en-US" altLang="en-US" dirty="0"/>
              <a:t>Metadata or data is shared only by the application PDBs associated with the application root in the application container.</a:t>
            </a:r>
          </a:p>
          <a:p>
            <a:pPr lvl="2"/>
            <a:r>
              <a:rPr lang="en-US" altLang="en-US" dirty="0"/>
              <a:t>Local objects can be created in application PDBs outside of the application definition if needed.</a:t>
            </a:r>
          </a:p>
          <a:p>
            <a:pPr lvl="1"/>
            <a:r>
              <a:rPr lang="en-US" altLang="en-US" b="1" dirty="0"/>
              <a:t>Rapid Provisioning</a:t>
            </a:r>
          </a:p>
          <a:p>
            <a:pPr lvl="1"/>
            <a:r>
              <a:rPr lang="en-US" altLang="en-US" dirty="0"/>
              <a:t>You can perform instant provisioning of an application PDB by using different methods:</a:t>
            </a:r>
          </a:p>
          <a:p>
            <a:pPr lvl="2"/>
            <a:r>
              <a:rPr lang="en-US" altLang="en-US" dirty="0"/>
              <a:t>With a seed PDB defined in the application container</a:t>
            </a:r>
          </a:p>
          <a:p>
            <a:pPr lvl="2"/>
            <a:r>
              <a:rPr lang="en-US" altLang="en-US" dirty="0"/>
              <a:t>By unplugging or plugging or cloning local and remote PDBs to join an application container </a:t>
            </a:r>
          </a:p>
          <a:p>
            <a:pPr lvl="1"/>
            <a:r>
              <a:rPr lang="en-US" altLang="en-US" b="1" dirty="0"/>
              <a:t>Reporting</a:t>
            </a:r>
          </a:p>
          <a:p>
            <a:pPr lvl="1"/>
            <a:r>
              <a:rPr lang="en-US" altLang="en-US" dirty="0"/>
              <a:t>Queries can be executed across the application PDBs within a CDB and also across CDBs.</a:t>
            </a:r>
          </a:p>
          <a:p>
            <a:pPr lvl="1"/>
            <a:r>
              <a:rPr lang="en-US" altLang="en-US" b="1" dirty="0"/>
              <a:t>Patching</a:t>
            </a:r>
          </a:p>
          <a:p>
            <a:pPr lvl="1"/>
            <a:r>
              <a:rPr lang="en-US" altLang="en-US" dirty="0"/>
              <a:t>Application containers support in-place simple application patching.</a:t>
            </a:r>
          </a:p>
          <a:p>
            <a:pPr lvl="1"/>
            <a:r>
              <a:rPr lang="en-US" altLang="en-US" b="1" dirty="0"/>
              <a:t>Unplugging/Plugging</a:t>
            </a:r>
          </a:p>
          <a:p>
            <a:pPr lvl="1"/>
            <a:r>
              <a:rPr lang="en-US" altLang="en-US" dirty="0"/>
              <a:t>Unplug/Plug upgrade is supported across the application root</a:t>
            </a:r>
            <a:r>
              <a:rPr lang="en-US" altLang="en-US" dirty="0" smtClean="0"/>
              <a:t>.</a:t>
            </a:r>
            <a:endParaRPr lang="en-US" alt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6</a:t>
            </a:fld>
            <a:endParaRPr lang="en-US" dirty="0"/>
          </a:p>
        </p:txBody>
      </p:sp>
    </p:spTree>
    <p:extLst>
      <p:ext uri="{BB962C8B-B14F-4D97-AF65-F5344CB8AC3E}">
        <p14:creationId xmlns:p14="http://schemas.microsoft.com/office/powerpoint/2010/main" val="84429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To summarize, a CDB is an Oracle database that contains the CDB </a:t>
            </a:r>
            <a:r>
              <a:rPr lang="en-US" altLang="en-US" dirty="0">
                <a:cs typeface="Courier New" panose="02070309020205020404" pitchFamily="49" charset="0"/>
              </a:rPr>
              <a:t>root, the CDB seed</a:t>
            </a:r>
            <a:r>
              <a:rPr lang="en-US" altLang="en-US" dirty="0"/>
              <a:t>, and optionally several PDBs. PDBs can be regular or federated together within application containers, with each application container including the application root PDB and an optional application seed.</a:t>
            </a:r>
          </a:p>
          <a:p>
            <a:pPr lvl="1"/>
            <a:r>
              <a:rPr lang="en-US" altLang="en-US" dirty="0"/>
              <a:t>In a CDB, there is only one CDB root and one CDB </a:t>
            </a:r>
            <a:r>
              <a:rPr lang="en-US" altLang="en-US" dirty="0">
                <a:cs typeface="Courier New" panose="02070309020205020404" pitchFamily="49" charset="0"/>
              </a:rPr>
              <a:t>seed</a:t>
            </a:r>
            <a:r>
              <a:rPr lang="en-US" altLang="en-US" dirty="0"/>
              <a:t>. The CDB </a:t>
            </a:r>
            <a:r>
              <a:rPr lang="en-US" altLang="en-US" dirty="0">
                <a:cs typeface="Courier New" panose="02070309020205020404" pitchFamily="49" charset="0"/>
              </a:rPr>
              <a:t>seed</a:t>
            </a:r>
            <a:r>
              <a:rPr lang="en-US" altLang="en-US" dirty="0"/>
              <a:t> is a system-supplied template that is used to create new PDBs. </a:t>
            </a:r>
          </a:p>
          <a:p>
            <a:pPr lvl="1"/>
            <a:r>
              <a:rPr lang="en-US" altLang="en-US" dirty="0"/>
              <a:t>There is always one application root PDB for each application container that has been created. Each application container may have an application seed PDB as well.</a:t>
            </a:r>
          </a:p>
          <a:p>
            <a:pPr lvl="1"/>
            <a:r>
              <a:rPr lang="en-US" altLang="en-US" dirty="0"/>
              <a:t>A CDB can contain up to </a:t>
            </a:r>
            <a:r>
              <a:rPr lang="fr-FR" altLang="en-US" dirty="0"/>
              <a:t>4096 PDBs, including the </a:t>
            </a:r>
            <a:r>
              <a:rPr lang="en-US" altLang="en-US" dirty="0"/>
              <a:t>CDB</a:t>
            </a:r>
            <a:r>
              <a:rPr lang="fr-FR" altLang="en-US" dirty="0"/>
              <a:t> </a:t>
            </a:r>
            <a:r>
              <a:rPr lang="fr-FR" altLang="en-US" dirty="0">
                <a:cs typeface="Courier New" panose="02070309020205020404" pitchFamily="49" charset="0"/>
              </a:rPr>
              <a:t>seed, t</a:t>
            </a:r>
            <a:r>
              <a:rPr lang="en-US" altLang="en-US" dirty="0"/>
              <a:t>he services being limited to 10000. The new </a:t>
            </a:r>
            <a:r>
              <a:rPr lang="en-US" altLang="en-US" dirty="0">
                <a:latin typeface="Courier New" panose="02070309020205020404" pitchFamily="49" charset="0"/>
              </a:rPr>
              <a:t>MAX_PDBS</a:t>
            </a:r>
            <a:r>
              <a:rPr lang="en-US" altLang="en-US" dirty="0"/>
              <a:t> initialization parameter specifies a limit on the number of PDBs that can be created in a CDB or in an application root. Only user-created PDBs are counted. </a:t>
            </a:r>
            <a:r>
              <a:rPr lang="en-US" altLang="en-US" dirty="0">
                <a:latin typeface="Courier New" panose="02070309020205020404" pitchFamily="49" charset="0"/>
                <a:cs typeface="Courier New" panose="02070309020205020404" pitchFamily="49" charset="0"/>
              </a:rPr>
              <a:t>PDB$SEED</a:t>
            </a:r>
            <a:r>
              <a:rPr lang="en-US" altLang="en-US" dirty="0"/>
              <a:t>, application seeds, and application root clones are ignored.</a:t>
            </a:r>
          </a:p>
          <a:p>
            <a:pPr lvl="1"/>
            <a:r>
              <a:rPr lang="en-US" altLang="en-US" dirty="0"/>
              <a:t>The </a:t>
            </a:r>
            <a:r>
              <a:rPr lang="en-US" altLang="en-US" dirty="0">
                <a:latin typeface="Courier New" panose="02070309020205020404" pitchFamily="49" charset="0"/>
                <a:cs typeface="Courier New" panose="02070309020205020404" pitchFamily="49" charset="0"/>
              </a:rPr>
              <a:t>V$CONTAINERS</a:t>
            </a:r>
            <a:r>
              <a:rPr lang="en-US" altLang="en-US" dirty="0"/>
              <a:t> view displays all containers, including the CDB root, the CDB seed, regular PDBs, application roots, application seeds, and application PDBs.</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7</a:t>
            </a:fld>
            <a:endParaRPr lang="en-US" dirty="0"/>
          </a:p>
        </p:txBody>
      </p:sp>
    </p:spTree>
    <p:extLst>
      <p:ext uri="{BB962C8B-B14F-4D97-AF65-F5344CB8AC3E}">
        <p14:creationId xmlns:p14="http://schemas.microsoft.com/office/powerpoint/2010/main" val="188659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statement uses the new </a:t>
            </a:r>
            <a:r>
              <a:rPr lang="en-US" altLang="en-US" dirty="0">
                <a:latin typeface="Courier New" panose="02070309020205020404" pitchFamily="49" charset="0"/>
                <a:cs typeface="Courier New" panose="02070309020205020404" pitchFamily="49" charset="0"/>
              </a:rPr>
              <a:t>AS</a:t>
            </a:r>
            <a:r>
              <a:rPr lang="en-US" altLang="en-US" dirty="0"/>
              <a:t> </a:t>
            </a:r>
            <a:r>
              <a:rPr lang="en-US" altLang="en-US" dirty="0">
                <a:latin typeface="Courier New" panose="02070309020205020404" pitchFamily="49" charset="0"/>
                <a:cs typeface="Courier New" panose="02070309020205020404" pitchFamily="49" charset="0"/>
              </a:rPr>
              <a:t>APPLICATION</a:t>
            </a:r>
            <a:r>
              <a:rPr lang="en-US" altLang="en-US" dirty="0"/>
              <a:t> </a:t>
            </a:r>
            <a:r>
              <a:rPr lang="en-US" altLang="en-US" dirty="0">
                <a:latin typeface="Courier New" panose="02070309020205020404" pitchFamily="49" charset="0"/>
                <a:cs typeface="Courier New" panose="02070309020205020404" pitchFamily="49" charset="0"/>
              </a:rPr>
              <a:t>CONTAINER</a:t>
            </a:r>
            <a:r>
              <a:rPr lang="en-US" altLang="en-US" dirty="0"/>
              <a:t> clause to tag a newly created PDB as an application root.</a:t>
            </a:r>
          </a:p>
          <a:p>
            <a:pPr lvl="1"/>
            <a:r>
              <a:rPr lang="en-US" altLang="en-US" dirty="0"/>
              <a:t>You can then connect to the application root to create the application seed if required and application PDBs. </a:t>
            </a:r>
          </a:p>
          <a:p>
            <a:pPr lvl="1"/>
            <a:r>
              <a:rPr lang="en-US" altLang="en-US" dirty="0"/>
              <a:t>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statement uses the new </a:t>
            </a:r>
            <a:r>
              <a:rPr lang="en-US" altLang="en-US" dirty="0">
                <a:latin typeface="Courier New" panose="02070309020205020404" pitchFamily="49" charset="0"/>
                <a:cs typeface="Courier New" panose="02070309020205020404" pitchFamily="49" charset="0"/>
              </a:rPr>
              <a:t>AS</a:t>
            </a:r>
            <a:r>
              <a:rPr lang="en-US" altLang="en-US" dirty="0"/>
              <a:t> </a:t>
            </a:r>
            <a:r>
              <a:rPr lang="en-US" altLang="en-US" dirty="0">
                <a:latin typeface="Courier New" panose="02070309020205020404" pitchFamily="49" charset="0"/>
                <a:cs typeface="Courier New" panose="02070309020205020404" pitchFamily="49" charset="0"/>
              </a:rPr>
              <a:t>SEED</a:t>
            </a:r>
            <a:r>
              <a:rPr lang="en-US" altLang="en-US" dirty="0"/>
              <a:t> clause to tag a newly created PDB as an application seed. The application seed of an application root container is used as a template for newly created PDBs within the application root container. It is therefore logical to install the application objects (common users, common tables, common granted privileges and roles) in the application root before creating the application seed so that the application seed inherits the common objects of the application root.</a:t>
            </a:r>
          </a:p>
          <a:p>
            <a:pPr lvl="1"/>
            <a:r>
              <a:rPr lang="en-US" altLang="en-US" dirty="0"/>
              <a:t>An application seed, other than the CDB seed, can be opened in read-write mode so that updates to the application root can be propagated to it and, therefore, on newly created application PDBs.</a:t>
            </a:r>
          </a:p>
          <a:p>
            <a:pPr lvl="1"/>
            <a:r>
              <a:rPr lang="en-US" altLang="en-US" dirty="0"/>
              <a:t>Use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statement to create application PDBs.</a:t>
            </a:r>
          </a:p>
          <a:p>
            <a:pPr lvl="1"/>
            <a:r>
              <a:rPr lang="fr-FR" altLang="en-US" dirty="0"/>
              <a:t>If the application PDBs are created by using the application seed, it is not necessary to ask for synchronization with the application root. On the contrary, if the application PDBs are created from scratch, it is necessary to ask for synchronization with the application root.</a:t>
            </a:r>
            <a:endParaRPr lang="en-US" altLang="en-US" dirty="0"/>
          </a:p>
          <a:p>
            <a:pPr lvl="1"/>
            <a:r>
              <a:rPr lang="en-US" altLang="en-US" dirty="0">
                <a:cs typeface="Arial" panose="020B0604020202020204" pitchFamily="34" charset="0"/>
              </a:rPr>
              <a:t>An application root cannot be unplugged if any application PDB belongs to it. Unplugging an application root with its application PDBs requires two steps:</a:t>
            </a:r>
          </a:p>
          <a:p>
            <a:pPr lvl="2">
              <a:buFont typeface="Arial" panose="020B0604020202020204" pitchFamily="34" charset="0"/>
              <a:buChar char="•"/>
            </a:pPr>
            <a:r>
              <a:rPr lang="en-US" altLang="en-US" dirty="0">
                <a:cs typeface="Arial" panose="020B0604020202020204" pitchFamily="34" charset="0"/>
              </a:rPr>
              <a:t>First unplug all the application PDBs that belong to the application root.</a:t>
            </a:r>
          </a:p>
          <a:p>
            <a:pPr lvl="2">
              <a:buFont typeface="Arial" panose="020B0604020202020204" pitchFamily="34" charset="0"/>
              <a:buChar char="•"/>
            </a:pPr>
            <a:r>
              <a:rPr lang="en-US" altLang="en-US" dirty="0">
                <a:cs typeface="Arial" panose="020B0604020202020204" pitchFamily="34" charset="0"/>
              </a:rPr>
              <a:t>Then unplug the application root. </a:t>
            </a:r>
          </a:p>
          <a:p>
            <a:pPr lvl="1"/>
            <a:r>
              <a:rPr lang="en-US" altLang="en-US" dirty="0"/>
              <a:t>The type of PDB is displayed in new columns in the </a:t>
            </a:r>
            <a:r>
              <a:rPr lang="en-US" altLang="en-US" dirty="0">
                <a:latin typeface="Courier New" panose="02070309020205020404" pitchFamily="49" charset="0"/>
                <a:cs typeface="Courier New" panose="02070309020205020404" pitchFamily="49" charset="0"/>
              </a:rPr>
              <a:t>V$CONTAINERS</a:t>
            </a:r>
            <a:r>
              <a:rPr lang="en-US" altLang="en-US" dirty="0">
                <a:cs typeface="Arial" panose="020B0604020202020204" pitchFamily="34" charset="0"/>
              </a:rPr>
              <a:t>,</a:t>
            </a:r>
            <a:r>
              <a:rPr lang="en-US" altLang="en-US" dirty="0"/>
              <a:t> </a:t>
            </a:r>
            <a:r>
              <a:rPr lang="en-US" altLang="en-US" dirty="0">
                <a:latin typeface="Courier New" panose="02070309020205020404" pitchFamily="49" charset="0"/>
                <a:cs typeface="Courier New" panose="02070309020205020404" pitchFamily="49" charset="0"/>
              </a:rPr>
              <a:t>V$PDBS</a:t>
            </a:r>
            <a:r>
              <a:rPr lang="en-US" altLang="en-US" dirty="0"/>
              <a:t>, and </a:t>
            </a:r>
            <a:r>
              <a:rPr lang="en-US" altLang="en-US" dirty="0">
                <a:latin typeface="Courier New" panose="02070309020205020404" pitchFamily="49" charset="0"/>
                <a:cs typeface="Courier New" panose="02070309020205020404" pitchFamily="49" charset="0"/>
              </a:rPr>
              <a:t>CDB_PDBS</a:t>
            </a:r>
            <a:r>
              <a:rPr lang="en-US" altLang="en-US" dirty="0"/>
              <a:t> </a:t>
            </a:r>
            <a:r>
              <a:rPr lang="en-US" altLang="en-US" dirty="0">
                <a:cs typeface="Arial" panose="020B0604020202020204" pitchFamily="34" charset="0"/>
              </a:rPr>
              <a:t>views such as </a:t>
            </a:r>
            <a:r>
              <a:rPr lang="en-US" altLang="en-US" dirty="0">
                <a:latin typeface="Courier New" panose="02070309020205020404" pitchFamily="49" charset="0"/>
                <a:cs typeface="Courier New" panose="02070309020205020404" pitchFamily="49" charset="0"/>
              </a:rPr>
              <a:t>application_root</a:t>
            </a:r>
            <a:r>
              <a:rPr lang="en-US" altLang="en-US" dirty="0">
                <a:cs typeface="Arial" panose="020B0604020202020204" pitchFamily="34" charset="0"/>
              </a:rPr>
              <a:t>,</a:t>
            </a:r>
            <a:r>
              <a:rPr lang="en-US" altLang="en-US" dirty="0">
                <a:latin typeface="Courier New" panose="02070309020205020404" pitchFamily="49" charset="0"/>
                <a:cs typeface="Courier New" panose="02070309020205020404" pitchFamily="49" charset="0"/>
              </a:rPr>
              <a:t> application_seed</a:t>
            </a:r>
            <a:r>
              <a:rPr lang="en-US" altLang="en-US" dirty="0">
                <a:cs typeface="Arial" panose="020B0604020202020204" pitchFamily="34" charset="0"/>
              </a:rPr>
              <a:t>,</a:t>
            </a:r>
            <a:r>
              <a:rPr lang="en-US" altLang="en-US" dirty="0">
                <a:latin typeface="Courier New" panose="02070309020205020404" pitchFamily="49" charset="0"/>
                <a:cs typeface="Courier New" panose="02070309020205020404" pitchFamily="49" charset="0"/>
              </a:rPr>
              <a:t> application_pdb</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application_root_con_id</a:t>
            </a:r>
            <a:r>
              <a:rPr lang="en-US" altLang="en-US" dirty="0">
                <a:cs typeface="Arial" panose="020B0604020202020204" pitchFamily="34" charset="0"/>
              </a:rPr>
              <a:t>. </a:t>
            </a:r>
          </a:p>
          <a:p>
            <a:endParaRPr 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8</a:t>
            </a:fld>
            <a:endParaRPr lang="en-US" dirty="0"/>
          </a:p>
        </p:txBody>
      </p:sp>
    </p:spTree>
    <p:extLst>
      <p:ext uri="{BB962C8B-B14F-4D97-AF65-F5344CB8AC3E}">
        <p14:creationId xmlns:p14="http://schemas.microsoft.com/office/powerpoint/2010/main" val="3059050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457200" y="457200"/>
            <a:ext cx="6858000" cy="3859213"/>
          </a:xfrm>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Application Installation</a:t>
            </a:r>
          </a:p>
          <a:p>
            <a:pPr lvl="1"/>
            <a:r>
              <a:rPr lang="en-US" altLang="en-US" dirty="0"/>
              <a:t>If an application root and application PDBs store data for the same application, they can be tagged with an Application Name and Application Version. </a:t>
            </a:r>
          </a:p>
          <a:p>
            <a:pPr lvl="1"/>
            <a:r>
              <a:rPr lang="en-US" altLang="en-US" dirty="0"/>
              <a:t>The application is installed in the application root by using customer-supplied scripts. The application installation boundary needs to be indicated by using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APPLICATION</a:t>
            </a:r>
            <a:r>
              <a:rPr lang="en-US" altLang="en-US" dirty="0"/>
              <a:t> </a:t>
            </a:r>
            <a:r>
              <a:rPr lang="en-US" altLang="en-US" i="1" dirty="0">
                <a:latin typeface="Courier New" panose="02070309020205020404" pitchFamily="49" charset="0"/>
                <a:cs typeface="Courier New" panose="02070309020205020404" pitchFamily="49" charset="0"/>
              </a:rPr>
              <a:t>&lt;app_name&gt; </a:t>
            </a:r>
            <a:r>
              <a:rPr lang="en-US" altLang="en-US" dirty="0">
                <a:latin typeface="Courier New" panose="02070309020205020404" pitchFamily="49" charset="0"/>
                <a:cs typeface="Courier New" panose="02070309020205020404" pitchFamily="49" charset="0"/>
              </a:rPr>
              <a:t>BEGIN INSTALL</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n</a:t>
            </a:r>
            <a:r>
              <a:rPr lang="en-US" altLang="en-US" dirty="0">
                <a:latin typeface="Courier New" panose="02070309020205020404" pitchFamily="49" charset="0"/>
                <a:cs typeface="Courier New" panose="02070309020205020404" pitchFamily="49" charset="0"/>
              </a:rPr>
              <a:t>'</a:t>
            </a:r>
            <a:r>
              <a:rPr lang="en-US" altLang="en-US" dirty="0"/>
              <a:t> and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 DATABASE APPLICATION</a:t>
            </a:r>
            <a:r>
              <a:rPr lang="en-US" altLang="en-US" dirty="0"/>
              <a:t> </a:t>
            </a:r>
            <a:r>
              <a:rPr lang="en-US" altLang="en-US" i="1" dirty="0">
                <a:latin typeface="Courier New" panose="02070309020205020404" pitchFamily="49" charset="0"/>
                <a:cs typeface="Courier New" panose="02070309020205020404" pitchFamily="49" charset="0"/>
              </a:rPr>
              <a:t>&lt;app_name&gt; </a:t>
            </a:r>
            <a:r>
              <a:rPr lang="en-US" altLang="en-US" dirty="0">
                <a:latin typeface="Courier New" panose="02070309020205020404" pitchFamily="49" charset="0"/>
                <a:cs typeface="Courier New" panose="02070309020205020404" pitchFamily="49" charset="0"/>
              </a:rPr>
              <a:t>END</a:t>
            </a:r>
            <a:r>
              <a:rPr lang="en-US" altLang="en-US" dirty="0"/>
              <a:t> </a:t>
            </a:r>
            <a:r>
              <a:rPr lang="en-US" altLang="en-US" dirty="0">
                <a:latin typeface="Courier New" panose="02070309020205020404" pitchFamily="49" charset="0"/>
                <a:cs typeface="Courier New" panose="02070309020205020404" pitchFamily="49" charset="0"/>
              </a:rPr>
              <a:t>INSTALL</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n</a:t>
            </a:r>
            <a:r>
              <a:rPr lang="en-US" altLang="en-US" dirty="0">
                <a:latin typeface="Courier New" panose="02070309020205020404" pitchFamily="49" charset="0"/>
                <a:cs typeface="Courier New" panose="02070309020205020404" pitchFamily="49" charset="0"/>
              </a:rPr>
              <a:t>'</a:t>
            </a:r>
            <a:r>
              <a:rPr lang="en-US" altLang="en-US" dirty="0"/>
              <a:t>. This value is the application version that is used for future upgrade and patching operations.</a:t>
            </a:r>
          </a:p>
          <a:p>
            <a:pPr lvl="1"/>
            <a:r>
              <a:rPr lang="en-US" altLang="en-US" dirty="0"/>
              <a:t>After the application installation is completed in the application root, the application needs to be propagated to the application PDBs. The application PDBs need to be synchronized with the application root unless the application PDB has inherited common objects from the application seed if it exists and is up-to-date.</a:t>
            </a:r>
          </a:p>
          <a:p>
            <a:pPr lvl="1"/>
            <a:r>
              <a:rPr lang="en-US" altLang="en-US" dirty="0"/>
              <a:t>Different applications can be installed on top of an application container that is tagged with distinct application names and application versions. </a:t>
            </a:r>
          </a:p>
          <a:p>
            <a:pPr lvl="1"/>
            <a:r>
              <a:rPr lang="en-US" altLang="en-US" b="1" dirty="0"/>
              <a:t>Application Patches and Upgrades</a:t>
            </a:r>
          </a:p>
          <a:p>
            <a:pPr lvl="1"/>
            <a:r>
              <a:rPr lang="en-US" altLang="en-US" dirty="0"/>
              <a:t>When application patches or upgrades are performed, they are executed in the application root, based on the current application version. These operations also require start and end boundaries and then propagation to the application PDBs.</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   3 - </a:t>
            </a:r>
            <a:fld id="{27257F51-7D16-4142-B196-C2E49FFA5623}" type="slidenum">
              <a:rPr lang="en-US" altLang="en-US" smtClean="0"/>
              <a:t>9</a:t>
            </a:fld>
            <a:endParaRPr lang="en-US" dirty="0"/>
          </a:p>
        </p:txBody>
      </p:sp>
    </p:spTree>
    <p:extLst>
      <p:ext uri="{BB962C8B-B14F-4D97-AF65-F5344CB8AC3E}">
        <p14:creationId xmlns:p14="http://schemas.microsoft.com/office/powerpoint/2010/main" val="189508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790FA814-FBEA-4432-949F-BD3359F5BE4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408194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90FA814-FBEA-4432-949F-BD3359F5BE4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55510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90FA814-FBEA-4432-949F-BD3359F5BE4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28316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90FA814-FBEA-4432-949F-BD3359F5BE4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9860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0FA814-FBEA-4432-949F-BD3359F5BE42}"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57015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790FA814-FBEA-4432-949F-BD3359F5BE4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210068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790FA814-FBEA-4432-949F-BD3359F5BE42}"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13726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790FA814-FBEA-4432-949F-BD3359F5BE42}"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21628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FA814-FBEA-4432-949F-BD3359F5BE42}"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288637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FA814-FBEA-4432-949F-BD3359F5BE4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412576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FA814-FBEA-4432-949F-BD3359F5BE42}"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7203FA2-584B-4036-A19E-A3F0C47F3D58}" type="slidenum">
              <a:rPr lang="" smtClean="0"/>
              <a:t>‹#›</a:t>
            </a:fld>
            <a:endParaRPr lang=""/>
          </a:p>
        </p:txBody>
      </p:sp>
    </p:spTree>
    <p:extLst>
      <p:ext uri="{BB962C8B-B14F-4D97-AF65-F5344CB8AC3E}">
        <p14:creationId xmlns:p14="http://schemas.microsoft.com/office/powerpoint/2010/main" val="169570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FA814-FBEA-4432-949F-BD3359F5BE42}"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03FA2-584B-4036-A19E-A3F0C47F3D58}" type="slidenum">
              <a:rPr lang="" smtClean="0"/>
              <a:t>‹#›</a:t>
            </a:fld>
            <a:endParaRPr lang=""/>
          </a:p>
        </p:txBody>
      </p:sp>
    </p:spTree>
    <p:extLst>
      <p:ext uri="{BB962C8B-B14F-4D97-AF65-F5344CB8AC3E}">
        <p14:creationId xmlns:p14="http://schemas.microsoft.com/office/powerpoint/2010/main" val="1612041401"/>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gif"/><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mtClean="0"/>
              <a:t>Application PDBs and Application Installation</a:t>
            </a:r>
            <a:endParaRPr lang="en-US" dirty="0"/>
          </a:p>
        </p:txBody>
      </p:sp>
      <p:sp>
        <p:nvSpPr>
          <p:cNvPr id="2" name="Subtitle 1" hidden="1"/>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21946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8568798" cy="652461"/>
          </a:xfrm>
        </p:spPr>
        <p:txBody>
          <a:bodyPr>
            <a:normAutofit fontScale="90000"/>
          </a:bodyPr>
          <a:lstStyle/>
          <a:p>
            <a:r>
              <a:rPr lang="en-US" altLang="en-US" dirty="0"/>
              <a:t>Installing Applications</a:t>
            </a:r>
            <a:endParaRPr lang="en-US" dirty="0"/>
          </a:p>
        </p:txBody>
      </p:sp>
      <p:sp>
        <p:nvSpPr>
          <p:cNvPr id="4" name="Content Placeholder 3"/>
          <p:cNvSpPr>
            <a:spLocks noGrp="1"/>
          </p:cNvSpPr>
          <p:nvPr>
            <p:ph idx="1"/>
          </p:nvPr>
        </p:nvSpPr>
        <p:spPr>
          <a:xfrm>
            <a:off x="5446713" y="1285875"/>
            <a:ext cx="5878512" cy="3727450"/>
          </a:xfrm>
        </p:spPr>
        <p:txBody>
          <a:bodyPr/>
          <a:lstStyle/>
          <a:p>
            <a:pPr marL="571500" lvl="1" indent="-457200" eaLnBrk="1" hangingPunct="1">
              <a:buFont typeface="Arial" panose="020B0604020202020204" pitchFamily="34" charset="0"/>
              <a:buAutoNum type="arabicPeriod"/>
            </a:pPr>
            <a:r>
              <a:rPr lang="en-US" altLang="en-US" sz="1800" dirty="0"/>
              <a:t>Connect to the </a:t>
            </a:r>
            <a:r>
              <a:rPr lang="en-US" altLang="en-US" sz="1800" b="1" dirty="0">
                <a:solidFill>
                  <a:srgbClr val="0000FF"/>
                </a:solidFill>
                <a:latin typeface="Courier New" panose="02070309020205020404" pitchFamily="49" charset="0"/>
                <a:cs typeface="Courier New" panose="02070309020205020404" pitchFamily="49" charset="0"/>
              </a:rPr>
              <a:t>PDB_APP1 </a:t>
            </a:r>
            <a:r>
              <a:rPr lang="en-US" altLang="en-US" sz="1800" dirty="0"/>
              <a:t>application root.</a:t>
            </a:r>
          </a:p>
          <a:p>
            <a:pPr marL="571500" lvl="1" indent="-457200" eaLnBrk="1" hangingPunct="1">
              <a:buFont typeface="Arial" panose="020B0604020202020204" pitchFamily="34" charset="0"/>
              <a:buAutoNum type="arabicPeriod"/>
            </a:pPr>
            <a:r>
              <a:rPr lang="en-US" altLang="en-US" sz="1800" dirty="0"/>
              <a:t>Assign an application name and version to the new </a:t>
            </a:r>
            <a:r>
              <a:rPr lang="en-US" altLang="en-US" sz="1800" b="1" dirty="0">
                <a:solidFill>
                  <a:srgbClr val="FF0000"/>
                </a:solidFill>
                <a:latin typeface="Courier New" panose="02070309020205020404" pitchFamily="49" charset="0"/>
                <a:cs typeface="Courier New" panose="02070309020205020404" pitchFamily="49" charset="0"/>
              </a:rPr>
              <a:t>APP1</a:t>
            </a:r>
            <a:r>
              <a:rPr lang="en-US" altLang="en-US" sz="1800" dirty="0"/>
              <a:t> application that is being installed.</a:t>
            </a:r>
          </a:p>
          <a:p>
            <a:pPr marL="571500" lvl="1" indent="-457200" eaLnBrk="1" hangingPunct="1">
              <a:buFont typeface="Arial" panose="020B0604020202020204" pitchFamily="34" charset="0"/>
              <a:buAutoNum type="arabicPeriod"/>
            </a:pPr>
            <a:endParaRPr lang="en-US" altLang="en-US" sz="1800" dirty="0"/>
          </a:p>
          <a:p>
            <a:pPr marL="571500" lvl="1" indent="-457200" eaLnBrk="1" hangingPunct="1">
              <a:buFont typeface="Arial" panose="020B0604020202020204" pitchFamily="34" charset="0"/>
              <a:buAutoNum type="arabicPeriod"/>
            </a:pPr>
            <a:endParaRPr lang="en-US" altLang="en-US" sz="800" dirty="0"/>
          </a:p>
          <a:p>
            <a:pPr marL="571500" lvl="1" indent="-457200" eaLnBrk="1" hangingPunct="1">
              <a:buFont typeface="Arial" panose="020B0604020202020204" pitchFamily="34" charset="0"/>
              <a:buAutoNum type="arabicPeriod"/>
            </a:pPr>
            <a:r>
              <a:rPr lang="en-US" altLang="en-US" sz="1800" dirty="0"/>
              <a:t>Execute the user-defined scripts.</a:t>
            </a:r>
          </a:p>
          <a:p>
            <a:pPr marL="571500" lvl="1" indent="-457200" eaLnBrk="1" hangingPunct="1">
              <a:buFont typeface="Arial" panose="020B0604020202020204" pitchFamily="34" charset="0"/>
              <a:buAutoNum type="arabicPeriod"/>
            </a:pPr>
            <a:endParaRPr lang="en-US" altLang="en-US" sz="1400" dirty="0"/>
          </a:p>
          <a:p>
            <a:pPr marL="571500" lvl="1" indent="-457200" eaLnBrk="1" hangingPunct="1">
              <a:buFont typeface="Arial" panose="020B0604020202020204" pitchFamily="34" charset="0"/>
              <a:buAutoNum type="arabicPeriod"/>
            </a:pPr>
            <a:r>
              <a:rPr lang="en-US" altLang="en-US" sz="1800" dirty="0"/>
              <a:t>Finish the application installation.</a:t>
            </a:r>
          </a:p>
          <a:p>
            <a:pPr marL="571500" lvl="1" indent="-457200" eaLnBrk="1" hangingPunct="1">
              <a:buFont typeface="Arial" panose="020B0604020202020204" pitchFamily="34" charset="0"/>
              <a:buAutoNum type="arabicPeriod"/>
            </a:pPr>
            <a:endParaRPr lang="en-US" altLang="en-US" sz="3200" dirty="0"/>
          </a:p>
          <a:p>
            <a:pPr marL="571500" lvl="1" indent="-457200" eaLnBrk="1" hangingPunct="1">
              <a:buFont typeface="Arial" panose="020B0604020202020204" pitchFamily="34" charset="0"/>
              <a:buAutoNum type="arabicPeriod"/>
            </a:pPr>
            <a:r>
              <a:rPr lang="en-US" altLang="en-US" sz="1800" dirty="0"/>
              <a:t>Synchronize each application PDB </a:t>
            </a:r>
          </a:p>
        </p:txBody>
      </p:sp>
      <p:sp>
        <p:nvSpPr>
          <p:cNvPr id="5" name="Content Placeholder 2"/>
          <p:cNvSpPr txBox="1">
            <a:spLocks/>
          </p:cNvSpPr>
          <p:nvPr/>
        </p:nvSpPr>
        <p:spPr bwMode="gray">
          <a:xfrm>
            <a:off x="5589011" y="2318667"/>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BEGIN INSTALL </a:t>
            </a:r>
            <a:r>
              <a:rPr lang="en-US" sz="1600" b="1" dirty="0">
                <a:latin typeface="Courier New" pitchFamily="49" charset="0"/>
                <a:cs typeface="Courier New" pitchFamily="49" charset="0"/>
              </a:rPr>
              <a:t>'4.1'</a:t>
            </a:r>
            <a:r>
              <a:rPr lang="en-US" sz="1600" dirty="0">
                <a:latin typeface="Courier New" pitchFamily="49" charset="0"/>
                <a:cs typeface="Courier New" pitchFamily="49" charset="0"/>
              </a:rPr>
              <a:t>;</a:t>
            </a:r>
          </a:p>
        </p:txBody>
      </p:sp>
      <p:sp>
        <p:nvSpPr>
          <p:cNvPr id="6" name="Rectangle 28"/>
          <p:cNvSpPr>
            <a:spLocks noChangeArrowheads="1"/>
          </p:cNvSpPr>
          <p:nvPr/>
        </p:nvSpPr>
        <p:spPr bwMode="auto">
          <a:xfrm>
            <a:off x="609600" y="1143000"/>
            <a:ext cx="4773613" cy="49530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7" name="TextBox 157"/>
          <p:cNvSpPr txBox="1">
            <a:spLocks noChangeArrowheads="1"/>
          </p:cNvSpPr>
          <p:nvPr/>
        </p:nvSpPr>
        <p:spPr bwMode="auto">
          <a:xfrm>
            <a:off x="609600" y="1143000"/>
            <a:ext cx="884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CDB1</a:t>
            </a:r>
          </a:p>
        </p:txBody>
      </p:sp>
      <p:sp>
        <p:nvSpPr>
          <p:cNvPr id="8" name="Rectangle 282"/>
          <p:cNvSpPr>
            <a:spLocks noChangeArrowheads="1"/>
          </p:cNvSpPr>
          <p:nvPr/>
        </p:nvSpPr>
        <p:spPr bwMode="auto">
          <a:xfrm>
            <a:off x="808038" y="1600200"/>
            <a:ext cx="4367212" cy="50323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cxnSp>
        <p:nvCxnSpPr>
          <p:cNvPr id="9" name="Straight Arrow Connector 120"/>
          <p:cNvCxnSpPr>
            <a:cxnSpLocks noChangeShapeType="1"/>
          </p:cNvCxnSpPr>
          <p:nvPr/>
        </p:nvCxnSpPr>
        <p:spPr bwMode="auto">
          <a:xfrm rot="5400000" flipH="1" flipV="1">
            <a:off x="1662113" y="21431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Straight Arrow Connector 62"/>
          <p:cNvCxnSpPr>
            <a:cxnSpLocks noChangeShapeType="1"/>
          </p:cNvCxnSpPr>
          <p:nvPr/>
        </p:nvCxnSpPr>
        <p:spPr bwMode="auto">
          <a:xfrm rot="5400000" flipH="1" flipV="1">
            <a:off x="3209925" y="21431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Rounded Rectangle 26"/>
          <p:cNvSpPr>
            <a:spLocks noChangeArrowheads="1"/>
          </p:cNvSpPr>
          <p:nvPr/>
        </p:nvSpPr>
        <p:spPr bwMode="auto">
          <a:xfrm>
            <a:off x="808038" y="2819400"/>
            <a:ext cx="4367212" cy="21336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2" name="Rectangle 284"/>
          <p:cNvSpPr>
            <a:spLocks noChangeArrowheads="1"/>
          </p:cNvSpPr>
          <p:nvPr/>
        </p:nvSpPr>
        <p:spPr bwMode="auto">
          <a:xfrm>
            <a:off x="1270000" y="2311400"/>
            <a:ext cx="1223963" cy="431800"/>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13" name="Rectangle 63"/>
          <p:cNvSpPr>
            <a:spLocks noChangeArrowheads="1"/>
          </p:cNvSpPr>
          <p:nvPr/>
        </p:nvSpPr>
        <p:spPr bwMode="auto">
          <a:xfrm>
            <a:off x="2709863" y="2298700"/>
            <a:ext cx="1349375" cy="43180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Regular pdb1</a:t>
            </a:r>
          </a:p>
        </p:txBody>
      </p:sp>
      <p:sp>
        <p:nvSpPr>
          <p:cNvPr id="14" name="TextBox 27"/>
          <p:cNvSpPr txBox="1">
            <a:spLocks noChangeArrowheads="1"/>
          </p:cNvSpPr>
          <p:nvPr/>
        </p:nvSpPr>
        <p:spPr bwMode="auto">
          <a:xfrm>
            <a:off x="912813" y="4368800"/>
            <a:ext cx="4030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Application container </a:t>
            </a:r>
          </a:p>
          <a:p>
            <a:pPr algn="ctr" eaLnBrk="1" hangingPunct="1"/>
            <a:r>
              <a:rPr lang="en-US" altLang="en-US" sz="1600" b="1" dirty="0">
                <a:solidFill>
                  <a:schemeClr val="accent1"/>
                </a:solidFill>
              </a:rPr>
              <a:t>Application APP1 </a:t>
            </a:r>
            <a:r>
              <a:rPr lang="en-US" altLang="en-US" sz="1600" b="1" dirty="0">
                <a:solidFill>
                  <a:srgbClr val="000000"/>
                </a:solidFill>
              </a:rPr>
              <a:t>Version 4.1</a:t>
            </a:r>
          </a:p>
        </p:txBody>
      </p:sp>
      <p:cxnSp>
        <p:nvCxnSpPr>
          <p:cNvPr id="15" name="Straight Arrow Connector 80"/>
          <p:cNvCxnSpPr>
            <a:cxnSpLocks noChangeShapeType="1"/>
          </p:cNvCxnSpPr>
          <p:nvPr/>
        </p:nvCxnSpPr>
        <p:spPr bwMode="auto">
          <a:xfrm flipV="1">
            <a:off x="4364038" y="1981200"/>
            <a:ext cx="0" cy="10795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Straight Arrow Connector 88"/>
          <p:cNvCxnSpPr>
            <a:cxnSpLocks noChangeShapeType="1"/>
          </p:cNvCxnSpPr>
          <p:nvPr/>
        </p:nvCxnSpPr>
        <p:spPr bwMode="auto">
          <a:xfrm flipV="1">
            <a:off x="5030788" y="1981200"/>
            <a:ext cx="0" cy="31242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Content Placeholder 2"/>
          <p:cNvSpPr txBox="1">
            <a:spLocks/>
          </p:cNvSpPr>
          <p:nvPr/>
        </p:nvSpPr>
        <p:spPr bwMode="gray">
          <a:xfrm>
            <a:off x="5586545" y="4063324"/>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a:t>
            </a:r>
            <a:r>
              <a:rPr lang="en-US" sz="1600" b="1" dirty="0">
                <a:latin typeface="Courier New" pitchFamily="49" charset="0"/>
                <a:cs typeface="Arial" charset="0"/>
              </a:rPr>
              <a:t>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END INSTALL </a:t>
            </a:r>
            <a:r>
              <a:rPr lang="en-US" sz="1600" b="1" dirty="0">
                <a:latin typeface="Courier New" pitchFamily="49" charset="0"/>
                <a:cs typeface="Courier New" pitchFamily="49" charset="0"/>
              </a:rPr>
              <a:t>'4.1'</a:t>
            </a:r>
            <a:r>
              <a:rPr lang="en-US" sz="1600" dirty="0">
                <a:latin typeface="Courier New" pitchFamily="49" charset="0"/>
                <a:cs typeface="Courier New" pitchFamily="49" charset="0"/>
              </a:rPr>
              <a:t>;</a:t>
            </a:r>
            <a:endParaRPr lang="en-US" sz="1600" b="1" dirty="0">
              <a:latin typeface="Courier New" pitchFamily="49" charset="0"/>
            </a:endParaRPr>
          </a:p>
        </p:txBody>
      </p:sp>
      <p:sp>
        <p:nvSpPr>
          <p:cNvPr id="18" name="Content Placeholder 2"/>
          <p:cNvSpPr txBox="1">
            <a:spLocks/>
          </p:cNvSpPr>
          <p:nvPr/>
        </p:nvSpPr>
        <p:spPr bwMode="gray">
          <a:xfrm>
            <a:off x="5599436" y="3304019"/>
            <a:ext cx="5888799" cy="26527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@scripts</a:t>
            </a:r>
          </a:p>
        </p:txBody>
      </p:sp>
      <p:sp>
        <p:nvSpPr>
          <p:cNvPr id="19" name="Content Placeholder 2"/>
          <p:cNvSpPr txBox="1">
            <a:spLocks/>
          </p:cNvSpPr>
          <p:nvPr/>
        </p:nvSpPr>
        <p:spPr bwMode="gray">
          <a:xfrm>
            <a:off x="5590356" y="5081458"/>
            <a:ext cx="5888799"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CONNECT sys@pdb2</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a:t>
            </a:r>
            <a:r>
              <a:rPr lang="en-US" sz="1600" b="1" dirty="0">
                <a:latin typeface="Courier New" pitchFamily="49" charset="0"/>
                <a:cs typeface="Arial" charset="0"/>
              </a:rPr>
              <a:t>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SYNC</a:t>
            </a:r>
            <a:r>
              <a:rPr lang="en-US" sz="1600" dirty="0">
                <a:latin typeface="Courier New" pitchFamily="49" charset="0"/>
                <a:cs typeface="Courier New" pitchFamily="49" charset="0"/>
              </a:rPr>
              <a:t>;</a:t>
            </a:r>
            <a:endParaRPr lang="en-US" sz="1600" b="1" dirty="0">
              <a:latin typeface="Courier New" pitchFamily="49" charset="0"/>
            </a:endParaRPr>
          </a:p>
        </p:txBody>
      </p:sp>
      <p:sp>
        <p:nvSpPr>
          <p:cNvPr id="20" name="Rectangle 282"/>
          <p:cNvSpPr>
            <a:spLocks noChangeArrowheads="1"/>
          </p:cNvSpPr>
          <p:nvPr/>
        </p:nvSpPr>
        <p:spPr bwMode="auto">
          <a:xfrm>
            <a:off x="985838" y="2933700"/>
            <a:ext cx="3502025"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 </a:t>
            </a:r>
            <a:r>
              <a:rPr lang="en-US" altLang="en-US" sz="1600" b="1" dirty="0">
                <a:solidFill>
                  <a:srgbClr val="0000FF"/>
                </a:solidFill>
              </a:rPr>
              <a:t>PDB_APP1</a:t>
            </a:r>
          </a:p>
        </p:txBody>
      </p:sp>
      <p:cxnSp>
        <p:nvCxnSpPr>
          <p:cNvPr id="21" name="Straight Arrow Connector 120"/>
          <p:cNvCxnSpPr>
            <a:cxnSpLocks noChangeShapeType="1"/>
          </p:cNvCxnSpPr>
          <p:nvPr/>
        </p:nvCxnSpPr>
        <p:spPr bwMode="auto">
          <a:xfrm rot="5400000" flipH="1" flipV="1">
            <a:off x="1516063" y="36845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 name="Straight Arrow Connector 79"/>
          <p:cNvCxnSpPr>
            <a:cxnSpLocks noChangeShapeType="1"/>
          </p:cNvCxnSpPr>
          <p:nvPr/>
        </p:nvCxnSpPr>
        <p:spPr bwMode="auto">
          <a:xfrm rot="5400000" flipH="1" flipV="1">
            <a:off x="2897188" y="36845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 name="Straight Arrow Connector 82"/>
          <p:cNvCxnSpPr>
            <a:cxnSpLocks noChangeShapeType="1"/>
          </p:cNvCxnSpPr>
          <p:nvPr/>
        </p:nvCxnSpPr>
        <p:spPr bwMode="auto">
          <a:xfrm rot="5400000" flipH="1" flipV="1">
            <a:off x="4070350" y="36845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4" name="Rectangle 284"/>
          <p:cNvSpPr>
            <a:spLocks noChangeArrowheads="1"/>
          </p:cNvSpPr>
          <p:nvPr/>
        </p:nvSpPr>
        <p:spPr bwMode="auto">
          <a:xfrm>
            <a:off x="963613" y="3849688"/>
            <a:ext cx="1246187" cy="468312"/>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seed</a:t>
            </a:r>
          </a:p>
        </p:txBody>
      </p:sp>
      <p:sp>
        <p:nvSpPr>
          <p:cNvPr id="25" name="Rectangle 77"/>
          <p:cNvSpPr>
            <a:spLocks noChangeArrowheads="1"/>
          </p:cNvSpPr>
          <p:nvPr/>
        </p:nvSpPr>
        <p:spPr bwMode="auto">
          <a:xfrm>
            <a:off x="2351088" y="3849688"/>
            <a:ext cx="1247775" cy="46831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PDB pdb2</a:t>
            </a:r>
          </a:p>
        </p:txBody>
      </p:sp>
      <p:sp>
        <p:nvSpPr>
          <p:cNvPr id="26" name="Rectangle 81"/>
          <p:cNvSpPr>
            <a:spLocks noChangeArrowheads="1"/>
          </p:cNvSpPr>
          <p:nvPr/>
        </p:nvSpPr>
        <p:spPr bwMode="auto">
          <a:xfrm>
            <a:off x="3694113" y="3849688"/>
            <a:ext cx="1152525" cy="468312"/>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App.PDB</a:t>
            </a:r>
          </a:p>
          <a:p>
            <a:pPr eaLnBrk="1" hangingPunct="1">
              <a:buFont typeface="Arial" panose="020B0604020202020204" pitchFamily="34" charset="0"/>
              <a:buNone/>
            </a:pPr>
            <a:r>
              <a:rPr lang="en-US" altLang="en-US" sz="1200" dirty="0">
                <a:solidFill>
                  <a:srgbClr val="000000"/>
                </a:solidFill>
              </a:rPr>
              <a:t>pdb3</a:t>
            </a:r>
          </a:p>
        </p:txBody>
      </p:sp>
      <p:sp>
        <p:nvSpPr>
          <p:cNvPr id="27" name="Rectangle 282"/>
          <p:cNvSpPr>
            <a:spLocks noChangeArrowheads="1"/>
          </p:cNvSpPr>
          <p:nvPr/>
        </p:nvSpPr>
        <p:spPr bwMode="auto">
          <a:xfrm>
            <a:off x="985838" y="5057775"/>
            <a:ext cx="4175125" cy="39528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 PDB_APP2</a:t>
            </a:r>
          </a:p>
        </p:txBody>
      </p:sp>
      <p:cxnSp>
        <p:nvCxnSpPr>
          <p:cNvPr id="28" name="Straight Arrow Connector 87"/>
          <p:cNvCxnSpPr>
            <a:cxnSpLocks noChangeShapeType="1"/>
          </p:cNvCxnSpPr>
          <p:nvPr/>
        </p:nvCxnSpPr>
        <p:spPr bwMode="auto">
          <a:xfrm rot="5400000" flipH="1" flipV="1">
            <a:off x="2203450" y="55387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9" name="Straight Arrow Connector 90"/>
          <p:cNvCxnSpPr>
            <a:cxnSpLocks noChangeShapeType="1"/>
          </p:cNvCxnSpPr>
          <p:nvPr/>
        </p:nvCxnSpPr>
        <p:spPr bwMode="auto">
          <a:xfrm rot="5400000" flipH="1" flipV="1">
            <a:off x="3287713" y="55387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0" name="Rectangle 85"/>
          <p:cNvSpPr>
            <a:spLocks noChangeArrowheads="1"/>
          </p:cNvSpPr>
          <p:nvPr/>
        </p:nvSpPr>
        <p:spPr bwMode="auto">
          <a:xfrm>
            <a:off x="1008063" y="5626100"/>
            <a:ext cx="1725612" cy="395288"/>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pdb4</a:t>
            </a:r>
          </a:p>
        </p:txBody>
      </p:sp>
      <p:sp>
        <p:nvSpPr>
          <p:cNvPr id="31" name="Rectangle 89"/>
          <p:cNvSpPr>
            <a:spLocks noChangeArrowheads="1"/>
          </p:cNvSpPr>
          <p:nvPr/>
        </p:nvSpPr>
        <p:spPr bwMode="auto">
          <a:xfrm>
            <a:off x="2928938" y="5624513"/>
            <a:ext cx="1727200" cy="395287"/>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pdb5</a:t>
            </a:r>
          </a:p>
        </p:txBody>
      </p:sp>
    </p:spTree>
    <p:custDataLst>
      <p:tags r:id="rId1"/>
    </p:custDataLst>
    <p:extLst>
      <p:ext uri="{BB962C8B-B14F-4D97-AF65-F5344CB8AC3E}">
        <p14:creationId xmlns:p14="http://schemas.microsoft.com/office/powerpoint/2010/main" val="1497222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9576910" cy="655637"/>
          </a:xfrm>
        </p:spPr>
        <p:txBody>
          <a:bodyPr>
            <a:normAutofit fontScale="90000"/>
          </a:bodyPr>
          <a:lstStyle/>
          <a:p>
            <a:r>
              <a:rPr lang="en-US" altLang="en-US" dirty="0"/>
              <a:t>Patching and Upgrading Applications</a:t>
            </a:r>
            <a:endParaRPr lang="en-US" dirty="0"/>
          </a:p>
        </p:txBody>
      </p:sp>
      <p:sp>
        <p:nvSpPr>
          <p:cNvPr id="4" name="Content Placeholder 3"/>
          <p:cNvSpPr>
            <a:spLocks noGrp="1"/>
          </p:cNvSpPr>
          <p:nvPr>
            <p:ph idx="1"/>
          </p:nvPr>
        </p:nvSpPr>
        <p:spPr>
          <a:xfrm>
            <a:off x="5446713" y="1125538"/>
            <a:ext cx="5878512" cy="3757612"/>
          </a:xfrm>
        </p:spPr>
        <p:txBody>
          <a:bodyPr/>
          <a:lstStyle/>
          <a:p>
            <a:pPr marL="571500" lvl="1" indent="-457200" eaLnBrk="1" hangingPunct="1">
              <a:buFont typeface="Arial" panose="020B0604020202020204" pitchFamily="34" charset="0"/>
              <a:buAutoNum type="arabicPeriod"/>
            </a:pPr>
            <a:r>
              <a:rPr lang="en-US" altLang="en-US" sz="1800" dirty="0"/>
              <a:t>Connect to the </a:t>
            </a:r>
            <a:r>
              <a:rPr lang="en-US" altLang="en-US" sz="1800" b="1" dirty="0">
                <a:solidFill>
                  <a:srgbClr val="0000FF"/>
                </a:solidFill>
                <a:latin typeface="Courier New" panose="02070309020205020404" pitchFamily="49" charset="0"/>
                <a:cs typeface="Courier New" panose="02070309020205020404" pitchFamily="49" charset="0"/>
              </a:rPr>
              <a:t>PDB_APP1</a:t>
            </a:r>
            <a:r>
              <a:rPr lang="en-US" altLang="en-US" sz="1800" b="1" dirty="0">
                <a:solidFill>
                  <a:srgbClr val="0000FF"/>
                </a:solidFill>
                <a:cs typeface="Courier New" panose="02070309020205020404" pitchFamily="49" charset="0"/>
              </a:rPr>
              <a:t> </a:t>
            </a:r>
            <a:r>
              <a:rPr lang="en-US" altLang="en-US" sz="1800" dirty="0">
                <a:cs typeface="Courier New" panose="02070309020205020404" pitchFamily="49" charset="0"/>
              </a:rPr>
              <a:t>application </a:t>
            </a:r>
            <a:r>
              <a:rPr lang="en-US" altLang="en-US" sz="1800" dirty="0"/>
              <a:t>root of the </a:t>
            </a:r>
            <a:r>
              <a:rPr lang="en-US" altLang="en-US" sz="1800" b="1" dirty="0">
                <a:solidFill>
                  <a:srgbClr val="FF0000"/>
                </a:solidFill>
                <a:latin typeface="Courier New" panose="02070309020205020404" pitchFamily="49" charset="0"/>
                <a:cs typeface="Courier New" panose="02070309020205020404" pitchFamily="49" charset="0"/>
              </a:rPr>
              <a:t>APP1</a:t>
            </a:r>
            <a:r>
              <a:rPr lang="en-US" altLang="en-US" sz="1800" dirty="0"/>
              <a:t> application.</a:t>
            </a:r>
          </a:p>
          <a:p>
            <a:pPr marL="571500" lvl="1" indent="-457200" eaLnBrk="1" hangingPunct="1">
              <a:buFont typeface="Arial" panose="020B0604020202020204" pitchFamily="34" charset="0"/>
              <a:buAutoNum type="arabicPeriod"/>
            </a:pPr>
            <a:r>
              <a:rPr lang="en-US" altLang="en-US" sz="1800" dirty="0"/>
              <a:t>Check the current version of the </a:t>
            </a:r>
            <a:r>
              <a:rPr lang="en-US" altLang="en-US" sz="1800" b="1" dirty="0">
                <a:solidFill>
                  <a:srgbClr val="FF0000"/>
                </a:solidFill>
                <a:latin typeface="Courier New" panose="02070309020205020404" pitchFamily="49" charset="0"/>
                <a:cs typeface="Courier New" panose="02070309020205020404" pitchFamily="49" charset="0"/>
              </a:rPr>
              <a:t>APP1</a:t>
            </a:r>
            <a:r>
              <a:rPr lang="en-US" altLang="en-US" sz="1800" dirty="0"/>
              <a:t> application before starting the upgrade.</a:t>
            </a:r>
          </a:p>
          <a:p>
            <a:pPr marL="571500" lvl="1" indent="-457200" eaLnBrk="1" hangingPunct="1">
              <a:buFont typeface="Arial" panose="020B0604020202020204" pitchFamily="34" charset="0"/>
              <a:buAutoNum type="arabicPeriod"/>
            </a:pPr>
            <a:r>
              <a:rPr lang="en-US" altLang="en-US" sz="1800" dirty="0"/>
              <a:t>Start the application upgrade to a higher version.</a:t>
            </a:r>
          </a:p>
          <a:p>
            <a:pPr marL="571500" lvl="1" indent="-457200" eaLnBrk="1" hangingPunct="1">
              <a:buFont typeface="Arial" panose="020B0604020202020204" pitchFamily="34" charset="0"/>
              <a:buAutoNum type="arabicPeriod"/>
            </a:pPr>
            <a:endParaRPr lang="en-US" altLang="en-US" sz="1200" dirty="0"/>
          </a:p>
          <a:p>
            <a:pPr marL="571500" lvl="1" indent="-457200" eaLnBrk="1" hangingPunct="1">
              <a:buFont typeface="Arial" panose="020B0604020202020204" pitchFamily="34" charset="0"/>
              <a:buAutoNum type="arabicPeriod"/>
            </a:pPr>
            <a:endParaRPr lang="en-US" altLang="en-US" sz="800" dirty="0"/>
          </a:p>
          <a:p>
            <a:pPr marL="571500" lvl="1" indent="-457200" eaLnBrk="1" hangingPunct="1">
              <a:buFont typeface="Arial" panose="020B0604020202020204" pitchFamily="34" charset="0"/>
              <a:buAutoNum type="arabicPeriod"/>
            </a:pPr>
            <a:r>
              <a:rPr lang="en-US" altLang="en-US" sz="1800" dirty="0"/>
              <a:t>Complete the application upgrade.</a:t>
            </a:r>
          </a:p>
          <a:p>
            <a:pPr marL="571500" lvl="1" indent="-457200" eaLnBrk="1" hangingPunct="1">
              <a:buFont typeface="Arial" panose="020B0604020202020204" pitchFamily="34" charset="0"/>
              <a:buAutoNum type="arabicPeriod"/>
            </a:pPr>
            <a:endParaRPr lang="en-US" altLang="en-US" sz="2000" dirty="0"/>
          </a:p>
          <a:p>
            <a:pPr marL="571500" lvl="1" indent="-457200" eaLnBrk="1" hangingPunct="1">
              <a:buFont typeface="Arial" panose="020B0604020202020204" pitchFamily="34" charset="0"/>
              <a:buAutoNum type="arabicPeriod"/>
            </a:pPr>
            <a:endParaRPr lang="en-US" altLang="en-US" sz="1600" dirty="0"/>
          </a:p>
          <a:p>
            <a:pPr marL="571500" lvl="1" indent="-457200" eaLnBrk="1" hangingPunct="1">
              <a:buFont typeface="Arial" panose="020B0604020202020204" pitchFamily="34" charset="0"/>
              <a:buAutoNum type="arabicPeriod"/>
            </a:pPr>
            <a:r>
              <a:rPr lang="en-US" altLang="en-US" sz="1800" dirty="0"/>
              <a:t>Synchronize each application PDB. </a:t>
            </a:r>
          </a:p>
        </p:txBody>
      </p:sp>
      <p:sp>
        <p:nvSpPr>
          <p:cNvPr id="5" name="Content Placeholder 2"/>
          <p:cNvSpPr txBox="1">
            <a:spLocks/>
          </p:cNvSpPr>
          <p:nvPr/>
        </p:nvSpPr>
        <p:spPr bwMode="gray">
          <a:xfrm>
            <a:off x="5589011" y="2816786"/>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BEGIN UPGRADE </a:t>
            </a:r>
            <a:r>
              <a:rPr lang="en-US" sz="1600" b="1" dirty="0">
                <a:latin typeface="Courier New" pitchFamily="49" charset="0"/>
                <a:cs typeface="Courier New" pitchFamily="49" charset="0"/>
              </a:rPr>
              <a:t>'4.1' </a:t>
            </a:r>
            <a:r>
              <a:rPr lang="en-US" sz="1600" b="1" dirty="0">
                <a:latin typeface="Courier New" pitchFamily="49" charset="0"/>
                <a:cs typeface="Arial" charset="0"/>
              </a:rPr>
              <a:t>TO </a:t>
            </a:r>
            <a:r>
              <a:rPr lang="en-US" sz="1600" b="1" dirty="0">
                <a:latin typeface="Courier New" pitchFamily="49" charset="0"/>
                <a:cs typeface="Courier New" pitchFamily="49" charset="0"/>
              </a:rPr>
              <a:t>'4.2'</a:t>
            </a:r>
            <a:r>
              <a:rPr lang="en-US" sz="1600" dirty="0">
                <a:latin typeface="Courier New" pitchFamily="49" charset="0"/>
                <a:cs typeface="Courier New" pitchFamily="49" charset="0"/>
              </a:rPr>
              <a:t>;</a:t>
            </a:r>
          </a:p>
        </p:txBody>
      </p:sp>
      <p:sp>
        <p:nvSpPr>
          <p:cNvPr id="6" name="Rectangle 30"/>
          <p:cNvSpPr>
            <a:spLocks noChangeArrowheads="1"/>
          </p:cNvSpPr>
          <p:nvPr/>
        </p:nvSpPr>
        <p:spPr bwMode="auto">
          <a:xfrm>
            <a:off x="579438" y="1143000"/>
            <a:ext cx="4773612" cy="49530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7" name="TextBox 157"/>
          <p:cNvSpPr txBox="1">
            <a:spLocks noChangeArrowheads="1"/>
          </p:cNvSpPr>
          <p:nvPr/>
        </p:nvSpPr>
        <p:spPr bwMode="auto">
          <a:xfrm>
            <a:off x="609600" y="1143000"/>
            <a:ext cx="884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CDB1</a:t>
            </a:r>
          </a:p>
        </p:txBody>
      </p:sp>
      <p:sp>
        <p:nvSpPr>
          <p:cNvPr id="8" name="Rectangle 282"/>
          <p:cNvSpPr>
            <a:spLocks noChangeArrowheads="1"/>
          </p:cNvSpPr>
          <p:nvPr/>
        </p:nvSpPr>
        <p:spPr bwMode="auto">
          <a:xfrm>
            <a:off x="711200" y="1600200"/>
            <a:ext cx="4367213" cy="50323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cxnSp>
        <p:nvCxnSpPr>
          <p:cNvPr id="9" name="Straight Arrow Connector 120"/>
          <p:cNvCxnSpPr>
            <a:cxnSpLocks noChangeShapeType="1"/>
          </p:cNvCxnSpPr>
          <p:nvPr/>
        </p:nvCxnSpPr>
        <p:spPr bwMode="auto">
          <a:xfrm rot="5400000" flipH="1" flipV="1">
            <a:off x="1565275" y="21431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Straight Arrow Connector 62"/>
          <p:cNvCxnSpPr>
            <a:cxnSpLocks noChangeShapeType="1"/>
          </p:cNvCxnSpPr>
          <p:nvPr/>
        </p:nvCxnSpPr>
        <p:spPr bwMode="auto">
          <a:xfrm rot="5400000" flipH="1" flipV="1">
            <a:off x="3244850" y="21431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Rounded Rectangle 42"/>
          <p:cNvSpPr>
            <a:spLocks noChangeArrowheads="1"/>
          </p:cNvSpPr>
          <p:nvPr/>
        </p:nvSpPr>
        <p:spPr bwMode="auto">
          <a:xfrm>
            <a:off x="696913" y="2819400"/>
            <a:ext cx="4367212" cy="21336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2" name="Rectangle 284"/>
          <p:cNvSpPr>
            <a:spLocks noChangeArrowheads="1"/>
          </p:cNvSpPr>
          <p:nvPr/>
        </p:nvSpPr>
        <p:spPr bwMode="auto">
          <a:xfrm>
            <a:off x="1119188" y="2298700"/>
            <a:ext cx="1230312" cy="431800"/>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13" name="Rectangle 63"/>
          <p:cNvSpPr>
            <a:spLocks noChangeArrowheads="1"/>
          </p:cNvSpPr>
          <p:nvPr/>
        </p:nvSpPr>
        <p:spPr bwMode="auto">
          <a:xfrm>
            <a:off x="2493963" y="2298700"/>
            <a:ext cx="1466850" cy="43180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Regular pdb1</a:t>
            </a:r>
          </a:p>
        </p:txBody>
      </p:sp>
      <p:sp>
        <p:nvSpPr>
          <p:cNvPr id="14" name="TextBox 53"/>
          <p:cNvSpPr txBox="1">
            <a:spLocks noChangeArrowheads="1"/>
          </p:cNvSpPr>
          <p:nvPr/>
        </p:nvSpPr>
        <p:spPr bwMode="auto">
          <a:xfrm>
            <a:off x="1320800" y="4368800"/>
            <a:ext cx="313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chemeClr val="accent1"/>
                </a:solidFill>
              </a:rPr>
              <a:t>Application APP1</a:t>
            </a:r>
          </a:p>
          <a:p>
            <a:pPr algn="ctr" eaLnBrk="1" hangingPunct="1"/>
            <a:r>
              <a:rPr lang="en-US" altLang="en-US" sz="1600" b="1" dirty="0">
                <a:solidFill>
                  <a:srgbClr val="000000"/>
                </a:solidFill>
              </a:rPr>
              <a:t>Version 4.1 </a:t>
            </a:r>
            <a:r>
              <a:rPr lang="en-US" altLang="en-US" sz="1600" b="1" dirty="0">
                <a:solidFill>
                  <a:srgbClr val="000000"/>
                </a:solidFill>
                <a:sym typeface="Wingdings" panose="05000000000000000000" pitchFamily="2" charset="2"/>
              </a:rPr>
              <a:t> Upgraded to 4.2</a:t>
            </a:r>
            <a:endParaRPr lang="en-US" altLang="en-US" sz="1600" b="1" dirty="0">
              <a:solidFill>
                <a:srgbClr val="000000"/>
              </a:solidFill>
            </a:endParaRPr>
          </a:p>
        </p:txBody>
      </p:sp>
      <p:cxnSp>
        <p:nvCxnSpPr>
          <p:cNvPr id="15" name="Straight Arrow Connector 80"/>
          <p:cNvCxnSpPr>
            <a:cxnSpLocks noChangeShapeType="1"/>
          </p:cNvCxnSpPr>
          <p:nvPr/>
        </p:nvCxnSpPr>
        <p:spPr bwMode="auto">
          <a:xfrm flipV="1">
            <a:off x="4265613" y="1981200"/>
            <a:ext cx="0" cy="10795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Straight Arrow Connector 88"/>
          <p:cNvCxnSpPr>
            <a:cxnSpLocks noChangeShapeType="1"/>
          </p:cNvCxnSpPr>
          <p:nvPr/>
        </p:nvCxnSpPr>
        <p:spPr bwMode="auto">
          <a:xfrm flipV="1">
            <a:off x="4976813" y="1981200"/>
            <a:ext cx="0" cy="31242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Content Placeholder 2"/>
          <p:cNvSpPr txBox="1">
            <a:spLocks/>
          </p:cNvSpPr>
          <p:nvPr/>
        </p:nvSpPr>
        <p:spPr bwMode="gray">
          <a:xfrm>
            <a:off x="5586545" y="3737216"/>
            <a:ext cx="5888799"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@scripts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a:t>
            </a:r>
            <a:r>
              <a:rPr lang="en-US" sz="1600" b="1" dirty="0">
                <a:latin typeface="Courier New" pitchFamily="49" charset="0"/>
                <a:cs typeface="Arial" charset="0"/>
              </a:rPr>
              <a:t>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END UPGRADE TO </a:t>
            </a:r>
            <a:r>
              <a:rPr lang="en-US" sz="1600" b="1" dirty="0">
                <a:latin typeface="Courier New" pitchFamily="49" charset="0"/>
                <a:cs typeface="Courier New" pitchFamily="49" charset="0"/>
              </a:rPr>
              <a:t>'4.2'</a:t>
            </a:r>
            <a:r>
              <a:rPr lang="en-US" sz="1600"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18" name="Content Placeholder 2"/>
          <p:cNvSpPr txBox="1">
            <a:spLocks/>
          </p:cNvSpPr>
          <p:nvPr/>
        </p:nvSpPr>
        <p:spPr bwMode="gray">
          <a:xfrm>
            <a:off x="5590356" y="4973300"/>
            <a:ext cx="5888799"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CONNECT sys@pdb2</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SQL&gt; </a:t>
            </a:r>
            <a:r>
              <a:rPr lang="en-US" sz="1600" b="1" dirty="0">
                <a:latin typeface="Courier New" pitchFamily="49" charset="0"/>
                <a:cs typeface="Arial" charset="0"/>
              </a:rPr>
              <a:t>ALTER PLUGGABLE DATABASE APPLICATION </a:t>
            </a:r>
            <a:r>
              <a:rPr lang="en-US" sz="1600" b="1" dirty="0">
                <a:solidFill>
                  <a:schemeClr val="accent1"/>
                </a:solidFill>
                <a:latin typeface="Courier New" pitchFamily="49" charset="0"/>
                <a:cs typeface="Arial" charset="0"/>
              </a:rPr>
              <a:t>app1</a:t>
            </a:r>
            <a:r>
              <a:rPr lang="en-US" sz="1600" b="1" dirty="0">
                <a:latin typeface="Courier New" pitchFamily="49" charset="0"/>
                <a:cs typeface="Arial" charset="0"/>
              </a:rPr>
              <a:t> </a:t>
            </a:r>
          </a:p>
          <a:p>
            <a:pPr marL="457200" indent="-457200" defTabSz="400050" eaLnBrk="1" hangingPunct="1">
              <a:tabLst>
                <a:tab pos="400050" algn="r"/>
                <a:tab pos="673100" algn="l"/>
              </a:tabLst>
              <a:defRPr/>
            </a:pPr>
            <a:r>
              <a:rPr lang="en-US" sz="1600" b="1" dirty="0">
                <a:latin typeface="Courier New" pitchFamily="49" charset="0"/>
                <a:cs typeface="Arial" charset="0"/>
              </a:rPr>
              <a:t>           SYNC</a:t>
            </a:r>
            <a:r>
              <a:rPr lang="en-US" sz="1600"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19" name="Rectangle 282"/>
          <p:cNvSpPr>
            <a:spLocks noChangeArrowheads="1"/>
          </p:cNvSpPr>
          <p:nvPr/>
        </p:nvSpPr>
        <p:spPr bwMode="auto">
          <a:xfrm>
            <a:off x="960438" y="2933700"/>
            <a:ext cx="3502025"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 </a:t>
            </a:r>
            <a:r>
              <a:rPr lang="en-US" altLang="en-US" sz="1600" b="1" dirty="0">
                <a:solidFill>
                  <a:srgbClr val="0000FF"/>
                </a:solidFill>
              </a:rPr>
              <a:t>PDB_APP1</a:t>
            </a:r>
          </a:p>
        </p:txBody>
      </p:sp>
      <p:cxnSp>
        <p:nvCxnSpPr>
          <p:cNvPr id="20" name="Straight Arrow Connector 120"/>
          <p:cNvCxnSpPr>
            <a:cxnSpLocks noChangeShapeType="1"/>
          </p:cNvCxnSpPr>
          <p:nvPr/>
        </p:nvCxnSpPr>
        <p:spPr bwMode="auto">
          <a:xfrm rot="5400000" flipH="1" flipV="1">
            <a:off x="1228725" y="36290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1" name="Straight Arrow Connector 79"/>
          <p:cNvCxnSpPr>
            <a:cxnSpLocks noChangeShapeType="1"/>
          </p:cNvCxnSpPr>
          <p:nvPr/>
        </p:nvCxnSpPr>
        <p:spPr bwMode="auto">
          <a:xfrm rot="5400000" flipH="1" flipV="1">
            <a:off x="1997075" y="36290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 name="Straight Arrow Connector 82"/>
          <p:cNvCxnSpPr>
            <a:cxnSpLocks noChangeShapeType="1"/>
          </p:cNvCxnSpPr>
          <p:nvPr/>
        </p:nvCxnSpPr>
        <p:spPr bwMode="auto">
          <a:xfrm rot="5400000" flipH="1" flipV="1">
            <a:off x="2727325" y="3638550"/>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 name="Rectangle 284"/>
          <p:cNvSpPr>
            <a:spLocks noChangeArrowheads="1"/>
          </p:cNvSpPr>
          <p:nvPr/>
        </p:nvSpPr>
        <p:spPr bwMode="auto">
          <a:xfrm>
            <a:off x="963613" y="3821113"/>
            <a:ext cx="719137" cy="468312"/>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a:t>
            </a:r>
          </a:p>
          <a:p>
            <a:pPr eaLnBrk="1" hangingPunct="1">
              <a:buFont typeface="Arial" panose="020B0604020202020204" pitchFamily="34" charset="0"/>
              <a:buNone/>
            </a:pPr>
            <a:r>
              <a:rPr lang="en-US" altLang="en-US" sz="1200" dirty="0">
                <a:solidFill>
                  <a:srgbClr val="000000"/>
                </a:solidFill>
              </a:rPr>
              <a:t>seed</a:t>
            </a:r>
          </a:p>
        </p:txBody>
      </p:sp>
      <p:sp>
        <p:nvSpPr>
          <p:cNvPr id="24" name="Rectangle 77"/>
          <p:cNvSpPr>
            <a:spLocks noChangeArrowheads="1"/>
          </p:cNvSpPr>
          <p:nvPr/>
        </p:nvSpPr>
        <p:spPr bwMode="auto">
          <a:xfrm>
            <a:off x="1754188" y="3821113"/>
            <a:ext cx="719137" cy="46831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a:t>
            </a:r>
          </a:p>
          <a:p>
            <a:pPr eaLnBrk="1" hangingPunct="1">
              <a:buFont typeface="Arial" panose="020B0604020202020204" pitchFamily="34" charset="0"/>
              <a:buNone/>
            </a:pPr>
            <a:r>
              <a:rPr lang="en-US" altLang="en-US" sz="1200" dirty="0">
                <a:solidFill>
                  <a:srgbClr val="000000"/>
                </a:solidFill>
              </a:rPr>
              <a:t>pdb2</a:t>
            </a:r>
          </a:p>
        </p:txBody>
      </p:sp>
      <p:sp>
        <p:nvSpPr>
          <p:cNvPr id="25" name="Rectangle 81"/>
          <p:cNvSpPr>
            <a:spLocks noChangeArrowheads="1"/>
          </p:cNvSpPr>
          <p:nvPr/>
        </p:nvSpPr>
        <p:spPr bwMode="auto">
          <a:xfrm>
            <a:off x="2552700" y="3821113"/>
            <a:ext cx="719138" cy="468312"/>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a:t>
            </a:r>
          </a:p>
          <a:p>
            <a:pPr eaLnBrk="1" hangingPunct="1">
              <a:buFont typeface="Arial" panose="020B0604020202020204" pitchFamily="34" charset="0"/>
              <a:buNone/>
            </a:pPr>
            <a:r>
              <a:rPr lang="en-US" altLang="en-US" sz="1200" dirty="0">
                <a:solidFill>
                  <a:srgbClr val="000000"/>
                </a:solidFill>
              </a:rPr>
              <a:t>pdb3</a:t>
            </a:r>
          </a:p>
        </p:txBody>
      </p:sp>
      <p:sp>
        <p:nvSpPr>
          <p:cNvPr id="26" name="Rectangle 81"/>
          <p:cNvSpPr>
            <a:spLocks noChangeArrowheads="1"/>
          </p:cNvSpPr>
          <p:nvPr/>
        </p:nvSpPr>
        <p:spPr bwMode="auto">
          <a:xfrm>
            <a:off x="3349625" y="3817938"/>
            <a:ext cx="1520825" cy="468312"/>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Root Clone  1</a:t>
            </a:r>
          </a:p>
        </p:txBody>
      </p:sp>
      <p:cxnSp>
        <p:nvCxnSpPr>
          <p:cNvPr id="27" name="Straight Arrow Connector 82"/>
          <p:cNvCxnSpPr>
            <a:cxnSpLocks noChangeShapeType="1"/>
          </p:cNvCxnSpPr>
          <p:nvPr/>
        </p:nvCxnSpPr>
        <p:spPr bwMode="auto">
          <a:xfrm rot="5400000" flipH="1" flipV="1">
            <a:off x="3725863" y="364807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8" name="Rectangle 282"/>
          <p:cNvSpPr>
            <a:spLocks noChangeArrowheads="1"/>
          </p:cNvSpPr>
          <p:nvPr/>
        </p:nvSpPr>
        <p:spPr bwMode="auto">
          <a:xfrm>
            <a:off x="889000" y="5057775"/>
            <a:ext cx="4175125" cy="39528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 PDB_APP2</a:t>
            </a:r>
          </a:p>
        </p:txBody>
      </p:sp>
      <p:cxnSp>
        <p:nvCxnSpPr>
          <p:cNvPr id="29" name="Straight Arrow Connector 87"/>
          <p:cNvCxnSpPr>
            <a:cxnSpLocks noChangeShapeType="1"/>
          </p:cNvCxnSpPr>
          <p:nvPr/>
        </p:nvCxnSpPr>
        <p:spPr bwMode="auto">
          <a:xfrm rot="5400000" flipH="1" flipV="1">
            <a:off x="2106613" y="55387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0" name="Straight Arrow Connector 90"/>
          <p:cNvCxnSpPr>
            <a:cxnSpLocks noChangeShapeType="1"/>
          </p:cNvCxnSpPr>
          <p:nvPr/>
        </p:nvCxnSpPr>
        <p:spPr bwMode="auto">
          <a:xfrm rot="5400000" flipH="1" flipV="1">
            <a:off x="3189288" y="5538788"/>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1" name="Rectangle 85"/>
          <p:cNvSpPr>
            <a:spLocks noChangeArrowheads="1"/>
          </p:cNvSpPr>
          <p:nvPr/>
        </p:nvSpPr>
        <p:spPr bwMode="auto">
          <a:xfrm>
            <a:off x="1008063" y="5626100"/>
            <a:ext cx="1725612" cy="395288"/>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pdb4</a:t>
            </a:r>
          </a:p>
        </p:txBody>
      </p:sp>
      <p:sp>
        <p:nvSpPr>
          <p:cNvPr id="32" name="Rectangle 89"/>
          <p:cNvSpPr>
            <a:spLocks noChangeArrowheads="1"/>
          </p:cNvSpPr>
          <p:nvPr/>
        </p:nvSpPr>
        <p:spPr bwMode="auto">
          <a:xfrm>
            <a:off x="2928938" y="5624513"/>
            <a:ext cx="1727200" cy="395287"/>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pdb5</a:t>
            </a:r>
          </a:p>
        </p:txBody>
      </p:sp>
    </p:spTree>
    <p:custDataLst>
      <p:tags r:id="rId1"/>
    </p:custDataLst>
    <p:extLst>
      <p:ext uri="{BB962C8B-B14F-4D97-AF65-F5344CB8AC3E}">
        <p14:creationId xmlns:p14="http://schemas.microsoft.com/office/powerpoint/2010/main" val="418211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 Common </a:t>
            </a:r>
            <a:r>
              <a:rPr lang="en-US" altLang="en-US" dirty="0" smtClean="0"/>
              <a:t>Objects</a:t>
            </a:r>
            <a:br>
              <a:rPr lang="en-US" altLang="en-US" dirty="0" smtClean="0"/>
            </a:br>
            <a:endParaRPr lang="en-US" dirty="0"/>
          </a:p>
        </p:txBody>
      </p:sp>
      <p:sp>
        <p:nvSpPr>
          <p:cNvPr id="3" name="Content Placeholder 2"/>
          <p:cNvSpPr>
            <a:spLocks noGrp="1"/>
          </p:cNvSpPr>
          <p:nvPr>
            <p:ph idx="1"/>
          </p:nvPr>
        </p:nvSpPr>
        <p:spPr>
          <a:xfrm>
            <a:off x="622138" y="1242485"/>
            <a:ext cx="10944549" cy="2368163"/>
          </a:xfrm>
        </p:spPr>
        <p:txBody>
          <a:bodyPr/>
          <a:lstStyle/>
          <a:p>
            <a:pPr lvl="1"/>
            <a:r>
              <a:rPr lang="en-US" altLang="en-US" dirty="0"/>
              <a:t>The application root holds the common objects:</a:t>
            </a:r>
          </a:p>
          <a:p>
            <a:pPr marL="1279525" lvl="2" indent="-365125"/>
            <a:r>
              <a:rPr lang="en-US" altLang="en-US" dirty="0"/>
              <a:t>Users, roles, granted privileges, profiles, tables, views, and so on</a:t>
            </a:r>
          </a:p>
          <a:p>
            <a:pPr lvl="1"/>
            <a:r>
              <a:rPr lang="en-US" altLang="en-US" dirty="0"/>
              <a:t>Synchronization of application PDBs with the application root is required.</a:t>
            </a:r>
          </a:p>
          <a:p>
            <a:pPr lvl="1"/>
            <a:r>
              <a:rPr lang="en-US" altLang="en-US" dirty="0"/>
              <a:t>If an application is patched or upgraded, resynchronization of application PDBs is required.</a:t>
            </a:r>
          </a:p>
          <a:p>
            <a:endParaRPr lang="en-US" dirty="0"/>
          </a:p>
        </p:txBody>
      </p:sp>
      <p:grpSp>
        <p:nvGrpSpPr>
          <p:cNvPr id="4" name="Group 2"/>
          <p:cNvGrpSpPr>
            <a:grpSpLocks/>
          </p:cNvGrpSpPr>
          <p:nvPr/>
        </p:nvGrpSpPr>
        <p:grpSpPr bwMode="auto">
          <a:xfrm>
            <a:off x="660400" y="3200400"/>
            <a:ext cx="10868025" cy="2971800"/>
            <a:chOff x="711200" y="3200400"/>
            <a:chExt cx="10868025" cy="2971800"/>
          </a:xfrm>
        </p:grpSpPr>
        <p:sp>
          <p:nvSpPr>
            <p:cNvPr id="5" name="Rectangle 56"/>
            <p:cNvSpPr>
              <a:spLocks noChangeArrowheads="1"/>
            </p:cNvSpPr>
            <p:nvPr/>
          </p:nvSpPr>
          <p:spPr bwMode="auto">
            <a:xfrm>
              <a:off x="711200" y="3200400"/>
              <a:ext cx="10868025" cy="2971800"/>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6" name="Rectangle 284"/>
            <p:cNvSpPr>
              <a:spLocks noChangeArrowheads="1"/>
            </p:cNvSpPr>
            <p:nvPr/>
          </p:nvSpPr>
          <p:spPr bwMode="auto">
            <a:xfrm>
              <a:off x="862013" y="3967163"/>
              <a:ext cx="960437" cy="1295400"/>
            </a:xfrm>
            <a:prstGeom prst="rect">
              <a:avLst/>
            </a:prstGeom>
            <a:solidFill>
              <a:srgbClr val="FFCC99"/>
            </a:solidFill>
            <a:ln w="28575" algn="ctr">
              <a:solidFill>
                <a:schemeClr val="tx1"/>
              </a:solidFill>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7" name="Rectangle 63"/>
            <p:cNvSpPr>
              <a:spLocks noChangeArrowheads="1"/>
            </p:cNvSpPr>
            <p:nvPr/>
          </p:nvSpPr>
          <p:spPr bwMode="auto">
            <a:xfrm>
              <a:off x="1968500" y="3967163"/>
              <a:ext cx="958850" cy="1295400"/>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Regular PDB1</a:t>
              </a:r>
            </a:p>
          </p:txBody>
        </p:sp>
        <p:sp>
          <p:nvSpPr>
            <p:cNvPr id="8" name="Rounded Rectangle 27"/>
            <p:cNvSpPr>
              <a:spLocks noChangeArrowheads="1"/>
            </p:cNvSpPr>
            <p:nvPr/>
          </p:nvSpPr>
          <p:spPr bwMode="auto">
            <a:xfrm>
              <a:off x="3070225" y="3933825"/>
              <a:ext cx="8301038" cy="21590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9" name="Rectangle 282"/>
            <p:cNvSpPr>
              <a:spLocks noChangeArrowheads="1"/>
            </p:cNvSpPr>
            <p:nvPr/>
          </p:nvSpPr>
          <p:spPr bwMode="auto">
            <a:xfrm>
              <a:off x="3311525" y="4051300"/>
              <a:ext cx="7775575" cy="682625"/>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PDB_APP1</a:t>
              </a:r>
            </a:p>
          </p:txBody>
        </p:sp>
        <p:sp>
          <p:nvSpPr>
            <p:cNvPr id="10" name="Rectangle 284"/>
            <p:cNvSpPr>
              <a:spLocks noChangeArrowheads="1"/>
            </p:cNvSpPr>
            <p:nvPr/>
          </p:nvSpPr>
          <p:spPr bwMode="auto">
            <a:xfrm>
              <a:off x="3233738" y="4868863"/>
              <a:ext cx="1919287" cy="792162"/>
            </a:xfrm>
            <a:prstGeom prst="rect">
              <a:avLst/>
            </a:prstGeom>
            <a:solidFill>
              <a:srgbClr val="FFCC99"/>
            </a:solidFill>
            <a:ln w="28575" algn="ctr">
              <a:solidFill>
                <a:schemeClr val="tx1"/>
              </a:solidFill>
              <a:prstDash val="dash"/>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seed</a:t>
              </a:r>
            </a:p>
          </p:txBody>
        </p:sp>
        <p:sp>
          <p:nvSpPr>
            <p:cNvPr id="11" name="Rectangle 77"/>
            <p:cNvSpPr>
              <a:spLocks noChangeArrowheads="1"/>
            </p:cNvSpPr>
            <p:nvPr/>
          </p:nvSpPr>
          <p:spPr bwMode="auto">
            <a:xfrm>
              <a:off x="5270500" y="4868863"/>
              <a:ext cx="2400300" cy="792162"/>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PDB pdb2</a:t>
              </a:r>
            </a:p>
          </p:txBody>
        </p:sp>
        <p:sp>
          <p:nvSpPr>
            <p:cNvPr id="12" name="Rectangle 81"/>
            <p:cNvSpPr>
              <a:spLocks noChangeArrowheads="1"/>
            </p:cNvSpPr>
            <p:nvPr/>
          </p:nvSpPr>
          <p:spPr bwMode="auto">
            <a:xfrm>
              <a:off x="7783513" y="4867275"/>
              <a:ext cx="2398712" cy="792163"/>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PDB pdb3</a:t>
              </a:r>
            </a:p>
          </p:txBody>
        </p:sp>
        <p:sp>
          <p:nvSpPr>
            <p:cNvPr id="13" name="TextBox 28"/>
            <p:cNvSpPr txBox="1">
              <a:spLocks noChangeArrowheads="1"/>
            </p:cNvSpPr>
            <p:nvPr/>
          </p:nvSpPr>
          <p:spPr bwMode="auto">
            <a:xfrm>
              <a:off x="5081588" y="5708650"/>
              <a:ext cx="3725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APP1 Version 4.1 </a:t>
              </a:r>
              <a:r>
                <a:rPr lang="en-US" altLang="en-US" sz="1600" b="1" dirty="0">
                  <a:solidFill>
                    <a:srgbClr val="000000"/>
                  </a:solidFill>
                  <a:sym typeface="Wingdings" panose="05000000000000000000" pitchFamily="2" charset="2"/>
                </a:rPr>
                <a:t> Upgraded to 4.2</a:t>
              </a:r>
              <a:endParaRPr lang="en-US" altLang="en-US" sz="1600" b="1" dirty="0">
                <a:solidFill>
                  <a:srgbClr val="000000"/>
                </a:solidFill>
              </a:endParaRPr>
            </a:p>
          </p:txBody>
        </p:sp>
        <p:sp>
          <p:nvSpPr>
            <p:cNvPr id="14" name="Rectangle 282"/>
            <p:cNvSpPr>
              <a:spLocks noChangeArrowheads="1"/>
            </p:cNvSpPr>
            <p:nvPr/>
          </p:nvSpPr>
          <p:spPr bwMode="auto">
            <a:xfrm>
              <a:off x="812800" y="3284538"/>
              <a:ext cx="10609263" cy="33972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5" name="Up Arrow 31"/>
            <p:cNvSpPr>
              <a:spLocks noChangeArrowheads="1"/>
            </p:cNvSpPr>
            <p:nvPr/>
          </p:nvSpPr>
          <p:spPr bwMode="auto">
            <a:xfrm>
              <a:off x="2212975" y="3589338"/>
              <a:ext cx="384175"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6" name="Up Arrow 33"/>
            <p:cNvSpPr>
              <a:spLocks noChangeArrowheads="1"/>
            </p:cNvSpPr>
            <p:nvPr/>
          </p:nvSpPr>
          <p:spPr bwMode="auto">
            <a:xfrm>
              <a:off x="1200150" y="3586163"/>
              <a:ext cx="382588"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7" name="Up Arrow 34"/>
            <p:cNvSpPr>
              <a:spLocks noChangeArrowheads="1"/>
            </p:cNvSpPr>
            <p:nvPr/>
          </p:nvSpPr>
          <p:spPr bwMode="auto">
            <a:xfrm>
              <a:off x="5219700" y="3581400"/>
              <a:ext cx="384175" cy="360363"/>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8" name="Up Arrow 17"/>
            <p:cNvSpPr/>
            <p:nvPr/>
          </p:nvSpPr>
          <p:spPr bwMode="auto">
            <a:xfrm>
              <a:off x="4246563" y="4627563"/>
              <a:ext cx="241300"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19" name="Up Arrow 18"/>
            <p:cNvSpPr/>
            <p:nvPr/>
          </p:nvSpPr>
          <p:spPr bwMode="auto">
            <a:xfrm>
              <a:off x="6286500" y="4627563"/>
              <a:ext cx="239713"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0" name="Up Arrow 19"/>
            <p:cNvSpPr/>
            <p:nvPr/>
          </p:nvSpPr>
          <p:spPr bwMode="auto">
            <a:xfrm>
              <a:off x="8110538" y="4610100"/>
              <a:ext cx="241300"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cxnSp>
          <p:nvCxnSpPr>
            <p:cNvPr id="21" name="Straight Arrow Connector 30"/>
            <p:cNvCxnSpPr>
              <a:cxnSpLocks noChangeShapeType="1"/>
            </p:cNvCxnSpPr>
            <p:nvPr/>
          </p:nvCxnSpPr>
          <p:spPr bwMode="auto">
            <a:xfrm flipV="1">
              <a:off x="2255838" y="5300663"/>
              <a:ext cx="0" cy="2889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2" name="Straight Connector 41"/>
            <p:cNvCxnSpPr>
              <a:cxnSpLocks noChangeShapeType="1"/>
            </p:cNvCxnSpPr>
            <p:nvPr/>
          </p:nvCxnSpPr>
          <p:spPr bwMode="auto">
            <a:xfrm>
              <a:off x="1284288" y="5589588"/>
              <a:ext cx="97155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3" name="Straight Connector 42"/>
            <p:cNvCxnSpPr>
              <a:cxnSpLocks noChangeShapeType="1"/>
            </p:cNvCxnSpPr>
            <p:nvPr/>
          </p:nvCxnSpPr>
          <p:spPr bwMode="auto">
            <a:xfrm>
              <a:off x="1295400" y="5335588"/>
              <a:ext cx="0" cy="2508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pic>
          <p:nvPicPr>
            <p:cNvPr id="24" name="Picture 48" descr="Tab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8064" y="4606924"/>
              <a:ext cx="423291" cy="5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0" descr="Tab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533899"/>
              <a:ext cx="423291" cy="5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Table.gif"/>
            <p:cNvPicPr>
              <a:picLocks noChangeAspect="1"/>
            </p:cNvPicPr>
            <p:nvPr/>
          </p:nvPicPr>
          <p:blipFill>
            <a:blip r:embed="rId5" cstate="print">
              <a:duotone>
                <a:prstClr val="black"/>
                <a:schemeClr val="accent1">
                  <a:tint val="45000"/>
                  <a:satMod val="400000"/>
                </a:schemeClr>
              </a:duotone>
            </a:blip>
            <a:stretch>
              <a:fillRect/>
            </a:stretch>
          </p:blipFill>
          <p:spPr>
            <a:xfrm>
              <a:off x="3731308" y="5157192"/>
              <a:ext cx="327089" cy="440436"/>
            </a:xfrm>
            <a:prstGeom prst="rect">
              <a:avLst/>
            </a:prstGeom>
          </p:spPr>
        </p:pic>
        <p:pic>
          <p:nvPicPr>
            <p:cNvPr id="27" name="Picture 26" descr="Table.gif"/>
            <p:cNvPicPr>
              <a:picLocks noChangeAspect="1"/>
            </p:cNvPicPr>
            <p:nvPr/>
          </p:nvPicPr>
          <p:blipFill>
            <a:blip r:embed="rId5" cstate="print">
              <a:duotone>
                <a:schemeClr val="accent5">
                  <a:shade val="45000"/>
                  <a:satMod val="135000"/>
                </a:schemeClr>
                <a:prstClr val="white"/>
              </a:duotone>
            </a:blip>
            <a:stretch>
              <a:fillRect/>
            </a:stretch>
          </p:blipFill>
          <p:spPr>
            <a:xfrm>
              <a:off x="3348671" y="5157192"/>
              <a:ext cx="327089" cy="440436"/>
            </a:xfrm>
            <a:prstGeom prst="rect">
              <a:avLst/>
            </a:prstGeom>
          </p:spPr>
        </p:pic>
        <p:pic>
          <p:nvPicPr>
            <p:cNvPr id="28" name="Picture 27" descr="Table.gif"/>
            <p:cNvPicPr>
              <a:picLocks noChangeAspect="1"/>
            </p:cNvPicPr>
            <p:nvPr/>
          </p:nvPicPr>
          <p:blipFill>
            <a:blip r:embed="rId5" cstate="print">
              <a:duotone>
                <a:prstClr val="black"/>
                <a:srgbClr val="D9C3A5">
                  <a:tint val="50000"/>
                  <a:satMod val="180000"/>
                </a:srgbClr>
              </a:duotone>
            </a:blip>
            <a:stretch>
              <a:fillRect/>
            </a:stretch>
          </p:blipFill>
          <p:spPr>
            <a:xfrm>
              <a:off x="4113945" y="5157192"/>
              <a:ext cx="327089" cy="440436"/>
            </a:xfrm>
            <a:prstGeom prst="rect">
              <a:avLst/>
            </a:prstGeom>
          </p:spPr>
        </p:pic>
        <p:pic>
          <p:nvPicPr>
            <p:cNvPr id="29" name="Picture 44" descr="D:\Oracle University\Library\OU_graphics_repository\icons\PROD\icons\people\peop04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5688" y="5214938"/>
              <a:ext cx="170419" cy="4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81"/>
            <p:cNvSpPr>
              <a:spLocks noChangeArrowheads="1"/>
            </p:cNvSpPr>
            <p:nvPr/>
          </p:nvSpPr>
          <p:spPr bwMode="auto">
            <a:xfrm>
              <a:off x="10318750" y="4868863"/>
              <a:ext cx="862013" cy="79216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root</a:t>
              </a:r>
            </a:p>
            <a:p>
              <a:pPr eaLnBrk="1" hangingPunct="1">
                <a:buFont typeface="Arial" panose="020B0604020202020204" pitchFamily="34" charset="0"/>
                <a:buNone/>
              </a:pPr>
              <a:r>
                <a:rPr lang="en-US" altLang="en-US" sz="1400" dirty="0">
                  <a:solidFill>
                    <a:srgbClr val="000000"/>
                  </a:solidFill>
                </a:rPr>
                <a:t>clone</a:t>
              </a:r>
            </a:p>
          </p:txBody>
        </p:sp>
        <p:sp>
          <p:nvSpPr>
            <p:cNvPr id="31" name="Up Arrow 30"/>
            <p:cNvSpPr/>
            <p:nvPr/>
          </p:nvSpPr>
          <p:spPr bwMode="auto">
            <a:xfrm>
              <a:off x="10556875" y="4610100"/>
              <a:ext cx="241300"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pic>
          <p:nvPicPr>
            <p:cNvPr id="32" name="Picture 31" descr="Table.gif"/>
            <p:cNvPicPr>
              <a:picLocks noChangeAspect="1"/>
            </p:cNvPicPr>
            <p:nvPr/>
          </p:nvPicPr>
          <p:blipFill>
            <a:blip r:embed="rId5" cstate="print">
              <a:duotone>
                <a:prstClr val="black"/>
                <a:schemeClr val="accent1">
                  <a:tint val="45000"/>
                  <a:satMod val="400000"/>
                </a:schemeClr>
              </a:duotone>
            </a:blip>
            <a:stretch>
              <a:fillRect/>
            </a:stretch>
          </p:blipFill>
          <p:spPr>
            <a:xfrm>
              <a:off x="5763445" y="5157192"/>
              <a:ext cx="327089" cy="440436"/>
            </a:xfrm>
            <a:prstGeom prst="rect">
              <a:avLst/>
            </a:prstGeom>
          </p:spPr>
        </p:pic>
        <p:pic>
          <p:nvPicPr>
            <p:cNvPr id="33" name="Picture 32" descr="Table.gif"/>
            <p:cNvPicPr>
              <a:picLocks noChangeAspect="1"/>
            </p:cNvPicPr>
            <p:nvPr/>
          </p:nvPicPr>
          <p:blipFill>
            <a:blip r:embed="rId5" cstate="print">
              <a:duotone>
                <a:schemeClr val="accent5">
                  <a:shade val="45000"/>
                  <a:satMod val="135000"/>
                </a:schemeClr>
                <a:prstClr val="white"/>
              </a:duotone>
            </a:blip>
            <a:stretch>
              <a:fillRect/>
            </a:stretch>
          </p:blipFill>
          <p:spPr>
            <a:xfrm>
              <a:off x="5380808" y="5157192"/>
              <a:ext cx="327089" cy="440436"/>
            </a:xfrm>
            <a:prstGeom prst="rect">
              <a:avLst/>
            </a:prstGeom>
          </p:spPr>
        </p:pic>
        <p:pic>
          <p:nvPicPr>
            <p:cNvPr id="34" name="Picture 33" descr="Table.gif"/>
            <p:cNvPicPr>
              <a:picLocks noChangeAspect="1"/>
            </p:cNvPicPr>
            <p:nvPr/>
          </p:nvPicPr>
          <p:blipFill>
            <a:blip r:embed="rId5" cstate="print">
              <a:duotone>
                <a:prstClr val="black"/>
                <a:srgbClr val="D9C3A5">
                  <a:tint val="50000"/>
                  <a:satMod val="180000"/>
                </a:srgbClr>
              </a:duotone>
            </a:blip>
            <a:stretch>
              <a:fillRect/>
            </a:stretch>
          </p:blipFill>
          <p:spPr>
            <a:xfrm>
              <a:off x="6146082" y="5157192"/>
              <a:ext cx="327089" cy="440436"/>
            </a:xfrm>
            <a:prstGeom prst="rect">
              <a:avLst/>
            </a:prstGeom>
          </p:spPr>
        </p:pic>
        <p:pic>
          <p:nvPicPr>
            <p:cNvPr id="35" name="Picture 44" descr="D:\Oracle University\Library\OU_graphics_repository\icons\PROD\icons\people\peop04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548" y="5214938"/>
              <a:ext cx="170419" cy="4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Table.gif"/>
            <p:cNvPicPr>
              <a:picLocks noChangeAspect="1"/>
            </p:cNvPicPr>
            <p:nvPr/>
          </p:nvPicPr>
          <p:blipFill>
            <a:blip r:embed="rId5" cstate="print">
              <a:duotone>
                <a:prstClr val="black"/>
                <a:schemeClr val="accent1">
                  <a:tint val="45000"/>
                  <a:satMod val="400000"/>
                </a:schemeClr>
              </a:duotone>
            </a:blip>
            <a:stretch>
              <a:fillRect/>
            </a:stretch>
          </p:blipFill>
          <p:spPr>
            <a:xfrm>
              <a:off x="8281725" y="5157192"/>
              <a:ext cx="327089" cy="440436"/>
            </a:xfrm>
            <a:prstGeom prst="rect">
              <a:avLst/>
            </a:prstGeom>
          </p:spPr>
        </p:pic>
        <p:pic>
          <p:nvPicPr>
            <p:cNvPr id="37" name="Picture 36" descr="Table.gif"/>
            <p:cNvPicPr>
              <a:picLocks noChangeAspect="1"/>
            </p:cNvPicPr>
            <p:nvPr/>
          </p:nvPicPr>
          <p:blipFill>
            <a:blip r:embed="rId5" cstate="print">
              <a:duotone>
                <a:schemeClr val="accent5">
                  <a:shade val="45000"/>
                  <a:satMod val="135000"/>
                </a:schemeClr>
                <a:prstClr val="white"/>
              </a:duotone>
            </a:blip>
            <a:stretch>
              <a:fillRect/>
            </a:stretch>
          </p:blipFill>
          <p:spPr>
            <a:xfrm>
              <a:off x="7899088" y="5157192"/>
              <a:ext cx="327089" cy="440436"/>
            </a:xfrm>
            <a:prstGeom prst="rect">
              <a:avLst/>
            </a:prstGeom>
          </p:spPr>
        </p:pic>
        <p:pic>
          <p:nvPicPr>
            <p:cNvPr id="38" name="Picture 37" descr="Table.gif"/>
            <p:cNvPicPr>
              <a:picLocks noChangeAspect="1"/>
            </p:cNvPicPr>
            <p:nvPr/>
          </p:nvPicPr>
          <p:blipFill>
            <a:blip r:embed="rId5" cstate="print">
              <a:duotone>
                <a:prstClr val="black"/>
                <a:srgbClr val="D9C3A5">
                  <a:tint val="50000"/>
                  <a:satMod val="180000"/>
                </a:srgbClr>
              </a:duotone>
            </a:blip>
            <a:stretch>
              <a:fillRect/>
            </a:stretch>
          </p:blipFill>
          <p:spPr>
            <a:xfrm>
              <a:off x="8664362" y="5157192"/>
              <a:ext cx="327089" cy="440436"/>
            </a:xfrm>
            <a:prstGeom prst="rect">
              <a:avLst/>
            </a:prstGeom>
          </p:spPr>
        </p:pic>
        <p:pic>
          <p:nvPicPr>
            <p:cNvPr id="39" name="Picture 44" descr="D:\Oracle University\Library\OU_graphics_repository\icons\PROD\icons\people\peop04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6828" y="5214938"/>
              <a:ext cx="170419" cy="4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Table.gif"/>
            <p:cNvPicPr>
              <a:picLocks noChangeAspect="1"/>
            </p:cNvPicPr>
            <p:nvPr/>
          </p:nvPicPr>
          <p:blipFill>
            <a:blip r:embed="rId5" cstate="print">
              <a:duotone>
                <a:prstClr val="black"/>
                <a:schemeClr val="accent1">
                  <a:tint val="45000"/>
                  <a:satMod val="400000"/>
                </a:schemeClr>
              </a:duotone>
            </a:blip>
            <a:stretch>
              <a:fillRect/>
            </a:stretch>
          </p:blipFill>
          <p:spPr>
            <a:xfrm>
              <a:off x="8482211" y="4118967"/>
              <a:ext cx="327089" cy="440436"/>
            </a:xfrm>
            <a:prstGeom prst="rect">
              <a:avLst/>
            </a:prstGeom>
          </p:spPr>
        </p:pic>
        <p:pic>
          <p:nvPicPr>
            <p:cNvPr id="41" name="Picture 40" descr="Table.gif"/>
            <p:cNvPicPr>
              <a:picLocks noChangeAspect="1"/>
            </p:cNvPicPr>
            <p:nvPr/>
          </p:nvPicPr>
          <p:blipFill>
            <a:blip r:embed="rId5" cstate="print">
              <a:duotone>
                <a:schemeClr val="accent5">
                  <a:shade val="45000"/>
                  <a:satMod val="135000"/>
                </a:schemeClr>
                <a:prstClr val="white"/>
              </a:duotone>
            </a:blip>
            <a:stretch>
              <a:fillRect/>
            </a:stretch>
          </p:blipFill>
          <p:spPr>
            <a:xfrm>
              <a:off x="8099574" y="4118967"/>
              <a:ext cx="327089" cy="440436"/>
            </a:xfrm>
            <a:prstGeom prst="rect">
              <a:avLst/>
            </a:prstGeom>
          </p:spPr>
        </p:pic>
        <p:pic>
          <p:nvPicPr>
            <p:cNvPr id="42" name="Picture 41" descr="Table.gif"/>
            <p:cNvPicPr>
              <a:picLocks noChangeAspect="1"/>
            </p:cNvPicPr>
            <p:nvPr/>
          </p:nvPicPr>
          <p:blipFill>
            <a:blip r:embed="rId5" cstate="print">
              <a:duotone>
                <a:prstClr val="black"/>
                <a:srgbClr val="D9C3A5">
                  <a:tint val="50000"/>
                  <a:satMod val="180000"/>
                </a:srgbClr>
              </a:duotone>
            </a:blip>
            <a:stretch>
              <a:fillRect/>
            </a:stretch>
          </p:blipFill>
          <p:spPr>
            <a:xfrm>
              <a:off x="8864848" y="4118967"/>
              <a:ext cx="327089" cy="440436"/>
            </a:xfrm>
            <a:prstGeom prst="rect">
              <a:avLst/>
            </a:prstGeom>
          </p:spPr>
        </p:pic>
        <p:pic>
          <p:nvPicPr>
            <p:cNvPr id="43" name="Picture 44" descr="D:\Oracle University\Library\OU_graphics_repository\icons\PROD\icons\people\peop04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7314" y="4176713"/>
              <a:ext cx="170419" cy="4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603010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3" y="-148431"/>
            <a:ext cx="10512862" cy="1325563"/>
          </a:xfrm>
        </p:spPr>
        <p:txBody>
          <a:bodyPr/>
          <a:lstStyle/>
          <a:p>
            <a:r>
              <a:rPr lang="en-US" altLang="en-US" dirty="0"/>
              <a:t>Use Cases for Application Containers</a:t>
            </a:r>
            <a:endParaRPr lang="en-US" dirty="0"/>
          </a:p>
        </p:txBody>
      </p:sp>
      <p:sp>
        <p:nvSpPr>
          <p:cNvPr id="4" name="Content Placeholder 5"/>
          <p:cNvSpPr>
            <a:spLocks noGrp="1"/>
          </p:cNvSpPr>
          <p:nvPr>
            <p:ph idx="1"/>
          </p:nvPr>
        </p:nvSpPr>
        <p:spPr>
          <a:xfrm>
            <a:off x="531813" y="908050"/>
            <a:ext cx="3556000" cy="3019425"/>
          </a:xfrm>
        </p:spPr>
        <p:txBody>
          <a:bodyPr/>
          <a:lstStyle/>
          <a:p>
            <a:pPr eaLnBrk="1" hangingPunct="1"/>
            <a:r>
              <a:rPr lang="en-US" altLang="en-US" sz="2000" dirty="0"/>
              <a:t>Pure SaaS</a:t>
            </a:r>
          </a:p>
          <a:p>
            <a:pPr marL="460375" lvl="1" indent="-307975" eaLnBrk="1" hangingPunct="1"/>
            <a:r>
              <a:rPr lang="en-US" altLang="en-US" sz="1600" dirty="0"/>
              <a:t>Each customer’s data resides in an individual PDB.</a:t>
            </a:r>
          </a:p>
          <a:p>
            <a:pPr marL="460375" lvl="1" indent="-307975" eaLnBrk="1" hangingPunct="1"/>
            <a:r>
              <a:rPr lang="en-US" altLang="en-US" sz="1600" dirty="0"/>
              <a:t>All PDB-level operations are applicable on individual customer data.</a:t>
            </a:r>
          </a:p>
          <a:p>
            <a:pPr marL="460375" lvl="1" indent="-307975" eaLnBrk="1" hangingPunct="1"/>
            <a:r>
              <a:rPr lang="en-US" altLang="en-US" sz="1600" dirty="0"/>
              <a:t>Customer data can be securely managed.</a:t>
            </a:r>
          </a:p>
          <a:p>
            <a:pPr marL="460375" lvl="1" indent="-307975" eaLnBrk="1" hangingPunct="1"/>
            <a:r>
              <a:rPr lang="en-US" altLang="en-US" sz="1600" dirty="0"/>
              <a:t>Thousands of tenants can be handled. </a:t>
            </a:r>
          </a:p>
        </p:txBody>
      </p:sp>
      <p:sp>
        <p:nvSpPr>
          <p:cNvPr id="5" name="Content Placeholder 6"/>
          <p:cNvSpPr txBox="1">
            <a:spLocks/>
          </p:cNvSpPr>
          <p:nvPr/>
        </p:nvSpPr>
        <p:spPr bwMode="gray">
          <a:xfrm>
            <a:off x="4357688" y="908050"/>
            <a:ext cx="3473450" cy="3779838"/>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r>
              <a:rPr lang="en-US" altLang="en-US" sz="2000" kern="0" dirty="0"/>
              <a:t>Hybrid SaaS</a:t>
            </a:r>
          </a:p>
          <a:p>
            <a:pPr lvl="1"/>
            <a:r>
              <a:rPr lang="en-US" altLang="en-US" sz="1600" kern="0" dirty="0"/>
              <a:t>Large customers reside in individual PDBs.</a:t>
            </a:r>
          </a:p>
          <a:p>
            <a:pPr lvl="1"/>
            <a:r>
              <a:rPr lang="en-US" altLang="en-US" sz="1600" kern="0" dirty="0"/>
              <a:t>Smaller customers share a PDB.</a:t>
            </a:r>
          </a:p>
          <a:p>
            <a:pPr lvl="1"/>
            <a:r>
              <a:rPr lang="en-US" altLang="en-US" sz="1600" kern="0" dirty="0"/>
              <a:t>It is suitable for applications with a high density of customers.</a:t>
            </a:r>
          </a:p>
          <a:p>
            <a:pPr lvl="1"/>
            <a:r>
              <a:rPr lang="en-US" altLang="en-US" sz="1600" kern="0" dirty="0"/>
              <a:t>Similar types of customers can be grouped in a PDB.</a:t>
            </a:r>
          </a:p>
          <a:p>
            <a:pPr lvl="1"/>
            <a:r>
              <a:rPr lang="en-US" altLang="en-US" sz="1600" kern="0" dirty="0"/>
              <a:t>Hundreds of thousands of tenants can be handled.</a:t>
            </a:r>
          </a:p>
        </p:txBody>
      </p:sp>
      <p:sp>
        <p:nvSpPr>
          <p:cNvPr id="6" name="Content Placeholder 7"/>
          <p:cNvSpPr txBox="1">
            <a:spLocks/>
          </p:cNvSpPr>
          <p:nvPr/>
        </p:nvSpPr>
        <p:spPr bwMode="gray">
          <a:xfrm>
            <a:off x="8183563" y="908050"/>
            <a:ext cx="3473450" cy="3146425"/>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r>
              <a:rPr lang="en-US" altLang="en-US" sz="2000" kern="0" dirty="0"/>
              <a:t>Logical DW</a:t>
            </a:r>
          </a:p>
          <a:p>
            <a:pPr lvl="1"/>
            <a:r>
              <a:rPr lang="en-US" altLang="en-US" sz="1600" kern="0" dirty="0"/>
              <a:t>Customers may address data sovereignty issues: </a:t>
            </a:r>
            <a:r>
              <a:rPr lang="en-US" altLang="en-US" sz="1400" i="1" kern="0" dirty="0"/>
              <a:t>Country or region data will be segregated into a separate PDB.</a:t>
            </a:r>
          </a:p>
          <a:p>
            <a:pPr lvl="1"/>
            <a:r>
              <a:rPr lang="en-US" altLang="en-US" sz="1600" kern="0" dirty="0"/>
              <a:t>There is efficient execution of ETLs for every region without impacting each other.</a:t>
            </a:r>
          </a:p>
          <a:p>
            <a:pPr lvl="1"/>
            <a:r>
              <a:rPr lang="en-US" altLang="en-US" sz="1600" kern="0" dirty="0"/>
              <a:t>The best execution plans are based on actual data distribution.</a:t>
            </a:r>
          </a:p>
        </p:txBody>
      </p:sp>
      <p:pic>
        <p:nvPicPr>
          <p:cNvPr id="7" name="Picture Placeholder 10" descr="Untitl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425" y="4221163"/>
            <a:ext cx="233045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50"/>
          <p:cNvGrpSpPr>
            <a:grpSpLocks/>
          </p:cNvGrpSpPr>
          <p:nvPr/>
        </p:nvGrpSpPr>
        <p:grpSpPr bwMode="auto">
          <a:xfrm>
            <a:off x="4560888" y="4344988"/>
            <a:ext cx="2879725" cy="1738312"/>
            <a:chOff x="6552905" y="1834861"/>
            <a:chExt cx="4429593" cy="3508309"/>
          </a:xfrm>
        </p:grpSpPr>
        <p:sp>
          <p:nvSpPr>
            <p:cNvPr id="9" name="Rounded Rectangle 8"/>
            <p:cNvSpPr/>
            <p:nvPr/>
          </p:nvSpPr>
          <p:spPr>
            <a:xfrm>
              <a:off x="6926514" y="4881803"/>
              <a:ext cx="280818" cy="288354"/>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cxnSp>
          <p:nvCxnSpPr>
            <p:cNvPr id="10" name="Straight Connector 9"/>
            <p:cNvCxnSpPr/>
            <p:nvPr/>
          </p:nvCxnSpPr>
          <p:spPr>
            <a:xfrm flipH="1">
              <a:off x="7759200" y="2097584"/>
              <a:ext cx="7325" cy="2322853"/>
            </a:xfrm>
            <a:prstGeom prst="line">
              <a:avLst/>
            </a:prstGeom>
            <a:ln w="12700" cmpd="sng">
              <a:solidFill>
                <a:schemeClr val="accent5"/>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84795" y="2014281"/>
              <a:ext cx="0" cy="241897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895855" y="2011076"/>
              <a:ext cx="0" cy="2418973"/>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13" name="Picture 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12650" y="3264504"/>
              <a:ext cx="505010" cy="6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cstate="print">
              <a:duotone>
                <a:schemeClr val="accent4">
                  <a:shade val="45000"/>
                  <a:satMod val="135000"/>
                </a:schemeClr>
                <a:prstClr val="white"/>
              </a:duotone>
            </a:blip>
            <a:stretch>
              <a:fillRect/>
            </a:stretch>
          </p:blipFill>
          <p:spPr>
            <a:xfrm>
              <a:off x="9930938" y="3682502"/>
              <a:ext cx="1051560" cy="1051560"/>
            </a:xfrm>
            <a:prstGeom prst="rect">
              <a:avLst/>
            </a:prstGeom>
          </p:spPr>
        </p:pic>
        <p:pic>
          <p:nvPicPr>
            <p:cNvPr id="15" name="Picture 14"/>
            <p:cNvPicPr>
              <a:picLocks noChangeAspect="1"/>
            </p:cNvPicPr>
            <p:nvPr/>
          </p:nvPicPr>
          <p:blipFill>
            <a:blip r:embed="rId6" cstate="print">
              <a:duotone>
                <a:schemeClr val="accent3">
                  <a:shade val="45000"/>
                  <a:satMod val="135000"/>
                </a:schemeClr>
                <a:prstClr val="white"/>
              </a:duotone>
            </a:blip>
            <a:stretch>
              <a:fillRect/>
            </a:stretch>
          </p:blipFill>
          <p:spPr>
            <a:xfrm>
              <a:off x="8837913" y="3682502"/>
              <a:ext cx="1051560" cy="1051560"/>
            </a:xfrm>
            <a:prstGeom prst="rect">
              <a:avLst/>
            </a:prstGeom>
          </p:spPr>
        </p:pic>
        <p:pic>
          <p:nvPicPr>
            <p:cNvPr id="16" name="Picture 5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14651" y="3682503"/>
              <a:ext cx="1051559" cy="10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9" descr="ic-Workforce-gra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71491" y="1837487"/>
              <a:ext cx="754318" cy="9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0" descr="ic-Workforce-gra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76963" y="1834861"/>
              <a:ext cx="754318" cy="9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1" descr="ic-Workforce-gra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86362" y="1854228"/>
              <a:ext cx="754318" cy="9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62"/>
            <p:cNvGrpSpPr>
              <a:grpSpLocks/>
            </p:cNvGrpSpPr>
            <p:nvPr/>
          </p:nvGrpSpPr>
          <p:grpSpPr bwMode="auto">
            <a:xfrm>
              <a:off x="9619615" y="2658132"/>
              <a:ext cx="549758" cy="729833"/>
              <a:chOff x="5096886" y="2373138"/>
              <a:chExt cx="549758" cy="729833"/>
            </a:xfrm>
          </p:grpSpPr>
          <p:sp>
            <p:nvSpPr>
              <p:cNvPr id="32" name="Rectangle 31"/>
              <p:cNvSpPr/>
              <p:nvPr/>
            </p:nvSpPr>
            <p:spPr>
              <a:xfrm>
                <a:off x="5265684" y="2555903"/>
                <a:ext cx="217329" cy="31718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33" name="Picture 75" descr="ic-Security-re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96886" y="2373138"/>
                <a:ext cx="549758" cy="72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63"/>
            <p:cNvGrpSpPr>
              <a:grpSpLocks/>
            </p:cNvGrpSpPr>
            <p:nvPr/>
          </p:nvGrpSpPr>
          <p:grpSpPr bwMode="auto">
            <a:xfrm>
              <a:off x="8515497" y="2658132"/>
              <a:ext cx="549758" cy="729833"/>
              <a:chOff x="5113569" y="2373138"/>
              <a:chExt cx="549758" cy="729833"/>
            </a:xfrm>
          </p:grpSpPr>
          <p:sp>
            <p:nvSpPr>
              <p:cNvPr id="30" name="Rectangle 29"/>
              <p:cNvSpPr/>
              <p:nvPr/>
            </p:nvSpPr>
            <p:spPr>
              <a:xfrm>
                <a:off x="5265656" y="2555903"/>
                <a:ext cx="219771" cy="31718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31" name="Picture 73" descr="ic-Security-re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13569" y="2373138"/>
                <a:ext cx="549758" cy="72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 name="Picture 64" descr="db-red-root.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52905" y="3685984"/>
              <a:ext cx="1037047" cy="1289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ounded Rectangle 22"/>
            <p:cNvSpPr>
              <a:spLocks noChangeAspect="1"/>
            </p:cNvSpPr>
            <p:nvPr/>
          </p:nvSpPr>
          <p:spPr>
            <a:xfrm>
              <a:off x="7512568" y="4545391"/>
              <a:ext cx="3443068" cy="294762"/>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4" name="Oval 23"/>
            <p:cNvSpPr/>
            <p:nvPr/>
          </p:nvSpPr>
          <p:spPr>
            <a:xfrm>
              <a:off x="8164554" y="4596654"/>
              <a:ext cx="141630" cy="189031"/>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5" name="Oval 24"/>
            <p:cNvSpPr/>
            <p:nvPr/>
          </p:nvSpPr>
          <p:spPr>
            <a:xfrm>
              <a:off x="9287825" y="4593449"/>
              <a:ext cx="141630" cy="189033"/>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6" name="Oval 25"/>
            <p:cNvSpPr/>
            <p:nvPr/>
          </p:nvSpPr>
          <p:spPr>
            <a:xfrm>
              <a:off x="10379350" y="4596654"/>
              <a:ext cx="141630" cy="189031"/>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nvGrpSpPr>
            <p:cNvPr id="27" name="Group 69"/>
            <p:cNvGrpSpPr/>
            <p:nvPr/>
          </p:nvGrpSpPr>
          <p:grpSpPr>
            <a:xfrm>
              <a:off x="6581339" y="4978178"/>
              <a:ext cx="4382884" cy="364992"/>
              <a:chOff x="6581339" y="5026306"/>
              <a:chExt cx="4382884" cy="364992"/>
            </a:xfrm>
            <a:solidFill>
              <a:schemeClr val="bg2">
                <a:lumMod val="50000"/>
              </a:schemeClr>
            </a:solidFill>
          </p:grpSpPr>
          <p:sp>
            <p:nvSpPr>
              <p:cNvPr id="28" name="Rounded Rectangle 27"/>
              <p:cNvSpPr/>
              <p:nvPr/>
            </p:nvSpPr>
            <p:spPr>
              <a:xfrm>
                <a:off x="6581339" y="5026306"/>
                <a:ext cx="4382884" cy="364992"/>
              </a:xfrm>
              <a:prstGeom prst="round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29" name="Oval 28"/>
              <p:cNvSpPr/>
              <p:nvPr/>
            </p:nvSpPr>
            <p:spPr>
              <a:xfrm>
                <a:off x="6992887" y="5113798"/>
                <a:ext cx="140629" cy="190006"/>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grpSp>
      <p:grpSp>
        <p:nvGrpSpPr>
          <p:cNvPr id="34" name="Group 76"/>
          <p:cNvGrpSpPr>
            <a:grpSpLocks/>
          </p:cNvGrpSpPr>
          <p:nvPr/>
        </p:nvGrpSpPr>
        <p:grpSpPr bwMode="auto">
          <a:xfrm>
            <a:off x="8469313" y="4841875"/>
            <a:ext cx="2881312" cy="1241425"/>
            <a:chOff x="6552335" y="2839947"/>
            <a:chExt cx="4430163" cy="2503223"/>
          </a:xfrm>
        </p:grpSpPr>
        <p:sp>
          <p:nvSpPr>
            <p:cNvPr id="35" name="Rounded Rectangle 34"/>
            <p:cNvSpPr/>
            <p:nvPr/>
          </p:nvSpPr>
          <p:spPr>
            <a:xfrm>
              <a:off x="6928228" y="4882218"/>
              <a:ext cx="280698" cy="288095"/>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36" name="Picture 8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12651" y="3264504"/>
              <a:ext cx="505010" cy="67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p:cNvPicPr>
            <p:nvPr/>
          </p:nvPicPr>
          <p:blipFill>
            <a:blip r:embed="rId6" cstate="print">
              <a:duotone>
                <a:schemeClr val="accent4">
                  <a:shade val="45000"/>
                  <a:satMod val="135000"/>
                </a:schemeClr>
                <a:prstClr val="white"/>
              </a:duotone>
            </a:blip>
            <a:stretch>
              <a:fillRect/>
            </a:stretch>
          </p:blipFill>
          <p:spPr>
            <a:xfrm>
              <a:off x="9930938" y="3682502"/>
              <a:ext cx="1051560" cy="1051560"/>
            </a:xfrm>
            <a:prstGeom prst="rect">
              <a:avLst/>
            </a:prstGeom>
          </p:spPr>
        </p:pic>
        <p:pic>
          <p:nvPicPr>
            <p:cNvPr id="38" name="Picture 37"/>
            <p:cNvPicPr>
              <a:picLocks noChangeAspect="1"/>
            </p:cNvPicPr>
            <p:nvPr/>
          </p:nvPicPr>
          <p:blipFill>
            <a:blip r:embed="rId6" cstate="print">
              <a:duotone>
                <a:schemeClr val="accent3">
                  <a:shade val="45000"/>
                  <a:satMod val="135000"/>
                </a:schemeClr>
                <a:prstClr val="white"/>
              </a:duotone>
            </a:blip>
            <a:stretch>
              <a:fillRect/>
            </a:stretch>
          </p:blipFill>
          <p:spPr>
            <a:xfrm>
              <a:off x="8837913" y="3682502"/>
              <a:ext cx="1051560" cy="1051560"/>
            </a:xfrm>
            <a:prstGeom prst="rect">
              <a:avLst/>
            </a:prstGeom>
          </p:spPr>
        </p:pic>
        <p:pic>
          <p:nvPicPr>
            <p:cNvPr id="39" name="Picture 38"/>
            <p:cNvPicPr>
              <a:picLocks noChangeAspect="1"/>
            </p:cNvPicPr>
            <p:nvPr/>
          </p:nvPicPr>
          <p:blipFill>
            <a:blip r:embed="rId6" cstate="print">
              <a:duotone>
                <a:schemeClr val="accent2">
                  <a:shade val="45000"/>
                  <a:satMod val="135000"/>
                </a:schemeClr>
                <a:prstClr val="white"/>
              </a:duotone>
            </a:blip>
            <a:stretch>
              <a:fillRect/>
            </a:stretch>
          </p:blipFill>
          <p:spPr>
            <a:xfrm>
              <a:off x="7714651" y="3682502"/>
              <a:ext cx="1051559" cy="1051560"/>
            </a:xfrm>
            <a:prstGeom prst="rect">
              <a:avLst/>
            </a:prstGeom>
          </p:spPr>
        </p:pic>
        <p:sp>
          <p:nvSpPr>
            <p:cNvPr id="40" name="Rectangle 39"/>
            <p:cNvSpPr/>
            <p:nvPr/>
          </p:nvSpPr>
          <p:spPr>
            <a:xfrm>
              <a:off x="9788917" y="2839947"/>
              <a:ext cx="219678" cy="3201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1" name="Rectangle 40"/>
            <p:cNvSpPr/>
            <p:nvPr/>
          </p:nvSpPr>
          <p:spPr>
            <a:xfrm>
              <a:off x="8668561" y="2839947"/>
              <a:ext cx="219678" cy="3201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42" name="Picture 90" descr="db-red-root.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52335" y="3685985"/>
              <a:ext cx="1032840" cy="138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ounded Rectangle 42"/>
            <p:cNvSpPr/>
            <p:nvPr/>
          </p:nvSpPr>
          <p:spPr>
            <a:xfrm>
              <a:off x="7514034" y="4542907"/>
              <a:ext cx="3441615" cy="297699"/>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4" name="Oval 43"/>
            <p:cNvSpPr/>
            <p:nvPr/>
          </p:nvSpPr>
          <p:spPr>
            <a:xfrm>
              <a:off x="8165744" y="4597326"/>
              <a:ext cx="139130" cy="188861"/>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5" name="Oval 44"/>
            <p:cNvSpPr/>
            <p:nvPr/>
          </p:nvSpPr>
          <p:spPr>
            <a:xfrm>
              <a:off x="9288540" y="4594124"/>
              <a:ext cx="139130" cy="188863"/>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6" name="Oval 45"/>
            <p:cNvSpPr/>
            <p:nvPr/>
          </p:nvSpPr>
          <p:spPr>
            <a:xfrm>
              <a:off x="10379606" y="4597326"/>
              <a:ext cx="141570" cy="188861"/>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nvGrpSpPr>
            <p:cNvPr id="47" name="Group 95"/>
            <p:cNvGrpSpPr/>
            <p:nvPr/>
          </p:nvGrpSpPr>
          <p:grpSpPr>
            <a:xfrm>
              <a:off x="6581339" y="4978178"/>
              <a:ext cx="4382884" cy="364992"/>
              <a:chOff x="6581339" y="5026306"/>
              <a:chExt cx="4382884" cy="364992"/>
            </a:xfrm>
            <a:solidFill>
              <a:schemeClr val="bg2">
                <a:lumMod val="50000"/>
              </a:schemeClr>
            </a:solidFill>
          </p:grpSpPr>
          <p:sp>
            <p:nvSpPr>
              <p:cNvPr id="48" name="Rounded Rectangle 47"/>
              <p:cNvSpPr/>
              <p:nvPr/>
            </p:nvSpPr>
            <p:spPr>
              <a:xfrm>
                <a:off x="6581339" y="5026306"/>
                <a:ext cx="4382884" cy="364992"/>
              </a:xfrm>
              <a:prstGeom prst="round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9" name="Oval 48"/>
              <p:cNvSpPr/>
              <p:nvPr/>
            </p:nvSpPr>
            <p:spPr>
              <a:xfrm>
                <a:off x="6992887" y="5113800"/>
                <a:ext cx="140629" cy="190006"/>
              </a:xfrm>
              <a:prstGeom prst="ellipse">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grpSp>
    </p:spTree>
    <p:custDataLst>
      <p:tags r:id="rId1"/>
    </p:custDataLst>
    <p:extLst>
      <p:ext uri="{BB962C8B-B14F-4D97-AF65-F5344CB8AC3E}">
        <p14:creationId xmlns:p14="http://schemas.microsoft.com/office/powerpoint/2010/main" val="1112247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11412"/>
            <a:ext cx="10009112" cy="1106912"/>
          </a:xfrm>
        </p:spPr>
        <p:txBody>
          <a:bodyPr>
            <a:normAutofit fontScale="90000"/>
          </a:bodyPr>
          <a:lstStyle/>
          <a:p>
            <a:r>
              <a:rPr lang="en-US" altLang="en-US" dirty="0"/>
              <a:t>Use Case: </a:t>
            </a:r>
            <a:r>
              <a:rPr lang="en-US" altLang="en-US" dirty="0">
                <a:cs typeface="Arial" panose="020B0604020202020204" pitchFamily="34" charset="0"/>
              </a:rPr>
              <a:t>Pure PDB-Based Versus Hybrid Model</a:t>
            </a:r>
            <a:endParaRPr lang="en-US" dirty="0"/>
          </a:p>
        </p:txBody>
      </p:sp>
      <p:sp>
        <p:nvSpPr>
          <p:cNvPr id="19" name="Content Placeholder 5"/>
          <p:cNvSpPr>
            <a:spLocks noGrp="1"/>
          </p:cNvSpPr>
          <p:nvPr>
            <p:ph idx="1"/>
          </p:nvPr>
        </p:nvSpPr>
        <p:spPr>
          <a:xfrm>
            <a:off x="6246813" y="1196975"/>
            <a:ext cx="5410200" cy="357188"/>
          </a:xfrm>
          <a:prstGeom prst="rect">
            <a:avLst/>
          </a:prstGeom>
        </p:spPr>
        <p:txBody>
          <a:bodyPr>
            <a:normAutofit fontScale="85000" lnSpcReduction="20000"/>
          </a:bodyPr>
          <a:lstStyle/>
          <a:p>
            <a:pPr indent="0" algn="ctr" eaLnBrk="1" hangingPunct="1"/>
            <a:r>
              <a:rPr lang="en-US" altLang="en-US" dirty="0"/>
              <a:t>Hybrid model: Container Map</a:t>
            </a:r>
          </a:p>
        </p:txBody>
      </p:sp>
      <p:sp>
        <p:nvSpPr>
          <p:cNvPr id="38" name="Content Placeholder 5"/>
          <p:cNvSpPr>
            <a:spLocks noGrp="1"/>
          </p:cNvSpPr>
          <p:nvPr>
            <p:ph sz="half" idx="4294967295"/>
          </p:nvPr>
        </p:nvSpPr>
        <p:spPr>
          <a:xfrm>
            <a:off x="0" y="1196975"/>
            <a:ext cx="5408613" cy="357188"/>
          </a:xfrm>
          <a:prstGeom prst="rect">
            <a:avLst/>
          </a:prstGeom>
        </p:spPr>
        <p:txBody>
          <a:bodyPr>
            <a:normAutofit fontScale="85000" lnSpcReduction="20000"/>
          </a:bodyPr>
          <a:lstStyle/>
          <a:p>
            <a:pPr indent="0" algn="ctr" eaLnBrk="1" hangingPunct="1"/>
            <a:r>
              <a:rPr lang="en-US" altLang="en-US" dirty="0"/>
              <a:t>Pure PDB-based tenancy</a:t>
            </a:r>
          </a:p>
        </p:txBody>
      </p:sp>
      <p:sp>
        <p:nvSpPr>
          <p:cNvPr id="4" name="Rounded Rectangular Callout 3"/>
          <p:cNvSpPr/>
          <p:nvPr/>
        </p:nvSpPr>
        <p:spPr bwMode="auto">
          <a:xfrm>
            <a:off x="6670675" y="4292600"/>
            <a:ext cx="2111375" cy="931863"/>
          </a:xfrm>
          <a:prstGeom prst="wedgeRoundRectCallout">
            <a:avLst>
              <a:gd name="adj1" fmla="val -20493"/>
              <a:gd name="adj2" fmla="val 62935"/>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endParaRPr lang="en-US" dirty="0"/>
          </a:p>
        </p:txBody>
      </p:sp>
      <p:sp>
        <p:nvSpPr>
          <p:cNvPr id="5" name="Rounded Rectangular Callout 4"/>
          <p:cNvSpPr/>
          <p:nvPr/>
        </p:nvSpPr>
        <p:spPr bwMode="auto">
          <a:xfrm>
            <a:off x="4351338" y="3716338"/>
            <a:ext cx="1150937" cy="511175"/>
          </a:xfrm>
          <a:prstGeom prst="wedgeRoundRectCallout">
            <a:avLst>
              <a:gd name="adj1" fmla="val -80731"/>
              <a:gd name="adj2" fmla="val 57003"/>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endParaRPr lang="en-US" dirty="0">
              <a:solidFill>
                <a:srgbClr val="000000"/>
              </a:solidFill>
            </a:endParaRPr>
          </a:p>
        </p:txBody>
      </p:sp>
      <p:sp>
        <p:nvSpPr>
          <p:cNvPr id="6" name="Rounded Rectangular Callout 5"/>
          <p:cNvSpPr/>
          <p:nvPr/>
        </p:nvSpPr>
        <p:spPr bwMode="auto">
          <a:xfrm>
            <a:off x="912813" y="3716338"/>
            <a:ext cx="1150937" cy="511175"/>
          </a:xfrm>
          <a:prstGeom prst="wedgeRoundRectCallout">
            <a:avLst>
              <a:gd name="adj1" fmla="val 57192"/>
              <a:gd name="adj2" fmla="val 59107"/>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endParaRPr lang="en-US" dirty="0">
              <a:solidFill>
                <a:srgbClr val="000000"/>
              </a:solidFill>
            </a:endParaRPr>
          </a:p>
        </p:txBody>
      </p:sp>
      <p:sp>
        <p:nvSpPr>
          <p:cNvPr id="7" name="Rounded Rectangle 6"/>
          <p:cNvSpPr/>
          <p:nvPr/>
        </p:nvSpPr>
        <p:spPr bwMode="auto">
          <a:xfrm>
            <a:off x="763588" y="5597525"/>
            <a:ext cx="4805362" cy="279400"/>
          </a:xfrm>
          <a:prstGeom prst="round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sp>
        <p:nvSpPr>
          <p:cNvPr id="8" name="Rectangle 7"/>
          <p:cNvSpPr/>
          <p:nvPr/>
        </p:nvSpPr>
        <p:spPr bwMode="auto">
          <a:xfrm>
            <a:off x="1055688" y="5487988"/>
            <a:ext cx="350837" cy="127000"/>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chemeClr val="bg1"/>
              </a:solidFill>
            </a:endParaRPr>
          </a:p>
        </p:txBody>
      </p:sp>
      <p:sp>
        <p:nvSpPr>
          <p:cNvPr id="9" name="Rectangle 8"/>
          <p:cNvSpPr/>
          <p:nvPr/>
        </p:nvSpPr>
        <p:spPr bwMode="auto">
          <a:xfrm>
            <a:off x="2011363" y="5487988"/>
            <a:ext cx="349250" cy="127000"/>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chemeClr val="bg1"/>
              </a:solidFill>
            </a:endParaRPr>
          </a:p>
        </p:txBody>
      </p:sp>
      <p:sp>
        <p:nvSpPr>
          <p:cNvPr id="10" name="Rectangle 9"/>
          <p:cNvSpPr/>
          <p:nvPr/>
        </p:nvSpPr>
        <p:spPr bwMode="auto">
          <a:xfrm>
            <a:off x="2990850" y="5487988"/>
            <a:ext cx="349250" cy="127000"/>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chemeClr val="bg1"/>
              </a:solidFill>
            </a:endParaRPr>
          </a:p>
        </p:txBody>
      </p:sp>
      <p:sp>
        <p:nvSpPr>
          <p:cNvPr id="11" name="Rectangle 10"/>
          <p:cNvSpPr/>
          <p:nvPr/>
        </p:nvSpPr>
        <p:spPr bwMode="auto">
          <a:xfrm>
            <a:off x="3960813" y="5486400"/>
            <a:ext cx="349250" cy="127000"/>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chemeClr val="bg1"/>
              </a:solidFill>
            </a:endParaRPr>
          </a:p>
        </p:txBody>
      </p:sp>
      <p:sp>
        <p:nvSpPr>
          <p:cNvPr id="12" name="Rectangle 11"/>
          <p:cNvSpPr/>
          <p:nvPr/>
        </p:nvSpPr>
        <p:spPr bwMode="auto">
          <a:xfrm>
            <a:off x="4922838" y="5486400"/>
            <a:ext cx="352425" cy="127000"/>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chemeClr val="bg1"/>
              </a:solidFill>
            </a:endParaRPr>
          </a:p>
        </p:txBody>
      </p:sp>
      <p:sp>
        <p:nvSpPr>
          <p:cNvPr id="13" name="Oval 12"/>
          <p:cNvSpPr>
            <a:spLocks noChangeAspect="1"/>
          </p:cNvSpPr>
          <p:nvPr/>
        </p:nvSpPr>
        <p:spPr bwMode="auto">
          <a:xfrm>
            <a:off x="1150938" y="5640388"/>
            <a:ext cx="182562" cy="18256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pic>
        <p:nvPicPr>
          <p:cNvPr id="14" name="Picture 1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6663" y="5235575"/>
            <a:ext cx="7445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2813" y="5235575"/>
            <a:ext cx="7445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1463" y="5235575"/>
            <a:ext cx="7445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5235575"/>
            <a:ext cx="7461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cstate="print">
            <a:duotone>
              <a:schemeClr val="accent2">
                <a:shade val="45000"/>
                <a:satMod val="135000"/>
              </a:schemeClr>
              <a:prstClr val="white"/>
            </a:duotone>
          </a:blip>
          <a:stretch>
            <a:fillRect/>
          </a:stretch>
        </p:blipFill>
        <p:spPr bwMode="auto">
          <a:xfrm>
            <a:off x="7987410" y="5373217"/>
            <a:ext cx="996988" cy="521501"/>
          </a:xfrm>
          <a:prstGeom prst="rect">
            <a:avLst/>
          </a:prstGeom>
        </p:spPr>
      </p:pic>
      <p:pic>
        <p:nvPicPr>
          <p:cNvPr id="20" name="Picture 1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9950" y="5235575"/>
            <a:ext cx="7445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21"/>
          <p:cNvSpPr txBox="1">
            <a:spLocks noChangeArrowheads="1"/>
          </p:cNvSpPr>
          <p:nvPr/>
        </p:nvSpPr>
        <p:spPr bwMode="auto">
          <a:xfrm>
            <a:off x="955675" y="5380038"/>
            <a:ext cx="573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Tenant1</a:t>
            </a:r>
          </a:p>
        </p:txBody>
      </p:sp>
      <p:sp>
        <p:nvSpPr>
          <p:cNvPr id="22" name="TextBox 232"/>
          <p:cNvSpPr txBox="1">
            <a:spLocks noChangeArrowheads="1"/>
          </p:cNvSpPr>
          <p:nvPr/>
        </p:nvSpPr>
        <p:spPr bwMode="auto">
          <a:xfrm>
            <a:off x="1919288" y="5378450"/>
            <a:ext cx="5730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Tenant2</a:t>
            </a:r>
          </a:p>
        </p:txBody>
      </p:sp>
      <p:sp>
        <p:nvSpPr>
          <p:cNvPr id="23" name="TextBox 235"/>
          <p:cNvSpPr txBox="1">
            <a:spLocks noChangeArrowheads="1"/>
          </p:cNvSpPr>
          <p:nvPr/>
        </p:nvSpPr>
        <p:spPr bwMode="auto">
          <a:xfrm>
            <a:off x="2898775" y="5375275"/>
            <a:ext cx="573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Tenant3</a:t>
            </a:r>
          </a:p>
        </p:txBody>
      </p:sp>
      <p:sp>
        <p:nvSpPr>
          <p:cNvPr id="24" name="TextBox 246"/>
          <p:cNvSpPr txBox="1">
            <a:spLocks noChangeArrowheads="1"/>
          </p:cNvSpPr>
          <p:nvPr/>
        </p:nvSpPr>
        <p:spPr bwMode="auto">
          <a:xfrm>
            <a:off x="4803775" y="5365750"/>
            <a:ext cx="573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Tenant</a:t>
            </a:r>
            <a:r>
              <a:rPr lang="en-US" altLang="en-US" sz="1100" i="1" dirty="0">
                <a:solidFill>
                  <a:schemeClr val="bg1"/>
                </a:solidFill>
              </a:rPr>
              <a:t>n</a:t>
            </a:r>
          </a:p>
        </p:txBody>
      </p:sp>
      <p:sp>
        <p:nvSpPr>
          <p:cNvPr id="25" name="TextBox 253"/>
          <p:cNvSpPr txBox="1">
            <a:spLocks noChangeArrowheads="1"/>
          </p:cNvSpPr>
          <p:nvPr/>
        </p:nvSpPr>
        <p:spPr bwMode="auto">
          <a:xfrm>
            <a:off x="3870325" y="5365750"/>
            <a:ext cx="5730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Tenant4</a:t>
            </a:r>
          </a:p>
        </p:txBody>
      </p:sp>
      <p:cxnSp>
        <p:nvCxnSpPr>
          <p:cNvPr id="26" name="Straight Arrow Connector 25"/>
          <p:cNvCxnSpPr/>
          <p:nvPr/>
        </p:nvCxnSpPr>
        <p:spPr>
          <a:xfrm flipH="1">
            <a:off x="4141788" y="3500438"/>
            <a:ext cx="0" cy="1728787"/>
          </a:xfrm>
          <a:prstGeom prst="straightConnector1">
            <a:avLst/>
          </a:prstGeom>
          <a:ln w="28575">
            <a:solidFill>
              <a:schemeClr val="accent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336"/>
          <p:cNvSpPr txBox="1">
            <a:spLocks noChangeArrowheads="1"/>
          </p:cNvSpPr>
          <p:nvPr/>
        </p:nvSpPr>
        <p:spPr bwMode="auto">
          <a:xfrm>
            <a:off x="3709988" y="3162300"/>
            <a:ext cx="8842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200" i="1" dirty="0">
                <a:solidFill>
                  <a:srgbClr val="C00000"/>
                </a:solidFill>
              </a:rPr>
              <a:t>“Show</a:t>
            </a:r>
          </a:p>
          <a:p>
            <a:pPr algn="ctr" eaLnBrk="1" hangingPunct="1">
              <a:lnSpc>
                <a:spcPct val="90000"/>
              </a:lnSpc>
            </a:pPr>
            <a:r>
              <a:rPr lang="en-US" altLang="en-US" sz="1200" i="1" dirty="0">
                <a:solidFill>
                  <a:srgbClr val="C00000"/>
                </a:solidFill>
              </a:rPr>
              <a:t>my orders”</a:t>
            </a:r>
          </a:p>
        </p:txBody>
      </p:sp>
      <p:cxnSp>
        <p:nvCxnSpPr>
          <p:cNvPr id="28" name="Straight Arrow Connector 27"/>
          <p:cNvCxnSpPr/>
          <p:nvPr/>
        </p:nvCxnSpPr>
        <p:spPr>
          <a:xfrm flipH="1">
            <a:off x="2200275" y="3500438"/>
            <a:ext cx="0" cy="1728787"/>
          </a:xfrm>
          <a:prstGeom prst="straightConnector1">
            <a:avLst/>
          </a:prstGeom>
          <a:ln w="28575">
            <a:solidFill>
              <a:schemeClr val="accent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339"/>
          <p:cNvSpPr txBox="1">
            <a:spLocks noChangeArrowheads="1"/>
          </p:cNvSpPr>
          <p:nvPr/>
        </p:nvSpPr>
        <p:spPr bwMode="auto">
          <a:xfrm>
            <a:off x="1020763" y="3765550"/>
            <a:ext cx="904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dirty="0">
                <a:solidFill>
                  <a:srgbClr val="000000"/>
                </a:solidFill>
              </a:rPr>
              <a:t>alter session</a:t>
            </a:r>
          </a:p>
          <a:p>
            <a:pPr eaLnBrk="1" hangingPunct="1">
              <a:lnSpc>
                <a:spcPct val="90000"/>
              </a:lnSpc>
            </a:pPr>
            <a:r>
              <a:rPr lang="en-US" altLang="en-US" sz="1000" dirty="0">
                <a:solidFill>
                  <a:srgbClr val="000000"/>
                </a:solidFill>
              </a:rPr>
              <a:t>set container</a:t>
            </a:r>
          </a:p>
          <a:p>
            <a:pPr eaLnBrk="1" hangingPunct="1">
              <a:lnSpc>
                <a:spcPct val="90000"/>
              </a:lnSpc>
            </a:pPr>
            <a:r>
              <a:rPr lang="en-US" altLang="en-US" sz="1000" dirty="0">
                <a:solidFill>
                  <a:srgbClr val="000000"/>
                </a:solidFill>
              </a:rPr>
              <a:t>= Tenant2</a:t>
            </a:r>
          </a:p>
        </p:txBody>
      </p:sp>
      <p:sp>
        <p:nvSpPr>
          <p:cNvPr id="30" name="TextBox 341"/>
          <p:cNvSpPr txBox="1">
            <a:spLocks noChangeArrowheads="1"/>
          </p:cNvSpPr>
          <p:nvPr/>
        </p:nvSpPr>
        <p:spPr bwMode="auto">
          <a:xfrm>
            <a:off x="1758950" y="3170238"/>
            <a:ext cx="885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200" i="1" dirty="0">
                <a:solidFill>
                  <a:srgbClr val="C00000"/>
                </a:solidFill>
              </a:rPr>
              <a:t>“Show</a:t>
            </a:r>
          </a:p>
          <a:p>
            <a:pPr algn="ctr" eaLnBrk="1" hangingPunct="1">
              <a:lnSpc>
                <a:spcPct val="90000"/>
              </a:lnSpc>
            </a:pPr>
            <a:r>
              <a:rPr lang="en-US" altLang="en-US" sz="1200" i="1" dirty="0">
                <a:solidFill>
                  <a:srgbClr val="C00000"/>
                </a:solidFill>
              </a:rPr>
              <a:t>my orders”</a:t>
            </a:r>
          </a:p>
        </p:txBody>
      </p:sp>
      <p:sp>
        <p:nvSpPr>
          <p:cNvPr id="31" name="TextBox 30"/>
          <p:cNvSpPr txBox="1"/>
          <p:nvPr/>
        </p:nvSpPr>
        <p:spPr>
          <a:xfrm>
            <a:off x="2384425" y="4445000"/>
            <a:ext cx="1582738" cy="423863"/>
          </a:xfrm>
          <a:prstGeom prst="rect">
            <a:avLst/>
          </a:prstGeom>
          <a:solidFill>
            <a:schemeClr val="bg1">
              <a:lumMod val="75000"/>
            </a:schemeClr>
          </a:solidFill>
        </p:spPr>
        <p:txBody>
          <a:bodyPr wrap="none" lIns="0" tIns="0" rIns="0" bIns="0" anchor="ctr"/>
          <a:lstStyle/>
          <a:p>
            <a:pPr eaLnBrk="1" hangingPunct="1">
              <a:lnSpc>
                <a:spcPct val="90000"/>
              </a:lnSpc>
              <a:defRPr/>
            </a:pPr>
            <a:endParaRPr lang="en-US" sz="400" dirty="0">
              <a:latin typeface="Courier" charset="0"/>
              <a:ea typeface="Courier" charset="0"/>
              <a:cs typeface="Courier" charset="0"/>
            </a:endParaRPr>
          </a:p>
          <a:p>
            <a:pPr eaLnBrk="1" hangingPunct="1">
              <a:lnSpc>
                <a:spcPct val="90000"/>
              </a:lnSpc>
              <a:defRPr/>
            </a:pPr>
            <a:r>
              <a:rPr lang="en-US" sz="900" dirty="0">
                <a:latin typeface="Courier" charset="0"/>
                <a:ea typeface="Courier" charset="0"/>
                <a:cs typeface="Courier" charset="0"/>
              </a:rPr>
              <a:t> </a:t>
            </a:r>
            <a:r>
              <a:rPr lang="en-US" sz="1100" dirty="0">
                <a:solidFill>
                  <a:srgbClr val="C00000"/>
                </a:solidFill>
                <a:latin typeface="Courier New" pitchFamily="49" charset="0"/>
                <a:ea typeface="Courier" charset="0"/>
                <a:cs typeface="Courier New" pitchFamily="49" charset="0"/>
              </a:rPr>
              <a:t>SELECT col </a:t>
            </a:r>
          </a:p>
          <a:p>
            <a:pPr eaLnBrk="1" hangingPunct="1">
              <a:lnSpc>
                <a:spcPct val="90000"/>
              </a:lnSpc>
              <a:defRPr/>
            </a:pPr>
            <a:r>
              <a:rPr lang="en-US" sz="1100" dirty="0">
                <a:solidFill>
                  <a:srgbClr val="C00000"/>
                </a:solidFill>
                <a:latin typeface="Courier New" pitchFamily="49" charset="0"/>
                <a:ea typeface="Courier" charset="0"/>
                <a:cs typeface="Courier New" pitchFamily="49" charset="0"/>
              </a:rPr>
              <a:t> FROM orders;</a:t>
            </a:r>
          </a:p>
        </p:txBody>
      </p:sp>
      <p:sp>
        <p:nvSpPr>
          <p:cNvPr id="32" name="TextBox 378"/>
          <p:cNvSpPr txBox="1">
            <a:spLocks noChangeArrowheads="1"/>
          </p:cNvSpPr>
          <p:nvPr/>
        </p:nvSpPr>
        <p:spPr bwMode="auto">
          <a:xfrm>
            <a:off x="8585200" y="3640138"/>
            <a:ext cx="25019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200" dirty="0">
                <a:solidFill>
                  <a:srgbClr val="000000"/>
                </a:solidFill>
              </a:rPr>
              <a:t>Application Server</a:t>
            </a:r>
          </a:p>
        </p:txBody>
      </p:sp>
      <p:sp>
        <p:nvSpPr>
          <p:cNvPr id="33" name="TextBox 380"/>
          <p:cNvSpPr txBox="1">
            <a:spLocks noChangeArrowheads="1"/>
          </p:cNvSpPr>
          <p:nvPr/>
        </p:nvSpPr>
        <p:spPr bwMode="auto">
          <a:xfrm>
            <a:off x="6767513" y="4364038"/>
            <a:ext cx="19939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dirty="0">
                <a:solidFill>
                  <a:srgbClr val="000000"/>
                </a:solidFill>
              </a:rPr>
              <a:t>Container Map Table</a:t>
            </a:r>
          </a:p>
          <a:p>
            <a:pPr eaLnBrk="1" hangingPunct="1"/>
            <a:r>
              <a:rPr lang="en-US" altLang="en-US" sz="1100" dirty="0"/>
              <a:t>   </a:t>
            </a:r>
            <a:r>
              <a:rPr lang="en-US" altLang="en-US" sz="1100" b="1" dirty="0">
                <a:solidFill>
                  <a:srgbClr val="00B050"/>
                </a:solidFill>
              </a:rPr>
              <a:t>Tenant1 – PDB2</a:t>
            </a:r>
            <a:endParaRPr lang="en-US" altLang="en-US" sz="800" b="1" dirty="0">
              <a:solidFill>
                <a:srgbClr val="00B050"/>
              </a:solidFill>
            </a:endParaRPr>
          </a:p>
          <a:p>
            <a:pPr eaLnBrk="1" hangingPunct="1"/>
            <a:r>
              <a:rPr lang="en-US" altLang="en-US" sz="1100" b="1" dirty="0">
                <a:solidFill>
                  <a:srgbClr val="00B050"/>
                </a:solidFill>
              </a:rPr>
              <a:t>   </a:t>
            </a:r>
            <a:r>
              <a:rPr lang="en-US" altLang="en-US" sz="1100" b="1" dirty="0">
                <a:solidFill>
                  <a:srgbClr val="000000"/>
                </a:solidFill>
              </a:rPr>
              <a:t>Tenant2 – PDB1</a:t>
            </a:r>
          </a:p>
          <a:p>
            <a:pPr eaLnBrk="1" hangingPunct="1"/>
            <a:r>
              <a:rPr lang="en-US" altLang="en-US" sz="1100" dirty="0"/>
              <a:t>    …</a:t>
            </a:r>
          </a:p>
          <a:p>
            <a:pPr eaLnBrk="1" hangingPunct="1"/>
            <a:r>
              <a:rPr lang="en-US" altLang="en-US" sz="1100" dirty="0"/>
              <a:t>   </a:t>
            </a:r>
            <a:r>
              <a:rPr lang="en-US" altLang="en-US" sz="1100" dirty="0">
                <a:solidFill>
                  <a:srgbClr val="000000"/>
                </a:solidFill>
              </a:rPr>
              <a:t>Tenant</a:t>
            </a:r>
            <a:r>
              <a:rPr lang="en-US" altLang="en-US" sz="1100" i="1" dirty="0">
                <a:solidFill>
                  <a:srgbClr val="000000"/>
                </a:solidFill>
              </a:rPr>
              <a:t>n</a:t>
            </a:r>
            <a:r>
              <a:rPr lang="en-US" altLang="en-US" sz="1100" dirty="0">
                <a:solidFill>
                  <a:srgbClr val="000000"/>
                </a:solidFill>
              </a:rPr>
              <a:t> – PDBm</a:t>
            </a:r>
          </a:p>
        </p:txBody>
      </p:sp>
      <p:sp>
        <p:nvSpPr>
          <p:cNvPr id="34" name="TextBox 383"/>
          <p:cNvSpPr txBox="1">
            <a:spLocks noChangeArrowheads="1"/>
          </p:cNvSpPr>
          <p:nvPr/>
        </p:nvSpPr>
        <p:spPr bwMode="auto">
          <a:xfrm>
            <a:off x="6670675" y="3122613"/>
            <a:ext cx="885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200" i="1" dirty="0">
                <a:solidFill>
                  <a:srgbClr val="C00000"/>
                </a:solidFill>
              </a:rPr>
              <a:t>“Show</a:t>
            </a:r>
          </a:p>
          <a:p>
            <a:pPr algn="ctr" eaLnBrk="1" hangingPunct="1">
              <a:lnSpc>
                <a:spcPct val="90000"/>
              </a:lnSpc>
            </a:pPr>
            <a:r>
              <a:rPr lang="en-US" altLang="en-US" sz="1200" i="1" dirty="0">
                <a:solidFill>
                  <a:srgbClr val="C00000"/>
                </a:solidFill>
              </a:rPr>
              <a:t>my orders”</a:t>
            </a:r>
          </a:p>
        </p:txBody>
      </p:sp>
      <p:sp>
        <p:nvSpPr>
          <p:cNvPr id="35" name="Rectangle 34"/>
          <p:cNvSpPr/>
          <p:nvPr/>
        </p:nvSpPr>
        <p:spPr bwMode="auto">
          <a:xfrm>
            <a:off x="6958013" y="3562350"/>
            <a:ext cx="4416425" cy="576263"/>
          </a:xfrm>
          <a:prstGeom prst="rect">
            <a:avLst/>
          </a:prstGeom>
          <a:noFill/>
          <a:ln w="28575"/>
        </p:spPr>
        <p:style>
          <a:lnRef idx="2">
            <a:schemeClr val="accent1"/>
          </a:lnRef>
          <a:fillRef idx="1">
            <a:schemeClr val="lt1"/>
          </a:fillRef>
          <a:effectRef idx="0">
            <a:schemeClr val="accent1"/>
          </a:effectRef>
          <a:fontRef idx="minor">
            <a:schemeClr val="dk1"/>
          </a:fontRef>
        </p:style>
        <p:txBody>
          <a:bodyPr anchor="ctr"/>
          <a:lstStyle/>
          <a:p>
            <a:pPr algn="ctr" eaLnBrk="1" hangingPunct="1">
              <a:lnSpc>
                <a:spcPct val="90000"/>
              </a:lnSpc>
              <a:defRPr/>
            </a:pPr>
            <a:endParaRPr lang="en-US" sz="1900" dirty="0"/>
          </a:p>
        </p:txBody>
      </p:sp>
      <p:cxnSp>
        <p:nvCxnSpPr>
          <p:cNvPr id="36" name="Straight Arrow Connector 35"/>
          <p:cNvCxnSpPr/>
          <p:nvPr/>
        </p:nvCxnSpPr>
        <p:spPr>
          <a:xfrm>
            <a:off x="7245350" y="3500438"/>
            <a:ext cx="0" cy="757237"/>
          </a:xfrm>
          <a:prstGeom prst="straightConnector1">
            <a:avLst/>
          </a:prstGeom>
          <a:ln w="28575">
            <a:solidFill>
              <a:schemeClr val="accent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425"/>
          <p:cNvSpPr txBox="1">
            <a:spLocks noChangeArrowheads="1"/>
          </p:cNvSpPr>
          <p:nvPr/>
        </p:nvSpPr>
        <p:spPr bwMode="auto">
          <a:xfrm>
            <a:off x="9099550" y="3843338"/>
            <a:ext cx="148113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500" b="1" dirty="0">
                <a:solidFill>
                  <a:schemeClr val="accent1"/>
                </a:solidFill>
              </a:rPr>
              <a:t>Unchanged</a:t>
            </a:r>
          </a:p>
        </p:txBody>
      </p:sp>
      <p:sp>
        <p:nvSpPr>
          <p:cNvPr id="41" name="TextBox 339"/>
          <p:cNvSpPr txBox="1">
            <a:spLocks noChangeArrowheads="1"/>
          </p:cNvSpPr>
          <p:nvPr/>
        </p:nvSpPr>
        <p:spPr bwMode="auto">
          <a:xfrm>
            <a:off x="4459288" y="3787775"/>
            <a:ext cx="9048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dirty="0">
                <a:solidFill>
                  <a:srgbClr val="000000"/>
                </a:solidFill>
              </a:rPr>
              <a:t>alter session</a:t>
            </a:r>
          </a:p>
          <a:p>
            <a:pPr eaLnBrk="1" hangingPunct="1">
              <a:lnSpc>
                <a:spcPct val="90000"/>
              </a:lnSpc>
            </a:pPr>
            <a:r>
              <a:rPr lang="en-US" altLang="en-US" sz="1000" dirty="0">
                <a:solidFill>
                  <a:srgbClr val="000000"/>
                </a:solidFill>
              </a:rPr>
              <a:t>set container</a:t>
            </a:r>
          </a:p>
          <a:p>
            <a:pPr eaLnBrk="1" hangingPunct="1">
              <a:lnSpc>
                <a:spcPct val="90000"/>
              </a:lnSpc>
            </a:pPr>
            <a:r>
              <a:rPr lang="en-US" altLang="en-US" sz="1000" dirty="0">
                <a:solidFill>
                  <a:srgbClr val="000000"/>
                </a:solidFill>
              </a:rPr>
              <a:t>= Tenant4</a:t>
            </a:r>
          </a:p>
        </p:txBody>
      </p:sp>
      <p:sp>
        <p:nvSpPr>
          <p:cNvPr id="42" name="TextBox 378"/>
          <p:cNvSpPr txBox="1">
            <a:spLocks noChangeArrowheads="1"/>
          </p:cNvSpPr>
          <p:nvPr/>
        </p:nvSpPr>
        <p:spPr bwMode="auto">
          <a:xfrm>
            <a:off x="1984375" y="3640138"/>
            <a:ext cx="25019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200" dirty="0">
                <a:solidFill>
                  <a:srgbClr val="000000"/>
                </a:solidFill>
              </a:rPr>
              <a:t>Application Server</a:t>
            </a:r>
          </a:p>
        </p:txBody>
      </p:sp>
      <p:sp>
        <p:nvSpPr>
          <p:cNvPr id="43" name="Rectangle 42"/>
          <p:cNvSpPr/>
          <p:nvPr/>
        </p:nvSpPr>
        <p:spPr bwMode="auto">
          <a:xfrm>
            <a:off x="849313" y="3573463"/>
            <a:ext cx="4764087" cy="787400"/>
          </a:xfrm>
          <a:prstGeom prst="rect">
            <a:avLst/>
          </a:prstGeom>
          <a:noFill/>
          <a:ln w="28575"/>
        </p:spPr>
        <p:style>
          <a:lnRef idx="2">
            <a:schemeClr val="accent1"/>
          </a:lnRef>
          <a:fillRef idx="1">
            <a:schemeClr val="lt1"/>
          </a:fillRef>
          <a:effectRef idx="0">
            <a:schemeClr val="accent1"/>
          </a:effectRef>
          <a:fontRef idx="minor">
            <a:schemeClr val="dk1"/>
          </a:fontRef>
        </p:style>
        <p:txBody>
          <a:bodyPr anchor="ctr"/>
          <a:lstStyle/>
          <a:p>
            <a:pPr algn="ctr" eaLnBrk="1" hangingPunct="1">
              <a:lnSpc>
                <a:spcPct val="90000"/>
              </a:lnSpc>
              <a:defRPr/>
            </a:pPr>
            <a:endParaRPr lang="en-US" sz="1900" dirty="0">
              <a:solidFill>
                <a:srgbClr val="000000"/>
              </a:solidFill>
            </a:endParaRPr>
          </a:p>
        </p:txBody>
      </p:sp>
      <p:cxnSp>
        <p:nvCxnSpPr>
          <p:cNvPr id="44" name="Straight Arrow Connector 175"/>
          <p:cNvCxnSpPr>
            <a:cxnSpLocks noChangeShapeType="1"/>
          </p:cNvCxnSpPr>
          <p:nvPr/>
        </p:nvCxnSpPr>
        <p:spPr bwMode="auto">
          <a:xfrm flipH="1">
            <a:off x="9451975" y="4724400"/>
            <a:ext cx="3175" cy="649288"/>
          </a:xfrm>
          <a:prstGeom prst="straightConnector1">
            <a:avLst/>
          </a:prstGeom>
          <a:noFill/>
          <a:ln w="2857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45" name="Straight Connector 177"/>
          <p:cNvCxnSpPr>
            <a:cxnSpLocks noChangeShapeType="1"/>
          </p:cNvCxnSpPr>
          <p:nvPr/>
        </p:nvCxnSpPr>
        <p:spPr bwMode="auto">
          <a:xfrm>
            <a:off x="8782050" y="4724400"/>
            <a:ext cx="673100"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
        <p:nvSpPr>
          <p:cNvPr id="46" name="TextBox 45"/>
          <p:cNvSpPr txBox="1"/>
          <p:nvPr/>
        </p:nvSpPr>
        <p:spPr>
          <a:xfrm>
            <a:off x="9691688" y="4445000"/>
            <a:ext cx="1584325" cy="423863"/>
          </a:xfrm>
          <a:prstGeom prst="rect">
            <a:avLst/>
          </a:prstGeom>
          <a:solidFill>
            <a:schemeClr val="bg1">
              <a:lumMod val="75000"/>
            </a:schemeClr>
          </a:solidFill>
        </p:spPr>
        <p:txBody>
          <a:bodyPr wrap="none" lIns="0" tIns="0" rIns="0" bIns="0" anchor="ctr"/>
          <a:lstStyle/>
          <a:p>
            <a:pPr eaLnBrk="1" hangingPunct="1">
              <a:lnSpc>
                <a:spcPct val="90000"/>
              </a:lnSpc>
              <a:defRPr/>
            </a:pPr>
            <a:endParaRPr lang="en-US" sz="400" dirty="0">
              <a:latin typeface="Courier" charset="0"/>
              <a:ea typeface="Courier" charset="0"/>
              <a:cs typeface="Courier" charset="0"/>
            </a:endParaRPr>
          </a:p>
          <a:p>
            <a:pPr eaLnBrk="1" hangingPunct="1">
              <a:lnSpc>
                <a:spcPct val="90000"/>
              </a:lnSpc>
              <a:defRPr/>
            </a:pPr>
            <a:r>
              <a:rPr lang="en-US" sz="900" dirty="0">
                <a:latin typeface="Courier" charset="0"/>
                <a:ea typeface="Courier" charset="0"/>
                <a:cs typeface="Courier" charset="0"/>
              </a:rPr>
              <a:t> </a:t>
            </a:r>
            <a:r>
              <a:rPr lang="en-US" sz="1100" dirty="0">
                <a:solidFill>
                  <a:srgbClr val="C00000"/>
                </a:solidFill>
                <a:latin typeface="Courier New" pitchFamily="49" charset="0"/>
                <a:ea typeface="Courier" charset="0"/>
                <a:cs typeface="Courier New" pitchFamily="49" charset="0"/>
              </a:rPr>
              <a:t>SELECT col </a:t>
            </a:r>
          </a:p>
          <a:p>
            <a:pPr eaLnBrk="1" hangingPunct="1">
              <a:lnSpc>
                <a:spcPct val="90000"/>
              </a:lnSpc>
              <a:defRPr/>
            </a:pPr>
            <a:r>
              <a:rPr lang="en-US" sz="1100" dirty="0">
                <a:solidFill>
                  <a:srgbClr val="C00000"/>
                </a:solidFill>
                <a:latin typeface="Courier New" pitchFamily="49" charset="0"/>
                <a:ea typeface="Courier" charset="0"/>
                <a:cs typeface="Courier New" pitchFamily="49" charset="0"/>
              </a:rPr>
              <a:t> FROM orders;</a:t>
            </a:r>
          </a:p>
        </p:txBody>
      </p:sp>
      <p:sp>
        <p:nvSpPr>
          <p:cNvPr id="47" name="Rounded Rectangle 46"/>
          <p:cNvSpPr/>
          <p:nvPr/>
        </p:nvSpPr>
        <p:spPr bwMode="auto">
          <a:xfrm>
            <a:off x="7240588" y="5967413"/>
            <a:ext cx="265112" cy="142875"/>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48" name="Picture 8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86675" y="5254625"/>
            <a:ext cx="3524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p:cNvPicPr>
            <a:picLocks noChangeAspect="1"/>
          </p:cNvPicPr>
          <p:nvPr/>
        </p:nvPicPr>
        <p:blipFill>
          <a:blip r:embed="rId5" cstate="print">
            <a:duotone>
              <a:schemeClr val="accent4">
                <a:shade val="45000"/>
                <a:satMod val="135000"/>
              </a:schemeClr>
              <a:prstClr val="white"/>
            </a:duotone>
          </a:blip>
          <a:stretch>
            <a:fillRect/>
          </a:stretch>
        </p:blipFill>
        <p:spPr bwMode="auto">
          <a:xfrm>
            <a:off x="10088679" y="5373217"/>
            <a:ext cx="996988" cy="521501"/>
          </a:xfrm>
          <a:prstGeom prst="rect">
            <a:avLst/>
          </a:prstGeom>
        </p:spPr>
      </p:pic>
      <p:pic>
        <p:nvPicPr>
          <p:cNvPr id="50" name="Picture 49"/>
          <p:cNvPicPr>
            <a:picLocks noChangeAspect="1"/>
          </p:cNvPicPr>
          <p:nvPr/>
        </p:nvPicPr>
        <p:blipFill>
          <a:blip r:embed="rId5" cstate="print">
            <a:duotone>
              <a:schemeClr val="accent3">
                <a:shade val="45000"/>
                <a:satMod val="135000"/>
              </a:schemeClr>
              <a:prstClr val="white"/>
            </a:duotone>
          </a:blip>
          <a:stretch>
            <a:fillRect/>
          </a:stretch>
        </p:blipFill>
        <p:spPr bwMode="auto">
          <a:xfrm>
            <a:off x="9052378" y="5373217"/>
            <a:ext cx="996988" cy="521501"/>
          </a:xfrm>
          <a:prstGeom prst="rect">
            <a:avLst/>
          </a:prstGeom>
        </p:spPr>
      </p:pic>
      <p:pic>
        <p:nvPicPr>
          <p:cNvPr id="51" name="Picture 90" descr="db-red-root.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67513" y="5375275"/>
            <a:ext cx="122078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ounded Rectangle 51"/>
          <p:cNvSpPr/>
          <p:nvPr/>
        </p:nvSpPr>
        <p:spPr bwMode="auto">
          <a:xfrm>
            <a:off x="7796213" y="5799138"/>
            <a:ext cx="3265487" cy="147637"/>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53" name="Rounded Rectangle 52"/>
          <p:cNvSpPr/>
          <p:nvPr/>
        </p:nvSpPr>
        <p:spPr bwMode="auto">
          <a:xfrm>
            <a:off x="6913563" y="6015038"/>
            <a:ext cx="4154487" cy="180975"/>
          </a:xfrm>
          <a:prstGeom prst="roundRect">
            <a:avLst/>
          </a:prstGeom>
          <a:solidFill>
            <a:schemeClr val="bg2">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54" name="TextBox 353"/>
          <p:cNvSpPr txBox="1">
            <a:spLocks noChangeArrowheads="1"/>
          </p:cNvSpPr>
          <p:nvPr/>
        </p:nvSpPr>
        <p:spPr bwMode="auto">
          <a:xfrm>
            <a:off x="9261475" y="5530850"/>
            <a:ext cx="574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PDB2</a:t>
            </a:r>
          </a:p>
        </p:txBody>
      </p:sp>
      <p:sp>
        <p:nvSpPr>
          <p:cNvPr id="55" name="TextBox 353"/>
          <p:cNvSpPr txBox="1">
            <a:spLocks noChangeArrowheads="1"/>
          </p:cNvSpPr>
          <p:nvPr/>
        </p:nvSpPr>
        <p:spPr bwMode="auto">
          <a:xfrm>
            <a:off x="10320338" y="5530850"/>
            <a:ext cx="5730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PDB3</a:t>
            </a:r>
          </a:p>
        </p:txBody>
      </p:sp>
      <p:sp>
        <p:nvSpPr>
          <p:cNvPr id="56" name="TextBox 353"/>
          <p:cNvSpPr txBox="1">
            <a:spLocks noChangeArrowheads="1"/>
          </p:cNvSpPr>
          <p:nvPr/>
        </p:nvSpPr>
        <p:spPr bwMode="auto">
          <a:xfrm>
            <a:off x="8205788" y="5530850"/>
            <a:ext cx="574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PDB1</a:t>
            </a:r>
          </a:p>
        </p:txBody>
      </p:sp>
      <p:sp>
        <p:nvSpPr>
          <p:cNvPr id="57" name="TextBox 353"/>
          <p:cNvSpPr txBox="1">
            <a:spLocks noChangeArrowheads="1"/>
          </p:cNvSpPr>
          <p:nvPr/>
        </p:nvSpPr>
        <p:spPr bwMode="auto">
          <a:xfrm>
            <a:off x="7137400" y="5549900"/>
            <a:ext cx="5730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Appl.</a:t>
            </a:r>
          </a:p>
          <a:p>
            <a:pPr algn="ctr" eaLnBrk="1" hangingPunct="1">
              <a:lnSpc>
                <a:spcPct val="90000"/>
              </a:lnSpc>
            </a:pPr>
            <a:r>
              <a:rPr lang="en-US" altLang="en-US" sz="1100" dirty="0">
                <a:solidFill>
                  <a:schemeClr val="bg1"/>
                </a:solidFill>
              </a:rPr>
              <a:t>root</a:t>
            </a:r>
          </a:p>
        </p:txBody>
      </p:sp>
      <p:grpSp>
        <p:nvGrpSpPr>
          <p:cNvPr id="58" name="Group 3"/>
          <p:cNvGrpSpPr>
            <a:grpSpLocks/>
          </p:cNvGrpSpPr>
          <p:nvPr/>
        </p:nvGrpSpPr>
        <p:grpSpPr bwMode="auto">
          <a:xfrm>
            <a:off x="795338" y="2093913"/>
            <a:ext cx="4757737" cy="1169987"/>
            <a:chOff x="794927" y="2093913"/>
            <a:chExt cx="4758363" cy="1169694"/>
          </a:xfrm>
        </p:grpSpPr>
        <p:sp>
          <p:nvSpPr>
            <p:cNvPr id="59" name="Rectangle 120"/>
            <p:cNvSpPr>
              <a:spLocks noChangeArrowheads="1"/>
            </p:cNvSpPr>
            <p:nvPr/>
          </p:nvSpPr>
          <p:spPr bwMode="auto">
            <a:xfrm>
              <a:off x="3694011" y="2159320"/>
              <a:ext cx="907840" cy="797989"/>
            </a:xfrm>
            <a:prstGeom prst="rect">
              <a:avLst/>
            </a:prstGeom>
            <a:solidFill>
              <a:srgbClr val="FFFF99"/>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60"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02158"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
            <p:cNvSpPr>
              <a:spLocks noChangeArrowheads="1"/>
            </p:cNvSpPr>
            <p:nvPr/>
          </p:nvSpPr>
          <p:spPr bwMode="auto">
            <a:xfrm>
              <a:off x="1737897" y="2159320"/>
              <a:ext cx="907840" cy="797989"/>
            </a:xfrm>
            <a:prstGeom prst="rect">
              <a:avLst/>
            </a:prstGeom>
            <a:solidFill>
              <a:srgbClr val="FFFF99"/>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62"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92873"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307"/>
            <p:cNvSpPr txBox="1">
              <a:spLocks noChangeArrowheads="1"/>
            </p:cNvSpPr>
            <p:nvPr/>
          </p:nvSpPr>
          <p:spPr bwMode="auto">
            <a:xfrm>
              <a:off x="794927" y="2111526"/>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Tenant1</a:t>
              </a:r>
            </a:p>
          </p:txBody>
        </p:sp>
        <p:sp>
          <p:nvSpPr>
            <p:cNvPr id="64" name="TextBox 308"/>
            <p:cNvSpPr txBox="1">
              <a:spLocks noChangeArrowheads="1"/>
            </p:cNvSpPr>
            <p:nvPr/>
          </p:nvSpPr>
          <p:spPr bwMode="auto">
            <a:xfrm>
              <a:off x="1750385" y="2111378"/>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t>Tenant2</a:t>
              </a:r>
            </a:p>
          </p:txBody>
        </p:sp>
        <p:sp>
          <p:nvSpPr>
            <p:cNvPr id="65" name="TextBox 309"/>
            <p:cNvSpPr txBox="1">
              <a:spLocks noChangeArrowheads="1"/>
            </p:cNvSpPr>
            <p:nvPr/>
          </p:nvSpPr>
          <p:spPr bwMode="auto">
            <a:xfrm>
              <a:off x="2732202" y="2119129"/>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Tenant3</a:t>
              </a:r>
            </a:p>
          </p:txBody>
        </p:sp>
        <p:sp>
          <p:nvSpPr>
            <p:cNvPr id="66" name="TextBox 310"/>
            <p:cNvSpPr txBox="1">
              <a:spLocks noChangeArrowheads="1"/>
            </p:cNvSpPr>
            <p:nvPr/>
          </p:nvSpPr>
          <p:spPr bwMode="auto">
            <a:xfrm>
              <a:off x="3700578" y="2111378"/>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t>Tenant4</a:t>
              </a:r>
            </a:p>
          </p:txBody>
        </p:sp>
        <p:sp>
          <p:nvSpPr>
            <p:cNvPr id="67" name="TextBox 311"/>
            <p:cNvSpPr txBox="1">
              <a:spLocks noChangeArrowheads="1"/>
            </p:cNvSpPr>
            <p:nvPr/>
          </p:nvSpPr>
          <p:spPr bwMode="auto">
            <a:xfrm>
              <a:off x="4667410" y="2119129"/>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a:t>
              </a:r>
              <a:r>
                <a:rPr lang="en-US" altLang="en-US" sz="1300" i="1" dirty="0">
                  <a:solidFill>
                    <a:srgbClr val="000000"/>
                  </a:solidFill>
                </a:rPr>
                <a:t>n</a:t>
              </a:r>
            </a:p>
          </p:txBody>
        </p:sp>
        <p:pic>
          <p:nvPicPr>
            <p:cNvPr id="68"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46044"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25529"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314"/>
            <p:cNvSpPr txBox="1">
              <a:spLocks noChangeArrowheads="1"/>
            </p:cNvSpPr>
            <p:nvPr/>
          </p:nvSpPr>
          <p:spPr bwMode="auto">
            <a:xfrm>
              <a:off x="3686175" y="2114550"/>
              <a:ext cx="927100" cy="26828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chemeClr val="bg1"/>
                  </a:solidFill>
                </a:rPr>
                <a:t>Tenant4</a:t>
              </a:r>
            </a:p>
          </p:txBody>
        </p:sp>
        <p:sp>
          <p:nvSpPr>
            <p:cNvPr id="71" name="TextBox 317"/>
            <p:cNvSpPr txBox="1">
              <a:spLocks noChangeArrowheads="1"/>
            </p:cNvSpPr>
            <p:nvPr/>
          </p:nvSpPr>
          <p:spPr bwMode="auto">
            <a:xfrm>
              <a:off x="1735138" y="2124075"/>
              <a:ext cx="925512" cy="26828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chemeClr val="bg1"/>
                  </a:solidFill>
                </a:rPr>
                <a:t>Tenant2</a:t>
              </a:r>
            </a:p>
          </p:txBody>
        </p:sp>
        <p:cxnSp>
          <p:nvCxnSpPr>
            <p:cNvPr id="72" name="Straight Connector 71"/>
            <p:cNvCxnSpPr/>
            <p:nvPr/>
          </p:nvCxnSpPr>
          <p:spPr bwMode="auto">
            <a:xfrm>
              <a:off x="1696746" y="2093913"/>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73" name="Picture 334"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6754" y="27479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Straight Connector 73"/>
            <p:cNvCxnSpPr/>
            <p:nvPr/>
          </p:nvCxnSpPr>
          <p:spPr bwMode="auto">
            <a:xfrm>
              <a:off x="2706528"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75" name="Picture 332"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53754"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Connector 75"/>
            <p:cNvCxnSpPr/>
            <p:nvPr/>
          </p:nvCxnSpPr>
          <p:spPr bwMode="auto">
            <a:xfrm>
              <a:off x="3643277"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77" name="Picture 330"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96208"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 name="Straight Connector 77"/>
            <p:cNvCxnSpPr/>
            <p:nvPr/>
          </p:nvCxnSpPr>
          <p:spPr bwMode="auto">
            <a:xfrm>
              <a:off x="4653060"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79" name="Picture 328"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99082"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54054"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159"/>
          <p:cNvGrpSpPr>
            <a:grpSpLocks/>
          </p:cNvGrpSpPr>
          <p:nvPr/>
        </p:nvGrpSpPr>
        <p:grpSpPr bwMode="auto">
          <a:xfrm>
            <a:off x="6548438" y="2093913"/>
            <a:ext cx="4837112" cy="1169987"/>
            <a:chOff x="717757" y="2093913"/>
            <a:chExt cx="4835533" cy="1169694"/>
          </a:xfrm>
        </p:grpSpPr>
        <p:pic>
          <p:nvPicPr>
            <p:cNvPr id="82"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02158"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162"/>
            <p:cNvSpPr>
              <a:spLocks noChangeArrowheads="1"/>
            </p:cNvSpPr>
            <p:nvPr/>
          </p:nvSpPr>
          <p:spPr bwMode="auto">
            <a:xfrm>
              <a:off x="717757" y="2159320"/>
              <a:ext cx="907840" cy="797989"/>
            </a:xfrm>
            <a:prstGeom prst="rect">
              <a:avLst/>
            </a:prstGeom>
            <a:solidFill>
              <a:srgbClr val="FFFF99"/>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84"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92873"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307"/>
            <p:cNvSpPr txBox="1">
              <a:spLocks noChangeArrowheads="1"/>
            </p:cNvSpPr>
            <p:nvPr/>
          </p:nvSpPr>
          <p:spPr bwMode="auto">
            <a:xfrm>
              <a:off x="794927" y="2111526"/>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t>Tenant1</a:t>
              </a:r>
            </a:p>
          </p:txBody>
        </p:sp>
        <p:sp>
          <p:nvSpPr>
            <p:cNvPr id="86" name="TextBox 308"/>
            <p:cNvSpPr txBox="1">
              <a:spLocks noChangeArrowheads="1"/>
            </p:cNvSpPr>
            <p:nvPr/>
          </p:nvSpPr>
          <p:spPr bwMode="auto">
            <a:xfrm>
              <a:off x="1750385" y="2111378"/>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Tenant2</a:t>
              </a:r>
            </a:p>
          </p:txBody>
        </p:sp>
        <p:sp>
          <p:nvSpPr>
            <p:cNvPr id="87" name="TextBox 309"/>
            <p:cNvSpPr txBox="1">
              <a:spLocks noChangeArrowheads="1"/>
            </p:cNvSpPr>
            <p:nvPr/>
          </p:nvSpPr>
          <p:spPr bwMode="auto">
            <a:xfrm>
              <a:off x="2732202" y="2119129"/>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Tenant3</a:t>
              </a:r>
            </a:p>
          </p:txBody>
        </p:sp>
        <p:sp>
          <p:nvSpPr>
            <p:cNvPr id="88" name="TextBox 310"/>
            <p:cNvSpPr txBox="1">
              <a:spLocks noChangeArrowheads="1"/>
            </p:cNvSpPr>
            <p:nvPr/>
          </p:nvSpPr>
          <p:spPr bwMode="auto">
            <a:xfrm>
              <a:off x="3700578" y="2111378"/>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Tenant4</a:t>
              </a:r>
            </a:p>
          </p:txBody>
        </p:sp>
        <p:sp>
          <p:nvSpPr>
            <p:cNvPr id="89" name="TextBox 311"/>
            <p:cNvSpPr txBox="1">
              <a:spLocks noChangeArrowheads="1"/>
            </p:cNvSpPr>
            <p:nvPr/>
          </p:nvSpPr>
          <p:spPr bwMode="auto">
            <a:xfrm>
              <a:off x="4667410" y="2119129"/>
              <a:ext cx="885880" cy="2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rgbClr val="000000"/>
                  </a:solidFill>
                </a:rPr>
                <a:t>Tenant</a:t>
              </a:r>
              <a:r>
                <a:rPr lang="en-US" altLang="en-US" sz="1300" i="1" dirty="0">
                  <a:solidFill>
                    <a:srgbClr val="000000"/>
                  </a:solidFill>
                </a:rPr>
                <a:t>n</a:t>
              </a:r>
            </a:p>
          </p:txBody>
        </p:sp>
        <p:pic>
          <p:nvPicPr>
            <p:cNvPr id="90"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46044"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25529"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Straight Connector 91"/>
            <p:cNvCxnSpPr/>
            <p:nvPr/>
          </p:nvCxnSpPr>
          <p:spPr bwMode="auto">
            <a:xfrm>
              <a:off x="1696924" y="2093913"/>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3" name="Picture 334"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6754" y="27479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4" name="Straight Connector 93"/>
            <p:cNvCxnSpPr/>
            <p:nvPr/>
          </p:nvCxnSpPr>
          <p:spPr bwMode="auto">
            <a:xfrm>
              <a:off x="2707832"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5" name="Picture 332"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53754"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6" name="Straight Connector 95"/>
            <p:cNvCxnSpPr/>
            <p:nvPr/>
          </p:nvCxnSpPr>
          <p:spPr bwMode="auto">
            <a:xfrm>
              <a:off x="3644151"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7" name="Picture 330"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96208"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8" name="Straight Connector 97"/>
            <p:cNvCxnSpPr/>
            <p:nvPr/>
          </p:nvCxnSpPr>
          <p:spPr bwMode="auto">
            <a:xfrm>
              <a:off x="4653472" y="2106610"/>
              <a:ext cx="0" cy="7554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9" name="Picture 328" descr="ic-Security-r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99082" y="2760663"/>
              <a:ext cx="502944" cy="50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302" descr="ic-Workforce-gray.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54054" y="2276017"/>
              <a:ext cx="689989" cy="6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317"/>
            <p:cNvSpPr txBox="1">
              <a:spLocks noChangeArrowheads="1"/>
            </p:cNvSpPr>
            <p:nvPr/>
          </p:nvSpPr>
          <p:spPr bwMode="auto">
            <a:xfrm>
              <a:off x="718960" y="2124075"/>
              <a:ext cx="925512" cy="26828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300" dirty="0">
                  <a:solidFill>
                    <a:schemeClr val="bg1"/>
                  </a:solidFill>
                </a:rPr>
                <a:t>Tenant1</a:t>
              </a:r>
            </a:p>
          </p:txBody>
        </p:sp>
      </p:grpSp>
      <p:sp>
        <p:nvSpPr>
          <p:cNvPr id="102" name="Oval 101"/>
          <p:cNvSpPr>
            <a:spLocks noChangeAspect="1"/>
          </p:cNvSpPr>
          <p:nvPr/>
        </p:nvSpPr>
        <p:spPr bwMode="auto">
          <a:xfrm>
            <a:off x="2109788" y="5640388"/>
            <a:ext cx="180975" cy="18256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sp>
        <p:nvSpPr>
          <p:cNvPr id="103" name="Oval 102"/>
          <p:cNvSpPr>
            <a:spLocks noChangeAspect="1"/>
          </p:cNvSpPr>
          <p:nvPr/>
        </p:nvSpPr>
        <p:spPr bwMode="auto">
          <a:xfrm>
            <a:off x="3068638" y="5640388"/>
            <a:ext cx="182562" cy="18256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sp>
        <p:nvSpPr>
          <p:cNvPr id="104" name="Oval 103"/>
          <p:cNvSpPr>
            <a:spLocks noChangeAspect="1"/>
          </p:cNvSpPr>
          <p:nvPr/>
        </p:nvSpPr>
        <p:spPr bwMode="auto">
          <a:xfrm>
            <a:off x="4065588" y="5640388"/>
            <a:ext cx="182562" cy="18256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sp>
        <p:nvSpPr>
          <p:cNvPr id="105" name="Oval 104"/>
          <p:cNvSpPr>
            <a:spLocks noChangeAspect="1"/>
          </p:cNvSpPr>
          <p:nvPr/>
        </p:nvSpPr>
        <p:spPr bwMode="auto">
          <a:xfrm>
            <a:off x="4999038" y="5640388"/>
            <a:ext cx="182562" cy="18256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solidFill>
                <a:srgbClr val="000000"/>
              </a:solidFill>
            </a:endParaRPr>
          </a:p>
        </p:txBody>
      </p:sp>
      <p:sp>
        <p:nvSpPr>
          <p:cNvPr id="106" name="Oval 105"/>
          <p:cNvSpPr>
            <a:spLocks noChangeAspect="1"/>
          </p:cNvSpPr>
          <p:nvPr/>
        </p:nvSpPr>
        <p:spPr bwMode="auto">
          <a:xfrm>
            <a:off x="7304088" y="6016625"/>
            <a:ext cx="138112" cy="138113"/>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7" name="Oval 106"/>
          <p:cNvSpPr>
            <a:spLocks noChangeAspect="1"/>
          </p:cNvSpPr>
          <p:nvPr/>
        </p:nvSpPr>
        <p:spPr bwMode="auto">
          <a:xfrm>
            <a:off x="8416925" y="5783263"/>
            <a:ext cx="138113" cy="13811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8" name="Oval 107"/>
          <p:cNvSpPr>
            <a:spLocks noChangeAspect="1"/>
          </p:cNvSpPr>
          <p:nvPr/>
        </p:nvSpPr>
        <p:spPr bwMode="auto">
          <a:xfrm>
            <a:off x="9480550" y="5783263"/>
            <a:ext cx="136525" cy="13811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9" name="Oval 108"/>
          <p:cNvSpPr>
            <a:spLocks noChangeAspect="1"/>
          </p:cNvSpPr>
          <p:nvPr/>
        </p:nvSpPr>
        <p:spPr bwMode="auto">
          <a:xfrm>
            <a:off x="10518775" y="5783263"/>
            <a:ext cx="136525" cy="138112"/>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cxnSp>
        <p:nvCxnSpPr>
          <p:cNvPr id="110" name="Straight Connector 109"/>
          <p:cNvCxnSpPr/>
          <p:nvPr/>
        </p:nvCxnSpPr>
        <p:spPr bwMode="auto">
          <a:xfrm>
            <a:off x="6032500" y="1196975"/>
            <a:ext cx="0" cy="4999038"/>
          </a:xfrm>
          <a:prstGeom prst="line">
            <a:avLst/>
          </a:prstGeom>
          <a:noFill/>
          <a:ln w="28575" cap="flat" cmpd="sng" algn="ctr">
            <a:solidFill>
              <a:schemeClr val="tx1"/>
            </a:solidFill>
            <a:prstDash val="solid"/>
            <a:round/>
            <a:headEnd type="none" w="sm" len="sm"/>
            <a:tailEnd type="none" w="sm" len="sm"/>
          </a:ln>
          <a:effectLst/>
        </p:spPr>
      </p:cxnSp>
      <p:cxnSp>
        <p:nvCxnSpPr>
          <p:cNvPr id="112" name="Straight Connector 111"/>
          <p:cNvCxnSpPr/>
          <p:nvPr/>
        </p:nvCxnSpPr>
        <p:spPr bwMode="auto">
          <a:xfrm>
            <a:off x="622138" y="1700808"/>
            <a:ext cx="10944549" cy="0"/>
          </a:xfrm>
          <a:prstGeom prst="line">
            <a:avLst/>
          </a:prstGeom>
          <a:noFill/>
          <a:ln w="28575" cap="flat" cmpd="sng" algn="ctr">
            <a:solidFill>
              <a:schemeClr val="tx1"/>
            </a:solidFill>
            <a:prstDash val="solid"/>
            <a:round/>
            <a:headEnd type="none" w="sm" len="sm"/>
            <a:tailEnd type="none" w="sm" len="sm"/>
          </a:ln>
          <a:effectLst/>
        </p:spPr>
      </p:cxnSp>
    </p:spTree>
    <p:custDataLst>
      <p:tags r:id="rId1"/>
    </p:custDataLst>
    <p:extLst>
      <p:ext uri="{BB962C8B-B14F-4D97-AF65-F5344CB8AC3E}">
        <p14:creationId xmlns:p14="http://schemas.microsoft.com/office/powerpoint/2010/main" val="315601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Container Map</a:t>
            </a:r>
            <a:endParaRPr lang="en-US" dirty="0"/>
          </a:p>
        </p:txBody>
      </p:sp>
      <p:sp>
        <p:nvSpPr>
          <p:cNvPr id="3" name="Content Placeholder 2"/>
          <p:cNvSpPr>
            <a:spLocks noGrp="1"/>
          </p:cNvSpPr>
          <p:nvPr>
            <p:ph idx="1"/>
          </p:nvPr>
        </p:nvSpPr>
        <p:spPr>
          <a:xfrm>
            <a:off x="622138" y="1242485"/>
            <a:ext cx="10944549" cy="3876268"/>
          </a:xfrm>
        </p:spPr>
        <p:txBody>
          <a:bodyPr/>
          <a:lstStyle/>
          <a:p>
            <a:pPr lvl="1">
              <a:defRPr/>
            </a:pPr>
            <a:r>
              <a:rPr lang="en-US" altLang="en-US" dirty="0"/>
              <a:t>Define a PDB-based partition strategy based on the values stored in a column.</a:t>
            </a:r>
          </a:p>
          <a:p>
            <a:pPr lvl="1">
              <a:defRPr/>
            </a:pPr>
            <a:r>
              <a:rPr lang="en-US" altLang="en-US" dirty="0"/>
              <a:t>Select a column that is commonly used and never updated.</a:t>
            </a:r>
          </a:p>
          <a:p>
            <a:pPr marL="1279525" lvl="2" indent="-365125">
              <a:spcAft>
                <a:spcPts val="800"/>
              </a:spcAft>
              <a:defRPr/>
            </a:pPr>
            <a:r>
              <a:rPr lang="en-US" altLang="en-US" dirty="0"/>
              <a:t>Time Identifier (versus creation_date) / Region Name</a:t>
            </a:r>
          </a:p>
          <a:p>
            <a:pPr marL="456565" lvl="1">
              <a:spcAft>
                <a:spcPts val="800"/>
              </a:spcAft>
              <a:defRPr/>
            </a:pPr>
            <a:r>
              <a:rPr lang="en-US" altLang="en-US" dirty="0"/>
              <a:t>Set the database property </a:t>
            </a:r>
            <a:r>
              <a:rPr lang="en-US" altLang="en-US" dirty="0">
                <a:latin typeface="Courier New" pitchFamily="49" charset="0"/>
                <a:cs typeface="Courier New" pitchFamily="49" charset="0"/>
              </a:rPr>
              <a:t>CONTAINER_MAP</a:t>
            </a:r>
            <a:r>
              <a:rPr lang="en-US" altLang="en-US" dirty="0"/>
              <a:t> in the application root.  </a:t>
            </a:r>
          </a:p>
          <a:p>
            <a:pPr lvl="1">
              <a:spcAft>
                <a:spcPts val="800"/>
              </a:spcAft>
              <a:buNone/>
              <a:defRPr/>
            </a:pPr>
            <a:r>
              <a:rPr lang="en-US" altLang="en-US" dirty="0"/>
              <a:t>                                                    </a:t>
            </a:r>
            <a:br>
              <a:rPr lang="en-US" altLang="en-US" dirty="0"/>
            </a:br>
            <a:r>
              <a:rPr lang="en-US" altLang="en-US" dirty="0"/>
              <a:t>                                                                     Each PDB corresponds to data for a</a:t>
            </a:r>
            <a:br>
              <a:rPr lang="en-US" altLang="en-US" dirty="0"/>
            </a:br>
            <a:r>
              <a:rPr lang="en-US" altLang="en-US" dirty="0"/>
              <a:t>                                                                     particular partition.</a:t>
            </a:r>
          </a:p>
          <a:p>
            <a:pPr lvl="1">
              <a:defRPr/>
            </a:pPr>
            <a:endParaRPr lang="en-US" altLang="en-US" dirty="0"/>
          </a:p>
          <a:p>
            <a:endParaRPr lang="en-US" dirty="0"/>
          </a:p>
        </p:txBody>
      </p:sp>
      <p:sp>
        <p:nvSpPr>
          <p:cNvPr id="4" name="Vertical Scroll 3"/>
          <p:cNvSpPr>
            <a:spLocks noChangeAspect="1"/>
          </p:cNvSpPr>
          <p:nvPr/>
        </p:nvSpPr>
        <p:spPr bwMode="auto">
          <a:xfrm>
            <a:off x="8326438" y="5157788"/>
            <a:ext cx="3384550" cy="955675"/>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5" name="TextBox 60"/>
          <p:cNvSpPr txBox="1">
            <a:spLocks noChangeArrowheads="1"/>
          </p:cNvSpPr>
          <p:nvPr/>
        </p:nvSpPr>
        <p:spPr bwMode="auto">
          <a:xfrm>
            <a:off x="8494713" y="5302250"/>
            <a:ext cx="32162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i="1" dirty="0">
                <a:solidFill>
                  <a:srgbClr val="000000"/>
                </a:solidFill>
              </a:rPr>
              <a:t>DATABASE_PROPERTIES</a:t>
            </a:r>
            <a:br>
              <a:rPr lang="en-US" altLang="en-US" sz="1200" i="1" dirty="0">
                <a:solidFill>
                  <a:srgbClr val="000000"/>
                </a:solidFill>
              </a:rPr>
            </a:br>
            <a:r>
              <a:rPr lang="en-US" altLang="en-US" sz="1000" i="1" dirty="0">
                <a:solidFill>
                  <a:srgbClr val="000000"/>
                </a:solidFill>
              </a:rPr>
              <a:t>   PROPERTY_NAME = CONTAINER_MAP</a:t>
            </a:r>
          </a:p>
          <a:p>
            <a:pPr eaLnBrk="1" hangingPunct="1"/>
            <a:r>
              <a:rPr lang="en-US" altLang="en-US" sz="1000" i="1" dirty="0">
                <a:solidFill>
                  <a:srgbClr val="000000"/>
                </a:solidFill>
              </a:rPr>
              <a:t>   PROPERTY_VALUE = app.tabapp</a:t>
            </a:r>
          </a:p>
          <a:p>
            <a:pPr eaLnBrk="1" hangingPunct="1"/>
            <a:r>
              <a:rPr lang="en-US" altLang="en-US" sz="1000" i="1" dirty="0">
                <a:solidFill>
                  <a:srgbClr val="000000"/>
                </a:solidFill>
              </a:rPr>
              <a:t>   DESCRIPTION = value of container mapping table</a:t>
            </a:r>
          </a:p>
        </p:txBody>
      </p:sp>
      <p:sp>
        <p:nvSpPr>
          <p:cNvPr id="6" name="Rounded Rectangle 5"/>
          <p:cNvSpPr/>
          <p:nvPr/>
        </p:nvSpPr>
        <p:spPr bwMode="auto">
          <a:xfrm>
            <a:off x="941388" y="5616575"/>
            <a:ext cx="4672012" cy="21590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 name="Rectangle 6"/>
          <p:cNvSpPr/>
          <p:nvPr/>
        </p:nvSpPr>
        <p:spPr bwMode="auto">
          <a:xfrm>
            <a:off x="4743450" y="5273675"/>
            <a:ext cx="476250" cy="61277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8" name="Rectangle 7"/>
          <p:cNvSpPr/>
          <p:nvPr/>
        </p:nvSpPr>
        <p:spPr bwMode="auto">
          <a:xfrm>
            <a:off x="3019425" y="5272088"/>
            <a:ext cx="477838" cy="61277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9" name="Rectangle 8"/>
          <p:cNvSpPr/>
          <p:nvPr/>
        </p:nvSpPr>
        <p:spPr bwMode="auto">
          <a:xfrm>
            <a:off x="1377950" y="5268913"/>
            <a:ext cx="481013" cy="61277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0" name="Oval 9"/>
          <p:cNvSpPr>
            <a:spLocks noChangeAspect="1"/>
          </p:cNvSpPr>
          <p:nvPr/>
        </p:nvSpPr>
        <p:spPr bwMode="auto">
          <a:xfrm>
            <a:off x="1525588" y="5602288"/>
            <a:ext cx="185737" cy="182562"/>
          </a:xfrm>
          <a:prstGeom prst="ellipse">
            <a:avLst/>
          </a:prstGeom>
          <a:solidFill>
            <a:schemeClr val="bg2">
              <a:lumMod val="90000"/>
            </a:schemeClr>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
        <p:nvSpPr>
          <p:cNvPr id="11" name="Oval 10"/>
          <p:cNvSpPr>
            <a:spLocks noChangeAspect="1"/>
          </p:cNvSpPr>
          <p:nvPr/>
        </p:nvSpPr>
        <p:spPr bwMode="auto">
          <a:xfrm>
            <a:off x="3165475" y="5602288"/>
            <a:ext cx="185738" cy="182562"/>
          </a:xfrm>
          <a:prstGeom prst="ellipse">
            <a:avLst/>
          </a:prstGeom>
          <a:solidFill>
            <a:schemeClr val="bg2">
              <a:lumMod val="90000"/>
            </a:schemeClr>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pic>
        <p:nvPicPr>
          <p:cNvPr id="12"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4892675"/>
            <a:ext cx="935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89238" y="4889500"/>
            <a:ext cx="936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886325"/>
            <a:ext cx="935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5"/>
          <p:cNvSpPr txBox="1">
            <a:spLocks noChangeArrowheads="1"/>
          </p:cNvSpPr>
          <p:nvPr/>
        </p:nvSpPr>
        <p:spPr bwMode="auto">
          <a:xfrm>
            <a:off x="1112838" y="5143500"/>
            <a:ext cx="1011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NA</a:t>
            </a:r>
          </a:p>
        </p:txBody>
      </p:sp>
      <p:sp>
        <p:nvSpPr>
          <p:cNvPr id="16" name="TextBox 36"/>
          <p:cNvSpPr txBox="1">
            <a:spLocks noChangeArrowheads="1"/>
          </p:cNvSpPr>
          <p:nvPr/>
        </p:nvSpPr>
        <p:spPr bwMode="auto">
          <a:xfrm>
            <a:off x="2752725" y="5143500"/>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APAC</a:t>
            </a:r>
          </a:p>
        </p:txBody>
      </p:sp>
      <p:sp>
        <p:nvSpPr>
          <p:cNvPr id="17" name="TextBox 37"/>
          <p:cNvSpPr txBox="1">
            <a:spLocks noChangeArrowheads="1"/>
          </p:cNvSpPr>
          <p:nvPr/>
        </p:nvSpPr>
        <p:spPr bwMode="auto">
          <a:xfrm>
            <a:off x="4476750" y="5143500"/>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EMEA</a:t>
            </a:r>
          </a:p>
        </p:txBody>
      </p:sp>
      <p:sp>
        <p:nvSpPr>
          <p:cNvPr id="18" name="Rectangle 228"/>
          <p:cNvSpPr>
            <a:spLocks noChangeArrowheads="1"/>
          </p:cNvSpPr>
          <p:nvPr/>
        </p:nvSpPr>
        <p:spPr bwMode="auto">
          <a:xfrm>
            <a:off x="719138" y="3573463"/>
            <a:ext cx="5280025" cy="10795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 name="Rectangle 229"/>
          <p:cNvSpPr>
            <a:spLocks noChangeArrowheads="1"/>
          </p:cNvSpPr>
          <p:nvPr/>
        </p:nvSpPr>
        <p:spPr bwMode="auto">
          <a:xfrm>
            <a:off x="1101725" y="3878263"/>
            <a:ext cx="1060450" cy="684212"/>
          </a:xfrm>
          <a:prstGeom prst="rect">
            <a:avLst/>
          </a:prstGeom>
          <a:solidFill>
            <a:srgbClr val="FFDDDD"/>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0" name="Rectangle 265"/>
          <p:cNvSpPr>
            <a:spLocks noChangeArrowheads="1"/>
          </p:cNvSpPr>
          <p:nvPr/>
        </p:nvSpPr>
        <p:spPr bwMode="auto">
          <a:xfrm>
            <a:off x="2733675" y="3879850"/>
            <a:ext cx="1060450" cy="684213"/>
          </a:xfrm>
          <a:prstGeom prst="rect">
            <a:avLst/>
          </a:prstGeom>
          <a:solidFill>
            <a:srgbClr val="FFDDDD"/>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1" name="Rectangle 237"/>
          <p:cNvSpPr>
            <a:spLocks noChangeArrowheads="1"/>
          </p:cNvSpPr>
          <p:nvPr/>
        </p:nvSpPr>
        <p:spPr bwMode="auto">
          <a:xfrm>
            <a:off x="1212850" y="3973513"/>
            <a:ext cx="369888"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2" name="Rectangle 238"/>
          <p:cNvSpPr>
            <a:spLocks noChangeArrowheads="1"/>
          </p:cNvSpPr>
          <p:nvPr/>
        </p:nvSpPr>
        <p:spPr bwMode="auto">
          <a:xfrm>
            <a:off x="1212850" y="4252913"/>
            <a:ext cx="369888"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3" name="Rectangle 242"/>
          <p:cNvSpPr>
            <a:spLocks noChangeArrowheads="1"/>
          </p:cNvSpPr>
          <p:nvPr/>
        </p:nvSpPr>
        <p:spPr bwMode="auto">
          <a:xfrm>
            <a:off x="1658938" y="3975100"/>
            <a:ext cx="369887"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 name="Rectangle 243"/>
          <p:cNvSpPr>
            <a:spLocks noChangeArrowheads="1"/>
          </p:cNvSpPr>
          <p:nvPr/>
        </p:nvSpPr>
        <p:spPr bwMode="auto">
          <a:xfrm>
            <a:off x="1658938" y="4254500"/>
            <a:ext cx="369887"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5" name="Rectangle 267"/>
          <p:cNvSpPr>
            <a:spLocks noChangeArrowheads="1"/>
          </p:cNvSpPr>
          <p:nvPr/>
        </p:nvSpPr>
        <p:spPr bwMode="auto">
          <a:xfrm>
            <a:off x="2844800" y="3975100"/>
            <a:ext cx="369888"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6" name="Rectangle 268"/>
          <p:cNvSpPr>
            <a:spLocks noChangeArrowheads="1"/>
          </p:cNvSpPr>
          <p:nvPr/>
        </p:nvSpPr>
        <p:spPr bwMode="auto">
          <a:xfrm>
            <a:off x="2844800" y="4254500"/>
            <a:ext cx="369888"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7" name="Rectangle 272"/>
          <p:cNvSpPr>
            <a:spLocks noChangeArrowheads="1"/>
          </p:cNvSpPr>
          <p:nvPr/>
        </p:nvSpPr>
        <p:spPr bwMode="auto">
          <a:xfrm>
            <a:off x="3290888" y="3976688"/>
            <a:ext cx="369887"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8" name="Rectangle 273"/>
          <p:cNvSpPr>
            <a:spLocks noChangeArrowheads="1"/>
          </p:cNvSpPr>
          <p:nvPr/>
        </p:nvSpPr>
        <p:spPr bwMode="auto">
          <a:xfrm>
            <a:off x="3290888" y="4256088"/>
            <a:ext cx="369887"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9" name="Rectangle 265"/>
          <p:cNvSpPr>
            <a:spLocks noChangeArrowheads="1"/>
          </p:cNvSpPr>
          <p:nvPr/>
        </p:nvSpPr>
        <p:spPr bwMode="auto">
          <a:xfrm>
            <a:off x="4459288" y="3871913"/>
            <a:ext cx="1058862" cy="684212"/>
          </a:xfrm>
          <a:prstGeom prst="rect">
            <a:avLst/>
          </a:prstGeom>
          <a:solidFill>
            <a:srgbClr val="FFDDDD"/>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0" name="Rectangle 267"/>
          <p:cNvSpPr>
            <a:spLocks noChangeArrowheads="1"/>
          </p:cNvSpPr>
          <p:nvPr/>
        </p:nvSpPr>
        <p:spPr bwMode="auto">
          <a:xfrm>
            <a:off x="4568825" y="3967163"/>
            <a:ext cx="369888"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1" name="Rectangle 268"/>
          <p:cNvSpPr>
            <a:spLocks noChangeArrowheads="1"/>
          </p:cNvSpPr>
          <p:nvPr/>
        </p:nvSpPr>
        <p:spPr bwMode="auto">
          <a:xfrm>
            <a:off x="4568825" y="4246563"/>
            <a:ext cx="369888" cy="230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2" name="Rectangle 272"/>
          <p:cNvSpPr>
            <a:spLocks noChangeArrowheads="1"/>
          </p:cNvSpPr>
          <p:nvPr/>
        </p:nvSpPr>
        <p:spPr bwMode="auto">
          <a:xfrm>
            <a:off x="5014913" y="3968750"/>
            <a:ext cx="369887"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3" name="Rectangle 273"/>
          <p:cNvSpPr>
            <a:spLocks noChangeArrowheads="1"/>
          </p:cNvSpPr>
          <p:nvPr/>
        </p:nvSpPr>
        <p:spPr bwMode="auto">
          <a:xfrm>
            <a:off x="5014913" y="4248150"/>
            <a:ext cx="369887" cy="230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4" name="TextBox 35"/>
          <p:cNvSpPr txBox="1">
            <a:spLocks noChangeArrowheads="1"/>
          </p:cNvSpPr>
          <p:nvPr/>
        </p:nvSpPr>
        <p:spPr bwMode="auto">
          <a:xfrm>
            <a:off x="719138" y="3621088"/>
            <a:ext cx="18748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b="1" dirty="0">
                <a:solidFill>
                  <a:srgbClr val="000000"/>
                </a:solidFill>
                <a:latin typeface="Calibri" panose="020F0502020204030204" pitchFamily="34" charset="0"/>
              </a:rPr>
              <a:t>Partition</a:t>
            </a:r>
            <a:r>
              <a:rPr lang="en-US" altLang="en-US" sz="1400" b="1" dirty="0">
                <a:solidFill>
                  <a:srgbClr val="FF0000"/>
                </a:solidFill>
                <a:latin typeface="Calibri" panose="020F0502020204030204" pitchFamily="34" charset="0"/>
              </a:rPr>
              <a:t>  NA</a:t>
            </a:r>
          </a:p>
        </p:txBody>
      </p:sp>
      <p:sp>
        <p:nvSpPr>
          <p:cNvPr id="35" name="TextBox 35"/>
          <p:cNvSpPr txBox="1">
            <a:spLocks noChangeArrowheads="1"/>
          </p:cNvSpPr>
          <p:nvPr/>
        </p:nvSpPr>
        <p:spPr bwMode="auto">
          <a:xfrm>
            <a:off x="2395538" y="3617913"/>
            <a:ext cx="18748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b="1" dirty="0">
                <a:solidFill>
                  <a:srgbClr val="000000"/>
                </a:solidFill>
                <a:latin typeface="Calibri" panose="020F0502020204030204" pitchFamily="34" charset="0"/>
              </a:rPr>
              <a:t>Partition</a:t>
            </a:r>
            <a:r>
              <a:rPr lang="en-US" altLang="en-US" sz="1400" b="1" dirty="0">
                <a:solidFill>
                  <a:srgbClr val="FF0000"/>
                </a:solidFill>
                <a:latin typeface="Calibri" panose="020F0502020204030204" pitchFamily="34" charset="0"/>
              </a:rPr>
              <a:t>  APAC</a:t>
            </a:r>
          </a:p>
        </p:txBody>
      </p:sp>
      <p:sp>
        <p:nvSpPr>
          <p:cNvPr id="36" name="TextBox 35"/>
          <p:cNvSpPr txBox="1">
            <a:spLocks noChangeArrowheads="1"/>
          </p:cNvSpPr>
          <p:nvPr/>
        </p:nvSpPr>
        <p:spPr bwMode="auto">
          <a:xfrm>
            <a:off x="4122738" y="3625850"/>
            <a:ext cx="18764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b="1" dirty="0">
                <a:solidFill>
                  <a:srgbClr val="000000"/>
                </a:solidFill>
                <a:latin typeface="Calibri" panose="020F0502020204030204" pitchFamily="34" charset="0"/>
              </a:rPr>
              <a:t>Partition</a:t>
            </a:r>
            <a:r>
              <a:rPr lang="en-US" altLang="en-US" sz="1400" b="1" dirty="0">
                <a:solidFill>
                  <a:srgbClr val="FF0000"/>
                </a:solidFill>
                <a:latin typeface="Calibri" panose="020F0502020204030204" pitchFamily="34" charset="0"/>
              </a:rPr>
              <a:t>  EMEA</a:t>
            </a:r>
          </a:p>
        </p:txBody>
      </p:sp>
      <p:sp>
        <p:nvSpPr>
          <p:cNvPr id="37" name="TextBox 35"/>
          <p:cNvSpPr txBox="1">
            <a:spLocks noChangeArrowheads="1"/>
          </p:cNvSpPr>
          <p:nvPr/>
        </p:nvSpPr>
        <p:spPr bwMode="auto">
          <a:xfrm>
            <a:off x="2446338" y="3357563"/>
            <a:ext cx="18764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b="1" dirty="0">
                <a:solidFill>
                  <a:srgbClr val="FF0000"/>
                </a:solidFill>
                <a:latin typeface="Calibri" panose="020F0502020204030204" pitchFamily="34" charset="0"/>
              </a:rPr>
              <a:t>MAP table</a:t>
            </a:r>
          </a:p>
        </p:txBody>
      </p:sp>
      <p:cxnSp>
        <p:nvCxnSpPr>
          <p:cNvPr id="38" name="Straight Arrow Connector 81"/>
          <p:cNvCxnSpPr>
            <a:cxnSpLocks noChangeShapeType="1"/>
          </p:cNvCxnSpPr>
          <p:nvPr/>
        </p:nvCxnSpPr>
        <p:spPr bwMode="auto">
          <a:xfrm flipH="1">
            <a:off x="1617663" y="4557713"/>
            <a:ext cx="0" cy="4572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39" name="Straight Arrow Connector 82"/>
          <p:cNvCxnSpPr>
            <a:cxnSpLocks noChangeShapeType="1"/>
          </p:cNvCxnSpPr>
          <p:nvPr/>
        </p:nvCxnSpPr>
        <p:spPr bwMode="auto">
          <a:xfrm flipH="1">
            <a:off x="3257550" y="4557713"/>
            <a:ext cx="0" cy="4572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40" name="Straight Arrow Connector 83"/>
          <p:cNvCxnSpPr>
            <a:cxnSpLocks noChangeShapeType="1"/>
          </p:cNvCxnSpPr>
          <p:nvPr/>
        </p:nvCxnSpPr>
        <p:spPr bwMode="auto">
          <a:xfrm flipH="1">
            <a:off x="4981575" y="4557713"/>
            <a:ext cx="0" cy="4572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41" name="Oval 40"/>
          <p:cNvSpPr>
            <a:spLocks noChangeAspect="1"/>
          </p:cNvSpPr>
          <p:nvPr/>
        </p:nvSpPr>
        <p:spPr bwMode="auto">
          <a:xfrm>
            <a:off x="4889500" y="5602288"/>
            <a:ext cx="185738" cy="182562"/>
          </a:xfrm>
          <a:prstGeom prst="ellipse">
            <a:avLst/>
          </a:prstGeom>
          <a:solidFill>
            <a:schemeClr val="bg2">
              <a:lumMod val="90000"/>
            </a:schemeClr>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Tree>
    <p:custDataLst>
      <p:tags r:id="rId1"/>
    </p:custDataLst>
    <p:extLst>
      <p:ext uri="{BB962C8B-B14F-4D97-AF65-F5344CB8AC3E}">
        <p14:creationId xmlns:p14="http://schemas.microsoft.com/office/powerpoint/2010/main" val="15866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8542684" cy="890035"/>
          </a:xfrm>
        </p:spPr>
        <p:txBody>
          <a:bodyPr>
            <a:normAutofit/>
          </a:bodyPr>
          <a:lstStyle/>
          <a:p>
            <a:r>
              <a:rPr lang="en-US" altLang="en-US" dirty="0">
                <a:cs typeface="Arial" panose="020B0604020202020204" pitchFamily="34" charset="0"/>
              </a:rPr>
              <a:t>Container Map: Example</a:t>
            </a:r>
            <a:endParaRPr lang="en-US" dirty="0"/>
          </a:p>
        </p:txBody>
      </p:sp>
      <p:sp>
        <p:nvSpPr>
          <p:cNvPr id="4" name="Rounded Rectangle 3"/>
          <p:cNvSpPr/>
          <p:nvPr/>
        </p:nvSpPr>
        <p:spPr>
          <a:xfrm>
            <a:off x="1519238" y="4202113"/>
            <a:ext cx="8662987" cy="2051050"/>
          </a:xfrm>
          <a:prstGeom prst="roundRect">
            <a:avLst/>
          </a:prstGeom>
          <a:ln w="28575">
            <a:prstDash val="solid"/>
          </a:ln>
        </p:spPr>
        <p:style>
          <a:lnRef idx="2">
            <a:schemeClr val="accent4"/>
          </a:lnRef>
          <a:fillRef idx="1">
            <a:schemeClr val="lt1"/>
          </a:fillRef>
          <a:effectRef idx="0">
            <a:schemeClr val="accent4"/>
          </a:effectRef>
          <a:fontRef idx="minor">
            <a:schemeClr val="dk1"/>
          </a:fontRef>
        </p:style>
        <p:txBody>
          <a:bodyPr lIns="121835" tIns="60917" rIns="121835" bIns="60917" anchor="ctr"/>
          <a:lstStyle/>
          <a:p>
            <a:pPr algn="ctr" defTabSz="914285" eaLnBrk="1" hangingPunct="1">
              <a:lnSpc>
                <a:spcPct val="90000"/>
              </a:lnSpc>
              <a:defRPr/>
            </a:pPr>
            <a:endParaRPr lang="en-US" sz="1900" dirty="0">
              <a:solidFill>
                <a:srgbClr val="5F5F5F"/>
              </a:solidFill>
              <a:latin typeface="Calibri"/>
            </a:endParaRPr>
          </a:p>
        </p:txBody>
      </p:sp>
      <p:sp>
        <p:nvSpPr>
          <p:cNvPr id="5" name="Rounded Rectangle 4"/>
          <p:cNvSpPr/>
          <p:nvPr/>
        </p:nvSpPr>
        <p:spPr bwMode="auto">
          <a:xfrm>
            <a:off x="2006600" y="5538788"/>
            <a:ext cx="7991475" cy="57150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6" name="Group 11"/>
          <p:cNvGrpSpPr>
            <a:grpSpLocks/>
          </p:cNvGrpSpPr>
          <p:nvPr/>
        </p:nvGrpSpPr>
        <p:grpSpPr bwMode="auto">
          <a:xfrm>
            <a:off x="2352675" y="5354638"/>
            <a:ext cx="536575" cy="338137"/>
            <a:chOff x="4576462" y="4579754"/>
            <a:chExt cx="465024" cy="307883"/>
          </a:xfrm>
        </p:grpSpPr>
        <p:sp>
          <p:nvSpPr>
            <p:cNvPr id="7" name="Rounded Rectangle 6"/>
            <p:cNvSpPr/>
            <p:nvPr/>
          </p:nvSpPr>
          <p:spPr>
            <a:xfrm>
              <a:off x="4576462" y="4579754"/>
              <a:ext cx="465024"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8" name="Rectangle 7"/>
            <p:cNvSpPr/>
            <p:nvPr/>
          </p:nvSpPr>
          <p:spPr>
            <a:xfrm>
              <a:off x="4576462" y="4579754"/>
              <a:ext cx="465024"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9" name="Rounded Rectangle 8"/>
            <p:cNvSpPr/>
            <p:nvPr/>
          </p:nvSpPr>
          <p:spPr>
            <a:xfrm>
              <a:off x="4648004" y="4708400"/>
              <a:ext cx="132078" cy="93956"/>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0" name="Rounded Rectangle 9"/>
            <p:cNvSpPr/>
            <p:nvPr/>
          </p:nvSpPr>
          <p:spPr>
            <a:xfrm>
              <a:off x="4835114" y="4709846"/>
              <a:ext cx="130702"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grpSp>
        <p:nvGrpSpPr>
          <p:cNvPr id="11" name="Group 12"/>
          <p:cNvGrpSpPr>
            <a:grpSpLocks/>
          </p:cNvGrpSpPr>
          <p:nvPr/>
        </p:nvGrpSpPr>
        <p:grpSpPr bwMode="auto">
          <a:xfrm>
            <a:off x="5738813" y="5351463"/>
            <a:ext cx="538162" cy="338137"/>
            <a:chOff x="4576462" y="4579754"/>
            <a:chExt cx="465024" cy="307883"/>
          </a:xfrm>
        </p:grpSpPr>
        <p:sp>
          <p:nvSpPr>
            <p:cNvPr id="12" name="Rounded Rectangle 11"/>
            <p:cNvSpPr/>
            <p:nvPr/>
          </p:nvSpPr>
          <p:spPr>
            <a:xfrm>
              <a:off x="4576462" y="4579754"/>
              <a:ext cx="480114"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3" name="Rectangle 12"/>
            <p:cNvSpPr/>
            <p:nvPr/>
          </p:nvSpPr>
          <p:spPr>
            <a:xfrm>
              <a:off x="4576462" y="4579754"/>
              <a:ext cx="480114"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4" name="Rounded Rectangle 13"/>
            <p:cNvSpPr/>
            <p:nvPr/>
          </p:nvSpPr>
          <p:spPr>
            <a:xfrm>
              <a:off x="4647793" y="4708400"/>
              <a:ext cx="131688" cy="93956"/>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5" name="Rounded Rectangle 14"/>
            <p:cNvSpPr/>
            <p:nvPr/>
          </p:nvSpPr>
          <p:spPr>
            <a:xfrm>
              <a:off x="4834352" y="4709846"/>
              <a:ext cx="131688"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sp>
        <p:nvSpPr>
          <p:cNvPr id="16" name="Rectangle 15"/>
          <p:cNvSpPr/>
          <p:nvPr/>
        </p:nvSpPr>
        <p:spPr bwMode="auto">
          <a:xfrm>
            <a:off x="9010650" y="5340350"/>
            <a:ext cx="673100" cy="769938"/>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7" name="Rectangle 16"/>
          <p:cNvSpPr/>
          <p:nvPr/>
        </p:nvSpPr>
        <p:spPr bwMode="auto">
          <a:xfrm>
            <a:off x="7340600" y="5338763"/>
            <a:ext cx="673100" cy="771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8" name="Rectangle 17"/>
          <p:cNvSpPr/>
          <p:nvPr/>
        </p:nvSpPr>
        <p:spPr bwMode="auto">
          <a:xfrm>
            <a:off x="5670550" y="5335588"/>
            <a:ext cx="674688" cy="769937"/>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9" name="Rectangle 18"/>
          <p:cNvSpPr/>
          <p:nvPr/>
        </p:nvSpPr>
        <p:spPr bwMode="auto">
          <a:xfrm>
            <a:off x="3983038" y="5338763"/>
            <a:ext cx="673100" cy="771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0" name="Rectangle 19"/>
          <p:cNvSpPr/>
          <p:nvPr/>
        </p:nvSpPr>
        <p:spPr bwMode="auto">
          <a:xfrm>
            <a:off x="2282825" y="5335588"/>
            <a:ext cx="674688" cy="769937"/>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1" name="Oval 20"/>
          <p:cNvSpPr>
            <a:spLocks noChangeAspect="1"/>
          </p:cNvSpPr>
          <p:nvPr/>
        </p:nvSpPr>
        <p:spPr bwMode="auto">
          <a:xfrm>
            <a:off x="2436813" y="5605463"/>
            <a:ext cx="366712" cy="365125"/>
          </a:xfrm>
          <a:prstGeom prst="ellipse">
            <a:avLst/>
          </a:prstGeom>
          <a:solidFill>
            <a:schemeClr val="bg2">
              <a:lumMod val="90000"/>
            </a:schemeClr>
          </a:solidFill>
          <a:ln w="476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pic>
        <p:nvPicPr>
          <p:cNvPr id="22" name="Picture 32" descr="db-oran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0938" y="4605338"/>
            <a:ext cx="1255712"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33"/>
          <p:cNvSpPr txBox="1">
            <a:spLocks noChangeArrowheads="1"/>
          </p:cNvSpPr>
          <p:nvPr/>
        </p:nvSpPr>
        <p:spPr bwMode="auto">
          <a:xfrm>
            <a:off x="2114550" y="4830763"/>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900" dirty="0">
                <a:solidFill>
                  <a:srgbClr val="FFFFFF"/>
                </a:solidFill>
                <a:latin typeface="Calibri" panose="020F0502020204030204" pitchFamily="34" charset="0"/>
              </a:rPr>
              <a:t>PDB$SEED</a:t>
            </a:r>
          </a:p>
        </p:txBody>
      </p:sp>
      <p:pic>
        <p:nvPicPr>
          <p:cNvPr id="2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07025" y="4645025"/>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34"/>
          <p:cNvSpPr txBox="1">
            <a:spLocks noChangeArrowheads="1"/>
          </p:cNvSpPr>
          <p:nvPr/>
        </p:nvSpPr>
        <p:spPr bwMode="auto">
          <a:xfrm>
            <a:off x="3678634" y="4776788"/>
            <a:ext cx="1276350" cy="63500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rgbClr val="000000"/>
                </a:solidFill>
                <a:latin typeface="Calibri" pitchFamily="34" charset="0"/>
                <a:cs typeface="Arial" charset="0"/>
              </a:rPr>
              <a:t>Application</a:t>
            </a:r>
            <a:r>
              <a:rPr lang="en-US" b="1" dirty="0">
                <a:solidFill>
                  <a:srgbClr val="000000"/>
                </a:solidFill>
                <a:latin typeface="Calibri" pitchFamily="34" charset="0"/>
                <a:cs typeface="Arial" charset="0"/>
              </a:rPr>
              <a:t> </a:t>
            </a:r>
            <a:r>
              <a:rPr lang="en-US" sz="1600" b="1" dirty="0">
                <a:solidFill>
                  <a:srgbClr val="000000"/>
                </a:solidFill>
                <a:latin typeface="Calibri" pitchFamily="34" charset="0"/>
                <a:cs typeface="Arial" charset="0"/>
              </a:rPr>
              <a:t>ROOT</a:t>
            </a:r>
          </a:p>
        </p:txBody>
      </p:sp>
      <p:pic>
        <p:nvPicPr>
          <p:cNvPr id="26"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77075" y="4645025"/>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5"/>
          <p:cNvSpPr txBox="1">
            <a:spLocks noChangeArrowheads="1"/>
          </p:cNvSpPr>
          <p:nvPr/>
        </p:nvSpPr>
        <p:spPr bwMode="auto">
          <a:xfrm>
            <a:off x="5502275" y="4865688"/>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NA</a:t>
            </a:r>
          </a:p>
        </p:txBody>
      </p:sp>
      <p:sp>
        <p:nvSpPr>
          <p:cNvPr id="28" name="TextBox 36"/>
          <p:cNvSpPr txBox="1">
            <a:spLocks noChangeArrowheads="1"/>
          </p:cNvSpPr>
          <p:nvPr/>
        </p:nvSpPr>
        <p:spPr bwMode="auto">
          <a:xfrm>
            <a:off x="7172325" y="4865688"/>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APAC</a:t>
            </a:r>
          </a:p>
        </p:txBody>
      </p:sp>
      <p:pic>
        <p:nvPicPr>
          <p:cNvPr id="2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4645025"/>
            <a:ext cx="12017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p:cNvSpPr txBox="1">
            <a:spLocks noChangeArrowheads="1"/>
          </p:cNvSpPr>
          <p:nvPr/>
        </p:nvSpPr>
        <p:spPr bwMode="auto">
          <a:xfrm>
            <a:off x="2135188" y="5018088"/>
            <a:ext cx="969962" cy="376237"/>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rgbClr val="000000"/>
                </a:solidFill>
                <a:latin typeface="Calibri" pitchFamily="34" charset="0"/>
                <a:cs typeface="Arial" charset="0"/>
              </a:rPr>
              <a:t>PDB$SEED</a:t>
            </a:r>
          </a:p>
        </p:txBody>
      </p:sp>
      <p:cxnSp>
        <p:nvCxnSpPr>
          <p:cNvPr id="31" name="Straight Connector 30"/>
          <p:cNvCxnSpPr/>
          <p:nvPr/>
        </p:nvCxnSpPr>
        <p:spPr bwMode="auto">
          <a:xfrm>
            <a:off x="4875213" y="4699000"/>
            <a:ext cx="427037" cy="0"/>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flipV="1">
            <a:off x="5302250" y="4349750"/>
            <a:ext cx="0" cy="349250"/>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a:off x="5302250" y="4349750"/>
            <a:ext cx="4224338" cy="0"/>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bwMode="auto">
          <a:xfrm>
            <a:off x="5878513" y="4352925"/>
            <a:ext cx="0" cy="360363"/>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auto">
          <a:xfrm>
            <a:off x="7677150" y="4341813"/>
            <a:ext cx="0" cy="360362"/>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bwMode="auto">
          <a:xfrm>
            <a:off x="9523413" y="4341813"/>
            <a:ext cx="0" cy="360362"/>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bwMode="gray">
          <a:xfrm>
            <a:off x="815201" y="908722"/>
            <a:ext cx="10374652" cy="3196519"/>
          </a:xfrm>
          <a:prstGeom prst="round2DiagRect">
            <a:avLst>
              <a:gd name="adj1" fmla="val 985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defTabSz="914285" eaLnBrk="1" hangingPunct="1">
              <a:defRPr/>
            </a:pPr>
            <a:r>
              <a:rPr lang="en-US" sz="1600" b="1" dirty="0">
                <a:solidFill>
                  <a:srgbClr val="5F5F5F"/>
                </a:solidFill>
                <a:latin typeface="Courier New" pitchFamily="49" charset="0"/>
                <a:cs typeface="Courier New" pitchFamily="49" charset="0"/>
              </a:rPr>
              <a:t>CREATE TABLE tab1 (</a:t>
            </a:r>
            <a:r>
              <a:rPr lang="en-US" sz="1600" b="1" dirty="0">
                <a:solidFill>
                  <a:srgbClr val="FF0000"/>
                </a:solidFill>
                <a:latin typeface="Courier New" pitchFamily="49" charset="0"/>
                <a:cs typeface="Courier New" pitchFamily="49" charset="0"/>
              </a:rPr>
              <a:t>region</a:t>
            </a:r>
            <a:r>
              <a:rPr lang="en-US" sz="1600" b="1" dirty="0">
                <a:solidFill>
                  <a:srgbClr val="5F5F5F"/>
                </a:solidFill>
                <a:latin typeface="Courier New" pitchFamily="49" charset="0"/>
                <a:cs typeface="Courier New" pitchFamily="49" charset="0"/>
              </a:rPr>
              <a:t> …, …);</a:t>
            </a:r>
          </a:p>
          <a:p>
            <a:pPr defTabSz="914285" eaLnBrk="1" hangingPunct="1">
              <a:defRPr/>
            </a:pPr>
            <a:r>
              <a:rPr lang="en-US" sz="1600" b="1" dirty="0">
                <a:solidFill>
                  <a:srgbClr val="5F5F5F"/>
                </a:solidFill>
                <a:latin typeface="Courier New" pitchFamily="49" charset="0"/>
                <a:cs typeface="Courier New" pitchFamily="49" charset="0"/>
              </a:rPr>
              <a:t>CREATE TABLE tab2 (…, </a:t>
            </a:r>
            <a:r>
              <a:rPr lang="en-US" sz="1600" b="1" dirty="0">
                <a:solidFill>
                  <a:srgbClr val="FF0000"/>
                </a:solidFill>
                <a:latin typeface="Courier New" pitchFamily="49" charset="0"/>
                <a:cs typeface="Courier New" pitchFamily="49" charset="0"/>
              </a:rPr>
              <a:t>region</a:t>
            </a:r>
            <a:r>
              <a:rPr lang="en-US" sz="1600" b="1" dirty="0">
                <a:solidFill>
                  <a:srgbClr val="5F5F5F"/>
                </a:solidFill>
                <a:latin typeface="Courier New" pitchFamily="49" charset="0"/>
                <a:cs typeface="Courier New" pitchFamily="49" charset="0"/>
              </a:rPr>
              <a:t> …);</a:t>
            </a:r>
          </a:p>
          <a:p>
            <a:pPr defTabSz="914285" eaLnBrk="1" hangingPunct="1">
              <a:lnSpc>
                <a:spcPct val="90000"/>
              </a:lnSpc>
              <a:defRPr/>
            </a:pPr>
            <a:endParaRPr lang="en-US" sz="1600" b="1" dirty="0">
              <a:solidFill>
                <a:srgbClr val="5F5F5F"/>
              </a:solidFill>
              <a:latin typeface="Courier New" pitchFamily="49" charset="0"/>
              <a:cs typeface="Courier New" pitchFamily="49" charset="0"/>
            </a:endParaRPr>
          </a:p>
          <a:p>
            <a:pPr defTabSz="914285" eaLnBrk="1" hangingPunct="1">
              <a:lnSpc>
                <a:spcPct val="90000"/>
              </a:lnSpc>
              <a:defRPr/>
            </a:pPr>
            <a:r>
              <a:rPr lang="en-US" sz="1600" b="1" dirty="0">
                <a:solidFill>
                  <a:srgbClr val="5F5F5F"/>
                </a:solidFill>
                <a:latin typeface="Courier New" pitchFamily="49" charset="0"/>
                <a:cs typeface="Courier New" pitchFamily="49" charset="0"/>
              </a:rPr>
              <a:t>CREATE TABLE app1.app_map ( columns …, region  VARCHAR2(20))</a:t>
            </a:r>
          </a:p>
          <a:p>
            <a:pPr defTabSz="914285" eaLnBrk="1" hangingPunct="1">
              <a:defRPr/>
            </a:pPr>
            <a:r>
              <a:rPr lang="en-US" sz="1600" b="1" dirty="0">
                <a:solidFill>
                  <a:srgbClr val="5F5F5F"/>
                </a:solidFill>
                <a:latin typeface="Courier New" pitchFamily="49" charset="0"/>
                <a:cs typeface="Courier New" pitchFamily="49" charset="0"/>
              </a:rPr>
              <a:t>PARTITION BY LIST (</a:t>
            </a:r>
            <a:r>
              <a:rPr lang="en-US" sz="1600" b="1" dirty="0">
                <a:solidFill>
                  <a:srgbClr val="FF0000"/>
                </a:solidFill>
                <a:latin typeface="Courier New" pitchFamily="49" charset="0"/>
                <a:cs typeface="Courier New" pitchFamily="49" charset="0"/>
              </a:rPr>
              <a:t>region</a:t>
            </a:r>
            <a:r>
              <a:rPr lang="en-US" sz="1600" b="1" dirty="0">
                <a:solidFill>
                  <a:srgbClr val="5F5F5F"/>
                </a:solidFill>
                <a:latin typeface="Courier New" pitchFamily="49" charset="0"/>
                <a:cs typeface="Courier New" pitchFamily="49" charset="0"/>
              </a:rPr>
              <a:t>)</a:t>
            </a:r>
          </a:p>
          <a:p>
            <a:pPr defTabSz="914285" eaLnBrk="1" hangingPunct="1">
              <a:defRPr/>
            </a:pPr>
            <a:r>
              <a:rPr lang="en-US" sz="1600" b="1" dirty="0">
                <a:solidFill>
                  <a:srgbClr val="5F5F5F"/>
                </a:solidFill>
                <a:latin typeface="Courier New" pitchFamily="49" charset="0"/>
                <a:cs typeface="Courier New" pitchFamily="49" charset="0"/>
              </a:rPr>
              <a:t> (PARTITION </a:t>
            </a:r>
            <a:r>
              <a:rPr lang="en-US" sz="1600" b="1" dirty="0">
                <a:solidFill>
                  <a:srgbClr val="FF0000"/>
                </a:solidFill>
                <a:latin typeface="Courier New" pitchFamily="49" charset="0"/>
                <a:cs typeface="Courier New" pitchFamily="49" charset="0"/>
              </a:rPr>
              <a:t>NA</a:t>
            </a:r>
            <a:r>
              <a:rPr lang="en-US" sz="1600" b="1" dirty="0">
                <a:solidFill>
                  <a:srgbClr val="5F5F5F"/>
                </a:solidFill>
                <a:latin typeface="Courier New" pitchFamily="49" charset="0"/>
                <a:cs typeface="Courier New" pitchFamily="49" charset="0"/>
              </a:rPr>
              <a:t> VALUES (</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AMERICA</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5F5F5F"/>
                </a:solidFill>
                <a:latin typeface="Courier New" pitchFamily="49" charset="0"/>
                <a:cs typeface="Courier New" pitchFamily="49" charset="0"/>
              </a:rPr>
              <a:t>MEXICO</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CANADA</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p>
          <a:p>
            <a:pPr defTabSz="914285" eaLnBrk="1" hangingPunct="1">
              <a:defRPr/>
            </a:pPr>
            <a:r>
              <a:rPr lang="en-US" sz="1600" b="1" dirty="0">
                <a:solidFill>
                  <a:srgbClr val="5F5F5F"/>
                </a:solidFill>
                <a:latin typeface="Courier New" pitchFamily="49" charset="0"/>
                <a:cs typeface="Courier New" pitchFamily="49" charset="0"/>
              </a:rPr>
              <a:t>  PARTITION </a:t>
            </a:r>
            <a:r>
              <a:rPr lang="en-US" sz="1600" b="1" dirty="0">
                <a:solidFill>
                  <a:srgbClr val="FF0000"/>
                </a:solidFill>
                <a:latin typeface="Courier New" pitchFamily="49" charset="0"/>
                <a:cs typeface="Courier New" pitchFamily="49" charset="0"/>
              </a:rPr>
              <a:t>EMEA</a:t>
            </a:r>
            <a:r>
              <a:rPr lang="en-US" sz="1600" b="1" dirty="0">
                <a:solidFill>
                  <a:srgbClr val="5F5F5F"/>
                </a:solidFill>
                <a:latin typeface="Courier New" pitchFamily="49" charset="0"/>
                <a:cs typeface="Courier New" pitchFamily="49" charset="0"/>
              </a:rPr>
              <a:t> VALUES (</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UK</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FRANCE</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5F5F5F"/>
                </a:solidFill>
                <a:latin typeface="Courier New" pitchFamily="49" charset="0"/>
                <a:cs typeface="Courier New" pitchFamily="49" charset="0"/>
              </a:rPr>
              <a:t>GERMANY</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p>
          <a:p>
            <a:pPr defTabSz="914285" eaLnBrk="1" hangingPunct="1">
              <a:defRPr/>
            </a:pPr>
            <a:r>
              <a:rPr lang="en-US" sz="1600" b="1" dirty="0">
                <a:solidFill>
                  <a:srgbClr val="5F5F5F"/>
                </a:solidFill>
                <a:latin typeface="Courier New" pitchFamily="49" charset="0"/>
                <a:cs typeface="Courier New" pitchFamily="49" charset="0"/>
              </a:rPr>
              <a:t>  PARTITION </a:t>
            </a:r>
            <a:r>
              <a:rPr lang="en-US" sz="1600" b="1" dirty="0">
                <a:solidFill>
                  <a:srgbClr val="FF0000"/>
                </a:solidFill>
                <a:latin typeface="Courier New" pitchFamily="49" charset="0"/>
                <a:cs typeface="Courier New" pitchFamily="49" charset="0"/>
              </a:rPr>
              <a:t>APAC</a:t>
            </a:r>
            <a:r>
              <a:rPr lang="en-US" sz="1600" b="1" dirty="0">
                <a:solidFill>
                  <a:srgbClr val="5F5F5F"/>
                </a:solidFill>
                <a:latin typeface="Courier New" pitchFamily="49" charset="0"/>
                <a:cs typeface="Courier New" pitchFamily="49" charset="0"/>
              </a:rPr>
              <a:t> VALUES (</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INDIA</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CHINA</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5F5F5F"/>
                </a:solidFill>
                <a:latin typeface="Courier New" pitchFamily="49" charset="0"/>
                <a:cs typeface="Courier New" pitchFamily="49" charset="0"/>
              </a:rPr>
              <a:t>JAPAN</a:t>
            </a:r>
            <a:r>
              <a:rPr lang="en-US" sz="1600" b="1" dirty="0">
                <a:latin typeface="Courier New" pitchFamily="49" charset="0"/>
                <a:cs typeface="Courier New" pitchFamily="49" charset="0"/>
              </a:rPr>
              <a:t>'</a:t>
            </a:r>
            <a:r>
              <a:rPr lang="en-US" sz="1600" b="1" dirty="0">
                <a:solidFill>
                  <a:srgbClr val="5F5F5F"/>
                </a:solidFill>
                <a:latin typeface="Courier New" pitchFamily="49" charset="0"/>
                <a:cs typeface="Courier New" pitchFamily="49" charset="0"/>
              </a:rPr>
              <a:t>));</a:t>
            </a:r>
          </a:p>
          <a:p>
            <a:pPr defTabSz="914285" eaLnBrk="1" hangingPunct="1">
              <a:defRPr/>
            </a:pPr>
            <a:endParaRPr lang="fr-FR" sz="1200" b="1" dirty="0">
              <a:solidFill>
                <a:srgbClr val="5F5F5F"/>
              </a:solidFill>
              <a:latin typeface="Courier New" pitchFamily="49" charset="0"/>
              <a:cs typeface="Courier New" pitchFamily="49" charset="0"/>
            </a:endParaRPr>
          </a:p>
          <a:p>
            <a:pPr defTabSz="914285" eaLnBrk="1" hangingPunct="1">
              <a:defRPr/>
            </a:pPr>
            <a:endParaRPr lang="fr-FR" sz="1200" b="1" dirty="0">
              <a:solidFill>
                <a:srgbClr val="5F5F5F"/>
              </a:solidFill>
              <a:latin typeface="Courier New" pitchFamily="49" charset="0"/>
              <a:cs typeface="Courier New" pitchFamily="49" charset="0"/>
            </a:endParaRPr>
          </a:p>
          <a:p>
            <a:pPr defTabSz="914285" eaLnBrk="1" hangingPunct="1">
              <a:defRPr/>
            </a:pPr>
            <a:endParaRPr lang="en-US" sz="1200" b="1" dirty="0">
              <a:solidFill>
                <a:srgbClr val="5F5F5F"/>
              </a:solidFill>
              <a:latin typeface="Courier New" pitchFamily="49" charset="0"/>
              <a:cs typeface="Courier New" pitchFamily="49" charset="0"/>
            </a:endParaRPr>
          </a:p>
          <a:p>
            <a:pPr defTabSz="914285" eaLnBrk="1" hangingPunct="1">
              <a:defRPr/>
            </a:pPr>
            <a:r>
              <a:rPr lang="en-US" sz="1600" b="1" dirty="0">
                <a:latin typeface="Courier New" pitchFamily="49" charset="0"/>
                <a:cs typeface="Courier New" pitchFamily="49" charset="0"/>
              </a:rPr>
              <a:t>ALTER PLUGGABLE DATABASE SET </a:t>
            </a:r>
            <a:r>
              <a:rPr lang="en-US" sz="1600" b="1" dirty="0">
                <a:solidFill>
                  <a:srgbClr val="C00000"/>
                </a:solidFill>
                <a:latin typeface="Courier New" pitchFamily="49" charset="0"/>
                <a:cs typeface="Courier New" pitchFamily="49" charset="0"/>
              </a:rPr>
              <a:t>CONTAINER_MAP </a:t>
            </a:r>
            <a:r>
              <a:rPr lang="en-US" sz="1600" b="1" dirty="0">
                <a:latin typeface="Courier New" pitchFamily="49" charset="0"/>
                <a:cs typeface="Courier New" pitchFamily="49" charset="0"/>
              </a:rPr>
              <a:t>= 'app1.app_map';</a:t>
            </a:r>
          </a:p>
          <a:p>
            <a:pPr defTabSz="914285" eaLnBrk="1" hangingPunct="1">
              <a:defRPr/>
            </a:pPr>
            <a:r>
              <a:rPr lang="en-US" sz="1600" b="1" dirty="0">
                <a:latin typeface="Courier New" pitchFamily="49" charset="0"/>
                <a:cs typeface="Courier New" pitchFamily="49" charset="0"/>
              </a:rPr>
              <a:t>ALTER TABLE tab1 ENABLE container_map;</a:t>
            </a:r>
          </a:p>
        </p:txBody>
      </p:sp>
      <p:cxnSp>
        <p:nvCxnSpPr>
          <p:cNvPr id="38" name="Straight Arrow Connector 37"/>
          <p:cNvCxnSpPr/>
          <p:nvPr/>
        </p:nvCxnSpPr>
        <p:spPr bwMode="auto">
          <a:xfrm>
            <a:off x="4316413" y="4151313"/>
            <a:ext cx="6350" cy="396875"/>
          </a:xfrm>
          <a:prstGeom prst="straightConnector1">
            <a:avLst/>
          </a:prstGeom>
          <a:noFill/>
          <a:ln w="28575" cap="flat" cmpd="sng" algn="ctr">
            <a:solidFill>
              <a:schemeClr val="accent3"/>
            </a:solidFill>
            <a:prstDash val="solid"/>
            <a:round/>
            <a:headEnd type="none" w="sm" len="sm"/>
            <a:tailEnd type="triangle" w="lg" len="lg"/>
          </a:ln>
          <a:effectLst/>
        </p:spPr>
      </p:cxnSp>
      <p:sp>
        <p:nvSpPr>
          <p:cNvPr id="39" name="Vertical Scroll 38"/>
          <p:cNvSpPr/>
          <p:nvPr/>
        </p:nvSpPr>
        <p:spPr bwMode="auto">
          <a:xfrm>
            <a:off x="8759825" y="3435350"/>
            <a:ext cx="2447925" cy="504000"/>
          </a:xfrm>
          <a:prstGeom prst="verticalScroll">
            <a:avLst>
              <a:gd name="adj" fmla="val 1329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40" name="TextBox 60"/>
          <p:cNvSpPr txBox="1">
            <a:spLocks noChangeArrowheads="1"/>
          </p:cNvSpPr>
          <p:nvPr/>
        </p:nvSpPr>
        <p:spPr bwMode="auto">
          <a:xfrm>
            <a:off x="8775867" y="3508876"/>
            <a:ext cx="244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dirty="0">
                <a:solidFill>
                  <a:srgbClr val="000000"/>
                </a:solidFill>
              </a:rPr>
              <a:t>DBA_TABLES</a:t>
            </a:r>
          </a:p>
          <a:p>
            <a:pPr eaLnBrk="1" hangingPunct="1"/>
            <a:r>
              <a:rPr lang="en-US" altLang="en-US" sz="1000" i="1" dirty="0">
                <a:solidFill>
                  <a:srgbClr val="000000"/>
                </a:solidFill>
              </a:rPr>
              <a:t>   CONTAINER_MAP_OBJECT = YES</a:t>
            </a:r>
          </a:p>
        </p:txBody>
      </p:sp>
      <p:cxnSp>
        <p:nvCxnSpPr>
          <p:cNvPr id="41" name="Straight Arrow Connector 147"/>
          <p:cNvCxnSpPr>
            <a:cxnSpLocks noChangeShapeType="1"/>
          </p:cNvCxnSpPr>
          <p:nvPr/>
        </p:nvCxnSpPr>
        <p:spPr bwMode="auto">
          <a:xfrm flipV="1">
            <a:off x="10102850" y="3224213"/>
            <a:ext cx="0" cy="274637"/>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pic>
        <p:nvPicPr>
          <p:cNvPr id="42"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47125" y="4645025"/>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42"/>
          <p:cNvSpPr>
            <a:spLocks noChangeAspect="1"/>
          </p:cNvSpPr>
          <p:nvPr/>
        </p:nvSpPr>
        <p:spPr bwMode="auto">
          <a:xfrm>
            <a:off x="4135438" y="5605463"/>
            <a:ext cx="366712" cy="365125"/>
          </a:xfrm>
          <a:prstGeom prst="ellipse">
            <a:avLst/>
          </a:prstGeom>
          <a:solidFill>
            <a:schemeClr val="bg2">
              <a:lumMod val="90000"/>
            </a:schemeClr>
          </a:solidFill>
          <a:ln w="476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
        <p:nvSpPr>
          <p:cNvPr id="44" name="Oval 43"/>
          <p:cNvSpPr>
            <a:spLocks noChangeAspect="1"/>
          </p:cNvSpPr>
          <p:nvPr/>
        </p:nvSpPr>
        <p:spPr bwMode="auto">
          <a:xfrm>
            <a:off x="5824538" y="5605463"/>
            <a:ext cx="365125" cy="365125"/>
          </a:xfrm>
          <a:prstGeom prst="ellipse">
            <a:avLst/>
          </a:prstGeom>
          <a:solidFill>
            <a:schemeClr val="bg2">
              <a:lumMod val="90000"/>
            </a:schemeClr>
          </a:solidFill>
          <a:ln w="476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
        <p:nvSpPr>
          <p:cNvPr id="45" name="Oval 44"/>
          <p:cNvSpPr>
            <a:spLocks noChangeAspect="1"/>
          </p:cNvSpPr>
          <p:nvPr/>
        </p:nvSpPr>
        <p:spPr bwMode="auto">
          <a:xfrm>
            <a:off x="7494588" y="5605463"/>
            <a:ext cx="365125" cy="365125"/>
          </a:xfrm>
          <a:prstGeom prst="ellipse">
            <a:avLst/>
          </a:prstGeom>
          <a:solidFill>
            <a:schemeClr val="bg2">
              <a:lumMod val="90000"/>
            </a:schemeClr>
          </a:solidFill>
          <a:ln w="476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
        <p:nvSpPr>
          <p:cNvPr id="46" name="Oval 45"/>
          <p:cNvSpPr>
            <a:spLocks noChangeAspect="1"/>
          </p:cNvSpPr>
          <p:nvPr/>
        </p:nvSpPr>
        <p:spPr bwMode="auto">
          <a:xfrm>
            <a:off x="9164638" y="5605463"/>
            <a:ext cx="365125" cy="365125"/>
          </a:xfrm>
          <a:prstGeom prst="ellipse">
            <a:avLst/>
          </a:prstGeom>
          <a:solidFill>
            <a:schemeClr val="bg2">
              <a:lumMod val="90000"/>
            </a:schemeClr>
          </a:solidFill>
          <a:ln w="476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sp>
        <p:nvSpPr>
          <p:cNvPr id="47" name="TextBox 37"/>
          <p:cNvSpPr txBox="1">
            <a:spLocks noChangeArrowheads="1"/>
          </p:cNvSpPr>
          <p:nvPr/>
        </p:nvSpPr>
        <p:spPr bwMode="auto">
          <a:xfrm>
            <a:off x="8842375" y="4865688"/>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900" b="1" dirty="0">
                <a:solidFill>
                  <a:srgbClr val="FFFFFF"/>
                </a:solidFill>
                <a:latin typeface="Calibri" panose="020F0502020204030204" pitchFamily="34" charset="0"/>
              </a:rPr>
              <a:t>EMEA</a:t>
            </a:r>
          </a:p>
        </p:txBody>
      </p:sp>
    </p:spTree>
    <p:custDataLst>
      <p:tags r:id="rId1"/>
    </p:custDataLst>
    <p:extLst>
      <p:ext uri="{BB962C8B-B14F-4D97-AF65-F5344CB8AC3E}">
        <p14:creationId xmlns:p14="http://schemas.microsoft.com/office/powerpoint/2010/main" val="1910424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99392"/>
            <a:ext cx="10801200" cy="1332657"/>
          </a:xfrm>
        </p:spPr>
        <p:txBody>
          <a:bodyPr/>
          <a:lstStyle/>
          <a:p>
            <a:r>
              <a:rPr lang="en-US" altLang="en-US" dirty="0"/>
              <a:t>Query Routed Appropriately </a:t>
            </a:r>
            <a:endParaRPr lang="en-US" dirty="0"/>
          </a:p>
        </p:txBody>
      </p:sp>
      <p:sp>
        <p:nvSpPr>
          <p:cNvPr id="4" name="Rounded Rectangle 3"/>
          <p:cNvSpPr/>
          <p:nvPr/>
        </p:nvSpPr>
        <p:spPr>
          <a:xfrm>
            <a:off x="1519238" y="3752626"/>
            <a:ext cx="8662987" cy="2052638"/>
          </a:xfrm>
          <a:prstGeom prst="roundRect">
            <a:avLst/>
          </a:prstGeom>
          <a:ln w="28575">
            <a:prstDash val="solid"/>
          </a:ln>
        </p:spPr>
        <p:style>
          <a:lnRef idx="2">
            <a:schemeClr val="accent4"/>
          </a:lnRef>
          <a:fillRef idx="1">
            <a:schemeClr val="lt1"/>
          </a:fillRef>
          <a:effectRef idx="0">
            <a:schemeClr val="accent4"/>
          </a:effectRef>
          <a:fontRef idx="minor">
            <a:schemeClr val="dk1"/>
          </a:fontRef>
        </p:style>
        <p:txBody>
          <a:bodyPr lIns="121835" tIns="60917" rIns="121835" bIns="60917" anchor="ctr"/>
          <a:lstStyle/>
          <a:p>
            <a:pPr algn="ctr" defTabSz="914285" eaLnBrk="1" hangingPunct="1">
              <a:lnSpc>
                <a:spcPct val="90000"/>
              </a:lnSpc>
              <a:defRPr/>
            </a:pPr>
            <a:endParaRPr lang="en-US" sz="1900" dirty="0">
              <a:solidFill>
                <a:srgbClr val="5F5F5F"/>
              </a:solidFill>
              <a:latin typeface="Calibri"/>
            </a:endParaRPr>
          </a:p>
        </p:txBody>
      </p:sp>
      <p:sp>
        <p:nvSpPr>
          <p:cNvPr id="5" name="Rounded Rectangle 4"/>
          <p:cNvSpPr/>
          <p:nvPr/>
        </p:nvSpPr>
        <p:spPr bwMode="auto">
          <a:xfrm>
            <a:off x="2006600" y="5089301"/>
            <a:ext cx="7991475" cy="57150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6" name="Group 11"/>
          <p:cNvGrpSpPr>
            <a:grpSpLocks/>
          </p:cNvGrpSpPr>
          <p:nvPr/>
        </p:nvGrpSpPr>
        <p:grpSpPr bwMode="auto">
          <a:xfrm>
            <a:off x="2354263" y="4905151"/>
            <a:ext cx="536575" cy="336550"/>
            <a:chOff x="4576462" y="4579754"/>
            <a:chExt cx="465024" cy="307883"/>
          </a:xfrm>
        </p:grpSpPr>
        <p:sp>
          <p:nvSpPr>
            <p:cNvPr id="7" name="Rounded Rectangle 6"/>
            <p:cNvSpPr/>
            <p:nvPr/>
          </p:nvSpPr>
          <p:spPr>
            <a:xfrm>
              <a:off x="4576462" y="4579754"/>
              <a:ext cx="465024"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8" name="Rectangle 7"/>
            <p:cNvSpPr/>
            <p:nvPr/>
          </p:nvSpPr>
          <p:spPr>
            <a:xfrm>
              <a:off x="4576462" y="4579754"/>
              <a:ext cx="465024" cy="58091"/>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9" name="Rounded Rectangle 8"/>
            <p:cNvSpPr/>
            <p:nvPr/>
          </p:nvSpPr>
          <p:spPr>
            <a:xfrm>
              <a:off x="4648004" y="4709007"/>
              <a:ext cx="132078" cy="92946"/>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0" name="Rounded Rectangle 9"/>
            <p:cNvSpPr/>
            <p:nvPr/>
          </p:nvSpPr>
          <p:spPr>
            <a:xfrm>
              <a:off x="4835114" y="4710459"/>
              <a:ext cx="130702" cy="92946"/>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grpSp>
        <p:nvGrpSpPr>
          <p:cNvPr id="11" name="Group 12"/>
          <p:cNvGrpSpPr>
            <a:grpSpLocks/>
          </p:cNvGrpSpPr>
          <p:nvPr/>
        </p:nvGrpSpPr>
        <p:grpSpPr bwMode="auto">
          <a:xfrm>
            <a:off x="5743575" y="4901976"/>
            <a:ext cx="538163" cy="338138"/>
            <a:chOff x="4576462" y="4579754"/>
            <a:chExt cx="465024" cy="307883"/>
          </a:xfrm>
        </p:grpSpPr>
        <p:sp>
          <p:nvSpPr>
            <p:cNvPr id="12" name="Rounded Rectangle 11"/>
            <p:cNvSpPr/>
            <p:nvPr/>
          </p:nvSpPr>
          <p:spPr>
            <a:xfrm>
              <a:off x="4576462" y="4579754"/>
              <a:ext cx="503433"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3" name="Rectangle 12"/>
            <p:cNvSpPr/>
            <p:nvPr/>
          </p:nvSpPr>
          <p:spPr>
            <a:xfrm>
              <a:off x="4576462" y="4579754"/>
              <a:ext cx="503433"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4" name="Rounded Rectangle 13"/>
            <p:cNvSpPr/>
            <p:nvPr/>
          </p:nvSpPr>
          <p:spPr>
            <a:xfrm>
              <a:off x="4647793" y="4708400"/>
              <a:ext cx="131688" cy="93954"/>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5" name="Rounded Rectangle 14"/>
            <p:cNvSpPr/>
            <p:nvPr/>
          </p:nvSpPr>
          <p:spPr>
            <a:xfrm>
              <a:off x="4834351" y="4709845"/>
              <a:ext cx="131688"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sp>
        <p:nvSpPr>
          <p:cNvPr id="16" name="Rectangle 15"/>
          <p:cNvSpPr/>
          <p:nvPr/>
        </p:nvSpPr>
        <p:spPr bwMode="auto">
          <a:xfrm>
            <a:off x="9024938" y="4870226"/>
            <a:ext cx="673100" cy="7747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7" name="Rectangle 16"/>
          <p:cNvSpPr/>
          <p:nvPr/>
        </p:nvSpPr>
        <p:spPr bwMode="auto">
          <a:xfrm>
            <a:off x="7354888" y="4868639"/>
            <a:ext cx="673100" cy="776287"/>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8" name="Rectangle 17"/>
          <p:cNvSpPr/>
          <p:nvPr/>
        </p:nvSpPr>
        <p:spPr bwMode="auto">
          <a:xfrm>
            <a:off x="5675313" y="4886101"/>
            <a:ext cx="674687" cy="7747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9" name="Rectangle 18"/>
          <p:cNvSpPr/>
          <p:nvPr/>
        </p:nvSpPr>
        <p:spPr bwMode="auto">
          <a:xfrm>
            <a:off x="3908425" y="4868639"/>
            <a:ext cx="673100" cy="776287"/>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0" name="Rectangle 19"/>
          <p:cNvSpPr/>
          <p:nvPr/>
        </p:nvSpPr>
        <p:spPr bwMode="auto">
          <a:xfrm>
            <a:off x="2284413" y="4886101"/>
            <a:ext cx="674687" cy="7747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1" name="Oval 20"/>
          <p:cNvSpPr>
            <a:spLocks noChangeAspect="1"/>
          </p:cNvSpPr>
          <p:nvPr/>
        </p:nvSpPr>
        <p:spPr bwMode="auto">
          <a:xfrm>
            <a:off x="2393950" y="5114701"/>
            <a:ext cx="457200" cy="457200"/>
          </a:xfrm>
          <a:prstGeom prst="ellipse">
            <a:avLst/>
          </a:prstGeom>
          <a:solidFill>
            <a:srgbClr val="C3CFD0"/>
          </a:solidFill>
          <a:ln w="571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22"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51463" y="4125689"/>
            <a:ext cx="13223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33"/>
          <p:cNvSpPr txBox="1">
            <a:spLocks noChangeArrowheads="1"/>
          </p:cNvSpPr>
          <p:nvPr/>
        </p:nvSpPr>
        <p:spPr bwMode="auto">
          <a:xfrm>
            <a:off x="2116138" y="4381276"/>
            <a:ext cx="1011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1900" dirty="0">
                <a:solidFill>
                  <a:srgbClr val="FFFFFF"/>
                </a:solidFill>
                <a:latin typeface="Calibri" panose="020F0502020204030204" pitchFamily="34" charset="0"/>
              </a:rPr>
              <a:t>PDB$SEED</a:t>
            </a:r>
          </a:p>
        </p:txBody>
      </p:sp>
      <p:sp>
        <p:nvSpPr>
          <p:cNvPr id="24" name="TextBox 35"/>
          <p:cNvSpPr txBox="1">
            <a:spLocks noChangeArrowheads="1"/>
          </p:cNvSpPr>
          <p:nvPr/>
        </p:nvSpPr>
        <p:spPr bwMode="auto">
          <a:xfrm>
            <a:off x="5507038" y="4417789"/>
            <a:ext cx="101123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b="1" dirty="0">
                <a:solidFill>
                  <a:srgbClr val="FFFFFF"/>
                </a:solidFill>
                <a:latin typeface="Calibri" panose="020F0502020204030204" pitchFamily="34" charset="0"/>
              </a:rPr>
              <a:t>NA</a:t>
            </a:r>
          </a:p>
        </p:txBody>
      </p:sp>
      <p:pic>
        <p:nvPicPr>
          <p:cNvPr id="25"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3995514"/>
            <a:ext cx="1501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9"/>
          <p:cNvSpPr txBox="1">
            <a:spLocks noChangeArrowheads="1"/>
          </p:cNvSpPr>
          <p:nvPr/>
        </p:nvSpPr>
        <p:spPr bwMode="auto">
          <a:xfrm>
            <a:off x="2049463" y="4386039"/>
            <a:ext cx="1146175" cy="37465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900" b="1" dirty="0">
                <a:solidFill>
                  <a:srgbClr val="000000"/>
                </a:solidFill>
                <a:latin typeface="Calibri" pitchFamily="34" charset="0"/>
                <a:cs typeface="Arial" charset="0"/>
              </a:rPr>
              <a:t>PDB$SEED</a:t>
            </a:r>
          </a:p>
        </p:txBody>
      </p:sp>
      <p:cxnSp>
        <p:nvCxnSpPr>
          <p:cNvPr id="27" name="Straight Connector 26"/>
          <p:cNvCxnSpPr/>
          <p:nvPr/>
        </p:nvCxnSpPr>
        <p:spPr bwMode="auto">
          <a:xfrm>
            <a:off x="4849813" y="4195539"/>
            <a:ext cx="427037" cy="0"/>
          </a:xfrm>
          <a:prstGeom prst="line">
            <a:avLst/>
          </a:prstGeom>
          <a:ln w="2857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flipV="1">
            <a:off x="5276850" y="3846289"/>
            <a:ext cx="0" cy="349250"/>
          </a:xfrm>
          <a:prstGeom prst="line">
            <a:avLst/>
          </a:prstGeom>
          <a:ln w="2857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276850" y="3846289"/>
            <a:ext cx="4224338" cy="0"/>
          </a:xfrm>
          <a:prstGeom prst="line">
            <a:avLst/>
          </a:prstGeom>
          <a:ln w="2857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bwMode="auto">
          <a:xfrm>
            <a:off x="5849938" y="3849464"/>
            <a:ext cx="0" cy="360362"/>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bwMode="auto">
          <a:xfrm>
            <a:off x="7691438" y="3838351"/>
            <a:ext cx="0" cy="360363"/>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bwMode="auto">
          <a:xfrm>
            <a:off x="9498013" y="3838351"/>
            <a:ext cx="0" cy="360363"/>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2"/>
          <p:cNvSpPr txBox="1">
            <a:spLocks noChangeArrowheads="1"/>
          </p:cNvSpPr>
          <p:nvPr/>
        </p:nvSpPr>
        <p:spPr bwMode="auto">
          <a:xfrm>
            <a:off x="3265488" y="2131789"/>
            <a:ext cx="49593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endParaRPr lang="en-US" altLang="en-US" sz="1900" dirty="0">
              <a:solidFill>
                <a:srgbClr val="5F5F5F"/>
              </a:solidFill>
              <a:latin typeface="Calibri" panose="020F0502020204030204" pitchFamily="34" charset="0"/>
            </a:endParaRPr>
          </a:p>
        </p:txBody>
      </p:sp>
      <p:sp>
        <p:nvSpPr>
          <p:cNvPr id="34" name="TextBox 33"/>
          <p:cNvSpPr txBox="1"/>
          <p:nvPr/>
        </p:nvSpPr>
        <p:spPr>
          <a:xfrm>
            <a:off x="1101725" y="2444526"/>
            <a:ext cx="4032250" cy="649288"/>
          </a:xfrm>
          <a:prstGeom prst="rect">
            <a:avLst/>
          </a:prstGeom>
          <a:ln w="28575"/>
        </p:spPr>
        <p:style>
          <a:lnRef idx="2">
            <a:schemeClr val="accent1"/>
          </a:lnRef>
          <a:fillRef idx="1">
            <a:schemeClr val="lt1"/>
          </a:fillRef>
          <a:effectRef idx="0">
            <a:schemeClr val="accent1"/>
          </a:effectRef>
          <a:fontRef idx="minor">
            <a:schemeClr val="dk1"/>
          </a:fontRef>
        </p:style>
        <p:txBody>
          <a:bodyPr lIns="0" tIns="0" rIns="0" bIns="0" anchor="ctr"/>
          <a:lstStyle/>
          <a:p>
            <a:pPr marL="360000" defTabSz="914285" eaLnBrk="1" hangingPunct="1">
              <a:lnSpc>
                <a:spcPts val="2300"/>
              </a:lnSpc>
              <a:defRPr/>
            </a:pPr>
            <a:r>
              <a:rPr lang="en-US" sz="1400" dirty="0">
                <a:solidFill>
                  <a:srgbClr val="5F5F5F"/>
                </a:solidFill>
                <a:cs typeface="Corbel"/>
              </a:rPr>
              <a:t>SELECT .. FROM fact_tab </a:t>
            </a:r>
          </a:p>
          <a:p>
            <a:pPr marL="360000" defTabSz="914285" eaLnBrk="1" hangingPunct="1">
              <a:lnSpc>
                <a:spcPts val="2300"/>
              </a:lnSpc>
              <a:defRPr/>
            </a:pPr>
            <a:r>
              <a:rPr lang="en-US" sz="1400" dirty="0">
                <a:solidFill>
                  <a:srgbClr val="5F5F5F"/>
                </a:solidFill>
                <a:cs typeface="Corbel"/>
              </a:rPr>
              <a:t>WHERE region  = </a:t>
            </a:r>
            <a:r>
              <a:rPr lang="en-US" sz="1400" dirty="0">
                <a:solidFill>
                  <a:srgbClr val="FF0000"/>
                </a:solidFill>
              </a:rPr>
              <a:t>'</a:t>
            </a:r>
            <a:r>
              <a:rPr lang="en-US" sz="1400" b="1" dirty="0">
                <a:solidFill>
                  <a:srgbClr val="FF0000"/>
                </a:solidFill>
                <a:cs typeface="Corbel"/>
              </a:rPr>
              <a:t>AMERICA</a:t>
            </a:r>
            <a:r>
              <a:rPr lang="en-US" sz="1400" dirty="0">
                <a:solidFill>
                  <a:srgbClr val="FF0000"/>
                </a:solidFill>
              </a:rPr>
              <a:t>'</a:t>
            </a:r>
            <a:r>
              <a:rPr lang="en-US" sz="1400" dirty="0">
                <a:solidFill>
                  <a:srgbClr val="5F5F5F"/>
                </a:solidFill>
                <a:cs typeface="Corbel"/>
              </a:rPr>
              <a:t>;</a:t>
            </a:r>
          </a:p>
        </p:txBody>
      </p:sp>
      <p:cxnSp>
        <p:nvCxnSpPr>
          <p:cNvPr id="35" name="Elbow Connector 34"/>
          <p:cNvCxnSpPr>
            <a:stCxn id="34" idx="2"/>
            <a:endCxn id="4" idx="0"/>
          </p:cNvCxnSpPr>
          <p:nvPr/>
        </p:nvCxnSpPr>
        <p:spPr>
          <a:xfrm rot="16200000" flipH="1">
            <a:off x="4156076" y="2057176"/>
            <a:ext cx="658812" cy="2732087"/>
          </a:xfrm>
          <a:prstGeom prst="bentConnector3">
            <a:avLst>
              <a:gd name="adj1" fmla="val 50000"/>
            </a:avLst>
          </a:prstGeom>
          <a:ln w="28575" cmpd="sng">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70675" y="2492151"/>
            <a:ext cx="4799013" cy="649288"/>
          </a:xfrm>
          <a:prstGeom prst="rect">
            <a:avLst/>
          </a:prstGeom>
          <a:ln w="28575">
            <a:solidFill>
              <a:srgbClr val="000090"/>
            </a:solidFill>
          </a:ln>
        </p:spPr>
        <p:style>
          <a:lnRef idx="2">
            <a:schemeClr val="accent1"/>
          </a:lnRef>
          <a:fillRef idx="1">
            <a:schemeClr val="lt1"/>
          </a:fillRef>
          <a:effectRef idx="0">
            <a:schemeClr val="accent1"/>
          </a:effectRef>
          <a:fontRef idx="minor">
            <a:schemeClr val="dk1"/>
          </a:fontRef>
        </p:style>
        <p:txBody>
          <a:bodyPr lIns="0" tIns="0" rIns="0" bIns="0" anchor="ctr"/>
          <a:lstStyle/>
          <a:p>
            <a:pPr marL="360000" defTabSz="914285" eaLnBrk="1" hangingPunct="1">
              <a:lnSpc>
                <a:spcPts val="2300"/>
              </a:lnSpc>
              <a:defRPr/>
            </a:pPr>
            <a:r>
              <a:rPr lang="en-US" sz="1400" dirty="0">
                <a:solidFill>
                  <a:srgbClr val="5F5F5F"/>
                </a:solidFill>
                <a:cs typeface="Corbel"/>
              </a:rPr>
              <a:t>UPDATE fact_tab</a:t>
            </a:r>
            <a:r>
              <a:rPr lang="en-US" sz="1600" dirty="0">
                <a:solidFill>
                  <a:srgbClr val="5F5F5F"/>
                </a:solidFill>
                <a:cs typeface="Corbel"/>
              </a:rPr>
              <a:t>2 </a:t>
            </a:r>
            <a:r>
              <a:rPr lang="en-US" sz="1400" dirty="0">
                <a:solidFill>
                  <a:srgbClr val="5F5F5F"/>
                </a:solidFill>
                <a:cs typeface="Corbel"/>
              </a:rPr>
              <a:t>SET  COLUMN</a:t>
            </a:r>
          </a:p>
          <a:p>
            <a:pPr marL="360000" defTabSz="914285" eaLnBrk="1" hangingPunct="1">
              <a:lnSpc>
                <a:spcPts val="2300"/>
              </a:lnSpc>
              <a:defRPr/>
            </a:pPr>
            <a:r>
              <a:rPr lang="en-US" sz="1400" dirty="0">
                <a:solidFill>
                  <a:srgbClr val="5F5F5F"/>
                </a:solidFill>
                <a:cs typeface="Corbel"/>
              </a:rPr>
              <a:t>WHERE  region = </a:t>
            </a:r>
            <a:r>
              <a:rPr lang="en-US" sz="1400" dirty="0">
                <a:solidFill>
                  <a:srgbClr val="3333CC"/>
                </a:solidFill>
              </a:rPr>
              <a:t>'</a:t>
            </a:r>
            <a:r>
              <a:rPr lang="en-US" sz="1400" b="1" dirty="0">
                <a:solidFill>
                  <a:srgbClr val="3333CC"/>
                </a:solidFill>
                <a:cs typeface="Corbel"/>
              </a:rPr>
              <a:t>FRANCE</a:t>
            </a:r>
            <a:r>
              <a:rPr lang="en-US" sz="1400" dirty="0">
                <a:solidFill>
                  <a:srgbClr val="3333CC"/>
                </a:solidFill>
              </a:rPr>
              <a:t>'</a:t>
            </a:r>
            <a:r>
              <a:rPr lang="en-US" sz="1400" dirty="0">
                <a:solidFill>
                  <a:srgbClr val="5F5F5F"/>
                </a:solidFill>
                <a:cs typeface="Corbel"/>
              </a:rPr>
              <a:t>;</a:t>
            </a:r>
          </a:p>
        </p:txBody>
      </p:sp>
      <p:sp>
        <p:nvSpPr>
          <p:cNvPr id="37" name="TextBox 36"/>
          <p:cNvSpPr txBox="1"/>
          <p:nvPr/>
        </p:nvSpPr>
        <p:spPr>
          <a:xfrm>
            <a:off x="2446338" y="1268189"/>
            <a:ext cx="7575550" cy="1081087"/>
          </a:xfrm>
          <a:prstGeom prst="rect">
            <a:avLst/>
          </a:prstGeom>
          <a:ln w="28575">
            <a:solidFill>
              <a:srgbClr val="008000"/>
            </a:solidFill>
          </a:ln>
        </p:spPr>
        <p:style>
          <a:lnRef idx="2">
            <a:schemeClr val="accent1"/>
          </a:lnRef>
          <a:fillRef idx="1">
            <a:schemeClr val="lt1"/>
          </a:fillRef>
          <a:effectRef idx="0">
            <a:schemeClr val="accent1"/>
          </a:effectRef>
          <a:fontRef idx="minor">
            <a:schemeClr val="dk1"/>
          </a:fontRef>
        </p:style>
        <p:txBody>
          <a:bodyPr lIns="0" tIns="108000" rIns="0" bIns="0" anchor="ctr"/>
          <a:lstStyle/>
          <a:p>
            <a:pPr marL="360000" defTabSz="914285" eaLnBrk="1" hangingPunct="1">
              <a:defRPr/>
            </a:pPr>
            <a:r>
              <a:rPr lang="en-US" sz="1400" dirty="0">
                <a:solidFill>
                  <a:srgbClr val="5F5F5F"/>
                </a:solidFill>
                <a:cs typeface="Corbel"/>
              </a:rPr>
              <a:t>SELECT … FROM  some_table  WHERE region  IN (</a:t>
            </a:r>
            <a:r>
              <a:rPr lang="en-US" sz="1400" dirty="0">
                <a:solidFill>
                  <a:srgbClr val="00B050"/>
                </a:solidFill>
              </a:rPr>
              <a:t>'</a:t>
            </a:r>
            <a:r>
              <a:rPr lang="en-US" sz="1400" b="1" dirty="0">
                <a:solidFill>
                  <a:srgbClr val="00B050"/>
                </a:solidFill>
                <a:cs typeface="Corbel"/>
              </a:rPr>
              <a:t>CANADA</a:t>
            </a:r>
            <a:r>
              <a:rPr lang="en-US" sz="1400" dirty="0">
                <a:solidFill>
                  <a:srgbClr val="00B050"/>
                </a:solidFill>
              </a:rPr>
              <a:t>'</a:t>
            </a:r>
            <a:r>
              <a:rPr lang="en-US" sz="1400" dirty="0">
                <a:solidFill>
                  <a:schemeClr val="tx1"/>
                </a:solidFill>
                <a:cs typeface="Corbel"/>
              </a:rPr>
              <a:t>,</a:t>
            </a:r>
            <a:r>
              <a:rPr lang="en-US" sz="1400" b="1" dirty="0">
                <a:solidFill>
                  <a:srgbClr val="00B050"/>
                </a:solidFill>
                <a:cs typeface="Corbel"/>
              </a:rPr>
              <a:t> </a:t>
            </a:r>
            <a:r>
              <a:rPr lang="en-US" sz="1400" dirty="0">
                <a:solidFill>
                  <a:srgbClr val="00B050"/>
                </a:solidFill>
              </a:rPr>
              <a:t>'</a:t>
            </a:r>
            <a:r>
              <a:rPr lang="en-US" sz="1400" b="1" dirty="0">
                <a:solidFill>
                  <a:srgbClr val="00B050"/>
                </a:solidFill>
                <a:cs typeface="Corbel"/>
              </a:rPr>
              <a:t>GERMANY</a:t>
            </a:r>
            <a:r>
              <a:rPr lang="en-US" sz="1400" dirty="0">
                <a:solidFill>
                  <a:srgbClr val="00B050"/>
                </a:solidFill>
              </a:rPr>
              <a:t>'</a:t>
            </a:r>
            <a:r>
              <a:rPr lang="en-US" sz="1400" dirty="0">
                <a:solidFill>
                  <a:schemeClr val="tx1"/>
                </a:solidFill>
                <a:cs typeface="Corbel"/>
              </a:rPr>
              <a:t>,</a:t>
            </a:r>
            <a:r>
              <a:rPr lang="en-US" sz="1400" dirty="0">
                <a:solidFill>
                  <a:schemeClr val="tx1"/>
                </a:solidFill>
              </a:rPr>
              <a:t> </a:t>
            </a:r>
            <a:r>
              <a:rPr lang="en-US" sz="1400" dirty="0">
                <a:solidFill>
                  <a:srgbClr val="00B050"/>
                </a:solidFill>
              </a:rPr>
              <a:t>'</a:t>
            </a:r>
            <a:r>
              <a:rPr lang="en-US" sz="1400" b="1" dirty="0">
                <a:solidFill>
                  <a:srgbClr val="00B050"/>
                </a:solidFill>
                <a:cs typeface="Corbel"/>
              </a:rPr>
              <a:t>INDIA</a:t>
            </a:r>
            <a:r>
              <a:rPr lang="en-US" sz="1400" dirty="0">
                <a:solidFill>
                  <a:srgbClr val="00B050"/>
                </a:solidFill>
              </a:rPr>
              <a:t>'</a:t>
            </a:r>
            <a:r>
              <a:rPr lang="en-US" sz="1400" dirty="0">
                <a:solidFill>
                  <a:srgbClr val="5F5F5F"/>
                </a:solidFill>
                <a:cs typeface="Corbel"/>
              </a:rPr>
              <a:t>);</a:t>
            </a:r>
          </a:p>
          <a:p>
            <a:pPr marL="360000" algn="ctr" defTabSz="914285" eaLnBrk="1" hangingPunct="1">
              <a:defRPr/>
            </a:pPr>
            <a:endParaRPr lang="en-US" sz="1400" dirty="0">
              <a:solidFill>
                <a:srgbClr val="5F5F5F"/>
              </a:solidFill>
              <a:cs typeface="Corbel"/>
            </a:endParaRPr>
          </a:p>
          <a:p>
            <a:pPr marL="360000" defTabSz="914285" eaLnBrk="1" hangingPunct="1">
              <a:defRPr/>
            </a:pPr>
            <a:r>
              <a:rPr lang="en-US" sz="1400" dirty="0">
                <a:solidFill>
                  <a:srgbClr val="5F5F5F"/>
                </a:solidFill>
                <a:cs typeface="Corbel"/>
              </a:rPr>
              <a:t>- Use CONTAINERS to implicitly AGGREGATE  data-</a:t>
            </a:r>
          </a:p>
        </p:txBody>
      </p:sp>
      <p:cxnSp>
        <p:nvCxnSpPr>
          <p:cNvPr id="38" name="Straight Arrow Connector 79"/>
          <p:cNvCxnSpPr>
            <a:cxnSpLocks noChangeShapeType="1"/>
          </p:cNvCxnSpPr>
          <p:nvPr/>
        </p:nvCxnSpPr>
        <p:spPr bwMode="auto">
          <a:xfrm>
            <a:off x="9742488" y="3141439"/>
            <a:ext cx="0" cy="863600"/>
          </a:xfrm>
          <a:prstGeom prst="straightConnector1">
            <a:avLst/>
          </a:prstGeom>
          <a:noFill/>
          <a:ln w="28575" algn="ctr">
            <a:solidFill>
              <a:srgbClr val="3333CC"/>
            </a:solidFill>
            <a:round/>
            <a:headEnd type="none" w="sm" len="sm"/>
            <a:tailEnd type="triangle" w="lg" len="lg"/>
          </a:ln>
          <a:extLst>
            <a:ext uri="{909E8E84-426E-40DD-AFC4-6F175D3DCCD1}">
              <a14:hiddenFill xmlns:a14="http://schemas.microsoft.com/office/drawing/2010/main">
                <a:noFill/>
              </a14:hiddenFill>
            </a:ext>
          </a:extLst>
        </p:spPr>
      </p:cxnSp>
      <p:pic>
        <p:nvPicPr>
          <p:cNvPr id="39" name="Picture 32" descr="db-orang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0750" y="3933601"/>
            <a:ext cx="15684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p:cNvSpPr txBox="1">
            <a:spLocks noChangeArrowheads="1"/>
          </p:cNvSpPr>
          <p:nvPr/>
        </p:nvSpPr>
        <p:spPr bwMode="auto">
          <a:xfrm>
            <a:off x="3476625" y="4316189"/>
            <a:ext cx="1536700" cy="63500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900" b="1" dirty="0">
                <a:solidFill>
                  <a:srgbClr val="000000"/>
                </a:solidFill>
                <a:latin typeface="Calibri" pitchFamily="34" charset="0"/>
                <a:cs typeface="Arial" charset="0"/>
              </a:rPr>
              <a:t>Application ROOT</a:t>
            </a:r>
          </a:p>
        </p:txBody>
      </p:sp>
      <p:sp>
        <p:nvSpPr>
          <p:cNvPr id="42" name="Oval 41"/>
          <p:cNvSpPr>
            <a:spLocks noChangeAspect="1"/>
          </p:cNvSpPr>
          <p:nvPr/>
        </p:nvSpPr>
        <p:spPr bwMode="auto">
          <a:xfrm>
            <a:off x="4016375" y="5114701"/>
            <a:ext cx="457200" cy="457200"/>
          </a:xfrm>
          <a:prstGeom prst="ellipse">
            <a:avLst/>
          </a:prstGeom>
          <a:solidFill>
            <a:srgbClr val="C3CFD0"/>
          </a:solidFill>
          <a:ln w="571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43" name="Oval 42"/>
          <p:cNvSpPr>
            <a:spLocks noChangeAspect="1"/>
          </p:cNvSpPr>
          <p:nvPr/>
        </p:nvSpPr>
        <p:spPr bwMode="auto">
          <a:xfrm>
            <a:off x="5784850" y="5114701"/>
            <a:ext cx="457200" cy="457200"/>
          </a:xfrm>
          <a:prstGeom prst="ellipse">
            <a:avLst/>
          </a:prstGeom>
          <a:solidFill>
            <a:srgbClr val="C3CFD0"/>
          </a:solidFill>
          <a:ln w="571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44"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31038" y="4125689"/>
            <a:ext cx="1320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01088" y="4125689"/>
            <a:ext cx="1320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36"/>
          <p:cNvSpPr txBox="1">
            <a:spLocks noChangeArrowheads="1"/>
          </p:cNvSpPr>
          <p:nvPr/>
        </p:nvSpPr>
        <p:spPr bwMode="auto">
          <a:xfrm>
            <a:off x="7185025" y="4417789"/>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b="1" dirty="0">
                <a:solidFill>
                  <a:srgbClr val="FFFFFF"/>
                </a:solidFill>
                <a:latin typeface="Calibri" panose="020F0502020204030204" pitchFamily="34" charset="0"/>
              </a:rPr>
              <a:t>APAC</a:t>
            </a:r>
          </a:p>
        </p:txBody>
      </p:sp>
      <p:sp>
        <p:nvSpPr>
          <p:cNvPr id="47" name="TextBox 37"/>
          <p:cNvSpPr txBox="1">
            <a:spLocks noChangeArrowheads="1"/>
          </p:cNvSpPr>
          <p:nvPr/>
        </p:nvSpPr>
        <p:spPr bwMode="auto">
          <a:xfrm>
            <a:off x="8855075" y="4417789"/>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b="1" dirty="0">
                <a:solidFill>
                  <a:srgbClr val="FFFFFF"/>
                </a:solidFill>
                <a:latin typeface="Calibri" panose="020F0502020204030204" pitchFamily="34" charset="0"/>
              </a:rPr>
              <a:t>EMEA</a:t>
            </a:r>
          </a:p>
        </p:txBody>
      </p:sp>
      <p:sp>
        <p:nvSpPr>
          <p:cNvPr id="48" name="Oval 47"/>
          <p:cNvSpPr>
            <a:spLocks noChangeAspect="1"/>
          </p:cNvSpPr>
          <p:nvPr/>
        </p:nvSpPr>
        <p:spPr bwMode="auto">
          <a:xfrm>
            <a:off x="7462838" y="5114701"/>
            <a:ext cx="457200" cy="457200"/>
          </a:xfrm>
          <a:prstGeom prst="ellipse">
            <a:avLst/>
          </a:prstGeom>
          <a:solidFill>
            <a:srgbClr val="C3CFD0"/>
          </a:solidFill>
          <a:ln w="571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49" name="Oval 48"/>
          <p:cNvSpPr>
            <a:spLocks noChangeAspect="1"/>
          </p:cNvSpPr>
          <p:nvPr/>
        </p:nvSpPr>
        <p:spPr bwMode="auto">
          <a:xfrm>
            <a:off x="9132888" y="5114701"/>
            <a:ext cx="457200" cy="457200"/>
          </a:xfrm>
          <a:prstGeom prst="ellipse">
            <a:avLst/>
          </a:prstGeom>
          <a:solidFill>
            <a:srgbClr val="C3CFD0"/>
          </a:solidFill>
          <a:ln w="571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cxnSp>
        <p:nvCxnSpPr>
          <p:cNvPr id="54" name="Elbow Connector 53"/>
          <p:cNvCxnSpPr/>
          <p:nvPr/>
        </p:nvCxnSpPr>
        <p:spPr>
          <a:xfrm rot="5400000">
            <a:off x="4364362" y="2488739"/>
            <a:ext cx="1627542" cy="1385301"/>
          </a:xfrm>
          <a:prstGeom prst="bentConnector3">
            <a:avLst>
              <a:gd name="adj1" fmla="val 50000"/>
            </a:avLst>
          </a:prstGeom>
          <a:ln w="28575" cmpd="sng">
            <a:solidFill>
              <a:srgbClr val="008000"/>
            </a:solidFill>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68329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0" y="-27384"/>
            <a:ext cx="9289032" cy="1088627"/>
          </a:xfrm>
        </p:spPr>
        <p:txBody>
          <a:bodyPr/>
          <a:lstStyle/>
          <a:p>
            <a:r>
              <a:rPr lang="en-US" altLang="en-US" dirty="0"/>
              <a:t>Dynamic Container Map</a:t>
            </a:r>
            <a:endParaRPr lang="en-US" dirty="0"/>
          </a:p>
        </p:txBody>
      </p:sp>
      <p:grpSp>
        <p:nvGrpSpPr>
          <p:cNvPr id="4" name="Group 3"/>
          <p:cNvGrpSpPr>
            <a:grpSpLocks/>
          </p:cNvGrpSpPr>
          <p:nvPr/>
        </p:nvGrpSpPr>
        <p:grpSpPr bwMode="auto">
          <a:xfrm>
            <a:off x="881063" y="2962275"/>
            <a:ext cx="10426700" cy="2051050"/>
            <a:chOff x="743744" y="4346577"/>
            <a:chExt cx="10425282" cy="2051050"/>
          </a:xfrm>
        </p:grpSpPr>
        <p:sp>
          <p:nvSpPr>
            <p:cNvPr id="5" name="Rounded Rectangle 4"/>
            <p:cNvSpPr/>
            <p:nvPr/>
          </p:nvSpPr>
          <p:spPr>
            <a:xfrm>
              <a:off x="743744" y="4346577"/>
              <a:ext cx="10425282" cy="2051050"/>
            </a:xfrm>
            <a:prstGeom prst="roundRect">
              <a:avLst>
                <a:gd name="adj" fmla="val 12471"/>
              </a:avLst>
            </a:prstGeom>
            <a:solidFill>
              <a:schemeClr val="accent5">
                <a:lumMod val="20000"/>
                <a:lumOff val="80000"/>
              </a:schemeClr>
            </a:solidFill>
            <a:ln w="28575">
              <a:noFill/>
              <a:prstDash val="solid"/>
            </a:ln>
          </p:spPr>
          <p:style>
            <a:lnRef idx="2">
              <a:schemeClr val="accent4"/>
            </a:lnRef>
            <a:fillRef idx="1">
              <a:schemeClr val="lt1"/>
            </a:fillRef>
            <a:effectRef idx="0">
              <a:schemeClr val="accent4"/>
            </a:effectRef>
            <a:fontRef idx="minor">
              <a:schemeClr val="dk1"/>
            </a:fontRef>
          </p:style>
          <p:txBody>
            <a:bodyPr lIns="121835" tIns="60917" rIns="121835" bIns="60917" anchor="ctr"/>
            <a:lstStyle/>
            <a:p>
              <a:pPr algn="ctr" defTabSz="914285" eaLnBrk="1" hangingPunct="1">
                <a:lnSpc>
                  <a:spcPct val="90000"/>
                </a:lnSpc>
                <a:defRPr/>
              </a:pPr>
              <a:endParaRPr lang="en-US" sz="1900" dirty="0">
                <a:solidFill>
                  <a:srgbClr val="5F5F5F"/>
                </a:solidFill>
                <a:latin typeface="Calibri"/>
              </a:endParaRPr>
            </a:p>
          </p:txBody>
        </p:sp>
        <p:sp>
          <p:nvSpPr>
            <p:cNvPr id="6" name="Rounded Rectangle 5"/>
            <p:cNvSpPr/>
            <p:nvPr/>
          </p:nvSpPr>
          <p:spPr bwMode="auto">
            <a:xfrm>
              <a:off x="1081835" y="5683252"/>
              <a:ext cx="9742750" cy="57150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7" name="Group 11"/>
            <p:cNvGrpSpPr>
              <a:grpSpLocks/>
            </p:cNvGrpSpPr>
            <p:nvPr/>
          </p:nvGrpSpPr>
          <p:grpSpPr bwMode="auto">
            <a:xfrm>
              <a:off x="1424781" y="5499102"/>
              <a:ext cx="536575" cy="338138"/>
              <a:chOff x="4576462" y="4579754"/>
              <a:chExt cx="465024" cy="307883"/>
            </a:xfrm>
          </p:grpSpPr>
          <p:sp>
            <p:nvSpPr>
              <p:cNvPr id="69" name="Rounded Rectangle 68"/>
              <p:cNvSpPr/>
              <p:nvPr/>
            </p:nvSpPr>
            <p:spPr>
              <a:xfrm>
                <a:off x="4576381" y="4579754"/>
                <a:ext cx="464961"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0" name="Rectangle 69"/>
              <p:cNvSpPr/>
              <p:nvPr/>
            </p:nvSpPr>
            <p:spPr>
              <a:xfrm>
                <a:off x="4576381" y="4579754"/>
                <a:ext cx="464961"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1" name="Rounded Rectangle 70"/>
              <p:cNvSpPr/>
              <p:nvPr/>
            </p:nvSpPr>
            <p:spPr>
              <a:xfrm>
                <a:off x="4647914" y="4708400"/>
                <a:ext cx="132060" cy="93954"/>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2" name="Rounded Rectangle 71"/>
              <p:cNvSpPr/>
              <p:nvPr/>
            </p:nvSpPr>
            <p:spPr>
              <a:xfrm>
                <a:off x="4834999" y="4709845"/>
                <a:ext cx="130685"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grpSp>
          <p:nvGrpSpPr>
            <p:cNvPr id="8" name="Group 12"/>
            <p:cNvGrpSpPr>
              <a:grpSpLocks/>
            </p:cNvGrpSpPr>
            <p:nvPr/>
          </p:nvGrpSpPr>
          <p:grpSpPr bwMode="auto">
            <a:xfrm>
              <a:off x="4822031" y="5495927"/>
              <a:ext cx="538163" cy="338138"/>
              <a:chOff x="4576462" y="4579754"/>
              <a:chExt cx="465024" cy="307883"/>
            </a:xfrm>
          </p:grpSpPr>
          <p:sp>
            <p:nvSpPr>
              <p:cNvPr id="65" name="Rounded Rectangle 64"/>
              <p:cNvSpPr/>
              <p:nvPr/>
            </p:nvSpPr>
            <p:spPr>
              <a:xfrm>
                <a:off x="4575982" y="4579754"/>
                <a:ext cx="480048"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66" name="Rectangle 65"/>
              <p:cNvSpPr/>
              <p:nvPr/>
            </p:nvSpPr>
            <p:spPr>
              <a:xfrm>
                <a:off x="4575982" y="4579754"/>
                <a:ext cx="480048"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67" name="Rounded Rectangle 66"/>
              <p:cNvSpPr/>
              <p:nvPr/>
            </p:nvSpPr>
            <p:spPr>
              <a:xfrm>
                <a:off x="4647304" y="4708400"/>
                <a:ext cx="131670" cy="93954"/>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68" name="Rounded Rectangle 67"/>
              <p:cNvSpPr/>
              <p:nvPr/>
            </p:nvSpPr>
            <p:spPr>
              <a:xfrm>
                <a:off x="4833837" y="4709845"/>
                <a:ext cx="131670"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sp>
          <p:nvSpPr>
            <p:cNvPr id="9" name="TextBox 33"/>
            <p:cNvSpPr txBox="1">
              <a:spLocks noChangeArrowheads="1"/>
            </p:cNvSpPr>
            <p:nvPr/>
          </p:nvSpPr>
          <p:spPr bwMode="auto">
            <a:xfrm>
              <a:off x="1204119" y="4975227"/>
              <a:ext cx="1011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912813">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912813">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912813">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912813">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lnSpc>
                  <a:spcPct val="90000"/>
                </a:lnSpc>
                <a:spcBef>
                  <a:spcPct val="0"/>
                </a:spcBef>
                <a:buClrTx/>
                <a:buFontTx/>
                <a:buNone/>
              </a:pPr>
              <a:r>
                <a:rPr lang="en-US" altLang="en-US" sz="1900" dirty="0">
                  <a:solidFill>
                    <a:srgbClr val="FFFFFF"/>
                  </a:solidFill>
                  <a:latin typeface="Calibri" panose="020F0502020204030204" pitchFamily="34" charset="0"/>
                </a:rPr>
                <a:t>PDB$SEED</a:t>
              </a:r>
            </a:p>
          </p:txBody>
        </p:sp>
        <p:grpSp>
          <p:nvGrpSpPr>
            <p:cNvPr id="10" name="Group 15"/>
            <p:cNvGrpSpPr>
              <a:grpSpLocks/>
            </p:cNvGrpSpPr>
            <p:nvPr/>
          </p:nvGrpSpPr>
          <p:grpSpPr bwMode="auto">
            <a:xfrm>
              <a:off x="1370806" y="5375277"/>
              <a:ext cx="666750" cy="849313"/>
              <a:chOff x="6406134" y="3021450"/>
              <a:chExt cx="506888" cy="763561"/>
            </a:xfrm>
          </p:grpSpPr>
          <p:sp>
            <p:nvSpPr>
              <p:cNvPr id="61" name="Rectangle 60"/>
              <p:cNvSpPr/>
              <p:nvPr/>
            </p:nvSpPr>
            <p:spPr>
              <a:xfrm>
                <a:off x="6406069"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62" name="Group 47"/>
              <p:cNvGrpSpPr>
                <a:grpSpLocks/>
              </p:cNvGrpSpPr>
              <p:nvPr/>
            </p:nvGrpSpPr>
            <p:grpSpPr bwMode="auto">
              <a:xfrm>
                <a:off x="6485736" y="3319811"/>
                <a:ext cx="347684" cy="408649"/>
                <a:chOff x="977111" y="3926767"/>
                <a:chExt cx="347684" cy="408649"/>
              </a:xfrm>
            </p:grpSpPr>
            <p:sp>
              <p:nvSpPr>
                <p:cNvPr id="63" name="Oval 62"/>
                <p:cNvSpPr>
                  <a:spLocks noChangeAspect="1"/>
                </p:cNvSpPr>
                <p:nvPr/>
              </p:nvSpPr>
              <p:spPr>
                <a:xfrm>
                  <a:off x="977087" y="3926694"/>
                  <a:ext cx="34753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64" name="Oval 63"/>
                <p:cNvSpPr>
                  <a:spLocks noChangeAspect="1"/>
                </p:cNvSpPr>
                <p:nvPr/>
              </p:nvSpPr>
              <p:spPr>
                <a:xfrm>
                  <a:off x="1063971" y="4030881"/>
                  <a:ext cx="173766"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pic>
          <p:nvPicPr>
            <p:cNvPr id="1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8231" y="4826002"/>
              <a:ext cx="12017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1110456" y="5164140"/>
              <a:ext cx="11795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defTabSz="912813">
                <a:defRPr>
                  <a:solidFill>
                    <a:schemeClr val="tx1"/>
                  </a:solidFill>
                  <a:latin typeface="Arial" panose="020B0604020202020204" pitchFamily="34" charset="0"/>
                  <a:cs typeface="Arial" panose="020B0604020202020204" pitchFamily="34" charset="0"/>
                </a:defRPr>
              </a:lvl2pPr>
              <a:lvl3pPr defTabSz="912813">
                <a:defRPr>
                  <a:solidFill>
                    <a:schemeClr val="tx1"/>
                  </a:solidFill>
                  <a:latin typeface="Arial" panose="020B0604020202020204" pitchFamily="34" charset="0"/>
                  <a:cs typeface="Arial" panose="020B0604020202020204" pitchFamily="34" charset="0"/>
                </a:defRPr>
              </a:lvl3pPr>
              <a:lvl4pPr defTabSz="912813">
                <a:defRPr>
                  <a:solidFill>
                    <a:schemeClr val="tx1"/>
                  </a:solidFill>
                  <a:latin typeface="Arial" panose="020B0604020202020204" pitchFamily="34" charset="0"/>
                  <a:cs typeface="Arial" panose="020B0604020202020204" pitchFamily="34" charset="0"/>
                </a:defRPr>
              </a:lvl4pPr>
              <a:lvl5pPr defTabSz="912813">
                <a:defRPr>
                  <a:solidFill>
                    <a:schemeClr val="tx1"/>
                  </a:solidFill>
                  <a:latin typeface="Arial" panose="020B0604020202020204" pitchFamily="34" charset="0"/>
                  <a:cs typeface="Arial" panose="020B0604020202020204" pitchFamily="34" charset="0"/>
                </a:defRPr>
              </a:lvl5pPr>
              <a:lvl6pPr marL="28940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3512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8084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656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b="1" dirty="0">
                  <a:solidFill>
                    <a:srgbClr val="000000"/>
                  </a:solidFill>
                  <a:latin typeface="Calibri" panose="020F0502020204030204" pitchFamily="34" charset="0"/>
                </a:rPr>
                <a:t>PDB$SEED</a:t>
              </a:r>
            </a:p>
          </p:txBody>
        </p:sp>
        <p:grpSp>
          <p:nvGrpSpPr>
            <p:cNvPr id="13" name="Group 15"/>
            <p:cNvGrpSpPr>
              <a:grpSpLocks/>
            </p:cNvGrpSpPr>
            <p:nvPr/>
          </p:nvGrpSpPr>
          <p:grpSpPr bwMode="auto">
            <a:xfrm>
              <a:off x="3061494" y="5375277"/>
              <a:ext cx="665162" cy="849313"/>
              <a:chOff x="6406134" y="3021450"/>
              <a:chExt cx="506888" cy="763561"/>
            </a:xfrm>
          </p:grpSpPr>
          <p:sp>
            <p:nvSpPr>
              <p:cNvPr id="57" name="Rectangle 56"/>
              <p:cNvSpPr/>
              <p:nvPr/>
            </p:nvSpPr>
            <p:spPr>
              <a:xfrm>
                <a:off x="6405894"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58" name="Group 47"/>
              <p:cNvGrpSpPr>
                <a:grpSpLocks/>
              </p:cNvGrpSpPr>
              <p:nvPr/>
            </p:nvGrpSpPr>
            <p:grpSpPr bwMode="auto">
              <a:xfrm>
                <a:off x="6485736" y="3319811"/>
                <a:ext cx="347684" cy="408649"/>
                <a:chOff x="977111" y="3926767"/>
                <a:chExt cx="347684" cy="408649"/>
              </a:xfrm>
            </p:grpSpPr>
            <p:sp>
              <p:nvSpPr>
                <p:cNvPr id="59" name="Oval 58"/>
                <p:cNvSpPr>
                  <a:spLocks noChangeAspect="1"/>
                </p:cNvSpPr>
                <p:nvPr/>
              </p:nvSpPr>
              <p:spPr>
                <a:xfrm>
                  <a:off x="977102" y="3926694"/>
                  <a:ext cx="34715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60" name="Oval 59"/>
                <p:cNvSpPr>
                  <a:spLocks noChangeAspect="1"/>
                </p:cNvSpPr>
                <p:nvPr/>
              </p:nvSpPr>
              <p:spPr>
                <a:xfrm>
                  <a:off x="1064193" y="4030881"/>
                  <a:ext cx="172971"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grpSp>
          <p:nvGrpSpPr>
            <p:cNvPr id="14" name="Group 15"/>
            <p:cNvGrpSpPr>
              <a:grpSpLocks/>
            </p:cNvGrpSpPr>
            <p:nvPr/>
          </p:nvGrpSpPr>
          <p:grpSpPr bwMode="auto">
            <a:xfrm>
              <a:off x="4760119" y="5375277"/>
              <a:ext cx="666750" cy="849313"/>
              <a:chOff x="6406134" y="3021450"/>
              <a:chExt cx="506888" cy="763561"/>
            </a:xfrm>
          </p:grpSpPr>
          <p:sp>
            <p:nvSpPr>
              <p:cNvPr id="53" name="Rectangle 52"/>
              <p:cNvSpPr/>
              <p:nvPr/>
            </p:nvSpPr>
            <p:spPr>
              <a:xfrm>
                <a:off x="6405719"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54" name="Group 47"/>
              <p:cNvGrpSpPr>
                <a:grpSpLocks/>
              </p:cNvGrpSpPr>
              <p:nvPr/>
            </p:nvGrpSpPr>
            <p:grpSpPr bwMode="auto">
              <a:xfrm>
                <a:off x="6485736" y="3319811"/>
                <a:ext cx="347684" cy="408649"/>
                <a:chOff x="977111" y="3926767"/>
                <a:chExt cx="347684" cy="408649"/>
              </a:xfrm>
            </p:grpSpPr>
            <p:sp>
              <p:nvSpPr>
                <p:cNvPr id="55" name="Oval 54"/>
                <p:cNvSpPr>
                  <a:spLocks noChangeAspect="1"/>
                </p:cNvSpPr>
                <p:nvPr/>
              </p:nvSpPr>
              <p:spPr>
                <a:xfrm>
                  <a:off x="976737" y="3926694"/>
                  <a:ext cx="34753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56" name="Oval 55"/>
                <p:cNvSpPr>
                  <a:spLocks noChangeAspect="1"/>
                </p:cNvSpPr>
                <p:nvPr/>
              </p:nvSpPr>
              <p:spPr>
                <a:xfrm>
                  <a:off x="1063620" y="4030881"/>
                  <a:ext cx="173766"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pic>
          <p:nvPicPr>
            <p:cNvPr id="15"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77544" y="4826002"/>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35"/>
            <p:cNvSpPr txBox="1">
              <a:spLocks noChangeArrowheads="1"/>
            </p:cNvSpPr>
            <p:nvPr/>
          </p:nvSpPr>
          <p:spPr bwMode="auto">
            <a:xfrm>
              <a:off x="4572794" y="5068889"/>
              <a:ext cx="1011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91281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912813">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912813">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912813">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912813">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lnSpc>
                  <a:spcPct val="90000"/>
                </a:lnSpc>
                <a:spcBef>
                  <a:spcPct val="0"/>
                </a:spcBef>
                <a:buClrTx/>
                <a:buFontTx/>
                <a:buNone/>
              </a:pPr>
              <a:r>
                <a:rPr lang="en-US" altLang="en-US" sz="1800" b="1" dirty="0">
                  <a:solidFill>
                    <a:srgbClr val="FFFFFF"/>
                  </a:solidFill>
                  <a:latin typeface="Calibri" panose="020F0502020204030204" pitchFamily="34" charset="0"/>
                </a:rPr>
                <a:t>N_AMER</a:t>
              </a:r>
            </a:p>
          </p:txBody>
        </p:sp>
        <p:grpSp>
          <p:nvGrpSpPr>
            <p:cNvPr id="17" name="Group 15"/>
            <p:cNvGrpSpPr>
              <a:grpSpLocks/>
            </p:cNvGrpSpPr>
            <p:nvPr/>
          </p:nvGrpSpPr>
          <p:grpSpPr bwMode="auto">
            <a:xfrm>
              <a:off x="8124048" y="5375277"/>
              <a:ext cx="666750" cy="849313"/>
              <a:chOff x="6406134" y="3021450"/>
              <a:chExt cx="506888" cy="763561"/>
            </a:xfrm>
          </p:grpSpPr>
          <p:sp>
            <p:nvSpPr>
              <p:cNvPr id="49" name="Rectangle 48"/>
              <p:cNvSpPr/>
              <p:nvPr/>
            </p:nvSpPr>
            <p:spPr>
              <a:xfrm>
                <a:off x="6406565"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50" name="Group 47"/>
              <p:cNvGrpSpPr>
                <a:grpSpLocks/>
              </p:cNvGrpSpPr>
              <p:nvPr/>
            </p:nvGrpSpPr>
            <p:grpSpPr bwMode="auto">
              <a:xfrm>
                <a:off x="6485736" y="3319811"/>
                <a:ext cx="347684" cy="408649"/>
                <a:chOff x="977111" y="3926767"/>
                <a:chExt cx="347684" cy="408649"/>
              </a:xfrm>
            </p:grpSpPr>
            <p:sp>
              <p:nvSpPr>
                <p:cNvPr id="51" name="Oval 50"/>
                <p:cNvSpPr>
                  <a:spLocks noChangeAspect="1"/>
                </p:cNvSpPr>
                <p:nvPr/>
              </p:nvSpPr>
              <p:spPr>
                <a:xfrm>
                  <a:off x="977583" y="3926694"/>
                  <a:ext cx="34753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52" name="Oval 51"/>
                <p:cNvSpPr>
                  <a:spLocks noChangeAspect="1"/>
                </p:cNvSpPr>
                <p:nvPr/>
              </p:nvSpPr>
              <p:spPr>
                <a:xfrm>
                  <a:off x="1064466" y="4030881"/>
                  <a:ext cx="173766"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pic>
          <p:nvPicPr>
            <p:cNvPr id="18"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5760" y="4826002"/>
              <a:ext cx="12017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6"/>
            <p:cNvSpPr txBox="1">
              <a:spLocks noChangeArrowheads="1"/>
            </p:cNvSpPr>
            <p:nvPr/>
          </p:nvSpPr>
          <p:spPr bwMode="auto">
            <a:xfrm>
              <a:off x="7951010" y="5068889"/>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91281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912813">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912813">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912813">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912813">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lnSpc>
                  <a:spcPct val="90000"/>
                </a:lnSpc>
                <a:spcBef>
                  <a:spcPct val="0"/>
                </a:spcBef>
                <a:buClrTx/>
                <a:buFontTx/>
                <a:buNone/>
              </a:pPr>
              <a:r>
                <a:rPr lang="en-US" altLang="en-US" sz="1800" b="1" dirty="0">
                  <a:solidFill>
                    <a:srgbClr val="FFFFFF"/>
                  </a:solidFill>
                  <a:latin typeface="Calibri" panose="020F0502020204030204" pitchFamily="34" charset="0"/>
                </a:rPr>
                <a:t>APAC</a:t>
              </a:r>
            </a:p>
          </p:txBody>
        </p:sp>
        <p:grpSp>
          <p:nvGrpSpPr>
            <p:cNvPr id="20" name="Group 15"/>
            <p:cNvGrpSpPr>
              <a:grpSpLocks/>
            </p:cNvGrpSpPr>
            <p:nvPr/>
          </p:nvGrpSpPr>
          <p:grpSpPr bwMode="auto">
            <a:xfrm>
              <a:off x="9980736" y="5375277"/>
              <a:ext cx="666750" cy="849313"/>
              <a:chOff x="6406134" y="3021450"/>
              <a:chExt cx="506888" cy="763561"/>
            </a:xfrm>
          </p:grpSpPr>
          <p:sp>
            <p:nvSpPr>
              <p:cNvPr id="45" name="Rectangle 44"/>
              <p:cNvSpPr/>
              <p:nvPr/>
            </p:nvSpPr>
            <p:spPr>
              <a:xfrm>
                <a:off x="6405689"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46" name="Group 47"/>
              <p:cNvGrpSpPr>
                <a:grpSpLocks/>
              </p:cNvGrpSpPr>
              <p:nvPr/>
            </p:nvGrpSpPr>
            <p:grpSpPr bwMode="auto">
              <a:xfrm>
                <a:off x="6485736" y="3319811"/>
                <a:ext cx="347684" cy="408649"/>
                <a:chOff x="977111" y="3926767"/>
                <a:chExt cx="347684" cy="408649"/>
              </a:xfrm>
            </p:grpSpPr>
            <p:sp>
              <p:nvSpPr>
                <p:cNvPr id="47" name="Oval 46"/>
                <p:cNvSpPr>
                  <a:spLocks noChangeAspect="1"/>
                </p:cNvSpPr>
                <p:nvPr/>
              </p:nvSpPr>
              <p:spPr>
                <a:xfrm>
                  <a:off x="976707" y="3926694"/>
                  <a:ext cx="34753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48" name="Oval 47"/>
                <p:cNvSpPr>
                  <a:spLocks noChangeAspect="1"/>
                </p:cNvSpPr>
                <p:nvPr/>
              </p:nvSpPr>
              <p:spPr>
                <a:xfrm>
                  <a:off x="1063590" y="4030881"/>
                  <a:ext cx="173766"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pic>
          <p:nvPicPr>
            <p:cNvPr id="21"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18798" y="4826002"/>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37"/>
            <p:cNvSpPr txBox="1">
              <a:spLocks noChangeArrowheads="1"/>
            </p:cNvSpPr>
            <p:nvPr/>
          </p:nvSpPr>
          <p:spPr bwMode="auto">
            <a:xfrm>
              <a:off x="9814048" y="5068889"/>
              <a:ext cx="10112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91281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912813">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912813">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912813">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912813">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lnSpc>
                  <a:spcPct val="90000"/>
                </a:lnSpc>
                <a:spcBef>
                  <a:spcPct val="0"/>
                </a:spcBef>
                <a:buClrTx/>
                <a:buFontTx/>
                <a:buNone/>
              </a:pPr>
              <a:r>
                <a:rPr lang="en-US" altLang="en-US" sz="1800" b="1" dirty="0">
                  <a:solidFill>
                    <a:srgbClr val="FFFFFF"/>
                  </a:solidFill>
                  <a:latin typeface="Calibri" panose="020F0502020204030204" pitchFamily="34" charset="0"/>
                </a:rPr>
                <a:t>EMEA</a:t>
              </a:r>
            </a:p>
          </p:txBody>
        </p:sp>
        <p:grpSp>
          <p:nvGrpSpPr>
            <p:cNvPr id="23" name="Group 66"/>
            <p:cNvGrpSpPr>
              <a:grpSpLocks/>
            </p:cNvGrpSpPr>
            <p:nvPr/>
          </p:nvGrpSpPr>
          <p:grpSpPr bwMode="auto">
            <a:xfrm>
              <a:off x="3800854" y="4564065"/>
              <a:ext cx="6517389" cy="371475"/>
              <a:chOff x="5240153" y="4505144"/>
              <a:chExt cx="4889047" cy="278703"/>
            </a:xfrm>
          </p:grpSpPr>
          <p:cxnSp>
            <p:nvCxnSpPr>
              <p:cNvPr id="38" name="Straight Connector 37"/>
              <p:cNvCxnSpPr/>
              <p:nvPr/>
            </p:nvCxnSpPr>
            <p:spPr>
              <a:xfrm>
                <a:off x="5240153" y="4773127"/>
                <a:ext cx="320300" cy="0"/>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560453" y="4511099"/>
                <a:ext cx="0" cy="262028"/>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560453" y="4511099"/>
                <a:ext cx="4568747" cy="0"/>
              </a:xfrm>
              <a:prstGeom prst="line">
                <a:avLst/>
              </a:prstGeom>
              <a:ln w="2857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203435" y="4513481"/>
                <a:ext cx="0" cy="270366"/>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47726" y="4505144"/>
                <a:ext cx="0" cy="270365"/>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727736" y="4505144"/>
                <a:ext cx="0" cy="270365"/>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0123246" y="4505144"/>
                <a:ext cx="0" cy="270365"/>
              </a:xfrm>
              <a:prstGeom prst="straightConnector1">
                <a:avLst/>
              </a:prstGeom>
              <a:ln w="28575">
                <a:solidFill>
                  <a:schemeClr val="accent5"/>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32" descr="db-orang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63044" y="4775202"/>
              <a:ext cx="12541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34"/>
            <p:cNvSpPr txBox="1">
              <a:spLocks noChangeArrowheads="1"/>
            </p:cNvSpPr>
            <p:nvPr/>
          </p:nvSpPr>
          <p:spPr bwMode="auto">
            <a:xfrm>
              <a:off x="2817361" y="4972052"/>
              <a:ext cx="113577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912813">
                <a:defRPr>
                  <a:solidFill>
                    <a:schemeClr val="tx1"/>
                  </a:solidFill>
                  <a:latin typeface="Arial" panose="020B0604020202020204" pitchFamily="34" charset="0"/>
                  <a:cs typeface="Arial" panose="020B0604020202020204" pitchFamily="34" charset="0"/>
                </a:defRPr>
              </a:lvl1pPr>
              <a:lvl2pPr defTabSz="912813">
                <a:defRPr>
                  <a:solidFill>
                    <a:schemeClr val="tx1"/>
                  </a:solidFill>
                  <a:latin typeface="Arial" panose="020B0604020202020204" pitchFamily="34" charset="0"/>
                  <a:cs typeface="Arial" panose="020B0604020202020204" pitchFamily="34" charset="0"/>
                </a:defRPr>
              </a:lvl2pPr>
              <a:lvl3pPr defTabSz="912813">
                <a:defRPr>
                  <a:solidFill>
                    <a:schemeClr val="tx1"/>
                  </a:solidFill>
                  <a:latin typeface="Arial" panose="020B0604020202020204" pitchFamily="34" charset="0"/>
                  <a:cs typeface="Arial" panose="020B0604020202020204" pitchFamily="34" charset="0"/>
                </a:defRPr>
              </a:lvl3pPr>
              <a:lvl4pPr defTabSz="912813">
                <a:defRPr>
                  <a:solidFill>
                    <a:schemeClr val="tx1"/>
                  </a:solidFill>
                  <a:latin typeface="Arial" panose="020B0604020202020204" pitchFamily="34" charset="0"/>
                  <a:cs typeface="Arial" panose="020B0604020202020204" pitchFamily="34" charset="0"/>
                </a:defRPr>
              </a:lvl4pPr>
              <a:lvl5pPr defTabSz="912813">
                <a:defRPr>
                  <a:solidFill>
                    <a:schemeClr val="tx1"/>
                  </a:solidFill>
                  <a:latin typeface="Arial" panose="020B0604020202020204" pitchFamily="34" charset="0"/>
                  <a:cs typeface="Arial" panose="020B0604020202020204" pitchFamily="34" charset="0"/>
                </a:defRPr>
              </a:lvl5pPr>
              <a:lvl6pPr marL="28940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3512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8084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65613" indent="-608013"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b="1" dirty="0">
                  <a:solidFill>
                    <a:srgbClr val="000000"/>
                  </a:solidFill>
                  <a:latin typeface="Calibri" panose="020F0502020204030204" pitchFamily="34" charset="0"/>
                </a:rPr>
                <a:t>Application ROOT</a:t>
              </a:r>
            </a:p>
          </p:txBody>
        </p:sp>
        <p:grpSp>
          <p:nvGrpSpPr>
            <p:cNvPr id="26" name="Group 12"/>
            <p:cNvGrpSpPr>
              <a:grpSpLocks/>
            </p:cNvGrpSpPr>
            <p:nvPr/>
          </p:nvGrpSpPr>
          <p:grpSpPr bwMode="auto">
            <a:xfrm>
              <a:off x="6488177" y="5495927"/>
              <a:ext cx="538163" cy="338138"/>
              <a:chOff x="4576462" y="4579754"/>
              <a:chExt cx="465024" cy="307883"/>
            </a:xfrm>
          </p:grpSpPr>
          <p:sp>
            <p:nvSpPr>
              <p:cNvPr id="34" name="Rounded Rectangle 33"/>
              <p:cNvSpPr/>
              <p:nvPr/>
            </p:nvSpPr>
            <p:spPr>
              <a:xfrm>
                <a:off x="4576417" y="4579754"/>
                <a:ext cx="480048" cy="307883"/>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5" name="Rectangle 34"/>
              <p:cNvSpPr/>
              <p:nvPr/>
            </p:nvSpPr>
            <p:spPr>
              <a:xfrm>
                <a:off x="4576417" y="4579754"/>
                <a:ext cx="480048" cy="57818"/>
              </a:xfrm>
              <a:prstGeom prst="rect">
                <a:avLst/>
              </a:prstGeom>
              <a:solidFill>
                <a:schemeClr val="bg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6" name="Rounded Rectangle 35"/>
              <p:cNvSpPr/>
              <p:nvPr/>
            </p:nvSpPr>
            <p:spPr>
              <a:xfrm>
                <a:off x="4647738" y="4708400"/>
                <a:ext cx="131670" cy="93954"/>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7" name="Rounded Rectangle 36"/>
              <p:cNvSpPr/>
              <p:nvPr/>
            </p:nvSpPr>
            <p:spPr>
              <a:xfrm>
                <a:off x="4834271" y="4709845"/>
                <a:ext cx="131670" cy="93955"/>
              </a:xfrm>
              <a:prstGeom prst="round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grpSp>
          <p:nvGrpSpPr>
            <p:cNvPr id="27" name="Group 15"/>
            <p:cNvGrpSpPr>
              <a:grpSpLocks/>
            </p:cNvGrpSpPr>
            <p:nvPr/>
          </p:nvGrpSpPr>
          <p:grpSpPr bwMode="auto">
            <a:xfrm>
              <a:off x="6426265" y="5375277"/>
              <a:ext cx="666750" cy="849313"/>
              <a:chOff x="6406134" y="3021450"/>
              <a:chExt cx="506888" cy="763561"/>
            </a:xfrm>
          </p:grpSpPr>
          <p:sp>
            <p:nvSpPr>
              <p:cNvPr id="30" name="Rectangle 29"/>
              <p:cNvSpPr/>
              <p:nvPr/>
            </p:nvSpPr>
            <p:spPr>
              <a:xfrm>
                <a:off x="6406101" y="3021450"/>
                <a:ext cx="506819" cy="763561"/>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grpSp>
            <p:nvGrpSpPr>
              <p:cNvPr id="31" name="Group 47"/>
              <p:cNvGrpSpPr>
                <a:grpSpLocks/>
              </p:cNvGrpSpPr>
              <p:nvPr/>
            </p:nvGrpSpPr>
            <p:grpSpPr bwMode="auto">
              <a:xfrm>
                <a:off x="6485736" y="3319811"/>
                <a:ext cx="347684" cy="408649"/>
                <a:chOff x="977111" y="3926767"/>
                <a:chExt cx="347684" cy="408649"/>
              </a:xfrm>
            </p:grpSpPr>
            <p:sp>
              <p:nvSpPr>
                <p:cNvPr id="32" name="Oval 31"/>
                <p:cNvSpPr>
                  <a:spLocks noChangeAspect="1"/>
                </p:cNvSpPr>
                <p:nvPr/>
              </p:nvSpPr>
              <p:spPr>
                <a:xfrm>
                  <a:off x="977119" y="3926694"/>
                  <a:ext cx="347533" cy="40818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33" name="Oval 32"/>
                <p:cNvSpPr>
                  <a:spLocks noChangeAspect="1"/>
                </p:cNvSpPr>
                <p:nvPr/>
              </p:nvSpPr>
              <p:spPr>
                <a:xfrm>
                  <a:off x="1064002" y="4030881"/>
                  <a:ext cx="173766" cy="199810"/>
                </a:xfrm>
                <a:prstGeom prst="ellipse">
                  <a:avLst/>
                </a:prstGeom>
                <a:solidFill>
                  <a:schemeClr val="bg2">
                    <a:lumMod val="9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914285" eaLnBrk="1" hangingPunct="1">
                    <a:lnSpc>
                      <a:spcPct val="90000"/>
                    </a:lnSpc>
                    <a:defRPr/>
                  </a:pPr>
                  <a:endParaRPr lang="en-US" sz="1900" dirty="0">
                    <a:solidFill>
                      <a:srgbClr val="FFFFFF"/>
                    </a:solidFill>
                    <a:latin typeface="Calibri"/>
                  </a:endParaRPr>
                </a:p>
              </p:txBody>
            </p:sp>
          </p:grpSp>
        </p:grpSp>
        <p:pic>
          <p:nvPicPr>
            <p:cNvPr id="28"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3690" y="4826002"/>
              <a:ext cx="12001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35"/>
            <p:cNvSpPr txBox="1">
              <a:spLocks noChangeArrowheads="1"/>
            </p:cNvSpPr>
            <p:nvPr/>
          </p:nvSpPr>
          <p:spPr bwMode="auto">
            <a:xfrm>
              <a:off x="6238940" y="5068889"/>
              <a:ext cx="1011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91281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912813">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912813">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912813">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912813">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912813"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lnSpc>
                  <a:spcPct val="90000"/>
                </a:lnSpc>
                <a:spcBef>
                  <a:spcPct val="0"/>
                </a:spcBef>
                <a:buClrTx/>
                <a:buFontTx/>
                <a:buNone/>
              </a:pPr>
              <a:r>
                <a:rPr lang="en-US" altLang="en-US" sz="1800" b="1" dirty="0">
                  <a:solidFill>
                    <a:srgbClr val="FFFFFF"/>
                  </a:solidFill>
                  <a:latin typeface="Calibri" panose="020F0502020204030204" pitchFamily="34" charset="0"/>
                </a:rPr>
                <a:t>S_AMER</a:t>
              </a:r>
            </a:p>
          </p:txBody>
        </p:sp>
      </p:grpSp>
      <p:sp>
        <p:nvSpPr>
          <p:cNvPr id="73" name="Rectangle 3"/>
          <p:cNvSpPr>
            <a:spLocks noChangeArrowheads="1"/>
          </p:cNvSpPr>
          <p:nvPr/>
        </p:nvSpPr>
        <p:spPr bwMode="blackGray">
          <a:xfrm>
            <a:off x="11525250" y="23336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74" name="Content Placeholder 2"/>
          <p:cNvSpPr txBox="1">
            <a:spLocks/>
          </p:cNvSpPr>
          <p:nvPr/>
        </p:nvSpPr>
        <p:spPr bwMode="gray">
          <a:xfrm>
            <a:off x="794374" y="1124743"/>
            <a:ext cx="10374652"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defTabSz="914285" eaLnBrk="1" hangingPunct="1">
              <a:defRPr/>
            </a:pPr>
            <a:r>
              <a:rPr lang="en-US" sz="1600" b="1" dirty="0">
                <a:latin typeface="Courier New" pitchFamily="49" charset="0"/>
                <a:cs typeface="Courier New" pitchFamily="49" charset="0"/>
              </a:rPr>
              <a:t>CREATE PLUGGABLE DATABASE s_amer …</a:t>
            </a:r>
          </a:p>
          <a:p>
            <a:pPr defTabSz="914285" eaLnBrk="1" hangingPunct="1">
              <a:defRPr/>
            </a:pPr>
            <a:r>
              <a:rPr lang="en-US" sz="1600" b="1" dirty="0">
                <a:latin typeface="Courier New" pitchFamily="49" charset="0"/>
                <a:cs typeface="Courier New" pitchFamily="49" charset="0"/>
              </a:rPr>
              <a:t>       CONTAINER_MAP UPDATE (ADD PARTITION s_amer VALUES ('PERU','ARGENTINA'));</a:t>
            </a:r>
          </a:p>
        </p:txBody>
      </p:sp>
      <p:sp>
        <p:nvSpPr>
          <p:cNvPr id="75" name="Content Placeholder 2"/>
          <p:cNvSpPr txBox="1">
            <a:spLocks/>
          </p:cNvSpPr>
          <p:nvPr/>
        </p:nvSpPr>
        <p:spPr bwMode="gray">
          <a:xfrm>
            <a:off x="822330" y="5371301"/>
            <a:ext cx="10374652"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914285" eaLnBrk="1" hangingPunct="1">
              <a:defRPr/>
            </a:pPr>
            <a:r>
              <a:rPr lang="en-US" sz="1600" b="1" dirty="0">
                <a:latin typeface="Courier New" pitchFamily="49" charset="0"/>
                <a:cs typeface="Courier New" pitchFamily="49" charset="0"/>
              </a:rPr>
              <a:t>CREATE PLUGGABLE DATABASE s_amer_peru … </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CONTAINER_MAP UPDATE </a:t>
            </a:r>
            <a:r>
              <a:rPr lang="en-US" sz="1600" b="1" dirty="0">
                <a:latin typeface="Courier New" pitchFamily="49" charset="0"/>
                <a:cs typeface="Courier New" pitchFamily="49" charset="0"/>
              </a:rPr>
              <a:t>(SPLIT PARTITION s_amer </a:t>
            </a:r>
          </a:p>
          <a:p>
            <a:pPr defTabSz="914285" eaLnBrk="1" hangingPunct="1">
              <a:defRPr/>
            </a:pPr>
            <a:r>
              <a:rPr lang="en-US" sz="1600" b="1" dirty="0">
                <a:latin typeface="Courier New" pitchFamily="49" charset="0"/>
                <a:cs typeface="Courier New" pitchFamily="49" charset="0"/>
              </a:rPr>
              <a:t>                     INTO (partition s_amer ('ARGENTINA'), partition s_amer_peru));</a:t>
            </a:r>
          </a:p>
        </p:txBody>
      </p:sp>
      <p:sp>
        <p:nvSpPr>
          <p:cNvPr id="76" name="TextBox 75"/>
          <p:cNvSpPr txBox="1"/>
          <p:nvPr/>
        </p:nvSpPr>
        <p:spPr>
          <a:xfrm>
            <a:off x="3781425" y="2111375"/>
            <a:ext cx="5049838" cy="431800"/>
          </a:xfrm>
          <a:prstGeom prst="rect">
            <a:avLst/>
          </a:prstGeom>
          <a:ln w="28575"/>
        </p:spPr>
        <p:style>
          <a:lnRef idx="2">
            <a:schemeClr val="accent1"/>
          </a:lnRef>
          <a:fillRef idx="1">
            <a:schemeClr val="lt1"/>
          </a:fillRef>
          <a:effectRef idx="0">
            <a:schemeClr val="accent1"/>
          </a:effectRef>
          <a:fontRef idx="minor">
            <a:schemeClr val="dk1"/>
          </a:fontRef>
        </p:style>
        <p:txBody>
          <a:bodyPr lIns="0" tIns="0" rIns="0" bIns="0" anchor="ctr"/>
          <a:lstStyle/>
          <a:p>
            <a:pPr defTabSz="914285" eaLnBrk="1" hangingPunct="1">
              <a:lnSpc>
                <a:spcPct val="90000"/>
              </a:lnSpc>
              <a:defRPr/>
            </a:pPr>
            <a:r>
              <a:rPr lang="en-US" sz="1400" dirty="0">
                <a:solidFill>
                  <a:srgbClr val="5F5F5F"/>
                </a:solidFill>
                <a:latin typeface="+mj-lt"/>
                <a:cs typeface="Corbel"/>
              </a:rPr>
              <a:t>       </a:t>
            </a:r>
            <a:r>
              <a:rPr lang="en-US" sz="1400" dirty="0">
                <a:solidFill>
                  <a:schemeClr val="tx1"/>
                </a:solidFill>
                <a:latin typeface="+mj-lt"/>
                <a:cs typeface="Corbel"/>
              </a:rPr>
              <a:t>SELECT .. FROM fact_tab  WHERE region  = </a:t>
            </a:r>
            <a:r>
              <a:rPr lang="en-US" sz="1400" dirty="0">
                <a:solidFill>
                  <a:srgbClr val="FF0000"/>
                </a:solidFill>
                <a:latin typeface="+mj-lt"/>
              </a:rPr>
              <a:t>‘</a:t>
            </a:r>
            <a:r>
              <a:rPr lang="en-US" sz="1400" b="1" i="1" dirty="0">
                <a:solidFill>
                  <a:srgbClr val="FF0000"/>
                </a:solidFill>
                <a:latin typeface="+mj-lt"/>
                <a:cs typeface="Courier New" panose="02070309020205020404" pitchFamily="49" charset="0"/>
              </a:rPr>
              <a:t>S_</a:t>
            </a:r>
            <a:r>
              <a:rPr lang="en-US" sz="1400" b="1" i="1" dirty="0">
                <a:solidFill>
                  <a:srgbClr val="FF0000"/>
                </a:solidFill>
                <a:latin typeface="+mj-lt"/>
                <a:cs typeface="Corbel"/>
              </a:rPr>
              <a:t>AMER</a:t>
            </a:r>
            <a:r>
              <a:rPr lang="en-US" sz="1400" dirty="0">
                <a:solidFill>
                  <a:srgbClr val="FF0000"/>
                </a:solidFill>
                <a:latin typeface="+mj-lt"/>
              </a:rPr>
              <a:t>'</a:t>
            </a:r>
            <a:r>
              <a:rPr lang="en-US" sz="1400" dirty="0">
                <a:solidFill>
                  <a:schemeClr val="tx1"/>
                </a:solidFill>
                <a:latin typeface="+mj-lt"/>
                <a:cs typeface="Corbel"/>
              </a:rPr>
              <a:t>;</a:t>
            </a:r>
          </a:p>
        </p:txBody>
      </p:sp>
      <p:cxnSp>
        <p:nvCxnSpPr>
          <p:cNvPr id="77" name="Straight Arrow Connector 30720"/>
          <p:cNvCxnSpPr>
            <a:cxnSpLocks noChangeShapeType="1"/>
          </p:cNvCxnSpPr>
          <p:nvPr/>
        </p:nvCxnSpPr>
        <p:spPr bwMode="auto">
          <a:xfrm>
            <a:off x="7080250" y="2535238"/>
            <a:ext cx="0" cy="97155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4233980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133475" y="2732904"/>
            <a:ext cx="3649663" cy="825500"/>
          </a:xfrm>
          <a:prstGeom prst="rect">
            <a:avLst/>
          </a:prstGeom>
          <a:ln w="28575">
            <a:tailEnd w="lg" len="lg"/>
          </a:ln>
        </p:spPr>
        <p:style>
          <a:lnRef idx="2">
            <a:schemeClr val="accent3"/>
          </a:lnRef>
          <a:fillRef idx="1">
            <a:schemeClr val="lt1"/>
          </a:fillRef>
          <a:effectRef idx="0">
            <a:schemeClr val="accent3"/>
          </a:effectRef>
          <a:fontRef idx="minor">
            <a:schemeClr val="dk1"/>
          </a:fontRef>
        </p:style>
        <p:txBody>
          <a:bodyPr lIns="144000" tIns="0" rIns="0" bIns="0" anchor="ctr"/>
          <a:lstStyle/>
          <a:p>
            <a:pPr defTabSz="914285" eaLnBrk="1" hangingPunct="1">
              <a:lnSpc>
                <a:spcPct val="90000"/>
              </a:lnSpc>
              <a:defRPr/>
            </a:pPr>
            <a:r>
              <a:rPr lang="en-US" sz="1600" dirty="0">
                <a:solidFill>
                  <a:srgbClr val="5F5F5F"/>
                </a:solidFill>
                <a:latin typeface="Courier New" pitchFamily="49" charset="0"/>
                <a:cs typeface="Courier New" pitchFamily="49" charset="0"/>
              </a:rPr>
              <a:t>SELECT EMPNO </a:t>
            </a:r>
          </a:p>
          <a:p>
            <a:pPr defTabSz="914285" eaLnBrk="1" hangingPunct="1">
              <a:lnSpc>
                <a:spcPct val="90000"/>
              </a:lnSpc>
              <a:defRPr/>
            </a:pPr>
            <a:r>
              <a:rPr lang="en-US" sz="1600" dirty="0">
                <a:solidFill>
                  <a:srgbClr val="5F5F5F"/>
                </a:solidFill>
                <a:latin typeface="Courier New" pitchFamily="49" charset="0"/>
                <a:cs typeface="Courier New" pitchFamily="49" charset="0"/>
              </a:rPr>
              <a:t>FROM </a:t>
            </a:r>
            <a:r>
              <a:rPr lang="en-US" sz="1600" b="1" dirty="0">
                <a:solidFill>
                  <a:srgbClr val="5F5F5F"/>
                </a:solidFill>
                <a:latin typeface="Courier New" pitchFamily="49" charset="0"/>
                <a:cs typeface="Courier New" pitchFamily="49" charset="0"/>
              </a:rPr>
              <a:t>CONTAINERS</a:t>
            </a:r>
            <a:r>
              <a:rPr lang="en-US" sz="1600" dirty="0">
                <a:solidFill>
                  <a:srgbClr val="5F5F5F"/>
                </a:solidFill>
                <a:latin typeface="Courier New" pitchFamily="49" charset="0"/>
                <a:cs typeface="Courier New" pitchFamily="49" charset="0"/>
              </a:rPr>
              <a:t>(EMP) </a:t>
            </a:r>
          </a:p>
          <a:p>
            <a:pPr defTabSz="914285" eaLnBrk="1" hangingPunct="1">
              <a:lnSpc>
                <a:spcPct val="90000"/>
              </a:lnSpc>
              <a:defRPr/>
            </a:pPr>
            <a:r>
              <a:rPr lang="en-US" sz="1600" dirty="0">
                <a:solidFill>
                  <a:srgbClr val="5F5F5F"/>
                </a:solidFill>
                <a:latin typeface="Courier New" pitchFamily="49" charset="0"/>
                <a:cs typeface="Courier New" pitchFamily="49" charset="0"/>
              </a:rPr>
              <a:t>WHERE </a:t>
            </a:r>
            <a:r>
              <a:rPr lang="en-US" sz="1600" b="1" dirty="0">
                <a:solidFill>
                  <a:srgbClr val="FF0000"/>
                </a:solidFill>
                <a:latin typeface="Courier New" pitchFamily="49" charset="0"/>
                <a:cs typeface="Courier New" pitchFamily="49" charset="0"/>
              </a:rPr>
              <a:t>CON_ID = 6</a:t>
            </a:r>
            <a:r>
              <a:rPr lang="en-US" sz="1600" b="1" dirty="0">
                <a:solidFill>
                  <a:schemeClr val="tx1"/>
                </a:solidFill>
                <a:latin typeface="Courier New" pitchFamily="49" charset="0"/>
                <a:cs typeface="Courier New" pitchFamily="49" charset="0"/>
              </a:rPr>
              <a:t> ; </a:t>
            </a:r>
          </a:p>
        </p:txBody>
      </p:sp>
      <p:sp>
        <p:nvSpPr>
          <p:cNvPr id="2" name="Title 1"/>
          <p:cNvSpPr>
            <a:spLocks noGrp="1"/>
          </p:cNvSpPr>
          <p:nvPr>
            <p:ph type="title"/>
          </p:nvPr>
        </p:nvSpPr>
        <p:spPr/>
        <p:txBody>
          <a:bodyPr/>
          <a:lstStyle/>
          <a:p>
            <a:r>
              <a:rPr lang="en-US" altLang="en-US" dirty="0"/>
              <a:t>Container Map and Containers Default</a:t>
            </a:r>
            <a:endParaRPr lang="en-US" dirty="0"/>
          </a:p>
        </p:txBody>
      </p:sp>
      <p:sp>
        <p:nvSpPr>
          <p:cNvPr id="4" name="Content Placeholder 2"/>
          <p:cNvSpPr>
            <a:spLocks noGrp="1"/>
          </p:cNvSpPr>
          <p:nvPr>
            <p:ph idx="1"/>
          </p:nvPr>
        </p:nvSpPr>
        <p:spPr>
          <a:xfrm>
            <a:off x="1196975" y="1360488"/>
            <a:ext cx="4129088" cy="865187"/>
          </a:xfrm>
        </p:spPr>
        <p:txBody>
          <a:bodyPr/>
          <a:lstStyle/>
          <a:p>
            <a:pPr indent="10582" defTabSz="304747" eaLnBrk="1" hangingPunct="1">
              <a:buFont typeface="Arial" charset="0"/>
              <a:buNone/>
              <a:defRPr/>
            </a:pPr>
            <a:r>
              <a:rPr lang="en-US" sz="1800" dirty="0">
                <a:latin typeface="Courier New" pitchFamily="49" charset="0"/>
                <a:cs typeface="Courier New" pitchFamily="49" charset="0"/>
              </a:rPr>
              <a:t>CONTAINERS_DEFAULT</a:t>
            </a:r>
            <a:r>
              <a:rPr lang="en-US" sz="1800" dirty="0">
                <a:cs typeface="Courier New" pitchFamily="49" charset="0"/>
              </a:rPr>
              <a:t> </a:t>
            </a:r>
            <a:r>
              <a:rPr lang="en-US" sz="1800" dirty="0"/>
              <a:t>allows you to wrap the </a:t>
            </a:r>
            <a:r>
              <a:rPr lang="en-US" sz="1800" dirty="0">
                <a:latin typeface="Courier New" pitchFamily="49" charset="0"/>
                <a:cs typeface="Courier New" pitchFamily="49" charset="0"/>
              </a:rPr>
              <a:t>CONTAINERS()</a:t>
            </a:r>
            <a:r>
              <a:rPr lang="en-US" sz="1800" dirty="0">
                <a:latin typeface="+mj-lt"/>
                <a:cs typeface="Courier New" pitchFamily="49" charset="0"/>
              </a:rPr>
              <a:t> </a:t>
            </a:r>
            <a:r>
              <a:rPr lang="en-US" sz="1800" dirty="0"/>
              <a:t>clause around any table. </a:t>
            </a:r>
          </a:p>
        </p:txBody>
      </p:sp>
      <p:sp>
        <p:nvSpPr>
          <p:cNvPr id="6" name="Content Placeholder 2"/>
          <p:cNvSpPr txBox="1">
            <a:spLocks/>
          </p:cNvSpPr>
          <p:nvPr/>
        </p:nvSpPr>
        <p:spPr bwMode="gray">
          <a:xfrm>
            <a:off x="6767513" y="1360488"/>
            <a:ext cx="4606925" cy="1195387"/>
          </a:xfrm>
          <a:prstGeom prst="rect">
            <a:avLst/>
          </a:prstGeom>
          <a:noFill/>
          <a:ln w="9525">
            <a:noFill/>
            <a:miter lim="800000"/>
            <a:headEnd/>
            <a:tailEnd/>
          </a:ln>
        </p:spPr>
        <p:txBody>
          <a:bodyPr lIns="12700" tIns="12700" rIns="12700" bIns="12700">
            <a:spAutoFit/>
          </a:bodyPr>
          <a:lstStyle/>
          <a:p>
            <a:pPr indent="-342900" defTabSz="228600" eaLnBrk="1" hangingPunct="1">
              <a:spcBef>
                <a:spcPct val="20000"/>
              </a:spcBef>
              <a:buClr>
                <a:srgbClr val="FF0000"/>
              </a:buClr>
              <a:defRPr/>
            </a:pPr>
            <a:r>
              <a:rPr lang="en-US" kern="0" dirty="0">
                <a:solidFill>
                  <a:srgbClr val="000000"/>
                </a:solidFill>
                <a:latin typeface="Courier New" pitchFamily="49" charset="0"/>
                <a:cs typeface="Courier New" pitchFamily="49" charset="0"/>
              </a:rPr>
              <a:t>CONTAINER_MAP</a:t>
            </a:r>
            <a:r>
              <a:rPr lang="en-US" kern="0" dirty="0">
                <a:solidFill>
                  <a:srgbClr val="000000"/>
                </a:solidFill>
                <a:latin typeface="+mj-lt"/>
                <a:cs typeface="Courier New" pitchFamily="49" charset="0"/>
              </a:rPr>
              <a:t>, </a:t>
            </a:r>
            <a:r>
              <a:rPr lang="en-US" kern="0" dirty="0">
                <a:solidFill>
                  <a:srgbClr val="000000"/>
                </a:solidFill>
                <a:latin typeface="+mn-lt"/>
                <a:cs typeface="Arial" charset="0"/>
              </a:rPr>
              <a:t>when used in conjunction with </a:t>
            </a:r>
            <a:r>
              <a:rPr lang="en-US" kern="0" dirty="0">
                <a:solidFill>
                  <a:srgbClr val="000000"/>
                </a:solidFill>
                <a:latin typeface="Courier New" pitchFamily="49" charset="0"/>
                <a:cs typeface="Courier New" pitchFamily="49" charset="0"/>
              </a:rPr>
              <a:t>CONTAINERS_DEFAULT</a:t>
            </a:r>
            <a:r>
              <a:rPr lang="en-US" kern="0" dirty="0">
                <a:solidFill>
                  <a:srgbClr val="000000"/>
                </a:solidFill>
                <a:latin typeface="+mn-lt"/>
                <a:cs typeface="Arial" charset="0"/>
              </a:rPr>
              <a:t>, prunes the partitions (PDBs) based on the key passed to the query.</a:t>
            </a:r>
            <a:endParaRPr lang="en-US" sz="2200" kern="0" dirty="0">
              <a:solidFill>
                <a:srgbClr val="000000"/>
              </a:solidFill>
              <a:latin typeface="+mn-lt"/>
              <a:cs typeface="Arial" charset="0"/>
            </a:endParaRPr>
          </a:p>
        </p:txBody>
      </p:sp>
      <p:cxnSp>
        <p:nvCxnSpPr>
          <p:cNvPr id="8" name="Straight Arrow Connector 37"/>
          <p:cNvCxnSpPr>
            <a:cxnSpLocks noChangeShapeType="1"/>
          </p:cNvCxnSpPr>
          <p:nvPr/>
        </p:nvCxnSpPr>
        <p:spPr bwMode="auto">
          <a:xfrm>
            <a:off x="7821613" y="3579813"/>
            <a:ext cx="0" cy="323850"/>
          </a:xfrm>
          <a:prstGeom prst="straightConnector1">
            <a:avLst/>
          </a:prstGeom>
          <a:noFill/>
          <a:ln w="28575" algn="ctr">
            <a:solidFill>
              <a:schemeClr val="accent2"/>
            </a:solidFill>
            <a:round/>
            <a:headEnd type="none" w="sm" len="sm"/>
            <a:tailEnd type="triangle" w="lg" len="lg"/>
          </a:ln>
          <a:extLst>
            <a:ext uri="{909E8E84-426E-40DD-AFC4-6F175D3DCCD1}">
              <a14:hiddenFill xmlns:a14="http://schemas.microsoft.com/office/drawing/2010/main">
                <a:noFill/>
              </a14:hiddenFill>
            </a:ext>
          </a:extLst>
        </p:spPr>
      </p:cxnSp>
      <p:cxnSp>
        <p:nvCxnSpPr>
          <p:cNvPr id="9" name="Straight Arrow Connector 8"/>
          <p:cNvCxnSpPr/>
          <p:nvPr/>
        </p:nvCxnSpPr>
        <p:spPr bwMode="auto">
          <a:xfrm>
            <a:off x="1739900" y="3579813"/>
            <a:ext cx="0" cy="323850"/>
          </a:xfrm>
          <a:prstGeom prst="straightConnector1">
            <a:avLst/>
          </a:prstGeom>
          <a:noFill/>
          <a:ln w="28575" cap="flat" cmpd="sng" algn="ctr">
            <a:solidFill>
              <a:schemeClr val="accent3"/>
            </a:solidFill>
            <a:prstDash val="solid"/>
            <a:round/>
            <a:headEnd type="none" w="sm" len="sm"/>
            <a:tailEnd type="triangle" w="lg" len="lg"/>
          </a:ln>
          <a:effectLst/>
        </p:spPr>
      </p:cxnSp>
      <p:sp>
        <p:nvSpPr>
          <p:cNvPr id="10" name="Vertical Scroll 9"/>
          <p:cNvSpPr>
            <a:spLocks noChangeAspect="1"/>
          </p:cNvSpPr>
          <p:nvPr/>
        </p:nvSpPr>
        <p:spPr bwMode="auto">
          <a:xfrm>
            <a:off x="4838700" y="5414963"/>
            <a:ext cx="2447925" cy="684212"/>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11" name="TextBox 60"/>
          <p:cNvSpPr txBox="1">
            <a:spLocks noChangeArrowheads="1"/>
          </p:cNvSpPr>
          <p:nvPr/>
        </p:nvSpPr>
        <p:spPr bwMode="auto">
          <a:xfrm>
            <a:off x="4934618" y="5529764"/>
            <a:ext cx="23034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dirty="0">
                <a:solidFill>
                  <a:srgbClr val="000000"/>
                </a:solidFill>
              </a:rPr>
              <a:t>DBA_TABLES</a:t>
            </a:r>
          </a:p>
          <a:p>
            <a:pPr eaLnBrk="1" hangingPunct="1"/>
            <a:r>
              <a:rPr lang="en-US" altLang="en-US" sz="1000" i="1" dirty="0">
                <a:solidFill>
                  <a:srgbClr val="000000"/>
                </a:solidFill>
              </a:rPr>
              <a:t>  CONTAINERS_DEFAULT= YES</a:t>
            </a:r>
            <a:br>
              <a:rPr lang="en-US" altLang="en-US" sz="1000" i="1" dirty="0">
                <a:solidFill>
                  <a:srgbClr val="000000"/>
                </a:solidFill>
              </a:rPr>
            </a:br>
            <a:r>
              <a:rPr lang="en-US" altLang="en-US" sz="1000" i="1" dirty="0">
                <a:solidFill>
                  <a:srgbClr val="000000"/>
                </a:solidFill>
              </a:rPr>
              <a:t>  CONTAINER_MAP = YES</a:t>
            </a:r>
          </a:p>
        </p:txBody>
      </p:sp>
      <p:grpSp>
        <p:nvGrpSpPr>
          <p:cNvPr id="12" name="Group 1"/>
          <p:cNvGrpSpPr>
            <a:grpSpLocks/>
          </p:cNvGrpSpPr>
          <p:nvPr/>
        </p:nvGrpSpPr>
        <p:grpSpPr bwMode="auto">
          <a:xfrm>
            <a:off x="1150938" y="3829050"/>
            <a:ext cx="3987822" cy="1370013"/>
            <a:chOff x="1150938" y="3829050"/>
            <a:chExt cx="3988392" cy="1370013"/>
          </a:xfrm>
        </p:grpSpPr>
        <p:sp>
          <p:nvSpPr>
            <p:cNvPr id="13" name="Rectangle 30"/>
            <p:cNvSpPr/>
            <p:nvPr/>
          </p:nvSpPr>
          <p:spPr bwMode="auto">
            <a:xfrm>
              <a:off x="1150938" y="4622800"/>
              <a:ext cx="3734333" cy="576263"/>
            </a:xfrm>
            <a:custGeom>
              <a:avLst/>
              <a:gdLst/>
              <a:ahLst/>
              <a:cxnLst/>
              <a:rect l="l" t="t" r="r" b="b"/>
              <a:pathLst>
                <a:path w="4445000" h="824208">
                  <a:moveTo>
                    <a:pt x="437213" y="0"/>
                  </a:moveTo>
                  <a:lnTo>
                    <a:pt x="1004977" y="0"/>
                  </a:lnTo>
                  <a:lnTo>
                    <a:pt x="1004977" y="129443"/>
                  </a:lnTo>
                  <a:lnTo>
                    <a:pt x="2003892" y="129443"/>
                  </a:lnTo>
                  <a:lnTo>
                    <a:pt x="2003892" y="0"/>
                  </a:lnTo>
                  <a:lnTo>
                    <a:pt x="2571656" y="0"/>
                  </a:lnTo>
                  <a:lnTo>
                    <a:pt x="2571656" y="129443"/>
                  </a:lnTo>
                  <a:lnTo>
                    <a:pt x="3573084" y="129443"/>
                  </a:lnTo>
                  <a:lnTo>
                    <a:pt x="3573084" y="0"/>
                  </a:lnTo>
                  <a:lnTo>
                    <a:pt x="4140848" y="0"/>
                  </a:lnTo>
                  <a:lnTo>
                    <a:pt x="4140848" y="129443"/>
                  </a:lnTo>
                  <a:lnTo>
                    <a:pt x="4329204" y="129443"/>
                  </a:lnTo>
                  <a:cubicBezTo>
                    <a:pt x="4393156" y="129443"/>
                    <a:pt x="4445000" y="181287"/>
                    <a:pt x="4445000" y="245239"/>
                  </a:cubicBezTo>
                  <a:lnTo>
                    <a:pt x="4445000" y="708412"/>
                  </a:lnTo>
                  <a:cubicBezTo>
                    <a:pt x="4445000" y="772364"/>
                    <a:pt x="4393156" y="824208"/>
                    <a:pt x="4329204" y="824208"/>
                  </a:cubicBezTo>
                  <a:lnTo>
                    <a:pt x="115796" y="824208"/>
                  </a:lnTo>
                  <a:cubicBezTo>
                    <a:pt x="51844" y="824208"/>
                    <a:pt x="0" y="772364"/>
                    <a:pt x="0" y="708412"/>
                  </a:cubicBezTo>
                  <a:lnTo>
                    <a:pt x="0" y="245239"/>
                  </a:lnTo>
                  <a:cubicBezTo>
                    <a:pt x="0" y="181287"/>
                    <a:pt x="51844" y="129443"/>
                    <a:pt x="115796" y="129443"/>
                  </a:cubicBezTo>
                  <a:lnTo>
                    <a:pt x="437213" y="129443"/>
                  </a:lnTo>
                  <a:close/>
                </a:path>
              </a:pathLst>
            </a:custGeom>
            <a:solidFill>
              <a:srgbClr val="87878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4" name="Oval 13"/>
            <p:cNvSpPr>
              <a:spLocks/>
            </p:cNvSpPr>
            <p:nvPr/>
          </p:nvSpPr>
          <p:spPr bwMode="auto">
            <a:xfrm>
              <a:off x="1614554" y="4830763"/>
              <a:ext cx="274676"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pic>
          <p:nvPicPr>
            <p:cNvPr id="15"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0672" y="3834934"/>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6259" y="3829050"/>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2455" y="3829050"/>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5"/>
            <p:cNvSpPr txBox="1">
              <a:spLocks noChangeArrowheads="1"/>
            </p:cNvSpPr>
            <p:nvPr/>
          </p:nvSpPr>
          <p:spPr bwMode="auto">
            <a:xfrm>
              <a:off x="1306535" y="4240213"/>
              <a:ext cx="868486" cy="27305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HR (10)</a:t>
              </a:r>
            </a:p>
          </p:txBody>
        </p:sp>
        <p:sp>
          <p:nvSpPr>
            <p:cNvPr id="19" name="TextBox 16"/>
            <p:cNvSpPr txBox="1">
              <a:spLocks noChangeArrowheads="1"/>
            </p:cNvSpPr>
            <p:nvPr/>
          </p:nvSpPr>
          <p:spPr bwMode="auto">
            <a:xfrm>
              <a:off x="2307028" y="4238625"/>
              <a:ext cx="1535332" cy="274638"/>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SALES</a:t>
              </a:r>
            </a:p>
            <a:p>
              <a:pPr algn="ctr" defTabSz="912813" eaLnBrk="1" hangingPunct="1">
                <a:lnSpc>
                  <a:spcPct val="90000"/>
                </a:lnSpc>
                <a:defRPr/>
              </a:pPr>
              <a:r>
                <a:rPr lang="en-US" sz="1600" b="1" dirty="0">
                  <a:solidFill>
                    <a:schemeClr val="bg1"/>
                  </a:solidFill>
                  <a:latin typeface="Corbel" pitchFamily="34" charset="0"/>
                  <a:cs typeface="Arial" charset="0"/>
                </a:rPr>
                <a:t>(20)</a:t>
              </a:r>
            </a:p>
          </p:txBody>
        </p:sp>
        <p:sp>
          <p:nvSpPr>
            <p:cNvPr id="20" name="TextBox 17"/>
            <p:cNvSpPr txBox="1">
              <a:spLocks noChangeArrowheads="1"/>
            </p:cNvSpPr>
            <p:nvPr/>
          </p:nvSpPr>
          <p:spPr bwMode="auto">
            <a:xfrm>
              <a:off x="3699262" y="4240213"/>
              <a:ext cx="1440068" cy="27305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R &amp; D</a:t>
              </a:r>
            </a:p>
            <a:p>
              <a:pPr algn="ctr" defTabSz="912813" eaLnBrk="1" hangingPunct="1">
                <a:lnSpc>
                  <a:spcPct val="90000"/>
                </a:lnSpc>
                <a:defRPr/>
              </a:pPr>
              <a:r>
                <a:rPr lang="en-US" sz="1600" b="1" dirty="0">
                  <a:solidFill>
                    <a:schemeClr val="bg1"/>
                  </a:solidFill>
                  <a:latin typeface="Corbel" pitchFamily="34" charset="0"/>
                  <a:cs typeface="Arial" charset="0"/>
                </a:rPr>
                <a:t>(30)</a:t>
              </a:r>
            </a:p>
          </p:txBody>
        </p:sp>
        <p:sp>
          <p:nvSpPr>
            <p:cNvPr id="21" name="Oval 20"/>
            <p:cNvSpPr>
              <a:spLocks/>
            </p:cNvSpPr>
            <p:nvPr/>
          </p:nvSpPr>
          <p:spPr bwMode="auto">
            <a:xfrm>
              <a:off x="2930779" y="4830763"/>
              <a:ext cx="274677"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sp>
          <p:nvSpPr>
            <p:cNvPr id="22" name="Oval 21"/>
            <p:cNvSpPr>
              <a:spLocks/>
            </p:cNvSpPr>
            <p:nvPr/>
          </p:nvSpPr>
          <p:spPr bwMode="auto">
            <a:xfrm>
              <a:off x="4266058" y="4830763"/>
              <a:ext cx="274676"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grpSp>
      <p:grpSp>
        <p:nvGrpSpPr>
          <p:cNvPr id="23" name="Group 38"/>
          <p:cNvGrpSpPr>
            <a:grpSpLocks/>
          </p:cNvGrpSpPr>
          <p:nvPr/>
        </p:nvGrpSpPr>
        <p:grpSpPr bwMode="auto">
          <a:xfrm>
            <a:off x="7240588" y="3829050"/>
            <a:ext cx="3985345" cy="1370013"/>
            <a:chOff x="1150938" y="3829050"/>
            <a:chExt cx="3985913" cy="1370013"/>
          </a:xfrm>
        </p:grpSpPr>
        <p:sp>
          <p:nvSpPr>
            <p:cNvPr id="24" name="Rectangle 30"/>
            <p:cNvSpPr/>
            <p:nvPr/>
          </p:nvSpPr>
          <p:spPr bwMode="auto">
            <a:xfrm>
              <a:off x="1150938" y="4622800"/>
              <a:ext cx="3734333" cy="576263"/>
            </a:xfrm>
            <a:custGeom>
              <a:avLst/>
              <a:gdLst/>
              <a:ahLst/>
              <a:cxnLst/>
              <a:rect l="l" t="t" r="r" b="b"/>
              <a:pathLst>
                <a:path w="4445000" h="824208">
                  <a:moveTo>
                    <a:pt x="437213" y="0"/>
                  </a:moveTo>
                  <a:lnTo>
                    <a:pt x="1004977" y="0"/>
                  </a:lnTo>
                  <a:lnTo>
                    <a:pt x="1004977" y="129443"/>
                  </a:lnTo>
                  <a:lnTo>
                    <a:pt x="2003892" y="129443"/>
                  </a:lnTo>
                  <a:lnTo>
                    <a:pt x="2003892" y="0"/>
                  </a:lnTo>
                  <a:lnTo>
                    <a:pt x="2571656" y="0"/>
                  </a:lnTo>
                  <a:lnTo>
                    <a:pt x="2571656" y="129443"/>
                  </a:lnTo>
                  <a:lnTo>
                    <a:pt x="3573084" y="129443"/>
                  </a:lnTo>
                  <a:lnTo>
                    <a:pt x="3573084" y="0"/>
                  </a:lnTo>
                  <a:lnTo>
                    <a:pt x="4140848" y="0"/>
                  </a:lnTo>
                  <a:lnTo>
                    <a:pt x="4140848" y="129443"/>
                  </a:lnTo>
                  <a:lnTo>
                    <a:pt x="4329204" y="129443"/>
                  </a:lnTo>
                  <a:cubicBezTo>
                    <a:pt x="4393156" y="129443"/>
                    <a:pt x="4445000" y="181287"/>
                    <a:pt x="4445000" y="245239"/>
                  </a:cubicBezTo>
                  <a:lnTo>
                    <a:pt x="4445000" y="708412"/>
                  </a:lnTo>
                  <a:cubicBezTo>
                    <a:pt x="4445000" y="772364"/>
                    <a:pt x="4393156" y="824208"/>
                    <a:pt x="4329204" y="824208"/>
                  </a:cubicBezTo>
                  <a:lnTo>
                    <a:pt x="115796" y="824208"/>
                  </a:lnTo>
                  <a:cubicBezTo>
                    <a:pt x="51844" y="824208"/>
                    <a:pt x="0" y="772364"/>
                    <a:pt x="0" y="708412"/>
                  </a:cubicBezTo>
                  <a:lnTo>
                    <a:pt x="0" y="245239"/>
                  </a:lnTo>
                  <a:cubicBezTo>
                    <a:pt x="0" y="181287"/>
                    <a:pt x="51844" y="129443"/>
                    <a:pt x="115796" y="129443"/>
                  </a:cubicBezTo>
                  <a:lnTo>
                    <a:pt x="437213" y="129443"/>
                  </a:lnTo>
                  <a:close/>
                </a:path>
              </a:pathLst>
            </a:custGeom>
            <a:solidFill>
              <a:srgbClr val="87878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25" name="Oval 24"/>
            <p:cNvSpPr>
              <a:spLocks/>
            </p:cNvSpPr>
            <p:nvPr/>
          </p:nvSpPr>
          <p:spPr bwMode="auto">
            <a:xfrm>
              <a:off x="1614554" y="4830763"/>
              <a:ext cx="274676"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pic>
          <p:nvPicPr>
            <p:cNvPr id="26"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0672" y="3834934"/>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6259" y="3829050"/>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2455" y="3829050"/>
              <a:ext cx="1082608" cy="9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5"/>
            <p:cNvSpPr txBox="1">
              <a:spLocks noChangeArrowheads="1"/>
            </p:cNvSpPr>
            <p:nvPr/>
          </p:nvSpPr>
          <p:spPr bwMode="auto">
            <a:xfrm>
              <a:off x="1306535" y="4240213"/>
              <a:ext cx="868486" cy="27305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HR (10)</a:t>
              </a:r>
            </a:p>
          </p:txBody>
        </p:sp>
        <p:sp>
          <p:nvSpPr>
            <p:cNvPr id="30" name="TextBox 16"/>
            <p:cNvSpPr txBox="1">
              <a:spLocks noChangeArrowheads="1"/>
            </p:cNvSpPr>
            <p:nvPr/>
          </p:nvSpPr>
          <p:spPr bwMode="auto">
            <a:xfrm>
              <a:off x="2309183" y="4238625"/>
              <a:ext cx="1535332" cy="274638"/>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SALES</a:t>
              </a:r>
            </a:p>
            <a:p>
              <a:pPr algn="ctr" defTabSz="912813" eaLnBrk="1" hangingPunct="1">
                <a:lnSpc>
                  <a:spcPct val="90000"/>
                </a:lnSpc>
                <a:defRPr/>
              </a:pPr>
              <a:r>
                <a:rPr lang="en-US" sz="1600" b="1" dirty="0">
                  <a:solidFill>
                    <a:schemeClr val="bg1"/>
                  </a:solidFill>
                  <a:latin typeface="Corbel" pitchFamily="34" charset="0"/>
                  <a:cs typeface="Arial" charset="0"/>
                </a:rPr>
                <a:t>(20)</a:t>
              </a:r>
            </a:p>
          </p:txBody>
        </p:sp>
        <p:sp>
          <p:nvSpPr>
            <p:cNvPr id="31" name="TextBox 17"/>
            <p:cNvSpPr txBox="1">
              <a:spLocks noChangeArrowheads="1"/>
            </p:cNvSpPr>
            <p:nvPr/>
          </p:nvSpPr>
          <p:spPr bwMode="auto">
            <a:xfrm>
              <a:off x="3696783" y="4240213"/>
              <a:ext cx="1440068" cy="273050"/>
            </a:xfrm>
            <a:prstGeom prst="rect">
              <a:avLst/>
            </a:prstGeom>
            <a:noFill/>
            <a:ln w="9525">
              <a:noFill/>
              <a:miter lim="800000"/>
              <a:headEnd/>
              <a:tailEnd/>
            </a:ln>
          </p:spPr>
          <p:txBody>
            <a:bodyPr lIns="0" tIns="0" rIns="0" bIns="0"/>
            <a:lstStyle/>
            <a:p>
              <a:pPr algn="ctr" defTabSz="912813" eaLnBrk="1" hangingPunct="1">
                <a:lnSpc>
                  <a:spcPct val="90000"/>
                </a:lnSpc>
                <a:defRPr/>
              </a:pPr>
              <a:r>
                <a:rPr lang="en-US" sz="1600" b="1" dirty="0">
                  <a:solidFill>
                    <a:schemeClr val="bg1"/>
                  </a:solidFill>
                  <a:latin typeface="Corbel" pitchFamily="34" charset="0"/>
                  <a:cs typeface="Arial" charset="0"/>
                </a:rPr>
                <a:t>R &amp; D </a:t>
              </a:r>
            </a:p>
            <a:p>
              <a:pPr algn="ctr" defTabSz="912813" eaLnBrk="1" hangingPunct="1">
                <a:lnSpc>
                  <a:spcPct val="90000"/>
                </a:lnSpc>
                <a:defRPr/>
              </a:pPr>
              <a:r>
                <a:rPr lang="en-US" sz="1600" b="1" dirty="0">
                  <a:solidFill>
                    <a:schemeClr val="bg1"/>
                  </a:solidFill>
                  <a:latin typeface="Corbel" pitchFamily="34" charset="0"/>
                  <a:cs typeface="Arial" charset="0"/>
                </a:rPr>
                <a:t>(30)</a:t>
              </a:r>
            </a:p>
          </p:txBody>
        </p:sp>
        <p:sp>
          <p:nvSpPr>
            <p:cNvPr id="32" name="Oval 31"/>
            <p:cNvSpPr>
              <a:spLocks/>
            </p:cNvSpPr>
            <p:nvPr/>
          </p:nvSpPr>
          <p:spPr bwMode="auto">
            <a:xfrm>
              <a:off x="2930779" y="4830763"/>
              <a:ext cx="274677"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sp>
          <p:nvSpPr>
            <p:cNvPr id="33" name="Oval 32"/>
            <p:cNvSpPr>
              <a:spLocks/>
            </p:cNvSpPr>
            <p:nvPr/>
          </p:nvSpPr>
          <p:spPr bwMode="auto">
            <a:xfrm>
              <a:off x="4266058" y="4830763"/>
              <a:ext cx="274676" cy="274637"/>
            </a:xfrm>
            <a:prstGeom prst="ellipse">
              <a:avLst/>
            </a:prstGeom>
            <a:solidFill>
              <a:schemeClr val="accent1"/>
            </a:solidFill>
            <a:ln w="1905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ln w="114300" cmpd="sng">
                  <a:solidFill>
                    <a:srgbClr val="5F5F5F"/>
                  </a:solidFill>
                </a:ln>
                <a:solidFill>
                  <a:srgbClr val="FFFFFF"/>
                </a:solidFill>
                <a:latin typeface="Calibri"/>
              </a:endParaRPr>
            </a:p>
          </p:txBody>
        </p:sp>
      </p:grpSp>
      <p:sp>
        <p:nvSpPr>
          <p:cNvPr id="35" name="TextBox 34"/>
          <p:cNvSpPr txBox="1"/>
          <p:nvPr/>
        </p:nvSpPr>
        <p:spPr>
          <a:xfrm>
            <a:off x="7219508" y="2717823"/>
            <a:ext cx="3649662" cy="855663"/>
          </a:xfrm>
          <a:prstGeom prst="rect">
            <a:avLst/>
          </a:prstGeom>
          <a:ln w="28575">
            <a:tailEnd w="lg" len="lg"/>
          </a:ln>
        </p:spPr>
        <p:style>
          <a:lnRef idx="2">
            <a:schemeClr val="accent2"/>
          </a:lnRef>
          <a:fillRef idx="1">
            <a:schemeClr val="lt1"/>
          </a:fillRef>
          <a:effectRef idx="0">
            <a:schemeClr val="accent2"/>
          </a:effectRef>
          <a:fontRef idx="minor">
            <a:schemeClr val="dk1"/>
          </a:fontRef>
        </p:style>
        <p:txBody>
          <a:bodyPr lIns="144000" tIns="0" rIns="0" bIns="0" anchor="ctr"/>
          <a:lstStyle/>
          <a:p>
            <a:pPr defTabSz="914285" eaLnBrk="1" hangingPunct="1">
              <a:lnSpc>
                <a:spcPct val="90000"/>
              </a:lnSpc>
              <a:defRPr/>
            </a:pPr>
            <a:r>
              <a:rPr lang="en-US" sz="1600" dirty="0">
                <a:solidFill>
                  <a:srgbClr val="5F5F5F"/>
                </a:solidFill>
                <a:latin typeface="Courier New" pitchFamily="49" charset="0"/>
                <a:cs typeface="Courier New" pitchFamily="49" charset="0"/>
              </a:rPr>
              <a:t>SELECT EMPNO </a:t>
            </a:r>
          </a:p>
          <a:p>
            <a:pPr defTabSz="914285" eaLnBrk="1" hangingPunct="1">
              <a:lnSpc>
                <a:spcPct val="90000"/>
              </a:lnSpc>
              <a:defRPr/>
            </a:pPr>
            <a:r>
              <a:rPr lang="en-US" sz="1600" dirty="0">
                <a:solidFill>
                  <a:srgbClr val="5F5F5F"/>
                </a:solidFill>
                <a:latin typeface="Courier New" pitchFamily="49" charset="0"/>
                <a:cs typeface="Courier New" pitchFamily="49" charset="0"/>
              </a:rPr>
              <a:t>FROM EMP </a:t>
            </a:r>
          </a:p>
          <a:p>
            <a:pPr defTabSz="914285" eaLnBrk="1" hangingPunct="1">
              <a:lnSpc>
                <a:spcPct val="90000"/>
              </a:lnSpc>
              <a:defRPr/>
            </a:pPr>
            <a:r>
              <a:rPr lang="en-US" sz="1600" dirty="0">
                <a:solidFill>
                  <a:srgbClr val="5F5F5F"/>
                </a:solidFill>
                <a:latin typeface="Courier New" pitchFamily="49" charset="0"/>
                <a:cs typeface="Courier New" pitchFamily="49" charset="0"/>
              </a:rPr>
              <a:t>WHERE </a:t>
            </a:r>
            <a:r>
              <a:rPr lang="en-US" sz="1600" b="1" dirty="0">
                <a:solidFill>
                  <a:srgbClr val="FF0000"/>
                </a:solidFill>
                <a:latin typeface="Courier New" pitchFamily="49" charset="0"/>
                <a:cs typeface="Courier New" pitchFamily="49" charset="0"/>
              </a:rPr>
              <a:t>DEPT = </a:t>
            </a:r>
            <a:r>
              <a:rPr lang="en-US" sz="1600" dirty="0">
                <a:solidFill>
                  <a:srgbClr val="FF00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HR</a:t>
            </a:r>
            <a:r>
              <a:rPr lang="en-US" sz="1600" dirty="0">
                <a:solidFill>
                  <a:srgbClr val="FF0000"/>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a:t>
            </a:r>
            <a:r>
              <a:rPr lang="en-US" sz="1600" b="1" dirty="0">
                <a:solidFill>
                  <a:schemeClr val="tx1"/>
                </a:solidFill>
                <a:latin typeface="Courier New" pitchFamily="49" charset="0"/>
                <a:cs typeface="Courier New" pitchFamily="49" charset="0"/>
              </a:rPr>
              <a:t> </a:t>
            </a:r>
          </a:p>
        </p:txBody>
      </p:sp>
    </p:spTree>
    <p:custDataLst>
      <p:tags r:id="rId1"/>
    </p:custDataLst>
    <p:extLst>
      <p:ext uri="{BB962C8B-B14F-4D97-AF65-F5344CB8AC3E}">
        <p14:creationId xmlns:p14="http://schemas.microsoft.com/office/powerpoint/2010/main" val="391562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a:xfrm>
            <a:off x="622138" y="1242485"/>
            <a:ext cx="10944549" cy="4743172"/>
          </a:xfrm>
        </p:spPr>
        <p:txBody>
          <a:bodyPr/>
          <a:lstStyle/>
          <a:p>
            <a:r>
              <a:rPr lang="en-US" altLang="en-US" dirty="0"/>
              <a:t>After completing this lesson, you should be able to:</a:t>
            </a:r>
          </a:p>
          <a:p>
            <a:pPr lvl="1"/>
            <a:r>
              <a:rPr lang="en-US" altLang="en-US" dirty="0"/>
              <a:t>Describe application containers in CDBs</a:t>
            </a:r>
          </a:p>
          <a:p>
            <a:pPr lvl="1"/>
            <a:r>
              <a:rPr lang="en-US" altLang="en-US" dirty="0"/>
              <a:t>Explain the purpose of application root and application seed</a:t>
            </a:r>
          </a:p>
          <a:p>
            <a:pPr lvl="1"/>
            <a:r>
              <a:rPr lang="en-US" altLang="en-US" dirty="0"/>
              <a:t>Define application PDBs</a:t>
            </a:r>
          </a:p>
          <a:p>
            <a:pPr lvl="1"/>
            <a:r>
              <a:rPr lang="en-US" altLang="en-US" dirty="0"/>
              <a:t>Create application PDBs</a:t>
            </a:r>
          </a:p>
          <a:p>
            <a:pPr lvl="1"/>
            <a:r>
              <a:rPr lang="en-US" altLang="en-US" dirty="0"/>
              <a:t>Explain application installation on top of application containers</a:t>
            </a:r>
          </a:p>
          <a:p>
            <a:pPr lvl="1"/>
            <a:r>
              <a:rPr lang="en-US" altLang="en-US" dirty="0"/>
              <a:t>Install an application</a:t>
            </a:r>
          </a:p>
          <a:p>
            <a:pPr lvl="1"/>
            <a:r>
              <a:rPr lang="en-US" altLang="en-US" dirty="0"/>
              <a:t>Upgrade and patch applications</a:t>
            </a:r>
          </a:p>
          <a:p>
            <a:pPr lvl="1"/>
            <a:r>
              <a:rPr lang="en-US" altLang="en-US" dirty="0"/>
              <a:t>Describe the commonality concept in application contexts</a:t>
            </a:r>
          </a:p>
          <a:p>
            <a:pPr lvl="1"/>
            <a:r>
              <a:rPr lang="en-US" altLang="en-US" dirty="0"/>
              <a:t>Use a dynamic container map</a:t>
            </a:r>
          </a:p>
          <a:p>
            <a:pPr lvl="1"/>
            <a:r>
              <a:rPr lang="en-US" altLang="en-US" dirty="0"/>
              <a:t>Describe enhancements in various areas</a:t>
            </a:r>
          </a:p>
        </p:txBody>
      </p:sp>
      <p:pic>
        <p:nvPicPr>
          <p:cNvPr id="5" name="Picture 7"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3179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90" y="136525"/>
            <a:ext cx="9768106" cy="812799"/>
          </a:xfrm>
        </p:spPr>
        <p:txBody>
          <a:bodyPr>
            <a:normAutofit fontScale="90000"/>
          </a:bodyPr>
          <a:lstStyle/>
          <a:p>
            <a:r>
              <a:rPr lang="en-US" altLang="en-US" dirty="0">
                <a:cs typeface="Courier New" panose="02070309020205020404" pitchFamily="49" charset="0"/>
              </a:rPr>
              <a:t>Query Across CDBs Using Application Root Replica</a:t>
            </a:r>
            <a:endParaRPr lang="en-US" dirty="0"/>
          </a:p>
        </p:txBody>
      </p:sp>
      <p:sp>
        <p:nvSpPr>
          <p:cNvPr id="4" name="Content Placeholder 2"/>
          <p:cNvSpPr>
            <a:spLocks noGrp="1"/>
          </p:cNvSpPr>
          <p:nvPr>
            <p:ph idx="1"/>
          </p:nvPr>
        </p:nvSpPr>
        <p:spPr>
          <a:xfrm>
            <a:off x="622300" y="1243013"/>
            <a:ext cx="10944225" cy="4489450"/>
          </a:xfrm>
        </p:spPr>
        <p:txBody>
          <a:bodyPr/>
          <a:lstStyle/>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indent="10582" defTabSz="304747" eaLnBrk="1" hangingPunct="1">
              <a:buFont typeface="Arial" charset="0"/>
              <a:buNone/>
              <a:defRPr/>
            </a:pPr>
            <a:endParaRPr lang="en-US" sz="2000" dirty="0">
              <a:sym typeface="Wingdings" pitchFamily="2" charset="2"/>
            </a:endParaRPr>
          </a:p>
          <a:p>
            <a:pPr marL="284163" indent="-268288" defTabSz="304747" eaLnBrk="1" hangingPunct="1">
              <a:buFont typeface="Arial" charset="0"/>
              <a:buNone/>
              <a:defRPr/>
            </a:pPr>
            <a:r>
              <a:rPr lang="en-US" sz="2000" dirty="0">
                <a:sym typeface="Wingdings" pitchFamily="2" charset="2"/>
              </a:rPr>
              <a:t>Retrieves </a:t>
            </a:r>
            <a:r>
              <a:rPr lang="en-US" sz="2000" dirty="0"/>
              <a:t>all rows from the shared table whose data is stored in all application PDBs in the application root and replicas in CDBs.</a:t>
            </a:r>
            <a:endParaRPr lang="en-US" dirty="0">
              <a:latin typeface="Courier New" pitchFamily="49" charset="0"/>
              <a:cs typeface="Courier New" pitchFamily="49" charset="0"/>
            </a:endParaRPr>
          </a:p>
          <a:p>
            <a:pPr lvl="1" indent="-365760" defTabSz="304747" eaLnBrk="1" hangingPunct="1">
              <a:buFont typeface="Arial" panose="020B0604020202020204" pitchFamily="34" charset="0"/>
              <a:buNone/>
              <a:defRPr/>
            </a:pPr>
            <a:endParaRPr lang="en-US" dirty="0">
              <a:latin typeface="Courier New" pitchFamily="49" charset="0"/>
              <a:cs typeface="Courier New" pitchFamily="49" charset="0"/>
            </a:endParaRPr>
          </a:p>
          <a:p>
            <a:pPr indent="10582" defTabSz="304747" eaLnBrk="1" hangingPunct="1">
              <a:buFont typeface="Arial" charset="0"/>
              <a:buNone/>
              <a:defRPr/>
            </a:pPr>
            <a:endParaRPr lang="en-US" dirty="0"/>
          </a:p>
        </p:txBody>
      </p:sp>
      <p:sp>
        <p:nvSpPr>
          <p:cNvPr id="5" name="Rounded Rectangle 4"/>
          <p:cNvSpPr/>
          <p:nvPr/>
        </p:nvSpPr>
        <p:spPr bwMode="auto">
          <a:xfrm>
            <a:off x="5883275" y="3316288"/>
            <a:ext cx="5230813" cy="400050"/>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6" name="Rectangle 5"/>
          <p:cNvSpPr/>
          <p:nvPr/>
        </p:nvSpPr>
        <p:spPr bwMode="auto">
          <a:xfrm>
            <a:off x="7599363" y="3214688"/>
            <a:ext cx="509587" cy="176212"/>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7" name="Rectangle 6"/>
          <p:cNvSpPr/>
          <p:nvPr/>
        </p:nvSpPr>
        <p:spPr bwMode="auto">
          <a:xfrm>
            <a:off x="8970963" y="3214688"/>
            <a:ext cx="511175" cy="1778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8" name="Rectangle 7"/>
          <p:cNvSpPr/>
          <p:nvPr/>
        </p:nvSpPr>
        <p:spPr bwMode="auto">
          <a:xfrm>
            <a:off x="10306050" y="3213100"/>
            <a:ext cx="509588" cy="487363"/>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 name="Rectangle 8"/>
          <p:cNvSpPr/>
          <p:nvPr/>
        </p:nvSpPr>
        <p:spPr bwMode="auto">
          <a:xfrm>
            <a:off x="6213475" y="3213100"/>
            <a:ext cx="509588" cy="177800"/>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 name="Striped Right Arrow 9"/>
          <p:cNvSpPr/>
          <p:nvPr/>
        </p:nvSpPr>
        <p:spPr>
          <a:xfrm>
            <a:off x="6886575" y="2827338"/>
            <a:ext cx="4462463" cy="261937"/>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11"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91725" y="2603500"/>
            <a:ext cx="11350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bwMode="auto">
          <a:xfrm>
            <a:off x="2126505" y="3376613"/>
            <a:ext cx="2143125" cy="344487"/>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3" name="Rectangle 12"/>
          <p:cNvSpPr/>
          <p:nvPr/>
        </p:nvSpPr>
        <p:spPr bwMode="auto">
          <a:xfrm>
            <a:off x="2434480" y="3141663"/>
            <a:ext cx="500063" cy="517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14" name="Striped Right Arrow 13"/>
          <p:cNvSpPr/>
          <p:nvPr/>
        </p:nvSpPr>
        <p:spPr>
          <a:xfrm>
            <a:off x="2998043" y="2833688"/>
            <a:ext cx="2448000" cy="223411"/>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5" name="TextBox 14"/>
          <p:cNvSpPr txBox="1"/>
          <p:nvPr/>
        </p:nvSpPr>
        <p:spPr>
          <a:xfrm>
            <a:off x="1133475" y="1412875"/>
            <a:ext cx="9472613" cy="865188"/>
          </a:xfrm>
          <a:prstGeom prst="rect">
            <a:avLst/>
          </a:prstGeom>
          <a:ln w="28575">
            <a:tailEnd w="lg" len="lg"/>
          </a:ln>
        </p:spPr>
        <p:style>
          <a:lnRef idx="2">
            <a:schemeClr val="accent3"/>
          </a:lnRef>
          <a:fillRef idx="1">
            <a:schemeClr val="lt1"/>
          </a:fillRef>
          <a:effectRef idx="0">
            <a:schemeClr val="accent3"/>
          </a:effectRef>
          <a:fontRef idx="minor">
            <a:schemeClr val="dk1"/>
          </a:fontRef>
        </p:style>
        <p:txBody>
          <a:bodyPr lIns="144000" tIns="0" rIns="0" bIns="0" anchor="ctr"/>
          <a:lstStyle/>
          <a:p>
            <a:pPr defTabSz="914285" eaLnBrk="1" hangingPunct="1">
              <a:lnSpc>
                <a:spcPct val="90000"/>
              </a:lnSpc>
              <a:defRPr/>
            </a:pPr>
            <a:r>
              <a:rPr lang="en-US" sz="1600" b="1" dirty="0">
                <a:solidFill>
                  <a:srgbClr val="5F5F5F"/>
                </a:solidFill>
                <a:latin typeface="Courier New" pitchFamily="49" charset="0"/>
                <a:cs typeface="Courier New" pitchFamily="49" charset="0"/>
              </a:rPr>
              <a:t>SELECT sum(revenue), year, </a:t>
            </a:r>
            <a:r>
              <a:rPr lang="en-US" sz="1600" b="1" dirty="0">
                <a:solidFill>
                  <a:srgbClr val="C00000"/>
                </a:solidFill>
                <a:latin typeface="Courier New" pitchFamily="49" charset="0"/>
                <a:cs typeface="Courier New" pitchFamily="49" charset="0"/>
              </a:rPr>
              <a:t>CDB$NAME</a:t>
            </a:r>
            <a:r>
              <a:rPr lang="en-US" sz="1600" b="1" dirty="0">
                <a:solidFill>
                  <a:srgbClr val="5F5F5F"/>
                </a:solidFill>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CON$NAME</a:t>
            </a:r>
            <a:endParaRPr lang="en-US" sz="1600" b="1" dirty="0">
              <a:solidFill>
                <a:srgbClr val="5F5F5F"/>
              </a:solidFill>
              <a:latin typeface="Courier New" pitchFamily="49" charset="0"/>
              <a:cs typeface="Courier New" pitchFamily="49" charset="0"/>
            </a:endParaRPr>
          </a:p>
          <a:p>
            <a:pPr defTabSz="914285" eaLnBrk="1" hangingPunct="1">
              <a:lnSpc>
                <a:spcPct val="90000"/>
              </a:lnSpc>
              <a:defRPr/>
            </a:pPr>
            <a:r>
              <a:rPr lang="en-US" sz="1600" b="1" dirty="0">
                <a:solidFill>
                  <a:srgbClr val="5F5F5F"/>
                </a:solidFill>
                <a:latin typeface="Courier New" pitchFamily="49" charset="0"/>
                <a:cs typeface="Courier New" pitchFamily="49" charset="0"/>
              </a:rPr>
              <a:t>FROM   </a:t>
            </a:r>
            <a:r>
              <a:rPr lang="en-US" sz="1600" b="1" dirty="0">
                <a:solidFill>
                  <a:srgbClr val="C00000"/>
                </a:solidFill>
                <a:latin typeface="Courier New" pitchFamily="49" charset="0"/>
                <a:cs typeface="Courier New" pitchFamily="49" charset="0"/>
              </a:rPr>
              <a:t>CONTAINERS(</a:t>
            </a:r>
            <a:r>
              <a:rPr lang="en-US" sz="1600" b="1" dirty="0">
                <a:solidFill>
                  <a:srgbClr val="5F5F5F"/>
                </a:solidFill>
                <a:latin typeface="Courier New" pitchFamily="49" charset="0"/>
                <a:cs typeface="Courier New" pitchFamily="49" charset="0"/>
              </a:rPr>
              <a:t>sales_data</a:t>
            </a:r>
            <a:r>
              <a:rPr lang="en-US" sz="1600" b="1" dirty="0">
                <a:solidFill>
                  <a:srgbClr val="C00000"/>
                </a:solidFill>
                <a:latin typeface="Courier New" pitchFamily="49" charset="0"/>
                <a:cs typeface="Courier New" pitchFamily="49" charset="0"/>
              </a:rPr>
              <a:t>)</a:t>
            </a:r>
          </a:p>
          <a:p>
            <a:pPr defTabSz="914285" eaLnBrk="1" hangingPunct="1">
              <a:lnSpc>
                <a:spcPct val="90000"/>
              </a:lnSpc>
              <a:defRPr/>
            </a:pPr>
            <a:r>
              <a:rPr lang="en-US" sz="1600" b="1" dirty="0">
                <a:solidFill>
                  <a:srgbClr val="5F5F5F"/>
                </a:solidFill>
                <a:latin typeface="Courier New" pitchFamily="49" charset="0"/>
                <a:cs typeface="Courier New" pitchFamily="49" charset="0"/>
              </a:rPr>
              <a:t>WHERE  year =  2014  GROUP  BY year, </a:t>
            </a:r>
            <a:r>
              <a:rPr lang="en-US" sz="1600" b="1" dirty="0">
                <a:solidFill>
                  <a:srgbClr val="C00000"/>
                </a:solidFill>
                <a:latin typeface="Courier New" pitchFamily="49" charset="0"/>
                <a:cs typeface="Courier New" pitchFamily="49" charset="0"/>
              </a:rPr>
              <a:t>CDB$NAME</a:t>
            </a:r>
            <a:r>
              <a:rPr lang="en-US" sz="1600" b="1" dirty="0">
                <a:solidFill>
                  <a:srgbClr val="5F5F5F"/>
                </a:solidFill>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CON$NAME</a:t>
            </a:r>
            <a:r>
              <a:rPr lang="en-US" sz="1600" b="1" dirty="0">
                <a:solidFill>
                  <a:srgbClr val="5F5F5F"/>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cxnSp>
        <p:nvCxnSpPr>
          <p:cNvPr id="16" name="Straight Arrow Connector 15"/>
          <p:cNvCxnSpPr/>
          <p:nvPr/>
        </p:nvCxnSpPr>
        <p:spPr bwMode="auto">
          <a:xfrm>
            <a:off x="3718148" y="2271713"/>
            <a:ext cx="0" cy="323850"/>
          </a:xfrm>
          <a:prstGeom prst="straightConnector1">
            <a:avLst/>
          </a:prstGeom>
          <a:noFill/>
          <a:ln w="28575" cap="flat" cmpd="sng" algn="ctr">
            <a:solidFill>
              <a:schemeClr val="accent3"/>
            </a:solidFill>
            <a:prstDash val="solid"/>
            <a:round/>
            <a:headEnd type="none" w="sm" len="sm"/>
            <a:tailEnd type="triangle" w="lg" len="lg"/>
          </a:ln>
          <a:effectLst/>
        </p:spPr>
      </p:cxnSp>
      <p:pic>
        <p:nvPicPr>
          <p:cNvPr id="1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6788" y="2619375"/>
            <a:ext cx="9874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42363" y="2614613"/>
            <a:ext cx="982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5"/>
          <p:cNvSpPr txBox="1">
            <a:spLocks noChangeArrowheads="1"/>
          </p:cNvSpPr>
          <p:nvPr/>
        </p:nvSpPr>
        <p:spPr bwMode="auto">
          <a:xfrm>
            <a:off x="7188200" y="2862263"/>
            <a:ext cx="12001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ROBOTS</a:t>
            </a:r>
          </a:p>
        </p:txBody>
      </p:sp>
      <p:sp>
        <p:nvSpPr>
          <p:cNvPr id="20" name="TextBox 16"/>
          <p:cNvSpPr txBox="1">
            <a:spLocks noChangeArrowheads="1"/>
          </p:cNvSpPr>
          <p:nvPr/>
        </p:nvSpPr>
        <p:spPr bwMode="auto">
          <a:xfrm>
            <a:off x="8782050" y="2862263"/>
            <a:ext cx="86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DOLLS</a:t>
            </a:r>
          </a:p>
        </p:txBody>
      </p:sp>
      <p:sp>
        <p:nvSpPr>
          <p:cNvPr id="21" name="TextBox 17"/>
          <p:cNvSpPr txBox="1">
            <a:spLocks noChangeArrowheads="1"/>
          </p:cNvSpPr>
          <p:nvPr/>
        </p:nvSpPr>
        <p:spPr bwMode="auto">
          <a:xfrm>
            <a:off x="9788525" y="2862263"/>
            <a:ext cx="1585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a:solidFill>
                  <a:schemeClr val="bg1"/>
                </a:solidFill>
                <a:latin typeface="Corbel" panose="020B0503020204020204" pitchFamily="34" charset="0"/>
              </a:rPr>
              <a:t>PX_APP_RR</a:t>
            </a:r>
            <a:endParaRPr lang="en-US" altLang="en-US" sz="1400" dirty="0">
              <a:solidFill>
                <a:schemeClr val="bg1"/>
              </a:solidFill>
              <a:latin typeface="Corbel" panose="020B0503020204020204" pitchFamily="34" charset="0"/>
            </a:endParaRPr>
          </a:p>
        </p:txBody>
      </p:sp>
      <p:cxnSp>
        <p:nvCxnSpPr>
          <p:cNvPr id="22" name="Straight Arrow Connector 21"/>
          <p:cNvCxnSpPr/>
          <p:nvPr/>
        </p:nvCxnSpPr>
        <p:spPr bwMode="auto">
          <a:xfrm>
            <a:off x="7791450" y="2273300"/>
            <a:ext cx="0" cy="323850"/>
          </a:xfrm>
          <a:prstGeom prst="straightConnector1">
            <a:avLst/>
          </a:prstGeom>
          <a:noFill/>
          <a:ln w="28575" cap="flat" cmpd="sng" algn="ctr">
            <a:solidFill>
              <a:schemeClr val="accent3"/>
            </a:solidFill>
            <a:prstDash val="solid"/>
            <a:round/>
            <a:headEnd type="none" w="sm" len="sm"/>
            <a:tailEnd type="triangle" w="lg" len="lg"/>
          </a:ln>
          <a:effectLst/>
        </p:spPr>
      </p:cxnSp>
      <p:sp>
        <p:nvSpPr>
          <p:cNvPr id="23" name="TextBox 48"/>
          <p:cNvSpPr txBox="1">
            <a:spLocks noChangeArrowheads="1"/>
          </p:cNvSpPr>
          <p:nvPr/>
        </p:nvSpPr>
        <p:spPr bwMode="auto">
          <a:xfrm>
            <a:off x="9875838" y="3806825"/>
            <a:ext cx="1063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Proxy PDB</a:t>
            </a:r>
          </a:p>
        </p:txBody>
      </p:sp>
      <p:cxnSp>
        <p:nvCxnSpPr>
          <p:cNvPr id="24" name="Straight Arrow Connector 23"/>
          <p:cNvCxnSpPr/>
          <p:nvPr/>
        </p:nvCxnSpPr>
        <p:spPr bwMode="auto">
          <a:xfrm>
            <a:off x="9183688" y="2278063"/>
            <a:ext cx="0" cy="323850"/>
          </a:xfrm>
          <a:prstGeom prst="straightConnector1">
            <a:avLst/>
          </a:prstGeom>
          <a:noFill/>
          <a:ln w="28575" cap="flat" cmpd="sng" algn="ctr">
            <a:solidFill>
              <a:schemeClr val="accent3"/>
            </a:solidFill>
            <a:prstDash val="solid"/>
            <a:round/>
            <a:headEnd type="none" w="sm" len="sm"/>
            <a:tailEnd type="triangle" w="lg" len="lg"/>
          </a:ln>
          <a:effectLst/>
        </p:spPr>
      </p:cxnSp>
      <p:graphicFrame>
        <p:nvGraphicFramePr>
          <p:cNvPr id="25" name="Table 24"/>
          <p:cNvGraphicFramePr>
            <a:graphicFrameLocks noGrp="1"/>
          </p:cNvGraphicFramePr>
          <p:nvPr>
            <p:extLst>
              <p:ext uri="{D42A27DB-BD31-4B8C-83A1-F6EECF244321}">
                <p14:modId xmlns:p14="http://schemas.microsoft.com/office/powerpoint/2010/main" val="1549212218"/>
              </p:ext>
            </p:extLst>
          </p:nvPr>
        </p:nvGraphicFramePr>
        <p:xfrm>
          <a:off x="2030413" y="4941888"/>
          <a:ext cx="8126412" cy="1219200"/>
        </p:xfrm>
        <a:graphic>
          <a:graphicData uri="http://schemas.openxmlformats.org/drawingml/2006/table">
            <a:tbl>
              <a:tblPr firstRow="1" bandRow="1">
                <a:tableStyleId>{5FD0F851-EC5A-4D38-B0AD-8093EC10F338}</a:tableStyleId>
              </a:tblPr>
              <a:tblGrid>
                <a:gridCol w="2031603">
                  <a:extLst>
                    <a:ext uri="{9D8B030D-6E8A-4147-A177-3AD203B41FA5}">
                      <a16:colId xmlns="" xmlns:a16="http://schemas.microsoft.com/office/drawing/2014/main" val="20000"/>
                    </a:ext>
                  </a:extLst>
                </a:gridCol>
                <a:gridCol w="2031603">
                  <a:extLst>
                    <a:ext uri="{9D8B030D-6E8A-4147-A177-3AD203B41FA5}">
                      <a16:colId xmlns="" xmlns:a16="http://schemas.microsoft.com/office/drawing/2014/main" val="20001"/>
                    </a:ext>
                  </a:extLst>
                </a:gridCol>
                <a:gridCol w="2031603">
                  <a:extLst>
                    <a:ext uri="{9D8B030D-6E8A-4147-A177-3AD203B41FA5}">
                      <a16:colId xmlns="" xmlns:a16="http://schemas.microsoft.com/office/drawing/2014/main" val="20002"/>
                    </a:ext>
                  </a:extLst>
                </a:gridCol>
                <a:gridCol w="2031603">
                  <a:extLst>
                    <a:ext uri="{9D8B030D-6E8A-4147-A177-3AD203B41FA5}">
                      <a16:colId xmlns="" xmlns:a16="http://schemas.microsoft.com/office/drawing/2014/main" val="20003"/>
                    </a:ext>
                  </a:extLst>
                </a:gridCol>
              </a:tblGrid>
              <a:tr h="288032">
                <a:tc>
                  <a:txBody>
                    <a:bodyPr/>
                    <a:lstStyle/>
                    <a:p>
                      <a:r>
                        <a:rPr lang="fr-FR" sz="1400" dirty="0">
                          <a:solidFill>
                            <a:srgbClr val="000000"/>
                          </a:solidFill>
                        </a:rPr>
                        <a:t>Revenue</a:t>
                      </a:r>
                      <a:endParaRPr lang="en-US" sz="1400" dirty="0">
                        <a:solidFill>
                          <a:srgbClr val="000000"/>
                        </a:solidFill>
                      </a:endParaRPr>
                    </a:p>
                  </a:txBody>
                  <a:tcPr marL="121896" marR="121896"/>
                </a:tc>
                <a:tc>
                  <a:txBody>
                    <a:bodyPr/>
                    <a:lstStyle/>
                    <a:p>
                      <a:r>
                        <a:rPr lang="fr-FR" sz="1400" dirty="0">
                          <a:solidFill>
                            <a:srgbClr val="000000"/>
                          </a:solidFill>
                        </a:rPr>
                        <a:t>Year</a:t>
                      </a:r>
                      <a:endParaRPr lang="en-US" sz="1400" dirty="0">
                        <a:solidFill>
                          <a:srgbClr val="000000"/>
                        </a:solidFill>
                      </a:endParaRPr>
                    </a:p>
                  </a:txBody>
                  <a:tcPr marL="121896" marR="121896"/>
                </a:tc>
                <a:tc>
                  <a:txBody>
                    <a:bodyPr/>
                    <a:lstStyle/>
                    <a:p>
                      <a:r>
                        <a:rPr lang="fr-FR" sz="1400" dirty="0">
                          <a:solidFill>
                            <a:srgbClr val="000000"/>
                          </a:solidFill>
                        </a:rPr>
                        <a:t>CDB$NAME</a:t>
                      </a:r>
                      <a:endParaRPr lang="en-US" sz="1400" dirty="0">
                        <a:solidFill>
                          <a:srgbClr val="000000"/>
                        </a:solidFill>
                      </a:endParaRPr>
                    </a:p>
                  </a:txBody>
                  <a:tcPr marL="121896" marR="121896"/>
                </a:tc>
                <a:tc>
                  <a:txBody>
                    <a:bodyPr/>
                    <a:lstStyle/>
                    <a:p>
                      <a:r>
                        <a:rPr lang="fr-FR" sz="1400" dirty="0">
                          <a:solidFill>
                            <a:srgbClr val="000000"/>
                          </a:solidFill>
                        </a:rPr>
                        <a:t>CON$NAME</a:t>
                      </a:r>
                      <a:endParaRPr lang="en-US" sz="1400" dirty="0">
                        <a:solidFill>
                          <a:srgbClr val="000000"/>
                        </a:solidFill>
                      </a:endParaRPr>
                    </a:p>
                  </a:txBody>
                  <a:tcPr marL="121896" marR="121896"/>
                </a:tc>
                <a:extLst>
                  <a:ext uri="{0D108BD9-81ED-4DB2-BD59-A6C34878D82A}">
                    <a16:rowId xmlns="" xmlns:a16="http://schemas.microsoft.com/office/drawing/2014/main" val="10000"/>
                  </a:ext>
                </a:extLst>
              </a:tr>
              <a:tr h="288032">
                <a:tc>
                  <a:txBody>
                    <a:bodyPr/>
                    <a:lstStyle/>
                    <a:p>
                      <a:r>
                        <a:rPr lang="fr-FR" sz="1400" dirty="0">
                          <a:solidFill>
                            <a:srgbClr val="000000"/>
                          </a:solidFill>
                        </a:rPr>
                        <a:t>15000000</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2014</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CDB1</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ROBOTS</a:t>
                      </a:r>
                      <a:endParaRPr lang="en-US" sz="1400" dirty="0">
                        <a:solidFill>
                          <a:srgbClr val="000000"/>
                        </a:solidFill>
                      </a:endParaRPr>
                    </a:p>
                  </a:txBody>
                  <a:tcPr marL="121896" marR="121896">
                    <a:solidFill>
                      <a:schemeClr val="accent6">
                        <a:lumMod val="20000"/>
                        <a:lumOff val="80000"/>
                      </a:schemeClr>
                    </a:solidFill>
                  </a:tcPr>
                </a:tc>
                <a:extLst>
                  <a:ext uri="{0D108BD9-81ED-4DB2-BD59-A6C34878D82A}">
                    <a16:rowId xmlns="" xmlns:a16="http://schemas.microsoft.com/office/drawing/2014/main" val="10001"/>
                  </a:ext>
                </a:extLst>
              </a:tr>
              <a:tr h="288032">
                <a:tc>
                  <a:txBody>
                    <a:bodyPr/>
                    <a:lstStyle/>
                    <a:p>
                      <a:r>
                        <a:rPr lang="fr-FR" sz="1400" dirty="0">
                          <a:solidFill>
                            <a:srgbClr val="000000"/>
                          </a:solidFill>
                        </a:rPr>
                        <a:t>20000000</a:t>
                      </a:r>
                      <a:endParaRPr lang="en-US" sz="1400" dirty="0">
                        <a:solidFill>
                          <a:srgbClr val="000000"/>
                        </a:solidFill>
                      </a:endParaRPr>
                    </a:p>
                  </a:txBody>
                  <a:tcPr marL="121896" marR="121896"/>
                </a:tc>
                <a:tc>
                  <a:txBody>
                    <a:bodyPr/>
                    <a:lstStyle/>
                    <a:p>
                      <a:r>
                        <a:rPr lang="fr-FR" sz="1400" dirty="0">
                          <a:solidFill>
                            <a:srgbClr val="000000"/>
                          </a:solidFill>
                        </a:rPr>
                        <a:t>2014</a:t>
                      </a:r>
                      <a:endParaRPr lang="en-US" sz="1400" dirty="0">
                        <a:solidFill>
                          <a:srgbClr val="000000"/>
                        </a:solidFill>
                      </a:endParaRPr>
                    </a:p>
                  </a:txBody>
                  <a:tcPr marL="121896" marR="121896"/>
                </a:tc>
                <a:tc>
                  <a:txBody>
                    <a:bodyPr/>
                    <a:lstStyle/>
                    <a:p>
                      <a:r>
                        <a:rPr lang="fr-FR" sz="1400" dirty="0">
                          <a:solidFill>
                            <a:srgbClr val="000000"/>
                          </a:solidFill>
                        </a:rPr>
                        <a:t>CDB2</a:t>
                      </a:r>
                      <a:endParaRPr lang="en-US" sz="1400" dirty="0">
                        <a:solidFill>
                          <a:srgbClr val="000000"/>
                        </a:solidFill>
                      </a:endParaRPr>
                    </a:p>
                  </a:txBody>
                  <a:tcPr marL="121896" marR="121896"/>
                </a:tc>
                <a:tc>
                  <a:txBody>
                    <a:bodyPr/>
                    <a:lstStyle/>
                    <a:p>
                      <a:r>
                        <a:rPr lang="fr-FR" sz="1400" dirty="0">
                          <a:solidFill>
                            <a:srgbClr val="000000"/>
                          </a:solidFill>
                        </a:rPr>
                        <a:t>DOODLES</a:t>
                      </a:r>
                      <a:endParaRPr lang="en-US" sz="1400" dirty="0">
                        <a:solidFill>
                          <a:srgbClr val="000000"/>
                        </a:solidFill>
                      </a:endParaRPr>
                    </a:p>
                  </a:txBody>
                  <a:tcPr marL="121896" marR="121896"/>
                </a:tc>
                <a:extLst>
                  <a:ext uri="{0D108BD9-81ED-4DB2-BD59-A6C34878D82A}">
                    <a16:rowId xmlns="" xmlns:a16="http://schemas.microsoft.com/office/drawing/2014/main" val="10002"/>
                  </a:ext>
                </a:extLst>
              </a:tr>
              <a:tr h="288032">
                <a:tc>
                  <a:txBody>
                    <a:bodyPr/>
                    <a:lstStyle/>
                    <a:p>
                      <a:r>
                        <a:rPr lang="fr-FR" sz="1400" dirty="0">
                          <a:solidFill>
                            <a:srgbClr val="000000"/>
                          </a:solidFill>
                        </a:rPr>
                        <a:t>10000000</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2014</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CDB1</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DOLLS</a:t>
                      </a:r>
                      <a:endParaRPr lang="en-US" sz="1400" dirty="0">
                        <a:solidFill>
                          <a:srgbClr val="000000"/>
                        </a:solidFill>
                      </a:endParaRPr>
                    </a:p>
                  </a:txBody>
                  <a:tcPr marL="121896" marR="121896">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26" name="TextBox 51"/>
          <p:cNvSpPr txBox="1">
            <a:spLocks noChangeArrowheads="1"/>
          </p:cNvSpPr>
          <p:nvPr/>
        </p:nvSpPr>
        <p:spPr bwMode="auto">
          <a:xfrm>
            <a:off x="5296100" y="3429000"/>
            <a:ext cx="601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CDB1</a:t>
            </a:r>
          </a:p>
        </p:txBody>
      </p:sp>
      <p:sp>
        <p:nvSpPr>
          <p:cNvPr id="27" name="TextBox 52"/>
          <p:cNvSpPr txBox="1">
            <a:spLocks noChangeArrowheads="1"/>
          </p:cNvSpPr>
          <p:nvPr/>
        </p:nvSpPr>
        <p:spPr bwMode="auto">
          <a:xfrm>
            <a:off x="4250951" y="3429000"/>
            <a:ext cx="600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CDB2</a:t>
            </a:r>
          </a:p>
        </p:txBody>
      </p:sp>
      <p:grpSp>
        <p:nvGrpSpPr>
          <p:cNvPr id="28" name="Group 168"/>
          <p:cNvGrpSpPr>
            <a:grpSpLocks/>
          </p:cNvGrpSpPr>
          <p:nvPr/>
        </p:nvGrpSpPr>
        <p:grpSpPr bwMode="auto">
          <a:xfrm>
            <a:off x="5862638" y="2506663"/>
            <a:ext cx="1201737" cy="860425"/>
            <a:chOff x="9855550" y="2710135"/>
            <a:chExt cx="807366" cy="903512"/>
          </a:xfrm>
        </p:grpSpPr>
        <p:pic>
          <p:nvPicPr>
            <p:cNvPr id="29" name="Picture 28"/>
            <p:cNvPicPr>
              <a:picLocks noChangeAspect="1"/>
            </p:cNvPicPr>
            <p:nvPr/>
          </p:nvPicPr>
          <p:blipFill>
            <a:blip r:embed="rId6" cstate="print">
              <a:duotone>
                <a:prstClr val="black"/>
                <a:schemeClr val="tx2">
                  <a:tint val="45000"/>
                  <a:satMod val="400000"/>
                </a:schemeClr>
              </a:duotone>
              <a:extLst/>
            </a:blip>
            <a:stretch>
              <a:fillRect/>
            </a:stretch>
          </p:blipFill>
          <p:spPr>
            <a:xfrm>
              <a:off x="9855550" y="2710135"/>
              <a:ext cx="807366" cy="903512"/>
            </a:xfrm>
            <a:prstGeom prst="rect">
              <a:avLst/>
            </a:prstGeom>
          </p:spPr>
        </p:pic>
        <p:pic>
          <p:nvPicPr>
            <p:cNvPr id="30"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7481"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65"/>
          <p:cNvGrpSpPr>
            <a:grpSpLocks/>
          </p:cNvGrpSpPr>
          <p:nvPr/>
        </p:nvGrpSpPr>
        <p:grpSpPr bwMode="auto">
          <a:xfrm>
            <a:off x="2085230" y="2530475"/>
            <a:ext cx="1201738" cy="860425"/>
            <a:chOff x="1129912" y="2625789"/>
            <a:chExt cx="807366" cy="903512"/>
          </a:xfrm>
        </p:grpSpPr>
        <p:grpSp>
          <p:nvGrpSpPr>
            <p:cNvPr id="32" name="Group 168"/>
            <p:cNvGrpSpPr>
              <a:grpSpLocks/>
            </p:cNvGrpSpPr>
            <p:nvPr/>
          </p:nvGrpSpPr>
          <p:grpSpPr bwMode="auto">
            <a:xfrm>
              <a:off x="1129912" y="2625789"/>
              <a:ext cx="807366" cy="903512"/>
              <a:chOff x="9809531" y="2745700"/>
              <a:chExt cx="807366" cy="903512"/>
            </a:xfrm>
          </p:grpSpPr>
          <p:pic>
            <p:nvPicPr>
              <p:cNvPr id="34" name="Picture 33"/>
              <p:cNvPicPr>
                <a:picLocks noChangeAspect="1"/>
              </p:cNvPicPr>
              <p:nvPr/>
            </p:nvPicPr>
            <p:blipFill>
              <a:blip r:embed="rId6" cstate="print">
                <a:duotone>
                  <a:prstClr val="black"/>
                  <a:schemeClr val="tx2">
                    <a:tint val="45000"/>
                    <a:satMod val="400000"/>
                  </a:schemeClr>
                </a:duotone>
                <a:extLst/>
              </a:blip>
              <a:stretch>
                <a:fillRect/>
              </a:stretch>
            </p:blipFill>
            <p:spPr>
              <a:xfrm>
                <a:off x="9809531" y="2745700"/>
                <a:ext cx="807366" cy="903512"/>
              </a:xfrm>
              <a:prstGeom prst="rect">
                <a:avLst/>
              </a:prstGeom>
            </p:spPr>
          </p:pic>
          <p:pic>
            <p:nvPicPr>
              <p:cNvPr id="35" name="Picture 6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31463"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TextBox 67"/>
            <p:cNvSpPr txBox="1">
              <a:spLocks noChangeArrowheads="1"/>
            </p:cNvSpPr>
            <p:nvPr/>
          </p:nvSpPr>
          <p:spPr bwMode="auto">
            <a:xfrm>
              <a:off x="1135752" y="2819978"/>
              <a:ext cx="793079" cy="51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a:solidFill>
                    <a:schemeClr val="bg1"/>
                  </a:solidFill>
                  <a:latin typeface="Calibri" panose="020F0502020204030204" pitchFamily="34" charset="0"/>
                </a:rPr>
                <a:t>App_RR</a:t>
              </a:r>
              <a:endParaRPr lang="en-US" altLang="en-US" sz="1600" dirty="0">
                <a:solidFill>
                  <a:schemeClr val="bg1"/>
                </a:solidFill>
                <a:latin typeface="Calibri" panose="020F0502020204030204" pitchFamily="34" charset="0"/>
              </a:endParaRPr>
            </a:p>
          </p:txBody>
        </p:sp>
      </p:grpSp>
      <p:sp>
        <p:nvSpPr>
          <p:cNvPr id="36" name="TextBox 48"/>
          <p:cNvSpPr txBox="1">
            <a:spLocks noChangeArrowheads="1"/>
          </p:cNvSpPr>
          <p:nvPr/>
        </p:nvSpPr>
        <p:spPr bwMode="auto">
          <a:xfrm>
            <a:off x="333772" y="3121025"/>
            <a:ext cx="1997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Application root replica</a:t>
            </a:r>
          </a:p>
        </p:txBody>
      </p:sp>
      <p:sp>
        <p:nvSpPr>
          <p:cNvPr id="37" name="Oval 33"/>
          <p:cNvSpPr>
            <a:spLocks noChangeAspect="1" noChangeArrowheads="1"/>
          </p:cNvSpPr>
          <p:nvPr/>
        </p:nvSpPr>
        <p:spPr bwMode="auto">
          <a:xfrm>
            <a:off x="1702593" y="2775208"/>
            <a:ext cx="36795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3.a</a:t>
            </a:r>
            <a:endParaRPr lang="en-US" sz="1600" b="1" dirty="0">
              <a:solidFill>
                <a:schemeClr val="bg1"/>
              </a:solidFill>
              <a:latin typeface="Arial" charset="0"/>
              <a:cs typeface="Arial" charset="0"/>
            </a:endParaRPr>
          </a:p>
        </p:txBody>
      </p:sp>
      <p:sp>
        <p:nvSpPr>
          <p:cNvPr id="38" name="Oval 33"/>
          <p:cNvSpPr>
            <a:spLocks noChangeAspect="1" noChangeArrowheads="1"/>
          </p:cNvSpPr>
          <p:nvPr/>
        </p:nvSpPr>
        <p:spPr bwMode="auto">
          <a:xfrm>
            <a:off x="9533787" y="3789040"/>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3.b</a:t>
            </a:r>
            <a:endParaRPr lang="en-US" sz="1600" b="1" dirty="0">
              <a:solidFill>
                <a:schemeClr val="bg1"/>
              </a:solidFill>
              <a:latin typeface="Arial" charset="0"/>
              <a:cs typeface="Arial" charset="0"/>
            </a:endParaRPr>
          </a:p>
        </p:txBody>
      </p:sp>
      <p:sp>
        <p:nvSpPr>
          <p:cNvPr id="39" name="Oval 38"/>
          <p:cNvSpPr>
            <a:spLocks noChangeAspect="1"/>
          </p:cNvSpPr>
          <p:nvPr/>
        </p:nvSpPr>
        <p:spPr bwMode="auto">
          <a:xfrm>
            <a:off x="2569418" y="3417888"/>
            <a:ext cx="228600"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cxnSp>
        <p:nvCxnSpPr>
          <p:cNvPr id="40" name="Straight Arrow Connector 46"/>
          <p:cNvCxnSpPr>
            <a:cxnSpLocks noChangeShapeType="1"/>
          </p:cNvCxnSpPr>
          <p:nvPr/>
        </p:nvCxnSpPr>
        <p:spPr bwMode="auto">
          <a:xfrm flipV="1">
            <a:off x="2661493" y="3567113"/>
            <a:ext cx="0" cy="2159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41" name="Rectangle 40"/>
          <p:cNvSpPr/>
          <p:nvPr/>
        </p:nvSpPr>
        <p:spPr bwMode="auto">
          <a:xfrm>
            <a:off x="3494930" y="3141663"/>
            <a:ext cx="501650" cy="51752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42" name="Oval 41"/>
          <p:cNvSpPr>
            <a:spLocks noChangeAspect="1"/>
          </p:cNvSpPr>
          <p:nvPr/>
        </p:nvSpPr>
        <p:spPr bwMode="auto">
          <a:xfrm>
            <a:off x="3631455" y="3417888"/>
            <a:ext cx="228600"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4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7755" y="2643188"/>
            <a:ext cx="985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5"/>
          <p:cNvSpPr txBox="1">
            <a:spLocks noChangeArrowheads="1"/>
          </p:cNvSpPr>
          <p:nvPr/>
        </p:nvSpPr>
        <p:spPr bwMode="auto">
          <a:xfrm>
            <a:off x="3082180" y="2865438"/>
            <a:ext cx="1390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DOODLES</a:t>
            </a:r>
          </a:p>
        </p:txBody>
      </p:sp>
      <p:sp>
        <p:nvSpPr>
          <p:cNvPr id="45" name="TextBox 30"/>
          <p:cNvSpPr txBox="1">
            <a:spLocks noChangeArrowheads="1"/>
          </p:cNvSpPr>
          <p:nvPr/>
        </p:nvSpPr>
        <p:spPr bwMode="auto">
          <a:xfrm>
            <a:off x="5861050" y="2724150"/>
            <a:ext cx="1181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a:solidFill>
                  <a:schemeClr val="bg1"/>
                </a:solidFill>
                <a:latin typeface="Calibri" panose="020F0502020204030204" pitchFamily="34" charset="0"/>
              </a:rPr>
              <a:t>App_Root</a:t>
            </a:r>
            <a:endParaRPr lang="en-US" altLang="en-US" sz="1600" dirty="0">
              <a:solidFill>
                <a:schemeClr val="bg1"/>
              </a:solidFill>
              <a:latin typeface="Calibri" panose="020F0502020204030204" pitchFamily="34" charset="0"/>
            </a:endParaRPr>
          </a:p>
        </p:txBody>
      </p:sp>
      <p:cxnSp>
        <p:nvCxnSpPr>
          <p:cNvPr id="46" name="Elbow Connector 3"/>
          <p:cNvCxnSpPr>
            <a:cxnSpLocks noChangeShapeType="1"/>
          </p:cNvCxnSpPr>
          <p:nvPr/>
        </p:nvCxnSpPr>
        <p:spPr bwMode="auto">
          <a:xfrm rot="16200000" flipH="1">
            <a:off x="4613721" y="690737"/>
            <a:ext cx="9525" cy="3816000"/>
          </a:xfrm>
          <a:prstGeom prst="bentConnector3">
            <a:avLst>
              <a:gd name="adj1" fmla="val -2399750"/>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47" name="Oval 46"/>
          <p:cNvSpPr>
            <a:spLocks noChangeAspect="1"/>
          </p:cNvSpPr>
          <p:nvPr/>
        </p:nvSpPr>
        <p:spPr bwMode="auto">
          <a:xfrm>
            <a:off x="6337300" y="3379788"/>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8" name="Oval 47"/>
          <p:cNvSpPr>
            <a:spLocks noChangeAspect="1"/>
          </p:cNvSpPr>
          <p:nvPr/>
        </p:nvSpPr>
        <p:spPr bwMode="auto">
          <a:xfrm>
            <a:off x="7732713" y="3379788"/>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9" name="Oval 48"/>
          <p:cNvSpPr>
            <a:spLocks noChangeAspect="1"/>
          </p:cNvSpPr>
          <p:nvPr/>
        </p:nvSpPr>
        <p:spPr bwMode="auto">
          <a:xfrm>
            <a:off x="9129713" y="3379788"/>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50" name="Oval 49"/>
          <p:cNvSpPr>
            <a:spLocks noChangeAspect="1"/>
          </p:cNvSpPr>
          <p:nvPr/>
        </p:nvSpPr>
        <p:spPr bwMode="auto">
          <a:xfrm>
            <a:off x="10444163" y="3379788"/>
            <a:ext cx="228600" cy="2286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cxnSp>
        <p:nvCxnSpPr>
          <p:cNvPr id="51" name="Straight Connector 44"/>
          <p:cNvCxnSpPr>
            <a:cxnSpLocks noChangeShapeType="1"/>
          </p:cNvCxnSpPr>
          <p:nvPr/>
        </p:nvCxnSpPr>
        <p:spPr bwMode="auto">
          <a:xfrm flipH="1" flipV="1">
            <a:off x="2657631" y="3785937"/>
            <a:ext cx="7920000" cy="3426"/>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2" name="Straight Connector 42"/>
          <p:cNvCxnSpPr>
            <a:cxnSpLocks noChangeShapeType="1"/>
          </p:cNvCxnSpPr>
          <p:nvPr/>
        </p:nvCxnSpPr>
        <p:spPr bwMode="auto">
          <a:xfrm>
            <a:off x="10574338" y="3567113"/>
            <a:ext cx="0" cy="2159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3" name="Oval 33"/>
          <p:cNvSpPr>
            <a:spLocks noChangeAspect="1" noChangeArrowheads="1"/>
          </p:cNvSpPr>
          <p:nvPr/>
        </p:nvSpPr>
        <p:spPr bwMode="auto">
          <a:xfrm>
            <a:off x="4142286" y="2487176"/>
            <a:ext cx="36795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4</a:t>
            </a:r>
            <a:endParaRPr lang="en-US" sz="1600" b="1" dirty="0">
              <a:solidFill>
                <a:schemeClr val="bg1"/>
              </a:solidFill>
              <a:latin typeface="Arial" charset="0"/>
              <a:cs typeface="Arial" charset="0"/>
            </a:endParaRPr>
          </a:p>
        </p:txBody>
      </p:sp>
      <p:sp>
        <p:nvSpPr>
          <p:cNvPr id="54" name="Oval 33"/>
          <p:cNvSpPr>
            <a:spLocks noChangeAspect="1" noChangeArrowheads="1"/>
          </p:cNvSpPr>
          <p:nvPr/>
        </p:nvSpPr>
        <p:spPr bwMode="auto">
          <a:xfrm>
            <a:off x="5582446" y="2506544"/>
            <a:ext cx="36795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1</a:t>
            </a:r>
            <a:endParaRPr lang="en-US" sz="1600" b="1" dirty="0">
              <a:solidFill>
                <a:schemeClr val="bg1"/>
              </a:solidFill>
              <a:latin typeface="Arial" charset="0"/>
              <a:cs typeface="Arial" charset="0"/>
            </a:endParaRPr>
          </a:p>
        </p:txBody>
      </p:sp>
      <p:sp>
        <p:nvSpPr>
          <p:cNvPr id="55" name="Oval 33"/>
          <p:cNvSpPr>
            <a:spLocks noChangeAspect="1" noChangeArrowheads="1"/>
          </p:cNvSpPr>
          <p:nvPr/>
        </p:nvSpPr>
        <p:spPr bwMode="auto">
          <a:xfrm>
            <a:off x="8298342" y="2439988"/>
            <a:ext cx="36795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2</a:t>
            </a:r>
            <a:endParaRPr lang="en-US" sz="1600" b="1" dirty="0">
              <a:solidFill>
                <a:schemeClr val="bg1"/>
              </a:solidFill>
              <a:latin typeface="Arial" charset="0"/>
              <a:cs typeface="Arial" charset="0"/>
            </a:endParaRPr>
          </a:p>
        </p:txBody>
      </p:sp>
      <p:sp>
        <p:nvSpPr>
          <p:cNvPr id="56" name="Oval 33"/>
          <p:cNvSpPr>
            <a:spLocks noChangeAspect="1" noChangeArrowheads="1"/>
          </p:cNvSpPr>
          <p:nvPr/>
        </p:nvSpPr>
        <p:spPr bwMode="auto">
          <a:xfrm>
            <a:off x="1507441" y="4941888"/>
            <a:ext cx="36795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5</a:t>
            </a:r>
            <a:endParaRPr lang="en-US" sz="1600" b="1" dirty="0">
              <a:solidFill>
                <a:schemeClr val="bg1"/>
              </a:solidFill>
              <a:latin typeface="Arial" charset="0"/>
              <a:cs typeface="Arial" charset="0"/>
            </a:endParaRPr>
          </a:p>
        </p:txBody>
      </p:sp>
    </p:spTree>
    <p:custDataLst>
      <p:tags r:id="rId1"/>
    </p:custDataLst>
    <p:extLst>
      <p:ext uri="{BB962C8B-B14F-4D97-AF65-F5344CB8AC3E}">
        <p14:creationId xmlns:p14="http://schemas.microsoft.com/office/powerpoint/2010/main" val="1646814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5372100" y="3351213"/>
            <a:ext cx="6108700" cy="1211262"/>
            <a:chOff x="5344522" y="2506134"/>
            <a:chExt cx="6109767" cy="1210204"/>
          </a:xfrm>
        </p:grpSpPr>
        <p:sp>
          <p:nvSpPr>
            <p:cNvPr id="90" name="Rounded Rectangle 89"/>
            <p:cNvSpPr/>
            <p:nvPr/>
          </p:nvSpPr>
          <p:spPr bwMode="auto">
            <a:xfrm>
              <a:off x="5882779" y="3316637"/>
              <a:ext cx="5231726" cy="399701"/>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1" name="Rectangle 90"/>
            <p:cNvSpPr/>
            <p:nvPr/>
          </p:nvSpPr>
          <p:spPr bwMode="auto">
            <a:xfrm>
              <a:off x="7599166" y="3215126"/>
              <a:ext cx="509677" cy="176059"/>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2" name="Rectangle 91"/>
            <p:cNvSpPr/>
            <p:nvPr/>
          </p:nvSpPr>
          <p:spPr bwMode="auto">
            <a:xfrm>
              <a:off x="8971005" y="3215126"/>
              <a:ext cx="511264" cy="17764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3" name="Rectangle 92"/>
            <p:cNvSpPr/>
            <p:nvPr/>
          </p:nvSpPr>
          <p:spPr bwMode="auto">
            <a:xfrm>
              <a:off x="10306327" y="3213541"/>
              <a:ext cx="509676" cy="486936"/>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4" name="Rectangle 93"/>
            <p:cNvSpPr/>
            <p:nvPr/>
          </p:nvSpPr>
          <p:spPr bwMode="auto">
            <a:xfrm>
              <a:off x="6213037" y="3213541"/>
              <a:ext cx="509676" cy="177645"/>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95" name="Striped Right Arrow 94"/>
            <p:cNvSpPr/>
            <p:nvPr/>
          </p:nvSpPr>
          <p:spPr>
            <a:xfrm>
              <a:off x="6883079" y="2828115"/>
              <a:ext cx="4571210" cy="261709"/>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51258"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91885" y="2603549"/>
              <a:ext cx="1134743" cy="68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6788" y="2619375"/>
              <a:ext cx="9874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0" name="TextBox 15"/>
            <p:cNvSpPr txBox="1">
              <a:spLocks noChangeArrowheads="1"/>
            </p:cNvSpPr>
            <p:nvPr/>
          </p:nvSpPr>
          <p:spPr bwMode="auto">
            <a:xfrm>
              <a:off x="7188200" y="2862263"/>
              <a:ext cx="12001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ROBOTS</a:t>
              </a:r>
            </a:p>
          </p:txBody>
        </p:sp>
        <p:sp>
          <p:nvSpPr>
            <p:cNvPr id="51261" name="TextBox 17"/>
            <p:cNvSpPr txBox="1">
              <a:spLocks noChangeArrowheads="1"/>
            </p:cNvSpPr>
            <p:nvPr/>
          </p:nvSpPr>
          <p:spPr bwMode="auto">
            <a:xfrm>
              <a:off x="9788525" y="2862263"/>
              <a:ext cx="1585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PX_APP_RR</a:t>
              </a:r>
            </a:p>
          </p:txBody>
        </p:sp>
        <p:sp>
          <p:nvSpPr>
            <p:cNvPr id="51262" name="TextBox 51"/>
            <p:cNvSpPr txBox="1">
              <a:spLocks noChangeArrowheads="1"/>
            </p:cNvSpPr>
            <p:nvPr/>
          </p:nvSpPr>
          <p:spPr bwMode="auto">
            <a:xfrm>
              <a:off x="5344522" y="3375523"/>
              <a:ext cx="601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CDB1</a:t>
              </a:r>
            </a:p>
          </p:txBody>
        </p:sp>
        <p:grpSp>
          <p:nvGrpSpPr>
            <p:cNvPr id="51263" name="Group 168"/>
            <p:cNvGrpSpPr>
              <a:grpSpLocks/>
            </p:cNvGrpSpPr>
            <p:nvPr/>
          </p:nvGrpSpPr>
          <p:grpSpPr bwMode="auto">
            <a:xfrm>
              <a:off x="5863146" y="2506134"/>
              <a:ext cx="1201247" cy="860409"/>
              <a:chOff x="9855550" y="2710135"/>
              <a:chExt cx="807366" cy="903512"/>
            </a:xfrm>
          </p:grpSpPr>
          <p:pic>
            <p:nvPicPr>
              <p:cNvPr id="104" name="Picture 103"/>
              <p:cNvPicPr>
                <a:picLocks noChangeAspect="1"/>
              </p:cNvPicPr>
              <p:nvPr/>
            </p:nvPicPr>
            <p:blipFill>
              <a:blip r:embed="rId6" cstate="print">
                <a:duotone>
                  <a:prstClr val="black"/>
                  <a:schemeClr val="tx2">
                    <a:tint val="45000"/>
                    <a:satMod val="400000"/>
                  </a:schemeClr>
                </a:duotone>
                <a:extLst/>
              </a:blip>
              <a:stretch>
                <a:fillRect/>
              </a:stretch>
            </p:blipFill>
            <p:spPr>
              <a:xfrm>
                <a:off x="9855550" y="2710135"/>
                <a:ext cx="807366" cy="903512"/>
              </a:xfrm>
              <a:prstGeom prst="rect">
                <a:avLst/>
              </a:prstGeom>
            </p:spPr>
          </p:pic>
          <p:pic>
            <p:nvPicPr>
              <p:cNvPr id="51270"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7481"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64" name="TextBox 30"/>
            <p:cNvSpPr txBox="1">
              <a:spLocks noChangeArrowheads="1"/>
            </p:cNvSpPr>
            <p:nvPr/>
          </p:nvSpPr>
          <p:spPr bwMode="auto">
            <a:xfrm>
              <a:off x="5861816" y="2724927"/>
              <a:ext cx="1179989" cy="4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dirty="0">
                  <a:solidFill>
                    <a:schemeClr val="bg1"/>
                  </a:solidFill>
                  <a:latin typeface="Calibri" panose="020F0502020204030204" pitchFamily="34" charset="0"/>
                </a:rPr>
                <a:t>App_Root</a:t>
              </a:r>
            </a:p>
          </p:txBody>
        </p:sp>
        <p:sp>
          <p:nvSpPr>
            <p:cNvPr id="108" name="Oval 107"/>
            <p:cNvSpPr>
              <a:spLocks noChangeAspect="1"/>
            </p:cNvSpPr>
            <p:nvPr/>
          </p:nvSpPr>
          <p:spPr bwMode="auto">
            <a:xfrm>
              <a:off x="6336883" y="3380082"/>
              <a:ext cx="228640" cy="2284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09" name="Oval 108"/>
            <p:cNvSpPr>
              <a:spLocks noChangeAspect="1"/>
            </p:cNvSpPr>
            <p:nvPr/>
          </p:nvSpPr>
          <p:spPr bwMode="auto">
            <a:xfrm>
              <a:off x="7732539" y="3380082"/>
              <a:ext cx="228640" cy="2284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10" name="Oval 109"/>
            <p:cNvSpPr>
              <a:spLocks noChangeAspect="1"/>
            </p:cNvSpPr>
            <p:nvPr/>
          </p:nvSpPr>
          <p:spPr bwMode="auto">
            <a:xfrm>
              <a:off x="9129783" y="3380082"/>
              <a:ext cx="228640" cy="2284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111" name="Oval 110"/>
            <p:cNvSpPr>
              <a:spLocks noChangeAspect="1"/>
            </p:cNvSpPr>
            <p:nvPr/>
          </p:nvSpPr>
          <p:spPr bwMode="auto">
            <a:xfrm>
              <a:off x="10444463" y="3380082"/>
              <a:ext cx="228640" cy="228400"/>
            </a:xfrm>
            <a:prstGeom prst="ellipse">
              <a:avLst/>
            </a:prstGeom>
            <a:solidFill>
              <a:srgbClr val="C3CFD0"/>
            </a:solidFill>
            <a:ln w="381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grpSp>
        <p:nvGrpSpPr>
          <p:cNvPr id="51203" name="Group 1"/>
          <p:cNvGrpSpPr>
            <a:grpSpLocks/>
          </p:cNvGrpSpPr>
          <p:nvPr/>
        </p:nvGrpSpPr>
        <p:grpSpPr bwMode="auto">
          <a:xfrm>
            <a:off x="887413" y="3330575"/>
            <a:ext cx="4048125" cy="1190625"/>
            <a:chOff x="860719" y="2530476"/>
            <a:chExt cx="4048290" cy="1190623"/>
          </a:xfrm>
        </p:grpSpPr>
        <p:sp>
          <p:nvSpPr>
            <p:cNvPr id="58" name="Striped Right Arrow 57"/>
            <p:cNvSpPr/>
            <p:nvPr/>
          </p:nvSpPr>
          <p:spPr>
            <a:xfrm>
              <a:off x="1891048" y="2833688"/>
              <a:ext cx="3017961" cy="234950"/>
            </a:xfrm>
            <a:prstGeom prst="stripedRightArrow">
              <a:avLst/>
            </a:prstGeom>
            <a:solidFill>
              <a:srgbClr val="5F5F5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56" name="Rounded Rectangle 55"/>
            <p:cNvSpPr/>
            <p:nvPr/>
          </p:nvSpPr>
          <p:spPr bwMode="auto">
            <a:xfrm>
              <a:off x="900408" y="3376613"/>
              <a:ext cx="3367225" cy="344486"/>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86" name="Rectangle 85"/>
            <p:cNvSpPr/>
            <p:nvPr/>
          </p:nvSpPr>
          <p:spPr bwMode="auto">
            <a:xfrm>
              <a:off x="3411935" y="3141663"/>
              <a:ext cx="500083" cy="517524"/>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87" name="Oval 86"/>
            <p:cNvSpPr>
              <a:spLocks noChangeAspect="1"/>
            </p:cNvSpPr>
            <p:nvPr/>
          </p:nvSpPr>
          <p:spPr bwMode="auto">
            <a:xfrm>
              <a:off x="3548466" y="3417888"/>
              <a:ext cx="228609"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5123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54173" y="2643188"/>
              <a:ext cx="985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9" name="TextBox 15"/>
            <p:cNvSpPr txBox="1">
              <a:spLocks noChangeArrowheads="1"/>
            </p:cNvSpPr>
            <p:nvPr/>
          </p:nvSpPr>
          <p:spPr bwMode="auto">
            <a:xfrm>
              <a:off x="2949112" y="2865614"/>
              <a:ext cx="13906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DOLLS</a:t>
              </a:r>
            </a:p>
          </p:txBody>
        </p:sp>
        <p:sp>
          <p:nvSpPr>
            <p:cNvPr id="57" name="Rectangle 56"/>
            <p:cNvSpPr/>
            <p:nvPr/>
          </p:nvSpPr>
          <p:spPr bwMode="auto">
            <a:xfrm>
              <a:off x="1208395" y="3141663"/>
              <a:ext cx="501670" cy="517524"/>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51241" name="TextBox 52"/>
            <p:cNvSpPr txBox="1">
              <a:spLocks noChangeArrowheads="1"/>
            </p:cNvSpPr>
            <p:nvPr/>
          </p:nvSpPr>
          <p:spPr bwMode="auto">
            <a:xfrm>
              <a:off x="4213364" y="3429000"/>
              <a:ext cx="600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CDB2</a:t>
              </a:r>
            </a:p>
          </p:txBody>
        </p:sp>
        <p:grpSp>
          <p:nvGrpSpPr>
            <p:cNvPr id="51242" name="Group 65"/>
            <p:cNvGrpSpPr>
              <a:grpSpLocks/>
            </p:cNvGrpSpPr>
            <p:nvPr/>
          </p:nvGrpSpPr>
          <p:grpSpPr bwMode="auto">
            <a:xfrm>
              <a:off x="860719" y="2530476"/>
              <a:ext cx="1201247" cy="860409"/>
              <a:chOff x="1129912" y="2625789"/>
              <a:chExt cx="807366" cy="903512"/>
            </a:xfrm>
          </p:grpSpPr>
          <p:grpSp>
            <p:nvGrpSpPr>
              <p:cNvPr id="51248" name="Group 168"/>
              <p:cNvGrpSpPr>
                <a:grpSpLocks/>
              </p:cNvGrpSpPr>
              <p:nvPr/>
            </p:nvGrpSpPr>
            <p:grpSpPr bwMode="auto">
              <a:xfrm>
                <a:off x="1129912" y="2625789"/>
                <a:ext cx="807366" cy="903512"/>
                <a:chOff x="9809531" y="2745700"/>
                <a:chExt cx="807366" cy="903512"/>
              </a:xfrm>
            </p:grpSpPr>
            <p:pic>
              <p:nvPicPr>
                <p:cNvPr id="63" name="Picture 62"/>
                <p:cNvPicPr>
                  <a:picLocks noChangeAspect="1"/>
                </p:cNvPicPr>
                <p:nvPr/>
              </p:nvPicPr>
              <p:blipFill>
                <a:blip r:embed="rId6" cstate="print">
                  <a:duotone>
                    <a:prstClr val="black"/>
                    <a:schemeClr val="tx2">
                      <a:tint val="45000"/>
                      <a:satMod val="400000"/>
                    </a:schemeClr>
                  </a:duotone>
                  <a:extLst/>
                </a:blip>
                <a:stretch>
                  <a:fillRect/>
                </a:stretch>
              </p:blipFill>
              <p:spPr>
                <a:xfrm>
                  <a:off x="9809531" y="2745700"/>
                  <a:ext cx="807366" cy="903512"/>
                </a:xfrm>
                <a:prstGeom prst="rect">
                  <a:avLst/>
                </a:prstGeom>
              </p:spPr>
            </p:pic>
            <p:pic>
              <p:nvPicPr>
                <p:cNvPr id="51251" name="Picture 6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31463" y="2812430"/>
                  <a:ext cx="762668" cy="72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9" name="TextBox 67"/>
              <p:cNvSpPr txBox="1">
                <a:spLocks noChangeArrowheads="1"/>
              </p:cNvSpPr>
              <p:nvPr/>
            </p:nvSpPr>
            <p:spPr bwMode="auto">
              <a:xfrm>
                <a:off x="1135752" y="2819978"/>
                <a:ext cx="793079" cy="51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600" dirty="0">
                    <a:solidFill>
                      <a:schemeClr val="bg1"/>
                    </a:solidFill>
                    <a:latin typeface="Calibri" panose="020F0502020204030204" pitchFamily="34" charset="0"/>
                  </a:rPr>
                  <a:t>App_RR</a:t>
                </a:r>
              </a:p>
            </p:txBody>
          </p:sp>
        </p:grpSp>
        <p:sp>
          <p:nvSpPr>
            <p:cNvPr id="70" name="Oval 69"/>
            <p:cNvSpPr>
              <a:spLocks noChangeAspect="1"/>
            </p:cNvSpPr>
            <p:nvPr/>
          </p:nvSpPr>
          <p:spPr bwMode="auto">
            <a:xfrm>
              <a:off x="1344926" y="3417888"/>
              <a:ext cx="228609"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1" name="Rectangle 70"/>
            <p:cNvSpPr/>
            <p:nvPr/>
          </p:nvSpPr>
          <p:spPr bwMode="auto">
            <a:xfrm>
              <a:off x="2270476" y="3141663"/>
              <a:ext cx="500082" cy="517524"/>
            </a:xfrm>
            <a:prstGeom prst="rect">
              <a:avLst/>
            </a:prstGeom>
            <a:solidFill>
              <a:srgbClr val="7F7F7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sp>
          <p:nvSpPr>
            <p:cNvPr id="72" name="Oval 71"/>
            <p:cNvSpPr>
              <a:spLocks noChangeAspect="1"/>
            </p:cNvSpPr>
            <p:nvPr/>
          </p:nvSpPr>
          <p:spPr bwMode="auto">
            <a:xfrm>
              <a:off x="2407007" y="3417888"/>
              <a:ext cx="228609" cy="228600"/>
            </a:xfrm>
            <a:prstGeom prst="ellipse">
              <a:avLst/>
            </a:prstGeom>
            <a:solidFill>
              <a:srgbClr val="F80000"/>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85" eaLnBrk="1" hangingPunct="1">
                <a:lnSpc>
                  <a:spcPct val="90000"/>
                </a:lnSpc>
                <a:defRPr/>
              </a:pPr>
              <a:endParaRPr lang="en-US" sz="1900" dirty="0">
                <a:solidFill>
                  <a:srgbClr val="FFFFFF"/>
                </a:solidFill>
                <a:latin typeface="Calibri"/>
              </a:endParaRPr>
            </a:p>
          </p:txBody>
        </p:sp>
        <p:pic>
          <p:nvPicPr>
            <p:cNvPr id="51246"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2950" y="2643188"/>
              <a:ext cx="985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7" name="TextBox 15"/>
            <p:cNvSpPr txBox="1">
              <a:spLocks noChangeArrowheads="1"/>
            </p:cNvSpPr>
            <p:nvPr/>
          </p:nvSpPr>
          <p:spPr bwMode="auto">
            <a:xfrm>
              <a:off x="1857229" y="2865614"/>
              <a:ext cx="13906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bg1"/>
                  </a:solidFill>
                  <a:latin typeface="Corbel" panose="020B0503020204020204" pitchFamily="34" charset="0"/>
                </a:rPr>
                <a:t>DOODLES</a:t>
              </a:r>
            </a:p>
          </p:txBody>
        </p:sp>
      </p:grpSp>
      <p:sp>
        <p:nvSpPr>
          <p:cNvPr id="51204" name="Title 1"/>
          <p:cNvSpPr>
            <a:spLocks noGrp="1"/>
          </p:cNvSpPr>
          <p:nvPr>
            <p:ph type="title"/>
          </p:nvPr>
        </p:nvSpPr>
        <p:spPr/>
        <p:txBody>
          <a:bodyPr/>
          <a:lstStyle/>
          <a:p>
            <a:pPr eaLnBrk="1" hangingPunct="1"/>
            <a:r>
              <a:rPr lang="en-US" altLang="en-US" dirty="0">
                <a:cs typeface="Courier New" panose="02070309020205020404" pitchFamily="49" charset="0"/>
              </a:rPr>
              <a:t>Durable Location </a:t>
            </a:r>
            <a:r>
              <a:rPr lang="en-US" altLang="en-US" dirty="0" smtClean="0">
                <a:cs typeface="Courier New" panose="02070309020205020404" pitchFamily="49" charset="0"/>
              </a:rPr>
              <a:t>Transparency</a:t>
            </a:r>
            <a:br>
              <a:rPr lang="en-US" altLang="en-US" dirty="0" smtClean="0">
                <a:cs typeface="Courier New" panose="02070309020205020404" pitchFamily="49" charset="0"/>
              </a:rPr>
            </a:br>
            <a:r>
              <a:rPr lang="en-US" altLang="en-US" dirty="0" smtClean="0">
                <a:cs typeface="Courier New" panose="02070309020205020404" pitchFamily="49" charset="0"/>
              </a:rPr>
              <a:t> </a:t>
            </a:r>
            <a:endParaRPr lang="en-US" altLang="en-US" dirty="0"/>
          </a:p>
        </p:txBody>
      </p:sp>
      <p:sp>
        <p:nvSpPr>
          <p:cNvPr id="37894" name="Content Placeholder 2"/>
          <p:cNvSpPr>
            <a:spLocks noGrp="1"/>
          </p:cNvSpPr>
          <p:nvPr>
            <p:ph idx="1"/>
          </p:nvPr>
        </p:nvSpPr>
        <p:spPr>
          <a:xfrm>
            <a:off x="622300" y="1243013"/>
            <a:ext cx="10944225" cy="1527175"/>
          </a:xfrm>
        </p:spPr>
        <p:txBody>
          <a:bodyPr>
            <a:normAutofit lnSpcReduction="10000"/>
          </a:bodyPr>
          <a:lstStyle/>
          <a:p>
            <a:pPr indent="10582" defTabSz="304747" eaLnBrk="1" hangingPunct="1">
              <a:buFont typeface="Arial" charset="0"/>
              <a:buNone/>
              <a:defRPr/>
            </a:pPr>
            <a:r>
              <a:rPr lang="en-US" dirty="0">
                <a:sym typeface="Wingdings" pitchFamily="2" charset="2"/>
              </a:rPr>
              <a:t>Load balance by relocating one of the application PDBs:</a:t>
            </a:r>
          </a:p>
          <a:p>
            <a:pPr marL="346075" indent="-346075" defTabSz="304747" eaLnBrk="1" hangingPunct="1">
              <a:buFont typeface="Wingdings" pitchFamily="2" charset="2"/>
              <a:buChar char="è"/>
              <a:defRPr/>
            </a:pPr>
            <a:r>
              <a:rPr lang="en-US" sz="2000" dirty="0">
                <a:sym typeface="Wingdings" pitchFamily="2" charset="2"/>
              </a:rPr>
              <a:t>The query still retrieves </a:t>
            </a:r>
            <a:r>
              <a:rPr lang="en-US" sz="2000" dirty="0"/>
              <a:t>all the rows from the shared table in all the PDBs under the application roots in the CDBs.</a:t>
            </a:r>
          </a:p>
          <a:p>
            <a:pPr indent="10582" defTabSz="304747" eaLnBrk="1" hangingPunct="1">
              <a:buFont typeface="Wingdings" pitchFamily="2" charset="2"/>
              <a:buChar char="è"/>
              <a:defRPr/>
            </a:pPr>
            <a:r>
              <a:rPr lang="en-US" dirty="0">
                <a:cs typeface="Courier New" pitchFamily="49" charset="0"/>
                <a:sym typeface="Wingdings" pitchFamily="2" charset="2"/>
              </a:rPr>
              <a:t> </a:t>
            </a:r>
            <a:r>
              <a:rPr lang="en-US" sz="2000" dirty="0">
                <a:cs typeface="Courier New" pitchFamily="49" charset="0"/>
                <a:sym typeface="Wingdings" pitchFamily="2" charset="2"/>
              </a:rPr>
              <a:t>The application code is unchanged.</a:t>
            </a:r>
            <a:endParaRPr lang="en-US" dirty="0"/>
          </a:p>
        </p:txBody>
      </p:sp>
      <p:graphicFrame>
        <p:nvGraphicFramePr>
          <p:cNvPr id="51" name="Table 50"/>
          <p:cNvGraphicFramePr>
            <a:graphicFrameLocks noGrp="1"/>
          </p:cNvGraphicFramePr>
          <p:nvPr>
            <p:extLst>
              <p:ext uri="{D42A27DB-BD31-4B8C-83A1-F6EECF244321}">
                <p14:modId xmlns:p14="http://schemas.microsoft.com/office/powerpoint/2010/main" val="2903239271"/>
              </p:ext>
            </p:extLst>
          </p:nvPr>
        </p:nvGraphicFramePr>
        <p:xfrm>
          <a:off x="2030413" y="4946650"/>
          <a:ext cx="8126412" cy="1219200"/>
        </p:xfrm>
        <a:graphic>
          <a:graphicData uri="http://schemas.openxmlformats.org/drawingml/2006/table">
            <a:tbl>
              <a:tblPr firstRow="1" bandRow="1">
                <a:tableStyleId>{5FD0F851-EC5A-4D38-B0AD-8093EC10F338}</a:tableStyleId>
              </a:tblPr>
              <a:tblGrid>
                <a:gridCol w="2031603">
                  <a:extLst>
                    <a:ext uri="{9D8B030D-6E8A-4147-A177-3AD203B41FA5}">
                      <a16:colId xmlns="" xmlns:a16="http://schemas.microsoft.com/office/drawing/2014/main" val="20000"/>
                    </a:ext>
                  </a:extLst>
                </a:gridCol>
                <a:gridCol w="2031603">
                  <a:extLst>
                    <a:ext uri="{9D8B030D-6E8A-4147-A177-3AD203B41FA5}">
                      <a16:colId xmlns="" xmlns:a16="http://schemas.microsoft.com/office/drawing/2014/main" val="20001"/>
                    </a:ext>
                  </a:extLst>
                </a:gridCol>
                <a:gridCol w="2031603">
                  <a:extLst>
                    <a:ext uri="{9D8B030D-6E8A-4147-A177-3AD203B41FA5}">
                      <a16:colId xmlns="" xmlns:a16="http://schemas.microsoft.com/office/drawing/2014/main" val="20002"/>
                    </a:ext>
                  </a:extLst>
                </a:gridCol>
                <a:gridCol w="2031603">
                  <a:extLst>
                    <a:ext uri="{9D8B030D-6E8A-4147-A177-3AD203B41FA5}">
                      <a16:colId xmlns="" xmlns:a16="http://schemas.microsoft.com/office/drawing/2014/main" val="20003"/>
                    </a:ext>
                  </a:extLst>
                </a:gridCol>
              </a:tblGrid>
              <a:tr h="288032">
                <a:tc>
                  <a:txBody>
                    <a:bodyPr/>
                    <a:lstStyle/>
                    <a:p>
                      <a:r>
                        <a:rPr lang="fr-FR" sz="1400" dirty="0">
                          <a:solidFill>
                            <a:srgbClr val="000000"/>
                          </a:solidFill>
                        </a:rPr>
                        <a:t>Revenue</a:t>
                      </a:r>
                      <a:endParaRPr lang="en-US" sz="1400" dirty="0">
                        <a:solidFill>
                          <a:srgbClr val="000000"/>
                        </a:solidFill>
                      </a:endParaRPr>
                    </a:p>
                  </a:txBody>
                  <a:tcPr marL="121896" marR="121896"/>
                </a:tc>
                <a:tc>
                  <a:txBody>
                    <a:bodyPr/>
                    <a:lstStyle/>
                    <a:p>
                      <a:r>
                        <a:rPr lang="fr-FR" sz="1400" dirty="0">
                          <a:solidFill>
                            <a:srgbClr val="000000"/>
                          </a:solidFill>
                        </a:rPr>
                        <a:t>Year</a:t>
                      </a:r>
                      <a:endParaRPr lang="en-US" sz="1400" dirty="0">
                        <a:solidFill>
                          <a:srgbClr val="000000"/>
                        </a:solidFill>
                      </a:endParaRPr>
                    </a:p>
                  </a:txBody>
                  <a:tcPr marL="121896" marR="121896"/>
                </a:tc>
                <a:tc>
                  <a:txBody>
                    <a:bodyPr/>
                    <a:lstStyle/>
                    <a:p>
                      <a:r>
                        <a:rPr lang="fr-FR" sz="1400" dirty="0">
                          <a:solidFill>
                            <a:srgbClr val="000000"/>
                          </a:solidFill>
                        </a:rPr>
                        <a:t>CDB$NAME</a:t>
                      </a:r>
                      <a:endParaRPr lang="en-US" sz="1400" dirty="0">
                        <a:solidFill>
                          <a:srgbClr val="000000"/>
                        </a:solidFill>
                      </a:endParaRPr>
                    </a:p>
                  </a:txBody>
                  <a:tcPr marL="121896" marR="121896"/>
                </a:tc>
                <a:tc>
                  <a:txBody>
                    <a:bodyPr/>
                    <a:lstStyle/>
                    <a:p>
                      <a:r>
                        <a:rPr lang="fr-FR" sz="1400" dirty="0">
                          <a:solidFill>
                            <a:srgbClr val="000000"/>
                          </a:solidFill>
                        </a:rPr>
                        <a:t>CON$NAME</a:t>
                      </a:r>
                      <a:endParaRPr lang="en-US" sz="1400" dirty="0">
                        <a:solidFill>
                          <a:srgbClr val="000000"/>
                        </a:solidFill>
                      </a:endParaRPr>
                    </a:p>
                  </a:txBody>
                  <a:tcPr marL="121896" marR="121896"/>
                </a:tc>
                <a:extLst>
                  <a:ext uri="{0D108BD9-81ED-4DB2-BD59-A6C34878D82A}">
                    <a16:rowId xmlns="" xmlns:a16="http://schemas.microsoft.com/office/drawing/2014/main" val="10000"/>
                  </a:ext>
                </a:extLst>
              </a:tr>
              <a:tr h="288032">
                <a:tc>
                  <a:txBody>
                    <a:bodyPr/>
                    <a:lstStyle/>
                    <a:p>
                      <a:r>
                        <a:rPr lang="fr-FR" sz="1400" dirty="0">
                          <a:solidFill>
                            <a:srgbClr val="000000"/>
                          </a:solidFill>
                        </a:rPr>
                        <a:t>15000000</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2014</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CDB1</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ROBOTS</a:t>
                      </a:r>
                      <a:endParaRPr lang="en-US" sz="1400" dirty="0">
                        <a:solidFill>
                          <a:srgbClr val="000000"/>
                        </a:solidFill>
                      </a:endParaRPr>
                    </a:p>
                  </a:txBody>
                  <a:tcPr marL="121896" marR="121896">
                    <a:solidFill>
                      <a:schemeClr val="accent6">
                        <a:lumMod val="20000"/>
                        <a:lumOff val="80000"/>
                      </a:schemeClr>
                    </a:solidFill>
                  </a:tcPr>
                </a:tc>
                <a:extLst>
                  <a:ext uri="{0D108BD9-81ED-4DB2-BD59-A6C34878D82A}">
                    <a16:rowId xmlns="" xmlns:a16="http://schemas.microsoft.com/office/drawing/2014/main" val="10001"/>
                  </a:ext>
                </a:extLst>
              </a:tr>
              <a:tr h="288032">
                <a:tc>
                  <a:txBody>
                    <a:bodyPr/>
                    <a:lstStyle/>
                    <a:p>
                      <a:r>
                        <a:rPr lang="fr-FR" sz="1400" dirty="0">
                          <a:solidFill>
                            <a:srgbClr val="000000"/>
                          </a:solidFill>
                        </a:rPr>
                        <a:t>20000000</a:t>
                      </a:r>
                      <a:endParaRPr lang="en-US" sz="1400" dirty="0">
                        <a:solidFill>
                          <a:srgbClr val="000000"/>
                        </a:solidFill>
                      </a:endParaRPr>
                    </a:p>
                  </a:txBody>
                  <a:tcPr marL="121896" marR="121896"/>
                </a:tc>
                <a:tc>
                  <a:txBody>
                    <a:bodyPr/>
                    <a:lstStyle/>
                    <a:p>
                      <a:r>
                        <a:rPr lang="fr-FR" sz="1400" dirty="0">
                          <a:solidFill>
                            <a:srgbClr val="000000"/>
                          </a:solidFill>
                        </a:rPr>
                        <a:t>2014</a:t>
                      </a:r>
                      <a:endParaRPr lang="en-US" sz="1400" dirty="0">
                        <a:solidFill>
                          <a:srgbClr val="000000"/>
                        </a:solidFill>
                      </a:endParaRPr>
                    </a:p>
                  </a:txBody>
                  <a:tcPr marL="121896" marR="121896"/>
                </a:tc>
                <a:tc>
                  <a:txBody>
                    <a:bodyPr/>
                    <a:lstStyle/>
                    <a:p>
                      <a:r>
                        <a:rPr lang="fr-FR" sz="1400" dirty="0">
                          <a:solidFill>
                            <a:srgbClr val="000000"/>
                          </a:solidFill>
                        </a:rPr>
                        <a:t>CDB2</a:t>
                      </a:r>
                      <a:endParaRPr lang="en-US" sz="1400" dirty="0">
                        <a:solidFill>
                          <a:srgbClr val="000000"/>
                        </a:solidFill>
                      </a:endParaRPr>
                    </a:p>
                  </a:txBody>
                  <a:tcPr marL="121896" marR="121896"/>
                </a:tc>
                <a:tc>
                  <a:txBody>
                    <a:bodyPr/>
                    <a:lstStyle/>
                    <a:p>
                      <a:r>
                        <a:rPr lang="fr-FR" sz="1400" dirty="0">
                          <a:solidFill>
                            <a:srgbClr val="000000"/>
                          </a:solidFill>
                        </a:rPr>
                        <a:t>DOODLES</a:t>
                      </a:r>
                      <a:endParaRPr lang="en-US" sz="1400" dirty="0">
                        <a:solidFill>
                          <a:srgbClr val="000000"/>
                        </a:solidFill>
                      </a:endParaRPr>
                    </a:p>
                  </a:txBody>
                  <a:tcPr marL="121896" marR="121896"/>
                </a:tc>
                <a:extLst>
                  <a:ext uri="{0D108BD9-81ED-4DB2-BD59-A6C34878D82A}">
                    <a16:rowId xmlns="" xmlns:a16="http://schemas.microsoft.com/office/drawing/2014/main" val="10002"/>
                  </a:ext>
                </a:extLst>
              </a:tr>
              <a:tr h="288032">
                <a:tc>
                  <a:txBody>
                    <a:bodyPr/>
                    <a:lstStyle/>
                    <a:p>
                      <a:r>
                        <a:rPr lang="fr-FR" sz="1400" dirty="0">
                          <a:solidFill>
                            <a:srgbClr val="000000"/>
                          </a:solidFill>
                        </a:rPr>
                        <a:t>10000000</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2014</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CDB2</a:t>
                      </a:r>
                      <a:endParaRPr lang="en-US" sz="1400" dirty="0">
                        <a:solidFill>
                          <a:srgbClr val="000000"/>
                        </a:solidFill>
                      </a:endParaRPr>
                    </a:p>
                  </a:txBody>
                  <a:tcPr marL="121896" marR="121896">
                    <a:solidFill>
                      <a:schemeClr val="accent6">
                        <a:lumMod val="20000"/>
                        <a:lumOff val="80000"/>
                      </a:schemeClr>
                    </a:solidFill>
                  </a:tcPr>
                </a:tc>
                <a:tc>
                  <a:txBody>
                    <a:bodyPr/>
                    <a:lstStyle/>
                    <a:p>
                      <a:r>
                        <a:rPr lang="fr-FR" sz="1400" dirty="0">
                          <a:solidFill>
                            <a:srgbClr val="000000"/>
                          </a:solidFill>
                        </a:rPr>
                        <a:t>DOLLS</a:t>
                      </a:r>
                      <a:endParaRPr lang="en-US" sz="1400" dirty="0">
                        <a:solidFill>
                          <a:srgbClr val="000000"/>
                        </a:solidFill>
                      </a:endParaRPr>
                    </a:p>
                  </a:txBody>
                  <a:tcPr marL="121896" marR="121896">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cxnSp>
        <p:nvCxnSpPr>
          <p:cNvPr id="51226" name="Straight Connector 42"/>
          <p:cNvCxnSpPr>
            <a:cxnSpLocks noChangeShapeType="1"/>
          </p:cNvCxnSpPr>
          <p:nvPr/>
        </p:nvCxnSpPr>
        <p:spPr bwMode="auto">
          <a:xfrm>
            <a:off x="10588625" y="4403725"/>
            <a:ext cx="0" cy="2159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1227" name="Straight Connector 44"/>
          <p:cNvCxnSpPr>
            <a:cxnSpLocks noChangeShapeType="1"/>
          </p:cNvCxnSpPr>
          <p:nvPr/>
        </p:nvCxnSpPr>
        <p:spPr bwMode="auto">
          <a:xfrm flipH="1">
            <a:off x="1474788" y="4625975"/>
            <a:ext cx="91186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1228" name="TextBox 48"/>
          <p:cNvSpPr txBox="1">
            <a:spLocks noChangeArrowheads="1"/>
          </p:cNvSpPr>
          <p:nvPr/>
        </p:nvSpPr>
        <p:spPr bwMode="auto">
          <a:xfrm>
            <a:off x="9932988" y="4621513"/>
            <a:ext cx="93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solidFill>
                  <a:srgbClr val="000000"/>
                </a:solidFill>
              </a:rPr>
              <a:t>Proxy PDB</a:t>
            </a:r>
          </a:p>
        </p:txBody>
      </p:sp>
      <p:cxnSp>
        <p:nvCxnSpPr>
          <p:cNvPr id="51229" name="Straight Arrow Connector 46"/>
          <p:cNvCxnSpPr>
            <a:cxnSpLocks noChangeShapeType="1"/>
          </p:cNvCxnSpPr>
          <p:nvPr/>
        </p:nvCxnSpPr>
        <p:spPr bwMode="auto">
          <a:xfrm flipV="1">
            <a:off x="1487488" y="4403725"/>
            <a:ext cx="0" cy="2159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16" name="TextBox 115"/>
          <p:cNvSpPr txBox="1"/>
          <p:nvPr/>
        </p:nvSpPr>
        <p:spPr>
          <a:xfrm>
            <a:off x="1133475" y="2817813"/>
            <a:ext cx="9472613" cy="398462"/>
          </a:xfrm>
          <a:prstGeom prst="rect">
            <a:avLst/>
          </a:prstGeom>
          <a:ln w="28575"/>
        </p:spPr>
        <p:style>
          <a:lnRef idx="2">
            <a:schemeClr val="accent3"/>
          </a:lnRef>
          <a:fillRef idx="1">
            <a:schemeClr val="lt1"/>
          </a:fillRef>
          <a:effectRef idx="0">
            <a:schemeClr val="accent3"/>
          </a:effectRef>
          <a:fontRef idx="minor">
            <a:schemeClr val="dk1"/>
          </a:fontRef>
        </p:style>
        <p:txBody>
          <a:bodyPr lIns="144000" tIns="0" rIns="0" bIns="0" anchor="ctr"/>
          <a:lstStyle/>
          <a:p>
            <a:pPr defTabSz="914285" eaLnBrk="1" hangingPunct="1">
              <a:lnSpc>
                <a:spcPct val="90000"/>
              </a:lnSpc>
              <a:defRPr/>
            </a:pPr>
            <a:r>
              <a:rPr lang="en-US" sz="1200" b="1" dirty="0">
                <a:solidFill>
                  <a:srgbClr val="5F5F5F"/>
                </a:solidFill>
                <a:latin typeface="Courier New" pitchFamily="49" charset="0"/>
                <a:cs typeface="Courier New" pitchFamily="49" charset="0"/>
              </a:rPr>
              <a:t>SELECT sum(revenue), year, </a:t>
            </a:r>
            <a:r>
              <a:rPr lang="en-US" sz="1200" b="1" dirty="0">
                <a:solidFill>
                  <a:srgbClr val="C00000"/>
                </a:solidFill>
                <a:latin typeface="Courier New" pitchFamily="49" charset="0"/>
                <a:cs typeface="Courier New" pitchFamily="49" charset="0"/>
              </a:rPr>
              <a:t>CDB$NAME</a:t>
            </a:r>
            <a:r>
              <a:rPr lang="en-US" sz="1200" b="1" dirty="0">
                <a:solidFill>
                  <a:srgbClr val="5F5F5F"/>
                </a:solidFill>
                <a:latin typeface="Courier New" pitchFamily="49" charset="0"/>
                <a:cs typeface="Courier New" pitchFamily="49" charset="0"/>
              </a:rPr>
              <a:t>, </a:t>
            </a:r>
            <a:r>
              <a:rPr lang="en-US" sz="1200" b="1" dirty="0">
                <a:solidFill>
                  <a:srgbClr val="C00000"/>
                </a:solidFill>
                <a:latin typeface="Courier New" pitchFamily="49" charset="0"/>
                <a:cs typeface="Courier New" pitchFamily="49" charset="0"/>
              </a:rPr>
              <a:t>CON$NAME </a:t>
            </a:r>
            <a:r>
              <a:rPr lang="en-US" sz="1200" b="1" dirty="0">
                <a:solidFill>
                  <a:srgbClr val="5F5F5F"/>
                </a:solidFill>
                <a:latin typeface="Courier New" pitchFamily="49" charset="0"/>
                <a:cs typeface="Courier New" pitchFamily="49" charset="0"/>
              </a:rPr>
              <a:t>FROM </a:t>
            </a:r>
            <a:r>
              <a:rPr lang="en-US" sz="1200" b="1" dirty="0">
                <a:solidFill>
                  <a:srgbClr val="C00000"/>
                </a:solidFill>
                <a:latin typeface="Courier New" pitchFamily="49" charset="0"/>
                <a:cs typeface="Courier New" pitchFamily="49" charset="0"/>
              </a:rPr>
              <a:t>CONTAINERS(</a:t>
            </a:r>
            <a:r>
              <a:rPr lang="en-US" sz="1200" b="1" dirty="0">
                <a:solidFill>
                  <a:srgbClr val="5F5F5F"/>
                </a:solidFill>
                <a:latin typeface="Courier New" pitchFamily="49" charset="0"/>
                <a:cs typeface="Courier New" pitchFamily="49" charset="0"/>
              </a:rPr>
              <a:t>sales_data</a:t>
            </a:r>
            <a:r>
              <a:rPr lang="en-US" sz="1200" b="1" dirty="0">
                <a:solidFill>
                  <a:srgbClr val="C00000"/>
                </a:solidFill>
                <a:latin typeface="Courier New" pitchFamily="49" charset="0"/>
                <a:cs typeface="Courier New" pitchFamily="49" charset="0"/>
              </a:rPr>
              <a:t>) </a:t>
            </a:r>
            <a:r>
              <a:rPr lang="en-US" sz="1200" b="1" dirty="0">
                <a:solidFill>
                  <a:srgbClr val="5F5F5F"/>
                </a:solidFill>
                <a:latin typeface="Courier New" pitchFamily="49" charset="0"/>
                <a:cs typeface="Courier New" pitchFamily="49" charset="0"/>
              </a:rPr>
              <a:t>WHERE year =  2014  GROUP BY year, </a:t>
            </a:r>
            <a:r>
              <a:rPr lang="en-US" sz="1200" b="1" dirty="0">
                <a:solidFill>
                  <a:srgbClr val="C00000"/>
                </a:solidFill>
                <a:latin typeface="Courier New" pitchFamily="49" charset="0"/>
                <a:cs typeface="Courier New" pitchFamily="49" charset="0"/>
              </a:rPr>
              <a:t>CDB$NAME</a:t>
            </a:r>
            <a:r>
              <a:rPr lang="en-US" sz="1200" b="1" dirty="0">
                <a:solidFill>
                  <a:srgbClr val="5F5F5F"/>
                </a:solidFill>
                <a:latin typeface="Courier New" pitchFamily="49" charset="0"/>
                <a:cs typeface="Courier New" pitchFamily="49" charset="0"/>
              </a:rPr>
              <a:t>, </a:t>
            </a:r>
            <a:r>
              <a:rPr lang="en-US" sz="1200" b="1" dirty="0">
                <a:solidFill>
                  <a:srgbClr val="C00000"/>
                </a:solidFill>
                <a:latin typeface="Courier New" pitchFamily="49" charset="0"/>
                <a:cs typeface="Courier New" pitchFamily="49" charset="0"/>
              </a:rPr>
              <a:t>CON$NAME</a:t>
            </a:r>
            <a:r>
              <a:rPr lang="en-US" sz="1200" b="1" dirty="0">
                <a:solidFill>
                  <a:srgbClr val="5F5F5F"/>
                </a:solidFill>
                <a:latin typeface="Courier New" pitchFamily="49" charset="0"/>
                <a:cs typeface="Courier New" pitchFamily="49" charset="0"/>
              </a:rPr>
              <a:t>;</a:t>
            </a:r>
            <a:endParaRPr lang="en-US" sz="1200" b="1" dirty="0">
              <a:solidFill>
                <a:schemeClr val="tx1"/>
              </a:solidFill>
              <a:latin typeface="Courier New" pitchFamily="49" charset="0"/>
              <a:cs typeface="Courier New" pitchFamily="49" charset="0"/>
            </a:endParaRPr>
          </a:p>
        </p:txBody>
      </p:sp>
      <p:cxnSp>
        <p:nvCxnSpPr>
          <p:cNvPr id="117" name="Straight Arrow Connector 116"/>
          <p:cNvCxnSpPr/>
          <p:nvPr/>
        </p:nvCxnSpPr>
        <p:spPr bwMode="auto">
          <a:xfrm>
            <a:off x="2465388" y="3222625"/>
            <a:ext cx="0" cy="215900"/>
          </a:xfrm>
          <a:prstGeom prst="straightConnector1">
            <a:avLst/>
          </a:prstGeom>
          <a:noFill/>
          <a:ln w="28575" cap="flat" cmpd="sng" algn="ctr">
            <a:solidFill>
              <a:schemeClr val="accent3"/>
            </a:solidFill>
            <a:prstDash val="solid"/>
            <a:round/>
            <a:headEnd type="none" w="sm" len="sm"/>
            <a:tailEnd type="triangle" w="lg" len="lg"/>
          </a:ln>
          <a:effectLst/>
        </p:spPr>
      </p:cxnSp>
      <p:cxnSp>
        <p:nvCxnSpPr>
          <p:cNvPr id="118" name="Straight Arrow Connector 117"/>
          <p:cNvCxnSpPr/>
          <p:nvPr/>
        </p:nvCxnSpPr>
        <p:spPr bwMode="auto">
          <a:xfrm>
            <a:off x="7791450" y="3224213"/>
            <a:ext cx="0" cy="215900"/>
          </a:xfrm>
          <a:prstGeom prst="straightConnector1">
            <a:avLst/>
          </a:prstGeom>
          <a:noFill/>
          <a:ln w="28575" cap="flat" cmpd="sng" algn="ctr">
            <a:solidFill>
              <a:schemeClr val="accent3"/>
            </a:solidFill>
            <a:prstDash val="solid"/>
            <a:round/>
            <a:headEnd type="none" w="sm" len="sm"/>
            <a:tailEnd type="triangle" w="lg" len="lg"/>
          </a:ln>
          <a:effectLst/>
        </p:spPr>
      </p:cxnSp>
      <p:cxnSp>
        <p:nvCxnSpPr>
          <p:cNvPr id="119" name="Straight Arrow Connector 118"/>
          <p:cNvCxnSpPr/>
          <p:nvPr/>
        </p:nvCxnSpPr>
        <p:spPr bwMode="auto">
          <a:xfrm>
            <a:off x="3659188" y="3228975"/>
            <a:ext cx="0" cy="215900"/>
          </a:xfrm>
          <a:prstGeom prst="straightConnector1">
            <a:avLst/>
          </a:prstGeom>
          <a:noFill/>
          <a:ln w="28575" cap="flat" cmpd="sng" algn="ctr">
            <a:solidFill>
              <a:schemeClr val="accent3"/>
            </a:solidFill>
            <a:prstDash val="solid"/>
            <a:round/>
            <a:headEnd type="none" w="sm" len="sm"/>
            <a:tailEnd type="triangle" w="lg" len="lg"/>
          </a:ln>
          <a:effectLst/>
        </p:spPr>
      </p:cxnSp>
      <p:sp>
        <p:nvSpPr>
          <p:cNvPr id="52" name="Oval 33"/>
          <p:cNvSpPr>
            <a:spLocks noChangeAspect="1" noChangeArrowheads="1"/>
          </p:cNvSpPr>
          <p:nvPr/>
        </p:nvSpPr>
        <p:spPr bwMode="auto">
          <a:xfrm>
            <a:off x="4073446" y="3259173"/>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fr-FR" sz="1600" b="1" dirty="0">
                <a:solidFill>
                  <a:schemeClr val="bg1"/>
                </a:solidFill>
              </a:rPr>
              <a:t>6</a:t>
            </a:r>
            <a:endParaRPr lang="en-US" sz="1600" b="1" dirty="0">
              <a:solidFill>
                <a:schemeClr val="bg1"/>
              </a:solidFill>
              <a:latin typeface="Arial" charset="0"/>
              <a:cs typeface="Arial" charset="0"/>
            </a:endParaRPr>
          </a:p>
        </p:txBody>
      </p:sp>
    </p:spTree>
    <p:custDataLst>
      <p:tags r:id="rId1"/>
    </p:custDataLst>
    <p:extLst>
      <p:ext uri="{BB962C8B-B14F-4D97-AF65-F5344CB8AC3E}">
        <p14:creationId xmlns:p14="http://schemas.microsoft.com/office/powerpoint/2010/main" val="3842573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title"/>
          </p:nvPr>
        </p:nvSpPr>
        <p:spPr>
          <a:xfrm>
            <a:off x="189756" y="0"/>
            <a:ext cx="10153128" cy="935039"/>
          </a:xfrm>
        </p:spPr>
        <p:txBody>
          <a:bodyPr>
            <a:normAutofit/>
          </a:bodyPr>
          <a:lstStyle/>
          <a:p>
            <a:pPr eaLnBrk="1" hangingPunct="1"/>
            <a:r>
              <a:rPr lang="en-US" altLang="en-US" dirty="0"/>
              <a:t>Data Dictionary Views</a:t>
            </a:r>
          </a:p>
        </p:txBody>
      </p:sp>
      <p:sp>
        <p:nvSpPr>
          <p:cNvPr id="53251" name="Rectangle 31"/>
          <p:cNvSpPr txBox="1">
            <a:spLocks noChangeArrowheads="1"/>
          </p:cNvSpPr>
          <p:nvPr/>
        </p:nvSpPr>
        <p:spPr bwMode="auto">
          <a:xfrm>
            <a:off x="508000" y="3481388"/>
            <a:ext cx="105552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460375" defTabSz="228600">
              <a:defRPr>
                <a:solidFill>
                  <a:schemeClr val="tx1"/>
                </a:solidFill>
                <a:latin typeface="Arial" panose="020B0604020202020204" pitchFamily="34" charset="0"/>
                <a:cs typeface="Arial" panose="020B0604020202020204" pitchFamily="34" charset="0"/>
              </a:defRPr>
            </a:lvl1pPr>
            <a:lvl2pPr marL="574675" indent="-460375"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200" dirty="0"/>
          </a:p>
          <a:p>
            <a:pPr lvl="1" eaLnBrk="1" hangingPunct="1">
              <a:spcBef>
                <a:spcPts val="50"/>
              </a:spcBef>
            </a:pPr>
            <a:endParaRPr lang="en-US" altLang="en-US" sz="2200" b="1" dirty="0">
              <a:latin typeface="Courier New" panose="02070309020205020404" pitchFamily="49" charset="0"/>
              <a:cs typeface="Courier New" panose="02070309020205020404" pitchFamily="49" charset="0"/>
            </a:endParaRPr>
          </a:p>
          <a:p>
            <a:pPr lvl="1" eaLnBrk="1" hangingPunct="1">
              <a:spcBef>
                <a:spcPts val="50"/>
              </a:spcBef>
            </a:pPr>
            <a:endParaRPr lang="en-US" altLang="en-US" sz="1600" dirty="0">
              <a:latin typeface="Courier New" panose="02070309020205020404" pitchFamily="49" charset="0"/>
              <a:cs typeface="Courier New" panose="02070309020205020404" pitchFamily="49" charset="0"/>
            </a:endParaRPr>
          </a:p>
        </p:txBody>
      </p:sp>
      <p:sp>
        <p:nvSpPr>
          <p:cNvPr id="15" name="Content Placeholder 2"/>
          <p:cNvSpPr txBox="1">
            <a:spLocks/>
          </p:cNvSpPr>
          <p:nvPr/>
        </p:nvSpPr>
        <p:spPr bwMode="gray">
          <a:xfrm>
            <a:off x="711015" y="3174881"/>
            <a:ext cx="10750394" cy="2990423"/>
          </a:xfrm>
          <a:prstGeom prst="round2DiagRect">
            <a:avLst>
              <a:gd name="adj1" fmla="val 99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700" tIns="12700" rIns="12700" bIns="12700">
            <a:spAutoFit/>
          </a:bodyPr>
          <a:lstStyle/>
          <a:p>
            <a:pPr eaLnBrk="1" hangingPunct="1">
              <a:defRPr/>
            </a:pPr>
            <a:r>
              <a:rPr lang="en-US" sz="1400" dirty="0">
                <a:latin typeface="Courier New" pitchFamily="49" charset="0"/>
                <a:cs typeface="Courier New" pitchFamily="49" charset="0"/>
              </a:rPr>
              <a:t>SQL&gt; </a:t>
            </a:r>
            <a:r>
              <a:rPr lang="en-US" sz="1400" b="1" dirty="0">
                <a:latin typeface="Courier New" pitchFamily="49" charset="0"/>
                <a:cs typeface="Courier New" pitchFamily="49" charset="0"/>
              </a:rPr>
              <a:t>SELECT name, con_id, application_root "APP_ROOT", application_seed "APP_Seed",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application_pdb "APP_PDB", application_root_con_id "APP_ROOT_CONID"</a:t>
            </a:r>
            <a:endParaRPr lang="en-US" sz="1400" dirty="0">
              <a:latin typeface="Courier New" pitchFamily="49" charset="0"/>
              <a:cs typeface="Courier New" pitchFamily="49" charset="0"/>
            </a:endParaRPr>
          </a:p>
          <a:p>
            <a:pPr eaLnBrk="1" hangingPunct="1">
              <a:defRPr/>
            </a:pPr>
            <a:r>
              <a:rPr lang="en-US" sz="1400" b="1" dirty="0">
                <a:latin typeface="Courier New" pitchFamily="49" charset="0"/>
                <a:cs typeface="Courier New" pitchFamily="49" charset="0"/>
              </a:rPr>
              <a:t>     FROM   v$containers order by con_id;</a:t>
            </a:r>
            <a:endParaRPr lang="en-US" sz="1400" dirty="0">
              <a:latin typeface="Courier New" pitchFamily="49" charset="0"/>
              <a:cs typeface="Courier New" pitchFamily="49" charset="0"/>
            </a:endParaRPr>
          </a:p>
          <a:p>
            <a:pPr eaLnBrk="1" hangingPunct="1">
              <a:defRPr/>
            </a:pPr>
            <a:r>
              <a:rPr lang="en-US" sz="1400" dirty="0">
                <a:latin typeface="Courier New" pitchFamily="49" charset="0"/>
                <a:cs typeface="Courier New" pitchFamily="49" charset="0"/>
              </a:rPr>
              <a:t>  </a:t>
            </a:r>
          </a:p>
          <a:p>
            <a:pPr eaLnBrk="1" hangingPunct="1">
              <a:defRPr/>
            </a:pPr>
            <a:r>
              <a:rPr lang="en-US" sz="1400" dirty="0">
                <a:latin typeface="Courier New" pitchFamily="49" charset="0"/>
                <a:cs typeface="Courier New" pitchFamily="49" charset="0"/>
              </a:rPr>
              <a:t>NAME	     CON_ID APP_ROOT  APP_Seed  APP_PDB  APP_ROOT_CONID</a:t>
            </a:r>
          </a:p>
          <a:p>
            <a:pPr eaLnBrk="1" hangingPunct="1">
              <a:defRPr/>
            </a:pPr>
            <a:r>
              <a:rPr lang="en-US" sz="1400" dirty="0">
                <a:latin typeface="Courier New" pitchFamily="49" charset="0"/>
                <a:cs typeface="Courier New" pitchFamily="49" charset="0"/>
              </a:rPr>
              <a:t>------------- ------ -------- --------  -------- --------------</a:t>
            </a:r>
          </a:p>
          <a:p>
            <a:pPr eaLnBrk="1" hangingPunct="1">
              <a:defRPr/>
            </a:pPr>
            <a:r>
              <a:rPr lang="en-US" sz="1400" dirty="0">
                <a:latin typeface="Courier New" pitchFamily="49" charset="0"/>
                <a:cs typeface="Courier New" pitchFamily="49" charset="0"/>
              </a:rPr>
              <a:t>CDB$ROOT		  1 NO	     NO        NO			  </a:t>
            </a:r>
          </a:p>
          <a:p>
            <a:pPr eaLnBrk="1" hangingPunct="1">
              <a:defRPr/>
            </a:pPr>
            <a:r>
              <a:rPr lang="en-US" sz="1400" dirty="0">
                <a:latin typeface="Courier New" pitchFamily="49" charset="0"/>
                <a:cs typeface="Courier New" pitchFamily="49" charset="0"/>
              </a:rPr>
              <a:t>PDB$SEED		  2 NO	     NO        NO			  </a:t>
            </a:r>
          </a:p>
          <a:p>
            <a:pPr eaLnBrk="1" hangingPunct="1">
              <a:defRPr/>
            </a:pPr>
            <a:r>
              <a:rPr lang="en-US" sz="1400" dirty="0">
                <a:latin typeface="Courier New" pitchFamily="49" charset="0"/>
                <a:cs typeface="Courier New" pitchFamily="49" charset="0"/>
              </a:rPr>
              <a:t>PDB1		  3 NO	     NO        NO			  </a:t>
            </a:r>
          </a:p>
          <a:p>
            <a:pPr eaLnBrk="1" hangingPunct="1">
              <a:defRPr/>
            </a:pPr>
            <a:r>
              <a:rPr lang="en-US" sz="1400" dirty="0">
                <a:latin typeface="Courier New" pitchFamily="49" charset="0"/>
                <a:cs typeface="Courier New" pitchFamily="49" charset="0"/>
              </a:rPr>
              <a:t>PDB_APP		  </a:t>
            </a:r>
            <a:r>
              <a:rPr lang="en-US" sz="1400" b="1" dirty="0">
                <a:solidFill>
                  <a:srgbClr val="0070C0"/>
                </a:solidFill>
                <a:latin typeface="Courier New" pitchFamily="49" charset="0"/>
                <a:cs typeface="Courier New" pitchFamily="49" charset="0"/>
              </a:rPr>
              <a:t>4</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YES</a:t>
            </a:r>
            <a:r>
              <a:rPr lang="en-US" sz="1400" dirty="0">
                <a:latin typeface="Courier New" pitchFamily="49" charset="0"/>
                <a:cs typeface="Courier New" pitchFamily="49" charset="0"/>
              </a:rPr>
              <a:t>	     NO        NO			  </a:t>
            </a:r>
          </a:p>
          <a:p>
            <a:pPr eaLnBrk="1" hangingPunct="1">
              <a:defRPr/>
            </a:pPr>
            <a:r>
              <a:rPr lang="en-US" sz="1400" dirty="0">
                <a:latin typeface="Courier New" pitchFamily="49" charset="0"/>
                <a:cs typeface="Courier New" pitchFamily="49" charset="0"/>
              </a:rPr>
              <a:t>PDB_APP$SEED	  </a:t>
            </a:r>
            <a:r>
              <a:rPr lang="en-US" sz="1400" b="1" dirty="0">
                <a:solidFill>
                  <a:srgbClr val="FF0000"/>
                </a:solidFill>
                <a:latin typeface="Courier New" pitchFamily="49" charset="0"/>
                <a:cs typeface="Courier New" pitchFamily="49" charset="0"/>
              </a:rPr>
              <a:t>5</a:t>
            </a:r>
            <a:r>
              <a:rPr lang="en-US" sz="1400" dirty="0">
                <a:latin typeface="Courier New" pitchFamily="49" charset="0"/>
                <a:cs typeface="Courier New" pitchFamily="49" charset="0"/>
              </a:rPr>
              <a:t> NO	     </a:t>
            </a:r>
            <a:r>
              <a:rPr lang="en-US" sz="1400" b="1" dirty="0">
                <a:latin typeface="Courier New" pitchFamily="49" charset="0"/>
                <a:cs typeface="Courier New" pitchFamily="49" charset="0"/>
              </a:rPr>
              <a:t>YES</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YES</a:t>
            </a:r>
            <a:r>
              <a:rPr lang="en-US" sz="1400" dirty="0">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4</a:t>
            </a:r>
          </a:p>
          <a:p>
            <a:pPr eaLnBrk="1" hangingPunct="1">
              <a:defRPr/>
            </a:pPr>
            <a:r>
              <a:rPr lang="en-US" sz="1400" dirty="0">
                <a:latin typeface="Courier New" pitchFamily="49" charset="0"/>
                <a:cs typeface="Courier New" pitchFamily="49" charset="0"/>
              </a:rPr>
              <a:t>PDB_APP_1          </a:t>
            </a:r>
            <a:r>
              <a:rPr lang="en-US" sz="1400" b="1" dirty="0">
                <a:solidFill>
                  <a:srgbClr val="FF0000"/>
                </a:solidFill>
                <a:latin typeface="Courier New" pitchFamily="49" charset="0"/>
                <a:cs typeface="Courier New" pitchFamily="49" charset="0"/>
              </a:rPr>
              <a:t>6</a:t>
            </a:r>
            <a:r>
              <a:rPr lang="en-US" sz="1400" dirty="0">
                <a:latin typeface="Courier New" pitchFamily="49" charset="0"/>
                <a:cs typeface="Courier New" pitchFamily="49" charset="0"/>
              </a:rPr>
              <a:t> NO	     NO        </a:t>
            </a:r>
            <a:r>
              <a:rPr lang="en-US" sz="1400" b="1" dirty="0">
                <a:latin typeface="Courier New" pitchFamily="49" charset="0"/>
                <a:cs typeface="Courier New" pitchFamily="49" charset="0"/>
              </a:rPr>
              <a:t>YES</a:t>
            </a:r>
            <a:r>
              <a:rPr lang="en-US" sz="1400" dirty="0">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4</a:t>
            </a:r>
          </a:p>
          <a:p>
            <a:pPr eaLnBrk="1" hangingPunct="1">
              <a:defRPr/>
            </a:pPr>
            <a:r>
              <a:rPr lang="en-US" sz="1400" dirty="0">
                <a:latin typeface="Courier New" pitchFamily="49" charset="0"/>
                <a:cs typeface="Courier New" pitchFamily="49" charset="0"/>
              </a:rPr>
              <a:t>PDB_APP_2          </a:t>
            </a:r>
            <a:r>
              <a:rPr lang="en-US" sz="1400" b="1" dirty="0">
                <a:solidFill>
                  <a:srgbClr val="FF0000"/>
                </a:solidFill>
                <a:latin typeface="Courier New" pitchFamily="49" charset="0"/>
                <a:cs typeface="Courier New" pitchFamily="49" charset="0"/>
              </a:rPr>
              <a:t>7</a:t>
            </a:r>
            <a:r>
              <a:rPr lang="en-US" sz="1400" dirty="0">
                <a:latin typeface="Courier New" pitchFamily="49" charset="0"/>
                <a:cs typeface="Courier New" pitchFamily="49" charset="0"/>
              </a:rPr>
              <a:t> NO	     NO        </a:t>
            </a:r>
            <a:r>
              <a:rPr lang="en-US" sz="1400" b="1" dirty="0">
                <a:latin typeface="Courier New" pitchFamily="49" charset="0"/>
                <a:cs typeface="Courier New" pitchFamily="49" charset="0"/>
              </a:rPr>
              <a:t>YES</a:t>
            </a:r>
            <a:r>
              <a:rPr lang="en-US" sz="1400" dirty="0">
                <a:latin typeface="Courier New" pitchFamily="49" charset="0"/>
                <a:cs typeface="Courier New" pitchFamily="49" charset="0"/>
              </a:rPr>
              <a:t>		  </a:t>
            </a:r>
            <a:r>
              <a:rPr lang="en-US" sz="1400" b="1" dirty="0">
                <a:solidFill>
                  <a:srgbClr val="0070C0"/>
                </a:solidFill>
                <a:latin typeface="Courier New" pitchFamily="49" charset="0"/>
                <a:cs typeface="Courier New" pitchFamily="49" charset="0"/>
              </a:rPr>
              <a:t>4</a:t>
            </a:r>
          </a:p>
        </p:txBody>
      </p:sp>
      <p:sp>
        <p:nvSpPr>
          <p:cNvPr id="53255" name="Rectangle 56"/>
          <p:cNvSpPr>
            <a:spLocks noChangeArrowheads="1"/>
          </p:cNvSpPr>
          <p:nvPr/>
        </p:nvSpPr>
        <p:spPr bwMode="auto">
          <a:xfrm>
            <a:off x="711200" y="908050"/>
            <a:ext cx="10758488" cy="201612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53256" name="Rectangle 284"/>
          <p:cNvSpPr>
            <a:spLocks noChangeArrowheads="1"/>
          </p:cNvSpPr>
          <p:nvPr/>
        </p:nvSpPr>
        <p:spPr bwMode="auto">
          <a:xfrm>
            <a:off x="862013" y="1598613"/>
            <a:ext cx="960437" cy="822325"/>
          </a:xfrm>
          <a:prstGeom prst="rect">
            <a:avLst/>
          </a:prstGeom>
          <a:solidFill>
            <a:srgbClr val="FFCC99"/>
          </a:solidFill>
          <a:ln w="28575" algn="ctr">
            <a:solidFill>
              <a:schemeClr val="tx1"/>
            </a:solidFill>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CDB  Seed</a:t>
            </a:r>
          </a:p>
        </p:txBody>
      </p:sp>
      <p:sp>
        <p:nvSpPr>
          <p:cNvPr id="53257" name="Rectangle 63"/>
          <p:cNvSpPr>
            <a:spLocks noChangeArrowheads="1"/>
          </p:cNvSpPr>
          <p:nvPr/>
        </p:nvSpPr>
        <p:spPr bwMode="auto">
          <a:xfrm>
            <a:off x="1968500" y="1598613"/>
            <a:ext cx="958850" cy="822325"/>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PDB1</a:t>
            </a:r>
          </a:p>
        </p:txBody>
      </p:sp>
      <p:sp>
        <p:nvSpPr>
          <p:cNvPr id="53258" name="Rounded Rectangle 27"/>
          <p:cNvSpPr>
            <a:spLocks noChangeArrowheads="1"/>
          </p:cNvSpPr>
          <p:nvPr/>
        </p:nvSpPr>
        <p:spPr bwMode="auto">
          <a:xfrm>
            <a:off x="3070225" y="1590675"/>
            <a:ext cx="8110538" cy="1211263"/>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53259" name="Rectangle 282"/>
          <p:cNvSpPr>
            <a:spLocks noChangeArrowheads="1"/>
          </p:cNvSpPr>
          <p:nvPr/>
        </p:nvSpPr>
        <p:spPr bwMode="auto">
          <a:xfrm>
            <a:off x="3846513" y="1708150"/>
            <a:ext cx="6086475" cy="446088"/>
          </a:xfrm>
          <a:prstGeom prst="rect">
            <a:avLst/>
          </a:prstGeom>
          <a:solidFill>
            <a:srgbClr val="FFF0C5"/>
          </a:solidFill>
          <a:ln w="28575" algn="ctr">
            <a:solidFill>
              <a:schemeClr val="tx2"/>
            </a:solidFill>
            <a:round/>
            <a:headEnd/>
            <a:tailEnd/>
          </a:ln>
        </p:spPr>
        <p:txBody>
          <a:bodyPr lIns="0" tIns="46038" rIns="1404000"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a:t>
            </a:r>
          </a:p>
        </p:txBody>
      </p:sp>
      <p:sp>
        <p:nvSpPr>
          <p:cNvPr id="53260" name="Rectangle 284"/>
          <p:cNvSpPr>
            <a:spLocks noChangeArrowheads="1"/>
          </p:cNvSpPr>
          <p:nvPr/>
        </p:nvSpPr>
        <p:spPr bwMode="auto">
          <a:xfrm>
            <a:off x="3214688" y="2339975"/>
            <a:ext cx="1728787" cy="369888"/>
          </a:xfrm>
          <a:prstGeom prst="rect">
            <a:avLst/>
          </a:prstGeom>
          <a:solidFill>
            <a:srgbClr val="FFCC99"/>
          </a:solidFill>
          <a:ln w="28575" algn="ctr">
            <a:solidFill>
              <a:schemeClr val="tx1"/>
            </a:solidFill>
            <a:prstDash val="dash"/>
            <a:round/>
            <a:headEnd/>
            <a:tailEnd/>
          </a:ln>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seed</a:t>
            </a:r>
          </a:p>
        </p:txBody>
      </p:sp>
      <p:sp>
        <p:nvSpPr>
          <p:cNvPr id="53261" name="Rectangle 77"/>
          <p:cNvSpPr>
            <a:spLocks noChangeArrowheads="1"/>
          </p:cNvSpPr>
          <p:nvPr/>
        </p:nvSpPr>
        <p:spPr bwMode="auto">
          <a:xfrm>
            <a:off x="5072063" y="2339975"/>
            <a:ext cx="2941637" cy="369888"/>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PDB pdb_app_1</a:t>
            </a:r>
          </a:p>
        </p:txBody>
      </p:sp>
      <p:sp>
        <p:nvSpPr>
          <p:cNvPr id="53262" name="Rectangle 81"/>
          <p:cNvSpPr>
            <a:spLocks noChangeArrowheads="1"/>
          </p:cNvSpPr>
          <p:nvPr/>
        </p:nvSpPr>
        <p:spPr bwMode="auto">
          <a:xfrm>
            <a:off x="8066088" y="2338388"/>
            <a:ext cx="3021012" cy="369887"/>
          </a:xfrm>
          <a:prstGeom prst="rect">
            <a:avLst/>
          </a:prstGeom>
          <a:solidFill>
            <a:srgbClr val="FFCC99"/>
          </a:solidFill>
          <a:ln w="28575" algn="ctr">
            <a:solidFill>
              <a:schemeClr val="tx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 PDB pdb_app_2</a:t>
            </a:r>
          </a:p>
        </p:txBody>
      </p:sp>
      <p:sp>
        <p:nvSpPr>
          <p:cNvPr id="53263" name="Rectangle 282"/>
          <p:cNvSpPr>
            <a:spLocks noChangeArrowheads="1"/>
          </p:cNvSpPr>
          <p:nvPr/>
        </p:nvSpPr>
        <p:spPr bwMode="auto">
          <a:xfrm>
            <a:off x="812800" y="993775"/>
            <a:ext cx="10463213" cy="419100"/>
          </a:xfrm>
          <a:prstGeom prst="rect">
            <a:avLst/>
          </a:prstGeom>
          <a:solidFill>
            <a:srgbClr val="FFF0C5"/>
          </a:solidFill>
          <a:ln w="28575" algn="ctr">
            <a:solidFill>
              <a:schemeClr val="tx2"/>
            </a:solidFill>
            <a:round/>
            <a:headEnd/>
            <a:tailEnd/>
          </a:ln>
        </p:spPr>
        <p:txBody>
          <a:bodyPr lIns="92075" tIns="36000"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53264" name="Up Arrow 26"/>
          <p:cNvSpPr>
            <a:spLocks noChangeArrowheads="1"/>
          </p:cNvSpPr>
          <p:nvPr/>
        </p:nvSpPr>
        <p:spPr bwMode="auto">
          <a:xfrm>
            <a:off x="2212975" y="1298575"/>
            <a:ext cx="384175" cy="287338"/>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53265" name="Up Arrow 27"/>
          <p:cNvSpPr>
            <a:spLocks noChangeArrowheads="1"/>
          </p:cNvSpPr>
          <p:nvPr/>
        </p:nvSpPr>
        <p:spPr bwMode="auto">
          <a:xfrm>
            <a:off x="1200150" y="1293813"/>
            <a:ext cx="382588" cy="288925"/>
          </a:xfrm>
          <a:prstGeom prst="upArrow">
            <a:avLst>
              <a:gd name="adj1" fmla="val 50000"/>
              <a:gd name="adj2" fmla="val 50278"/>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53266" name="Up Arrow 28"/>
          <p:cNvSpPr>
            <a:spLocks noChangeArrowheads="1"/>
          </p:cNvSpPr>
          <p:nvPr/>
        </p:nvSpPr>
        <p:spPr bwMode="auto">
          <a:xfrm>
            <a:off x="5219700" y="1268413"/>
            <a:ext cx="384175" cy="287337"/>
          </a:xfrm>
          <a:prstGeom prst="upArrow">
            <a:avLst>
              <a:gd name="adj1" fmla="val 50000"/>
              <a:gd name="adj2" fmla="val 50000"/>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0" name="Up Arrow 29"/>
          <p:cNvSpPr/>
          <p:nvPr/>
        </p:nvSpPr>
        <p:spPr bwMode="auto">
          <a:xfrm>
            <a:off x="4132263" y="2098675"/>
            <a:ext cx="241300"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31" name="Up Arrow 30"/>
          <p:cNvSpPr/>
          <p:nvPr/>
        </p:nvSpPr>
        <p:spPr bwMode="auto">
          <a:xfrm>
            <a:off x="6430963" y="2098675"/>
            <a:ext cx="239712"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32" name="Up Arrow 31"/>
          <p:cNvSpPr/>
          <p:nvPr/>
        </p:nvSpPr>
        <p:spPr bwMode="auto">
          <a:xfrm>
            <a:off x="9356725" y="2082800"/>
            <a:ext cx="241300" cy="250825"/>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latin typeface="Arial" charset="0"/>
              <a:cs typeface="Arial" charset="0"/>
            </a:endParaRPr>
          </a:p>
        </p:txBody>
      </p:sp>
      <p:sp>
        <p:nvSpPr>
          <p:cNvPr id="53270" name="TextBox 157"/>
          <p:cNvSpPr txBox="1">
            <a:spLocks noChangeArrowheads="1"/>
          </p:cNvSpPr>
          <p:nvPr/>
        </p:nvSpPr>
        <p:spPr bwMode="auto">
          <a:xfrm>
            <a:off x="711200" y="2527300"/>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a:t>
            </a:r>
          </a:p>
        </p:txBody>
      </p:sp>
      <p:sp>
        <p:nvSpPr>
          <p:cNvPr id="28" name="Oval 33"/>
          <p:cNvSpPr>
            <a:spLocks noChangeArrowheads="1"/>
          </p:cNvSpPr>
          <p:nvPr/>
        </p:nvSpPr>
        <p:spPr bwMode="auto">
          <a:xfrm>
            <a:off x="10509753" y="1022293"/>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1</a:t>
            </a:r>
          </a:p>
        </p:txBody>
      </p:sp>
      <p:sp>
        <p:nvSpPr>
          <p:cNvPr id="29" name="Oval 33"/>
          <p:cNvSpPr>
            <a:spLocks noChangeArrowheads="1"/>
          </p:cNvSpPr>
          <p:nvPr/>
        </p:nvSpPr>
        <p:spPr bwMode="auto">
          <a:xfrm>
            <a:off x="10605739" y="236387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7</a:t>
            </a:r>
          </a:p>
        </p:txBody>
      </p:sp>
      <p:sp>
        <p:nvSpPr>
          <p:cNvPr id="34" name="Oval 33"/>
          <p:cNvSpPr>
            <a:spLocks noChangeArrowheads="1"/>
          </p:cNvSpPr>
          <p:nvPr/>
        </p:nvSpPr>
        <p:spPr bwMode="auto">
          <a:xfrm>
            <a:off x="7534198" y="2348880"/>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6</a:t>
            </a:r>
          </a:p>
        </p:txBody>
      </p:sp>
      <p:sp>
        <p:nvSpPr>
          <p:cNvPr id="36" name="Oval 35"/>
          <p:cNvSpPr>
            <a:spLocks noChangeArrowheads="1"/>
          </p:cNvSpPr>
          <p:nvPr/>
        </p:nvSpPr>
        <p:spPr bwMode="auto">
          <a:xfrm>
            <a:off x="4462657" y="2348880"/>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5</a:t>
            </a:r>
          </a:p>
        </p:txBody>
      </p:sp>
      <p:sp>
        <p:nvSpPr>
          <p:cNvPr id="38" name="Oval 37"/>
          <p:cNvSpPr>
            <a:spLocks noChangeArrowheads="1"/>
          </p:cNvSpPr>
          <p:nvPr/>
        </p:nvSpPr>
        <p:spPr bwMode="auto">
          <a:xfrm>
            <a:off x="2254986" y="206084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3</a:t>
            </a:r>
          </a:p>
        </p:txBody>
      </p:sp>
      <p:sp>
        <p:nvSpPr>
          <p:cNvPr id="40" name="Oval 39"/>
          <p:cNvSpPr>
            <a:spLocks noChangeArrowheads="1"/>
          </p:cNvSpPr>
          <p:nvPr/>
        </p:nvSpPr>
        <p:spPr bwMode="auto">
          <a:xfrm>
            <a:off x="1103158" y="2060848"/>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2</a:t>
            </a:r>
          </a:p>
        </p:txBody>
      </p:sp>
      <p:sp>
        <p:nvSpPr>
          <p:cNvPr id="42" name="Oval 41"/>
          <p:cNvSpPr>
            <a:spLocks noChangeArrowheads="1"/>
          </p:cNvSpPr>
          <p:nvPr/>
        </p:nvSpPr>
        <p:spPr bwMode="auto">
          <a:xfrm>
            <a:off x="8014126" y="177281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charset="0"/>
                <a:cs typeface="Arial" charset="0"/>
              </a:rPr>
              <a:t>4</a:t>
            </a:r>
          </a:p>
        </p:txBody>
      </p:sp>
    </p:spTree>
    <p:custDataLst>
      <p:tags r:id="rId1"/>
    </p:custDataLst>
    <p:extLst>
      <p:ext uri="{BB962C8B-B14F-4D97-AF65-F5344CB8AC3E}">
        <p14:creationId xmlns:p14="http://schemas.microsoft.com/office/powerpoint/2010/main" val="1093274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title"/>
          </p:nvPr>
        </p:nvSpPr>
        <p:spPr/>
        <p:txBody>
          <a:bodyPr/>
          <a:lstStyle/>
          <a:p>
            <a:r>
              <a:rPr lang="en-US" altLang="en-US" dirty="0"/>
              <a:t>Terminology in Application Container Context</a:t>
            </a:r>
          </a:p>
        </p:txBody>
      </p:sp>
      <p:sp>
        <p:nvSpPr>
          <p:cNvPr id="55299" name="Content Placeholder 3"/>
          <p:cNvSpPr>
            <a:spLocks noGrp="1"/>
          </p:cNvSpPr>
          <p:nvPr>
            <p:ph idx="1"/>
          </p:nvPr>
        </p:nvSpPr>
        <p:spPr>
          <a:xfrm>
            <a:off x="622300" y="1243013"/>
            <a:ext cx="10944225" cy="4627562"/>
          </a:xfrm>
        </p:spPr>
        <p:txBody>
          <a:bodyPr/>
          <a:lstStyle/>
          <a:p>
            <a:r>
              <a:rPr lang="en-US" altLang="en-US" dirty="0"/>
              <a:t>Common versus Local:</a:t>
            </a:r>
          </a:p>
          <a:p>
            <a:pPr lvl="1"/>
            <a:r>
              <a:rPr lang="en-US" altLang="en-US" dirty="0"/>
              <a:t>Users </a:t>
            </a:r>
          </a:p>
          <a:p>
            <a:pPr lvl="1"/>
            <a:r>
              <a:rPr lang="en-US" altLang="en-US" dirty="0"/>
              <a:t>Privileges / Roles</a:t>
            </a:r>
          </a:p>
          <a:p>
            <a:pPr lvl="1"/>
            <a:r>
              <a:rPr lang="en-US" altLang="en-US" dirty="0"/>
              <a:t>Objects</a:t>
            </a:r>
          </a:p>
          <a:p>
            <a:pPr lvl="1"/>
            <a:r>
              <a:rPr lang="en-US" altLang="en-US" dirty="0"/>
              <a:t>Profiles</a:t>
            </a:r>
          </a:p>
          <a:p>
            <a:pPr lvl="1"/>
            <a:r>
              <a:rPr lang="en-US" altLang="en-US" dirty="0"/>
              <a:t>Auditing policies and FGA policies</a:t>
            </a:r>
          </a:p>
          <a:p>
            <a:pPr lvl="1"/>
            <a:r>
              <a:rPr lang="en-US" altLang="en-US" dirty="0"/>
              <a:t>Application context and VPD policies</a:t>
            </a:r>
          </a:p>
          <a:p>
            <a:pPr lvl="1"/>
            <a:r>
              <a:rPr lang="en-US" altLang="en-US" dirty="0"/>
              <a:t>Transparent sensitive data protection (TSDP) policies</a:t>
            </a:r>
          </a:p>
          <a:p>
            <a:pPr lvl="1"/>
            <a:r>
              <a:rPr lang="en-US" altLang="en-US" dirty="0"/>
              <a:t>Database Vault realms and common command rules</a:t>
            </a:r>
          </a:p>
          <a:p>
            <a:r>
              <a:rPr lang="en-US" altLang="en-US" b="1" dirty="0"/>
              <a:t>Note: </a:t>
            </a:r>
            <a:r>
              <a:rPr lang="en-US" altLang="en-US" dirty="0"/>
              <a:t>Any statement that can be issued in a CDB root can also be issued in an application root. </a:t>
            </a:r>
          </a:p>
        </p:txBody>
      </p:sp>
    </p:spTree>
    <p:custDataLst>
      <p:tags r:id="rId1"/>
    </p:custDataLst>
    <p:extLst>
      <p:ext uri="{BB962C8B-B14F-4D97-AF65-F5344CB8AC3E}">
        <p14:creationId xmlns:p14="http://schemas.microsoft.com/office/powerpoint/2010/main" val="102362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dirty="0"/>
              <a:t>Commonality in Application Containers</a:t>
            </a:r>
          </a:p>
        </p:txBody>
      </p:sp>
      <p:sp>
        <p:nvSpPr>
          <p:cNvPr id="57347" name="Content Placeholder 2"/>
          <p:cNvSpPr>
            <a:spLocks noGrp="1"/>
          </p:cNvSpPr>
          <p:nvPr>
            <p:ph idx="1"/>
          </p:nvPr>
        </p:nvSpPr>
        <p:spPr>
          <a:xfrm>
            <a:off x="622300" y="1243013"/>
            <a:ext cx="10944225" cy="703262"/>
          </a:xfrm>
        </p:spPr>
        <p:txBody>
          <a:bodyPr>
            <a:normAutofit fontScale="92500" lnSpcReduction="20000"/>
          </a:bodyPr>
          <a:lstStyle/>
          <a:p>
            <a:pPr eaLnBrk="1" hangingPunct="1"/>
            <a:r>
              <a:rPr lang="en-US" altLang="en-US" dirty="0"/>
              <a:t>In an application root, statements to create common entities can be issued only as part of an application operation.</a:t>
            </a:r>
          </a:p>
        </p:txBody>
      </p:sp>
      <p:graphicFrame>
        <p:nvGraphicFramePr>
          <p:cNvPr id="4" name="Table 3"/>
          <p:cNvGraphicFramePr>
            <a:graphicFrameLocks noGrp="1"/>
          </p:cNvGraphicFramePr>
          <p:nvPr>
            <p:extLst>
              <p:ext uri="{D42A27DB-BD31-4B8C-83A1-F6EECF244321}">
                <p14:modId xmlns:p14="http://schemas.microsoft.com/office/powerpoint/2010/main" val="1585879233"/>
              </p:ext>
            </p:extLst>
          </p:nvPr>
        </p:nvGraphicFramePr>
        <p:xfrm>
          <a:off x="911225" y="2154238"/>
          <a:ext cx="10366375" cy="3181350"/>
        </p:xfrm>
        <a:graphic>
          <a:graphicData uri="http://schemas.openxmlformats.org/drawingml/2006/table">
            <a:tbl>
              <a:tblPr firstRow="1" lastRow="1" bandCol="1">
                <a:tableStyleId>{5FD0F851-EC5A-4D38-B0AD-8093EC10F338}</a:tableStyleId>
              </a:tblPr>
              <a:tblGrid>
                <a:gridCol w="4487586">
                  <a:extLst>
                    <a:ext uri="{9D8B030D-6E8A-4147-A177-3AD203B41FA5}">
                      <a16:colId xmlns="" xmlns:a16="http://schemas.microsoft.com/office/drawing/2014/main" val="20000"/>
                    </a:ext>
                  </a:extLst>
                </a:gridCol>
                <a:gridCol w="5878789">
                  <a:extLst>
                    <a:ext uri="{9D8B030D-6E8A-4147-A177-3AD203B41FA5}">
                      <a16:colId xmlns="" xmlns:a16="http://schemas.microsoft.com/office/drawing/2014/main" val="20001"/>
                    </a:ext>
                  </a:extLst>
                </a:gridCol>
              </a:tblGrid>
              <a:tr h="602006">
                <a:tc>
                  <a:txBody>
                    <a:bodyPr/>
                    <a:lstStyle/>
                    <a:p>
                      <a:pPr algn="ctr"/>
                      <a:r>
                        <a:rPr lang="fr-FR" sz="2000" dirty="0">
                          <a:solidFill>
                            <a:schemeClr val="bg1"/>
                          </a:solidFill>
                        </a:rPr>
                        <a:t>Application </a:t>
                      </a:r>
                      <a:r>
                        <a:rPr lang="en-US" sz="2000" noProof="0" dirty="0">
                          <a:solidFill>
                            <a:schemeClr val="bg1"/>
                          </a:solidFill>
                        </a:rPr>
                        <a:t>Operation</a:t>
                      </a:r>
                    </a:p>
                  </a:txBody>
                  <a:tcPr marL="121887" marR="121887" marT="45722" marB="45722" anchor="ctr">
                    <a:solidFill>
                      <a:srgbClr val="8DA6B1"/>
                    </a:solidFill>
                  </a:tcPr>
                </a:tc>
                <a:tc>
                  <a:txBody>
                    <a:bodyPr/>
                    <a:lstStyle/>
                    <a:p>
                      <a:pPr algn="ctr"/>
                      <a:r>
                        <a:rPr lang="fr-FR" sz="2000" dirty="0">
                          <a:solidFill>
                            <a:schemeClr val="bg1"/>
                          </a:solidFill>
                        </a:rPr>
                        <a:t>Common</a:t>
                      </a:r>
                      <a:r>
                        <a:rPr lang="fr-FR" sz="2000" baseline="0" dirty="0">
                          <a:solidFill>
                            <a:schemeClr val="bg1"/>
                          </a:solidFill>
                        </a:rPr>
                        <a:t> </a:t>
                      </a:r>
                      <a:r>
                        <a:rPr lang="en-US" sz="2000" baseline="0" noProof="0" dirty="0">
                          <a:solidFill>
                            <a:schemeClr val="bg1"/>
                          </a:solidFill>
                        </a:rPr>
                        <a:t>Entity</a:t>
                      </a:r>
                      <a:endParaRPr lang="en-US" sz="2000" noProof="0" dirty="0">
                        <a:solidFill>
                          <a:schemeClr val="bg1"/>
                        </a:solidFill>
                      </a:endParaRPr>
                    </a:p>
                  </a:txBody>
                  <a:tcPr marL="121887" marR="121887" marT="45722" marB="45722" anchor="ctr">
                    <a:solidFill>
                      <a:srgbClr val="8DA6B1"/>
                    </a:solidFill>
                  </a:tcPr>
                </a:tc>
                <a:extLst>
                  <a:ext uri="{0D108BD9-81ED-4DB2-BD59-A6C34878D82A}">
                    <a16:rowId xmlns="" xmlns:a16="http://schemas.microsoft.com/office/drawing/2014/main" val="10000"/>
                  </a:ext>
                </a:extLst>
              </a:tr>
              <a:tr h="2579344">
                <a:tc>
                  <a:txBody>
                    <a:bodyPr/>
                    <a:lstStyle/>
                    <a:p>
                      <a:pPr marL="338138" lvl="1" indent="-338138" algn="l">
                        <a:lnSpc>
                          <a:spcPct val="100000"/>
                        </a:lnSpc>
                        <a:buClr>
                          <a:srgbClr val="FF0000"/>
                        </a:buClr>
                        <a:buFont typeface="Arial" pitchFamily="34" charset="0"/>
                        <a:buNone/>
                      </a:pPr>
                      <a:r>
                        <a:rPr lang="en-US" sz="1800" b="0" dirty="0">
                          <a:solidFill>
                            <a:srgbClr val="000000"/>
                          </a:solidFill>
                        </a:rPr>
                        <a:t>   BEGIN INSTALL / END INSTALL</a:t>
                      </a:r>
                      <a:br>
                        <a:rPr lang="en-US" sz="1800" b="0" dirty="0">
                          <a:solidFill>
                            <a:srgbClr val="000000"/>
                          </a:solidFill>
                        </a:rPr>
                      </a:br>
                      <a:endParaRPr lang="en-US" sz="1800" b="0" dirty="0">
                        <a:solidFill>
                          <a:srgbClr val="000000"/>
                        </a:solidFill>
                      </a:endParaRPr>
                    </a:p>
                    <a:p>
                      <a:pPr marL="338138" lvl="1" indent="-338138" algn="l">
                        <a:lnSpc>
                          <a:spcPct val="100000"/>
                        </a:lnSpc>
                        <a:buClr>
                          <a:srgbClr val="FF0000"/>
                        </a:buClr>
                        <a:buFont typeface="Arial" pitchFamily="34" charset="0"/>
                        <a:buNone/>
                      </a:pPr>
                      <a:r>
                        <a:rPr lang="en-US" sz="1800" b="0" dirty="0">
                          <a:solidFill>
                            <a:srgbClr val="000000"/>
                          </a:solidFill>
                        </a:rPr>
                        <a:t>   BEGIN UPGRADE /</a:t>
                      </a:r>
                      <a:r>
                        <a:rPr lang="en-US" sz="1800" b="0" baseline="0" dirty="0">
                          <a:solidFill>
                            <a:srgbClr val="000000"/>
                          </a:solidFill>
                        </a:rPr>
                        <a:t>  </a:t>
                      </a:r>
                      <a:r>
                        <a:rPr lang="en-US" sz="1800" b="0" dirty="0">
                          <a:solidFill>
                            <a:srgbClr val="000000"/>
                          </a:solidFill>
                        </a:rPr>
                        <a:t>END UPGRADE</a:t>
                      </a:r>
                      <a:br>
                        <a:rPr lang="en-US" sz="1800" b="0" dirty="0">
                          <a:solidFill>
                            <a:srgbClr val="000000"/>
                          </a:solidFill>
                        </a:rPr>
                      </a:br>
                      <a:endParaRPr lang="en-US" sz="1800" b="0" dirty="0">
                        <a:solidFill>
                          <a:srgbClr val="000000"/>
                        </a:solidFill>
                      </a:endParaRPr>
                    </a:p>
                    <a:p>
                      <a:pPr marL="179388" lvl="1" indent="-179388" algn="l">
                        <a:lnSpc>
                          <a:spcPct val="100000"/>
                        </a:lnSpc>
                        <a:buClr>
                          <a:srgbClr val="FF0000"/>
                        </a:buClr>
                        <a:buFont typeface="Arial" pitchFamily="34" charset="0"/>
                        <a:buNone/>
                      </a:pPr>
                      <a:r>
                        <a:rPr lang="en-US" sz="1800" b="0" dirty="0">
                          <a:solidFill>
                            <a:srgbClr val="000000"/>
                          </a:solidFill>
                        </a:rPr>
                        <a:t>   BEGIN PATCH / END PATCH</a:t>
                      </a:r>
                      <a:endParaRPr lang="en-US" sz="1800" b="0" dirty="0">
                        <a:solidFill>
                          <a:srgbClr val="000000"/>
                        </a:solidFill>
                        <a:latin typeface="Courier New" pitchFamily="49" charset="0"/>
                        <a:cs typeface="Courier New" pitchFamily="49" charset="0"/>
                      </a:endParaRPr>
                    </a:p>
                  </a:txBody>
                  <a:tcPr marL="0" marR="121887" marT="45722" marB="45722" anchor="ctr">
                    <a:solidFill>
                      <a:schemeClr val="accent6">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 Create,</a:t>
                      </a:r>
                      <a:r>
                        <a:rPr lang="en-US" sz="2000" b="0" baseline="0" dirty="0">
                          <a:solidFill>
                            <a:srgbClr val="000000"/>
                          </a:solidFill>
                        </a:rPr>
                        <a:t> alter, or drop </a:t>
                      </a:r>
                      <a:r>
                        <a:rPr lang="en-US" sz="2000" b="0" dirty="0">
                          <a:solidFill>
                            <a:srgbClr val="000000"/>
                          </a:solidFill>
                        </a:rPr>
                        <a:t>a common user.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 Create,</a:t>
                      </a:r>
                      <a:r>
                        <a:rPr lang="en-US" sz="2000" b="0" baseline="0" dirty="0">
                          <a:solidFill>
                            <a:srgbClr val="000000"/>
                          </a:solidFill>
                        </a:rPr>
                        <a:t> alter, or drop </a:t>
                      </a:r>
                      <a:r>
                        <a:rPr lang="en-US" sz="2000" b="0" dirty="0">
                          <a:solidFill>
                            <a:srgbClr val="000000"/>
                          </a:solidFill>
                        </a:rPr>
                        <a:t>a common role.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 Create,</a:t>
                      </a:r>
                      <a:r>
                        <a:rPr lang="en-US" sz="2000" b="0" baseline="0" dirty="0">
                          <a:solidFill>
                            <a:srgbClr val="000000"/>
                          </a:solidFill>
                        </a:rPr>
                        <a:t> alter, or drop </a:t>
                      </a:r>
                      <a:r>
                        <a:rPr lang="en-US" sz="2000" b="0" dirty="0">
                          <a:solidFill>
                            <a:srgbClr val="000000"/>
                          </a:solidFill>
                        </a:rPr>
                        <a:t>a common profile.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 Commonly grant privileges or roles to or revoke</a:t>
                      </a:r>
                      <a:br>
                        <a:rPr lang="en-US" sz="2000" b="0" dirty="0">
                          <a:solidFill>
                            <a:srgbClr val="000000"/>
                          </a:solidFill>
                        </a:rPr>
                      </a:br>
                      <a:r>
                        <a:rPr lang="en-US" sz="2000" b="0" baseline="0" dirty="0">
                          <a:solidFill>
                            <a:srgbClr val="000000"/>
                          </a:solidFill>
                        </a:rPr>
                        <a:t> </a:t>
                      </a:r>
                      <a:r>
                        <a:rPr lang="en-US" sz="2000" b="0" dirty="0">
                          <a:solidFill>
                            <a:srgbClr val="000000"/>
                          </a:solidFill>
                        </a:rPr>
                        <a:t>them from a common user</a:t>
                      </a:r>
                      <a:r>
                        <a:rPr lang="en-US" sz="2000" b="0" baseline="0" dirty="0">
                          <a:solidFill>
                            <a:srgbClr val="000000"/>
                          </a:solidFill>
                        </a:rPr>
                        <a:t> or</a:t>
                      </a:r>
                      <a:r>
                        <a:rPr lang="en-US" sz="2000" b="0" dirty="0">
                          <a:solidFill>
                            <a:srgbClr val="000000"/>
                          </a:solidFill>
                        </a:rPr>
                        <a:t> common role.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 Create, alter, and drop common objects.</a:t>
                      </a:r>
                    </a:p>
                  </a:txBody>
                  <a:tcPr marL="121887" marR="121887" marT="45722" marB="45722" anchor="ct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584112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82675" y="1690688"/>
            <a:ext cx="905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dirty="0"/>
          </a:p>
          <a:p>
            <a:endParaRPr lang="en-US" altLang="en-US" sz="1600" dirty="0"/>
          </a:p>
        </p:txBody>
      </p:sp>
      <p:sp>
        <p:nvSpPr>
          <p:cNvPr id="59395" name="Title 3"/>
          <p:cNvSpPr>
            <a:spLocks noGrp="1"/>
          </p:cNvSpPr>
          <p:nvPr>
            <p:ph type="title"/>
          </p:nvPr>
        </p:nvSpPr>
        <p:spPr/>
        <p:txBody>
          <a:bodyPr/>
          <a:lstStyle/>
          <a:p>
            <a:pPr eaLnBrk="1" hangingPunct="1"/>
            <a:r>
              <a:rPr lang="en-US" altLang="en-US" dirty="0"/>
              <a:t>Impacts</a:t>
            </a:r>
          </a:p>
        </p:txBody>
      </p:sp>
      <p:sp>
        <p:nvSpPr>
          <p:cNvPr id="59396" name="Rectangle 4"/>
          <p:cNvSpPr>
            <a:spLocks noGrp="1" noChangeArrowheads="1"/>
          </p:cNvSpPr>
          <p:nvPr>
            <p:ph idx="1"/>
          </p:nvPr>
        </p:nvSpPr>
        <p:spPr>
          <a:xfrm>
            <a:off x="622300" y="1243013"/>
            <a:ext cx="10944225" cy="3840162"/>
          </a:xfrm>
        </p:spPr>
        <p:txBody>
          <a:bodyPr/>
          <a:lstStyle/>
          <a:p>
            <a:pPr lvl="1" eaLnBrk="1" hangingPunct="1"/>
            <a:r>
              <a:rPr lang="en-US" altLang="en-US" dirty="0"/>
              <a:t>Per PDB character set:</a:t>
            </a:r>
          </a:p>
          <a:p>
            <a:pPr marL="1279525" lvl="2" indent="-365125" eaLnBrk="1" hangingPunct="1"/>
            <a:r>
              <a:rPr lang="en-US" altLang="en-US" dirty="0"/>
              <a:t>Enables storing multilingual data </a:t>
            </a:r>
          </a:p>
          <a:p>
            <a:pPr marL="1279525" lvl="2" indent="-365125" eaLnBrk="1" hangingPunct="1"/>
            <a:r>
              <a:rPr lang="en-US" altLang="en-US" dirty="0"/>
              <a:t>Facilitates conversion of existing non-CDBs to PDBs</a:t>
            </a:r>
          </a:p>
          <a:p>
            <a:pPr marL="1279525" lvl="2" indent="-365125" eaLnBrk="1" hangingPunct="1"/>
            <a:r>
              <a:rPr lang="en-US" altLang="en-US" dirty="0"/>
              <a:t>Facilitates fast and seamless unplug/plug of PDBs across CDBs that have different compatible character sets</a:t>
            </a:r>
          </a:p>
          <a:p>
            <a:pPr marL="1279525" lvl="2" indent="-365125" eaLnBrk="1" hangingPunct="1"/>
            <a:r>
              <a:rPr lang="en-US" altLang="en-US" dirty="0"/>
              <a:t>Is the same for all PDBs in an application container</a:t>
            </a:r>
          </a:p>
          <a:p>
            <a:pPr marL="1279525" lvl="2" indent="-365125" eaLnBrk="1" hangingPunct="1"/>
            <a:r>
              <a:rPr lang="en-US" altLang="en-US" dirty="0"/>
              <a:t>Is supported with the LogMiner data dictionary</a:t>
            </a:r>
          </a:p>
          <a:p>
            <a:pPr lvl="1" eaLnBrk="1" hangingPunct="1"/>
            <a:r>
              <a:rPr lang="en-US" altLang="en-US" dirty="0"/>
              <a:t>Common unified and FGA policies in application containers</a:t>
            </a:r>
          </a:p>
          <a:p>
            <a:pPr lvl="1" eaLnBrk="1" hangingPunct="1"/>
            <a:r>
              <a:rPr lang="en-US" altLang="en-US" dirty="0"/>
              <a:t>Database Vault common realms and command rules at CDB level</a:t>
            </a:r>
          </a:p>
          <a:p>
            <a:pPr lvl="1" eaLnBrk="1" hangingPunct="1"/>
            <a:r>
              <a:rPr lang="en-US" altLang="en-US" dirty="0"/>
              <a:t>Common objects in application PDBs supported by LogMiner</a:t>
            </a:r>
          </a:p>
        </p:txBody>
      </p:sp>
    </p:spTree>
    <p:custDataLst>
      <p:tags r:id="rId1"/>
    </p:custDataLst>
    <p:extLst>
      <p:ext uri="{BB962C8B-B14F-4D97-AF65-F5344CB8AC3E}">
        <p14:creationId xmlns:p14="http://schemas.microsoft.com/office/powerpoint/2010/main" val="18117236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txBox="1">
            <a:spLocks noChangeArrowheads="1"/>
          </p:cNvSpPr>
          <p:nvPr/>
        </p:nvSpPr>
        <p:spPr bwMode="auto">
          <a:xfrm>
            <a:off x="812800" y="439738"/>
            <a:ext cx="10555288" cy="876300"/>
          </a:xfrm>
          <a:prstGeom prst="rect">
            <a:avLst/>
          </a:prstGeom>
          <a:noFill/>
          <a:ln w="9525">
            <a:noFill/>
            <a:miter lim="800000"/>
            <a:headEnd/>
            <a:tailEnd/>
          </a:ln>
        </p:spPr>
        <p:txBody>
          <a:bodyPr lIns="12700" tIns="12700" rIns="12700" bIns="12700"/>
          <a:lstStyle/>
          <a:p>
            <a:pPr defTabSz="228600" eaLnBrk="1" hangingPunct="1">
              <a:buClr>
                <a:srgbClr val="000000"/>
              </a:buClr>
              <a:defRPr/>
            </a:pPr>
            <a:endParaRPr lang="en-US" sz="2600" b="1" kern="0" dirty="0">
              <a:latin typeface="+mj-lt"/>
              <a:ea typeface="+mj-ea"/>
              <a:cs typeface="+mj-cs"/>
            </a:endParaRPr>
          </a:p>
        </p:txBody>
      </p:sp>
      <p:sp>
        <p:nvSpPr>
          <p:cNvPr id="61443" name="Title 5"/>
          <p:cNvSpPr>
            <a:spLocks noGrp="1"/>
          </p:cNvSpPr>
          <p:nvPr>
            <p:ph type="title"/>
          </p:nvPr>
        </p:nvSpPr>
        <p:spPr/>
        <p:txBody>
          <a:bodyPr/>
          <a:lstStyle/>
          <a:p>
            <a:pPr eaLnBrk="1" hangingPunct="1"/>
            <a:r>
              <a:rPr lang="en-US" altLang="en-US" dirty="0"/>
              <a:t>Summary</a:t>
            </a:r>
            <a:br>
              <a:rPr lang="en-US" altLang="en-US" dirty="0"/>
            </a:br>
            <a:endParaRPr lang="en-US" altLang="en-US" dirty="0"/>
          </a:p>
        </p:txBody>
      </p:sp>
      <p:sp>
        <p:nvSpPr>
          <p:cNvPr id="61447" name="Content Placeholder 6"/>
          <p:cNvSpPr>
            <a:spLocks noGrp="1"/>
          </p:cNvSpPr>
          <p:nvPr>
            <p:ph idx="1"/>
          </p:nvPr>
        </p:nvSpPr>
        <p:spPr>
          <a:xfrm>
            <a:off x="622300" y="1243013"/>
            <a:ext cx="10944225" cy="4743450"/>
          </a:xfrm>
        </p:spPr>
        <p:txBody>
          <a:bodyPr/>
          <a:lstStyle/>
          <a:p>
            <a:pPr eaLnBrk="1" hangingPunct="1"/>
            <a:r>
              <a:rPr lang="en-US" altLang="en-US" dirty="0"/>
              <a:t>In this lesson, you should have learned how to:</a:t>
            </a:r>
          </a:p>
          <a:p>
            <a:pPr lvl="1" eaLnBrk="1" hangingPunct="1"/>
            <a:r>
              <a:rPr lang="en-US" altLang="en-US" dirty="0"/>
              <a:t>Describe application containers in CDBs</a:t>
            </a:r>
          </a:p>
          <a:p>
            <a:pPr lvl="1" eaLnBrk="1" hangingPunct="1"/>
            <a:r>
              <a:rPr lang="en-US" altLang="en-US" dirty="0"/>
              <a:t>Explain the purpose of application root and application seed</a:t>
            </a:r>
          </a:p>
          <a:p>
            <a:pPr lvl="1" eaLnBrk="1" hangingPunct="1"/>
            <a:r>
              <a:rPr lang="en-US" altLang="en-US" dirty="0"/>
              <a:t>Define application PDBs</a:t>
            </a:r>
          </a:p>
          <a:p>
            <a:pPr lvl="1" eaLnBrk="1" hangingPunct="1"/>
            <a:r>
              <a:rPr lang="en-US" altLang="en-US" dirty="0"/>
              <a:t>Create application PDBs</a:t>
            </a:r>
          </a:p>
          <a:p>
            <a:pPr lvl="1" eaLnBrk="1" hangingPunct="1"/>
            <a:r>
              <a:rPr lang="en-US" altLang="en-US" dirty="0"/>
              <a:t>Explain application installation on top of application containers</a:t>
            </a:r>
          </a:p>
          <a:p>
            <a:pPr lvl="1" eaLnBrk="1" hangingPunct="1"/>
            <a:r>
              <a:rPr lang="en-US" altLang="en-US" dirty="0"/>
              <a:t>Install an application</a:t>
            </a:r>
          </a:p>
          <a:p>
            <a:pPr lvl="1" eaLnBrk="1" hangingPunct="1"/>
            <a:r>
              <a:rPr lang="en-US" altLang="en-US" dirty="0"/>
              <a:t>Upgrade and patch applications</a:t>
            </a:r>
          </a:p>
          <a:p>
            <a:pPr lvl="1" eaLnBrk="1" hangingPunct="1"/>
            <a:r>
              <a:rPr lang="en-US" altLang="en-US" dirty="0"/>
              <a:t>Describe the commonality concept in application contexts</a:t>
            </a:r>
          </a:p>
          <a:p>
            <a:pPr lvl="1" eaLnBrk="1" hangingPunct="1"/>
            <a:r>
              <a:rPr lang="en-US" altLang="en-US" dirty="0"/>
              <a:t>Use a dynamic container map</a:t>
            </a:r>
          </a:p>
          <a:p>
            <a:pPr lvl="1" eaLnBrk="1" hangingPunct="1"/>
            <a:r>
              <a:rPr lang="en-US" altLang="en-US" dirty="0"/>
              <a:t>Describe enhancements in various areas</a:t>
            </a:r>
          </a:p>
        </p:txBody>
      </p:sp>
      <p:sp>
        <p:nvSpPr>
          <p:cNvPr id="61444" name="Rectangle 4"/>
          <p:cNvSpPr>
            <a:spLocks noChangeArrowheads="1"/>
          </p:cNvSpPr>
          <p:nvPr/>
        </p:nvSpPr>
        <p:spPr bwMode="blackGray">
          <a:xfrm>
            <a:off x="6845300" y="4729163"/>
            <a:ext cx="671513" cy="179387"/>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12.2.0.1</a:t>
            </a:r>
          </a:p>
        </p:txBody>
      </p:sp>
      <p:sp>
        <p:nvSpPr>
          <p:cNvPr id="61445" name="Rectangle 4"/>
          <p:cNvSpPr>
            <a:spLocks noChangeArrowheads="1"/>
          </p:cNvSpPr>
          <p:nvPr/>
        </p:nvSpPr>
        <p:spPr bwMode="blackGray">
          <a:xfrm>
            <a:off x="7516813" y="5486400"/>
            <a:ext cx="669925" cy="179388"/>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12.2.0.1</a:t>
            </a:r>
          </a:p>
        </p:txBody>
      </p:sp>
      <p:sp>
        <p:nvSpPr>
          <p:cNvPr id="10" name="Rectangle 9"/>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cs typeface="Arial" charset="0"/>
            </a:endParaRPr>
          </a:p>
        </p:txBody>
      </p:sp>
      <p:pic>
        <p:nvPicPr>
          <p:cNvPr id="61448" name="Picture 8"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57314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7"/>
          <p:cNvSpPr>
            <a:spLocks noGrp="1" noChangeArrowheads="1"/>
          </p:cNvSpPr>
          <p:nvPr>
            <p:ph type="title"/>
          </p:nvPr>
        </p:nvSpPr>
        <p:spPr/>
        <p:txBody>
          <a:bodyPr/>
          <a:lstStyle/>
          <a:p>
            <a:pPr eaLnBrk="1" hangingPunct="1"/>
            <a:r>
              <a:rPr lang="en-US" altLang="en-US" dirty="0"/>
              <a:t>Practice 3: Overview</a:t>
            </a:r>
          </a:p>
        </p:txBody>
      </p:sp>
      <p:sp>
        <p:nvSpPr>
          <p:cNvPr id="63491" name="Rectangle 18"/>
          <p:cNvSpPr>
            <a:spLocks noGrp="1" noChangeArrowheads="1"/>
          </p:cNvSpPr>
          <p:nvPr>
            <p:ph idx="1"/>
          </p:nvPr>
        </p:nvSpPr>
        <p:spPr>
          <a:xfrm>
            <a:off x="622300" y="1243013"/>
            <a:ext cx="10944225" cy="1234519"/>
          </a:xfrm>
        </p:spPr>
        <p:txBody>
          <a:bodyPr/>
          <a:lstStyle/>
          <a:p>
            <a:pPr lvl="1" eaLnBrk="1" hangingPunct="1"/>
            <a:r>
              <a:rPr lang="en-US" altLang="en-US" dirty="0"/>
              <a:t>3-1: Installing an application in an application container </a:t>
            </a:r>
          </a:p>
          <a:p>
            <a:pPr lvl="1" eaLnBrk="1" hangingPunct="1"/>
            <a:r>
              <a:rPr lang="en-US" altLang="en-US" dirty="0"/>
              <a:t>3-2: Upgrading an application in an application container</a:t>
            </a:r>
          </a:p>
          <a:p>
            <a:pPr lvl="1" eaLnBrk="1" hangingPunct="1"/>
            <a:r>
              <a:rPr lang="fr-FR" altLang="en-US" dirty="0"/>
              <a:t>3-3: </a:t>
            </a:r>
            <a:r>
              <a:rPr lang="en-US" altLang="en-US" dirty="0"/>
              <a:t>Querying data across application PDBs in CDB</a:t>
            </a:r>
          </a:p>
        </p:txBody>
      </p:sp>
    </p:spTree>
    <p:custDataLst>
      <p:tags r:id="rId1"/>
    </p:custDataLst>
    <p:extLst>
      <p:ext uri="{BB962C8B-B14F-4D97-AF65-F5344CB8AC3E}">
        <p14:creationId xmlns:p14="http://schemas.microsoft.com/office/powerpoint/2010/main" val="298297648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Regular PDBs</a:t>
            </a:r>
            <a:endParaRPr lang="en-US" dirty="0"/>
          </a:p>
        </p:txBody>
      </p:sp>
      <p:sp>
        <p:nvSpPr>
          <p:cNvPr id="3" name="Content Placeholder 2"/>
          <p:cNvSpPr>
            <a:spLocks noGrp="1"/>
          </p:cNvSpPr>
          <p:nvPr>
            <p:ph idx="1"/>
          </p:nvPr>
        </p:nvSpPr>
        <p:spPr>
          <a:xfrm>
            <a:off x="622138" y="1242485"/>
            <a:ext cx="10944549" cy="1880850"/>
          </a:xfrm>
        </p:spPr>
        <p:txBody>
          <a:bodyPr/>
          <a:lstStyle/>
          <a:p>
            <a:pPr lvl="1"/>
            <a:r>
              <a:rPr lang="en-US" altLang="en-US" dirty="0"/>
              <a:t>A regular PDB is a PDB within a CDB, storing data in objects independently of other PDBs.</a:t>
            </a:r>
          </a:p>
          <a:p>
            <a:pPr lvl="1"/>
            <a:r>
              <a:rPr lang="en-US" altLang="en-US" dirty="0"/>
              <a:t>A regular PDB can be created from the CDB seed or from another PDB (</a:t>
            </a:r>
            <a:r>
              <a:rPr lang="en-US" altLang="en-US" i="1" dirty="0"/>
              <a:t>cloning</a:t>
            </a:r>
            <a:r>
              <a:rPr lang="en-US" altLang="en-US" dirty="0"/>
              <a:t> or </a:t>
            </a:r>
            <a:r>
              <a:rPr lang="en-US" altLang="en-US" i="1" dirty="0"/>
              <a:t>unplugging/plugging</a:t>
            </a:r>
            <a:r>
              <a:rPr lang="en-US" altLang="en-US" dirty="0"/>
              <a:t>). </a:t>
            </a:r>
            <a:endParaRPr lang="en-US" altLang="en-US" i="1" dirty="0"/>
          </a:p>
          <a:p>
            <a:endParaRPr lang="en-US" dirty="0"/>
          </a:p>
        </p:txBody>
      </p:sp>
      <p:sp>
        <p:nvSpPr>
          <p:cNvPr id="4" name="Rectangle 56"/>
          <p:cNvSpPr>
            <a:spLocks noChangeArrowheads="1"/>
          </p:cNvSpPr>
          <p:nvPr/>
        </p:nvSpPr>
        <p:spPr bwMode="auto">
          <a:xfrm>
            <a:off x="711200" y="3476625"/>
            <a:ext cx="10868025" cy="2598738"/>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ectangle 284"/>
          <p:cNvSpPr>
            <a:spLocks noChangeArrowheads="1"/>
          </p:cNvSpPr>
          <p:nvPr/>
        </p:nvSpPr>
        <p:spPr bwMode="auto">
          <a:xfrm>
            <a:off x="2012950" y="4387850"/>
            <a:ext cx="1776413" cy="804863"/>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CDB  seed PDB</a:t>
            </a:r>
          </a:p>
        </p:txBody>
      </p:sp>
      <p:sp>
        <p:nvSpPr>
          <p:cNvPr id="6" name="Rectangle 63"/>
          <p:cNvSpPr>
            <a:spLocks noChangeArrowheads="1"/>
          </p:cNvSpPr>
          <p:nvPr/>
        </p:nvSpPr>
        <p:spPr bwMode="auto">
          <a:xfrm>
            <a:off x="4244975" y="4387850"/>
            <a:ext cx="1657350" cy="80645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dirty="0">
                <a:solidFill>
                  <a:srgbClr val="000000"/>
                </a:solidFill>
              </a:rPr>
              <a:t>PDB1</a:t>
            </a:r>
          </a:p>
        </p:txBody>
      </p:sp>
      <p:sp>
        <p:nvSpPr>
          <p:cNvPr id="7" name="TextBox 157"/>
          <p:cNvSpPr txBox="1">
            <a:spLocks noChangeArrowheads="1"/>
          </p:cNvSpPr>
          <p:nvPr/>
        </p:nvSpPr>
        <p:spPr bwMode="auto">
          <a:xfrm>
            <a:off x="711200" y="5599113"/>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a:t>
            </a:r>
          </a:p>
        </p:txBody>
      </p:sp>
      <p:sp>
        <p:nvSpPr>
          <p:cNvPr id="8" name="Rectangle 282"/>
          <p:cNvSpPr>
            <a:spLocks noChangeArrowheads="1"/>
          </p:cNvSpPr>
          <p:nvPr/>
        </p:nvSpPr>
        <p:spPr bwMode="auto">
          <a:xfrm>
            <a:off x="812800" y="3641725"/>
            <a:ext cx="10609263" cy="4318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9" name="Vertical Scroll 8"/>
          <p:cNvSpPr>
            <a:spLocks noChangeAspect="1"/>
          </p:cNvSpPr>
          <p:nvPr/>
        </p:nvSpPr>
        <p:spPr bwMode="auto">
          <a:xfrm>
            <a:off x="9950450" y="2636838"/>
            <a:ext cx="1728788" cy="720725"/>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10" name="TextBox 60"/>
          <p:cNvSpPr txBox="1">
            <a:spLocks noChangeArrowheads="1"/>
          </p:cNvSpPr>
          <p:nvPr/>
        </p:nvSpPr>
        <p:spPr bwMode="auto">
          <a:xfrm>
            <a:off x="10052050" y="2730500"/>
            <a:ext cx="1587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i="1" dirty="0">
                <a:solidFill>
                  <a:srgbClr val="000000"/>
                </a:solidFill>
              </a:rPr>
              <a:t>CDB_PDBS</a:t>
            </a:r>
          </a:p>
          <a:p>
            <a:pPr eaLnBrk="1" hangingPunct="1"/>
            <a:r>
              <a:rPr lang="en-US" altLang="en-US" sz="1200" i="1" dirty="0">
                <a:solidFill>
                  <a:srgbClr val="000000"/>
                </a:solidFill>
              </a:rPr>
              <a:t>V$PDBS</a:t>
            </a:r>
          </a:p>
          <a:p>
            <a:pPr eaLnBrk="1" hangingPunct="1"/>
            <a:r>
              <a:rPr lang="en-US" altLang="en-US" sz="1200" i="1" dirty="0">
                <a:solidFill>
                  <a:srgbClr val="000000"/>
                </a:solidFill>
              </a:rPr>
              <a:t>V$CONTAINERS</a:t>
            </a:r>
          </a:p>
        </p:txBody>
      </p:sp>
      <p:sp>
        <p:nvSpPr>
          <p:cNvPr id="11" name="Rectangle 63"/>
          <p:cNvSpPr>
            <a:spLocks noChangeArrowheads="1"/>
          </p:cNvSpPr>
          <p:nvPr/>
        </p:nvSpPr>
        <p:spPr bwMode="auto">
          <a:xfrm>
            <a:off x="6259513" y="4386263"/>
            <a:ext cx="1658937" cy="80645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dirty="0">
                <a:solidFill>
                  <a:srgbClr val="000000"/>
                </a:solidFill>
              </a:rPr>
              <a:t>PDB2</a:t>
            </a:r>
          </a:p>
        </p:txBody>
      </p:sp>
      <p:sp>
        <p:nvSpPr>
          <p:cNvPr id="12" name="Rectangle 63"/>
          <p:cNvSpPr>
            <a:spLocks noChangeArrowheads="1"/>
          </p:cNvSpPr>
          <p:nvPr/>
        </p:nvSpPr>
        <p:spPr bwMode="auto">
          <a:xfrm>
            <a:off x="8275638" y="4395788"/>
            <a:ext cx="1657350" cy="80645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dirty="0">
                <a:solidFill>
                  <a:srgbClr val="000000"/>
                </a:solidFill>
              </a:rPr>
              <a:t>PDB3</a:t>
            </a:r>
          </a:p>
        </p:txBody>
      </p:sp>
      <p:cxnSp>
        <p:nvCxnSpPr>
          <p:cNvPr id="13" name="Straight Connector 43"/>
          <p:cNvCxnSpPr>
            <a:cxnSpLocks noChangeShapeType="1"/>
          </p:cNvCxnSpPr>
          <p:nvPr/>
        </p:nvCxnSpPr>
        <p:spPr bwMode="auto">
          <a:xfrm>
            <a:off x="2832100" y="5780088"/>
            <a:ext cx="2014538"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4" name="Up Arrow 47"/>
          <p:cNvSpPr>
            <a:spLocks noChangeArrowheads="1"/>
          </p:cNvSpPr>
          <p:nvPr/>
        </p:nvSpPr>
        <p:spPr bwMode="auto">
          <a:xfrm>
            <a:off x="2673350" y="4027488"/>
            <a:ext cx="384175" cy="358775"/>
          </a:xfrm>
          <a:prstGeom prst="upArrow">
            <a:avLst>
              <a:gd name="adj1" fmla="val 50000"/>
              <a:gd name="adj2" fmla="val 49671"/>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5" name="Up Arrow 48"/>
          <p:cNvSpPr>
            <a:spLocks noChangeArrowheads="1"/>
          </p:cNvSpPr>
          <p:nvPr/>
        </p:nvSpPr>
        <p:spPr bwMode="auto">
          <a:xfrm>
            <a:off x="4891088" y="4027488"/>
            <a:ext cx="384175" cy="358775"/>
          </a:xfrm>
          <a:prstGeom prst="upArrow">
            <a:avLst>
              <a:gd name="adj1" fmla="val 50000"/>
              <a:gd name="adj2" fmla="val 49671"/>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6" name="Up Arrow 49"/>
          <p:cNvSpPr>
            <a:spLocks noChangeArrowheads="1"/>
          </p:cNvSpPr>
          <p:nvPr/>
        </p:nvSpPr>
        <p:spPr bwMode="auto">
          <a:xfrm>
            <a:off x="6886575" y="4027488"/>
            <a:ext cx="382588" cy="358775"/>
          </a:xfrm>
          <a:prstGeom prst="upArrow">
            <a:avLst>
              <a:gd name="adj1" fmla="val 50000"/>
              <a:gd name="adj2" fmla="val 49944"/>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7" name="Up Arrow 50"/>
          <p:cNvSpPr>
            <a:spLocks noChangeArrowheads="1"/>
          </p:cNvSpPr>
          <p:nvPr/>
        </p:nvSpPr>
        <p:spPr bwMode="auto">
          <a:xfrm>
            <a:off x="8894763" y="4027488"/>
            <a:ext cx="384175" cy="358775"/>
          </a:xfrm>
          <a:prstGeom prst="upArrow">
            <a:avLst>
              <a:gd name="adj1" fmla="val 50000"/>
              <a:gd name="adj2" fmla="val 49671"/>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cxnSp>
        <p:nvCxnSpPr>
          <p:cNvPr id="18" name="Straight Arrow Connector 53"/>
          <p:cNvCxnSpPr>
            <a:cxnSpLocks noChangeShapeType="1"/>
          </p:cNvCxnSpPr>
          <p:nvPr/>
        </p:nvCxnSpPr>
        <p:spPr bwMode="auto">
          <a:xfrm flipV="1">
            <a:off x="9164638" y="5203825"/>
            <a:ext cx="0" cy="5762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9" name="Straight Arrow Connector 41"/>
          <p:cNvCxnSpPr>
            <a:cxnSpLocks noChangeShapeType="1"/>
          </p:cNvCxnSpPr>
          <p:nvPr/>
        </p:nvCxnSpPr>
        <p:spPr bwMode="auto">
          <a:xfrm flipV="1">
            <a:off x="4846638" y="5203825"/>
            <a:ext cx="0" cy="5762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0" name="Straight Arrow Connector 41"/>
          <p:cNvCxnSpPr>
            <a:cxnSpLocks noChangeShapeType="1"/>
          </p:cNvCxnSpPr>
          <p:nvPr/>
        </p:nvCxnSpPr>
        <p:spPr bwMode="auto">
          <a:xfrm flipV="1">
            <a:off x="2840038" y="5207000"/>
            <a:ext cx="0" cy="576263"/>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cxnSp>
        <p:nvCxnSpPr>
          <p:cNvPr id="21" name="Straight Arrow Connector 41"/>
          <p:cNvCxnSpPr>
            <a:cxnSpLocks noChangeShapeType="1"/>
          </p:cNvCxnSpPr>
          <p:nvPr/>
        </p:nvCxnSpPr>
        <p:spPr bwMode="auto">
          <a:xfrm flipV="1">
            <a:off x="7150100" y="5218113"/>
            <a:ext cx="0" cy="5762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2" name="Straight Connector 43"/>
          <p:cNvCxnSpPr>
            <a:cxnSpLocks noChangeShapeType="1"/>
          </p:cNvCxnSpPr>
          <p:nvPr/>
        </p:nvCxnSpPr>
        <p:spPr bwMode="auto">
          <a:xfrm>
            <a:off x="7150100" y="5783263"/>
            <a:ext cx="2014538"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405461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t>PDBs and Applications</a:t>
            </a:r>
          </a:p>
        </p:txBody>
      </p:sp>
      <p:grpSp>
        <p:nvGrpSpPr>
          <p:cNvPr id="12291" name="Group 1"/>
          <p:cNvGrpSpPr>
            <a:grpSpLocks/>
          </p:cNvGrpSpPr>
          <p:nvPr/>
        </p:nvGrpSpPr>
        <p:grpSpPr bwMode="auto">
          <a:xfrm>
            <a:off x="844550" y="1844675"/>
            <a:ext cx="10499725" cy="2808288"/>
            <a:chOff x="815202" y="1844824"/>
            <a:chExt cx="10500946" cy="2808312"/>
          </a:xfrm>
        </p:grpSpPr>
        <p:sp>
          <p:nvSpPr>
            <p:cNvPr id="12293" name="Rectangle 2"/>
            <p:cNvSpPr>
              <a:spLocks noChangeArrowheads="1"/>
            </p:cNvSpPr>
            <p:nvPr/>
          </p:nvSpPr>
          <p:spPr bwMode="auto">
            <a:xfrm>
              <a:off x="815202" y="1844824"/>
              <a:ext cx="1050094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endParaRPr>
            </a:p>
          </p:txBody>
        </p:sp>
        <p:sp>
          <p:nvSpPr>
            <p:cNvPr id="5" name="Freeform 4"/>
            <p:cNvSpPr/>
            <p:nvPr/>
          </p:nvSpPr>
          <p:spPr>
            <a:xfrm>
              <a:off x="815202" y="2090551"/>
              <a:ext cx="10500946" cy="702078"/>
            </a:xfrm>
            <a:custGeom>
              <a:avLst/>
              <a:gdLst>
                <a:gd name="connsiteX0" fmla="*/ 0 w 10500946"/>
                <a:gd name="connsiteY0" fmla="*/ 70208 h 702078"/>
                <a:gd name="connsiteX1" fmla="*/ 70208 w 10500946"/>
                <a:gd name="connsiteY1" fmla="*/ 0 h 702078"/>
                <a:gd name="connsiteX2" fmla="*/ 10430738 w 10500946"/>
                <a:gd name="connsiteY2" fmla="*/ 0 h 702078"/>
                <a:gd name="connsiteX3" fmla="*/ 10500946 w 10500946"/>
                <a:gd name="connsiteY3" fmla="*/ 70208 h 702078"/>
                <a:gd name="connsiteX4" fmla="*/ 10500946 w 10500946"/>
                <a:gd name="connsiteY4" fmla="*/ 631870 h 702078"/>
                <a:gd name="connsiteX5" fmla="*/ 10430738 w 10500946"/>
                <a:gd name="connsiteY5" fmla="*/ 702078 h 702078"/>
                <a:gd name="connsiteX6" fmla="*/ 70208 w 10500946"/>
                <a:gd name="connsiteY6" fmla="*/ 702078 h 702078"/>
                <a:gd name="connsiteX7" fmla="*/ 0 w 10500946"/>
                <a:gd name="connsiteY7" fmla="*/ 631870 h 702078"/>
                <a:gd name="connsiteX8" fmla="*/ 0 w 10500946"/>
                <a:gd name="connsiteY8" fmla="*/ 70208 h 70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0946" h="702078">
                  <a:moveTo>
                    <a:pt x="0" y="70208"/>
                  </a:moveTo>
                  <a:cubicBezTo>
                    <a:pt x="0" y="31433"/>
                    <a:pt x="31433" y="0"/>
                    <a:pt x="70208" y="0"/>
                  </a:cubicBezTo>
                  <a:lnTo>
                    <a:pt x="10430738" y="0"/>
                  </a:lnTo>
                  <a:cubicBezTo>
                    <a:pt x="10469513" y="0"/>
                    <a:pt x="10500946" y="31433"/>
                    <a:pt x="10500946" y="70208"/>
                  </a:cubicBezTo>
                  <a:lnTo>
                    <a:pt x="10500946" y="631870"/>
                  </a:lnTo>
                  <a:cubicBezTo>
                    <a:pt x="10500946" y="670645"/>
                    <a:pt x="10469513" y="702078"/>
                    <a:pt x="10430738" y="702078"/>
                  </a:cubicBezTo>
                  <a:lnTo>
                    <a:pt x="70208" y="702078"/>
                  </a:lnTo>
                  <a:cubicBezTo>
                    <a:pt x="31433" y="702078"/>
                    <a:pt x="0" y="670645"/>
                    <a:pt x="0" y="631870"/>
                  </a:cubicBezTo>
                  <a:lnTo>
                    <a:pt x="0" y="70208"/>
                  </a:lnTo>
                  <a:close/>
                </a:path>
              </a:pathLst>
            </a:custGeom>
            <a:ln w="28575">
              <a:solidFill>
                <a:schemeClr val="accent1"/>
              </a:solidFill>
            </a:ln>
            <a:scene3d>
              <a:camera prst="orthographicFront"/>
              <a:lightRig rig="flat" dir="t"/>
            </a:scene3d>
            <a:sp3d prstMaterial="dkEdge">
              <a:bevelT w="8200" h="38100"/>
            </a:sp3d>
          </p:spPr>
          <p:style>
            <a:lnRef idx="0">
              <a:scrgbClr r="0" g="0" b="0"/>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62473" tIns="48503" rIns="62473" bIns="48503" spcCol="1270" anchor="ctr"/>
            <a:lstStyle/>
            <a:p>
              <a:pPr algn="ctr" defTabSz="977900" eaLnBrk="1" hangingPunct="1">
                <a:lnSpc>
                  <a:spcPct val="90000"/>
                </a:lnSpc>
                <a:spcAft>
                  <a:spcPct val="35000"/>
                </a:spcAft>
                <a:defRPr/>
              </a:pPr>
              <a:r>
                <a:rPr lang="en-US" sz="2000" dirty="0">
                  <a:solidFill>
                    <a:srgbClr val="000000"/>
                  </a:solidFill>
                </a:rPr>
                <a:t>Applications in regular PDBs need to be upgraded or patched in the same CDB or across many CDBs.</a:t>
              </a:r>
            </a:p>
          </p:txBody>
        </p:sp>
        <p:sp>
          <p:nvSpPr>
            <p:cNvPr id="6" name="Rounded Rectangle 5"/>
            <p:cNvSpPr/>
            <p:nvPr/>
          </p:nvSpPr>
          <p:spPr>
            <a:xfrm>
              <a:off x="815202" y="2919003"/>
              <a:ext cx="702078" cy="702078"/>
            </a:xfrm>
            <a:prstGeom prst="roundRect">
              <a:avLst>
                <a:gd name="adj" fmla="val 16670"/>
              </a:avLst>
            </a:prstGeom>
            <a:blipFill>
              <a:blip r:embed="rId4" cstate="print">
                <a:extLst/>
              </a:blip>
              <a:srcRect/>
              <a:stretch>
                <a:fillRect/>
              </a:stretch>
            </a:blipFill>
            <a:ln w="28575">
              <a:solidFill>
                <a:schemeClr val="accent1"/>
              </a:solidFill>
            </a:ln>
            <a:effectLst/>
            <a:scene3d>
              <a:camera prst="orthographicFront"/>
              <a:lightRig rig="flat" dir="t"/>
            </a:scene3d>
            <a:sp3d prstMaterial="dkEdge">
              <a:bevelT w="8200" h="38100"/>
            </a:sp3d>
          </p:spPr>
          <p:style>
            <a:lnRef idx="0">
              <a:scrgbClr r="0" g="0" b="0"/>
            </a:lnRef>
            <a:fillRef idx="2">
              <a:scrgbClr r="0" g="0" b="0"/>
            </a:fillRef>
            <a:effectRef idx="1">
              <a:schemeClr val="accent2">
                <a:hueOff val="0"/>
                <a:satOff val="0"/>
                <a:lumOff val="0"/>
                <a:alphaOff val="0"/>
              </a:schemeClr>
            </a:effectRef>
            <a:fontRef idx="minor">
              <a:schemeClr val="dk1"/>
            </a:fontRef>
          </p:style>
          <p:txBody>
            <a:bodyPr/>
            <a:lstStyle/>
            <a:p>
              <a:pPr>
                <a:defRPr/>
              </a:pPr>
              <a:endParaRPr lang="en-US" dirty="0">
                <a:solidFill>
                  <a:srgbClr val="000000"/>
                </a:solidFill>
              </a:endParaRPr>
            </a:p>
          </p:txBody>
        </p:sp>
        <p:sp>
          <p:nvSpPr>
            <p:cNvPr id="7" name="Freeform 6"/>
            <p:cNvSpPr/>
            <p:nvPr/>
          </p:nvSpPr>
          <p:spPr>
            <a:xfrm>
              <a:off x="1559404" y="2919003"/>
              <a:ext cx="9756743" cy="702078"/>
            </a:xfrm>
            <a:custGeom>
              <a:avLst/>
              <a:gdLst>
                <a:gd name="connsiteX0" fmla="*/ 0 w 9756743"/>
                <a:gd name="connsiteY0" fmla="*/ 117036 h 702078"/>
                <a:gd name="connsiteX1" fmla="*/ 117036 w 9756743"/>
                <a:gd name="connsiteY1" fmla="*/ 0 h 702078"/>
                <a:gd name="connsiteX2" fmla="*/ 9639707 w 9756743"/>
                <a:gd name="connsiteY2" fmla="*/ 0 h 702078"/>
                <a:gd name="connsiteX3" fmla="*/ 9756743 w 9756743"/>
                <a:gd name="connsiteY3" fmla="*/ 117036 h 702078"/>
                <a:gd name="connsiteX4" fmla="*/ 9756743 w 9756743"/>
                <a:gd name="connsiteY4" fmla="*/ 585042 h 702078"/>
                <a:gd name="connsiteX5" fmla="*/ 9639707 w 9756743"/>
                <a:gd name="connsiteY5" fmla="*/ 702078 h 702078"/>
                <a:gd name="connsiteX6" fmla="*/ 117036 w 9756743"/>
                <a:gd name="connsiteY6" fmla="*/ 702078 h 702078"/>
                <a:gd name="connsiteX7" fmla="*/ 0 w 9756743"/>
                <a:gd name="connsiteY7" fmla="*/ 585042 h 702078"/>
                <a:gd name="connsiteX8" fmla="*/ 0 w 9756743"/>
                <a:gd name="connsiteY8" fmla="*/ 117036 h 70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6743" h="702078">
                  <a:moveTo>
                    <a:pt x="0" y="117036"/>
                  </a:moveTo>
                  <a:cubicBezTo>
                    <a:pt x="0" y="52399"/>
                    <a:pt x="52399" y="0"/>
                    <a:pt x="117036" y="0"/>
                  </a:cubicBezTo>
                  <a:lnTo>
                    <a:pt x="9639707" y="0"/>
                  </a:lnTo>
                  <a:cubicBezTo>
                    <a:pt x="9704344" y="0"/>
                    <a:pt x="9756743" y="52399"/>
                    <a:pt x="9756743" y="117036"/>
                  </a:cubicBezTo>
                  <a:lnTo>
                    <a:pt x="9756743" y="585042"/>
                  </a:lnTo>
                  <a:cubicBezTo>
                    <a:pt x="9756743" y="649679"/>
                    <a:pt x="9704344" y="702078"/>
                    <a:pt x="9639707" y="702078"/>
                  </a:cubicBezTo>
                  <a:lnTo>
                    <a:pt x="117036" y="702078"/>
                  </a:lnTo>
                  <a:cubicBezTo>
                    <a:pt x="52399" y="702078"/>
                    <a:pt x="0" y="649679"/>
                    <a:pt x="0" y="585042"/>
                  </a:cubicBezTo>
                  <a:lnTo>
                    <a:pt x="0" y="117036"/>
                  </a:lnTo>
                  <a:close/>
                </a:path>
              </a:pathLst>
            </a:custGeom>
            <a:ln w="28575">
              <a:solidFill>
                <a:schemeClr val="accent2"/>
              </a:solidFill>
            </a:ln>
            <a:scene3d>
              <a:camera prst="orthographicFront"/>
              <a:lightRig rig="flat" dir="t"/>
            </a:scene3d>
            <a:sp3d prstMaterial="dkEdge">
              <a:bevelT w="8200" h="38100"/>
            </a:sp3d>
          </p:spPr>
          <p:style>
            <a:lnRef idx="1">
              <a:scrgbClr r="0" g="0" b="0"/>
            </a:lnRef>
            <a:fillRef idx="2">
              <a:schemeClr val="accent2">
                <a:hueOff val="0"/>
                <a:satOff val="0"/>
                <a:lumOff val="0"/>
                <a:alphaOff val="0"/>
              </a:schemeClr>
            </a:fillRef>
            <a:effectRef idx="0">
              <a:schemeClr val="accent2">
                <a:hueOff val="0"/>
                <a:satOff val="0"/>
                <a:lumOff val="0"/>
                <a:alphaOff val="0"/>
              </a:schemeClr>
            </a:effectRef>
            <a:fontRef idx="minor">
              <a:schemeClr val="dk1"/>
            </a:fontRef>
          </p:style>
          <p:txBody>
            <a:bodyPr lIns="190743" tIns="190743" rIns="190743" bIns="190743" spcCol="1270" anchor="ctr"/>
            <a:lstStyle/>
            <a:p>
              <a:pPr algn="ctr" defTabSz="977900" eaLnBrk="1" hangingPunct="1">
                <a:lnSpc>
                  <a:spcPct val="90000"/>
                </a:lnSpc>
                <a:spcAft>
                  <a:spcPct val="35000"/>
                </a:spcAft>
                <a:defRPr/>
              </a:pPr>
              <a:r>
                <a:rPr lang="en-US" sz="2000" dirty="0">
                  <a:solidFill>
                    <a:srgbClr val="000000"/>
                  </a:solidFill>
                </a:rPr>
                <a:t>The upgrade script has to be executed in all regular PDBs individually.</a:t>
              </a:r>
            </a:p>
          </p:txBody>
        </p:sp>
        <p:sp>
          <p:nvSpPr>
            <p:cNvPr id="8" name="Rounded Rectangle 7"/>
            <p:cNvSpPr/>
            <p:nvPr/>
          </p:nvSpPr>
          <p:spPr>
            <a:xfrm>
              <a:off x="815202" y="3705330"/>
              <a:ext cx="702078" cy="702078"/>
            </a:xfrm>
            <a:prstGeom prst="roundRect">
              <a:avLst>
                <a:gd name="adj" fmla="val 16670"/>
              </a:avLst>
            </a:prstGeom>
            <a:blipFill>
              <a:blip r:embed="rId5" cstate="print">
                <a:extLst/>
              </a:blip>
              <a:srcRect/>
              <a:stretch>
                <a:fillRect/>
              </a:stretch>
            </a:blipFill>
            <a:ln w="28575">
              <a:solidFill>
                <a:schemeClr val="accent1"/>
              </a:solidFill>
            </a:ln>
            <a:effectLst/>
            <a:scene3d>
              <a:camera prst="orthographicFront"/>
              <a:lightRig rig="flat" dir="t"/>
            </a:scene3d>
            <a:sp3d prstMaterial="dkEdge">
              <a:bevelT w="8200" h="38100"/>
            </a:sp3d>
          </p:spPr>
          <p:style>
            <a:lnRef idx="0">
              <a:scrgbClr r="0" g="0" b="0"/>
            </a:lnRef>
            <a:fillRef idx="2">
              <a:scrgbClr r="0" g="0" b="0"/>
            </a:fillRef>
            <a:effectRef idx="1">
              <a:schemeClr val="accent2">
                <a:hueOff val="-18709739"/>
                <a:satOff val="24199"/>
                <a:lumOff val="19217"/>
                <a:alphaOff val="0"/>
              </a:schemeClr>
            </a:effectRef>
            <a:fontRef idx="minor">
              <a:schemeClr val="dk1"/>
            </a:fontRef>
          </p:style>
          <p:txBody>
            <a:bodyPr/>
            <a:lstStyle/>
            <a:p>
              <a:pPr>
                <a:defRPr/>
              </a:pPr>
              <a:endParaRPr lang="en-US" dirty="0">
                <a:solidFill>
                  <a:srgbClr val="000000"/>
                </a:solidFill>
              </a:endParaRPr>
            </a:p>
          </p:txBody>
        </p:sp>
        <p:sp>
          <p:nvSpPr>
            <p:cNvPr id="9" name="Freeform 8"/>
            <p:cNvSpPr/>
            <p:nvPr/>
          </p:nvSpPr>
          <p:spPr>
            <a:xfrm>
              <a:off x="1559404" y="3705330"/>
              <a:ext cx="9756743" cy="702078"/>
            </a:xfrm>
            <a:custGeom>
              <a:avLst/>
              <a:gdLst>
                <a:gd name="connsiteX0" fmla="*/ 0 w 9756743"/>
                <a:gd name="connsiteY0" fmla="*/ 117036 h 702078"/>
                <a:gd name="connsiteX1" fmla="*/ 117036 w 9756743"/>
                <a:gd name="connsiteY1" fmla="*/ 0 h 702078"/>
                <a:gd name="connsiteX2" fmla="*/ 9639707 w 9756743"/>
                <a:gd name="connsiteY2" fmla="*/ 0 h 702078"/>
                <a:gd name="connsiteX3" fmla="*/ 9756743 w 9756743"/>
                <a:gd name="connsiteY3" fmla="*/ 117036 h 702078"/>
                <a:gd name="connsiteX4" fmla="*/ 9756743 w 9756743"/>
                <a:gd name="connsiteY4" fmla="*/ 585042 h 702078"/>
                <a:gd name="connsiteX5" fmla="*/ 9639707 w 9756743"/>
                <a:gd name="connsiteY5" fmla="*/ 702078 h 702078"/>
                <a:gd name="connsiteX6" fmla="*/ 117036 w 9756743"/>
                <a:gd name="connsiteY6" fmla="*/ 702078 h 702078"/>
                <a:gd name="connsiteX7" fmla="*/ 0 w 9756743"/>
                <a:gd name="connsiteY7" fmla="*/ 585042 h 702078"/>
                <a:gd name="connsiteX8" fmla="*/ 0 w 9756743"/>
                <a:gd name="connsiteY8" fmla="*/ 117036 h 70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6743" h="702078">
                  <a:moveTo>
                    <a:pt x="0" y="117036"/>
                  </a:moveTo>
                  <a:cubicBezTo>
                    <a:pt x="0" y="52399"/>
                    <a:pt x="52399" y="0"/>
                    <a:pt x="117036" y="0"/>
                  </a:cubicBezTo>
                  <a:lnTo>
                    <a:pt x="9639707" y="0"/>
                  </a:lnTo>
                  <a:cubicBezTo>
                    <a:pt x="9704344" y="0"/>
                    <a:pt x="9756743" y="52399"/>
                    <a:pt x="9756743" y="117036"/>
                  </a:cubicBezTo>
                  <a:lnTo>
                    <a:pt x="9756743" y="585042"/>
                  </a:lnTo>
                  <a:cubicBezTo>
                    <a:pt x="9756743" y="649679"/>
                    <a:pt x="9704344" y="702078"/>
                    <a:pt x="9639707" y="702078"/>
                  </a:cubicBezTo>
                  <a:lnTo>
                    <a:pt x="117036" y="702078"/>
                  </a:lnTo>
                  <a:cubicBezTo>
                    <a:pt x="52399" y="702078"/>
                    <a:pt x="0" y="649679"/>
                    <a:pt x="0" y="585042"/>
                  </a:cubicBezTo>
                  <a:lnTo>
                    <a:pt x="0" y="117036"/>
                  </a:lnTo>
                  <a:close/>
                </a:path>
              </a:pathLst>
            </a:custGeom>
            <a:ln w="28575">
              <a:solidFill>
                <a:schemeClr val="accent3"/>
              </a:solidFill>
            </a:ln>
            <a:scene3d>
              <a:camera prst="orthographicFront"/>
              <a:lightRig rig="flat" dir="t"/>
            </a:scene3d>
            <a:sp3d prstMaterial="dkEdge">
              <a:bevelT w="8200" h="38100"/>
            </a:sp3d>
          </p:spPr>
          <p:style>
            <a:lnRef idx="1">
              <a:scrgbClr r="0" g="0" b="0"/>
            </a:lnRef>
            <a:fillRef idx="2">
              <a:schemeClr val="accent2">
                <a:hueOff val="-18709739"/>
                <a:satOff val="24199"/>
                <a:lumOff val="19217"/>
                <a:alphaOff val="0"/>
              </a:schemeClr>
            </a:fillRef>
            <a:effectRef idx="0">
              <a:schemeClr val="accent2">
                <a:hueOff val="-18709739"/>
                <a:satOff val="24199"/>
                <a:lumOff val="19217"/>
                <a:alphaOff val="0"/>
              </a:schemeClr>
            </a:effectRef>
            <a:fontRef idx="minor">
              <a:schemeClr val="dk1"/>
            </a:fontRef>
          </p:style>
          <p:txBody>
            <a:bodyPr lIns="190743" tIns="190743" rIns="190743" bIns="190743" spcCol="1270" anchor="ctr"/>
            <a:lstStyle/>
            <a:p>
              <a:pPr algn="ctr" defTabSz="977900" eaLnBrk="1" hangingPunct="1">
                <a:lnSpc>
                  <a:spcPct val="90000"/>
                </a:lnSpc>
                <a:spcAft>
                  <a:spcPct val="35000"/>
                </a:spcAft>
                <a:defRPr/>
              </a:pPr>
              <a:r>
                <a:rPr lang="en-US" sz="2000" dirty="0">
                  <a:solidFill>
                    <a:srgbClr val="000000"/>
                  </a:solidFill>
                </a:rPr>
                <a:t>No single master definition of application</a:t>
              </a:r>
            </a:p>
          </p:txBody>
        </p:sp>
      </p:grpSp>
    </p:spTree>
    <p:custDataLst>
      <p:tags r:id="rId1"/>
    </p:custDataLst>
    <p:extLst>
      <p:ext uri="{BB962C8B-B14F-4D97-AF65-F5344CB8AC3E}">
        <p14:creationId xmlns:p14="http://schemas.microsoft.com/office/powerpoint/2010/main" val="18441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Vertical Scroll 30"/>
          <p:cNvSpPr>
            <a:spLocks noChangeAspect="1"/>
          </p:cNvSpPr>
          <p:nvPr/>
        </p:nvSpPr>
        <p:spPr bwMode="auto">
          <a:xfrm>
            <a:off x="10018713" y="2349500"/>
            <a:ext cx="1692275" cy="827088"/>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2" name="Title 1"/>
          <p:cNvSpPr>
            <a:spLocks noGrp="1"/>
          </p:cNvSpPr>
          <p:nvPr>
            <p:ph type="title"/>
          </p:nvPr>
        </p:nvSpPr>
        <p:spPr/>
        <p:txBody>
          <a:bodyPr/>
          <a:lstStyle/>
          <a:p>
            <a:r>
              <a:rPr lang="en-US" altLang="en-US" dirty="0"/>
              <a:t>Application </a:t>
            </a:r>
            <a:r>
              <a:rPr lang="en-US" altLang="en-US" dirty="0" smtClean="0"/>
              <a:t>Containers</a:t>
            </a:r>
            <a:br>
              <a:rPr lang="en-US" altLang="en-US" dirty="0" smtClean="0"/>
            </a:br>
            <a:endParaRPr lang="en-US" dirty="0"/>
          </a:p>
        </p:txBody>
      </p:sp>
      <p:sp>
        <p:nvSpPr>
          <p:cNvPr id="3" name="Content Placeholder 2"/>
          <p:cNvSpPr>
            <a:spLocks noGrp="1"/>
          </p:cNvSpPr>
          <p:nvPr>
            <p:ph idx="1"/>
          </p:nvPr>
        </p:nvSpPr>
        <p:spPr>
          <a:xfrm>
            <a:off x="622138" y="1242485"/>
            <a:ext cx="10944549" cy="2434848"/>
          </a:xfrm>
        </p:spPr>
        <p:txBody>
          <a:bodyPr/>
          <a:lstStyle/>
          <a:p>
            <a:r>
              <a:rPr lang="en-US" altLang="en-US" dirty="0"/>
              <a:t>An application container is a collection of PDBs grouped together within a CDB to store data for an application.</a:t>
            </a:r>
          </a:p>
          <a:p>
            <a:pPr lvl="1"/>
            <a:r>
              <a:rPr lang="en-US" altLang="en-US" dirty="0"/>
              <a:t>The application root</a:t>
            </a:r>
          </a:p>
          <a:p>
            <a:pPr lvl="1"/>
            <a:r>
              <a:rPr lang="en-US" altLang="en-US" dirty="0"/>
              <a:t>An optional application seed</a:t>
            </a:r>
          </a:p>
          <a:p>
            <a:pPr lvl="1"/>
            <a:r>
              <a:rPr lang="en-US" altLang="en-US" dirty="0"/>
              <a:t>Application PDBs associated with the application root</a:t>
            </a:r>
            <a:endParaRPr lang="en-US" altLang="en-US" i="1" dirty="0"/>
          </a:p>
          <a:p>
            <a:endParaRPr lang="en-US" dirty="0"/>
          </a:p>
        </p:txBody>
      </p:sp>
      <p:sp>
        <p:nvSpPr>
          <p:cNvPr id="4" name="Rectangle 56"/>
          <p:cNvSpPr>
            <a:spLocks noChangeArrowheads="1"/>
          </p:cNvSpPr>
          <p:nvPr/>
        </p:nvSpPr>
        <p:spPr bwMode="auto">
          <a:xfrm>
            <a:off x="711200" y="3276600"/>
            <a:ext cx="10868025" cy="2895600"/>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ectangle 284"/>
          <p:cNvSpPr>
            <a:spLocks noChangeArrowheads="1"/>
          </p:cNvSpPr>
          <p:nvPr/>
        </p:nvSpPr>
        <p:spPr bwMode="auto">
          <a:xfrm>
            <a:off x="862013" y="4124325"/>
            <a:ext cx="1150937" cy="804863"/>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CDB  Seed PDB</a:t>
            </a:r>
          </a:p>
        </p:txBody>
      </p:sp>
      <p:sp>
        <p:nvSpPr>
          <p:cNvPr id="6" name="Rectangle 63"/>
          <p:cNvSpPr>
            <a:spLocks noChangeArrowheads="1"/>
          </p:cNvSpPr>
          <p:nvPr/>
        </p:nvSpPr>
        <p:spPr bwMode="auto">
          <a:xfrm>
            <a:off x="2133600" y="4124325"/>
            <a:ext cx="1055688" cy="806450"/>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Regular PDB1</a:t>
            </a:r>
          </a:p>
        </p:txBody>
      </p:sp>
      <p:sp>
        <p:nvSpPr>
          <p:cNvPr id="7" name="TextBox 157"/>
          <p:cNvSpPr txBox="1">
            <a:spLocks noChangeArrowheads="1"/>
          </p:cNvSpPr>
          <p:nvPr/>
        </p:nvSpPr>
        <p:spPr bwMode="auto">
          <a:xfrm>
            <a:off x="711200" y="5695950"/>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a:t>
            </a:r>
          </a:p>
        </p:txBody>
      </p:sp>
      <p:sp>
        <p:nvSpPr>
          <p:cNvPr id="8" name="Rectangle 282"/>
          <p:cNvSpPr>
            <a:spLocks noChangeArrowheads="1"/>
          </p:cNvSpPr>
          <p:nvPr/>
        </p:nvSpPr>
        <p:spPr bwMode="auto">
          <a:xfrm>
            <a:off x="812800" y="3378200"/>
            <a:ext cx="10609263" cy="431800"/>
          </a:xfrm>
          <a:prstGeom prst="rect">
            <a:avLst/>
          </a:prstGeom>
          <a:solidFill>
            <a:srgbClr val="FFF0C5"/>
          </a:solidFill>
          <a:ln w="28575" algn="ctr">
            <a:solidFill>
              <a:schemeClr val="accent1"/>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9" name="Rounded Rectangle 27"/>
          <p:cNvSpPr>
            <a:spLocks noChangeArrowheads="1"/>
          </p:cNvSpPr>
          <p:nvPr/>
        </p:nvSpPr>
        <p:spPr bwMode="auto">
          <a:xfrm>
            <a:off x="3309938" y="3971925"/>
            <a:ext cx="4976812" cy="2057400"/>
          </a:xfrm>
          <a:prstGeom prst="roundRect">
            <a:avLst>
              <a:gd name="adj" fmla="val 16667"/>
            </a:avLst>
          </a:prstGeom>
          <a:solidFill>
            <a:srgbClr val="FFFFCC"/>
          </a:solidFill>
          <a:ln w="28575" algn="ctr">
            <a:solidFill>
              <a:schemeClr val="accent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0" name="Rectangle 282"/>
          <p:cNvSpPr>
            <a:spLocks noChangeArrowheads="1"/>
          </p:cNvSpPr>
          <p:nvPr/>
        </p:nvSpPr>
        <p:spPr bwMode="auto">
          <a:xfrm>
            <a:off x="4030663" y="4114800"/>
            <a:ext cx="3502025"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 root PDB_APP1</a:t>
            </a:r>
          </a:p>
        </p:txBody>
      </p:sp>
      <p:sp>
        <p:nvSpPr>
          <p:cNvPr id="11" name="Rectangle 284"/>
          <p:cNvSpPr>
            <a:spLocks noChangeArrowheads="1"/>
          </p:cNvSpPr>
          <p:nvPr/>
        </p:nvSpPr>
        <p:spPr bwMode="auto">
          <a:xfrm>
            <a:off x="3513138" y="4935538"/>
            <a:ext cx="1438275" cy="468312"/>
          </a:xfrm>
          <a:prstGeom prst="rect">
            <a:avLst/>
          </a:prstGeom>
          <a:solidFill>
            <a:srgbClr val="FFCC99"/>
          </a:solidFill>
          <a:ln w="28575" algn="ctr">
            <a:solidFill>
              <a:schemeClr val="accent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seed PDB</a:t>
            </a:r>
          </a:p>
        </p:txBody>
      </p:sp>
      <p:sp>
        <p:nvSpPr>
          <p:cNvPr id="12" name="Rectangle 77"/>
          <p:cNvSpPr>
            <a:spLocks noChangeArrowheads="1"/>
          </p:cNvSpPr>
          <p:nvPr/>
        </p:nvSpPr>
        <p:spPr bwMode="auto">
          <a:xfrm>
            <a:off x="5097463" y="4935538"/>
            <a:ext cx="1439862" cy="468312"/>
          </a:xfrm>
          <a:prstGeom prst="rect">
            <a:avLst/>
          </a:prstGeom>
          <a:solidFill>
            <a:srgbClr val="FFCC99"/>
          </a:solidFill>
          <a:ln w="28575" algn="ctr">
            <a:solidFill>
              <a:schemeClr val="accent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a:t>
            </a:r>
            <a:r>
              <a:rPr lang="en-US" altLang="en-US" sz="1200" dirty="0">
                <a:solidFill>
                  <a:srgbClr val="000000"/>
                </a:solidFill>
              </a:rPr>
              <a:t>PDB pdb2</a:t>
            </a:r>
          </a:p>
        </p:txBody>
      </p:sp>
      <p:sp>
        <p:nvSpPr>
          <p:cNvPr id="13" name="Rectangle 81"/>
          <p:cNvSpPr>
            <a:spLocks noChangeArrowheads="1"/>
          </p:cNvSpPr>
          <p:nvPr/>
        </p:nvSpPr>
        <p:spPr bwMode="auto">
          <a:xfrm>
            <a:off x="6629400" y="4933950"/>
            <a:ext cx="1481138" cy="468313"/>
          </a:xfrm>
          <a:prstGeom prst="rect">
            <a:avLst/>
          </a:prstGeom>
          <a:solidFill>
            <a:srgbClr val="FFCC99"/>
          </a:solidFill>
          <a:ln w="28575" algn="ctr">
            <a:solidFill>
              <a:schemeClr val="accent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a:t>
            </a:r>
            <a:r>
              <a:rPr lang="en-US" altLang="en-US" sz="1200" dirty="0">
                <a:solidFill>
                  <a:srgbClr val="000000"/>
                </a:solidFill>
              </a:rPr>
              <a:t>PDB pdb3</a:t>
            </a:r>
          </a:p>
        </p:txBody>
      </p:sp>
      <p:sp>
        <p:nvSpPr>
          <p:cNvPr id="14" name="TextBox 28"/>
          <p:cNvSpPr txBox="1">
            <a:spLocks noChangeArrowheads="1"/>
          </p:cNvSpPr>
          <p:nvPr/>
        </p:nvSpPr>
        <p:spPr bwMode="auto">
          <a:xfrm>
            <a:off x="4105275" y="5538788"/>
            <a:ext cx="3419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Application container PDB_APP1</a:t>
            </a:r>
          </a:p>
        </p:txBody>
      </p:sp>
      <p:sp>
        <p:nvSpPr>
          <p:cNvPr id="15" name="Rounded Rectangle 29"/>
          <p:cNvSpPr>
            <a:spLocks noChangeArrowheads="1"/>
          </p:cNvSpPr>
          <p:nvPr/>
        </p:nvSpPr>
        <p:spPr bwMode="auto">
          <a:xfrm>
            <a:off x="8370888" y="3962400"/>
            <a:ext cx="3106737" cy="20574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6" name="Rectangle 282"/>
          <p:cNvSpPr>
            <a:spLocks noChangeArrowheads="1"/>
          </p:cNvSpPr>
          <p:nvPr/>
        </p:nvSpPr>
        <p:spPr bwMode="auto">
          <a:xfrm>
            <a:off x="8704263" y="4114800"/>
            <a:ext cx="2493962"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 root PDB_APP2</a:t>
            </a:r>
          </a:p>
        </p:txBody>
      </p:sp>
      <p:sp>
        <p:nvSpPr>
          <p:cNvPr id="17" name="Rectangle 85"/>
          <p:cNvSpPr>
            <a:spLocks noChangeArrowheads="1"/>
          </p:cNvSpPr>
          <p:nvPr/>
        </p:nvSpPr>
        <p:spPr bwMode="auto">
          <a:xfrm>
            <a:off x="8686800" y="4933950"/>
            <a:ext cx="1252538"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a:t>
            </a:r>
          </a:p>
          <a:p>
            <a:pPr eaLnBrk="1" hangingPunct="1">
              <a:buFont typeface="Arial" panose="020B0604020202020204" pitchFamily="34" charset="0"/>
              <a:buNone/>
            </a:pPr>
            <a:r>
              <a:rPr lang="en-US" altLang="en-US" sz="1200" dirty="0">
                <a:solidFill>
                  <a:srgbClr val="000000"/>
                </a:solidFill>
              </a:rPr>
              <a:t>PDB pdb4</a:t>
            </a:r>
          </a:p>
        </p:txBody>
      </p:sp>
      <p:sp>
        <p:nvSpPr>
          <p:cNvPr id="18" name="Rectangle 89"/>
          <p:cNvSpPr>
            <a:spLocks noChangeArrowheads="1"/>
          </p:cNvSpPr>
          <p:nvPr/>
        </p:nvSpPr>
        <p:spPr bwMode="auto">
          <a:xfrm>
            <a:off x="10064750" y="4933950"/>
            <a:ext cx="1198563"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a:t>
            </a:r>
          </a:p>
          <a:p>
            <a:pPr eaLnBrk="1" hangingPunct="1">
              <a:buFont typeface="Arial" panose="020B0604020202020204" pitchFamily="34" charset="0"/>
              <a:buNone/>
            </a:pPr>
            <a:r>
              <a:rPr lang="en-US" altLang="en-US" sz="1200" dirty="0">
                <a:solidFill>
                  <a:srgbClr val="000000"/>
                </a:solidFill>
              </a:rPr>
              <a:t>PDB pdb5</a:t>
            </a:r>
          </a:p>
        </p:txBody>
      </p:sp>
      <p:sp>
        <p:nvSpPr>
          <p:cNvPr id="19" name="TextBox 32"/>
          <p:cNvSpPr txBox="1">
            <a:spLocks noChangeArrowheads="1"/>
          </p:cNvSpPr>
          <p:nvPr/>
        </p:nvSpPr>
        <p:spPr bwMode="auto">
          <a:xfrm>
            <a:off x="8861425" y="5410200"/>
            <a:ext cx="234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Application container </a:t>
            </a:r>
          </a:p>
          <a:p>
            <a:pPr algn="ctr" eaLnBrk="1" hangingPunct="1"/>
            <a:r>
              <a:rPr lang="en-US" altLang="en-US" sz="1600" b="1" dirty="0">
                <a:solidFill>
                  <a:srgbClr val="000000"/>
                </a:solidFill>
              </a:rPr>
              <a:t>PDB_APP2</a:t>
            </a:r>
          </a:p>
        </p:txBody>
      </p:sp>
      <p:sp>
        <p:nvSpPr>
          <p:cNvPr id="20" name="TextBox 60"/>
          <p:cNvSpPr txBox="1">
            <a:spLocks noChangeArrowheads="1"/>
          </p:cNvSpPr>
          <p:nvPr/>
        </p:nvSpPr>
        <p:spPr bwMode="auto">
          <a:xfrm>
            <a:off x="10174783" y="2444750"/>
            <a:ext cx="13922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i="1" dirty="0">
                <a:solidFill>
                  <a:srgbClr val="000000"/>
                </a:solidFill>
              </a:rPr>
              <a:t>    New columns CDB_PDBS</a:t>
            </a:r>
          </a:p>
          <a:p>
            <a:pPr eaLnBrk="1" hangingPunct="1"/>
            <a:r>
              <a:rPr lang="en-US" altLang="en-US" sz="1100" i="1" dirty="0">
                <a:solidFill>
                  <a:srgbClr val="000000"/>
                </a:solidFill>
              </a:rPr>
              <a:t>V$PDBS</a:t>
            </a:r>
          </a:p>
          <a:p>
            <a:pPr eaLnBrk="1" hangingPunct="1"/>
            <a:r>
              <a:rPr lang="en-US" altLang="en-US" sz="1100" i="1" dirty="0">
                <a:solidFill>
                  <a:srgbClr val="000000"/>
                </a:solidFill>
              </a:rPr>
              <a:t>V$CONTAINERS</a:t>
            </a:r>
          </a:p>
        </p:txBody>
      </p:sp>
      <p:sp>
        <p:nvSpPr>
          <p:cNvPr id="21" name="Up Arrow 34"/>
          <p:cNvSpPr>
            <a:spLocks noChangeArrowheads="1"/>
          </p:cNvSpPr>
          <p:nvPr/>
        </p:nvSpPr>
        <p:spPr bwMode="auto">
          <a:xfrm>
            <a:off x="2476500" y="3763963"/>
            <a:ext cx="382588"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2" name="Up Arrow 35"/>
          <p:cNvSpPr>
            <a:spLocks noChangeArrowheads="1"/>
          </p:cNvSpPr>
          <p:nvPr/>
        </p:nvSpPr>
        <p:spPr bwMode="auto">
          <a:xfrm>
            <a:off x="1295400" y="3763963"/>
            <a:ext cx="382588"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3" name="Up Arrow 36"/>
          <p:cNvSpPr>
            <a:spLocks noChangeArrowheads="1"/>
          </p:cNvSpPr>
          <p:nvPr/>
        </p:nvSpPr>
        <p:spPr bwMode="auto">
          <a:xfrm>
            <a:off x="5502275" y="3619500"/>
            <a:ext cx="382588" cy="360363"/>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 name="Up Arrow 38"/>
          <p:cNvSpPr>
            <a:spLocks noChangeArrowheads="1"/>
          </p:cNvSpPr>
          <p:nvPr/>
        </p:nvSpPr>
        <p:spPr bwMode="auto">
          <a:xfrm>
            <a:off x="9837738" y="3624263"/>
            <a:ext cx="382587" cy="323850"/>
          </a:xfrm>
          <a:prstGeom prst="upArrow">
            <a:avLst>
              <a:gd name="adj1" fmla="val 50000"/>
              <a:gd name="adj2" fmla="val 5009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5" name="Up Arrow 24"/>
          <p:cNvSpPr/>
          <p:nvPr/>
        </p:nvSpPr>
        <p:spPr bwMode="auto">
          <a:xfrm>
            <a:off x="4414838" y="4691063"/>
            <a:ext cx="241300" cy="252412"/>
          </a:xfrm>
          <a:prstGeom prst="upArrow">
            <a:avLst/>
          </a:prstGeom>
          <a:solidFill>
            <a:schemeClr val="accent2">
              <a:lumMod val="60000"/>
              <a:lumOff val="40000"/>
            </a:schemeClr>
          </a:solidFill>
          <a:ln w="28575" cap="flat" cmpd="sng" algn="ctr">
            <a:solidFill>
              <a:schemeClr val="accent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6" name="Up Arrow 25"/>
          <p:cNvSpPr/>
          <p:nvPr/>
        </p:nvSpPr>
        <p:spPr bwMode="auto">
          <a:xfrm>
            <a:off x="5662613" y="4691063"/>
            <a:ext cx="239712"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7" name="Up Arrow 26"/>
          <p:cNvSpPr/>
          <p:nvPr/>
        </p:nvSpPr>
        <p:spPr bwMode="auto">
          <a:xfrm>
            <a:off x="6862763" y="4691063"/>
            <a:ext cx="239712"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8" name="Up Arrow 27"/>
          <p:cNvSpPr/>
          <p:nvPr/>
        </p:nvSpPr>
        <p:spPr bwMode="auto">
          <a:xfrm>
            <a:off x="9293225" y="4686300"/>
            <a:ext cx="239713"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29" name="Up Arrow 28"/>
          <p:cNvSpPr/>
          <p:nvPr/>
        </p:nvSpPr>
        <p:spPr bwMode="auto">
          <a:xfrm>
            <a:off x="10409238" y="4686300"/>
            <a:ext cx="239712"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Tree>
    <p:custDataLst>
      <p:tags r:id="rId1"/>
    </p:custDataLst>
    <p:extLst>
      <p:ext uri="{BB962C8B-B14F-4D97-AF65-F5344CB8AC3E}">
        <p14:creationId xmlns:p14="http://schemas.microsoft.com/office/powerpoint/2010/main" val="3580779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 Containers: Other Features</a:t>
            </a:r>
            <a:endParaRPr lang="en-US" dirty="0"/>
          </a:p>
        </p:txBody>
      </p:sp>
      <p:grpSp>
        <p:nvGrpSpPr>
          <p:cNvPr id="4" name="Group 1"/>
          <p:cNvGrpSpPr>
            <a:grpSpLocks/>
          </p:cNvGrpSpPr>
          <p:nvPr/>
        </p:nvGrpSpPr>
        <p:grpSpPr bwMode="auto">
          <a:xfrm>
            <a:off x="608013" y="1844675"/>
            <a:ext cx="10972800" cy="2803525"/>
            <a:chOff x="723572" y="1844824"/>
            <a:chExt cx="10972161" cy="2802633"/>
          </a:xfrm>
        </p:grpSpPr>
        <p:sp>
          <p:nvSpPr>
            <p:cNvPr id="5" name="Freeform 4"/>
            <p:cNvSpPr/>
            <p:nvPr/>
          </p:nvSpPr>
          <p:spPr>
            <a:xfrm>
              <a:off x="723572"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Application Master </a:t>
              </a:r>
            </a:p>
          </p:txBody>
        </p:sp>
        <p:sp>
          <p:nvSpPr>
            <p:cNvPr id="6" name="Freeform 5"/>
            <p:cNvSpPr/>
            <p:nvPr/>
          </p:nvSpPr>
          <p:spPr>
            <a:xfrm>
              <a:off x="895012" y="2685931"/>
              <a:ext cx="1377870"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Metadata and common data shared across tenant PDBs</a:t>
              </a:r>
            </a:p>
          </p:txBody>
        </p:sp>
        <p:sp>
          <p:nvSpPr>
            <p:cNvPr id="7" name="Freeform 6"/>
            <p:cNvSpPr/>
            <p:nvPr/>
          </p:nvSpPr>
          <p:spPr>
            <a:xfrm>
              <a:off x="2574489"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Rapid Provisioning</a:t>
              </a:r>
            </a:p>
          </p:txBody>
        </p:sp>
        <p:sp>
          <p:nvSpPr>
            <p:cNvPr id="8" name="Freeform 7"/>
            <p:cNvSpPr/>
            <p:nvPr/>
          </p:nvSpPr>
          <p:spPr>
            <a:xfrm>
              <a:off x="2745929" y="2685931"/>
              <a:ext cx="1376282"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Instant provisioning of an Application PDB/Tenant (with a seed PDB)</a:t>
              </a:r>
            </a:p>
          </p:txBody>
        </p:sp>
        <p:sp>
          <p:nvSpPr>
            <p:cNvPr id="9" name="Freeform 8"/>
            <p:cNvSpPr/>
            <p:nvPr/>
          </p:nvSpPr>
          <p:spPr>
            <a:xfrm>
              <a:off x="4423819"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Across CDBs</a:t>
              </a:r>
            </a:p>
          </p:txBody>
        </p:sp>
        <p:sp>
          <p:nvSpPr>
            <p:cNvPr id="10" name="Freeform 9"/>
            <p:cNvSpPr/>
            <p:nvPr/>
          </p:nvSpPr>
          <p:spPr>
            <a:xfrm>
              <a:off x="4596846" y="2685931"/>
              <a:ext cx="1376282"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Both local and remote PDBs can join an Application Container.</a:t>
              </a:r>
            </a:p>
          </p:txBody>
        </p:sp>
        <p:sp>
          <p:nvSpPr>
            <p:cNvPr id="11" name="Freeform 10"/>
            <p:cNvSpPr/>
            <p:nvPr/>
          </p:nvSpPr>
          <p:spPr>
            <a:xfrm>
              <a:off x="6274736"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Report across tenants</a:t>
              </a:r>
            </a:p>
          </p:txBody>
        </p:sp>
        <p:sp>
          <p:nvSpPr>
            <p:cNvPr id="12" name="Freeform 11"/>
            <p:cNvSpPr/>
            <p:nvPr/>
          </p:nvSpPr>
          <p:spPr>
            <a:xfrm>
              <a:off x="6446176" y="2685931"/>
              <a:ext cx="1376283"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Container Data views for reporting across PDBs (</a:t>
              </a:r>
              <a:r>
                <a:rPr lang="en-US" sz="1600" i="1" dirty="0"/>
                <a:t>containers() </a:t>
              </a:r>
              <a:r>
                <a:rPr lang="en-US" sz="1600" dirty="0"/>
                <a:t>clause based)</a:t>
              </a:r>
            </a:p>
          </p:txBody>
        </p:sp>
        <p:sp>
          <p:nvSpPr>
            <p:cNvPr id="13" name="Freeform 12"/>
            <p:cNvSpPr/>
            <p:nvPr/>
          </p:nvSpPr>
          <p:spPr>
            <a:xfrm>
              <a:off x="8124066"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Patching</a:t>
              </a:r>
            </a:p>
          </p:txBody>
        </p:sp>
        <p:sp>
          <p:nvSpPr>
            <p:cNvPr id="14" name="Freeform 13"/>
            <p:cNvSpPr/>
            <p:nvPr/>
          </p:nvSpPr>
          <p:spPr>
            <a:xfrm>
              <a:off x="8297093" y="2685931"/>
              <a:ext cx="1376283"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Support for in-place simple patching</a:t>
              </a:r>
            </a:p>
          </p:txBody>
        </p:sp>
        <p:sp>
          <p:nvSpPr>
            <p:cNvPr id="15" name="Freeform 14"/>
            <p:cNvSpPr/>
            <p:nvPr/>
          </p:nvSpPr>
          <p:spPr>
            <a:xfrm>
              <a:off x="9974983" y="1844824"/>
              <a:ext cx="1720750" cy="2802633"/>
            </a:xfrm>
            <a:custGeom>
              <a:avLst/>
              <a:gdLst>
                <a:gd name="connsiteX0" fmla="*/ 0 w 1721123"/>
                <a:gd name="connsiteY0" fmla="*/ 172112 h 2802633"/>
                <a:gd name="connsiteX1" fmla="*/ 172112 w 1721123"/>
                <a:gd name="connsiteY1" fmla="*/ 0 h 2802633"/>
                <a:gd name="connsiteX2" fmla="*/ 1549011 w 1721123"/>
                <a:gd name="connsiteY2" fmla="*/ 0 h 2802633"/>
                <a:gd name="connsiteX3" fmla="*/ 1721123 w 1721123"/>
                <a:gd name="connsiteY3" fmla="*/ 172112 h 2802633"/>
                <a:gd name="connsiteX4" fmla="*/ 1721123 w 1721123"/>
                <a:gd name="connsiteY4" fmla="*/ 2630521 h 2802633"/>
                <a:gd name="connsiteX5" fmla="*/ 1549011 w 1721123"/>
                <a:gd name="connsiteY5" fmla="*/ 2802633 h 2802633"/>
                <a:gd name="connsiteX6" fmla="*/ 172112 w 1721123"/>
                <a:gd name="connsiteY6" fmla="*/ 2802633 h 2802633"/>
                <a:gd name="connsiteX7" fmla="*/ 0 w 1721123"/>
                <a:gd name="connsiteY7" fmla="*/ 2630521 h 2802633"/>
                <a:gd name="connsiteX8" fmla="*/ 0 w 1721123"/>
                <a:gd name="connsiteY8" fmla="*/ 172112 h 280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1123" h="2802633">
                  <a:moveTo>
                    <a:pt x="0" y="172112"/>
                  </a:moveTo>
                  <a:cubicBezTo>
                    <a:pt x="0" y="77057"/>
                    <a:pt x="77057" y="0"/>
                    <a:pt x="172112" y="0"/>
                  </a:cubicBezTo>
                  <a:lnTo>
                    <a:pt x="1549011" y="0"/>
                  </a:lnTo>
                  <a:cubicBezTo>
                    <a:pt x="1644066" y="0"/>
                    <a:pt x="1721123" y="77057"/>
                    <a:pt x="1721123" y="172112"/>
                  </a:cubicBezTo>
                  <a:lnTo>
                    <a:pt x="1721123" y="2630521"/>
                  </a:lnTo>
                  <a:cubicBezTo>
                    <a:pt x="1721123" y="2725576"/>
                    <a:pt x="1644066" y="2802633"/>
                    <a:pt x="1549011" y="2802633"/>
                  </a:cubicBezTo>
                  <a:lnTo>
                    <a:pt x="172112" y="2802633"/>
                  </a:lnTo>
                  <a:cubicBezTo>
                    <a:pt x="77057" y="2802633"/>
                    <a:pt x="0" y="2725576"/>
                    <a:pt x="0" y="2630521"/>
                  </a:cubicBezTo>
                  <a:lnTo>
                    <a:pt x="0" y="172112"/>
                  </a:lnTo>
                  <a:close/>
                </a:path>
              </a:pathLst>
            </a:custGeom>
            <a:ln w="31750">
              <a:solidFill>
                <a:schemeClr val="accent2">
                  <a:lumMod val="40000"/>
                  <a:lumOff val="60000"/>
                </a:schemeClr>
              </a:solidFill>
            </a:ln>
          </p:spPr>
          <p:style>
            <a:lnRef idx="0">
              <a:scrgbClr r="0" g="0" b="0"/>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lIns="72390" tIns="72390" rIns="72390" bIns="2034234" spcCol="1270" anchor="ctr"/>
            <a:lstStyle/>
            <a:p>
              <a:pPr algn="ctr" defTabSz="844550" eaLnBrk="1" hangingPunct="1">
                <a:lnSpc>
                  <a:spcPct val="90000"/>
                </a:lnSpc>
                <a:spcAft>
                  <a:spcPct val="35000"/>
                </a:spcAft>
                <a:defRPr/>
              </a:pPr>
              <a:r>
                <a:rPr lang="en-US" sz="1900" dirty="0">
                  <a:solidFill>
                    <a:srgbClr val="000000"/>
                  </a:solidFill>
                </a:rPr>
                <a:t>Unplug/Plug</a:t>
              </a:r>
            </a:p>
          </p:txBody>
        </p:sp>
        <p:sp>
          <p:nvSpPr>
            <p:cNvPr id="16" name="Freeform 15"/>
            <p:cNvSpPr/>
            <p:nvPr/>
          </p:nvSpPr>
          <p:spPr>
            <a:xfrm>
              <a:off x="10146423" y="2685931"/>
              <a:ext cx="1377870" cy="1821870"/>
            </a:xfrm>
            <a:custGeom>
              <a:avLst/>
              <a:gdLst>
                <a:gd name="connsiteX0" fmla="*/ 0 w 1376898"/>
                <a:gd name="connsiteY0" fmla="*/ 137690 h 1821711"/>
                <a:gd name="connsiteX1" fmla="*/ 137690 w 1376898"/>
                <a:gd name="connsiteY1" fmla="*/ 0 h 1821711"/>
                <a:gd name="connsiteX2" fmla="*/ 1239208 w 1376898"/>
                <a:gd name="connsiteY2" fmla="*/ 0 h 1821711"/>
                <a:gd name="connsiteX3" fmla="*/ 1376898 w 1376898"/>
                <a:gd name="connsiteY3" fmla="*/ 137690 h 1821711"/>
                <a:gd name="connsiteX4" fmla="*/ 1376898 w 1376898"/>
                <a:gd name="connsiteY4" fmla="*/ 1684021 h 1821711"/>
                <a:gd name="connsiteX5" fmla="*/ 1239208 w 1376898"/>
                <a:gd name="connsiteY5" fmla="*/ 1821711 h 1821711"/>
                <a:gd name="connsiteX6" fmla="*/ 137690 w 1376898"/>
                <a:gd name="connsiteY6" fmla="*/ 1821711 h 1821711"/>
                <a:gd name="connsiteX7" fmla="*/ 0 w 1376898"/>
                <a:gd name="connsiteY7" fmla="*/ 1684021 h 1821711"/>
                <a:gd name="connsiteX8" fmla="*/ 0 w 1376898"/>
                <a:gd name="connsiteY8" fmla="*/ 137690 h 182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898" h="1821711">
                  <a:moveTo>
                    <a:pt x="0" y="137690"/>
                  </a:moveTo>
                  <a:cubicBezTo>
                    <a:pt x="0" y="61646"/>
                    <a:pt x="61646" y="0"/>
                    <a:pt x="137690" y="0"/>
                  </a:cubicBezTo>
                  <a:lnTo>
                    <a:pt x="1239208" y="0"/>
                  </a:lnTo>
                  <a:cubicBezTo>
                    <a:pt x="1315252" y="0"/>
                    <a:pt x="1376898" y="61646"/>
                    <a:pt x="1376898" y="137690"/>
                  </a:cubicBezTo>
                  <a:lnTo>
                    <a:pt x="1376898" y="1684021"/>
                  </a:lnTo>
                  <a:cubicBezTo>
                    <a:pt x="1376898" y="1760065"/>
                    <a:pt x="1315252" y="1821711"/>
                    <a:pt x="1239208" y="1821711"/>
                  </a:cubicBezTo>
                  <a:lnTo>
                    <a:pt x="137690" y="1821711"/>
                  </a:lnTo>
                  <a:cubicBezTo>
                    <a:pt x="61646" y="1821711"/>
                    <a:pt x="0" y="1760065"/>
                    <a:pt x="0" y="1684021"/>
                  </a:cubicBezTo>
                  <a:lnTo>
                    <a:pt x="0" y="137690"/>
                  </a:lnTo>
                  <a:close/>
                </a:path>
              </a:pathLst>
            </a:custGeom>
            <a:ln w="28575">
              <a:solidFill>
                <a:schemeClr val="bg1"/>
              </a:solid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80968" tIns="70808" rIns="80968" bIns="70808" spcCol="1270" anchor="ctr"/>
            <a:lstStyle/>
            <a:p>
              <a:pPr algn="ctr" defTabSz="711200" eaLnBrk="1" hangingPunct="1">
                <a:lnSpc>
                  <a:spcPct val="90000"/>
                </a:lnSpc>
                <a:spcAft>
                  <a:spcPct val="35000"/>
                </a:spcAft>
                <a:defRPr/>
              </a:pPr>
              <a:r>
                <a:rPr lang="en-US" sz="1600" dirty="0"/>
                <a:t>Support for Unplug/Plug upgrade across Application Root</a:t>
              </a:r>
            </a:p>
          </p:txBody>
        </p:sp>
      </p:grpSp>
    </p:spTree>
    <p:custDataLst>
      <p:tags r:id="rId1"/>
    </p:custDataLst>
    <p:extLst>
      <p:ext uri="{BB962C8B-B14F-4D97-AF65-F5344CB8AC3E}">
        <p14:creationId xmlns:p14="http://schemas.microsoft.com/office/powerpoint/2010/main" val="349825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ertical Scroll 6"/>
          <p:cNvSpPr>
            <a:spLocks noChangeAspect="1"/>
          </p:cNvSpPr>
          <p:nvPr/>
        </p:nvSpPr>
        <p:spPr bwMode="auto">
          <a:xfrm>
            <a:off x="9455150" y="476250"/>
            <a:ext cx="1979613" cy="1223963"/>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2" name="Title 1"/>
          <p:cNvSpPr>
            <a:spLocks noGrp="1"/>
          </p:cNvSpPr>
          <p:nvPr>
            <p:ph type="title"/>
          </p:nvPr>
        </p:nvSpPr>
        <p:spPr/>
        <p:txBody>
          <a:bodyPr/>
          <a:lstStyle/>
          <a:p>
            <a:r>
              <a:rPr lang="en-US" altLang="en-US" dirty="0"/>
              <a:t>Types of Containers</a:t>
            </a:r>
            <a:endParaRPr lang="en-US" dirty="0"/>
          </a:p>
        </p:txBody>
      </p:sp>
      <p:sp>
        <p:nvSpPr>
          <p:cNvPr id="3" name="Content Placeholder 2"/>
          <p:cNvSpPr>
            <a:spLocks noGrp="1"/>
          </p:cNvSpPr>
          <p:nvPr>
            <p:ph idx="1"/>
          </p:nvPr>
        </p:nvSpPr>
        <p:spPr>
          <a:xfrm>
            <a:off x="622138" y="1242485"/>
            <a:ext cx="10944549" cy="4689311"/>
          </a:xfrm>
        </p:spPr>
        <p:txBody>
          <a:bodyPr/>
          <a:lstStyle/>
          <a:p>
            <a:pPr lvl="1"/>
            <a:r>
              <a:rPr lang="en-US" altLang="en-US" dirty="0"/>
              <a:t>The </a:t>
            </a:r>
            <a:r>
              <a:rPr lang="en-US" altLang="en-US" b="1" dirty="0"/>
              <a:t>CDB</a:t>
            </a:r>
            <a:r>
              <a:rPr lang="en-US" altLang="en-US" dirty="0"/>
              <a:t> </a:t>
            </a:r>
            <a:r>
              <a:rPr lang="en-US" altLang="en-US" b="1" dirty="0"/>
              <a:t>root container </a:t>
            </a:r>
            <a:r>
              <a:rPr lang="en-US" altLang="en-US" dirty="0"/>
              <a:t>(</a:t>
            </a:r>
            <a:r>
              <a:rPr lang="en-US" altLang="en-US" dirty="0">
                <a:latin typeface="Courier New" panose="02070309020205020404" pitchFamily="49" charset="0"/>
                <a:cs typeface="Courier New" panose="02070309020205020404" pitchFamily="49" charset="0"/>
              </a:rPr>
              <a:t>CDB$ROOT</a:t>
            </a:r>
            <a:r>
              <a:rPr lang="en-US" altLang="en-US" dirty="0"/>
              <a:t>)</a:t>
            </a:r>
          </a:p>
          <a:p>
            <a:pPr marL="1279525" lvl="2" indent="-365125"/>
            <a:r>
              <a:rPr lang="en-US" altLang="en-US" dirty="0"/>
              <a:t>The first </a:t>
            </a:r>
            <a:r>
              <a:rPr lang="en-US" altLang="en-US" dirty="0">
                <a:solidFill>
                  <a:srgbClr val="FF0000"/>
                </a:solidFill>
              </a:rPr>
              <a:t>mandatory</a:t>
            </a:r>
            <a:r>
              <a:rPr lang="en-US" altLang="en-US" dirty="0"/>
              <a:t> container created at CDB creation</a:t>
            </a:r>
          </a:p>
          <a:p>
            <a:pPr marL="1279525" lvl="2" indent="-365125"/>
            <a:r>
              <a:rPr lang="en-US" altLang="en-US" dirty="0"/>
              <a:t>Oracle system–supplied common objects and metadata</a:t>
            </a:r>
          </a:p>
          <a:p>
            <a:pPr marL="1279525" lvl="2" indent="-365125"/>
            <a:r>
              <a:rPr lang="en-US" altLang="en-US" dirty="0"/>
              <a:t>Oracle system–supplied common users and roles</a:t>
            </a:r>
          </a:p>
          <a:p>
            <a:pPr lvl="1"/>
            <a:r>
              <a:rPr lang="en-US" altLang="en-US" b="1" dirty="0"/>
              <a:t>Pluggable database containers </a:t>
            </a:r>
            <a:r>
              <a:rPr lang="en-US" altLang="en-US" dirty="0"/>
              <a:t>(PDBs)</a:t>
            </a:r>
          </a:p>
          <a:p>
            <a:pPr marL="1279525" lvl="2" indent="-365125"/>
            <a:r>
              <a:rPr lang="en-US" altLang="en-US" dirty="0"/>
              <a:t>The CDB seed (</a:t>
            </a:r>
            <a:r>
              <a:rPr lang="en-US" altLang="en-US" dirty="0">
                <a:latin typeface="Courier New" panose="02070309020205020404" pitchFamily="49" charset="0"/>
                <a:cs typeface="Courier New" panose="02070309020205020404" pitchFamily="49" charset="0"/>
              </a:rPr>
              <a:t>PDB$SEED</a:t>
            </a:r>
            <a:r>
              <a:rPr lang="en-US" altLang="en-US" dirty="0"/>
              <a:t>)</a:t>
            </a:r>
          </a:p>
          <a:p>
            <a:pPr lvl="3"/>
            <a:r>
              <a:rPr lang="en-US" altLang="en-US" dirty="0"/>
              <a:t>The second </a:t>
            </a:r>
            <a:r>
              <a:rPr lang="en-US" altLang="en-US" dirty="0">
                <a:solidFill>
                  <a:srgbClr val="FF0000"/>
                </a:solidFill>
              </a:rPr>
              <a:t>mandatory</a:t>
            </a:r>
            <a:r>
              <a:rPr lang="en-US" altLang="en-US" dirty="0"/>
              <a:t> container created at CDB creation</a:t>
            </a:r>
          </a:p>
          <a:p>
            <a:pPr lvl="3"/>
            <a:r>
              <a:rPr lang="en-US" altLang="en-US" dirty="0"/>
              <a:t>Oracle system–supplied common entities for new PDBs</a:t>
            </a:r>
            <a:endParaRPr lang="en-US" altLang="en-US" b="1" dirty="0"/>
          </a:p>
          <a:p>
            <a:pPr marL="1279525" lvl="2" indent="-365125"/>
            <a:r>
              <a:rPr lang="en-US" altLang="en-US" dirty="0"/>
              <a:t>Regular PDBs</a:t>
            </a:r>
          </a:p>
          <a:p>
            <a:pPr marL="1279525" lvl="2" indent="-365125"/>
            <a:r>
              <a:rPr lang="en-US" altLang="en-US" dirty="0"/>
              <a:t>Application containers</a:t>
            </a:r>
          </a:p>
          <a:p>
            <a:pPr lvl="3"/>
            <a:r>
              <a:rPr lang="en-US" altLang="en-US" dirty="0"/>
              <a:t>Application root PDB</a:t>
            </a:r>
          </a:p>
          <a:p>
            <a:pPr lvl="3"/>
            <a:r>
              <a:rPr lang="en-US" altLang="en-US" dirty="0"/>
              <a:t>Optional application seed PDB </a:t>
            </a:r>
            <a:r>
              <a:rPr lang="en-US" altLang="en-US" sz="1600" dirty="0"/>
              <a:t>(</a:t>
            </a:r>
            <a:r>
              <a:rPr lang="en-US" altLang="en-US" sz="1600" i="1" dirty="0">
                <a:latin typeface="Courier"/>
                <a:cs typeface="Courier New" panose="02070309020205020404" pitchFamily="49" charset="0"/>
              </a:rPr>
              <a:t>application_container_</a:t>
            </a:r>
            <a:r>
              <a:rPr lang="en-US" altLang="en-US" sz="1600" i="1" dirty="0">
                <a:latin typeface="Courier"/>
              </a:rPr>
              <a:t>root_</a:t>
            </a:r>
            <a:r>
              <a:rPr lang="en-US" altLang="en-US" sz="1600" i="1" dirty="0">
                <a:latin typeface="Courier"/>
                <a:cs typeface="Courier New" panose="02070309020205020404" pitchFamily="49" charset="0"/>
              </a:rPr>
              <a:t>name</a:t>
            </a:r>
            <a:r>
              <a:rPr lang="en-US" altLang="en-US" sz="1600" dirty="0">
                <a:latin typeface="Courier New" panose="02070309020205020404" pitchFamily="49" charset="0"/>
                <a:cs typeface="Courier New" panose="02070309020205020404" pitchFamily="49" charset="0"/>
              </a:rPr>
              <a:t>$SEED</a:t>
            </a:r>
            <a:r>
              <a:rPr lang="en-US" altLang="en-US" sz="1600" dirty="0"/>
              <a:t>)</a:t>
            </a:r>
          </a:p>
          <a:p>
            <a:pPr lvl="3"/>
            <a:r>
              <a:rPr lang="en-US" altLang="en-US" dirty="0"/>
              <a:t>Application PDBs</a:t>
            </a:r>
          </a:p>
        </p:txBody>
      </p:sp>
      <p:sp>
        <p:nvSpPr>
          <p:cNvPr id="6" name="TextBox 60"/>
          <p:cNvSpPr txBox="1">
            <a:spLocks noChangeArrowheads="1"/>
          </p:cNvSpPr>
          <p:nvPr/>
        </p:nvSpPr>
        <p:spPr bwMode="auto">
          <a:xfrm>
            <a:off x="9678988" y="647045"/>
            <a:ext cx="1600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i="1" dirty="0">
                <a:solidFill>
                  <a:srgbClr val="000000"/>
                </a:solidFill>
              </a:rPr>
              <a:t>New columns in</a:t>
            </a:r>
          </a:p>
          <a:p>
            <a:pPr eaLnBrk="1" hangingPunct="1"/>
            <a:r>
              <a:rPr lang="en-US" altLang="en-US" sz="1200" i="1" dirty="0">
                <a:solidFill>
                  <a:srgbClr val="000000"/>
                </a:solidFill>
              </a:rPr>
              <a:t> </a:t>
            </a:r>
          </a:p>
          <a:p>
            <a:pPr eaLnBrk="1" hangingPunct="1"/>
            <a:r>
              <a:rPr lang="en-US" altLang="en-US" sz="1200" i="1" dirty="0">
                <a:solidFill>
                  <a:srgbClr val="000000"/>
                </a:solidFill>
              </a:rPr>
              <a:t>CDB_PDBS</a:t>
            </a:r>
          </a:p>
          <a:p>
            <a:pPr eaLnBrk="1" hangingPunct="1"/>
            <a:r>
              <a:rPr lang="en-US" altLang="en-US" sz="1200" i="1" dirty="0">
                <a:solidFill>
                  <a:srgbClr val="000000"/>
                </a:solidFill>
              </a:rPr>
              <a:t>V$PDBS</a:t>
            </a:r>
          </a:p>
          <a:p>
            <a:pPr eaLnBrk="1" hangingPunct="1"/>
            <a:r>
              <a:rPr lang="en-US" altLang="en-US" sz="1200" i="1" dirty="0">
                <a:solidFill>
                  <a:srgbClr val="000000"/>
                </a:solidFill>
              </a:rPr>
              <a:t>V$CONTAINERS</a:t>
            </a:r>
          </a:p>
        </p:txBody>
      </p:sp>
    </p:spTree>
    <p:custDataLst>
      <p:tags r:id="rId1"/>
    </p:custDataLst>
    <p:extLst>
      <p:ext uri="{BB962C8B-B14F-4D97-AF65-F5344CB8AC3E}">
        <p14:creationId xmlns:p14="http://schemas.microsoft.com/office/powerpoint/2010/main" val="2757724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550796" cy="1075135"/>
          </a:xfrm>
        </p:spPr>
        <p:txBody>
          <a:bodyPr>
            <a:normAutofit/>
          </a:bodyPr>
          <a:lstStyle/>
          <a:p>
            <a:r>
              <a:rPr lang="en-US" altLang="en-US" dirty="0"/>
              <a:t>Creating Application PDBs</a:t>
            </a:r>
            <a:endParaRPr lang="en-US" dirty="0"/>
          </a:p>
        </p:txBody>
      </p:sp>
      <p:sp>
        <p:nvSpPr>
          <p:cNvPr id="4" name="Content Placeholder 3"/>
          <p:cNvSpPr>
            <a:spLocks noGrp="1"/>
          </p:cNvSpPr>
          <p:nvPr>
            <p:ph idx="1"/>
          </p:nvPr>
        </p:nvSpPr>
        <p:spPr>
          <a:xfrm>
            <a:off x="5281613" y="1243013"/>
            <a:ext cx="6297612" cy="5074032"/>
          </a:xfrm>
        </p:spPr>
        <p:txBody>
          <a:bodyPr/>
          <a:lstStyle/>
          <a:p>
            <a:pPr marL="571500" lvl="1" indent="-457200" eaLnBrk="1" hangingPunct="1">
              <a:buFont typeface="Arial" panose="020B0604020202020204" pitchFamily="34" charset="0"/>
              <a:buAutoNum type="arabicPeriod"/>
            </a:pPr>
            <a:r>
              <a:rPr lang="en-US" altLang="en-US" sz="2000" dirty="0"/>
              <a:t>Connect to the </a:t>
            </a:r>
            <a:r>
              <a:rPr lang="en-US" altLang="en-US" sz="2000" b="1" dirty="0">
                <a:solidFill>
                  <a:srgbClr val="0000FF"/>
                </a:solidFill>
                <a:latin typeface="Courier New" panose="02070309020205020404" pitchFamily="49" charset="0"/>
                <a:cs typeface="Courier New" panose="02070309020205020404" pitchFamily="49" charset="0"/>
              </a:rPr>
              <a:t>CDB1</a:t>
            </a:r>
            <a:r>
              <a:rPr lang="en-US" altLang="en-US" sz="2000" b="1" dirty="0">
                <a:solidFill>
                  <a:srgbClr val="0000FF"/>
                </a:solidFill>
                <a:cs typeface="Courier New" panose="02070309020205020404" pitchFamily="49" charset="0"/>
              </a:rPr>
              <a:t> </a:t>
            </a:r>
            <a:r>
              <a:rPr lang="en-US" altLang="en-US" sz="2000" dirty="0"/>
              <a:t>CDB root.</a:t>
            </a:r>
          </a:p>
          <a:p>
            <a:pPr marL="571500" lvl="1" indent="-457200" eaLnBrk="1" hangingPunct="1">
              <a:buFont typeface="Arial" panose="020B0604020202020204" pitchFamily="34" charset="0"/>
              <a:buAutoNum type="arabicPeriod"/>
            </a:pPr>
            <a:r>
              <a:rPr lang="en-US" altLang="en-US" sz="2000" dirty="0"/>
              <a:t>Create the </a:t>
            </a:r>
            <a:r>
              <a:rPr lang="en-US" altLang="en-US" sz="2000" b="1" dirty="0">
                <a:solidFill>
                  <a:schemeClr val="tx1"/>
                </a:solidFill>
                <a:latin typeface="Courier New" panose="02070309020205020404" pitchFamily="49" charset="0"/>
                <a:cs typeface="Courier New" panose="02070309020205020404" pitchFamily="49" charset="0"/>
              </a:rPr>
              <a:t>PDB_APP1</a:t>
            </a:r>
            <a:r>
              <a:rPr lang="en-US" altLang="en-US" sz="2000" b="1" dirty="0">
                <a:solidFill>
                  <a:srgbClr val="0000FF"/>
                </a:solidFill>
              </a:rPr>
              <a:t> </a:t>
            </a:r>
            <a:r>
              <a:rPr lang="en-US" altLang="en-US" sz="2000" dirty="0">
                <a:solidFill>
                  <a:schemeClr val="tx1"/>
                </a:solidFill>
              </a:rPr>
              <a:t>PDB</a:t>
            </a:r>
            <a:r>
              <a:rPr lang="en-US" altLang="en-US" sz="2000" dirty="0">
                <a:cs typeface="Courier New" panose="02070309020205020404" pitchFamily="49" charset="0"/>
              </a:rPr>
              <a:t> as the application root</a:t>
            </a:r>
            <a:r>
              <a:rPr lang="en-US" altLang="en-US" sz="2000" dirty="0"/>
              <a:t>. </a:t>
            </a:r>
          </a:p>
          <a:p>
            <a:pPr marL="571500" lvl="1" indent="-457200" eaLnBrk="1" hangingPunct="1">
              <a:buFont typeface="Arial" panose="020B0604020202020204" pitchFamily="34" charset="0"/>
              <a:buAutoNum type="arabicPeriod"/>
            </a:pPr>
            <a:endParaRPr lang="en-US" altLang="en-US" sz="2000" dirty="0"/>
          </a:p>
          <a:p>
            <a:pPr marL="571500" lvl="1" indent="-457200" eaLnBrk="1" hangingPunct="1">
              <a:buFont typeface="Arial" panose="020B0604020202020204" pitchFamily="34" charset="0"/>
              <a:buAutoNum type="arabicPeriod"/>
            </a:pPr>
            <a:endParaRPr lang="en-US" altLang="en-US" sz="2000" dirty="0"/>
          </a:p>
          <a:p>
            <a:pPr marL="571500" lvl="1" indent="-457200" eaLnBrk="1" hangingPunct="1">
              <a:buFont typeface="Arial" panose="020B0604020202020204" pitchFamily="34" charset="0"/>
              <a:buAutoNum type="arabicPeriod"/>
            </a:pPr>
            <a:r>
              <a:rPr lang="en-US" altLang="en-US" sz="2000" dirty="0"/>
              <a:t>Connect to the </a:t>
            </a:r>
            <a:r>
              <a:rPr lang="en-US" altLang="en-US" sz="2000" b="1" dirty="0">
                <a:solidFill>
                  <a:schemeClr val="tx1">
                    <a:lumMod val="50000"/>
                  </a:schemeClr>
                </a:solidFill>
                <a:latin typeface="Courier New" panose="02070309020205020404" pitchFamily="49" charset="0"/>
                <a:cs typeface="Courier New" panose="02070309020205020404" pitchFamily="49" charset="0"/>
              </a:rPr>
              <a:t>PDB_APP1</a:t>
            </a:r>
            <a:r>
              <a:rPr lang="en-US" altLang="en-US" sz="2000" b="1" dirty="0">
                <a:solidFill>
                  <a:srgbClr val="0000FF"/>
                </a:solidFill>
              </a:rPr>
              <a:t> </a:t>
            </a:r>
            <a:r>
              <a:rPr lang="en-US" altLang="en-US" sz="2000" dirty="0">
                <a:cs typeface="Courier New" panose="02070309020205020404" pitchFamily="49" charset="0"/>
              </a:rPr>
              <a:t>application root</a:t>
            </a:r>
            <a:r>
              <a:rPr lang="en-US" altLang="en-US" sz="2000" dirty="0"/>
              <a:t>.</a:t>
            </a:r>
          </a:p>
          <a:p>
            <a:pPr marL="571500" lvl="1" indent="-457200">
              <a:buFont typeface="Arial" panose="020B0604020202020204" pitchFamily="34" charset="0"/>
              <a:buAutoNum type="arabicPeriod"/>
            </a:pPr>
            <a:r>
              <a:rPr lang="fr-FR" altLang="en-US" sz="2000" dirty="0"/>
              <a:t>Install the application.</a:t>
            </a:r>
          </a:p>
          <a:p>
            <a:pPr marL="571500" lvl="1" indent="-457200">
              <a:buFont typeface="Arial" panose="020B0604020202020204" pitchFamily="34" charset="0"/>
              <a:buAutoNum type="arabicPeriod"/>
            </a:pPr>
            <a:r>
              <a:rPr lang="en-US" altLang="en-US" sz="2000" dirty="0"/>
              <a:t>Optionally, create </a:t>
            </a:r>
            <a:r>
              <a:rPr lang="en-US" altLang="en-US" sz="2000" dirty="0">
                <a:cs typeface="Courier New" panose="02070309020205020404" pitchFamily="49" charset="0"/>
              </a:rPr>
              <a:t>the application seed for the application PDBs in the application root</a:t>
            </a:r>
            <a:r>
              <a:rPr lang="en-US" altLang="en-US" sz="2000" dirty="0"/>
              <a:t>.</a:t>
            </a:r>
          </a:p>
          <a:p>
            <a:pPr marL="571500" lvl="1" indent="-457200" eaLnBrk="1" hangingPunct="1">
              <a:buFont typeface="Arial" panose="020B0604020202020204" pitchFamily="34" charset="0"/>
              <a:buAutoNum type="arabicPeriod"/>
            </a:pPr>
            <a:r>
              <a:rPr lang="en-US" altLang="en-US" sz="2000" dirty="0"/>
              <a:t>Create the </a:t>
            </a:r>
            <a:r>
              <a:rPr lang="en-US" altLang="en-US" sz="2000" b="1" dirty="0">
                <a:solidFill>
                  <a:schemeClr val="tx1"/>
                </a:solidFill>
                <a:latin typeface="Courier New" panose="02070309020205020404" pitchFamily="49" charset="0"/>
                <a:cs typeface="Courier New" panose="02070309020205020404" pitchFamily="49" charset="0"/>
              </a:rPr>
              <a:t>PDB2</a:t>
            </a:r>
            <a:r>
              <a:rPr lang="en-US" altLang="en-US" sz="2000" b="1" dirty="0">
                <a:solidFill>
                  <a:srgbClr val="0000FF"/>
                </a:solidFill>
              </a:rPr>
              <a:t> </a:t>
            </a:r>
            <a:r>
              <a:rPr lang="en-US" altLang="en-US" sz="2000" dirty="0">
                <a:solidFill>
                  <a:schemeClr val="tx1"/>
                </a:solidFill>
              </a:rPr>
              <a:t>PDB</a:t>
            </a:r>
            <a:r>
              <a:rPr lang="en-US" altLang="en-US" sz="2000" dirty="0">
                <a:cs typeface="Courier New" panose="02070309020205020404" pitchFamily="49" charset="0"/>
              </a:rPr>
              <a:t> as an application PDB within the </a:t>
            </a:r>
            <a:r>
              <a:rPr lang="en-US" altLang="en-US" sz="2000" b="1" dirty="0">
                <a:solidFill>
                  <a:schemeClr val="tx1">
                    <a:lumMod val="50000"/>
                  </a:schemeClr>
                </a:solidFill>
                <a:latin typeface="Courier New" panose="02070309020205020404" pitchFamily="49" charset="0"/>
                <a:cs typeface="Courier New" panose="02070309020205020404" pitchFamily="49" charset="0"/>
              </a:rPr>
              <a:t>PDB_APP1</a:t>
            </a:r>
            <a:r>
              <a:rPr lang="en-US" altLang="en-US" sz="2000" dirty="0">
                <a:cs typeface="Courier New" panose="02070309020205020404" pitchFamily="49" charset="0"/>
              </a:rPr>
              <a:t> application root</a:t>
            </a:r>
            <a:r>
              <a:rPr lang="en-US" altLang="en-US" sz="2000" dirty="0"/>
              <a:t>. </a:t>
            </a:r>
          </a:p>
          <a:p>
            <a:pPr marL="571500" lvl="1" indent="-457200">
              <a:buFont typeface="Arial" panose="020B0604020202020204" pitchFamily="34" charset="0"/>
              <a:buAutoNum type="arabicPeriod"/>
            </a:pPr>
            <a:r>
              <a:rPr lang="fr-FR" altLang="en-US" sz="2000" dirty="0"/>
              <a:t>Create other </a:t>
            </a:r>
            <a:r>
              <a:rPr lang="en-US" altLang="en-US" sz="2000" dirty="0">
                <a:cs typeface="Courier New" panose="02070309020205020404" pitchFamily="49" charset="0"/>
              </a:rPr>
              <a:t>application PDBs if required.</a:t>
            </a:r>
          </a:p>
          <a:p>
            <a:pPr marL="571500" lvl="1" indent="-457200">
              <a:buFont typeface="Arial" panose="020B0604020202020204" pitchFamily="34" charset="0"/>
              <a:buAutoNum type="arabicPeriod"/>
            </a:pPr>
            <a:r>
              <a:rPr lang="fr-FR" altLang="en-US" sz="2000" dirty="0">
                <a:cs typeface="Courier New" panose="02070309020205020404" pitchFamily="49" charset="0"/>
              </a:rPr>
              <a:t>Synchronize all application PDBs with the application installed if step 5 was not completed.</a:t>
            </a:r>
            <a:endParaRPr lang="en-US" altLang="en-US" sz="2000" dirty="0"/>
          </a:p>
        </p:txBody>
      </p:sp>
      <p:sp>
        <p:nvSpPr>
          <p:cNvPr id="5" name="Content Placeholder 2"/>
          <p:cNvSpPr txBox="1">
            <a:spLocks/>
          </p:cNvSpPr>
          <p:nvPr/>
        </p:nvSpPr>
        <p:spPr bwMode="gray">
          <a:xfrm>
            <a:off x="5281824" y="2057122"/>
            <a:ext cx="6297560" cy="7958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CONNECT /</a:t>
            </a:r>
            <a:r>
              <a:rPr lang="en-US" sz="1600" b="1" dirty="0">
                <a:solidFill>
                  <a:srgbClr val="0000FF"/>
                </a:solidFill>
                <a:latin typeface="Courier New" pitchFamily="49" charset="0"/>
                <a:cs typeface="Arial" charset="0"/>
              </a:rPr>
              <a:t> AS SYSDBA</a:t>
            </a:r>
          </a:p>
          <a:p>
            <a:pPr marL="457200" indent="-457200" defTabSz="400050" eaLnBrk="1" hangingPunct="1">
              <a:tabLst>
                <a:tab pos="400050" algn="r"/>
                <a:tab pos="673100" algn="l"/>
              </a:tabLst>
              <a:defRPr/>
            </a:pPr>
            <a:r>
              <a:rPr lang="en-US" sz="1600" b="1" dirty="0">
                <a:latin typeface="Courier New" pitchFamily="49" charset="0"/>
                <a:cs typeface="Arial" charset="0"/>
              </a:rPr>
              <a:t>SQL&gt; CREATE PLUGGABLE DATABASE pdb_app </a:t>
            </a:r>
          </a:p>
          <a:p>
            <a:pPr marL="457200" indent="-457200" defTabSz="400050" eaLnBrk="1" hangingPunct="1">
              <a:tabLst>
                <a:tab pos="400050" algn="r"/>
                <a:tab pos="673100" algn="l"/>
              </a:tabLst>
              <a:defRPr/>
            </a:pPr>
            <a:r>
              <a:rPr lang="en-US" sz="1600" b="1" dirty="0">
                <a:solidFill>
                  <a:schemeClr val="accent1"/>
                </a:solidFill>
                <a:latin typeface="Courier New" pitchFamily="49" charset="0"/>
                <a:cs typeface="Arial" charset="0"/>
              </a:rPr>
              <a:t>            AS APPLICATION CONTAINER </a:t>
            </a:r>
            <a:r>
              <a:rPr lang="en-US" sz="1600" b="1" dirty="0">
                <a:latin typeface="Courier New" pitchFamily="49" charset="0"/>
                <a:cs typeface="Arial" charset="0"/>
              </a:rPr>
              <a:t>…;</a:t>
            </a:r>
          </a:p>
        </p:txBody>
      </p:sp>
      <p:sp>
        <p:nvSpPr>
          <p:cNvPr id="6" name="Rectangle 28"/>
          <p:cNvSpPr>
            <a:spLocks noChangeArrowheads="1"/>
          </p:cNvSpPr>
          <p:nvPr/>
        </p:nvSpPr>
        <p:spPr bwMode="auto">
          <a:xfrm>
            <a:off x="609600" y="1143000"/>
            <a:ext cx="4468813" cy="49530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7" name="Rectangle 284"/>
          <p:cNvSpPr>
            <a:spLocks noChangeArrowheads="1"/>
          </p:cNvSpPr>
          <p:nvPr/>
        </p:nvSpPr>
        <p:spPr bwMode="auto">
          <a:xfrm>
            <a:off x="884238" y="2395538"/>
            <a:ext cx="1374775" cy="652462"/>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dirty="0">
                <a:solidFill>
                  <a:srgbClr val="000000"/>
                </a:solidFill>
              </a:rPr>
              <a:t>CDB  Seed</a:t>
            </a:r>
          </a:p>
        </p:txBody>
      </p:sp>
      <p:sp>
        <p:nvSpPr>
          <p:cNvPr id="8" name="Rectangle 63"/>
          <p:cNvSpPr>
            <a:spLocks noChangeArrowheads="1"/>
          </p:cNvSpPr>
          <p:nvPr/>
        </p:nvSpPr>
        <p:spPr bwMode="auto">
          <a:xfrm>
            <a:off x="2844800" y="2382838"/>
            <a:ext cx="1055688" cy="665162"/>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dirty="0">
                <a:solidFill>
                  <a:srgbClr val="000000"/>
                </a:solidFill>
              </a:rPr>
              <a:t>Regularpdb1</a:t>
            </a:r>
          </a:p>
        </p:txBody>
      </p:sp>
      <p:sp>
        <p:nvSpPr>
          <p:cNvPr id="9" name="TextBox 157"/>
          <p:cNvSpPr txBox="1">
            <a:spLocks noChangeArrowheads="1"/>
          </p:cNvSpPr>
          <p:nvPr/>
        </p:nvSpPr>
        <p:spPr bwMode="auto">
          <a:xfrm>
            <a:off x="609600" y="1143000"/>
            <a:ext cx="884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FF"/>
                </a:solidFill>
              </a:rPr>
              <a:t>CDB1</a:t>
            </a:r>
          </a:p>
        </p:txBody>
      </p:sp>
      <p:sp>
        <p:nvSpPr>
          <p:cNvPr id="10" name="Rectangle 282"/>
          <p:cNvSpPr>
            <a:spLocks noChangeArrowheads="1"/>
          </p:cNvSpPr>
          <p:nvPr/>
        </p:nvSpPr>
        <p:spPr bwMode="auto">
          <a:xfrm>
            <a:off x="711200" y="1600200"/>
            <a:ext cx="4164013" cy="4603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cxnSp>
        <p:nvCxnSpPr>
          <p:cNvPr id="11" name="Straight Arrow Connector 120"/>
          <p:cNvCxnSpPr>
            <a:cxnSpLocks noChangeShapeType="1"/>
          </p:cNvCxnSpPr>
          <p:nvPr/>
        </p:nvCxnSpPr>
        <p:spPr bwMode="auto">
          <a:xfrm rot="5400000" flipH="1" flipV="1">
            <a:off x="1565275" y="2227263"/>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 name="Straight Arrow Connector 62"/>
          <p:cNvCxnSpPr>
            <a:cxnSpLocks noChangeShapeType="1"/>
          </p:cNvCxnSpPr>
          <p:nvPr/>
        </p:nvCxnSpPr>
        <p:spPr bwMode="auto">
          <a:xfrm rot="5400000" flipH="1" flipV="1">
            <a:off x="3149600" y="2227263"/>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3" name="Straight Arrow Connector 80"/>
          <p:cNvCxnSpPr>
            <a:cxnSpLocks noChangeShapeType="1"/>
          </p:cNvCxnSpPr>
          <p:nvPr/>
        </p:nvCxnSpPr>
        <p:spPr bwMode="auto">
          <a:xfrm flipV="1">
            <a:off x="4265613" y="2065338"/>
            <a:ext cx="0" cy="116205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4" name="Rectangle 85"/>
          <p:cNvSpPr>
            <a:spLocks noChangeArrowheads="1"/>
          </p:cNvSpPr>
          <p:nvPr/>
        </p:nvSpPr>
        <p:spPr bwMode="auto">
          <a:xfrm>
            <a:off x="1008063" y="5626100"/>
            <a:ext cx="1725612" cy="395288"/>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pdb4</a:t>
            </a:r>
          </a:p>
        </p:txBody>
      </p:sp>
      <p:cxnSp>
        <p:nvCxnSpPr>
          <p:cNvPr id="15" name="Straight Arrow Connector 88"/>
          <p:cNvCxnSpPr>
            <a:cxnSpLocks noChangeShapeType="1"/>
          </p:cNvCxnSpPr>
          <p:nvPr/>
        </p:nvCxnSpPr>
        <p:spPr bwMode="auto">
          <a:xfrm flipV="1">
            <a:off x="4773613" y="2065338"/>
            <a:ext cx="0" cy="2700337"/>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6" name="Rectangle 89"/>
          <p:cNvSpPr>
            <a:spLocks noChangeArrowheads="1"/>
          </p:cNvSpPr>
          <p:nvPr/>
        </p:nvSpPr>
        <p:spPr bwMode="auto">
          <a:xfrm>
            <a:off x="2928938" y="5624513"/>
            <a:ext cx="1727200" cy="395287"/>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 pdb5</a:t>
            </a:r>
          </a:p>
        </p:txBody>
      </p:sp>
      <p:sp>
        <p:nvSpPr>
          <p:cNvPr id="17" name="Rectangle 282"/>
          <p:cNvSpPr>
            <a:spLocks noChangeArrowheads="1"/>
          </p:cNvSpPr>
          <p:nvPr/>
        </p:nvSpPr>
        <p:spPr bwMode="auto">
          <a:xfrm>
            <a:off x="889000" y="3143250"/>
            <a:ext cx="3502025"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Application root PDB_APP1</a:t>
            </a:r>
          </a:p>
        </p:txBody>
      </p:sp>
      <p:sp>
        <p:nvSpPr>
          <p:cNvPr id="18" name="Rectangle 282"/>
          <p:cNvSpPr>
            <a:spLocks noChangeArrowheads="1"/>
          </p:cNvSpPr>
          <p:nvPr/>
        </p:nvSpPr>
        <p:spPr bwMode="auto">
          <a:xfrm>
            <a:off x="889000" y="4719638"/>
            <a:ext cx="3935413"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Application root PDB_APP2</a:t>
            </a:r>
          </a:p>
        </p:txBody>
      </p:sp>
      <p:cxnSp>
        <p:nvCxnSpPr>
          <p:cNvPr id="19" name="Straight Arrow Connector 120"/>
          <p:cNvCxnSpPr>
            <a:cxnSpLocks noChangeShapeType="1"/>
          </p:cNvCxnSpPr>
          <p:nvPr/>
        </p:nvCxnSpPr>
        <p:spPr bwMode="auto">
          <a:xfrm rot="5400000" flipH="1" flipV="1">
            <a:off x="1419225" y="39465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0" name="Straight Arrow Connector 79"/>
          <p:cNvCxnSpPr>
            <a:cxnSpLocks noChangeShapeType="1"/>
          </p:cNvCxnSpPr>
          <p:nvPr/>
        </p:nvCxnSpPr>
        <p:spPr bwMode="auto">
          <a:xfrm rot="5400000" flipH="1" flipV="1">
            <a:off x="2800350" y="39465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1" name="Straight Arrow Connector 82"/>
          <p:cNvCxnSpPr>
            <a:cxnSpLocks noChangeShapeType="1"/>
          </p:cNvCxnSpPr>
          <p:nvPr/>
        </p:nvCxnSpPr>
        <p:spPr bwMode="auto">
          <a:xfrm rot="5400000" flipH="1" flipV="1">
            <a:off x="3900488" y="3946525"/>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 name="Rectangle 284"/>
          <p:cNvSpPr>
            <a:spLocks noChangeArrowheads="1"/>
          </p:cNvSpPr>
          <p:nvPr/>
        </p:nvSpPr>
        <p:spPr bwMode="auto">
          <a:xfrm>
            <a:off x="769938" y="4079875"/>
            <a:ext cx="1249362" cy="468313"/>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seed</a:t>
            </a:r>
          </a:p>
        </p:txBody>
      </p:sp>
      <p:sp>
        <p:nvSpPr>
          <p:cNvPr id="23" name="Rectangle 77"/>
          <p:cNvSpPr>
            <a:spLocks noChangeArrowheads="1"/>
          </p:cNvSpPr>
          <p:nvPr/>
        </p:nvSpPr>
        <p:spPr bwMode="auto">
          <a:xfrm>
            <a:off x="2159000" y="4079875"/>
            <a:ext cx="1247775" cy="468313"/>
          </a:xfrm>
          <a:prstGeom prst="rect">
            <a:avLst/>
          </a:prstGeom>
          <a:solidFill>
            <a:srgbClr val="FFCC99"/>
          </a:solidFill>
          <a:ln w="28575" algn="ctr">
            <a:solidFill>
              <a:schemeClr val="tx1"/>
            </a:solidFill>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Application PDB pdb2</a:t>
            </a:r>
          </a:p>
        </p:txBody>
      </p:sp>
      <p:sp>
        <p:nvSpPr>
          <p:cNvPr id="24" name="Rectangle 81"/>
          <p:cNvSpPr>
            <a:spLocks noChangeArrowheads="1"/>
          </p:cNvSpPr>
          <p:nvPr/>
        </p:nvSpPr>
        <p:spPr bwMode="auto">
          <a:xfrm>
            <a:off x="3502025" y="4079875"/>
            <a:ext cx="1154113"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App.PDB</a:t>
            </a:r>
          </a:p>
          <a:p>
            <a:pPr eaLnBrk="1" hangingPunct="1">
              <a:buFont typeface="Arial" panose="020B0604020202020204" pitchFamily="34" charset="0"/>
              <a:buNone/>
            </a:pPr>
            <a:r>
              <a:rPr lang="en-US" altLang="en-US" sz="1200" dirty="0">
                <a:solidFill>
                  <a:srgbClr val="000000"/>
                </a:solidFill>
              </a:rPr>
              <a:t>pdb3</a:t>
            </a:r>
          </a:p>
        </p:txBody>
      </p:sp>
      <p:cxnSp>
        <p:nvCxnSpPr>
          <p:cNvPr id="25" name="Straight Arrow Connector 87"/>
          <p:cNvCxnSpPr>
            <a:cxnSpLocks noChangeShapeType="1"/>
          </p:cNvCxnSpPr>
          <p:nvPr/>
        </p:nvCxnSpPr>
        <p:spPr bwMode="auto">
          <a:xfrm rot="5400000" flipH="1" flipV="1">
            <a:off x="2106613" y="5473700"/>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6" name="Straight Arrow Connector 90"/>
          <p:cNvCxnSpPr>
            <a:cxnSpLocks noChangeShapeType="1"/>
          </p:cNvCxnSpPr>
          <p:nvPr/>
        </p:nvCxnSpPr>
        <p:spPr bwMode="auto">
          <a:xfrm rot="5400000" flipH="1" flipV="1">
            <a:off x="3189288" y="5473700"/>
            <a:ext cx="3238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87548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7982" y="365126"/>
            <a:ext cx="9360886" cy="622299"/>
          </a:xfrm>
        </p:spPr>
        <p:txBody>
          <a:bodyPr>
            <a:normAutofit fontScale="90000"/>
          </a:bodyPr>
          <a:lstStyle/>
          <a:p>
            <a:pPr eaLnBrk="1" hangingPunct="1"/>
            <a:r>
              <a:rPr lang="en-US" altLang="en-US" dirty="0"/>
              <a:t>Application Name and Version</a:t>
            </a:r>
          </a:p>
        </p:txBody>
      </p:sp>
      <p:sp>
        <p:nvSpPr>
          <p:cNvPr id="24579" name="Content Placeholder 2"/>
          <p:cNvSpPr>
            <a:spLocks noGrp="1"/>
          </p:cNvSpPr>
          <p:nvPr>
            <p:ph idx="1"/>
          </p:nvPr>
        </p:nvSpPr>
        <p:spPr>
          <a:xfrm>
            <a:off x="622300" y="1243013"/>
            <a:ext cx="10944225" cy="1673225"/>
          </a:xfrm>
        </p:spPr>
        <p:txBody>
          <a:bodyPr>
            <a:normAutofit lnSpcReduction="10000"/>
          </a:bodyPr>
          <a:lstStyle/>
          <a:p>
            <a:pPr eaLnBrk="1" hangingPunct="1"/>
            <a:r>
              <a:rPr lang="en-US" altLang="en-US" dirty="0"/>
              <a:t>An application container can be tagged with:</a:t>
            </a:r>
          </a:p>
          <a:p>
            <a:pPr lvl="1" eaLnBrk="1" hangingPunct="1"/>
            <a:r>
              <a:rPr lang="en-US" altLang="en-US" dirty="0"/>
              <a:t>An application name</a:t>
            </a:r>
          </a:p>
          <a:p>
            <a:pPr lvl="1" eaLnBrk="1" hangingPunct="1"/>
            <a:r>
              <a:rPr lang="en-US" altLang="en-US" dirty="0"/>
              <a:t>An application version</a:t>
            </a:r>
          </a:p>
          <a:p>
            <a:pPr eaLnBrk="1" hangingPunct="1"/>
            <a:r>
              <a:rPr lang="en-US" altLang="en-US" dirty="0"/>
              <a:t>An application can be patched, upgraded, or uninstalled.</a:t>
            </a:r>
          </a:p>
        </p:txBody>
      </p:sp>
      <p:sp>
        <p:nvSpPr>
          <p:cNvPr id="24580" name="Rectangle 56"/>
          <p:cNvSpPr>
            <a:spLocks noChangeArrowheads="1"/>
          </p:cNvSpPr>
          <p:nvPr/>
        </p:nvSpPr>
        <p:spPr bwMode="auto">
          <a:xfrm>
            <a:off x="711200" y="3200400"/>
            <a:ext cx="10868025" cy="2971800"/>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24581" name="Rectangle 284"/>
          <p:cNvSpPr>
            <a:spLocks noChangeArrowheads="1"/>
          </p:cNvSpPr>
          <p:nvPr/>
        </p:nvSpPr>
        <p:spPr bwMode="auto">
          <a:xfrm>
            <a:off x="862013" y="4124325"/>
            <a:ext cx="960437" cy="804863"/>
          </a:xfrm>
          <a:prstGeom prst="rect">
            <a:avLst/>
          </a:prstGeom>
          <a:solidFill>
            <a:srgbClr val="FFCC99"/>
          </a:solidFill>
          <a:ln w="28575" algn="ctr">
            <a:solidFill>
              <a:schemeClr val="tx1"/>
            </a:solidFill>
            <a:round/>
            <a:headEnd/>
            <a:tailEnd type="none" w="lg" len="lg"/>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CDB  Seed</a:t>
            </a:r>
          </a:p>
        </p:txBody>
      </p:sp>
      <p:sp>
        <p:nvSpPr>
          <p:cNvPr id="24582" name="Rectangle 63"/>
          <p:cNvSpPr>
            <a:spLocks noChangeArrowheads="1"/>
          </p:cNvSpPr>
          <p:nvPr/>
        </p:nvSpPr>
        <p:spPr bwMode="auto">
          <a:xfrm>
            <a:off x="1968500" y="4124325"/>
            <a:ext cx="958850" cy="806450"/>
          </a:xfrm>
          <a:prstGeom prst="rect">
            <a:avLst/>
          </a:prstGeom>
          <a:solidFill>
            <a:srgbClr val="FFCC99"/>
          </a:solidFill>
          <a:ln w="28575" algn="ctr">
            <a:solidFill>
              <a:schemeClr val="tx1"/>
            </a:solidFill>
            <a:round/>
            <a:headEnd/>
            <a:tailEnd type="none" w="lg" len="lg"/>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dirty="0">
                <a:solidFill>
                  <a:srgbClr val="000000"/>
                </a:solidFill>
              </a:rPr>
              <a:t>Regular PDB1</a:t>
            </a:r>
          </a:p>
        </p:txBody>
      </p:sp>
      <p:sp>
        <p:nvSpPr>
          <p:cNvPr id="24583" name="TextBox 157"/>
          <p:cNvSpPr txBox="1">
            <a:spLocks noChangeArrowheads="1"/>
          </p:cNvSpPr>
          <p:nvPr/>
        </p:nvSpPr>
        <p:spPr bwMode="auto">
          <a:xfrm>
            <a:off x="711200" y="5765800"/>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CDB</a:t>
            </a:r>
          </a:p>
        </p:txBody>
      </p:sp>
      <p:sp>
        <p:nvSpPr>
          <p:cNvPr id="24584" name="Rounded Rectangle 27"/>
          <p:cNvSpPr>
            <a:spLocks noChangeArrowheads="1"/>
          </p:cNvSpPr>
          <p:nvPr/>
        </p:nvSpPr>
        <p:spPr bwMode="auto">
          <a:xfrm>
            <a:off x="3070225" y="3971925"/>
            <a:ext cx="4976813" cy="20574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585" name="Rectangle 282"/>
          <p:cNvSpPr>
            <a:spLocks noChangeArrowheads="1"/>
          </p:cNvSpPr>
          <p:nvPr/>
        </p:nvSpPr>
        <p:spPr bwMode="auto">
          <a:xfrm>
            <a:off x="3846513" y="4114800"/>
            <a:ext cx="3502025"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PDB_APP1</a:t>
            </a:r>
          </a:p>
        </p:txBody>
      </p:sp>
      <p:sp>
        <p:nvSpPr>
          <p:cNvPr id="24586" name="Rectangle 284"/>
          <p:cNvSpPr>
            <a:spLocks noChangeArrowheads="1"/>
          </p:cNvSpPr>
          <p:nvPr/>
        </p:nvSpPr>
        <p:spPr bwMode="auto">
          <a:xfrm>
            <a:off x="3273425" y="4935538"/>
            <a:ext cx="1439863" cy="468312"/>
          </a:xfrm>
          <a:prstGeom prst="rect">
            <a:avLst/>
          </a:prstGeom>
          <a:solidFill>
            <a:srgbClr val="FFCC99"/>
          </a:solidFill>
          <a:ln w="28575" algn="ctr">
            <a:solidFill>
              <a:schemeClr val="tx1"/>
            </a:solidFill>
            <a:prstDash val="dash"/>
            <a:round/>
            <a:headEnd/>
            <a:tailEnd/>
          </a:ln>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seed PDB</a:t>
            </a:r>
          </a:p>
        </p:txBody>
      </p:sp>
      <p:sp>
        <p:nvSpPr>
          <p:cNvPr id="24587" name="Rectangle 77"/>
          <p:cNvSpPr>
            <a:spLocks noChangeArrowheads="1"/>
          </p:cNvSpPr>
          <p:nvPr/>
        </p:nvSpPr>
        <p:spPr bwMode="auto">
          <a:xfrm>
            <a:off x="4859338" y="4935538"/>
            <a:ext cx="1438275" cy="468312"/>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PDB </a:t>
            </a:r>
            <a:r>
              <a:rPr lang="en-US" altLang="en-US" sz="1200" dirty="0">
                <a:solidFill>
                  <a:srgbClr val="000000"/>
                </a:solidFill>
              </a:rPr>
              <a:t>pdb2</a:t>
            </a:r>
          </a:p>
        </p:txBody>
      </p:sp>
      <p:sp>
        <p:nvSpPr>
          <p:cNvPr id="24588" name="Rectangle 81"/>
          <p:cNvSpPr>
            <a:spLocks noChangeArrowheads="1"/>
          </p:cNvSpPr>
          <p:nvPr/>
        </p:nvSpPr>
        <p:spPr bwMode="auto">
          <a:xfrm>
            <a:off x="6391275" y="4933950"/>
            <a:ext cx="1554163"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dirty="0">
                <a:solidFill>
                  <a:srgbClr val="000000"/>
                </a:solidFill>
              </a:rPr>
              <a:t>Application PDB </a:t>
            </a:r>
            <a:r>
              <a:rPr lang="en-US" altLang="en-US" sz="1200" dirty="0">
                <a:solidFill>
                  <a:srgbClr val="000000"/>
                </a:solidFill>
              </a:rPr>
              <a:t>pdb3</a:t>
            </a:r>
          </a:p>
        </p:txBody>
      </p:sp>
      <p:sp>
        <p:nvSpPr>
          <p:cNvPr id="24589" name="TextBox 28"/>
          <p:cNvSpPr txBox="1">
            <a:spLocks noChangeArrowheads="1"/>
          </p:cNvSpPr>
          <p:nvPr/>
        </p:nvSpPr>
        <p:spPr bwMode="auto">
          <a:xfrm>
            <a:off x="3625850" y="5426075"/>
            <a:ext cx="3725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solidFill>
                  <a:srgbClr val="000000"/>
                </a:solidFill>
              </a:rPr>
              <a:t>Application container PDB_APP1</a:t>
            </a:r>
          </a:p>
          <a:p>
            <a:pPr algn="ctr" eaLnBrk="1" hangingPunct="1"/>
            <a:r>
              <a:rPr lang="en-US" altLang="en-US" sz="1600" b="1" dirty="0">
                <a:solidFill>
                  <a:srgbClr val="000000"/>
                </a:solidFill>
              </a:rPr>
              <a:t>APP1 Version 4.1 </a:t>
            </a:r>
            <a:r>
              <a:rPr lang="en-US" altLang="en-US" sz="1600" b="1" dirty="0">
                <a:solidFill>
                  <a:srgbClr val="000000"/>
                </a:solidFill>
                <a:sym typeface="Wingdings" panose="05000000000000000000" pitchFamily="2" charset="2"/>
              </a:rPr>
              <a:t> Upgraded to 4.2</a:t>
            </a:r>
            <a:endParaRPr lang="en-US" altLang="en-US" sz="1600" b="1" dirty="0">
              <a:solidFill>
                <a:srgbClr val="000000"/>
              </a:solidFill>
            </a:endParaRPr>
          </a:p>
        </p:txBody>
      </p:sp>
      <p:sp>
        <p:nvSpPr>
          <p:cNvPr id="24590" name="Rounded Rectangle 29"/>
          <p:cNvSpPr>
            <a:spLocks noChangeArrowheads="1"/>
          </p:cNvSpPr>
          <p:nvPr/>
        </p:nvSpPr>
        <p:spPr bwMode="auto">
          <a:xfrm>
            <a:off x="8205788" y="3962400"/>
            <a:ext cx="3271837" cy="2057400"/>
          </a:xfrm>
          <a:prstGeom prst="roundRect">
            <a:avLst>
              <a:gd name="adj" fmla="val 16667"/>
            </a:avLst>
          </a:prstGeom>
          <a:solidFill>
            <a:srgbClr val="FFFFCC"/>
          </a:solidFill>
          <a:ln w="28575" algn="ctr">
            <a:solidFill>
              <a:schemeClr val="tx1"/>
            </a:solidFill>
            <a:round/>
            <a:headEnd type="none" w="sm" len="sm"/>
            <a:tailEnd type="none" w="sm" len="sm"/>
          </a:ln>
        </p:spPr>
        <p:txBody>
          <a:bodyPr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591" name="Rectangle 282"/>
          <p:cNvSpPr>
            <a:spLocks noChangeArrowheads="1"/>
          </p:cNvSpPr>
          <p:nvPr/>
        </p:nvSpPr>
        <p:spPr bwMode="auto">
          <a:xfrm>
            <a:off x="8456613" y="4114800"/>
            <a:ext cx="2541587" cy="6477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Arial" panose="020B0604020202020204" pitchFamily="34" charset="0"/>
              <a:buNone/>
            </a:pPr>
            <a:r>
              <a:rPr lang="en-US" altLang="en-US" sz="1600" b="1" dirty="0">
                <a:solidFill>
                  <a:srgbClr val="000000"/>
                </a:solidFill>
              </a:rPr>
              <a:t>Application</a:t>
            </a:r>
            <a:r>
              <a:rPr lang="en-US" altLang="en-US" sz="1600" dirty="0">
                <a:solidFill>
                  <a:srgbClr val="000000"/>
                </a:solidFill>
              </a:rPr>
              <a:t> </a:t>
            </a:r>
            <a:r>
              <a:rPr lang="en-US" altLang="en-US" sz="1600" b="1" dirty="0">
                <a:solidFill>
                  <a:srgbClr val="000000"/>
                </a:solidFill>
              </a:rPr>
              <a:t>root PDB_APP2</a:t>
            </a:r>
          </a:p>
        </p:txBody>
      </p:sp>
      <p:sp>
        <p:nvSpPr>
          <p:cNvPr id="24592" name="Rectangle 85"/>
          <p:cNvSpPr>
            <a:spLocks noChangeArrowheads="1"/>
          </p:cNvSpPr>
          <p:nvPr/>
        </p:nvSpPr>
        <p:spPr bwMode="auto">
          <a:xfrm>
            <a:off x="8589963" y="4933950"/>
            <a:ext cx="1169987"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a:t>
            </a:r>
          </a:p>
          <a:p>
            <a:pPr eaLnBrk="1" hangingPunct="1">
              <a:buFont typeface="Arial" panose="020B0604020202020204" pitchFamily="34" charset="0"/>
              <a:buNone/>
            </a:pPr>
            <a:r>
              <a:rPr lang="en-US" altLang="en-US" sz="1200" dirty="0">
                <a:solidFill>
                  <a:srgbClr val="000000"/>
                </a:solidFill>
              </a:rPr>
              <a:t>pdb4</a:t>
            </a:r>
          </a:p>
        </p:txBody>
      </p:sp>
      <p:sp>
        <p:nvSpPr>
          <p:cNvPr id="24593" name="Rectangle 89"/>
          <p:cNvSpPr>
            <a:spLocks noChangeArrowheads="1"/>
          </p:cNvSpPr>
          <p:nvPr/>
        </p:nvSpPr>
        <p:spPr bwMode="auto">
          <a:xfrm>
            <a:off x="9883775" y="4933950"/>
            <a:ext cx="1203325" cy="468313"/>
          </a:xfrm>
          <a:prstGeom prst="rect">
            <a:avLst/>
          </a:prstGeom>
          <a:solidFill>
            <a:srgbClr val="FFCC99"/>
          </a:solidFill>
          <a:ln w="28575" algn="ctr">
            <a:solidFill>
              <a:schemeClr val="tx1"/>
            </a:solidFill>
            <a:round/>
            <a:headEnd/>
            <a:tailEnd/>
          </a:ln>
        </p:spPr>
        <p:txBody>
          <a:bodyPr lIns="92075" tIns="46038" rIns="92075" bIns="46038"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200" dirty="0">
                <a:solidFill>
                  <a:srgbClr val="000000"/>
                </a:solidFill>
              </a:rPr>
              <a:t>App. PDB</a:t>
            </a:r>
          </a:p>
          <a:p>
            <a:pPr eaLnBrk="1" hangingPunct="1">
              <a:buFont typeface="Arial" panose="020B0604020202020204" pitchFamily="34" charset="0"/>
              <a:buNone/>
            </a:pPr>
            <a:r>
              <a:rPr lang="en-US" altLang="en-US" sz="1200" dirty="0">
                <a:solidFill>
                  <a:srgbClr val="000000"/>
                </a:solidFill>
              </a:rPr>
              <a:t>pdb5</a:t>
            </a:r>
          </a:p>
        </p:txBody>
      </p:sp>
      <p:sp>
        <p:nvSpPr>
          <p:cNvPr id="24594" name="TextBox 32"/>
          <p:cNvSpPr txBox="1">
            <a:spLocks noChangeArrowheads="1"/>
          </p:cNvSpPr>
          <p:nvPr/>
        </p:nvSpPr>
        <p:spPr bwMode="auto">
          <a:xfrm>
            <a:off x="8545513" y="5410200"/>
            <a:ext cx="2613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solidFill>
                  <a:srgbClr val="000000"/>
                </a:solidFill>
              </a:rPr>
              <a:t>Application container PDB_APP2</a:t>
            </a:r>
          </a:p>
          <a:p>
            <a:pPr algn="ctr" eaLnBrk="1" hangingPunct="1"/>
            <a:r>
              <a:rPr lang="en-US" altLang="en-US" sz="1600" b="1" dirty="0">
                <a:solidFill>
                  <a:srgbClr val="000000"/>
                </a:solidFill>
              </a:rPr>
              <a:t>APP2 Vers. 1.0</a:t>
            </a:r>
          </a:p>
        </p:txBody>
      </p:sp>
      <p:sp>
        <p:nvSpPr>
          <p:cNvPr id="24595" name="Rectangle 282"/>
          <p:cNvSpPr>
            <a:spLocks noChangeArrowheads="1"/>
          </p:cNvSpPr>
          <p:nvPr/>
        </p:nvSpPr>
        <p:spPr bwMode="auto">
          <a:xfrm>
            <a:off x="812800" y="3378200"/>
            <a:ext cx="10609263" cy="4318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33" name="Vertical Scroll 32"/>
          <p:cNvSpPr>
            <a:spLocks noChangeAspect="1"/>
          </p:cNvSpPr>
          <p:nvPr/>
        </p:nvSpPr>
        <p:spPr bwMode="auto">
          <a:xfrm>
            <a:off x="8932863" y="1149350"/>
            <a:ext cx="2411412" cy="1295400"/>
          </a:xfrm>
          <a:prstGeom prst="verticalScroll">
            <a:avLst>
              <a:gd name="adj" fmla="val 13297"/>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24597" name="TextBox 60"/>
          <p:cNvSpPr txBox="1">
            <a:spLocks noChangeArrowheads="1"/>
          </p:cNvSpPr>
          <p:nvPr/>
        </p:nvSpPr>
        <p:spPr bwMode="auto">
          <a:xfrm>
            <a:off x="9164638" y="1376363"/>
            <a:ext cx="20431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i="1" dirty="0">
                <a:solidFill>
                  <a:srgbClr val="000000"/>
                </a:solidFill>
              </a:rPr>
              <a:t>DBA_APPLICATIONS</a:t>
            </a:r>
          </a:p>
          <a:p>
            <a:pPr eaLnBrk="1" hangingPunct="1"/>
            <a:r>
              <a:rPr lang="en-US" altLang="en-US" sz="1200" i="1" dirty="0">
                <a:solidFill>
                  <a:srgbClr val="000000"/>
                </a:solidFill>
              </a:rPr>
              <a:t>DBA_APP_VERSIONS</a:t>
            </a:r>
          </a:p>
          <a:p>
            <a:pPr eaLnBrk="1" hangingPunct="1"/>
            <a:r>
              <a:rPr lang="en-US" altLang="en-US" sz="1200" i="1" dirty="0">
                <a:solidFill>
                  <a:srgbClr val="000000"/>
                </a:solidFill>
              </a:rPr>
              <a:t>DBA_APP_PATCHES</a:t>
            </a:r>
          </a:p>
          <a:p>
            <a:pPr eaLnBrk="1" hangingPunct="1"/>
            <a:r>
              <a:rPr lang="en-US" altLang="en-US" sz="1200" i="1" dirty="0">
                <a:solidFill>
                  <a:srgbClr val="000000"/>
                </a:solidFill>
              </a:rPr>
              <a:t>DBA_APP_ERRORS</a:t>
            </a:r>
          </a:p>
          <a:p>
            <a:pPr eaLnBrk="1" hangingPunct="1"/>
            <a:r>
              <a:rPr lang="en-US" altLang="en-US" sz="1200" i="1" dirty="0">
                <a:solidFill>
                  <a:srgbClr val="000000"/>
                </a:solidFill>
              </a:rPr>
              <a:t>DBA_APP_STATEMENTS</a:t>
            </a:r>
          </a:p>
        </p:txBody>
      </p:sp>
      <p:sp>
        <p:nvSpPr>
          <p:cNvPr id="24598" name="Up Arrow 31"/>
          <p:cNvSpPr>
            <a:spLocks noChangeArrowheads="1"/>
          </p:cNvSpPr>
          <p:nvPr/>
        </p:nvSpPr>
        <p:spPr bwMode="auto">
          <a:xfrm>
            <a:off x="2212975" y="3763963"/>
            <a:ext cx="384175"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599" name="Up Arrow 33"/>
          <p:cNvSpPr>
            <a:spLocks noChangeArrowheads="1"/>
          </p:cNvSpPr>
          <p:nvPr/>
        </p:nvSpPr>
        <p:spPr bwMode="auto">
          <a:xfrm>
            <a:off x="1200150" y="3763963"/>
            <a:ext cx="382588" cy="360362"/>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600" name="Up Arrow 34"/>
          <p:cNvSpPr>
            <a:spLocks noChangeArrowheads="1"/>
          </p:cNvSpPr>
          <p:nvPr/>
        </p:nvSpPr>
        <p:spPr bwMode="auto">
          <a:xfrm>
            <a:off x="5219700" y="3619500"/>
            <a:ext cx="384175" cy="360363"/>
          </a:xfrm>
          <a:prstGeom prst="upArrow">
            <a:avLst>
              <a:gd name="adj1" fmla="val 50000"/>
              <a:gd name="adj2" fmla="val 50167"/>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4601" name="Up Arrow 35"/>
          <p:cNvSpPr>
            <a:spLocks noChangeArrowheads="1"/>
          </p:cNvSpPr>
          <p:nvPr/>
        </p:nvSpPr>
        <p:spPr bwMode="auto">
          <a:xfrm>
            <a:off x="9645650" y="3624263"/>
            <a:ext cx="384175" cy="323850"/>
          </a:xfrm>
          <a:prstGeom prst="upArrow">
            <a:avLst>
              <a:gd name="adj1" fmla="val 50000"/>
              <a:gd name="adj2" fmla="val 49824"/>
            </a:avLst>
          </a:prstGeom>
          <a:solidFill>
            <a:schemeClr val="accent2"/>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37" name="Up Arrow 36"/>
          <p:cNvSpPr/>
          <p:nvPr/>
        </p:nvSpPr>
        <p:spPr bwMode="auto">
          <a:xfrm>
            <a:off x="4132263" y="4691063"/>
            <a:ext cx="241300"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38" name="Up Arrow 37"/>
          <p:cNvSpPr/>
          <p:nvPr/>
        </p:nvSpPr>
        <p:spPr bwMode="auto">
          <a:xfrm>
            <a:off x="5381625" y="4691063"/>
            <a:ext cx="238125"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39" name="Up Arrow 38"/>
          <p:cNvSpPr/>
          <p:nvPr/>
        </p:nvSpPr>
        <p:spPr bwMode="auto">
          <a:xfrm>
            <a:off x="6683375" y="4691063"/>
            <a:ext cx="238125" cy="252412"/>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40" name="Up Arrow 39"/>
          <p:cNvSpPr/>
          <p:nvPr/>
        </p:nvSpPr>
        <p:spPr bwMode="auto">
          <a:xfrm>
            <a:off x="9053513" y="4686300"/>
            <a:ext cx="239712"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
        <p:nvSpPr>
          <p:cNvPr id="41" name="Up Arrow 40"/>
          <p:cNvSpPr/>
          <p:nvPr/>
        </p:nvSpPr>
        <p:spPr bwMode="auto">
          <a:xfrm>
            <a:off x="10167938" y="4686300"/>
            <a:ext cx="241300" cy="252413"/>
          </a:xfrm>
          <a:prstGeom prst="upArrow">
            <a:avLst/>
          </a:prstGeom>
          <a:solidFill>
            <a:schemeClr val="accent2">
              <a:lumMod val="60000"/>
              <a:lumOff val="40000"/>
            </a:schemeClr>
          </a:solidFill>
          <a:ln w="28575"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rgbClr val="000000"/>
              </a:solidFill>
              <a:latin typeface="Arial" charset="0"/>
              <a:cs typeface="Arial" charset="0"/>
            </a:endParaRPr>
          </a:p>
        </p:txBody>
      </p:sp>
    </p:spTree>
    <p:custDataLst>
      <p:tags r:id="rId1"/>
    </p:custDataLst>
    <p:extLst>
      <p:ext uri="{BB962C8B-B14F-4D97-AF65-F5344CB8AC3E}">
        <p14:creationId xmlns:p14="http://schemas.microsoft.com/office/powerpoint/2010/main" val="17358013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1df6783-6b0f-437e-95d5-b75aaae99578"/>
  <p:tag name="ARTICULATE_SLIDE_PAUSE" val="0"/>
  <p:tag name="ARTICULATE_NAV_LEVEL" val="2"/>
  <p:tag name="ARTICULATE_PLAYLIST_ID" val="-1"/>
  <p:tag name="ARTICULATE_VIEW_MODE" val="0"/>
  <p:tag name="ARTICULATE_LOCK_SLIDE" val="0"/>
  <p:tag name="ARTICULATE_SLIDE_NAV" val="30"/>
  <p:tag name="AUDIO_ID" val="406"/>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TITLE_TAG" val="Common and Local Entities"/>
  <p:tag name="ARTICULATE_SLIDE_GUID" val="b65b5680-94ff-485c-a36a-422d6702dec6"/>
  <p:tag name="AUDIO_IMPORT" val="D:\Curriculum_devt\Courses\NF12\Pluggable DB\Lesson1\audio\Slide21.wav"/>
  <p:tag name="ELAPSEDTIME" val="55.114"/>
  <p:tag name="TIMELINE" val="7.49/10.90/13.96/23.04/26.64"/>
  <p:tag name="ARTICULATE_SLIDE_PAUSE" val="0"/>
  <p:tag name="ARTICULATE_NAV_LEVEL" val="2"/>
  <p:tag name="ARTICULATE_PLAYLIST_ID" val="-1"/>
  <p:tag name="ARTICULATE_VIEW_MODE" val="0"/>
  <p:tag name="ARTICULATE_LOCK_SLIDE" val="0"/>
  <p:tag name="ARTICULATE_SLIDE_NAV" val="25"/>
  <p:tag name="AUDIO_ID" val="407"/>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70ef2378-5b9b-4b84-aeec-1bc27d5f4fd0"/>
  <p:tag name="ARTICULATE_TITLE_TAG" val="Impacts"/>
  <p:tag name="TIMELINE" val="9.58/20.60/42.46/66.88/98.29"/>
  <p:tag name="AUDIO_IMPORT" val="D:\Curriculum_devt\Courses\NF12\Pluggable DB\Lesson1\audio\Slide30.wav"/>
  <p:tag name="ELAPSEDTIME" val="226.273"/>
  <p:tag name="ARTICULATE_SLIDE_PAUSE" val="0"/>
  <p:tag name="ARTICULATE_NAV_LEVEL" val="2"/>
  <p:tag name="ARTICULATE_PLAYLIST_ID" val="-1"/>
  <p:tag name="ARTICULATE_VIEW_MODE" val="0"/>
  <p:tag name="ARTICULATE_LOCK_SLIDE" val="0"/>
  <p:tag name="ARTICULATE_SLIDE_NAV" val="34"/>
  <p:tag name="AUDIO_ID" val="408"/>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1605</TotalTime>
  <Words>5877</Words>
  <Application>Microsoft Office PowerPoint</Application>
  <PresentationFormat>Custom</PresentationFormat>
  <Paragraphs>713</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Application PDBs and Application Installation</vt:lpstr>
      <vt:lpstr>Objectives</vt:lpstr>
      <vt:lpstr>Regular PDBs</vt:lpstr>
      <vt:lpstr>PDBs and Applications</vt:lpstr>
      <vt:lpstr>Application Containers </vt:lpstr>
      <vt:lpstr>Application Containers: Other Features</vt:lpstr>
      <vt:lpstr>Types of Containers</vt:lpstr>
      <vt:lpstr>Creating Application PDBs</vt:lpstr>
      <vt:lpstr>Application Name and Version</vt:lpstr>
      <vt:lpstr>Installing Applications</vt:lpstr>
      <vt:lpstr>Patching and Upgrading Applications</vt:lpstr>
      <vt:lpstr>Application Common Objects </vt:lpstr>
      <vt:lpstr>Use Cases for Application Containers</vt:lpstr>
      <vt:lpstr>Use Case: Pure PDB-Based Versus Hybrid Model</vt:lpstr>
      <vt:lpstr>Container Map</vt:lpstr>
      <vt:lpstr>Container Map: Example</vt:lpstr>
      <vt:lpstr>Query Routed Appropriately </vt:lpstr>
      <vt:lpstr>Dynamic Container Map</vt:lpstr>
      <vt:lpstr>Container Map and Containers Default</vt:lpstr>
      <vt:lpstr>Query Across CDBs Using Application Root Replica</vt:lpstr>
      <vt:lpstr>Durable Location Transparency  </vt:lpstr>
      <vt:lpstr>Data Dictionary Views</vt:lpstr>
      <vt:lpstr>Terminology in Application Container Context</vt:lpstr>
      <vt:lpstr>Commonality in Application Containers</vt:lpstr>
      <vt:lpstr>Impacts</vt:lpstr>
      <vt:lpstr>Summary </vt:lpstr>
      <vt:lpstr>Practice 3: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PDBs  and Application Installation</dc:title>
  <dc:subject>OU7_Jan2018</dc:subject>
  <dc:creator>Dominique Jeunot</dc:creator>
  <cp:keywords>OU7 PowerPoint Template</cp:keywords>
  <dc:description>Oracle University Production Services PowerPoint Template</dc:description>
  <cp:lastModifiedBy>HP</cp:lastModifiedBy>
  <cp:revision>71</cp:revision>
  <cp:lastPrinted>2002-03-28T23:57:22Z</cp:lastPrinted>
  <dcterms:created xsi:type="dcterms:W3CDTF">2018-02-20T13:14:08Z</dcterms:created>
  <dcterms:modified xsi:type="dcterms:W3CDTF">2021-01-06T13:26:29Z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