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3.xml" ContentType="application/vnd.openxmlformats-officedocument.presentationml.notesSlide+xml"/>
  <Override PartName="/ppt/tags/tag21.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16"/>
  </p:notesMasterIdLst>
  <p:handoutMasterIdLst>
    <p:handoutMasterId r:id="rId1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88825" cy="6858000"/>
  <p:notesSz cx="7772400" cy="10058400"/>
  <p:custDataLst>
    <p:tags r:id="rId18"/>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guide id="4" orient="horz" pos="5164">
          <p15:clr>
            <a:srgbClr val="A4A3A4"/>
          </p15:clr>
        </p15:guide>
        <p15:guide id="5" pos="49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2DE82"/>
    <a:srgbClr val="DFF1CB"/>
    <a:srgbClr val="0000FF"/>
    <a:srgbClr val="D8E1E6"/>
    <a:srgbClr val="D8E3E4"/>
    <a:srgbClr val="FFF7EF"/>
    <a:srgbClr val="5F5F5F"/>
    <a:srgbClr val="DCE3E4"/>
    <a:srgbClr val="F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471" autoAdjust="0"/>
    <p:restoredTop sz="79374" autoAdjust="0"/>
  </p:normalViewPr>
  <p:slideViewPr>
    <p:cSldViewPr showGuides="1">
      <p:cViewPr varScale="1">
        <p:scale>
          <a:sx n="115" d="100"/>
          <a:sy n="115" d="100"/>
        </p:scale>
        <p:origin x="1013" y="72"/>
      </p:cViewPr>
      <p:guideLst>
        <p:guide orient="horz" pos="2160"/>
        <p:guide orient="horz" pos="864"/>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p:scale>
          <a:sx n="100" d="100"/>
          <a:sy n="100" d="100"/>
        </p:scale>
        <p:origin x="-2220" y="-72"/>
      </p:cViewPr>
      <p:guideLst>
        <p:guide orient="horz" pos="2923"/>
        <p:guide orient="horz" pos="283"/>
        <p:guide pos="2202"/>
        <p:guide orient="horz" pos="5164"/>
        <p:guide pos="49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49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484632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altLang="en-US" dirty="0"/>
              <a:t>Oracle Database </a:t>
            </a:r>
            <a:r>
              <a:rPr lang="en-US" altLang="en-US" dirty="0" smtClean="0"/>
              <a:t>19c: </a:t>
            </a:r>
            <a:r>
              <a:rPr lang="en-US" altLang="en-US" dirty="0"/>
              <a:t>Managing Multitenant Architecture</a:t>
            </a:r>
            <a:r>
              <a:rPr lang="en-US" dirty="0"/>
              <a:t>   12 - </a:t>
            </a:r>
            <a:fld id="{7C951E65-0BAA-4B24-AD87-683F8269D8DB}" type="slidenum">
              <a:rPr lang="en-US" smtClean="0"/>
              <a:pPr>
                <a:defRPr/>
              </a:pPr>
              <a:t>‹#›</a:t>
            </a:fld>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1061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Notes Placeholder 2"/>
          <p:cNvSpPr>
            <a:spLocks noGrp="1"/>
          </p:cNvSpPr>
          <p:nvPr>
            <p:ph type="body" idx="1"/>
            <p:custDataLst>
              <p:tags r:id="rId1"/>
            </p:custDataLst>
          </p:nvPr>
        </p:nvSpPr>
        <p:spPr/>
        <p:txBody>
          <a:bodyPr/>
          <a:lstStyle/>
          <a:p>
            <a:pPr lvl="1"/>
            <a:r>
              <a:rPr lang="en-US" altLang="en-US" dirty="0" smtClean="0"/>
              <a:t>To perform a full transportable</a:t>
            </a:r>
            <a:r>
              <a:rPr lang="fr-FR" altLang="en-US" dirty="0" smtClean="0"/>
              <a:t> </a:t>
            </a:r>
            <a:r>
              <a:rPr lang="fr-FR" altLang="en-US" dirty="0" err="1" smtClean="0"/>
              <a:t>operation</a:t>
            </a:r>
            <a:r>
              <a:rPr lang="fr-FR" altLang="en-US" dirty="0" smtClean="0"/>
              <a:t>, </a:t>
            </a:r>
            <a:r>
              <a:rPr lang="fr-FR" altLang="en-US" dirty="0" err="1" smtClean="0"/>
              <a:t>follow</a:t>
            </a:r>
            <a:r>
              <a:rPr lang="fr-FR" altLang="en-US" dirty="0" smtClean="0"/>
              <a:t> the </a:t>
            </a:r>
            <a:r>
              <a:rPr lang="fr-FR" altLang="en-US" dirty="0" err="1" smtClean="0"/>
              <a:t>steps</a:t>
            </a:r>
            <a:r>
              <a:rPr lang="fr-FR" altLang="en-US" dirty="0" smtClean="0"/>
              <a:t> as </a:t>
            </a:r>
            <a:r>
              <a:rPr lang="fr-FR" altLang="en-US" dirty="0" err="1" smtClean="0"/>
              <a:t>below</a:t>
            </a:r>
            <a:r>
              <a:rPr lang="fr-FR" altLang="en-US" dirty="0" smtClean="0"/>
              <a:t>:</a:t>
            </a:r>
          </a:p>
          <a:p>
            <a:pPr marL="533346" lvl="2" indent="-228600">
              <a:buFont typeface="+mj-lt"/>
              <a:buAutoNum type="arabicPeriod"/>
            </a:pPr>
            <a:r>
              <a:rPr lang="en-US" altLang="en-US" dirty="0" smtClean="0"/>
              <a:t>Before the export, make all of the user-defined tablespaces in the database read-only.</a:t>
            </a:r>
          </a:p>
          <a:p>
            <a:pPr marL="533346" lvl="2" indent="-228600">
              <a:buFont typeface="+mj-lt"/>
              <a:buAutoNum type="arabicPeriod"/>
            </a:pPr>
            <a:r>
              <a:rPr lang="en-US" altLang="en-US" dirty="0" smtClean="0"/>
              <a:t>Invoke the Oracle Data Pump export utility as a user with the </a:t>
            </a:r>
            <a:r>
              <a:rPr lang="en-US" altLang="en-US" dirty="0" smtClean="0">
                <a:latin typeface="Courier New" panose="02070309020205020404" pitchFamily="49" charset="0"/>
                <a:cs typeface="Courier New" panose="02070309020205020404" pitchFamily="49" charset="0"/>
              </a:rPr>
              <a:t>DATAPUMP_EXP_FULL_DATABASE</a:t>
            </a:r>
            <a:r>
              <a:rPr lang="en-US" altLang="en-US" dirty="0" smtClean="0"/>
              <a:t> role and specify the full transportable export options: </a:t>
            </a:r>
            <a:r>
              <a:rPr lang="en-US" altLang="en-US" dirty="0" smtClean="0">
                <a:latin typeface="Courier New" panose="02070309020205020404" pitchFamily="49" charset="0"/>
                <a:cs typeface="Courier New" panose="02070309020205020404" pitchFamily="49" charset="0"/>
              </a:rPr>
              <a:t>FULL=Y</a:t>
            </a:r>
            <a:r>
              <a:rPr lang="en-US" altLang="en-US" dirty="0" smtClean="0"/>
              <a:t>, </a:t>
            </a:r>
            <a:r>
              <a:rPr lang="en-US" altLang="en-US" dirty="0" smtClean="0">
                <a:latin typeface="Courier New" panose="02070309020205020404" pitchFamily="49" charset="0"/>
                <a:cs typeface="Courier New" panose="02070309020205020404" pitchFamily="49" charset="0"/>
              </a:rPr>
              <a:t>TRANSPORTABLE=ALWAYS</a:t>
            </a:r>
            <a:r>
              <a:rPr lang="en-US" altLang="en-US" dirty="0" smtClean="0"/>
              <a:t> . </a:t>
            </a:r>
            <a:br>
              <a:rPr lang="en-US" altLang="en-US" dirty="0" smtClean="0"/>
            </a:br>
            <a:r>
              <a:rPr lang="en-US" altLang="en-US" dirty="0" smtClean="0"/>
              <a:t>The </a:t>
            </a:r>
            <a:r>
              <a:rPr lang="en-US" altLang="en-US" dirty="0" smtClean="0">
                <a:latin typeface="Courier New" panose="02070309020205020404" pitchFamily="49" charset="0"/>
                <a:cs typeface="Courier New" panose="02070309020205020404" pitchFamily="49" charset="0"/>
              </a:rPr>
              <a:t>LOGFILE</a:t>
            </a:r>
            <a:r>
              <a:rPr lang="en-US" altLang="en-US" dirty="0" smtClean="0"/>
              <a:t> parameter is important because it will contain the list of </a:t>
            </a:r>
            <a:r>
              <a:rPr lang="en-US" altLang="en-US" dirty="0" err="1" smtClean="0"/>
              <a:t>datafiles</a:t>
            </a:r>
            <a:r>
              <a:rPr lang="en-US" altLang="en-US" dirty="0" smtClean="0"/>
              <a:t> that need to be transported for the import operation.</a:t>
            </a:r>
          </a:p>
          <a:p>
            <a:pPr marL="533346" lvl="2" indent="-228600">
              <a:buFont typeface="+mj-lt"/>
              <a:buAutoNum type="arabicPeriod"/>
            </a:pPr>
            <a:r>
              <a:rPr lang="en-US" altLang="en-US" dirty="0" smtClean="0"/>
              <a:t>Before the import, transport the dump file.</a:t>
            </a:r>
          </a:p>
          <a:p>
            <a:pPr marL="533346" lvl="2" indent="-228600">
              <a:buFont typeface="+mj-lt"/>
              <a:buAutoNum type="arabicPeriod"/>
            </a:pPr>
            <a:r>
              <a:rPr lang="fr-FR" altLang="en-US" dirty="0" smtClean="0"/>
              <a:t>Transport the </a:t>
            </a:r>
            <a:r>
              <a:rPr lang="fr-FR" altLang="en-US" dirty="0" err="1" smtClean="0"/>
              <a:t>datafiles</a:t>
            </a:r>
            <a:r>
              <a:rPr lang="fr-FR" altLang="en-US" dirty="0" smtClean="0"/>
              <a:t> </a:t>
            </a:r>
            <a:r>
              <a:rPr lang="fr-FR" altLang="en-US" dirty="0" err="1" smtClean="0"/>
              <a:t>that</a:t>
            </a:r>
            <a:r>
              <a:rPr lang="fr-FR" altLang="en-US" dirty="0" smtClean="0"/>
              <a:t> </a:t>
            </a:r>
            <a:r>
              <a:rPr lang="fr-FR" altLang="en-US" dirty="0" err="1" smtClean="0"/>
              <a:t>you</a:t>
            </a:r>
            <a:r>
              <a:rPr lang="fr-FR" altLang="en-US" dirty="0" smtClean="0"/>
              <a:t> </a:t>
            </a:r>
            <a:r>
              <a:rPr lang="fr-FR" altLang="en-US" dirty="0" err="1" smtClean="0"/>
              <a:t>may</a:t>
            </a:r>
            <a:r>
              <a:rPr lang="fr-FR" altLang="en-US" dirty="0" smtClean="0"/>
              <a:t> have </a:t>
            </a:r>
            <a:r>
              <a:rPr lang="fr-FR" altLang="en-US" dirty="0" err="1" smtClean="0"/>
              <a:t>converted</a:t>
            </a:r>
            <a:r>
              <a:rPr lang="fr-FR" altLang="en-US" dirty="0" smtClean="0"/>
              <a:t>. </a:t>
            </a:r>
            <a:r>
              <a:rPr lang="en-US" altLang="en-US" dirty="0" smtClean="0"/>
              <a:t>If you are transporting the database to a platform different from the source platform, then determine if cross-platform database transport is supported for both the source and target platforms. If both platforms have the same endianness, no conversion is necessary. Otherwise you must do a conversion of each tablespace in the database either at the source or target database using either </a:t>
            </a:r>
            <a:r>
              <a:rPr lang="en-US" altLang="en-US" dirty="0" smtClean="0">
                <a:latin typeface="Courier New" panose="02070309020205020404" pitchFamily="49" charset="0"/>
                <a:cs typeface="Courier New" panose="02070309020205020404" pitchFamily="49" charset="0"/>
              </a:rPr>
              <a:t>DBMS_FILE_TRANSFER</a:t>
            </a:r>
            <a:r>
              <a:rPr lang="en-US" altLang="en-US" dirty="0" smtClean="0"/>
              <a:t> or </a:t>
            </a:r>
            <a:r>
              <a:rPr lang="en-US" altLang="en-US" dirty="0" smtClean="0">
                <a:latin typeface="Courier New" panose="02070309020205020404" pitchFamily="49" charset="0"/>
                <a:cs typeface="Courier New" panose="02070309020205020404" pitchFamily="49" charset="0"/>
              </a:rPr>
              <a:t>RMAN</a:t>
            </a:r>
            <a:r>
              <a:rPr lang="en-US" altLang="en-US" dirty="0" smtClean="0"/>
              <a:t> </a:t>
            </a:r>
            <a:r>
              <a:rPr lang="en-US" altLang="en-US" dirty="0" smtClean="0">
                <a:latin typeface="Courier New" panose="02070309020205020404" pitchFamily="49" charset="0"/>
                <a:cs typeface="Courier New" panose="02070309020205020404" pitchFamily="49" charset="0"/>
              </a:rPr>
              <a:t>CONVERT</a:t>
            </a:r>
            <a:r>
              <a:rPr lang="en-US" altLang="en-US" dirty="0" smtClean="0"/>
              <a:t> command.</a:t>
            </a:r>
          </a:p>
          <a:p>
            <a:pPr marL="533346" lvl="2" indent="-228600">
              <a:buFont typeface="+mj-lt"/>
              <a:buAutoNum type="arabicPeriod"/>
            </a:pPr>
            <a:r>
              <a:rPr lang="en-US" altLang="en-US" dirty="0" smtClean="0"/>
              <a:t>Invoke the Oracle Data Pump import utility as a user with the </a:t>
            </a:r>
            <a:r>
              <a:rPr lang="en-US" altLang="en-US" dirty="0" smtClean="0">
                <a:latin typeface="Courier New" panose="02070309020205020404" pitchFamily="49" charset="0"/>
                <a:cs typeface="Courier New" panose="02070309020205020404" pitchFamily="49" charset="0"/>
              </a:rPr>
              <a:t>DATAPUMP_IMP_FULL_DATABASE</a:t>
            </a:r>
            <a:r>
              <a:rPr lang="en-US" altLang="en-US" dirty="0" smtClean="0"/>
              <a:t> role and specify the full transportable import options: </a:t>
            </a:r>
            <a:r>
              <a:rPr lang="en-US" altLang="en-US" dirty="0" smtClean="0">
                <a:latin typeface="Courier New" panose="02070309020205020404" pitchFamily="49" charset="0"/>
                <a:cs typeface="Courier New" panose="02070309020205020404" pitchFamily="49" charset="0"/>
              </a:rPr>
              <a:t>FULL=Y</a:t>
            </a:r>
            <a:r>
              <a:rPr lang="en-US" altLang="en-US" dirty="0" smtClean="0"/>
              <a:t>, </a:t>
            </a:r>
            <a:r>
              <a:rPr lang="en-US" altLang="en-US" dirty="0" smtClean="0">
                <a:latin typeface="Courier New" panose="02070309020205020404" pitchFamily="49" charset="0"/>
                <a:cs typeface="Courier New" panose="02070309020205020404" pitchFamily="49" charset="0"/>
              </a:rPr>
              <a:t>TRANSPORT_DATAFILES</a:t>
            </a:r>
            <a:r>
              <a:rPr lang="en-US" altLang="en-US" dirty="0" smtClean="0"/>
              <a:t>.</a:t>
            </a:r>
          </a:p>
          <a:p>
            <a:pPr marL="533346" lvl="2" indent="-228600">
              <a:buFont typeface="+mj-lt"/>
              <a:buAutoNum type="arabicPeriod"/>
            </a:pPr>
            <a:r>
              <a:rPr lang="fr-FR" altLang="en-US" dirty="0" err="1" smtClean="0"/>
              <a:t>Make</a:t>
            </a:r>
            <a:r>
              <a:rPr lang="fr-FR" altLang="en-US" dirty="0" smtClean="0"/>
              <a:t> the source </a:t>
            </a:r>
            <a:r>
              <a:rPr lang="fr-FR" altLang="en-US" dirty="0" err="1" smtClean="0"/>
              <a:t>tablespaces</a:t>
            </a:r>
            <a:r>
              <a:rPr lang="fr-FR" altLang="en-US" dirty="0" smtClean="0"/>
              <a:t> </a:t>
            </a:r>
            <a:r>
              <a:rPr lang="fr-FR" altLang="en-US" dirty="0" err="1" smtClean="0"/>
              <a:t>read-write</a:t>
            </a:r>
            <a:r>
              <a:rPr lang="fr-FR" altLang="en-US" dirty="0" smtClean="0"/>
              <a:t>. You </a:t>
            </a:r>
            <a:r>
              <a:rPr lang="fr-FR" altLang="en-US" dirty="0" err="1" smtClean="0"/>
              <a:t>can</a:t>
            </a:r>
            <a:r>
              <a:rPr lang="fr-FR" altLang="en-US" dirty="0" smtClean="0"/>
              <a:t> </a:t>
            </a:r>
            <a:r>
              <a:rPr lang="fr-FR" altLang="en-US" dirty="0" err="1" smtClean="0"/>
              <a:t>perform</a:t>
            </a:r>
            <a:r>
              <a:rPr lang="fr-FR" altLang="en-US" dirty="0" smtClean="0"/>
              <a:t> </a:t>
            </a:r>
            <a:r>
              <a:rPr lang="fr-FR" altLang="en-US" dirty="0" err="1" smtClean="0"/>
              <a:t>this</a:t>
            </a:r>
            <a:r>
              <a:rPr lang="fr-FR" altLang="en-US" dirty="0" smtClean="0"/>
              <a:t> </a:t>
            </a:r>
            <a:r>
              <a:rPr lang="fr-FR" altLang="en-US" dirty="0" err="1" smtClean="0"/>
              <a:t>operation</a:t>
            </a:r>
            <a:r>
              <a:rPr lang="fr-FR" altLang="en-US" dirty="0" smtClean="0"/>
              <a:t> </a:t>
            </a:r>
            <a:r>
              <a:rPr lang="fr-FR" altLang="en-US" dirty="0" err="1" smtClean="0"/>
              <a:t>before</a:t>
            </a:r>
            <a:r>
              <a:rPr lang="fr-FR" altLang="en-US" dirty="0" smtClean="0"/>
              <a:t> </a:t>
            </a:r>
            <a:r>
              <a:rPr lang="fr-FR" altLang="en-US" dirty="0" err="1" smtClean="0"/>
              <a:t>step</a:t>
            </a:r>
            <a:r>
              <a:rPr lang="fr-FR" altLang="en-US" dirty="0" smtClean="0"/>
              <a:t> 5.</a:t>
            </a:r>
            <a:endParaRPr lang="fr-FR" altLang="en-US" dirty="0"/>
          </a:p>
        </p:txBody>
      </p:sp>
      <p:sp>
        <p:nvSpPr>
          <p:cNvPr id="28676" name="Footer Placeholder 4"/>
          <p:cNvSpPr>
            <a:spLocks noGrp="1"/>
          </p:cNvSpPr>
          <p:nvPr>
            <p:ph type="ftr" sz="quarter" idx="4"/>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smtClean="0"/>
              <a:t>Oracle Database </a:t>
            </a:r>
            <a:r>
              <a:rPr lang="en-US" altLang="en-US" dirty="0" smtClean="0"/>
              <a:t>19c: </a:t>
            </a:r>
            <a:r>
              <a:rPr lang="en-US" altLang="en-US" dirty="0" smtClean="0"/>
              <a:t>Managing Multitenant Architecture   12 - </a:t>
            </a:r>
            <a:fld id="{E30A1DF9-8C19-49FF-80B8-065B955E5BA2}" type="slidenum">
              <a:rPr lang="en-US" altLang="en-US" smtClean="0"/>
              <a:pPr/>
              <a:t>10</a:t>
            </a:fld>
            <a:endParaRPr lang="en-US" altLang="en-US" dirty="0"/>
          </a:p>
        </p:txBody>
      </p:sp>
      <p:sp>
        <p:nvSpPr>
          <p:cNvPr id="4" name="Slide Image Placeholder 3"/>
          <p:cNvSpPr>
            <a:spLocks noGrp="1" noRot="1" noChangeAspect="1"/>
          </p:cNvSpPr>
          <p:nvPr>
            <p:ph type="sldImg"/>
          </p:nvPr>
        </p:nvSpPr>
        <p:spPr>
          <a:xfrm>
            <a:off x="457200" y="457200"/>
            <a:ext cx="6858000" cy="3859213"/>
          </a:xfrm>
        </p:spPr>
      </p:sp>
    </p:spTree>
    <p:extLst>
      <p:ext uri="{BB962C8B-B14F-4D97-AF65-F5344CB8AC3E}">
        <p14:creationId xmlns:p14="http://schemas.microsoft.com/office/powerpoint/2010/main" val="1480674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457200" y="457200"/>
            <a:ext cx="6858000" cy="3859213"/>
          </a:xfrm>
          <a:ln/>
        </p:spPr>
      </p:sp>
      <p:sp>
        <p:nvSpPr>
          <p:cNvPr id="29699" name="Notes Placeholder 2"/>
          <p:cNvSpPr>
            <a:spLocks noGrp="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50813" lvl="1" indent="0"/>
            <a:r>
              <a:rPr lang="en-US" altLang="en-US" dirty="0" smtClean="0"/>
              <a:t>To transport a database over the network, use import with the </a:t>
            </a:r>
            <a:r>
              <a:rPr lang="en-US" altLang="en-US" dirty="0" smtClean="0">
                <a:latin typeface="Courier New" panose="02070309020205020404" pitchFamily="49" charset="0"/>
                <a:cs typeface="Courier New" panose="02070309020205020404" pitchFamily="49" charset="0"/>
              </a:rPr>
              <a:t>NETWORK_LINK</a:t>
            </a:r>
            <a:r>
              <a:rPr lang="en-US" altLang="en-US" dirty="0" smtClean="0"/>
              <a:t> parameter. The import is performed using a database link, and there is no dump file involved.</a:t>
            </a:r>
          </a:p>
          <a:p>
            <a:pPr marL="608013" lvl="2" indent="-303213"/>
            <a:r>
              <a:rPr lang="en-US" altLang="en-US" dirty="0" smtClean="0"/>
              <a:t>If the source or target database is a PDB, use the PDB service name in the </a:t>
            </a:r>
            <a:r>
              <a:rPr lang="en-US" altLang="en-US" dirty="0" smtClean="0">
                <a:latin typeface="Courier New" panose="02070309020205020404" pitchFamily="49" charset="0"/>
                <a:cs typeface="Courier New" panose="02070309020205020404" pitchFamily="49" charset="0"/>
              </a:rPr>
              <a:t>USERID</a:t>
            </a:r>
            <a:r>
              <a:rPr lang="en-US" altLang="en-US" dirty="0" smtClean="0"/>
              <a:t> clause.</a:t>
            </a:r>
          </a:p>
          <a:p>
            <a:pPr marL="608013" lvl="2" indent="-303213"/>
            <a:r>
              <a:rPr lang="en-US" altLang="en-US" dirty="0" smtClean="0"/>
              <a:t>The Oracle Data Pump network import copies the metadata for objects contained within the user-defined tablespaces and both the metadata and data for user-defined objects contained within the administrative tablespaces, such as </a:t>
            </a:r>
            <a:r>
              <a:rPr lang="en-US" altLang="en-US" dirty="0" smtClean="0">
                <a:latin typeface="Courier New" panose="02070309020205020404" pitchFamily="49" charset="0"/>
                <a:cs typeface="Courier New" panose="02070309020205020404" pitchFamily="49" charset="0"/>
              </a:rPr>
              <a:t>SYSTEM</a:t>
            </a:r>
            <a:r>
              <a:rPr lang="en-US" altLang="en-US" dirty="0" smtClean="0"/>
              <a:t> and </a:t>
            </a:r>
            <a:r>
              <a:rPr lang="en-US" altLang="en-US" dirty="0" smtClean="0">
                <a:latin typeface="Courier New" panose="02070309020205020404" pitchFamily="49" charset="0"/>
                <a:cs typeface="Courier New" panose="02070309020205020404" pitchFamily="49" charset="0"/>
              </a:rPr>
              <a:t>SYSAUX</a:t>
            </a:r>
            <a:r>
              <a:rPr lang="en-US" altLang="en-US" dirty="0" smtClean="0"/>
              <a:t>.</a:t>
            </a:r>
          </a:p>
          <a:p>
            <a:pPr marL="608013" lvl="2" indent="-303213"/>
            <a:r>
              <a:rPr lang="en-US" altLang="en-US" dirty="0" smtClean="0"/>
              <a:t>When the import is complete, the user-defined tablespaces are in read-write mode.</a:t>
            </a:r>
          </a:p>
          <a:p>
            <a:pPr marL="608013" lvl="2" indent="-303213"/>
            <a:r>
              <a:rPr lang="en-US" altLang="en-US" dirty="0" smtClean="0"/>
              <a:t>Make the user-defined tablespaces read-write again at the source database.</a:t>
            </a:r>
            <a:endParaRPr lang="en-US" altLang="en-US" dirty="0"/>
          </a:p>
        </p:txBody>
      </p:sp>
      <p:sp>
        <p:nvSpPr>
          <p:cNvPr id="2970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smtClean="0"/>
              <a:t>Oracle Database </a:t>
            </a:r>
            <a:r>
              <a:rPr lang="en-US" altLang="en-US" dirty="0" smtClean="0"/>
              <a:t>19c: </a:t>
            </a:r>
            <a:r>
              <a:rPr lang="en-US" altLang="en-US" dirty="0" smtClean="0"/>
              <a:t>Managing Multitenant Architecture   12 - </a:t>
            </a:r>
            <a:fld id="{19DA92AC-93DC-46FD-B87D-BD538D6C8C70}" type="slidenum">
              <a:rPr lang="en-US" altLang="en-US" smtClean="0"/>
              <a:t>11</a:t>
            </a:fld>
            <a:endParaRPr lang="en-US" altLang="en-US" dirty="0"/>
          </a:p>
        </p:txBody>
      </p:sp>
    </p:spTree>
    <p:extLst>
      <p:ext uri="{BB962C8B-B14F-4D97-AF65-F5344CB8AC3E}">
        <p14:creationId xmlns:p14="http://schemas.microsoft.com/office/powerpoint/2010/main" val="2175356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Notes Placeholder 2"/>
          <p:cNvSpPr>
            <a:spLocks noGrp="1"/>
          </p:cNvSpPr>
          <p:nvPr>
            <p:ph type="body" idx="1"/>
            <p:custDataLst>
              <p:tags r:id="rId1"/>
            </p:custDataLst>
          </p:nvPr>
        </p:nvSpPr>
        <p:spPr/>
        <p:txBody>
          <a:bodyPr/>
          <a:lstStyle/>
          <a:p>
            <a:pPr lvl="1"/>
            <a:r>
              <a:rPr lang="en-US" dirty="0" smtClean="0"/>
              <a:t>To load records from a text file into a PDB, if you activate SQL*Loader Express Mode, specifying only the username and the TABLE parameter, it uses default settings for a number of other parameters. You can override most of the defaults by specifying additional parameters on the command line.</a:t>
            </a:r>
          </a:p>
          <a:p>
            <a:pPr lvl="1"/>
            <a:r>
              <a:rPr lang="en-US" dirty="0" smtClean="0"/>
              <a:t>SQL*Loader express mode generates two files. The names of the log files come from the name of the table (by default).</a:t>
            </a:r>
          </a:p>
          <a:p>
            <a:pPr lvl="2"/>
            <a:r>
              <a:rPr lang="en-US" dirty="0" smtClean="0"/>
              <a:t>A log file that includes:</a:t>
            </a:r>
          </a:p>
          <a:p>
            <a:pPr lvl="3"/>
            <a:r>
              <a:rPr lang="en-US" dirty="0" smtClean="0"/>
              <a:t>The control file output</a:t>
            </a:r>
          </a:p>
          <a:p>
            <a:pPr lvl="3"/>
            <a:r>
              <a:rPr lang="en-US" dirty="0" smtClean="0"/>
              <a:t>A SQL script for creating the external table and performing the load using a SQL INSERT AS </a:t>
            </a:r>
            <a:r>
              <a:rPr lang="en-US" dirty="0" smtClean="0">
                <a:latin typeface="Courier New" panose="02070309020205020404" pitchFamily="49" charset="0"/>
                <a:cs typeface="Courier New" panose="02070309020205020404" pitchFamily="49" charset="0"/>
              </a:rPr>
              <a:t>SELECT</a:t>
            </a:r>
            <a:r>
              <a:rPr lang="en-US" dirty="0" smtClean="0"/>
              <a:t> statement</a:t>
            </a:r>
          </a:p>
          <a:p>
            <a:pPr lvl="3"/>
            <a:r>
              <a:rPr lang="en-US" dirty="0" smtClean="0"/>
              <a:t>Neither the control file nor the SQL script is used by SQL*Loader express mode. They are made available to you in case you want to use them as a starting point to perform operations using regular SQL*Loader or stand-alone external tables.</a:t>
            </a:r>
          </a:p>
          <a:p>
            <a:pPr lvl="2"/>
            <a:r>
              <a:rPr lang="fr-FR" dirty="0" smtClean="0"/>
              <a:t>A log file </a:t>
            </a:r>
            <a:r>
              <a:rPr lang="fr-FR" dirty="0" err="1" smtClean="0"/>
              <a:t>is</a:t>
            </a:r>
            <a:r>
              <a:rPr lang="fr-FR" dirty="0" smtClean="0"/>
              <a:t> </a:t>
            </a:r>
            <a:r>
              <a:rPr lang="fr-FR" dirty="0" err="1" smtClean="0"/>
              <a:t>similar</a:t>
            </a:r>
            <a:r>
              <a:rPr lang="fr-FR" dirty="0" smtClean="0"/>
              <a:t> to a SQL*Loader log file </a:t>
            </a:r>
            <a:r>
              <a:rPr lang="fr-FR" dirty="0" err="1" smtClean="0"/>
              <a:t>that</a:t>
            </a:r>
            <a:r>
              <a:rPr lang="fr-FR" dirty="0" smtClean="0"/>
              <a:t> </a:t>
            </a:r>
            <a:r>
              <a:rPr lang="fr-FR" dirty="0" err="1" smtClean="0"/>
              <a:t>describes</a:t>
            </a:r>
            <a:r>
              <a:rPr lang="fr-FR" dirty="0" smtClean="0"/>
              <a:t> the </a:t>
            </a:r>
            <a:r>
              <a:rPr lang="fr-FR" dirty="0" err="1" smtClean="0"/>
              <a:t>result</a:t>
            </a:r>
            <a:r>
              <a:rPr lang="fr-FR" dirty="0" smtClean="0"/>
              <a:t> of the </a:t>
            </a:r>
            <a:r>
              <a:rPr lang="fr-FR" dirty="0" err="1" smtClean="0"/>
              <a:t>operation</a:t>
            </a:r>
            <a:r>
              <a:rPr lang="fr-FR" dirty="0" smtClean="0"/>
              <a:t>. The </a:t>
            </a:r>
            <a:r>
              <a:rPr lang="en-US" dirty="0" smtClean="0"/>
              <a:t>"</a:t>
            </a:r>
            <a:r>
              <a:rPr lang="fr-FR" dirty="0" smtClean="0"/>
              <a:t>%p</a:t>
            </a:r>
            <a:r>
              <a:rPr lang="en-US" dirty="0" smtClean="0"/>
              <a:t>"</a:t>
            </a:r>
            <a:r>
              <a:rPr lang="fr-FR" dirty="0" smtClean="0"/>
              <a:t> </a:t>
            </a:r>
            <a:r>
              <a:rPr lang="en-US" dirty="0" smtClean="0"/>
              <a:t>represents the process ID of the SQL*Loader process.</a:t>
            </a:r>
          </a:p>
          <a:p>
            <a:pPr lvl="2"/>
            <a:endParaRPr lang="fr-FR" dirty="0" smtClean="0"/>
          </a:p>
          <a:p>
            <a:pPr lvl="2"/>
            <a:endParaRPr lang="en-US" dirty="0"/>
          </a:p>
        </p:txBody>
      </p:sp>
      <p:sp>
        <p:nvSpPr>
          <p:cNvPr id="30724" name="Footer Placeholder 4"/>
          <p:cNvSpPr>
            <a:spLocks noGrp="1"/>
          </p:cNvSpPr>
          <p:nvPr>
            <p:ph type="ftr" sz="quarter" idx="4"/>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smtClean="0"/>
              <a:t>Oracle Database </a:t>
            </a:r>
            <a:r>
              <a:rPr lang="en-US" altLang="en-US" dirty="0" smtClean="0"/>
              <a:t>19c: </a:t>
            </a:r>
            <a:r>
              <a:rPr lang="en-US" altLang="en-US" dirty="0" smtClean="0"/>
              <a:t>Managing Multitenant Architecture   12 - </a:t>
            </a:r>
            <a:fld id="{B449785C-A535-40D3-A635-8947AD1040AC}" type="slidenum">
              <a:rPr lang="en-US" altLang="en-US" smtClean="0"/>
              <a:pPr/>
              <a:t>12</a:t>
            </a:fld>
            <a:endParaRPr lang="en-US" altLang="en-US" dirty="0"/>
          </a:p>
        </p:txBody>
      </p:sp>
      <p:sp>
        <p:nvSpPr>
          <p:cNvPr id="4" name="Slide Image Placeholder 3"/>
          <p:cNvSpPr>
            <a:spLocks noGrp="1" noRot="1" noChangeAspect="1"/>
          </p:cNvSpPr>
          <p:nvPr>
            <p:ph type="sldImg"/>
          </p:nvPr>
        </p:nvSpPr>
        <p:spPr>
          <a:xfrm>
            <a:off x="457200" y="457200"/>
            <a:ext cx="6858000" cy="3859213"/>
          </a:xfrm>
        </p:spPr>
      </p:sp>
    </p:spTree>
    <p:extLst>
      <p:ext uri="{BB962C8B-B14F-4D97-AF65-F5344CB8AC3E}">
        <p14:creationId xmlns:p14="http://schemas.microsoft.com/office/powerpoint/2010/main" val="3594797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50813" lvl="1" indent="0"/>
            <a:endParaRPr lang="en-US" altLang="en-US" dirty="0"/>
          </a:p>
        </p:txBody>
      </p:sp>
      <p:sp>
        <p:nvSpPr>
          <p:cNvPr id="3174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12 - </a:t>
            </a:r>
            <a:fld id="{2A1F785A-1095-4251-A7F3-CBC5F332B7A4}" type="slidenum">
              <a:rPr lang="en-US" altLang="en-US" smtClean="0"/>
              <a:t>13</a:t>
            </a:fld>
            <a:endParaRPr lang="en-US" altLang="en-US" dirty="0"/>
          </a:p>
        </p:txBody>
      </p:sp>
      <p:sp>
        <p:nvSpPr>
          <p:cNvPr id="31748" name="Slide Image Placeholder 11"/>
          <p:cNvSpPr>
            <a:spLocks noGrp="1" noRot="1" noChangeAspect="1" noTextEdit="1"/>
          </p:cNvSpPr>
          <p:nvPr>
            <p:ph type="sldImg"/>
          </p:nvPr>
        </p:nvSpPr>
        <p:spPr>
          <a:xfrm>
            <a:off x="457200" y="457200"/>
            <a:ext cx="6858000" cy="3859213"/>
          </a:xfrm>
          <a:ln/>
        </p:spPr>
      </p:sp>
    </p:spTree>
    <p:extLst>
      <p:ext uri="{BB962C8B-B14F-4D97-AF65-F5344CB8AC3E}">
        <p14:creationId xmlns:p14="http://schemas.microsoft.com/office/powerpoint/2010/main" val="3792826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50813" lvl="1" indent="0"/>
            <a:endParaRPr lang="en-US" altLang="en-US" dirty="0"/>
          </a:p>
        </p:txBody>
      </p:sp>
      <p:sp>
        <p:nvSpPr>
          <p:cNvPr id="32771"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12 - </a:t>
            </a:r>
            <a:fld id="{1E5F5685-22C7-4BB2-B257-79644A0ED099}" type="slidenum">
              <a:rPr lang="en-US" altLang="en-US" smtClean="0"/>
              <a:t>14</a:t>
            </a:fld>
            <a:endParaRPr lang="en-US" altLang="en-US" dirty="0"/>
          </a:p>
        </p:txBody>
      </p:sp>
      <p:sp>
        <p:nvSpPr>
          <p:cNvPr id="32772" name="Slide Image Placeholder 7"/>
          <p:cNvSpPr>
            <a:spLocks noGrp="1" noRot="1" noChangeAspect="1" noTextEdit="1"/>
          </p:cNvSpPr>
          <p:nvPr>
            <p:ph type="sldImg"/>
          </p:nvPr>
        </p:nvSpPr>
        <p:spPr>
          <a:xfrm>
            <a:off x="457200" y="457200"/>
            <a:ext cx="6858000" cy="3859213"/>
          </a:xfrm>
          <a:ln/>
        </p:spPr>
      </p:sp>
    </p:spTree>
    <p:extLst>
      <p:ext uri="{BB962C8B-B14F-4D97-AF65-F5344CB8AC3E}">
        <p14:creationId xmlns:p14="http://schemas.microsoft.com/office/powerpoint/2010/main" val="3448434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For more information about data transportation between CDBs and PDBs using Data Pump, refer to “</a:t>
            </a:r>
            <a:r>
              <a:rPr lang="fr-FR" altLang="en-US" i="1" dirty="0"/>
              <a:t>Transporting Data</a:t>
            </a:r>
            <a:r>
              <a:rPr lang="en-US" altLang="en-US" dirty="0"/>
              <a:t>“ </a:t>
            </a:r>
            <a:r>
              <a:rPr lang="fr-FR" altLang="en-US" i="1" dirty="0"/>
              <a:t> in Oracle Database Administrator’s Guide </a:t>
            </a:r>
            <a:r>
              <a:rPr lang="fr-FR" altLang="en-US" i="1" dirty="0" smtClean="0"/>
              <a:t>19c </a:t>
            </a:r>
            <a:r>
              <a:rPr lang="fr-FR" altLang="en-US" dirty="0"/>
              <a:t>and also to</a:t>
            </a:r>
            <a:r>
              <a:rPr lang="fr-FR" altLang="en-US" i="1" dirty="0"/>
              <a:t> </a:t>
            </a:r>
            <a:r>
              <a:rPr lang="en-US" altLang="en-US" i="1" dirty="0"/>
              <a:t>Oracle Database Database Utilities </a:t>
            </a:r>
            <a:r>
              <a:rPr lang="en-US" altLang="en-US" i="1" dirty="0" smtClean="0"/>
              <a:t>19c. </a:t>
            </a:r>
            <a:endParaRPr lang="en-US" altLang="en-US" i="1" dirty="0"/>
          </a:p>
          <a:p>
            <a:endParaRPr lang="en-US" altLang="en-US" dirty="0"/>
          </a:p>
        </p:txBody>
      </p:sp>
      <p:sp>
        <p:nvSpPr>
          <p:cNvPr id="20483"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12 - </a:t>
            </a:r>
            <a:fld id="{65026323-E6C6-4BAD-90E4-958AF4067F87}" type="slidenum">
              <a:rPr lang="en-US" altLang="en-US" smtClean="0"/>
              <a:t>2</a:t>
            </a:fld>
            <a:endParaRPr lang="en-US" altLang="en-US" dirty="0"/>
          </a:p>
        </p:txBody>
      </p:sp>
      <p:sp>
        <p:nvSpPr>
          <p:cNvPr id="20484" name="Slide Image Placeholder 8"/>
          <p:cNvSpPr>
            <a:spLocks noGrp="1" noRot="1" noChangeAspect="1" noTextEdit="1"/>
          </p:cNvSpPr>
          <p:nvPr>
            <p:ph type="sldImg"/>
          </p:nvPr>
        </p:nvSpPr>
        <p:spPr>
          <a:xfrm>
            <a:off x="457200" y="457200"/>
            <a:ext cx="6858000" cy="3859213"/>
          </a:xfrm>
          <a:ln/>
        </p:spPr>
      </p:sp>
    </p:spTree>
    <p:extLst>
      <p:ext uri="{BB962C8B-B14F-4D97-AF65-F5344CB8AC3E}">
        <p14:creationId xmlns:p14="http://schemas.microsoft.com/office/powerpoint/2010/main" val="1400122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50813" lvl="1" indent="0"/>
            <a:r>
              <a:rPr lang="en-US" altLang="en-US" dirty="0"/>
              <a:t>All types of export and import operations are possible between non-CDBs and PDBs. There are no supported CDB-wide Data Pump export or import operations, but only per-PDB Data Pump export or import operations, specifying the service name in the </a:t>
            </a:r>
            <a:r>
              <a:rPr lang="en-US" altLang="en-US" dirty="0">
                <a:latin typeface="Courier New" panose="02070309020205020404" pitchFamily="49" charset="0"/>
                <a:cs typeface="Courier New" panose="02070309020205020404" pitchFamily="49" charset="0"/>
              </a:rPr>
              <a:t>USERID</a:t>
            </a:r>
            <a:r>
              <a:rPr lang="en-US" altLang="en-US" dirty="0"/>
              <a:t> clause.</a:t>
            </a:r>
          </a:p>
          <a:p>
            <a:pPr marL="608013" lvl="2" indent="-303213"/>
            <a:r>
              <a:rPr lang="en-US" altLang="en-US" dirty="0"/>
              <a:t>Export data from a non-CDB to import it into a PDB of a CDB.</a:t>
            </a:r>
          </a:p>
          <a:p>
            <a:pPr marL="608013" lvl="2" indent="-303213"/>
            <a:r>
              <a:rPr lang="en-US" altLang="en-US" dirty="0"/>
              <a:t>Export data from a PDB to import it into another PDB within the same CDB.</a:t>
            </a:r>
          </a:p>
          <a:p>
            <a:pPr marL="608013" lvl="2" indent="-303213"/>
            <a:r>
              <a:rPr lang="en-US" altLang="en-US" dirty="0"/>
              <a:t>Export data from a PDB to import it into a PDB of another CDB.</a:t>
            </a:r>
          </a:p>
          <a:p>
            <a:pPr marL="608013" lvl="2" indent="-303213"/>
            <a:r>
              <a:rPr lang="en-US" altLang="en-US" dirty="0"/>
              <a:t>Export data from a PDB to import it into a non-CDB.</a:t>
            </a:r>
          </a:p>
          <a:p>
            <a:pPr marL="150813" lvl="1" indent="0"/>
            <a:r>
              <a:rPr lang="en-US" altLang="en-US" dirty="0"/>
              <a:t>Different types </a:t>
            </a:r>
            <a:r>
              <a:rPr lang="en-US" altLang="en-US" dirty="0" smtClean="0"/>
              <a:t>of </a:t>
            </a:r>
            <a:r>
              <a:rPr lang="en-US" altLang="en-US" dirty="0"/>
              <a:t>Data Pump export and import are possible:</a:t>
            </a:r>
          </a:p>
          <a:p>
            <a:pPr marL="608013" lvl="2" indent="-303213"/>
            <a:r>
              <a:rPr lang="en-US" altLang="en-US" dirty="0"/>
              <a:t>Conventional export and import to export a full database (non-CDB or PDB) to import it into another database (non-CDB or PDB)</a:t>
            </a:r>
          </a:p>
          <a:p>
            <a:pPr marL="608013" lvl="2" indent="-303213"/>
            <a:r>
              <a:rPr lang="en-US" altLang="en-US" dirty="0"/>
              <a:t>Full transportable export and import to transport a full database (non-CDB or PDB) to import it into another database (non-CDB or PDB)</a:t>
            </a:r>
          </a:p>
          <a:p>
            <a:pPr marL="608013" lvl="2" indent="-303213"/>
            <a:r>
              <a:rPr lang="en-US" altLang="en-US" dirty="0"/>
              <a:t>Conventional or transportable tablespace export and import to export a full tablespace of a non-CDB or PDB to import it into another tablespace of a non-CDB or PDB</a:t>
            </a:r>
          </a:p>
          <a:p>
            <a:pPr marL="608013" lvl="2" indent="-303213"/>
            <a:r>
              <a:rPr lang="en-US" altLang="en-US" dirty="0"/>
              <a:t>Schema export and import to export a full schema of a non-CDB or PDB to import it into another tablespace of a non-CDB or PDB</a:t>
            </a:r>
          </a:p>
          <a:p>
            <a:pPr marL="608013" lvl="2" indent="-303213"/>
            <a:r>
              <a:rPr lang="en-US" altLang="en-US" dirty="0"/>
              <a:t>Table export and import to export a table of a non-CDB or PDB to import it into a non-CDB or PDB</a:t>
            </a:r>
          </a:p>
          <a:p>
            <a:pPr marL="608013" lvl="2" indent="-303213"/>
            <a:endParaRPr lang="en-US" altLang="en-US" dirty="0"/>
          </a:p>
          <a:p>
            <a:pPr marL="608013" lvl="2" indent="-303213"/>
            <a:endParaRPr lang="en-US" altLang="en-US" dirty="0"/>
          </a:p>
        </p:txBody>
      </p:sp>
      <p:sp>
        <p:nvSpPr>
          <p:cNvPr id="21507"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12 - </a:t>
            </a:r>
            <a:fld id="{66C38A40-F5D1-460C-ABD3-2FC7D5701A5F}" type="slidenum">
              <a:rPr lang="en-US" altLang="en-US" smtClean="0"/>
              <a:t>3</a:t>
            </a:fld>
            <a:endParaRPr lang="en-US" altLang="en-US" dirty="0"/>
          </a:p>
        </p:txBody>
      </p:sp>
      <p:sp>
        <p:nvSpPr>
          <p:cNvPr id="21508" name="Slide Image Placeholder 6"/>
          <p:cNvSpPr>
            <a:spLocks noGrp="1" noRot="1" noChangeAspect="1" noTextEdit="1"/>
          </p:cNvSpPr>
          <p:nvPr>
            <p:ph type="sldImg"/>
          </p:nvPr>
        </p:nvSpPr>
        <p:spPr>
          <a:xfrm>
            <a:off x="457200" y="457200"/>
            <a:ext cx="6858000" cy="3859213"/>
          </a:xfrm>
          <a:ln/>
        </p:spPr>
      </p:sp>
    </p:spTree>
    <p:extLst>
      <p:ext uri="{BB962C8B-B14F-4D97-AF65-F5344CB8AC3E}">
        <p14:creationId xmlns:p14="http://schemas.microsoft.com/office/powerpoint/2010/main" val="3413231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50813" lvl="1" indent="0"/>
            <a:r>
              <a:rPr lang="en-US" altLang="en-US" dirty="0"/>
              <a:t>To export data from a non-CDB and import it into a PDB of a CDB, use the steps as described in the slide.</a:t>
            </a:r>
          </a:p>
          <a:p>
            <a:pPr marL="150813" lvl="1" indent="0"/>
            <a:r>
              <a:rPr lang="en-US" altLang="en-US" dirty="0"/>
              <a:t>The choice made in the slide is to perform a conventional full database export from the non-CDB and a conventional full database import into the PDB. You can also perform a full transportable or a tablespace or schema or table-level export and import.</a:t>
            </a:r>
          </a:p>
          <a:p>
            <a:pPr marL="150813" lvl="1" indent="0"/>
            <a:r>
              <a:rPr lang="en-US" altLang="en-US" dirty="0"/>
              <a:t>The tablespace export and import can be of either types: conventional or transportable.</a:t>
            </a:r>
          </a:p>
          <a:p>
            <a:pPr marL="150813" lvl="1" indent="0"/>
            <a:r>
              <a:rPr lang="en-US" altLang="en-US" dirty="0"/>
              <a:t>The users exported from the non-CDB are re-created as local users in the PDB.</a:t>
            </a:r>
          </a:p>
          <a:p>
            <a:pPr marL="150813" lvl="1" indent="0"/>
            <a:r>
              <a:rPr lang="en-US" altLang="en-US" dirty="0"/>
              <a:t>The tablespaces for the new local users and objects need to be created in the PDB before the import.</a:t>
            </a:r>
          </a:p>
          <a:p>
            <a:pPr marL="608013" lvl="2" indent="-303213"/>
            <a:endParaRPr lang="en-US" altLang="en-US" dirty="0"/>
          </a:p>
          <a:p>
            <a:pPr marL="608013" lvl="2" indent="-303213"/>
            <a:endParaRPr lang="en-US" altLang="en-US" dirty="0"/>
          </a:p>
        </p:txBody>
      </p:sp>
      <p:sp>
        <p:nvSpPr>
          <p:cNvPr id="22531"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12 - </a:t>
            </a:r>
            <a:fld id="{084DDA0F-1E4E-48A6-AD99-C0B0CA150086}" type="slidenum">
              <a:rPr lang="en-US" altLang="en-US" smtClean="0"/>
              <a:t>4</a:t>
            </a:fld>
            <a:endParaRPr lang="en-US" altLang="en-US" dirty="0"/>
          </a:p>
        </p:txBody>
      </p:sp>
      <p:sp>
        <p:nvSpPr>
          <p:cNvPr id="22532" name="Slide Image Placeholder 6"/>
          <p:cNvSpPr>
            <a:spLocks noGrp="1" noRot="1" noChangeAspect="1" noTextEdit="1"/>
          </p:cNvSpPr>
          <p:nvPr>
            <p:ph type="sldImg"/>
          </p:nvPr>
        </p:nvSpPr>
        <p:spPr>
          <a:xfrm>
            <a:off x="457200" y="457200"/>
            <a:ext cx="6858000" cy="3859213"/>
          </a:xfrm>
          <a:ln/>
        </p:spPr>
      </p:sp>
    </p:spTree>
    <p:extLst>
      <p:ext uri="{BB962C8B-B14F-4D97-AF65-F5344CB8AC3E}">
        <p14:creationId xmlns:p14="http://schemas.microsoft.com/office/powerpoint/2010/main" val="1834758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457200" y="457200"/>
            <a:ext cx="6858000" cy="3859213"/>
          </a:xfrm>
          <a:ln/>
        </p:spPr>
      </p:sp>
      <p:sp>
        <p:nvSpPr>
          <p:cNvPr id="3" name="Notes Placeholder 2"/>
          <p:cNvSpPr>
            <a:spLocks noGrp="1"/>
          </p:cNvSpPr>
          <p:nvPr>
            <p:ph type="body" idx="1"/>
          </p:nvPr>
        </p:nvSpPr>
        <p:spPr/>
        <p:txBody>
          <a:bodyPr>
            <a:normAutofit/>
          </a:bodyPr>
          <a:lstStyle/>
          <a:p>
            <a:pPr marL="152373" lvl="1" indent="0" defTabSz="609493">
              <a:spcBef>
                <a:spcPts val="533"/>
              </a:spcBef>
              <a:buFont typeface="Arial" pitchFamily="34" charset="0"/>
              <a:buNone/>
              <a:defRPr/>
            </a:pPr>
            <a:r>
              <a:rPr lang="en-US" dirty="0"/>
              <a:t>To export data from a PDB and import it into a PDB of the same or another CDB, use the steps as described in the slide.</a:t>
            </a:r>
          </a:p>
          <a:p>
            <a:pPr marL="152373" lvl="1" indent="0" defTabSz="609493">
              <a:spcBef>
                <a:spcPts val="533"/>
              </a:spcBef>
              <a:buFont typeface="Arial" pitchFamily="34" charset="0"/>
              <a:buNone/>
              <a:defRPr/>
            </a:pPr>
            <a:r>
              <a:rPr lang="en-US" dirty="0"/>
              <a:t>The choice made in the slide is to perform a full database export from the PDB and a full database import into a PDB of another CDB. You can also perform a full transportable or a tablespace or schema or table-level export and import.</a:t>
            </a:r>
          </a:p>
          <a:p>
            <a:pPr marL="152373" lvl="1" indent="0" defTabSz="609493">
              <a:spcBef>
                <a:spcPts val="533"/>
              </a:spcBef>
              <a:buFont typeface="Arial" pitchFamily="34" charset="0"/>
              <a:buNone/>
              <a:defRPr/>
            </a:pPr>
            <a:r>
              <a:rPr lang="en-US" dirty="0"/>
              <a:t>The tablespace export and import can be of either types: conventional or transportable.</a:t>
            </a:r>
          </a:p>
          <a:p>
            <a:pPr marL="152373" lvl="1" indent="0" defTabSz="609493">
              <a:spcBef>
                <a:spcPts val="533"/>
              </a:spcBef>
              <a:buFont typeface="Arial" pitchFamily="34" charset="0"/>
              <a:buNone/>
              <a:defRPr/>
            </a:pPr>
            <a:r>
              <a:rPr lang="en-US" dirty="0"/>
              <a:t>The local users exported from the PDB are re-created as local users in the target PDB.</a:t>
            </a:r>
          </a:p>
          <a:p>
            <a:pPr marL="152373" lvl="1" indent="0" defTabSz="609493">
              <a:spcBef>
                <a:spcPts val="533"/>
              </a:spcBef>
              <a:defRPr/>
            </a:pPr>
            <a:r>
              <a:rPr lang="en-US" dirty="0"/>
              <a:t>The common users are not re-created because their names prefixed with C## imply that a common user should be created. The statement fails with the following error message:</a:t>
            </a:r>
          </a:p>
          <a:p>
            <a:pPr marL="306000" lvl="1" indent="0" defTabSz="609493">
              <a:spcBef>
                <a:spcPts val="400"/>
              </a:spcBef>
              <a:defRPr/>
            </a:pPr>
            <a:r>
              <a:rPr lang="en-US" sz="1000" dirty="0">
                <a:latin typeface="Courier New" pitchFamily="49" charset="0"/>
                <a:cs typeface="Courier New" pitchFamily="49" charset="0"/>
              </a:rPr>
              <a:t>ORA-65094:invalid local user or role name </a:t>
            </a:r>
          </a:p>
          <a:p>
            <a:pPr marL="152373" lvl="1" indent="0" defTabSz="609493">
              <a:spcBef>
                <a:spcPts val="533"/>
              </a:spcBef>
              <a:defRPr/>
            </a:pPr>
            <a:r>
              <a:rPr lang="en-US" dirty="0"/>
              <a:t>The only way to have common users re-created as local users is to use the clause </a:t>
            </a:r>
            <a:r>
              <a:rPr lang="en-US" dirty="0">
                <a:latin typeface="Courier New" pitchFamily="49" charset="0"/>
                <a:cs typeface="Courier New" pitchFamily="49" charset="0"/>
              </a:rPr>
              <a:t>REMAP_SCHEMA=C##</a:t>
            </a:r>
            <a:r>
              <a:rPr lang="en-US" i="1" dirty="0">
                <a:latin typeface="Courier New" pitchFamily="49" charset="0"/>
                <a:cs typeface="Courier New" pitchFamily="49" charset="0"/>
              </a:rPr>
              <a:t>xxx</a:t>
            </a:r>
            <a:r>
              <a:rPr lang="en-US" dirty="0">
                <a:latin typeface="Courier New" pitchFamily="49" charset="0"/>
                <a:cs typeface="Courier New" pitchFamily="49" charset="0"/>
              </a:rPr>
              <a:t>:local_user_name</a:t>
            </a:r>
            <a:r>
              <a:rPr lang="en-US" dirty="0"/>
              <a:t>.</a:t>
            </a:r>
          </a:p>
          <a:p>
            <a:pPr marL="152373" lvl="1" indent="0" defTabSz="609493">
              <a:spcBef>
                <a:spcPts val="533"/>
              </a:spcBef>
              <a:defRPr/>
            </a:pPr>
            <a:r>
              <a:rPr lang="en-US" dirty="0"/>
              <a:t>You can also create a common user in the CDB root.</a:t>
            </a:r>
          </a:p>
          <a:p>
            <a:pPr marL="609493" lvl="2" indent="-304747" defTabSz="609493">
              <a:buFont typeface="Arial" pitchFamily="34" charset="0"/>
              <a:buChar char="•"/>
              <a:defRPr/>
            </a:pPr>
            <a:endParaRPr lang="en-US" dirty="0"/>
          </a:p>
        </p:txBody>
      </p:sp>
      <p:sp>
        <p:nvSpPr>
          <p:cNvPr id="2355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12 - </a:t>
            </a:r>
            <a:fld id="{67C2F4D3-9B1E-4189-8144-85751177F985}" type="slidenum">
              <a:rPr lang="en-US" altLang="en-US" smtClean="0"/>
              <a:t>5</a:t>
            </a:fld>
            <a:endParaRPr lang="en-US" altLang="en-US" dirty="0"/>
          </a:p>
        </p:txBody>
      </p:sp>
    </p:spTree>
    <p:extLst>
      <p:ext uri="{BB962C8B-B14F-4D97-AF65-F5344CB8AC3E}">
        <p14:creationId xmlns:p14="http://schemas.microsoft.com/office/powerpoint/2010/main" val="4255231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50813" lvl="1" indent="0"/>
            <a:r>
              <a:rPr lang="en-US" altLang="en-US" dirty="0"/>
              <a:t>To export data from a PDB and import it into a non-CDB, use the steps as described in the slide.</a:t>
            </a:r>
          </a:p>
          <a:p>
            <a:pPr marL="150813" lvl="1" indent="0"/>
            <a:r>
              <a:rPr lang="en-US" altLang="en-US" dirty="0"/>
              <a:t>The choice made in the slide is to perform a full database export from the PDB and a full database import into a non-CDB. You can also perform a full transportable or tablespace or schema or table-level export and import.</a:t>
            </a:r>
          </a:p>
          <a:p>
            <a:pPr marL="150813" lvl="1" indent="0"/>
            <a:r>
              <a:rPr lang="en-US" altLang="en-US" dirty="0"/>
              <a:t>The tablespace export and import can be of either type: conventional or transportable.</a:t>
            </a:r>
          </a:p>
          <a:p>
            <a:pPr marL="150813" lvl="1" indent="0"/>
            <a:r>
              <a:rPr lang="en-US" altLang="en-US" dirty="0"/>
              <a:t>The local users exported from the PDB are re-created as conventional users in the target non-CDB.</a:t>
            </a:r>
          </a:p>
          <a:p>
            <a:pPr marL="150813" lvl="1" indent="0"/>
            <a:r>
              <a:rPr lang="en-US" altLang="en-US" dirty="0"/>
              <a:t>The common users are not re-created because their names prefixed with </a:t>
            </a:r>
            <a:r>
              <a:rPr lang="en-US" altLang="en-US" dirty="0">
                <a:latin typeface="Courier New" panose="02070309020205020404" pitchFamily="49" charset="0"/>
                <a:cs typeface="Courier New" panose="02070309020205020404" pitchFamily="49" charset="0"/>
              </a:rPr>
              <a:t>C## </a:t>
            </a:r>
            <a:r>
              <a:rPr lang="en-US" altLang="en-US" dirty="0"/>
              <a:t>imply that a common user should be created. Type of users are not recognized in a non-CDB. The statement fails with the following error message:</a:t>
            </a:r>
          </a:p>
          <a:p>
            <a:pPr marL="306000" lvl="1" indent="0">
              <a:spcBef>
                <a:spcPts val="400"/>
              </a:spcBef>
            </a:pPr>
            <a:r>
              <a:rPr lang="en-US" altLang="en-US" dirty="0">
                <a:latin typeface="Courier New" panose="02070309020205020404" pitchFamily="49" charset="0"/>
                <a:cs typeface="Courier New" panose="02070309020205020404" pitchFamily="49" charset="0"/>
              </a:rPr>
              <a:t>ORA-65094:invalid local user or role name </a:t>
            </a:r>
          </a:p>
          <a:p>
            <a:pPr marL="150813" lvl="1" indent="0"/>
            <a:r>
              <a:rPr lang="en-US" altLang="en-US" dirty="0"/>
              <a:t>The only way to have common users re-created as conventional users is to use the clause </a:t>
            </a:r>
            <a:r>
              <a:rPr lang="en-US" altLang="en-US" dirty="0">
                <a:latin typeface="Courier New" panose="02070309020205020404" pitchFamily="49" charset="0"/>
                <a:cs typeface="Courier New" panose="02070309020205020404" pitchFamily="49" charset="0"/>
              </a:rPr>
              <a:t>REMAP_SCHEMA=C##xxx:user_name</a:t>
            </a:r>
            <a:r>
              <a:rPr lang="en-US" altLang="en-US" dirty="0"/>
              <a:t>.</a:t>
            </a:r>
          </a:p>
          <a:p>
            <a:pPr marL="150813" lvl="1" indent="0"/>
            <a:endParaRPr lang="en-US" altLang="en-US" dirty="0"/>
          </a:p>
        </p:txBody>
      </p:sp>
      <p:sp>
        <p:nvSpPr>
          <p:cNvPr id="24579"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12 - </a:t>
            </a:r>
            <a:fld id="{0863D2D2-D4EC-4C63-BDFB-93BA71E95042}" type="slidenum">
              <a:rPr lang="en-US" altLang="en-US" smtClean="0"/>
              <a:t>6</a:t>
            </a:fld>
            <a:endParaRPr lang="en-US" altLang="en-US" dirty="0"/>
          </a:p>
        </p:txBody>
      </p:sp>
      <p:sp>
        <p:nvSpPr>
          <p:cNvPr id="24580" name="Slide Image Placeholder 6"/>
          <p:cNvSpPr>
            <a:spLocks noGrp="1" noRot="1" noChangeAspect="1" noTextEdit="1"/>
          </p:cNvSpPr>
          <p:nvPr>
            <p:ph type="sldImg"/>
          </p:nvPr>
        </p:nvSpPr>
        <p:spPr>
          <a:xfrm>
            <a:off x="457200" y="457200"/>
            <a:ext cx="6858000" cy="3859213"/>
          </a:xfrm>
          <a:ln/>
        </p:spPr>
      </p:sp>
    </p:spTree>
    <p:extLst>
      <p:ext uri="{BB962C8B-B14F-4D97-AF65-F5344CB8AC3E}">
        <p14:creationId xmlns:p14="http://schemas.microsoft.com/office/powerpoint/2010/main" val="1021086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457200" y="457200"/>
            <a:ext cx="6858000" cy="3859213"/>
          </a:xfrm>
          <a:ln/>
        </p:spPr>
      </p:sp>
      <p:sp>
        <p:nvSpPr>
          <p:cNvPr id="25603" name="Notes Placeholder 2"/>
          <p:cNvSpPr>
            <a:spLocks noGrp="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50813" lvl="1" indent="0"/>
            <a:r>
              <a:rPr lang="en-US" altLang="en-US" dirty="0"/>
              <a:t>The full transportable export/import feature is useful in several scenarios:</a:t>
            </a:r>
          </a:p>
          <a:p>
            <a:pPr marL="608013" lvl="2" indent="-303213" eaLnBrk="1" hangingPunct="1">
              <a:buFont typeface="Arial" panose="020B0604020202020204" pitchFamily="34" charset="0"/>
              <a:buChar char="•"/>
            </a:pPr>
            <a:r>
              <a:rPr lang="fr-FR" altLang="en-US" dirty="0"/>
              <a:t>Upgrading to a new release of Oracle Database: </a:t>
            </a:r>
            <a:r>
              <a:rPr lang="en-US" altLang="en-US" dirty="0"/>
              <a:t>You can use full transportable export/import to upgrade a non-CDB or PDB from 12c to Oracle Database </a:t>
            </a:r>
            <a:r>
              <a:rPr lang="en-US" altLang="en-US" dirty="0" smtClean="0"/>
              <a:t>19c. </a:t>
            </a:r>
            <a:r>
              <a:rPr lang="en-US" altLang="en-US" dirty="0"/>
              <a:t>To do so:</a:t>
            </a:r>
          </a:p>
          <a:p>
            <a:pPr marL="1065213" lvl="3" indent="-303213" eaLnBrk="1" hangingPunct="1">
              <a:buFont typeface="Calibri" panose="020F0502020204030204" pitchFamily="34" charset="0"/>
              <a:buAutoNum type="arabicPeriod"/>
            </a:pPr>
            <a:r>
              <a:rPr lang="en-US" altLang="en-US" dirty="0"/>
              <a:t>Install Oracle Database </a:t>
            </a:r>
            <a:r>
              <a:rPr lang="en-US" altLang="en-US" dirty="0" smtClean="0"/>
              <a:t>19c, </a:t>
            </a:r>
            <a:r>
              <a:rPr lang="en-US" altLang="en-US" dirty="0"/>
              <a:t>create an empty CDB and a PDB.</a:t>
            </a:r>
          </a:p>
          <a:p>
            <a:pPr marL="1065213" lvl="3" indent="-303213" eaLnBrk="1" hangingPunct="1">
              <a:buFont typeface="Calibri" panose="020F0502020204030204" pitchFamily="34" charset="0"/>
              <a:buAutoNum type="arabicPeriod"/>
            </a:pPr>
            <a:r>
              <a:rPr lang="en-US" altLang="en-US" dirty="0"/>
              <a:t>Use full transportable export/import to transport the 12c non-CDB or PDB into the Oracle Database </a:t>
            </a:r>
            <a:r>
              <a:rPr lang="en-US" altLang="en-US" dirty="0" smtClean="0"/>
              <a:t>19c </a:t>
            </a:r>
            <a:r>
              <a:rPr lang="en-US" altLang="en-US" dirty="0"/>
              <a:t>PDB.</a:t>
            </a:r>
          </a:p>
          <a:p>
            <a:pPr marL="608013" lvl="2" indent="-303213" eaLnBrk="1" hangingPunct="1">
              <a:buFont typeface="Arial" panose="020B0604020202020204" pitchFamily="34" charset="0"/>
              <a:buChar char="•"/>
            </a:pPr>
            <a:r>
              <a:rPr lang="fr-FR" altLang="en-US" dirty="0"/>
              <a:t>Transporting an Oracle Database 12c non-CDB or PDB into a</a:t>
            </a:r>
            <a:r>
              <a:rPr lang="en-US" altLang="en-US" dirty="0"/>
              <a:t> Oracle Database </a:t>
            </a:r>
            <a:r>
              <a:rPr lang="en-US" altLang="en-US" dirty="0" smtClean="0"/>
              <a:t>19c</a:t>
            </a:r>
            <a:r>
              <a:rPr lang="fr-FR" altLang="en-US" dirty="0" smtClean="0"/>
              <a:t> </a:t>
            </a:r>
            <a:r>
              <a:rPr lang="fr-FR" altLang="en-US" dirty="0"/>
              <a:t>CDB: Transported into a CDB, t</a:t>
            </a:r>
            <a:r>
              <a:rPr lang="en-US" altLang="en-US" dirty="0"/>
              <a:t>he transported database becomes a PDB associated with the CDB.</a:t>
            </a:r>
            <a:endParaRPr lang="fr-FR" altLang="en-US" dirty="0"/>
          </a:p>
        </p:txBody>
      </p:sp>
      <p:sp>
        <p:nvSpPr>
          <p:cNvPr id="25604"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12 - </a:t>
            </a:r>
            <a:fld id="{2EA61164-75A9-44EE-BEB8-76199B6057C3}" type="slidenum">
              <a:rPr lang="en-US" altLang="en-US" smtClean="0"/>
              <a:t>7</a:t>
            </a:fld>
            <a:endParaRPr lang="en-US" altLang="en-US" dirty="0"/>
          </a:p>
        </p:txBody>
      </p:sp>
    </p:spTree>
    <p:extLst>
      <p:ext uri="{BB962C8B-B14F-4D97-AF65-F5344CB8AC3E}">
        <p14:creationId xmlns:p14="http://schemas.microsoft.com/office/powerpoint/2010/main" val="3925280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Notes Placeholder 2"/>
          <p:cNvSpPr>
            <a:spLocks noGrp="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fr-FR" altLang="en-US" b="1" dirty="0"/>
              <a:t>Full Transportable Export</a:t>
            </a:r>
            <a:endParaRPr lang="en-US" altLang="en-US" b="1" dirty="0"/>
          </a:p>
          <a:p>
            <a:pPr marL="150813" lvl="1" indent="0"/>
            <a:r>
              <a:rPr lang="en-US" altLang="en-US" dirty="0"/>
              <a:t>A full transportable export exports all objects and data necessary to create a complete copy of the database. A mix of data movement methods is used:</a:t>
            </a:r>
          </a:p>
          <a:p>
            <a:pPr marL="608013" lvl="2" indent="-303213">
              <a:spcBef>
                <a:spcPts val="200"/>
              </a:spcBef>
            </a:pPr>
            <a:r>
              <a:rPr lang="en-US" altLang="en-US" dirty="0"/>
              <a:t>Objects residing in transportable tablespaces have only their metadata unloaded into the dump file set. The data itself is moved when you copy the datafiles to the target database. The datafiles that must be copied are listed at the end of the log file for the export operation.</a:t>
            </a:r>
          </a:p>
          <a:p>
            <a:pPr marL="608013" lvl="2" indent="-303213">
              <a:spcBef>
                <a:spcPts val="200"/>
              </a:spcBef>
            </a:pPr>
            <a:r>
              <a:rPr lang="en-US" altLang="en-US" dirty="0"/>
              <a:t>Objects residing in nontransportable tablespaces (for example, </a:t>
            </a:r>
            <a:r>
              <a:rPr lang="en-US" altLang="en-US" dirty="0">
                <a:latin typeface="Courier New" panose="02070309020205020404" pitchFamily="49" charset="0"/>
                <a:cs typeface="Courier New" panose="02070309020205020404" pitchFamily="49" charset="0"/>
              </a:rPr>
              <a:t>SYSTEM</a:t>
            </a:r>
            <a:r>
              <a:rPr lang="en-US" altLang="en-US" dirty="0"/>
              <a:t> and </a:t>
            </a:r>
            <a:r>
              <a:rPr lang="en-US" altLang="en-US" dirty="0">
                <a:latin typeface="Courier New" panose="02070309020205020404" pitchFamily="49" charset="0"/>
                <a:cs typeface="Courier New" panose="02070309020205020404" pitchFamily="49" charset="0"/>
              </a:rPr>
              <a:t>SYSAUX</a:t>
            </a:r>
            <a:r>
              <a:rPr lang="en-US" altLang="en-US" dirty="0"/>
              <a:t>) have both their metadata and data unloaded into the dump file set, using direct path unload and external tables.</a:t>
            </a:r>
          </a:p>
          <a:p>
            <a:pPr marL="150813" lvl="1" indent="0"/>
            <a:r>
              <a:rPr lang="fr-FR" altLang="en-US" dirty="0"/>
              <a:t>The example shows a full transportable export of a PDB.</a:t>
            </a:r>
          </a:p>
          <a:p>
            <a:pPr marL="150813" lvl="1" indent="0"/>
            <a:r>
              <a:rPr lang="en-US" altLang="en-US" dirty="0"/>
              <a:t>Performing a full transportable export has the following restrictions:</a:t>
            </a:r>
          </a:p>
          <a:p>
            <a:pPr marL="608013" lvl="2" indent="-303213">
              <a:spcBef>
                <a:spcPts val="200"/>
              </a:spcBef>
            </a:pPr>
            <a:r>
              <a:rPr lang="en-US" altLang="en-US" dirty="0"/>
              <a:t>If the database being exported contains either encrypted tablespaces or tables with encrypted columns (either Transparent Data Encryption [TDE] columns or SecureFile LOB columns), then the </a:t>
            </a:r>
            <a:r>
              <a:rPr lang="en-US" altLang="en-US" dirty="0">
                <a:latin typeface="Courier New" panose="02070309020205020404" pitchFamily="49" charset="0"/>
                <a:cs typeface="Courier New" panose="02070309020205020404" pitchFamily="49" charset="0"/>
              </a:rPr>
              <a:t>ENCRYPTION_PASSWORD </a:t>
            </a:r>
            <a:r>
              <a:rPr lang="en-US" altLang="en-US" dirty="0"/>
              <a:t>parameter must also be supplied.</a:t>
            </a:r>
          </a:p>
          <a:p>
            <a:pPr marL="608013" lvl="2" indent="-303213">
              <a:spcBef>
                <a:spcPts val="200"/>
              </a:spcBef>
            </a:pPr>
            <a:r>
              <a:rPr lang="en-US" altLang="en-US" dirty="0"/>
              <a:t>The source and target databases must be on platforms with the same endianness if there are encrypted tablespaces in the source database.</a:t>
            </a:r>
          </a:p>
          <a:p>
            <a:pPr marL="608013" lvl="2" indent="-303213">
              <a:spcBef>
                <a:spcPts val="200"/>
              </a:spcBef>
            </a:pPr>
            <a:r>
              <a:rPr lang="en-US" altLang="en-US" dirty="0"/>
              <a:t>If the source platform and the target platform are of different endianness, you must convert the data being transported so that it is in the format of the target platform. Use either the </a:t>
            </a:r>
            <a:r>
              <a:rPr lang="en-US" altLang="en-US" dirty="0">
                <a:latin typeface="Courier New" panose="02070309020205020404" pitchFamily="49" charset="0"/>
                <a:cs typeface="Courier New" panose="02070309020205020404" pitchFamily="49" charset="0"/>
              </a:rPr>
              <a:t>DBMS_FILE_TRANSFER</a:t>
            </a:r>
            <a:r>
              <a:rPr lang="en-US" altLang="en-US" dirty="0"/>
              <a:t> package or the </a:t>
            </a:r>
            <a:r>
              <a:rPr lang="en-US" altLang="en-US" dirty="0">
                <a:latin typeface="Courier New" panose="02070309020205020404" pitchFamily="49" charset="0"/>
                <a:cs typeface="Courier New" panose="02070309020205020404" pitchFamily="49" charset="0"/>
              </a:rPr>
              <a:t>RMAN CONVERT </a:t>
            </a:r>
            <a:r>
              <a:rPr lang="en-US" altLang="en-US" dirty="0"/>
              <a:t>command.</a:t>
            </a:r>
          </a:p>
          <a:p>
            <a:pPr marL="608013" lvl="2" indent="-303213">
              <a:spcBef>
                <a:spcPts val="200"/>
              </a:spcBef>
            </a:pPr>
            <a:r>
              <a:rPr lang="en-US" altLang="en-US" dirty="0"/>
              <a:t>A full transportable export is not </a:t>
            </a:r>
            <a:r>
              <a:rPr lang="en-US" altLang="en-US" dirty="0" err="1"/>
              <a:t>restartable</a:t>
            </a:r>
            <a:r>
              <a:rPr lang="en-US" altLang="en-US" dirty="0" smtClean="0"/>
              <a:t>.</a:t>
            </a:r>
            <a:endParaRPr lang="en-US" altLang="en-US" dirty="0"/>
          </a:p>
        </p:txBody>
      </p:sp>
      <p:sp>
        <p:nvSpPr>
          <p:cNvPr id="2662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12 - </a:t>
            </a:r>
            <a:fld id="{68B811E8-D298-41CF-B724-42220D2DABC1}" type="slidenum">
              <a:rPr lang="en-US" altLang="en-US" smtClean="0"/>
              <a:t>8</a:t>
            </a:fld>
            <a:endParaRPr lang="en-US" altLang="en-US" dirty="0"/>
          </a:p>
        </p:txBody>
      </p:sp>
      <p:sp>
        <p:nvSpPr>
          <p:cNvPr id="26628" name="Slide Image Placeholder 6"/>
          <p:cNvSpPr>
            <a:spLocks noGrp="1" noRot="1" noChangeAspect="1" noTextEdit="1"/>
          </p:cNvSpPr>
          <p:nvPr>
            <p:ph type="sldImg"/>
          </p:nvPr>
        </p:nvSpPr>
        <p:spPr>
          <a:xfrm>
            <a:off x="457200" y="457200"/>
            <a:ext cx="6858000" cy="3859213"/>
          </a:xfrm>
          <a:ln/>
        </p:spPr>
      </p:sp>
    </p:spTree>
    <p:extLst>
      <p:ext uri="{BB962C8B-B14F-4D97-AF65-F5344CB8AC3E}">
        <p14:creationId xmlns:p14="http://schemas.microsoft.com/office/powerpoint/2010/main" val="4198196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Footer Placeholder 3"/>
          <p:cNvSpPr>
            <a:spLocks noGrp="1"/>
          </p:cNvSpPr>
          <p:nvPr>
            <p:ph type="ftr" sz="quarter" idx="4"/>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smtClean="0"/>
              <a:t>Oracle Database </a:t>
            </a:r>
            <a:r>
              <a:rPr lang="en-US" altLang="en-US" dirty="0" smtClean="0"/>
              <a:t>19c: </a:t>
            </a:r>
            <a:r>
              <a:rPr lang="en-US" altLang="en-US" dirty="0" smtClean="0"/>
              <a:t>Managing Multitenant Architecture   12 - </a:t>
            </a:r>
            <a:fld id="{47BF23DE-F2B5-4084-A794-D654C7FC7871}" type="slidenum">
              <a:rPr lang="en-US" altLang="en-US" smtClean="0"/>
              <a:pPr/>
              <a:t>9</a:t>
            </a:fld>
            <a:endParaRPr lang="en-US" altLang="en-US" dirty="0"/>
          </a:p>
        </p:txBody>
      </p:sp>
      <p:sp>
        <p:nvSpPr>
          <p:cNvPr id="4" name="Notes Placeholder 3"/>
          <p:cNvSpPr>
            <a:spLocks noGrp="1"/>
          </p:cNvSpPr>
          <p:nvPr>
            <p:ph type="body" idx="1"/>
          </p:nvPr>
        </p:nvSpPr>
        <p:spPr>
          <a:xfrm>
            <a:off x="457200" y="449263"/>
            <a:ext cx="6858000" cy="9014777"/>
          </a:xfrm>
        </p:spPr>
        <p:txBody>
          <a:bodyPr/>
          <a:lstStyle/>
          <a:p>
            <a:pPr marL="608013" lvl="2" indent="-303213"/>
            <a:r>
              <a:rPr lang="en-US" altLang="en-US" dirty="0"/>
              <a:t>All objects with storage that are selected for export must have all of their storage segments either entirely within administrative, non-transportable tablespaces (</a:t>
            </a:r>
            <a:r>
              <a:rPr lang="en-US" altLang="en-US" dirty="0">
                <a:latin typeface="Courier New" panose="02070309020205020404" pitchFamily="49" charset="0"/>
                <a:cs typeface="Courier New" panose="02070309020205020404" pitchFamily="49" charset="0"/>
              </a:rPr>
              <a:t>SYSTEM</a:t>
            </a:r>
            <a:r>
              <a:rPr lang="en-US" altLang="en-US" dirty="0"/>
              <a:t> / </a:t>
            </a:r>
            <a:r>
              <a:rPr lang="en-US" altLang="en-US" dirty="0">
                <a:latin typeface="Courier New" panose="02070309020205020404" pitchFamily="49" charset="0"/>
                <a:cs typeface="Courier New" panose="02070309020205020404" pitchFamily="49" charset="0"/>
              </a:rPr>
              <a:t>SYSAUX</a:t>
            </a:r>
            <a:r>
              <a:rPr lang="en-US" altLang="en-US" dirty="0"/>
              <a:t>) or entirely within user-defined, transportable tablespaces. Storage for a single object cannot straddle the two kinds of tablespaces</a:t>
            </a:r>
            <a:r>
              <a:rPr lang="en-US" altLang="en-US" dirty="0" smtClean="0"/>
              <a:t>.</a:t>
            </a:r>
          </a:p>
          <a:p>
            <a:pPr marL="608013" lvl="2" indent="-303213"/>
            <a:r>
              <a:rPr lang="en-US" altLang="en-US" dirty="0" smtClean="0"/>
              <a:t>When </a:t>
            </a:r>
            <a:r>
              <a:rPr lang="en-US" altLang="en-US" dirty="0"/>
              <a:t>transporting a database over the network using full transportable export, tables with </a:t>
            </a:r>
            <a:r>
              <a:rPr lang="en-US" altLang="en-US" dirty="0">
                <a:latin typeface="Courier New" panose="02070309020205020404" pitchFamily="49" charset="0"/>
                <a:cs typeface="Courier New" panose="02070309020205020404" pitchFamily="49" charset="0"/>
              </a:rPr>
              <a:t>LONG</a:t>
            </a:r>
            <a:r>
              <a:rPr lang="en-US" altLang="en-US" dirty="0"/>
              <a:t> or </a:t>
            </a:r>
            <a:r>
              <a:rPr lang="en-US" altLang="en-US" dirty="0">
                <a:latin typeface="Courier New" panose="02070309020205020404" pitchFamily="49" charset="0"/>
                <a:cs typeface="Courier New" panose="02070309020205020404" pitchFamily="49" charset="0"/>
              </a:rPr>
              <a:t>LONG RAW</a:t>
            </a:r>
            <a:r>
              <a:rPr lang="en-US" altLang="en-US" dirty="0"/>
              <a:t> columns that reside in administrative tablespaces (such as </a:t>
            </a:r>
            <a:r>
              <a:rPr lang="en-US" altLang="en-US" dirty="0">
                <a:latin typeface="Courier New" panose="02070309020205020404" pitchFamily="49" charset="0"/>
                <a:cs typeface="Courier New" panose="02070309020205020404" pitchFamily="49" charset="0"/>
              </a:rPr>
              <a:t>SYSTEM</a:t>
            </a:r>
            <a:r>
              <a:rPr lang="en-US" altLang="en-US" dirty="0"/>
              <a:t> or </a:t>
            </a:r>
            <a:r>
              <a:rPr lang="en-US" altLang="en-US" dirty="0">
                <a:latin typeface="Courier New" panose="02070309020205020404" pitchFamily="49" charset="0"/>
                <a:cs typeface="Courier New" panose="02070309020205020404" pitchFamily="49" charset="0"/>
              </a:rPr>
              <a:t>SYSAUX</a:t>
            </a:r>
            <a:r>
              <a:rPr lang="en-US" altLang="en-US" dirty="0"/>
              <a:t>) are not supported.</a:t>
            </a:r>
          </a:p>
          <a:p>
            <a:pPr marL="608013" lvl="2" indent="-303213"/>
            <a:r>
              <a:rPr lang="en-US" altLang="en-US" dirty="0"/>
              <a:t>When transporting a database over the network using full transportable export, auditing cannot be enabled for tables stored in an administrative tablespace (such as </a:t>
            </a:r>
            <a:r>
              <a:rPr lang="en-US" altLang="en-US" dirty="0">
                <a:latin typeface="Courier New" panose="02070309020205020404" pitchFamily="49" charset="0"/>
                <a:cs typeface="Courier New" panose="02070309020205020404" pitchFamily="49" charset="0"/>
              </a:rPr>
              <a:t>SYSTEM</a:t>
            </a:r>
            <a:r>
              <a:rPr lang="en-US" altLang="en-US" dirty="0"/>
              <a:t> and </a:t>
            </a:r>
            <a:r>
              <a:rPr lang="en-US" altLang="en-US" dirty="0">
                <a:latin typeface="Courier New" panose="02070309020205020404" pitchFamily="49" charset="0"/>
                <a:cs typeface="Courier New" panose="02070309020205020404" pitchFamily="49" charset="0"/>
              </a:rPr>
              <a:t>SYSAUX</a:t>
            </a:r>
            <a:r>
              <a:rPr lang="en-US" altLang="en-US" dirty="0"/>
              <a:t>) if the audit trail information itself is stored in a user-defined tablespace.</a:t>
            </a:r>
          </a:p>
          <a:p>
            <a:pPr lvl="1"/>
            <a:r>
              <a:rPr lang="en-US" altLang="en-US" b="1" dirty="0"/>
              <a:t>Full Transportable Import</a:t>
            </a:r>
            <a:endParaRPr lang="fr-FR" altLang="en-US" b="1" dirty="0"/>
          </a:p>
          <a:p>
            <a:pPr marL="150813" lvl="1" indent="0"/>
            <a:r>
              <a:rPr lang="en-US" altLang="en-US" dirty="0"/>
              <a:t>Performing a full transportable import has the following requirements:</a:t>
            </a:r>
          </a:p>
          <a:p>
            <a:pPr marL="608013" lvl="2" indent="-303213"/>
            <a:r>
              <a:rPr lang="en-US" altLang="en-US" dirty="0"/>
              <a:t>If the source platform and the target platform are of different endianness, then you must convert the data being transported so that it is in the format of the target platform. You can use the </a:t>
            </a:r>
            <a:r>
              <a:rPr lang="en-US" altLang="en-US" dirty="0">
                <a:latin typeface="Courier New" panose="02070309020205020404" pitchFamily="49" charset="0"/>
                <a:cs typeface="Courier New" panose="02070309020205020404" pitchFamily="49" charset="0"/>
              </a:rPr>
              <a:t>DBMS_FILE_TRANSFER</a:t>
            </a:r>
            <a:r>
              <a:rPr lang="en-US" altLang="en-US" dirty="0"/>
              <a:t> package or the </a:t>
            </a:r>
            <a:r>
              <a:rPr lang="en-US" altLang="en-US" dirty="0">
                <a:latin typeface="Courier New" panose="02070309020205020404" pitchFamily="49" charset="0"/>
                <a:cs typeface="Courier New" panose="02070309020205020404" pitchFamily="49" charset="0"/>
              </a:rPr>
              <a:t>RMAN</a:t>
            </a:r>
            <a:r>
              <a:rPr lang="en-US" altLang="en-US" dirty="0"/>
              <a:t> </a:t>
            </a:r>
            <a:r>
              <a:rPr lang="en-US" altLang="en-US" dirty="0">
                <a:latin typeface="Courier New" panose="02070309020205020404" pitchFamily="49" charset="0"/>
                <a:cs typeface="Courier New" panose="02070309020205020404" pitchFamily="49" charset="0"/>
              </a:rPr>
              <a:t>CONVERT</a:t>
            </a:r>
            <a:r>
              <a:rPr lang="en-US" altLang="en-US" dirty="0"/>
              <a:t> command to convert the data.</a:t>
            </a:r>
          </a:p>
          <a:p>
            <a:pPr marL="608013" lvl="2" indent="-303213"/>
            <a:r>
              <a:rPr lang="en-US" altLang="en-US" dirty="0"/>
              <a:t>A full transportable import of encrypted tablespaces is not supported in network mode or dump file mode if the source and target platforms do not have the same </a:t>
            </a:r>
            <a:r>
              <a:rPr lang="en-US" altLang="en-US" dirty="0" err="1"/>
              <a:t>endianess</a:t>
            </a:r>
            <a:r>
              <a:rPr lang="en-US" altLang="en-US" dirty="0"/>
              <a:t>.</a:t>
            </a:r>
          </a:p>
          <a:p>
            <a:pPr marL="608013" lvl="2" indent="-303213"/>
            <a:r>
              <a:rPr lang="en-US" altLang="en-US" dirty="0"/>
              <a:t>When transporting a database over the network using full transportable import, tables with </a:t>
            </a:r>
            <a:r>
              <a:rPr lang="en-US" altLang="en-US" dirty="0">
                <a:latin typeface="Courier New" panose="02070309020205020404" pitchFamily="49" charset="0"/>
                <a:cs typeface="Courier New" panose="02070309020205020404" pitchFamily="49" charset="0"/>
              </a:rPr>
              <a:t>LONG</a:t>
            </a:r>
            <a:r>
              <a:rPr lang="en-US" altLang="en-US" dirty="0"/>
              <a:t> or </a:t>
            </a:r>
            <a:r>
              <a:rPr lang="en-US" altLang="en-US" dirty="0">
                <a:latin typeface="Courier New" panose="02070309020205020404" pitchFamily="49" charset="0"/>
                <a:cs typeface="Courier New" panose="02070309020205020404" pitchFamily="49" charset="0"/>
              </a:rPr>
              <a:t>LONG</a:t>
            </a:r>
            <a:r>
              <a:rPr lang="en-US" altLang="en-US" dirty="0"/>
              <a:t> </a:t>
            </a:r>
            <a:r>
              <a:rPr lang="en-US" altLang="en-US" dirty="0">
                <a:latin typeface="Courier New" panose="02070309020205020404" pitchFamily="49" charset="0"/>
                <a:cs typeface="Courier New" panose="02070309020205020404" pitchFamily="49" charset="0"/>
              </a:rPr>
              <a:t>RAW</a:t>
            </a:r>
            <a:r>
              <a:rPr lang="en-US" altLang="en-US" dirty="0"/>
              <a:t> columns that reside in administrative tablespaces (such as </a:t>
            </a:r>
            <a:r>
              <a:rPr lang="en-US" altLang="en-US" dirty="0">
                <a:latin typeface="Courier New" panose="02070309020205020404" pitchFamily="49" charset="0"/>
                <a:cs typeface="Courier New" panose="02070309020205020404" pitchFamily="49" charset="0"/>
              </a:rPr>
              <a:t>SYSTEM</a:t>
            </a:r>
            <a:r>
              <a:rPr lang="en-US" altLang="en-US" dirty="0"/>
              <a:t> or </a:t>
            </a:r>
            <a:r>
              <a:rPr lang="en-US" altLang="en-US" dirty="0">
                <a:latin typeface="Courier New" panose="02070309020205020404" pitchFamily="49" charset="0"/>
                <a:cs typeface="Courier New" panose="02070309020205020404" pitchFamily="49" charset="0"/>
              </a:rPr>
              <a:t>SYSAUX</a:t>
            </a:r>
            <a:r>
              <a:rPr lang="en-US" altLang="en-US" dirty="0"/>
              <a:t>) are not supported.</a:t>
            </a:r>
          </a:p>
          <a:p>
            <a:pPr marL="608013" lvl="2" indent="-303213"/>
            <a:r>
              <a:rPr lang="en-US" altLang="en-US" dirty="0"/>
              <a:t>When transporting a database over the network using full transportable import, auditing cannot be enabled for tables stored in an administrative tablespace (such as </a:t>
            </a:r>
            <a:r>
              <a:rPr lang="en-US" altLang="en-US" dirty="0">
                <a:latin typeface="Courier New" panose="02070309020205020404" pitchFamily="49" charset="0"/>
                <a:cs typeface="Courier New" panose="02070309020205020404" pitchFamily="49" charset="0"/>
              </a:rPr>
              <a:t>SYSTEM</a:t>
            </a:r>
            <a:r>
              <a:rPr lang="en-US" altLang="en-US" dirty="0"/>
              <a:t> and </a:t>
            </a:r>
            <a:r>
              <a:rPr lang="en-US" altLang="en-US" dirty="0">
                <a:latin typeface="Courier New" panose="02070309020205020404" pitchFamily="49" charset="0"/>
                <a:cs typeface="Courier New" panose="02070309020205020404" pitchFamily="49" charset="0"/>
              </a:rPr>
              <a:t>SYSAUX</a:t>
            </a:r>
            <a:r>
              <a:rPr lang="en-US" altLang="en-US" dirty="0"/>
              <a:t>) if the audit trail information itself is stored in a user-defined tablespace</a:t>
            </a:r>
            <a:r>
              <a:rPr lang="en-US" altLang="en-US" dirty="0" smtClean="0"/>
              <a:t>.</a:t>
            </a:r>
            <a:endParaRPr lang="en-US" altLang="en-US" dirty="0"/>
          </a:p>
        </p:txBody>
      </p:sp>
    </p:spTree>
    <p:extLst>
      <p:ext uri="{BB962C8B-B14F-4D97-AF65-F5344CB8AC3E}">
        <p14:creationId xmlns:p14="http://schemas.microsoft.com/office/powerpoint/2010/main" val="33716645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1CE9E492-544C-4E56-8AD0-0793EA05D701}"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937E8148-724D-4FBF-942F-DF4312E8242A}"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1019527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1CE9E492-544C-4E56-8AD0-0793EA05D701}"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937E8148-724D-4FBF-942F-DF4312E8242A}" type="slidenum">
              <a:rPr lang="" smtClean="0"/>
              <a:t>‹#›</a:t>
            </a:fld>
            <a:endParaRPr lang=""/>
          </a:p>
        </p:txBody>
      </p:sp>
    </p:spTree>
    <p:extLst>
      <p:ext uri="{BB962C8B-B14F-4D97-AF65-F5344CB8AC3E}">
        <p14:creationId xmlns:p14="http://schemas.microsoft.com/office/powerpoint/2010/main" val="152356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1CE9E492-544C-4E56-8AD0-0793EA05D701}"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937E8148-724D-4FBF-942F-DF4312E8242A}" type="slidenum">
              <a:rPr lang="" smtClean="0"/>
              <a:t>‹#›</a:t>
            </a:fld>
            <a:endParaRPr lang=""/>
          </a:p>
        </p:txBody>
      </p:sp>
    </p:spTree>
    <p:extLst>
      <p:ext uri="{BB962C8B-B14F-4D97-AF65-F5344CB8AC3E}">
        <p14:creationId xmlns:p14="http://schemas.microsoft.com/office/powerpoint/2010/main" val="3475885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1CE9E492-544C-4E56-8AD0-0793EA05D701}"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937E8148-724D-4FBF-942F-DF4312E8242A}" type="slidenum">
              <a:rPr lang="" smtClean="0"/>
              <a:t>‹#›</a:t>
            </a:fld>
            <a:endParaRPr lang=""/>
          </a:p>
        </p:txBody>
      </p:sp>
    </p:spTree>
    <p:extLst>
      <p:ext uri="{BB962C8B-B14F-4D97-AF65-F5344CB8AC3E}">
        <p14:creationId xmlns:p14="http://schemas.microsoft.com/office/powerpoint/2010/main" val="3333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E9E492-544C-4E56-8AD0-0793EA05D701}"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937E8148-724D-4FBF-942F-DF4312E8242A}" type="slidenum">
              <a:rPr lang="" smtClean="0"/>
              <a:t>‹#›</a:t>
            </a:fld>
            <a:endParaRPr lang=""/>
          </a:p>
        </p:txBody>
      </p:sp>
    </p:spTree>
    <p:extLst>
      <p:ext uri="{BB962C8B-B14F-4D97-AF65-F5344CB8AC3E}">
        <p14:creationId xmlns:p14="http://schemas.microsoft.com/office/powerpoint/2010/main" val="343875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1CE9E492-544C-4E56-8AD0-0793EA05D701}"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937E8148-724D-4FBF-942F-DF4312E8242A}" type="slidenum">
              <a:rPr lang="" smtClean="0"/>
              <a:t>‹#›</a:t>
            </a:fld>
            <a:endParaRPr lang=""/>
          </a:p>
        </p:txBody>
      </p:sp>
    </p:spTree>
    <p:extLst>
      <p:ext uri="{BB962C8B-B14F-4D97-AF65-F5344CB8AC3E}">
        <p14:creationId xmlns:p14="http://schemas.microsoft.com/office/powerpoint/2010/main" val="39351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1CE9E492-544C-4E56-8AD0-0793EA05D701}" type="datetimeFigureOut">
              <a:rPr lang="" smtClean="0"/>
              <a:t>06/01/2021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937E8148-724D-4FBF-942F-DF4312E8242A}" type="slidenum">
              <a:rPr lang="" smtClean="0"/>
              <a:t>‹#›</a:t>
            </a:fld>
            <a:endParaRPr lang=""/>
          </a:p>
        </p:txBody>
      </p:sp>
    </p:spTree>
    <p:extLst>
      <p:ext uri="{BB962C8B-B14F-4D97-AF65-F5344CB8AC3E}">
        <p14:creationId xmlns:p14="http://schemas.microsoft.com/office/powerpoint/2010/main" val="3211379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1CE9E492-544C-4E56-8AD0-0793EA05D701}" type="datetimeFigureOut">
              <a:rPr lang="" smtClean="0"/>
              <a:t>06/01/2021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937E8148-724D-4FBF-942F-DF4312E8242A}" type="slidenum">
              <a:rPr lang="" smtClean="0"/>
              <a:t>‹#›</a:t>
            </a:fld>
            <a:endParaRPr lang=""/>
          </a:p>
        </p:txBody>
      </p:sp>
    </p:spTree>
    <p:extLst>
      <p:ext uri="{BB962C8B-B14F-4D97-AF65-F5344CB8AC3E}">
        <p14:creationId xmlns:p14="http://schemas.microsoft.com/office/powerpoint/2010/main" val="651254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E9E492-544C-4E56-8AD0-0793EA05D701}" type="datetimeFigureOut">
              <a:rPr lang="" smtClean="0"/>
              <a:t>06/01/2021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937E8148-724D-4FBF-942F-DF4312E8242A}" type="slidenum">
              <a:rPr lang="" smtClean="0"/>
              <a:t>‹#›</a:t>
            </a:fld>
            <a:endParaRPr lang=""/>
          </a:p>
        </p:txBody>
      </p:sp>
    </p:spTree>
    <p:extLst>
      <p:ext uri="{BB962C8B-B14F-4D97-AF65-F5344CB8AC3E}">
        <p14:creationId xmlns:p14="http://schemas.microsoft.com/office/powerpoint/2010/main" val="30168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E9E492-544C-4E56-8AD0-0793EA05D701}"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937E8148-724D-4FBF-942F-DF4312E8242A}" type="slidenum">
              <a:rPr lang="" smtClean="0"/>
              <a:t>‹#›</a:t>
            </a:fld>
            <a:endParaRPr lang=""/>
          </a:p>
        </p:txBody>
      </p:sp>
    </p:spTree>
    <p:extLst>
      <p:ext uri="{BB962C8B-B14F-4D97-AF65-F5344CB8AC3E}">
        <p14:creationId xmlns:p14="http://schemas.microsoft.com/office/powerpoint/2010/main" val="2644894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E9E492-544C-4E56-8AD0-0793EA05D701}"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937E8148-724D-4FBF-942F-DF4312E8242A}" type="slidenum">
              <a:rPr lang="" smtClean="0"/>
              <a:t>‹#›</a:t>
            </a:fld>
            <a:endParaRPr lang=""/>
          </a:p>
        </p:txBody>
      </p:sp>
    </p:spTree>
    <p:extLst>
      <p:ext uri="{BB962C8B-B14F-4D97-AF65-F5344CB8AC3E}">
        <p14:creationId xmlns:p14="http://schemas.microsoft.com/office/powerpoint/2010/main" val="4149442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9E492-544C-4E56-8AD0-0793EA05D701}" type="datetimeFigureOut">
              <a:rPr lang="" smtClean="0"/>
              <a:t>06/01/2021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7E8148-724D-4FBF-942F-DF4312E8242A}" type="slidenum">
              <a:rPr lang="" smtClean="0"/>
              <a:t>‹#›</a:t>
            </a:fld>
            <a:endParaRPr lang=""/>
          </a:p>
        </p:txBody>
      </p:sp>
    </p:spTree>
    <p:extLst>
      <p:ext uri="{BB962C8B-B14F-4D97-AF65-F5344CB8AC3E}">
        <p14:creationId xmlns:p14="http://schemas.microsoft.com/office/powerpoint/2010/main" val="1873735594"/>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61764" y="2636912"/>
            <a:ext cx="10512862" cy="1325563"/>
          </a:xfrm>
        </p:spPr>
        <p:txBody>
          <a:bodyPr/>
          <a:lstStyle/>
          <a:p>
            <a:pPr eaLnBrk="1" hangingPunct="1"/>
            <a:r>
              <a:rPr lang="fr-FR" altLang="en-US" dirty="0"/>
              <a:t>Data Movement</a:t>
            </a:r>
            <a:endParaRPr lang="en-US" altLang="en-US" dirty="0"/>
          </a:p>
        </p:txBody>
      </p:sp>
      <p:sp>
        <p:nvSpPr>
          <p:cNvPr id="4100" name="Line 6" hidden="1"/>
          <p:cNvSpPr>
            <a:spLocks noChangeShapeType="1"/>
          </p:cNvSpPr>
          <p:nvPr/>
        </p:nvSpPr>
        <p:spPr bwMode="auto">
          <a:xfrm>
            <a:off x="2438400" y="4495800"/>
            <a:ext cx="131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lIns="16930" tIns="16930" rIns="16930" bIns="16930">
            <a:spAutoFit/>
          </a:bodyPr>
          <a:lstStyle/>
          <a:p>
            <a:endParaRPr lang="en-US" dirty="0"/>
          </a:p>
        </p:txBody>
      </p:sp>
    </p:spTree>
    <p:custDataLst>
      <p:tags r:id="rId1"/>
    </p:custDataLst>
    <p:extLst>
      <p:ext uri="{BB962C8B-B14F-4D97-AF65-F5344CB8AC3E}">
        <p14:creationId xmlns:p14="http://schemas.microsoft.com/office/powerpoint/2010/main" val="16645858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32"/>
          <p:cNvSpPr txBox="1">
            <a:spLocks noChangeArrowheads="1"/>
          </p:cNvSpPr>
          <p:nvPr/>
        </p:nvSpPr>
        <p:spPr bwMode="auto">
          <a:xfrm>
            <a:off x="3330575" y="1435100"/>
            <a:ext cx="3373438"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000000"/>
                </a:solidFill>
              </a:rPr>
              <a:t>Endian conversion if necessary </a:t>
            </a:r>
          </a:p>
          <a:p>
            <a:pPr eaLnBrk="1" hangingPunct="1"/>
            <a:r>
              <a:rPr lang="en-US" altLang="en-US" sz="1400" dirty="0">
                <a:solidFill>
                  <a:srgbClr val="000000"/>
                </a:solidFill>
              </a:rPr>
              <a:t>RMAN CONVERT</a:t>
            </a:r>
          </a:p>
          <a:p>
            <a:pPr eaLnBrk="1" hangingPunct="1"/>
            <a:endParaRPr lang="fr-FR" altLang="en-US" sz="1400" dirty="0"/>
          </a:p>
          <a:p>
            <a:pPr eaLnBrk="1" hangingPunct="1"/>
            <a:r>
              <a:rPr lang="fr-FR" altLang="en-US" sz="1400" dirty="0">
                <a:solidFill>
                  <a:srgbClr val="000000"/>
                </a:solidFill>
              </a:rPr>
              <a:t>Or</a:t>
            </a:r>
          </a:p>
          <a:p>
            <a:pPr eaLnBrk="1" hangingPunct="1"/>
            <a:r>
              <a:rPr lang="fr-FR" altLang="en-US" sz="1400" dirty="0">
                <a:solidFill>
                  <a:srgbClr val="000000"/>
                </a:solidFill>
              </a:rPr>
              <a:t>DBMS_FILE_TRANSFER</a:t>
            </a:r>
            <a:endParaRPr lang="en-US" altLang="en-US" sz="1400" dirty="0">
              <a:solidFill>
                <a:srgbClr val="000000"/>
              </a:solidFill>
            </a:endParaRPr>
          </a:p>
        </p:txBody>
      </p:sp>
      <p:sp>
        <p:nvSpPr>
          <p:cNvPr id="13315" name="Title 1"/>
          <p:cNvSpPr>
            <a:spLocks noGrp="1"/>
          </p:cNvSpPr>
          <p:nvPr>
            <p:ph type="title"/>
          </p:nvPr>
        </p:nvSpPr>
        <p:spPr>
          <a:xfrm>
            <a:off x="837982" y="365126"/>
            <a:ext cx="10441006" cy="655637"/>
          </a:xfrm>
        </p:spPr>
        <p:txBody>
          <a:bodyPr>
            <a:normAutofit fontScale="90000"/>
          </a:bodyPr>
          <a:lstStyle/>
          <a:p>
            <a:pPr eaLnBrk="1" hangingPunct="1"/>
            <a:r>
              <a:rPr lang="en-US" altLang="en-US" dirty="0"/>
              <a:t>Full Transportable Export/Import:</a:t>
            </a:r>
            <a:r>
              <a:rPr lang="en-US" altLang="en-US" dirty="0">
                <a:solidFill>
                  <a:srgbClr val="0000FF"/>
                </a:solidFill>
              </a:rPr>
              <a:t> </a:t>
            </a:r>
            <a:r>
              <a:rPr lang="en-US" altLang="en-US" dirty="0">
                <a:solidFill>
                  <a:srgbClr val="00B050"/>
                </a:solidFill>
              </a:rPr>
              <a:t>Example</a:t>
            </a:r>
          </a:p>
        </p:txBody>
      </p:sp>
      <p:sp>
        <p:nvSpPr>
          <p:cNvPr id="5" name="Right Arrow 4"/>
          <p:cNvSpPr/>
          <p:nvPr/>
        </p:nvSpPr>
        <p:spPr bwMode="auto">
          <a:xfrm>
            <a:off x="6500813" y="1447800"/>
            <a:ext cx="2771775" cy="1524000"/>
          </a:xfrm>
          <a:prstGeom prst="rightArrow">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anchor="ctr"/>
          <a:lstStyle/>
          <a:p>
            <a:pPr defTabSz="228600" eaLnBrk="1" hangingPunct="1">
              <a:defRPr/>
            </a:pPr>
            <a:endParaRPr lang="en-US" sz="1600" b="1" dirty="0">
              <a:latin typeface="Arial" charset="0"/>
              <a:cs typeface="Arial" charset="0"/>
            </a:endParaRPr>
          </a:p>
          <a:p>
            <a:pPr defTabSz="228600" eaLnBrk="1" hangingPunct="1">
              <a:defRPr/>
            </a:pPr>
            <a:r>
              <a:rPr lang="en-US" sz="1600" b="1" dirty="0">
                <a:solidFill>
                  <a:srgbClr val="C00000"/>
                </a:solidFill>
                <a:latin typeface="Arial" charset="0"/>
                <a:cs typeface="Arial" charset="0"/>
              </a:rPr>
              <a:t>Data Files </a:t>
            </a:r>
            <a:r>
              <a:rPr lang="en-US" sz="1600" b="1" dirty="0">
                <a:solidFill>
                  <a:srgbClr val="000000"/>
                </a:solidFill>
                <a:latin typeface="Arial" charset="0"/>
                <a:cs typeface="Arial" charset="0"/>
              </a:rPr>
              <a:t>+</a:t>
            </a:r>
            <a:r>
              <a:rPr lang="en-US" sz="1600" b="1" dirty="0">
                <a:latin typeface="Arial" charset="0"/>
                <a:cs typeface="Arial" charset="0"/>
              </a:rPr>
              <a:t> </a:t>
            </a:r>
            <a:r>
              <a:rPr lang="en-US" sz="1600" b="1" dirty="0">
                <a:solidFill>
                  <a:srgbClr val="0000FF"/>
                </a:solidFill>
                <a:latin typeface="Arial" charset="0"/>
                <a:cs typeface="Arial" charset="0"/>
              </a:rPr>
              <a:t>dumpfile</a:t>
            </a:r>
            <a:r>
              <a:rPr lang="en-US" sz="1600" b="1" dirty="0">
                <a:latin typeface="Arial" charset="0"/>
                <a:cs typeface="Arial" charset="0"/>
              </a:rPr>
              <a:t> </a:t>
            </a:r>
            <a:r>
              <a:rPr lang="en-US" sz="1600" dirty="0">
                <a:solidFill>
                  <a:srgbClr val="000000"/>
                </a:solidFill>
                <a:latin typeface="Arial" charset="0"/>
                <a:cs typeface="Arial" charset="0"/>
              </a:rPr>
              <a:t>transport</a:t>
            </a:r>
          </a:p>
          <a:p>
            <a:pPr defTabSz="228600" eaLnBrk="1" hangingPunct="1">
              <a:buFont typeface="Arial" pitchFamily="34" charset="0"/>
              <a:buNone/>
              <a:defRPr/>
            </a:pPr>
            <a:endParaRPr lang="en-US" sz="1600" b="1" dirty="0">
              <a:latin typeface="Arial" charset="0"/>
              <a:cs typeface="Arial" charset="0"/>
            </a:endParaRPr>
          </a:p>
        </p:txBody>
      </p:sp>
      <p:pic>
        <p:nvPicPr>
          <p:cNvPr id="13317" name="Picture 6" descr="Icon-4.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4100" y="1781175"/>
            <a:ext cx="62547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TextBox 30"/>
          <p:cNvSpPr txBox="1">
            <a:spLocks noChangeArrowheads="1"/>
          </p:cNvSpPr>
          <p:nvPr/>
        </p:nvSpPr>
        <p:spPr bwMode="auto">
          <a:xfrm>
            <a:off x="609600" y="3200400"/>
            <a:ext cx="23891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00"/>
                </a:solidFill>
              </a:rPr>
              <a:t>Tablespaces read-only :</a:t>
            </a:r>
          </a:p>
          <a:p>
            <a:pPr eaLnBrk="1" hangingPunct="1">
              <a:buFont typeface="Arial" panose="020B0604020202020204" pitchFamily="34" charset="0"/>
              <a:buChar char="•"/>
            </a:pPr>
            <a:r>
              <a:rPr lang="en-US" altLang="en-US" sz="1600" dirty="0">
                <a:solidFill>
                  <a:srgbClr val="000000"/>
                </a:solidFill>
              </a:rPr>
              <a:t>  </a:t>
            </a:r>
            <a:r>
              <a:rPr lang="en-US" altLang="en-US" sz="1600" dirty="0">
                <a:solidFill>
                  <a:srgbClr val="000000"/>
                </a:solidFill>
                <a:latin typeface="Courier New" panose="02070309020205020404" pitchFamily="49" charset="0"/>
                <a:cs typeface="Courier New" panose="02070309020205020404" pitchFamily="49" charset="0"/>
              </a:rPr>
              <a:t>APPL1</a:t>
            </a:r>
          </a:p>
          <a:p>
            <a:pPr eaLnBrk="1" hangingPunct="1">
              <a:buFont typeface="Arial" panose="020B0604020202020204" pitchFamily="34" charset="0"/>
              <a:buChar char="•"/>
            </a:pPr>
            <a:r>
              <a:rPr lang="en-US" altLang="en-US" sz="1600" dirty="0">
                <a:solidFill>
                  <a:srgbClr val="000000"/>
                </a:solidFill>
                <a:latin typeface="Courier New" panose="02070309020205020404" pitchFamily="49" charset="0"/>
                <a:cs typeface="Courier New" panose="02070309020205020404" pitchFamily="49" charset="0"/>
              </a:rPr>
              <a:t> HRTBS</a:t>
            </a:r>
          </a:p>
        </p:txBody>
      </p:sp>
      <p:sp>
        <p:nvSpPr>
          <p:cNvPr id="13319" name="TextBox 37"/>
          <p:cNvSpPr txBox="1">
            <a:spLocks noChangeArrowheads="1"/>
          </p:cNvSpPr>
          <p:nvPr/>
        </p:nvSpPr>
        <p:spPr bwMode="auto">
          <a:xfrm>
            <a:off x="981075" y="1196975"/>
            <a:ext cx="216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Source Database</a:t>
            </a:r>
          </a:p>
          <a:p>
            <a:pPr eaLnBrk="1" hangingPunct="1"/>
            <a:r>
              <a:rPr lang="fr-FR" altLang="en-US" dirty="0">
                <a:solidFill>
                  <a:srgbClr val="000000"/>
                </a:solidFill>
                <a:latin typeface="Courier New" panose="02070309020205020404" pitchFamily="49" charset="0"/>
                <a:cs typeface="Courier New" panose="02070309020205020404" pitchFamily="49" charset="0"/>
              </a:rPr>
              <a:t>proddb</a:t>
            </a:r>
            <a:endParaRPr lang="en-US" altLang="en-US" dirty="0">
              <a:solidFill>
                <a:srgbClr val="000000"/>
              </a:solidFill>
              <a:latin typeface="Courier New" panose="02070309020205020404" pitchFamily="49" charset="0"/>
              <a:cs typeface="Courier New" panose="02070309020205020404" pitchFamily="49" charset="0"/>
            </a:endParaRPr>
          </a:p>
        </p:txBody>
      </p:sp>
      <p:pic>
        <p:nvPicPr>
          <p:cNvPr id="13320" name="Picture 4" descr="Icon-5.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77400" y="1773238"/>
            <a:ext cx="62547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1" name="TextBox 38"/>
          <p:cNvSpPr txBox="1">
            <a:spLocks noChangeArrowheads="1"/>
          </p:cNvSpPr>
          <p:nvPr/>
        </p:nvSpPr>
        <p:spPr bwMode="auto">
          <a:xfrm>
            <a:off x="9613900" y="1196975"/>
            <a:ext cx="2178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Target  Database</a:t>
            </a:r>
          </a:p>
          <a:p>
            <a:pPr eaLnBrk="1" hangingPunct="1"/>
            <a:r>
              <a:rPr lang="fr-FR" altLang="en-US" dirty="0">
                <a:solidFill>
                  <a:srgbClr val="002060"/>
                </a:solidFill>
                <a:latin typeface="Courier New" panose="02070309020205020404" pitchFamily="49" charset="0"/>
                <a:cs typeface="Courier New" panose="02070309020205020404" pitchFamily="49" charset="0"/>
              </a:rPr>
              <a:t>pdbprod</a:t>
            </a:r>
            <a:endParaRPr lang="en-US" altLang="en-US" dirty="0">
              <a:solidFill>
                <a:srgbClr val="002060"/>
              </a:solidFill>
              <a:latin typeface="Courier New" panose="02070309020205020404" pitchFamily="49" charset="0"/>
              <a:cs typeface="Courier New" panose="02070309020205020404" pitchFamily="49" charset="0"/>
            </a:endParaRPr>
          </a:p>
        </p:txBody>
      </p:sp>
      <p:sp>
        <p:nvSpPr>
          <p:cNvPr id="36" name="AutoShape 9"/>
          <p:cNvSpPr>
            <a:spLocks noChangeArrowheads="1"/>
          </p:cNvSpPr>
          <p:nvPr/>
        </p:nvSpPr>
        <p:spPr bwMode="auto">
          <a:xfrm>
            <a:off x="3960813" y="3771900"/>
            <a:ext cx="609600" cy="457200"/>
          </a:xfrm>
          <a:prstGeom prst="flowChartMagneticDisk">
            <a:avLst/>
          </a:prstGeom>
          <a:solidFill>
            <a:schemeClr val="accent3">
              <a:lumMod val="75000"/>
            </a:schemeClr>
          </a:solidFill>
          <a:ln w="19050">
            <a:solidFill>
              <a:schemeClr val="tx1"/>
            </a:solidFill>
            <a:round/>
            <a:headEnd type="none" w="sm" len="sm"/>
            <a:tailEnd type="none" w="sm" len="sm"/>
          </a:ln>
        </p:spPr>
        <p:txBody>
          <a:bodyPr wrap="none" anchor="ctr"/>
          <a:lstStyle/>
          <a:p>
            <a:pPr defTabSz="228600" eaLnBrk="1" hangingPunct="1">
              <a:defRPr/>
            </a:pPr>
            <a:endParaRPr lang="fr-FR" dirty="0">
              <a:latin typeface="Arial" charset="0"/>
              <a:cs typeface="Arial" charset="0"/>
            </a:endParaRPr>
          </a:p>
        </p:txBody>
      </p:sp>
      <p:sp>
        <p:nvSpPr>
          <p:cNvPr id="37" name="PPTShape_8"/>
          <p:cNvSpPr>
            <a:spLocks noChangeArrowheads="1"/>
          </p:cNvSpPr>
          <p:nvPr/>
        </p:nvSpPr>
        <p:spPr bwMode="auto">
          <a:xfrm>
            <a:off x="4164013" y="3924300"/>
            <a:ext cx="609600" cy="457200"/>
          </a:xfrm>
          <a:prstGeom prst="flowChartMagneticDisk">
            <a:avLst/>
          </a:prstGeom>
          <a:solidFill>
            <a:schemeClr val="accent3">
              <a:lumMod val="75000"/>
            </a:schemeClr>
          </a:solidFill>
          <a:ln w="19050">
            <a:solidFill>
              <a:schemeClr val="tx1"/>
            </a:solidFill>
            <a:round/>
            <a:headEnd type="none" w="sm" len="sm"/>
            <a:tailEnd type="none" w="sm" len="sm"/>
          </a:ln>
        </p:spPr>
        <p:txBody>
          <a:bodyPr wrap="none" anchor="ctr"/>
          <a:lstStyle/>
          <a:p>
            <a:pPr defTabSz="228600" eaLnBrk="1" hangingPunct="1">
              <a:defRPr/>
            </a:pPr>
            <a:endParaRPr lang="fr-FR" dirty="0">
              <a:latin typeface="Arial" charset="0"/>
              <a:cs typeface="Arial" charset="0"/>
            </a:endParaRPr>
          </a:p>
        </p:txBody>
      </p:sp>
      <p:sp>
        <p:nvSpPr>
          <p:cNvPr id="38" name="PPTShape_9"/>
          <p:cNvSpPr>
            <a:spLocks noChangeArrowheads="1"/>
          </p:cNvSpPr>
          <p:nvPr/>
        </p:nvSpPr>
        <p:spPr bwMode="auto">
          <a:xfrm>
            <a:off x="4367213" y="4076700"/>
            <a:ext cx="609600" cy="457200"/>
          </a:xfrm>
          <a:prstGeom prst="flowChartMagneticDisk">
            <a:avLst/>
          </a:prstGeom>
          <a:solidFill>
            <a:schemeClr val="accent3">
              <a:lumMod val="75000"/>
            </a:schemeClr>
          </a:solidFill>
          <a:ln w="19050">
            <a:solidFill>
              <a:schemeClr val="tx1"/>
            </a:solidFill>
            <a:round/>
            <a:headEnd type="none" w="sm" len="sm"/>
            <a:tailEnd type="none" w="sm" len="sm"/>
          </a:ln>
        </p:spPr>
        <p:txBody>
          <a:bodyPr wrap="none" anchor="ctr"/>
          <a:lstStyle/>
          <a:p>
            <a:pPr defTabSz="228600" eaLnBrk="1" hangingPunct="1">
              <a:defRPr/>
            </a:pPr>
            <a:endParaRPr lang="fr-FR" dirty="0">
              <a:latin typeface="Arial" charset="0"/>
              <a:cs typeface="Arial" charset="0"/>
            </a:endParaRPr>
          </a:p>
        </p:txBody>
      </p:sp>
      <p:cxnSp>
        <p:nvCxnSpPr>
          <p:cNvPr id="13325" name="Straight Arrow Connector 39"/>
          <p:cNvCxnSpPr>
            <a:cxnSpLocks noChangeShapeType="1"/>
          </p:cNvCxnSpPr>
          <p:nvPr/>
        </p:nvCxnSpPr>
        <p:spPr bwMode="auto">
          <a:xfrm flipV="1">
            <a:off x="3656013" y="3771900"/>
            <a:ext cx="0" cy="762000"/>
          </a:xfrm>
          <a:prstGeom prst="straightConnector1">
            <a:avLst/>
          </a:prstGeom>
          <a:noFill/>
          <a:ln w="28575" algn="ctr">
            <a:solidFill>
              <a:schemeClr val="tx1"/>
            </a:solidFill>
            <a:round/>
            <a:headEnd type="none" w="sm" len="sm"/>
            <a:tailEnd/>
          </a:ln>
          <a:extLst>
            <a:ext uri="{909E8E84-426E-40DD-AFC4-6F175D3DCCD1}">
              <a14:hiddenFill xmlns:a14="http://schemas.microsoft.com/office/drawing/2010/main">
                <a:noFill/>
              </a14:hiddenFill>
            </a:ext>
          </a:extLst>
        </p:spPr>
      </p:cxnSp>
      <p:sp>
        <p:nvSpPr>
          <p:cNvPr id="13326" name="PPTShape_9"/>
          <p:cNvSpPr>
            <a:spLocks noChangeArrowheads="1"/>
          </p:cNvSpPr>
          <p:nvPr/>
        </p:nvSpPr>
        <p:spPr bwMode="auto">
          <a:xfrm>
            <a:off x="5180013" y="4229100"/>
            <a:ext cx="609600" cy="457200"/>
          </a:xfrm>
          <a:prstGeom prst="flowChartMagneticDisk">
            <a:avLst/>
          </a:prstGeom>
          <a:solidFill>
            <a:srgbClr val="0000FF"/>
          </a:soli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FF"/>
              </a:solidFill>
            </a:endParaRPr>
          </a:p>
        </p:txBody>
      </p:sp>
      <p:cxnSp>
        <p:nvCxnSpPr>
          <p:cNvPr id="13327" name="Straight Arrow Connector 45"/>
          <p:cNvCxnSpPr>
            <a:cxnSpLocks noChangeShapeType="1"/>
          </p:cNvCxnSpPr>
          <p:nvPr/>
        </p:nvCxnSpPr>
        <p:spPr bwMode="auto">
          <a:xfrm flipV="1">
            <a:off x="3656013" y="2781300"/>
            <a:ext cx="0" cy="457200"/>
          </a:xfrm>
          <a:prstGeom prst="straightConnector1">
            <a:avLst/>
          </a:prstGeom>
          <a:noFill/>
          <a:ln w="28575" algn="ctr">
            <a:solidFill>
              <a:schemeClr val="tx1"/>
            </a:solidFill>
            <a:round/>
            <a:headEnd type="none" w="lg" len="lg"/>
            <a:tailEnd type="triangle" w="lg" len="lg"/>
          </a:ln>
          <a:extLst>
            <a:ext uri="{909E8E84-426E-40DD-AFC4-6F175D3DCCD1}">
              <a14:hiddenFill xmlns:a14="http://schemas.microsoft.com/office/drawing/2010/main">
                <a:noFill/>
              </a14:hiddenFill>
            </a:ext>
          </a:extLst>
        </p:spPr>
      </p:cxnSp>
      <p:cxnSp>
        <p:nvCxnSpPr>
          <p:cNvPr id="13328" name="Straight Arrow Connector 47"/>
          <p:cNvCxnSpPr>
            <a:cxnSpLocks noChangeShapeType="1"/>
          </p:cNvCxnSpPr>
          <p:nvPr/>
        </p:nvCxnSpPr>
        <p:spPr bwMode="auto">
          <a:xfrm flipV="1">
            <a:off x="1727200" y="4149725"/>
            <a:ext cx="0" cy="457200"/>
          </a:xfrm>
          <a:prstGeom prst="straightConnector1">
            <a:avLst/>
          </a:prstGeom>
          <a:noFill/>
          <a:ln w="28575" algn="ctr">
            <a:solidFill>
              <a:schemeClr val="tx1"/>
            </a:solidFill>
            <a:round/>
            <a:headEnd type="triangle" w="lg" len="lg"/>
            <a:tailEnd type="none" w="lg" len="lg"/>
          </a:ln>
          <a:extLst>
            <a:ext uri="{909E8E84-426E-40DD-AFC4-6F175D3DCCD1}">
              <a14:hiddenFill xmlns:a14="http://schemas.microsoft.com/office/drawing/2010/main">
                <a:noFill/>
              </a14:hiddenFill>
            </a:ext>
          </a:extLst>
        </p:spPr>
      </p:cxnSp>
      <p:cxnSp>
        <p:nvCxnSpPr>
          <p:cNvPr id="13329" name="Straight Arrow Connector 52"/>
          <p:cNvCxnSpPr>
            <a:cxnSpLocks noChangeShapeType="1"/>
          </p:cNvCxnSpPr>
          <p:nvPr/>
        </p:nvCxnSpPr>
        <p:spPr bwMode="auto">
          <a:xfrm flipV="1">
            <a:off x="10461625" y="2895600"/>
            <a:ext cx="0" cy="838200"/>
          </a:xfrm>
          <a:prstGeom prst="straightConnector1">
            <a:avLst/>
          </a:prstGeom>
          <a:noFill/>
          <a:ln w="28575" algn="ctr">
            <a:solidFill>
              <a:schemeClr val="tx1"/>
            </a:solidFill>
            <a:round/>
            <a:headEnd type="triangle" w="lg" len="lg"/>
            <a:tailEnd type="none" w="lg" len="lg"/>
          </a:ln>
          <a:extLst>
            <a:ext uri="{909E8E84-426E-40DD-AFC4-6F175D3DCCD1}">
              <a14:hiddenFill xmlns:a14="http://schemas.microsoft.com/office/drawing/2010/main">
                <a:noFill/>
              </a14:hiddenFill>
            </a:ext>
          </a:extLst>
        </p:spPr>
      </p:cxnSp>
      <p:sp>
        <p:nvSpPr>
          <p:cNvPr id="13330" name="AutoShape 9"/>
          <p:cNvSpPr>
            <a:spLocks noChangeArrowheads="1"/>
          </p:cNvSpPr>
          <p:nvPr/>
        </p:nvSpPr>
        <p:spPr bwMode="auto">
          <a:xfrm>
            <a:off x="8837613" y="2743200"/>
            <a:ext cx="608012" cy="457200"/>
          </a:xfrm>
          <a:prstGeom prst="flowChartMagneticDisk">
            <a:avLst/>
          </a:prstGeom>
          <a:solidFill>
            <a:srgbClr val="C00000"/>
          </a:soli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13331" name="PPTShape_8"/>
          <p:cNvSpPr>
            <a:spLocks noChangeArrowheads="1"/>
          </p:cNvSpPr>
          <p:nvPr/>
        </p:nvSpPr>
        <p:spPr bwMode="auto">
          <a:xfrm>
            <a:off x="9040813" y="2895600"/>
            <a:ext cx="608012" cy="457200"/>
          </a:xfrm>
          <a:prstGeom prst="flowChartMagneticDisk">
            <a:avLst/>
          </a:prstGeom>
          <a:solidFill>
            <a:srgbClr val="C00000"/>
          </a:soli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13332" name="PPTShape_9"/>
          <p:cNvSpPr>
            <a:spLocks noChangeArrowheads="1"/>
          </p:cNvSpPr>
          <p:nvPr/>
        </p:nvSpPr>
        <p:spPr bwMode="auto">
          <a:xfrm>
            <a:off x="9242425" y="3048000"/>
            <a:ext cx="609600" cy="457200"/>
          </a:xfrm>
          <a:prstGeom prst="flowChartMagneticDisk">
            <a:avLst/>
          </a:prstGeom>
          <a:solidFill>
            <a:srgbClr val="C00000"/>
          </a:soli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13333" name="PPTShape_9"/>
          <p:cNvSpPr>
            <a:spLocks noChangeArrowheads="1"/>
          </p:cNvSpPr>
          <p:nvPr/>
        </p:nvSpPr>
        <p:spPr bwMode="auto">
          <a:xfrm>
            <a:off x="8228013" y="3200400"/>
            <a:ext cx="609600" cy="457200"/>
          </a:xfrm>
          <a:prstGeom prst="flowChartMagneticDisk">
            <a:avLst/>
          </a:prstGeom>
          <a:solidFill>
            <a:srgbClr val="0000FF"/>
          </a:soli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FF"/>
              </a:solidFill>
            </a:endParaRPr>
          </a:p>
        </p:txBody>
      </p:sp>
      <p:sp>
        <p:nvSpPr>
          <p:cNvPr id="30" name="Content Placeholder 2"/>
          <p:cNvSpPr txBox="1">
            <a:spLocks noChangeAspect="1"/>
          </p:cNvSpPr>
          <p:nvPr/>
        </p:nvSpPr>
        <p:spPr bwMode="gray">
          <a:xfrm>
            <a:off x="837828" y="4838948"/>
            <a:ext cx="4896544" cy="132635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eaLnBrk="1" hangingPunct="1">
              <a:spcBef>
                <a:spcPts val="438"/>
              </a:spcBef>
              <a:spcAft>
                <a:spcPts val="1200"/>
              </a:spcAft>
              <a:defRPr/>
            </a:pPr>
            <a:r>
              <a:rPr lang="en-US" sz="1600" b="1" dirty="0">
                <a:latin typeface="Courier New" pitchFamily="49" charset="0"/>
                <a:cs typeface="Courier New" pitchFamily="49" charset="0"/>
              </a:rPr>
              <a:t>$ expdp user_name@proddb </a:t>
            </a:r>
            <a:r>
              <a:rPr lang="en-US" sz="1600" b="1" dirty="0">
                <a:solidFill>
                  <a:srgbClr val="FF0000"/>
                </a:solidFill>
                <a:latin typeface="Courier New" pitchFamily="49" charset="0"/>
                <a:cs typeface="Courier New" pitchFamily="49" charset="0"/>
              </a:rPr>
              <a:t>FULL=y</a:t>
            </a:r>
            <a:r>
              <a:rPr lang="en-US" sz="1600" b="1" dirty="0">
                <a:latin typeface="Courier New" pitchFamily="49" charset="0"/>
                <a:cs typeface="Courier New" pitchFamily="49" charset="0"/>
              </a:rPr>
              <a:t> </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DUMPFILE=</a:t>
            </a:r>
            <a:r>
              <a:rPr lang="en-US" sz="1600" b="1" dirty="0">
                <a:solidFill>
                  <a:srgbClr val="0000FF"/>
                </a:solidFill>
                <a:latin typeface="Courier New" pitchFamily="49" charset="0"/>
                <a:cs typeface="Courier New" pitchFamily="49" charset="0"/>
              </a:rPr>
              <a:t>expdat.dmp</a:t>
            </a:r>
            <a:r>
              <a:rPr lang="en-US" sz="1600" b="1" dirty="0">
                <a:latin typeface="Courier New" pitchFamily="49" charset="0"/>
                <a:cs typeface="Courier New" pitchFamily="49" charset="0"/>
              </a:rPr>
              <a:t> </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DIRECTORY=data_pump_dir</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a:t>
            </a:r>
            <a:r>
              <a:rPr lang="en-US" sz="1600" b="1" dirty="0">
                <a:solidFill>
                  <a:srgbClr val="FF0000"/>
                </a:solidFill>
                <a:latin typeface="Courier New" pitchFamily="49" charset="0"/>
                <a:cs typeface="Courier New" pitchFamily="49" charset="0"/>
              </a:rPr>
              <a:t>TRANSPORTABLE=always</a:t>
            </a:r>
            <a:r>
              <a:rPr lang="en-US" sz="1600" b="1" dirty="0">
                <a:latin typeface="Courier New" pitchFamily="49" charset="0"/>
                <a:cs typeface="Courier New" pitchFamily="49" charset="0"/>
              </a:rPr>
              <a:t> </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LOGFILE=export.log</a:t>
            </a:r>
          </a:p>
        </p:txBody>
      </p:sp>
      <p:sp>
        <p:nvSpPr>
          <p:cNvPr id="31" name="Content Placeholder 2"/>
          <p:cNvSpPr txBox="1">
            <a:spLocks noChangeAspect="1"/>
          </p:cNvSpPr>
          <p:nvPr/>
        </p:nvSpPr>
        <p:spPr bwMode="gray">
          <a:xfrm>
            <a:off x="6598468" y="4005064"/>
            <a:ext cx="4896544" cy="212217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eaLnBrk="1" hangingPunct="1">
              <a:spcBef>
                <a:spcPts val="438"/>
              </a:spcBef>
              <a:spcAft>
                <a:spcPts val="1200"/>
              </a:spcAft>
              <a:defRPr/>
            </a:pPr>
            <a:r>
              <a:rPr lang="en-US" sz="1600" b="1" dirty="0">
                <a:latin typeface="Courier New" pitchFamily="49" charset="0"/>
                <a:cs typeface="Courier New" pitchFamily="49" charset="0"/>
              </a:rPr>
              <a:t>$ impdp user_name@</a:t>
            </a:r>
            <a:r>
              <a:rPr lang="en-US" sz="1600" b="1" dirty="0">
                <a:solidFill>
                  <a:srgbClr val="00B050"/>
                </a:solidFill>
                <a:latin typeface="Courier New" pitchFamily="49" charset="0"/>
                <a:cs typeface="Courier New" pitchFamily="49" charset="0"/>
              </a:rPr>
              <a:t>pdbprod</a:t>
            </a:r>
            <a:r>
              <a:rPr lang="en-US" sz="1600" b="1" dirty="0">
                <a:latin typeface="Courier New" pitchFamily="49" charset="0"/>
                <a:cs typeface="Courier New" pitchFamily="49" charset="0"/>
              </a:rPr>
              <a:t> </a:t>
            </a:r>
            <a:r>
              <a:rPr lang="en-US" sz="1600" b="1" dirty="0">
                <a:solidFill>
                  <a:srgbClr val="FF0000"/>
                </a:solidFill>
                <a:latin typeface="Courier New" pitchFamily="49" charset="0"/>
                <a:cs typeface="Courier New" pitchFamily="49" charset="0"/>
              </a:rPr>
              <a:t>FULL=y</a:t>
            </a:r>
            <a:r>
              <a:rPr lang="en-US" sz="1600" b="1" dirty="0">
                <a:latin typeface="Courier New" pitchFamily="49" charset="0"/>
                <a:cs typeface="Courier New" pitchFamily="49" charset="0"/>
              </a:rPr>
              <a:t> </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DUMPFILE=</a:t>
            </a:r>
            <a:r>
              <a:rPr lang="en-US" sz="1600" b="1" dirty="0">
                <a:solidFill>
                  <a:srgbClr val="0000FF"/>
                </a:solidFill>
                <a:latin typeface="Courier New" pitchFamily="49" charset="0"/>
                <a:cs typeface="Courier New" pitchFamily="49" charset="0"/>
              </a:rPr>
              <a:t>expdat.dmp</a:t>
            </a:r>
            <a:r>
              <a:rPr lang="en-US" sz="1600" b="1" dirty="0">
                <a:latin typeface="Courier New" pitchFamily="49" charset="0"/>
                <a:cs typeface="Courier New" pitchFamily="49" charset="0"/>
              </a:rPr>
              <a:t> </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DIRECTORY=data_pump_dir </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a:t>
            </a:r>
            <a:r>
              <a:rPr lang="en-US" sz="1600" b="1" dirty="0">
                <a:solidFill>
                  <a:schemeClr val="accent1"/>
                </a:solidFill>
                <a:latin typeface="Courier New" pitchFamily="49" charset="0"/>
                <a:cs typeface="Courier New" pitchFamily="49" charset="0"/>
              </a:rPr>
              <a:t>TRANSPORT_DATAFILES</a:t>
            </a:r>
            <a:r>
              <a:rPr lang="en-US" sz="1600" b="1" dirty="0">
                <a:solidFill>
                  <a:srgbClr val="C00000"/>
                </a:solidFill>
                <a:latin typeface="Courier New" pitchFamily="49" charset="0"/>
                <a:cs typeface="Courier New" pitchFamily="49" charset="0"/>
              </a:rPr>
              <a:t>=</a:t>
            </a:r>
            <a:r>
              <a:rPr lang="en-US" sz="1600" b="1" dirty="0">
                <a:solidFill>
                  <a:srgbClr val="FF0000"/>
                </a:solidFill>
                <a:latin typeface="Courier New" pitchFamily="49" charset="0"/>
                <a:cs typeface="Courier New" pitchFamily="49" charset="0"/>
              </a:rPr>
              <a:t/>
            </a:r>
            <a:br>
              <a:rPr lang="en-US" sz="1600" b="1" dirty="0">
                <a:solidFill>
                  <a:srgbClr val="FF0000"/>
                </a:solidFill>
                <a:latin typeface="Courier New" pitchFamily="49" charset="0"/>
                <a:cs typeface="Courier New" pitchFamily="49" charset="0"/>
              </a:rPr>
            </a:br>
            <a:r>
              <a:rPr lang="en-US" sz="1600" b="1" dirty="0">
                <a:solidFill>
                  <a:srgbClr val="FF0000"/>
                </a:solidFill>
                <a:latin typeface="Courier New" pitchFamily="49" charset="0"/>
                <a:cs typeface="Courier New" pitchFamily="49" charset="0"/>
              </a:rPr>
              <a:t>   </a:t>
            </a:r>
            <a:r>
              <a:rPr lang="en-US" sz="1600" dirty="0">
                <a:latin typeface="Courier New" pitchFamily="49" charset="0"/>
                <a:cs typeface="Courier New" pitchFamily="49" charset="0"/>
              </a:rPr>
              <a:t>'/oracle/oradata/prod/</a:t>
            </a:r>
            <a:r>
              <a:rPr lang="en-US" sz="1600" b="1" dirty="0">
                <a:latin typeface="Courier New" pitchFamily="49" charset="0"/>
                <a:cs typeface="Courier New" pitchFamily="49" charset="0"/>
              </a:rPr>
              <a:t>file1.dbf</a:t>
            </a:r>
            <a:r>
              <a:rPr lang="en-US" sz="1600" dirty="0">
                <a:latin typeface="Courier New" pitchFamily="49" charset="0"/>
                <a:cs typeface="Courier New" pitchFamily="49" charset="0"/>
              </a:rPr>
              <a:t>'</a:t>
            </a:r>
            <a:r>
              <a:rPr lang="en-US" sz="1600" b="1" dirty="0">
                <a:latin typeface="Courier New" pitchFamily="49" charset="0"/>
                <a:cs typeface="Courier New" pitchFamily="49" charset="0"/>
              </a:rPr>
              <a:t>,</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a:t>
            </a:r>
            <a:r>
              <a:rPr lang="en-US" sz="1600" dirty="0">
                <a:latin typeface="Courier New" pitchFamily="49" charset="0"/>
                <a:cs typeface="Courier New" pitchFamily="49" charset="0"/>
              </a:rPr>
              <a:t>'/oracle/oradata/prod/</a:t>
            </a:r>
            <a:r>
              <a:rPr lang="en-US" sz="1600" b="1" dirty="0">
                <a:latin typeface="Courier New" pitchFamily="49" charset="0"/>
                <a:cs typeface="Courier New" pitchFamily="49" charset="0"/>
              </a:rPr>
              <a:t>file2.dbf</a:t>
            </a:r>
            <a:r>
              <a:rPr lang="en-US" sz="1600" dirty="0">
                <a:latin typeface="Courier New" pitchFamily="49" charset="0"/>
                <a:cs typeface="Courier New" pitchFamily="49" charset="0"/>
              </a:rPr>
              <a:t>'</a:t>
            </a:r>
            <a:r>
              <a:rPr lang="en-US" sz="1600" b="1" dirty="0">
                <a:latin typeface="Courier New" pitchFamily="49" charset="0"/>
                <a:cs typeface="Courier New" pitchFamily="49" charset="0"/>
              </a:rPr>
              <a:t>,</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a:t>
            </a:r>
            <a:r>
              <a:rPr lang="en-US" sz="1600" dirty="0">
                <a:latin typeface="Courier New" pitchFamily="49" charset="0"/>
                <a:cs typeface="Courier New" pitchFamily="49" charset="0"/>
              </a:rPr>
              <a:t>'/oracle/oradata/prod/</a:t>
            </a:r>
            <a:r>
              <a:rPr lang="en-US" sz="1600" b="1" dirty="0">
                <a:latin typeface="Courier New" pitchFamily="49" charset="0"/>
                <a:cs typeface="Courier New" pitchFamily="49" charset="0"/>
              </a:rPr>
              <a:t>file3.dbf</a:t>
            </a:r>
            <a:r>
              <a:rPr lang="en-US" sz="1600" dirty="0">
                <a:latin typeface="Courier New" pitchFamily="49" charset="0"/>
                <a:cs typeface="Courier New" pitchFamily="49" charset="0"/>
              </a:rPr>
              <a:t>'</a:t>
            </a:r>
            <a:r>
              <a:rPr lang="en-US" sz="1600" b="1" dirty="0">
                <a:latin typeface="Courier New" pitchFamily="49" charset="0"/>
                <a:cs typeface="Courier New" pitchFamily="49" charset="0"/>
              </a:rPr>
              <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LOGFILE=import.log</a:t>
            </a:r>
          </a:p>
        </p:txBody>
      </p:sp>
      <p:pic>
        <p:nvPicPr>
          <p:cNvPr id="13340" name="Picture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rot="-1311536">
            <a:off x="3757613" y="1797050"/>
            <a:ext cx="13525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Oval 33"/>
          <p:cNvSpPr>
            <a:spLocks noChangeAspect="1" noChangeArrowheads="1"/>
          </p:cNvSpPr>
          <p:nvPr/>
        </p:nvSpPr>
        <p:spPr bwMode="auto">
          <a:xfrm>
            <a:off x="621313" y="2785269"/>
            <a:ext cx="459938" cy="46005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a:lnSpc>
                <a:spcPct val="95000"/>
              </a:lnSpc>
              <a:defRPr/>
            </a:pPr>
            <a:r>
              <a:rPr lang="en-US" b="1" dirty="0">
                <a:solidFill>
                  <a:schemeClr val="bg1"/>
                </a:solidFill>
              </a:rPr>
              <a:t>1</a:t>
            </a:r>
          </a:p>
        </p:txBody>
      </p:sp>
      <p:sp>
        <p:nvSpPr>
          <p:cNvPr id="33" name="Oval 33"/>
          <p:cNvSpPr>
            <a:spLocks noChangeAspect="1" noChangeArrowheads="1"/>
          </p:cNvSpPr>
          <p:nvPr/>
        </p:nvSpPr>
        <p:spPr bwMode="auto">
          <a:xfrm>
            <a:off x="621313" y="4358127"/>
            <a:ext cx="459938" cy="46005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a:lnSpc>
                <a:spcPct val="95000"/>
              </a:lnSpc>
              <a:defRPr/>
            </a:pPr>
            <a:r>
              <a:rPr lang="en-US" b="1" dirty="0">
                <a:solidFill>
                  <a:schemeClr val="bg1"/>
                </a:solidFill>
              </a:rPr>
              <a:t>2</a:t>
            </a:r>
          </a:p>
        </p:txBody>
      </p:sp>
      <p:sp>
        <p:nvSpPr>
          <p:cNvPr id="34" name="Oval 33"/>
          <p:cNvSpPr>
            <a:spLocks noChangeAspect="1" noChangeArrowheads="1"/>
          </p:cNvSpPr>
          <p:nvPr/>
        </p:nvSpPr>
        <p:spPr bwMode="auto">
          <a:xfrm>
            <a:off x="3426044" y="3273247"/>
            <a:ext cx="459938" cy="46005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a:lnSpc>
                <a:spcPct val="95000"/>
              </a:lnSpc>
              <a:defRPr/>
            </a:pPr>
            <a:r>
              <a:rPr lang="en-US" b="1" dirty="0">
                <a:solidFill>
                  <a:schemeClr val="bg1"/>
                </a:solidFill>
              </a:rPr>
              <a:t>3</a:t>
            </a:r>
          </a:p>
        </p:txBody>
      </p:sp>
      <p:sp>
        <p:nvSpPr>
          <p:cNvPr id="35" name="Oval 34"/>
          <p:cNvSpPr>
            <a:spLocks noChangeAspect="1" noChangeArrowheads="1"/>
          </p:cNvSpPr>
          <p:nvPr/>
        </p:nvSpPr>
        <p:spPr bwMode="auto">
          <a:xfrm>
            <a:off x="6636397" y="2626041"/>
            <a:ext cx="459938" cy="46005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a:lnSpc>
                <a:spcPct val="95000"/>
              </a:lnSpc>
              <a:defRPr/>
            </a:pPr>
            <a:r>
              <a:rPr lang="en-US" b="1" dirty="0">
                <a:solidFill>
                  <a:schemeClr val="bg1"/>
                </a:solidFill>
              </a:rPr>
              <a:t>4</a:t>
            </a:r>
          </a:p>
        </p:txBody>
      </p:sp>
      <p:sp>
        <p:nvSpPr>
          <p:cNvPr id="39" name="Oval 38"/>
          <p:cNvSpPr>
            <a:spLocks noChangeAspect="1" noChangeArrowheads="1"/>
          </p:cNvSpPr>
          <p:nvPr/>
        </p:nvSpPr>
        <p:spPr bwMode="auto">
          <a:xfrm>
            <a:off x="11043662" y="3440270"/>
            <a:ext cx="459938" cy="46005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a:lnSpc>
                <a:spcPct val="95000"/>
              </a:lnSpc>
              <a:defRPr/>
            </a:pPr>
            <a:r>
              <a:rPr lang="en-US" b="1" dirty="0">
                <a:solidFill>
                  <a:schemeClr val="bg1"/>
                </a:solidFill>
              </a:rPr>
              <a:t>5</a:t>
            </a:r>
          </a:p>
        </p:txBody>
      </p:sp>
    </p:spTree>
    <p:custDataLst>
      <p:tags r:id="rId1"/>
    </p:custDataLst>
    <p:extLst>
      <p:ext uri="{BB962C8B-B14F-4D97-AF65-F5344CB8AC3E}">
        <p14:creationId xmlns:p14="http://schemas.microsoft.com/office/powerpoint/2010/main" val="1764409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37982" y="365127"/>
            <a:ext cx="10296990" cy="471586"/>
          </a:xfrm>
        </p:spPr>
        <p:txBody>
          <a:bodyPr>
            <a:normAutofit fontScale="90000"/>
          </a:bodyPr>
          <a:lstStyle/>
          <a:p>
            <a:pPr eaLnBrk="1" hangingPunct="1"/>
            <a:r>
              <a:rPr lang="en-US" altLang="en-US" dirty="0"/>
              <a:t>Transporting a Database Over the Network: Example</a:t>
            </a:r>
          </a:p>
        </p:txBody>
      </p:sp>
      <p:sp>
        <p:nvSpPr>
          <p:cNvPr id="14339" name="Content Placeholder 2"/>
          <p:cNvSpPr>
            <a:spLocks noGrp="1"/>
          </p:cNvSpPr>
          <p:nvPr>
            <p:ph idx="1"/>
          </p:nvPr>
        </p:nvSpPr>
        <p:spPr>
          <a:xfrm>
            <a:off x="622300" y="1243013"/>
            <a:ext cx="10944225" cy="3195637"/>
          </a:xfrm>
        </p:spPr>
        <p:txBody>
          <a:bodyPr/>
          <a:lstStyle/>
          <a:p>
            <a:pPr eaLnBrk="1" hangingPunct="1"/>
            <a:r>
              <a:rPr lang="en-US" altLang="en-US" dirty="0"/>
              <a:t>Transport a database over the network: perform an import using the </a:t>
            </a:r>
            <a:r>
              <a:rPr lang="en-US" altLang="en-US" dirty="0">
                <a:latin typeface="Courier New" panose="02070309020205020404" pitchFamily="49" charset="0"/>
                <a:cs typeface="Courier New" panose="02070309020205020404" pitchFamily="49" charset="0"/>
              </a:rPr>
              <a:t>NETWORK_LINK</a:t>
            </a:r>
            <a:r>
              <a:rPr lang="en-US" altLang="en-US" dirty="0"/>
              <a:t> parameter.</a:t>
            </a:r>
          </a:p>
          <a:p>
            <a:pPr marL="549275" lvl="1" indent="-457200" eaLnBrk="1" hangingPunct="1">
              <a:buFont typeface="Arial" panose="020B0604020202020204" pitchFamily="34" charset="0"/>
              <a:buAutoNum type="arabicPeriod"/>
            </a:pPr>
            <a:r>
              <a:rPr lang="fr-FR" altLang="en-US" dirty="0"/>
              <a:t>Create a database link </a:t>
            </a:r>
            <a:r>
              <a:rPr lang="en-US" altLang="en-US" dirty="0"/>
              <a:t>in the target to the source database.</a:t>
            </a:r>
          </a:p>
          <a:p>
            <a:pPr marL="549275" lvl="1" indent="-457200" eaLnBrk="1" hangingPunct="1">
              <a:buFont typeface="Arial" panose="020B0604020202020204" pitchFamily="34" charset="0"/>
              <a:buAutoNum type="arabicPeriod"/>
            </a:pPr>
            <a:r>
              <a:rPr lang="en-US" altLang="en-US" dirty="0"/>
              <a:t>Make the user-defined tablespaces in the source database read-only.</a:t>
            </a:r>
          </a:p>
          <a:p>
            <a:pPr marL="549275" lvl="1" indent="-457200" eaLnBrk="1" hangingPunct="1">
              <a:buFont typeface="Arial" panose="020B0604020202020204" pitchFamily="34" charset="0"/>
              <a:buAutoNum type="arabicPeriod"/>
            </a:pPr>
            <a:r>
              <a:rPr lang="en-US" altLang="en-US" dirty="0"/>
              <a:t>Transport the datafiles for all of the user-defined tablespaces from the source to the target location.</a:t>
            </a:r>
          </a:p>
          <a:p>
            <a:pPr marL="549275" lvl="1" indent="-457200" eaLnBrk="1" hangingPunct="1">
              <a:buFont typeface="Arial" panose="020B0604020202020204" pitchFamily="34" charset="0"/>
              <a:buAutoNum type="arabicPeriod"/>
            </a:pPr>
            <a:r>
              <a:rPr lang="fr-FR" altLang="en-US" dirty="0"/>
              <a:t>Perform conversion of the datafiles if necessary.</a:t>
            </a:r>
          </a:p>
          <a:p>
            <a:pPr marL="549275" lvl="1" indent="-457200" eaLnBrk="1" hangingPunct="1">
              <a:buFont typeface="Arial" panose="020B0604020202020204" pitchFamily="34" charset="0"/>
              <a:buAutoNum type="arabicPeriod"/>
            </a:pPr>
            <a:r>
              <a:rPr lang="fr-FR" altLang="en-US" dirty="0"/>
              <a:t>Import in the target database.</a:t>
            </a:r>
          </a:p>
        </p:txBody>
      </p:sp>
      <p:sp>
        <p:nvSpPr>
          <p:cNvPr id="6" name="Content Placeholder 2"/>
          <p:cNvSpPr txBox="1">
            <a:spLocks noChangeAspect="1"/>
          </p:cNvSpPr>
          <p:nvPr/>
        </p:nvSpPr>
        <p:spPr bwMode="gray">
          <a:xfrm>
            <a:off x="623230" y="4725144"/>
            <a:ext cx="10942366" cy="132635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eaLnBrk="1" hangingPunct="1">
              <a:spcBef>
                <a:spcPts val="438"/>
              </a:spcBef>
              <a:spcAft>
                <a:spcPts val="1200"/>
              </a:spcAft>
              <a:defRPr/>
            </a:pPr>
            <a:r>
              <a:rPr lang="en-US" sz="1600" b="1" dirty="0">
                <a:latin typeface="Courier New" pitchFamily="49" charset="0"/>
                <a:cs typeface="Courier New" pitchFamily="49" charset="0"/>
              </a:rPr>
              <a:t>$ impdp username@</a:t>
            </a:r>
            <a:r>
              <a:rPr lang="en-US" sz="1600" b="1" dirty="0">
                <a:solidFill>
                  <a:srgbClr val="00B050"/>
                </a:solidFill>
                <a:latin typeface="Courier New" pitchFamily="49" charset="0"/>
                <a:cs typeface="Courier New" pitchFamily="49" charset="0"/>
              </a:rPr>
              <a:t>pdbname</a:t>
            </a:r>
            <a:r>
              <a:rPr lang="en-US" sz="1600" b="1" dirty="0">
                <a:latin typeface="Courier New" pitchFamily="49" charset="0"/>
                <a:cs typeface="Courier New" pitchFamily="49" charset="0"/>
              </a:rPr>
              <a:t> </a:t>
            </a:r>
            <a:r>
              <a:rPr lang="en-US" sz="1600" b="1" dirty="0">
                <a:solidFill>
                  <a:schemeClr val="accent1"/>
                </a:solidFill>
                <a:latin typeface="Courier New" pitchFamily="49" charset="0"/>
                <a:cs typeface="Courier New" pitchFamily="49" charset="0"/>
              </a:rPr>
              <a:t>full=Y network_link </a:t>
            </a:r>
            <a:r>
              <a:rPr lang="en-US" sz="1600" b="1" dirty="0">
                <a:latin typeface="Courier New" pitchFamily="49" charset="0"/>
                <a:cs typeface="Courier New" pitchFamily="49" charset="0"/>
              </a:rPr>
              <a:t>= sourcedb </a:t>
            </a:r>
            <a:r>
              <a:rPr lang="en-US" sz="1600" b="1" dirty="0">
                <a:solidFill>
                  <a:schemeClr val="accent2"/>
                </a:solidFill>
                <a:latin typeface="Courier New" pitchFamily="49" charset="0"/>
                <a:cs typeface="Courier New" pitchFamily="49" charset="0"/>
              </a:rPr>
              <a:t/>
            </a:r>
            <a:br>
              <a:rPr lang="en-US" sz="1600" b="1" dirty="0">
                <a:solidFill>
                  <a:schemeClr val="accent2"/>
                </a:solidFill>
                <a:latin typeface="Courier New" pitchFamily="49" charset="0"/>
                <a:cs typeface="Courier New" pitchFamily="49" charset="0"/>
              </a:rPr>
            </a:br>
            <a:r>
              <a:rPr lang="en-US" sz="1600" b="1" dirty="0">
                <a:latin typeface="Courier New" pitchFamily="49" charset="0"/>
                <a:cs typeface="Courier New" pitchFamily="49" charset="0"/>
              </a:rPr>
              <a:t>      </a:t>
            </a:r>
            <a:r>
              <a:rPr lang="en-US" sz="1600" b="1" dirty="0">
                <a:solidFill>
                  <a:schemeClr val="accent1"/>
                </a:solidFill>
                <a:latin typeface="Courier New" pitchFamily="49" charset="0"/>
                <a:cs typeface="Courier New" pitchFamily="49" charset="0"/>
              </a:rPr>
              <a:t>transportable = always </a:t>
            </a:r>
            <a:r>
              <a:rPr lang="en-US" sz="1600" b="1" dirty="0">
                <a:solidFill>
                  <a:schemeClr val="accent2"/>
                </a:solidFill>
                <a:latin typeface="Courier New" pitchFamily="49" charset="0"/>
                <a:cs typeface="Courier New" pitchFamily="49" charset="0"/>
              </a:rPr>
              <a:t/>
            </a:r>
            <a:br>
              <a:rPr lang="en-US" sz="1600" b="1" dirty="0">
                <a:solidFill>
                  <a:schemeClr val="accent2"/>
                </a:solidFill>
                <a:latin typeface="Courier New" pitchFamily="49" charset="0"/>
                <a:cs typeface="Courier New" pitchFamily="49" charset="0"/>
              </a:rPr>
            </a:br>
            <a:r>
              <a:rPr lang="en-US" sz="1600" b="1" dirty="0">
                <a:solidFill>
                  <a:schemeClr val="accent2"/>
                </a:solidFill>
                <a:latin typeface="Courier New" pitchFamily="49" charset="0"/>
                <a:cs typeface="Courier New" pitchFamily="49" charset="0"/>
              </a:rPr>
              <a:t>      </a:t>
            </a:r>
            <a:r>
              <a:rPr lang="en-US" sz="1600" b="1" dirty="0">
                <a:solidFill>
                  <a:schemeClr val="accent1"/>
                </a:solidFill>
                <a:latin typeface="Courier New" pitchFamily="49" charset="0"/>
                <a:cs typeface="Courier New" pitchFamily="49" charset="0"/>
              </a:rPr>
              <a:t>transport_datafiles</a:t>
            </a:r>
            <a:r>
              <a:rPr lang="en-US" sz="1600" b="1" dirty="0">
                <a:solidFill>
                  <a:schemeClr val="accent2"/>
                </a:solidFill>
                <a:latin typeface="Courier New" pitchFamily="49" charset="0"/>
                <a:cs typeface="Courier New" pitchFamily="49" charset="0"/>
              </a:rPr>
              <a:t> </a:t>
            </a:r>
            <a:r>
              <a:rPr lang="en-US" sz="1600" b="1" dirty="0">
                <a:latin typeface="Courier New" pitchFamily="49" charset="0"/>
                <a:cs typeface="Courier New" pitchFamily="49" charset="0"/>
              </a:rPr>
              <a:t>= '/oracle/oradata/prod/sales01.dbf',</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'/oracle/oradata/prod/cust01.dbf' </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logfile=import.log</a:t>
            </a:r>
          </a:p>
        </p:txBody>
      </p:sp>
    </p:spTree>
    <p:custDataLst>
      <p:tags r:id="rId1"/>
    </p:custDataLst>
    <p:extLst>
      <p:ext uri="{BB962C8B-B14F-4D97-AF65-F5344CB8AC3E}">
        <p14:creationId xmlns:p14="http://schemas.microsoft.com/office/powerpoint/2010/main" val="369996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an 1"/>
          <p:cNvSpPr>
            <a:spLocks noChangeArrowheads="1"/>
          </p:cNvSpPr>
          <p:nvPr/>
        </p:nvSpPr>
        <p:spPr bwMode="auto">
          <a:xfrm>
            <a:off x="1301750" y="1662113"/>
            <a:ext cx="2016125" cy="1660525"/>
          </a:xfrm>
          <a:prstGeom prst="can">
            <a:avLst>
              <a:gd name="adj" fmla="val 39278"/>
            </a:avLst>
          </a:prstGeom>
          <a:gradFill rotWithShape="1">
            <a:gsLst>
              <a:gs pos="0">
                <a:srgbClr val="E16B6B"/>
              </a:gs>
              <a:gs pos="50000">
                <a:srgbClr val="FDC5C5"/>
              </a:gs>
              <a:gs pos="100000">
                <a:srgbClr val="FEE2E2"/>
              </a:gs>
            </a:gsLst>
            <a:lin ang="0" scaled="1"/>
          </a:gradFill>
          <a:ln w="28575" algn="ctr">
            <a:solidFill>
              <a:srgbClr val="E68282"/>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15363" name="Title 1"/>
          <p:cNvSpPr>
            <a:spLocks noGrp="1"/>
          </p:cNvSpPr>
          <p:nvPr>
            <p:ph type="title"/>
          </p:nvPr>
        </p:nvSpPr>
        <p:spPr>
          <a:xfrm>
            <a:off x="837982" y="365127"/>
            <a:ext cx="10281133" cy="625474"/>
          </a:xfrm>
        </p:spPr>
        <p:txBody>
          <a:bodyPr>
            <a:normAutofit fontScale="90000"/>
          </a:bodyPr>
          <a:lstStyle/>
          <a:p>
            <a:r>
              <a:rPr lang="en-US" altLang="en-US" dirty="0"/>
              <a:t>Using SQL*Loader with PDBs</a:t>
            </a:r>
          </a:p>
        </p:txBody>
      </p:sp>
      <p:sp>
        <p:nvSpPr>
          <p:cNvPr id="15364" name="Rounded Rectangle 39"/>
          <p:cNvSpPr>
            <a:spLocks noChangeArrowheads="1"/>
          </p:cNvSpPr>
          <p:nvPr/>
        </p:nvSpPr>
        <p:spPr bwMode="auto">
          <a:xfrm>
            <a:off x="950913" y="4572000"/>
            <a:ext cx="3213100" cy="914400"/>
          </a:xfrm>
          <a:prstGeom prst="roundRect">
            <a:avLst>
              <a:gd name="adj" fmla="val 16667"/>
            </a:avLst>
          </a:prstGeom>
          <a:solidFill>
            <a:srgbClr val="EBEBFF"/>
          </a:solidFill>
          <a:ln w="12700" algn="ctr">
            <a:solidFill>
              <a:srgbClr val="000000">
                <a:alpha val="59999"/>
              </a:srgbClr>
            </a:solidFill>
            <a:round/>
            <a:headEnd type="none" w="sm" len="sm"/>
            <a:tailEnd type="none" w="sm" len="sm"/>
          </a:ln>
        </p:spPr>
        <p:txBody>
          <a:bodyPr lIns="0" tIns="72000" rIns="0"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000"/>
              </a:lnSpc>
            </a:pPr>
            <a:r>
              <a:rPr lang="en-US" altLang="en-US" sz="1600" b="1" dirty="0">
                <a:solidFill>
                  <a:schemeClr val="accent2"/>
                </a:solidFill>
                <a:latin typeface="Courier New" panose="02070309020205020404" pitchFamily="49" charset="0"/>
                <a:cs typeface="Courier New" panose="02070309020205020404" pitchFamily="49" charset="0"/>
              </a:rPr>
              <a:t>CDB1</a:t>
            </a:r>
          </a:p>
        </p:txBody>
      </p:sp>
      <p:sp>
        <p:nvSpPr>
          <p:cNvPr id="15365" name="Rounded Rectangle 39"/>
          <p:cNvSpPr>
            <a:spLocks noChangeArrowheads="1"/>
          </p:cNvSpPr>
          <p:nvPr/>
        </p:nvSpPr>
        <p:spPr bwMode="auto">
          <a:xfrm>
            <a:off x="1117600" y="4800600"/>
            <a:ext cx="928688" cy="381000"/>
          </a:xfrm>
          <a:prstGeom prst="roundRect">
            <a:avLst>
              <a:gd name="adj" fmla="val 16667"/>
            </a:avLst>
          </a:prstGeom>
          <a:solidFill>
            <a:srgbClr val="F7D9C2"/>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PDBA</a:t>
            </a:r>
          </a:p>
        </p:txBody>
      </p:sp>
      <p:sp>
        <p:nvSpPr>
          <p:cNvPr id="15366" name="Rounded Rectangle 39"/>
          <p:cNvSpPr>
            <a:spLocks noChangeArrowheads="1"/>
          </p:cNvSpPr>
          <p:nvPr/>
        </p:nvSpPr>
        <p:spPr bwMode="auto">
          <a:xfrm>
            <a:off x="2117725" y="4800600"/>
            <a:ext cx="928688" cy="381000"/>
          </a:xfrm>
          <a:prstGeom prst="roundRect">
            <a:avLst>
              <a:gd name="adj" fmla="val 16667"/>
            </a:avLst>
          </a:prstGeom>
          <a:solidFill>
            <a:srgbClr val="D9F7C2"/>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PDBB</a:t>
            </a:r>
          </a:p>
        </p:txBody>
      </p:sp>
      <p:sp>
        <p:nvSpPr>
          <p:cNvPr id="15367" name="Rounded Rectangle 39"/>
          <p:cNvSpPr>
            <a:spLocks noChangeArrowheads="1"/>
          </p:cNvSpPr>
          <p:nvPr/>
        </p:nvSpPr>
        <p:spPr bwMode="auto">
          <a:xfrm>
            <a:off x="3133725" y="4800600"/>
            <a:ext cx="928688" cy="381000"/>
          </a:xfrm>
          <a:prstGeom prst="roundRect">
            <a:avLst>
              <a:gd name="adj" fmla="val 16667"/>
            </a:avLst>
          </a:prstGeom>
          <a:solidFill>
            <a:srgbClr val="F7BAFF"/>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PDBC</a:t>
            </a:r>
          </a:p>
        </p:txBody>
      </p:sp>
      <p:sp>
        <p:nvSpPr>
          <p:cNvPr id="15368" name="TextBox 24"/>
          <p:cNvSpPr txBox="1">
            <a:spLocks noChangeArrowheads="1"/>
          </p:cNvSpPr>
          <p:nvPr/>
        </p:nvSpPr>
        <p:spPr bwMode="auto">
          <a:xfrm>
            <a:off x="895350" y="4027488"/>
            <a:ext cx="2032000" cy="244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300"/>
              </a:lnSpc>
            </a:pPr>
            <a:r>
              <a:rPr lang="en-US" altLang="en-US" sz="1600" dirty="0">
                <a:solidFill>
                  <a:srgbClr val="000000"/>
                </a:solidFill>
              </a:rPr>
              <a:t>SQL*Loader</a:t>
            </a:r>
          </a:p>
        </p:txBody>
      </p:sp>
      <p:sp>
        <p:nvSpPr>
          <p:cNvPr id="15370" name="TextBox 25"/>
          <p:cNvSpPr txBox="1">
            <a:spLocks noChangeArrowheads="1"/>
          </p:cNvSpPr>
          <p:nvPr/>
        </p:nvSpPr>
        <p:spPr bwMode="auto">
          <a:xfrm>
            <a:off x="1379538" y="1719263"/>
            <a:ext cx="2193925" cy="1568450"/>
          </a:xfrm>
          <a:prstGeom prst="rect">
            <a:avLst/>
          </a:prstGeom>
          <a:noFill/>
          <a:ln w="9525">
            <a:noFill/>
            <a:miter lim="800000"/>
            <a:headEnd/>
            <a:tailEnd/>
          </a:ln>
        </p:spPr>
        <p:txBody>
          <a:bodyPr>
            <a:spAutoFit/>
          </a:bodyPr>
          <a:lstStyle/>
          <a:p>
            <a:pPr eaLnBrk="1" hangingPunct="1">
              <a:defRPr/>
            </a:pPr>
            <a:r>
              <a:rPr lang="en-US" sz="1600" b="1" dirty="0">
                <a:solidFill>
                  <a:srgbClr val="0000FF"/>
                </a:solidFill>
                <a:latin typeface="Courier New" pitchFamily="49" charset="0"/>
                <a:cs typeface="Courier New" pitchFamily="49" charset="0"/>
              </a:rPr>
              <a:t>   emp.dat</a:t>
            </a:r>
          </a:p>
          <a:p>
            <a:pPr eaLnBrk="1" hangingPunct="1">
              <a:defRPr/>
            </a:pPr>
            <a:endParaRPr lang="en-US" sz="1600" b="1" dirty="0">
              <a:solidFill>
                <a:srgbClr val="0000FF"/>
              </a:solidFill>
              <a:latin typeface="Courier New" pitchFamily="49" charset="0"/>
              <a:cs typeface="Courier New" pitchFamily="49" charset="0"/>
            </a:endParaRPr>
          </a:p>
          <a:p>
            <a:pPr eaLnBrk="1" hangingPunct="1">
              <a:defRPr/>
            </a:pPr>
            <a:r>
              <a:rPr lang="en-US" sz="1600" b="1" dirty="0">
                <a:solidFill>
                  <a:schemeClr val="accent4">
                    <a:lumMod val="50000"/>
                  </a:schemeClr>
                </a:solidFill>
                <a:latin typeface="Courier New" pitchFamily="49" charset="0"/>
                <a:cs typeface="Courier New" pitchFamily="49" charset="0"/>
              </a:rPr>
              <a:t>1:Kim:100:1000</a:t>
            </a:r>
          </a:p>
          <a:p>
            <a:pPr eaLnBrk="1" hangingPunct="1">
              <a:defRPr/>
            </a:pPr>
            <a:r>
              <a:rPr lang="en-US" sz="1600" b="1" dirty="0">
                <a:solidFill>
                  <a:schemeClr val="accent4">
                    <a:lumMod val="50000"/>
                  </a:schemeClr>
                </a:solidFill>
                <a:latin typeface="Courier New" pitchFamily="49" charset="0"/>
                <a:cs typeface="Courier New" pitchFamily="49" charset="0"/>
              </a:rPr>
              <a:t>2:Bob:200:2000</a:t>
            </a:r>
          </a:p>
          <a:p>
            <a:pPr eaLnBrk="1" hangingPunct="1">
              <a:defRPr/>
            </a:pPr>
            <a:r>
              <a:rPr lang="en-US" sz="1600" b="1" dirty="0">
                <a:solidFill>
                  <a:schemeClr val="accent4">
                    <a:lumMod val="50000"/>
                  </a:schemeClr>
                </a:solidFill>
                <a:latin typeface="Courier New" pitchFamily="49" charset="0"/>
                <a:cs typeface="Courier New" pitchFamily="49" charset="0"/>
              </a:rPr>
              <a:t>3:Ann:300:3000</a:t>
            </a:r>
          </a:p>
          <a:p>
            <a:pPr eaLnBrk="1" hangingPunct="1">
              <a:defRPr/>
            </a:pPr>
            <a:r>
              <a:rPr lang="en-US" sz="1600" b="1" dirty="0">
                <a:solidFill>
                  <a:schemeClr val="accent4">
                    <a:lumMod val="50000"/>
                  </a:schemeClr>
                </a:solidFill>
                <a:latin typeface="Courier New" pitchFamily="49" charset="0"/>
                <a:cs typeface="Courier New" pitchFamily="49" charset="0"/>
              </a:rPr>
              <a:t>4:Tom:400:4000</a:t>
            </a:r>
            <a:endParaRPr lang="en-US" sz="1600" b="1" dirty="0">
              <a:solidFill>
                <a:schemeClr val="accent4">
                  <a:lumMod val="50000"/>
                </a:schemeClr>
              </a:solidFill>
              <a:latin typeface="Arial" charset="0"/>
              <a:cs typeface="Arial" charset="0"/>
            </a:endParaRPr>
          </a:p>
        </p:txBody>
      </p:sp>
      <p:sp>
        <p:nvSpPr>
          <p:cNvPr id="2" name="Rectangle 60"/>
          <p:cNvSpPr>
            <a:spLocks noChangeArrowheads="1"/>
          </p:cNvSpPr>
          <p:nvPr/>
        </p:nvSpPr>
        <p:spPr bwMode="auto">
          <a:xfrm>
            <a:off x="609600" y="1219200"/>
            <a:ext cx="3757613" cy="4724400"/>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20" name="Rectangle 31"/>
          <p:cNvSpPr txBox="1">
            <a:spLocks noChangeArrowheads="1"/>
          </p:cNvSpPr>
          <p:nvPr/>
        </p:nvSpPr>
        <p:spPr>
          <a:xfrm>
            <a:off x="4265613" y="1143000"/>
            <a:ext cx="7373937" cy="4648200"/>
          </a:xfrm>
          <a:prstGeom prst="rect">
            <a:avLst/>
          </a:prstGeom>
        </p:spPr>
        <p:txBody>
          <a:bodyPr/>
          <a:lstStyle/>
          <a:p>
            <a:pPr marL="574675" lvl="2" indent="-460375" defTabSz="228600" eaLnBrk="1" hangingPunct="1">
              <a:buClr>
                <a:schemeClr val="accent1"/>
              </a:buClr>
              <a:buFont typeface="+mj-lt"/>
              <a:buAutoNum type="arabicPeriod"/>
              <a:defRPr/>
            </a:pPr>
            <a:r>
              <a:rPr lang="fr-FR" dirty="0">
                <a:solidFill>
                  <a:srgbClr val="000000"/>
                </a:solidFill>
                <a:latin typeface="+mj-lt"/>
                <a:cs typeface="Courier New" pitchFamily="49" charset="0"/>
              </a:rPr>
              <a:t>Use SQL*Loader Express Mode to insert  rows into </a:t>
            </a:r>
            <a:r>
              <a:rPr lang="fr-FR" dirty="0">
                <a:solidFill>
                  <a:srgbClr val="000000"/>
                </a:solidFill>
                <a:latin typeface="Courier New" pitchFamily="49" charset="0"/>
                <a:cs typeface="Courier New" pitchFamily="49" charset="0"/>
              </a:rPr>
              <a:t>HR.EMP</a:t>
            </a:r>
            <a:r>
              <a:rPr lang="fr-FR" dirty="0">
                <a:solidFill>
                  <a:srgbClr val="000000"/>
                </a:solidFill>
                <a:latin typeface="+mj-lt"/>
                <a:cs typeface="Courier New" pitchFamily="49" charset="0"/>
              </a:rPr>
              <a:t> table in </a:t>
            </a:r>
            <a:r>
              <a:rPr lang="fr-FR" b="1" dirty="0">
                <a:solidFill>
                  <a:srgbClr val="FF66FF"/>
                </a:solidFill>
                <a:latin typeface="Courier New" pitchFamily="49" charset="0"/>
                <a:cs typeface="Courier New" pitchFamily="49" charset="0"/>
              </a:rPr>
              <a:t>PDBC</a:t>
            </a:r>
            <a:r>
              <a:rPr lang="fr-FR" dirty="0">
                <a:solidFill>
                  <a:srgbClr val="000000"/>
                </a:solidFill>
                <a:latin typeface="+mj-lt"/>
                <a:cs typeface="Courier New" pitchFamily="49" charset="0"/>
              </a:rPr>
              <a:t>.</a:t>
            </a:r>
          </a:p>
          <a:p>
            <a:pPr marL="574675" lvl="2" indent="-460375" defTabSz="228600" eaLnBrk="1" hangingPunct="1">
              <a:buClr>
                <a:schemeClr val="accent2"/>
              </a:buClr>
              <a:buFont typeface="+mj-lt"/>
              <a:buAutoNum type="arabicPeriod"/>
              <a:defRPr/>
            </a:pPr>
            <a:endParaRPr lang="en-US" dirty="0">
              <a:latin typeface="+mj-lt"/>
              <a:cs typeface="Arial" charset="0"/>
            </a:endParaRPr>
          </a:p>
          <a:p>
            <a:pPr marL="574675" lvl="2" indent="-460375" defTabSz="228600" eaLnBrk="1" hangingPunct="1">
              <a:buClr>
                <a:schemeClr val="accent2"/>
              </a:buClr>
              <a:buFont typeface="+mj-lt"/>
              <a:buAutoNum type="arabicPeriod"/>
              <a:defRPr/>
            </a:pPr>
            <a:endParaRPr lang="en-US" dirty="0">
              <a:latin typeface="+mj-lt"/>
              <a:cs typeface="Arial" charset="0"/>
            </a:endParaRPr>
          </a:p>
          <a:p>
            <a:pPr marL="574675" lvl="2" indent="-460375" defTabSz="228600" eaLnBrk="1" hangingPunct="1">
              <a:buClr>
                <a:schemeClr val="accent2"/>
              </a:buClr>
              <a:defRPr/>
            </a:pPr>
            <a:r>
              <a:rPr lang="en-US" dirty="0">
                <a:latin typeface="+mj-lt"/>
                <a:cs typeface="Arial" charset="0"/>
              </a:rPr>
              <a:t>       </a:t>
            </a:r>
            <a:r>
              <a:rPr lang="en-US" dirty="0">
                <a:solidFill>
                  <a:srgbClr val="000000"/>
                </a:solidFill>
                <a:latin typeface="+mj-lt"/>
                <a:cs typeface="Arial" charset="0"/>
              </a:rPr>
              <a:t>No need to prepare a control file:</a:t>
            </a:r>
          </a:p>
          <a:p>
            <a:pPr marL="1033272" lvl="2" indent="-457200" eaLnBrk="1" hangingPunct="1">
              <a:buClr>
                <a:schemeClr val="accent1"/>
              </a:buClr>
              <a:buFont typeface="Arial" pitchFamily="34" charset="0"/>
              <a:buChar char="–"/>
              <a:defRPr/>
            </a:pPr>
            <a:r>
              <a:rPr lang="en-US" sz="1600" dirty="0">
                <a:solidFill>
                  <a:srgbClr val="000000"/>
                </a:solidFill>
                <a:latin typeface="Arial" charset="0"/>
                <a:cs typeface="Arial" charset="0"/>
              </a:rPr>
              <a:t>The table columns must be scalar data  types (character, number, or datetime).</a:t>
            </a:r>
          </a:p>
          <a:p>
            <a:pPr marL="1033272" lvl="2" indent="-457200" eaLnBrk="1" hangingPunct="1">
              <a:buClr>
                <a:schemeClr val="accent1"/>
              </a:buClr>
              <a:buFont typeface="Arial" pitchFamily="34" charset="0"/>
              <a:buChar char="–"/>
              <a:defRPr/>
            </a:pPr>
            <a:r>
              <a:rPr lang="en-US" sz="1600" dirty="0">
                <a:solidFill>
                  <a:srgbClr val="000000"/>
                </a:solidFill>
                <a:latin typeface="Arial" charset="0"/>
                <a:cs typeface="Arial" charset="0"/>
              </a:rPr>
              <a:t>SQL*Loader uses table column definitions to determine input data types.</a:t>
            </a:r>
          </a:p>
          <a:p>
            <a:pPr marL="574675" lvl="2" indent="-460375" defTabSz="228600" eaLnBrk="1" hangingPunct="1">
              <a:buClr>
                <a:schemeClr val="accent2"/>
              </a:buClr>
              <a:buFont typeface="+mj-lt"/>
              <a:buAutoNum type="arabicPeriod" startAt="2"/>
              <a:defRPr/>
            </a:pPr>
            <a:endParaRPr lang="en-US" dirty="0">
              <a:latin typeface="+mj-lt"/>
              <a:cs typeface="Courier New" pitchFamily="49" charset="0"/>
            </a:endParaRPr>
          </a:p>
          <a:p>
            <a:pPr marL="574675" lvl="2" indent="-460375" defTabSz="228600" eaLnBrk="1" hangingPunct="1">
              <a:buClr>
                <a:schemeClr val="accent1"/>
              </a:buClr>
              <a:buFont typeface="+mj-lt"/>
              <a:buAutoNum type="arabicPeriod" startAt="2"/>
              <a:defRPr/>
            </a:pPr>
            <a:r>
              <a:rPr lang="en-US" dirty="0">
                <a:solidFill>
                  <a:srgbClr val="000000"/>
                </a:solidFill>
                <a:latin typeface="+mj-lt"/>
                <a:cs typeface="Courier New" pitchFamily="49" charset="0"/>
              </a:rPr>
              <a:t>Use log files to verify load operation. </a:t>
            </a:r>
          </a:p>
        </p:txBody>
      </p:sp>
      <p:cxnSp>
        <p:nvCxnSpPr>
          <p:cNvPr id="15372" name="Straight Arrow Connector 33"/>
          <p:cNvCxnSpPr>
            <a:cxnSpLocks noChangeShapeType="1"/>
            <a:stCxn id="15367" idx="3"/>
          </p:cNvCxnSpPr>
          <p:nvPr/>
        </p:nvCxnSpPr>
        <p:spPr bwMode="auto">
          <a:xfrm>
            <a:off x="4062413" y="4991100"/>
            <a:ext cx="711200" cy="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54" name="Rectangle 53"/>
          <p:cNvSpPr/>
          <p:nvPr/>
        </p:nvSpPr>
        <p:spPr bwMode="auto">
          <a:xfrm>
            <a:off x="4959321" y="4350426"/>
            <a:ext cx="1422030" cy="1345525"/>
          </a:xfrm>
          <a:prstGeom prst="rect">
            <a:avLst/>
          </a:prstGeom>
          <a:solidFill>
            <a:schemeClr val="tx1">
              <a:lumMod val="40000"/>
              <a:lumOff val="60000"/>
            </a:schemeClr>
          </a:solidFill>
          <a:ln>
            <a:headEnd type="oval" w="med" len="med"/>
            <a:tailEnd type="triangle" w="med" len="med"/>
          </a:ln>
        </p:spPr>
        <p:style>
          <a:lnRef idx="0">
            <a:schemeClr val="accent6"/>
          </a:lnRef>
          <a:fillRef idx="3">
            <a:schemeClr val="accent6"/>
          </a:fillRef>
          <a:effectRef idx="3">
            <a:schemeClr val="accent6"/>
          </a:effectRef>
          <a:fontRef idx="minor">
            <a:schemeClr val="lt1"/>
          </a:fontRef>
        </p:style>
        <p:txBody>
          <a:bodyPr wrap="none" anchor="ct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55" name="Rectangle 54"/>
          <p:cNvSpPr/>
          <p:nvPr/>
        </p:nvSpPr>
        <p:spPr bwMode="auto">
          <a:xfrm>
            <a:off x="5060895" y="4413443"/>
            <a:ext cx="525213" cy="94526"/>
          </a:xfrm>
          <a:prstGeom prst="rect">
            <a:avLst/>
          </a:prstGeom>
          <a:solidFill>
            <a:schemeClr val="accent1"/>
          </a:solidFill>
          <a:ln>
            <a:headEnd type="oval" w="med" len="med"/>
            <a:tailEnd type="triangle" w="med" len="med"/>
          </a:ln>
        </p:spPr>
        <p:style>
          <a:lnRef idx="0">
            <a:schemeClr val="accent6"/>
          </a:lnRef>
          <a:fillRef idx="3">
            <a:schemeClr val="accent6"/>
          </a:fillRef>
          <a:effectRef idx="3">
            <a:schemeClr val="accent6"/>
          </a:effectRef>
          <a:fontRef idx="minor">
            <a:schemeClr val="lt1"/>
          </a:fontRef>
        </p:style>
        <p:txBody>
          <a:bodyPr wrap="none" anchor="ct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56" name="Rectangle 55"/>
          <p:cNvSpPr/>
          <p:nvPr/>
        </p:nvSpPr>
        <p:spPr bwMode="auto">
          <a:xfrm>
            <a:off x="5613242" y="4413443"/>
            <a:ext cx="256477" cy="94526"/>
          </a:xfrm>
          <a:prstGeom prst="rect">
            <a:avLst/>
          </a:prstGeom>
          <a:solidFill>
            <a:schemeClr val="accent1"/>
          </a:solidFill>
          <a:ln>
            <a:headEnd type="oval" w="med" len="med"/>
            <a:tailEnd type="triangle" w="med" len="med"/>
          </a:ln>
        </p:spPr>
        <p:style>
          <a:lnRef idx="0">
            <a:schemeClr val="accent6"/>
          </a:lnRef>
          <a:fillRef idx="3">
            <a:schemeClr val="accent6"/>
          </a:fillRef>
          <a:effectRef idx="3">
            <a:schemeClr val="accent6"/>
          </a:effectRef>
          <a:fontRef idx="minor">
            <a:schemeClr val="lt1"/>
          </a:fontRef>
        </p:style>
        <p:txBody>
          <a:bodyPr wrap="none" anchor="ct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57" name="Rectangle 56"/>
          <p:cNvSpPr/>
          <p:nvPr/>
        </p:nvSpPr>
        <p:spPr bwMode="auto">
          <a:xfrm>
            <a:off x="5060895" y="4523725"/>
            <a:ext cx="525213" cy="94526"/>
          </a:xfrm>
          <a:prstGeom prst="rect">
            <a:avLst/>
          </a:prstGeom>
          <a:solidFill>
            <a:schemeClr val="accent1"/>
          </a:solidFill>
          <a:ln>
            <a:headEnd type="oval" w="med" len="med"/>
            <a:tailEnd type="triangle" w="med" len="med"/>
          </a:ln>
        </p:spPr>
        <p:style>
          <a:lnRef idx="0">
            <a:schemeClr val="accent6"/>
          </a:lnRef>
          <a:fillRef idx="3">
            <a:schemeClr val="accent6"/>
          </a:fillRef>
          <a:effectRef idx="3">
            <a:schemeClr val="accent6"/>
          </a:effectRef>
          <a:fontRef idx="minor">
            <a:schemeClr val="lt1"/>
          </a:fontRef>
        </p:style>
        <p:txBody>
          <a:bodyPr wrap="none" anchor="ct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58" name="Rectangle 57"/>
          <p:cNvSpPr/>
          <p:nvPr/>
        </p:nvSpPr>
        <p:spPr bwMode="auto">
          <a:xfrm>
            <a:off x="5613242" y="4523725"/>
            <a:ext cx="256477" cy="94526"/>
          </a:xfrm>
          <a:prstGeom prst="rect">
            <a:avLst/>
          </a:prstGeom>
          <a:solidFill>
            <a:schemeClr val="accent1"/>
          </a:solidFill>
          <a:ln>
            <a:headEnd type="oval" w="med" len="med"/>
            <a:tailEnd type="triangle" w="med" len="med"/>
          </a:ln>
        </p:spPr>
        <p:style>
          <a:lnRef idx="0">
            <a:schemeClr val="accent6"/>
          </a:lnRef>
          <a:fillRef idx="3">
            <a:schemeClr val="accent6"/>
          </a:fillRef>
          <a:effectRef idx="3">
            <a:schemeClr val="accent6"/>
          </a:effectRef>
          <a:fontRef idx="minor">
            <a:schemeClr val="lt1"/>
          </a:fontRef>
        </p:style>
        <p:txBody>
          <a:bodyPr wrap="none" anchor="ct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59" name="Rectangle 58"/>
          <p:cNvSpPr/>
          <p:nvPr/>
        </p:nvSpPr>
        <p:spPr bwMode="auto">
          <a:xfrm>
            <a:off x="5920072" y="4426626"/>
            <a:ext cx="329184" cy="94659"/>
          </a:xfrm>
          <a:prstGeom prst="rect">
            <a:avLst/>
          </a:prstGeom>
          <a:solidFill>
            <a:schemeClr val="bg1">
              <a:lumMod val="95000"/>
            </a:schemeClr>
          </a:solidFill>
          <a:ln>
            <a:headEnd type="oval" w="med" len="med"/>
            <a:tailEnd type="triangle" w="med" len="med"/>
          </a:ln>
        </p:spPr>
        <p:style>
          <a:lnRef idx="0">
            <a:schemeClr val="accent6"/>
          </a:lnRef>
          <a:fillRef idx="3">
            <a:schemeClr val="accent6"/>
          </a:fillRef>
          <a:effectRef idx="3">
            <a:schemeClr val="accent6"/>
          </a:effectRef>
          <a:fontRef idx="minor">
            <a:schemeClr val="lt1"/>
          </a:fontRef>
        </p:style>
        <p:txBody>
          <a:bodyPr wrap="none" anchor="ctr"/>
          <a:lstStyle/>
          <a:p>
            <a:pPr marL="119063" indent="-119063" eaLnBrk="1" hangingPunct="1">
              <a:lnSpc>
                <a:spcPct val="90000"/>
              </a:lnSpc>
              <a:spcBef>
                <a:spcPct val="50000"/>
              </a:spcBef>
              <a:buClr>
                <a:schemeClr val="accent1"/>
              </a:buClr>
              <a:defRPr/>
            </a:pPr>
            <a:endParaRPr lang="en-US" dirty="0">
              <a:solidFill>
                <a:srgbClr val="FFC000"/>
              </a:solidFill>
            </a:endParaRPr>
          </a:p>
        </p:txBody>
      </p:sp>
      <p:sp>
        <p:nvSpPr>
          <p:cNvPr id="60" name="Rectangle 59"/>
          <p:cNvSpPr/>
          <p:nvPr/>
        </p:nvSpPr>
        <p:spPr bwMode="auto">
          <a:xfrm>
            <a:off x="5920072" y="4537063"/>
            <a:ext cx="329184" cy="94659"/>
          </a:xfrm>
          <a:prstGeom prst="rect">
            <a:avLst/>
          </a:prstGeom>
          <a:solidFill>
            <a:schemeClr val="bg1">
              <a:lumMod val="95000"/>
            </a:schemeClr>
          </a:solidFill>
          <a:ln>
            <a:headEnd type="oval" w="med" len="med"/>
            <a:tailEnd type="triangle" w="med" len="med"/>
          </a:ln>
        </p:spPr>
        <p:style>
          <a:lnRef idx="0">
            <a:schemeClr val="accent6"/>
          </a:lnRef>
          <a:fillRef idx="3">
            <a:schemeClr val="accent6"/>
          </a:fillRef>
          <a:effectRef idx="3">
            <a:schemeClr val="accent6"/>
          </a:effectRef>
          <a:fontRef idx="minor">
            <a:schemeClr val="lt1"/>
          </a:fontRef>
        </p:style>
        <p:txBody>
          <a:bodyPr wrap="none" anchor="ct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15394" name="TextBox 60"/>
          <p:cNvSpPr txBox="1">
            <a:spLocks noChangeArrowheads="1"/>
          </p:cNvSpPr>
          <p:nvPr/>
        </p:nvSpPr>
        <p:spPr bwMode="auto">
          <a:xfrm>
            <a:off x="4760913" y="5649913"/>
            <a:ext cx="1839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dirty="0">
                <a:solidFill>
                  <a:srgbClr val="000000"/>
                </a:solidFill>
                <a:latin typeface="Courier New" panose="02070309020205020404" pitchFamily="49" charset="0"/>
                <a:cs typeface="Courier New" panose="02070309020205020404" pitchFamily="49" charset="0"/>
              </a:rPr>
              <a:t>HR.EMP </a:t>
            </a:r>
            <a:r>
              <a:rPr lang="fr-FR" altLang="en-US" b="1" dirty="0">
                <a:solidFill>
                  <a:srgbClr val="000000"/>
                </a:solidFill>
                <a:latin typeface="Courier New" panose="02070309020205020404" pitchFamily="49" charset="0"/>
                <a:cs typeface="Courier New" panose="02070309020205020404" pitchFamily="49" charset="0"/>
              </a:rPr>
              <a:t>table</a:t>
            </a:r>
            <a:endParaRPr lang="en-US" altLang="en-US" b="1" dirty="0">
              <a:solidFill>
                <a:srgbClr val="000000"/>
              </a:solidFill>
              <a:latin typeface="Courier New" panose="02070309020205020404" pitchFamily="49" charset="0"/>
              <a:cs typeface="Courier New" panose="02070309020205020404" pitchFamily="49" charset="0"/>
            </a:endParaRPr>
          </a:p>
        </p:txBody>
      </p:sp>
      <p:cxnSp>
        <p:nvCxnSpPr>
          <p:cNvPr id="15395" name="Straight Arrow Connector 62"/>
          <p:cNvCxnSpPr>
            <a:cxnSpLocks noChangeShapeType="1"/>
          </p:cNvCxnSpPr>
          <p:nvPr/>
        </p:nvCxnSpPr>
        <p:spPr bwMode="auto">
          <a:xfrm flipV="1">
            <a:off x="6483350" y="4584700"/>
            <a:ext cx="590550" cy="4445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15396" name="TextBox 64"/>
          <p:cNvSpPr txBox="1">
            <a:spLocks noChangeArrowheads="1"/>
          </p:cNvSpPr>
          <p:nvPr/>
        </p:nvSpPr>
        <p:spPr bwMode="auto">
          <a:xfrm>
            <a:off x="7110413" y="4244975"/>
            <a:ext cx="5522912"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latin typeface="Courier New" panose="02070309020205020404" pitchFamily="49" charset="0"/>
                <a:cs typeface="Courier New" panose="02070309020205020404" pitchFamily="49" charset="0"/>
              </a:rPr>
              <a:t>emp.log</a:t>
            </a:r>
            <a:r>
              <a:rPr lang="en-US" altLang="en-US" dirty="0">
                <a:solidFill>
                  <a:srgbClr val="000000"/>
                </a:solidFill>
              </a:rPr>
              <a:t> file</a:t>
            </a:r>
          </a:p>
          <a:p>
            <a:pPr eaLnBrk="1" hangingPunct="1">
              <a:buClr>
                <a:schemeClr val="accent1"/>
              </a:buClr>
              <a:buFont typeface="Arial" panose="020B0604020202020204" pitchFamily="34" charset="0"/>
              <a:buChar char="•"/>
            </a:pPr>
            <a:r>
              <a:rPr lang="fr-FR" altLang="en-US" dirty="0">
                <a:solidFill>
                  <a:srgbClr val="000000"/>
                </a:solidFill>
              </a:rPr>
              <a:t>  SQL*Loader control file options </a:t>
            </a:r>
          </a:p>
          <a:p>
            <a:pPr eaLnBrk="1" hangingPunct="1">
              <a:buClr>
                <a:schemeClr val="accent1"/>
              </a:buClr>
              <a:buFont typeface="Arial" panose="020B0604020202020204" pitchFamily="34" charset="0"/>
              <a:buChar char="•"/>
            </a:pPr>
            <a:r>
              <a:rPr lang="fr-FR" altLang="en-US" dirty="0">
                <a:solidFill>
                  <a:srgbClr val="000000"/>
                </a:solidFill>
              </a:rPr>
              <a:t>  Create external table statement </a:t>
            </a:r>
            <a:endParaRPr lang="en-US" altLang="en-US" dirty="0">
              <a:solidFill>
                <a:srgbClr val="000000"/>
              </a:solidFill>
            </a:endParaRPr>
          </a:p>
          <a:p>
            <a:pPr eaLnBrk="1" hangingPunct="1"/>
            <a:r>
              <a:rPr lang="en-US" altLang="en-US" dirty="0">
                <a:solidFill>
                  <a:srgbClr val="000000"/>
                </a:solidFill>
              </a:rPr>
              <a:t> </a:t>
            </a:r>
            <a:r>
              <a:rPr lang="en-US" altLang="en-US" dirty="0" err="1">
                <a:solidFill>
                  <a:srgbClr val="000000"/>
                </a:solidFill>
                <a:latin typeface="Courier New" panose="02070309020205020404" pitchFamily="49" charset="0"/>
                <a:cs typeface="Courier New" panose="02070309020205020404" pitchFamily="49" charset="0"/>
              </a:rPr>
              <a:t>emp_%p.log_xt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rPr>
              <a:t>file</a:t>
            </a:r>
          </a:p>
          <a:p>
            <a:pPr eaLnBrk="1" hangingPunct="1">
              <a:buClr>
                <a:schemeClr val="accent1"/>
              </a:buClr>
              <a:buFont typeface="Arial" panose="020B0604020202020204" pitchFamily="34" charset="0"/>
              <a:buChar char="•"/>
            </a:pPr>
            <a:r>
              <a:rPr lang="fr-FR" altLang="en-US" dirty="0">
                <a:solidFill>
                  <a:srgbClr val="000000"/>
                </a:solidFill>
              </a:rPr>
              <a:t>  Load result</a:t>
            </a:r>
            <a:endParaRPr lang="en-US" altLang="en-US" dirty="0">
              <a:solidFill>
                <a:srgbClr val="000000"/>
              </a:solidFill>
            </a:endParaRPr>
          </a:p>
        </p:txBody>
      </p:sp>
      <p:cxnSp>
        <p:nvCxnSpPr>
          <p:cNvPr id="15397" name="Straight Arrow Connector 65"/>
          <p:cNvCxnSpPr>
            <a:cxnSpLocks noChangeShapeType="1"/>
          </p:cNvCxnSpPr>
          <p:nvPr/>
        </p:nvCxnSpPr>
        <p:spPr bwMode="auto">
          <a:xfrm>
            <a:off x="6483350" y="5105400"/>
            <a:ext cx="609600" cy="3048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65" name="Rectangle 64"/>
          <p:cNvSpPr/>
          <p:nvPr/>
        </p:nvSpPr>
        <p:spPr bwMode="auto">
          <a:xfrm>
            <a:off x="5060895" y="4723084"/>
            <a:ext cx="525213" cy="94526"/>
          </a:xfrm>
          <a:prstGeom prst="rect">
            <a:avLst/>
          </a:prstGeom>
          <a:solidFill>
            <a:schemeClr val="accent1"/>
          </a:solidFill>
          <a:ln>
            <a:headEnd type="oval" w="med" len="med"/>
            <a:tailEnd type="triangle" w="med" len="med"/>
          </a:ln>
        </p:spPr>
        <p:style>
          <a:lnRef idx="0">
            <a:schemeClr val="accent6"/>
          </a:lnRef>
          <a:fillRef idx="3">
            <a:schemeClr val="accent6"/>
          </a:fillRef>
          <a:effectRef idx="3">
            <a:schemeClr val="accent6"/>
          </a:effectRef>
          <a:fontRef idx="minor">
            <a:schemeClr val="lt1"/>
          </a:fontRef>
        </p:style>
        <p:txBody>
          <a:bodyPr wrap="none" anchor="ct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66" name="Rectangle 65"/>
          <p:cNvSpPr/>
          <p:nvPr/>
        </p:nvSpPr>
        <p:spPr bwMode="auto">
          <a:xfrm>
            <a:off x="5613242" y="4723084"/>
            <a:ext cx="256477" cy="94526"/>
          </a:xfrm>
          <a:prstGeom prst="rect">
            <a:avLst/>
          </a:prstGeom>
          <a:solidFill>
            <a:schemeClr val="accent1"/>
          </a:solidFill>
          <a:ln>
            <a:headEnd type="oval" w="med" len="med"/>
            <a:tailEnd type="triangle" w="med" len="med"/>
          </a:ln>
        </p:spPr>
        <p:style>
          <a:lnRef idx="0">
            <a:schemeClr val="accent6"/>
          </a:lnRef>
          <a:fillRef idx="3">
            <a:schemeClr val="accent6"/>
          </a:fillRef>
          <a:effectRef idx="3">
            <a:schemeClr val="accent6"/>
          </a:effectRef>
          <a:fontRef idx="minor">
            <a:schemeClr val="lt1"/>
          </a:fontRef>
        </p:style>
        <p:txBody>
          <a:bodyPr wrap="none" anchor="ct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67" name="Rectangle 66"/>
          <p:cNvSpPr/>
          <p:nvPr/>
        </p:nvSpPr>
        <p:spPr bwMode="auto">
          <a:xfrm>
            <a:off x="5060895" y="4833366"/>
            <a:ext cx="525213" cy="94526"/>
          </a:xfrm>
          <a:prstGeom prst="rect">
            <a:avLst/>
          </a:prstGeom>
          <a:solidFill>
            <a:schemeClr val="accent1"/>
          </a:solidFill>
          <a:ln>
            <a:headEnd type="oval" w="med" len="med"/>
            <a:tailEnd type="triangle" w="med" len="med"/>
          </a:ln>
        </p:spPr>
        <p:style>
          <a:lnRef idx="0">
            <a:schemeClr val="accent6"/>
          </a:lnRef>
          <a:fillRef idx="3">
            <a:schemeClr val="accent6"/>
          </a:fillRef>
          <a:effectRef idx="3">
            <a:schemeClr val="accent6"/>
          </a:effectRef>
          <a:fontRef idx="minor">
            <a:schemeClr val="lt1"/>
          </a:fontRef>
        </p:style>
        <p:txBody>
          <a:bodyPr wrap="none" anchor="ct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68" name="Rectangle 67"/>
          <p:cNvSpPr/>
          <p:nvPr/>
        </p:nvSpPr>
        <p:spPr bwMode="auto">
          <a:xfrm>
            <a:off x="5613242" y="4833366"/>
            <a:ext cx="256477" cy="94526"/>
          </a:xfrm>
          <a:prstGeom prst="rect">
            <a:avLst/>
          </a:prstGeom>
          <a:solidFill>
            <a:schemeClr val="accent1"/>
          </a:solidFill>
          <a:ln>
            <a:headEnd type="oval" w="med" len="med"/>
            <a:tailEnd type="triangle" w="med" len="med"/>
          </a:ln>
        </p:spPr>
        <p:style>
          <a:lnRef idx="0">
            <a:schemeClr val="accent6"/>
          </a:lnRef>
          <a:fillRef idx="3">
            <a:schemeClr val="accent6"/>
          </a:fillRef>
          <a:effectRef idx="3">
            <a:schemeClr val="accent6"/>
          </a:effectRef>
          <a:fontRef idx="minor">
            <a:schemeClr val="lt1"/>
          </a:fontRef>
        </p:style>
        <p:txBody>
          <a:bodyPr wrap="none" anchor="ct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69" name="Rectangle 68"/>
          <p:cNvSpPr/>
          <p:nvPr/>
        </p:nvSpPr>
        <p:spPr bwMode="auto">
          <a:xfrm>
            <a:off x="5060895" y="4951527"/>
            <a:ext cx="525213" cy="94526"/>
          </a:xfrm>
          <a:prstGeom prst="rect">
            <a:avLst/>
          </a:prstGeom>
          <a:solidFill>
            <a:schemeClr val="accent1"/>
          </a:solidFill>
          <a:ln>
            <a:headEnd type="oval" w="med" len="med"/>
            <a:tailEnd type="triangle" w="med" len="med"/>
          </a:ln>
        </p:spPr>
        <p:style>
          <a:lnRef idx="0">
            <a:schemeClr val="accent6"/>
          </a:lnRef>
          <a:fillRef idx="3">
            <a:schemeClr val="accent6"/>
          </a:fillRef>
          <a:effectRef idx="3">
            <a:schemeClr val="accent6"/>
          </a:effectRef>
          <a:fontRef idx="minor">
            <a:schemeClr val="lt1"/>
          </a:fontRef>
        </p:style>
        <p:txBody>
          <a:bodyPr wrap="none" anchor="ct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70" name="Rectangle 69"/>
          <p:cNvSpPr/>
          <p:nvPr/>
        </p:nvSpPr>
        <p:spPr bwMode="auto">
          <a:xfrm>
            <a:off x="5613242" y="4951527"/>
            <a:ext cx="256477" cy="94526"/>
          </a:xfrm>
          <a:prstGeom prst="rect">
            <a:avLst/>
          </a:prstGeom>
          <a:solidFill>
            <a:schemeClr val="accent1"/>
          </a:solidFill>
          <a:ln>
            <a:headEnd type="oval" w="med" len="med"/>
            <a:tailEnd type="triangle" w="med" len="med"/>
          </a:ln>
        </p:spPr>
        <p:style>
          <a:lnRef idx="0">
            <a:schemeClr val="accent6"/>
          </a:lnRef>
          <a:fillRef idx="3">
            <a:schemeClr val="accent6"/>
          </a:fillRef>
          <a:effectRef idx="3">
            <a:schemeClr val="accent6"/>
          </a:effectRef>
          <a:fontRef idx="minor">
            <a:schemeClr val="lt1"/>
          </a:fontRef>
        </p:style>
        <p:txBody>
          <a:bodyPr wrap="none" anchor="ct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71" name="Rectangle 70"/>
          <p:cNvSpPr/>
          <p:nvPr/>
        </p:nvSpPr>
        <p:spPr bwMode="auto">
          <a:xfrm>
            <a:off x="5060895" y="5064428"/>
            <a:ext cx="525213" cy="94526"/>
          </a:xfrm>
          <a:prstGeom prst="rect">
            <a:avLst/>
          </a:prstGeom>
          <a:solidFill>
            <a:schemeClr val="accent1"/>
          </a:solidFill>
          <a:ln>
            <a:headEnd type="oval" w="med" len="med"/>
            <a:tailEnd type="triangle" w="med" len="med"/>
          </a:ln>
        </p:spPr>
        <p:style>
          <a:lnRef idx="0">
            <a:schemeClr val="accent6"/>
          </a:lnRef>
          <a:fillRef idx="3">
            <a:schemeClr val="accent6"/>
          </a:fillRef>
          <a:effectRef idx="3">
            <a:schemeClr val="accent6"/>
          </a:effectRef>
          <a:fontRef idx="minor">
            <a:schemeClr val="lt1"/>
          </a:fontRef>
        </p:style>
        <p:txBody>
          <a:bodyPr wrap="none" anchor="ct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72" name="Rectangle 71"/>
          <p:cNvSpPr/>
          <p:nvPr/>
        </p:nvSpPr>
        <p:spPr bwMode="auto">
          <a:xfrm>
            <a:off x="5613242" y="5064428"/>
            <a:ext cx="256477" cy="94526"/>
          </a:xfrm>
          <a:prstGeom prst="rect">
            <a:avLst/>
          </a:prstGeom>
          <a:solidFill>
            <a:schemeClr val="accent1"/>
          </a:solidFill>
          <a:ln>
            <a:headEnd type="oval" w="med" len="med"/>
            <a:tailEnd type="triangle" w="med" len="med"/>
          </a:ln>
        </p:spPr>
        <p:style>
          <a:lnRef idx="0">
            <a:schemeClr val="accent6"/>
          </a:lnRef>
          <a:fillRef idx="3">
            <a:schemeClr val="accent6"/>
          </a:fillRef>
          <a:effectRef idx="3">
            <a:schemeClr val="accent6"/>
          </a:effectRef>
          <a:fontRef idx="minor">
            <a:schemeClr val="lt1"/>
          </a:fontRef>
        </p:style>
        <p:txBody>
          <a:bodyPr wrap="none" anchor="ct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73" name="Rectangle 72"/>
          <p:cNvSpPr/>
          <p:nvPr/>
        </p:nvSpPr>
        <p:spPr bwMode="auto">
          <a:xfrm>
            <a:off x="5060895" y="5179970"/>
            <a:ext cx="525213" cy="94526"/>
          </a:xfrm>
          <a:prstGeom prst="rect">
            <a:avLst/>
          </a:prstGeom>
          <a:solidFill>
            <a:schemeClr val="accent2"/>
          </a:solidFill>
          <a:ln>
            <a:headEnd type="oval" w="med" len="med"/>
            <a:tailEnd type="triangle" w="med" len="med"/>
          </a:ln>
        </p:spPr>
        <p:style>
          <a:lnRef idx="0">
            <a:schemeClr val="accent6"/>
          </a:lnRef>
          <a:fillRef idx="3">
            <a:schemeClr val="accent6"/>
          </a:fillRef>
          <a:effectRef idx="3">
            <a:schemeClr val="accent6"/>
          </a:effectRef>
          <a:fontRef idx="minor">
            <a:schemeClr val="lt1"/>
          </a:fontRef>
        </p:style>
        <p:txBody>
          <a:bodyPr wrap="none" anchor="ct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74" name="Rectangle 73"/>
          <p:cNvSpPr/>
          <p:nvPr/>
        </p:nvSpPr>
        <p:spPr bwMode="auto">
          <a:xfrm>
            <a:off x="5613242" y="5179970"/>
            <a:ext cx="256477" cy="94526"/>
          </a:xfrm>
          <a:prstGeom prst="rect">
            <a:avLst/>
          </a:prstGeom>
          <a:solidFill>
            <a:schemeClr val="accent2"/>
          </a:solidFill>
          <a:ln>
            <a:headEnd type="oval" w="med" len="med"/>
            <a:tailEnd type="triangle" w="med" len="med"/>
          </a:ln>
        </p:spPr>
        <p:style>
          <a:lnRef idx="0">
            <a:schemeClr val="accent6"/>
          </a:lnRef>
          <a:fillRef idx="3">
            <a:schemeClr val="accent6"/>
          </a:fillRef>
          <a:effectRef idx="3">
            <a:schemeClr val="accent6"/>
          </a:effectRef>
          <a:fontRef idx="minor">
            <a:schemeClr val="lt1"/>
          </a:fontRef>
        </p:style>
        <p:txBody>
          <a:bodyPr wrap="none" anchor="ct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75" name="Rectangle 74"/>
          <p:cNvSpPr/>
          <p:nvPr/>
        </p:nvSpPr>
        <p:spPr bwMode="auto">
          <a:xfrm>
            <a:off x="5060895" y="5295494"/>
            <a:ext cx="525213" cy="94526"/>
          </a:xfrm>
          <a:prstGeom prst="rect">
            <a:avLst/>
          </a:prstGeom>
          <a:solidFill>
            <a:schemeClr val="accent2"/>
          </a:solidFill>
          <a:ln>
            <a:headEnd type="oval" w="med" len="med"/>
            <a:tailEnd type="triangle" w="med" len="med"/>
          </a:ln>
        </p:spPr>
        <p:style>
          <a:lnRef idx="0">
            <a:schemeClr val="accent6"/>
          </a:lnRef>
          <a:fillRef idx="3">
            <a:schemeClr val="accent6"/>
          </a:fillRef>
          <a:effectRef idx="3">
            <a:schemeClr val="accent6"/>
          </a:effectRef>
          <a:fontRef idx="minor">
            <a:schemeClr val="lt1"/>
          </a:fontRef>
        </p:style>
        <p:txBody>
          <a:bodyPr wrap="none" anchor="ct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76" name="Rectangle 75"/>
          <p:cNvSpPr/>
          <p:nvPr/>
        </p:nvSpPr>
        <p:spPr bwMode="auto">
          <a:xfrm>
            <a:off x="5613242" y="5295494"/>
            <a:ext cx="256477" cy="94526"/>
          </a:xfrm>
          <a:prstGeom prst="rect">
            <a:avLst/>
          </a:prstGeom>
          <a:solidFill>
            <a:schemeClr val="accent2"/>
          </a:solidFill>
          <a:ln>
            <a:headEnd type="oval" w="med" len="med"/>
            <a:tailEnd type="triangle" w="med" len="med"/>
          </a:ln>
        </p:spPr>
        <p:style>
          <a:lnRef idx="0">
            <a:schemeClr val="accent6"/>
          </a:lnRef>
          <a:fillRef idx="3">
            <a:schemeClr val="accent6"/>
          </a:fillRef>
          <a:effectRef idx="3">
            <a:schemeClr val="accent6"/>
          </a:effectRef>
          <a:fontRef idx="minor">
            <a:schemeClr val="lt1"/>
          </a:fontRef>
        </p:style>
        <p:txBody>
          <a:bodyPr wrap="none" anchor="ct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77" name="Rectangle 76"/>
          <p:cNvSpPr/>
          <p:nvPr/>
        </p:nvSpPr>
        <p:spPr bwMode="auto">
          <a:xfrm>
            <a:off x="5060895" y="5400522"/>
            <a:ext cx="525213" cy="94526"/>
          </a:xfrm>
          <a:prstGeom prst="rect">
            <a:avLst/>
          </a:prstGeom>
          <a:solidFill>
            <a:schemeClr val="accent2"/>
          </a:solidFill>
          <a:ln>
            <a:headEnd type="oval" w="med" len="med"/>
            <a:tailEnd type="triangle" w="med" len="med"/>
          </a:ln>
        </p:spPr>
        <p:style>
          <a:lnRef idx="0">
            <a:schemeClr val="accent6"/>
          </a:lnRef>
          <a:fillRef idx="3">
            <a:schemeClr val="accent6"/>
          </a:fillRef>
          <a:effectRef idx="3">
            <a:schemeClr val="accent6"/>
          </a:effectRef>
          <a:fontRef idx="minor">
            <a:schemeClr val="lt1"/>
          </a:fontRef>
        </p:style>
        <p:txBody>
          <a:bodyPr wrap="none" anchor="ct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78" name="Rectangle 77"/>
          <p:cNvSpPr/>
          <p:nvPr/>
        </p:nvSpPr>
        <p:spPr bwMode="auto">
          <a:xfrm>
            <a:off x="5613242" y="5400522"/>
            <a:ext cx="256477" cy="94526"/>
          </a:xfrm>
          <a:prstGeom prst="rect">
            <a:avLst/>
          </a:prstGeom>
          <a:solidFill>
            <a:schemeClr val="accent2"/>
          </a:solidFill>
          <a:ln>
            <a:headEnd type="oval" w="med" len="med"/>
            <a:tailEnd type="triangle" w="med" len="med"/>
          </a:ln>
        </p:spPr>
        <p:style>
          <a:lnRef idx="0">
            <a:schemeClr val="accent6"/>
          </a:lnRef>
          <a:fillRef idx="3">
            <a:schemeClr val="accent6"/>
          </a:fillRef>
          <a:effectRef idx="3">
            <a:schemeClr val="accent6"/>
          </a:effectRef>
          <a:fontRef idx="minor">
            <a:schemeClr val="lt1"/>
          </a:fontRef>
        </p:style>
        <p:txBody>
          <a:bodyPr wrap="none" anchor="ct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79" name="Rectangle 78"/>
          <p:cNvSpPr/>
          <p:nvPr/>
        </p:nvSpPr>
        <p:spPr bwMode="auto">
          <a:xfrm>
            <a:off x="5060895" y="5510803"/>
            <a:ext cx="525213" cy="94526"/>
          </a:xfrm>
          <a:prstGeom prst="rect">
            <a:avLst/>
          </a:prstGeom>
          <a:solidFill>
            <a:schemeClr val="accent2"/>
          </a:solidFill>
          <a:ln>
            <a:headEnd type="oval" w="med" len="med"/>
            <a:tailEnd type="triangle" w="med" len="med"/>
          </a:ln>
        </p:spPr>
        <p:style>
          <a:lnRef idx="0">
            <a:schemeClr val="accent6"/>
          </a:lnRef>
          <a:fillRef idx="3">
            <a:schemeClr val="accent6"/>
          </a:fillRef>
          <a:effectRef idx="3">
            <a:schemeClr val="accent6"/>
          </a:effectRef>
          <a:fontRef idx="minor">
            <a:schemeClr val="lt1"/>
          </a:fontRef>
        </p:style>
        <p:txBody>
          <a:bodyPr wrap="none" anchor="ct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80" name="Rectangle 79"/>
          <p:cNvSpPr/>
          <p:nvPr/>
        </p:nvSpPr>
        <p:spPr bwMode="auto">
          <a:xfrm>
            <a:off x="5613242" y="5510803"/>
            <a:ext cx="256477" cy="94526"/>
          </a:xfrm>
          <a:prstGeom prst="rect">
            <a:avLst/>
          </a:prstGeom>
          <a:solidFill>
            <a:schemeClr val="accent2"/>
          </a:solidFill>
          <a:ln>
            <a:headEnd type="oval" w="med" len="med"/>
            <a:tailEnd type="triangle" w="med" len="med"/>
          </a:ln>
        </p:spPr>
        <p:style>
          <a:lnRef idx="0">
            <a:schemeClr val="accent6"/>
          </a:lnRef>
          <a:fillRef idx="3">
            <a:schemeClr val="accent6"/>
          </a:fillRef>
          <a:effectRef idx="3">
            <a:schemeClr val="accent6"/>
          </a:effectRef>
          <a:fontRef idx="minor">
            <a:schemeClr val="lt1"/>
          </a:fontRef>
        </p:style>
        <p:txBody>
          <a:bodyPr wrap="none" anchor="ct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81" name="Rectangle 80"/>
          <p:cNvSpPr/>
          <p:nvPr/>
        </p:nvSpPr>
        <p:spPr bwMode="auto">
          <a:xfrm>
            <a:off x="5920072" y="4736267"/>
            <a:ext cx="329184" cy="94659"/>
          </a:xfrm>
          <a:prstGeom prst="rect">
            <a:avLst/>
          </a:prstGeom>
          <a:solidFill>
            <a:schemeClr val="bg1">
              <a:lumMod val="85000"/>
            </a:schemeClr>
          </a:solidFill>
          <a:ln>
            <a:headEnd type="oval" w="med" len="med"/>
            <a:tailEnd type="triangle" w="med" len="med"/>
          </a:ln>
        </p:spPr>
        <p:style>
          <a:lnRef idx="0">
            <a:schemeClr val="accent6"/>
          </a:lnRef>
          <a:fillRef idx="3">
            <a:schemeClr val="accent6"/>
          </a:fillRef>
          <a:effectRef idx="3">
            <a:schemeClr val="accent6"/>
          </a:effectRef>
          <a:fontRef idx="minor">
            <a:schemeClr val="lt1"/>
          </a:fontRef>
        </p:style>
        <p:txBody>
          <a:bodyPr wrap="none" anchor="ctr"/>
          <a:lstStyle/>
          <a:p>
            <a:pPr marL="119063" indent="-119063" eaLnBrk="1" hangingPunct="1">
              <a:lnSpc>
                <a:spcPct val="90000"/>
              </a:lnSpc>
              <a:spcBef>
                <a:spcPct val="50000"/>
              </a:spcBef>
              <a:buClr>
                <a:schemeClr val="accent1"/>
              </a:buClr>
              <a:defRPr/>
            </a:pPr>
            <a:endParaRPr lang="en-US" dirty="0">
              <a:solidFill>
                <a:srgbClr val="FFC000"/>
              </a:solidFill>
            </a:endParaRPr>
          </a:p>
        </p:txBody>
      </p:sp>
      <p:sp>
        <p:nvSpPr>
          <p:cNvPr id="82" name="Rectangle 81"/>
          <p:cNvSpPr/>
          <p:nvPr/>
        </p:nvSpPr>
        <p:spPr bwMode="auto">
          <a:xfrm>
            <a:off x="5920072" y="4846704"/>
            <a:ext cx="329184" cy="94659"/>
          </a:xfrm>
          <a:prstGeom prst="rect">
            <a:avLst/>
          </a:prstGeom>
          <a:solidFill>
            <a:schemeClr val="bg1">
              <a:lumMod val="85000"/>
            </a:schemeClr>
          </a:solidFill>
          <a:ln>
            <a:headEnd type="oval" w="med" len="med"/>
            <a:tailEnd type="triangle" w="med" len="med"/>
          </a:ln>
        </p:spPr>
        <p:style>
          <a:lnRef idx="0">
            <a:schemeClr val="accent6"/>
          </a:lnRef>
          <a:fillRef idx="3">
            <a:schemeClr val="accent6"/>
          </a:fillRef>
          <a:effectRef idx="3">
            <a:schemeClr val="accent6"/>
          </a:effectRef>
          <a:fontRef idx="minor">
            <a:schemeClr val="lt1"/>
          </a:fontRef>
        </p:style>
        <p:txBody>
          <a:bodyPr wrap="none" anchor="ct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83" name="Rectangle 82"/>
          <p:cNvSpPr/>
          <p:nvPr/>
        </p:nvSpPr>
        <p:spPr bwMode="auto">
          <a:xfrm>
            <a:off x="5920072" y="4965031"/>
            <a:ext cx="329184" cy="94659"/>
          </a:xfrm>
          <a:prstGeom prst="rect">
            <a:avLst/>
          </a:prstGeom>
          <a:solidFill>
            <a:schemeClr val="bg1">
              <a:lumMod val="85000"/>
            </a:schemeClr>
          </a:solidFill>
          <a:ln>
            <a:headEnd type="oval" w="med" len="med"/>
            <a:tailEnd type="triangle" w="med" len="med"/>
          </a:ln>
        </p:spPr>
        <p:style>
          <a:lnRef idx="0">
            <a:schemeClr val="accent6"/>
          </a:lnRef>
          <a:fillRef idx="3">
            <a:schemeClr val="accent6"/>
          </a:fillRef>
          <a:effectRef idx="3">
            <a:schemeClr val="accent6"/>
          </a:effectRef>
          <a:fontRef idx="minor">
            <a:schemeClr val="lt1"/>
          </a:fontRef>
        </p:style>
        <p:txBody>
          <a:bodyPr wrap="none" anchor="ct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84" name="Rectangle 83"/>
          <p:cNvSpPr/>
          <p:nvPr/>
        </p:nvSpPr>
        <p:spPr bwMode="auto">
          <a:xfrm>
            <a:off x="5920072" y="5078091"/>
            <a:ext cx="329184" cy="94659"/>
          </a:xfrm>
          <a:prstGeom prst="rect">
            <a:avLst/>
          </a:prstGeom>
          <a:solidFill>
            <a:schemeClr val="bg1">
              <a:lumMod val="85000"/>
            </a:schemeClr>
          </a:solidFill>
          <a:ln>
            <a:headEnd type="oval" w="med" len="med"/>
            <a:tailEnd type="triangle" w="med" len="med"/>
          </a:ln>
        </p:spPr>
        <p:style>
          <a:lnRef idx="0">
            <a:schemeClr val="accent6"/>
          </a:lnRef>
          <a:fillRef idx="3">
            <a:schemeClr val="accent6"/>
          </a:fillRef>
          <a:effectRef idx="3">
            <a:schemeClr val="accent6"/>
          </a:effectRef>
          <a:fontRef idx="minor">
            <a:schemeClr val="lt1"/>
          </a:fontRef>
        </p:style>
        <p:txBody>
          <a:bodyPr wrap="none" anchor="ct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85" name="Rectangle 84"/>
          <p:cNvSpPr/>
          <p:nvPr/>
        </p:nvSpPr>
        <p:spPr bwMode="auto">
          <a:xfrm>
            <a:off x="5920072" y="5193795"/>
            <a:ext cx="329184" cy="94659"/>
          </a:xfrm>
          <a:prstGeom prst="rect">
            <a:avLst/>
          </a:prstGeom>
          <a:solidFill>
            <a:srgbClr val="FF0000"/>
          </a:solidFill>
          <a:ln>
            <a:headEnd type="oval" w="med" len="med"/>
            <a:tailEnd type="triangle" w="med" len="med"/>
          </a:ln>
        </p:spPr>
        <p:style>
          <a:lnRef idx="0">
            <a:schemeClr val="accent6"/>
          </a:lnRef>
          <a:fillRef idx="3">
            <a:schemeClr val="accent6"/>
          </a:fillRef>
          <a:effectRef idx="3">
            <a:schemeClr val="accent6"/>
          </a:effectRef>
          <a:fontRef idx="minor">
            <a:schemeClr val="lt1"/>
          </a:fontRef>
        </p:style>
        <p:txBody>
          <a:bodyPr wrap="none" anchor="ct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86" name="Rectangle 85"/>
          <p:cNvSpPr/>
          <p:nvPr/>
        </p:nvSpPr>
        <p:spPr bwMode="auto">
          <a:xfrm>
            <a:off x="5920072" y="5309481"/>
            <a:ext cx="329184" cy="94659"/>
          </a:xfrm>
          <a:prstGeom prst="rect">
            <a:avLst/>
          </a:prstGeom>
          <a:solidFill>
            <a:srgbClr val="FF0000"/>
          </a:solidFill>
          <a:ln>
            <a:headEnd type="oval" w="med" len="med"/>
            <a:tailEnd type="triangle" w="med" len="med"/>
          </a:ln>
        </p:spPr>
        <p:style>
          <a:lnRef idx="0">
            <a:schemeClr val="accent6"/>
          </a:lnRef>
          <a:fillRef idx="3">
            <a:schemeClr val="accent6"/>
          </a:fillRef>
          <a:effectRef idx="3">
            <a:schemeClr val="accent6"/>
          </a:effectRef>
          <a:fontRef idx="minor">
            <a:schemeClr val="lt1"/>
          </a:fontRef>
        </p:style>
        <p:txBody>
          <a:bodyPr wrap="none" anchor="ct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87" name="Rectangle 86"/>
          <p:cNvSpPr/>
          <p:nvPr/>
        </p:nvSpPr>
        <p:spPr bwMode="auto">
          <a:xfrm>
            <a:off x="5920072" y="5414657"/>
            <a:ext cx="329184" cy="94659"/>
          </a:xfrm>
          <a:prstGeom prst="rect">
            <a:avLst/>
          </a:prstGeom>
          <a:solidFill>
            <a:srgbClr val="FF0000"/>
          </a:solidFill>
          <a:ln>
            <a:headEnd type="oval" w="med" len="med"/>
            <a:tailEnd type="triangle" w="med" len="med"/>
          </a:ln>
        </p:spPr>
        <p:style>
          <a:lnRef idx="0">
            <a:schemeClr val="accent6"/>
          </a:lnRef>
          <a:fillRef idx="3">
            <a:schemeClr val="accent6"/>
          </a:fillRef>
          <a:effectRef idx="3">
            <a:schemeClr val="accent6"/>
          </a:effectRef>
          <a:fontRef idx="minor">
            <a:schemeClr val="lt1"/>
          </a:fontRef>
        </p:style>
        <p:txBody>
          <a:bodyPr wrap="none" anchor="ct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88" name="Rectangle 87"/>
          <p:cNvSpPr/>
          <p:nvPr/>
        </p:nvSpPr>
        <p:spPr bwMode="auto">
          <a:xfrm>
            <a:off x="5920072" y="5525092"/>
            <a:ext cx="329184" cy="94659"/>
          </a:xfrm>
          <a:prstGeom prst="rect">
            <a:avLst/>
          </a:prstGeom>
          <a:solidFill>
            <a:srgbClr val="FF0000"/>
          </a:solidFill>
          <a:ln>
            <a:headEnd type="oval" w="med" len="med"/>
            <a:tailEnd type="triangle" w="med" len="med"/>
          </a:ln>
        </p:spPr>
        <p:style>
          <a:lnRef idx="0">
            <a:schemeClr val="accent6"/>
          </a:lnRef>
          <a:fillRef idx="3">
            <a:schemeClr val="accent6"/>
          </a:fillRef>
          <a:effectRef idx="3">
            <a:schemeClr val="accent6"/>
          </a:effectRef>
          <a:fontRef idx="minor">
            <a:schemeClr val="lt1"/>
          </a:fontRef>
        </p:style>
        <p:txBody>
          <a:bodyPr wrap="none" anchor="ct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50" name="Content Placeholder 2"/>
          <p:cNvSpPr txBox="1">
            <a:spLocks noChangeAspect="1"/>
          </p:cNvSpPr>
          <p:nvPr/>
        </p:nvSpPr>
        <p:spPr bwMode="gray">
          <a:xfrm>
            <a:off x="4942284" y="1844823"/>
            <a:ext cx="6176831" cy="396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eaLnBrk="1" hangingPunct="1">
              <a:defRPr/>
            </a:pPr>
            <a:r>
              <a:rPr lang="en-US" sz="1600" b="1" dirty="0">
                <a:latin typeface="Courier New" pitchFamily="49" charset="0"/>
                <a:cs typeface="Arial" charset="0"/>
              </a:rPr>
              <a:t>$ </a:t>
            </a:r>
            <a:r>
              <a:rPr lang="en-US" sz="1600" b="1" dirty="0">
                <a:latin typeface="Courier New" pitchFamily="49" charset="0"/>
                <a:cs typeface="Courier New" pitchFamily="49" charset="0"/>
              </a:rPr>
              <a:t>sqlldr system@</a:t>
            </a:r>
            <a:r>
              <a:rPr lang="en-US" sz="1600" b="1" dirty="0">
                <a:solidFill>
                  <a:srgbClr val="FF66FF"/>
                </a:solidFill>
                <a:latin typeface="Courier New" pitchFamily="49" charset="0"/>
                <a:cs typeface="Courier New" pitchFamily="49" charset="0"/>
              </a:rPr>
              <a:t>PDBC</a:t>
            </a:r>
            <a:r>
              <a:rPr lang="en-US" sz="1600" b="1" dirty="0">
                <a:latin typeface="Courier New" pitchFamily="49" charset="0"/>
                <a:cs typeface="Courier New" pitchFamily="49" charset="0"/>
              </a:rPr>
              <a:t> TABLE=hr.emp</a:t>
            </a:r>
            <a:endParaRPr lang="en-US" sz="1600" dirty="0">
              <a:latin typeface="Arial" charset="0"/>
              <a:cs typeface="Arial" charset="0"/>
            </a:endParaRPr>
          </a:p>
        </p:txBody>
      </p:sp>
      <p:cxnSp>
        <p:nvCxnSpPr>
          <p:cNvPr id="15473" name="Elbow Connector 3"/>
          <p:cNvCxnSpPr>
            <a:cxnSpLocks noChangeShapeType="1"/>
          </p:cNvCxnSpPr>
          <p:nvPr/>
        </p:nvCxnSpPr>
        <p:spPr bwMode="auto">
          <a:xfrm rot="16200000" flipH="1">
            <a:off x="2211388" y="3770312"/>
            <a:ext cx="1371600" cy="841375"/>
          </a:xfrm>
          <a:prstGeom prst="bentConnector3">
            <a:avLst>
              <a:gd name="adj1" fmla="val 50000"/>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2210730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s-MX" dirty="0"/>
              <a:t>Summary</a:t>
            </a:r>
          </a:p>
        </p:txBody>
      </p:sp>
      <p:sp>
        <p:nvSpPr>
          <p:cNvPr id="16387" name="Content Placeholder 7"/>
          <p:cNvSpPr>
            <a:spLocks noGrp="1"/>
          </p:cNvSpPr>
          <p:nvPr>
            <p:ph idx="1"/>
          </p:nvPr>
        </p:nvSpPr>
        <p:spPr>
          <a:xfrm>
            <a:off x="622300" y="1243013"/>
            <a:ext cx="10944225" cy="2111375"/>
          </a:xfrm>
        </p:spPr>
        <p:txBody>
          <a:bodyPr/>
          <a:lstStyle/>
          <a:p>
            <a:pPr eaLnBrk="1" hangingPunct="1"/>
            <a:r>
              <a:rPr lang="en-US" altLang="en-US" dirty="0"/>
              <a:t>In this lesson, you should have learned how to:</a:t>
            </a:r>
          </a:p>
          <a:p>
            <a:pPr lvl="1" eaLnBrk="1" hangingPunct="1"/>
            <a:r>
              <a:rPr lang="en-US" altLang="en-US" dirty="0"/>
              <a:t>Export from a non-CDB and import into a PDB</a:t>
            </a:r>
          </a:p>
          <a:p>
            <a:pPr lvl="1" eaLnBrk="1" hangingPunct="1"/>
            <a:r>
              <a:rPr lang="en-US" altLang="en-US" dirty="0"/>
              <a:t>Export from a PDB and import into a PDB</a:t>
            </a:r>
          </a:p>
          <a:p>
            <a:pPr lvl="1" eaLnBrk="1" hangingPunct="1"/>
            <a:r>
              <a:rPr lang="en-US" altLang="en-US" dirty="0"/>
              <a:t>Export from a PDB and import into a non-CDB</a:t>
            </a:r>
          </a:p>
          <a:p>
            <a:pPr lvl="1" eaLnBrk="1" hangingPunct="1"/>
            <a:r>
              <a:rPr lang="en-US" altLang="en-US" dirty="0"/>
              <a:t>Use SQL*Loader to load data into a PDB</a:t>
            </a:r>
          </a:p>
        </p:txBody>
      </p:sp>
      <p:sp>
        <p:nvSpPr>
          <p:cNvPr id="6" name="Rectangle 5"/>
          <p:cNvSpPr/>
          <p:nvPr/>
        </p:nvSpPr>
        <p:spPr bwMode="auto">
          <a:xfrm>
            <a:off x="184150" y="4567238"/>
            <a:ext cx="10606088" cy="122396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eaLnBrk="1" hangingPunct="1">
              <a:spcBef>
                <a:spcPct val="20000"/>
              </a:spcBef>
              <a:buClr>
                <a:srgbClr val="FF0000"/>
              </a:buClr>
              <a:defRPr/>
            </a:pPr>
            <a:endParaRPr lang="en-US" dirty="0">
              <a:cs typeface="Arial" charset="0"/>
            </a:endParaRPr>
          </a:p>
        </p:txBody>
      </p:sp>
      <p:pic>
        <p:nvPicPr>
          <p:cNvPr id="16389" name="Picture 6" descr="OU7_Tablet_Summary.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99575" y="4535488"/>
            <a:ext cx="22669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393904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7"/>
          <p:cNvSpPr>
            <a:spLocks noGrp="1" noChangeArrowheads="1"/>
          </p:cNvSpPr>
          <p:nvPr>
            <p:ph type="title"/>
          </p:nvPr>
        </p:nvSpPr>
        <p:spPr/>
        <p:txBody>
          <a:bodyPr/>
          <a:lstStyle/>
          <a:p>
            <a:r>
              <a:rPr lang="en-US" altLang="en-US" dirty="0" smtClean="0"/>
              <a:t>Practice 12: Overview</a:t>
            </a:r>
            <a:endParaRPr lang="en-US" altLang="en-US" dirty="0"/>
          </a:p>
        </p:txBody>
      </p:sp>
      <p:sp>
        <p:nvSpPr>
          <p:cNvPr id="17411" name="Rectangle 18"/>
          <p:cNvSpPr>
            <a:spLocks noGrp="1" noChangeArrowheads="1"/>
          </p:cNvSpPr>
          <p:nvPr>
            <p:ph idx="1"/>
          </p:nvPr>
        </p:nvSpPr>
        <p:spPr>
          <a:xfrm>
            <a:off x="622138" y="1242485"/>
            <a:ext cx="10944549" cy="795938"/>
          </a:xfrm>
        </p:spPr>
        <p:txBody>
          <a:bodyPr>
            <a:normAutofit fontScale="92500"/>
          </a:bodyPr>
          <a:lstStyle/>
          <a:p>
            <a:pPr lvl="1"/>
            <a:r>
              <a:rPr lang="en-US" dirty="0" smtClean="0"/>
              <a:t>12-1: Performing a full transportable export/import from a 12c non-CDB into an </a:t>
            </a:r>
            <a:r>
              <a:rPr lang="en-US" dirty="0" smtClean="0"/>
              <a:t>19c </a:t>
            </a:r>
            <a:r>
              <a:rPr lang="en-US" dirty="0" smtClean="0"/>
              <a:t>PDB</a:t>
            </a:r>
          </a:p>
          <a:p>
            <a:pPr lvl="1"/>
            <a:r>
              <a:rPr lang="en-US" dirty="0" smtClean="0"/>
              <a:t>12-2: Performing a full transportable export/import from a 12c PDB into an </a:t>
            </a:r>
            <a:r>
              <a:rPr lang="en-US" dirty="0" smtClean="0"/>
              <a:t>19c </a:t>
            </a:r>
            <a:r>
              <a:rPr lang="en-US" dirty="0" smtClean="0"/>
              <a:t>PDB</a:t>
            </a:r>
            <a:endParaRPr lang="en-US" dirty="0"/>
          </a:p>
        </p:txBody>
      </p:sp>
    </p:spTree>
    <p:custDataLst>
      <p:tags r:id="rId1"/>
    </p:custDataLst>
    <p:extLst>
      <p:ext uri="{BB962C8B-B14F-4D97-AF65-F5344CB8AC3E}">
        <p14:creationId xmlns:p14="http://schemas.microsoft.com/office/powerpoint/2010/main" val="3692200793"/>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s-MX" dirty="0" smtClean="0"/>
              <a:t>Objectives</a:t>
            </a:r>
            <a:br>
              <a:rPr lang="en-US" altLang="es-MX" dirty="0" smtClean="0"/>
            </a:br>
            <a:endParaRPr lang="en-US" altLang="es-MX" dirty="0"/>
          </a:p>
        </p:txBody>
      </p:sp>
      <p:sp>
        <p:nvSpPr>
          <p:cNvPr id="5123" name="Content Placeholder 8"/>
          <p:cNvSpPr>
            <a:spLocks noGrp="1"/>
          </p:cNvSpPr>
          <p:nvPr>
            <p:ph idx="1"/>
          </p:nvPr>
        </p:nvSpPr>
        <p:spPr>
          <a:xfrm>
            <a:off x="622300" y="1243013"/>
            <a:ext cx="10944225" cy="2111375"/>
          </a:xfrm>
        </p:spPr>
        <p:txBody>
          <a:bodyPr/>
          <a:lstStyle/>
          <a:p>
            <a:pPr eaLnBrk="1" hangingPunct="1"/>
            <a:r>
              <a:rPr lang="en-US" altLang="en-US" dirty="0"/>
              <a:t>After completing this lesson, you should be able to:</a:t>
            </a:r>
          </a:p>
          <a:p>
            <a:pPr lvl="1" eaLnBrk="1" hangingPunct="1"/>
            <a:r>
              <a:rPr lang="en-US" altLang="en-US" dirty="0"/>
              <a:t>Export from a non-CDB and import into a PDB</a:t>
            </a:r>
          </a:p>
          <a:p>
            <a:pPr lvl="1" eaLnBrk="1" hangingPunct="1"/>
            <a:r>
              <a:rPr lang="en-US" altLang="en-US" dirty="0"/>
              <a:t>Export from a PDB and import into a PDB</a:t>
            </a:r>
          </a:p>
          <a:p>
            <a:pPr lvl="1" eaLnBrk="1" hangingPunct="1"/>
            <a:r>
              <a:rPr lang="en-US" altLang="en-US" dirty="0"/>
              <a:t>Export from a PDB and import into a non-CDB</a:t>
            </a:r>
          </a:p>
          <a:p>
            <a:pPr lvl="1" eaLnBrk="1" hangingPunct="1"/>
            <a:r>
              <a:rPr lang="en-US" altLang="en-US" dirty="0"/>
              <a:t>Use SQL*Loader to load data into a PDB</a:t>
            </a:r>
          </a:p>
        </p:txBody>
      </p:sp>
      <p:sp>
        <p:nvSpPr>
          <p:cNvPr id="7" name="Rectangle 6"/>
          <p:cNvSpPr/>
          <p:nvPr/>
        </p:nvSpPr>
        <p:spPr bwMode="auto">
          <a:xfrm>
            <a:off x="184150" y="4567238"/>
            <a:ext cx="10606088" cy="122396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eaLnBrk="1" hangingPunct="1">
              <a:spcBef>
                <a:spcPct val="20000"/>
              </a:spcBef>
              <a:buClr>
                <a:srgbClr val="FF0000"/>
              </a:buClr>
              <a:defRPr/>
            </a:pPr>
            <a:endParaRPr lang="en-US" dirty="0">
              <a:cs typeface="Arial" charset="0"/>
            </a:endParaRPr>
          </a:p>
        </p:txBody>
      </p:sp>
      <p:pic>
        <p:nvPicPr>
          <p:cNvPr id="5125" name="Picture 10" descr="OU7_Tablet_Objective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99575" y="4535488"/>
            <a:ext cx="2400300"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025616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a:xfrm>
            <a:off x="855226" y="384452"/>
            <a:ext cx="10184249" cy="708324"/>
          </a:xfrm>
        </p:spPr>
        <p:txBody>
          <a:bodyPr/>
          <a:lstStyle/>
          <a:p>
            <a:pPr eaLnBrk="1" hangingPunct="1"/>
            <a:r>
              <a:rPr lang="en-US" altLang="en-US" dirty="0"/>
              <a:t>Using Oracle Data Pump with PDBs</a:t>
            </a:r>
          </a:p>
        </p:txBody>
      </p:sp>
      <p:sp>
        <p:nvSpPr>
          <p:cNvPr id="6146" name="Content Placeholder 43"/>
          <p:cNvSpPr>
            <a:spLocks noGrp="1"/>
          </p:cNvSpPr>
          <p:nvPr>
            <p:ph idx="1"/>
          </p:nvPr>
        </p:nvSpPr>
        <p:spPr>
          <a:xfrm>
            <a:off x="855226" y="1527464"/>
            <a:ext cx="10512862" cy="4663786"/>
          </a:xfrm>
        </p:spPr>
        <p:txBody>
          <a:bodyPr>
            <a:normAutofit fontScale="92500" lnSpcReduction="20000"/>
          </a:bodyPr>
          <a:lstStyle/>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solidFill>
                  <a:srgbClr val="FF0000"/>
                </a:solidFill>
              </a:rPr>
              <a:t>Use the PDB service name </a:t>
            </a:r>
            <a:r>
              <a:rPr lang="en-US" altLang="en-US" dirty="0"/>
              <a:t>to export from or import into a PDB.</a:t>
            </a:r>
          </a:p>
        </p:txBody>
      </p:sp>
      <p:sp>
        <p:nvSpPr>
          <p:cNvPr id="6148" name="Rectangle 60"/>
          <p:cNvSpPr>
            <a:spLocks noChangeArrowheads="1"/>
          </p:cNvSpPr>
          <p:nvPr/>
        </p:nvSpPr>
        <p:spPr bwMode="auto">
          <a:xfrm>
            <a:off x="493975" y="1071850"/>
            <a:ext cx="3757613" cy="4419600"/>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6149" name="Rectangle 61"/>
          <p:cNvSpPr>
            <a:spLocks noChangeArrowheads="1"/>
          </p:cNvSpPr>
          <p:nvPr/>
        </p:nvSpPr>
        <p:spPr bwMode="auto">
          <a:xfrm>
            <a:off x="4352566" y="1071850"/>
            <a:ext cx="3657600" cy="4419600"/>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6150" name="Rectangle 62"/>
          <p:cNvSpPr>
            <a:spLocks noChangeArrowheads="1"/>
          </p:cNvSpPr>
          <p:nvPr/>
        </p:nvSpPr>
        <p:spPr bwMode="auto">
          <a:xfrm>
            <a:off x="8095115" y="1071850"/>
            <a:ext cx="3554412" cy="4419600"/>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grpSp>
        <p:nvGrpSpPr>
          <p:cNvPr id="6151" name="Group 14"/>
          <p:cNvGrpSpPr>
            <a:grpSpLocks/>
          </p:cNvGrpSpPr>
          <p:nvPr/>
        </p:nvGrpSpPr>
        <p:grpSpPr bwMode="auto">
          <a:xfrm>
            <a:off x="779463" y="1506538"/>
            <a:ext cx="3214687" cy="3990975"/>
            <a:chOff x="968375" y="1506538"/>
            <a:chExt cx="3214688" cy="3990975"/>
          </a:xfrm>
        </p:grpSpPr>
        <p:pic>
          <p:nvPicPr>
            <p:cNvPr id="6180" name="Picture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1902" y="2971800"/>
              <a:ext cx="536195" cy="63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81" name="TextBox 24"/>
            <p:cNvSpPr txBox="1">
              <a:spLocks noChangeArrowheads="1"/>
            </p:cNvSpPr>
            <p:nvPr/>
          </p:nvSpPr>
          <p:spPr bwMode="auto">
            <a:xfrm>
              <a:off x="996950" y="5257800"/>
              <a:ext cx="1136650"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300"/>
                </a:lnSpc>
              </a:pPr>
              <a:r>
                <a:rPr lang="en-US" altLang="en-US" sz="1400" dirty="0">
                  <a:solidFill>
                    <a:srgbClr val="000000"/>
                  </a:solidFill>
                </a:rPr>
                <a:t>CDB</a:t>
              </a:r>
            </a:p>
          </p:txBody>
        </p:sp>
        <p:sp>
          <p:nvSpPr>
            <p:cNvPr id="6182" name="Rounded Rectangle 39"/>
            <p:cNvSpPr>
              <a:spLocks noChangeArrowheads="1"/>
            </p:cNvSpPr>
            <p:nvPr/>
          </p:nvSpPr>
          <p:spPr bwMode="auto">
            <a:xfrm>
              <a:off x="968375" y="4419600"/>
              <a:ext cx="3214688" cy="762000"/>
            </a:xfrm>
            <a:prstGeom prst="roundRect">
              <a:avLst>
                <a:gd name="adj" fmla="val 16667"/>
              </a:avLst>
            </a:prstGeom>
            <a:solidFill>
              <a:srgbClr val="EBEBFF"/>
            </a:solidFill>
            <a:ln w="12700" algn="ctr">
              <a:solidFill>
                <a:srgbClr val="000000">
                  <a:alpha val="59999"/>
                </a:srgbClr>
              </a:solidFill>
              <a:round/>
              <a:headEnd type="none" w="sm" len="sm"/>
              <a:tailEnd type="none" w="sm" len="sm"/>
            </a:ln>
          </p:spPr>
          <p:txBody>
            <a:bodyPr lIns="0" tIns="72000" rIns="0"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000"/>
                </a:lnSpc>
              </a:pPr>
              <a:r>
                <a:rPr lang="en-US" altLang="en-US" sz="1400" b="1" dirty="0">
                  <a:solidFill>
                    <a:srgbClr val="FF0000"/>
                  </a:solidFill>
                  <a:latin typeface="Courier New" panose="02070309020205020404" pitchFamily="49" charset="0"/>
                  <a:cs typeface="Courier New" panose="02070309020205020404" pitchFamily="49" charset="0"/>
                </a:rPr>
                <a:t>CDB2</a:t>
              </a:r>
              <a:endParaRPr lang="en-US" altLang="en-US" sz="1400" b="1" dirty="0">
                <a:latin typeface="Courier New" panose="02070309020205020404" pitchFamily="49" charset="0"/>
                <a:cs typeface="Courier New" panose="02070309020205020404" pitchFamily="49" charset="0"/>
              </a:endParaRPr>
            </a:p>
          </p:txBody>
        </p:sp>
        <p:sp>
          <p:nvSpPr>
            <p:cNvPr id="6183" name="Rounded Rectangle 39"/>
            <p:cNvSpPr>
              <a:spLocks noChangeArrowheads="1"/>
            </p:cNvSpPr>
            <p:nvPr/>
          </p:nvSpPr>
          <p:spPr bwMode="auto">
            <a:xfrm>
              <a:off x="1136650" y="4495800"/>
              <a:ext cx="928688" cy="381000"/>
            </a:xfrm>
            <a:prstGeom prst="roundRect">
              <a:avLst>
                <a:gd name="adj" fmla="val 16667"/>
              </a:avLst>
            </a:prstGeom>
            <a:solidFill>
              <a:srgbClr val="F7D9C2"/>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PDBA</a:t>
              </a:r>
            </a:p>
          </p:txBody>
        </p:sp>
        <p:sp>
          <p:nvSpPr>
            <p:cNvPr id="6184" name="Rounded Rectangle 39"/>
            <p:cNvSpPr>
              <a:spLocks noChangeArrowheads="1"/>
            </p:cNvSpPr>
            <p:nvPr/>
          </p:nvSpPr>
          <p:spPr bwMode="auto">
            <a:xfrm>
              <a:off x="2136775" y="4495800"/>
              <a:ext cx="928688" cy="381000"/>
            </a:xfrm>
            <a:prstGeom prst="roundRect">
              <a:avLst>
                <a:gd name="adj" fmla="val 16667"/>
              </a:avLst>
            </a:prstGeom>
            <a:solidFill>
              <a:srgbClr val="D9F7C2"/>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PDBB</a:t>
              </a:r>
            </a:p>
          </p:txBody>
        </p:sp>
        <p:sp>
          <p:nvSpPr>
            <p:cNvPr id="6185" name="Rounded Rectangle 39"/>
            <p:cNvSpPr>
              <a:spLocks noChangeArrowheads="1"/>
            </p:cNvSpPr>
            <p:nvPr/>
          </p:nvSpPr>
          <p:spPr bwMode="auto">
            <a:xfrm>
              <a:off x="3152775" y="4495800"/>
              <a:ext cx="928688" cy="381000"/>
            </a:xfrm>
            <a:prstGeom prst="roundRect">
              <a:avLst>
                <a:gd name="adj" fmla="val 16667"/>
              </a:avLst>
            </a:prstGeom>
            <a:solidFill>
              <a:srgbClr val="F7BAFF"/>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PDBC</a:t>
              </a:r>
            </a:p>
          </p:txBody>
        </p:sp>
        <p:sp>
          <p:nvSpPr>
            <p:cNvPr id="6186" name="Rounded Rectangle 39"/>
            <p:cNvSpPr>
              <a:spLocks noChangeArrowheads="1"/>
            </p:cNvSpPr>
            <p:nvPr/>
          </p:nvSpPr>
          <p:spPr bwMode="auto">
            <a:xfrm>
              <a:off x="1828800" y="1633538"/>
              <a:ext cx="1522413" cy="576262"/>
            </a:xfrm>
            <a:prstGeom prst="roundRect">
              <a:avLst>
                <a:gd name="adj" fmla="val 16667"/>
              </a:avLst>
            </a:prstGeom>
            <a:solidFill>
              <a:srgbClr val="EBEBFF"/>
            </a:solidFill>
            <a:ln w="12700" algn="ctr">
              <a:solidFill>
                <a:srgbClr val="000000">
                  <a:alpha val="59999"/>
                </a:srgbClr>
              </a:solidFill>
              <a:round/>
              <a:headEnd type="none" w="sm" len="sm"/>
              <a:tailEnd type="none" w="sm" len="sm"/>
            </a:ln>
          </p:spPr>
          <p:txBody>
            <a:bodyPr lIns="0" tIns="72000" rIns="0" bIns="0"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PRODDB</a:t>
              </a:r>
            </a:p>
          </p:txBody>
        </p:sp>
        <p:sp>
          <p:nvSpPr>
            <p:cNvPr id="6187" name="TextBox 24"/>
            <p:cNvSpPr txBox="1">
              <a:spLocks noChangeArrowheads="1"/>
            </p:cNvSpPr>
            <p:nvPr/>
          </p:nvSpPr>
          <p:spPr bwMode="auto">
            <a:xfrm>
              <a:off x="969963" y="1506538"/>
              <a:ext cx="1422400"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300"/>
                </a:lnSpc>
              </a:pPr>
              <a:r>
                <a:rPr lang="en-US" altLang="en-US" sz="1400" dirty="0">
                  <a:solidFill>
                    <a:srgbClr val="000000"/>
                  </a:solidFill>
                </a:rPr>
                <a:t>Non-CDB</a:t>
              </a:r>
            </a:p>
          </p:txBody>
        </p:sp>
        <p:cxnSp>
          <p:nvCxnSpPr>
            <p:cNvPr id="6188" name="Straight Arrow Connector 21"/>
            <p:cNvCxnSpPr>
              <a:cxnSpLocks noChangeShapeType="1"/>
            </p:cNvCxnSpPr>
            <p:nvPr/>
          </p:nvCxnSpPr>
          <p:spPr bwMode="auto">
            <a:xfrm>
              <a:off x="2540000" y="2286000"/>
              <a:ext cx="0" cy="6096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6189" name="TextBox 23"/>
            <p:cNvSpPr txBox="1">
              <a:spLocks noChangeArrowheads="1"/>
            </p:cNvSpPr>
            <p:nvPr/>
          </p:nvSpPr>
          <p:spPr bwMode="auto">
            <a:xfrm>
              <a:off x="1762125" y="2286000"/>
              <a:ext cx="1422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00"/>
                  </a:solidFill>
                </a:rPr>
                <a:t>export</a:t>
              </a:r>
            </a:p>
          </p:txBody>
        </p:sp>
        <p:sp>
          <p:nvSpPr>
            <p:cNvPr id="6190" name="TextBox 24"/>
            <p:cNvSpPr txBox="1">
              <a:spLocks noChangeArrowheads="1"/>
            </p:cNvSpPr>
            <p:nvPr/>
          </p:nvSpPr>
          <p:spPr bwMode="auto">
            <a:xfrm>
              <a:off x="2051050" y="3852863"/>
              <a:ext cx="14208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00"/>
                  </a:solidFill>
                </a:rPr>
                <a:t>import</a:t>
              </a:r>
            </a:p>
          </p:txBody>
        </p:sp>
        <p:sp>
          <p:nvSpPr>
            <p:cNvPr id="6191" name="TextBox 25"/>
            <p:cNvSpPr txBox="1">
              <a:spLocks noChangeArrowheads="1"/>
            </p:cNvSpPr>
            <p:nvPr/>
          </p:nvSpPr>
          <p:spPr bwMode="auto">
            <a:xfrm>
              <a:off x="2782447" y="2989263"/>
              <a:ext cx="9604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2060"/>
                  </a:solidFill>
                </a:rPr>
                <a:t>Dump file</a:t>
              </a:r>
            </a:p>
          </p:txBody>
        </p:sp>
        <p:cxnSp>
          <p:nvCxnSpPr>
            <p:cNvPr id="6192" name="Elbow Connector 3"/>
            <p:cNvCxnSpPr>
              <a:cxnSpLocks noChangeShapeType="1"/>
            </p:cNvCxnSpPr>
            <p:nvPr/>
          </p:nvCxnSpPr>
          <p:spPr bwMode="auto">
            <a:xfrm rot="16200000" flipH="1">
              <a:off x="2513409" y="3734196"/>
              <a:ext cx="914400" cy="761207"/>
            </a:xfrm>
            <a:prstGeom prst="bentConnector3">
              <a:avLst>
                <a:gd name="adj1" fmla="val 22838"/>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grpSp>
      <p:grpSp>
        <p:nvGrpSpPr>
          <p:cNvPr id="6152" name="Group 16"/>
          <p:cNvGrpSpPr>
            <a:grpSpLocks/>
          </p:cNvGrpSpPr>
          <p:nvPr/>
        </p:nvGrpSpPr>
        <p:grpSpPr bwMode="auto">
          <a:xfrm>
            <a:off x="4589463" y="1371600"/>
            <a:ext cx="3214687" cy="3810000"/>
            <a:chOff x="4570413" y="1371600"/>
            <a:chExt cx="3214687" cy="3810000"/>
          </a:xfrm>
        </p:grpSpPr>
        <p:sp>
          <p:nvSpPr>
            <p:cNvPr id="6166" name="Rounded Rectangle 39"/>
            <p:cNvSpPr>
              <a:spLocks noChangeArrowheads="1"/>
            </p:cNvSpPr>
            <p:nvPr/>
          </p:nvSpPr>
          <p:spPr bwMode="auto">
            <a:xfrm>
              <a:off x="4570413" y="4419600"/>
              <a:ext cx="3214687" cy="762000"/>
            </a:xfrm>
            <a:prstGeom prst="roundRect">
              <a:avLst>
                <a:gd name="adj" fmla="val 16667"/>
              </a:avLst>
            </a:prstGeom>
            <a:solidFill>
              <a:srgbClr val="EBEBFF"/>
            </a:solidFill>
            <a:ln w="12700" algn="ctr">
              <a:solidFill>
                <a:srgbClr val="000000">
                  <a:alpha val="59999"/>
                </a:srgbClr>
              </a:solidFill>
              <a:round/>
              <a:headEnd type="none" w="sm" len="sm"/>
              <a:tailEnd type="none" w="sm" len="sm"/>
            </a:ln>
          </p:spPr>
          <p:txBody>
            <a:bodyPr lIns="0" tIns="72000" rIns="0"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000"/>
                </a:lnSpc>
              </a:pPr>
              <a:r>
                <a:rPr lang="en-US" altLang="en-US" sz="1400" b="1" dirty="0">
                  <a:solidFill>
                    <a:srgbClr val="FF0000"/>
                  </a:solidFill>
                  <a:latin typeface="Courier New" panose="02070309020205020404" pitchFamily="49" charset="0"/>
                  <a:cs typeface="Courier New" panose="02070309020205020404" pitchFamily="49" charset="0"/>
                </a:rPr>
                <a:t>CDB2</a:t>
              </a:r>
            </a:p>
          </p:txBody>
        </p:sp>
        <p:sp>
          <p:nvSpPr>
            <p:cNvPr id="6167" name="Rounded Rectangle 39"/>
            <p:cNvSpPr>
              <a:spLocks noChangeArrowheads="1"/>
            </p:cNvSpPr>
            <p:nvPr/>
          </p:nvSpPr>
          <p:spPr bwMode="auto">
            <a:xfrm>
              <a:off x="4738688" y="4495800"/>
              <a:ext cx="928687" cy="381000"/>
            </a:xfrm>
            <a:prstGeom prst="roundRect">
              <a:avLst>
                <a:gd name="adj" fmla="val 16667"/>
              </a:avLst>
            </a:prstGeom>
            <a:solidFill>
              <a:srgbClr val="F7D9C2"/>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PDBA</a:t>
              </a:r>
            </a:p>
          </p:txBody>
        </p:sp>
        <p:sp>
          <p:nvSpPr>
            <p:cNvPr id="6168" name="Rounded Rectangle 39"/>
            <p:cNvSpPr>
              <a:spLocks noChangeArrowheads="1"/>
            </p:cNvSpPr>
            <p:nvPr/>
          </p:nvSpPr>
          <p:spPr bwMode="auto">
            <a:xfrm>
              <a:off x="5738813" y="4495800"/>
              <a:ext cx="928687" cy="381000"/>
            </a:xfrm>
            <a:prstGeom prst="roundRect">
              <a:avLst>
                <a:gd name="adj" fmla="val 16667"/>
              </a:avLst>
            </a:prstGeom>
            <a:solidFill>
              <a:srgbClr val="D9F7C2"/>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PDBB</a:t>
              </a:r>
            </a:p>
          </p:txBody>
        </p:sp>
        <p:sp>
          <p:nvSpPr>
            <p:cNvPr id="6169" name="Rounded Rectangle 39"/>
            <p:cNvSpPr>
              <a:spLocks noChangeArrowheads="1"/>
            </p:cNvSpPr>
            <p:nvPr/>
          </p:nvSpPr>
          <p:spPr bwMode="auto">
            <a:xfrm>
              <a:off x="6754813" y="4495800"/>
              <a:ext cx="928687" cy="381000"/>
            </a:xfrm>
            <a:prstGeom prst="roundRect">
              <a:avLst>
                <a:gd name="adj" fmla="val 16667"/>
              </a:avLst>
            </a:prstGeom>
            <a:solidFill>
              <a:srgbClr val="F7BAFF"/>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PDBC</a:t>
              </a:r>
            </a:p>
          </p:txBody>
        </p:sp>
        <p:sp>
          <p:nvSpPr>
            <p:cNvPr id="6170" name="Rounded Rectangle 39"/>
            <p:cNvSpPr>
              <a:spLocks noChangeArrowheads="1"/>
            </p:cNvSpPr>
            <p:nvPr/>
          </p:nvSpPr>
          <p:spPr bwMode="auto">
            <a:xfrm>
              <a:off x="4570413" y="1371600"/>
              <a:ext cx="3214687" cy="762000"/>
            </a:xfrm>
            <a:prstGeom prst="roundRect">
              <a:avLst>
                <a:gd name="adj" fmla="val 16667"/>
              </a:avLst>
            </a:prstGeom>
            <a:solidFill>
              <a:srgbClr val="EBEBFF"/>
            </a:solidFill>
            <a:ln w="12700" algn="ctr">
              <a:solidFill>
                <a:srgbClr val="000000">
                  <a:alpha val="59999"/>
                </a:srgbClr>
              </a:solidFill>
              <a:round/>
              <a:headEnd type="none" w="sm" len="sm"/>
              <a:tailEnd type="none" w="sm" len="sm"/>
            </a:ln>
          </p:spPr>
          <p:txBody>
            <a:bodyPr lIns="0" tIns="72000" rIns="0"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CDB1</a:t>
              </a:r>
            </a:p>
          </p:txBody>
        </p:sp>
        <p:sp>
          <p:nvSpPr>
            <p:cNvPr id="6171" name="Rounded Rectangle 39"/>
            <p:cNvSpPr>
              <a:spLocks noChangeArrowheads="1"/>
            </p:cNvSpPr>
            <p:nvPr/>
          </p:nvSpPr>
          <p:spPr bwMode="auto">
            <a:xfrm>
              <a:off x="4738688" y="1447800"/>
              <a:ext cx="928687" cy="381000"/>
            </a:xfrm>
            <a:prstGeom prst="roundRect">
              <a:avLst>
                <a:gd name="adj" fmla="val 16667"/>
              </a:avLst>
            </a:prstGeom>
            <a:solidFill>
              <a:srgbClr val="F7D9C2"/>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PDBA</a:t>
              </a:r>
            </a:p>
          </p:txBody>
        </p:sp>
        <p:sp>
          <p:nvSpPr>
            <p:cNvPr id="6172" name="Rounded Rectangle 39"/>
            <p:cNvSpPr>
              <a:spLocks noChangeArrowheads="1"/>
            </p:cNvSpPr>
            <p:nvPr/>
          </p:nvSpPr>
          <p:spPr bwMode="auto">
            <a:xfrm>
              <a:off x="5738813" y="1447800"/>
              <a:ext cx="928687" cy="381000"/>
            </a:xfrm>
            <a:prstGeom prst="roundRect">
              <a:avLst>
                <a:gd name="adj" fmla="val 16667"/>
              </a:avLst>
            </a:prstGeom>
            <a:solidFill>
              <a:srgbClr val="D9F7C2"/>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PDBB</a:t>
              </a:r>
            </a:p>
          </p:txBody>
        </p:sp>
        <p:sp>
          <p:nvSpPr>
            <p:cNvPr id="6173" name="Rounded Rectangle 39"/>
            <p:cNvSpPr>
              <a:spLocks noChangeArrowheads="1"/>
            </p:cNvSpPr>
            <p:nvPr/>
          </p:nvSpPr>
          <p:spPr bwMode="auto">
            <a:xfrm>
              <a:off x="6754813" y="1447800"/>
              <a:ext cx="928687" cy="381000"/>
            </a:xfrm>
            <a:prstGeom prst="roundRect">
              <a:avLst>
                <a:gd name="adj" fmla="val 16667"/>
              </a:avLst>
            </a:prstGeom>
            <a:solidFill>
              <a:srgbClr val="F7BAFF"/>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PDBC</a:t>
              </a:r>
            </a:p>
          </p:txBody>
        </p:sp>
        <p:sp>
          <p:nvSpPr>
            <p:cNvPr id="6174" name="TextBox 41"/>
            <p:cNvSpPr txBox="1">
              <a:spLocks noChangeArrowheads="1"/>
            </p:cNvSpPr>
            <p:nvPr/>
          </p:nvSpPr>
          <p:spPr bwMode="auto">
            <a:xfrm>
              <a:off x="5992813" y="2286000"/>
              <a:ext cx="1422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00"/>
                  </a:solidFill>
                </a:rPr>
                <a:t>export</a:t>
              </a:r>
            </a:p>
          </p:txBody>
        </p:sp>
        <p:sp>
          <p:nvSpPr>
            <p:cNvPr id="6175" name="TextBox 42"/>
            <p:cNvSpPr txBox="1">
              <a:spLocks noChangeArrowheads="1"/>
            </p:cNvSpPr>
            <p:nvPr/>
          </p:nvSpPr>
          <p:spPr bwMode="auto">
            <a:xfrm>
              <a:off x="5938838" y="3852863"/>
              <a:ext cx="1422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00"/>
                  </a:solidFill>
                </a:rPr>
                <a:t>import</a:t>
              </a:r>
            </a:p>
          </p:txBody>
        </p:sp>
        <p:pic>
          <p:nvPicPr>
            <p:cNvPr id="6176" name="Picture 4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09658" y="2971800"/>
              <a:ext cx="536195" cy="63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77" name="TextBox 25"/>
            <p:cNvSpPr txBox="1">
              <a:spLocks noChangeArrowheads="1"/>
            </p:cNvSpPr>
            <p:nvPr/>
          </p:nvSpPr>
          <p:spPr bwMode="auto">
            <a:xfrm>
              <a:off x="6420942" y="2989263"/>
              <a:ext cx="9604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2060"/>
                  </a:solidFill>
                </a:rPr>
                <a:t>Dump file</a:t>
              </a:r>
            </a:p>
          </p:txBody>
        </p:sp>
        <p:cxnSp>
          <p:nvCxnSpPr>
            <p:cNvPr id="6178" name="Elbow Connector 54"/>
            <p:cNvCxnSpPr>
              <a:cxnSpLocks noChangeShapeType="1"/>
            </p:cNvCxnSpPr>
            <p:nvPr/>
          </p:nvCxnSpPr>
          <p:spPr bwMode="auto">
            <a:xfrm rot="16200000" flipH="1">
              <a:off x="6126560" y="3734197"/>
              <a:ext cx="914400" cy="761207"/>
            </a:xfrm>
            <a:prstGeom prst="bentConnector3">
              <a:avLst>
                <a:gd name="adj1" fmla="val 22838"/>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6179" name="Elbow Connector 8"/>
            <p:cNvCxnSpPr>
              <a:cxnSpLocks noChangeShapeType="1"/>
            </p:cNvCxnSpPr>
            <p:nvPr/>
          </p:nvCxnSpPr>
          <p:spPr bwMode="auto">
            <a:xfrm rot="16200000" flipH="1">
              <a:off x="5326062" y="2043906"/>
              <a:ext cx="973931" cy="729455"/>
            </a:xfrm>
            <a:prstGeom prst="bentConnector3">
              <a:avLst>
                <a:gd name="adj1" fmla="val 7318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grpSp>
      <p:grpSp>
        <p:nvGrpSpPr>
          <p:cNvPr id="6153" name="Group 15"/>
          <p:cNvGrpSpPr>
            <a:grpSpLocks/>
          </p:cNvGrpSpPr>
          <p:nvPr/>
        </p:nvGrpSpPr>
        <p:grpSpPr bwMode="auto">
          <a:xfrm>
            <a:off x="8297863" y="1371600"/>
            <a:ext cx="3213100" cy="3952875"/>
            <a:chOff x="8228013" y="1371600"/>
            <a:chExt cx="3213100" cy="3952875"/>
          </a:xfrm>
        </p:grpSpPr>
        <p:sp>
          <p:nvSpPr>
            <p:cNvPr id="6154" name="Rounded Rectangle 39"/>
            <p:cNvSpPr>
              <a:spLocks noChangeArrowheads="1"/>
            </p:cNvSpPr>
            <p:nvPr/>
          </p:nvSpPr>
          <p:spPr bwMode="auto">
            <a:xfrm>
              <a:off x="8228013" y="1371600"/>
              <a:ext cx="3213100" cy="762000"/>
            </a:xfrm>
            <a:prstGeom prst="roundRect">
              <a:avLst>
                <a:gd name="adj" fmla="val 16667"/>
              </a:avLst>
            </a:prstGeom>
            <a:solidFill>
              <a:srgbClr val="EBEBFF"/>
            </a:solidFill>
            <a:ln w="12700" algn="ctr">
              <a:solidFill>
                <a:srgbClr val="000000">
                  <a:alpha val="59999"/>
                </a:srgbClr>
              </a:solidFill>
              <a:round/>
              <a:headEnd type="none" w="sm" len="sm"/>
              <a:tailEnd type="none" w="sm" len="sm"/>
            </a:ln>
          </p:spPr>
          <p:txBody>
            <a:bodyPr lIns="0" tIns="72000" rIns="0"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CDB1</a:t>
              </a:r>
            </a:p>
          </p:txBody>
        </p:sp>
        <p:sp>
          <p:nvSpPr>
            <p:cNvPr id="6155" name="Rounded Rectangle 39"/>
            <p:cNvSpPr>
              <a:spLocks noChangeArrowheads="1"/>
            </p:cNvSpPr>
            <p:nvPr/>
          </p:nvSpPr>
          <p:spPr bwMode="auto">
            <a:xfrm>
              <a:off x="8394700" y="1447800"/>
              <a:ext cx="928688" cy="381000"/>
            </a:xfrm>
            <a:prstGeom prst="roundRect">
              <a:avLst>
                <a:gd name="adj" fmla="val 16667"/>
              </a:avLst>
            </a:prstGeom>
            <a:solidFill>
              <a:srgbClr val="F7D9C2"/>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PDBA</a:t>
              </a:r>
            </a:p>
          </p:txBody>
        </p:sp>
        <p:sp>
          <p:nvSpPr>
            <p:cNvPr id="6156" name="Rounded Rectangle 39"/>
            <p:cNvSpPr>
              <a:spLocks noChangeArrowheads="1"/>
            </p:cNvSpPr>
            <p:nvPr/>
          </p:nvSpPr>
          <p:spPr bwMode="auto">
            <a:xfrm>
              <a:off x="9394825" y="1447800"/>
              <a:ext cx="930275" cy="381000"/>
            </a:xfrm>
            <a:prstGeom prst="roundRect">
              <a:avLst>
                <a:gd name="adj" fmla="val 16667"/>
              </a:avLst>
            </a:prstGeom>
            <a:solidFill>
              <a:srgbClr val="D9F7C2"/>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PDBB</a:t>
              </a:r>
            </a:p>
          </p:txBody>
        </p:sp>
        <p:sp>
          <p:nvSpPr>
            <p:cNvPr id="6157" name="Rounded Rectangle 39"/>
            <p:cNvSpPr>
              <a:spLocks noChangeArrowheads="1"/>
            </p:cNvSpPr>
            <p:nvPr/>
          </p:nvSpPr>
          <p:spPr bwMode="auto">
            <a:xfrm>
              <a:off x="10410825" y="1447800"/>
              <a:ext cx="928688" cy="381000"/>
            </a:xfrm>
            <a:prstGeom prst="roundRect">
              <a:avLst>
                <a:gd name="adj" fmla="val 16667"/>
              </a:avLst>
            </a:prstGeom>
            <a:solidFill>
              <a:srgbClr val="F7BAFF"/>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PDBC</a:t>
              </a:r>
            </a:p>
          </p:txBody>
        </p:sp>
        <p:sp>
          <p:nvSpPr>
            <p:cNvPr id="6158" name="TextBox 52"/>
            <p:cNvSpPr txBox="1">
              <a:spLocks noChangeArrowheads="1"/>
            </p:cNvSpPr>
            <p:nvPr/>
          </p:nvSpPr>
          <p:spPr bwMode="auto">
            <a:xfrm>
              <a:off x="9539288" y="2286000"/>
              <a:ext cx="1422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00"/>
                  </a:solidFill>
                </a:rPr>
                <a:t>export</a:t>
              </a:r>
            </a:p>
          </p:txBody>
        </p:sp>
        <p:sp>
          <p:nvSpPr>
            <p:cNvPr id="6159" name="Rounded Rectangle 39"/>
            <p:cNvSpPr>
              <a:spLocks noChangeArrowheads="1"/>
            </p:cNvSpPr>
            <p:nvPr/>
          </p:nvSpPr>
          <p:spPr bwMode="auto">
            <a:xfrm>
              <a:off x="9445625" y="4419600"/>
              <a:ext cx="1524000" cy="576263"/>
            </a:xfrm>
            <a:prstGeom prst="roundRect">
              <a:avLst>
                <a:gd name="adj" fmla="val 16667"/>
              </a:avLst>
            </a:prstGeom>
            <a:solidFill>
              <a:srgbClr val="EBEBFF"/>
            </a:solidFill>
            <a:ln w="12700" algn="ctr">
              <a:solidFill>
                <a:srgbClr val="000000">
                  <a:alpha val="59999"/>
                </a:srgbClr>
              </a:solidFill>
              <a:round/>
              <a:headEnd type="none" w="sm" len="sm"/>
              <a:tailEnd type="none" w="sm" len="sm"/>
            </a:ln>
          </p:spPr>
          <p:txBody>
            <a:bodyPr lIns="0" tIns="72000" rIns="0" bIns="0"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PRODDB</a:t>
              </a:r>
            </a:p>
          </p:txBody>
        </p:sp>
        <p:sp>
          <p:nvSpPr>
            <p:cNvPr id="6160" name="TextBox 57"/>
            <p:cNvSpPr txBox="1">
              <a:spLocks noChangeArrowheads="1"/>
            </p:cNvSpPr>
            <p:nvPr/>
          </p:nvSpPr>
          <p:spPr bwMode="auto">
            <a:xfrm>
              <a:off x="9324975" y="3852863"/>
              <a:ext cx="14208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00"/>
                  </a:solidFill>
                </a:rPr>
                <a:t>import</a:t>
              </a:r>
            </a:p>
          </p:txBody>
        </p:sp>
        <p:sp>
          <p:nvSpPr>
            <p:cNvPr id="6161" name="TextBox 24"/>
            <p:cNvSpPr txBox="1">
              <a:spLocks noChangeArrowheads="1"/>
            </p:cNvSpPr>
            <p:nvPr/>
          </p:nvSpPr>
          <p:spPr bwMode="auto">
            <a:xfrm>
              <a:off x="9755188" y="5084763"/>
              <a:ext cx="1422400"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300"/>
                </a:lnSpc>
              </a:pPr>
              <a:r>
                <a:rPr lang="en-US" altLang="en-US" sz="1400" dirty="0">
                  <a:solidFill>
                    <a:srgbClr val="000000"/>
                  </a:solidFill>
                </a:rPr>
                <a:t>Non-CDB</a:t>
              </a:r>
            </a:p>
          </p:txBody>
        </p:sp>
        <p:pic>
          <p:nvPicPr>
            <p:cNvPr id="6162" name="Picture 4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35521" y="2971800"/>
              <a:ext cx="536195" cy="63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3" name="TextBox 25"/>
            <p:cNvSpPr txBox="1">
              <a:spLocks noChangeArrowheads="1"/>
            </p:cNvSpPr>
            <p:nvPr/>
          </p:nvSpPr>
          <p:spPr bwMode="auto">
            <a:xfrm>
              <a:off x="10143203" y="2989263"/>
              <a:ext cx="9604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2060"/>
                  </a:solidFill>
                </a:rPr>
                <a:t>Dump file</a:t>
              </a:r>
            </a:p>
          </p:txBody>
        </p:sp>
        <p:cxnSp>
          <p:nvCxnSpPr>
            <p:cNvPr id="6164" name="Elbow Connector 56"/>
            <p:cNvCxnSpPr>
              <a:cxnSpLocks noChangeShapeType="1"/>
            </p:cNvCxnSpPr>
            <p:nvPr/>
          </p:nvCxnSpPr>
          <p:spPr bwMode="auto">
            <a:xfrm rot="16200000" flipH="1">
              <a:off x="9867900" y="3734198"/>
              <a:ext cx="914400" cy="761207"/>
            </a:xfrm>
            <a:prstGeom prst="bentConnector3">
              <a:avLst>
                <a:gd name="adj1" fmla="val 22838"/>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6165" name="Elbow Connector 11"/>
            <p:cNvCxnSpPr>
              <a:cxnSpLocks noChangeShapeType="1"/>
            </p:cNvCxnSpPr>
            <p:nvPr/>
          </p:nvCxnSpPr>
          <p:spPr bwMode="auto">
            <a:xfrm rot="5400000">
              <a:off x="9838134" y="2028029"/>
              <a:ext cx="973932" cy="761208"/>
            </a:xfrm>
            <a:prstGeom prst="bentConnector3">
              <a:avLst>
                <a:gd name="adj1" fmla="val 72023"/>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3379508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837982" y="365126"/>
            <a:ext cx="10296990" cy="676275"/>
          </a:xfrm>
        </p:spPr>
        <p:txBody>
          <a:bodyPr>
            <a:normAutofit fontScale="90000"/>
          </a:bodyPr>
          <a:lstStyle/>
          <a:p>
            <a:pPr eaLnBrk="1" hangingPunct="1"/>
            <a:r>
              <a:rPr lang="en-US" altLang="en-US" dirty="0"/>
              <a:t>Exporting from non-CDB and Importing into PDB</a:t>
            </a:r>
          </a:p>
        </p:txBody>
      </p:sp>
      <p:sp>
        <p:nvSpPr>
          <p:cNvPr id="45" name="Rectangle 31"/>
          <p:cNvSpPr txBox="1">
            <a:spLocks noChangeArrowheads="1"/>
          </p:cNvSpPr>
          <p:nvPr/>
        </p:nvSpPr>
        <p:spPr>
          <a:xfrm>
            <a:off x="4654550" y="1219200"/>
            <a:ext cx="6602413" cy="4946650"/>
          </a:xfrm>
          <a:prstGeom prst="rect">
            <a:avLst/>
          </a:prstGeom>
        </p:spPr>
        <p:txBody>
          <a:bodyPr/>
          <a:lstStyle/>
          <a:p>
            <a:pPr marL="574675" lvl="2" indent="-460375" defTabSz="228600" eaLnBrk="1" hangingPunct="1">
              <a:lnSpc>
                <a:spcPct val="150000"/>
              </a:lnSpc>
              <a:buClr>
                <a:srgbClr val="FF0000"/>
              </a:buClr>
              <a:buFont typeface="+mj-lt"/>
              <a:buAutoNum type="arabicPeriod"/>
              <a:defRPr/>
            </a:pPr>
            <a:r>
              <a:rPr lang="fr-FR" dirty="0">
                <a:solidFill>
                  <a:srgbClr val="000000"/>
                </a:solidFill>
                <a:latin typeface="+mj-lt"/>
                <a:cs typeface="Courier New" pitchFamily="49" charset="0"/>
              </a:rPr>
              <a:t>Export</a:t>
            </a:r>
            <a:r>
              <a:rPr lang="fr-FR" dirty="0">
                <a:latin typeface="+mj-lt"/>
                <a:cs typeface="Courier New" pitchFamily="49" charset="0"/>
              </a:rPr>
              <a:t> </a:t>
            </a:r>
            <a:r>
              <a:rPr lang="en-US" sz="1600" b="1" dirty="0">
                <a:solidFill>
                  <a:srgbClr val="0000FF"/>
                </a:solidFill>
                <a:latin typeface="+mj-lt"/>
                <a:cs typeface="Courier New" pitchFamily="49" charset="0"/>
              </a:rPr>
              <a:t>PRODDB</a:t>
            </a:r>
            <a:r>
              <a:rPr lang="en-US" sz="1600" b="1" dirty="0">
                <a:solidFill>
                  <a:srgbClr val="00B0F0"/>
                </a:solidFill>
                <a:latin typeface="+mj-lt"/>
                <a:cs typeface="Courier New" pitchFamily="49" charset="0"/>
              </a:rPr>
              <a:t> </a:t>
            </a:r>
            <a:r>
              <a:rPr lang="fr-FR" dirty="0">
                <a:solidFill>
                  <a:srgbClr val="000000"/>
                </a:solidFill>
                <a:latin typeface="Arial" charset="0"/>
                <a:cs typeface="Courier New" pitchFamily="49" charset="0"/>
              </a:rPr>
              <a:t>with</a:t>
            </a:r>
            <a:r>
              <a:rPr lang="fr-FR" sz="1600" dirty="0">
                <a:solidFill>
                  <a:srgbClr val="000000"/>
                </a:solidFill>
                <a:latin typeface="Arial" charset="0"/>
                <a:cs typeface="Courier New" pitchFamily="49" charset="0"/>
              </a:rPr>
              <a:t> </a:t>
            </a:r>
            <a:r>
              <a:rPr lang="fr-FR" sz="1600" dirty="0">
                <a:solidFill>
                  <a:srgbClr val="000000"/>
                </a:solidFill>
                <a:latin typeface="Courier New" pitchFamily="49" charset="0"/>
                <a:cs typeface="Courier New" pitchFamily="49" charset="0"/>
              </a:rPr>
              <a:t>FULL</a:t>
            </a:r>
            <a:r>
              <a:rPr lang="fr-FR" sz="1600" dirty="0">
                <a:solidFill>
                  <a:srgbClr val="000000"/>
                </a:solidFill>
                <a:latin typeface="Arial" charset="0"/>
                <a:cs typeface="Courier New" pitchFamily="49" charset="0"/>
              </a:rPr>
              <a:t> </a:t>
            </a:r>
            <a:r>
              <a:rPr lang="fr-FR" dirty="0">
                <a:solidFill>
                  <a:srgbClr val="000000"/>
                </a:solidFill>
                <a:latin typeface="Arial" charset="0"/>
                <a:cs typeface="Courier New" pitchFamily="49" charset="0"/>
              </a:rPr>
              <a:t>clause</a:t>
            </a:r>
            <a:r>
              <a:rPr lang="fr-FR" sz="1600" dirty="0">
                <a:solidFill>
                  <a:srgbClr val="000000"/>
                </a:solidFill>
                <a:latin typeface="Arial" charset="0"/>
                <a:cs typeface="Courier New" pitchFamily="49" charset="0"/>
              </a:rPr>
              <a:t>:</a:t>
            </a:r>
          </a:p>
          <a:p>
            <a:pPr marL="574675" lvl="2" indent="-460375" defTabSz="228600" eaLnBrk="1" hangingPunct="1">
              <a:lnSpc>
                <a:spcPct val="150000"/>
              </a:lnSpc>
              <a:buClr>
                <a:srgbClr val="C00000"/>
              </a:buClr>
              <a:buFont typeface="+mj-lt"/>
              <a:buAutoNum type="arabicPeriod"/>
              <a:defRPr/>
            </a:pPr>
            <a:endParaRPr lang="en-US" sz="2400" dirty="0">
              <a:latin typeface="+mj-lt"/>
              <a:cs typeface="Arial" charset="0"/>
            </a:endParaRPr>
          </a:p>
          <a:p>
            <a:pPr marL="574675" lvl="2" indent="-460375" defTabSz="228600" eaLnBrk="1" hangingPunct="1">
              <a:lnSpc>
                <a:spcPct val="150000"/>
              </a:lnSpc>
              <a:buClr>
                <a:srgbClr val="FF0000"/>
              </a:buClr>
              <a:buFont typeface="+mj-lt"/>
              <a:buAutoNum type="arabicPeriod"/>
              <a:defRPr/>
            </a:pPr>
            <a:r>
              <a:rPr lang="fr-FR" dirty="0">
                <a:solidFill>
                  <a:srgbClr val="000000"/>
                </a:solidFill>
                <a:latin typeface="Arial" charset="0"/>
                <a:cs typeface="Arial" charset="0"/>
              </a:rPr>
              <a:t>If </a:t>
            </a:r>
            <a:r>
              <a:rPr lang="fr-FR" b="1" dirty="0">
                <a:solidFill>
                  <a:srgbClr val="FF66FF"/>
                </a:solidFill>
                <a:latin typeface="Courier New" pitchFamily="49" charset="0"/>
                <a:cs typeface="Courier New" pitchFamily="49" charset="0"/>
              </a:rPr>
              <a:t>PDBC </a:t>
            </a:r>
            <a:r>
              <a:rPr lang="fr-FR" dirty="0">
                <a:solidFill>
                  <a:srgbClr val="000000"/>
                </a:solidFill>
                <a:latin typeface="Arial" charset="0"/>
                <a:cs typeface="Arial" charset="0"/>
              </a:rPr>
              <a:t>does not exist in </a:t>
            </a:r>
            <a:r>
              <a:rPr lang="en-US" altLang="en-US" b="1" dirty="0">
                <a:solidFill>
                  <a:srgbClr val="FF0000"/>
                </a:solidFill>
                <a:latin typeface="Courier New" panose="02070309020205020404" pitchFamily="49" charset="0"/>
                <a:cs typeface="Courier New" panose="02070309020205020404" pitchFamily="49" charset="0"/>
              </a:rPr>
              <a:t>CDB2</a:t>
            </a:r>
            <a:r>
              <a:rPr lang="fr-FR" dirty="0">
                <a:solidFill>
                  <a:srgbClr val="000000"/>
                </a:solidFill>
                <a:latin typeface="+mj-lt"/>
                <a:cs typeface="Courier New" pitchFamily="49" charset="0"/>
              </a:rPr>
              <a:t>, create </a:t>
            </a:r>
            <a:r>
              <a:rPr lang="fr-FR" b="1" dirty="0">
                <a:solidFill>
                  <a:srgbClr val="FF66FF"/>
                </a:solidFill>
                <a:latin typeface="Courier New" pitchFamily="49" charset="0"/>
                <a:cs typeface="Courier New" pitchFamily="49" charset="0"/>
              </a:rPr>
              <a:t>PDBC </a:t>
            </a:r>
            <a:r>
              <a:rPr lang="fr-FR" dirty="0">
                <a:solidFill>
                  <a:srgbClr val="000000"/>
                </a:solidFill>
                <a:latin typeface="Arial" charset="0"/>
                <a:cs typeface="Arial" charset="0"/>
              </a:rPr>
              <a:t>in</a:t>
            </a:r>
            <a:r>
              <a:rPr lang="fr-FR" dirty="0">
                <a:latin typeface="Arial" charset="0"/>
                <a:cs typeface="Arial" charset="0"/>
              </a:rPr>
              <a:t> </a:t>
            </a:r>
            <a:r>
              <a:rPr lang="en-US" altLang="en-US" b="1" dirty="0">
                <a:solidFill>
                  <a:srgbClr val="FF0000"/>
                </a:solidFill>
                <a:latin typeface="Courier New" panose="02070309020205020404" pitchFamily="49" charset="0"/>
                <a:cs typeface="Courier New" panose="02070309020205020404" pitchFamily="49" charset="0"/>
              </a:rPr>
              <a:t>CDB2</a:t>
            </a:r>
            <a:r>
              <a:rPr lang="fr-FR" dirty="0">
                <a:solidFill>
                  <a:srgbClr val="000000"/>
                </a:solidFill>
                <a:latin typeface="Courier New" pitchFamily="49" charset="0"/>
                <a:cs typeface="Courier New" pitchFamily="49" charset="0"/>
              </a:rPr>
              <a:t>:</a:t>
            </a:r>
            <a:endParaRPr lang="fr-FR" b="1" dirty="0">
              <a:solidFill>
                <a:srgbClr val="000000"/>
              </a:solidFill>
              <a:latin typeface="Courier New" pitchFamily="49" charset="0"/>
              <a:cs typeface="Courier New" pitchFamily="49" charset="0"/>
            </a:endParaRPr>
          </a:p>
          <a:p>
            <a:pPr marL="574675" lvl="2" indent="-460375" defTabSz="228600" eaLnBrk="1" hangingPunct="1">
              <a:lnSpc>
                <a:spcPct val="150000"/>
              </a:lnSpc>
              <a:buClr>
                <a:srgbClr val="FF0000"/>
              </a:buClr>
              <a:buFont typeface="+mj-lt"/>
              <a:buAutoNum type="arabicPeriod"/>
              <a:defRPr/>
            </a:pPr>
            <a:endParaRPr lang="fr-FR" sz="2400" b="1" dirty="0">
              <a:solidFill>
                <a:srgbClr val="FF66FF"/>
              </a:solidFill>
              <a:latin typeface="Courier New" pitchFamily="49" charset="0"/>
              <a:cs typeface="Courier New" pitchFamily="49" charset="0"/>
            </a:endParaRPr>
          </a:p>
          <a:p>
            <a:pPr marL="574675" lvl="2" indent="-460375" defTabSz="228600" eaLnBrk="1" hangingPunct="1">
              <a:lnSpc>
                <a:spcPct val="150000"/>
              </a:lnSpc>
              <a:buClr>
                <a:srgbClr val="FF0000"/>
              </a:buClr>
              <a:buFont typeface="+mj-lt"/>
              <a:buAutoNum type="arabicPeriod" startAt="3"/>
              <a:defRPr/>
            </a:pPr>
            <a:r>
              <a:rPr lang="fr-FR" dirty="0">
                <a:solidFill>
                  <a:srgbClr val="000000"/>
                </a:solidFill>
                <a:latin typeface="Arial" charset="0"/>
                <a:cs typeface="Courier New" pitchFamily="49" charset="0"/>
              </a:rPr>
              <a:t>Open</a:t>
            </a:r>
            <a:r>
              <a:rPr lang="fr-FR" dirty="0">
                <a:latin typeface="Arial" charset="0"/>
                <a:cs typeface="Courier New" pitchFamily="49" charset="0"/>
              </a:rPr>
              <a:t> </a:t>
            </a:r>
            <a:r>
              <a:rPr lang="fr-FR" b="1" dirty="0">
                <a:solidFill>
                  <a:srgbClr val="FF66FF"/>
                </a:solidFill>
                <a:latin typeface="Courier New" pitchFamily="49" charset="0"/>
                <a:cs typeface="Courier New" pitchFamily="49" charset="0"/>
              </a:rPr>
              <a:t>PDBC</a:t>
            </a:r>
            <a:r>
              <a:rPr lang="fr-FR" dirty="0">
                <a:solidFill>
                  <a:srgbClr val="000000"/>
                </a:solidFill>
                <a:latin typeface="Arial" charset="0"/>
                <a:cs typeface="Arial" charset="0"/>
              </a:rPr>
              <a:t>.</a:t>
            </a:r>
          </a:p>
          <a:p>
            <a:pPr marL="574675" lvl="2" indent="-460375" defTabSz="228600" eaLnBrk="1" hangingPunct="1">
              <a:lnSpc>
                <a:spcPct val="150000"/>
              </a:lnSpc>
              <a:buClr>
                <a:srgbClr val="FF0000"/>
              </a:buClr>
              <a:buFont typeface="+mj-lt"/>
              <a:buAutoNum type="arabicPeriod" startAt="4"/>
              <a:defRPr/>
            </a:pPr>
            <a:r>
              <a:rPr lang="fr-FR" dirty="0">
                <a:solidFill>
                  <a:srgbClr val="000000"/>
                </a:solidFill>
                <a:latin typeface="Arial" charset="0"/>
                <a:cs typeface="Arial" charset="0"/>
              </a:rPr>
              <a:t>Create a Data Pump directory in </a:t>
            </a:r>
            <a:r>
              <a:rPr lang="fr-FR" b="1" dirty="0">
                <a:solidFill>
                  <a:srgbClr val="FF66FF"/>
                </a:solidFill>
                <a:latin typeface="Courier New" pitchFamily="49" charset="0"/>
                <a:cs typeface="Courier New" pitchFamily="49" charset="0"/>
              </a:rPr>
              <a:t>PDBC</a:t>
            </a:r>
            <a:r>
              <a:rPr lang="fr-FR" dirty="0">
                <a:solidFill>
                  <a:srgbClr val="000000"/>
                </a:solidFill>
                <a:latin typeface="Arial" charset="0"/>
                <a:cs typeface="Arial" charset="0"/>
              </a:rPr>
              <a:t>.</a:t>
            </a:r>
            <a:r>
              <a:rPr lang="fr-FR" b="1" dirty="0">
                <a:solidFill>
                  <a:srgbClr val="000000"/>
                </a:solidFill>
                <a:latin typeface="Courier New" pitchFamily="49" charset="0"/>
                <a:cs typeface="Courier New" pitchFamily="49" charset="0"/>
              </a:rPr>
              <a:t> </a:t>
            </a:r>
            <a:endParaRPr lang="fr-FR" dirty="0">
              <a:solidFill>
                <a:srgbClr val="000000"/>
              </a:solidFill>
            </a:endParaRPr>
          </a:p>
          <a:p>
            <a:pPr marL="574675" lvl="2" indent="-460375" defTabSz="228600" eaLnBrk="1" hangingPunct="1">
              <a:lnSpc>
                <a:spcPct val="150000"/>
              </a:lnSpc>
              <a:buClr>
                <a:srgbClr val="FF0000"/>
              </a:buClr>
              <a:buFont typeface="+mj-lt"/>
              <a:buAutoNum type="arabicPeriod" startAt="5"/>
              <a:defRPr/>
            </a:pPr>
            <a:r>
              <a:rPr lang="fr-FR" dirty="0">
                <a:solidFill>
                  <a:srgbClr val="000000"/>
                </a:solidFill>
                <a:latin typeface="Arial" charset="0"/>
                <a:cs typeface="Arial" charset="0"/>
              </a:rPr>
              <a:t>Copy the dumpfile to the Data Pump directory.</a:t>
            </a:r>
          </a:p>
          <a:p>
            <a:pPr marL="574675" lvl="2" indent="-460375" defTabSz="228600" eaLnBrk="1" hangingPunct="1">
              <a:lnSpc>
                <a:spcPct val="150000"/>
              </a:lnSpc>
              <a:buClr>
                <a:srgbClr val="FF0000"/>
              </a:buClr>
              <a:buFont typeface="+mj-lt"/>
              <a:buAutoNum type="arabicPeriod" startAt="5"/>
              <a:defRPr/>
            </a:pPr>
            <a:r>
              <a:rPr lang="fr-FR" dirty="0">
                <a:solidFill>
                  <a:srgbClr val="000000"/>
                </a:solidFill>
                <a:latin typeface="Arial" charset="0"/>
                <a:cs typeface="Arial" charset="0"/>
              </a:rPr>
              <a:t>Create same </a:t>
            </a:r>
            <a:r>
              <a:rPr lang="en-US" b="1" dirty="0">
                <a:solidFill>
                  <a:srgbClr val="0000FF"/>
                </a:solidFill>
                <a:latin typeface="Courier New" pitchFamily="49" charset="0"/>
                <a:cs typeface="Courier New" pitchFamily="49" charset="0"/>
              </a:rPr>
              <a:t>PRODDB</a:t>
            </a:r>
            <a:r>
              <a:rPr lang="en-US" b="1" dirty="0">
                <a:solidFill>
                  <a:srgbClr val="00B0F0"/>
                </a:solidFill>
                <a:latin typeface="Arial" charset="0"/>
                <a:cs typeface="Courier New" pitchFamily="49" charset="0"/>
              </a:rPr>
              <a:t> </a:t>
            </a:r>
            <a:r>
              <a:rPr lang="fr-FR" dirty="0">
                <a:solidFill>
                  <a:srgbClr val="000000"/>
                </a:solidFill>
                <a:latin typeface="Arial" charset="0"/>
                <a:cs typeface="Arial" charset="0"/>
              </a:rPr>
              <a:t>tablespaces in </a:t>
            </a:r>
            <a:r>
              <a:rPr lang="fr-FR" b="1" dirty="0">
                <a:solidFill>
                  <a:srgbClr val="FF66FF"/>
                </a:solidFill>
                <a:latin typeface="Courier New" pitchFamily="49" charset="0"/>
                <a:cs typeface="Courier New" pitchFamily="49" charset="0"/>
              </a:rPr>
              <a:t>PDBC </a:t>
            </a:r>
            <a:r>
              <a:rPr lang="fr-FR" dirty="0">
                <a:solidFill>
                  <a:srgbClr val="000000"/>
                </a:solidFill>
                <a:latin typeface="+mj-lt"/>
                <a:cs typeface="Courier New" pitchFamily="49" charset="0"/>
              </a:rPr>
              <a:t>for new local users’ objects.</a:t>
            </a:r>
            <a:endParaRPr lang="fr-FR" dirty="0">
              <a:solidFill>
                <a:srgbClr val="000000"/>
              </a:solidFill>
              <a:latin typeface="+mj-lt"/>
            </a:endParaRPr>
          </a:p>
          <a:p>
            <a:pPr marL="574675" lvl="2" indent="-460375" defTabSz="228600" eaLnBrk="1" hangingPunct="1">
              <a:lnSpc>
                <a:spcPct val="150000"/>
              </a:lnSpc>
              <a:buClr>
                <a:srgbClr val="FF0000"/>
              </a:buClr>
              <a:buFont typeface="+mj-lt"/>
              <a:buAutoNum type="arabicPeriod" startAt="5"/>
              <a:defRPr/>
            </a:pPr>
            <a:r>
              <a:rPr lang="fr-FR" dirty="0">
                <a:solidFill>
                  <a:srgbClr val="000000"/>
                </a:solidFill>
                <a:latin typeface="Arial" charset="0"/>
                <a:cs typeface="Arial" charset="0"/>
              </a:rPr>
              <a:t>Import into </a:t>
            </a:r>
            <a:r>
              <a:rPr lang="fr-FR" sz="1600" b="1" dirty="0">
                <a:solidFill>
                  <a:srgbClr val="FF66FF"/>
                </a:solidFill>
                <a:latin typeface="+mj-lt"/>
                <a:cs typeface="Courier New" pitchFamily="49" charset="0"/>
              </a:rPr>
              <a:t>PDBC</a:t>
            </a:r>
            <a:r>
              <a:rPr lang="fr-FR" sz="1600" b="1" dirty="0">
                <a:solidFill>
                  <a:srgbClr val="FF66FF"/>
                </a:solidFill>
                <a:latin typeface="Courier New" pitchFamily="49" charset="0"/>
                <a:cs typeface="Courier New" pitchFamily="49" charset="0"/>
              </a:rPr>
              <a:t> </a:t>
            </a:r>
            <a:r>
              <a:rPr lang="fr-FR" dirty="0">
                <a:solidFill>
                  <a:srgbClr val="000000"/>
                </a:solidFill>
                <a:latin typeface="Arial" charset="0"/>
                <a:cs typeface="Courier New" pitchFamily="49" charset="0"/>
              </a:rPr>
              <a:t>with </a:t>
            </a:r>
            <a:r>
              <a:rPr lang="fr-FR" sz="1600" dirty="0">
                <a:solidFill>
                  <a:srgbClr val="000000"/>
                </a:solidFill>
                <a:latin typeface="Courier New" pitchFamily="49" charset="0"/>
                <a:cs typeface="Courier New" pitchFamily="49" charset="0"/>
              </a:rPr>
              <a:t>FULL</a:t>
            </a:r>
            <a:r>
              <a:rPr lang="fr-FR" sz="1200" dirty="0">
                <a:solidFill>
                  <a:srgbClr val="000000"/>
                </a:solidFill>
                <a:latin typeface="Arial" charset="0"/>
                <a:cs typeface="Courier New" pitchFamily="49" charset="0"/>
              </a:rPr>
              <a:t> </a:t>
            </a:r>
            <a:r>
              <a:rPr lang="fr-FR" dirty="0">
                <a:solidFill>
                  <a:srgbClr val="000000"/>
                </a:solidFill>
                <a:latin typeface="Arial" charset="0"/>
                <a:cs typeface="Courier New" pitchFamily="49" charset="0"/>
              </a:rPr>
              <a:t>and </a:t>
            </a:r>
            <a:r>
              <a:rPr lang="fr-FR" dirty="0">
                <a:solidFill>
                  <a:srgbClr val="000000"/>
                </a:solidFill>
                <a:latin typeface="Courier New" pitchFamily="49" charset="0"/>
                <a:cs typeface="Courier New" pitchFamily="49" charset="0"/>
              </a:rPr>
              <a:t>REMAP</a:t>
            </a:r>
            <a:r>
              <a:rPr lang="fr-FR" dirty="0">
                <a:solidFill>
                  <a:srgbClr val="000000"/>
                </a:solidFill>
                <a:latin typeface="Arial" charset="0"/>
                <a:cs typeface="Courier New" pitchFamily="49" charset="0"/>
              </a:rPr>
              <a:t> clauses: </a:t>
            </a:r>
            <a:endParaRPr lang="en-US" sz="1600" dirty="0">
              <a:solidFill>
                <a:srgbClr val="000000"/>
              </a:solidFill>
              <a:latin typeface="Arial" charset="0"/>
            </a:endParaRPr>
          </a:p>
        </p:txBody>
      </p:sp>
      <p:sp>
        <p:nvSpPr>
          <p:cNvPr id="21" name="Content Placeholder 2"/>
          <p:cNvSpPr txBox="1">
            <a:spLocks noChangeAspect="1"/>
          </p:cNvSpPr>
          <p:nvPr/>
        </p:nvSpPr>
        <p:spPr bwMode="gray">
          <a:xfrm>
            <a:off x="5318181" y="1736856"/>
            <a:ext cx="6176831" cy="396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marL="457200" indent="-457200" defTabSz="400050" eaLnBrk="1" hangingPunct="1">
              <a:tabLst>
                <a:tab pos="400050" algn="r"/>
                <a:tab pos="673100" algn="l"/>
              </a:tabLst>
              <a:defRPr/>
            </a:pPr>
            <a:r>
              <a:rPr lang="en-US" sz="1600" b="1" dirty="0">
                <a:latin typeface="Courier New" pitchFamily="49" charset="0"/>
                <a:cs typeface="Arial" charset="0"/>
              </a:rPr>
              <a:t>$ expdp system@</a:t>
            </a:r>
            <a:r>
              <a:rPr lang="en-US" sz="1600" b="1" dirty="0">
                <a:solidFill>
                  <a:srgbClr val="0000FF"/>
                </a:solidFill>
                <a:latin typeface="Courier New" pitchFamily="49" charset="0"/>
                <a:cs typeface="Arial" charset="0"/>
              </a:rPr>
              <a:t>PRODDB</a:t>
            </a:r>
            <a:r>
              <a:rPr lang="en-US" sz="1600" b="1" dirty="0">
                <a:latin typeface="Courier New" pitchFamily="49" charset="0"/>
                <a:cs typeface="Arial" charset="0"/>
              </a:rPr>
              <a:t> FULL=Y DUMPFILE=proddb.dmp</a:t>
            </a:r>
          </a:p>
        </p:txBody>
      </p:sp>
      <p:sp>
        <p:nvSpPr>
          <p:cNvPr id="22" name="Content Placeholder 2"/>
          <p:cNvSpPr txBox="1">
            <a:spLocks noChangeAspect="1"/>
          </p:cNvSpPr>
          <p:nvPr/>
        </p:nvSpPr>
        <p:spPr bwMode="gray">
          <a:xfrm>
            <a:off x="5318181" y="2688178"/>
            <a:ext cx="6176831"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spAutoFit/>
          </a:bodyPr>
          <a:lstStyle/>
          <a:p>
            <a:pPr marL="457200" indent="-457200" defTabSz="400050" eaLnBrk="1" hangingPunct="1">
              <a:tabLst>
                <a:tab pos="400050" algn="r"/>
                <a:tab pos="673100" algn="l"/>
              </a:tabLst>
              <a:defRPr/>
            </a:pPr>
            <a:r>
              <a:rPr lang="fr-FR" sz="1600" b="1" dirty="0">
                <a:latin typeface="Courier New" pitchFamily="49" charset="0"/>
                <a:cs typeface="Courier New" pitchFamily="49" charset="0"/>
              </a:rPr>
              <a:t>SQL&gt; CONNECT sys@</a:t>
            </a:r>
            <a:r>
              <a:rPr lang="fr-FR" sz="1600" b="1" dirty="0">
                <a:solidFill>
                  <a:schemeClr val="accent2"/>
                </a:solidFill>
                <a:latin typeface="Courier New" pitchFamily="49" charset="0"/>
                <a:cs typeface="Courier New" pitchFamily="49" charset="0"/>
              </a:rPr>
              <a:t>CDB1</a:t>
            </a:r>
          </a:p>
          <a:p>
            <a:pPr marL="457200" indent="-457200" defTabSz="400050" eaLnBrk="1" hangingPunct="1">
              <a:tabLst>
                <a:tab pos="400050" algn="r"/>
                <a:tab pos="673100" algn="l"/>
              </a:tabLst>
              <a:defRPr/>
            </a:pPr>
            <a:r>
              <a:rPr lang="fr-FR" sz="1600" b="1" dirty="0">
                <a:latin typeface="Courier New" pitchFamily="49" charset="0"/>
                <a:cs typeface="Courier New" pitchFamily="49" charset="0"/>
              </a:rPr>
              <a:t>SQL&gt; CREATE PLUGGABLE DATABASE</a:t>
            </a:r>
            <a:r>
              <a:rPr lang="en-US" sz="1600" dirty="0">
                <a:latin typeface="Courier New" pitchFamily="49" charset="0"/>
                <a:cs typeface="Courier New" pitchFamily="49" charset="0"/>
              </a:rPr>
              <a:t> </a:t>
            </a:r>
            <a:r>
              <a:rPr lang="fr-FR" sz="1600" b="1" dirty="0">
                <a:solidFill>
                  <a:srgbClr val="FF66FF"/>
                </a:solidFill>
                <a:latin typeface="Courier New" pitchFamily="49" charset="0"/>
                <a:cs typeface="Courier New" pitchFamily="49" charset="0"/>
              </a:rPr>
              <a:t>PDBC</a:t>
            </a:r>
            <a:r>
              <a:rPr lang="fr-FR" sz="1600" b="1" dirty="0">
                <a:solidFill>
                  <a:srgbClr val="002060"/>
                </a:solidFill>
                <a:latin typeface="Courier New" pitchFamily="49" charset="0"/>
                <a:cs typeface="Courier New" pitchFamily="49" charset="0"/>
              </a:rPr>
              <a:t> …</a:t>
            </a:r>
            <a:r>
              <a:rPr lang="fr-FR" sz="1600" b="1" dirty="0">
                <a:latin typeface="Courier New" pitchFamily="49" charset="0"/>
                <a:cs typeface="Courier New" pitchFamily="49" charset="0"/>
              </a:rPr>
              <a:t>;</a:t>
            </a:r>
            <a:endParaRPr lang="en-US" sz="1600" b="1" dirty="0">
              <a:latin typeface="Courier New" pitchFamily="49" charset="0"/>
              <a:cs typeface="Arial" charset="0"/>
            </a:endParaRPr>
          </a:p>
        </p:txBody>
      </p:sp>
      <p:sp>
        <p:nvSpPr>
          <p:cNvPr id="23" name="Content Placeholder 2"/>
          <p:cNvSpPr txBox="1">
            <a:spLocks noChangeAspect="1"/>
          </p:cNvSpPr>
          <p:nvPr/>
        </p:nvSpPr>
        <p:spPr bwMode="gray">
          <a:xfrm>
            <a:off x="5285798" y="5733256"/>
            <a:ext cx="6177600" cy="396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marL="457200" indent="-457200" defTabSz="400050" eaLnBrk="1" hangingPunct="1">
              <a:tabLst>
                <a:tab pos="400050" algn="r"/>
                <a:tab pos="673100" algn="l"/>
              </a:tabLst>
              <a:defRPr/>
            </a:pPr>
            <a:r>
              <a:rPr lang="en-US" sz="1600" b="1" dirty="0">
                <a:latin typeface="Courier New" pitchFamily="49" charset="0"/>
                <a:cs typeface="Arial" charset="0"/>
              </a:rPr>
              <a:t>$ impdp system@</a:t>
            </a:r>
            <a:r>
              <a:rPr lang="fr-FR" sz="1600" b="1" dirty="0">
                <a:solidFill>
                  <a:srgbClr val="FF66FF"/>
                </a:solidFill>
                <a:latin typeface="Courier New" pitchFamily="49" charset="0"/>
                <a:cs typeface="Courier New" pitchFamily="49" charset="0"/>
              </a:rPr>
              <a:t>PDBC</a:t>
            </a:r>
            <a:r>
              <a:rPr lang="en-US" sz="1600" b="1" dirty="0">
                <a:latin typeface="Courier New" pitchFamily="49" charset="0"/>
                <a:cs typeface="Arial" charset="0"/>
              </a:rPr>
              <a:t> FULL=Y DUMPFILE=proddb.dmp</a:t>
            </a:r>
          </a:p>
        </p:txBody>
      </p:sp>
      <p:sp>
        <p:nvSpPr>
          <p:cNvPr id="7181" name="Rectangle 60"/>
          <p:cNvSpPr>
            <a:spLocks noChangeArrowheads="1"/>
          </p:cNvSpPr>
          <p:nvPr/>
        </p:nvSpPr>
        <p:spPr bwMode="auto">
          <a:xfrm>
            <a:off x="890588" y="1312863"/>
            <a:ext cx="3757612" cy="4419600"/>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grpSp>
        <p:nvGrpSpPr>
          <p:cNvPr id="7182" name="Group 1"/>
          <p:cNvGrpSpPr>
            <a:grpSpLocks/>
          </p:cNvGrpSpPr>
          <p:nvPr/>
        </p:nvGrpSpPr>
        <p:grpSpPr bwMode="auto">
          <a:xfrm>
            <a:off x="1162050" y="1601788"/>
            <a:ext cx="3214688" cy="3990975"/>
            <a:chOff x="968375" y="1506538"/>
            <a:chExt cx="3214688" cy="3990975"/>
          </a:xfrm>
        </p:grpSpPr>
        <p:pic>
          <p:nvPicPr>
            <p:cNvPr id="7183" name="Picture 2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1902" y="2971800"/>
              <a:ext cx="536195" cy="63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4" name="TextBox 24"/>
            <p:cNvSpPr txBox="1">
              <a:spLocks noChangeArrowheads="1"/>
            </p:cNvSpPr>
            <p:nvPr/>
          </p:nvSpPr>
          <p:spPr bwMode="auto">
            <a:xfrm>
              <a:off x="996950" y="5257800"/>
              <a:ext cx="1136650"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300"/>
                </a:lnSpc>
              </a:pPr>
              <a:r>
                <a:rPr lang="en-US" altLang="en-US" sz="1400" dirty="0">
                  <a:solidFill>
                    <a:srgbClr val="000000"/>
                  </a:solidFill>
                </a:rPr>
                <a:t>CDB</a:t>
              </a:r>
            </a:p>
          </p:txBody>
        </p:sp>
        <p:sp>
          <p:nvSpPr>
            <p:cNvPr id="7185" name="Rounded Rectangle 39"/>
            <p:cNvSpPr>
              <a:spLocks noChangeArrowheads="1"/>
            </p:cNvSpPr>
            <p:nvPr/>
          </p:nvSpPr>
          <p:spPr bwMode="auto">
            <a:xfrm>
              <a:off x="968375" y="4419600"/>
              <a:ext cx="3214688" cy="762000"/>
            </a:xfrm>
            <a:prstGeom prst="roundRect">
              <a:avLst>
                <a:gd name="adj" fmla="val 16667"/>
              </a:avLst>
            </a:prstGeom>
            <a:solidFill>
              <a:srgbClr val="EBEBFF"/>
            </a:solidFill>
            <a:ln w="12700" algn="ctr">
              <a:solidFill>
                <a:srgbClr val="000000">
                  <a:alpha val="59999"/>
                </a:srgbClr>
              </a:solidFill>
              <a:round/>
              <a:headEnd type="none" w="sm" len="sm"/>
              <a:tailEnd type="none" w="sm" len="sm"/>
            </a:ln>
          </p:spPr>
          <p:txBody>
            <a:bodyPr lIns="0" tIns="72000" rIns="0"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000"/>
                </a:lnSpc>
              </a:pPr>
              <a:r>
                <a:rPr lang="en-US" altLang="en-US" sz="1400" b="1" dirty="0">
                  <a:solidFill>
                    <a:srgbClr val="FF0000"/>
                  </a:solidFill>
                  <a:latin typeface="Courier New" panose="02070309020205020404" pitchFamily="49" charset="0"/>
                  <a:cs typeface="Courier New" panose="02070309020205020404" pitchFamily="49" charset="0"/>
                </a:rPr>
                <a:t>CDB2</a:t>
              </a:r>
              <a:endParaRPr lang="en-US" altLang="en-US" sz="1400" b="1" dirty="0">
                <a:solidFill>
                  <a:srgbClr val="8A133B"/>
                </a:solidFill>
                <a:latin typeface="Courier New" panose="02070309020205020404" pitchFamily="49" charset="0"/>
                <a:cs typeface="Courier New" panose="02070309020205020404" pitchFamily="49" charset="0"/>
              </a:endParaRPr>
            </a:p>
          </p:txBody>
        </p:sp>
        <p:sp>
          <p:nvSpPr>
            <p:cNvPr id="7186" name="Rounded Rectangle 39"/>
            <p:cNvSpPr>
              <a:spLocks noChangeArrowheads="1"/>
            </p:cNvSpPr>
            <p:nvPr/>
          </p:nvSpPr>
          <p:spPr bwMode="auto">
            <a:xfrm>
              <a:off x="1136650" y="4495800"/>
              <a:ext cx="928688" cy="381000"/>
            </a:xfrm>
            <a:prstGeom prst="roundRect">
              <a:avLst>
                <a:gd name="adj" fmla="val 16667"/>
              </a:avLst>
            </a:prstGeom>
            <a:solidFill>
              <a:srgbClr val="F7D9C2"/>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PDBA</a:t>
              </a:r>
            </a:p>
          </p:txBody>
        </p:sp>
        <p:sp>
          <p:nvSpPr>
            <p:cNvPr id="7187" name="Rounded Rectangle 39"/>
            <p:cNvSpPr>
              <a:spLocks noChangeArrowheads="1"/>
            </p:cNvSpPr>
            <p:nvPr/>
          </p:nvSpPr>
          <p:spPr bwMode="auto">
            <a:xfrm>
              <a:off x="2136775" y="4495800"/>
              <a:ext cx="928688" cy="381000"/>
            </a:xfrm>
            <a:prstGeom prst="roundRect">
              <a:avLst>
                <a:gd name="adj" fmla="val 16667"/>
              </a:avLst>
            </a:prstGeom>
            <a:solidFill>
              <a:srgbClr val="D9F7C2"/>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PDBB</a:t>
              </a:r>
            </a:p>
          </p:txBody>
        </p:sp>
        <p:sp>
          <p:nvSpPr>
            <p:cNvPr id="7188" name="Rounded Rectangle 39"/>
            <p:cNvSpPr>
              <a:spLocks noChangeArrowheads="1"/>
            </p:cNvSpPr>
            <p:nvPr/>
          </p:nvSpPr>
          <p:spPr bwMode="auto">
            <a:xfrm>
              <a:off x="3152775" y="4495800"/>
              <a:ext cx="928688" cy="381000"/>
            </a:xfrm>
            <a:prstGeom prst="roundRect">
              <a:avLst>
                <a:gd name="adj" fmla="val 16667"/>
              </a:avLst>
            </a:prstGeom>
            <a:solidFill>
              <a:srgbClr val="F7BAFF"/>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PDBC</a:t>
              </a:r>
            </a:p>
          </p:txBody>
        </p:sp>
        <p:sp>
          <p:nvSpPr>
            <p:cNvPr id="7189" name="Rounded Rectangle 39"/>
            <p:cNvSpPr>
              <a:spLocks noChangeArrowheads="1"/>
            </p:cNvSpPr>
            <p:nvPr/>
          </p:nvSpPr>
          <p:spPr bwMode="auto">
            <a:xfrm>
              <a:off x="1828800" y="1633538"/>
              <a:ext cx="1522413" cy="576262"/>
            </a:xfrm>
            <a:prstGeom prst="roundRect">
              <a:avLst>
                <a:gd name="adj" fmla="val 16667"/>
              </a:avLst>
            </a:prstGeom>
            <a:solidFill>
              <a:srgbClr val="EBEBFF"/>
            </a:solidFill>
            <a:ln w="12700" algn="ctr">
              <a:solidFill>
                <a:srgbClr val="000000">
                  <a:alpha val="59999"/>
                </a:srgbClr>
              </a:solidFill>
              <a:round/>
              <a:headEnd type="none" w="sm" len="sm"/>
              <a:tailEnd type="none" w="sm" len="sm"/>
            </a:ln>
          </p:spPr>
          <p:txBody>
            <a:bodyPr lIns="0" tIns="72000" rIns="0" bIns="0"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000"/>
                </a:lnSpc>
              </a:pPr>
              <a:r>
                <a:rPr lang="en-US" altLang="en-US" sz="1400" b="1" dirty="0">
                  <a:solidFill>
                    <a:srgbClr val="0000FF"/>
                  </a:solidFill>
                  <a:latin typeface="Courier New" panose="02070309020205020404" pitchFamily="49" charset="0"/>
                  <a:cs typeface="Courier New" panose="02070309020205020404" pitchFamily="49" charset="0"/>
                </a:rPr>
                <a:t>PRODDB</a:t>
              </a:r>
            </a:p>
          </p:txBody>
        </p:sp>
        <p:sp>
          <p:nvSpPr>
            <p:cNvPr id="7190" name="TextBox 24"/>
            <p:cNvSpPr txBox="1">
              <a:spLocks noChangeArrowheads="1"/>
            </p:cNvSpPr>
            <p:nvPr/>
          </p:nvSpPr>
          <p:spPr bwMode="auto">
            <a:xfrm>
              <a:off x="969963" y="1506538"/>
              <a:ext cx="1422400"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300"/>
                </a:lnSpc>
              </a:pPr>
              <a:r>
                <a:rPr lang="en-US" altLang="en-US" sz="1400" dirty="0">
                  <a:solidFill>
                    <a:srgbClr val="000000"/>
                  </a:solidFill>
                </a:rPr>
                <a:t>Non-CDB</a:t>
              </a:r>
            </a:p>
          </p:txBody>
        </p:sp>
        <p:cxnSp>
          <p:nvCxnSpPr>
            <p:cNvPr id="7191" name="Straight Arrow Connector 21"/>
            <p:cNvCxnSpPr>
              <a:cxnSpLocks noChangeShapeType="1"/>
            </p:cNvCxnSpPr>
            <p:nvPr/>
          </p:nvCxnSpPr>
          <p:spPr bwMode="auto">
            <a:xfrm>
              <a:off x="2540000" y="2286000"/>
              <a:ext cx="0" cy="6096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7192" name="TextBox 23"/>
            <p:cNvSpPr txBox="1">
              <a:spLocks noChangeArrowheads="1"/>
            </p:cNvSpPr>
            <p:nvPr/>
          </p:nvSpPr>
          <p:spPr bwMode="auto">
            <a:xfrm>
              <a:off x="1762125" y="2286000"/>
              <a:ext cx="1422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00"/>
                  </a:solidFill>
                </a:rPr>
                <a:t>export</a:t>
              </a:r>
            </a:p>
          </p:txBody>
        </p:sp>
        <p:sp>
          <p:nvSpPr>
            <p:cNvPr id="7193" name="TextBox 24"/>
            <p:cNvSpPr txBox="1">
              <a:spLocks noChangeArrowheads="1"/>
            </p:cNvSpPr>
            <p:nvPr/>
          </p:nvSpPr>
          <p:spPr bwMode="auto">
            <a:xfrm>
              <a:off x="2051050" y="3852863"/>
              <a:ext cx="14208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00"/>
                  </a:solidFill>
                </a:rPr>
                <a:t>import</a:t>
              </a:r>
            </a:p>
          </p:txBody>
        </p:sp>
        <p:sp>
          <p:nvSpPr>
            <p:cNvPr id="7194" name="TextBox 25"/>
            <p:cNvSpPr txBox="1">
              <a:spLocks noChangeArrowheads="1"/>
            </p:cNvSpPr>
            <p:nvPr/>
          </p:nvSpPr>
          <p:spPr bwMode="auto">
            <a:xfrm>
              <a:off x="2782447" y="2989263"/>
              <a:ext cx="9604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2060"/>
                  </a:solidFill>
                </a:rPr>
                <a:t>Dump file</a:t>
              </a:r>
            </a:p>
          </p:txBody>
        </p:sp>
        <p:cxnSp>
          <p:nvCxnSpPr>
            <p:cNvPr id="7195" name="Elbow Connector 36"/>
            <p:cNvCxnSpPr>
              <a:cxnSpLocks noChangeShapeType="1"/>
            </p:cNvCxnSpPr>
            <p:nvPr/>
          </p:nvCxnSpPr>
          <p:spPr bwMode="auto">
            <a:xfrm rot="16200000" flipH="1">
              <a:off x="2513409" y="3734196"/>
              <a:ext cx="914400" cy="761207"/>
            </a:xfrm>
            <a:prstGeom prst="bentConnector3">
              <a:avLst>
                <a:gd name="adj1" fmla="val 22838"/>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2648431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1"/>
          <p:cNvSpPr>
            <a:spLocks noChangeArrowheads="1"/>
          </p:cNvSpPr>
          <p:nvPr/>
        </p:nvSpPr>
        <p:spPr bwMode="auto">
          <a:xfrm>
            <a:off x="942975" y="1308100"/>
            <a:ext cx="3657600" cy="4419600"/>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grpSp>
        <p:nvGrpSpPr>
          <p:cNvPr id="8195" name="Group 25"/>
          <p:cNvGrpSpPr>
            <a:grpSpLocks/>
          </p:cNvGrpSpPr>
          <p:nvPr/>
        </p:nvGrpSpPr>
        <p:grpSpPr bwMode="auto">
          <a:xfrm>
            <a:off x="1165225" y="1460500"/>
            <a:ext cx="3214688" cy="3810000"/>
            <a:chOff x="4570413" y="1371600"/>
            <a:chExt cx="3214687" cy="3810000"/>
          </a:xfrm>
        </p:grpSpPr>
        <p:sp>
          <p:nvSpPr>
            <p:cNvPr id="8207" name="Rounded Rectangle 39"/>
            <p:cNvSpPr>
              <a:spLocks noChangeArrowheads="1"/>
            </p:cNvSpPr>
            <p:nvPr/>
          </p:nvSpPr>
          <p:spPr bwMode="auto">
            <a:xfrm>
              <a:off x="4570413" y="4419600"/>
              <a:ext cx="3214687" cy="762000"/>
            </a:xfrm>
            <a:prstGeom prst="roundRect">
              <a:avLst>
                <a:gd name="adj" fmla="val 16667"/>
              </a:avLst>
            </a:prstGeom>
            <a:solidFill>
              <a:srgbClr val="EBEBFF"/>
            </a:solidFill>
            <a:ln w="12700" algn="ctr">
              <a:solidFill>
                <a:srgbClr val="000000">
                  <a:alpha val="59999"/>
                </a:srgbClr>
              </a:solidFill>
              <a:round/>
              <a:headEnd type="none" w="sm" len="sm"/>
              <a:tailEnd type="none" w="sm" len="sm"/>
            </a:ln>
          </p:spPr>
          <p:txBody>
            <a:bodyPr lIns="0" tIns="72000" rIns="0"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000"/>
                </a:lnSpc>
              </a:pPr>
              <a:r>
                <a:rPr lang="en-US" altLang="en-US" sz="1400" b="1" dirty="0">
                  <a:solidFill>
                    <a:srgbClr val="FF0000"/>
                  </a:solidFill>
                  <a:latin typeface="Courier New" panose="02070309020205020404" pitchFamily="49" charset="0"/>
                  <a:cs typeface="Courier New" panose="02070309020205020404" pitchFamily="49" charset="0"/>
                </a:rPr>
                <a:t>CDB2</a:t>
              </a:r>
            </a:p>
          </p:txBody>
        </p:sp>
        <p:sp>
          <p:nvSpPr>
            <p:cNvPr id="8208" name="Rounded Rectangle 39"/>
            <p:cNvSpPr>
              <a:spLocks noChangeArrowheads="1"/>
            </p:cNvSpPr>
            <p:nvPr/>
          </p:nvSpPr>
          <p:spPr bwMode="auto">
            <a:xfrm>
              <a:off x="4738688" y="4495800"/>
              <a:ext cx="928687" cy="381000"/>
            </a:xfrm>
            <a:prstGeom prst="roundRect">
              <a:avLst>
                <a:gd name="adj" fmla="val 16667"/>
              </a:avLst>
            </a:prstGeom>
            <a:solidFill>
              <a:srgbClr val="F7D9C2"/>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PDBA</a:t>
              </a:r>
            </a:p>
          </p:txBody>
        </p:sp>
        <p:sp>
          <p:nvSpPr>
            <p:cNvPr id="8209" name="Rounded Rectangle 39"/>
            <p:cNvSpPr>
              <a:spLocks noChangeArrowheads="1"/>
            </p:cNvSpPr>
            <p:nvPr/>
          </p:nvSpPr>
          <p:spPr bwMode="auto">
            <a:xfrm>
              <a:off x="5738813" y="4495800"/>
              <a:ext cx="928687" cy="381000"/>
            </a:xfrm>
            <a:prstGeom prst="roundRect">
              <a:avLst>
                <a:gd name="adj" fmla="val 16667"/>
              </a:avLst>
            </a:prstGeom>
            <a:solidFill>
              <a:srgbClr val="D9F7C2"/>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PDBB</a:t>
              </a:r>
            </a:p>
          </p:txBody>
        </p:sp>
        <p:sp>
          <p:nvSpPr>
            <p:cNvPr id="8210" name="Rounded Rectangle 39"/>
            <p:cNvSpPr>
              <a:spLocks noChangeArrowheads="1"/>
            </p:cNvSpPr>
            <p:nvPr/>
          </p:nvSpPr>
          <p:spPr bwMode="auto">
            <a:xfrm>
              <a:off x="6754813" y="4495800"/>
              <a:ext cx="928687" cy="381000"/>
            </a:xfrm>
            <a:prstGeom prst="roundRect">
              <a:avLst>
                <a:gd name="adj" fmla="val 16667"/>
              </a:avLst>
            </a:prstGeom>
            <a:solidFill>
              <a:srgbClr val="F7BAFF"/>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PDBC</a:t>
              </a:r>
            </a:p>
          </p:txBody>
        </p:sp>
        <p:sp>
          <p:nvSpPr>
            <p:cNvPr id="8211" name="Rounded Rectangle 39"/>
            <p:cNvSpPr>
              <a:spLocks noChangeArrowheads="1"/>
            </p:cNvSpPr>
            <p:nvPr/>
          </p:nvSpPr>
          <p:spPr bwMode="auto">
            <a:xfrm>
              <a:off x="4570413" y="1371600"/>
              <a:ext cx="3214687" cy="762000"/>
            </a:xfrm>
            <a:prstGeom prst="roundRect">
              <a:avLst>
                <a:gd name="adj" fmla="val 16667"/>
              </a:avLst>
            </a:prstGeom>
            <a:solidFill>
              <a:srgbClr val="EBEBFF"/>
            </a:solidFill>
            <a:ln w="12700" algn="ctr">
              <a:solidFill>
                <a:srgbClr val="000000">
                  <a:alpha val="59999"/>
                </a:srgbClr>
              </a:solidFill>
              <a:round/>
              <a:headEnd type="none" w="sm" len="sm"/>
              <a:tailEnd type="none" w="sm" len="sm"/>
            </a:ln>
          </p:spPr>
          <p:txBody>
            <a:bodyPr lIns="0" tIns="72000" rIns="0"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000"/>
                </a:lnSpc>
              </a:pPr>
              <a:r>
                <a:rPr lang="en-US" altLang="en-US" sz="1400" b="1" dirty="0">
                  <a:solidFill>
                    <a:srgbClr val="0000FF"/>
                  </a:solidFill>
                  <a:latin typeface="Courier New" panose="02070309020205020404" pitchFamily="49" charset="0"/>
                  <a:cs typeface="Courier New" panose="02070309020205020404" pitchFamily="49" charset="0"/>
                </a:rPr>
                <a:t>CDB1</a:t>
              </a:r>
            </a:p>
          </p:txBody>
        </p:sp>
        <p:sp>
          <p:nvSpPr>
            <p:cNvPr id="8212" name="Rounded Rectangle 39"/>
            <p:cNvSpPr>
              <a:spLocks noChangeArrowheads="1"/>
            </p:cNvSpPr>
            <p:nvPr/>
          </p:nvSpPr>
          <p:spPr bwMode="auto">
            <a:xfrm>
              <a:off x="4738688" y="1447800"/>
              <a:ext cx="928687" cy="381000"/>
            </a:xfrm>
            <a:prstGeom prst="roundRect">
              <a:avLst>
                <a:gd name="adj" fmla="val 16667"/>
              </a:avLst>
            </a:prstGeom>
            <a:solidFill>
              <a:srgbClr val="F7D9C2"/>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PDBA</a:t>
              </a:r>
            </a:p>
          </p:txBody>
        </p:sp>
        <p:sp>
          <p:nvSpPr>
            <p:cNvPr id="8213" name="Rounded Rectangle 39"/>
            <p:cNvSpPr>
              <a:spLocks noChangeArrowheads="1"/>
            </p:cNvSpPr>
            <p:nvPr/>
          </p:nvSpPr>
          <p:spPr bwMode="auto">
            <a:xfrm>
              <a:off x="5738813" y="1447800"/>
              <a:ext cx="928687" cy="381000"/>
            </a:xfrm>
            <a:prstGeom prst="roundRect">
              <a:avLst>
                <a:gd name="adj" fmla="val 16667"/>
              </a:avLst>
            </a:prstGeom>
            <a:solidFill>
              <a:srgbClr val="D9F7C2"/>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PDBB</a:t>
              </a:r>
            </a:p>
          </p:txBody>
        </p:sp>
        <p:sp>
          <p:nvSpPr>
            <p:cNvPr id="8214" name="Rounded Rectangle 39"/>
            <p:cNvSpPr>
              <a:spLocks noChangeArrowheads="1"/>
            </p:cNvSpPr>
            <p:nvPr/>
          </p:nvSpPr>
          <p:spPr bwMode="auto">
            <a:xfrm>
              <a:off x="6754813" y="1447800"/>
              <a:ext cx="928687" cy="381000"/>
            </a:xfrm>
            <a:prstGeom prst="roundRect">
              <a:avLst>
                <a:gd name="adj" fmla="val 16667"/>
              </a:avLst>
            </a:prstGeom>
            <a:solidFill>
              <a:srgbClr val="F7BAFF"/>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PDBC</a:t>
              </a:r>
            </a:p>
          </p:txBody>
        </p:sp>
        <p:sp>
          <p:nvSpPr>
            <p:cNvPr id="8215" name="TextBox 41"/>
            <p:cNvSpPr txBox="1">
              <a:spLocks noChangeArrowheads="1"/>
            </p:cNvSpPr>
            <p:nvPr/>
          </p:nvSpPr>
          <p:spPr bwMode="auto">
            <a:xfrm>
              <a:off x="5992813" y="2286000"/>
              <a:ext cx="1422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00"/>
                  </a:solidFill>
                </a:rPr>
                <a:t>export</a:t>
              </a:r>
            </a:p>
          </p:txBody>
        </p:sp>
        <p:sp>
          <p:nvSpPr>
            <p:cNvPr id="8216" name="TextBox 42"/>
            <p:cNvSpPr txBox="1">
              <a:spLocks noChangeArrowheads="1"/>
            </p:cNvSpPr>
            <p:nvPr/>
          </p:nvSpPr>
          <p:spPr bwMode="auto">
            <a:xfrm>
              <a:off x="5938838" y="3852863"/>
              <a:ext cx="1422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00"/>
                  </a:solidFill>
                </a:rPr>
                <a:t>import</a:t>
              </a:r>
            </a:p>
          </p:txBody>
        </p:sp>
        <p:pic>
          <p:nvPicPr>
            <p:cNvPr id="8217" name="Picture 3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09658" y="2971800"/>
              <a:ext cx="536195" cy="63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8" name="TextBox 25"/>
            <p:cNvSpPr txBox="1">
              <a:spLocks noChangeArrowheads="1"/>
            </p:cNvSpPr>
            <p:nvPr/>
          </p:nvSpPr>
          <p:spPr bwMode="auto">
            <a:xfrm>
              <a:off x="6420942" y="2989263"/>
              <a:ext cx="9604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2060"/>
                  </a:solidFill>
                </a:rPr>
                <a:t>Dump file</a:t>
              </a:r>
            </a:p>
          </p:txBody>
        </p:sp>
        <p:cxnSp>
          <p:nvCxnSpPr>
            <p:cNvPr id="8219" name="Elbow Connector 38"/>
            <p:cNvCxnSpPr>
              <a:cxnSpLocks noChangeShapeType="1"/>
            </p:cNvCxnSpPr>
            <p:nvPr/>
          </p:nvCxnSpPr>
          <p:spPr bwMode="auto">
            <a:xfrm rot="16200000" flipH="1">
              <a:off x="6126560" y="3734197"/>
              <a:ext cx="914400" cy="761207"/>
            </a:xfrm>
            <a:prstGeom prst="bentConnector3">
              <a:avLst>
                <a:gd name="adj1" fmla="val 22838"/>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8220" name="Elbow Connector 39"/>
            <p:cNvCxnSpPr>
              <a:cxnSpLocks noChangeShapeType="1"/>
            </p:cNvCxnSpPr>
            <p:nvPr/>
          </p:nvCxnSpPr>
          <p:spPr bwMode="auto">
            <a:xfrm rot="16200000" flipH="1">
              <a:off x="5326062" y="2043906"/>
              <a:ext cx="973931" cy="729455"/>
            </a:xfrm>
            <a:prstGeom prst="bentConnector3">
              <a:avLst>
                <a:gd name="adj1" fmla="val 7318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grpSp>
      <p:sp>
        <p:nvSpPr>
          <p:cNvPr id="8196" name="Title 1"/>
          <p:cNvSpPr>
            <a:spLocks noGrp="1"/>
          </p:cNvSpPr>
          <p:nvPr>
            <p:ph type="title"/>
          </p:nvPr>
        </p:nvSpPr>
        <p:spPr>
          <a:xfrm>
            <a:off x="837982" y="365126"/>
            <a:ext cx="10368998" cy="620325"/>
          </a:xfrm>
        </p:spPr>
        <p:txBody>
          <a:bodyPr>
            <a:normAutofit fontScale="90000"/>
          </a:bodyPr>
          <a:lstStyle/>
          <a:p>
            <a:pPr eaLnBrk="1" hangingPunct="1"/>
            <a:r>
              <a:rPr lang="en-US" altLang="en-US" dirty="0"/>
              <a:t>Exporting and Importing Between PDBs</a:t>
            </a:r>
          </a:p>
        </p:txBody>
      </p:sp>
      <p:sp>
        <p:nvSpPr>
          <p:cNvPr id="45" name="Rectangle 31"/>
          <p:cNvSpPr txBox="1">
            <a:spLocks noChangeArrowheads="1"/>
          </p:cNvSpPr>
          <p:nvPr/>
        </p:nvSpPr>
        <p:spPr>
          <a:xfrm>
            <a:off x="4570413" y="1295400"/>
            <a:ext cx="6704012" cy="4267200"/>
          </a:xfrm>
          <a:prstGeom prst="rect">
            <a:avLst/>
          </a:prstGeom>
        </p:spPr>
        <p:txBody>
          <a:bodyPr/>
          <a:lstStyle/>
          <a:p>
            <a:pPr marL="574675" lvl="2" indent="-460375" defTabSz="228600" eaLnBrk="1" hangingPunct="1">
              <a:lnSpc>
                <a:spcPct val="150000"/>
              </a:lnSpc>
              <a:buClr>
                <a:srgbClr val="FF0000"/>
              </a:buClr>
              <a:buFont typeface="+mj-lt"/>
              <a:buAutoNum type="arabicPeriod"/>
              <a:defRPr/>
            </a:pPr>
            <a:r>
              <a:rPr lang="fr-FR" dirty="0">
                <a:solidFill>
                  <a:srgbClr val="000000"/>
                </a:solidFill>
                <a:latin typeface="+mj-lt"/>
                <a:cs typeface="Courier New" pitchFamily="49" charset="0"/>
              </a:rPr>
              <a:t>Export</a:t>
            </a:r>
            <a:r>
              <a:rPr lang="fr-FR" dirty="0">
                <a:latin typeface="+mj-lt"/>
                <a:cs typeface="Courier New" pitchFamily="49" charset="0"/>
              </a:rPr>
              <a:t> </a:t>
            </a:r>
            <a:r>
              <a:rPr lang="fr-FR" sz="1600" b="1" dirty="0">
                <a:solidFill>
                  <a:srgbClr val="CC6600"/>
                </a:solidFill>
                <a:latin typeface="+mj-lt"/>
                <a:cs typeface="Courier New" pitchFamily="49" charset="0"/>
              </a:rPr>
              <a:t>PDBA</a:t>
            </a:r>
            <a:r>
              <a:rPr lang="fr-FR" sz="1600" dirty="0">
                <a:latin typeface="Arial" charset="0"/>
                <a:cs typeface="Courier New" pitchFamily="49" charset="0"/>
              </a:rPr>
              <a:t> </a:t>
            </a:r>
            <a:r>
              <a:rPr lang="fr-FR" dirty="0">
                <a:solidFill>
                  <a:srgbClr val="000000"/>
                </a:solidFill>
                <a:latin typeface="Arial" charset="0"/>
                <a:cs typeface="Courier New" pitchFamily="49" charset="0"/>
              </a:rPr>
              <a:t>from</a:t>
            </a:r>
            <a:r>
              <a:rPr lang="fr-FR" sz="1600" b="1" dirty="0">
                <a:solidFill>
                  <a:srgbClr val="000000"/>
                </a:solidFill>
                <a:latin typeface="Courier New" pitchFamily="49" charset="0"/>
                <a:cs typeface="Courier New" pitchFamily="49" charset="0"/>
              </a:rPr>
              <a:t> </a:t>
            </a:r>
            <a:r>
              <a:rPr lang="en-US" sz="1600" b="1" dirty="0">
                <a:solidFill>
                  <a:srgbClr val="0000FF"/>
                </a:solidFill>
                <a:latin typeface="+mj-lt"/>
                <a:cs typeface="Courier New" pitchFamily="49" charset="0"/>
              </a:rPr>
              <a:t>CDB1</a:t>
            </a:r>
            <a:r>
              <a:rPr lang="en-US" sz="1600" b="1" dirty="0">
                <a:solidFill>
                  <a:srgbClr val="00B0F0"/>
                </a:solidFill>
                <a:latin typeface="+mj-lt"/>
                <a:cs typeface="Courier New" pitchFamily="49" charset="0"/>
              </a:rPr>
              <a:t> </a:t>
            </a:r>
            <a:r>
              <a:rPr lang="fr-FR" dirty="0">
                <a:solidFill>
                  <a:srgbClr val="000000"/>
                </a:solidFill>
                <a:latin typeface="Arial" charset="0"/>
                <a:cs typeface="Courier New" pitchFamily="49" charset="0"/>
              </a:rPr>
              <a:t>with</a:t>
            </a:r>
            <a:r>
              <a:rPr lang="fr-FR" sz="1600" dirty="0">
                <a:solidFill>
                  <a:srgbClr val="000000"/>
                </a:solidFill>
                <a:latin typeface="Arial" charset="0"/>
                <a:cs typeface="Courier New" pitchFamily="49" charset="0"/>
              </a:rPr>
              <a:t> </a:t>
            </a:r>
            <a:r>
              <a:rPr lang="fr-FR" sz="1600" dirty="0">
                <a:solidFill>
                  <a:srgbClr val="000000"/>
                </a:solidFill>
                <a:latin typeface="Courier New" pitchFamily="49" charset="0"/>
                <a:cs typeface="Courier New" pitchFamily="49" charset="0"/>
              </a:rPr>
              <a:t>FULL</a:t>
            </a:r>
            <a:r>
              <a:rPr lang="fr-FR" sz="1200" dirty="0">
                <a:solidFill>
                  <a:srgbClr val="000000"/>
                </a:solidFill>
                <a:latin typeface="Arial" charset="0"/>
                <a:cs typeface="Courier New" pitchFamily="49" charset="0"/>
              </a:rPr>
              <a:t> </a:t>
            </a:r>
            <a:r>
              <a:rPr lang="fr-FR" dirty="0">
                <a:solidFill>
                  <a:srgbClr val="000000"/>
                </a:solidFill>
                <a:latin typeface="Arial" charset="0"/>
                <a:cs typeface="Courier New" pitchFamily="49" charset="0"/>
              </a:rPr>
              <a:t>clause</a:t>
            </a:r>
            <a:r>
              <a:rPr lang="fr-FR" sz="1600" dirty="0">
                <a:solidFill>
                  <a:srgbClr val="000000"/>
                </a:solidFill>
                <a:cs typeface="Courier New" pitchFamily="49" charset="0"/>
              </a:rPr>
              <a:t>:</a:t>
            </a:r>
            <a:endParaRPr lang="en-US" dirty="0">
              <a:solidFill>
                <a:srgbClr val="000000"/>
              </a:solidFill>
              <a:latin typeface="+mj-lt"/>
            </a:endParaRPr>
          </a:p>
          <a:p>
            <a:pPr marL="574675" lvl="2" indent="-460375" defTabSz="228600" eaLnBrk="1" hangingPunct="1">
              <a:lnSpc>
                <a:spcPct val="150000"/>
              </a:lnSpc>
              <a:buClr>
                <a:srgbClr val="FF0000"/>
              </a:buClr>
              <a:buFont typeface="+mj-lt"/>
              <a:buAutoNum type="arabicPeriod"/>
              <a:defRPr/>
            </a:pPr>
            <a:endParaRPr lang="en-US" dirty="0">
              <a:latin typeface="+mj-lt"/>
              <a:cs typeface="Arial" charset="0"/>
            </a:endParaRPr>
          </a:p>
          <a:p>
            <a:pPr marL="574675" lvl="2" indent="-460375" defTabSz="228600" eaLnBrk="1" hangingPunct="1">
              <a:lnSpc>
                <a:spcPct val="150000"/>
              </a:lnSpc>
              <a:buClr>
                <a:srgbClr val="FF0000"/>
              </a:buClr>
              <a:buFont typeface="+mj-lt"/>
              <a:buAutoNum type="arabicPeriod"/>
              <a:defRPr/>
            </a:pPr>
            <a:r>
              <a:rPr lang="fr-FR" dirty="0">
                <a:solidFill>
                  <a:srgbClr val="000000"/>
                </a:solidFill>
                <a:latin typeface="Arial" charset="0"/>
                <a:cs typeface="Arial" charset="0"/>
              </a:rPr>
              <a:t>If</a:t>
            </a:r>
            <a:r>
              <a:rPr lang="fr-FR" dirty="0">
                <a:latin typeface="Arial" charset="0"/>
                <a:cs typeface="Arial" charset="0"/>
              </a:rPr>
              <a:t> </a:t>
            </a:r>
            <a:r>
              <a:rPr lang="fr-FR" b="1" dirty="0">
                <a:solidFill>
                  <a:srgbClr val="FF66FF"/>
                </a:solidFill>
                <a:latin typeface="Courier New" pitchFamily="49" charset="0"/>
                <a:cs typeface="Courier New" pitchFamily="49" charset="0"/>
              </a:rPr>
              <a:t>PDBC </a:t>
            </a:r>
            <a:r>
              <a:rPr lang="fr-FR" dirty="0">
                <a:solidFill>
                  <a:srgbClr val="000000"/>
                </a:solidFill>
                <a:latin typeface="Arial" charset="0"/>
                <a:cs typeface="Arial" charset="0"/>
              </a:rPr>
              <a:t>does not exist in </a:t>
            </a:r>
            <a:r>
              <a:rPr lang="en-US" altLang="en-US" b="1" dirty="0">
                <a:solidFill>
                  <a:srgbClr val="FF0000"/>
                </a:solidFill>
                <a:latin typeface="Courier New" panose="02070309020205020404" pitchFamily="49" charset="0"/>
                <a:cs typeface="Courier New" panose="02070309020205020404" pitchFamily="49" charset="0"/>
              </a:rPr>
              <a:t>CDB2</a:t>
            </a:r>
            <a:r>
              <a:rPr lang="fr-FR" dirty="0">
                <a:solidFill>
                  <a:srgbClr val="000000"/>
                </a:solidFill>
                <a:latin typeface="+mj-lt"/>
                <a:cs typeface="Courier New" pitchFamily="49" charset="0"/>
              </a:rPr>
              <a:t>, create </a:t>
            </a:r>
            <a:r>
              <a:rPr lang="fr-FR" b="1" dirty="0">
                <a:solidFill>
                  <a:srgbClr val="FF66FF"/>
                </a:solidFill>
                <a:latin typeface="Courier New" pitchFamily="49" charset="0"/>
                <a:cs typeface="Courier New" pitchFamily="49" charset="0"/>
              </a:rPr>
              <a:t>PDBC </a:t>
            </a:r>
            <a:r>
              <a:rPr lang="fr-FR" dirty="0">
                <a:solidFill>
                  <a:srgbClr val="000000"/>
                </a:solidFill>
                <a:latin typeface="Arial" charset="0"/>
                <a:cs typeface="Arial" charset="0"/>
              </a:rPr>
              <a:t>in</a:t>
            </a:r>
            <a:r>
              <a:rPr lang="fr-FR" dirty="0">
                <a:latin typeface="Arial" charset="0"/>
                <a:cs typeface="Arial" charset="0"/>
              </a:rPr>
              <a:t> </a:t>
            </a:r>
            <a:r>
              <a:rPr lang="en-US" altLang="en-US" b="1" dirty="0">
                <a:solidFill>
                  <a:srgbClr val="FF0000"/>
                </a:solidFill>
                <a:latin typeface="Courier New" panose="02070309020205020404" pitchFamily="49" charset="0"/>
                <a:cs typeface="Courier New" panose="02070309020205020404" pitchFamily="49" charset="0"/>
              </a:rPr>
              <a:t>CDB2</a:t>
            </a:r>
            <a:r>
              <a:rPr lang="fr-FR" dirty="0">
                <a:solidFill>
                  <a:srgbClr val="000000"/>
                </a:solidFill>
                <a:latin typeface="Courier New" pitchFamily="49" charset="0"/>
                <a:cs typeface="Courier New" pitchFamily="49" charset="0"/>
              </a:rPr>
              <a:t>:</a:t>
            </a:r>
            <a:endParaRPr lang="fr-FR" b="1" dirty="0">
              <a:solidFill>
                <a:srgbClr val="000000"/>
              </a:solidFill>
              <a:latin typeface="Courier New" pitchFamily="49" charset="0"/>
              <a:cs typeface="Courier New" pitchFamily="49" charset="0"/>
            </a:endParaRPr>
          </a:p>
          <a:p>
            <a:pPr marL="574675" lvl="2" indent="-460375" defTabSz="228600" eaLnBrk="1" hangingPunct="1">
              <a:lnSpc>
                <a:spcPct val="150000"/>
              </a:lnSpc>
              <a:buClr>
                <a:srgbClr val="FF0000"/>
              </a:buClr>
              <a:buFont typeface="+mj-lt"/>
              <a:buAutoNum type="arabicPeriod"/>
              <a:defRPr/>
            </a:pPr>
            <a:endParaRPr lang="fr-FR" sz="2200" b="1" dirty="0">
              <a:solidFill>
                <a:srgbClr val="FF66FF"/>
              </a:solidFill>
              <a:latin typeface="Courier New" pitchFamily="49" charset="0"/>
              <a:cs typeface="Courier New" pitchFamily="49" charset="0"/>
            </a:endParaRPr>
          </a:p>
          <a:p>
            <a:pPr marL="574675" lvl="2" indent="-460375" defTabSz="228600" eaLnBrk="1" hangingPunct="1">
              <a:lnSpc>
                <a:spcPct val="150000"/>
              </a:lnSpc>
              <a:buClr>
                <a:srgbClr val="FF0000"/>
              </a:buClr>
              <a:buFont typeface="+mj-lt"/>
              <a:buAutoNum type="arabicPeriod" startAt="3"/>
              <a:defRPr/>
            </a:pPr>
            <a:r>
              <a:rPr lang="fr-FR" dirty="0">
                <a:solidFill>
                  <a:srgbClr val="000000"/>
                </a:solidFill>
                <a:latin typeface="Arial" charset="0"/>
                <a:cs typeface="Courier New" pitchFamily="49" charset="0"/>
              </a:rPr>
              <a:t>Open</a:t>
            </a:r>
            <a:r>
              <a:rPr lang="fr-FR" dirty="0">
                <a:latin typeface="Arial" charset="0"/>
                <a:cs typeface="Courier New" pitchFamily="49" charset="0"/>
              </a:rPr>
              <a:t> </a:t>
            </a:r>
            <a:r>
              <a:rPr lang="fr-FR" b="1" dirty="0">
                <a:solidFill>
                  <a:srgbClr val="FF66FF"/>
                </a:solidFill>
                <a:latin typeface="Courier New" pitchFamily="49" charset="0"/>
                <a:cs typeface="Courier New" pitchFamily="49" charset="0"/>
              </a:rPr>
              <a:t>PDBC</a:t>
            </a:r>
            <a:r>
              <a:rPr lang="fr-FR" dirty="0">
                <a:solidFill>
                  <a:srgbClr val="000000"/>
                </a:solidFill>
                <a:cs typeface="Courier New" pitchFamily="49" charset="0"/>
              </a:rPr>
              <a:t>.</a:t>
            </a:r>
            <a:endParaRPr lang="fr-FR" b="1" dirty="0">
              <a:solidFill>
                <a:srgbClr val="000000"/>
              </a:solidFill>
              <a:latin typeface="Courier New" pitchFamily="49" charset="0"/>
              <a:cs typeface="Courier New" pitchFamily="49" charset="0"/>
            </a:endParaRPr>
          </a:p>
          <a:p>
            <a:pPr marL="574675" lvl="2" indent="-460375" defTabSz="228600" eaLnBrk="1" hangingPunct="1">
              <a:lnSpc>
                <a:spcPct val="150000"/>
              </a:lnSpc>
              <a:buClr>
                <a:srgbClr val="FF0000"/>
              </a:buClr>
              <a:buFont typeface="+mj-lt"/>
              <a:buAutoNum type="arabicPeriod" startAt="4"/>
              <a:defRPr/>
            </a:pPr>
            <a:r>
              <a:rPr lang="fr-FR" dirty="0">
                <a:solidFill>
                  <a:srgbClr val="000000"/>
                </a:solidFill>
                <a:latin typeface="Arial" charset="0"/>
                <a:cs typeface="Arial" charset="0"/>
              </a:rPr>
              <a:t>Create a Data Pump directory in </a:t>
            </a:r>
            <a:r>
              <a:rPr lang="fr-FR" b="1" dirty="0">
                <a:solidFill>
                  <a:srgbClr val="FF66FF"/>
                </a:solidFill>
                <a:latin typeface="Courier New" pitchFamily="49" charset="0"/>
                <a:cs typeface="Courier New" pitchFamily="49" charset="0"/>
              </a:rPr>
              <a:t>PDBC</a:t>
            </a:r>
            <a:r>
              <a:rPr lang="fr-FR" dirty="0">
                <a:solidFill>
                  <a:srgbClr val="000000"/>
                </a:solidFill>
                <a:latin typeface="Arial" charset="0"/>
                <a:cs typeface="Courier New" pitchFamily="49" charset="0"/>
              </a:rPr>
              <a:t>.</a:t>
            </a:r>
            <a:endParaRPr lang="fr-FR" dirty="0">
              <a:solidFill>
                <a:srgbClr val="000000"/>
              </a:solidFill>
              <a:latin typeface="Arial" charset="0"/>
            </a:endParaRPr>
          </a:p>
          <a:p>
            <a:pPr marL="574675" lvl="2" indent="-460375" defTabSz="228600" eaLnBrk="1" hangingPunct="1">
              <a:lnSpc>
                <a:spcPct val="150000"/>
              </a:lnSpc>
              <a:buClr>
                <a:srgbClr val="FF0000"/>
              </a:buClr>
              <a:buFont typeface="+mj-lt"/>
              <a:buAutoNum type="arabicPeriod" startAt="4"/>
              <a:defRPr/>
            </a:pPr>
            <a:r>
              <a:rPr lang="fr-FR" dirty="0">
                <a:solidFill>
                  <a:srgbClr val="000000"/>
                </a:solidFill>
                <a:latin typeface="Arial" charset="0"/>
                <a:cs typeface="Arial" charset="0"/>
              </a:rPr>
              <a:t>Copy the dumpfile to the directory.</a:t>
            </a:r>
          </a:p>
          <a:p>
            <a:pPr marL="574675" lvl="2" indent="-460375" defTabSz="228600" eaLnBrk="1" hangingPunct="1">
              <a:lnSpc>
                <a:spcPct val="150000"/>
              </a:lnSpc>
              <a:buClr>
                <a:srgbClr val="FF0000"/>
              </a:buClr>
              <a:buFont typeface="+mj-lt"/>
              <a:buAutoNum type="arabicPeriod" startAt="6"/>
              <a:defRPr/>
            </a:pPr>
            <a:r>
              <a:rPr lang="fr-FR" dirty="0">
                <a:solidFill>
                  <a:srgbClr val="000000"/>
                </a:solidFill>
                <a:latin typeface="Arial" charset="0"/>
                <a:cs typeface="Arial" charset="0"/>
              </a:rPr>
              <a:t>Create same</a:t>
            </a:r>
            <a:r>
              <a:rPr lang="fr-FR" dirty="0">
                <a:latin typeface="Arial" charset="0"/>
                <a:cs typeface="Arial" charset="0"/>
              </a:rPr>
              <a:t> </a:t>
            </a:r>
            <a:r>
              <a:rPr lang="fr-FR" b="1" dirty="0">
                <a:solidFill>
                  <a:srgbClr val="CC6600"/>
                </a:solidFill>
                <a:latin typeface="Courier New" pitchFamily="49" charset="0"/>
                <a:cs typeface="Courier New" pitchFamily="49" charset="0"/>
              </a:rPr>
              <a:t>PDBA</a:t>
            </a:r>
            <a:r>
              <a:rPr lang="fr-FR" dirty="0">
                <a:latin typeface="Arial" charset="0"/>
                <a:cs typeface="Courier New" pitchFamily="49" charset="0"/>
              </a:rPr>
              <a:t> </a:t>
            </a:r>
            <a:r>
              <a:rPr lang="fr-FR" dirty="0">
                <a:solidFill>
                  <a:srgbClr val="000000"/>
                </a:solidFill>
                <a:latin typeface="Arial" charset="0"/>
                <a:cs typeface="Arial" charset="0"/>
              </a:rPr>
              <a:t>tablespaces in </a:t>
            </a:r>
            <a:r>
              <a:rPr lang="fr-FR" b="1" dirty="0">
                <a:solidFill>
                  <a:srgbClr val="FF66FF"/>
                </a:solidFill>
                <a:latin typeface="Courier New" pitchFamily="49" charset="0"/>
                <a:cs typeface="Courier New" pitchFamily="49" charset="0"/>
              </a:rPr>
              <a:t>PDBC </a:t>
            </a:r>
            <a:r>
              <a:rPr lang="fr-FR" dirty="0">
                <a:solidFill>
                  <a:srgbClr val="000000"/>
                </a:solidFill>
                <a:latin typeface="Arial" charset="0"/>
                <a:cs typeface="Courier New" pitchFamily="49" charset="0"/>
              </a:rPr>
              <a:t>for new local users objects.</a:t>
            </a:r>
          </a:p>
          <a:p>
            <a:pPr marL="574675" lvl="2" indent="-460375" defTabSz="228600" eaLnBrk="1" hangingPunct="1">
              <a:lnSpc>
                <a:spcPct val="150000"/>
              </a:lnSpc>
              <a:buClr>
                <a:srgbClr val="FF0000"/>
              </a:buClr>
              <a:buFont typeface="+mj-lt"/>
              <a:buAutoNum type="arabicPeriod" startAt="6"/>
              <a:defRPr/>
            </a:pPr>
            <a:r>
              <a:rPr lang="fr-FR" dirty="0">
                <a:solidFill>
                  <a:srgbClr val="000000"/>
                </a:solidFill>
                <a:latin typeface="Arial" charset="0"/>
                <a:cs typeface="Arial" charset="0"/>
              </a:rPr>
              <a:t>Import into </a:t>
            </a:r>
            <a:r>
              <a:rPr lang="fr-FR" sz="1600" b="1" dirty="0">
                <a:solidFill>
                  <a:srgbClr val="FF66FF"/>
                </a:solidFill>
                <a:latin typeface="Courier New" pitchFamily="49" charset="0"/>
                <a:cs typeface="Courier New" pitchFamily="49" charset="0"/>
              </a:rPr>
              <a:t>PDBC </a:t>
            </a:r>
            <a:r>
              <a:rPr lang="fr-FR" dirty="0">
                <a:solidFill>
                  <a:srgbClr val="000000"/>
                </a:solidFill>
                <a:latin typeface="Arial" charset="0"/>
                <a:cs typeface="Courier New" pitchFamily="49" charset="0"/>
              </a:rPr>
              <a:t>of</a:t>
            </a:r>
            <a:r>
              <a:rPr lang="fr-FR" b="1" dirty="0">
                <a:solidFill>
                  <a:srgbClr val="000000"/>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CDB2</a:t>
            </a:r>
            <a:r>
              <a:rPr lang="en-US" b="1" dirty="0">
                <a:solidFill>
                  <a:srgbClr val="00B0F0"/>
                </a:solidFill>
                <a:latin typeface="Arial" charset="0"/>
                <a:cs typeface="Courier New" pitchFamily="49" charset="0"/>
              </a:rPr>
              <a:t> </a:t>
            </a:r>
            <a:r>
              <a:rPr lang="fr-FR" dirty="0">
                <a:solidFill>
                  <a:srgbClr val="000000"/>
                </a:solidFill>
                <a:latin typeface="Arial" charset="0"/>
                <a:cs typeface="Courier New" pitchFamily="49" charset="0"/>
              </a:rPr>
              <a:t>with </a:t>
            </a:r>
            <a:r>
              <a:rPr lang="fr-FR" sz="1600" dirty="0">
                <a:solidFill>
                  <a:srgbClr val="000000"/>
                </a:solidFill>
                <a:latin typeface="Courier New" pitchFamily="49" charset="0"/>
                <a:cs typeface="Courier New" pitchFamily="49" charset="0"/>
              </a:rPr>
              <a:t>FULL</a:t>
            </a:r>
            <a:r>
              <a:rPr lang="fr-FR" sz="1200" dirty="0">
                <a:solidFill>
                  <a:srgbClr val="000000"/>
                </a:solidFill>
                <a:latin typeface="Arial" charset="0"/>
                <a:cs typeface="Courier New" pitchFamily="49" charset="0"/>
              </a:rPr>
              <a:t> </a:t>
            </a:r>
            <a:r>
              <a:rPr lang="fr-FR" dirty="0">
                <a:solidFill>
                  <a:srgbClr val="000000"/>
                </a:solidFill>
                <a:latin typeface="Arial" charset="0"/>
                <a:cs typeface="Courier New" pitchFamily="49" charset="0"/>
              </a:rPr>
              <a:t>and</a:t>
            </a:r>
            <a:r>
              <a:rPr lang="fr-FR" sz="1200" dirty="0">
                <a:solidFill>
                  <a:srgbClr val="000000"/>
                </a:solidFill>
                <a:latin typeface="Arial" charset="0"/>
                <a:cs typeface="Courier New" pitchFamily="49" charset="0"/>
              </a:rPr>
              <a:t> </a:t>
            </a:r>
            <a:r>
              <a:rPr lang="fr-FR" dirty="0">
                <a:solidFill>
                  <a:srgbClr val="000000"/>
                </a:solidFill>
                <a:latin typeface="Courier New" pitchFamily="49" charset="0"/>
                <a:cs typeface="Courier New" pitchFamily="49" charset="0"/>
              </a:rPr>
              <a:t>REMAP</a:t>
            </a:r>
            <a:r>
              <a:rPr lang="fr-FR" sz="1200" dirty="0">
                <a:solidFill>
                  <a:srgbClr val="000000"/>
                </a:solidFill>
                <a:latin typeface="Arial" charset="0"/>
                <a:cs typeface="Courier New" pitchFamily="49" charset="0"/>
              </a:rPr>
              <a:t> </a:t>
            </a:r>
            <a:r>
              <a:rPr lang="fr-FR" dirty="0">
                <a:solidFill>
                  <a:srgbClr val="000000"/>
                </a:solidFill>
                <a:latin typeface="Arial" charset="0"/>
                <a:cs typeface="Courier New" pitchFamily="49" charset="0"/>
              </a:rPr>
              <a:t>clauses: </a:t>
            </a:r>
            <a:r>
              <a:rPr lang="en-US" sz="1400" dirty="0">
                <a:latin typeface="Arial" charset="0"/>
                <a:cs typeface="Arial" charset="0"/>
              </a:rPr>
              <a:t/>
            </a:r>
            <a:br>
              <a:rPr lang="en-US" sz="1400" dirty="0">
                <a:latin typeface="Arial" charset="0"/>
                <a:cs typeface="Arial" charset="0"/>
              </a:rPr>
            </a:br>
            <a:endParaRPr lang="en-US" sz="1600" dirty="0">
              <a:latin typeface="Arial" charset="0"/>
              <a:cs typeface="Arial" charset="0"/>
            </a:endParaRPr>
          </a:p>
          <a:p>
            <a:pPr marL="574675" lvl="2" indent="-460375" defTabSz="228600" eaLnBrk="1" hangingPunct="1">
              <a:buClr>
                <a:srgbClr val="FF0000"/>
              </a:buClr>
              <a:buFont typeface="+mj-lt"/>
              <a:buAutoNum type="arabicPeriod" startAt="6"/>
              <a:defRPr/>
            </a:pPr>
            <a:endParaRPr lang="en-US" sz="1600" dirty="0">
              <a:latin typeface="Courier New" pitchFamily="49" charset="0"/>
              <a:cs typeface="Courier New" pitchFamily="49" charset="0"/>
            </a:endParaRPr>
          </a:p>
        </p:txBody>
      </p:sp>
      <p:sp>
        <p:nvSpPr>
          <p:cNvPr id="22" name="Content Placeholder 2"/>
          <p:cNvSpPr txBox="1">
            <a:spLocks noChangeAspect="1"/>
          </p:cNvSpPr>
          <p:nvPr/>
        </p:nvSpPr>
        <p:spPr bwMode="gray">
          <a:xfrm>
            <a:off x="5246173" y="1802219"/>
            <a:ext cx="6176831" cy="396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marL="457200" indent="-457200" defTabSz="400050" eaLnBrk="1" hangingPunct="1">
              <a:tabLst>
                <a:tab pos="400050" algn="r"/>
                <a:tab pos="673100" algn="l"/>
              </a:tabLst>
              <a:defRPr/>
            </a:pPr>
            <a:r>
              <a:rPr lang="en-US" sz="1600" b="1" dirty="0">
                <a:latin typeface="Courier New" pitchFamily="49" charset="0"/>
                <a:cs typeface="Arial" charset="0"/>
              </a:rPr>
              <a:t>$ expdp system@</a:t>
            </a:r>
            <a:r>
              <a:rPr lang="en-US" sz="1600" b="1" dirty="0">
                <a:solidFill>
                  <a:srgbClr val="CC6600"/>
                </a:solidFill>
                <a:latin typeface="Courier New" pitchFamily="49" charset="0"/>
                <a:cs typeface="Arial" charset="0"/>
              </a:rPr>
              <a:t>PDBA</a:t>
            </a:r>
            <a:r>
              <a:rPr lang="en-US" sz="1600" b="1" dirty="0">
                <a:latin typeface="Courier New" pitchFamily="49" charset="0"/>
                <a:cs typeface="Arial" charset="0"/>
              </a:rPr>
              <a:t> FULL=Y …</a:t>
            </a:r>
          </a:p>
        </p:txBody>
      </p:sp>
      <p:sp>
        <p:nvSpPr>
          <p:cNvPr id="23" name="Content Placeholder 2"/>
          <p:cNvSpPr txBox="1">
            <a:spLocks noChangeAspect="1"/>
          </p:cNvSpPr>
          <p:nvPr/>
        </p:nvSpPr>
        <p:spPr bwMode="gray">
          <a:xfrm>
            <a:off x="5246173" y="2610425"/>
            <a:ext cx="6176831"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marL="457200" indent="-457200" defTabSz="400050" eaLnBrk="1" hangingPunct="1">
              <a:tabLst>
                <a:tab pos="400050" algn="r"/>
                <a:tab pos="673100" algn="l"/>
              </a:tabLst>
              <a:defRPr/>
            </a:pPr>
            <a:r>
              <a:rPr lang="fr-FR" sz="1600" b="1" dirty="0">
                <a:latin typeface="Courier New" pitchFamily="49" charset="0"/>
                <a:cs typeface="Courier New" pitchFamily="49" charset="0"/>
              </a:rPr>
              <a:t>SQL&gt; CONNECT sys@</a:t>
            </a:r>
            <a:r>
              <a:rPr lang="fr-FR" sz="1600" b="1" dirty="0">
                <a:solidFill>
                  <a:srgbClr val="FF0000"/>
                </a:solidFill>
                <a:latin typeface="Courier New" pitchFamily="49" charset="0"/>
                <a:cs typeface="Courier New" pitchFamily="49" charset="0"/>
              </a:rPr>
              <a:t>CDB2</a:t>
            </a:r>
          </a:p>
          <a:p>
            <a:pPr marL="457200" indent="-457200" defTabSz="400050" eaLnBrk="1" hangingPunct="1">
              <a:tabLst>
                <a:tab pos="400050" algn="r"/>
                <a:tab pos="673100" algn="l"/>
              </a:tabLst>
              <a:defRPr/>
            </a:pPr>
            <a:r>
              <a:rPr lang="fr-FR" sz="1600" b="1" dirty="0">
                <a:latin typeface="Courier New" pitchFamily="49" charset="0"/>
                <a:cs typeface="Courier New" pitchFamily="49" charset="0"/>
              </a:rPr>
              <a:t>SQL&gt; CREATE PLUGGABLE DATABASE</a:t>
            </a:r>
            <a:r>
              <a:rPr lang="en-US" sz="1600" dirty="0">
                <a:latin typeface="Courier New" pitchFamily="49" charset="0"/>
                <a:cs typeface="Courier New" pitchFamily="49" charset="0"/>
              </a:rPr>
              <a:t> </a:t>
            </a:r>
            <a:r>
              <a:rPr lang="fr-FR" sz="1600" b="1" dirty="0">
                <a:solidFill>
                  <a:srgbClr val="FF66FF"/>
                </a:solidFill>
                <a:latin typeface="Courier New" pitchFamily="49" charset="0"/>
                <a:cs typeface="Courier New" pitchFamily="49" charset="0"/>
              </a:rPr>
              <a:t>PDBC</a:t>
            </a:r>
            <a:r>
              <a:rPr lang="fr-FR" sz="1600" b="1" dirty="0">
                <a:solidFill>
                  <a:srgbClr val="002060"/>
                </a:solidFill>
                <a:latin typeface="Courier New" pitchFamily="49" charset="0"/>
                <a:cs typeface="Courier New" pitchFamily="49" charset="0"/>
              </a:rPr>
              <a:t> …</a:t>
            </a:r>
            <a:r>
              <a:rPr lang="fr-FR" sz="1600" b="1" dirty="0">
                <a:latin typeface="Courier New" pitchFamily="49" charset="0"/>
                <a:cs typeface="Courier New" pitchFamily="49" charset="0"/>
              </a:rPr>
              <a:t>;</a:t>
            </a:r>
            <a:endParaRPr lang="en-US" sz="1600" b="1" dirty="0">
              <a:latin typeface="Courier New" pitchFamily="49" charset="0"/>
              <a:cs typeface="Arial" charset="0"/>
            </a:endParaRPr>
          </a:p>
        </p:txBody>
      </p:sp>
      <p:sp>
        <p:nvSpPr>
          <p:cNvPr id="24" name="Content Placeholder 2"/>
          <p:cNvSpPr txBox="1">
            <a:spLocks noChangeAspect="1"/>
          </p:cNvSpPr>
          <p:nvPr/>
        </p:nvSpPr>
        <p:spPr bwMode="gray">
          <a:xfrm>
            <a:off x="5230316" y="5589240"/>
            <a:ext cx="6176831" cy="396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marL="457200" indent="-457200" defTabSz="400050" eaLnBrk="1" hangingPunct="1">
              <a:tabLst>
                <a:tab pos="400050" algn="r"/>
                <a:tab pos="673100" algn="l"/>
              </a:tabLst>
              <a:defRPr/>
            </a:pPr>
            <a:r>
              <a:rPr lang="en-US" sz="1600" b="1" dirty="0">
                <a:latin typeface="Courier New" pitchFamily="49" charset="0"/>
                <a:cs typeface="Arial" charset="0"/>
              </a:rPr>
              <a:t>$ impdp system@</a:t>
            </a:r>
            <a:r>
              <a:rPr lang="fr-FR" sz="1600" b="1" dirty="0">
                <a:solidFill>
                  <a:srgbClr val="FF66FF"/>
                </a:solidFill>
                <a:latin typeface="Courier New" pitchFamily="49" charset="0"/>
                <a:cs typeface="Courier New" pitchFamily="49" charset="0"/>
              </a:rPr>
              <a:t>PDBC</a:t>
            </a:r>
            <a:r>
              <a:rPr lang="en-US" sz="1600" b="1" dirty="0">
                <a:latin typeface="Courier New" pitchFamily="49" charset="0"/>
                <a:cs typeface="Arial" charset="0"/>
              </a:rPr>
              <a:t> FULL=Y REMAP_SCHEMA=c##u:lu…</a:t>
            </a:r>
          </a:p>
        </p:txBody>
      </p:sp>
    </p:spTree>
    <p:custDataLst>
      <p:tags r:id="rId1"/>
    </p:custDataLst>
    <p:extLst>
      <p:ext uri="{BB962C8B-B14F-4D97-AF65-F5344CB8AC3E}">
        <p14:creationId xmlns:p14="http://schemas.microsoft.com/office/powerpoint/2010/main" val="3183358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837981" y="365126"/>
            <a:ext cx="10569165" cy="689213"/>
          </a:xfrm>
        </p:spPr>
        <p:txBody>
          <a:bodyPr>
            <a:normAutofit fontScale="90000"/>
          </a:bodyPr>
          <a:lstStyle/>
          <a:p>
            <a:pPr eaLnBrk="1" hangingPunct="1"/>
            <a:r>
              <a:rPr lang="en-US" altLang="en-US" dirty="0"/>
              <a:t>Exporting from PDB and Importing into non-CDB</a:t>
            </a:r>
          </a:p>
        </p:txBody>
      </p:sp>
      <p:sp>
        <p:nvSpPr>
          <p:cNvPr id="45" name="Rectangle 31"/>
          <p:cNvSpPr txBox="1">
            <a:spLocks noChangeArrowheads="1"/>
          </p:cNvSpPr>
          <p:nvPr/>
        </p:nvSpPr>
        <p:spPr>
          <a:xfrm>
            <a:off x="4570413" y="1600200"/>
            <a:ext cx="6704012" cy="3773488"/>
          </a:xfrm>
          <a:prstGeom prst="rect">
            <a:avLst/>
          </a:prstGeom>
        </p:spPr>
        <p:txBody>
          <a:bodyPr/>
          <a:lstStyle/>
          <a:p>
            <a:pPr marL="574675" lvl="2" indent="-460375" defTabSz="228600" eaLnBrk="1" hangingPunct="1">
              <a:buClr>
                <a:srgbClr val="FF0000"/>
              </a:buClr>
              <a:buFont typeface="+mj-lt"/>
              <a:buAutoNum type="arabicPeriod"/>
              <a:defRPr/>
            </a:pPr>
            <a:r>
              <a:rPr lang="fr-FR" dirty="0">
                <a:solidFill>
                  <a:srgbClr val="000000"/>
                </a:solidFill>
                <a:latin typeface="+mj-lt"/>
                <a:cs typeface="Courier New" pitchFamily="49" charset="0"/>
              </a:rPr>
              <a:t>Export</a:t>
            </a:r>
            <a:r>
              <a:rPr lang="fr-FR" dirty="0">
                <a:latin typeface="+mj-lt"/>
                <a:cs typeface="Courier New" pitchFamily="49" charset="0"/>
              </a:rPr>
              <a:t> </a:t>
            </a:r>
            <a:r>
              <a:rPr lang="fr-FR" sz="1600" b="1" dirty="0">
                <a:solidFill>
                  <a:srgbClr val="FF66FF"/>
                </a:solidFill>
                <a:latin typeface="+mj-lt"/>
                <a:cs typeface="Courier New" pitchFamily="49" charset="0"/>
              </a:rPr>
              <a:t>PDBC</a:t>
            </a:r>
            <a:r>
              <a:rPr lang="fr-FR" sz="1600" b="1" dirty="0">
                <a:solidFill>
                  <a:srgbClr val="FF66FF"/>
                </a:solidFill>
                <a:latin typeface="Courier New" pitchFamily="49" charset="0"/>
                <a:cs typeface="Courier New" pitchFamily="49" charset="0"/>
              </a:rPr>
              <a:t> </a:t>
            </a:r>
            <a:r>
              <a:rPr lang="fr-FR" dirty="0">
                <a:solidFill>
                  <a:srgbClr val="000000"/>
                </a:solidFill>
                <a:latin typeface="Arial" charset="0"/>
                <a:cs typeface="Arial" charset="0"/>
              </a:rPr>
              <a:t>of</a:t>
            </a:r>
            <a:r>
              <a:rPr lang="fr-FR" dirty="0">
                <a:latin typeface="Arial" charset="0"/>
                <a:cs typeface="Arial" charset="0"/>
              </a:rPr>
              <a:t> </a:t>
            </a:r>
            <a:r>
              <a:rPr lang="en-US" b="1" dirty="0">
                <a:solidFill>
                  <a:srgbClr val="0000FF"/>
                </a:solidFill>
                <a:cs typeface="Courier New" pitchFamily="49" charset="0"/>
              </a:rPr>
              <a:t>CDB1</a:t>
            </a:r>
            <a:r>
              <a:rPr lang="fr-FR" b="1" dirty="0">
                <a:solidFill>
                  <a:srgbClr val="FF66FF"/>
                </a:solidFill>
                <a:latin typeface="Courier New" pitchFamily="49" charset="0"/>
                <a:cs typeface="Courier New" pitchFamily="49" charset="0"/>
              </a:rPr>
              <a:t> </a:t>
            </a:r>
            <a:r>
              <a:rPr lang="fr-FR" dirty="0">
                <a:solidFill>
                  <a:srgbClr val="000000"/>
                </a:solidFill>
                <a:latin typeface="Arial" charset="0"/>
                <a:cs typeface="Courier New" pitchFamily="49" charset="0"/>
              </a:rPr>
              <a:t>with</a:t>
            </a:r>
            <a:r>
              <a:rPr lang="fr-FR" sz="1600" dirty="0">
                <a:solidFill>
                  <a:srgbClr val="000000"/>
                </a:solidFill>
                <a:latin typeface="Arial" charset="0"/>
                <a:cs typeface="Courier New" pitchFamily="49" charset="0"/>
              </a:rPr>
              <a:t> </a:t>
            </a:r>
            <a:r>
              <a:rPr lang="fr-FR" sz="1600" dirty="0">
                <a:solidFill>
                  <a:srgbClr val="000000"/>
                </a:solidFill>
                <a:latin typeface="Courier New" pitchFamily="49" charset="0"/>
                <a:cs typeface="Courier New" pitchFamily="49" charset="0"/>
              </a:rPr>
              <a:t>FULL</a:t>
            </a:r>
            <a:r>
              <a:rPr lang="fr-FR" sz="1200" dirty="0">
                <a:solidFill>
                  <a:srgbClr val="000000"/>
                </a:solidFill>
                <a:latin typeface="Arial" charset="0"/>
                <a:cs typeface="Courier New" pitchFamily="49" charset="0"/>
              </a:rPr>
              <a:t> </a:t>
            </a:r>
            <a:r>
              <a:rPr lang="fr-FR" dirty="0">
                <a:solidFill>
                  <a:srgbClr val="000000"/>
                </a:solidFill>
                <a:latin typeface="Arial" charset="0"/>
                <a:cs typeface="Courier New" pitchFamily="49" charset="0"/>
              </a:rPr>
              <a:t>clause</a:t>
            </a:r>
            <a:r>
              <a:rPr lang="fr-FR" sz="1600" dirty="0">
                <a:solidFill>
                  <a:srgbClr val="000000"/>
                </a:solidFill>
                <a:cs typeface="Courier New" pitchFamily="49" charset="0"/>
              </a:rPr>
              <a:t>:</a:t>
            </a:r>
            <a:endParaRPr lang="en-US" dirty="0">
              <a:solidFill>
                <a:srgbClr val="000000"/>
              </a:solidFill>
              <a:latin typeface="+mj-lt"/>
            </a:endParaRPr>
          </a:p>
          <a:p>
            <a:pPr marL="574675" lvl="2" indent="-460375" defTabSz="228600" eaLnBrk="1" hangingPunct="1">
              <a:buClr>
                <a:srgbClr val="FF0000"/>
              </a:buClr>
              <a:buFont typeface="+mj-lt"/>
              <a:buAutoNum type="arabicPeriod"/>
              <a:defRPr/>
            </a:pPr>
            <a:endParaRPr lang="en-US" sz="2400" dirty="0">
              <a:latin typeface="+mj-lt"/>
              <a:cs typeface="Arial" charset="0"/>
            </a:endParaRPr>
          </a:p>
          <a:p>
            <a:pPr marL="574675" lvl="2" indent="-460375" defTabSz="228600" eaLnBrk="1" hangingPunct="1">
              <a:buClr>
                <a:srgbClr val="FF0000"/>
              </a:buClr>
              <a:buFont typeface="+mj-lt"/>
              <a:buAutoNum type="arabicPeriod"/>
              <a:defRPr/>
            </a:pPr>
            <a:endParaRPr lang="fr-FR" dirty="0">
              <a:latin typeface="Arial" charset="0"/>
              <a:cs typeface="Arial" charset="0"/>
            </a:endParaRPr>
          </a:p>
          <a:p>
            <a:pPr marL="574675" lvl="2" indent="-460375" defTabSz="228600" eaLnBrk="1" hangingPunct="1">
              <a:buClr>
                <a:srgbClr val="FF0000"/>
              </a:buClr>
              <a:buFont typeface="+mj-lt"/>
              <a:buAutoNum type="arabicPeriod" startAt="2"/>
              <a:defRPr/>
            </a:pPr>
            <a:r>
              <a:rPr lang="fr-FR" dirty="0">
                <a:solidFill>
                  <a:srgbClr val="000000"/>
                </a:solidFill>
                <a:latin typeface="Arial" charset="0"/>
                <a:cs typeface="Arial" charset="0"/>
              </a:rPr>
              <a:t>Import into </a:t>
            </a:r>
            <a:r>
              <a:rPr lang="en-US" sz="1600" b="1" dirty="0">
                <a:solidFill>
                  <a:srgbClr val="0000FF"/>
                </a:solidFill>
                <a:latin typeface="+mj-lt"/>
                <a:cs typeface="Courier New" pitchFamily="49" charset="0"/>
              </a:rPr>
              <a:t>PRODDB</a:t>
            </a:r>
            <a:r>
              <a:rPr lang="en-US" sz="1600" b="1" dirty="0">
                <a:solidFill>
                  <a:srgbClr val="0000FF"/>
                </a:solidFill>
                <a:latin typeface="Courier New" pitchFamily="49" charset="0"/>
                <a:cs typeface="Courier New" pitchFamily="49" charset="0"/>
              </a:rPr>
              <a:t> </a:t>
            </a:r>
            <a:r>
              <a:rPr lang="fr-FR" dirty="0">
                <a:solidFill>
                  <a:srgbClr val="000000"/>
                </a:solidFill>
                <a:latin typeface="Arial" charset="0"/>
                <a:cs typeface="Courier New" pitchFamily="49" charset="0"/>
              </a:rPr>
              <a:t>with </a:t>
            </a:r>
            <a:r>
              <a:rPr lang="fr-FR" sz="1600" dirty="0">
                <a:solidFill>
                  <a:srgbClr val="000000"/>
                </a:solidFill>
                <a:latin typeface="Courier New" pitchFamily="49" charset="0"/>
                <a:cs typeface="Courier New" pitchFamily="49" charset="0"/>
              </a:rPr>
              <a:t>FULL</a:t>
            </a:r>
            <a:r>
              <a:rPr lang="fr-FR" sz="1200" dirty="0">
                <a:solidFill>
                  <a:srgbClr val="000000"/>
                </a:solidFill>
                <a:latin typeface="Arial" charset="0"/>
                <a:cs typeface="Courier New" pitchFamily="49" charset="0"/>
              </a:rPr>
              <a:t> </a:t>
            </a:r>
            <a:r>
              <a:rPr lang="fr-FR" dirty="0">
                <a:solidFill>
                  <a:srgbClr val="000000"/>
                </a:solidFill>
                <a:latin typeface="Arial" charset="0"/>
                <a:cs typeface="Courier New" pitchFamily="49" charset="0"/>
              </a:rPr>
              <a:t>and</a:t>
            </a:r>
            <a:r>
              <a:rPr lang="fr-FR" sz="1200" dirty="0">
                <a:solidFill>
                  <a:srgbClr val="000000"/>
                </a:solidFill>
                <a:latin typeface="Arial" charset="0"/>
                <a:cs typeface="Courier New" pitchFamily="49" charset="0"/>
              </a:rPr>
              <a:t> </a:t>
            </a:r>
            <a:r>
              <a:rPr lang="fr-FR" dirty="0">
                <a:solidFill>
                  <a:srgbClr val="000000"/>
                </a:solidFill>
                <a:latin typeface="Courier New" pitchFamily="49" charset="0"/>
                <a:cs typeface="Courier New" pitchFamily="49" charset="0"/>
              </a:rPr>
              <a:t>REMAP</a:t>
            </a:r>
            <a:r>
              <a:rPr lang="fr-FR" sz="1200" dirty="0">
                <a:solidFill>
                  <a:srgbClr val="000000"/>
                </a:solidFill>
                <a:latin typeface="Arial" charset="0"/>
                <a:cs typeface="Courier New" pitchFamily="49" charset="0"/>
              </a:rPr>
              <a:t> </a:t>
            </a:r>
            <a:r>
              <a:rPr lang="fr-FR" dirty="0">
                <a:solidFill>
                  <a:srgbClr val="000000"/>
                </a:solidFill>
                <a:latin typeface="Arial" charset="0"/>
                <a:cs typeface="Courier New" pitchFamily="49" charset="0"/>
              </a:rPr>
              <a:t>clauses: </a:t>
            </a:r>
            <a:r>
              <a:rPr lang="en-US" sz="1400" dirty="0">
                <a:solidFill>
                  <a:srgbClr val="000000"/>
                </a:solidFill>
                <a:latin typeface="Arial" charset="0"/>
                <a:cs typeface="Arial" charset="0"/>
              </a:rPr>
              <a:t/>
            </a:r>
            <a:br>
              <a:rPr lang="en-US" sz="1400" dirty="0">
                <a:solidFill>
                  <a:srgbClr val="000000"/>
                </a:solidFill>
                <a:latin typeface="Arial" charset="0"/>
                <a:cs typeface="Arial" charset="0"/>
              </a:rPr>
            </a:br>
            <a:endParaRPr lang="en-US" sz="1600" dirty="0">
              <a:solidFill>
                <a:srgbClr val="000000"/>
              </a:solidFill>
              <a:latin typeface="Arial" charset="0"/>
              <a:cs typeface="Arial" charset="0"/>
            </a:endParaRPr>
          </a:p>
          <a:p>
            <a:pPr marL="574675" lvl="2" indent="-460375" defTabSz="228600" eaLnBrk="1" hangingPunct="1">
              <a:buClr>
                <a:srgbClr val="FF0000"/>
              </a:buClr>
              <a:buFont typeface="+mj-lt"/>
              <a:buAutoNum type="arabicPeriod" startAt="2"/>
              <a:defRPr/>
            </a:pPr>
            <a:endParaRPr lang="en-US" sz="1600" dirty="0">
              <a:latin typeface="Courier New" pitchFamily="49" charset="0"/>
              <a:cs typeface="Courier New" pitchFamily="49" charset="0"/>
            </a:endParaRPr>
          </a:p>
        </p:txBody>
      </p:sp>
      <p:sp>
        <p:nvSpPr>
          <p:cNvPr id="18" name="Content Placeholder 2"/>
          <p:cNvSpPr txBox="1">
            <a:spLocks noChangeAspect="1"/>
          </p:cNvSpPr>
          <p:nvPr/>
        </p:nvSpPr>
        <p:spPr bwMode="gray">
          <a:xfrm>
            <a:off x="5230316" y="2011601"/>
            <a:ext cx="6176831" cy="396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marL="457200" indent="-457200" defTabSz="400050" eaLnBrk="1" hangingPunct="1">
              <a:tabLst>
                <a:tab pos="400050" algn="r"/>
                <a:tab pos="673100" algn="l"/>
              </a:tabLst>
              <a:defRPr/>
            </a:pPr>
            <a:r>
              <a:rPr lang="en-US" sz="1600" b="1" dirty="0">
                <a:latin typeface="Courier New" pitchFamily="49" charset="0"/>
                <a:cs typeface="Arial" charset="0"/>
              </a:rPr>
              <a:t>$ expdp system@</a:t>
            </a:r>
            <a:r>
              <a:rPr lang="fr-FR" sz="1600" b="1" dirty="0">
                <a:solidFill>
                  <a:srgbClr val="FF66FF"/>
                </a:solidFill>
                <a:latin typeface="Courier New" pitchFamily="49" charset="0"/>
                <a:cs typeface="Courier New" pitchFamily="49" charset="0"/>
              </a:rPr>
              <a:t>PDBC</a:t>
            </a:r>
            <a:r>
              <a:rPr lang="en-US" sz="1600" b="1" dirty="0">
                <a:latin typeface="Courier New" pitchFamily="49" charset="0"/>
                <a:cs typeface="Arial" charset="0"/>
              </a:rPr>
              <a:t> FULL=Y …</a:t>
            </a:r>
          </a:p>
        </p:txBody>
      </p:sp>
      <p:sp>
        <p:nvSpPr>
          <p:cNvPr id="19" name="Content Placeholder 2"/>
          <p:cNvSpPr txBox="1">
            <a:spLocks noChangeAspect="1"/>
          </p:cNvSpPr>
          <p:nvPr/>
        </p:nvSpPr>
        <p:spPr bwMode="gray">
          <a:xfrm>
            <a:off x="5230316" y="2970465"/>
            <a:ext cx="6176831"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marL="457200" indent="-457200" defTabSz="400050" eaLnBrk="1" hangingPunct="1">
              <a:tabLst>
                <a:tab pos="400050" algn="r"/>
                <a:tab pos="673100" algn="l"/>
              </a:tabLst>
              <a:defRPr/>
            </a:pPr>
            <a:r>
              <a:rPr lang="en-US" sz="1600" b="1" dirty="0">
                <a:latin typeface="Courier New" pitchFamily="49" charset="0"/>
                <a:cs typeface="Arial" charset="0"/>
              </a:rPr>
              <a:t>$ impdp system@</a:t>
            </a:r>
            <a:r>
              <a:rPr lang="en-US" sz="1600" b="1" dirty="0">
                <a:solidFill>
                  <a:srgbClr val="0000FF"/>
                </a:solidFill>
                <a:latin typeface="Courier New" pitchFamily="49" charset="0"/>
                <a:cs typeface="Courier New" pitchFamily="49" charset="0"/>
              </a:rPr>
              <a:t>PRODDB</a:t>
            </a:r>
            <a:r>
              <a:rPr lang="en-US" sz="1600" b="1" dirty="0">
                <a:latin typeface="Courier New" pitchFamily="49" charset="0"/>
                <a:cs typeface="Arial" charset="0"/>
              </a:rPr>
              <a:t> FULL=Y </a:t>
            </a:r>
          </a:p>
          <a:p>
            <a:pPr marL="457200" indent="-457200" defTabSz="400050" eaLnBrk="1" hangingPunct="1">
              <a:tabLst>
                <a:tab pos="400050" algn="r"/>
                <a:tab pos="673100" algn="l"/>
              </a:tabLst>
              <a:defRPr/>
            </a:pPr>
            <a:r>
              <a:rPr lang="en-US" sz="1600" b="1" dirty="0">
                <a:latin typeface="Courier New" pitchFamily="49" charset="0"/>
                <a:cs typeface="Arial" charset="0"/>
              </a:rPr>
              <a:t>        REMAP_SCHEMA=c##u:local_u</a:t>
            </a:r>
          </a:p>
        </p:txBody>
      </p:sp>
      <p:sp>
        <p:nvSpPr>
          <p:cNvPr id="9226" name="Rectangle 62"/>
          <p:cNvSpPr>
            <a:spLocks noChangeArrowheads="1"/>
          </p:cNvSpPr>
          <p:nvPr/>
        </p:nvSpPr>
        <p:spPr bwMode="auto">
          <a:xfrm>
            <a:off x="1001713" y="1308100"/>
            <a:ext cx="3554412" cy="4419600"/>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9227" name="Rounded Rectangle 39"/>
          <p:cNvSpPr>
            <a:spLocks noChangeArrowheads="1"/>
          </p:cNvSpPr>
          <p:nvPr/>
        </p:nvSpPr>
        <p:spPr bwMode="auto">
          <a:xfrm>
            <a:off x="1173163" y="1676945"/>
            <a:ext cx="3213100" cy="762000"/>
          </a:xfrm>
          <a:prstGeom prst="roundRect">
            <a:avLst>
              <a:gd name="adj" fmla="val 16667"/>
            </a:avLst>
          </a:prstGeom>
          <a:solidFill>
            <a:srgbClr val="EBEBFF"/>
          </a:solidFill>
          <a:ln w="12700" algn="ctr">
            <a:solidFill>
              <a:srgbClr val="000000">
                <a:alpha val="59999"/>
              </a:srgbClr>
            </a:solidFill>
            <a:round/>
            <a:headEnd type="none" w="sm" len="sm"/>
            <a:tailEnd type="none" w="sm" len="sm"/>
          </a:ln>
        </p:spPr>
        <p:txBody>
          <a:bodyPr lIns="0" tIns="72000" rIns="0"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000"/>
              </a:lnSpc>
            </a:pPr>
            <a:r>
              <a:rPr lang="en-US" sz="1400" b="1" dirty="0">
                <a:solidFill>
                  <a:srgbClr val="0000FF"/>
                </a:solidFill>
                <a:cs typeface="Courier New" pitchFamily="49" charset="0"/>
              </a:rPr>
              <a:t>CDB1</a:t>
            </a:r>
            <a:endParaRPr lang="en-US" altLang="en-US" sz="1400" b="1" dirty="0">
              <a:solidFill>
                <a:schemeClr val="accent1"/>
              </a:solidFill>
              <a:latin typeface="Courier New" panose="02070309020205020404" pitchFamily="49" charset="0"/>
              <a:cs typeface="Courier New" panose="02070309020205020404" pitchFamily="49" charset="0"/>
            </a:endParaRPr>
          </a:p>
        </p:txBody>
      </p:sp>
      <p:sp>
        <p:nvSpPr>
          <p:cNvPr id="9228" name="Rounded Rectangle 39"/>
          <p:cNvSpPr>
            <a:spLocks noChangeArrowheads="1"/>
          </p:cNvSpPr>
          <p:nvPr/>
        </p:nvSpPr>
        <p:spPr bwMode="auto">
          <a:xfrm>
            <a:off x="1339850" y="1753145"/>
            <a:ext cx="928688" cy="381000"/>
          </a:xfrm>
          <a:prstGeom prst="roundRect">
            <a:avLst>
              <a:gd name="adj" fmla="val 16667"/>
            </a:avLst>
          </a:prstGeom>
          <a:solidFill>
            <a:srgbClr val="F7D9C2"/>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PDBA</a:t>
            </a:r>
          </a:p>
        </p:txBody>
      </p:sp>
      <p:sp>
        <p:nvSpPr>
          <p:cNvPr id="9229" name="Rounded Rectangle 39"/>
          <p:cNvSpPr>
            <a:spLocks noChangeArrowheads="1"/>
          </p:cNvSpPr>
          <p:nvPr/>
        </p:nvSpPr>
        <p:spPr bwMode="auto">
          <a:xfrm>
            <a:off x="2339975" y="1753145"/>
            <a:ext cx="930275" cy="381000"/>
          </a:xfrm>
          <a:prstGeom prst="roundRect">
            <a:avLst>
              <a:gd name="adj" fmla="val 16667"/>
            </a:avLst>
          </a:prstGeom>
          <a:solidFill>
            <a:srgbClr val="D9F7C2"/>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PDBB</a:t>
            </a:r>
          </a:p>
        </p:txBody>
      </p:sp>
      <p:sp>
        <p:nvSpPr>
          <p:cNvPr id="9230" name="Rounded Rectangle 39"/>
          <p:cNvSpPr>
            <a:spLocks noChangeArrowheads="1"/>
          </p:cNvSpPr>
          <p:nvPr/>
        </p:nvSpPr>
        <p:spPr bwMode="auto">
          <a:xfrm>
            <a:off x="3355975" y="1753145"/>
            <a:ext cx="928688" cy="381000"/>
          </a:xfrm>
          <a:prstGeom prst="roundRect">
            <a:avLst>
              <a:gd name="adj" fmla="val 16667"/>
            </a:avLst>
          </a:prstGeom>
          <a:solidFill>
            <a:srgbClr val="F7BAFF"/>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PDBC</a:t>
            </a:r>
          </a:p>
        </p:txBody>
      </p:sp>
      <p:sp>
        <p:nvSpPr>
          <p:cNvPr id="9231" name="TextBox 52"/>
          <p:cNvSpPr txBox="1">
            <a:spLocks noChangeArrowheads="1"/>
          </p:cNvSpPr>
          <p:nvPr/>
        </p:nvSpPr>
        <p:spPr bwMode="auto">
          <a:xfrm>
            <a:off x="2484438" y="2591345"/>
            <a:ext cx="1422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00"/>
                </a:solidFill>
              </a:rPr>
              <a:t>export</a:t>
            </a:r>
          </a:p>
        </p:txBody>
      </p:sp>
      <p:sp>
        <p:nvSpPr>
          <p:cNvPr id="9232" name="Rounded Rectangle 39"/>
          <p:cNvSpPr>
            <a:spLocks noChangeArrowheads="1"/>
          </p:cNvSpPr>
          <p:nvPr/>
        </p:nvSpPr>
        <p:spPr bwMode="auto">
          <a:xfrm>
            <a:off x="2017713" y="4724945"/>
            <a:ext cx="1524000" cy="576263"/>
          </a:xfrm>
          <a:prstGeom prst="roundRect">
            <a:avLst>
              <a:gd name="adj" fmla="val 16667"/>
            </a:avLst>
          </a:prstGeom>
          <a:solidFill>
            <a:srgbClr val="EBEBFF"/>
          </a:solidFill>
          <a:ln w="12700" algn="ctr">
            <a:solidFill>
              <a:srgbClr val="000000">
                <a:alpha val="59999"/>
              </a:srgbClr>
            </a:solidFill>
            <a:round/>
            <a:headEnd type="none" w="sm" len="sm"/>
            <a:tailEnd type="none" w="sm" len="sm"/>
          </a:ln>
        </p:spPr>
        <p:txBody>
          <a:bodyPr lIns="0" tIns="72000" rIns="0" bIns="0"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000"/>
              </a:lnSpc>
            </a:pPr>
            <a:r>
              <a:rPr lang="en-US" altLang="en-US" sz="1400" b="1" dirty="0">
                <a:solidFill>
                  <a:srgbClr val="0000FF"/>
                </a:solidFill>
                <a:latin typeface="Courier New" panose="02070309020205020404" pitchFamily="49" charset="0"/>
                <a:cs typeface="Courier New" panose="02070309020205020404" pitchFamily="49" charset="0"/>
              </a:rPr>
              <a:t>PRODDB</a:t>
            </a:r>
          </a:p>
        </p:txBody>
      </p:sp>
      <p:sp>
        <p:nvSpPr>
          <p:cNvPr id="9233" name="TextBox 57"/>
          <p:cNvSpPr txBox="1">
            <a:spLocks noChangeArrowheads="1"/>
          </p:cNvSpPr>
          <p:nvPr/>
        </p:nvSpPr>
        <p:spPr bwMode="auto">
          <a:xfrm>
            <a:off x="1917700" y="4158208"/>
            <a:ext cx="14208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00"/>
                </a:solidFill>
              </a:rPr>
              <a:t>import</a:t>
            </a:r>
          </a:p>
        </p:txBody>
      </p:sp>
      <p:pic>
        <p:nvPicPr>
          <p:cNvPr id="9234" name="Picture 29"/>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1425" y="3277145"/>
            <a:ext cx="5365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5" name="TextBox 25"/>
          <p:cNvSpPr txBox="1">
            <a:spLocks noChangeArrowheads="1"/>
          </p:cNvSpPr>
          <p:nvPr/>
        </p:nvSpPr>
        <p:spPr bwMode="auto">
          <a:xfrm>
            <a:off x="3087688" y="3294608"/>
            <a:ext cx="960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2060"/>
                </a:solidFill>
              </a:rPr>
              <a:t>Dump file</a:t>
            </a:r>
          </a:p>
        </p:txBody>
      </p:sp>
      <p:cxnSp>
        <p:nvCxnSpPr>
          <p:cNvPr id="9236" name="Elbow Connector 32"/>
          <p:cNvCxnSpPr>
            <a:cxnSpLocks noChangeShapeType="1"/>
          </p:cNvCxnSpPr>
          <p:nvPr/>
        </p:nvCxnSpPr>
        <p:spPr bwMode="auto">
          <a:xfrm rot="5400000">
            <a:off x="2675731" y="2333377"/>
            <a:ext cx="973137" cy="762000"/>
          </a:xfrm>
          <a:prstGeom prst="bentConnector3">
            <a:avLst>
              <a:gd name="adj1" fmla="val 72023"/>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9237" name="Straight Arrow Connector 36"/>
          <p:cNvCxnSpPr>
            <a:cxnSpLocks noChangeShapeType="1"/>
          </p:cNvCxnSpPr>
          <p:nvPr/>
        </p:nvCxnSpPr>
        <p:spPr bwMode="auto">
          <a:xfrm>
            <a:off x="2779713" y="3991520"/>
            <a:ext cx="0" cy="6096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4204010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837982" y="365126"/>
            <a:ext cx="10441006" cy="539749"/>
          </a:xfrm>
        </p:spPr>
        <p:txBody>
          <a:bodyPr>
            <a:normAutofit fontScale="90000"/>
          </a:bodyPr>
          <a:lstStyle/>
          <a:p>
            <a:pPr eaLnBrk="1" hangingPunct="1"/>
            <a:r>
              <a:rPr lang="en-US" altLang="en-US" dirty="0"/>
              <a:t>Full Transportable Export/Import: </a:t>
            </a:r>
            <a:r>
              <a:rPr lang="en-US" altLang="en-US" dirty="0">
                <a:solidFill>
                  <a:schemeClr val="accent2"/>
                </a:solidFill>
              </a:rPr>
              <a:t>Overview</a:t>
            </a:r>
            <a:endParaRPr lang="en-US" altLang="en-US" dirty="0">
              <a:solidFill>
                <a:srgbClr val="0000FF"/>
              </a:solidFill>
            </a:endParaRPr>
          </a:p>
        </p:txBody>
      </p:sp>
      <p:grpSp>
        <p:nvGrpSpPr>
          <p:cNvPr id="2" name="Group 1"/>
          <p:cNvGrpSpPr/>
          <p:nvPr/>
        </p:nvGrpSpPr>
        <p:grpSpPr>
          <a:xfrm>
            <a:off x="1422400" y="981075"/>
            <a:ext cx="9344025" cy="5040313"/>
            <a:chOff x="1371600" y="981075"/>
            <a:chExt cx="9344025" cy="5040313"/>
          </a:xfrm>
        </p:grpSpPr>
        <p:sp>
          <p:nvSpPr>
            <p:cNvPr id="10245" name="Rounded Rectangle 39"/>
            <p:cNvSpPr>
              <a:spLocks noChangeArrowheads="1"/>
            </p:cNvSpPr>
            <p:nvPr/>
          </p:nvSpPr>
          <p:spPr bwMode="auto">
            <a:xfrm>
              <a:off x="1831975" y="4867275"/>
              <a:ext cx="3214688" cy="918326"/>
            </a:xfrm>
            <a:prstGeom prst="roundRect">
              <a:avLst>
                <a:gd name="adj" fmla="val 16667"/>
              </a:avLst>
            </a:prstGeom>
            <a:solidFill>
              <a:srgbClr val="EBEBFF"/>
            </a:solidFill>
            <a:ln w="12700" algn="ctr">
              <a:solidFill>
                <a:srgbClr val="000000">
                  <a:alpha val="59999"/>
                </a:srgbClr>
              </a:solidFill>
              <a:round/>
              <a:headEnd type="none" w="sm" len="sm"/>
              <a:tailEnd type="none" w="sm" len="sm"/>
            </a:ln>
          </p:spPr>
          <p:txBody>
            <a:bodyPr lIns="0" tIns="72000" rIns="0"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000"/>
                </a:lnSpc>
              </a:pPr>
              <a:r>
                <a:rPr lang="en-US" altLang="en-US" sz="1400" b="1" dirty="0">
                  <a:solidFill>
                    <a:srgbClr val="FF0000"/>
                  </a:solidFill>
                  <a:latin typeface="Courier New" panose="02070309020205020404" pitchFamily="49" charset="0"/>
                  <a:cs typeface="Courier New" panose="02070309020205020404" pitchFamily="49" charset="0"/>
                </a:rPr>
                <a:t>CDB2</a:t>
              </a:r>
              <a:endParaRPr lang="en-US" altLang="en-US" sz="1400" b="1" dirty="0">
                <a:solidFill>
                  <a:schemeClr val="accent2"/>
                </a:solidFill>
                <a:latin typeface="Courier New" panose="02070309020205020404" pitchFamily="49" charset="0"/>
                <a:cs typeface="Courier New" panose="02070309020205020404" pitchFamily="49" charset="0"/>
              </a:endParaRPr>
            </a:p>
          </p:txBody>
        </p:sp>
        <p:sp>
          <p:nvSpPr>
            <p:cNvPr id="10246" name="Rounded Rectangle 39"/>
            <p:cNvSpPr>
              <a:spLocks noChangeArrowheads="1"/>
            </p:cNvSpPr>
            <p:nvPr/>
          </p:nvSpPr>
          <p:spPr bwMode="auto">
            <a:xfrm>
              <a:off x="3364631" y="4992216"/>
              <a:ext cx="1217613" cy="381000"/>
            </a:xfrm>
            <a:prstGeom prst="roundRect">
              <a:avLst>
                <a:gd name="adj" fmla="val 16667"/>
              </a:avLst>
            </a:prstGeom>
            <a:solidFill>
              <a:srgbClr val="F7BAFF"/>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PDBPROD</a:t>
              </a:r>
            </a:p>
          </p:txBody>
        </p:sp>
        <p:sp>
          <p:nvSpPr>
            <p:cNvPr id="10247" name="Rounded Rectangle 39"/>
            <p:cNvSpPr>
              <a:spLocks noChangeArrowheads="1"/>
            </p:cNvSpPr>
            <p:nvPr/>
          </p:nvSpPr>
          <p:spPr bwMode="auto">
            <a:xfrm>
              <a:off x="2895600" y="1863725"/>
              <a:ext cx="1522413" cy="576263"/>
            </a:xfrm>
            <a:prstGeom prst="roundRect">
              <a:avLst>
                <a:gd name="adj" fmla="val 16667"/>
              </a:avLst>
            </a:prstGeom>
            <a:solidFill>
              <a:srgbClr val="EBEBFF"/>
            </a:solidFill>
            <a:ln w="12700" algn="ctr">
              <a:solidFill>
                <a:srgbClr val="000000">
                  <a:alpha val="59999"/>
                </a:srgbClr>
              </a:solidFill>
              <a:round/>
              <a:headEnd type="none" w="sm" len="sm"/>
              <a:tailEnd type="none" w="sm" len="sm"/>
            </a:ln>
          </p:spPr>
          <p:txBody>
            <a:bodyPr lIns="0" tIns="72000" rIns="0" bIns="0"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000"/>
                </a:lnSpc>
              </a:pPr>
              <a:r>
                <a:rPr lang="en-US" altLang="en-US" sz="1400" b="1" dirty="0">
                  <a:solidFill>
                    <a:srgbClr val="0000FF"/>
                  </a:solidFill>
                  <a:latin typeface="Courier New" panose="02070309020205020404" pitchFamily="49" charset="0"/>
                  <a:cs typeface="Courier New" panose="02070309020205020404" pitchFamily="49" charset="0"/>
                </a:rPr>
                <a:t>PRODDB</a:t>
              </a:r>
            </a:p>
          </p:txBody>
        </p:sp>
        <p:sp>
          <p:nvSpPr>
            <p:cNvPr id="10248" name="TextBox 24"/>
            <p:cNvSpPr txBox="1">
              <a:spLocks noChangeArrowheads="1"/>
            </p:cNvSpPr>
            <p:nvPr/>
          </p:nvSpPr>
          <p:spPr bwMode="auto">
            <a:xfrm>
              <a:off x="2017903" y="2021101"/>
              <a:ext cx="877698" cy="239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300"/>
                </a:lnSpc>
              </a:pPr>
              <a:r>
                <a:rPr lang="en-US" altLang="en-US" sz="1400" dirty="0">
                  <a:solidFill>
                    <a:srgbClr val="000000"/>
                  </a:solidFill>
                </a:rPr>
                <a:t>Non-CDB</a:t>
              </a:r>
            </a:p>
          </p:txBody>
        </p:sp>
        <p:cxnSp>
          <p:nvCxnSpPr>
            <p:cNvPr id="10249" name="Straight Arrow Connector 14"/>
            <p:cNvCxnSpPr>
              <a:cxnSpLocks noChangeShapeType="1"/>
            </p:cNvCxnSpPr>
            <p:nvPr/>
          </p:nvCxnSpPr>
          <p:spPr bwMode="auto">
            <a:xfrm>
              <a:off x="3706812" y="2516188"/>
              <a:ext cx="1" cy="840804"/>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0250" name="Straight Arrow Connector 15"/>
            <p:cNvCxnSpPr>
              <a:cxnSpLocks noChangeShapeType="1"/>
            </p:cNvCxnSpPr>
            <p:nvPr/>
          </p:nvCxnSpPr>
          <p:spPr bwMode="auto">
            <a:xfrm>
              <a:off x="3706813" y="4113144"/>
              <a:ext cx="0" cy="6120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10251" name="TextBox 16"/>
            <p:cNvSpPr txBox="1">
              <a:spLocks noChangeArrowheads="1"/>
            </p:cNvSpPr>
            <p:nvPr/>
          </p:nvSpPr>
          <p:spPr bwMode="auto">
            <a:xfrm>
              <a:off x="3862164" y="2529336"/>
              <a:ext cx="79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i="1" dirty="0">
                  <a:solidFill>
                    <a:srgbClr val="000000"/>
                  </a:solidFill>
                </a:rPr>
                <a:t>expdp</a:t>
              </a:r>
            </a:p>
          </p:txBody>
        </p:sp>
        <p:sp>
          <p:nvSpPr>
            <p:cNvPr id="10252" name="TextBox 17"/>
            <p:cNvSpPr txBox="1">
              <a:spLocks noChangeArrowheads="1"/>
            </p:cNvSpPr>
            <p:nvPr/>
          </p:nvSpPr>
          <p:spPr bwMode="auto">
            <a:xfrm>
              <a:off x="3862164" y="4311650"/>
              <a:ext cx="756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i="1" dirty="0">
                  <a:solidFill>
                    <a:srgbClr val="000000"/>
                  </a:solidFill>
                </a:rPr>
                <a:t>impdp</a:t>
              </a:r>
            </a:p>
          </p:txBody>
        </p:sp>
        <p:sp>
          <p:nvSpPr>
            <p:cNvPr id="10253" name="Rectangle 19"/>
            <p:cNvSpPr>
              <a:spLocks noChangeArrowheads="1"/>
            </p:cNvSpPr>
            <p:nvPr/>
          </p:nvSpPr>
          <p:spPr bwMode="auto">
            <a:xfrm>
              <a:off x="1371600" y="1373188"/>
              <a:ext cx="4164013" cy="4648200"/>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10257" name="Rounded Rectangle 39"/>
            <p:cNvSpPr>
              <a:spLocks noChangeArrowheads="1"/>
            </p:cNvSpPr>
            <p:nvPr/>
          </p:nvSpPr>
          <p:spPr bwMode="auto">
            <a:xfrm>
              <a:off x="7013575" y="4867275"/>
              <a:ext cx="3213100" cy="918326"/>
            </a:xfrm>
            <a:prstGeom prst="roundRect">
              <a:avLst>
                <a:gd name="adj" fmla="val 16667"/>
              </a:avLst>
            </a:prstGeom>
            <a:solidFill>
              <a:srgbClr val="EBEBFF"/>
            </a:solidFill>
            <a:ln w="12700" algn="ctr">
              <a:solidFill>
                <a:srgbClr val="000000">
                  <a:alpha val="59999"/>
                </a:srgbClr>
              </a:solidFill>
              <a:round/>
              <a:headEnd type="none" w="sm" len="sm"/>
              <a:tailEnd type="none" w="sm" len="sm"/>
            </a:ln>
          </p:spPr>
          <p:txBody>
            <a:bodyPr lIns="0" tIns="72000" rIns="0"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000"/>
                </a:lnSpc>
              </a:pPr>
              <a:r>
                <a:rPr lang="en-US" altLang="en-US" sz="1400" b="1" dirty="0">
                  <a:solidFill>
                    <a:srgbClr val="FF0000"/>
                  </a:solidFill>
                  <a:latin typeface="Courier New" panose="02070309020205020404" pitchFamily="49" charset="0"/>
                  <a:cs typeface="Courier New" panose="02070309020205020404" pitchFamily="49" charset="0"/>
                </a:rPr>
                <a:t>CDB2</a:t>
              </a:r>
              <a:endParaRPr lang="en-US" altLang="en-US" sz="1400" b="1" dirty="0">
                <a:solidFill>
                  <a:schemeClr val="accent2"/>
                </a:solidFill>
                <a:latin typeface="Courier New" panose="02070309020205020404" pitchFamily="49" charset="0"/>
                <a:cs typeface="Courier New" panose="02070309020205020404" pitchFamily="49" charset="0"/>
              </a:endParaRPr>
            </a:p>
          </p:txBody>
        </p:sp>
        <p:sp>
          <p:nvSpPr>
            <p:cNvPr id="10258" name="Rounded Rectangle 39"/>
            <p:cNvSpPr>
              <a:spLocks noChangeArrowheads="1"/>
            </p:cNvSpPr>
            <p:nvPr/>
          </p:nvSpPr>
          <p:spPr bwMode="auto">
            <a:xfrm>
              <a:off x="7248525" y="4992216"/>
              <a:ext cx="928688" cy="381000"/>
            </a:xfrm>
            <a:prstGeom prst="roundRect">
              <a:avLst>
                <a:gd name="adj" fmla="val 16667"/>
              </a:avLst>
            </a:prstGeom>
            <a:solidFill>
              <a:srgbClr val="F7D9C2"/>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PDBA</a:t>
              </a:r>
            </a:p>
          </p:txBody>
        </p:sp>
        <p:sp>
          <p:nvSpPr>
            <p:cNvPr id="10259" name="Rounded Rectangle 39"/>
            <p:cNvSpPr>
              <a:spLocks noChangeArrowheads="1"/>
            </p:cNvSpPr>
            <p:nvPr/>
          </p:nvSpPr>
          <p:spPr bwMode="auto">
            <a:xfrm>
              <a:off x="8466650" y="4992216"/>
              <a:ext cx="1541462" cy="381000"/>
            </a:xfrm>
            <a:prstGeom prst="roundRect">
              <a:avLst>
                <a:gd name="adj" fmla="val 16667"/>
              </a:avLst>
            </a:prstGeom>
            <a:solidFill>
              <a:srgbClr val="F7BAFF"/>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PDBPROD</a:t>
              </a:r>
            </a:p>
          </p:txBody>
        </p:sp>
        <p:cxnSp>
          <p:nvCxnSpPr>
            <p:cNvPr id="10262" name="Straight Arrow Connector 31"/>
            <p:cNvCxnSpPr>
              <a:cxnSpLocks noChangeShapeType="1"/>
            </p:cNvCxnSpPr>
            <p:nvPr/>
          </p:nvCxnSpPr>
          <p:spPr bwMode="auto">
            <a:xfrm>
              <a:off x="9225867" y="2819400"/>
              <a:ext cx="0" cy="609600"/>
            </a:xfrm>
            <a:prstGeom prst="straightConnector1">
              <a:avLst/>
            </a:prstGeom>
            <a:noFill/>
            <a:ln w="28575" algn="ctr">
              <a:solidFill>
                <a:schemeClr val="accent2"/>
              </a:solidFill>
              <a:round/>
              <a:headEnd type="none" w="lg" len="lg"/>
              <a:tailEnd type="triangle" w="lg" len="lg"/>
            </a:ln>
            <a:extLst>
              <a:ext uri="{909E8E84-426E-40DD-AFC4-6F175D3DCCD1}">
                <a14:hiddenFill xmlns:a14="http://schemas.microsoft.com/office/drawing/2010/main">
                  <a:noFill/>
                </a14:hiddenFill>
              </a:ext>
            </a:extLst>
          </p:spPr>
        </p:cxnSp>
        <p:sp>
          <p:nvSpPr>
            <p:cNvPr id="10263" name="TextBox 33"/>
            <p:cNvSpPr txBox="1">
              <a:spLocks noChangeArrowheads="1"/>
            </p:cNvSpPr>
            <p:nvPr/>
          </p:nvSpPr>
          <p:spPr bwMode="auto">
            <a:xfrm>
              <a:off x="9437100" y="2806179"/>
              <a:ext cx="864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i="1" dirty="0">
                  <a:solidFill>
                    <a:srgbClr val="FF0000"/>
                  </a:solidFill>
                </a:rPr>
                <a:t>expdp</a:t>
              </a:r>
            </a:p>
          </p:txBody>
        </p:sp>
        <p:sp>
          <p:nvSpPr>
            <p:cNvPr id="10264" name="TextBox 34"/>
            <p:cNvSpPr txBox="1">
              <a:spLocks noChangeArrowheads="1"/>
            </p:cNvSpPr>
            <p:nvPr/>
          </p:nvSpPr>
          <p:spPr bwMode="auto">
            <a:xfrm>
              <a:off x="9437004" y="4387006"/>
              <a:ext cx="86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i="1" dirty="0">
                  <a:solidFill>
                    <a:srgbClr val="FF0000"/>
                  </a:solidFill>
                </a:rPr>
                <a:t>impdp</a:t>
              </a:r>
            </a:p>
          </p:txBody>
        </p:sp>
        <p:sp>
          <p:nvSpPr>
            <p:cNvPr id="10265" name="Rectangle 36"/>
            <p:cNvSpPr>
              <a:spLocks noChangeArrowheads="1"/>
            </p:cNvSpPr>
            <p:nvPr/>
          </p:nvSpPr>
          <p:spPr bwMode="auto">
            <a:xfrm>
              <a:off x="6551613" y="1373188"/>
              <a:ext cx="4164012" cy="4648200"/>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10268" name="TextBox 39"/>
            <p:cNvSpPr txBox="1">
              <a:spLocks noChangeArrowheads="1"/>
            </p:cNvSpPr>
            <p:nvPr/>
          </p:nvSpPr>
          <p:spPr bwMode="auto">
            <a:xfrm>
              <a:off x="2759075" y="981075"/>
              <a:ext cx="1339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UPGRADE</a:t>
              </a:r>
            </a:p>
          </p:txBody>
        </p:sp>
        <p:sp>
          <p:nvSpPr>
            <p:cNvPr id="10269" name="TextBox 40"/>
            <p:cNvSpPr txBox="1">
              <a:spLocks noChangeArrowheads="1"/>
            </p:cNvSpPr>
            <p:nvPr/>
          </p:nvSpPr>
          <p:spPr bwMode="auto">
            <a:xfrm>
              <a:off x="7939088" y="981075"/>
              <a:ext cx="1620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TRANSPORT</a:t>
              </a:r>
            </a:p>
          </p:txBody>
        </p:sp>
        <p:pic>
          <p:nvPicPr>
            <p:cNvPr id="10275" name="Picture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38715" y="3446040"/>
              <a:ext cx="536195" cy="63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6" name="TextBox 25"/>
            <p:cNvSpPr txBox="1">
              <a:spLocks noChangeArrowheads="1"/>
            </p:cNvSpPr>
            <p:nvPr/>
          </p:nvSpPr>
          <p:spPr bwMode="auto">
            <a:xfrm>
              <a:off x="4015452" y="3463503"/>
              <a:ext cx="9604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2060"/>
                  </a:solidFill>
                </a:rPr>
                <a:t>Dump file</a:t>
              </a:r>
            </a:p>
          </p:txBody>
        </p:sp>
        <p:pic>
          <p:nvPicPr>
            <p:cNvPr id="10277" name="Picture 47"/>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49759" y="3440399"/>
              <a:ext cx="536195" cy="63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8" name="TextBox 25"/>
            <p:cNvSpPr txBox="1">
              <a:spLocks noChangeArrowheads="1"/>
            </p:cNvSpPr>
            <p:nvPr/>
          </p:nvSpPr>
          <p:spPr bwMode="auto">
            <a:xfrm>
              <a:off x="9526496" y="3486890"/>
              <a:ext cx="9604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2060"/>
                  </a:solidFill>
                </a:rPr>
                <a:t>Dump file</a:t>
              </a:r>
            </a:p>
          </p:txBody>
        </p:sp>
        <p:sp>
          <p:nvSpPr>
            <p:cNvPr id="40" name="Rounded Rectangle 39"/>
            <p:cNvSpPr>
              <a:spLocks noChangeArrowheads="1"/>
            </p:cNvSpPr>
            <p:nvPr/>
          </p:nvSpPr>
          <p:spPr bwMode="auto">
            <a:xfrm>
              <a:off x="2061964" y="4989909"/>
              <a:ext cx="928688" cy="381000"/>
            </a:xfrm>
            <a:prstGeom prst="roundRect">
              <a:avLst>
                <a:gd name="adj" fmla="val 16667"/>
              </a:avLst>
            </a:prstGeom>
            <a:solidFill>
              <a:srgbClr val="F7D9C2"/>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PDBA</a:t>
              </a:r>
            </a:p>
          </p:txBody>
        </p:sp>
        <p:sp>
          <p:nvSpPr>
            <p:cNvPr id="42" name="Rounded Rectangle 39"/>
            <p:cNvSpPr>
              <a:spLocks noChangeArrowheads="1"/>
            </p:cNvSpPr>
            <p:nvPr/>
          </p:nvSpPr>
          <p:spPr bwMode="auto">
            <a:xfrm>
              <a:off x="7142162" y="1700808"/>
              <a:ext cx="3214688" cy="1043014"/>
            </a:xfrm>
            <a:prstGeom prst="roundRect">
              <a:avLst>
                <a:gd name="adj" fmla="val 16667"/>
              </a:avLst>
            </a:prstGeom>
            <a:solidFill>
              <a:srgbClr val="EBEBFF"/>
            </a:solidFill>
            <a:ln w="12700" algn="ctr">
              <a:solidFill>
                <a:srgbClr val="000000">
                  <a:alpha val="59999"/>
                </a:srgbClr>
              </a:solidFill>
              <a:round/>
              <a:headEnd type="none" w="sm" len="sm"/>
              <a:tailEnd type="none" w="sm" len="sm"/>
            </a:ln>
          </p:spPr>
          <p:txBody>
            <a:bodyPr lIns="0" tIns="72000" rIns="0" bIns="0" anchor="t" anchorCtr="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000"/>
                </a:lnSpc>
              </a:pPr>
              <a:r>
                <a:rPr lang="en-US" altLang="en-US" sz="1400" b="1" dirty="0">
                  <a:solidFill>
                    <a:schemeClr val="accent2"/>
                  </a:solidFill>
                  <a:latin typeface="Courier New" panose="02070309020205020404" pitchFamily="49" charset="0"/>
                  <a:cs typeface="Courier New" panose="02070309020205020404" pitchFamily="49" charset="0"/>
                </a:rPr>
                <a:t>CDB1</a:t>
              </a:r>
            </a:p>
          </p:txBody>
        </p:sp>
        <p:sp>
          <p:nvSpPr>
            <p:cNvPr id="10260" name="Rounded Rectangle 39"/>
            <p:cNvSpPr>
              <a:spLocks noChangeArrowheads="1"/>
            </p:cNvSpPr>
            <p:nvPr/>
          </p:nvSpPr>
          <p:spPr bwMode="auto">
            <a:xfrm>
              <a:off x="8863383" y="2065234"/>
              <a:ext cx="1047453" cy="576263"/>
            </a:xfrm>
            <a:prstGeom prst="roundRect">
              <a:avLst>
                <a:gd name="adj" fmla="val 16667"/>
              </a:avLst>
            </a:prstGeom>
            <a:solidFill>
              <a:srgbClr val="92D050"/>
            </a:solidFill>
            <a:ln w="12700" algn="ctr">
              <a:solidFill>
                <a:srgbClr val="000000">
                  <a:alpha val="59999"/>
                </a:srgbClr>
              </a:solidFill>
              <a:round/>
              <a:headEnd type="none" w="sm" len="sm"/>
              <a:tailEnd type="none" w="sm" len="sm"/>
            </a:ln>
          </p:spPr>
          <p:txBody>
            <a:bodyPr lIns="0" tIns="72000" rIns="0" bIns="0"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000"/>
                </a:lnSpc>
              </a:pPr>
              <a:r>
                <a:rPr lang="en-US" altLang="en-US" sz="1400" b="1" dirty="0">
                  <a:solidFill>
                    <a:srgbClr val="0000FF"/>
                  </a:solidFill>
                  <a:latin typeface="Courier New" panose="02070309020205020404" pitchFamily="49" charset="0"/>
                  <a:cs typeface="Courier New" panose="02070309020205020404" pitchFamily="49" charset="0"/>
                </a:rPr>
                <a:t>PDB12_2</a:t>
              </a:r>
            </a:p>
          </p:txBody>
        </p:sp>
        <p:sp>
          <p:nvSpPr>
            <p:cNvPr id="41" name="Rounded Rectangle 39"/>
            <p:cNvSpPr>
              <a:spLocks noChangeArrowheads="1"/>
            </p:cNvSpPr>
            <p:nvPr/>
          </p:nvSpPr>
          <p:spPr bwMode="auto">
            <a:xfrm>
              <a:off x="7462564" y="2060848"/>
              <a:ext cx="1047453" cy="576263"/>
            </a:xfrm>
            <a:prstGeom prst="roundRect">
              <a:avLst>
                <a:gd name="adj" fmla="val 16667"/>
              </a:avLst>
            </a:prstGeom>
            <a:solidFill>
              <a:srgbClr val="B2DE82"/>
            </a:solidFill>
            <a:ln w="12700" algn="ctr">
              <a:solidFill>
                <a:srgbClr val="000000">
                  <a:alpha val="59999"/>
                </a:srgbClr>
              </a:solidFill>
              <a:round/>
              <a:headEnd type="none" w="sm" len="sm"/>
              <a:tailEnd type="none" w="sm" len="sm"/>
            </a:ln>
          </p:spPr>
          <p:txBody>
            <a:bodyPr lIns="0" tIns="72000" rIns="0" bIns="0"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000"/>
                </a:lnSpc>
              </a:pPr>
              <a:r>
                <a:rPr lang="en-US" altLang="en-US" sz="1400" b="1" dirty="0">
                  <a:solidFill>
                    <a:srgbClr val="0000FF"/>
                  </a:solidFill>
                  <a:latin typeface="Courier New" panose="02070309020205020404" pitchFamily="49" charset="0"/>
                  <a:cs typeface="Courier New" panose="02070309020205020404" pitchFamily="49" charset="0"/>
                </a:rPr>
                <a:t>PDB12_1</a:t>
              </a:r>
            </a:p>
          </p:txBody>
        </p:sp>
        <p:sp>
          <p:nvSpPr>
            <p:cNvPr id="3" name="TextBox 2"/>
            <p:cNvSpPr txBox="1"/>
            <p:nvPr/>
          </p:nvSpPr>
          <p:spPr>
            <a:xfrm>
              <a:off x="3089577" y="4437112"/>
              <a:ext cx="556563" cy="369332"/>
            </a:xfrm>
            <a:prstGeom prst="rect">
              <a:avLst/>
            </a:prstGeom>
            <a:noFill/>
          </p:spPr>
          <p:txBody>
            <a:bodyPr wrap="none" rtlCol="0">
              <a:spAutoFit/>
            </a:bodyPr>
            <a:lstStyle/>
            <a:p>
              <a:r>
                <a:rPr lang="fr-FR" dirty="0" smtClean="0">
                  <a:solidFill>
                    <a:srgbClr val="000000"/>
                  </a:solidFill>
                </a:rPr>
                <a:t>19c</a:t>
              </a:r>
              <a:endParaRPr lang="en-US" dirty="0">
                <a:solidFill>
                  <a:srgbClr val="000000"/>
                </a:solidFill>
              </a:endParaRPr>
            </a:p>
          </p:txBody>
        </p:sp>
        <p:sp>
          <p:nvSpPr>
            <p:cNvPr id="44" name="TextBox 43"/>
            <p:cNvSpPr txBox="1"/>
            <p:nvPr/>
          </p:nvSpPr>
          <p:spPr>
            <a:xfrm>
              <a:off x="8490177" y="4457992"/>
              <a:ext cx="556563" cy="369332"/>
            </a:xfrm>
            <a:prstGeom prst="rect">
              <a:avLst/>
            </a:prstGeom>
            <a:noFill/>
          </p:spPr>
          <p:txBody>
            <a:bodyPr wrap="none" rtlCol="0">
              <a:spAutoFit/>
            </a:bodyPr>
            <a:lstStyle/>
            <a:p>
              <a:r>
                <a:rPr lang="fr-FR" dirty="0" smtClean="0">
                  <a:solidFill>
                    <a:srgbClr val="000000"/>
                  </a:solidFill>
                </a:rPr>
                <a:t>19c</a:t>
              </a:r>
              <a:endParaRPr lang="en-US" dirty="0">
                <a:solidFill>
                  <a:srgbClr val="000000"/>
                </a:solidFill>
              </a:endParaRPr>
            </a:p>
          </p:txBody>
        </p:sp>
        <p:sp>
          <p:nvSpPr>
            <p:cNvPr id="33" name="TextBox 32"/>
            <p:cNvSpPr txBox="1"/>
            <p:nvPr/>
          </p:nvSpPr>
          <p:spPr>
            <a:xfrm>
              <a:off x="3089577" y="1501572"/>
              <a:ext cx="556563" cy="369332"/>
            </a:xfrm>
            <a:prstGeom prst="rect">
              <a:avLst/>
            </a:prstGeom>
            <a:noFill/>
          </p:spPr>
          <p:txBody>
            <a:bodyPr wrap="none" rtlCol="0">
              <a:spAutoFit/>
            </a:bodyPr>
            <a:lstStyle/>
            <a:p>
              <a:r>
                <a:rPr lang="fr-FR" dirty="0">
                  <a:solidFill>
                    <a:srgbClr val="000000"/>
                  </a:solidFill>
                </a:rPr>
                <a:t>12c</a:t>
              </a:r>
              <a:endParaRPr lang="en-US" dirty="0">
                <a:solidFill>
                  <a:srgbClr val="000000"/>
                </a:solidFill>
              </a:endParaRPr>
            </a:p>
          </p:txBody>
        </p:sp>
        <p:sp>
          <p:nvSpPr>
            <p:cNvPr id="34" name="TextBox 33"/>
            <p:cNvSpPr txBox="1"/>
            <p:nvPr/>
          </p:nvSpPr>
          <p:spPr>
            <a:xfrm>
              <a:off x="8490177" y="1410742"/>
              <a:ext cx="556563" cy="369332"/>
            </a:xfrm>
            <a:prstGeom prst="rect">
              <a:avLst/>
            </a:prstGeom>
            <a:noFill/>
          </p:spPr>
          <p:txBody>
            <a:bodyPr wrap="none" rtlCol="0">
              <a:spAutoFit/>
            </a:bodyPr>
            <a:lstStyle/>
            <a:p>
              <a:r>
                <a:rPr lang="fr-FR" dirty="0">
                  <a:solidFill>
                    <a:srgbClr val="000000"/>
                  </a:solidFill>
                </a:rPr>
                <a:t>12c</a:t>
              </a:r>
              <a:endParaRPr lang="en-US" dirty="0">
                <a:solidFill>
                  <a:srgbClr val="000000"/>
                </a:solidFill>
              </a:endParaRPr>
            </a:p>
          </p:txBody>
        </p:sp>
        <p:cxnSp>
          <p:nvCxnSpPr>
            <p:cNvPr id="35" name="Straight Arrow Connector 31"/>
            <p:cNvCxnSpPr>
              <a:cxnSpLocks noChangeShapeType="1"/>
            </p:cNvCxnSpPr>
            <p:nvPr/>
          </p:nvCxnSpPr>
          <p:spPr bwMode="auto">
            <a:xfrm>
              <a:off x="9232320" y="4115544"/>
              <a:ext cx="0" cy="609600"/>
            </a:xfrm>
            <a:prstGeom prst="straightConnector1">
              <a:avLst/>
            </a:prstGeom>
            <a:noFill/>
            <a:ln w="28575" algn="ctr">
              <a:solidFill>
                <a:schemeClr val="accent2"/>
              </a:solidFill>
              <a:round/>
              <a:headEnd type="none" w="lg" len="lg"/>
              <a:tailEnd type="triangle" w="lg" len="lg"/>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336848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837982" y="365127"/>
            <a:ext cx="10368998" cy="687610"/>
          </a:xfrm>
        </p:spPr>
        <p:txBody>
          <a:bodyPr>
            <a:normAutofit fontScale="90000"/>
          </a:bodyPr>
          <a:lstStyle/>
          <a:p>
            <a:pPr eaLnBrk="1" hangingPunct="1"/>
            <a:r>
              <a:rPr lang="en-US" altLang="en-US" dirty="0"/>
              <a:t>Full Transportable Export/Import: Usage</a:t>
            </a:r>
          </a:p>
        </p:txBody>
      </p:sp>
      <p:sp>
        <p:nvSpPr>
          <p:cNvPr id="11267" name="Content Placeholder 2"/>
          <p:cNvSpPr>
            <a:spLocks noGrp="1"/>
          </p:cNvSpPr>
          <p:nvPr>
            <p:ph idx="1"/>
          </p:nvPr>
        </p:nvSpPr>
        <p:spPr>
          <a:xfrm>
            <a:off x="622300" y="1243013"/>
            <a:ext cx="10944225" cy="4073525"/>
          </a:xfrm>
        </p:spPr>
        <p:txBody>
          <a:bodyPr>
            <a:normAutofit fontScale="92500"/>
          </a:bodyPr>
          <a:lstStyle/>
          <a:p>
            <a:pPr eaLnBrk="1" hangingPunct="1"/>
            <a:r>
              <a:rPr lang="en-US" altLang="en-US" dirty="0"/>
              <a:t>A full transportable export exports all objects and data necessary to create a complete copy of the database. </a:t>
            </a:r>
          </a:p>
          <a:p>
            <a:pPr lvl="1" eaLnBrk="1" hangingPunct="1"/>
            <a:r>
              <a:rPr lang="en-US" altLang="en-US" dirty="0">
                <a:latin typeface="Courier New" panose="02070309020205020404" pitchFamily="49" charset="0"/>
                <a:cs typeface="Courier New" panose="02070309020205020404" pitchFamily="49" charset="0"/>
              </a:rPr>
              <a:t>TRANSPORTABLE=ALWAYS</a:t>
            </a:r>
            <a:r>
              <a:rPr lang="en-US" altLang="en-US" dirty="0"/>
              <a:t> parameter</a:t>
            </a:r>
          </a:p>
          <a:p>
            <a:pPr lvl="1" eaLnBrk="1" hangingPunct="1"/>
            <a:r>
              <a:rPr lang="en-US" altLang="en-US" dirty="0">
                <a:latin typeface="Courier New" panose="02070309020205020404" pitchFamily="49" charset="0"/>
                <a:cs typeface="Courier New" panose="02070309020205020404" pitchFamily="49" charset="0"/>
              </a:rPr>
              <a:t>FULL</a:t>
            </a:r>
            <a:r>
              <a:rPr lang="en-US" altLang="en-US" dirty="0"/>
              <a:t> parameter</a:t>
            </a:r>
          </a:p>
          <a:p>
            <a:pPr lvl="1" eaLnBrk="1" hangingPunct="1"/>
            <a:endParaRPr lang="fr-FR" altLang="en-US" dirty="0"/>
          </a:p>
          <a:p>
            <a:pPr eaLnBrk="1" hangingPunct="1"/>
            <a:endParaRPr lang="en-US" altLang="en-US" dirty="0"/>
          </a:p>
          <a:p>
            <a:pPr eaLnBrk="1" hangingPunct="1"/>
            <a:r>
              <a:rPr lang="en-US" altLang="en-US" dirty="0"/>
              <a:t>A full transportable import imports a dump file only if it has been created using the transportable option during export. </a:t>
            </a:r>
          </a:p>
          <a:p>
            <a:pPr lvl="1" eaLnBrk="1" hangingPunct="1"/>
            <a:r>
              <a:rPr lang="en-US" altLang="en-US" dirty="0">
                <a:latin typeface="Courier New" panose="02070309020205020404" pitchFamily="49" charset="0"/>
                <a:cs typeface="Courier New" panose="02070309020205020404" pitchFamily="49" charset="0"/>
              </a:rPr>
              <a:t>TRANSPORT_DATAFILES</a:t>
            </a:r>
          </a:p>
          <a:p>
            <a:pPr lvl="1" eaLnBrk="1" hangingPunct="1"/>
            <a:r>
              <a:rPr lang="fr-FR" altLang="en-US" dirty="0"/>
              <a:t>If the </a:t>
            </a:r>
            <a:r>
              <a:rPr lang="fr-FR" altLang="en-US" dirty="0">
                <a:latin typeface="Courier New" panose="02070309020205020404" pitchFamily="49" charset="0"/>
                <a:cs typeface="Courier New" panose="02070309020205020404" pitchFamily="49" charset="0"/>
              </a:rPr>
              <a:t>NETWORK_LINK</a:t>
            </a:r>
            <a:r>
              <a:rPr lang="fr-FR" altLang="en-US" dirty="0"/>
              <a:t> is used, it requires </a:t>
            </a:r>
            <a:r>
              <a:rPr lang="en-US" altLang="en-US" dirty="0">
                <a:latin typeface="Courier New" panose="02070309020205020404" pitchFamily="49" charset="0"/>
                <a:cs typeface="Courier New" panose="02070309020205020404" pitchFamily="49" charset="0"/>
              </a:rPr>
              <a:t>TRANSPORTABLE=ALWAYS</a:t>
            </a:r>
            <a:r>
              <a:rPr lang="en-US" altLang="en-US" dirty="0"/>
              <a:t> parameter.</a:t>
            </a:r>
          </a:p>
        </p:txBody>
      </p:sp>
      <p:sp>
        <p:nvSpPr>
          <p:cNvPr id="5" name="Content Placeholder 2"/>
          <p:cNvSpPr txBox="1">
            <a:spLocks noChangeAspect="1"/>
          </p:cNvSpPr>
          <p:nvPr/>
        </p:nvSpPr>
        <p:spPr bwMode="gray">
          <a:xfrm>
            <a:off x="623230" y="3001745"/>
            <a:ext cx="10942366"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marL="457200" indent="-457200" defTabSz="400050" eaLnBrk="1" hangingPunct="1">
              <a:tabLst>
                <a:tab pos="400050" algn="r"/>
                <a:tab pos="673100" algn="l"/>
              </a:tabLst>
              <a:defRPr/>
            </a:pPr>
            <a:r>
              <a:rPr lang="en-US" sz="1600" b="1" dirty="0">
                <a:latin typeface="Courier New" pitchFamily="49" charset="0"/>
                <a:cs typeface="Courier New" pitchFamily="49" charset="0"/>
              </a:rPr>
              <a:t>$ expdp user_name@</a:t>
            </a:r>
            <a:r>
              <a:rPr lang="en-US" sz="1600" b="1" dirty="0">
                <a:solidFill>
                  <a:srgbClr val="FF0000"/>
                </a:solidFill>
                <a:latin typeface="Courier New" pitchFamily="49" charset="0"/>
                <a:cs typeface="Courier New" pitchFamily="49" charset="0"/>
              </a:rPr>
              <a:t>pdb</a:t>
            </a:r>
            <a:r>
              <a:rPr lang="en-US" sz="1600" b="1" dirty="0">
                <a:latin typeface="Courier New" pitchFamily="49" charset="0"/>
                <a:cs typeface="Courier New" pitchFamily="49" charset="0"/>
              </a:rPr>
              <a:t> </a:t>
            </a:r>
            <a:r>
              <a:rPr lang="en-US" sz="1600" b="1" dirty="0">
                <a:solidFill>
                  <a:srgbClr val="FF0000"/>
                </a:solidFill>
                <a:latin typeface="Courier New" pitchFamily="49" charset="0"/>
                <a:cs typeface="Courier New" pitchFamily="49" charset="0"/>
              </a:rPr>
              <a:t>FULL=y</a:t>
            </a:r>
            <a:r>
              <a:rPr lang="en-US" sz="1600" b="1" dirty="0">
                <a:latin typeface="Courier New" pitchFamily="49" charset="0"/>
                <a:cs typeface="Courier New" pitchFamily="49" charset="0"/>
              </a:rPr>
              <a:t> DUMPFILE=expdat.dmp DIRECTORY=data_pump_dir    </a:t>
            </a:r>
          </a:p>
          <a:p>
            <a:pPr marL="457200" indent="-457200" defTabSz="400050" eaLnBrk="1" hangingPunct="1">
              <a:tabLst>
                <a:tab pos="400050" algn="r"/>
                <a:tab pos="673100" algn="l"/>
              </a:tabLst>
              <a:defRPr/>
            </a:pPr>
            <a:r>
              <a:rPr lang="en-US" sz="1600" b="1" dirty="0">
                <a:solidFill>
                  <a:srgbClr val="FF0000"/>
                </a:solidFill>
                <a:latin typeface="Courier New" pitchFamily="49" charset="0"/>
                <a:cs typeface="Courier New" pitchFamily="49" charset="0"/>
              </a:rPr>
              <a:t>                             TRANSPORTABLE=always</a:t>
            </a:r>
            <a:endParaRPr lang="en-US" sz="1600" b="1" dirty="0">
              <a:solidFill>
                <a:srgbClr val="00B050"/>
              </a:solidFill>
              <a:latin typeface="Courier New" pitchFamily="49" charset="0"/>
              <a:cs typeface="Arial" charset="0"/>
            </a:endParaRPr>
          </a:p>
        </p:txBody>
      </p:sp>
    </p:spTree>
    <p:custDataLst>
      <p:tags r:id="rId1"/>
    </p:custDataLst>
    <p:extLst>
      <p:ext uri="{BB962C8B-B14F-4D97-AF65-F5344CB8AC3E}">
        <p14:creationId xmlns:p14="http://schemas.microsoft.com/office/powerpoint/2010/main" val="3701464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endParaRPr lang="en-US" altLang="en-US" dirty="0"/>
          </a:p>
        </p:txBody>
      </p:sp>
    </p:spTree>
    <p:custDataLst>
      <p:tags r:id="rId1"/>
    </p:custDataLst>
    <p:extLst>
      <p:ext uri="{BB962C8B-B14F-4D97-AF65-F5344CB8AC3E}">
        <p14:creationId xmlns:p14="http://schemas.microsoft.com/office/powerpoint/2010/main" val="1335561121"/>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16dab3aee1cb68ab8debfd852d8e00867d31f"/>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9"/>
  <p:tag name="MARGIN_3" val="36"/>
  <p:tag name="MARGIN_4" val="63"/>
  <p:tag name="MARGIN_5" val="72"/>
  <p:tag name="FONT_SIZE" val="11"/>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72c5c05e-d7ee-4b5c-91cb-4d60ca02a162"/>
  <p:tag name="AUDIO_IMPORT" val="C:\Users\Peter Fusek\Desktop\DB12 eStudies\Utilities New Features\src\slides\SS\audio\5.wav"/>
  <p:tag name="AUDIO_ID" val="387"/>
  <p:tag name="ELAPSEDTIME" val="71.654"/>
  <p:tag name="ANNOTATION_COUNT" val="0"/>
  <p:tag name="TIMELINE" val="28.70/60.50"/>
  <p:tag name="ARTICULATE_SLIDE_PAUSE" val="0"/>
  <p:tag name="ARTICULATE_NAV_LEVEL" val="2"/>
  <p:tag name="ARTICULATE_PLAYLIST_ID" val="-1"/>
  <p:tag name="ARTICULATE_LOCK_SLIDE" val="0"/>
  <p:tag name="ARTICULATE_SLIDE_NAV" val="5"/>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9"/>
  <p:tag name="MARGIN_3" val="36"/>
  <p:tag name="MARGIN_4" val="63"/>
  <p:tag name="MARGIN_5" val="72"/>
  <p:tag name="FONT_SIZE" val="1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72c5c05e-d7ee-4b5c-91cb-4d60ca02a162"/>
  <p:tag name="AUDIO_IMPORT" val="C:\Users\Peter Fusek\Desktop\DB12 eStudies\Utilities New Features\src\slides\SS\audio\5.wav"/>
  <p:tag name="AUDIO_ID" val="387"/>
  <p:tag name="ELAPSEDTIME" val="71.654"/>
  <p:tag name="ANNOTATION_COUNT" val="0"/>
  <p:tag name="TIMELINE" val="28.70/60.50"/>
  <p:tag name="ARTICULATE_SLIDE_PAUSE" val="0"/>
  <p:tag name="ARTICULATE_NAV_LEVEL" val="2"/>
  <p:tag name="ARTICULATE_PLAYLIST_ID" val="-1"/>
  <p:tag name="ARTICULATE_LOCK_SLIDE" val="0"/>
  <p:tag name="ARTICULATE_SLIDE_NAV" val="5"/>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9"/>
  <p:tag name="MARGIN_3" val="36"/>
  <p:tag name="MARGIN_4" val="63"/>
  <p:tag name="MARGIN_5" val="72"/>
  <p:tag name="FONT_SIZE" val="11"/>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72c5c05e-d7ee-4b5c-91cb-4d60ca02a162"/>
  <p:tag name="AUDIO_IMPORT" val="C:\Users\Peter Fusek\Desktop\DB12 eStudies\Utilities New Features\src\slides\SS\audio\5.wav"/>
  <p:tag name="AUDIO_ID" val="387"/>
  <p:tag name="ELAPSEDTIME" val="71.654"/>
  <p:tag name="ANNOTATION_COUNT" val="0"/>
  <p:tag name="TIMELINE" val="28.70/60.50"/>
  <p:tag name="ARTICULATE_SLIDE_PAUSE" val="0"/>
  <p:tag name="ARTICULATE_NAV_LEVEL" val="2"/>
  <p:tag name="ARTICULATE_PLAYLIST_ID" val="-1"/>
  <p:tag name="ARTICULATE_LOCK_SLIDE" val="0"/>
  <p:tag name="ARTICULATE_SLIDE_NAV" val="5"/>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9"/>
  <p:tag name="MARGIN_3" val="36"/>
  <p:tag name="MARGIN_4" val="63"/>
  <p:tag name="MARGIN_5" val="72"/>
  <p:tag name="FONT_SIZE" val="11"/>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f3efa28f-f65c-49c5-9258-108c0240697d"/>
  <p:tag name="AUDIO_IMPORT" val="C:\Users\Peter Fusek\Desktop\DB12 eStudies\Utilities New Features\src\slides\SS\audio\19.wav"/>
  <p:tag name="AUDIO_ID" val="405"/>
  <p:tag name="ELAPSEDTIME" val="70.035"/>
  <p:tag name="ARTICULATE_SLIDE_PAUSE" val="0"/>
  <p:tag name="ARTICULATE_NAV_LEVEL" val="1"/>
  <p:tag name="ARTICULATE_PLAYLIST_ID" val="-1"/>
  <p:tag name="ARTICULATE_LOCK_SLIDE" val="0"/>
  <p:tag name="ARTICULATE_SLIDE_NAV" val="19"/>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9"/>
  <p:tag name="MARGIN_3" val="36"/>
  <p:tag name="MARGIN_4" val="63"/>
  <p:tag name="MARGIN_5" val="72"/>
  <p:tag name="FONT_SIZE" val="1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72c5c05e-d7ee-4b5c-91cb-4d60ca02a162"/>
  <p:tag name="AUDIO_IMPORT" val="C:\Users\Peter Fusek\Desktop\DB12 eStudies\Utilities New Features\src\slides\SS\audio\5.wav"/>
  <p:tag name="AUDIO_ID" val="387"/>
  <p:tag name="ELAPSEDTIME" val="71.654"/>
  <p:tag name="ANNOTATION_COUNT" val="0"/>
  <p:tag name="TIMELINE" val="28.70/60.50"/>
  <p:tag name="ARTICULATE_SLIDE_PAUSE" val="0"/>
  <p:tag name="ARTICULATE_NAV_LEVEL" val="2"/>
  <p:tag name="ARTICULATE_PLAYLIST_ID" val="-1"/>
  <p:tag name="ARTICULATE_LOCK_SLIDE" val="0"/>
  <p:tag name="ARTICULATE_SLIDE_NAV" val="5"/>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6556</TotalTime>
  <Words>2609</Words>
  <Application>Microsoft Office PowerPoint</Application>
  <PresentationFormat>Custom</PresentationFormat>
  <Paragraphs>303</Paragraphs>
  <Slides>14</Slides>
  <Notes>14</Notes>
  <HiddenSlides>1</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Data Movement</vt:lpstr>
      <vt:lpstr>Objectives </vt:lpstr>
      <vt:lpstr>Using Oracle Data Pump with PDBs</vt:lpstr>
      <vt:lpstr>Exporting from non-CDB and Importing into PDB</vt:lpstr>
      <vt:lpstr>Exporting and Importing Between PDBs</vt:lpstr>
      <vt:lpstr>Exporting from PDB and Importing into non-CDB</vt:lpstr>
      <vt:lpstr>Full Transportable Export/Import: Overview</vt:lpstr>
      <vt:lpstr>Full Transportable Export/Import: Usage</vt:lpstr>
      <vt:lpstr>PowerPoint Presentation</vt:lpstr>
      <vt:lpstr>Full Transportable Export/Import: Example</vt:lpstr>
      <vt:lpstr>Transporting a Database Over the Network: Example</vt:lpstr>
      <vt:lpstr>Using SQL*Loader with PDBs</vt:lpstr>
      <vt:lpstr>Summary</vt:lpstr>
      <vt:lpstr>Practice 12: Overview</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Movement</dc:title>
  <dc:subject>OU7_Jan2018</dc:subject>
  <dc:creator>Dominique Jeunot</dc:creator>
  <cp:keywords>OU7 PowerPoint Template</cp:keywords>
  <dc:description>Oracle University Production Services PowerPoint Template</dc:description>
  <cp:lastModifiedBy>HP</cp:lastModifiedBy>
  <cp:revision>32</cp:revision>
  <cp:lastPrinted>2002-03-28T23:57:22Z</cp:lastPrinted>
  <dcterms:created xsi:type="dcterms:W3CDTF">2018-02-23T08:53:26Z</dcterms:created>
  <dcterms:modified xsi:type="dcterms:W3CDTF">2021-01-06T18:16:48Z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