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88825" cy="6858000"/>
  <p:notesSz cx="7772400" cy="10058400"/>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316">
          <p15:clr>
            <a:srgbClr val="A4A3A4"/>
          </p15:clr>
        </p15:guide>
        <p15:guide id="5" pos="407">
          <p15:clr>
            <a:srgbClr val="A4A3A4"/>
          </p15:clr>
        </p15:guide>
        <p15:guide id="6" pos="498">
          <p15:clr>
            <a:srgbClr val="A4A3A4"/>
          </p15:clr>
        </p15:guide>
        <p15:guide id="7" pos="67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6688" autoAdjust="0"/>
    <p:restoredTop sz="58748" autoAdjust="0"/>
  </p:normalViewPr>
  <p:slideViewPr>
    <p:cSldViewPr showGuides="1">
      <p:cViewPr varScale="1">
        <p:scale>
          <a:sx n="115" d="100"/>
          <a:sy n="115" d="100"/>
        </p:scale>
        <p:origin x="1013" y="72"/>
      </p:cViewPr>
      <p:guideLst>
        <p:guide orient="horz" pos="2160"/>
        <p:guide orient="horz" pos="864"/>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2208" y="-72"/>
      </p:cViewPr>
      <p:guideLst>
        <p:guide orient="horz" pos="2923"/>
        <p:guide orient="horz" pos="283"/>
        <p:guide pos="2202"/>
        <p:guide pos="316"/>
        <p:guide pos="407"/>
        <p:guide pos="498"/>
        <p:guide pos="67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a:t>Oracle Database </a:t>
            </a:r>
            <a:r>
              <a:rPr lang="en-US" altLang="en-US" dirty="0" smtClean="0"/>
              <a:t>19c: </a:t>
            </a:r>
            <a:r>
              <a:rPr lang="en-US" altLang="en-US" dirty="0"/>
              <a:t>Managing Multitenant Architecture</a:t>
            </a:r>
            <a:r>
              <a:rPr lang="en-US" dirty="0"/>
              <a:t>   13 - </a:t>
            </a:r>
            <a:fld id="{7C951E65-0BAA-4B24-AD87-683F8269D8DB}" type="slidenum">
              <a:rPr lang="en-US" smtClean="0"/>
              <a:pPr>
                <a:defRPr/>
              </a:pPr>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51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457200" y="457200"/>
            <a:ext cx="6858000" cy="3859213"/>
          </a:xfrm>
          <a:ln/>
        </p:spPr>
      </p:sp>
      <p:sp>
        <p:nvSpPr>
          <p:cNvPr id="25603" name="Notes Placeholder 2"/>
          <p:cNvSpPr>
            <a:spLocks noGrp="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Font typeface="Times New Roman" panose="02020603050405020304" pitchFamily="18" charset="0"/>
              <a:buAutoNum type="arabicPeriod"/>
            </a:pPr>
            <a:r>
              <a:rPr lang="en-US" altLang="en-US" dirty="0"/>
              <a:t>Verify the</a:t>
            </a:r>
            <a:r>
              <a:rPr lang="en-US" altLang="en-US" dirty="0">
                <a:cs typeface="Arial" panose="020B0604020202020204" pitchFamily="34" charset="0"/>
              </a:rPr>
              <a:t> prerequisites: </a:t>
            </a:r>
            <a:r>
              <a:rPr lang="en-US" altLang="en-US" dirty="0"/>
              <a:t>The source PDB must be closed in MOUNTED mode and the </a:t>
            </a:r>
            <a:r>
              <a:rPr lang="en-US" altLang="en-US" dirty="0">
                <a:latin typeface="Courier New" panose="02070309020205020404" pitchFamily="49" charset="0"/>
                <a:cs typeface="Courier New" panose="02070309020205020404" pitchFamily="49" charset="0"/>
              </a:rPr>
              <a:t>COMPATIBLE</a:t>
            </a:r>
            <a:r>
              <a:rPr lang="en-US" altLang="en-US" dirty="0"/>
              <a:t> parameter must be set to 12.2 or higher</a:t>
            </a:r>
            <a:r>
              <a:rPr lang="en-US" altLang="en-US" dirty="0">
                <a:cs typeface="Arial" panose="020B0604020202020204" pitchFamily="34" charset="0"/>
              </a:rPr>
              <a:t>.</a:t>
            </a:r>
          </a:p>
          <a:p>
            <a:pPr lvl="2">
              <a:buFont typeface="Times New Roman" panose="02020603050405020304" pitchFamily="18" charset="0"/>
              <a:buAutoNum type="arabicPeriod"/>
            </a:pPr>
            <a:r>
              <a:rPr lang="en-US" altLang="en-US" dirty="0"/>
              <a:t>Start an RMAN session and connect to the CDB instance of the PDB to be transported.</a:t>
            </a:r>
          </a:p>
          <a:p>
            <a:pPr lvl="2">
              <a:buFont typeface="Times New Roman" panose="02020603050405020304" pitchFamily="18" charset="0"/>
              <a:buAutoNum type="arabicPeriod"/>
            </a:pPr>
            <a:r>
              <a:rPr lang="en-US" altLang="en-US" dirty="0">
                <a:solidFill>
                  <a:schemeClr val="tx1"/>
                </a:solidFill>
              </a:rPr>
              <a:t>For performing cross-platform PDB transport, you may need the exact name of the destination platform to which you are transporting data and may need to verify that the destination platform is of the same endian format.</a:t>
            </a:r>
            <a:endParaRPr lang="en-US" altLang="en-US" dirty="0"/>
          </a:p>
          <a:p>
            <a:pPr marL="442913" lvl="4"/>
            <a:r>
              <a:rPr lang="en-US" altLang="en-US" dirty="0">
                <a:solidFill>
                  <a:schemeClr val="tx1"/>
                </a:solidFill>
                <a:cs typeface="Courier New" panose="02070309020205020404" pitchFamily="49" charset="0"/>
              </a:rPr>
              <a:t>	SQL&gt; SELECT PLATFORM_ID, PLATFORM_NAME, ENDIAN_FORMAT</a:t>
            </a:r>
          </a:p>
          <a:p>
            <a:pPr marL="442913" lvl="4"/>
            <a:r>
              <a:rPr lang="en-US" altLang="en-US" dirty="0">
                <a:solidFill>
                  <a:schemeClr val="tx1"/>
                </a:solidFill>
                <a:cs typeface="Courier New" panose="02070309020205020404" pitchFamily="49" charset="0"/>
              </a:rPr>
              <a:t>     FROM V$TRANSPORTABLE_PLATFORM </a:t>
            </a:r>
          </a:p>
          <a:p>
            <a:pPr marL="442913" lvl="4"/>
            <a:r>
              <a:rPr lang="en-US" altLang="en-US" dirty="0">
                <a:solidFill>
                  <a:schemeClr val="tx1"/>
                </a:solidFill>
                <a:cs typeface="Courier New" panose="02070309020205020404" pitchFamily="49" charset="0"/>
              </a:rPr>
              <a:t>     WHERE UPPER(PLATFORM_NAME) LIKE '%LINUX%';</a:t>
            </a:r>
          </a:p>
          <a:p>
            <a:pPr lvl="2">
              <a:buFont typeface="Calibri" panose="020F0502020204030204" pitchFamily="34" charset="0"/>
              <a:buAutoNum type="arabicPeriod" startAt="4"/>
            </a:pPr>
            <a:r>
              <a:rPr lang="en-US" altLang="en-US" dirty="0">
                <a:solidFill>
                  <a:schemeClr val="tx1"/>
                </a:solidFill>
              </a:rPr>
              <a:t>Back up the source PDB by using the </a:t>
            </a:r>
            <a:r>
              <a:rPr lang="en-US" altLang="en-US" dirty="0">
                <a:solidFill>
                  <a:schemeClr val="tx1"/>
                </a:solidFill>
                <a:latin typeface="Courier New" panose="02070309020205020404" pitchFamily="49" charset="0"/>
                <a:cs typeface="Courier New" panose="02070309020205020404" pitchFamily="49" charset="0"/>
              </a:rPr>
              <a:t>BACKUP</a:t>
            </a:r>
            <a:r>
              <a:rPr lang="en-US" altLang="en-US" dirty="0">
                <a:solidFill>
                  <a:schemeClr val="tx1"/>
                </a:solidFill>
              </a:rPr>
              <a:t> command with </a:t>
            </a:r>
            <a:r>
              <a:rPr lang="en-US" altLang="en-US" dirty="0">
                <a:solidFill>
                  <a:schemeClr val="tx1"/>
                </a:solidFill>
                <a:latin typeface="Courier New" panose="02070309020205020404" pitchFamily="49" charset="0"/>
                <a:cs typeface="Courier New" panose="02070309020205020404" pitchFamily="49" charset="0"/>
              </a:rPr>
              <a:t>TO</a:t>
            </a:r>
            <a:r>
              <a:rPr lang="en-US" altLang="en-US" dirty="0"/>
              <a:t> </a:t>
            </a:r>
            <a:r>
              <a:rPr lang="en-US" altLang="en-US" dirty="0">
                <a:solidFill>
                  <a:schemeClr val="tx1"/>
                </a:solidFill>
                <a:latin typeface="Courier New" panose="02070309020205020404" pitchFamily="49" charset="0"/>
                <a:cs typeface="Courier New" panose="02070309020205020404" pitchFamily="49" charset="0"/>
              </a:rPr>
              <a:t>PLATFORM</a:t>
            </a:r>
            <a:r>
              <a:rPr lang="en-US" altLang="en-US" dirty="0">
                <a:solidFill>
                  <a:schemeClr val="tx1"/>
                </a:solidFill>
              </a:rPr>
              <a:t> or </a:t>
            </a:r>
            <a:r>
              <a:rPr lang="en-US" altLang="en-US" dirty="0">
                <a:solidFill>
                  <a:schemeClr val="tx1"/>
                </a:solidFill>
                <a:latin typeface="Courier New" panose="02070309020205020404" pitchFamily="49" charset="0"/>
                <a:cs typeface="Courier New" panose="02070309020205020404" pitchFamily="49" charset="0"/>
              </a:rPr>
              <a:t>FOR</a:t>
            </a:r>
            <a:r>
              <a:rPr lang="en-US" altLang="en-US" dirty="0"/>
              <a:t> </a:t>
            </a:r>
            <a:r>
              <a:rPr lang="en-US" altLang="en-US" dirty="0">
                <a:solidFill>
                  <a:schemeClr val="tx1"/>
                </a:solidFill>
                <a:latin typeface="Courier New" panose="02070309020205020404" pitchFamily="49" charset="0"/>
                <a:cs typeface="Courier New" panose="02070309020205020404" pitchFamily="49" charset="0"/>
              </a:rPr>
              <a:t>TRANSPORT</a:t>
            </a:r>
            <a:r>
              <a:rPr lang="en-US" altLang="en-US" dirty="0">
                <a:solidFill>
                  <a:schemeClr val="tx1"/>
                </a:solidFill>
              </a:rPr>
              <a:t>. The new </a:t>
            </a:r>
            <a:r>
              <a:rPr lang="en-US" altLang="en-US" dirty="0">
                <a:solidFill>
                  <a:schemeClr val="tx1"/>
                </a:solidFill>
                <a:latin typeface="Courier New" panose="02070309020205020404" pitchFamily="49" charset="0"/>
                <a:cs typeface="Courier New" panose="02070309020205020404" pitchFamily="49" charset="0"/>
              </a:rPr>
              <a:t>UNPLUG</a:t>
            </a:r>
            <a:r>
              <a:rPr lang="en-US" altLang="en-US" dirty="0"/>
              <a:t> </a:t>
            </a:r>
            <a:r>
              <a:rPr lang="en-US" altLang="en-US" dirty="0">
                <a:solidFill>
                  <a:schemeClr val="tx1"/>
                </a:solidFill>
                <a:latin typeface="Courier New" panose="02070309020205020404" pitchFamily="49" charset="0"/>
                <a:cs typeface="Courier New" panose="02070309020205020404" pitchFamily="49" charset="0"/>
              </a:rPr>
              <a:t>INTO</a:t>
            </a:r>
            <a:r>
              <a:rPr lang="en-US" altLang="en-US" dirty="0">
                <a:solidFill>
                  <a:schemeClr val="tx1"/>
                </a:solidFill>
              </a:rPr>
              <a:t> </a:t>
            </a:r>
            <a:r>
              <a:rPr lang="en-US" altLang="en-US" dirty="0"/>
              <a:t>clause creates the XML file containing the metadata of the PDB—tablespaces list, datafiles list, options, and parameters values. </a:t>
            </a:r>
            <a:r>
              <a:rPr lang="en-US" altLang="en-US" dirty="0">
                <a:solidFill>
                  <a:schemeClr val="tx1"/>
                </a:solidFill>
              </a:rPr>
              <a:t>The </a:t>
            </a:r>
            <a:r>
              <a:rPr lang="en-US" altLang="en-US" dirty="0">
                <a:solidFill>
                  <a:schemeClr val="tx1"/>
                </a:solidFill>
                <a:latin typeface="Courier New" panose="02070309020205020404" pitchFamily="49" charset="0"/>
                <a:cs typeface="Courier New" panose="02070309020205020404" pitchFamily="49" charset="0"/>
              </a:rPr>
              <a:t>FORMAT</a:t>
            </a:r>
            <a:r>
              <a:rPr lang="en-US" altLang="en-US" dirty="0">
                <a:solidFill>
                  <a:schemeClr val="tx1"/>
                </a:solidFill>
              </a:rPr>
              <a:t> clause indicates the directory where t</a:t>
            </a:r>
            <a:r>
              <a:rPr lang="en-US" altLang="en-US" dirty="0"/>
              <a:t>he backup sets containing the data required for cross-platform database transportation are stored on the source host.</a:t>
            </a:r>
            <a:r>
              <a:rPr lang="en-US" altLang="en-US" dirty="0">
                <a:solidFill>
                  <a:schemeClr val="tx1"/>
                </a:solidFill>
              </a:rPr>
              <a:t> </a:t>
            </a:r>
            <a:br>
              <a:rPr lang="en-US" altLang="en-US" dirty="0">
                <a:solidFill>
                  <a:schemeClr val="tx1"/>
                </a:solidFill>
              </a:rPr>
            </a:br>
            <a:r>
              <a:rPr lang="en-US" altLang="en-US" dirty="0">
                <a:solidFill>
                  <a:schemeClr val="tx1"/>
                </a:solidFill>
              </a:rPr>
              <a:t>In the first example in the slide, the conversion will take place on the source host, and the files stored in the </a:t>
            </a:r>
            <a:r>
              <a:rPr lang="en-US" altLang="en-US" dirty="0">
                <a:solidFill>
                  <a:schemeClr val="tx1"/>
                </a:solidFill>
                <a:latin typeface="Courier New" panose="02070309020205020404" pitchFamily="49" charset="0"/>
                <a:cs typeface="Courier New" panose="02070309020205020404" pitchFamily="49" charset="0"/>
              </a:rPr>
              <a:t>/bkp_dir</a:t>
            </a:r>
            <a:r>
              <a:rPr lang="en-US" altLang="en-US" dirty="0">
                <a:solidFill>
                  <a:schemeClr val="tx1"/>
                </a:solidFill>
                <a:cs typeface="Arial" panose="020B0604020202020204" pitchFamily="34" charset="0"/>
              </a:rPr>
              <a:t> </a:t>
            </a:r>
            <a:r>
              <a:rPr lang="en-US" altLang="en-US" dirty="0">
                <a:solidFill>
                  <a:schemeClr val="tx1"/>
                </a:solidFill>
              </a:rPr>
              <a:t>directory are converted for the Linux x86 64-bit platform</a:t>
            </a:r>
            <a:r>
              <a:rPr lang="en-US" altLang="en-US" dirty="0"/>
              <a:t>. </a:t>
            </a:r>
            <a:r>
              <a:rPr lang="en-US" altLang="en-US" dirty="0">
                <a:solidFill>
                  <a:schemeClr val="tx1"/>
                </a:solidFill>
              </a:rPr>
              <a:t>In the second example, the conversion will take place on the destination host </a:t>
            </a:r>
            <a:r>
              <a:rPr lang="en-US" altLang="en-US" dirty="0"/>
              <a:t>during the restore command, </a:t>
            </a:r>
            <a:r>
              <a:rPr lang="en-US" altLang="en-US" dirty="0">
                <a:solidFill>
                  <a:schemeClr val="tx1"/>
                </a:solidFill>
              </a:rPr>
              <a:t>and the files stored in </a:t>
            </a:r>
            <a:r>
              <a:rPr lang="en-US" altLang="en-US" dirty="0">
                <a:solidFill>
                  <a:schemeClr val="tx1"/>
                </a:solidFill>
                <a:latin typeface="Courier New" panose="02070309020205020404" pitchFamily="49" charset="0"/>
                <a:cs typeface="Courier New" panose="02070309020205020404" pitchFamily="49" charset="0"/>
              </a:rPr>
              <a:t>/bkp_dir</a:t>
            </a:r>
            <a:r>
              <a:rPr lang="en-US" altLang="en-US" dirty="0">
                <a:solidFill>
                  <a:schemeClr val="tx1"/>
                </a:solidFill>
                <a:cs typeface="Arial" panose="020B0604020202020204" pitchFamily="34" charset="0"/>
              </a:rPr>
              <a:t> </a:t>
            </a:r>
            <a:r>
              <a:rPr lang="en-US" altLang="en-US" dirty="0">
                <a:solidFill>
                  <a:schemeClr val="tx1"/>
                </a:solidFill>
              </a:rPr>
              <a:t>directory on the source host are not converted yet</a:t>
            </a:r>
            <a:r>
              <a:rPr lang="en-US" altLang="en-US" dirty="0"/>
              <a:t>.</a:t>
            </a:r>
          </a:p>
        </p:txBody>
      </p:sp>
      <p:sp>
        <p:nvSpPr>
          <p:cNvPr id="2560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F32E1C58-64E4-450D-AB9B-E51E4350EE8D}" type="slidenum">
              <a:rPr lang="en-US" altLang="en-US" smtClean="0"/>
              <a:t>10</a:t>
            </a:fld>
            <a:endParaRPr lang="en-US" altLang="en-US" dirty="0"/>
          </a:p>
        </p:txBody>
      </p:sp>
    </p:spTree>
    <p:extLst>
      <p:ext uri="{BB962C8B-B14F-4D97-AF65-F5344CB8AC3E}">
        <p14:creationId xmlns:p14="http://schemas.microsoft.com/office/powerpoint/2010/main" val="4267845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otes Placeholder 2"/>
          <p:cNvSpPr>
            <a:spLocks noGrp="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Font typeface="Calibri" panose="020F0502020204030204" pitchFamily="34" charset="0"/>
              <a:buAutoNum type="arabicPeriod" startAt="5"/>
            </a:pPr>
            <a:r>
              <a:rPr lang="en-US" altLang="en-US" dirty="0"/>
              <a:t>Disconnect from the source CDB.</a:t>
            </a:r>
          </a:p>
          <a:p>
            <a:pPr lvl="2">
              <a:buFont typeface="Calibri" panose="020F0502020204030204" pitchFamily="34" charset="0"/>
              <a:buAutoNum type="arabicPeriod" startAt="5"/>
            </a:pPr>
            <a:r>
              <a:rPr lang="en-US" altLang="en-US" dirty="0"/>
              <a:t>Move the backup sets and the XML file created by the </a:t>
            </a:r>
            <a:r>
              <a:rPr lang="en-US" altLang="en-US" dirty="0">
                <a:latin typeface="Courier New" panose="02070309020205020404" pitchFamily="49" charset="0"/>
                <a:cs typeface="Courier New" panose="02070309020205020404" pitchFamily="49" charset="0"/>
              </a:rPr>
              <a:t>BACKUP</a:t>
            </a:r>
            <a:r>
              <a:rPr lang="en-US" altLang="en-US" dirty="0">
                <a:cs typeface="Arial" panose="020B0604020202020204" pitchFamily="34" charset="0"/>
              </a:rPr>
              <a:t> </a:t>
            </a:r>
            <a:r>
              <a:rPr lang="en-US" altLang="en-US" dirty="0"/>
              <a:t>command to the destination host. You can use operating system utilities to move the backup sets and the XML file from the source host to the destination host.</a:t>
            </a:r>
          </a:p>
          <a:p>
            <a:pPr lvl="2">
              <a:buFont typeface="Calibri" panose="020F0502020204030204" pitchFamily="34" charset="0"/>
              <a:buAutoNum type="arabicPeriod" startAt="5"/>
            </a:pPr>
            <a:r>
              <a:rPr lang="en-US" altLang="en-US" dirty="0"/>
              <a:t>Connect to the destination CDB, to which the PDB must be transported</a:t>
            </a:r>
            <a:r>
              <a:rPr lang="en-US" altLang="en-US" dirty="0">
                <a:cs typeface="Arial" panose="020B0604020202020204" pitchFamily="34" charset="0"/>
              </a:rPr>
              <a:t>. Ensure that the destination CDB is opened.</a:t>
            </a:r>
          </a:p>
          <a:p>
            <a:pPr lvl="2">
              <a:buFont typeface="Calibri" panose="020F0502020204030204" pitchFamily="34" charset="0"/>
              <a:buAutoNum type="arabicPeriod" startAt="5"/>
            </a:pPr>
            <a:r>
              <a:rPr lang="en-US" altLang="en-US" dirty="0"/>
              <a:t>Use the </a:t>
            </a:r>
            <a:r>
              <a:rPr lang="en-US" altLang="en-US" dirty="0">
                <a:latin typeface="Courier New" panose="02070309020205020404" pitchFamily="49" charset="0"/>
                <a:cs typeface="Courier New" panose="02070309020205020404" pitchFamily="49" charset="0"/>
              </a:rPr>
              <a:t>RESTORE</a:t>
            </a:r>
            <a:r>
              <a:rPr lang="en-US" altLang="en-US" dirty="0">
                <a:cs typeface="Arial" panose="020B0604020202020204" pitchFamily="34" charset="0"/>
              </a:rPr>
              <a:t> </a:t>
            </a:r>
            <a:r>
              <a:rPr lang="en-US" altLang="en-US" dirty="0"/>
              <a:t>command to restore the files for the newly created PDB to the target location and plug the files into the new PDB by using the new </a:t>
            </a:r>
            <a:r>
              <a:rPr lang="en-US" altLang="en-US" dirty="0">
                <a:latin typeface="Courier New" panose="02070309020205020404" pitchFamily="49" charset="0"/>
                <a:cs typeface="Courier New" panose="02070309020205020404" pitchFamily="49" charset="0"/>
              </a:rPr>
              <a:t>USING</a:t>
            </a:r>
            <a:r>
              <a:rPr lang="en-US" altLang="en-US" dirty="0"/>
              <a:t> clause.</a:t>
            </a:r>
            <a:endParaRPr lang="en-US" altLang="en-US" dirty="0">
              <a:solidFill>
                <a:schemeClr val="tx1"/>
              </a:solidFill>
              <a:cs typeface="Arial" panose="020B0604020202020204" pitchFamily="34" charset="0"/>
            </a:endParaRPr>
          </a:p>
          <a:p>
            <a:pPr lvl="2">
              <a:buFont typeface="Calibri" panose="020F0502020204030204" pitchFamily="34" charset="0"/>
              <a:buAutoNum type="arabicPeriod" startAt="5"/>
            </a:pPr>
            <a:endParaRPr lang="en-US" altLang="en-US" dirty="0"/>
          </a:p>
        </p:txBody>
      </p:sp>
      <p:sp>
        <p:nvSpPr>
          <p:cNvPr id="2765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8DF3C59F-D67E-42DB-A1CA-2182B24EAD82}" type="slidenum">
              <a:rPr lang="en-US" altLang="en-US" smtClean="0"/>
              <a:t>11</a:t>
            </a:fld>
            <a:endParaRPr lang="en-US" altLang="en-US" dirty="0"/>
          </a:p>
        </p:txBody>
      </p:sp>
      <p:sp>
        <p:nvSpPr>
          <p:cNvPr id="27652" name="Slide Image Placeholder 6"/>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280107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dirty="0"/>
          </a:p>
        </p:txBody>
      </p:sp>
      <p:sp>
        <p:nvSpPr>
          <p:cNvPr id="2969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1CE80C50-98A4-455F-AE20-473FA69AA1BB}" type="slidenum">
              <a:rPr lang="en-US" altLang="en-US" smtClean="0"/>
              <a:t>12</a:t>
            </a:fld>
            <a:endParaRPr lang="en-US" altLang="en-US" dirty="0"/>
          </a:p>
        </p:txBody>
      </p:sp>
      <p:sp>
        <p:nvSpPr>
          <p:cNvPr id="29700" name="Slide Image Placeholder 11"/>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1866021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dirty="0"/>
          </a:p>
        </p:txBody>
      </p:sp>
      <p:sp>
        <p:nvSpPr>
          <p:cNvPr id="3174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1B08A989-B3F3-404E-BF6D-3A1DDEC94420}" type="slidenum">
              <a:rPr lang="en-US" altLang="en-US" smtClean="0"/>
              <a:t>13</a:t>
            </a:fld>
            <a:endParaRPr lang="en-US" altLang="en-US" dirty="0"/>
          </a:p>
        </p:txBody>
      </p:sp>
      <p:sp>
        <p:nvSpPr>
          <p:cNvPr id="31748" name="Slide Image Placeholder 7"/>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17019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a complete understanding of the CDB and PDBs upgrade procedures, refer to the Oracle documentation:</a:t>
            </a:r>
          </a:p>
          <a:p>
            <a:pPr lvl="2"/>
            <a:r>
              <a:rPr lang="en-US" altLang="en-US" i="1" dirty="0"/>
              <a:t>Oracle Database Database Upgrade Guide </a:t>
            </a:r>
            <a:r>
              <a:rPr lang="en-US" altLang="en-US" i="1" dirty="0" smtClean="0"/>
              <a:t>19c</a:t>
            </a:r>
            <a:endParaRPr lang="en-US" altLang="en-US" i="1" dirty="0"/>
          </a:p>
          <a:p>
            <a:endParaRPr lang="en-US" altLang="en-US" dirty="0"/>
          </a:p>
        </p:txBody>
      </p:sp>
      <p:sp>
        <p:nvSpPr>
          <p:cNvPr id="921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7313FD8B-0CB0-43C5-80CB-855A23410E14}" type="slidenum">
              <a:rPr lang="en-US" altLang="en-US" smtClean="0"/>
              <a:t>2</a:t>
            </a:fld>
            <a:endParaRPr lang="en-US" altLang="en-US" dirty="0"/>
          </a:p>
        </p:txBody>
      </p:sp>
      <p:sp>
        <p:nvSpPr>
          <p:cNvPr id="9220" name="Slide Image Placeholder 8"/>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40621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457200" y="457200"/>
            <a:ext cx="6858000" cy="3859213"/>
          </a:xfrm>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There are different methods to upgrade a CDB from Oracle Database 12c to Oracle Database </a:t>
            </a:r>
            <a:r>
              <a:rPr lang="en-US" altLang="en-US" dirty="0" smtClean="0"/>
              <a:t>19c.</a:t>
            </a:r>
            <a:endParaRPr lang="en-US" altLang="en-US" dirty="0"/>
          </a:p>
          <a:p>
            <a:pPr lvl="2">
              <a:buFont typeface="Arial" panose="020B0604020202020204" pitchFamily="34" charset="0"/>
              <a:buChar char="•"/>
            </a:pPr>
            <a:r>
              <a:rPr lang="en-US" altLang="en-US" dirty="0"/>
              <a:t>Oracle Data Pump Export and Import</a:t>
            </a:r>
          </a:p>
          <a:p>
            <a:pPr lvl="2">
              <a:buFont typeface="Arial" panose="020B0604020202020204" pitchFamily="34" charset="0"/>
              <a:buChar char="•"/>
            </a:pPr>
            <a:r>
              <a:rPr lang="en-US" altLang="en-US" dirty="0"/>
              <a:t>Database Upgrade Assistant (DBUA)</a:t>
            </a:r>
          </a:p>
          <a:p>
            <a:pPr lvl="2">
              <a:buFont typeface="Arial" panose="020B0604020202020204" pitchFamily="34" charset="0"/>
              <a:buChar char="•"/>
            </a:pPr>
            <a:r>
              <a:rPr lang="en-US" altLang="en-US" dirty="0"/>
              <a:t>Manual upgrade by using scripts</a:t>
            </a:r>
          </a:p>
        </p:txBody>
      </p:sp>
      <p:sp>
        <p:nvSpPr>
          <p:cNvPr id="112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4DB43E42-97CC-4235-B650-AB0A0D3DF88A}" type="slidenum">
              <a:rPr lang="en-US" altLang="en-US" smtClean="0"/>
              <a:t>3</a:t>
            </a:fld>
            <a:endParaRPr lang="en-US" altLang="en-US" dirty="0"/>
          </a:p>
        </p:txBody>
      </p:sp>
    </p:spTree>
    <p:extLst>
      <p:ext uri="{BB962C8B-B14F-4D97-AF65-F5344CB8AC3E}">
        <p14:creationId xmlns:p14="http://schemas.microsoft.com/office/powerpoint/2010/main" val="268531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457200" y="457200"/>
            <a:ext cx="6858000" cy="3859213"/>
          </a:xfrm>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To upgrade the CDB and PDBs from Oracle Database 12c to Oracle Database </a:t>
            </a:r>
            <a:r>
              <a:rPr lang="en-US" altLang="en-US" dirty="0" smtClean="0"/>
              <a:t>19c, </a:t>
            </a:r>
            <a:r>
              <a:rPr lang="en-US" altLang="en-US" dirty="0"/>
              <a:t>use the DBUA utility or proceed with manual steps as described in the slide.</a:t>
            </a:r>
          </a:p>
          <a:p>
            <a:pPr lvl="1"/>
            <a:r>
              <a:rPr lang="en-US" altLang="en-US" dirty="0"/>
              <a:t>In step 2, when running </a:t>
            </a:r>
            <a:r>
              <a:rPr lang="en-US" altLang="en-US" dirty="0">
                <a:latin typeface="Courier New" panose="02070309020205020404" pitchFamily="49" charset="0"/>
                <a:cs typeface="Courier New" panose="02070309020205020404" pitchFamily="49" charset="0"/>
              </a:rPr>
              <a:t>preupgrade.jar</a:t>
            </a:r>
            <a:r>
              <a:rPr lang="en-US" altLang="en-US" dirty="0"/>
              <a:t> in a CDB, make sure that all the PDBs are opened. The fixup scripts and log files are generated in the pre-upgrade directory of the source database, in </a:t>
            </a:r>
            <a:r>
              <a:rPr lang="en-US" altLang="en-US" dirty="0">
                <a:latin typeface="Courier New" panose="02070309020205020404" pitchFamily="49" charset="0"/>
                <a:cs typeface="Courier New" panose="02070309020205020404" pitchFamily="49" charset="0"/>
              </a:rPr>
              <a:t>$ORACLE_BASE/cfgtoollogs/SID/preupgrade</a:t>
            </a:r>
            <a:r>
              <a:rPr lang="en-US" altLang="en-US" dirty="0"/>
              <a:t>.</a:t>
            </a:r>
          </a:p>
          <a:p>
            <a:pPr lvl="1"/>
            <a:r>
              <a:rPr lang="en-US" altLang="en-US" dirty="0"/>
              <a:t>In step 4, use the </a:t>
            </a:r>
            <a:r>
              <a:rPr lang="en-US" altLang="en-US" dirty="0">
                <a:latin typeface="Courier New" panose="02070309020205020404" pitchFamily="49" charset="0"/>
                <a:cs typeface="Courier New" panose="02070309020205020404" pitchFamily="49" charset="0"/>
              </a:rPr>
              <a:t>catcon.pl</a:t>
            </a:r>
            <a:r>
              <a:rPr lang="en-US" altLang="en-US" dirty="0"/>
              <a:t> script to execute the pre-upgrade SQL scripts in the CDB root and in specified PDBs in the correct order. The command in the slide executes the </a:t>
            </a:r>
            <a:r>
              <a:rPr lang="en-US" altLang="en-US" dirty="0">
                <a:latin typeface="Courier New" panose="02070309020205020404" pitchFamily="49" charset="0"/>
                <a:cs typeface="Courier New" panose="02070309020205020404" pitchFamily="49" charset="0"/>
              </a:rPr>
              <a:t>preupgrade_fixups.sql</a:t>
            </a:r>
            <a:r>
              <a:rPr lang="en-US" altLang="en-US" dirty="0"/>
              <a:t> script on all containers in the CDB. </a:t>
            </a:r>
          </a:p>
          <a:p>
            <a:pPr lvl="1"/>
            <a:r>
              <a:rPr lang="en-US" altLang="en-US" dirty="0"/>
              <a:t>You can define a list of PDBs to upgrade either by using an inclusion list with the </a:t>
            </a:r>
            <a:r>
              <a:rPr lang="en-US" altLang="en-US" dirty="0">
                <a:latin typeface="Courier New" panose="02070309020205020404" pitchFamily="49" charset="0"/>
                <a:cs typeface="Courier New" panose="02070309020205020404" pitchFamily="49" charset="0"/>
              </a:rPr>
              <a:t>-c</a:t>
            </a:r>
            <a:r>
              <a:rPr lang="en-US" altLang="en-US" dirty="0"/>
              <a:t> parameter or an exclusion list with the </a:t>
            </a:r>
            <a:r>
              <a:rPr lang="en-US" altLang="en-US" dirty="0">
                <a:latin typeface="Courier New" panose="02070309020205020404" pitchFamily="49" charset="0"/>
                <a:cs typeface="Courier New" panose="02070309020205020404" pitchFamily="49" charset="0"/>
              </a:rPr>
              <a:t>-C</a:t>
            </a:r>
            <a:r>
              <a:rPr lang="en-US" altLang="en-US" dirty="0"/>
              <a:t> parameter. </a:t>
            </a:r>
          </a:p>
          <a:p>
            <a:pPr lvl="1"/>
            <a:r>
              <a:rPr lang="en-US" altLang="en-US" dirty="0"/>
              <a:t>The output of the progressing operation is displayed by default on </a:t>
            </a:r>
            <a:r>
              <a:rPr lang="en-US" altLang="en-US" dirty="0">
                <a:latin typeface="Courier New" panose="02070309020205020404" pitchFamily="49" charset="0"/>
                <a:cs typeface="Courier New" panose="02070309020205020404" pitchFamily="49" charset="0"/>
              </a:rPr>
              <a:t>TERMINAL</a:t>
            </a:r>
            <a:r>
              <a:rPr lang="en-US" altLang="en-US" dirty="0"/>
              <a:t>. The output can be a </a:t>
            </a:r>
            <a:r>
              <a:rPr lang="en-US" altLang="en-US" dirty="0">
                <a:latin typeface="Courier New" panose="02070309020205020404" pitchFamily="49" charset="0"/>
                <a:cs typeface="Courier New" panose="02070309020205020404" pitchFamily="49" charset="0"/>
              </a:rPr>
              <a:t>FILE</a:t>
            </a:r>
            <a:r>
              <a:rPr lang="en-US" altLang="en-US" dirty="0"/>
              <a:t> or a directory (</a:t>
            </a:r>
            <a:r>
              <a:rPr lang="en-US" altLang="en-US" dirty="0">
                <a:latin typeface="Courier New" panose="02070309020205020404" pitchFamily="49" charset="0"/>
                <a:cs typeface="Courier New" panose="02070309020205020404" pitchFamily="49" charset="0"/>
              </a:rPr>
              <a:t>DIR</a:t>
            </a:r>
            <a:r>
              <a:rPr lang="en-US" altLang="en-US" dirty="0"/>
              <a:t>). Finally the type of the output is either </a:t>
            </a:r>
            <a:r>
              <a:rPr lang="en-US" altLang="en-US" dirty="0">
                <a:latin typeface="Courier New" panose="02070309020205020404" pitchFamily="49" charset="0"/>
                <a:cs typeface="Courier New" panose="02070309020205020404" pitchFamily="49" charset="0"/>
              </a:rPr>
              <a:t>TEXT</a:t>
            </a:r>
            <a:r>
              <a:rPr lang="en-US" altLang="en-US" dirty="0"/>
              <a:t> by default or </a:t>
            </a:r>
            <a:r>
              <a:rPr lang="en-US" altLang="en-US" dirty="0">
                <a:latin typeface="Courier New" panose="02070309020205020404" pitchFamily="49" charset="0"/>
                <a:cs typeface="Courier New" panose="02070309020205020404" pitchFamily="49" charset="0"/>
              </a:rPr>
              <a:t>XML</a:t>
            </a:r>
            <a:r>
              <a:rPr lang="en-US" altLang="en-US" dirty="0"/>
              <a:t>. It generates log files that you can view to confirm that the SQL script or SQL statement did not generate unexpected errors. It also starts multiple processes and assigns new scripts to them as they finish running scripts previously assigned to them.</a:t>
            </a:r>
          </a:p>
          <a:p>
            <a:pPr lvl="1"/>
            <a:r>
              <a:rPr lang="en-US" altLang="en-US" dirty="0"/>
              <a:t>In step 7, remove desupported initialization parameters, adjust deprecated initialization parameters, and add new ones. Make sure that all path names in the parameter file are fully specified.</a:t>
            </a:r>
          </a:p>
        </p:txBody>
      </p:sp>
      <p:sp>
        <p:nvSpPr>
          <p:cNvPr id="1331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DB64D2A2-976D-4B84-9876-42E3FCCCAE45}" type="slidenum">
              <a:rPr lang="en-US" altLang="en-US" smtClean="0"/>
              <a:t>4</a:t>
            </a:fld>
            <a:endParaRPr lang="en-US" altLang="en-US" dirty="0"/>
          </a:p>
        </p:txBody>
      </p:sp>
    </p:spTree>
    <p:extLst>
      <p:ext uri="{BB962C8B-B14F-4D97-AF65-F5344CB8AC3E}">
        <p14:creationId xmlns:p14="http://schemas.microsoft.com/office/powerpoint/2010/main" val="150194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457200" y="457200"/>
            <a:ext cx="6858000" cy="3859213"/>
          </a:xfrm>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step 9, DBUA or </a:t>
            </a:r>
            <a:r>
              <a:rPr lang="en-US" altLang="en-US" dirty="0">
                <a:latin typeface="Courier New" panose="02070309020205020404" pitchFamily="49" charset="0"/>
                <a:cs typeface="Courier New" panose="02070309020205020404" pitchFamily="49" charset="0"/>
              </a:rPr>
              <a:t>catctl.pl</a:t>
            </a:r>
            <a:r>
              <a:rPr lang="en-US" altLang="en-US" dirty="0"/>
              <a:t> automatically runs the Parallel Upgrade Utility. </a:t>
            </a:r>
          </a:p>
          <a:p>
            <a:pPr lvl="1"/>
            <a:r>
              <a:rPr lang="en-US" altLang="en-US" dirty="0"/>
              <a:t>To upgrade a subset of PDBs within a CDB, you can specify either an inclusion list with the </a:t>
            </a:r>
            <a:r>
              <a:rPr lang="en-US" altLang="en-US" dirty="0">
                <a:latin typeface="Courier New" panose="02070309020205020404" pitchFamily="49" charset="0"/>
                <a:cs typeface="Courier New" panose="02070309020205020404" pitchFamily="49" charset="0"/>
              </a:rPr>
              <a:t>-c</a:t>
            </a:r>
            <a:r>
              <a:rPr lang="en-US" altLang="en-US" dirty="0"/>
              <a:t> parameter or an exclusion list with the </a:t>
            </a:r>
            <a:r>
              <a:rPr lang="en-US" altLang="en-US" dirty="0">
                <a:latin typeface="Courier New" panose="02070309020205020404" pitchFamily="49" charset="0"/>
                <a:cs typeface="Courier New" panose="02070309020205020404" pitchFamily="49" charset="0"/>
              </a:rPr>
              <a:t>-C</a:t>
            </a:r>
            <a:r>
              <a:rPr lang="en-US" altLang="en-US" dirty="0"/>
              <a:t> parameter. Use the </a:t>
            </a:r>
            <a:r>
              <a:rPr lang="en-US" altLang="en-US" dirty="0">
                <a:latin typeface="Courier New" panose="02070309020205020404" pitchFamily="49" charset="0"/>
                <a:cs typeface="Courier New" panose="02070309020205020404" pitchFamily="49" charset="0"/>
              </a:rPr>
              <a:t>-l</a:t>
            </a:r>
            <a:r>
              <a:rPr lang="en-US" altLang="en-US" dirty="0"/>
              <a:t> parameter to specify the directory to use for the spool log files.</a:t>
            </a:r>
          </a:p>
          <a:p>
            <a:pPr lvl="1"/>
            <a:r>
              <a:rPr lang="en-US" altLang="en-US" dirty="0"/>
              <a:t>In step 11, use the </a:t>
            </a:r>
            <a:r>
              <a:rPr lang="en-US" altLang="en-US" dirty="0">
                <a:latin typeface="Courier New" panose="02070309020205020404" pitchFamily="49" charset="0"/>
                <a:cs typeface="Courier New" panose="02070309020205020404" pitchFamily="49" charset="0"/>
              </a:rPr>
              <a:t>catcon.pl</a:t>
            </a:r>
            <a:r>
              <a:rPr lang="en-US" altLang="en-US" dirty="0"/>
              <a:t> script to execute the </a:t>
            </a:r>
            <a:r>
              <a:rPr lang="en-US" altLang="en-US" dirty="0">
                <a:latin typeface="Courier New" panose="02070309020205020404" pitchFamily="49" charset="0"/>
                <a:cs typeface="Courier New" panose="02070309020205020404" pitchFamily="49" charset="0"/>
              </a:rPr>
              <a:t>postupgrade_fixups.sql</a:t>
            </a:r>
            <a:r>
              <a:rPr lang="en-US" altLang="en-US" dirty="0"/>
              <a:t> </a:t>
            </a:r>
            <a:r>
              <a:rPr lang="en-US" altLang="en-US" dirty="0">
                <a:cs typeface="Arial" panose="020B0604020202020204" pitchFamily="34" charset="0"/>
              </a:rPr>
              <a:t>script. </a:t>
            </a:r>
            <a:endParaRPr lang="en-US" altLang="en-US" dirty="0"/>
          </a:p>
          <a:p>
            <a:pPr lvl="1"/>
            <a:r>
              <a:rPr lang="en-US" altLang="en-US" b="1" dirty="0"/>
              <a:t>Note:</a:t>
            </a:r>
            <a:r>
              <a:rPr lang="en-US" altLang="en-US" dirty="0"/>
              <a:t> A prioritized list is used in any upgrade from 11.2.0.3.0, 11.2.0.4.0, 12.1.0.1.0, or 12.1.0.2.0, 12.2.0.1.0 to 18.1. Default priorities are set to containers, with the CDB root being always upgraded first. The DBA can alter the priority so that PDBs are upgraded according to the configured priority order.</a:t>
            </a:r>
          </a:p>
          <a:p>
            <a:pPr lvl="1"/>
            <a:r>
              <a:rPr lang="fr-FR" altLang="en-US" dirty="0"/>
              <a:t>In step 12, after shutting the instance down, update the </a:t>
            </a:r>
            <a:r>
              <a:rPr lang="fr-FR" altLang="en-US" dirty="0">
                <a:latin typeface="Courier New" panose="02070309020205020404" pitchFamily="49" charset="0"/>
                <a:cs typeface="Courier New" panose="02070309020205020404" pitchFamily="49" charset="0"/>
              </a:rPr>
              <a:t>/etc/oratab </a:t>
            </a:r>
            <a:r>
              <a:rPr lang="fr-FR" altLang="en-US" dirty="0"/>
              <a:t>file to set the </a:t>
            </a:r>
            <a:r>
              <a:rPr lang="fr-FR" altLang="en-US" dirty="0" smtClean="0"/>
              <a:t>19c </a:t>
            </a:r>
            <a:r>
              <a:rPr lang="fr-FR" altLang="en-US" dirty="0">
                <a:latin typeface="Courier New" panose="02070309020205020404" pitchFamily="49" charset="0"/>
                <a:cs typeface="Courier New" panose="02070309020205020404" pitchFamily="49" charset="0"/>
              </a:rPr>
              <a:t>ORACLE_HOME</a:t>
            </a:r>
            <a:r>
              <a:rPr lang="fr-FR" altLang="en-US" dirty="0"/>
              <a:t> for the upgraded CDB and create the new password file, the </a:t>
            </a:r>
            <a:r>
              <a:rPr lang="fr-FR" altLang="en-US" dirty="0" smtClean="0"/>
              <a:t>19c </a:t>
            </a:r>
            <a:r>
              <a:rPr lang="fr-FR" altLang="en-US" dirty="0">
                <a:latin typeface="Courier New" panose="02070309020205020404" pitchFamily="49" charset="0"/>
                <a:cs typeface="Courier New" panose="02070309020205020404" pitchFamily="49" charset="0"/>
              </a:rPr>
              <a:t>ORACLE_HOME/dbs</a:t>
            </a:r>
            <a:r>
              <a:rPr lang="fr-FR" altLang="en-US" dirty="0">
                <a:cs typeface="Arial" panose="020B0604020202020204" pitchFamily="34" charset="0"/>
              </a:rPr>
              <a:t>.</a:t>
            </a:r>
            <a:endParaRPr lang="en-US" altLang="en-US" dirty="0">
              <a:cs typeface="Arial" panose="020B0604020202020204" pitchFamily="34" charset="0"/>
            </a:endParaRPr>
          </a:p>
        </p:txBody>
      </p:sp>
      <p:sp>
        <p:nvSpPr>
          <p:cNvPr id="153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5224DB7B-E016-4C29-8923-215271AB7DB4}" type="slidenum">
              <a:rPr lang="en-US" altLang="en-US" smtClean="0"/>
              <a:t>5</a:t>
            </a:fld>
            <a:endParaRPr lang="en-US" altLang="en-US" dirty="0"/>
          </a:p>
        </p:txBody>
      </p:sp>
    </p:spTree>
    <p:extLst>
      <p:ext uri="{BB962C8B-B14F-4D97-AF65-F5344CB8AC3E}">
        <p14:creationId xmlns:p14="http://schemas.microsoft.com/office/powerpoint/2010/main" val="3874844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457200" y="457200"/>
            <a:ext cx="6858000" cy="3859213"/>
          </a:xfrm>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You can also upgrade a specific PDB without upgrading the whole CDB:</a:t>
            </a:r>
          </a:p>
          <a:p>
            <a:pPr lvl="2">
              <a:buFont typeface="Calibri" panose="020F0502020204030204" pitchFamily="34" charset="0"/>
              <a:buAutoNum type="arabicPeriod"/>
            </a:pPr>
            <a:r>
              <a:rPr lang="en-US" altLang="en-US" dirty="0"/>
              <a:t>Prepare the PDB to be unplugged and upgraded in another CDB by executing the same jar file as in the previous slide but only on the PDB. The fixup scripts and log files are generated in the pre-upgrade directory of the source database, in the </a:t>
            </a:r>
            <a:r>
              <a:rPr lang="en-US" altLang="en-US" dirty="0">
                <a:latin typeface="Courier New" panose="02070309020205020404" pitchFamily="49" charset="0"/>
                <a:cs typeface="Courier New" panose="02070309020205020404" pitchFamily="49" charset="0"/>
              </a:rPr>
              <a:t>$ORACLE_BASE/cfgtoollogs/SID/preupgrade</a:t>
            </a:r>
            <a:r>
              <a:rPr lang="en-US" altLang="en-US" dirty="0"/>
              <a:t> directory. Execute the </a:t>
            </a:r>
            <a:r>
              <a:rPr lang="en-US" altLang="en-US" dirty="0">
                <a:latin typeface="Courier New" panose="02070309020205020404" pitchFamily="49" charset="0"/>
                <a:cs typeface="Courier New" panose="02070309020205020404" pitchFamily="49" charset="0"/>
              </a:rPr>
              <a:t>preupgrade_fixups.sql</a:t>
            </a:r>
            <a:r>
              <a:rPr lang="en-US" altLang="en-US" dirty="0">
                <a:cs typeface="Arial" panose="020B0604020202020204" pitchFamily="34" charset="0"/>
              </a:rPr>
              <a:t> script in the PDB.</a:t>
            </a:r>
            <a:r>
              <a:rPr lang="en-US" altLang="en-US" dirty="0"/>
              <a:t> </a:t>
            </a:r>
          </a:p>
          <a:p>
            <a:pPr lvl="2">
              <a:buFont typeface="Calibri" panose="020F0502020204030204" pitchFamily="34" charset="0"/>
              <a:buAutoNum type="arabicPeriod"/>
            </a:pPr>
            <a:r>
              <a:rPr lang="en-US" altLang="en-US" dirty="0"/>
              <a:t>Close the PDB from the 12c CDB to unplug it. Then plug it into the target </a:t>
            </a:r>
            <a:r>
              <a:rPr lang="en-US" altLang="en-US" dirty="0" smtClean="0"/>
              <a:t>19c </a:t>
            </a:r>
            <a:r>
              <a:rPr lang="en-US" altLang="en-US" dirty="0"/>
              <a:t>CDB.</a:t>
            </a:r>
          </a:p>
          <a:p>
            <a:pPr lvl="2">
              <a:buFont typeface="Calibri" panose="020F0502020204030204" pitchFamily="34" charset="0"/>
              <a:buAutoNum type="arabicPeriod"/>
            </a:pPr>
            <a:r>
              <a:rPr lang="en-US" altLang="en-US" dirty="0"/>
              <a:t>Open the PDB in the target </a:t>
            </a:r>
            <a:r>
              <a:rPr lang="en-US" altLang="en-US" dirty="0" smtClean="0"/>
              <a:t>19c </a:t>
            </a:r>
            <a:r>
              <a:rPr lang="en-US" altLang="en-US" dirty="0"/>
              <a:t>CDB in upgrade mode and upgrade it to </a:t>
            </a:r>
            <a:r>
              <a:rPr lang="en-US" altLang="en-US" dirty="0" smtClean="0"/>
              <a:t>19c.</a:t>
            </a:r>
            <a:endParaRPr lang="en-US" altLang="en-US" dirty="0"/>
          </a:p>
          <a:p>
            <a:pPr lvl="3">
              <a:buFont typeface="Times New Roman" panose="02020603050405020304" pitchFamily="18" charset="0"/>
              <a:buNone/>
            </a:pPr>
            <a:r>
              <a:rPr lang="en-US" altLang="en-US" dirty="0">
                <a:latin typeface="Courier New" panose="02070309020205020404" pitchFamily="49" charset="0"/>
                <a:cs typeface="Courier New" panose="02070309020205020404" pitchFamily="49" charset="0"/>
              </a:rPr>
              <a:t>$ cd $ORACLE_HOME/rdbms/admin</a:t>
            </a:r>
          </a:p>
          <a:p>
            <a:pPr lvl="3">
              <a:buFont typeface="Times New Roman" panose="02020603050405020304" pitchFamily="18" charset="0"/>
              <a:buNone/>
            </a:pPr>
            <a:r>
              <a:rPr lang="en-US" altLang="en-US" dirty="0">
                <a:latin typeface="Courier New" panose="02070309020205020404" pitchFamily="49" charset="0"/>
                <a:cs typeface="Courier New" panose="02070309020205020404" pitchFamily="49" charset="0"/>
              </a:rPr>
              <a:t>$ ./catctl.pl -c 'PDB12' -l /tmp/upgrade catupgrd.sql</a:t>
            </a:r>
          </a:p>
          <a:p>
            <a:pPr lvl="2">
              <a:buFont typeface="Calibri" panose="020F0502020204030204" pitchFamily="34" charset="0"/>
              <a:buAutoNum type="arabicPeriod" startAt="4"/>
            </a:pPr>
            <a:r>
              <a:rPr lang="en-US" altLang="en-US" dirty="0"/>
              <a:t>Finally close and open the PDB in normal mode. Use the </a:t>
            </a:r>
            <a:r>
              <a:rPr lang="en-US" altLang="en-US" dirty="0">
                <a:latin typeface="Courier New" panose="02070309020205020404" pitchFamily="49" charset="0"/>
                <a:cs typeface="Courier New" panose="02070309020205020404" pitchFamily="49" charset="0"/>
              </a:rPr>
              <a:t>catcon.pl</a:t>
            </a:r>
            <a:r>
              <a:rPr lang="en-US" altLang="en-US" dirty="0"/>
              <a:t> script to execute the </a:t>
            </a:r>
            <a:r>
              <a:rPr lang="en-US" altLang="en-US" dirty="0">
                <a:latin typeface="Courier New" panose="02070309020205020404" pitchFamily="49" charset="0"/>
                <a:cs typeface="Courier New" panose="02070309020205020404" pitchFamily="49" charset="0"/>
              </a:rPr>
              <a:t>postupgrade_fixups.sql</a:t>
            </a:r>
            <a:r>
              <a:rPr lang="en-US" altLang="en-US" dirty="0"/>
              <a:t> </a:t>
            </a:r>
            <a:r>
              <a:rPr lang="en-US" altLang="en-US" dirty="0">
                <a:cs typeface="Arial" panose="020B0604020202020204" pitchFamily="34" charset="0"/>
              </a:rPr>
              <a:t>script.</a:t>
            </a:r>
          </a:p>
          <a:p>
            <a:pPr lvl="1"/>
            <a:r>
              <a:rPr lang="en-US" altLang="en-US" dirty="0">
                <a:cs typeface="Arial" panose="020B0604020202020204" pitchFamily="34" charset="0"/>
              </a:rPr>
              <a:t>In case the PDB is migrated to an application root, shared objects can be marked as metadata-linked or data-linked by using the </a:t>
            </a:r>
            <a:r>
              <a:rPr lang="en-US" altLang="en-US" dirty="0">
                <a:latin typeface="Courier New" panose="02070309020205020404" pitchFamily="49" charset="0"/>
                <a:cs typeface="Courier New" panose="02070309020205020404" pitchFamily="49" charset="0"/>
              </a:rPr>
              <a:t>DBMS_PDB.SET_METADATA_LINKED</a:t>
            </a:r>
            <a:r>
              <a:rPr lang="en-US" altLang="en-US" dirty="0">
                <a:cs typeface="Arial" panose="020B0604020202020204" pitchFamily="34" charset="0"/>
              </a:rPr>
              <a:t> or </a:t>
            </a:r>
            <a:r>
              <a:rPr lang="en-US" altLang="en-US" dirty="0">
                <a:latin typeface="Courier New" panose="02070309020205020404" pitchFamily="49" charset="0"/>
                <a:cs typeface="Courier New" panose="02070309020205020404" pitchFamily="49" charset="0"/>
              </a:rPr>
              <a:t>DBMS_PDB.SET_DATA_LINKED</a:t>
            </a:r>
            <a:r>
              <a:rPr lang="en-US" altLang="en-US" dirty="0">
                <a:cs typeface="Arial" panose="020B0604020202020204" pitchFamily="34" charset="0"/>
              </a:rPr>
              <a:t> or </a:t>
            </a:r>
            <a:r>
              <a:rPr lang="en-US" altLang="en-US" dirty="0">
                <a:latin typeface="Courier New" panose="02070309020205020404" pitchFamily="49" charset="0"/>
                <a:cs typeface="Courier New" panose="02070309020205020404" pitchFamily="49" charset="0"/>
              </a:rPr>
              <a:t>DBMS_PDB.SET_EXT_DATA_LINKED </a:t>
            </a:r>
            <a:r>
              <a:rPr lang="en-US" altLang="en-US" dirty="0">
                <a:cs typeface="Arial" panose="020B0604020202020204" pitchFamily="34" charset="0"/>
              </a:rPr>
              <a:t>procedures. The user responsible for the migration can be granted </a:t>
            </a:r>
            <a:r>
              <a:rPr lang="en-US" altLang="en-US" dirty="0">
                <a:latin typeface="Courier New" panose="02070309020205020404" pitchFamily="49" charset="0"/>
                <a:cs typeface="Courier New" panose="02070309020205020404" pitchFamily="49" charset="0"/>
              </a:rPr>
              <a:t>EXECUTE</a:t>
            </a:r>
            <a:r>
              <a:rPr lang="en-US" altLang="en-US" dirty="0">
                <a:cs typeface="Arial" panose="020B0604020202020204" pitchFamily="34" charset="0"/>
              </a:rPr>
              <a:t> on the new </a:t>
            </a:r>
            <a:r>
              <a:rPr lang="en-US" altLang="en-US" dirty="0">
                <a:latin typeface="Courier New" panose="02070309020205020404" pitchFamily="49" charset="0"/>
                <a:cs typeface="Courier New" panose="02070309020205020404" pitchFamily="49" charset="0"/>
              </a:rPr>
              <a:t>DBMS_PDB_ALTER_SHARING</a:t>
            </a:r>
            <a:r>
              <a:rPr lang="en-US" altLang="en-US" dirty="0"/>
              <a:t> </a:t>
            </a:r>
            <a:r>
              <a:rPr lang="en-US" altLang="en-US" dirty="0">
                <a:cs typeface="Arial" panose="020B0604020202020204" pitchFamily="34" charset="0"/>
              </a:rPr>
              <a:t>package rather than on the </a:t>
            </a:r>
            <a:r>
              <a:rPr lang="en-US" altLang="en-US" dirty="0">
                <a:latin typeface="Courier New" panose="02070309020205020404" pitchFamily="49" charset="0"/>
                <a:cs typeface="Courier New" panose="02070309020205020404" pitchFamily="49" charset="0"/>
              </a:rPr>
              <a:t>DBMS_PDB</a:t>
            </a:r>
            <a:r>
              <a:rPr lang="en-US" altLang="en-US" dirty="0">
                <a:cs typeface="Arial" panose="020B0604020202020204" pitchFamily="34" charset="0"/>
              </a:rPr>
              <a:t> package to avoid enabling the user to execute other </a:t>
            </a:r>
            <a:r>
              <a:rPr lang="en-US" altLang="en-US" dirty="0">
                <a:latin typeface="Courier New" panose="02070309020205020404" pitchFamily="49" charset="0"/>
                <a:cs typeface="Courier New" panose="02070309020205020404" pitchFamily="49" charset="0"/>
              </a:rPr>
              <a:t>DBMS_PDB</a:t>
            </a:r>
            <a:r>
              <a:rPr lang="en-US" altLang="en-US" dirty="0">
                <a:cs typeface="Arial" panose="020B0604020202020204" pitchFamily="34" charset="0"/>
              </a:rPr>
              <a:t> procedures.</a:t>
            </a:r>
            <a:endParaRPr lang="en-US" altLang="en-US" dirty="0"/>
          </a:p>
        </p:txBody>
      </p:sp>
      <p:sp>
        <p:nvSpPr>
          <p:cNvPr id="1741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DDE1D9D7-F3FE-4904-8065-AE18A3D27F02}" type="slidenum">
              <a:rPr lang="en-US" altLang="en-US" smtClean="0"/>
              <a:t>6</a:t>
            </a:fld>
            <a:endParaRPr lang="en-US" altLang="en-US" dirty="0"/>
          </a:p>
        </p:txBody>
      </p:sp>
    </p:spTree>
    <p:extLst>
      <p:ext uri="{BB962C8B-B14F-4D97-AF65-F5344CB8AC3E}">
        <p14:creationId xmlns:p14="http://schemas.microsoft.com/office/powerpoint/2010/main" val="298594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457200" y="457200"/>
            <a:ext cx="6858000" cy="3859213"/>
          </a:xfrm>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Applications that are already installed in an Oracle Database 12c PDB can also take advantage of applications containers. Perform the steps listed in the slide.</a:t>
            </a:r>
          </a:p>
        </p:txBody>
      </p:sp>
      <p:sp>
        <p:nvSpPr>
          <p:cNvPr id="1946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A6724BA1-8E04-4A0E-B04C-B7A68365B412}" type="slidenum">
              <a:rPr lang="en-US" altLang="en-US" smtClean="0"/>
              <a:t>7</a:t>
            </a:fld>
            <a:endParaRPr lang="en-US" altLang="en-US" dirty="0"/>
          </a:p>
        </p:txBody>
      </p:sp>
    </p:spTree>
    <p:extLst>
      <p:ext uri="{BB962C8B-B14F-4D97-AF65-F5344CB8AC3E}">
        <p14:creationId xmlns:p14="http://schemas.microsoft.com/office/powerpoint/2010/main" val="2102580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Rot="1" noChangeAspect="1" noChangeArrowheads="1" noTextEdit="1"/>
          </p:cNvSpPr>
          <p:nvPr>
            <p:ph type="sldImg"/>
          </p:nvPr>
        </p:nvSpPr>
        <p:spPr>
          <a:xfrm>
            <a:off x="457200" y="457200"/>
            <a:ext cx="6858000" cy="3859213"/>
          </a:xfrm>
          <a:ln/>
        </p:spPr>
      </p:sp>
      <p:sp>
        <p:nvSpPr>
          <p:cNvPr id="2150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dirty="0">
              <a:cs typeface="Arial" panose="020B0604020202020204" pitchFamily="34" charset="0"/>
            </a:endParaRPr>
          </a:p>
        </p:txBody>
      </p:sp>
      <p:sp>
        <p:nvSpPr>
          <p:cNvPr id="2150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110026B2-C75B-4529-9809-36551260D38D}" type="slidenum">
              <a:rPr lang="en-US" altLang="en-US" smtClean="0"/>
              <a:t>8</a:t>
            </a:fld>
            <a:endParaRPr lang="en-US" altLang="en-US" dirty="0"/>
          </a:p>
        </p:txBody>
      </p:sp>
    </p:spTree>
    <p:extLst>
      <p:ext uri="{BB962C8B-B14F-4D97-AF65-F5344CB8AC3E}">
        <p14:creationId xmlns:p14="http://schemas.microsoft.com/office/powerpoint/2010/main" val="248239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Database 12.1 allows you to transport database or tablespace backup sets with conversion at source or destination for same endian platforms.</a:t>
            </a:r>
          </a:p>
          <a:p>
            <a:pPr lvl="1"/>
            <a:r>
              <a:rPr lang="en-US" altLang="en-US" dirty="0"/>
              <a:t>Oracle Database 12.2</a:t>
            </a:r>
            <a:r>
              <a:rPr lang="en-US" altLang="en-US" dirty="0">
                <a:cs typeface="Arial" panose="020B0604020202020204" pitchFamily="34" charset="0"/>
              </a:rPr>
              <a:t> includes cross-</a:t>
            </a:r>
            <a:r>
              <a:rPr lang="en-US" altLang="en-US" dirty="0"/>
              <a:t>platform PDB backup and restore into a CDB by unplugging at backup step and plugging at restore step as long as the source platform and destination platform have the same endian format. For a cross-endian migration, the tablespaces have to be exported and imported with Data Pump, using either the conventional expdp/impdp or the Full Transportable expdp/impdp. </a:t>
            </a:r>
            <a:endParaRPr lang="en-US" altLang="en-US" dirty="0">
              <a:cs typeface="Arial" panose="020B0604020202020204" pitchFamily="34" charset="0"/>
            </a:endParaRPr>
          </a:p>
          <a:p>
            <a:pPr lvl="2">
              <a:buFont typeface="Calibri" panose="020F0502020204030204" pitchFamily="34" charset="0"/>
              <a:buAutoNum type="arabicPeriod"/>
            </a:pPr>
            <a:r>
              <a:rPr lang="en-US" altLang="en-US" dirty="0"/>
              <a:t>Before backing the PDB, ensure that the prerequisites are satisfied.</a:t>
            </a:r>
          </a:p>
          <a:p>
            <a:pPr lvl="2">
              <a:buFont typeface="Calibri" panose="020F0502020204030204" pitchFamily="34" charset="0"/>
              <a:buAutoNum type="arabicPeriod"/>
            </a:pPr>
            <a:r>
              <a:rPr lang="en-US" altLang="en-US" dirty="0"/>
              <a:t>Determine the location of the endian conversion.</a:t>
            </a:r>
          </a:p>
          <a:p>
            <a:pPr lvl="3"/>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sz="1200" dirty="0"/>
              <a:t> </a:t>
            </a:r>
            <a:r>
              <a:rPr lang="en-US" altLang="en-US" dirty="0">
                <a:latin typeface="Courier New" panose="02070309020205020404" pitchFamily="49" charset="0"/>
                <a:cs typeface="Courier New" panose="02070309020205020404" pitchFamily="49" charset="0"/>
              </a:rPr>
              <a:t>TRANSPORT</a:t>
            </a:r>
            <a:r>
              <a:rPr lang="en-US" altLang="en-US" dirty="0"/>
              <a:t> clause creates a cross-platform backup, indicating that the backup set can be transported to any destination database. </a:t>
            </a:r>
          </a:p>
          <a:p>
            <a:pPr lvl="3"/>
            <a:r>
              <a:rPr lang="en-US" altLang="en-US" dirty="0"/>
              <a:t>The </a:t>
            </a:r>
            <a:r>
              <a:rPr lang="en-US" altLang="en-US" dirty="0">
                <a:latin typeface="Courier New" panose="02070309020205020404" pitchFamily="49" charset="0"/>
                <a:cs typeface="Courier New" panose="02070309020205020404" pitchFamily="49" charset="0"/>
              </a:rPr>
              <a:t>TO</a:t>
            </a:r>
            <a:r>
              <a:rPr lang="en-US" altLang="en-US" sz="1200" dirty="0"/>
              <a:t> </a:t>
            </a:r>
            <a:r>
              <a:rPr lang="en-US" altLang="en-US" dirty="0">
                <a:latin typeface="Courier New" panose="02070309020205020404" pitchFamily="49" charset="0"/>
                <a:cs typeface="Courier New" panose="02070309020205020404" pitchFamily="49" charset="0"/>
              </a:rPr>
              <a:t>PLATFORM</a:t>
            </a:r>
            <a:r>
              <a:rPr lang="en-US" altLang="en-US" dirty="0"/>
              <a:t> clause indicates that the conversion performs on the source database for a specific platform and can be restored on that specific platform. </a:t>
            </a:r>
          </a:p>
          <a:p>
            <a:pPr lvl="2">
              <a:buFont typeface="Calibri" panose="020F0502020204030204" pitchFamily="34" charset="0"/>
              <a:buAutoNum type="arabicPeriod"/>
            </a:pPr>
            <a:r>
              <a:rPr lang="en-US" altLang="en-US" dirty="0"/>
              <a:t>Use the </a:t>
            </a:r>
            <a:r>
              <a:rPr lang="en-US" altLang="en-US" dirty="0">
                <a:latin typeface="Courier New" panose="02070309020205020404" pitchFamily="49" charset="0"/>
                <a:cs typeface="Courier New" panose="02070309020205020404" pitchFamily="49" charset="0"/>
              </a:rPr>
              <a:t>BACKUP</a:t>
            </a:r>
            <a:r>
              <a:rPr lang="en-US" altLang="en-US" sz="1200" dirty="0"/>
              <a:t> </a:t>
            </a:r>
            <a:r>
              <a:rPr lang="en-US" altLang="en-US" dirty="0">
                <a:latin typeface="Courier New" panose="02070309020205020404" pitchFamily="49" charset="0"/>
                <a:cs typeface="Courier New" panose="02070309020205020404" pitchFamily="49" charset="0"/>
              </a:rPr>
              <a:t>FOR</a:t>
            </a:r>
            <a:r>
              <a:rPr lang="en-US" altLang="en-US" sz="1200" dirty="0"/>
              <a:t> </a:t>
            </a:r>
            <a:r>
              <a:rPr lang="en-US" altLang="en-US" dirty="0">
                <a:latin typeface="Courier New" panose="02070309020205020404" pitchFamily="49" charset="0"/>
                <a:cs typeface="Courier New" panose="02070309020205020404" pitchFamily="49" charset="0"/>
              </a:rPr>
              <a:t>TRANSPORT</a:t>
            </a:r>
            <a:r>
              <a:rPr lang="en-US" altLang="en-US" sz="1200" dirty="0"/>
              <a:t> </a:t>
            </a:r>
            <a:r>
              <a:rPr lang="en-US" altLang="en-US" dirty="0"/>
              <a:t>or </a:t>
            </a:r>
            <a:r>
              <a:rPr lang="en-US" altLang="en-US" dirty="0">
                <a:latin typeface="Courier New" panose="02070309020205020404" pitchFamily="49" charset="0"/>
                <a:cs typeface="Courier New" panose="02070309020205020404" pitchFamily="49" charset="0"/>
              </a:rPr>
              <a:t>TO</a:t>
            </a:r>
            <a:r>
              <a:rPr lang="en-US" altLang="en-US" sz="1200" dirty="0"/>
              <a:t> </a:t>
            </a:r>
            <a:r>
              <a:rPr lang="en-US" altLang="en-US" dirty="0">
                <a:latin typeface="Courier New" panose="02070309020205020404" pitchFamily="49" charset="0"/>
                <a:cs typeface="Courier New" panose="02070309020205020404" pitchFamily="49" charset="0"/>
              </a:rPr>
              <a:t>PLATFORM</a:t>
            </a:r>
            <a:r>
              <a:rPr lang="en-US" altLang="en-US" dirty="0"/>
              <a:t> command to create a cross-platform PDB backup set on the source host. The new </a:t>
            </a:r>
            <a:r>
              <a:rPr lang="en-US" altLang="en-US" dirty="0">
                <a:latin typeface="Courier New" panose="02070309020205020404" pitchFamily="49" charset="0"/>
                <a:cs typeface="Courier New" panose="02070309020205020404" pitchFamily="49" charset="0"/>
              </a:rPr>
              <a:t>UNPLUG</a:t>
            </a:r>
            <a:r>
              <a:rPr lang="en-US" altLang="en-US" sz="1200" dirty="0"/>
              <a:t> </a:t>
            </a:r>
            <a:r>
              <a:rPr lang="en-US" altLang="en-US" dirty="0">
                <a:latin typeface="Courier New" panose="02070309020205020404" pitchFamily="49" charset="0"/>
                <a:cs typeface="Courier New" panose="02070309020205020404" pitchFamily="49" charset="0"/>
              </a:rPr>
              <a:t>INTO</a:t>
            </a:r>
            <a:r>
              <a:rPr lang="en-US" altLang="en-US" dirty="0"/>
              <a:t> clause creates the XML file containing the metadata for the PDB.</a:t>
            </a:r>
          </a:p>
          <a:p>
            <a:pPr lvl="2">
              <a:buFont typeface="Calibri" panose="020F0502020204030204" pitchFamily="34" charset="0"/>
              <a:buAutoNum type="arabicPeriod" startAt="4"/>
            </a:pPr>
            <a:r>
              <a:rPr lang="en-US" altLang="en-US" dirty="0"/>
              <a:t>Use any operating system utilities to transfer the created backup set and XML file.</a:t>
            </a:r>
          </a:p>
          <a:p>
            <a:pPr lvl="2">
              <a:buFont typeface="Calibri" panose="020F0502020204030204" pitchFamily="34" charset="0"/>
              <a:buAutoNum type="arabicPeriod" startAt="4"/>
            </a:pPr>
            <a:r>
              <a:rPr lang="en-US" altLang="en-US" dirty="0"/>
              <a:t>Use the </a:t>
            </a:r>
            <a:r>
              <a:rPr lang="en-US" altLang="en-US" dirty="0">
                <a:latin typeface="Courier New" panose="02070309020205020404" pitchFamily="49" charset="0"/>
                <a:cs typeface="Courier New" panose="02070309020205020404" pitchFamily="49" charset="0"/>
              </a:rPr>
              <a:t>RESTORE</a:t>
            </a:r>
            <a:r>
              <a:rPr lang="en-US" altLang="en-US" sz="1200" dirty="0"/>
              <a:t> </a:t>
            </a:r>
            <a:r>
              <a:rPr lang="en-US" altLang="en-US" dirty="0">
                <a:latin typeface="Courier New" panose="02070309020205020404" pitchFamily="49" charset="0"/>
                <a:cs typeface="Courier New" panose="02070309020205020404" pitchFamily="49" charset="0"/>
              </a:rPr>
              <a:t>FOREIGN</a:t>
            </a:r>
            <a:r>
              <a:rPr lang="en-US" altLang="en-US" dirty="0"/>
              <a:t> command to restore the cross-platform PDB backup set on the destination host. The new </a:t>
            </a:r>
            <a:r>
              <a:rPr lang="en-US" altLang="en-US" dirty="0">
                <a:latin typeface="Courier New" panose="02070309020205020404" pitchFamily="49" charset="0"/>
                <a:cs typeface="Courier New" panose="02070309020205020404" pitchFamily="49" charset="0"/>
              </a:rPr>
              <a:t>USING</a:t>
            </a:r>
            <a:r>
              <a:rPr lang="en-US" altLang="en-US" sz="1200" dirty="0"/>
              <a:t> </a:t>
            </a:r>
            <a:r>
              <a:rPr lang="en-US" altLang="en-US" dirty="0"/>
              <a:t>clause uses the XML file to plug the appropriate files for the new PDB.</a:t>
            </a:r>
          </a:p>
          <a:p>
            <a:pPr lvl="2">
              <a:buFont typeface="Calibri" panose="020F0502020204030204" pitchFamily="34" charset="0"/>
              <a:buAutoNum type="arabicPeriod" startAt="4"/>
            </a:pPr>
            <a:r>
              <a:rPr lang="en-US" altLang="en-US" dirty="0"/>
              <a:t>Open the PDB.</a:t>
            </a:r>
          </a:p>
        </p:txBody>
      </p:sp>
      <p:sp>
        <p:nvSpPr>
          <p:cNvPr id="23555"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13 - </a:t>
            </a:r>
            <a:fld id="{55B94131-14CC-4B5F-86B8-770FD1B83B06}" type="slidenum">
              <a:rPr lang="en-US" altLang="en-US" smtClean="0"/>
              <a:t>9</a:t>
            </a:fld>
            <a:endParaRPr lang="en-US" altLang="en-US" dirty="0"/>
          </a:p>
        </p:txBody>
      </p:sp>
      <p:sp>
        <p:nvSpPr>
          <p:cNvPr id="23556" name="Slide Image Placeholder 6"/>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972996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F938CAD6-BD0D-47A2-B13D-8E4113EC9650}"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70A1CE3B-E932-4B0B-93CE-D3547FBD2CBF}"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556045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938CAD6-BD0D-47A2-B13D-8E4113EC9650}"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70A1CE3B-E932-4B0B-93CE-D3547FBD2CBF}" type="slidenum">
              <a:rPr lang="" smtClean="0"/>
              <a:t>‹#›</a:t>
            </a:fld>
            <a:endParaRPr lang=""/>
          </a:p>
        </p:txBody>
      </p:sp>
    </p:spTree>
    <p:extLst>
      <p:ext uri="{BB962C8B-B14F-4D97-AF65-F5344CB8AC3E}">
        <p14:creationId xmlns:p14="http://schemas.microsoft.com/office/powerpoint/2010/main" val="360330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938CAD6-BD0D-47A2-B13D-8E4113EC9650}"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70A1CE3B-E932-4B0B-93CE-D3547FBD2CBF}" type="slidenum">
              <a:rPr lang="" smtClean="0"/>
              <a:t>‹#›</a:t>
            </a:fld>
            <a:endParaRPr lang=""/>
          </a:p>
        </p:txBody>
      </p:sp>
    </p:spTree>
    <p:extLst>
      <p:ext uri="{BB962C8B-B14F-4D97-AF65-F5344CB8AC3E}">
        <p14:creationId xmlns:p14="http://schemas.microsoft.com/office/powerpoint/2010/main" val="159466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938CAD6-BD0D-47A2-B13D-8E4113EC9650}"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70A1CE3B-E932-4B0B-93CE-D3547FBD2CBF}" type="slidenum">
              <a:rPr lang="" smtClean="0"/>
              <a:t>‹#›</a:t>
            </a:fld>
            <a:endParaRPr lang=""/>
          </a:p>
        </p:txBody>
      </p:sp>
    </p:spTree>
    <p:extLst>
      <p:ext uri="{BB962C8B-B14F-4D97-AF65-F5344CB8AC3E}">
        <p14:creationId xmlns:p14="http://schemas.microsoft.com/office/powerpoint/2010/main" val="187158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38CAD6-BD0D-47A2-B13D-8E4113EC9650}"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70A1CE3B-E932-4B0B-93CE-D3547FBD2CBF}" type="slidenum">
              <a:rPr lang="" smtClean="0"/>
              <a:t>‹#›</a:t>
            </a:fld>
            <a:endParaRPr lang=""/>
          </a:p>
        </p:txBody>
      </p:sp>
    </p:spTree>
    <p:extLst>
      <p:ext uri="{BB962C8B-B14F-4D97-AF65-F5344CB8AC3E}">
        <p14:creationId xmlns:p14="http://schemas.microsoft.com/office/powerpoint/2010/main" val="426819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F938CAD6-BD0D-47A2-B13D-8E4113EC9650}"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70A1CE3B-E932-4B0B-93CE-D3547FBD2CBF}" type="slidenum">
              <a:rPr lang="" smtClean="0"/>
              <a:t>‹#›</a:t>
            </a:fld>
            <a:endParaRPr lang=""/>
          </a:p>
        </p:txBody>
      </p:sp>
    </p:spTree>
    <p:extLst>
      <p:ext uri="{BB962C8B-B14F-4D97-AF65-F5344CB8AC3E}">
        <p14:creationId xmlns:p14="http://schemas.microsoft.com/office/powerpoint/2010/main" val="368603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F938CAD6-BD0D-47A2-B13D-8E4113EC9650}"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70A1CE3B-E932-4B0B-93CE-D3547FBD2CBF}" type="slidenum">
              <a:rPr lang="" smtClean="0"/>
              <a:t>‹#›</a:t>
            </a:fld>
            <a:endParaRPr lang=""/>
          </a:p>
        </p:txBody>
      </p:sp>
    </p:spTree>
    <p:extLst>
      <p:ext uri="{BB962C8B-B14F-4D97-AF65-F5344CB8AC3E}">
        <p14:creationId xmlns:p14="http://schemas.microsoft.com/office/powerpoint/2010/main" val="50458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F938CAD6-BD0D-47A2-B13D-8E4113EC9650}"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70A1CE3B-E932-4B0B-93CE-D3547FBD2CBF}" type="slidenum">
              <a:rPr lang="" smtClean="0"/>
              <a:t>‹#›</a:t>
            </a:fld>
            <a:endParaRPr lang=""/>
          </a:p>
        </p:txBody>
      </p:sp>
    </p:spTree>
    <p:extLst>
      <p:ext uri="{BB962C8B-B14F-4D97-AF65-F5344CB8AC3E}">
        <p14:creationId xmlns:p14="http://schemas.microsoft.com/office/powerpoint/2010/main" val="33575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8CAD6-BD0D-47A2-B13D-8E4113EC9650}"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70A1CE3B-E932-4B0B-93CE-D3547FBD2CBF}" type="slidenum">
              <a:rPr lang="" smtClean="0"/>
              <a:t>‹#›</a:t>
            </a:fld>
            <a:endParaRPr lang=""/>
          </a:p>
        </p:txBody>
      </p:sp>
    </p:spTree>
    <p:extLst>
      <p:ext uri="{BB962C8B-B14F-4D97-AF65-F5344CB8AC3E}">
        <p14:creationId xmlns:p14="http://schemas.microsoft.com/office/powerpoint/2010/main" val="381708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8CAD6-BD0D-47A2-B13D-8E4113EC9650}"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70A1CE3B-E932-4B0B-93CE-D3547FBD2CBF}" type="slidenum">
              <a:rPr lang="" smtClean="0"/>
              <a:t>‹#›</a:t>
            </a:fld>
            <a:endParaRPr lang=""/>
          </a:p>
        </p:txBody>
      </p:sp>
    </p:spTree>
    <p:extLst>
      <p:ext uri="{BB962C8B-B14F-4D97-AF65-F5344CB8AC3E}">
        <p14:creationId xmlns:p14="http://schemas.microsoft.com/office/powerpoint/2010/main" val="27974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8CAD6-BD0D-47A2-B13D-8E4113EC9650}"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70A1CE3B-E932-4B0B-93CE-D3547FBD2CBF}" type="slidenum">
              <a:rPr lang="" smtClean="0"/>
              <a:t>‹#›</a:t>
            </a:fld>
            <a:endParaRPr lang=""/>
          </a:p>
        </p:txBody>
      </p:sp>
    </p:spTree>
    <p:extLst>
      <p:ext uri="{BB962C8B-B14F-4D97-AF65-F5344CB8AC3E}">
        <p14:creationId xmlns:p14="http://schemas.microsoft.com/office/powerpoint/2010/main" val="4507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8CAD6-BD0D-47A2-B13D-8E4113EC9650}"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1CE3B-E932-4B0B-93CE-D3547FBD2CBF}" type="slidenum">
              <a:rPr lang="" smtClean="0"/>
              <a:t>‹#›</a:t>
            </a:fld>
            <a:endParaRPr lang=""/>
          </a:p>
        </p:txBody>
      </p:sp>
    </p:spTree>
    <p:extLst>
      <p:ext uri="{BB962C8B-B14F-4D97-AF65-F5344CB8AC3E}">
        <p14:creationId xmlns:p14="http://schemas.microsoft.com/office/powerpoint/2010/main" val="290997769"/>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7.xml"/><Relationship Id="rId7"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9.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9756" y="2708920"/>
            <a:ext cx="10512862" cy="1325563"/>
          </a:xfrm>
        </p:spPr>
        <p:txBody>
          <a:bodyPr/>
          <a:lstStyle/>
          <a:p>
            <a:r>
              <a:rPr lang="fr-FR" altLang="en-US" dirty="0"/>
              <a:t>Upgrade Methods</a:t>
            </a:r>
            <a:endParaRPr lang="en-US" altLang="en-US" dirty="0"/>
          </a:p>
        </p:txBody>
      </p:sp>
      <p:sp>
        <p:nvSpPr>
          <p:cNvPr id="6148" name="Line 6" hidden="1"/>
          <p:cNvSpPr>
            <a:spLocks noChangeShapeType="1"/>
          </p:cNvSpPr>
          <p:nvPr/>
        </p:nvSpPr>
        <p:spPr bwMode="auto">
          <a:xfrm>
            <a:off x="2438400" y="4495800"/>
            <a:ext cx="131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6930" tIns="16930" rIns="16930" bIns="16930">
            <a:spAutoFit/>
          </a:bodyPr>
          <a:lstStyle/>
          <a:p>
            <a:endParaRPr lang="en-US" dirty="0"/>
          </a:p>
        </p:txBody>
      </p:sp>
    </p:spTree>
    <p:custDataLst>
      <p:tags r:id="rId1"/>
    </p:custDataLst>
    <p:extLst>
      <p:ext uri="{BB962C8B-B14F-4D97-AF65-F5344CB8AC3E}">
        <p14:creationId xmlns:p14="http://schemas.microsoft.com/office/powerpoint/2010/main" val="2638054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37982" y="365126"/>
            <a:ext cx="9824753" cy="594969"/>
          </a:xfrm>
        </p:spPr>
        <p:txBody>
          <a:bodyPr>
            <a:normAutofit fontScale="90000"/>
          </a:bodyPr>
          <a:lstStyle/>
          <a:p>
            <a:pPr eaLnBrk="1" hangingPunct="1"/>
            <a:r>
              <a:rPr lang="en-US" altLang="en-US" dirty="0"/>
              <a:t>Cross-Platform PDB Transport: </a:t>
            </a:r>
            <a:r>
              <a:rPr lang="en-US" altLang="en-US" dirty="0">
                <a:cs typeface="Arial" panose="020B0604020202020204" pitchFamily="34" charset="0"/>
              </a:rPr>
              <a:t>Phase 1</a:t>
            </a:r>
            <a:endParaRPr lang="en-US" altLang="en-US" dirty="0"/>
          </a:p>
        </p:txBody>
      </p:sp>
      <p:sp>
        <p:nvSpPr>
          <p:cNvPr id="24579" name="Content Placeholder 2"/>
          <p:cNvSpPr>
            <a:spLocks noGrp="1"/>
          </p:cNvSpPr>
          <p:nvPr>
            <p:ph idx="1"/>
          </p:nvPr>
        </p:nvSpPr>
        <p:spPr>
          <a:xfrm>
            <a:off x="622300" y="1243013"/>
            <a:ext cx="10944225" cy="4476750"/>
          </a:xfrm>
        </p:spPr>
        <p:txBody>
          <a:bodyPr/>
          <a:lstStyle/>
          <a:p>
            <a:pPr lvl="1" indent="-365760" defTabSz="304747" eaLnBrk="1" hangingPunct="1">
              <a:buFont typeface="Arial" charset="0"/>
              <a:buAutoNum type="arabicPeriod"/>
              <a:defRPr/>
            </a:pPr>
            <a:r>
              <a:rPr lang="en-US" dirty="0"/>
              <a:t>Verify the prerequisites: </a:t>
            </a:r>
          </a:p>
          <a:p>
            <a:pPr lvl="2" defTabSz="304747" eaLnBrk="1" hangingPunct="1">
              <a:buFont typeface="Courier New" pitchFamily="49" charset="0"/>
              <a:buChar char="–"/>
              <a:defRPr/>
            </a:pPr>
            <a:r>
              <a:rPr lang="en-US" dirty="0">
                <a:latin typeface="Courier New" pitchFamily="49" charset="0"/>
                <a:cs typeface="Courier New" pitchFamily="49" charset="0"/>
              </a:rPr>
              <a:t>COMPATIBLE</a:t>
            </a:r>
            <a:r>
              <a:rPr lang="en-US" dirty="0">
                <a:cs typeface="Courier New" pitchFamily="49" charset="0"/>
              </a:rPr>
              <a:t>: </a:t>
            </a:r>
            <a:r>
              <a:rPr lang="en-US" dirty="0">
                <a:latin typeface="+mj-lt"/>
                <a:cs typeface="Courier New" pitchFamily="49" charset="0"/>
              </a:rPr>
              <a:t>Greater or equal to 12.2</a:t>
            </a:r>
          </a:p>
          <a:p>
            <a:pPr lvl="2" defTabSz="304747" eaLnBrk="1" hangingPunct="1">
              <a:buFont typeface="Courier New" pitchFamily="49" charset="0"/>
              <a:buChar char="–"/>
              <a:defRPr/>
            </a:pPr>
            <a:r>
              <a:rPr lang="en-US" dirty="0">
                <a:latin typeface="Courier New" pitchFamily="49" charset="0"/>
                <a:cs typeface="Courier New" pitchFamily="49" charset="0"/>
              </a:rPr>
              <a:t>OPEN_MODE</a:t>
            </a:r>
            <a:r>
              <a:rPr lang="en-US" dirty="0">
                <a:cs typeface="Courier New" pitchFamily="49" charset="0"/>
              </a:rPr>
              <a:t>: </a:t>
            </a:r>
            <a:r>
              <a:rPr lang="en-US" dirty="0">
                <a:latin typeface="Courier New" pitchFamily="49" charset="0"/>
                <a:cs typeface="Courier New" pitchFamily="49" charset="0"/>
              </a:rPr>
              <a:t>MOUNTED</a:t>
            </a:r>
          </a:p>
          <a:p>
            <a:pPr lvl="1" indent="-365760" defTabSz="304747" eaLnBrk="1" hangingPunct="1">
              <a:buFont typeface="Arial" charset="0"/>
              <a:buAutoNum type="arabicPeriod"/>
              <a:defRPr/>
            </a:pPr>
            <a:r>
              <a:rPr lang="en-US" dirty="0"/>
              <a:t>Start an RMAN session to connect to the CDB of the PDB.</a:t>
            </a:r>
          </a:p>
          <a:p>
            <a:pPr lvl="1" indent="-365760" defTabSz="304747" eaLnBrk="1" hangingPunct="1">
              <a:buFont typeface="+mj-lt"/>
              <a:buAutoNum type="arabicPeriod" startAt="3"/>
              <a:defRPr/>
            </a:pPr>
            <a:r>
              <a:rPr lang="en-US" dirty="0"/>
              <a:t>Query the exact name of the destination platform from the </a:t>
            </a:r>
            <a:r>
              <a:rPr lang="en-US" dirty="0">
                <a:latin typeface="Courier New" pitchFamily="49" charset="0"/>
                <a:cs typeface="Courier New" pitchFamily="49" charset="0"/>
              </a:rPr>
              <a:t>V$TRANSPORTABLE_PLATFORM</a:t>
            </a:r>
            <a:r>
              <a:rPr lang="en-US" dirty="0">
                <a:cs typeface="Arial" pitchFamily="34" charset="0"/>
              </a:rPr>
              <a:t> </a:t>
            </a:r>
            <a:r>
              <a:rPr lang="en-US" dirty="0">
                <a:latin typeface="+mj-lt"/>
                <a:cs typeface="Courier New" pitchFamily="49" charset="0"/>
              </a:rPr>
              <a:t>view.</a:t>
            </a:r>
            <a:endParaRPr lang="en-US" dirty="0">
              <a:latin typeface="+mj-lt"/>
            </a:endParaRPr>
          </a:p>
          <a:p>
            <a:pPr lvl="1" indent="-365760" defTabSz="304747" eaLnBrk="1" hangingPunct="1">
              <a:buFont typeface="Arial" charset="0"/>
              <a:buAutoNum type="arabicPeriod" startAt="3"/>
              <a:defRPr/>
            </a:pPr>
            <a:r>
              <a:rPr lang="en-US" kern="1200" dirty="0"/>
              <a:t>Back up the source PDB, including the XML file (</a:t>
            </a:r>
            <a:r>
              <a:rPr lang="en-US" i="1" kern="1200" dirty="0"/>
              <a:t>metadata</a:t>
            </a:r>
            <a:r>
              <a:rPr lang="en-US" kern="1200" dirty="0"/>
              <a:t>):</a:t>
            </a:r>
          </a:p>
          <a:p>
            <a:pPr lvl="2" defTabSz="304747" eaLnBrk="1" hangingPunct="1">
              <a:buFont typeface="Arial" charset="0"/>
              <a:buChar char="–"/>
              <a:defRPr/>
            </a:pPr>
            <a:r>
              <a:rPr lang="en-US" kern="1200" dirty="0"/>
              <a:t>Conversion on the source host </a:t>
            </a:r>
          </a:p>
          <a:p>
            <a:pPr lvl="2" defTabSz="304747" eaLnBrk="1" hangingPunct="1">
              <a:buFont typeface="Arial" charset="0"/>
              <a:buChar char="–"/>
              <a:defRPr/>
            </a:pPr>
            <a:endParaRPr lang="en-US" sz="1400" kern="1200" dirty="0"/>
          </a:p>
          <a:p>
            <a:pPr lvl="2" defTabSz="304747" eaLnBrk="1" hangingPunct="1">
              <a:buFont typeface="Arial" charset="0"/>
              <a:buChar char="–"/>
              <a:defRPr/>
            </a:pPr>
            <a:endParaRPr lang="en-US" sz="1400" kern="1200" dirty="0"/>
          </a:p>
          <a:p>
            <a:pPr lvl="2" defTabSz="304747" eaLnBrk="1" hangingPunct="1">
              <a:buFont typeface="Arial" charset="0"/>
              <a:buChar char="–"/>
              <a:defRPr/>
            </a:pPr>
            <a:endParaRPr lang="en-US" kern="1200" dirty="0"/>
          </a:p>
          <a:p>
            <a:pPr lvl="2" defTabSz="304747" eaLnBrk="1" hangingPunct="1">
              <a:buFont typeface="Arial" charset="0"/>
              <a:buChar char="–"/>
              <a:defRPr/>
            </a:pPr>
            <a:r>
              <a:rPr lang="en-US" kern="1200" dirty="0"/>
              <a:t>Conversion at the destination host</a:t>
            </a:r>
            <a:endParaRPr lang="en-US" dirty="0"/>
          </a:p>
        </p:txBody>
      </p:sp>
      <p:pic>
        <p:nvPicPr>
          <p:cNvPr id="9" name="Picture 6" descr="Icon-4.png"/>
          <p:cNvPicPr>
            <a:picLocks noChangeAspect="1"/>
          </p:cNvPicPr>
          <p:nvPr/>
        </p:nvPicPr>
        <p:blipFill>
          <a:blip r:embed="rId4" cstate="print">
            <a:duotone>
              <a:schemeClr val="accent2">
                <a:shade val="45000"/>
                <a:satMod val="135000"/>
              </a:schemeClr>
              <a:prstClr val="white"/>
            </a:duotone>
          </a:blip>
          <a:srcRect/>
          <a:stretch>
            <a:fillRect/>
          </a:stretch>
        </p:blipFill>
        <p:spPr bwMode="auto">
          <a:xfrm>
            <a:off x="10662735" y="1268756"/>
            <a:ext cx="624840" cy="952500"/>
          </a:xfrm>
          <a:prstGeom prst="rect">
            <a:avLst/>
          </a:prstGeom>
          <a:noFill/>
          <a:ln w="9525">
            <a:noFill/>
            <a:miter lim="800000"/>
            <a:headEnd/>
            <a:tailEnd/>
          </a:ln>
        </p:spPr>
      </p:pic>
      <p:sp>
        <p:nvSpPr>
          <p:cNvPr id="24581" name="TextBox 37"/>
          <p:cNvSpPr txBox="1">
            <a:spLocks noChangeArrowheads="1"/>
          </p:cNvSpPr>
          <p:nvPr/>
        </p:nvSpPr>
        <p:spPr bwMode="auto">
          <a:xfrm>
            <a:off x="10198100" y="960438"/>
            <a:ext cx="1552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Source PDB</a:t>
            </a:r>
          </a:p>
        </p:txBody>
      </p:sp>
      <p:sp>
        <p:nvSpPr>
          <p:cNvPr id="13" name="Content Placeholder 2"/>
          <p:cNvSpPr txBox="1">
            <a:spLocks/>
          </p:cNvSpPr>
          <p:nvPr/>
        </p:nvSpPr>
        <p:spPr bwMode="gray">
          <a:xfrm>
            <a:off x="590962" y="4149080"/>
            <a:ext cx="10941150" cy="83497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buFont typeface="Arial" charset="0"/>
              <a:buNone/>
              <a:defRPr/>
            </a:pPr>
            <a:r>
              <a:rPr lang="en-US" sz="1600" b="1" dirty="0">
                <a:latin typeface="Courier New" pitchFamily="49" charset="0"/>
                <a:cs typeface="Courier New" pitchFamily="49" charset="0"/>
              </a:rPr>
              <a:t>RMAN&gt; BACKUP </a:t>
            </a:r>
            <a:r>
              <a:rPr lang="en-US" sz="1600" b="1" dirty="0">
                <a:solidFill>
                  <a:srgbClr val="0000FF"/>
                </a:solidFill>
                <a:latin typeface="Courier New" pitchFamily="49" charset="0"/>
                <a:cs typeface="Courier New" pitchFamily="49" charset="0"/>
              </a:rPr>
              <a:t>TO PLATFORM </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Linux x86 64-bit</a:t>
            </a:r>
            <a:r>
              <a:rPr lang="en-US" sz="1600" dirty="0">
                <a:latin typeface="Courier New" pitchFamily="49" charset="0"/>
                <a:cs typeface="Courier New" pitchFamily="49" charset="0"/>
              </a:rPr>
              <a:t>'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UNPLUG INTO </a:t>
            </a:r>
            <a:r>
              <a:rPr lang="en-US" sz="1600" b="1" dirty="0">
                <a:latin typeface="Courier New" pitchFamily="49" charset="0"/>
                <a:cs typeface="Courier New" pitchFamily="49" charset="0"/>
              </a:rPr>
              <a:t>'/tmp/pdb2.xml' </a:t>
            </a:r>
            <a:r>
              <a:rPr lang="en-US" sz="1600" b="1" dirty="0">
                <a:solidFill>
                  <a:srgbClr val="FF0000"/>
                </a:solidFill>
                <a:latin typeface="Courier New" pitchFamily="49" charset="0"/>
                <a:cs typeface="Courier New" pitchFamily="49" charset="0"/>
              </a:rPr>
              <a:t>PLUGGABLE DATABASE </a:t>
            </a:r>
            <a:r>
              <a:rPr lang="en-US" sz="1600" b="1" dirty="0">
                <a:latin typeface="Courier New" pitchFamily="49" charset="0"/>
                <a:cs typeface="Courier New" pitchFamily="49" charset="0"/>
              </a:rPr>
              <a:t>pdb1</a:t>
            </a:r>
          </a:p>
          <a:p>
            <a:pPr eaLnBrk="1" hangingPunct="1">
              <a:buFont typeface="Arial" charset="0"/>
              <a:buNone/>
              <a:defRPr/>
            </a:pPr>
            <a:r>
              <a:rPr lang="en-US" sz="1600" b="1" dirty="0">
                <a:latin typeface="Courier New" pitchFamily="49" charset="0"/>
                <a:cs typeface="Courier New" pitchFamily="49" charset="0"/>
              </a:rPr>
              <a:t>      FORMAT </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bkp_dir/transport_%U</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a:t>
            </a:r>
          </a:p>
        </p:txBody>
      </p:sp>
      <p:sp>
        <p:nvSpPr>
          <p:cNvPr id="15" name="Content Placeholder 2"/>
          <p:cNvSpPr txBox="1">
            <a:spLocks/>
          </p:cNvSpPr>
          <p:nvPr/>
        </p:nvSpPr>
        <p:spPr bwMode="gray">
          <a:xfrm>
            <a:off x="564492" y="5434909"/>
            <a:ext cx="10941150" cy="5697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buFont typeface="Arial" charset="0"/>
              <a:buNone/>
              <a:defRPr/>
            </a:pPr>
            <a:r>
              <a:rPr lang="en-US" sz="1600" b="1" dirty="0">
                <a:latin typeface="Courier New" pitchFamily="49" charset="0"/>
                <a:cs typeface="Courier New" pitchFamily="49" charset="0"/>
              </a:rPr>
              <a:t>RMAN&gt; BACKUP </a:t>
            </a:r>
            <a:r>
              <a:rPr lang="en-US" sz="1600" b="1" dirty="0">
                <a:solidFill>
                  <a:srgbClr val="0000FF"/>
                </a:solidFill>
                <a:latin typeface="Courier New" pitchFamily="49" charset="0"/>
                <a:cs typeface="Courier New" pitchFamily="49" charset="0"/>
              </a:rPr>
              <a:t>FOR TRANSPORT </a:t>
            </a:r>
            <a:r>
              <a:rPr lang="en-US" sz="1600" b="1" dirty="0">
                <a:solidFill>
                  <a:srgbClr val="FF0000"/>
                </a:solidFill>
                <a:latin typeface="Courier New" pitchFamily="49" charset="0"/>
                <a:cs typeface="Courier New" pitchFamily="49" charset="0"/>
              </a:rPr>
              <a:t>UNPLUG INTO </a:t>
            </a:r>
            <a:r>
              <a:rPr lang="en-US" sz="1600" b="1" dirty="0">
                <a:latin typeface="Courier New" pitchFamily="49" charset="0"/>
                <a:cs typeface="Courier New" pitchFamily="49" charset="0"/>
              </a:rPr>
              <a:t>'/tmp/pdb2.xml' </a:t>
            </a:r>
          </a:p>
          <a:p>
            <a:pPr eaLnBrk="1" hangingPunct="1">
              <a:buFont typeface="Arial" charset="0"/>
              <a:buNone/>
              <a:defRPr/>
            </a:pPr>
            <a:r>
              <a:rPr lang="en-US" sz="1600" b="1" dirty="0">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PLUGGABLE DATABASE </a:t>
            </a:r>
            <a:r>
              <a:rPr lang="en-US" sz="1600" b="1" dirty="0">
                <a:latin typeface="Courier New" pitchFamily="49" charset="0"/>
                <a:cs typeface="Courier New" pitchFamily="49" charset="0"/>
              </a:rPr>
              <a:t>pdb1 FORMAT </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bkp_dir/transport_%U</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a:t>
            </a:r>
          </a:p>
        </p:txBody>
      </p:sp>
    </p:spTree>
    <p:custDataLst>
      <p:tags r:id="rId1"/>
    </p:custDataLst>
    <p:extLst>
      <p:ext uri="{BB962C8B-B14F-4D97-AF65-F5344CB8AC3E}">
        <p14:creationId xmlns:p14="http://schemas.microsoft.com/office/powerpoint/2010/main" val="3727543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Icon-5.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3238" y="1276350"/>
            <a:ext cx="6238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Box 38"/>
          <p:cNvSpPr txBox="1">
            <a:spLocks noChangeArrowheads="1"/>
          </p:cNvSpPr>
          <p:nvPr/>
        </p:nvSpPr>
        <p:spPr bwMode="auto">
          <a:xfrm>
            <a:off x="10160000" y="966788"/>
            <a:ext cx="163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rPr>
              <a:t>Destination CDB</a:t>
            </a:r>
          </a:p>
        </p:txBody>
      </p:sp>
      <p:sp>
        <p:nvSpPr>
          <p:cNvPr id="26628" name="Title 1"/>
          <p:cNvSpPr>
            <a:spLocks noGrp="1"/>
          </p:cNvSpPr>
          <p:nvPr>
            <p:ph type="title"/>
          </p:nvPr>
        </p:nvSpPr>
        <p:spPr/>
        <p:txBody>
          <a:bodyPr/>
          <a:lstStyle/>
          <a:p>
            <a:pPr eaLnBrk="1" hangingPunct="1"/>
            <a:r>
              <a:rPr lang="en-US" altLang="en-US" dirty="0"/>
              <a:t>Cross-Platform PDB Transport: </a:t>
            </a:r>
            <a:r>
              <a:rPr lang="en-US" altLang="en-US" dirty="0">
                <a:cs typeface="Arial" panose="020B0604020202020204" pitchFamily="34" charset="0"/>
              </a:rPr>
              <a:t>Phase 2</a:t>
            </a:r>
            <a:r>
              <a:rPr lang="en-US" altLang="en-US" dirty="0"/>
              <a:t/>
            </a:r>
            <a:br>
              <a:rPr lang="en-US" altLang="en-US" dirty="0"/>
            </a:br>
            <a:endParaRPr lang="en-US" altLang="en-US" dirty="0"/>
          </a:p>
        </p:txBody>
      </p:sp>
      <p:sp>
        <p:nvSpPr>
          <p:cNvPr id="21507" name="Content Placeholder 2"/>
          <p:cNvSpPr>
            <a:spLocks noGrp="1"/>
          </p:cNvSpPr>
          <p:nvPr>
            <p:ph idx="1"/>
          </p:nvPr>
        </p:nvSpPr>
        <p:spPr>
          <a:xfrm>
            <a:off x="622300" y="1243013"/>
            <a:ext cx="10944225" cy="3422650"/>
          </a:xfrm>
        </p:spPr>
        <p:txBody>
          <a:bodyPr/>
          <a:lstStyle/>
          <a:p>
            <a:pPr lvl="1" indent="-365760" defTabSz="304747" eaLnBrk="1" hangingPunct="1">
              <a:buFont typeface="Arial" charset="0"/>
              <a:buAutoNum type="arabicPeriod" startAt="5"/>
              <a:defRPr/>
            </a:pPr>
            <a:r>
              <a:rPr lang="en-US" dirty="0"/>
              <a:t>Disconnect </a:t>
            </a:r>
            <a:r>
              <a:rPr lang="en-US" dirty="0" smtClean="0"/>
              <a:t>from </a:t>
            </a:r>
            <a:r>
              <a:rPr lang="en-US" dirty="0"/>
              <a:t>the source CDB.</a:t>
            </a:r>
          </a:p>
          <a:p>
            <a:pPr lvl="1" indent="-365760" defTabSz="304747" eaLnBrk="1" hangingPunct="1">
              <a:buFont typeface="Arial" charset="0"/>
              <a:buAutoNum type="arabicPeriod" startAt="5"/>
              <a:defRPr/>
            </a:pPr>
            <a:r>
              <a:rPr lang="en-US" dirty="0"/>
              <a:t>Move the backup sets and XML file to destination host.</a:t>
            </a:r>
          </a:p>
          <a:p>
            <a:pPr lvl="1" indent="-365760" defTabSz="304747" eaLnBrk="1" hangingPunct="1">
              <a:buFont typeface="Arial" charset="0"/>
              <a:buAutoNum type="arabicPeriod" startAt="5"/>
              <a:defRPr/>
            </a:pPr>
            <a:r>
              <a:rPr lang="en-US" dirty="0"/>
              <a:t>Start an RMAN session to connect to the new target CDB.</a:t>
            </a:r>
          </a:p>
          <a:p>
            <a:pPr lvl="1" indent="-365760" defTabSz="304747" eaLnBrk="1" hangingPunct="1">
              <a:buFont typeface="+mj-lt"/>
              <a:buAutoNum type="arabicPeriod" startAt="8"/>
              <a:defRPr/>
            </a:pPr>
            <a:r>
              <a:rPr lang="en-US" dirty="0"/>
              <a:t>Restore the full backup set to create the new PDB with the </a:t>
            </a:r>
            <a:r>
              <a:rPr lang="en-US" dirty="0">
                <a:latin typeface="Courier New" pitchFamily="49" charset="0"/>
                <a:cs typeface="Courier New" pitchFamily="49" charset="0"/>
              </a:rPr>
              <a:t>RESTORE</a:t>
            </a:r>
            <a:r>
              <a:rPr lang="en-US" dirty="0"/>
              <a:t> command by </a:t>
            </a:r>
            <a:r>
              <a:rPr lang="en-US" kern="1200" dirty="0"/>
              <a:t>using the XML file</a:t>
            </a:r>
            <a:r>
              <a:rPr lang="en-US" dirty="0"/>
              <a:t>.</a:t>
            </a:r>
          </a:p>
          <a:p>
            <a:pPr lvl="2" defTabSz="304747" eaLnBrk="1" hangingPunct="1">
              <a:buFont typeface="Arial" charset="0"/>
              <a:buChar char="–"/>
              <a:defRPr/>
            </a:pPr>
            <a:r>
              <a:rPr lang="en-US" kern="1200" dirty="0"/>
              <a:t>When the conversion occurs on the source host</a:t>
            </a:r>
          </a:p>
          <a:p>
            <a:pPr lvl="2" defTabSz="304747" eaLnBrk="1" hangingPunct="1">
              <a:buFont typeface="Arial" charset="0"/>
              <a:buChar char="–"/>
              <a:defRPr/>
            </a:pPr>
            <a:endParaRPr lang="en-US" sz="1800" kern="1200" dirty="0"/>
          </a:p>
          <a:p>
            <a:pPr lvl="2" defTabSz="304747" eaLnBrk="1" hangingPunct="1">
              <a:buFont typeface="Arial" charset="0"/>
              <a:buChar char="–"/>
              <a:defRPr/>
            </a:pPr>
            <a:endParaRPr lang="en-US" sz="1800" kern="1200" dirty="0"/>
          </a:p>
          <a:p>
            <a:pPr lvl="2" defTabSz="304747" eaLnBrk="1" hangingPunct="1">
              <a:buFont typeface="Arial" charset="0"/>
              <a:buChar char="–"/>
              <a:defRPr/>
            </a:pPr>
            <a:r>
              <a:rPr lang="en-US" kern="1200" dirty="0"/>
              <a:t>When the conversion occurs at the destination host</a:t>
            </a:r>
            <a:endParaRPr lang="en-US" dirty="0"/>
          </a:p>
        </p:txBody>
      </p:sp>
      <p:sp>
        <p:nvSpPr>
          <p:cNvPr id="12" name="Content Placeholder 2"/>
          <p:cNvSpPr txBox="1">
            <a:spLocks/>
          </p:cNvSpPr>
          <p:nvPr/>
        </p:nvSpPr>
        <p:spPr bwMode="gray">
          <a:xfrm>
            <a:off x="623230" y="3573016"/>
            <a:ext cx="10941150" cy="5697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buFont typeface="Arial" charset="0"/>
              <a:buNone/>
              <a:defRPr/>
            </a:pPr>
            <a:r>
              <a:rPr lang="en-US" sz="1600" b="1" dirty="0">
                <a:latin typeface="Courier New" pitchFamily="49" charset="0"/>
                <a:cs typeface="Courier New" pitchFamily="49" charset="0"/>
              </a:rPr>
              <a:t>RMAN&gt; RESTORE </a:t>
            </a:r>
            <a:r>
              <a:rPr lang="en-US" sz="1600" b="1" dirty="0">
                <a:solidFill>
                  <a:schemeClr val="accent1"/>
                </a:solidFill>
                <a:latin typeface="Courier New" pitchFamily="49" charset="0"/>
                <a:cs typeface="Courier New" pitchFamily="49" charset="0"/>
              </a:rPr>
              <a:t>USING</a:t>
            </a:r>
            <a:r>
              <a:rPr lang="en-US" sz="1600" b="1" dirty="0">
                <a:solidFill>
                  <a:srgbClr val="0000FF"/>
                </a:solidFill>
                <a:latin typeface="Courier New" pitchFamily="49" charset="0"/>
                <a:cs typeface="Courier New" pitchFamily="49" charset="0"/>
              </a:rPr>
              <a:t> </a:t>
            </a:r>
            <a:r>
              <a:rPr lang="en-US" sz="1600" b="1" dirty="0">
                <a:latin typeface="Courier New" pitchFamily="49" charset="0"/>
                <a:cs typeface="Courier New" pitchFamily="49" charset="0"/>
              </a:rPr>
              <a:t>'/tmp/pdb2.xml'  </a:t>
            </a:r>
            <a:r>
              <a:rPr lang="en-US" sz="1600" b="1" dirty="0">
                <a:solidFill>
                  <a:schemeClr val="accent1"/>
                </a:solidFill>
                <a:latin typeface="Courier New" pitchFamily="49" charset="0"/>
                <a:cs typeface="Courier New" pitchFamily="49" charset="0"/>
              </a:rPr>
              <a:t>FOREIGN PLUGGABLE DATABASE </a:t>
            </a:r>
            <a:r>
              <a:rPr lang="en-US" sz="1600" b="1" dirty="0">
                <a:latin typeface="Courier New" pitchFamily="49" charset="0"/>
                <a:cs typeface="Courier New" pitchFamily="49" charset="0"/>
              </a:rPr>
              <a:t>pdb1 </a:t>
            </a:r>
            <a:r>
              <a:rPr lang="en-US" sz="1600" b="1" dirty="0">
                <a:solidFill>
                  <a:srgbClr val="0000FF"/>
                </a:solidFill>
                <a:latin typeface="Courier New" pitchFamily="49" charset="0"/>
                <a:cs typeface="Courier New" pitchFamily="49" charset="0"/>
              </a:rPr>
              <a:t>TO NEW </a:t>
            </a:r>
          </a:p>
          <a:p>
            <a:pPr eaLnBrk="1" hangingPunct="1">
              <a:buFont typeface="Arial" charset="0"/>
              <a:buNone/>
              <a:defRPr/>
            </a:pPr>
            <a:r>
              <a:rPr lang="en-US" sz="1600" b="1" dirty="0">
                <a:latin typeface="Courier New" pitchFamily="49" charset="0"/>
                <a:cs typeface="Courier New" pitchFamily="49" charset="0"/>
              </a:rPr>
              <a:t>      FROM BACKUPSET </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bkp_dir/transport_0gqoejqv_1_1</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a:t>
            </a:r>
          </a:p>
        </p:txBody>
      </p:sp>
      <p:sp>
        <p:nvSpPr>
          <p:cNvPr id="13" name="Content Placeholder 2"/>
          <p:cNvSpPr txBox="1">
            <a:spLocks/>
          </p:cNvSpPr>
          <p:nvPr/>
        </p:nvSpPr>
        <p:spPr bwMode="gray">
          <a:xfrm>
            <a:off x="623230" y="4725144"/>
            <a:ext cx="10941150" cy="11002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defRPr/>
            </a:pPr>
            <a:r>
              <a:rPr lang="en-US" sz="1600" b="1" dirty="0">
                <a:latin typeface="Courier New" pitchFamily="49" charset="0"/>
                <a:cs typeface="Courier New" pitchFamily="49" charset="0"/>
              </a:rPr>
              <a:t>RMAN&gt; ALTER SYSTEM SET DB_CREATE_FILE_DEST='/oradata/new_pdb';</a:t>
            </a:r>
          </a:p>
          <a:p>
            <a:pPr eaLnBrk="1" hangingPunct="1">
              <a:buFont typeface="Arial" charset="0"/>
              <a:buNone/>
              <a:defRPr/>
            </a:pPr>
            <a:r>
              <a:rPr lang="en-US" sz="1600" b="1" dirty="0">
                <a:latin typeface="Courier New" pitchFamily="49" charset="0"/>
                <a:cs typeface="Courier New" pitchFamily="49" charset="0"/>
              </a:rPr>
              <a:t>RMAN&gt; RESTORE </a:t>
            </a:r>
            <a:r>
              <a:rPr lang="en-US" sz="1600" b="1" dirty="0">
                <a:solidFill>
                  <a:srgbClr val="0000FF"/>
                </a:solidFill>
                <a:latin typeface="Courier New" pitchFamily="49" charset="0"/>
                <a:cs typeface="Courier New" pitchFamily="49" charset="0"/>
              </a:rPr>
              <a:t>FROM PLATFORM </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Linux x86 64-bit'</a:t>
            </a:r>
            <a:r>
              <a:rPr lang="en-US" sz="1600" dirty="0">
                <a:latin typeface="Courier New" pitchFamily="49" charset="0"/>
                <a:cs typeface="Courier New" pitchFamily="49" charset="0"/>
              </a:rPr>
              <a:t> </a:t>
            </a:r>
            <a:r>
              <a:rPr lang="en-US" sz="1600" b="1" dirty="0">
                <a:solidFill>
                  <a:schemeClr val="accent1"/>
                </a:solidFill>
                <a:latin typeface="Courier New" pitchFamily="49" charset="0"/>
                <a:cs typeface="Courier New" pitchFamily="49" charset="0"/>
              </a:rPr>
              <a:t>USING</a:t>
            </a:r>
            <a:r>
              <a:rPr lang="en-US" sz="1600" b="1" dirty="0">
                <a:solidFill>
                  <a:srgbClr val="0000FF"/>
                </a:solidFill>
                <a:latin typeface="Courier New" pitchFamily="49" charset="0"/>
                <a:cs typeface="Courier New" pitchFamily="49" charset="0"/>
              </a:rPr>
              <a:t> </a:t>
            </a:r>
            <a:r>
              <a:rPr lang="en-US" sz="1600" b="1" dirty="0">
                <a:latin typeface="Courier New" pitchFamily="49" charset="0"/>
                <a:cs typeface="Courier New" pitchFamily="49" charset="0"/>
              </a:rPr>
              <a:t>'/tmp/pdb2.xml' </a:t>
            </a:r>
          </a:p>
          <a:p>
            <a:pPr eaLnBrk="1" hangingPunct="1">
              <a:buFont typeface="Arial" charset="0"/>
              <a:buNone/>
              <a:defRPr/>
            </a:pPr>
            <a:r>
              <a:rPr lang="en-US" sz="1600" b="1" dirty="0">
                <a:solidFill>
                  <a:srgbClr val="0000FF"/>
                </a:solidFill>
                <a:latin typeface="Courier New" pitchFamily="49" charset="0"/>
                <a:cs typeface="Courier New" pitchFamily="49" charset="0"/>
              </a:rPr>
              <a:t>      </a:t>
            </a:r>
            <a:r>
              <a:rPr lang="en-US" sz="1600" b="1" dirty="0">
                <a:solidFill>
                  <a:schemeClr val="accent1"/>
                </a:solidFill>
                <a:latin typeface="Courier New" pitchFamily="49" charset="0"/>
                <a:cs typeface="Courier New" pitchFamily="49" charset="0"/>
              </a:rPr>
              <a:t>FOREIGN PLUGGABLE DATABASE</a:t>
            </a:r>
            <a:r>
              <a:rPr lang="en-US" sz="1600" b="1" dirty="0">
                <a:solidFill>
                  <a:srgbClr val="0000FF"/>
                </a:solidFill>
                <a:latin typeface="Courier New" pitchFamily="49" charset="0"/>
                <a:cs typeface="Courier New" pitchFamily="49" charset="0"/>
              </a:rPr>
              <a:t> </a:t>
            </a:r>
            <a:r>
              <a:rPr lang="en-US" sz="1600" b="1" dirty="0">
                <a:latin typeface="Courier New" pitchFamily="49" charset="0"/>
                <a:cs typeface="Courier New" pitchFamily="49" charset="0"/>
              </a:rPr>
              <a:t>pdb1 </a:t>
            </a:r>
            <a:r>
              <a:rPr lang="en-US" sz="1600" b="1" dirty="0">
                <a:solidFill>
                  <a:srgbClr val="0000FF"/>
                </a:solidFill>
                <a:latin typeface="Courier New" pitchFamily="49" charset="0"/>
                <a:cs typeface="Courier New" pitchFamily="49" charset="0"/>
              </a:rPr>
              <a:t>TO NEW </a:t>
            </a:r>
          </a:p>
          <a:p>
            <a:pPr eaLnBrk="1" hangingPunct="1">
              <a:buFont typeface="Arial" charset="0"/>
              <a:buNone/>
              <a:defRPr/>
            </a:pPr>
            <a:r>
              <a:rPr lang="en-US" sz="1600" b="1" dirty="0">
                <a:latin typeface="Courier New" pitchFamily="49" charset="0"/>
                <a:cs typeface="Courier New" pitchFamily="49" charset="0"/>
              </a:rPr>
              <a:t>      FROM BACKUPSET </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bkp_dir/transport_0gqoejqv_1_1</a:t>
            </a:r>
            <a:r>
              <a:rPr lang="en-US" sz="1600" dirty="0">
                <a:latin typeface="Courier New" pitchFamily="49" charset="0"/>
                <a:cs typeface="Courier New" pitchFamily="49" charset="0"/>
              </a:rPr>
              <a:t>'</a:t>
            </a:r>
            <a:r>
              <a:rPr lang="en-US" sz="1600" b="1" dirty="0">
                <a:latin typeface="Courier New" pitchFamily="49" charset="0"/>
                <a:cs typeface="Courier New" pitchFamily="49" charset="0"/>
              </a:rPr>
              <a:t>;</a:t>
            </a:r>
          </a:p>
        </p:txBody>
      </p:sp>
    </p:spTree>
    <p:custDataLst>
      <p:tags r:id="rId1"/>
    </p:custDataLst>
    <p:extLst>
      <p:ext uri="{BB962C8B-B14F-4D97-AF65-F5344CB8AC3E}">
        <p14:creationId xmlns:p14="http://schemas.microsoft.com/office/powerpoint/2010/main" val="118390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s-MX" dirty="0"/>
              <a:t>Summary</a:t>
            </a:r>
          </a:p>
        </p:txBody>
      </p:sp>
      <p:sp>
        <p:nvSpPr>
          <p:cNvPr id="28675" name="Content Placeholder 7"/>
          <p:cNvSpPr>
            <a:spLocks noGrp="1"/>
          </p:cNvSpPr>
          <p:nvPr>
            <p:ph idx="1"/>
          </p:nvPr>
        </p:nvSpPr>
        <p:spPr>
          <a:xfrm>
            <a:off x="622300" y="1243013"/>
            <a:ext cx="10944225" cy="1673101"/>
          </a:xfrm>
        </p:spPr>
        <p:txBody>
          <a:bodyPr/>
          <a:lstStyle/>
          <a:p>
            <a:pPr eaLnBrk="1" hangingPunct="1"/>
            <a:r>
              <a:rPr lang="en-US" altLang="en-US" dirty="0"/>
              <a:t>In this lesson, you should have learned how to:</a:t>
            </a:r>
          </a:p>
          <a:p>
            <a:pPr lvl="1" eaLnBrk="1" hangingPunct="1"/>
            <a:r>
              <a:rPr lang="en-US" altLang="en-US" dirty="0"/>
              <a:t>Upgrade CDBs from 12c to </a:t>
            </a:r>
            <a:r>
              <a:rPr lang="en-US" altLang="en-US" dirty="0" smtClean="0"/>
              <a:t>19c</a:t>
            </a:r>
            <a:endParaRPr lang="en-US" altLang="en-US" dirty="0"/>
          </a:p>
          <a:p>
            <a:pPr lvl="1" eaLnBrk="1" hangingPunct="1"/>
            <a:r>
              <a:rPr lang="en-US" altLang="en-US" dirty="0"/>
              <a:t>Upgrade regular PDBs from 12c to </a:t>
            </a:r>
            <a:r>
              <a:rPr lang="en-US" altLang="en-US" dirty="0" smtClean="0"/>
              <a:t>19c</a:t>
            </a:r>
            <a:endParaRPr lang="en-US" altLang="en-US" dirty="0"/>
          </a:p>
          <a:p>
            <a:pPr lvl="1" eaLnBrk="1" hangingPunct="1"/>
            <a:r>
              <a:rPr lang="en-US" altLang="en-US" dirty="0"/>
              <a:t>Plug in a remote PDB into a target CDB by using RMAN</a:t>
            </a:r>
          </a:p>
        </p:txBody>
      </p:sp>
      <p:sp>
        <p:nvSpPr>
          <p:cNvPr id="6" name="Rectangle 5"/>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28677" name="Picture 6"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02779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7"/>
          <p:cNvSpPr>
            <a:spLocks noGrp="1" noChangeArrowheads="1"/>
          </p:cNvSpPr>
          <p:nvPr>
            <p:ph type="title"/>
          </p:nvPr>
        </p:nvSpPr>
        <p:spPr/>
        <p:txBody>
          <a:bodyPr/>
          <a:lstStyle/>
          <a:p>
            <a:pPr eaLnBrk="1" hangingPunct="1"/>
            <a:r>
              <a:rPr lang="en-US" altLang="en-US" dirty="0"/>
              <a:t>Practice 13: Overview</a:t>
            </a:r>
          </a:p>
        </p:txBody>
      </p:sp>
      <p:sp>
        <p:nvSpPr>
          <p:cNvPr id="30723" name="Rectangle 18"/>
          <p:cNvSpPr>
            <a:spLocks noGrp="1" noChangeArrowheads="1"/>
          </p:cNvSpPr>
          <p:nvPr>
            <p:ph idx="1"/>
          </p:nvPr>
        </p:nvSpPr>
        <p:spPr>
          <a:xfrm>
            <a:off x="622300" y="1243013"/>
            <a:ext cx="10944225" cy="1234519"/>
          </a:xfrm>
        </p:spPr>
        <p:txBody>
          <a:bodyPr/>
          <a:lstStyle/>
          <a:p>
            <a:pPr lvl="1" eaLnBrk="1" hangingPunct="1"/>
            <a:r>
              <a:rPr lang="en-US" altLang="en-US" dirty="0"/>
              <a:t>13.1: Upgrading a 12.2 regular PDB to an </a:t>
            </a:r>
            <a:r>
              <a:rPr lang="en-US" altLang="en-US" dirty="0" smtClean="0"/>
              <a:t>19c </a:t>
            </a:r>
            <a:r>
              <a:rPr lang="en-US" altLang="en-US" dirty="0"/>
              <a:t>application PDB</a:t>
            </a:r>
          </a:p>
          <a:p>
            <a:pPr lvl="1" eaLnBrk="1" hangingPunct="1"/>
            <a:r>
              <a:rPr lang="en-US" altLang="en-US" dirty="0"/>
              <a:t>13-2: Plugging remote PDBs through XTTS</a:t>
            </a:r>
          </a:p>
          <a:p>
            <a:pPr lvl="1" eaLnBrk="1" hangingPunct="1"/>
            <a:r>
              <a:rPr lang="en-US" altLang="en-US" dirty="0"/>
              <a:t>13-3: Upgrading a 12.2 CDB to an </a:t>
            </a:r>
            <a:r>
              <a:rPr lang="en-US" altLang="en-US" dirty="0" smtClean="0"/>
              <a:t>19c </a:t>
            </a:r>
            <a:r>
              <a:rPr lang="en-US" altLang="en-US" dirty="0"/>
              <a:t>CDB</a:t>
            </a:r>
          </a:p>
        </p:txBody>
      </p:sp>
    </p:spTree>
    <p:custDataLst>
      <p:tags r:id="rId1"/>
    </p:custDataLst>
    <p:extLst>
      <p:ext uri="{BB962C8B-B14F-4D97-AF65-F5344CB8AC3E}">
        <p14:creationId xmlns:p14="http://schemas.microsoft.com/office/powerpoint/2010/main" val="3360667165"/>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8195" name="Content Placeholder 8"/>
          <p:cNvSpPr>
            <a:spLocks noGrp="1"/>
          </p:cNvSpPr>
          <p:nvPr>
            <p:ph idx="1"/>
          </p:nvPr>
        </p:nvSpPr>
        <p:spPr>
          <a:xfrm>
            <a:off x="622300" y="1243013"/>
            <a:ext cx="10944225" cy="1673101"/>
          </a:xfrm>
        </p:spPr>
        <p:txBody>
          <a:bodyPr/>
          <a:lstStyle/>
          <a:p>
            <a:pPr eaLnBrk="1" hangingPunct="1"/>
            <a:r>
              <a:rPr lang="en-US" altLang="en-US" dirty="0"/>
              <a:t>After completing this lesson, you should be able to:</a:t>
            </a:r>
          </a:p>
          <a:p>
            <a:pPr lvl="1" eaLnBrk="1" hangingPunct="1"/>
            <a:r>
              <a:rPr lang="en-US" altLang="en-US" dirty="0"/>
              <a:t>Upgrade CDBs </a:t>
            </a:r>
            <a:r>
              <a:rPr lang="en-US" altLang="en-US" dirty="0" smtClean="0"/>
              <a:t>from </a:t>
            </a:r>
            <a:r>
              <a:rPr lang="en-US" altLang="en-US" dirty="0"/>
              <a:t>12c to </a:t>
            </a:r>
            <a:r>
              <a:rPr lang="en-US" altLang="en-US" dirty="0" smtClean="0"/>
              <a:t>19c</a:t>
            </a:r>
            <a:endParaRPr lang="en-US" altLang="en-US" dirty="0"/>
          </a:p>
          <a:p>
            <a:pPr lvl="1" eaLnBrk="1" hangingPunct="1"/>
            <a:r>
              <a:rPr lang="en-US" altLang="en-US" dirty="0"/>
              <a:t>Upgrade regular PDBs from 12c to </a:t>
            </a:r>
            <a:r>
              <a:rPr lang="en-US" altLang="en-US" dirty="0" smtClean="0"/>
              <a:t>19c</a:t>
            </a:r>
            <a:endParaRPr lang="en-US" altLang="en-US" dirty="0"/>
          </a:p>
          <a:p>
            <a:pPr lvl="1" eaLnBrk="1" hangingPunct="1"/>
            <a:r>
              <a:rPr lang="en-US" altLang="en-US" dirty="0"/>
              <a:t>Plug in a remote PDB into a target CDB by using RMAN</a:t>
            </a:r>
          </a:p>
        </p:txBody>
      </p:sp>
      <p:sp>
        <p:nvSpPr>
          <p:cNvPr id="7" name="Rectangle 6"/>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8197" name="Picture 10"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09067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37982" y="365126"/>
            <a:ext cx="10296990" cy="877887"/>
          </a:xfrm>
        </p:spPr>
        <p:txBody>
          <a:bodyPr/>
          <a:lstStyle/>
          <a:p>
            <a:pPr eaLnBrk="1" hangingPunct="1"/>
            <a:r>
              <a:rPr lang="en-US" altLang="en-US" dirty="0"/>
              <a:t>Upgrading CDB and PDBs to 12c: Methods</a:t>
            </a:r>
          </a:p>
        </p:txBody>
      </p:sp>
      <p:sp>
        <p:nvSpPr>
          <p:cNvPr id="6147" name="Content Placeholder 2"/>
          <p:cNvSpPr>
            <a:spLocks noGrp="1"/>
          </p:cNvSpPr>
          <p:nvPr>
            <p:ph idx="1"/>
          </p:nvPr>
        </p:nvSpPr>
        <p:spPr>
          <a:xfrm>
            <a:off x="622300" y="1243013"/>
            <a:ext cx="10944225" cy="4581589"/>
          </a:xfrm>
        </p:spPr>
        <p:txBody>
          <a:bodyPr/>
          <a:lstStyle/>
          <a:p>
            <a:pPr lvl="1" eaLnBrk="1" hangingPunct="1">
              <a:defRPr/>
            </a:pPr>
            <a:r>
              <a:rPr lang="en-US" altLang="en-US" dirty="0"/>
              <a:t>Data Pump Export / Import</a:t>
            </a:r>
          </a:p>
          <a:p>
            <a:pPr marL="1279525" lvl="2" indent="-365125" eaLnBrk="1" hangingPunct="1">
              <a:defRPr/>
            </a:pPr>
            <a:r>
              <a:rPr lang="en-US" altLang="en-US" dirty="0"/>
              <a:t>Can provide better performance depending on data volume, metadata volume</a:t>
            </a:r>
          </a:p>
          <a:p>
            <a:pPr marL="1279525" lvl="2" indent="-365125" eaLnBrk="1" hangingPunct="1">
              <a:defRPr/>
            </a:pPr>
            <a:r>
              <a:rPr lang="en-US" altLang="en-US" dirty="0"/>
              <a:t>Ensures support for new data types</a:t>
            </a:r>
          </a:p>
          <a:p>
            <a:pPr lvl="1" eaLnBrk="1" hangingPunct="1">
              <a:defRPr/>
            </a:pPr>
            <a:r>
              <a:rPr lang="en-US" altLang="en-US" dirty="0"/>
              <a:t>Database Upgrade Assistant (DBUA)</a:t>
            </a:r>
          </a:p>
          <a:p>
            <a:pPr marL="1279525" lvl="2" indent="-365125" eaLnBrk="1" hangingPunct="1">
              <a:defRPr/>
            </a:pPr>
            <a:r>
              <a:rPr lang="en-US" altLang="en-US" dirty="0"/>
              <a:t>Interactively steps you through the upgrade process</a:t>
            </a:r>
          </a:p>
          <a:p>
            <a:pPr marL="1279525" lvl="2" indent="-365125" eaLnBrk="1" hangingPunct="1">
              <a:defRPr/>
            </a:pPr>
            <a:r>
              <a:rPr lang="en-US" altLang="en-US" dirty="0"/>
              <a:t>Automatically fixes some configuration settings</a:t>
            </a:r>
          </a:p>
          <a:p>
            <a:pPr marL="1279525" lvl="2" indent="-365125" eaLnBrk="1" hangingPunct="1">
              <a:defRPr/>
            </a:pPr>
            <a:r>
              <a:rPr lang="en-US" altLang="en-US" dirty="0"/>
              <a:t>Provides a list of items to fix manually</a:t>
            </a:r>
          </a:p>
          <a:p>
            <a:pPr marL="1279525" lvl="2" indent="-365125" eaLnBrk="1" hangingPunct="1">
              <a:defRPr/>
            </a:pPr>
            <a:r>
              <a:rPr lang="en-US" altLang="en-US" dirty="0"/>
              <a:t>Upgrades the CDB, including all PDBs or a defined list of PDBs</a:t>
            </a:r>
          </a:p>
          <a:p>
            <a:pPr lvl="1" eaLnBrk="1" hangingPunct="1">
              <a:defRPr/>
            </a:pPr>
            <a:r>
              <a:rPr lang="en-US" altLang="en-US" dirty="0"/>
              <a:t>Manual upgrade</a:t>
            </a:r>
          </a:p>
          <a:p>
            <a:pPr marL="1279525" lvl="2" indent="-365125" eaLnBrk="1" hangingPunct="1">
              <a:defRPr/>
            </a:pPr>
            <a:r>
              <a:rPr lang="en-US" altLang="en-US" dirty="0"/>
              <a:t>Provides finer control over the upgrade process</a:t>
            </a:r>
          </a:p>
          <a:p>
            <a:pPr marL="1279525" lvl="2" indent="-365125" eaLnBrk="1" hangingPunct="1">
              <a:defRPr/>
            </a:pPr>
            <a:r>
              <a:rPr lang="en-US" altLang="en-US" dirty="0"/>
              <a:t>Provides a list of items to fix manually</a:t>
            </a:r>
          </a:p>
          <a:p>
            <a:pPr marL="1279525" lvl="2" indent="-365125" eaLnBrk="1" hangingPunct="1">
              <a:defRPr/>
            </a:pPr>
            <a:r>
              <a:rPr lang="en-US" altLang="en-US" dirty="0"/>
              <a:t>Upgrades the CDB, including all PDBs or a defined list of PDBs</a:t>
            </a:r>
          </a:p>
        </p:txBody>
      </p:sp>
    </p:spTree>
    <p:custDataLst>
      <p:tags r:id="rId1"/>
    </p:custDataLst>
    <p:extLst>
      <p:ext uri="{BB962C8B-B14F-4D97-AF65-F5344CB8AC3E}">
        <p14:creationId xmlns:p14="http://schemas.microsoft.com/office/powerpoint/2010/main" val="944383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7982" y="365127"/>
            <a:ext cx="10224982" cy="815118"/>
          </a:xfrm>
        </p:spPr>
        <p:txBody>
          <a:bodyPr>
            <a:normAutofit fontScale="90000"/>
          </a:bodyPr>
          <a:lstStyle/>
          <a:p>
            <a:pPr marL="342900" indent="-342900" eaLnBrk="1" hangingPunct="1"/>
            <a:r>
              <a:rPr lang="en-US" altLang="en-US" dirty="0"/>
              <a:t>Upgrading a CDB Including PDBs from 12c to </a:t>
            </a:r>
            <a:r>
              <a:rPr lang="en-US" altLang="en-US" dirty="0" smtClean="0"/>
              <a:t>19c</a:t>
            </a:r>
            <a:endParaRPr lang="en-US" altLang="en-US" dirty="0"/>
          </a:p>
        </p:txBody>
      </p:sp>
      <p:sp>
        <p:nvSpPr>
          <p:cNvPr id="8195" name="Content Placeholder 15"/>
          <p:cNvSpPr>
            <a:spLocks noGrp="1"/>
          </p:cNvSpPr>
          <p:nvPr>
            <p:ph idx="1"/>
          </p:nvPr>
        </p:nvSpPr>
        <p:spPr>
          <a:xfrm>
            <a:off x="622300" y="1243013"/>
            <a:ext cx="10944225" cy="5089421"/>
          </a:xfrm>
        </p:spPr>
        <p:txBody>
          <a:bodyPr/>
          <a:lstStyle/>
          <a:p>
            <a:pPr marL="463550" lvl="1" indent="-349250" defTabSz="304747" eaLnBrk="1" hangingPunct="1">
              <a:buFont typeface="Arial" charset="0"/>
              <a:buAutoNum type="arabicPeriod"/>
              <a:defRPr/>
            </a:pPr>
            <a:r>
              <a:rPr lang="en-US" dirty="0"/>
              <a:t>Install the </a:t>
            </a:r>
            <a:r>
              <a:rPr lang="en-US" dirty="0" smtClean="0"/>
              <a:t>19c </a:t>
            </a:r>
            <a:r>
              <a:rPr lang="en-US" dirty="0"/>
              <a:t>Oracle Database software.</a:t>
            </a:r>
          </a:p>
          <a:p>
            <a:pPr marL="463550" lvl="1" indent="-349250" defTabSz="304747" eaLnBrk="1" hangingPunct="1">
              <a:buFont typeface="Arial" charset="0"/>
              <a:buAutoNum type="arabicPeriod"/>
              <a:defRPr/>
            </a:pPr>
            <a:r>
              <a:rPr lang="en-US" dirty="0"/>
              <a:t>Execute the Pre-Upgrade Information Tool in the 12c CDB.</a:t>
            </a:r>
          </a:p>
          <a:p>
            <a:pPr marL="571500" lvl="1" indent="-457200" defTabSz="304747" eaLnBrk="1" hangingPunct="1">
              <a:buFont typeface="Arial" charset="0"/>
              <a:buAutoNum type="arabicPeriod"/>
              <a:defRPr/>
            </a:pPr>
            <a:endParaRPr lang="en-US" dirty="0"/>
          </a:p>
          <a:p>
            <a:pPr marL="571500" lvl="1" indent="-457200" defTabSz="304747" eaLnBrk="1" hangingPunct="1">
              <a:buFont typeface="Arial" charset="0"/>
              <a:buAutoNum type="arabicPeriod"/>
              <a:defRPr/>
            </a:pPr>
            <a:endParaRPr lang="en-US" dirty="0"/>
          </a:p>
          <a:p>
            <a:pPr marL="463550" lvl="1" indent="-349250" defTabSz="304747" eaLnBrk="1" hangingPunct="1">
              <a:spcBef>
                <a:spcPts val="600"/>
              </a:spcBef>
              <a:buFont typeface="Arial" charset="0"/>
              <a:buAutoNum type="arabicPeriod"/>
              <a:defRPr/>
            </a:pPr>
            <a:r>
              <a:rPr lang="en-US" dirty="0"/>
              <a:t>Back up the CDB.</a:t>
            </a:r>
          </a:p>
          <a:p>
            <a:pPr marL="463550" lvl="1" indent="-349250" defTabSz="304747" eaLnBrk="1" hangingPunct="1">
              <a:buFont typeface="Arial" charset="0"/>
              <a:buAutoNum type="arabicPeriod"/>
              <a:defRPr/>
            </a:pPr>
            <a:r>
              <a:rPr lang="en-US" dirty="0"/>
              <a:t>Execute the </a:t>
            </a:r>
            <a:r>
              <a:rPr lang="en-US" dirty="0">
                <a:latin typeface="Courier New" pitchFamily="49" charset="0"/>
                <a:cs typeface="Courier New" pitchFamily="49" charset="0"/>
              </a:rPr>
              <a:t>preupgrade_fixups.sql</a:t>
            </a:r>
            <a:r>
              <a:rPr lang="en-US" dirty="0"/>
              <a:t> script on the 12c CDB.</a:t>
            </a:r>
          </a:p>
          <a:p>
            <a:pPr marL="571500" lvl="1" indent="-457200" defTabSz="304747" eaLnBrk="1" hangingPunct="1">
              <a:buFont typeface="Arial" charset="0"/>
              <a:buAutoNum type="arabicPeriod"/>
              <a:defRPr/>
            </a:pPr>
            <a:endParaRPr lang="en-US" dirty="0"/>
          </a:p>
          <a:p>
            <a:pPr marL="571500" lvl="1" indent="-457200" defTabSz="304747" eaLnBrk="1" hangingPunct="1">
              <a:buFont typeface="Arial" charset="0"/>
              <a:buAutoNum type="arabicPeriod"/>
              <a:defRPr/>
            </a:pPr>
            <a:endParaRPr lang="en-US" sz="1800" dirty="0"/>
          </a:p>
          <a:p>
            <a:pPr marL="571500" lvl="1" indent="-457200" defTabSz="304747" eaLnBrk="1" hangingPunct="1">
              <a:buFont typeface="Arial" charset="0"/>
              <a:buAutoNum type="arabicPeriod"/>
              <a:defRPr/>
            </a:pPr>
            <a:endParaRPr lang="en-US" sz="1800" dirty="0"/>
          </a:p>
          <a:p>
            <a:pPr marL="463550" lvl="1" indent="-349250" defTabSz="304747" eaLnBrk="1" hangingPunct="1">
              <a:buFont typeface="Arial" charset="0"/>
              <a:buAutoNum type="arabicPeriod"/>
              <a:defRPr/>
            </a:pPr>
            <a:r>
              <a:rPr lang="en-US" dirty="0"/>
              <a:t>Shut down the instance.</a:t>
            </a:r>
          </a:p>
          <a:p>
            <a:pPr marL="463550" lvl="1" indent="-349250">
              <a:spcBef>
                <a:spcPts val="600"/>
              </a:spcBef>
              <a:buFont typeface="Arial" charset="0"/>
              <a:buAutoNum type="arabicPeriod"/>
              <a:defRPr/>
            </a:pPr>
            <a:r>
              <a:rPr lang="fr-FR" dirty="0"/>
              <a:t>Copy the 12c instance spfile to the </a:t>
            </a:r>
            <a:r>
              <a:rPr lang="fr-FR" dirty="0" smtClean="0"/>
              <a:t>19c </a:t>
            </a:r>
            <a:r>
              <a:rPr lang="fr-FR" dirty="0">
                <a:latin typeface="Courier New" panose="02070309020205020404" pitchFamily="49" charset="0"/>
                <a:cs typeface="Courier New" panose="02070309020205020404" pitchFamily="49" charset="0"/>
              </a:rPr>
              <a:t>$ORACLE_HOME/dbs</a:t>
            </a:r>
            <a:r>
              <a:rPr lang="fr-FR" dirty="0"/>
              <a:t> directory.</a:t>
            </a:r>
            <a:endParaRPr lang="en-US" dirty="0"/>
          </a:p>
          <a:p>
            <a:pPr marL="463550" lvl="1" indent="-349250" defTabSz="304747" eaLnBrk="1" hangingPunct="1">
              <a:buFont typeface="Arial" charset="0"/>
              <a:buAutoNum type="arabicPeriod"/>
              <a:defRPr/>
            </a:pPr>
            <a:r>
              <a:rPr lang="en-US" dirty="0"/>
              <a:t>Adjust the parameter file with the Oracle Database </a:t>
            </a:r>
            <a:r>
              <a:rPr lang="en-US" dirty="0" smtClean="0"/>
              <a:t>19c </a:t>
            </a:r>
            <a:r>
              <a:rPr lang="en-US" dirty="0"/>
              <a:t>parameters.</a:t>
            </a:r>
          </a:p>
        </p:txBody>
      </p:sp>
      <p:sp>
        <p:nvSpPr>
          <p:cNvPr id="31" name="Content Placeholder 2"/>
          <p:cNvSpPr txBox="1">
            <a:spLocks/>
          </p:cNvSpPr>
          <p:nvPr/>
        </p:nvSpPr>
        <p:spPr bwMode="gray">
          <a:xfrm>
            <a:off x="661174" y="2178646"/>
            <a:ext cx="10893163" cy="684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nchor="ctr" anchorCtr="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 cd /u01/app/oracle/product/18.1.0/dbhome_1/rdbms/admin</a:t>
            </a:r>
          </a:p>
          <a:p>
            <a:pPr marL="457200" indent="-457200" defTabSz="400050" eaLnBrk="1" hangingPunct="1">
              <a:tabLst>
                <a:tab pos="400050" algn="r"/>
                <a:tab pos="673100" algn="l"/>
              </a:tabLst>
              <a:defRPr/>
            </a:pPr>
            <a:r>
              <a:rPr lang="en-US" sz="1600" b="1" dirty="0">
                <a:latin typeface="Courier New" pitchFamily="49" charset="0"/>
                <a:cs typeface="Arial" charset="0"/>
              </a:rPr>
              <a:t>$ $ORACLE_HOME/jdk/bin/java </a:t>
            </a:r>
            <a:r>
              <a:rPr lang="en-US" sz="1600" b="1" dirty="0">
                <a:solidFill>
                  <a:srgbClr val="3333FF"/>
                </a:solidFill>
                <a:latin typeface="Courier New" pitchFamily="49" charset="0"/>
                <a:cs typeface="Arial" charset="0"/>
              </a:rPr>
              <a:t>-jar </a:t>
            </a:r>
            <a:r>
              <a:rPr lang="en-US" sz="1600" b="1" dirty="0">
                <a:solidFill>
                  <a:srgbClr val="0000FF"/>
                </a:solidFill>
                <a:latin typeface="Courier New" pitchFamily="49" charset="0"/>
                <a:cs typeface="Arial" charset="0"/>
              </a:rPr>
              <a:t>preupgrade.jar</a:t>
            </a:r>
            <a:endParaRPr lang="en-US" sz="1600" b="1" dirty="0">
              <a:solidFill>
                <a:srgbClr val="FF0000"/>
              </a:solidFill>
              <a:latin typeface="Courier New" pitchFamily="49" charset="0"/>
              <a:cs typeface="Arial" charset="0"/>
            </a:endParaRPr>
          </a:p>
        </p:txBody>
      </p:sp>
      <p:sp>
        <p:nvSpPr>
          <p:cNvPr id="8" name="Content Placeholder 2"/>
          <p:cNvSpPr txBox="1">
            <a:spLocks/>
          </p:cNvSpPr>
          <p:nvPr/>
        </p:nvSpPr>
        <p:spPr bwMode="gray">
          <a:xfrm>
            <a:off x="623229" y="3861048"/>
            <a:ext cx="10893163" cy="111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nchor="ctr" anchorCtr="0">
            <a:spAutoFit/>
          </a:bodyPr>
          <a:lstStyle/>
          <a:p>
            <a:pPr lvl="0" eaLnBrk="0" hangingPunct="0"/>
            <a:r>
              <a:rPr lang="en-US" altLang="en-US" sz="1600" b="1" dirty="0">
                <a:latin typeface="Courier New" panose="02070309020205020404" pitchFamily="49" charset="0"/>
                <a:cs typeface="Courier New" panose="02070309020205020404" pitchFamily="49" charset="0"/>
              </a:rPr>
              <a:t>$ORACLE_HOME/perl/bin/perl -I$ORACLE_HOME/perl/lib -I$ORACLE_HOME/rdbms/admin $ORACLE_HOME/rdbms/admin/</a:t>
            </a:r>
            <a:r>
              <a:rPr lang="en-US" altLang="en-US" sz="1600" b="1" dirty="0">
                <a:solidFill>
                  <a:srgbClr val="FF0000"/>
                </a:solidFill>
                <a:latin typeface="Courier New" panose="02070309020205020404" pitchFamily="49" charset="0"/>
                <a:cs typeface="Courier New" panose="02070309020205020404" pitchFamily="49" charset="0"/>
              </a:rPr>
              <a:t>catcon.pl</a:t>
            </a:r>
            <a:r>
              <a:rPr lang="en-US" altLang="en-US" sz="1600" b="1" dirty="0">
                <a:latin typeface="Courier New" panose="02070309020205020404" pitchFamily="49" charset="0"/>
                <a:cs typeface="Courier New" panose="02070309020205020404" pitchFamily="49" charset="0"/>
              </a:rPr>
              <a:t> -l /u01/app/oracle/cfgtoollogs/cdb12/preupgrade/ -b preup_cdb12 /u01/app/oracle/cfgtoollogs/cdb12/preupgrade/</a:t>
            </a:r>
            <a:r>
              <a:rPr lang="en-US" altLang="en-US" sz="1600" b="1" dirty="0">
                <a:solidFill>
                  <a:srgbClr val="FF0000"/>
                </a:solidFill>
                <a:latin typeface="Courier New" panose="02070309020205020404" pitchFamily="49" charset="0"/>
                <a:cs typeface="Courier New" panose="02070309020205020404" pitchFamily="49" charset="0"/>
              </a:rPr>
              <a:t>preupgrade_fixups.sql</a:t>
            </a:r>
            <a:r>
              <a:rPr lang="en-US" altLang="en-US" sz="1400" b="1" dirty="0">
                <a:latin typeface="Courier New" panose="02070309020205020404" pitchFamily="49" charset="0"/>
                <a:cs typeface="Courier New" panose="02070309020205020404" pitchFamily="49" charset="0"/>
              </a:rPr>
              <a:t> </a:t>
            </a:r>
            <a:endParaRPr lang="en-US" altLang="en-US" sz="3600" b="1"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785500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altLang="en-US" dirty="0"/>
              <a:t>Upgrading CDB Including PDBs from 12c to </a:t>
            </a:r>
            <a:r>
              <a:rPr lang="en-US" altLang="en-US" dirty="0" smtClean="0"/>
              <a:t>19c</a:t>
            </a:r>
            <a:r>
              <a:rPr lang="en-US" altLang="en-US" dirty="0"/>
              <a:t/>
            </a:r>
            <a:br>
              <a:rPr lang="en-US" altLang="en-US" dirty="0"/>
            </a:br>
            <a:endParaRPr lang="en-US" altLang="en-US" dirty="0"/>
          </a:p>
        </p:txBody>
      </p:sp>
      <p:sp>
        <p:nvSpPr>
          <p:cNvPr id="9219" name="Content Placeholder 15"/>
          <p:cNvSpPr>
            <a:spLocks noGrp="1"/>
          </p:cNvSpPr>
          <p:nvPr>
            <p:ph idx="1"/>
          </p:nvPr>
        </p:nvSpPr>
        <p:spPr>
          <a:xfrm>
            <a:off x="622138" y="1242485"/>
            <a:ext cx="10944549" cy="4981699"/>
          </a:xfrm>
        </p:spPr>
        <p:txBody>
          <a:bodyPr/>
          <a:lstStyle/>
          <a:p>
            <a:pPr marL="548640" lvl="1" indent="-457200">
              <a:buFont typeface="+mj-lt"/>
              <a:buAutoNum type="arabicPeriod" startAt="8"/>
            </a:pPr>
            <a:r>
              <a:rPr lang="en-US" dirty="0"/>
              <a:t>Start the CDB and all PDBs in UPGRADE mode in the </a:t>
            </a:r>
            <a:r>
              <a:rPr lang="en-US" dirty="0" smtClean="0"/>
              <a:t>19c </a:t>
            </a:r>
            <a:r>
              <a:rPr lang="en-US" dirty="0"/>
              <a:t>environment.</a:t>
            </a:r>
          </a:p>
          <a:p>
            <a:pPr lvl="1"/>
            <a:endParaRPr lang="en-US" dirty="0"/>
          </a:p>
          <a:p>
            <a:pPr lvl="1"/>
            <a:endParaRPr lang="en-US" dirty="0"/>
          </a:p>
          <a:p>
            <a:pPr marL="548640" lvl="1" indent="-457200">
              <a:buFont typeface="+mj-lt"/>
              <a:buAutoNum type="arabicPeriod" startAt="9"/>
            </a:pPr>
            <a:r>
              <a:rPr lang="en-US" dirty="0"/>
              <a:t>Execute the upgrade script on the CDB root and all PDBs.</a:t>
            </a:r>
          </a:p>
          <a:p>
            <a:pPr marL="548640" lvl="1" indent="-457200">
              <a:buFont typeface="+mj-lt"/>
              <a:buAutoNum type="arabicPeriod" startAt="9"/>
            </a:pPr>
            <a:endParaRPr lang="en-US" dirty="0"/>
          </a:p>
          <a:p>
            <a:pPr marL="548640" lvl="1" indent="-457200">
              <a:buFont typeface="+mj-lt"/>
              <a:buAutoNum type="arabicPeriod" startAt="9"/>
            </a:pPr>
            <a:endParaRPr lang="en-US" dirty="0"/>
          </a:p>
          <a:p>
            <a:pPr marL="548640" lvl="1" indent="-457200">
              <a:buFont typeface="+mj-lt"/>
              <a:buAutoNum type="arabicPeriod" startAt="9"/>
            </a:pPr>
            <a:r>
              <a:rPr lang="en-US" dirty="0"/>
              <a:t>Open the CDB and upgraded PDBs in normal mode.</a:t>
            </a:r>
          </a:p>
          <a:p>
            <a:pPr marL="548640" lvl="1" indent="-457200">
              <a:buFont typeface="+mj-lt"/>
              <a:buAutoNum type="arabicPeriod" startAt="9"/>
            </a:pPr>
            <a:r>
              <a:rPr lang="en-US" dirty="0"/>
              <a:t>Execute the </a:t>
            </a:r>
            <a:r>
              <a:rPr lang="en-US" dirty="0">
                <a:latin typeface="Courier New" panose="02070309020205020404" pitchFamily="49" charset="0"/>
                <a:cs typeface="Courier New" panose="02070309020205020404" pitchFamily="49" charset="0"/>
              </a:rPr>
              <a:t>postupgrade_fixups.sql</a:t>
            </a:r>
            <a:r>
              <a:rPr lang="en-US" dirty="0"/>
              <a:t> script.</a:t>
            </a:r>
          </a:p>
          <a:p>
            <a:pPr marL="548640" lvl="1" indent="-457200">
              <a:buFont typeface="+mj-lt"/>
              <a:buAutoNum type="arabicPeriod" startAt="9"/>
            </a:pPr>
            <a:endParaRPr lang="fr-FR" dirty="0"/>
          </a:p>
          <a:p>
            <a:pPr marL="548640" lvl="1" indent="-457200">
              <a:buFont typeface="+mj-lt"/>
              <a:buAutoNum type="arabicPeriod" startAt="9"/>
            </a:pPr>
            <a:endParaRPr lang="fr-FR" dirty="0"/>
          </a:p>
          <a:p>
            <a:pPr marL="548640" lvl="1" indent="-457200">
              <a:buFont typeface="+mj-lt"/>
              <a:buAutoNum type="arabicPeriod" startAt="9"/>
            </a:pPr>
            <a:r>
              <a:rPr lang="fr-FR" sz="800" dirty="0"/>
              <a:t> </a:t>
            </a:r>
          </a:p>
          <a:p>
            <a:pPr marL="548640" lvl="1" indent="-457200">
              <a:buFont typeface="+mj-lt"/>
              <a:buAutoNum type="arabicPeriod" startAt="12"/>
            </a:pPr>
            <a:r>
              <a:rPr lang="fr-FR" dirty="0"/>
              <a:t>Shut the instance down to update the </a:t>
            </a:r>
            <a:r>
              <a:rPr lang="fr-FR" dirty="0">
                <a:latin typeface="Courier New" panose="02070309020205020404" pitchFamily="49" charset="0"/>
                <a:cs typeface="Courier New" panose="02070309020205020404" pitchFamily="49" charset="0"/>
              </a:rPr>
              <a:t>/etc/oratab </a:t>
            </a:r>
            <a:r>
              <a:rPr lang="fr-FR" dirty="0"/>
              <a:t>file and create the password file.</a:t>
            </a:r>
            <a:endParaRPr lang="en-US" dirty="0"/>
          </a:p>
        </p:txBody>
      </p:sp>
      <p:sp>
        <p:nvSpPr>
          <p:cNvPr id="35" name="Content Placeholder 2"/>
          <p:cNvSpPr txBox="1">
            <a:spLocks/>
          </p:cNvSpPr>
          <p:nvPr/>
        </p:nvSpPr>
        <p:spPr bwMode="gray">
          <a:xfrm>
            <a:off x="624996" y="2889164"/>
            <a:ext cx="10989138" cy="684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 cd $ORACLE_HOME/rdbms/admin</a:t>
            </a:r>
          </a:p>
          <a:p>
            <a:pPr marL="457200" indent="-457200" defTabSz="400050">
              <a:tabLst>
                <a:tab pos="400050" algn="r"/>
                <a:tab pos="673100" algn="l"/>
              </a:tabLst>
              <a:defRPr/>
            </a:pPr>
            <a:r>
              <a:rPr lang="en-US" sz="1600" dirty="0">
                <a:latin typeface="Courier New" pitchFamily="49" charset="0"/>
                <a:cs typeface="Courier New" pitchFamily="49" charset="0"/>
              </a:rPr>
              <a:t>$ ./</a:t>
            </a:r>
            <a:r>
              <a:rPr lang="en-US" sz="1600" dirty="0">
                <a:solidFill>
                  <a:srgbClr val="0000FF"/>
                </a:solidFill>
                <a:latin typeface="Courier New" pitchFamily="49" charset="0"/>
                <a:cs typeface="Courier New" pitchFamily="49" charset="0"/>
              </a:rPr>
              <a:t>catctl.pl</a:t>
            </a:r>
            <a:r>
              <a:rPr lang="en-US" sz="1600" dirty="0">
                <a:latin typeface="Courier New" pitchFamily="49" charset="0"/>
                <a:cs typeface="Courier New" pitchFamily="49" charset="0"/>
              </a:rPr>
              <a:t> [ </a:t>
            </a:r>
            <a:r>
              <a:rPr lang="en-US" sz="1600" dirty="0">
                <a:solidFill>
                  <a:srgbClr val="00B050"/>
                </a:solidFill>
                <a:latin typeface="Courier New" pitchFamily="49" charset="0"/>
                <a:cs typeface="Courier New" pitchFamily="49" charset="0"/>
              </a:rPr>
              <a:t>-C</a:t>
            </a:r>
            <a:r>
              <a:rPr lang="en-US" sz="1600" dirty="0">
                <a:latin typeface="Courier New" pitchFamily="49" charset="0"/>
                <a:cs typeface="Courier New" pitchFamily="49" charset="0"/>
              </a:rPr>
              <a:t> 'PDB1 PDB2' ] [ </a:t>
            </a:r>
            <a:r>
              <a:rPr lang="en-US" sz="1600" dirty="0">
                <a:solidFill>
                  <a:srgbClr val="00B050"/>
                </a:solidFill>
                <a:latin typeface="Courier New" pitchFamily="49" charset="0"/>
                <a:cs typeface="Courier New" pitchFamily="49" charset="0"/>
              </a:rPr>
              <a:t>-l</a:t>
            </a:r>
            <a:r>
              <a:rPr lang="en-US" sz="1600" dirty="0">
                <a:latin typeface="Courier New" pitchFamily="49" charset="0"/>
                <a:cs typeface="Courier New" pitchFamily="49" charset="0"/>
              </a:rPr>
              <a:t> /tmp] </a:t>
            </a:r>
            <a:r>
              <a:rPr lang="en-US" altLang="en-US" sz="1600" dirty="0">
                <a:latin typeface="Courier New" panose="02070309020205020404" pitchFamily="49" charset="0"/>
                <a:cs typeface="Courier New" panose="02070309020205020404" pitchFamily="49" charset="0"/>
              </a:rPr>
              <a:t>catupgrd.sql</a:t>
            </a:r>
            <a:r>
              <a:rPr lang="en-US" altLang="en-US" sz="1400" dirty="0">
                <a:latin typeface="Courier New" panose="02070309020205020404" pitchFamily="49" charset="0"/>
                <a:cs typeface="Courier New" panose="02070309020205020404" pitchFamily="49" charset="0"/>
              </a:rPr>
              <a:t> </a:t>
            </a:r>
            <a:r>
              <a:rPr lang="en-US" sz="1600" dirty="0">
                <a:latin typeface="Courier New" pitchFamily="49" charset="0"/>
                <a:cs typeface="Courier New" pitchFamily="49" charset="0"/>
              </a:rPr>
              <a:t> </a:t>
            </a:r>
            <a:endParaRPr lang="en-US" sz="1600" dirty="0">
              <a:solidFill>
                <a:schemeClr val="accent1"/>
              </a:solidFill>
              <a:latin typeface="Courier New" pitchFamily="49" charset="0"/>
              <a:cs typeface="Courier New" pitchFamily="49" charset="0"/>
            </a:endParaRPr>
          </a:p>
        </p:txBody>
      </p:sp>
      <p:sp>
        <p:nvSpPr>
          <p:cNvPr id="7" name="Content Placeholder 2"/>
          <p:cNvSpPr txBox="1">
            <a:spLocks/>
          </p:cNvSpPr>
          <p:nvPr/>
        </p:nvSpPr>
        <p:spPr bwMode="gray">
          <a:xfrm>
            <a:off x="653680" y="1772816"/>
            <a:ext cx="10989138" cy="5697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STARTUP </a:t>
            </a:r>
            <a:r>
              <a:rPr lang="en-US" sz="1600" b="1" dirty="0">
                <a:solidFill>
                  <a:schemeClr val="accent1"/>
                </a:solidFill>
                <a:latin typeface="Courier New" pitchFamily="49" charset="0"/>
                <a:cs typeface="Arial" charset="0"/>
              </a:rPr>
              <a:t>UPGRADE</a:t>
            </a:r>
          </a:p>
          <a:p>
            <a:pPr marL="457200" indent="-457200" defTabSz="400050" eaLnBrk="1" hangingPunct="1">
              <a:tabLst>
                <a:tab pos="400050" algn="r"/>
                <a:tab pos="673100" algn="l"/>
              </a:tabLst>
              <a:defRPr/>
            </a:pPr>
            <a:r>
              <a:rPr lang="en-US" sz="1600" b="1" dirty="0">
                <a:latin typeface="Courier New" pitchFamily="49" charset="0"/>
                <a:cs typeface="Arial" charset="0"/>
              </a:rPr>
              <a:t>SQL&gt; ALTER PLUGGABLE DATABASE </a:t>
            </a:r>
            <a:r>
              <a:rPr lang="en-US" sz="1600" b="1" dirty="0">
                <a:solidFill>
                  <a:schemeClr val="accent1"/>
                </a:solidFill>
                <a:latin typeface="Courier New" pitchFamily="49" charset="0"/>
                <a:cs typeface="Arial" charset="0"/>
              </a:rPr>
              <a:t>ALL OPEN UPGRADE</a:t>
            </a:r>
            <a:r>
              <a:rPr lang="en-US" sz="1600" b="1" dirty="0">
                <a:latin typeface="Courier New" pitchFamily="49" charset="0"/>
                <a:cs typeface="Arial" charset="0"/>
              </a:rPr>
              <a:t>; </a:t>
            </a:r>
          </a:p>
        </p:txBody>
      </p:sp>
      <p:sp>
        <p:nvSpPr>
          <p:cNvPr id="8" name="Content Placeholder 2"/>
          <p:cNvSpPr txBox="1">
            <a:spLocks/>
          </p:cNvSpPr>
          <p:nvPr/>
        </p:nvSpPr>
        <p:spPr bwMode="gray">
          <a:xfrm>
            <a:off x="677244" y="4450523"/>
            <a:ext cx="9814548" cy="83497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36000" rIns="12700" bIns="0" anchor="ctr" anchorCtr="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 cd /u01/app/oracle/product/18.1.0/dbhome_1/rdbms/admin</a:t>
            </a:r>
          </a:p>
          <a:p>
            <a:pPr marL="457200" indent="-457200" defTabSz="400050" eaLnBrk="1" hangingPunct="1">
              <a:tabLst>
                <a:tab pos="400050" algn="r"/>
                <a:tab pos="673100" algn="l"/>
              </a:tabLst>
              <a:defRPr/>
            </a:pPr>
            <a:r>
              <a:rPr lang="en-US" sz="1600" b="1" dirty="0">
                <a:latin typeface="Courier New" pitchFamily="49" charset="0"/>
                <a:cs typeface="Arial" charset="0"/>
              </a:rPr>
              <a:t>$ </a:t>
            </a:r>
            <a:r>
              <a:rPr lang="en-US" sz="1600" b="1" dirty="0">
                <a:latin typeface="Courier New" pitchFamily="49" charset="0"/>
                <a:cs typeface="Courier New" pitchFamily="49" charset="0"/>
              </a:rPr>
              <a:t>$ORACLE_HOME/perl/bin/perl </a:t>
            </a:r>
            <a:r>
              <a:rPr lang="en-US" sz="1600" b="1" dirty="0">
                <a:solidFill>
                  <a:srgbClr val="FF0000"/>
                </a:solidFill>
                <a:latin typeface="Courier New" pitchFamily="49" charset="0"/>
                <a:cs typeface="Courier New" pitchFamily="49" charset="0"/>
              </a:rPr>
              <a:t>catcon.pl</a:t>
            </a:r>
            <a:r>
              <a:rPr lang="en-US" sz="1600" b="1" dirty="0">
                <a:latin typeface="Courier New" pitchFamily="49" charset="0"/>
                <a:cs typeface="Courier New" pitchFamily="49" charset="0"/>
              </a:rPr>
              <a:t> –c PDB1 –b postupgrade $ORACLE_BASE/cfgtoollogs/cdb12/preupgrade/</a:t>
            </a:r>
            <a:r>
              <a:rPr lang="en-US" sz="1600" b="1" dirty="0">
                <a:solidFill>
                  <a:srgbClr val="FF0000"/>
                </a:solidFill>
                <a:latin typeface="Courier New" pitchFamily="49" charset="0"/>
                <a:cs typeface="Courier New" pitchFamily="49" charset="0"/>
              </a:rPr>
              <a:t>postupgrade_fixups.sql</a:t>
            </a:r>
          </a:p>
        </p:txBody>
      </p:sp>
    </p:spTree>
    <p:custDataLst>
      <p:tags r:id="rId1"/>
    </p:custDataLst>
    <p:extLst>
      <p:ext uri="{BB962C8B-B14F-4D97-AF65-F5344CB8AC3E}">
        <p14:creationId xmlns:p14="http://schemas.microsoft.com/office/powerpoint/2010/main" val="2102688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37074" y="163305"/>
            <a:ext cx="10441160" cy="603458"/>
          </a:xfrm>
        </p:spPr>
        <p:txBody>
          <a:bodyPr>
            <a:normAutofit fontScale="90000"/>
          </a:bodyPr>
          <a:lstStyle/>
          <a:p>
            <a:pPr marL="342900" indent="-342900" eaLnBrk="1" hangingPunct="1"/>
            <a:r>
              <a:rPr lang="en-US" altLang="en-US" dirty="0"/>
              <a:t>Upgrading a Single Regular PDB from 12c to </a:t>
            </a:r>
            <a:r>
              <a:rPr lang="en-US" altLang="en-US" dirty="0" smtClean="0"/>
              <a:t>19c</a:t>
            </a:r>
            <a:endParaRPr lang="en-US" altLang="en-US" dirty="0"/>
          </a:p>
        </p:txBody>
      </p:sp>
      <p:sp>
        <p:nvSpPr>
          <p:cNvPr id="8195" name="Content Placeholder 15"/>
          <p:cNvSpPr>
            <a:spLocks noGrp="1"/>
          </p:cNvSpPr>
          <p:nvPr>
            <p:ph idx="1"/>
          </p:nvPr>
        </p:nvSpPr>
        <p:spPr>
          <a:xfrm>
            <a:off x="622300" y="1243013"/>
            <a:ext cx="10944225" cy="4943227"/>
          </a:xfrm>
        </p:spPr>
        <p:txBody>
          <a:bodyPr/>
          <a:lstStyle/>
          <a:p>
            <a:pPr indent="10582" defTabSz="304747" eaLnBrk="1" hangingPunct="1">
              <a:buFont typeface="Arial" charset="0"/>
              <a:buNone/>
              <a:defRPr/>
            </a:pPr>
            <a:endParaRPr lang="en-US" dirty="0">
              <a:latin typeface="Arial" charset="0"/>
            </a:endParaRPr>
          </a:p>
          <a:p>
            <a:pPr indent="10582" defTabSz="304747" eaLnBrk="1" hangingPunct="1">
              <a:buFont typeface="Arial" charset="0"/>
              <a:buNone/>
              <a:defRPr/>
            </a:pPr>
            <a:endParaRPr lang="en-US" dirty="0">
              <a:latin typeface="Arial" charset="0"/>
            </a:endParaRPr>
          </a:p>
          <a:p>
            <a:pPr indent="10582" defTabSz="304747" eaLnBrk="1" hangingPunct="1">
              <a:buFont typeface="Arial" charset="0"/>
              <a:buNone/>
              <a:defRPr/>
            </a:pPr>
            <a:endParaRPr lang="en-US" dirty="0">
              <a:latin typeface="Arial" charset="0"/>
            </a:endParaRPr>
          </a:p>
          <a:p>
            <a:pPr indent="10582" defTabSz="304747" eaLnBrk="1" hangingPunct="1">
              <a:buFont typeface="Arial" charset="0"/>
              <a:buNone/>
              <a:defRPr/>
            </a:pPr>
            <a:endParaRPr lang="en-US" dirty="0">
              <a:latin typeface="Arial" charset="0"/>
            </a:endParaRPr>
          </a:p>
          <a:p>
            <a:pPr indent="10582" defTabSz="304747" eaLnBrk="1" hangingPunct="1">
              <a:buFont typeface="Arial" charset="0"/>
              <a:buNone/>
              <a:defRPr/>
            </a:pPr>
            <a:endParaRPr lang="en-US" dirty="0">
              <a:latin typeface="Arial" charset="0"/>
            </a:endParaRPr>
          </a:p>
          <a:p>
            <a:pPr indent="10582" defTabSz="304747" eaLnBrk="1" hangingPunct="1">
              <a:buFont typeface="Arial" charset="0"/>
              <a:buNone/>
              <a:defRPr/>
            </a:pPr>
            <a:endParaRPr lang="en-US" dirty="0">
              <a:latin typeface="Arial" charset="0"/>
            </a:endParaRPr>
          </a:p>
          <a:p>
            <a:pPr indent="10582" defTabSz="304747" eaLnBrk="1" hangingPunct="1">
              <a:buFont typeface="Arial" charset="0"/>
              <a:buNone/>
              <a:defRPr/>
            </a:pPr>
            <a:endParaRPr lang="en-US" sz="2800" dirty="0">
              <a:latin typeface="Arial" charset="0"/>
            </a:endParaRPr>
          </a:p>
          <a:p>
            <a:pPr lvl="1" indent="-365760" defTabSz="304747" eaLnBrk="1" hangingPunct="1">
              <a:buFont typeface="Arial" charset="0"/>
              <a:buAutoNum type="arabicPeriod"/>
              <a:defRPr/>
            </a:pPr>
            <a:r>
              <a:rPr lang="en-US" sz="1800" dirty="0"/>
              <a:t>Execute </a:t>
            </a:r>
            <a:r>
              <a:rPr lang="en-US" sz="1800" dirty="0">
                <a:latin typeface="Courier New" pitchFamily="49" charset="0"/>
                <a:cs typeface="Courier New" pitchFamily="49" charset="0"/>
              </a:rPr>
              <a:t>preupgrade.jar</a:t>
            </a:r>
            <a:r>
              <a:rPr lang="en-US" sz="1800" dirty="0"/>
              <a:t> and then the generated  </a:t>
            </a:r>
            <a:r>
              <a:rPr lang="en-US" sz="1800" dirty="0">
                <a:latin typeface="Courier New" pitchFamily="49" charset="0"/>
                <a:cs typeface="Courier New" pitchFamily="49" charset="0"/>
              </a:rPr>
              <a:t>preupgrade_fixups.sql</a:t>
            </a:r>
            <a:r>
              <a:rPr lang="en-US" sz="1800" dirty="0"/>
              <a:t> script in the 12c PDB.</a:t>
            </a:r>
          </a:p>
          <a:p>
            <a:pPr lvl="1" indent="-365760" defTabSz="304747" eaLnBrk="1" hangingPunct="1">
              <a:buFont typeface="Arial" charset="0"/>
              <a:buAutoNum type="arabicPeriod"/>
              <a:defRPr/>
            </a:pPr>
            <a:r>
              <a:rPr lang="en-US" sz="1800" dirty="0"/>
              <a:t>Unplug the PDB from the 12c CDB and plug the PDB into the </a:t>
            </a:r>
            <a:r>
              <a:rPr lang="en-US" sz="1800" dirty="0" smtClean="0"/>
              <a:t>19c </a:t>
            </a:r>
            <a:r>
              <a:rPr lang="en-US" sz="1800" dirty="0"/>
              <a:t>CDB.</a:t>
            </a:r>
          </a:p>
          <a:p>
            <a:pPr lvl="1" indent="-365760" defTabSz="304747" eaLnBrk="1" hangingPunct="1">
              <a:buFont typeface="Arial" charset="0"/>
              <a:buAutoNum type="arabicPeriod"/>
              <a:defRPr/>
            </a:pPr>
            <a:r>
              <a:rPr lang="en-US" sz="1800" dirty="0"/>
              <a:t>Open the PDB in </a:t>
            </a:r>
            <a:r>
              <a:rPr lang="en-US" sz="1800" dirty="0">
                <a:latin typeface="Courier New" pitchFamily="49" charset="0"/>
                <a:cs typeface="Courier New" pitchFamily="49" charset="0"/>
              </a:rPr>
              <a:t>UPGRADE</a:t>
            </a:r>
            <a:r>
              <a:rPr lang="en-US" sz="1800" dirty="0"/>
              <a:t> mode and upgrade the PDB.</a:t>
            </a:r>
          </a:p>
          <a:p>
            <a:pPr lvl="1" indent="-365760" defTabSz="304747" eaLnBrk="1" hangingPunct="1">
              <a:buFont typeface="Arial" charset="0"/>
              <a:buAutoNum type="arabicPeriod"/>
              <a:defRPr/>
            </a:pPr>
            <a:r>
              <a:rPr lang="en-US" sz="1800" dirty="0"/>
              <a:t>Finalize by executing the </a:t>
            </a:r>
            <a:r>
              <a:rPr lang="en-US" sz="1800" dirty="0">
                <a:latin typeface="Courier New" pitchFamily="49" charset="0"/>
                <a:cs typeface="Courier New" pitchFamily="49" charset="0"/>
              </a:rPr>
              <a:t>postupgrade_fixups.sql</a:t>
            </a:r>
            <a:r>
              <a:rPr lang="en-US" sz="1800" dirty="0">
                <a:latin typeface="+mj-lt"/>
                <a:cs typeface="Courier New" pitchFamily="49" charset="0"/>
              </a:rPr>
              <a:t> script.</a:t>
            </a:r>
            <a:endParaRPr lang="en-US" sz="1800" dirty="0">
              <a:latin typeface="+mj-lt"/>
            </a:endParaRPr>
          </a:p>
        </p:txBody>
      </p:sp>
      <p:sp>
        <p:nvSpPr>
          <p:cNvPr id="16388" name="Rectangle 4"/>
          <p:cNvSpPr>
            <a:spLocks noChangeArrowheads="1"/>
          </p:cNvSpPr>
          <p:nvPr/>
        </p:nvSpPr>
        <p:spPr bwMode="auto">
          <a:xfrm>
            <a:off x="1295400" y="981075"/>
            <a:ext cx="9215438" cy="1296988"/>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16389" name="Text Box 58"/>
          <p:cNvSpPr txBox="1">
            <a:spLocks noChangeArrowheads="1"/>
          </p:cNvSpPr>
          <p:nvPr/>
        </p:nvSpPr>
        <p:spPr bwMode="blackWhite">
          <a:xfrm>
            <a:off x="1295400" y="1004888"/>
            <a:ext cx="1055688" cy="43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chemeClr val="accent1"/>
                </a:solidFill>
              </a:rPr>
              <a:t>12c </a:t>
            </a:r>
            <a:br>
              <a:rPr lang="en-US" altLang="en-US" sz="1400" b="1" dirty="0">
                <a:solidFill>
                  <a:schemeClr val="accent1"/>
                </a:solidFill>
              </a:rPr>
            </a:br>
            <a:r>
              <a:rPr lang="en-US" altLang="en-US" sz="1400" b="1" dirty="0">
                <a:solidFill>
                  <a:schemeClr val="accent1"/>
                </a:solidFill>
              </a:rPr>
              <a:t>CDB1</a:t>
            </a:r>
          </a:p>
        </p:txBody>
      </p:sp>
      <p:sp>
        <p:nvSpPr>
          <p:cNvPr id="16390" name="Rectangle 2"/>
          <p:cNvSpPr>
            <a:spLocks noChangeArrowheads="1"/>
          </p:cNvSpPr>
          <p:nvPr/>
        </p:nvSpPr>
        <p:spPr bwMode="blackWhite">
          <a:xfrm>
            <a:off x="2159000" y="1330325"/>
            <a:ext cx="2944813" cy="774700"/>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solidFill>
                  <a:srgbClr val="000000"/>
                </a:solidFill>
              </a:rPr>
              <a:t>CDB root</a:t>
            </a:r>
          </a:p>
        </p:txBody>
      </p:sp>
      <p:sp>
        <p:nvSpPr>
          <p:cNvPr id="16391" name="PPTShape_0"/>
          <p:cNvSpPr txBox="1">
            <a:spLocks noChangeArrowheads="1"/>
          </p:cNvSpPr>
          <p:nvPr/>
        </p:nvSpPr>
        <p:spPr bwMode="blackWhite">
          <a:xfrm>
            <a:off x="2171700" y="13303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Data files/</a:t>
            </a:r>
          </a:p>
          <a:p>
            <a:r>
              <a:rPr lang="en-US" altLang="en-US" sz="1100" dirty="0">
                <a:solidFill>
                  <a:srgbClr val="000000"/>
                </a:solidFill>
              </a:rPr>
              <a:t>Tempfiles </a:t>
            </a:r>
          </a:p>
        </p:txBody>
      </p:sp>
      <p:sp>
        <p:nvSpPr>
          <p:cNvPr id="16392" name="PPTShape_1"/>
          <p:cNvSpPr txBox="1">
            <a:spLocks noChangeArrowheads="1"/>
          </p:cNvSpPr>
          <p:nvPr/>
        </p:nvSpPr>
        <p:spPr bwMode="blackWhite">
          <a:xfrm>
            <a:off x="4124325" y="1330325"/>
            <a:ext cx="1069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Redo Log </a:t>
            </a:r>
          </a:p>
          <a:p>
            <a:r>
              <a:rPr lang="en-US" altLang="en-US" sz="1100" dirty="0">
                <a:solidFill>
                  <a:srgbClr val="000000"/>
                </a:solidFill>
              </a:rPr>
              <a:t>files</a:t>
            </a:r>
          </a:p>
        </p:txBody>
      </p:sp>
      <p:sp>
        <p:nvSpPr>
          <p:cNvPr id="16393" name="PPTShape_2"/>
          <p:cNvSpPr txBox="1">
            <a:spLocks noChangeArrowheads="1"/>
          </p:cNvSpPr>
          <p:nvPr/>
        </p:nvSpPr>
        <p:spPr bwMode="blackWhite">
          <a:xfrm>
            <a:off x="3287713" y="1330325"/>
            <a:ext cx="1071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Control </a:t>
            </a:r>
          </a:p>
          <a:p>
            <a:r>
              <a:rPr lang="en-US" altLang="en-US" sz="1100" dirty="0">
                <a:solidFill>
                  <a:srgbClr val="000000"/>
                </a:solidFill>
              </a:rPr>
              <a:t>files</a:t>
            </a:r>
          </a:p>
        </p:txBody>
      </p:sp>
      <p:sp>
        <p:nvSpPr>
          <p:cNvPr id="16394" name="PPTShape_10"/>
          <p:cNvSpPr>
            <a:spLocks noChangeArrowheads="1"/>
          </p:cNvSpPr>
          <p:nvPr/>
        </p:nvSpPr>
        <p:spPr bwMode="blackWhite">
          <a:xfrm>
            <a:off x="5568950" y="1358900"/>
            <a:ext cx="2058988"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8000"/>
                </a:solidFill>
              </a:rPr>
              <a:t>PDB1</a:t>
            </a:r>
          </a:p>
        </p:txBody>
      </p:sp>
      <p:sp>
        <p:nvSpPr>
          <p:cNvPr id="16395" name="PPTShape_11"/>
          <p:cNvSpPr txBox="1">
            <a:spLocks noChangeArrowheads="1"/>
          </p:cNvSpPr>
          <p:nvPr/>
        </p:nvSpPr>
        <p:spPr bwMode="blackWhite">
          <a:xfrm>
            <a:off x="5568950" y="1358900"/>
            <a:ext cx="17462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a:t>
            </a:r>
          </a:p>
        </p:txBody>
      </p:sp>
      <p:sp>
        <p:nvSpPr>
          <p:cNvPr id="16396" name="Rectangle 47"/>
          <p:cNvSpPr>
            <a:spLocks noChangeArrowheads="1"/>
          </p:cNvSpPr>
          <p:nvPr/>
        </p:nvSpPr>
        <p:spPr bwMode="auto">
          <a:xfrm>
            <a:off x="4322763" y="1760538"/>
            <a:ext cx="766762" cy="333375"/>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6397" name="Rectangle 49"/>
          <p:cNvSpPr>
            <a:spLocks noChangeArrowheads="1"/>
          </p:cNvSpPr>
          <p:nvPr/>
        </p:nvSpPr>
        <p:spPr bwMode="auto">
          <a:xfrm>
            <a:off x="4270375" y="1736725"/>
            <a:ext cx="960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chemeClr val="accent1"/>
                </a:solidFill>
              </a:rPr>
              <a:t>12c</a:t>
            </a:r>
          </a:p>
        </p:txBody>
      </p:sp>
      <p:sp>
        <p:nvSpPr>
          <p:cNvPr id="34" name="PPTShape_10"/>
          <p:cNvSpPr>
            <a:spLocks noChangeArrowheads="1"/>
          </p:cNvSpPr>
          <p:nvPr/>
        </p:nvSpPr>
        <p:spPr bwMode="blackWhite">
          <a:xfrm>
            <a:off x="8161338" y="1357313"/>
            <a:ext cx="2062162" cy="533400"/>
          </a:xfrm>
          <a:prstGeom prst="rect">
            <a:avLst/>
          </a:prstGeom>
          <a:solidFill>
            <a:schemeClr val="accent3">
              <a:lumMod val="20000"/>
              <a:lumOff val="80000"/>
            </a:schemeClr>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endParaRPr lang="en-US" sz="1400" dirty="0">
              <a:solidFill>
                <a:schemeClr val="bg2"/>
              </a:solidFill>
              <a:latin typeface="Arial" charset="0"/>
              <a:cs typeface="Arial" charset="0"/>
            </a:endParaRPr>
          </a:p>
          <a:p>
            <a:pPr defTabSz="1041400">
              <a:lnSpc>
                <a:spcPct val="85000"/>
              </a:lnSpc>
              <a:spcBef>
                <a:spcPct val="50000"/>
              </a:spcBef>
              <a:defRPr/>
            </a:pPr>
            <a:endParaRPr lang="en-US" sz="1400" dirty="0">
              <a:solidFill>
                <a:schemeClr val="bg2"/>
              </a:solidFill>
              <a:latin typeface="Arial" charset="0"/>
              <a:cs typeface="Arial" charset="0"/>
            </a:endParaRPr>
          </a:p>
          <a:p>
            <a:pPr defTabSz="1041400">
              <a:lnSpc>
                <a:spcPct val="85000"/>
              </a:lnSpc>
              <a:spcBef>
                <a:spcPct val="50000"/>
              </a:spcBef>
              <a:defRPr/>
            </a:pPr>
            <a:endParaRPr lang="en-US" sz="1400" dirty="0">
              <a:solidFill>
                <a:schemeClr val="bg2"/>
              </a:solidFill>
              <a:latin typeface="Arial" charset="0"/>
              <a:cs typeface="Arial" charset="0"/>
            </a:endParaRPr>
          </a:p>
          <a:p>
            <a:pPr defTabSz="1041400">
              <a:defRPr/>
            </a:pPr>
            <a:r>
              <a:rPr lang="en-US" sz="1400" b="1" dirty="0">
                <a:solidFill>
                  <a:srgbClr val="000000"/>
                </a:solidFill>
                <a:latin typeface="Arial" charset="0"/>
                <a:cs typeface="Arial" charset="0"/>
              </a:rPr>
              <a:t>PDB2</a:t>
            </a:r>
          </a:p>
        </p:txBody>
      </p:sp>
      <p:sp>
        <p:nvSpPr>
          <p:cNvPr id="16399" name="PPTShape_11"/>
          <p:cNvSpPr txBox="1">
            <a:spLocks noChangeArrowheads="1"/>
          </p:cNvSpPr>
          <p:nvPr/>
        </p:nvSpPr>
        <p:spPr bwMode="blackWhite">
          <a:xfrm>
            <a:off x="8161338" y="1357313"/>
            <a:ext cx="17462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a:t>
            </a:r>
          </a:p>
        </p:txBody>
      </p:sp>
      <p:sp>
        <p:nvSpPr>
          <p:cNvPr id="16400" name="Rectangle 47"/>
          <p:cNvSpPr>
            <a:spLocks noChangeArrowheads="1"/>
          </p:cNvSpPr>
          <p:nvPr/>
        </p:nvSpPr>
        <p:spPr bwMode="auto">
          <a:xfrm>
            <a:off x="6862763" y="1552575"/>
            <a:ext cx="765175" cy="333375"/>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6401" name="Rectangle 49"/>
          <p:cNvSpPr>
            <a:spLocks noChangeArrowheads="1"/>
          </p:cNvSpPr>
          <p:nvPr/>
        </p:nvSpPr>
        <p:spPr bwMode="auto">
          <a:xfrm>
            <a:off x="6765925" y="1544638"/>
            <a:ext cx="960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chemeClr val="accent1"/>
                </a:solidFill>
              </a:rPr>
              <a:t>12c</a:t>
            </a:r>
          </a:p>
        </p:txBody>
      </p:sp>
      <p:sp>
        <p:nvSpPr>
          <p:cNvPr id="16402" name="Rectangle 47"/>
          <p:cNvSpPr>
            <a:spLocks noChangeArrowheads="1"/>
          </p:cNvSpPr>
          <p:nvPr/>
        </p:nvSpPr>
        <p:spPr bwMode="auto">
          <a:xfrm>
            <a:off x="9448800" y="1558925"/>
            <a:ext cx="768350" cy="333375"/>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6403" name="Rectangle 49"/>
          <p:cNvSpPr>
            <a:spLocks noChangeArrowheads="1"/>
          </p:cNvSpPr>
          <p:nvPr/>
        </p:nvSpPr>
        <p:spPr bwMode="auto">
          <a:xfrm>
            <a:off x="9410594" y="1547813"/>
            <a:ext cx="87168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chemeClr val="accent1"/>
                </a:solidFill>
              </a:rPr>
              <a:t>12c</a:t>
            </a:r>
          </a:p>
        </p:txBody>
      </p:sp>
      <p:sp>
        <p:nvSpPr>
          <p:cNvPr id="16404" name="Rectangle 64"/>
          <p:cNvSpPr>
            <a:spLocks noChangeArrowheads="1"/>
          </p:cNvSpPr>
          <p:nvPr/>
        </p:nvSpPr>
        <p:spPr bwMode="auto">
          <a:xfrm>
            <a:off x="1295400" y="2424113"/>
            <a:ext cx="9215438" cy="1870075"/>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16405" name="Text Box 58"/>
          <p:cNvSpPr txBox="1">
            <a:spLocks noChangeArrowheads="1"/>
          </p:cNvSpPr>
          <p:nvPr/>
        </p:nvSpPr>
        <p:spPr bwMode="blackWhite">
          <a:xfrm>
            <a:off x="1295400" y="2446338"/>
            <a:ext cx="1055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smtClean="0">
                <a:solidFill>
                  <a:srgbClr val="000000"/>
                </a:solidFill>
              </a:rPr>
              <a:t>19c</a:t>
            </a:r>
            <a:endParaRPr lang="en-US" altLang="en-US" sz="1400" b="1" dirty="0">
              <a:solidFill>
                <a:srgbClr val="000000"/>
              </a:solidFill>
            </a:endParaRPr>
          </a:p>
          <a:p>
            <a:pPr>
              <a:lnSpc>
                <a:spcPct val="80000"/>
              </a:lnSpc>
            </a:pPr>
            <a:r>
              <a:rPr lang="en-US" altLang="en-US" sz="1400" b="1" dirty="0">
                <a:solidFill>
                  <a:srgbClr val="000000"/>
                </a:solidFill>
              </a:rPr>
              <a:t>CDB2</a:t>
            </a:r>
          </a:p>
        </p:txBody>
      </p:sp>
      <p:sp>
        <p:nvSpPr>
          <p:cNvPr id="16406" name="Rectangle 2"/>
          <p:cNvSpPr>
            <a:spLocks noChangeArrowheads="1"/>
          </p:cNvSpPr>
          <p:nvPr/>
        </p:nvSpPr>
        <p:spPr bwMode="blackWhite">
          <a:xfrm>
            <a:off x="2159000" y="2771775"/>
            <a:ext cx="2944813" cy="774700"/>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solidFill>
                  <a:srgbClr val="000000"/>
                </a:solidFill>
              </a:rPr>
              <a:t>CDB root</a:t>
            </a:r>
          </a:p>
        </p:txBody>
      </p:sp>
      <p:sp>
        <p:nvSpPr>
          <p:cNvPr id="16407" name="PPTShape_0"/>
          <p:cNvSpPr txBox="1">
            <a:spLocks noChangeArrowheads="1"/>
          </p:cNvSpPr>
          <p:nvPr/>
        </p:nvSpPr>
        <p:spPr bwMode="blackWhite">
          <a:xfrm>
            <a:off x="2171700" y="277177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Data files/</a:t>
            </a:r>
          </a:p>
          <a:p>
            <a:r>
              <a:rPr lang="en-US" altLang="en-US" sz="1100" dirty="0">
                <a:solidFill>
                  <a:srgbClr val="000000"/>
                </a:solidFill>
              </a:rPr>
              <a:t>Tempfiles </a:t>
            </a:r>
          </a:p>
        </p:txBody>
      </p:sp>
      <p:sp>
        <p:nvSpPr>
          <p:cNvPr id="16408" name="PPTShape_1"/>
          <p:cNvSpPr txBox="1">
            <a:spLocks noChangeArrowheads="1"/>
          </p:cNvSpPr>
          <p:nvPr/>
        </p:nvSpPr>
        <p:spPr bwMode="blackWhite">
          <a:xfrm>
            <a:off x="4124325" y="2771775"/>
            <a:ext cx="1069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Redo Log </a:t>
            </a:r>
          </a:p>
          <a:p>
            <a:r>
              <a:rPr lang="en-US" altLang="en-US" sz="1100" dirty="0">
                <a:solidFill>
                  <a:srgbClr val="000000"/>
                </a:solidFill>
              </a:rPr>
              <a:t>files</a:t>
            </a:r>
          </a:p>
        </p:txBody>
      </p:sp>
      <p:sp>
        <p:nvSpPr>
          <p:cNvPr id="16409" name="PPTShape_2"/>
          <p:cNvSpPr txBox="1">
            <a:spLocks noChangeArrowheads="1"/>
          </p:cNvSpPr>
          <p:nvPr/>
        </p:nvSpPr>
        <p:spPr bwMode="blackWhite">
          <a:xfrm>
            <a:off x="3287713" y="2771775"/>
            <a:ext cx="1071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Control </a:t>
            </a:r>
          </a:p>
          <a:p>
            <a:r>
              <a:rPr lang="en-US" altLang="en-US" sz="1100" dirty="0">
                <a:solidFill>
                  <a:srgbClr val="000000"/>
                </a:solidFill>
              </a:rPr>
              <a:t>files</a:t>
            </a:r>
          </a:p>
        </p:txBody>
      </p:sp>
      <p:sp>
        <p:nvSpPr>
          <p:cNvPr id="16410" name="PPTShape_10"/>
          <p:cNvSpPr>
            <a:spLocks noChangeArrowheads="1"/>
          </p:cNvSpPr>
          <p:nvPr/>
        </p:nvSpPr>
        <p:spPr bwMode="blackWhite">
          <a:xfrm>
            <a:off x="5568950" y="2709863"/>
            <a:ext cx="2058988"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8000"/>
                </a:solidFill>
              </a:rPr>
              <a:t>PDB1</a:t>
            </a:r>
          </a:p>
        </p:txBody>
      </p:sp>
      <p:sp>
        <p:nvSpPr>
          <p:cNvPr id="16411" name="PPTShape_11"/>
          <p:cNvSpPr txBox="1">
            <a:spLocks noChangeArrowheads="1"/>
          </p:cNvSpPr>
          <p:nvPr/>
        </p:nvSpPr>
        <p:spPr bwMode="blackWhite">
          <a:xfrm>
            <a:off x="5568950" y="2800350"/>
            <a:ext cx="17462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a:t>
            </a:r>
          </a:p>
        </p:txBody>
      </p:sp>
      <p:sp>
        <p:nvSpPr>
          <p:cNvPr id="16412" name="Rectangle 47"/>
          <p:cNvSpPr>
            <a:spLocks noChangeArrowheads="1"/>
          </p:cNvSpPr>
          <p:nvPr/>
        </p:nvSpPr>
        <p:spPr bwMode="auto">
          <a:xfrm>
            <a:off x="4322763" y="3214688"/>
            <a:ext cx="766762" cy="333375"/>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6413" name="Rectangle 49"/>
          <p:cNvSpPr>
            <a:spLocks noChangeArrowheads="1"/>
          </p:cNvSpPr>
          <p:nvPr/>
        </p:nvSpPr>
        <p:spPr bwMode="auto">
          <a:xfrm>
            <a:off x="4270375" y="3203575"/>
            <a:ext cx="960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solidFill>
                  <a:srgbClr val="003300"/>
                </a:solidFill>
              </a:rPr>
              <a:t>19c</a:t>
            </a:r>
            <a:endParaRPr lang="en-US" altLang="en-US" dirty="0">
              <a:solidFill>
                <a:srgbClr val="003300"/>
              </a:solidFill>
            </a:endParaRPr>
          </a:p>
        </p:txBody>
      </p:sp>
      <p:sp>
        <p:nvSpPr>
          <p:cNvPr id="16414" name="Rectangle 47"/>
          <p:cNvSpPr>
            <a:spLocks noChangeArrowheads="1"/>
          </p:cNvSpPr>
          <p:nvPr/>
        </p:nvSpPr>
        <p:spPr bwMode="auto">
          <a:xfrm>
            <a:off x="6862763" y="2903538"/>
            <a:ext cx="765175" cy="333375"/>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6415" name="Rectangle 49"/>
          <p:cNvSpPr>
            <a:spLocks noChangeArrowheads="1"/>
          </p:cNvSpPr>
          <p:nvPr/>
        </p:nvSpPr>
        <p:spPr bwMode="auto">
          <a:xfrm>
            <a:off x="6765925" y="2892425"/>
            <a:ext cx="960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chemeClr val="accent1"/>
                </a:solidFill>
              </a:rPr>
              <a:t>12c</a:t>
            </a:r>
          </a:p>
        </p:txBody>
      </p:sp>
      <p:cxnSp>
        <p:nvCxnSpPr>
          <p:cNvPr id="16416" name="Straight Arrow Connector 85"/>
          <p:cNvCxnSpPr>
            <a:cxnSpLocks noChangeShapeType="1"/>
          </p:cNvCxnSpPr>
          <p:nvPr/>
        </p:nvCxnSpPr>
        <p:spPr bwMode="auto">
          <a:xfrm>
            <a:off x="6670675" y="1989138"/>
            <a:ext cx="0" cy="68421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6417" name="PPTShape_12"/>
          <p:cNvSpPr txBox="1">
            <a:spLocks noChangeArrowheads="1"/>
          </p:cNvSpPr>
          <p:nvPr/>
        </p:nvSpPr>
        <p:spPr bwMode="blackWhite">
          <a:xfrm>
            <a:off x="5613400" y="2016125"/>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FF0000"/>
                </a:solidFill>
              </a:rPr>
              <a:t>UNPLUG</a:t>
            </a:r>
            <a:endParaRPr lang="en-US" altLang="en-US" sz="1200" b="1" dirty="0">
              <a:solidFill>
                <a:srgbClr val="FF0000"/>
              </a:solidFill>
            </a:endParaRPr>
          </a:p>
        </p:txBody>
      </p:sp>
      <p:sp>
        <p:nvSpPr>
          <p:cNvPr id="16418" name="PPTShape_12"/>
          <p:cNvSpPr txBox="1">
            <a:spLocks noChangeArrowheads="1"/>
          </p:cNvSpPr>
          <p:nvPr/>
        </p:nvSpPr>
        <p:spPr bwMode="blackWhite">
          <a:xfrm>
            <a:off x="5807075" y="2401888"/>
            <a:ext cx="863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FF0000"/>
                </a:solidFill>
              </a:rPr>
              <a:t>PLUG</a:t>
            </a:r>
            <a:endParaRPr lang="en-US" altLang="en-US" sz="1200" b="1" dirty="0">
              <a:solidFill>
                <a:srgbClr val="FF0000"/>
              </a:solidFill>
            </a:endParaRPr>
          </a:p>
        </p:txBody>
      </p:sp>
      <p:cxnSp>
        <p:nvCxnSpPr>
          <p:cNvPr id="16419" name="Straight Arrow Connector 109"/>
          <p:cNvCxnSpPr>
            <a:cxnSpLocks noChangeShapeType="1"/>
          </p:cNvCxnSpPr>
          <p:nvPr/>
        </p:nvCxnSpPr>
        <p:spPr bwMode="auto">
          <a:xfrm>
            <a:off x="6670675" y="3227388"/>
            <a:ext cx="0" cy="4191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6420" name="PPTShape_12"/>
          <p:cNvSpPr txBox="1">
            <a:spLocks noChangeArrowheads="1"/>
          </p:cNvSpPr>
          <p:nvPr/>
        </p:nvSpPr>
        <p:spPr bwMode="blackWhite">
          <a:xfrm>
            <a:off x="5516563" y="3319463"/>
            <a:ext cx="1346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FF0000"/>
                </a:solidFill>
              </a:rPr>
              <a:t>UPGRADE</a:t>
            </a:r>
            <a:endParaRPr lang="en-US" altLang="en-US" sz="1200" b="1" dirty="0">
              <a:solidFill>
                <a:srgbClr val="FF0000"/>
              </a:solidFill>
            </a:endParaRPr>
          </a:p>
        </p:txBody>
      </p:sp>
      <p:sp>
        <p:nvSpPr>
          <p:cNvPr id="16421" name="PPTShape_10"/>
          <p:cNvSpPr>
            <a:spLocks noChangeArrowheads="1"/>
          </p:cNvSpPr>
          <p:nvPr/>
        </p:nvSpPr>
        <p:spPr bwMode="blackWhite">
          <a:xfrm>
            <a:off x="5568950" y="3657600"/>
            <a:ext cx="2058988"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8000"/>
                </a:solidFill>
              </a:rPr>
              <a:t>PDB1</a:t>
            </a:r>
          </a:p>
        </p:txBody>
      </p:sp>
      <p:sp>
        <p:nvSpPr>
          <p:cNvPr id="16422" name="PPTShape_11"/>
          <p:cNvSpPr txBox="1">
            <a:spLocks noChangeArrowheads="1"/>
          </p:cNvSpPr>
          <p:nvPr/>
        </p:nvSpPr>
        <p:spPr bwMode="blackWhite">
          <a:xfrm>
            <a:off x="5568950" y="3748088"/>
            <a:ext cx="17462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a:t>
            </a:r>
          </a:p>
        </p:txBody>
      </p:sp>
      <p:sp>
        <p:nvSpPr>
          <p:cNvPr id="16423" name="Rectangle 47"/>
          <p:cNvSpPr>
            <a:spLocks noChangeArrowheads="1"/>
          </p:cNvSpPr>
          <p:nvPr/>
        </p:nvSpPr>
        <p:spPr bwMode="auto">
          <a:xfrm>
            <a:off x="6862763" y="3862388"/>
            <a:ext cx="765175" cy="333375"/>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6424" name="Rectangle 49"/>
          <p:cNvSpPr>
            <a:spLocks noChangeArrowheads="1"/>
          </p:cNvSpPr>
          <p:nvPr/>
        </p:nvSpPr>
        <p:spPr bwMode="auto">
          <a:xfrm>
            <a:off x="6765925" y="3852863"/>
            <a:ext cx="960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solidFill>
                  <a:srgbClr val="003300"/>
                </a:solidFill>
              </a:rPr>
              <a:t>19c</a:t>
            </a:r>
            <a:endParaRPr lang="en-US" altLang="en-US" dirty="0">
              <a:solidFill>
                <a:schemeClr val="accent1"/>
              </a:solidFill>
            </a:endParaRPr>
          </a:p>
        </p:txBody>
      </p:sp>
      <p:sp>
        <p:nvSpPr>
          <p:cNvPr id="121" name="PPTShape_10"/>
          <p:cNvSpPr>
            <a:spLocks noChangeArrowheads="1"/>
          </p:cNvSpPr>
          <p:nvPr/>
        </p:nvSpPr>
        <p:spPr bwMode="blackWhite">
          <a:xfrm>
            <a:off x="8174038" y="3157538"/>
            <a:ext cx="2058987" cy="533400"/>
          </a:xfrm>
          <a:prstGeom prst="rect">
            <a:avLst/>
          </a:prstGeom>
          <a:solidFill>
            <a:schemeClr val="accent3">
              <a:lumMod val="20000"/>
              <a:lumOff val="80000"/>
            </a:schemeClr>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endParaRPr lang="en-US" sz="1400" dirty="0">
              <a:solidFill>
                <a:schemeClr val="bg2"/>
              </a:solidFill>
              <a:latin typeface="Arial" charset="0"/>
              <a:cs typeface="Arial" charset="0"/>
            </a:endParaRPr>
          </a:p>
          <a:p>
            <a:pPr defTabSz="1041400">
              <a:lnSpc>
                <a:spcPct val="85000"/>
              </a:lnSpc>
              <a:spcBef>
                <a:spcPct val="50000"/>
              </a:spcBef>
              <a:defRPr/>
            </a:pPr>
            <a:endParaRPr lang="en-US" sz="1400" dirty="0">
              <a:solidFill>
                <a:schemeClr val="bg2"/>
              </a:solidFill>
              <a:latin typeface="Arial" charset="0"/>
              <a:cs typeface="Arial" charset="0"/>
            </a:endParaRPr>
          </a:p>
          <a:p>
            <a:pPr defTabSz="1041400">
              <a:lnSpc>
                <a:spcPct val="85000"/>
              </a:lnSpc>
              <a:spcBef>
                <a:spcPct val="50000"/>
              </a:spcBef>
              <a:defRPr/>
            </a:pPr>
            <a:endParaRPr lang="en-US" sz="1400" dirty="0">
              <a:solidFill>
                <a:schemeClr val="bg2"/>
              </a:solidFill>
              <a:latin typeface="Arial" charset="0"/>
              <a:cs typeface="Arial" charset="0"/>
            </a:endParaRPr>
          </a:p>
          <a:p>
            <a:pPr defTabSz="1041400">
              <a:defRPr/>
            </a:pPr>
            <a:r>
              <a:rPr lang="en-US" sz="1400" b="1" dirty="0">
                <a:latin typeface="Arial" charset="0"/>
                <a:cs typeface="Arial" charset="0"/>
              </a:rPr>
              <a:t>PDB3</a:t>
            </a:r>
          </a:p>
        </p:txBody>
      </p:sp>
      <p:sp>
        <p:nvSpPr>
          <p:cNvPr id="16426" name="PPTShape_11"/>
          <p:cNvSpPr txBox="1">
            <a:spLocks noChangeArrowheads="1"/>
          </p:cNvSpPr>
          <p:nvPr/>
        </p:nvSpPr>
        <p:spPr bwMode="blackWhite">
          <a:xfrm>
            <a:off x="8174038" y="3144838"/>
            <a:ext cx="17462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a:t>
            </a:r>
          </a:p>
        </p:txBody>
      </p:sp>
      <p:sp>
        <p:nvSpPr>
          <p:cNvPr id="16427" name="Rectangle 47"/>
          <p:cNvSpPr>
            <a:spLocks noChangeArrowheads="1"/>
          </p:cNvSpPr>
          <p:nvPr/>
        </p:nvSpPr>
        <p:spPr bwMode="auto">
          <a:xfrm>
            <a:off x="9464675" y="3359150"/>
            <a:ext cx="768350" cy="333375"/>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6428" name="Rectangle 49"/>
          <p:cNvSpPr>
            <a:spLocks noChangeArrowheads="1"/>
          </p:cNvSpPr>
          <p:nvPr/>
        </p:nvSpPr>
        <p:spPr bwMode="auto">
          <a:xfrm>
            <a:off x="9398000" y="3348038"/>
            <a:ext cx="960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solidFill>
                  <a:srgbClr val="003300"/>
                </a:solidFill>
              </a:rPr>
              <a:t>19c</a:t>
            </a:r>
            <a:endParaRPr lang="en-US" altLang="en-US" dirty="0">
              <a:solidFill>
                <a:schemeClr val="accent1"/>
              </a:solidFill>
            </a:endParaRPr>
          </a:p>
        </p:txBody>
      </p:sp>
      <p:sp>
        <p:nvSpPr>
          <p:cNvPr id="16429" name="PPTShape_12"/>
          <p:cNvSpPr txBox="1">
            <a:spLocks noChangeArrowheads="1"/>
          </p:cNvSpPr>
          <p:nvPr/>
        </p:nvSpPr>
        <p:spPr bwMode="blackWhite">
          <a:xfrm>
            <a:off x="5930900" y="1054100"/>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FF0000"/>
                </a:solidFill>
              </a:rPr>
              <a:t>Prepare</a:t>
            </a:r>
            <a:endParaRPr lang="en-US" altLang="en-US" sz="1200" b="1" dirty="0">
              <a:solidFill>
                <a:srgbClr val="FF0000"/>
              </a:solidFill>
            </a:endParaRPr>
          </a:p>
        </p:txBody>
      </p:sp>
      <p:sp>
        <p:nvSpPr>
          <p:cNvPr id="16430" name="PPTShape_12"/>
          <p:cNvSpPr txBox="1">
            <a:spLocks noChangeArrowheads="1"/>
          </p:cNvSpPr>
          <p:nvPr/>
        </p:nvSpPr>
        <p:spPr bwMode="blackWhite">
          <a:xfrm>
            <a:off x="8108950" y="3859213"/>
            <a:ext cx="1346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FF0000"/>
                </a:solidFill>
              </a:rPr>
              <a:t>Finalize</a:t>
            </a:r>
            <a:endParaRPr lang="en-US" altLang="en-US" sz="1200" b="1" dirty="0">
              <a:solidFill>
                <a:srgbClr val="FF0000"/>
              </a:solidFill>
            </a:endParaRPr>
          </a:p>
        </p:txBody>
      </p:sp>
      <p:sp>
        <p:nvSpPr>
          <p:cNvPr id="51" name="Oval 33"/>
          <p:cNvSpPr>
            <a:spLocks noChangeArrowheads="1"/>
          </p:cNvSpPr>
          <p:nvPr/>
        </p:nvSpPr>
        <p:spPr bwMode="auto">
          <a:xfrm>
            <a:off x="6958284" y="1052736"/>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1</a:t>
            </a:r>
          </a:p>
        </p:txBody>
      </p:sp>
      <p:sp>
        <p:nvSpPr>
          <p:cNvPr id="53" name="Oval 33"/>
          <p:cNvSpPr>
            <a:spLocks noChangeArrowheads="1"/>
          </p:cNvSpPr>
          <p:nvPr/>
        </p:nvSpPr>
        <p:spPr bwMode="auto">
          <a:xfrm>
            <a:off x="6958284" y="2132856"/>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2</a:t>
            </a:r>
          </a:p>
        </p:txBody>
      </p:sp>
      <p:sp>
        <p:nvSpPr>
          <p:cNvPr id="54" name="Oval 33"/>
          <p:cNvSpPr>
            <a:spLocks noChangeArrowheads="1"/>
          </p:cNvSpPr>
          <p:nvPr/>
        </p:nvSpPr>
        <p:spPr bwMode="auto">
          <a:xfrm>
            <a:off x="6958284" y="3284984"/>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3</a:t>
            </a:r>
          </a:p>
        </p:txBody>
      </p:sp>
      <p:sp>
        <p:nvSpPr>
          <p:cNvPr id="56" name="Oval 33"/>
          <p:cNvSpPr>
            <a:spLocks noChangeArrowheads="1"/>
          </p:cNvSpPr>
          <p:nvPr/>
        </p:nvSpPr>
        <p:spPr bwMode="auto">
          <a:xfrm>
            <a:off x="7675328" y="3811618"/>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4</a:t>
            </a:r>
          </a:p>
        </p:txBody>
      </p:sp>
    </p:spTree>
    <p:custDataLst>
      <p:tags r:id="rId1"/>
    </p:custDataLst>
    <p:extLst>
      <p:ext uri="{BB962C8B-B14F-4D97-AF65-F5344CB8AC3E}">
        <p14:creationId xmlns:p14="http://schemas.microsoft.com/office/powerpoint/2010/main" val="1209222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11291" y="160338"/>
            <a:ext cx="9864942" cy="773112"/>
          </a:xfrm>
        </p:spPr>
        <p:txBody>
          <a:bodyPr>
            <a:normAutofit fontScale="90000"/>
          </a:bodyPr>
          <a:lstStyle/>
          <a:p>
            <a:pPr eaLnBrk="1" hangingPunct="1"/>
            <a:r>
              <a:rPr lang="en-US" altLang="en-US" dirty="0"/>
              <a:t>Converting and Upgrading Regular PDBs to Application PDBs</a:t>
            </a:r>
          </a:p>
        </p:txBody>
      </p:sp>
      <p:sp>
        <p:nvSpPr>
          <p:cNvPr id="18435" name="Content Placeholder 76"/>
          <p:cNvSpPr>
            <a:spLocks noGrp="1"/>
          </p:cNvSpPr>
          <p:nvPr>
            <p:ph idx="1"/>
          </p:nvPr>
        </p:nvSpPr>
        <p:spPr>
          <a:xfrm>
            <a:off x="622300" y="1243013"/>
            <a:ext cx="10944225" cy="2457450"/>
          </a:xfrm>
        </p:spPr>
        <p:txBody>
          <a:bodyPr/>
          <a:lstStyle/>
          <a:p>
            <a:pPr marL="463550" lvl="1" indent="-349250" eaLnBrk="1" hangingPunct="1">
              <a:buFont typeface="Arial" panose="020B0604020202020204" pitchFamily="34" charset="0"/>
              <a:buAutoNum type="arabicPeriod"/>
            </a:pPr>
            <a:r>
              <a:rPr lang="en-US" altLang="en-US" sz="2000" dirty="0"/>
              <a:t>Unplug the 12c regular PDB.</a:t>
            </a:r>
          </a:p>
          <a:p>
            <a:pPr marL="463550" lvl="1" indent="-349250" eaLnBrk="1" hangingPunct="1">
              <a:buFont typeface="Arial" panose="020B0604020202020204" pitchFamily="34" charset="0"/>
              <a:buAutoNum type="arabicPeriod"/>
            </a:pPr>
            <a:r>
              <a:rPr lang="en-US" altLang="en-US" sz="2000" dirty="0"/>
              <a:t>Plug 12c PDB as a regular PDB in </a:t>
            </a:r>
            <a:r>
              <a:rPr lang="en-US" altLang="en-US" sz="2000" dirty="0" smtClean="0"/>
              <a:t>19c </a:t>
            </a:r>
            <a:r>
              <a:rPr lang="en-US" altLang="en-US" sz="2000" dirty="0"/>
              <a:t>CDB.</a:t>
            </a:r>
          </a:p>
          <a:p>
            <a:pPr marL="463550" lvl="1" indent="-349250" eaLnBrk="1" hangingPunct="1">
              <a:buFont typeface="Arial" panose="020B0604020202020204" pitchFamily="34" charset="0"/>
              <a:buAutoNum type="arabicPeriod"/>
            </a:pPr>
            <a:r>
              <a:rPr lang="en-US" altLang="en-US" sz="2000" dirty="0"/>
              <a:t>Upgrade the application PDB to </a:t>
            </a:r>
            <a:r>
              <a:rPr lang="en-US" altLang="en-US" sz="2000" dirty="0" smtClean="0"/>
              <a:t>19c.</a:t>
            </a:r>
            <a:endParaRPr lang="en-US" altLang="en-US" sz="2000" dirty="0"/>
          </a:p>
          <a:p>
            <a:pPr marL="463550" lvl="1" indent="-349250" eaLnBrk="1" hangingPunct="1">
              <a:buFont typeface="Arial" panose="020B0604020202020204" pitchFamily="34" charset="0"/>
              <a:buAutoNum type="arabicPeriod"/>
            </a:pPr>
            <a:r>
              <a:rPr lang="en-US" altLang="en-US" sz="2000" dirty="0"/>
              <a:t>Unplug the regular PDB and plug it into an application root.</a:t>
            </a:r>
          </a:p>
          <a:p>
            <a:pPr marL="463550" lvl="1" indent="-349250" eaLnBrk="1" hangingPunct="1">
              <a:buFont typeface="Arial" panose="020B0604020202020204" pitchFamily="34" charset="0"/>
              <a:buAutoNum type="arabicPeriod"/>
            </a:pPr>
            <a:r>
              <a:rPr lang="en-US" altLang="en-US" sz="2000" dirty="0"/>
              <a:t>Execute the </a:t>
            </a:r>
            <a:r>
              <a:rPr lang="en-US" altLang="en-US" sz="2000" dirty="0">
                <a:latin typeface="Courier New" panose="02070309020205020404" pitchFamily="49" charset="0"/>
                <a:cs typeface="Courier New" panose="02070309020205020404" pitchFamily="49" charset="0"/>
              </a:rPr>
              <a:t>pdb_to_apppdb.sql</a:t>
            </a:r>
            <a:r>
              <a:rPr lang="en-US" altLang="en-US" sz="2000" dirty="0"/>
              <a:t> script in the application PDB.</a:t>
            </a:r>
          </a:p>
          <a:p>
            <a:pPr marL="463550" lvl="1" indent="-349250" eaLnBrk="1" hangingPunct="1">
              <a:buFont typeface="Arial" panose="020B0604020202020204" pitchFamily="34" charset="0"/>
              <a:buAutoNum type="arabicPeriod"/>
            </a:pPr>
            <a:r>
              <a:rPr lang="en-US" altLang="en-US" sz="2000" dirty="0"/>
              <a:t>Synchronize the application PDB with the application root.</a:t>
            </a:r>
          </a:p>
        </p:txBody>
      </p:sp>
      <p:sp>
        <p:nvSpPr>
          <p:cNvPr id="44" name="Rectangle 56"/>
          <p:cNvSpPr>
            <a:spLocks noChangeArrowheads="1"/>
          </p:cNvSpPr>
          <p:nvPr/>
        </p:nvSpPr>
        <p:spPr bwMode="auto">
          <a:xfrm>
            <a:off x="8285163" y="1196975"/>
            <a:ext cx="3476625" cy="1727200"/>
          </a:xfrm>
          <a:prstGeom prst="rect">
            <a:avLst/>
          </a:prstGeom>
          <a:solidFill>
            <a:schemeClr val="bg1">
              <a:lumMod val="95000"/>
            </a:schemeClr>
          </a:solidFill>
          <a:ln w="28575" algn="ctr">
            <a:solidFill>
              <a:schemeClr val="tx1"/>
            </a:solidFill>
            <a:round/>
            <a:headEnd type="none" w="sm" len="sm"/>
            <a:tailEnd type="none" w="sm" len="sm"/>
          </a:ln>
        </p:spPr>
        <p:txBody>
          <a:bodyPr/>
          <a:lstStyle/>
          <a:p>
            <a:pPr defTabSz="228600" eaLnBrk="1" hangingPunct="1">
              <a:buFont typeface="Arial" pitchFamily="34" charset="0"/>
              <a:buNone/>
              <a:defRPr/>
            </a:pPr>
            <a:endParaRPr lang="en-US" dirty="0">
              <a:latin typeface="Arial" charset="0"/>
              <a:cs typeface="Arial" charset="0"/>
            </a:endParaRPr>
          </a:p>
        </p:txBody>
      </p:sp>
      <p:sp>
        <p:nvSpPr>
          <p:cNvPr id="18437" name="Rectangle 284"/>
          <p:cNvSpPr>
            <a:spLocks noChangeArrowheads="1"/>
          </p:cNvSpPr>
          <p:nvPr/>
        </p:nvSpPr>
        <p:spPr bwMode="auto">
          <a:xfrm>
            <a:off x="8566150" y="1992313"/>
            <a:ext cx="814388" cy="792162"/>
          </a:xfrm>
          <a:prstGeom prst="rect">
            <a:avLst/>
          </a:prstGeom>
          <a:solidFill>
            <a:srgbClr val="FFCC99"/>
          </a:solidFill>
          <a:ln w="28575" algn="ctr">
            <a:solidFill>
              <a:schemeClr val="tx1"/>
            </a:solidFill>
            <a:round/>
            <a:headEnd/>
            <a:tailEnd/>
          </a:ln>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CDB  Seed</a:t>
            </a:r>
          </a:p>
        </p:txBody>
      </p:sp>
      <p:sp>
        <p:nvSpPr>
          <p:cNvPr id="18438" name="Rectangle 77"/>
          <p:cNvSpPr>
            <a:spLocks noChangeArrowheads="1"/>
          </p:cNvSpPr>
          <p:nvPr/>
        </p:nvSpPr>
        <p:spPr bwMode="auto">
          <a:xfrm>
            <a:off x="9507538" y="1992313"/>
            <a:ext cx="2063750" cy="792162"/>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PDB pdb_regular</a:t>
            </a:r>
          </a:p>
        </p:txBody>
      </p:sp>
      <p:sp>
        <p:nvSpPr>
          <p:cNvPr id="18439" name="Rectangle 282"/>
          <p:cNvSpPr>
            <a:spLocks noChangeArrowheads="1"/>
          </p:cNvSpPr>
          <p:nvPr/>
        </p:nvSpPr>
        <p:spPr bwMode="auto">
          <a:xfrm>
            <a:off x="8380413" y="1309688"/>
            <a:ext cx="3244850" cy="319087"/>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53" name="Up Arrow 33"/>
          <p:cNvSpPr>
            <a:spLocks noChangeArrowheads="1"/>
          </p:cNvSpPr>
          <p:nvPr/>
        </p:nvSpPr>
        <p:spPr bwMode="auto">
          <a:xfrm>
            <a:off x="8909050" y="1611313"/>
            <a:ext cx="238125" cy="360362"/>
          </a:xfrm>
          <a:prstGeom prst="upArrow">
            <a:avLst>
              <a:gd name="adj1" fmla="val 50000"/>
              <a:gd name="adj2" fmla="val 50166"/>
            </a:avLst>
          </a:prstGeom>
          <a:solidFill>
            <a:schemeClr val="accent2"/>
          </a:solidFill>
          <a:ln w="6350" algn="ctr">
            <a:solidFill>
              <a:schemeClr val="accent1">
                <a:lumMod val="50000"/>
              </a:schemeClr>
            </a:solidFill>
            <a:round/>
            <a:headEnd type="none" w="sm" len="sm"/>
            <a:tailEnd type="none" w="sm" len="sm"/>
          </a:ln>
        </p:spPr>
        <p:txBody>
          <a:bodyPr/>
          <a:lstStyle/>
          <a:p>
            <a:pPr algn="ctr" defTabSz="228600" eaLnBrk="1" hangingPunct="1">
              <a:spcBef>
                <a:spcPct val="20000"/>
              </a:spcBef>
              <a:buClr>
                <a:srgbClr val="FF0000"/>
              </a:buClr>
              <a:buFont typeface="Arial" pitchFamily="34" charset="0"/>
              <a:buNone/>
              <a:defRPr/>
            </a:pPr>
            <a:endParaRPr lang="en-US" dirty="0">
              <a:latin typeface="Arial" charset="0"/>
              <a:cs typeface="Arial" charset="0"/>
            </a:endParaRPr>
          </a:p>
        </p:txBody>
      </p:sp>
      <p:sp>
        <p:nvSpPr>
          <p:cNvPr id="54" name="Up Arrow 34"/>
          <p:cNvSpPr>
            <a:spLocks noChangeArrowheads="1"/>
          </p:cNvSpPr>
          <p:nvPr/>
        </p:nvSpPr>
        <p:spPr bwMode="auto">
          <a:xfrm>
            <a:off x="9915525" y="1606550"/>
            <a:ext cx="239713" cy="360363"/>
          </a:xfrm>
          <a:prstGeom prst="upArrow">
            <a:avLst>
              <a:gd name="adj1" fmla="val 50000"/>
              <a:gd name="adj2" fmla="val 50166"/>
            </a:avLst>
          </a:prstGeom>
          <a:solidFill>
            <a:schemeClr val="accent2"/>
          </a:solidFill>
          <a:ln w="6350" algn="ctr">
            <a:solidFill>
              <a:schemeClr val="accent1">
                <a:lumMod val="50000"/>
              </a:schemeClr>
            </a:solidFill>
            <a:round/>
            <a:headEnd type="none" w="sm" len="sm"/>
            <a:tailEnd type="none" w="sm" len="sm"/>
          </a:ln>
        </p:spPr>
        <p:txBody>
          <a:bodyPr/>
          <a:lstStyle/>
          <a:p>
            <a:pPr algn="ctr" defTabSz="228600" eaLnBrk="1" hangingPunct="1">
              <a:spcBef>
                <a:spcPct val="20000"/>
              </a:spcBef>
              <a:buClr>
                <a:srgbClr val="FF0000"/>
              </a:buClr>
              <a:buFont typeface="Arial" pitchFamily="34" charset="0"/>
              <a:buNone/>
              <a:defRPr/>
            </a:pPr>
            <a:endParaRPr lang="en-US" dirty="0">
              <a:latin typeface="Arial" charset="0"/>
              <a:cs typeface="Arial" charset="0"/>
            </a:endParaRPr>
          </a:p>
        </p:txBody>
      </p:sp>
      <p:pic>
        <p:nvPicPr>
          <p:cNvPr id="68" name="Picture 67" descr="Table.gif"/>
          <p:cNvPicPr preferRelativeResize="0">
            <a:picLocks/>
          </p:cNvPicPr>
          <p:nvPr/>
        </p:nvPicPr>
        <p:blipFill>
          <a:blip r:embed="rId4" cstate="print">
            <a:duotone>
              <a:prstClr val="black"/>
              <a:schemeClr val="tx2">
                <a:tint val="45000"/>
                <a:satMod val="400000"/>
              </a:schemeClr>
            </a:duotone>
          </a:blip>
          <a:stretch>
            <a:fillRect/>
          </a:stretch>
        </p:blipFill>
        <p:spPr>
          <a:xfrm>
            <a:off x="10199643" y="2305050"/>
            <a:ext cx="427089" cy="432000"/>
          </a:xfrm>
          <a:prstGeom prst="rect">
            <a:avLst/>
          </a:prstGeom>
        </p:spPr>
      </p:pic>
      <p:pic>
        <p:nvPicPr>
          <p:cNvPr id="70" name="Picture 44" descr="D:\Oracle University\Library\OU_graphics_repository\icons\PROD\icons\people\peop042.gif"/>
          <p:cNvPicPr>
            <a:picLocks noChangeAspect="1" noChangeArrowheads="1"/>
          </p:cNvPicPr>
          <p:nvPr/>
        </p:nvPicPr>
        <p:blipFill>
          <a:blip r:embed="rId5" cstate="print">
            <a:duotone>
              <a:prstClr val="black"/>
              <a:schemeClr val="accent4">
                <a:tint val="45000"/>
                <a:satMod val="400000"/>
              </a:schemeClr>
            </a:duotone>
          </a:blip>
          <a:stretch>
            <a:fillRect/>
          </a:stretch>
        </p:blipFill>
        <p:spPr bwMode="auto">
          <a:xfrm>
            <a:off x="11090162" y="2307736"/>
            <a:ext cx="170419" cy="403187"/>
          </a:xfrm>
          <a:prstGeom prst="rect">
            <a:avLst/>
          </a:prstGeom>
          <a:noFill/>
          <a:ln w="9525">
            <a:noFill/>
            <a:miter lim="800000"/>
            <a:headEnd/>
            <a:tailEnd/>
          </a:ln>
        </p:spPr>
      </p:pic>
      <p:sp>
        <p:nvSpPr>
          <p:cNvPr id="18444" name="TextBox 74"/>
          <p:cNvSpPr txBox="1">
            <a:spLocks noChangeArrowheads="1"/>
          </p:cNvSpPr>
          <p:nvPr/>
        </p:nvSpPr>
        <p:spPr bwMode="auto">
          <a:xfrm>
            <a:off x="10472738" y="1296988"/>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FF0000"/>
                </a:solidFill>
              </a:rPr>
              <a:t>CDB12c</a:t>
            </a:r>
          </a:p>
        </p:txBody>
      </p:sp>
      <p:pic>
        <p:nvPicPr>
          <p:cNvPr id="18445" name="Picture 48" descr="Table.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86938" y="2305050"/>
            <a:ext cx="3270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Down Arrow 60"/>
          <p:cNvSpPr>
            <a:spLocks noChangeArrowheads="1"/>
          </p:cNvSpPr>
          <p:nvPr/>
        </p:nvSpPr>
        <p:spPr bwMode="auto">
          <a:xfrm>
            <a:off x="11087100" y="2781300"/>
            <a:ext cx="188913" cy="2087563"/>
          </a:xfrm>
          <a:prstGeom prst="downArrow">
            <a:avLst>
              <a:gd name="adj1" fmla="val 50000"/>
              <a:gd name="adj2" fmla="val 50801"/>
            </a:avLst>
          </a:prstGeom>
          <a:solidFill>
            <a:srgbClr val="00B0F0"/>
          </a:solidFill>
          <a:ln w="28575" algn="ctr">
            <a:solidFill>
              <a:srgbClr val="0070C0"/>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8447" name="Rectangle 56"/>
          <p:cNvSpPr>
            <a:spLocks noChangeArrowheads="1"/>
          </p:cNvSpPr>
          <p:nvPr/>
        </p:nvSpPr>
        <p:spPr bwMode="auto">
          <a:xfrm>
            <a:off x="711200" y="3690938"/>
            <a:ext cx="10868025" cy="2555875"/>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18448" name="Rectangle 284"/>
          <p:cNvSpPr>
            <a:spLocks noChangeArrowheads="1"/>
          </p:cNvSpPr>
          <p:nvPr/>
        </p:nvSpPr>
        <p:spPr bwMode="auto">
          <a:xfrm>
            <a:off x="862013" y="4233863"/>
            <a:ext cx="960437" cy="1295400"/>
          </a:xfrm>
          <a:prstGeom prst="rect">
            <a:avLst/>
          </a:prstGeom>
          <a:solidFill>
            <a:srgbClr val="FFCC99"/>
          </a:solidFill>
          <a:ln w="28575" algn="ctr">
            <a:solidFill>
              <a:schemeClr val="tx1"/>
            </a:solidFill>
            <a:round/>
            <a:headEnd/>
            <a:tailEnd/>
          </a:ln>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CDB  Seed</a:t>
            </a:r>
          </a:p>
        </p:txBody>
      </p:sp>
      <p:sp>
        <p:nvSpPr>
          <p:cNvPr id="18449" name="Rounded Rectangle 27"/>
          <p:cNvSpPr>
            <a:spLocks noChangeArrowheads="1"/>
          </p:cNvSpPr>
          <p:nvPr/>
        </p:nvSpPr>
        <p:spPr bwMode="auto">
          <a:xfrm>
            <a:off x="2063750" y="4197350"/>
            <a:ext cx="9307513" cy="1957388"/>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8450" name="Rectangle 282"/>
          <p:cNvSpPr>
            <a:spLocks noChangeArrowheads="1"/>
          </p:cNvSpPr>
          <p:nvPr/>
        </p:nvSpPr>
        <p:spPr bwMode="auto">
          <a:xfrm>
            <a:off x="2446338" y="4322763"/>
            <a:ext cx="7583487" cy="588962"/>
          </a:xfrm>
          <a:prstGeom prst="rect">
            <a:avLst/>
          </a:prstGeom>
          <a:solidFill>
            <a:srgbClr val="FFF0C5"/>
          </a:solidFill>
          <a:ln w="28575" algn="ctr">
            <a:solidFill>
              <a:schemeClr val="tx2"/>
            </a:solidFill>
            <a:round/>
            <a:headEnd/>
            <a:tailEnd/>
          </a:ln>
        </p:spPr>
        <p:txBody>
          <a:bodyPr lIns="0" tIns="46038" rIns="1404000"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a:t>
            </a:r>
            <a:r>
              <a:rPr lang="en-US" altLang="en-US" sz="1600" dirty="0">
                <a:solidFill>
                  <a:srgbClr val="000000"/>
                </a:solidFill>
              </a:rPr>
              <a:t> </a:t>
            </a:r>
            <a:r>
              <a:rPr lang="en-US" altLang="en-US" sz="1600" b="1" dirty="0">
                <a:solidFill>
                  <a:srgbClr val="000000"/>
                </a:solidFill>
              </a:rPr>
              <a:t>root PDB_APP1</a:t>
            </a:r>
          </a:p>
        </p:txBody>
      </p:sp>
      <p:sp>
        <p:nvSpPr>
          <p:cNvPr id="18451" name="Rectangle 284"/>
          <p:cNvSpPr>
            <a:spLocks noChangeArrowheads="1"/>
          </p:cNvSpPr>
          <p:nvPr/>
        </p:nvSpPr>
        <p:spPr bwMode="auto">
          <a:xfrm>
            <a:off x="2446338" y="5035550"/>
            <a:ext cx="1919287" cy="792163"/>
          </a:xfrm>
          <a:prstGeom prst="rect">
            <a:avLst/>
          </a:prstGeom>
          <a:solidFill>
            <a:srgbClr val="FFCC99"/>
          </a:solidFill>
          <a:ln w="28575" algn="ctr">
            <a:solidFill>
              <a:schemeClr val="tx1"/>
            </a:solidFill>
            <a:prstDash val="dash"/>
            <a:round/>
            <a:headEnd/>
            <a:tailEnd/>
          </a:ln>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 seed</a:t>
            </a:r>
          </a:p>
        </p:txBody>
      </p:sp>
      <p:sp>
        <p:nvSpPr>
          <p:cNvPr id="18452" name="Rectangle 77"/>
          <p:cNvSpPr>
            <a:spLocks noChangeArrowheads="1"/>
          </p:cNvSpPr>
          <p:nvPr/>
        </p:nvSpPr>
        <p:spPr bwMode="auto">
          <a:xfrm>
            <a:off x="4462463" y="5035550"/>
            <a:ext cx="2400300" cy="792163"/>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 PDB pdb2</a:t>
            </a:r>
          </a:p>
        </p:txBody>
      </p:sp>
      <p:sp>
        <p:nvSpPr>
          <p:cNvPr id="18453" name="TextBox 28"/>
          <p:cNvSpPr txBox="1">
            <a:spLocks noChangeArrowheads="1"/>
          </p:cNvSpPr>
          <p:nvPr/>
        </p:nvSpPr>
        <p:spPr bwMode="auto">
          <a:xfrm>
            <a:off x="5589588" y="5827713"/>
            <a:ext cx="1860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APP1 Version 4.1</a:t>
            </a:r>
          </a:p>
        </p:txBody>
      </p:sp>
      <p:sp>
        <p:nvSpPr>
          <p:cNvPr id="18454" name="Rectangle 282"/>
          <p:cNvSpPr>
            <a:spLocks noChangeArrowheads="1"/>
          </p:cNvSpPr>
          <p:nvPr/>
        </p:nvSpPr>
        <p:spPr bwMode="auto">
          <a:xfrm>
            <a:off x="812800" y="3783013"/>
            <a:ext cx="9985375" cy="287337"/>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b="1" dirty="0"/>
          </a:p>
        </p:txBody>
      </p:sp>
      <p:sp>
        <p:nvSpPr>
          <p:cNvPr id="15" name="Up Arrow 33"/>
          <p:cNvSpPr>
            <a:spLocks noChangeArrowheads="1"/>
          </p:cNvSpPr>
          <p:nvPr/>
        </p:nvSpPr>
        <p:spPr bwMode="auto">
          <a:xfrm>
            <a:off x="1200150" y="3998913"/>
            <a:ext cx="239713" cy="215900"/>
          </a:xfrm>
          <a:prstGeom prst="upArrow">
            <a:avLst>
              <a:gd name="adj1" fmla="val 50000"/>
              <a:gd name="adj2" fmla="val 50166"/>
            </a:avLst>
          </a:prstGeom>
          <a:solidFill>
            <a:schemeClr val="accent2"/>
          </a:solidFill>
          <a:ln w="6350" algn="ctr">
            <a:solidFill>
              <a:schemeClr val="accent1">
                <a:lumMod val="50000"/>
              </a:schemeClr>
            </a:solidFill>
            <a:round/>
            <a:headEnd type="none" w="sm" len="sm"/>
            <a:tailEnd type="none" w="sm" len="sm"/>
          </a:ln>
        </p:spPr>
        <p:txBody>
          <a:bodyPr/>
          <a:lstStyle/>
          <a:p>
            <a:pPr algn="ctr" defTabSz="228600" eaLnBrk="1" hangingPunct="1">
              <a:spcBef>
                <a:spcPct val="20000"/>
              </a:spcBef>
              <a:buClr>
                <a:srgbClr val="FF0000"/>
              </a:buClr>
              <a:buFont typeface="Arial" pitchFamily="34" charset="0"/>
              <a:buNone/>
              <a:defRPr/>
            </a:pPr>
            <a:endParaRPr lang="en-US" dirty="0">
              <a:latin typeface="Arial" charset="0"/>
              <a:cs typeface="Arial" charset="0"/>
            </a:endParaRPr>
          </a:p>
        </p:txBody>
      </p:sp>
      <p:sp>
        <p:nvSpPr>
          <p:cNvPr id="16" name="Up Arrow 34"/>
          <p:cNvSpPr>
            <a:spLocks noChangeArrowheads="1"/>
          </p:cNvSpPr>
          <p:nvPr/>
        </p:nvSpPr>
        <p:spPr bwMode="auto">
          <a:xfrm>
            <a:off x="6094413" y="3987800"/>
            <a:ext cx="241300" cy="215900"/>
          </a:xfrm>
          <a:prstGeom prst="upArrow">
            <a:avLst>
              <a:gd name="adj1" fmla="val 50000"/>
              <a:gd name="adj2" fmla="val 50166"/>
            </a:avLst>
          </a:prstGeom>
          <a:solidFill>
            <a:schemeClr val="accent2"/>
          </a:solidFill>
          <a:ln w="6350" algn="ctr">
            <a:solidFill>
              <a:schemeClr val="accent1">
                <a:lumMod val="50000"/>
              </a:schemeClr>
            </a:solidFill>
            <a:round/>
            <a:headEnd type="none" w="sm" len="sm"/>
            <a:tailEnd type="none" w="sm" len="sm"/>
          </a:ln>
        </p:spPr>
        <p:txBody>
          <a:bodyPr/>
          <a:lstStyle/>
          <a:p>
            <a:pPr algn="ctr" defTabSz="228600" eaLnBrk="1" hangingPunct="1">
              <a:spcBef>
                <a:spcPct val="20000"/>
              </a:spcBef>
              <a:buClr>
                <a:srgbClr val="FF0000"/>
              </a:buClr>
              <a:buFont typeface="Arial" pitchFamily="34" charset="0"/>
              <a:buNone/>
              <a:defRPr/>
            </a:pPr>
            <a:endParaRPr lang="en-US" dirty="0">
              <a:latin typeface="Arial" charset="0"/>
              <a:cs typeface="Arial" charset="0"/>
            </a:endParaRPr>
          </a:p>
        </p:txBody>
      </p:sp>
      <p:sp>
        <p:nvSpPr>
          <p:cNvPr id="17" name="Up Arrow 16"/>
          <p:cNvSpPr/>
          <p:nvPr/>
        </p:nvSpPr>
        <p:spPr bwMode="auto">
          <a:xfrm>
            <a:off x="3260725" y="4776788"/>
            <a:ext cx="241300"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latin typeface="Arial" charset="0"/>
              <a:cs typeface="Arial" charset="0"/>
            </a:endParaRPr>
          </a:p>
        </p:txBody>
      </p:sp>
      <p:sp>
        <p:nvSpPr>
          <p:cNvPr id="18" name="Up Arrow 17"/>
          <p:cNvSpPr/>
          <p:nvPr/>
        </p:nvSpPr>
        <p:spPr bwMode="auto">
          <a:xfrm>
            <a:off x="5375275" y="4776788"/>
            <a:ext cx="238125"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latin typeface="Arial" charset="0"/>
              <a:cs typeface="Arial" charset="0"/>
            </a:endParaRPr>
          </a:p>
        </p:txBody>
      </p:sp>
      <p:sp>
        <p:nvSpPr>
          <p:cNvPr id="19" name="Up Arrow 18"/>
          <p:cNvSpPr/>
          <p:nvPr/>
        </p:nvSpPr>
        <p:spPr bwMode="auto">
          <a:xfrm>
            <a:off x="9501188" y="4759325"/>
            <a:ext cx="241300" cy="252413"/>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latin typeface="Arial" charset="0"/>
              <a:cs typeface="Arial" charset="0"/>
            </a:endParaRPr>
          </a:p>
        </p:txBody>
      </p:sp>
      <p:pic>
        <p:nvPicPr>
          <p:cNvPr id="18460" name="Picture 48" descr="Table.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4873625"/>
            <a:ext cx="4508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1" name="TextBox 42"/>
          <p:cNvSpPr txBox="1">
            <a:spLocks noChangeArrowheads="1"/>
          </p:cNvSpPr>
          <p:nvPr/>
        </p:nvSpPr>
        <p:spPr bwMode="auto">
          <a:xfrm>
            <a:off x="719138" y="5943600"/>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smtClean="0">
                <a:solidFill>
                  <a:srgbClr val="C00000"/>
                </a:solidFill>
              </a:rPr>
              <a:t>CDB19c</a:t>
            </a:r>
            <a:endParaRPr lang="en-US" altLang="en-US" sz="1400" b="1" dirty="0">
              <a:solidFill>
                <a:srgbClr val="C00000"/>
              </a:solidFill>
            </a:endParaRPr>
          </a:p>
        </p:txBody>
      </p:sp>
      <p:sp>
        <p:nvSpPr>
          <p:cNvPr id="18462" name="Rectangle 77"/>
          <p:cNvSpPr>
            <a:spLocks noChangeArrowheads="1"/>
          </p:cNvSpPr>
          <p:nvPr/>
        </p:nvSpPr>
        <p:spPr bwMode="auto">
          <a:xfrm>
            <a:off x="7437438" y="5022850"/>
            <a:ext cx="3838575" cy="792163"/>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PDB pdb_converted</a:t>
            </a:r>
          </a:p>
        </p:txBody>
      </p:sp>
      <p:sp>
        <p:nvSpPr>
          <p:cNvPr id="85" name="TextBox 84"/>
          <p:cNvSpPr txBox="1"/>
          <p:nvPr/>
        </p:nvSpPr>
        <p:spPr bwMode="auto">
          <a:xfrm>
            <a:off x="6862763" y="5310188"/>
            <a:ext cx="414337" cy="307975"/>
          </a:xfrm>
          <a:prstGeom prst="rect">
            <a:avLst/>
          </a:prstGeom>
          <a:noFill/>
        </p:spPr>
        <p:txBody>
          <a:bodyPr wrap="none">
            <a:spAutoFit/>
          </a:bodyPr>
          <a:lstStyle/>
          <a:p>
            <a:pPr eaLnBrk="1" hangingPunct="1">
              <a:defRPr/>
            </a:pPr>
            <a:r>
              <a:rPr lang="en-US" sz="1400" b="1" dirty="0">
                <a:solidFill>
                  <a:srgbClr val="000000"/>
                </a:solidFill>
                <a:latin typeface="Arial" charset="0"/>
                <a:cs typeface="Arial" charset="0"/>
              </a:rPr>
              <a:t>….</a:t>
            </a:r>
          </a:p>
        </p:txBody>
      </p:sp>
      <p:sp>
        <p:nvSpPr>
          <p:cNvPr id="18464" name="TextBox 54"/>
          <p:cNvSpPr txBox="1">
            <a:spLocks noChangeArrowheads="1"/>
          </p:cNvSpPr>
          <p:nvPr/>
        </p:nvSpPr>
        <p:spPr bwMode="auto">
          <a:xfrm>
            <a:off x="754063" y="3740150"/>
            <a:ext cx="119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CDB root</a:t>
            </a:r>
          </a:p>
        </p:txBody>
      </p:sp>
      <p:pic>
        <p:nvPicPr>
          <p:cNvPr id="55" name="Picture 54" descr="Table.gif"/>
          <p:cNvPicPr preferRelativeResize="0">
            <a:picLocks/>
          </p:cNvPicPr>
          <p:nvPr/>
        </p:nvPicPr>
        <p:blipFill>
          <a:blip r:embed="rId4" cstate="print">
            <a:duotone>
              <a:prstClr val="black"/>
              <a:schemeClr val="tx2">
                <a:tint val="45000"/>
                <a:satMod val="400000"/>
              </a:schemeClr>
            </a:duotone>
          </a:blip>
          <a:stretch>
            <a:fillRect/>
          </a:stretch>
        </p:blipFill>
        <p:spPr>
          <a:xfrm>
            <a:off x="8041309" y="5307502"/>
            <a:ext cx="427089" cy="432000"/>
          </a:xfrm>
          <a:prstGeom prst="rect">
            <a:avLst/>
          </a:prstGeom>
        </p:spPr>
      </p:pic>
      <p:pic>
        <p:nvPicPr>
          <p:cNvPr id="56" name="Picture 44" descr="D:\Oracle University\Library\OU_graphics_repository\icons\PROD\icons\people\peop042.gif"/>
          <p:cNvPicPr>
            <a:picLocks noChangeAspect="1" noChangeArrowheads="1"/>
          </p:cNvPicPr>
          <p:nvPr/>
        </p:nvPicPr>
        <p:blipFill>
          <a:blip r:embed="rId5" cstate="print">
            <a:duotone>
              <a:prstClr val="black"/>
              <a:schemeClr val="accent4">
                <a:tint val="45000"/>
                <a:satMod val="400000"/>
              </a:schemeClr>
            </a:duotone>
          </a:blip>
          <a:stretch>
            <a:fillRect/>
          </a:stretch>
        </p:blipFill>
        <p:spPr bwMode="auto">
          <a:xfrm>
            <a:off x="8931828" y="5310188"/>
            <a:ext cx="170419" cy="403187"/>
          </a:xfrm>
          <a:prstGeom prst="rect">
            <a:avLst/>
          </a:prstGeom>
          <a:noFill/>
          <a:ln w="9525">
            <a:noFill/>
            <a:miter lim="800000"/>
            <a:headEnd/>
            <a:tailEnd/>
          </a:ln>
        </p:spPr>
      </p:pic>
      <p:pic>
        <p:nvPicPr>
          <p:cNvPr id="18467" name="Picture 48" descr="Table.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7938" y="5307013"/>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7" descr="Table.gif"/>
          <p:cNvPicPr>
            <a:picLocks noChangeAspect="1"/>
          </p:cNvPicPr>
          <p:nvPr/>
        </p:nvPicPr>
        <p:blipFill>
          <a:blip r:embed="rId7" cstate="print">
            <a:duotone>
              <a:prstClr val="black"/>
              <a:schemeClr val="accent1">
                <a:tint val="45000"/>
                <a:satMod val="400000"/>
              </a:schemeClr>
            </a:duotone>
          </a:blip>
          <a:stretch>
            <a:fillRect/>
          </a:stretch>
        </p:blipFill>
        <p:spPr bwMode="auto">
          <a:xfrm>
            <a:off x="2981787" y="5303122"/>
            <a:ext cx="327089" cy="440436"/>
          </a:xfrm>
          <a:prstGeom prst="rect">
            <a:avLst/>
          </a:prstGeom>
        </p:spPr>
      </p:pic>
      <p:pic>
        <p:nvPicPr>
          <p:cNvPr id="59" name="Picture 58" descr="Table.gif"/>
          <p:cNvPicPr>
            <a:picLocks noChangeAspect="1"/>
          </p:cNvPicPr>
          <p:nvPr/>
        </p:nvPicPr>
        <p:blipFill>
          <a:blip r:embed="rId7" cstate="print">
            <a:duotone>
              <a:schemeClr val="accent5">
                <a:shade val="45000"/>
                <a:satMod val="135000"/>
              </a:schemeClr>
              <a:prstClr val="white"/>
            </a:duotone>
          </a:blip>
          <a:stretch>
            <a:fillRect/>
          </a:stretch>
        </p:blipFill>
        <p:spPr bwMode="auto">
          <a:xfrm>
            <a:off x="2599150" y="5303122"/>
            <a:ext cx="327089" cy="440436"/>
          </a:xfrm>
          <a:prstGeom prst="rect">
            <a:avLst/>
          </a:prstGeom>
        </p:spPr>
      </p:pic>
      <p:pic>
        <p:nvPicPr>
          <p:cNvPr id="60" name="Picture 59" descr="Table.gif"/>
          <p:cNvPicPr>
            <a:picLocks noChangeAspect="1"/>
          </p:cNvPicPr>
          <p:nvPr/>
        </p:nvPicPr>
        <p:blipFill>
          <a:blip r:embed="rId7" cstate="print">
            <a:duotone>
              <a:prstClr val="black"/>
              <a:srgbClr val="D9C3A5">
                <a:tint val="50000"/>
                <a:satMod val="180000"/>
              </a:srgbClr>
            </a:duotone>
          </a:blip>
          <a:stretch>
            <a:fillRect/>
          </a:stretch>
        </p:blipFill>
        <p:spPr bwMode="auto">
          <a:xfrm>
            <a:off x="3364424" y="5303122"/>
            <a:ext cx="327089" cy="440436"/>
          </a:xfrm>
          <a:prstGeom prst="rect">
            <a:avLst/>
          </a:prstGeom>
        </p:spPr>
      </p:pic>
      <p:pic>
        <p:nvPicPr>
          <p:cNvPr id="18471" name="Picture 44" descr="D:\Oracle University\Library\OU_graphics_repository\icons\PROD\icons\people\peop042.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16388" y="5360988"/>
            <a:ext cx="1698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61" descr="Table.gif"/>
          <p:cNvPicPr>
            <a:picLocks noChangeAspect="1"/>
          </p:cNvPicPr>
          <p:nvPr/>
        </p:nvPicPr>
        <p:blipFill>
          <a:blip r:embed="rId7" cstate="print">
            <a:duotone>
              <a:prstClr val="black"/>
              <a:schemeClr val="accent1">
                <a:tint val="45000"/>
                <a:satMod val="400000"/>
              </a:schemeClr>
            </a:duotone>
          </a:blip>
          <a:stretch>
            <a:fillRect/>
          </a:stretch>
        </p:blipFill>
        <p:spPr bwMode="auto">
          <a:xfrm>
            <a:off x="4991211" y="5303122"/>
            <a:ext cx="327089" cy="440436"/>
          </a:xfrm>
          <a:prstGeom prst="rect">
            <a:avLst/>
          </a:prstGeom>
        </p:spPr>
      </p:pic>
      <p:pic>
        <p:nvPicPr>
          <p:cNvPr id="63" name="Picture 62" descr="Table.gif"/>
          <p:cNvPicPr>
            <a:picLocks noChangeAspect="1"/>
          </p:cNvPicPr>
          <p:nvPr/>
        </p:nvPicPr>
        <p:blipFill>
          <a:blip r:embed="rId7" cstate="print">
            <a:duotone>
              <a:schemeClr val="accent5">
                <a:shade val="45000"/>
                <a:satMod val="135000"/>
              </a:schemeClr>
              <a:prstClr val="white"/>
            </a:duotone>
          </a:blip>
          <a:stretch>
            <a:fillRect/>
          </a:stretch>
        </p:blipFill>
        <p:spPr bwMode="auto">
          <a:xfrm>
            <a:off x="4608574" y="5303122"/>
            <a:ext cx="327089" cy="440436"/>
          </a:xfrm>
          <a:prstGeom prst="rect">
            <a:avLst/>
          </a:prstGeom>
        </p:spPr>
      </p:pic>
      <p:pic>
        <p:nvPicPr>
          <p:cNvPr id="64" name="Picture 63" descr="Table.gif"/>
          <p:cNvPicPr>
            <a:picLocks noChangeAspect="1"/>
          </p:cNvPicPr>
          <p:nvPr/>
        </p:nvPicPr>
        <p:blipFill>
          <a:blip r:embed="rId7" cstate="print">
            <a:duotone>
              <a:prstClr val="black"/>
              <a:srgbClr val="D9C3A5">
                <a:tint val="50000"/>
                <a:satMod val="180000"/>
              </a:srgbClr>
            </a:duotone>
          </a:blip>
          <a:stretch>
            <a:fillRect/>
          </a:stretch>
        </p:blipFill>
        <p:spPr bwMode="auto">
          <a:xfrm>
            <a:off x="5373848" y="5303122"/>
            <a:ext cx="327089" cy="440436"/>
          </a:xfrm>
          <a:prstGeom prst="rect">
            <a:avLst/>
          </a:prstGeom>
        </p:spPr>
      </p:pic>
      <p:pic>
        <p:nvPicPr>
          <p:cNvPr id="18475" name="Picture 44" descr="D:\Oracle University\Library\OU_graphics_repository\icons\PROD\icons\people\peop042.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34150" y="5360988"/>
            <a:ext cx="1698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65" descr="Table.gif"/>
          <p:cNvPicPr>
            <a:picLocks noChangeAspect="1"/>
          </p:cNvPicPr>
          <p:nvPr/>
        </p:nvPicPr>
        <p:blipFill>
          <a:blip r:embed="rId7" cstate="print">
            <a:duotone>
              <a:prstClr val="black"/>
              <a:schemeClr val="accent1">
                <a:tint val="45000"/>
                <a:satMod val="400000"/>
              </a:schemeClr>
            </a:duotone>
          </a:blip>
          <a:stretch>
            <a:fillRect/>
          </a:stretch>
        </p:blipFill>
        <p:spPr bwMode="auto">
          <a:xfrm>
            <a:off x="9921190" y="5303122"/>
            <a:ext cx="327089" cy="440436"/>
          </a:xfrm>
          <a:prstGeom prst="rect">
            <a:avLst/>
          </a:prstGeom>
        </p:spPr>
      </p:pic>
      <p:pic>
        <p:nvPicPr>
          <p:cNvPr id="67" name="Picture 66" descr="Table.gif"/>
          <p:cNvPicPr>
            <a:picLocks noChangeAspect="1"/>
          </p:cNvPicPr>
          <p:nvPr/>
        </p:nvPicPr>
        <p:blipFill>
          <a:blip r:embed="rId7" cstate="print">
            <a:duotone>
              <a:schemeClr val="accent5">
                <a:shade val="45000"/>
                <a:satMod val="135000"/>
              </a:schemeClr>
              <a:prstClr val="white"/>
            </a:duotone>
          </a:blip>
          <a:stretch>
            <a:fillRect/>
          </a:stretch>
        </p:blipFill>
        <p:spPr bwMode="auto">
          <a:xfrm>
            <a:off x="9538553" y="5303122"/>
            <a:ext cx="327089" cy="440436"/>
          </a:xfrm>
          <a:prstGeom prst="rect">
            <a:avLst/>
          </a:prstGeom>
        </p:spPr>
      </p:pic>
      <p:pic>
        <p:nvPicPr>
          <p:cNvPr id="69" name="Picture 68" descr="Table.gif"/>
          <p:cNvPicPr>
            <a:picLocks noChangeAspect="1"/>
          </p:cNvPicPr>
          <p:nvPr/>
        </p:nvPicPr>
        <p:blipFill>
          <a:blip r:embed="rId7" cstate="print">
            <a:duotone>
              <a:prstClr val="black"/>
              <a:srgbClr val="D9C3A5">
                <a:tint val="50000"/>
                <a:satMod val="180000"/>
              </a:srgbClr>
            </a:duotone>
          </a:blip>
          <a:stretch>
            <a:fillRect/>
          </a:stretch>
        </p:blipFill>
        <p:spPr bwMode="auto">
          <a:xfrm>
            <a:off x="10303827" y="5303122"/>
            <a:ext cx="327089" cy="440436"/>
          </a:xfrm>
          <a:prstGeom prst="rect">
            <a:avLst/>
          </a:prstGeom>
        </p:spPr>
      </p:pic>
      <p:pic>
        <p:nvPicPr>
          <p:cNvPr id="18479" name="Picture 44" descr="D:\Oracle University\Library\OU_graphics_repository\icons\PROD\icons\people\peop04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6450" y="5360988"/>
            <a:ext cx="1714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1" descr="Table.gif"/>
          <p:cNvPicPr>
            <a:picLocks noChangeAspect="1"/>
          </p:cNvPicPr>
          <p:nvPr/>
        </p:nvPicPr>
        <p:blipFill>
          <a:blip r:embed="rId7" cstate="print">
            <a:duotone>
              <a:prstClr val="black"/>
              <a:schemeClr val="accent1">
                <a:tint val="45000"/>
                <a:satMod val="400000"/>
              </a:schemeClr>
            </a:duotone>
          </a:blip>
          <a:stretch>
            <a:fillRect/>
          </a:stretch>
        </p:blipFill>
        <p:spPr bwMode="auto">
          <a:xfrm>
            <a:off x="8110313" y="4403445"/>
            <a:ext cx="327089" cy="440436"/>
          </a:xfrm>
          <a:prstGeom prst="rect">
            <a:avLst/>
          </a:prstGeom>
        </p:spPr>
      </p:pic>
      <p:pic>
        <p:nvPicPr>
          <p:cNvPr id="57" name="Picture 56" descr="Table.gif"/>
          <p:cNvPicPr>
            <a:picLocks noChangeAspect="1"/>
          </p:cNvPicPr>
          <p:nvPr/>
        </p:nvPicPr>
        <p:blipFill>
          <a:blip r:embed="rId7" cstate="print">
            <a:duotone>
              <a:schemeClr val="accent5">
                <a:shade val="45000"/>
                <a:satMod val="135000"/>
              </a:schemeClr>
              <a:prstClr val="white"/>
            </a:duotone>
          </a:blip>
          <a:stretch>
            <a:fillRect/>
          </a:stretch>
        </p:blipFill>
        <p:spPr bwMode="auto">
          <a:xfrm>
            <a:off x="7727676" y="4403445"/>
            <a:ext cx="327089" cy="440436"/>
          </a:xfrm>
          <a:prstGeom prst="rect">
            <a:avLst/>
          </a:prstGeom>
        </p:spPr>
      </p:pic>
      <p:pic>
        <p:nvPicPr>
          <p:cNvPr id="61" name="Picture 60" descr="Table.gif"/>
          <p:cNvPicPr>
            <a:picLocks noChangeAspect="1"/>
          </p:cNvPicPr>
          <p:nvPr/>
        </p:nvPicPr>
        <p:blipFill>
          <a:blip r:embed="rId7" cstate="print">
            <a:duotone>
              <a:prstClr val="black"/>
              <a:srgbClr val="D9C3A5">
                <a:tint val="50000"/>
                <a:satMod val="180000"/>
              </a:srgbClr>
            </a:duotone>
          </a:blip>
          <a:stretch>
            <a:fillRect/>
          </a:stretch>
        </p:blipFill>
        <p:spPr bwMode="auto">
          <a:xfrm>
            <a:off x="8492950" y="4403445"/>
            <a:ext cx="327089" cy="440436"/>
          </a:xfrm>
          <a:prstGeom prst="rect">
            <a:avLst/>
          </a:prstGeom>
        </p:spPr>
      </p:pic>
      <p:pic>
        <p:nvPicPr>
          <p:cNvPr id="18483" name="Picture 44" descr="D:\Oracle University\Library\OU_graphics_repository\icons\PROD\icons\people\peop04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4013" y="4460875"/>
            <a:ext cx="1714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408623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7"/>
          <p:cNvSpPr>
            <a:spLocks noGrp="1" noChangeArrowheads="1"/>
          </p:cNvSpPr>
          <p:nvPr>
            <p:ph type="title"/>
          </p:nvPr>
        </p:nvSpPr>
        <p:spPr/>
        <p:txBody>
          <a:bodyPr/>
          <a:lstStyle/>
          <a:p>
            <a:pPr eaLnBrk="1" hangingPunct="1"/>
            <a:r>
              <a:rPr lang="en-US" altLang="en-US" dirty="0"/>
              <a:t>Practice 13: </a:t>
            </a:r>
            <a:r>
              <a:rPr lang="en-US" altLang="en-US" dirty="0" smtClean="0"/>
              <a:t>Overview</a:t>
            </a:r>
            <a:br>
              <a:rPr lang="en-US" altLang="en-US" dirty="0" smtClean="0"/>
            </a:br>
            <a:endParaRPr lang="en-US" altLang="en-US" dirty="0"/>
          </a:p>
        </p:txBody>
      </p:sp>
      <p:sp>
        <p:nvSpPr>
          <p:cNvPr id="11267" name="Rectangle 18"/>
          <p:cNvSpPr>
            <a:spLocks noGrp="1" noChangeArrowheads="1"/>
          </p:cNvSpPr>
          <p:nvPr>
            <p:ph idx="1"/>
          </p:nvPr>
        </p:nvSpPr>
        <p:spPr>
          <a:xfrm>
            <a:off x="622300" y="1243013"/>
            <a:ext cx="10944225" cy="2111682"/>
          </a:xfrm>
        </p:spPr>
        <p:txBody>
          <a:bodyPr>
            <a:normAutofit lnSpcReduction="10000"/>
          </a:bodyPr>
          <a:lstStyle/>
          <a:p>
            <a:pPr lvl="1" eaLnBrk="1" hangingPunct="1">
              <a:buFont typeface="Arial" charset="0"/>
              <a:buChar char="•"/>
              <a:defRPr/>
            </a:pPr>
            <a:r>
              <a:rPr lang="en-US" altLang="en-US" dirty="0"/>
              <a:t>13-1: Upgrading and converting a 12c regular PDB to a </a:t>
            </a:r>
            <a:r>
              <a:rPr lang="en-US" altLang="en-US" dirty="0" smtClean="0"/>
              <a:t>19c </a:t>
            </a:r>
            <a:r>
              <a:rPr lang="en-US" altLang="en-US" dirty="0"/>
              <a:t>application PDB</a:t>
            </a:r>
          </a:p>
          <a:p>
            <a:pPr eaLnBrk="1" hangingPunct="1">
              <a:buFont typeface="Arial" charset="0"/>
              <a:buNone/>
              <a:defRPr/>
            </a:pPr>
            <a:endParaRPr lang="fr-FR" altLang="en-US" b="1" dirty="0">
              <a:latin typeface="Arial" charset="0"/>
            </a:endParaRPr>
          </a:p>
          <a:p>
            <a:pPr eaLnBrk="1" hangingPunct="1">
              <a:buFont typeface="Arial" charset="0"/>
              <a:buNone/>
              <a:defRPr/>
            </a:pPr>
            <a:r>
              <a:rPr lang="fr-FR" altLang="en-US" b="1" dirty="0">
                <a:latin typeface="Arial" charset="0"/>
              </a:rPr>
              <a:t>Note:</a:t>
            </a:r>
            <a:r>
              <a:rPr lang="fr-FR" altLang="en-US" dirty="0">
                <a:latin typeface="Arial" charset="0"/>
              </a:rPr>
              <a:t> </a:t>
            </a:r>
            <a:r>
              <a:rPr lang="fr-FR" altLang="en-US" i="1" dirty="0">
                <a:latin typeface="Arial" charset="0"/>
              </a:rPr>
              <a:t>While the PDB upgrade (practice 13-1) is taking place:</a:t>
            </a:r>
          </a:p>
          <a:p>
            <a:pPr marL="548640" lvl="1" indent="-457200" eaLnBrk="1" hangingPunct="1">
              <a:buFont typeface="Arial" charset="0"/>
              <a:buAutoNum type="arabicPeriod"/>
              <a:defRPr/>
            </a:pPr>
            <a:r>
              <a:rPr lang="fr-FR" altLang="en-US" i="1" dirty="0"/>
              <a:t>The end of this lesson and also lesson 14 can be taught.</a:t>
            </a:r>
          </a:p>
          <a:p>
            <a:pPr marL="548640" lvl="1" indent="-457200" eaLnBrk="1" hangingPunct="1">
              <a:buFont typeface="Arial" charset="0"/>
              <a:buAutoNum type="arabicPeriod"/>
              <a:defRPr/>
            </a:pPr>
            <a:r>
              <a:rPr lang="fr-FR" altLang="en-US" i="1" dirty="0"/>
              <a:t>Then practice 13-2  will be completed and practice 13-3  will be started.</a:t>
            </a:r>
          </a:p>
        </p:txBody>
      </p:sp>
    </p:spTree>
    <p:custDataLst>
      <p:tags r:id="rId1"/>
    </p:custDataLst>
    <p:extLst>
      <p:ext uri="{BB962C8B-B14F-4D97-AF65-F5344CB8AC3E}">
        <p14:creationId xmlns:p14="http://schemas.microsoft.com/office/powerpoint/2010/main" val="2985793471"/>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0"/>
          <p:cNvSpPr>
            <a:spLocks noChangeArrowheads="1"/>
          </p:cNvSpPr>
          <p:nvPr/>
        </p:nvSpPr>
        <p:spPr bwMode="auto">
          <a:xfrm>
            <a:off x="623888" y="2478088"/>
            <a:ext cx="5951537" cy="3384550"/>
          </a:xfrm>
          <a:prstGeom prst="rect">
            <a:avLst/>
          </a:prstGeom>
          <a:solidFill>
            <a:srgbClr val="FFFFCC"/>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2531" name="Rectangle 41"/>
          <p:cNvSpPr>
            <a:spLocks noChangeArrowheads="1"/>
          </p:cNvSpPr>
          <p:nvPr/>
        </p:nvSpPr>
        <p:spPr bwMode="auto">
          <a:xfrm>
            <a:off x="8782050" y="2478088"/>
            <a:ext cx="2782888" cy="3384550"/>
          </a:xfrm>
          <a:prstGeom prst="rect">
            <a:avLst/>
          </a:prstGeom>
          <a:solidFill>
            <a:srgbClr val="FFFFCC"/>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2532" name="Title 1"/>
          <p:cNvSpPr>
            <a:spLocks noGrp="1"/>
          </p:cNvSpPr>
          <p:nvPr>
            <p:ph type="title"/>
          </p:nvPr>
        </p:nvSpPr>
        <p:spPr>
          <a:xfrm>
            <a:off x="837982" y="365127"/>
            <a:ext cx="10152974" cy="790574"/>
          </a:xfrm>
        </p:spPr>
        <p:txBody>
          <a:bodyPr/>
          <a:lstStyle/>
          <a:p>
            <a:pPr eaLnBrk="1" hangingPunct="1"/>
            <a:r>
              <a:rPr lang="en-US" altLang="en-US" dirty="0"/>
              <a:t>Cross-Platform Transportable PDB</a:t>
            </a:r>
          </a:p>
        </p:txBody>
      </p:sp>
      <p:sp>
        <p:nvSpPr>
          <p:cNvPr id="22533" name="Flowchart: Decision 9"/>
          <p:cNvSpPr>
            <a:spLocks noChangeArrowheads="1"/>
          </p:cNvSpPr>
          <p:nvPr/>
        </p:nvSpPr>
        <p:spPr bwMode="auto">
          <a:xfrm>
            <a:off x="814388" y="3478213"/>
            <a:ext cx="2438400" cy="609600"/>
          </a:xfrm>
          <a:prstGeom prst="flowChartDecision">
            <a:avLst/>
          </a:prstGeom>
          <a:solidFill>
            <a:srgbClr val="CCECFF"/>
          </a:solidFill>
          <a:ln w="28575" algn="ctr">
            <a:solidFill>
              <a:srgbClr val="0070C0"/>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2534" name="TextBox 10"/>
          <p:cNvSpPr txBox="1">
            <a:spLocks noChangeArrowheads="1"/>
          </p:cNvSpPr>
          <p:nvPr/>
        </p:nvSpPr>
        <p:spPr bwMode="auto">
          <a:xfrm>
            <a:off x="1371601" y="3613150"/>
            <a:ext cx="13239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Destination?</a:t>
            </a:r>
          </a:p>
        </p:txBody>
      </p:sp>
      <p:sp>
        <p:nvSpPr>
          <p:cNvPr id="22535" name="TextBox 18"/>
          <p:cNvSpPr txBox="1">
            <a:spLocks noChangeArrowheads="1"/>
          </p:cNvSpPr>
          <p:nvPr/>
        </p:nvSpPr>
        <p:spPr bwMode="auto">
          <a:xfrm>
            <a:off x="1004888" y="4357688"/>
            <a:ext cx="1543050" cy="338137"/>
          </a:xfrm>
          <a:prstGeom prst="rect">
            <a:avLst/>
          </a:prstGeom>
          <a:solidFill>
            <a:srgbClr val="CCECFF"/>
          </a:solidFill>
          <a:ln w="28575">
            <a:solidFill>
              <a:srgbClr val="0070C0"/>
            </a:solidFill>
            <a:miter lim="800000"/>
            <a:headEnd/>
            <a:tailEnd/>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latin typeface="Courier New" panose="02070309020205020404" pitchFamily="49" charset="0"/>
                <a:cs typeface="Courier New" panose="02070309020205020404" pitchFamily="49" charset="0"/>
              </a:rPr>
              <a:t>TO PLATFORM</a:t>
            </a:r>
          </a:p>
        </p:txBody>
      </p:sp>
      <p:cxnSp>
        <p:nvCxnSpPr>
          <p:cNvPr id="22536" name="Straight Connector 22"/>
          <p:cNvCxnSpPr>
            <a:cxnSpLocks noChangeShapeType="1"/>
            <a:stCxn id="22533" idx="2"/>
            <a:endCxn id="22535" idx="0"/>
          </p:cNvCxnSpPr>
          <p:nvPr/>
        </p:nvCxnSpPr>
        <p:spPr bwMode="auto">
          <a:xfrm flipH="1">
            <a:off x="1776413" y="4087813"/>
            <a:ext cx="257175" cy="269875"/>
          </a:xfrm>
          <a:prstGeom prst="line">
            <a:avLst/>
          </a:prstGeom>
          <a:noFill/>
          <a:ln w="28575" algn="ctr">
            <a:solidFill>
              <a:srgbClr val="0070C0"/>
            </a:solidFill>
            <a:round/>
            <a:headEnd type="none" w="sm" len="sm"/>
            <a:tailEnd type="none" w="sm" len="sm"/>
          </a:ln>
          <a:extLst>
            <a:ext uri="{909E8E84-426E-40DD-AFC4-6F175D3DCCD1}">
              <a14:hiddenFill xmlns:a14="http://schemas.microsoft.com/office/drawing/2010/main">
                <a:noFill/>
              </a14:hiddenFill>
            </a:ext>
          </a:extLst>
        </p:spPr>
      </p:cxnSp>
      <p:pic>
        <p:nvPicPr>
          <p:cNvPr id="22537" name="Picture 2" descr="C:\Documents and Settings\jubillin\My Documents\OU_Pictures\transformation_01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1438" y="5140325"/>
            <a:ext cx="9604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8" name="Shape 27"/>
          <p:cNvCxnSpPr>
            <a:cxnSpLocks noChangeShapeType="1"/>
          </p:cNvCxnSpPr>
          <p:nvPr/>
        </p:nvCxnSpPr>
        <p:spPr bwMode="auto">
          <a:xfrm rot="16200000" flipH="1">
            <a:off x="2861469" y="3867944"/>
            <a:ext cx="142875" cy="1798637"/>
          </a:xfrm>
          <a:prstGeom prst="bentConnector2">
            <a:avLst/>
          </a:prstGeom>
          <a:noFill/>
          <a:ln w="28575" algn="ctr">
            <a:solidFill>
              <a:srgbClr val="0070C0"/>
            </a:solidFill>
            <a:round/>
            <a:headEnd/>
            <a:tailEnd type="triangle" w="lg" len="lg"/>
          </a:ln>
          <a:extLst>
            <a:ext uri="{909E8E84-426E-40DD-AFC4-6F175D3DCCD1}">
              <a14:hiddenFill xmlns:a14="http://schemas.microsoft.com/office/drawing/2010/main">
                <a:noFill/>
              </a14:hiddenFill>
            </a:ext>
          </a:extLst>
        </p:spPr>
      </p:cxnSp>
      <p:sp>
        <p:nvSpPr>
          <p:cNvPr id="22539" name="TextBox 32"/>
          <p:cNvSpPr txBox="1">
            <a:spLocks noChangeArrowheads="1"/>
          </p:cNvSpPr>
          <p:nvPr/>
        </p:nvSpPr>
        <p:spPr bwMode="auto">
          <a:xfrm>
            <a:off x="2832100" y="5059363"/>
            <a:ext cx="1646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Platform conversion</a:t>
            </a:r>
          </a:p>
        </p:txBody>
      </p:sp>
      <p:pic>
        <p:nvPicPr>
          <p:cNvPr id="12" name="Picture 6" descr="Icon-4.png"/>
          <p:cNvPicPr>
            <a:picLocks noChangeAspect="1"/>
          </p:cNvPicPr>
          <p:nvPr/>
        </p:nvPicPr>
        <p:blipFill>
          <a:blip r:embed="rId5" cstate="print">
            <a:duotone>
              <a:schemeClr val="accent2">
                <a:shade val="45000"/>
                <a:satMod val="135000"/>
              </a:schemeClr>
              <a:prstClr val="white"/>
            </a:duotone>
          </a:blip>
          <a:srcRect/>
          <a:stretch>
            <a:fillRect/>
          </a:stretch>
        </p:blipFill>
        <p:spPr bwMode="auto">
          <a:xfrm>
            <a:off x="3443252" y="3255394"/>
            <a:ext cx="796671" cy="1214438"/>
          </a:xfrm>
          <a:prstGeom prst="rect">
            <a:avLst/>
          </a:prstGeom>
          <a:noFill/>
          <a:ln w="9525">
            <a:noFill/>
            <a:miter lim="800000"/>
            <a:headEnd/>
            <a:tailEnd/>
          </a:ln>
        </p:spPr>
      </p:pic>
      <p:pic>
        <p:nvPicPr>
          <p:cNvPr id="22541" name="Picture 5" descr="C:\Documents and Settings\jubillin\My Documents\OU_Pictures\OUGraphics\box-being-packed-enabling.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1388" y="4479925"/>
            <a:ext cx="5842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2" name="TextBox 30"/>
          <p:cNvSpPr txBox="1">
            <a:spLocks noChangeArrowheads="1"/>
          </p:cNvSpPr>
          <p:nvPr/>
        </p:nvSpPr>
        <p:spPr bwMode="auto">
          <a:xfrm>
            <a:off x="5326063" y="3471863"/>
            <a:ext cx="12461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XML file</a:t>
            </a:r>
          </a:p>
        </p:txBody>
      </p:sp>
      <p:sp>
        <p:nvSpPr>
          <p:cNvPr id="22543" name="TextBox 37"/>
          <p:cNvSpPr txBox="1">
            <a:spLocks noChangeArrowheads="1"/>
          </p:cNvSpPr>
          <p:nvPr/>
        </p:nvSpPr>
        <p:spPr bwMode="auto">
          <a:xfrm>
            <a:off x="3406775" y="3570288"/>
            <a:ext cx="936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Source </a:t>
            </a:r>
          </a:p>
          <a:p>
            <a:pPr eaLnBrk="1" hangingPunct="1"/>
            <a:r>
              <a:rPr lang="en-US" altLang="en-US" sz="1600" b="1" dirty="0">
                <a:solidFill>
                  <a:srgbClr val="000000"/>
                </a:solidFill>
              </a:rPr>
              <a:t>PDB</a:t>
            </a:r>
          </a:p>
        </p:txBody>
      </p:sp>
      <p:pic>
        <p:nvPicPr>
          <p:cNvPr id="22544" name="Picture 15" descr="docum044_cod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5048250" y="3335338"/>
            <a:ext cx="32543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5" name="TextBox 33"/>
          <p:cNvSpPr txBox="1">
            <a:spLocks noChangeArrowheads="1"/>
          </p:cNvSpPr>
          <p:nvPr/>
        </p:nvSpPr>
        <p:spPr bwMode="auto">
          <a:xfrm>
            <a:off x="5326063" y="4760913"/>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Backupset</a:t>
            </a:r>
          </a:p>
        </p:txBody>
      </p:sp>
      <p:sp>
        <p:nvSpPr>
          <p:cNvPr id="22546" name="TextBox 32"/>
          <p:cNvSpPr txBox="1">
            <a:spLocks noChangeArrowheads="1"/>
          </p:cNvSpPr>
          <p:nvPr/>
        </p:nvSpPr>
        <p:spPr bwMode="auto">
          <a:xfrm>
            <a:off x="8839200" y="2730500"/>
            <a:ext cx="1646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Platform conversion</a:t>
            </a:r>
          </a:p>
        </p:txBody>
      </p:sp>
      <p:pic>
        <p:nvPicPr>
          <p:cNvPr id="22547" name="Picture 2" descr="C:\Documents and Settings\jubillin\My Documents\OU_Pictures\transformation_01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3300" y="2781300"/>
            <a:ext cx="9731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8" name="TextBox 17"/>
          <p:cNvSpPr txBox="1">
            <a:spLocks noChangeArrowheads="1"/>
          </p:cNvSpPr>
          <p:nvPr/>
        </p:nvSpPr>
        <p:spPr bwMode="auto">
          <a:xfrm>
            <a:off x="839788" y="2773363"/>
            <a:ext cx="1789112" cy="338137"/>
          </a:xfrm>
          <a:prstGeom prst="rect">
            <a:avLst/>
          </a:prstGeom>
          <a:solidFill>
            <a:srgbClr val="CCECFF"/>
          </a:solidFill>
          <a:ln w="28575">
            <a:solidFill>
              <a:srgbClr val="0070C0"/>
            </a:solidFill>
            <a:miter lim="800000"/>
            <a:headEnd/>
            <a:tailEnd/>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latin typeface="Courier New" panose="02070309020205020404" pitchFamily="49" charset="0"/>
                <a:cs typeface="Courier New" panose="02070309020205020404" pitchFamily="49" charset="0"/>
              </a:rPr>
              <a:t>FOR TRANSPORT</a:t>
            </a:r>
          </a:p>
        </p:txBody>
      </p:sp>
      <p:cxnSp>
        <p:nvCxnSpPr>
          <p:cNvPr id="22549" name="Straight Connector 20"/>
          <p:cNvCxnSpPr>
            <a:cxnSpLocks noChangeShapeType="1"/>
            <a:stCxn id="22548" idx="2"/>
            <a:endCxn id="22533" idx="0"/>
          </p:cNvCxnSpPr>
          <p:nvPr/>
        </p:nvCxnSpPr>
        <p:spPr bwMode="auto">
          <a:xfrm>
            <a:off x="1734344" y="3111500"/>
            <a:ext cx="299244" cy="366713"/>
          </a:xfrm>
          <a:prstGeom prst="line">
            <a:avLst/>
          </a:prstGeom>
          <a:noFill/>
          <a:ln w="28575" algn="ctr">
            <a:solidFill>
              <a:srgbClr val="0070C0"/>
            </a:solidFill>
            <a:round/>
            <a:headEnd type="none" w="sm" len="sm"/>
            <a:tailEnd type="none" w="sm" len="sm"/>
          </a:ln>
          <a:extLst>
            <a:ext uri="{909E8E84-426E-40DD-AFC4-6F175D3DCCD1}">
              <a14:hiddenFill xmlns:a14="http://schemas.microsoft.com/office/drawing/2010/main">
                <a:noFill/>
              </a14:hiddenFill>
            </a:ext>
          </a:extLst>
        </p:spPr>
      </p:cxnSp>
      <p:cxnSp>
        <p:nvCxnSpPr>
          <p:cNvPr id="22550" name="Shape 26"/>
          <p:cNvCxnSpPr>
            <a:cxnSpLocks noChangeShapeType="1"/>
          </p:cNvCxnSpPr>
          <p:nvPr/>
        </p:nvCxnSpPr>
        <p:spPr bwMode="auto">
          <a:xfrm rot="5400000" flipH="1" flipV="1">
            <a:off x="5295106" y="-677068"/>
            <a:ext cx="179387" cy="6718300"/>
          </a:xfrm>
          <a:prstGeom prst="bentConnector2">
            <a:avLst/>
          </a:prstGeom>
          <a:noFill/>
          <a:ln w="28575" algn="ctr">
            <a:solidFill>
              <a:srgbClr val="0070C0"/>
            </a:solidFill>
            <a:round/>
            <a:headEnd/>
            <a:tailEnd type="triangle" w="lg" len="lg"/>
          </a:ln>
          <a:extLst>
            <a:ext uri="{909E8E84-426E-40DD-AFC4-6F175D3DCCD1}">
              <a14:hiddenFill xmlns:a14="http://schemas.microsoft.com/office/drawing/2010/main">
                <a:noFill/>
              </a14:hiddenFill>
            </a:ext>
          </a:extLst>
        </p:spPr>
      </p:cxnSp>
      <p:pic>
        <p:nvPicPr>
          <p:cNvPr id="22551" name="Picture 4" descr="Icon-5.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918700" y="3757613"/>
            <a:ext cx="796925"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2" name="Picture 6" descr="C:\Documents and Settings\jubillin\My Documents\OU_Pictures\OUGraphics\cubes040-inBox.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74138" y="3327400"/>
            <a:ext cx="6238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3" name="TextBox 38"/>
          <p:cNvSpPr txBox="1">
            <a:spLocks noChangeArrowheads="1"/>
          </p:cNvSpPr>
          <p:nvPr/>
        </p:nvSpPr>
        <p:spPr bwMode="auto">
          <a:xfrm>
            <a:off x="9837739" y="4071938"/>
            <a:ext cx="132573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Destination </a:t>
            </a:r>
          </a:p>
          <a:p>
            <a:pPr eaLnBrk="1" hangingPunct="1"/>
            <a:r>
              <a:rPr lang="en-US" altLang="en-US" sz="1600" b="1" dirty="0">
                <a:solidFill>
                  <a:srgbClr val="000000"/>
                </a:solidFill>
              </a:rPr>
              <a:t>CDB</a:t>
            </a:r>
          </a:p>
        </p:txBody>
      </p:sp>
      <p:pic>
        <p:nvPicPr>
          <p:cNvPr id="22554" name="Picture 15" descr="docum044_cod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9164638" y="4406900"/>
            <a:ext cx="3444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5" name="Rectangle 39"/>
          <p:cNvSpPr>
            <a:spLocks noChangeArrowheads="1"/>
          </p:cNvSpPr>
          <p:nvPr/>
        </p:nvSpPr>
        <p:spPr bwMode="auto">
          <a:xfrm>
            <a:off x="623888" y="1342231"/>
            <a:ext cx="10955338" cy="719137"/>
          </a:xfrm>
          <a:prstGeom prst="rect">
            <a:avLst/>
          </a:prstGeom>
          <a:solidFill>
            <a:srgbClr val="FAF1BE"/>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2317" name="Rectangle 40"/>
          <p:cNvSpPr>
            <a:spLocks noChangeArrowheads="1"/>
          </p:cNvSpPr>
          <p:nvPr/>
        </p:nvSpPr>
        <p:spPr bwMode="auto">
          <a:xfrm>
            <a:off x="3351213" y="1341438"/>
            <a:ext cx="6967537" cy="738187"/>
          </a:xfrm>
          <a:prstGeom prst="rect">
            <a:avLst/>
          </a:prstGeom>
          <a:noFill/>
          <a:ln w="9525">
            <a:noFill/>
            <a:miter lim="800000"/>
            <a:headEnd/>
            <a:tailEnd/>
          </a:ln>
        </p:spPr>
        <p:txBody>
          <a:bodyPr>
            <a:spAutoFit/>
          </a:bodyPr>
          <a:lstStyle/>
          <a:p>
            <a:pPr marL="609493" lvl="1" indent="-228600" eaLnBrk="1" hangingPunct="1">
              <a:buFont typeface="Arial" pitchFamily="34" charset="0"/>
              <a:buChar char="•"/>
              <a:defRPr/>
            </a:pPr>
            <a:r>
              <a:rPr lang="en-US" sz="1400" dirty="0">
                <a:solidFill>
                  <a:srgbClr val="FF0000"/>
                </a:solidFill>
                <a:latin typeface="+mj-lt"/>
                <a:cs typeface="Courier New" pitchFamily="49" charset="0"/>
              </a:rPr>
              <a:t>Source and target platforms have same </a:t>
            </a:r>
            <a:r>
              <a:rPr lang="en-US" sz="1400" dirty="0">
                <a:solidFill>
                  <a:srgbClr val="FF0000"/>
                </a:solidFill>
              </a:rPr>
              <a:t>endianess</a:t>
            </a:r>
            <a:endParaRPr lang="en-US" sz="1400" dirty="0">
              <a:solidFill>
                <a:srgbClr val="FF0000"/>
              </a:solidFill>
              <a:latin typeface="Courier New" pitchFamily="49" charset="0"/>
              <a:cs typeface="Courier New" pitchFamily="49" charset="0"/>
            </a:endParaRPr>
          </a:p>
          <a:p>
            <a:pPr marL="609493" lvl="1" indent="-228600" eaLnBrk="1" hangingPunct="1">
              <a:buFont typeface="Arial" pitchFamily="34" charset="0"/>
              <a:buChar char="•"/>
              <a:defRPr/>
            </a:pPr>
            <a:r>
              <a:rPr lang="en-US" sz="1400" dirty="0">
                <a:solidFill>
                  <a:srgbClr val="000000"/>
                </a:solidFill>
                <a:latin typeface="Courier New" pitchFamily="49" charset="0"/>
                <a:cs typeface="Courier New" pitchFamily="49" charset="0"/>
              </a:rPr>
              <a:t>COMPATIBLE=12.2</a:t>
            </a:r>
            <a:r>
              <a:rPr lang="en-US" sz="1400" dirty="0">
                <a:solidFill>
                  <a:srgbClr val="000000"/>
                </a:solidFill>
              </a:rPr>
              <a:t> (or greater)</a:t>
            </a:r>
          </a:p>
          <a:p>
            <a:pPr marL="609493" lvl="1" indent="-228600" eaLnBrk="1" hangingPunct="1">
              <a:buFont typeface="Arial" pitchFamily="34" charset="0"/>
              <a:buChar char="•"/>
              <a:defRPr/>
            </a:pPr>
            <a:r>
              <a:rPr lang="en-US" sz="1400" dirty="0">
                <a:solidFill>
                  <a:srgbClr val="FF0000"/>
                </a:solidFill>
              </a:rPr>
              <a:t>Closed</a:t>
            </a:r>
            <a:r>
              <a:rPr lang="en-US" sz="1400" dirty="0"/>
              <a:t> </a:t>
            </a:r>
            <a:r>
              <a:rPr lang="en-US" sz="1400" dirty="0">
                <a:solidFill>
                  <a:srgbClr val="000000"/>
                </a:solidFill>
              </a:rPr>
              <a:t>PDB for cross-platform PDB backup</a:t>
            </a:r>
          </a:p>
        </p:txBody>
      </p:sp>
      <p:sp>
        <p:nvSpPr>
          <p:cNvPr id="22557" name="Right Arrow Callout 37"/>
          <p:cNvSpPr>
            <a:spLocks noChangeArrowheads="1"/>
          </p:cNvSpPr>
          <p:nvPr/>
        </p:nvSpPr>
        <p:spPr bwMode="auto">
          <a:xfrm>
            <a:off x="6767513" y="3802063"/>
            <a:ext cx="1919287" cy="1130300"/>
          </a:xfrm>
          <a:prstGeom prst="rightArrowCallout">
            <a:avLst>
              <a:gd name="adj1" fmla="val 25000"/>
              <a:gd name="adj2" fmla="val 25000"/>
              <a:gd name="adj3" fmla="val 24999"/>
              <a:gd name="adj4" fmla="val 25782"/>
            </a:avLst>
          </a:prstGeom>
          <a:solidFill>
            <a:srgbClr val="CCECFF"/>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22558" name="TextBox 38"/>
          <p:cNvSpPr txBox="1">
            <a:spLocks noChangeArrowheads="1"/>
          </p:cNvSpPr>
          <p:nvPr/>
        </p:nvSpPr>
        <p:spPr bwMode="auto">
          <a:xfrm>
            <a:off x="6719888" y="4213225"/>
            <a:ext cx="1427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rPr>
              <a:t>Files transport</a:t>
            </a:r>
          </a:p>
        </p:txBody>
      </p:sp>
      <p:sp>
        <p:nvSpPr>
          <p:cNvPr id="22559" name="TextBox 42"/>
          <p:cNvSpPr txBox="1">
            <a:spLocks noChangeArrowheads="1"/>
          </p:cNvSpPr>
          <p:nvPr/>
        </p:nvSpPr>
        <p:spPr bwMode="auto">
          <a:xfrm>
            <a:off x="623888" y="5502275"/>
            <a:ext cx="2051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Backup + unplug</a:t>
            </a:r>
          </a:p>
        </p:txBody>
      </p:sp>
      <p:sp>
        <p:nvSpPr>
          <p:cNvPr id="22560" name="TextBox 43"/>
          <p:cNvSpPr txBox="1">
            <a:spLocks noChangeArrowheads="1"/>
          </p:cNvSpPr>
          <p:nvPr/>
        </p:nvSpPr>
        <p:spPr bwMode="auto">
          <a:xfrm>
            <a:off x="8782050" y="5516563"/>
            <a:ext cx="1793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Restore + plug</a:t>
            </a:r>
          </a:p>
        </p:txBody>
      </p:sp>
      <p:pic>
        <p:nvPicPr>
          <p:cNvPr id="22561" name="Picture 3" descr="C:\Documents and Settings\jubillin\My Documents\OU_Pictures\doc_tabl_book\offic020_yes_no.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98538" y="1366838"/>
            <a:ext cx="4333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2" name="TextBox 16"/>
          <p:cNvSpPr txBox="1">
            <a:spLocks noChangeArrowheads="1"/>
          </p:cNvSpPr>
          <p:nvPr/>
        </p:nvSpPr>
        <p:spPr bwMode="auto">
          <a:xfrm>
            <a:off x="1487488" y="1577975"/>
            <a:ext cx="2033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rPr>
              <a:t>Prerequisites</a:t>
            </a:r>
          </a:p>
        </p:txBody>
      </p:sp>
      <p:sp>
        <p:nvSpPr>
          <p:cNvPr id="40" name="Oval 33"/>
          <p:cNvSpPr>
            <a:spLocks noChangeArrowheads="1"/>
          </p:cNvSpPr>
          <p:nvPr/>
        </p:nvSpPr>
        <p:spPr bwMode="auto">
          <a:xfrm>
            <a:off x="7438212" y="3811618"/>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4</a:t>
            </a:r>
          </a:p>
        </p:txBody>
      </p:sp>
      <p:sp>
        <p:nvSpPr>
          <p:cNvPr id="42" name="Oval 33"/>
          <p:cNvSpPr>
            <a:spLocks noChangeArrowheads="1"/>
          </p:cNvSpPr>
          <p:nvPr/>
        </p:nvSpPr>
        <p:spPr bwMode="auto">
          <a:xfrm>
            <a:off x="10797710" y="1628800"/>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1</a:t>
            </a:r>
          </a:p>
        </p:txBody>
      </p:sp>
      <p:sp>
        <p:nvSpPr>
          <p:cNvPr id="43" name="Oval 33"/>
          <p:cNvSpPr>
            <a:spLocks noChangeArrowheads="1"/>
          </p:cNvSpPr>
          <p:nvPr/>
        </p:nvSpPr>
        <p:spPr bwMode="auto">
          <a:xfrm>
            <a:off x="1775058" y="3227972"/>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2</a:t>
            </a:r>
          </a:p>
        </p:txBody>
      </p:sp>
      <p:sp>
        <p:nvSpPr>
          <p:cNvPr id="44" name="Oval 33"/>
          <p:cNvSpPr>
            <a:spLocks noChangeArrowheads="1"/>
          </p:cNvSpPr>
          <p:nvPr/>
        </p:nvSpPr>
        <p:spPr bwMode="auto">
          <a:xfrm>
            <a:off x="3982728" y="4653136"/>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3</a:t>
            </a:r>
          </a:p>
        </p:txBody>
      </p:sp>
      <p:sp>
        <p:nvSpPr>
          <p:cNvPr id="45" name="Oval 33"/>
          <p:cNvSpPr>
            <a:spLocks noChangeArrowheads="1"/>
          </p:cNvSpPr>
          <p:nvPr/>
        </p:nvSpPr>
        <p:spPr bwMode="auto">
          <a:xfrm>
            <a:off x="10221796" y="3227972"/>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5</a:t>
            </a:r>
          </a:p>
        </p:txBody>
      </p:sp>
    </p:spTree>
    <p:custDataLst>
      <p:tags r:id="rId1"/>
    </p:custDataLst>
    <p:extLst>
      <p:ext uri="{BB962C8B-B14F-4D97-AF65-F5344CB8AC3E}">
        <p14:creationId xmlns:p14="http://schemas.microsoft.com/office/powerpoint/2010/main" val="28767367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83781dac-99bd-4f6c-b94f-26a68ffa6b0e"/>
  <p:tag name="AUDIO_ID" val="578"/>
  <p:tag name="ELAPSEDTIME" val="37.8"/>
  <p:tag name="ARTICULATE_SLIDE_PAUSE" val="0"/>
  <p:tag name="ARTICULATE_NAV_LEVEL" val="3"/>
  <p:tag name="ARTICULATE_PLAYLIST_ID" val="-1"/>
  <p:tag name="ARTICULATE_LOCK_SLIDE" val="0"/>
  <p:tag name="ARTICULATE_SLIDE_NAV" val="37"/>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BULLET_8" val="8226"/>
  <p:tag name="BULLET_1" val="8226"/>
  <p:tag name="BULLET_2" val="8226"/>
  <p:tag name="BULLET_3" val="8226"/>
  <p:tag name="BULLET_4" val="8226"/>
  <p:tag name="BULLET_5" val="8226"/>
  <p:tag name="BULLET_6" val="8226"/>
  <p:tag name="BULLET_7" val="8226"/>
  <p:tag name="MARGIN_1" val="0"/>
  <p:tag name="MARGIN_2" val="9"/>
  <p:tag name="MARGIN_3" val="36"/>
  <p:tag name="MARGIN_4" val="63"/>
  <p:tag name="MARGIN_5" val="72"/>
  <p:tag name="FONT_SIZE" val="1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1b2b3669-76eb-4e15-8900-2900e22191da"/>
  <p:tag name="AUDIO_ID" val="580"/>
  <p:tag name="ELAPSEDTIME" val="72.4"/>
  <p:tag name="ARTICULATE_SLIDE_PAUSE" val="0"/>
  <p:tag name="ARTICULATE_NAV_LEVEL" val="3"/>
  <p:tag name="ARTICULATE_PLAYLIST_ID" val="-1"/>
  <p:tag name="ARTICULATE_LOCK_SLIDE" val="0"/>
  <p:tag name="ARTICULATE_SLIDE_NAV" val="39"/>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2928</TotalTime>
  <Words>2071</Words>
  <Application>Microsoft Office PowerPoint</Application>
  <PresentationFormat>Custom</PresentationFormat>
  <Paragraphs>275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Upgrade Methods</vt:lpstr>
      <vt:lpstr>Objectives </vt:lpstr>
      <vt:lpstr>Upgrading CDB and PDBs to 12c: Methods</vt:lpstr>
      <vt:lpstr>Upgrading a CDB Including PDBs from 12c to 19c</vt:lpstr>
      <vt:lpstr>Upgrading CDB Including PDBs from 12c to 19c </vt:lpstr>
      <vt:lpstr>Upgrading a Single Regular PDB from 12c to 19c</vt:lpstr>
      <vt:lpstr>Converting and Upgrading Regular PDBs to Application PDBs</vt:lpstr>
      <vt:lpstr>Practice 13: Overview </vt:lpstr>
      <vt:lpstr>Cross-Platform Transportable PDB</vt:lpstr>
      <vt:lpstr>Cross-Platform PDB Transport: Phase 1</vt:lpstr>
      <vt:lpstr>Cross-Platform PDB Transport: Phase 2 </vt:lpstr>
      <vt:lpstr>Summary</vt:lpstr>
      <vt:lpstr>Practice 13: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Upgrade Methods</dc:title>
  <dc:subject>OU7_Jan2018</dc:subject>
  <dc:creator>Dominique Jeunot</dc:creator>
  <cp:keywords>OU7 PowerPoint Template</cp:keywords>
  <dc:description>Oracle University Production Services PowerPoint Template</dc:description>
  <cp:lastModifiedBy>HP</cp:lastModifiedBy>
  <cp:revision>34</cp:revision>
  <cp:lastPrinted>2002-03-28T23:57:22Z</cp:lastPrinted>
  <dcterms:created xsi:type="dcterms:W3CDTF">2018-02-23T08:54:10Z</dcterms:created>
  <dcterms:modified xsi:type="dcterms:W3CDTF">2021-01-06T18:19:28Z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