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828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286" y="6400799"/>
            <a:ext cx="9142095" cy="457200"/>
          </a:xfrm>
          <a:custGeom>
            <a:avLst/>
            <a:gdLst/>
            <a:ahLst/>
            <a:cxnLst/>
            <a:rect l="l" t="t" r="r" b="b"/>
            <a:pathLst>
              <a:path w="9142095" h="457200">
                <a:moveTo>
                  <a:pt x="9141714" y="0"/>
                </a:moveTo>
                <a:lnTo>
                  <a:pt x="0" y="0"/>
                </a:lnTo>
                <a:lnTo>
                  <a:pt x="0" y="457200"/>
                </a:lnTo>
                <a:lnTo>
                  <a:pt x="9141714" y="457200"/>
                </a:lnTo>
                <a:lnTo>
                  <a:pt x="9141714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4505"/>
            <a:ext cx="9142095" cy="64135"/>
          </a:xfrm>
          <a:custGeom>
            <a:avLst/>
            <a:gdLst/>
            <a:ahLst/>
            <a:cxnLst/>
            <a:rect l="l" t="t" r="r" b="b"/>
            <a:pathLst>
              <a:path w="9142095" h="64135">
                <a:moveTo>
                  <a:pt x="9141714" y="0"/>
                </a:moveTo>
                <a:lnTo>
                  <a:pt x="0" y="0"/>
                </a:lnTo>
                <a:lnTo>
                  <a:pt x="0" y="64008"/>
                </a:lnTo>
                <a:lnTo>
                  <a:pt x="9141714" y="64008"/>
                </a:lnTo>
                <a:lnTo>
                  <a:pt x="9141714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06017" y="4343400"/>
            <a:ext cx="7406640" cy="0"/>
          </a:xfrm>
          <a:custGeom>
            <a:avLst/>
            <a:gdLst/>
            <a:ahLst/>
            <a:cxnLst/>
            <a:rect l="l" t="t" r="r" b="b"/>
            <a:pathLst>
              <a:path w="7406640">
                <a:moveTo>
                  <a:pt x="0" y="0"/>
                </a:moveTo>
                <a:lnTo>
                  <a:pt x="740664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1700" y="1644904"/>
            <a:ext cx="5227955" cy="2280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52525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01700" y="3702304"/>
            <a:ext cx="5596890" cy="1122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252525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0541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0541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0541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858260"/>
            <a:ext cx="9144000" cy="399973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858261"/>
            <a:ext cx="9144000" cy="395706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601598" y="193167"/>
            <a:ext cx="1123315" cy="1122680"/>
          </a:xfrm>
          <a:custGeom>
            <a:avLst/>
            <a:gdLst/>
            <a:ahLst/>
            <a:cxnLst/>
            <a:rect l="l" t="t" r="r" b="b"/>
            <a:pathLst>
              <a:path w="1123314" h="1122680">
                <a:moveTo>
                  <a:pt x="0" y="1122425"/>
                </a:moveTo>
                <a:lnTo>
                  <a:pt x="1123188" y="1122425"/>
                </a:lnTo>
                <a:lnTo>
                  <a:pt x="1123188" y="0"/>
                </a:lnTo>
                <a:lnTo>
                  <a:pt x="0" y="0"/>
                </a:lnTo>
                <a:lnTo>
                  <a:pt x="0" y="1122425"/>
                </a:lnTo>
                <a:close/>
              </a:path>
            </a:pathLst>
          </a:custGeom>
          <a:ln w="160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911982" y="193167"/>
            <a:ext cx="1123315" cy="1122680"/>
          </a:xfrm>
          <a:custGeom>
            <a:avLst/>
            <a:gdLst/>
            <a:ahLst/>
            <a:cxnLst/>
            <a:rect l="l" t="t" r="r" b="b"/>
            <a:pathLst>
              <a:path w="1123314" h="1122680">
                <a:moveTo>
                  <a:pt x="0" y="1122425"/>
                </a:moveTo>
                <a:lnTo>
                  <a:pt x="1123188" y="1122425"/>
                </a:lnTo>
                <a:lnTo>
                  <a:pt x="1123188" y="0"/>
                </a:lnTo>
                <a:lnTo>
                  <a:pt x="0" y="0"/>
                </a:lnTo>
                <a:lnTo>
                  <a:pt x="0" y="1122425"/>
                </a:lnTo>
                <a:close/>
              </a:path>
            </a:pathLst>
          </a:custGeom>
          <a:ln w="160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0541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286" y="6400799"/>
            <a:ext cx="9142095" cy="457200"/>
          </a:xfrm>
          <a:custGeom>
            <a:avLst/>
            <a:gdLst/>
            <a:ahLst/>
            <a:cxnLst/>
            <a:rect l="l" t="t" r="r" b="b"/>
            <a:pathLst>
              <a:path w="9142095" h="457200">
                <a:moveTo>
                  <a:pt x="9141714" y="0"/>
                </a:moveTo>
                <a:lnTo>
                  <a:pt x="0" y="0"/>
                </a:lnTo>
                <a:lnTo>
                  <a:pt x="0" y="457200"/>
                </a:lnTo>
                <a:lnTo>
                  <a:pt x="9141714" y="457200"/>
                </a:lnTo>
                <a:lnTo>
                  <a:pt x="9141714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4505"/>
            <a:ext cx="9142095" cy="64135"/>
          </a:xfrm>
          <a:custGeom>
            <a:avLst/>
            <a:gdLst/>
            <a:ahLst/>
            <a:cxnLst/>
            <a:rect l="l" t="t" r="r" b="b"/>
            <a:pathLst>
              <a:path w="9142095" h="64135">
                <a:moveTo>
                  <a:pt x="9141714" y="0"/>
                </a:moveTo>
                <a:lnTo>
                  <a:pt x="0" y="0"/>
                </a:lnTo>
                <a:lnTo>
                  <a:pt x="0" y="64008"/>
                </a:lnTo>
                <a:lnTo>
                  <a:pt x="9141714" y="64008"/>
                </a:lnTo>
                <a:lnTo>
                  <a:pt x="9141714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0541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9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9144000" y="0"/>
                </a:moveTo>
                <a:lnTo>
                  <a:pt x="0" y="0"/>
                </a:lnTo>
                <a:lnTo>
                  <a:pt x="0" y="457200"/>
                </a:lnTo>
                <a:lnTo>
                  <a:pt x="9144000" y="4572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4505"/>
            <a:ext cx="9144000" cy="66040"/>
          </a:xfrm>
          <a:custGeom>
            <a:avLst/>
            <a:gdLst/>
            <a:ahLst/>
            <a:cxnLst/>
            <a:rect l="l" t="t" r="r" b="b"/>
            <a:pathLst>
              <a:path w="9144000" h="66039">
                <a:moveTo>
                  <a:pt x="9144000" y="0"/>
                </a:moveTo>
                <a:lnTo>
                  <a:pt x="0" y="0"/>
                </a:lnTo>
                <a:lnTo>
                  <a:pt x="0" y="65532"/>
                </a:lnTo>
                <a:lnTo>
                  <a:pt x="9144000" y="65532"/>
                </a:lnTo>
                <a:lnTo>
                  <a:pt x="91440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0729" y="291845"/>
            <a:ext cx="7622540" cy="1377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 u="sng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1209" y="3232981"/>
            <a:ext cx="8011159" cy="2015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43747" y="6575107"/>
            <a:ext cx="212090" cy="2216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0541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ocw.mit.edu/help/faq-fair-use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ocw.mit.edu/help/faq-fair-use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12700" marR="5080">
              <a:lnSpc>
                <a:spcPts val="8159"/>
              </a:lnSpc>
              <a:spcBef>
                <a:spcPts val="1570"/>
              </a:spcBef>
            </a:pPr>
            <a:r>
              <a:rPr spc="-55" dirty="0"/>
              <a:t>BR</a:t>
            </a:r>
            <a:r>
              <a:rPr spc="-60" dirty="0"/>
              <a:t>A</a:t>
            </a:r>
            <a:r>
              <a:rPr spc="-55" dirty="0"/>
              <a:t>NCHIN</a:t>
            </a:r>
            <a:r>
              <a:rPr spc="-60" dirty="0"/>
              <a:t>G</a:t>
            </a:r>
            <a:r>
              <a:rPr spc="-5" dirty="0"/>
              <a:t>,  </a:t>
            </a:r>
            <a:r>
              <a:rPr spc="-120" dirty="0"/>
              <a:t>ITERATION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xfrm>
            <a:off x="901700" y="3702304"/>
            <a:ext cx="5596890" cy="50892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4" marR="5080" indent="-2540">
              <a:lnSpc>
                <a:spcPct val="149900"/>
              </a:lnSpc>
              <a:spcBef>
                <a:spcPts val="95"/>
              </a:spcBef>
            </a:pPr>
            <a:r>
              <a:rPr spc="-50" dirty="0"/>
              <a:t>(download</a:t>
            </a:r>
            <a:r>
              <a:rPr spc="-120" dirty="0"/>
              <a:t> </a:t>
            </a:r>
            <a:r>
              <a:rPr spc="-45" dirty="0"/>
              <a:t>slides</a:t>
            </a:r>
            <a:r>
              <a:rPr spc="-130" dirty="0"/>
              <a:t> </a:t>
            </a:r>
            <a:r>
              <a:rPr spc="-35" dirty="0"/>
              <a:t>and</a:t>
            </a:r>
            <a:r>
              <a:rPr spc="-100" dirty="0"/>
              <a:t> </a:t>
            </a:r>
            <a:r>
              <a:rPr spc="-40" dirty="0"/>
              <a:t>.py</a:t>
            </a:r>
            <a:r>
              <a:rPr spc="-100" dirty="0"/>
              <a:t> </a:t>
            </a:r>
            <a:r>
              <a:rPr spc="-45" dirty="0"/>
              <a:t>files</a:t>
            </a:r>
            <a:r>
              <a:rPr spc="-50" dirty="0"/>
              <a:t> </a:t>
            </a:r>
            <a:r>
              <a:rPr lang="en-US" spc="-10" dirty="0"/>
              <a:t>and</a:t>
            </a:r>
            <a:r>
              <a:rPr spc="-65" dirty="0"/>
              <a:t> </a:t>
            </a:r>
            <a:r>
              <a:rPr spc="-60" dirty="0"/>
              <a:t>follow</a:t>
            </a:r>
            <a:r>
              <a:rPr spc="-120" dirty="0"/>
              <a:t> </a:t>
            </a:r>
            <a:r>
              <a:rPr spc="-45" dirty="0"/>
              <a:t>along!) </a:t>
            </a:r>
            <a:r>
              <a:rPr spc="-525" dirty="0"/>
              <a:t> </a:t>
            </a:r>
            <a:endParaRPr dirty="0">
              <a:solidFill>
                <a:srgbClr val="585858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214365" y="203454"/>
          <a:ext cx="1122678" cy="1122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34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D7D7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86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D7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7531989" y="193167"/>
            <a:ext cx="1123315" cy="1122680"/>
          </a:xfrm>
          <a:custGeom>
            <a:avLst/>
            <a:gdLst/>
            <a:ahLst/>
            <a:cxnLst/>
            <a:rect l="l" t="t" r="r" b="b"/>
            <a:pathLst>
              <a:path w="1123315" h="1122680">
                <a:moveTo>
                  <a:pt x="0" y="1122425"/>
                </a:moveTo>
                <a:lnTo>
                  <a:pt x="1123187" y="1122425"/>
                </a:lnTo>
                <a:lnTo>
                  <a:pt x="1123187" y="0"/>
                </a:lnTo>
                <a:lnTo>
                  <a:pt x="0" y="0"/>
                </a:lnTo>
                <a:lnTo>
                  <a:pt x="0" y="1122425"/>
                </a:lnTo>
                <a:close/>
              </a:path>
            </a:pathLst>
          </a:custGeom>
          <a:ln w="160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71194" y="696467"/>
            <a:ext cx="553720" cy="114300"/>
          </a:xfrm>
          <a:custGeom>
            <a:avLst/>
            <a:gdLst/>
            <a:ahLst/>
            <a:cxnLst/>
            <a:rect l="l" t="t" r="r" b="b"/>
            <a:pathLst>
              <a:path w="553719" h="114300">
                <a:moveTo>
                  <a:pt x="439166" y="0"/>
                </a:moveTo>
                <a:lnTo>
                  <a:pt x="439166" y="114300"/>
                </a:lnTo>
                <a:lnTo>
                  <a:pt x="515366" y="76200"/>
                </a:lnTo>
                <a:lnTo>
                  <a:pt x="458216" y="76200"/>
                </a:lnTo>
                <a:lnTo>
                  <a:pt x="458216" y="38100"/>
                </a:lnTo>
                <a:lnTo>
                  <a:pt x="515366" y="38100"/>
                </a:lnTo>
                <a:lnTo>
                  <a:pt x="439166" y="0"/>
                </a:lnTo>
                <a:close/>
              </a:path>
              <a:path w="553719" h="114300">
                <a:moveTo>
                  <a:pt x="439166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439166" y="76200"/>
                </a:lnTo>
                <a:lnTo>
                  <a:pt x="439166" y="38100"/>
                </a:lnTo>
                <a:close/>
              </a:path>
              <a:path w="553719" h="114300">
                <a:moveTo>
                  <a:pt x="515366" y="38100"/>
                </a:moveTo>
                <a:lnTo>
                  <a:pt x="458216" y="38100"/>
                </a:lnTo>
                <a:lnTo>
                  <a:pt x="458216" y="76200"/>
                </a:lnTo>
                <a:lnTo>
                  <a:pt x="515366" y="76200"/>
                </a:lnTo>
                <a:lnTo>
                  <a:pt x="553466" y="57150"/>
                </a:lnTo>
                <a:lnTo>
                  <a:pt x="515366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56788" y="192786"/>
            <a:ext cx="114300" cy="626110"/>
          </a:xfrm>
          <a:custGeom>
            <a:avLst/>
            <a:gdLst/>
            <a:ahLst/>
            <a:cxnLst/>
            <a:rect l="l" t="t" r="r" b="b"/>
            <a:pathLst>
              <a:path w="114300" h="626110">
                <a:moveTo>
                  <a:pt x="76187" y="114045"/>
                </a:moveTo>
                <a:lnTo>
                  <a:pt x="38087" y="114553"/>
                </a:lnTo>
                <a:lnTo>
                  <a:pt x="44576" y="625855"/>
                </a:lnTo>
                <a:lnTo>
                  <a:pt x="82676" y="625347"/>
                </a:lnTo>
                <a:lnTo>
                  <a:pt x="76187" y="114045"/>
                </a:lnTo>
                <a:close/>
              </a:path>
              <a:path w="114300" h="626110">
                <a:moveTo>
                  <a:pt x="55625" y="0"/>
                </a:moveTo>
                <a:lnTo>
                  <a:pt x="0" y="115061"/>
                </a:lnTo>
                <a:lnTo>
                  <a:pt x="38087" y="114553"/>
                </a:lnTo>
                <a:lnTo>
                  <a:pt x="37845" y="95503"/>
                </a:lnTo>
                <a:lnTo>
                  <a:pt x="75945" y="94995"/>
                </a:lnTo>
                <a:lnTo>
                  <a:pt x="104611" y="94995"/>
                </a:lnTo>
                <a:lnTo>
                  <a:pt x="55625" y="0"/>
                </a:lnTo>
                <a:close/>
              </a:path>
              <a:path w="114300" h="626110">
                <a:moveTo>
                  <a:pt x="75945" y="94995"/>
                </a:moveTo>
                <a:lnTo>
                  <a:pt x="37845" y="95503"/>
                </a:lnTo>
                <a:lnTo>
                  <a:pt x="38087" y="114553"/>
                </a:lnTo>
                <a:lnTo>
                  <a:pt x="76187" y="114045"/>
                </a:lnTo>
                <a:lnTo>
                  <a:pt x="75945" y="94995"/>
                </a:lnTo>
                <a:close/>
              </a:path>
              <a:path w="114300" h="626110">
                <a:moveTo>
                  <a:pt x="104611" y="94995"/>
                </a:moveTo>
                <a:lnTo>
                  <a:pt x="75945" y="94995"/>
                </a:lnTo>
                <a:lnTo>
                  <a:pt x="76187" y="114045"/>
                </a:lnTo>
                <a:lnTo>
                  <a:pt x="114172" y="113537"/>
                </a:lnTo>
                <a:lnTo>
                  <a:pt x="104611" y="949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17414" y="794512"/>
            <a:ext cx="506095" cy="114300"/>
          </a:xfrm>
          <a:custGeom>
            <a:avLst/>
            <a:gdLst/>
            <a:ahLst/>
            <a:cxnLst/>
            <a:rect l="l" t="t" r="r" b="b"/>
            <a:pathLst>
              <a:path w="506095" h="114300">
                <a:moveTo>
                  <a:pt x="114934" y="0"/>
                </a:moveTo>
                <a:lnTo>
                  <a:pt x="0" y="55880"/>
                </a:lnTo>
                <a:lnTo>
                  <a:pt x="113664" y="114300"/>
                </a:lnTo>
                <a:lnTo>
                  <a:pt x="114088" y="76164"/>
                </a:lnTo>
                <a:lnTo>
                  <a:pt x="94995" y="75946"/>
                </a:lnTo>
                <a:lnTo>
                  <a:pt x="95503" y="37846"/>
                </a:lnTo>
                <a:lnTo>
                  <a:pt x="114514" y="37846"/>
                </a:lnTo>
                <a:lnTo>
                  <a:pt x="114934" y="0"/>
                </a:lnTo>
                <a:close/>
              </a:path>
              <a:path w="506095" h="114300">
                <a:moveTo>
                  <a:pt x="114512" y="38063"/>
                </a:moveTo>
                <a:lnTo>
                  <a:pt x="114088" y="76164"/>
                </a:lnTo>
                <a:lnTo>
                  <a:pt x="505078" y="80645"/>
                </a:lnTo>
                <a:lnTo>
                  <a:pt x="505586" y="42545"/>
                </a:lnTo>
                <a:lnTo>
                  <a:pt x="114512" y="38063"/>
                </a:lnTo>
                <a:close/>
              </a:path>
              <a:path w="506095" h="114300">
                <a:moveTo>
                  <a:pt x="95503" y="37846"/>
                </a:moveTo>
                <a:lnTo>
                  <a:pt x="94995" y="75946"/>
                </a:lnTo>
                <a:lnTo>
                  <a:pt x="114088" y="76164"/>
                </a:lnTo>
                <a:lnTo>
                  <a:pt x="114512" y="38063"/>
                </a:lnTo>
                <a:lnTo>
                  <a:pt x="95503" y="37846"/>
                </a:lnTo>
                <a:close/>
              </a:path>
              <a:path w="506095" h="114300">
                <a:moveTo>
                  <a:pt x="114514" y="37846"/>
                </a:moveTo>
                <a:lnTo>
                  <a:pt x="95503" y="37846"/>
                </a:lnTo>
                <a:lnTo>
                  <a:pt x="114512" y="38063"/>
                </a:lnTo>
                <a:lnTo>
                  <a:pt x="114514" y="378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41513" y="962025"/>
            <a:ext cx="114300" cy="363220"/>
          </a:xfrm>
          <a:custGeom>
            <a:avLst/>
            <a:gdLst/>
            <a:ahLst/>
            <a:cxnLst/>
            <a:rect l="l" t="t" r="r" b="b"/>
            <a:pathLst>
              <a:path w="114300" h="363219">
                <a:moveTo>
                  <a:pt x="38180" y="248833"/>
                </a:moveTo>
                <a:lnTo>
                  <a:pt x="0" y="249682"/>
                </a:lnTo>
                <a:lnTo>
                  <a:pt x="59690" y="362712"/>
                </a:lnTo>
                <a:lnTo>
                  <a:pt x="104458" y="267970"/>
                </a:lnTo>
                <a:lnTo>
                  <a:pt x="38608" y="267970"/>
                </a:lnTo>
                <a:lnTo>
                  <a:pt x="38180" y="248833"/>
                </a:lnTo>
                <a:close/>
              </a:path>
              <a:path w="114300" h="363219">
                <a:moveTo>
                  <a:pt x="76281" y="247986"/>
                </a:moveTo>
                <a:lnTo>
                  <a:pt x="38180" y="248833"/>
                </a:lnTo>
                <a:lnTo>
                  <a:pt x="38608" y="267970"/>
                </a:lnTo>
                <a:lnTo>
                  <a:pt x="76708" y="267081"/>
                </a:lnTo>
                <a:lnTo>
                  <a:pt x="76281" y="247986"/>
                </a:lnTo>
                <a:close/>
              </a:path>
              <a:path w="114300" h="363219">
                <a:moveTo>
                  <a:pt x="114300" y="247142"/>
                </a:moveTo>
                <a:lnTo>
                  <a:pt x="76281" y="247986"/>
                </a:lnTo>
                <a:lnTo>
                  <a:pt x="76708" y="267081"/>
                </a:lnTo>
                <a:lnTo>
                  <a:pt x="38608" y="267970"/>
                </a:lnTo>
                <a:lnTo>
                  <a:pt x="104458" y="267970"/>
                </a:lnTo>
                <a:lnTo>
                  <a:pt x="114300" y="247142"/>
                </a:lnTo>
                <a:close/>
              </a:path>
              <a:path w="114300" h="363219">
                <a:moveTo>
                  <a:pt x="70739" y="0"/>
                </a:moveTo>
                <a:lnTo>
                  <a:pt x="32639" y="761"/>
                </a:lnTo>
                <a:lnTo>
                  <a:pt x="38180" y="248833"/>
                </a:lnTo>
                <a:lnTo>
                  <a:pt x="76281" y="247986"/>
                </a:lnTo>
                <a:lnTo>
                  <a:pt x="707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983919" y="656716"/>
            <a:ext cx="123189" cy="43815"/>
            <a:chOff x="983919" y="656716"/>
            <a:chExt cx="123189" cy="43815"/>
          </a:xfrm>
        </p:grpSpPr>
        <p:sp>
          <p:nvSpPr>
            <p:cNvPr id="9" name="object 9"/>
            <p:cNvSpPr/>
            <p:nvPr/>
          </p:nvSpPr>
          <p:spPr>
            <a:xfrm>
              <a:off x="991920" y="664717"/>
              <a:ext cx="107314" cy="27940"/>
            </a:xfrm>
            <a:custGeom>
              <a:avLst/>
              <a:gdLst/>
              <a:ahLst/>
              <a:cxnLst/>
              <a:rect l="l" t="t" r="r" b="b"/>
              <a:pathLst>
                <a:path w="107315" h="27940">
                  <a:moveTo>
                    <a:pt x="101206" y="0"/>
                  </a:moveTo>
                  <a:lnTo>
                    <a:pt x="86690" y="0"/>
                  </a:lnTo>
                  <a:lnTo>
                    <a:pt x="80810" y="6222"/>
                  </a:lnTo>
                  <a:lnTo>
                    <a:pt x="80810" y="21462"/>
                  </a:lnTo>
                  <a:lnTo>
                    <a:pt x="86690" y="27685"/>
                  </a:lnTo>
                  <a:lnTo>
                    <a:pt x="101206" y="27685"/>
                  </a:lnTo>
                  <a:lnTo>
                    <a:pt x="107086" y="21462"/>
                  </a:lnTo>
                  <a:lnTo>
                    <a:pt x="107086" y="6222"/>
                  </a:lnTo>
                  <a:lnTo>
                    <a:pt x="101206" y="0"/>
                  </a:lnTo>
                  <a:close/>
                </a:path>
                <a:path w="107315" h="27940">
                  <a:moveTo>
                    <a:pt x="20396" y="0"/>
                  </a:moveTo>
                  <a:lnTo>
                    <a:pt x="5880" y="0"/>
                  </a:lnTo>
                  <a:lnTo>
                    <a:pt x="0" y="6222"/>
                  </a:lnTo>
                  <a:lnTo>
                    <a:pt x="0" y="21462"/>
                  </a:lnTo>
                  <a:lnTo>
                    <a:pt x="5880" y="27685"/>
                  </a:lnTo>
                  <a:lnTo>
                    <a:pt x="20396" y="27685"/>
                  </a:lnTo>
                  <a:lnTo>
                    <a:pt x="26276" y="21462"/>
                  </a:lnTo>
                  <a:lnTo>
                    <a:pt x="26276" y="6222"/>
                  </a:lnTo>
                  <a:lnTo>
                    <a:pt x="20396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91920" y="664717"/>
              <a:ext cx="107314" cy="27940"/>
            </a:xfrm>
            <a:custGeom>
              <a:avLst/>
              <a:gdLst/>
              <a:ahLst/>
              <a:cxnLst/>
              <a:rect l="l" t="t" r="r" b="b"/>
              <a:pathLst>
                <a:path w="107315" h="27940">
                  <a:moveTo>
                    <a:pt x="107086" y="13842"/>
                  </a:moveTo>
                  <a:lnTo>
                    <a:pt x="107086" y="6222"/>
                  </a:lnTo>
                  <a:lnTo>
                    <a:pt x="101206" y="0"/>
                  </a:lnTo>
                  <a:lnTo>
                    <a:pt x="93941" y="0"/>
                  </a:lnTo>
                  <a:lnTo>
                    <a:pt x="86690" y="0"/>
                  </a:lnTo>
                  <a:lnTo>
                    <a:pt x="80810" y="6222"/>
                  </a:lnTo>
                  <a:lnTo>
                    <a:pt x="80810" y="13842"/>
                  </a:lnTo>
                  <a:lnTo>
                    <a:pt x="80810" y="21462"/>
                  </a:lnTo>
                  <a:lnTo>
                    <a:pt x="86690" y="27685"/>
                  </a:lnTo>
                  <a:lnTo>
                    <a:pt x="93941" y="27685"/>
                  </a:lnTo>
                  <a:lnTo>
                    <a:pt x="101206" y="27685"/>
                  </a:lnTo>
                  <a:lnTo>
                    <a:pt x="107086" y="21462"/>
                  </a:lnTo>
                  <a:lnTo>
                    <a:pt x="107086" y="13842"/>
                  </a:lnTo>
                  <a:close/>
                </a:path>
                <a:path w="107315" h="27940">
                  <a:moveTo>
                    <a:pt x="26276" y="13842"/>
                  </a:moveTo>
                  <a:lnTo>
                    <a:pt x="26276" y="6222"/>
                  </a:lnTo>
                  <a:lnTo>
                    <a:pt x="20396" y="0"/>
                  </a:lnTo>
                  <a:lnTo>
                    <a:pt x="13144" y="0"/>
                  </a:lnTo>
                  <a:lnTo>
                    <a:pt x="5880" y="0"/>
                  </a:lnTo>
                  <a:lnTo>
                    <a:pt x="0" y="6222"/>
                  </a:lnTo>
                  <a:lnTo>
                    <a:pt x="0" y="13842"/>
                  </a:lnTo>
                  <a:lnTo>
                    <a:pt x="0" y="21462"/>
                  </a:lnTo>
                  <a:lnTo>
                    <a:pt x="5880" y="27685"/>
                  </a:lnTo>
                  <a:lnTo>
                    <a:pt x="13144" y="27685"/>
                  </a:lnTo>
                  <a:lnTo>
                    <a:pt x="20396" y="27685"/>
                  </a:lnTo>
                  <a:lnTo>
                    <a:pt x="26276" y="21462"/>
                  </a:lnTo>
                  <a:lnTo>
                    <a:pt x="26276" y="13842"/>
                  </a:lnTo>
                  <a:close/>
                </a:path>
              </a:pathLst>
            </a:custGeom>
            <a:ln w="160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911352" y="577596"/>
            <a:ext cx="268605" cy="281305"/>
            <a:chOff x="911352" y="577596"/>
            <a:chExt cx="268605" cy="281305"/>
          </a:xfrm>
        </p:grpSpPr>
        <p:sp>
          <p:nvSpPr>
            <p:cNvPr id="12" name="object 12"/>
            <p:cNvSpPr/>
            <p:nvPr/>
          </p:nvSpPr>
          <p:spPr>
            <a:xfrm>
              <a:off x="977264" y="775970"/>
              <a:ext cx="137160" cy="24765"/>
            </a:xfrm>
            <a:custGeom>
              <a:avLst/>
              <a:gdLst/>
              <a:ahLst/>
              <a:cxnLst/>
              <a:rect l="l" t="t" r="r" b="b"/>
              <a:pathLst>
                <a:path w="137159" h="24765">
                  <a:moveTo>
                    <a:pt x="136550" y="0"/>
                  </a:moveTo>
                  <a:lnTo>
                    <a:pt x="102384" y="18502"/>
                  </a:lnTo>
                  <a:lnTo>
                    <a:pt x="68237" y="24669"/>
                  </a:lnTo>
                  <a:lnTo>
                    <a:pt x="34109" y="18502"/>
                  </a:lnTo>
                  <a:lnTo>
                    <a:pt x="0" y="0"/>
                  </a:lnTo>
                </a:path>
              </a:pathLst>
            </a:custGeom>
            <a:ln w="160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19353" y="585597"/>
              <a:ext cx="252729" cy="265430"/>
            </a:xfrm>
            <a:custGeom>
              <a:avLst/>
              <a:gdLst/>
              <a:ahLst/>
              <a:cxnLst/>
              <a:rect l="l" t="t" r="r" b="b"/>
              <a:pathLst>
                <a:path w="252730" h="265430">
                  <a:moveTo>
                    <a:pt x="252222" y="132587"/>
                  </a:moveTo>
                  <a:lnTo>
                    <a:pt x="242311" y="80956"/>
                  </a:lnTo>
                  <a:lnTo>
                    <a:pt x="215284" y="38814"/>
                  </a:lnTo>
                  <a:lnTo>
                    <a:pt x="175198" y="10412"/>
                  </a:lnTo>
                  <a:lnTo>
                    <a:pt x="126111" y="0"/>
                  </a:lnTo>
                  <a:lnTo>
                    <a:pt x="77023" y="10412"/>
                  </a:lnTo>
                  <a:lnTo>
                    <a:pt x="36937" y="38814"/>
                  </a:lnTo>
                  <a:lnTo>
                    <a:pt x="9910" y="80956"/>
                  </a:lnTo>
                  <a:lnTo>
                    <a:pt x="0" y="132587"/>
                  </a:lnTo>
                  <a:lnTo>
                    <a:pt x="9910" y="184219"/>
                  </a:lnTo>
                  <a:lnTo>
                    <a:pt x="36937" y="226361"/>
                  </a:lnTo>
                  <a:lnTo>
                    <a:pt x="77023" y="254763"/>
                  </a:lnTo>
                  <a:lnTo>
                    <a:pt x="126111" y="265175"/>
                  </a:lnTo>
                  <a:lnTo>
                    <a:pt x="175198" y="254763"/>
                  </a:lnTo>
                  <a:lnTo>
                    <a:pt x="215284" y="226361"/>
                  </a:lnTo>
                  <a:lnTo>
                    <a:pt x="242311" y="184219"/>
                  </a:lnTo>
                  <a:lnTo>
                    <a:pt x="252222" y="132587"/>
                  </a:lnTo>
                  <a:close/>
                </a:path>
              </a:pathLst>
            </a:custGeom>
            <a:ln w="160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251580" y="889635"/>
            <a:ext cx="123189" cy="43815"/>
            <a:chOff x="3251580" y="889635"/>
            <a:chExt cx="123189" cy="43815"/>
          </a:xfrm>
        </p:grpSpPr>
        <p:sp>
          <p:nvSpPr>
            <p:cNvPr id="15" name="object 15"/>
            <p:cNvSpPr/>
            <p:nvPr/>
          </p:nvSpPr>
          <p:spPr>
            <a:xfrm>
              <a:off x="3259581" y="897636"/>
              <a:ext cx="107314" cy="27940"/>
            </a:xfrm>
            <a:custGeom>
              <a:avLst/>
              <a:gdLst/>
              <a:ahLst/>
              <a:cxnLst/>
              <a:rect l="l" t="t" r="r" b="b"/>
              <a:pathLst>
                <a:path w="107314" h="27940">
                  <a:moveTo>
                    <a:pt x="101218" y="0"/>
                  </a:moveTo>
                  <a:lnTo>
                    <a:pt x="86740" y="0"/>
                  </a:lnTo>
                  <a:lnTo>
                    <a:pt x="80898" y="6222"/>
                  </a:lnTo>
                  <a:lnTo>
                    <a:pt x="80898" y="21462"/>
                  </a:lnTo>
                  <a:lnTo>
                    <a:pt x="86740" y="27558"/>
                  </a:lnTo>
                  <a:lnTo>
                    <a:pt x="101218" y="27558"/>
                  </a:lnTo>
                  <a:lnTo>
                    <a:pt x="107187" y="21462"/>
                  </a:lnTo>
                  <a:lnTo>
                    <a:pt x="107187" y="6222"/>
                  </a:lnTo>
                  <a:lnTo>
                    <a:pt x="101218" y="0"/>
                  </a:lnTo>
                  <a:close/>
                </a:path>
                <a:path w="107314" h="27940">
                  <a:moveTo>
                    <a:pt x="20446" y="0"/>
                  </a:moveTo>
                  <a:lnTo>
                    <a:pt x="5968" y="0"/>
                  </a:lnTo>
                  <a:lnTo>
                    <a:pt x="0" y="6222"/>
                  </a:lnTo>
                  <a:lnTo>
                    <a:pt x="0" y="21462"/>
                  </a:lnTo>
                  <a:lnTo>
                    <a:pt x="5968" y="27558"/>
                  </a:lnTo>
                  <a:lnTo>
                    <a:pt x="20446" y="27558"/>
                  </a:lnTo>
                  <a:lnTo>
                    <a:pt x="26288" y="21462"/>
                  </a:lnTo>
                  <a:lnTo>
                    <a:pt x="26288" y="6222"/>
                  </a:lnTo>
                  <a:lnTo>
                    <a:pt x="20446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59581" y="897636"/>
              <a:ext cx="107314" cy="27940"/>
            </a:xfrm>
            <a:custGeom>
              <a:avLst/>
              <a:gdLst/>
              <a:ahLst/>
              <a:cxnLst/>
              <a:rect l="l" t="t" r="r" b="b"/>
              <a:pathLst>
                <a:path w="107314" h="27940">
                  <a:moveTo>
                    <a:pt x="107187" y="13842"/>
                  </a:moveTo>
                  <a:lnTo>
                    <a:pt x="107187" y="6222"/>
                  </a:lnTo>
                  <a:lnTo>
                    <a:pt x="101218" y="0"/>
                  </a:lnTo>
                  <a:lnTo>
                    <a:pt x="93979" y="0"/>
                  </a:lnTo>
                  <a:lnTo>
                    <a:pt x="86740" y="0"/>
                  </a:lnTo>
                  <a:lnTo>
                    <a:pt x="80898" y="6222"/>
                  </a:lnTo>
                  <a:lnTo>
                    <a:pt x="80898" y="13842"/>
                  </a:lnTo>
                  <a:lnTo>
                    <a:pt x="80898" y="21462"/>
                  </a:lnTo>
                  <a:lnTo>
                    <a:pt x="86740" y="27558"/>
                  </a:lnTo>
                  <a:lnTo>
                    <a:pt x="93979" y="27558"/>
                  </a:lnTo>
                  <a:lnTo>
                    <a:pt x="101218" y="27558"/>
                  </a:lnTo>
                  <a:lnTo>
                    <a:pt x="107187" y="21462"/>
                  </a:lnTo>
                  <a:lnTo>
                    <a:pt x="107187" y="13842"/>
                  </a:lnTo>
                  <a:close/>
                </a:path>
                <a:path w="107314" h="27940">
                  <a:moveTo>
                    <a:pt x="26288" y="13842"/>
                  </a:moveTo>
                  <a:lnTo>
                    <a:pt x="26288" y="6222"/>
                  </a:lnTo>
                  <a:lnTo>
                    <a:pt x="20446" y="0"/>
                  </a:lnTo>
                  <a:lnTo>
                    <a:pt x="13207" y="0"/>
                  </a:lnTo>
                  <a:lnTo>
                    <a:pt x="5968" y="0"/>
                  </a:lnTo>
                  <a:lnTo>
                    <a:pt x="0" y="6222"/>
                  </a:lnTo>
                  <a:lnTo>
                    <a:pt x="0" y="13842"/>
                  </a:lnTo>
                  <a:lnTo>
                    <a:pt x="0" y="21462"/>
                  </a:lnTo>
                  <a:lnTo>
                    <a:pt x="5968" y="27558"/>
                  </a:lnTo>
                  <a:lnTo>
                    <a:pt x="13207" y="27558"/>
                  </a:lnTo>
                  <a:lnTo>
                    <a:pt x="20446" y="27558"/>
                  </a:lnTo>
                  <a:lnTo>
                    <a:pt x="26288" y="21462"/>
                  </a:lnTo>
                  <a:lnTo>
                    <a:pt x="26288" y="13842"/>
                  </a:lnTo>
                  <a:close/>
                </a:path>
              </a:pathLst>
            </a:custGeom>
            <a:ln w="160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3179063" y="810768"/>
            <a:ext cx="268605" cy="280670"/>
            <a:chOff x="3179063" y="810768"/>
            <a:chExt cx="268605" cy="280670"/>
          </a:xfrm>
        </p:grpSpPr>
        <p:sp>
          <p:nvSpPr>
            <p:cNvPr id="18" name="object 18"/>
            <p:cNvSpPr/>
            <p:nvPr/>
          </p:nvSpPr>
          <p:spPr>
            <a:xfrm>
              <a:off x="3244976" y="1008633"/>
              <a:ext cx="136525" cy="24765"/>
            </a:xfrm>
            <a:custGeom>
              <a:avLst/>
              <a:gdLst/>
              <a:ahLst/>
              <a:cxnLst/>
              <a:rect l="l" t="t" r="r" b="b"/>
              <a:pathLst>
                <a:path w="136525" h="24765">
                  <a:moveTo>
                    <a:pt x="136525" y="0"/>
                  </a:moveTo>
                  <a:lnTo>
                    <a:pt x="102352" y="18430"/>
                  </a:lnTo>
                  <a:lnTo>
                    <a:pt x="68214" y="24574"/>
                  </a:lnTo>
                  <a:lnTo>
                    <a:pt x="34101" y="18430"/>
                  </a:lnTo>
                  <a:lnTo>
                    <a:pt x="0" y="0"/>
                  </a:lnTo>
                </a:path>
              </a:pathLst>
            </a:custGeom>
            <a:ln w="160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87064" y="818769"/>
              <a:ext cx="252729" cy="264795"/>
            </a:xfrm>
            <a:custGeom>
              <a:avLst/>
              <a:gdLst/>
              <a:ahLst/>
              <a:cxnLst/>
              <a:rect l="l" t="t" r="r" b="b"/>
              <a:pathLst>
                <a:path w="252729" h="264794">
                  <a:moveTo>
                    <a:pt x="252222" y="132207"/>
                  </a:moveTo>
                  <a:lnTo>
                    <a:pt x="242304" y="80742"/>
                  </a:lnTo>
                  <a:lnTo>
                    <a:pt x="215265" y="38719"/>
                  </a:lnTo>
                  <a:lnTo>
                    <a:pt x="175176" y="10388"/>
                  </a:lnTo>
                  <a:lnTo>
                    <a:pt x="126111" y="0"/>
                  </a:lnTo>
                  <a:lnTo>
                    <a:pt x="77045" y="10388"/>
                  </a:lnTo>
                  <a:lnTo>
                    <a:pt x="36957" y="38719"/>
                  </a:lnTo>
                  <a:lnTo>
                    <a:pt x="9917" y="80742"/>
                  </a:lnTo>
                  <a:lnTo>
                    <a:pt x="0" y="132207"/>
                  </a:lnTo>
                  <a:lnTo>
                    <a:pt x="9917" y="183671"/>
                  </a:lnTo>
                  <a:lnTo>
                    <a:pt x="36957" y="225694"/>
                  </a:lnTo>
                  <a:lnTo>
                    <a:pt x="77045" y="254025"/>
                  </a:lnTo>
                  <a:lnTo>
                    <a:pt x="126111" y="264414"/>
                  </a:lnTo>
                  <a:lnTo>
                    <a:pt x="175176" y="254025"/>
                  </a:lnTo>
                  <a:lnTo>
                    <a:pt x="215265" y="225694"/>
                  </a:lnTo>
                  <a:lnTo>
                    <a:pt x="242304" y="183671"/>
                  </a:lnTo>
                  <a:lnTo>
                    <a:pt x="252222" y="132207"/>
                  </a:lnTo>
                  <a:close/>
                </a:path>
              </a:pathLst>
            </a:custGeom>
            <a:ln w="160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5777610" y="789051"/>
            <a:ext cx="123189" cy="43815"/>
            <a:chOff x="5777610" y="789051"/>
            <a:chExt cx="123189" cy="43815"/>
          </a:xfrm>
        </p:grpSpPr>
        <p:sp>
          <p:nvSpPr>
            <p:cNvPr id="21" name="object 21"/>
            <p:cNvSpPr/>
            <p:nvPr/>
          </p:nvSpPr>
          <p:spPr>
            <a:xfrm>
              <a:off x="5785611" y="797052"/>
              <a:ext cx="107314" cy="27940"/>
            </a:xfrm>
            <a:custGeom>
              <a:avLst/>
              <a:gdLst/>
              <a:ahLst/>
              <a:cxnLst/>
              <a:rect l="l" t="t" r="r" b="b"/>
              <a:pathLst>
                <a:path w="107314" h="27940">
                  <a:moveTo>
                    <a:pt x="101218" y="0"/>
                  </a:moveTo>
                  <a:lnTo>
                    <a:pt x="86740" y="0"/>
                  </a:lnTo>
                  <a:lnTo>
                    <a:pt x="80898" y="6222"/>
                  </a:lnTo>
                  <a:lnTo>
                    <a:pt x="80898" y="21462"/>
                  </a:lnTo>
                  <a:lnTo>
                    <a:pt x="86740" y="27558"/>
                  </a:lnTo>
                  <a:lnTo>
                    <a:pt x="101218" y="27558"/>
                  </a:lnTo>
                  <a:lnTo>
                    <a:pt x="107187" y="21462"/>
                  </a:lnTo>
                  <a:lnTo>
                    <a:pt x="107187" y="6222"/>
                  </a:lnTo>
                  <a:lnTo>
                    <a:pt x="101218" y="0"/>
                  </a:lnTo>
                  <a:close/>
                </a:path>
                <a:path w="107314" h="27940">
                  <a:moveTo>
                    <a:pt x="20446" y="0"/>
                  </a:moveTo>
                  <a:lnTo>
                    <a:pt x="5968" y="0"/>
                  </a:lnTo>
                  <a:lnTo>
                    <a:pt x="0" y="6222"/>
                  </a:lnTo>
                  <a:lnTo>
                    <a:pt x="0" y="21462"/>
                  </a:lnTo>
                  <a:lnTo>
                    <a:pt x="5968" y="27558"/>
                  </a:lnTo>
                  <a:lnTo>
                    <a:pt x="20446" y="27558"/>
                  </a:lnTo>
                  <a:lnTo>
                    <a:pt x="26288" y="21462"/>
                  </a:lnTo>
                  <a:lnTo>
                    <a:pt x="26288" y="6222"/>
                  </a:lnTo>
                  <a:lnTo>
                    <a:pt x="20446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785611" y="797052"/>
              <a:ext cx="107314" cy="27940"/>
            </a:xfrm>
            <a:custGeom>
              <a:avLst/>
              <a:gdLst/>
              <a:ahLst/>
              <a:cxnLst/>
              <a:rect l="l" t="t" r="r" b="b"/>
              <a:pathLst>
                <a:path w="107314" h="27940">
                  <a:moveTo>
                    <a:pt x="107187" y="13842"/>
                  </a:moveTo>
                  <a:lnTo>
                    <a:pt x="107187" y="6222"/>
                  </a:lnTo>
                  <a:lnTo>
                    <a:pt x="101218" y="0"/>
                  </a:lnTo>
                  <a:lnTo>
                    <a:pt x="93979" y="0"/>
                  </a:lnTo>
                  <a:lnTo>
                    <a:pt x="86740" y="0"/>
                  </a:lnTo>
                  <a:lnTo>
                    <a:pt x="80898" y="6222"/>
                  </a:lnTo>
                  <a:lnTo>
                    <a:pt x="80898" y="13842"/>
                  </a:lnTo>
                  <a:lnTo>
                    <a:pt x="80898" y="21462"/>
                  </a:lnTo>
                  <a:lnTo>
                    <a:pt x="86740" y="27558"/>
                  </a:lnTo>
                  <a:lnTo>
                    <a:pt x="93979" y="27558"/>
                  </a:lnTo>
                  <a:lnTo>
                    <a:pt x="101218" y="27558"/>
                  </a:lnTo>
                  <a:lnTo>
                    <a:pt x="107187" y="21462"/>
                  </a:lnTo>
                  <a:lnTo>
                    <a:pt x="107187" y="13842"/>
                  </a:lnTo>
                  <a:close/>
                </a:path>
                <a:path w="107314" h="27940">
                  <a:moveTo>
                    <a:pt x="26288" y="13842"/>
                  </a:moveTo>
                  <a:lnTo>
                    <a:pt x="26288" y="6222"/>
                  </a:lnTo>
                  <a:lnTo>
                    <a:pt x="20446" y="0"/>
                  </a:lnTo>
                  <a:lnTo>
                    <a:pt x="13207" y="0"/>
                  </a:lnTo>
                  <a:lnTo>
                    <a:pt x="5968" y="0"/>
                  </a:lnTo>
                  <a:lnTo>
                    <a:pt x="0" y="6222"/>
                  </a:lnTo>
                  <a:lnTo>
                    <a:pt x="0" y="13842"/>
                  </a:lnTo>
                  <a:lnTo>
                    <a:pt x="0" y="21462"/>
                  </a:lnTo>
                  <a:lnTo>
                    <a:pt x="5968" y="27558"/>
                  </a:lnTo>
                  <a:lnTo>
                    <a:pt x="13207" y="27558"/>
                  </a:lnTo>
                  <a:lnTo>
                    <a:pt x="20446" y="27558"/>
                  </a:lnTo>
                  <a:lnTo>
                    <a:pt x="26288" y="21462"/>
                  </a:lnTo>
                  <a:lnTo>
                    <a:pt x="26288" y="13842"/>
                  </a:lnTo>
                  <a:close/>
                </a:path>
              </a:pathLst>
            </a:custGeom>
            <a:ln w="160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5705094" y="710184"/>
            <a:ext cx="268605" cy="280670"/>
            <a:chOff x="5705094" y="710184"/>
            <a:chExt cx="268605" cy="280670"/>
          </a:xfrm>
        </p:grpSpPr>
        <p:sp>
          <p:nvSpPr>
            <p:cNvPr id="24" name="object 24"/>
            <p:cNvSpPr/>
            <p:nvPr/>
          </p:nvSpPr>
          <p:spPr>
            <a:xfrm>
              <a:off x="5771006" y="908049"/>
              <a:ext cx="136525" cy="24765"/>
            </a:xfrm>
            <a:custGeom>
              <a:avLst/>
              <a:gdLst/>
              <a:ahLst/>
              <a:cxnLst/>
              <a:rect l="l" t="t" r="r" b="b"/>
              <a:pathLst>
                <a:path w="136525" h="24765">
                  <a:moveTo>
                    <a:pt x="136525" y="0"/>
                  </a:moveTo>
                  <a:lnTo>
                    <a:pt x="102352" y="18430"/>
                  </a:lnTo>
                  <a:lnTo>
                    <a:pt x="68214" y="24574"/>
                  </a:lnTo>
                  <a:lnTo>
                    <a:pt x="34101" y="18430"/>
                  </a:lnTo>
                  <a:lnTo>
                    <a:pt x="0" y="0"/>
                  </a:lnTo>
                </a:path>
              </a:pathLst>
            </a:custGeom>
            <a:ln w="160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713095" y="718185"/>
              <a:ext cx="252729" cy="264795"/>
            </a:xfrm>
            <a:custGeom>
              <a:avLst/>
              <a:gdLst/>
              <a:ahLst/>
              <a:cxnLst/>
              <a:rect l="l" t="t" r="r" b="b"/>
              <a:pathLst>
                <a:path w="252729" h="264794">
                  <a:moveTo>
                    <a:pt x="252222" y="132207"/>
                  </a:moveTo>
                  <a:lnTo>
                    <a:pt x="242304" y="80742"/>
                  </a:lnTo>
                  <a:lnTo>
                    <a:pt x="215265" y="38719"/>
                  </a:lnTo>
                  <a:lnTo>
                    <a:pt x="175176" y="10388"/>
                  </a:lnTo>
                  <a:lnTo>
                    <a:pt x="126111" y="0"/>
                  </a:lnTo>
                  <a:lnTo>
                    <a:pt x="77045" y="10388"/>
                  </a:lnTo>
                  <a:lnTo>
                    <a:pt x="36957" y="38719"/>
                  </a:lnTo>
                  <a:lnTo>
                    <a:pt x="9917" y="80742"/>
                  </a:lnTo>
                  <a:lnTo>
                    <a:pt x="0" y="132207"/>
                  </a:lnTo>
                  <a:lnTo>
                    <a:pt x="9917" y="183671"/>
                  </a:lnTo>
                  <a:lnTo>
                    <a:pt x="36957" y="225694"/>
                  </a:lnTo>
                  <a:lnTo>
                    <a:pt x="77045" y="254025"/>
                  </a:lnTo>
                  <a:lnTo>
                    <a:pt x="126111" y="264414"/>
                  </a:lnTo>
                  <a:lnTo>
                    <a:pt x="175176" y="254025"/>
                  </a:lnTo>
                  <a:lnTo>
                    <a:pt x="215265" y="225694"/>
                  </a:lnTo>
                  <a:lnTo>
                    <a:pt x="242304" y="183671"/>
                  </a:lnTo>
                  <a:lnTo>
                    <a:pt x="252222" y="132207"/>
                  </a:lnTo>
                  <a:close/>
                </a:path>
              </a:pathLst>
            </a:custGeom>
            <a:ln w="160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7959852" y="754380"/>
            <a:ext cx="267970" cy="280670"/>
            <a:chOff x="7959852" y="754380"/>
            <a:chExt cx="267970" cy="280670"/>
          </a:xfrm>
        </p:grpSpPr>
        <p:sp>
          <p:nvSpPr>
            <p:cNvPr id="27" name="object 27"/>
            <p:cNvSpPr/>
            <p:nvPr/>
          </p:nvSpPr>
          <p:spPr>
            <a:xfrm>
              <a:off x="7967853" y="762381"/>
              <a:ext cx="251460" cy="264795"/>
            </a:xfrm>
            <a:custGeom>
              <a:avLst/>
              <a:gdLst/>
              <a:ahLst/>
              <a:cxnLst/>
              <a:rect l="l" t="t" r="r" b="b"/>
              <a:pathLst>
                <a:path w="251459" h="264794">
                  <a:moveTo>
                    <a:pt x="125729" y="0"/>
                  </a:moveTo>
                  <a:lnTo>
                    <a:pt x="76777" y="10388"/>
                  </a:lnTo>
                  <a:lnTo>
                    <a:pt x="36814" y="38719"/>
                  </a:lnTo>
                  <a:lnTo>
                    <a:pt x="9876" y="80742"/>
                  </a:lnTo>
                  <a:lnTo>
                    <a:pt x="0" y="132207"/>
                  </a:lnTo>
                  <a:lnTo>
                    <a:pt x="9876" y="183671"/>
                  </a:lnTo>
                  <a:lnTo>
                    <a:pt x="36814" y="225694"/>
                  </a:lnTo>
                  <a:lnTo>
                    <a:pt x="76777" y="254025"/>
                  </a:lnTo>
                  <a:lnTo>
                    <a:pt x="125729" y="264414"/>
                  </a:lnTo>
                  <a:lnTo>
                    <a:pt x="174682" y="254025"/>
                  </a:lnTo>
                  <a:lnTo>
                    <a:pt x="214645" y="225694"/>
                  </a:lnTo>
                  <a:lnTo>
                    <a:pt x="241583" y="183671"/>
                  </a:lnTo>
                  <a:lnTo>
                    <a:pt x="251459" y="132207"/>
                  </a:lnTo>
                  <a:lnTo>
                    <a:pt x="241583" y="80742"/>
                  </a:lnTo>
                  <a:lnTo>
                    <a:pt x="214645" y="38719"/>
                  </a:lnTo>
                  <a:lnTo>
                    <a:pt x="174682" y="10388"/>
                  </a:lnTo>
                  <a:lnTo>
                    <a:pt x="1257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040243" y="841248"/>
              <a:ext cx="106680" cy="27940"/>
            </a:xfrm>
            <a:custGeom>
              <a:avLst/>
              <a:gdLst/>
              <a:ahLst/>
              <a:cxnLst/>
              <a:rect l="l" t="t" r="r" b="b"/>
              <a:pathLst>
                <a:path w="106679" h="27940">
                  <a:moveTo>
                    <a:pt x="100837" y="0"/>
                  </a:moveTo>
                  <a:lnTo>
                    <a:pt x="86359" y="0"/>
                  </a:lnTo>
                  <a:lnTo>
                    <a:pt x="80517" y="6222"/>
                  </a:lnTo>
                  <a:lnTo>
                    <a:pt x="80517" y="21462"/>
                  </a:lnTo>
                  <a:lnTo>
                    <a:pt x="86359" y="27558"/>
                  </a:lnTo>
                  <a:lnTo>
                    <a:pt x="100837" y="27558"/>
                  </a:lnTo>
                  <a:lnTo>
                    <a:pt x="106679" y="21462"/>
                  </a:lnTo>
                  <a:lnTo>
                    <a:pt x="106679" y="6222"/>
                  </a:lnTo>
                  <a:lnTo>
                    <a:pt x="100837" y="0"/>
                  </a:lnTo>
                  <a:close/>
                </a:path>
                <a:path w="106679" h="27940">
                  <a:moveTo>
                    <a:pt x="20319" y="0"/>
                  </a:moveTo>
                  <a:lnTo>
                    <a:pt x="5841" y="0"/>
                  </a:lnTo>
                  <a:lnTo>
                    <a:pt x="0" y="6222"/>
                  </a:lnTo>
                  <a:lnTo>
                    <a:pt x="0" y="21462"/>
                  </a:lnTo>
                  <a:lnTo>
                    <a:pt x="5841" y="27558"/>
                  </a:lnTo>
                  <a:lnTo>
                    <a:pt x="20319" y="27558"/>
                  </a:lnTo>
                  <a:lnTo>
                    <a:pt x="26161" y="21462"/>
                  </a:lnTo>
                  <a:lnTo>
                    <a:pt x="26161" y="6222"/>
                  </a:lnTo>
                  <a:lnTo>
                    <a:pt x="20319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040243" y="841248"/>
              <a:ext cx="106680" cy="27940"/>
            </a:xfrm>
            <a:custGeom>
              <a:avLst/>
              <a:gdLst/>
              <a:ahLst/>
              <a:cxnLst/>
              <a:rect l="l" t="t" r="r" b="b"/>
              <a:pathLst>
                <a:path w="106679" h="27940">
                  <a:moveTo>
                    <a:pt x="106679" y="13842"/>
                  </a:moveTo>
                  <a:lnTo>
                    <a:pt x="106679" y="6222"/>
                  </a:lnTo>
                  <a:lnTo>
                    <a:pt x="100837" y="0"/>
                  </a:lnTo>
                  <a:lnTo>
                    <a:pt x="93598" y="0"/>
                  </a:lnTo>
                  <a:lnTo>
                    <a:pt x="86359" y="0"/>
                  </a:lnTo>
                  <a:lnTo>
                    <a:pt x="80517" y="6222"/>
                  </a:lnTo>
                  <a:lnTo>
                    <a:pt x="80517" y="13842"/>
                  </a:lnTo>
                  <a:lnTo>
                    <a:pt x="80517" y="21462"/>
                  </a:lnTo>
                  <a:lnTo>
                    <a:pt x="86359" y="27558"/>
                  </a:lnTo>
                  <a:lnTo>
                    <a:pt x="93598" y="27558"/>
                  </a:lnTo>
                  <a:lnTo>
                    <a:pt x="100837" y="27558"/>
                  </a:lnTo>
                  <a:lnTo>
                    <a:pt x="106679" y="21462"/>
                  </a:lnTo>
                  <a:lnTo>
                    <a:pt x="106679" y="13842"/>
                  </a:lnTo>
                  <a:close/>
                </a:path>
                <a:path w="106679" h="27940">
                  <a:moveTo>
                    <a:pt x="26161" y="13842"/>
                  </a:moveTo>
                  <a:lnTo>
                    <a:pt x="26161" y="6222"/>
                  </a:lnTo>
                  <a:lnTo>
                    <a:pt x="20319" y="0"/>
                  </a:lnTo>
                  <a:lnTo>
                    <a:pt x="13080" y="0"/>
                  </a:lnTo>
                  <a:lnTo>
                    <a:pt x="5841" y="0"/>
                  </a:lnTo>
                  <a:lnTo>
                    <a:pt x="0" y="6222"/>
                  </a:lnTo>
                  <a:lnTo>
                    <a:pt x="0" y="13842"/>
                  </a:lnTo>
                  <a:lnTo>
                    <a:pt x="0" y="21462"/>
                  </a:lnTo>
                  <a:lnTo>
                    <a:pt x="5841" y="27558"/>
                  </a:lnTo>
                  <a:lnTo>
                    <a:pt x="13080" y="27558"/>
                  </a:lnTo>
                  <a:lnTo>
                    <a:pt x="20319" y="27558"/>
                  </a:lnTo>
                  <a:lnTo>
                    <a:pt x="26161" y="21462"/>
                  </a:lnTo>
                  <a:lnTo>
                    <a:pt x="26161" y="13842"/>
                  </a:lnTo>
                  <a:close/>
                </a:path>
              </a:pathLst>
            </a:custGeom>
            <a:ln w="160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025638" y="952245"/>
              <a:ext cx="136525" cy="24765"/>
            </a:xfrm>
            <a:custGeom>
              <a:avLst/>
              <a:gdLst/>
              <a:ahLst/>
              <a:cxnLst/>
              <a:rect l="l" t="t" r="r" b="b"/>
              <a:pathLst>
                <a:path w="136525" h="24765">
                  <a:moveTo>
                    <a:pt x="136144" y="0"/>
                  </a:moveTo>
                  <a:lnTo>
                    <a:pt x="102066" y="18430"/>
                  </a:lnTo>
                  <a:lnTo>
                    <a:pt x="68024" y="24574"/>
                  </a:lnTo>
                  <a:lnTo>
                    <a:pt x="34006" y="18430"/>
                  </a:lnTo>
                  <a:lnTo>
                    <a:pt x="0" y="0"/>
                  </a:lnTo>
                </a:path>
              </a:pathLst>
            </a:custGeom>
            <a:ln w="160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967853" y="762381"/>
              <a:ext cx="251460" cy="264795"/>
            </a:xfrm>
            <a:custGeom>
              <a:avLst/>
              <a:gdLst/>
              <a:ahLst/>
              <a:cxnLst/>
              <a:rect l="l" t="t" r="r" b="b"/>
              <a:pathLst>
                <a:path w="251459" h="264794">
                  <a:moveTo>
                    <a:pt x="251459" y="132207"/>
                  </a:moveTo>
                  <a:lnTo>
                    <a:pt x="241583" y="80742"/>
                  </a:lnTo>
                  <a:lnTo>
                    <a:pt x="214645" y="38719"/>
                  </a:lnTo>
                  <a:lnTo>
                    <a:pt x="174682" y="10388"/>
                  </a:lnTo>
                  <a:lnTo>
                    <a:pt x="125729" y="0"/>
                  </a:lnTo>
                  <a:lnTo>
                    <a:pt x="76777" y="10388"/>
                  </a:lnTo>
                  <a:lnTo>
                    <a:pt x="36814" y="38719"/>
                  </a:lnTo>
                  <a:lnTo>
                    <a:pt x="9876" y="80742"/>
                  </a:lnTo>
                  <a:lnTo>
                    <a:pt x="0" y="132207"/>
                  </a:lnTo>
                  <a:lnTo>
                    <a:pt x="9876" y="183671"/>
                  </a:lnTo>
                  <a:lnTo>
                    <a:pt x="36814" y="225694"/>
                  </a:lnTo>
                  <a:lnTo>
                    <a:pt x="76777" y="254025"/>
                  </a:lnTo>
                  <a:lnTo>
                    <a:pt x="125729" y="264414"/>
                  </a:lnTo>
                  <a:lnTo>
                    <a:pt x="174682" y="254025"/>
                  </a:lnTo>
                  <a:lnTo>
                    <a:pt x="214645" y="225694"/>
                  </a:lnTo>
                  <a:lnTo>
                    <a:pt x="241583" y="183671"/>
                  </a:lnTo>
                  <a:lnTo>
                    <a:pt x="251459" y="132207"/>
                  </a:lnTo>
                  <a:close/>
                </a:path>
              </a:pathLst>
            </a:custGeom>
            <a:ln w="160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/>
          <p:nvPr/>
        </p:nvSpPr>
        <p:spPr>
          <a:xfrm>
            <a:off x="3624071" y="211074"/>
            <a:ext cx="393700" cy="1104265"/>
          </a:xfrm>
          <a:custGeom>
            <a:avLst/>
            <a:gdLst/>
            <a:ahLst/>
            <a:cxnLst/>
            <a:rect l="l" t="t" r="r" b="b"/>
            <a:pathLst>
              <a:path w="393700" h="1104265">
                <a:moveTo>
                  <a:pt x="393191" y="0"/>
                </a:moveTo>
                <a:lnTo>
                  <a:pt x="0" y="0"/>
                </a:lnTo>
                <a:lnTo>
                  <a:pt x="0" y="1104138"/>
                </a:lnTo>
                <a:lnTo>
                  <a:pt x="393191" y="1104138"/>
                </a:lnTo>
                <a:lnTo>
                  <a:pt x="393191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8372" y="211073"/>
            <a:ext cx="1099185" cy="1094740"/>
          </a:xfrm>
          <a:custGeom>
            <a:avLst/>
            <a:gdLst/>
            <a:ahLst/>
            <a:cxnLst/>
            <a:rect l="l" t="t" r="r" b="b"/>
            <a:pathLst>
              <a:path w="1099184" h="1094740">
                <a:moveTo>
                  <a:pt x="1098804" y="0"/>
                </a:moveTo>
                <a:lnTo>
                  <a:pt x="995172" y="0"/>
                </a:lnTo>
                <a:lnTo>
                  <a:pt x="898398" y="0"/>
                </a:lnTo>
                <a:lnTo>
                  <a:pt x="0" y="0"/>
                </a:lnTo>
                <a:lnTo>
                  <a:pt x="0" y="11430"/>
                </a:lnTo>
                <a:lnTo>
                  <a:pt x="0" y="344424"/>
                </a:lnTo>
                <a:lnTo>
                  <a:pt x="0" y="1094232"/>
                </a:lnTo>
                <a:lnTo>
                  <a:pt x="201168" y="1094232"/>
                </a:lnTo>
                <a:lnTo>
                  <a:pt x="201168" y="344424"/>
                </a:lnTo>
                <a:lnTo>
                  <a:pt x="898398" y="344424"/>
                </a:lnTo>
                <a:lnTo>
                  <a:pt x="898398" y="1082802"/>
                </a:lnTo>
                <a:lnTo>
                  <a:pt x="1098804" y="1082802"/>
                </a:lnTo>
                <a:lnTo>
                  <a:pt x="1098804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80466" y="1447291"/>
            <a:ext cx="13081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If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right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clear,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go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right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2897123" y="1402588"/>
            <a:ext cx="16268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95"/>
              </a:spcBef>
            </a:pPr>
            <a:r>
              <a:rPr sz="2000" u="none" spc="-5" dirty="0">
                <a:latin typeface="Calibri"/>
                <a:cs typeface="Calibri"/>
              </a:rPr>
              <a:t>If </a:t>
            </a:r>
            <a:r>
              <a:rPr sz="2000" u="none" spc="-10" dirty="0">
                <a:latin typeface="Calibri"/>
                <a:cs typeface="Calibri"/>
              </a:rPr>
              <a:t>right </a:t>
            </a:r>
            <a:r>
              <a:rPr sz="2000" u="none" spc="-15" dirty="0">
                <a:latin typeface="Calibri"/>
                <a:cs typeface="Calibri"/>
              </a:rPr>
              <a:t>blocked, </a:t>
            </a:r>
            <a:r>
              <a:rPr sz="2000" u="none" spc="-445" dirty="0">
                <a:latin typeface="Calibri"/>
                <a:cs typeface="Calibri"/>
              </a:rPr>
              <a:t> </a:t>
            </a:r>
            <a:r>
              <a:rPr sz="2000" u="none" spc="-10" dirty="0">
                <a:latin typeface="Calibri"/>
                <a:cs typeface="Calibri"/>
              </a:rPr>
              <a:t>go</a:t>
            </a:r>
            <a:r>
              <a:rPr sz="2000" u="none" spc="-35" dirty="0">
                <a:latin typeface="Calibri"/>
                <a:cs typeface="Calibri"/>
              </a:rPr>
              <a:t> </a:t>
            </a:r>
            <a:r>
              <a:rPr sz="2000" u="none" spc="-15" dirty="0">
                <a:latin typeface="Calibri"/>
                <a:cs typeface="Calibri"/>
              </a:rPr>
              <a:t>forward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271515" y="1391665"/>
            <a:ext cx="1457960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If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right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front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blocked,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go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left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453376" y="1402588"/>
            <a:ext cx="1461135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If </a:t>
            </a:r>
            <a:r>
              <a:rPr sz="2000" spc="-10" dirty="0">
                <a:latin typeface="Calibri"/>
                <a:cs typeface="Calibri"/>
              </a:rPr>
              <a:t>right </a:t>
            </a:r>
            <a:r>
              <a:rPr sz="2000" spc="-5" dirty="0">
                <a:latin typeface="Calibri"/>
                <a:cs typeface="Calibri"/>
              </a:rPr>
              <a:t>, </a:t>
            </a:r>
            <a:r>
              <a:rPr sz="2000" spc="-15" dirty="0">
                <a:latin typeface="Calibri"/>
                <a:cs typeface="Calibri"/>
              </a:rPr>
              <a:t>front,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left </a:t>
            </a:r>
            <a:r>
              <a:rPr sz="2000" spc="-15" dirty="0">
                <a:latin typeface="Calibri"/>
                <a:cs typeface="Calibri"/>
              </a:rPr>
              <a:t>blocked,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go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back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73183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60" dirty="0"/>
              <a:t>CONTROL</a:t>
            </a:r>
            <a:r>
              <a:rPr u="none" spc="-130" dirty="0"/>
              <a:t> </a:t>
            </a:r>
            <a:r>
              <a:rPr u="none" spc="-80" dirty="0"/>
              <a:t>FLOW</a:t>
            </a:r>
            <a:r>
              <a:rPr u="none" spc="-114" dirty="0"/>
              <a:t> </a:t>
            </a:r>
            <a:r>
              <a:rPr u="none" dirty="0"/>
              <a:t>-</a:t>
            </a:r>
            <a:r>
              <a:rPr u="none" spc="-114" dirty="0"/>
              <a:t> </a:t>
            </a:r>
            <a:r>
              <a:rPr u="none" spc="-45" dirty="0"/>
              <a:t>BRANCHING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72593" y="1845945"/>
            <a:ext cx="3266440" cy="1093470"/>
          </a:xfrm>
          <a:prstGeom prst="rect">
            <a:avLst/>
          </a:prstGeom>
          <a:ln w="16001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218440">
              <a:lnSpc>
                <a:spcPct val="100000"/>
              </a:lnSpc>
              <a:spcBef>
                <a:spcPts val="170"/>
              </a:spcBef>
            </a:pPr>
            <a:r>
              <a:rPr sz="1600" spc="-5" dirty="0">
                <a:latin typeface="Courier New"/>
                <a:cs typeface="Courier New"/>
              </a:rPr>
              <a:t>if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&lt;condition&gt;:</a:t>
            </a:r>
            <a:endParaRPr sz="1600">
              <a:latin typeface="Courier New"/>
              <a:cs typeface="Courier New"/>
            </a:endParaRPr>
          </a:p>
          <a:p>
            <a:pPr marL="70675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&lt;expression&gt;</a:t>
            </a:r>
            <a:endParaRPr sz="1600">
              <a:latin typeface="Courier New"/>
              <a:cs typeface="Courier New"/>
            </a:endParaRPr>
          </a:p>
          <a:p>
            <a:pPr marL="70675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&lt;expression&gt;</a:t>
            </a:r>
            <a:endParaRPr sz="1600">
              <a:latin typeface="Courier New"/>
              <a:cs typeface="Courier New"/>
            </a:endParaRPr>
          </a:p>
          <a:p>
            <a:pPr marL="706755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2593" y="3047619"/>
            <a:ext cx="3266440" cy="2063750"/>
          </a:xfrm>
          <a:prstGeom prst="rect">
            <a:avLst/>
          </a:prstGeom>
          <a:ln w="16001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218440">
              <a:lnSpc>
                <a:spcPct val="100000"/>
              </a:lnSpc>
              <a:spcBef>
                <a:spcPts val="305"/>
              </a:spcBef>
            </a:pPr>
            <a:r>
              <a:rPr sz="1600" spc="-5" dirty="0">
                <a:latin typeface="Courier New"/>
                <a:cs typeface="Courier New"/>
              </a:rPr>
              <a:t>if</a:t>
            </a:r>
            <a:r>
              <a:rPr sz="1600" spc="-3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&lt;condition&gt;:</a:t>
            </a:r>
            <a:endParaRPr sz="1600">
              <a:latin typeface="Courier New"/>
              <a:cs typeface="Courier New"/>
            </a:endParaRPr>
          </a:p>
          <a:p>
            <a:pPr marL="70675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ourier New"/>
                <a:cs typeface="Courier New"/>
              </a:rPr>
              <a:t>&lt;expression&gt;</a:t>
            </a:r>
            <a:endParaRPr sz="1600">
              <a:latin typeface="Courier New"/>
              <a:cs typeface="Courier New"/>
            </a:endParaRPr>
          </a:p>
          <a:p>
            <a:pPr marL="70675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&lt;expression&gt;</a:t>
            </a:r>
            <a:endParaRPr sz="1600">
              <a:latin typeface="Courier New"/>
              <a:cs typeface="Courier New"/>
            </a:endParaRPr>
          </a:p>
          <a:p>
            <a:pPr marL="706755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  <a:p>
            <a:pPr marL="2184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else:</a:t>
            </a:r>
            <a:endParaRPr sz="1600">
              <a:latin typeface="Courier New"/>
              <a:cs typeface="Courier New"/>
            </a:endParaRPr>
          </a:p>
          <a:p>
            <a:pPr marL="70675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&lt;expression&gt;</a:t>
            </a:r>
            <a:endParaRPr sz="1600">
              <a:latin typeface="Courier New"/>
              <a:cs typeface="Courier New"/>
            </a:endParaRPr>
          </a:p>
          <a:p>
            <a:pPr marL="70675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&lt;expression&gt;</a:t>
            </a:r>
            <a:endParaRPr sz="1600">
              <a:latin typeface="Courier New"/>
              <a:cs typeface="Courier New"/>
            </a:endParaRPr>
          </a:p>
          <a:p>
            <a:pPr marL="706755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88533" y="1845945"/>
            <a:ext cx="3266440" cy="3265170"/>
          </a:xfrm>
          <a:prstGeom prst="rect">
            <a:avLst/>
          </a:prstGeom>
          <a:ln w="16001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437515">
              <a:lnSpc>
                <a:spcPct val="100000"/>
              </a:lnSpc>
              <a:spcBef>
                <a:spcPts val="170"/>
              </a:spcBef>
            </a:pP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if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&lt;condition&gt;:</a:t>
            </a:r>
            <a:endParaRPr sz="1600">
              <a:latin typeface="Courier New"/>
              <a:cs typeface="Courier New"/>
            </a:endParaRPr>
          </a:p>
          <a:p>
            <a:pPr marL="925830">
              <a:lnSpc>
                <a:spcPct val="100000"/>
              </a:lnSpc>
            </a:pP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&lt;expression&gt;</a:t>
            </a:r>
            <a:endParaRPr sz="1600">
              <a:latin typeface="Courier New"/>
              <a:cs typeface="Courier New"/>
            </a:endParaRPr>
          </a:p>
          <a:p>
            <a:pPr marL="925830">
              <a:lnSpc>
                <a:spcPct val="100000"/>
              </a:lnSpc>
            </a:pP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&lt;expression&gt;</a:t>
            </a:r>
            <a:endParaRPr sz="1600">
              <a:latin typeface="Courier New"/>
              <a:cs typeface="Courier New"/>
            </a:endParaRPr>
          </a:p>
          <a:p>
            <a:pPr marL="925830">
              <a:lnSpc>
                <a:spcPct val="10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  <a:p>
            <a:pPr marL="437515">
              <a:lnSpc>
                <a:spcPct val="100000"/>
              </a:lnSpc>
            </a:pP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elif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&lt;condition&gt;:</a:t>
            </a:r>
            <a:endParaRPr sz="1600">
              <a:latin typeface="Courier New"/>
              <a:cs typeface="Courier New"/>
            </a:endParaRPr>
          </a:p>
          <a:p>
            <a:pPr marL="925830">
              <a:lnSpc>
                <a:spcPct val="100000"/>
              </a:lnSpc>
            </a:pP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&lt;expression&gt;</a:t>
            </a:r>
            <a:endParaRPr sz="1600">
              <a:latin typeface="Courier New"/>
              <a:cs typeface="Courier New"/>
            </a:endParaRPr>
          </a:p>
          <a:p>
            <a:pPr marL="925830">
              <a:lnSpc>
                <a:spcPct val="100000"/>
              </a:lnSpc>
            </a:pP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&lt;expression&gt;</a:t>
            </a:r>
            <a:endParaRPr sz="1600">
              <a:latin typeface="Courier New"/>
              <a:cs typeface="Courier New"/>
            </a:endParaRPr>
          </a:p>
          <a:p>
            <a:pPr marL="925830">
              <a:lnSpc>
                <a:spcPct val="10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  <a:p>
            <a:pPr marL="437515">
              <a:lnSpc>
                <a:spcPct val="100000"/>
              </a:lnSpc>
            </a:pP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else:</a:t>
            </a:r>
            <a:endParaRPr sz="1600">
              <a:latin typeface="Courier New"/>
              <a:cs typeface="Courier New"/>
            </a:endParaRPr>
          </a:p>
          <a:p>
            <a:pPr marL="925830">
              <a:lnSpc>
                <a:spcPct val="100000"/>
              </a:lnSpc>
            </a:pP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&lt;expression&gt;</a:t>
            </a:r>
            <a:endParaRPr sz="1600">
              <a:latin typeface="Courier New"/>
              <a:cs typeface="Courier New"/>
            </a:endParaRPr>
          </a:p>
          <a:p>
            <a:pPr marL="925830">
              <a:lnSpc>
                <a:spcPct val="100000"/>
              </a:lnSpc>
            </a:pP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&lt;expression&gt;</a:t>
            </a:r>
            <a:endParaRPr sz="1600">
              <a:latin typeface="Courier New"/>
              <a:cs typeface="Courier New"/>
            </a:endParaRPr>
          </a:p>
          <a:p>
            <a:pPr marL="925830">
              <a:lnSpc>
                <a:spcPct val="10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0259" y="5121909"/>
            <a:ext cx="7877809" cy="1040765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220345" indent="-208279">
              <a:lnSpc>
                <a:spcPct val="100000"/>
              </a:lnSpc>
              <a:spcBef>
                <a:spcPts val="1215"/>
              </a:spcBef>
              <a:buClr>
                <a:srgbClr val="585858"/>
              </a:buClr>
              <a:buFont typeface="Wingdings"/>
              <a:buChar char=""/>
              <a:tabLst>
                <a:tab pos="220979" algn="l"/>
              </a:tabLst>
            </a:pPr>
            <a:r>
              <a:rPr sz="2400" spc="-5" dirty="0">
                <a:solidFill>
                  <a:srgbClr val="404040"/>
                </a:solidFill>
                <a:latin typeface="Courier New"/>
                <a:cs typeface="Courier New"/>
              </a:rPr>
              <a:t>&lt;conditio</a:t>
            </a:r>
            <a:r>
              <a:rPr sz="2400" spc="-15" dirty="0">
                <a:solidFill>
                  <a:srgbClr val="404040"/>
                </a:solidFill>
                <a:latin typeface="Courier New"/>
                <a:cs typeface="Courier New"/>
              </a:rPr>
              <a:t>n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&gt;</a:t>
            </a:r>
            <a:r>
              <a:rPr sz="2400" spc="-919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ha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alue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/>
                <a:cs typeface="Courier New"/>
              </a:rPr>
              <a:t>Tru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e</a:t>
            </a:r>
            <a:r>
              <a:rPr sz="2400" spc="-919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/>
                <a:cs typeface="Courier New"/>
              </a:rPr>
              <a:t>False</a:t>
            </a:r>
            <a:endParaRPr sz="2400">
              <a:latin typeface="Courier New"/>
              <a:cs typeface="Courier New"/>
            </a:endParaRPr>
          </a:p>
          <a:p>
            <a:pPr marL="220345" indent="-208279">
              <a:lnSpc>
                <a:spcPct val="100000"/>
              </a:lnSpc>
              <a:spcBef>
                <a:spcPts val="1115"/>
              </a:spcBef>
              <a:buClr>
                <a:srgbClr val="585858"/>
              </a:buClr>
              <a:buFont typeface="Wingdings"/>
              <a:buChar char=""/>
              <a:tabLst>
                <a:tab pos="220979" algn="l"/>
              </a:tabLst>
            </a:pP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evaluate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expressions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in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that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block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/>
                <a:cs typeface="Courier New"/>
              </a:rPr>
              <a:t>&lt;condition&gt;</a:t>
            </a:r>
            <a:r>
              <a:rPr sz="24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/>
                <a:cs typeface="Courier New"/>
              </a:rPr>
              <a:t>True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50698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61"/>
                </a:lnTo>
                <a:lnTo>
                  <a:pt x="9144000" y="325361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332930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120" dirty="0"/>
              <a:t>INDENTATION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09776" y="1688555"/>
            <a:ext cx="6095365" cy="192468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220979" indent="-208915">
              <a:lnSpc>
                <a:spcPct val="100000"/>
              </a:lnSpc>
              <a:spcBef>
                <a:spcPts val="925"/>
              </a:spcBef>
              <a:buClr>
                <a:srgbClr val="585858"/>
              </a:buClr>
              <a:buFont typeface="Wingdings"/>
              <a:buChar char=""/>
              <a:tabLst>
                <a:tab pos="221615" algn="l"/>
              </a:tabLst>
            </a:pPr>
            <a:r>
              <a:rPr sz="2400" spc="-20" dirty="0">
                <a:latin typeface="Calibri"/>
                <a:cs typeface="Calibri"/>
              </a:rPr>
              <a:t>matters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Python</a:t>
            </a:r>
            <a:endParaRPr sz="2400">
              <a:latin typeface="Calibri"/>
              <a:cs typeface="Calibri"/>
            </a:endParaRPr>
          </a:p>
          <a:p>
            <a:pPr marL="220979" indent="-208915">
              <a:lnSpc>
                <a:spcPct val="100000"/>
              </a:lnSpc>
              <a:spcBef>
                <a:spcPts val="825"/>
              </a:spcBef>
              <a:buClr>
                <a:srgbClr val="585858"/>
              </a:buClr>
              <a:buFont typeface="Wingdings"/>
              <a:buChar char=""/>
              <a:tabLst>
                <a:tab pos="221615" algn="l"/>
              </a:tabLst>
            </a:pPr>
            <a:r>
              <a:rPr sz="2400" spc="-10" dirty="0">
                <a:latin typeface="Calibri"/>
                <a:cs typeface="Calibri"/>
              </a:rPr>
              <a:t>how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</a:t>
            </a:r>
            <a:r>
              <a:rPr sz="2400" spc="-10" dirty="0">
                <a:latin typeface="Calibri"/>
                <a:cs typeface="Calibri"/>
              </a:rPr>
              <a:t> denote blocks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code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110000"/>
              </a:lnSpc>
              <a:spcBef>
                <a:spcPts val="15"/>
              </a:spcBef>
            </a:pPr>
            <a:r>
              <a:rPr sz="1900" dirty="0">
                <a:latin typeface="Courier New"/>
                <a:cs typeface="Courier New"/>
              </a:rPr>
              <a:t>x = </a:t>
            </a:r>
            <a:r>
              <a:rPr sz="1900" spc="-10" dirty="0">
                <a:latin typeface="Courier New"/>
                <a:cs typeface="Courier New"/>
              </a:rPr>
              <a:t>float(input("Enter </a:t>
            </a:r>
            <a:r>
              <a:rPr sz="1900" dirty="0">
                <a:latin typeface="Courier New"/>
                <a:cs typeface="Courier New"/>
              </a:rPr>
              <a:t>a </a:t>
            </a:r>
            <a:r>
              <a:rPr sz="1900" spc="-5" dirty="0">
                <a:latin typeface="Courier New"/>
                <a:cs typeface="Courier New"/>
              </a:rPr>
              <a:t>number for x: </a:t>
            </a:r>
            <a:r>
              <a:rPr sz="1900" spc="-10" dirty="0">
                <a:latin typeface="Courier New"/>
                <a:cs typeface="Courier New"/>
              </a:rPr>
              <a:t>")) </a:t>
            </a:r>
            <a:r>
              <a:rPr sz="1900" spc="-1130" dirty="0"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y = </a:t>
            </a:r>
            <a:r>
              <a:rPr sz="1900" spc="-10" dirty="0">
                <a:latin typeface="Courier New"/>
                <a:cs typeface="Courier New"/>
              </a:rPr>
              <a:t>float(input("Enter </a:t>
            </a:r>
            <a:r>
              <a:rPr sz="1900" dirty="0">
                <a:latin typeface="Courier New"/>
                <a:cs typeface="Courier New"/>
              </a:rPr>
              <a:t>a </a:t>
            </a:r>
            <a:r>
              <a:rPr sz="1900" spc="-5" dirty="0">
                <a:latin typeface="Courier New"/>
                <a:cs typeface="Courier New"/>
              </a:rPr>
              <a:t>number for y: </a:t>
            </a:r>
            <a:r>
              <a:rPr sz="1900" spc="-10" dirty="0">
                <a:latin typeface="Courier New"/>
                <a:cs typeface="Courier New"/>
              </a:rPr>
              <a:t>")) </a:t>
            </a:r>
            <a:r>
              <a:rPr sz="1900" spc="-1130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if</a:t>
            </a:r>
            <a:r>
              <a:rPr sz="1900" spc="-15" dirty="0"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x</a:t>
            </a:r>
            <a:r>
              <a:rPr sz="1900" spc="-10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==</a:t>
            </a:r>
            <a:r>
              <a:rPr sz="1900" spc="-15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y: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0757" y="3669126"/>
            <a:ext cx="1156335" cy="273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64"/>
              </a:lnSpc>
            </a:pPr>
            <a:r>
              <a:rPr sz="1900" spc="-10" dirty="0">
                <a:latin typeface="Courier New"/>
                <a:cs typeface="Courier New"/>
              </a:rPr>
              <a:t>p</a:t>
            </a:r>
            <a:r>
              <a:rPr sz="1900" spc="-5" dirty="0">
                <a:latin typeface="Courier New"/>
                <a:cs typeface="Courier New"/>
              </a:rPr>
              <a:t>ri</a:t>
            </a:r>
            <a:r>
              <a:rPr sz="1900" spc="-10" dirty="0">
                <a:latin typeface="Courier New"/>
                <a:cs typeface="Courier New"/>
              </a:rPr>
              <a:t>n</a:t>
            </a:r>
            <a:r>
              <a:rPr sz="1900" spc="-5" dirty="0">
                <a:latin typeface="Courier New"/>
                <a:cs typeface="Courier New"/>
              </a:rPr>
              <a:t>t</a:t>
            </a:r>
            <a:r>
              <a:rPr sz="1900" spc="-10" dirty="0">
                <a:latin typeface="Courier New"/>
                <a:cs typeface="Courier New"/>
              </a:rPr>
              <a:t>(</a:t>
            </a:r>
            <a:r>
              <a:rPr sz="1900" spc="-5" dirty="0">
                <a:latin typeface="Courier New"/>
                <a:cs typeface="Courier New"/>
              </a:rPr>
              <a:t>"x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00995" y="3669126"/>
            <a:ext cx="1301750" cy="273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64"/>
              </a:lnSpc>
            </a:pPr>
            <a:r>
              <a:rPr sz="1900" spc="-5" dirty="0">
                <a:latin typeface="Courier New"/>
                <a:cs typeface="Courier New"/>
              </a:rPr>
              <a:t>and</a:t>
            </a:r>
            <a:r>
              <a:rPr sz="1900" spc="-30" dirty="0"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y</a:t>
            </a:r>
            <a:r>
              <a:rPr sz="1900" spc="-40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are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13079" y="3669126"/>
            <a:ext cx="145415" cy="273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64"/>
              </a:lnSpc>
            </a:pPr>
            <a:r>
              <a:rPr sz="1900" spc="-5" dirty="0">
                <a:latin typeface="Courier New"/>
                <a:cs typeface="Courier New"/>
              </a:rPr>
              <a:t>)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45658" y="3669126"/>
            <a:ext cx="868044" cy="273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64"/>
              </a:lnSpc>
            </a:pPr>
            <a:r>
              <a:rPr sz="1900" spc="-5" dirty="0">
                <a:latin typeface="Courier New"/>
                <a:cs typeface="Courier New"/>
              </a:rPr>
              <a:t>e</a:t>
            </a:r>
            <a:r>
              <a:rPr sz="1900" spc="-10" dirty="0">
                <a:latin typeface="Courier New"/>
                <a:cs typeface="Courier New"/>
              </a:rPr>
              <a:t>q</a:t>
            </a:r>
            <a:r>
              <a:rPr sz="1900" spc="-5" dirty="0">
                <a:latin typeface="Courier New"/>
                <a:cs typeface="Courier New"/>
              </a:rPr>
              <a:t>ua</a:t>
            </a:r>
            <a:r>
              <a:rPr sz="1900" spc="-10" dirty="0">
                <a:latin typeface="Courier New"/>
                <a:cs typeface="Courier New"/>
              </a:rPr>
              <a:t>l</a:t>
            </a:r>
            <a:r>
              <a:rPr sz="1900" spc="-5" dirty="0">
                <a:latin typeface="Courier New"/>
                <a:cs typeface="Courier New"/>
              </a:rPr>
              <a:t>"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00757" y="3987736"/>
            <a:ext cx="1300480" cy="273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64"/>
              </a:lnSpc>
            </a:pPr>
            <a:r>
              <a:rPr sz="1900" spc="-5" dirty="0">
                <a:latin typeface="Courier New"/>
                <a:cs typeface="Courier New"/>
              </a:rPr>
              <a:t>if</a:t>
            </a:r>
            <a:r>
              <a:rPr sz="1900" spc="-30" dirty="0"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y</a:t>
            </a:r>
            <a:r>
              <a:rPr sz="1900" spc="-35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!=</a:t>
            </a:r>
            <a:r>
              <a:rPr sz="1900" spc="-30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0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00777" y="3987736"/>
            <a:ext cx="144145" cy="273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64"/>
              </a:lnSpc>
            </a:pPr>
            <a:r>
              <a:rPr sz="1900" spc="-10" dirty="0">
                <a:latin typeface="Courier New"/>
                <a:cs typeface="Courier New"/>
              </a:rPr>
              <a:t>: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78554" y="4306346"/>
            <a:ext cx="2312670" cy="273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64"/>
              </a:lnSpc>
            </a:pPr>
            <a:r>
              <a:rPr sz="1900" spc="-10" dirty="0">
                <a:latin typeface="Courier New"/>
                <a:cs typeface="Courier New"/>
              </a:rPr>
              <a:t>print("therefore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90467" y="4306346"/>
            <a:ext cx="1734185" cy="273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64"/>
              </a:lnSpc>
            </a:pPr>
            <a:r>
              <a:rPr sz="1900" dirty="0">
                <a:latin typeface="Courier New"/>
                <a:cs typeface="Courier New"/>
              </a:rPr>
              <a:t>,</a:t>
            </a:r>
            <a:r>
              <a:rPr sz="1900" spc="-25" dirty="0"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x</a:t>
            </a:r>
            <a:r>
              <a:rPr sz="1900" spc="-25" dirty="0"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/</a:t>
            </a:r>
            <a:r>
              <a:rPr sz="1900" spc="-25" dirty="0"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y</a:t>
            </a:r>
            <a:r>
              <a:rPr sz="1900" spc="-15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is",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01897" y="4306346"/>
            <a:ext cx="144145" cy="273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64"/>
              </a:lnSpc>
            </a:pPr>
            <a:r>
              <a:rPr sz="1900" spc="-10" dirty="0">
                <a:latin typeface="Courier New"/>
                <a:cs typeface="Courier New"/>
              </a:rPr>
              <a:t>)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69033" y="4306346"/>
            <a:ext cx="433070" cy="273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64"/>
              </a:lnSpc>
            </a:pPr>
            <a:r>
              <a:rPr sz="1900" spc="-10" dirty="0">
                <a:latin typeface="Courier New"/>
                <a:cs typeface="Courier New"/>
              </a:rPr>
              <a:t>x</a:t>
            </a:r>
            <a:r>
              <a:rPr sz="1900" spc="-5" dirty="0">
                <a:latin typeface="Courier New"/>
                <a:cs typeface="Courier New"/>
              </a:rPr>
              <a:t>/</a:t>
            </a:r>
            <a:r>
              <a:rPr sz="1900" spc="-10" dirty="0">
                <a:latin typeface="Courier New"/>
                <a:cs typeface="Courier New"/>
              </a:rPr>
              <a:t>y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9535" y="4571800"/>
            <a:ext cx="1615440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5" dirty="0">
                <a:latin typeface="Courier New"/>
                <a:cs typeface="Courier New"/>
              </a:rPr>
              <a:t>elif</a:t>
            </a:r>
            <a:r>
              <a:rPr sz="1900" spc="-40" dirty="0"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x</a:t>
            </a:r>
            <a:r>
              <a:rPr sz="1900" spc="-30" dirty="0"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&lt;</a:t>
            </a:r>
            <a:r>
              <a:rPr sz="1900" spc="-40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y: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00757" y="4943807"/>
            <a:ext cx="1156335" cy="273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64"/>
              </a:lnSpc>
            </a:pPr>
            <a:r>
              <a:rPr sz="1900" spc="-10" dirty="0">
                <a:latin typeface="Courier New"/>
                <a:cs typeface="Courier New"/>
              </a:rPr>
              <a:t>p</a:t>
            </a:r>
            <a:r>
              <a:rPr sz="1900" spc="-5" dirty="0">
                <a:latin typeface="Courier New"/>
                <a:cs typeface="Courier New"/>
              </a:rPr>
              <a:t>ri</a:t>
            </a:r>
            <a:r>
              <a:rPr sz="1900" spc="-10" dirty="0">
                <a:latin typeface="Courier New"/>
                <a:cs typeface="Courier New"/>
              </a:rPr>
              <a:t>n</a:t>
            </a:r>
            <a:r>
              <a:rPr sz="1900" spc="-5" dirty="0">
                <a:latin typeface="Courier New"/>
                <a:cs typeface="Courier New"/>
              </a:rPr>
              <a:t>t</a:t>
            </a:r>
            <a:r>
              <a:rPr sz="1900" spc="-10" dirty="0">
                <a:latin typeface="Courier New"/>
                <a:cs typeface="Courier New"/>
              </a:rPr>
              <a:t>(</a:t>
            </a:r>
            <a:r>
              <a:rPr sz="1900" spc="-5" dirty="0">
                <a:latin typeface="Courier New"/>
                <a:cs typeface="Courier New"/>
              </a:rPr>
              <a:t>"x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01042" y="4943807"/>
            <a:ext cx="290195" cy="273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64"/>
              </a:lnSpc>
            </a:pPr>
            <a:r>
              <a:rPr sz="1900" spc="-5" dirty="0">
                <a:latin typeface="Courier New"/>
                <a:cs typeface="Courier New"/>
              </a:rPr>
              <a:t>i</a:t>
            </a:r>
            <a:r>
              <a:rPr sz="1900" dirty="0">
                <a:latin typeface="Courier New"/>
                <a:cs typeface="Courier New"/>
              </a:rPr>
              <a:t>s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90950" y="4943807"/>
            <a:ext cx="145415" cy="273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64"/>
              </a:lnSpc>
            </a:pPr>
            <a:r>
              <a:rPr sz="1900" spc="-5" dirty="0">
                <a:latin typeface="Courier New"/>
                <a:cs typeface="Courier New"/>
              </a:rPr>
              <a:t>)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34631" y="4943807"/>
            <a:ext cx="1156335" cy="273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64"/>
              </a:lnSpc>
            </a:pPr>
            <a:r>
              <a:rPr sz="1900" spc="-5" dirty="0">
                <a:latin typeface="Courier New"/>
                <a:cs typeface="Courier New"/>
              </a:rPr>
              <a:t>s</a:t>
            </a:r>
            <a:r>
              <a:rPr sz="1900" spc="-10" dirty="0">
                <a:latin typeface="Courier New"/>
                <a:cs typeface="Courier New"/>
              </a:rPr>
              <a:t>m</a:t>
            </a:r>
            <a:r>
              <a:rPr sz="1900" spc="-5" dirty="0">
                <a:latin typeface="Courier New"/>
                <a:cs typeface="Courier New"/>
              </a:rPr>
              <a:t>a</a:t>
            </a:r>
            <a:r>
              <a:rPr sz="1900" spc="-10" dirty="0">
                <a:latin typeface="Courier New"/>
                <a:cs typeface="Courier New"/>
              </a:rPr>
              <a:t>l</a:t>
            </a:r>
            <a:r>
              <a:rPr sz="1900" spc="-5" dirty="0">
                <a:latin typeface="Courier New"/>
                <a:cs typeface="Courier New"/>
              </a:rPr>
              <a:t>le</a:t>
            </a:r>
            <a:r>
              <a:rPr sz="1900" spc="-10" dirty="0">
                <a:latin typeface="Courier New"/>
                <a:cs typeface="Courier New"/>
              </a:rPr>
              <a:t>r</a:t>
            </a:r>
            <a:r>
              <a:rPr sz="1900" spc="-5" dirty="0">
                <a:latin typeface="Courier New"/>
                <a:cs typeface="Courier New"/>
              </a:rPr>
              <a:t>"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09776" y="5209261"/>
            <a:ext cx="749300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5" dirty="0">
                <a:latin typeface="Courier New"/>
                <a:cs typeface="Courier New"/>
              </a:rPr>
              <a:t>el</a:t>
            </a:r>
            <a:r>
              <a:rPr sz="1900" spc="-10" dirty="0">
                <a:latin typeface="Courier New"/>
                <a:cs typeface="Courier New"/>
              </a:rPr>
              <a:t>s</a:t>
            </a:r>
            <a:r>
              <a:rPr sz="1900" spc="-5" dirty="0">
                <a:latin typeface="Courier New"/>
                <a:cs typeface="Courier New"/>
              </a:rPr>
              <a:t>e: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00757" y="5581026"/>
            <a:ext cx="1156335" cy="273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64"/>
              </a:lnSpc>
            </a:pPr>
            <a:r>
              <a:rPr sz="1900" spc="-10" dirty="0">
                <a:latin typeface="Courier New"/>
                <a:cs typeface="Courier New"/>
              </a:rPr>
              <a:t>p</a:t>
            </a:r>
            <a:r>
              <a:rPr sz="1900" spc="-5" dirty="0">
                <a:latin typeface="Courier New"/>
                <a:cs typeface="Courier New"/>
              </a:rPr>
              <a:t>ri</a:t>
            </a:r>
            <a:r>
              <a:rPr sz="1900" spc="-10" dirty="0">
                <a:latin typeface="Courier New"/>
                <a:cs typeface="Courier New"/>
              </a:rPr>
              <a:t>n</a:t>
            </a:r>
            <a:r>
              <a:rPr sz="1900" spc="-5" dirty="0">
                <a:latin typeface="Courier New"/>
                <a:cs typeface="Courier New"/>
              </a:rPr>
              <a:t>t</a:t>
            </a:r>
            <a:r>
              <a:rPr sz="1900" spc="-10" dirty="0">
                <a:latin typeface="Courier New"/>
                <a:cs typeface="Courier New"/>
              </a:rPr>
              <a:t>(</a:t>
            </a:r>
            <a:r>
              <a:rPr sz="1900" spc="-5" dirty="0">
                <a:latin typeface="Courier New"/>
                <a:cs typeface="Courier New"/>
              </a:rPr>
              <a:t>"y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01042" y="5581026"/>
            <a:ext cx="290195" cy="273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64"/>
              </a:lnSpc>
            </a:pPr>
            <a:r>
              <a:rPr sz="1900" spc="-5" dirty="0">
                <a:latin typeface="Courier New"/>
                <a:cs typeface="Courier New"/>
              </a:rPr>
              <a:t>i</a:t>
            </a:r>
            <a:r>
              <a:rPr sz="1900" dirty="0">
                <a:latin typeface="Courier New"/>
                <a:cs typeface="Courier New"/>
              </a:rPr>
              <a:t>s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290950" y="5581026"/>
            <a:ext cx="145415" cy="273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64"/>
              </a:lnSpc>
            </a:pPr>
            <a:r>
              <a:rPr sz="1900" spc="-5" dirty="0">
                <a:latin typeface="Courier New"/>
                <a:cs typeface="Courier New"/>
              </a:rPr>
              <a:t>)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34631" y="5581026"/>
            <a:ext cx="1156335" cy="273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64"/>
              </a:lnSpc>
            </a:pPr>
            <a:r>
              <a:rPr sz="1900" spc="-5" dirty="0">
                <a:latin typeface="Courier New"/>
                <a:cs typeface="Courier New"/>
              </a:rPr>
              <a:t>s</a:t>
            </a:r>
            <a:r>
              <a:rPr sz="1900" spc="-10" dirty="0">
                <a:latin typeface="Courier New"/>
                <a:cs typeface="Courier New"/>
              </a:rPr>
              <a:t>m</a:t>
            </a:r>
            <a:r>
              <a:rPr sz="1900" spc="-5" dirty="0">
                <a:latin typeface="Courier New"/>
                <a:cs typeface="Courier New"/>
              </a:rPr>
              <a:t>a</a:t>
            </a:r>
            <a:r>
              <a:rPr sz="1900" spc="-10" dirty="0">
                <a:latin typeface="Courier New"/>
                <a:cs typeface="Courier New"/>
              </a:rPr>
              <a:t>l</a:t>
            </a:r>
            <a:r>
              <a:rPr sz="1900" spc="-5" dirty="0">
                <a:latin typeface="Courier New"/>
                <a:cs typeface="Courier New"/>
              </a:rPr>
              <a:t>le</a:t>
            </a:r>
            <a:r>
              <a:rPr sz="1900" spc="-10" dirty="0">
                <a:latin typeface="Courier New"/>
                <a:cs typeface="Courier New"/>
              </a:rPr>
              <a:t>r</a:t>
            </a:r>
            <a:r>
              <a:rPr sz="1900" spc="-5" dirty="0">
                <a:latin typeface="Courier New"/>
                <a:cs typeface="Courier New"/>
              </a:rPr>
              <a:t>"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09776" y="5846480"/>
            <a:ext cx="2338070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10" dirty="0">
                <a:latin typeface="Courier New"/>
                <a:cs typeface="Courier New"/>
              </a:rPr>
              <a:t>print("thanks!")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306071" y="4256020"/>
            <a:ext cx="615950" cy="331470"/>
          </a:xfrm>
          <a:custGeom>
            <a:avLst/>
            <a:gdLst/>
            <a:ahLst/>
            <a:cxnLst/>
            <a:rect l="l" t="t" r="r" b="b"/>
            <a:pathLst>
              <a:path w="615950" h="331470">
                <a:moveTo>
                  <a:pt x="0" y="331470"/>
                </a:moveTo>
                <a:lnTo>
                  <a:pt x="615683" y="331470"/>
                </a:lnTo>
                <a:lnTo>
                  <a:pt x="615683" y="0"/>
                </a:lnTo>
                <a:lnTo>
                  <a:pt x="0" y="0"/>
                </a:lnTo>
                <a:lnTo>
                  <a:pt x="0" y="331470"/>
                </a:lnTo>
                <a:close/>
              </a:path>
            </a:pathLst>
          </a:custGeom>
          <a:solidFill>
            <a:srgbClr val="E2D6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306071" y="3624830"/>
            <a:ext cx="5829300" cy="631190"/>
          </a:xfrm>
          <a:prstGeom prst="rect">
            <a:avLst/>
          </a:prstGeom>
          <a:solidFill>
            <a:srgbClr val="E2D6EC"/>
          </a:solidFill>
        </p:spPr>
        <p:txBody>
          <a:bodyPr vert="horz" wrap="square" lIns="0" tIns="3810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30"/>
              </a:spcBef>
            </a:pPr>
            <a:r>
              <a:rPr sz="1900" spc="-10" dirty="0">
                <a:solidFill>
                  <a:srgbClr val="160A20"/>
                </a:solidFill>
                <a:latin typeface="Courier New"/>
                <a:cs typeface="Courier New"/>
              </a:rPr>
              <a:t>print("x</a:t>
            </a:r>
            <a:r>
              <a:rPr sz="1900" spc="-20" dirty="0">
                <a:solidFill>
                  <a:srgbClr val="160A20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160A20"/>
                </a:solidFill>
                <a:latin typeface="Courier New"/>
                <a:cs typeface="Courier New"/>
              </a:rPr>
              <a:t>and </a:t>
            </a:r>
            <a:r>
              <a:rPr sz="1900" dirty="0">
                <a:solidFill>
                  <a:srgbClr val="160A20"/>
                </a:solidFill>
                <a:latin typeface="Courier New"/>
                <a:cs typeface="Courier New"/>
              </a:rPr>
              <a:t>y</a:t>
            </a:r>
            <a:r>
              <a:rPr sz="1900" spc="-15" dirty="0">
                <a:solidFill>
                  <a:srgbClr val="160A20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160A20"/>
                </a:solidFill>
                <a:latin typeface="Courier New"/>
                <a:cs typeface="Courier New"/>
              </a:rPr>
              <a:t>are</a:t>
            </a:r>
            <a:r>
              <a:rPr sz="1900" spc="-20" dirty="0">
                <a:solidFill>
                  <a:srgbClr val="160A20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160A20"/>
                </a:solidFill>
                <a:latin typeface="Courier New"/>
                <a:cs typeface="Courier New"/>
              </a:rPr>
              <a:t>equal"</a:t>
            </a:r>
            <a:endParaRPr sz="1900">
              <a:latin typeface="Courier New"/>
              <a:cs typeface="Courier New"/>
            </a:endParaRPr>
          </a:p>
          <a:p>
            <a:pPr marL="94615">
              <a:lnSpc>
                <a:spcPct val="100000"/>
              </a:lnSpc>
              <a:spcBef>
                <a:spcPts val="225"/>
              </a:spcBef>
            </a:pPr>
            <a:r>
              <a:rPr sz="1900" spc="-5" dirty="0">
                <a:solidFill>
                  <a:srgbClr val="160A20"/>
                </a:solidFill>
                <a:latin typeface="Courier New"/>
                <a:cs typeface="Courier New"/>
              </a:rPr>
              <a:t>if</a:t>
            </a:r>
            <a:r>
              <a:rPr sz="1900" spc="-30" dirty="0">
                <a:solidFill>
                  <a:srgbClr val="160A20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160A20"/>
                </a:solidFill>
                <a:latin typeface="Courier New"/>
                <a:cs typeface="Courier New"/>
              </a:rPr>
              <a:t>y</a:t>
            </a:r>
            <a:r>
              <a:rPr sz="1900" spc="-35" dirty="0">
                <a:solidFill>
                  <a:srgbClr val="160A20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160A20"/>
                </a:solidFill>
                <a:latin typeface="Courier New"/>
                <a:cs typeface="Courier New"/>
              </a:rPr>
              <a:t>!=</a:t>
            </a:r>
            <a:r>
              <a:rPr sz="1900" spc="-25" dirty="0">
                <a:solidFill>
                  <a:srgbClr val="160A20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160A20"/>
                </a:solidFill>
                <a:latin typeface="Courier New"/>
                <a:cs typeface="Courier New"/>
              </a:rPr>
              <a:t>0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29" name="object 29"/>
          <p:cNvSpPr txBox="1"/>
          <p:nvPr/>
        </p:nvSpPr>
        <p:spPr>
          <a:xfrm>
            <a:off x="1921755" y="4255770"/>
            <a:ext cx="5213985" cy="332740"/>
          </a:xfrm>
          <a:prstGeom prst="rect">
            <a:avLst/>
          </a:prstGeom>
          <a:solidFill>
            <a:srgbClr val="CBB5DD"/>
          </a:solidFill>
        </p:spPr>
        <p:txBody>
          <a:bodyPr vert="horz" wrap="square" lIns="0" tIns="9525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75"/>
              </a:spcBef>
            </a:pPr>
            <a:r>
              <a:rPr sz="1900" spc="-10" dirty="0">
                <a:solidFill>
                  <a:srgbClr val="28123A"/>
                </a:solidFill>
                <a:latin typeface="Courier New"/>
                <a:cs typeface="Courier New"/>
              </a:rPr>
              <a:t>print("therefore, </a:t>
            </a:r>
            <a:r>
              <a:rPr sz="1900" dirty="0">
                <a:solidFill>
                  <a:srgbClr val="28123A"/>
                </a:solidFill>
                <a:latin typeface="Courier New"/>
                <a:cs typeface="Courier New"/>
              </a:rPr>
              <a:t>x</a:t>
            </a:r>
            <a:r>
              <a:rPr sz="1900" spc="-10" dirty="0">
                <a:solidFill>
                  <a:srgbClr val="28123A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28123A"/>
                </a:solidFill>
                <a:latin typeface="Courier New"/>
                <a:cs typeface="Courier New"/>
              </a:rPr>
              <a:t>/</a:t>
            </a:r>
            <a:r>
              <a:rPr sz="1900" spc="-5" dirty="0">
                <a:solidFill>
                  <a:srgbClr val="28123A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28123A"/>
                </a:solidFill>
                <a:latin typeface="Courier New"/>
                <a:cs typeface="Courier New"/>
              </a:rPr>
              <a:t>y </a:t>
            </a:r>
            <a:r>
              <a:rPr sz="1900" spc="-10" dirty="0">
                <a:solidFill>
                  <a:srgbClr val="28123A"/>
                </a:solidFill>
                <a:latin typeface="Courier New"/>
                <a:cs typeface="Courier New"/>
              </a:rPr>
              <a:t>is",</a:t>
            </a:r>
            <a:r>
              <a:rPr sz="1900" dirty="0">
                <a:solidFill>
                  <a:srgbClr val="28123A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28123A"/>
                </a:solidFill>
                <a:latin typeface="Courier New"/>
                <a:cs typeface="Courier New"/>
              </a:rPr>
              <a:t>x/y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06067" y="4908550"/>
            <a:ext cx="5829300" cy="374650"/>
          </a:xfrm>
          <a:prstGeom prst="rect">
            <a:avLst/>
          </a:prstGeom>
          <a:solidFill>
            <a:srgbClr val="E2D6EC"/>
          </a:solidFill>
        </p:spPr>
        <p:txBody>
          <a:bodyPr vert="horz" wrap="square" lIns="0" tIns="0" rIns="0" bIns="0" rtlCol="0">
            <a:spAutoFit/>
          </a:bodyPr>
          <a:lstStyle/>
          <a:p>
            <a:pPr marL="94615">
              <a:lnSpc>
                <a:spcPts val="2235"/>
              </a:lnSpc>
              <a:tabLst>
                <a:tab pos="1539875" algn="l"/>
              </a:tabLst>
            </a:pPr>
            <a:r>
              <a:rPr sz="1900" spc="-10" dirty="0">
                <a:solidFill>
                  <a:srgbClr val="160A20"/>
                </a:solidFill>
                <a:latin typeface="Courier New"/>
                <a:cs typeface="Courier New"/>
              </a:rPr>
              <a:t>print("x	</a:t>
            </a:r>
            <a:r>
              <a:rPr sz="1900" dirty="0">
                <a:solidFill>
                  <a:srgbClr val="160A20"/>
                </a:solidFill>
                <a:latin typeface="Courier New"/>
                <a:cs typeface="Courier New"/>
              </a:rPr>
              <a:t>s</a:t>
            </a:r>
            <a:r>
              <a:rPr sz="1900" spc="-55" dirty="0">
                <a:solidFill>
                  <a:srgbClr val="160A20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160A20"/>
                </a:solidFill>
                <a:latin typeface="Courier New"/>
                <a:cs typeface="Courier New"/>
              </a:rPr>
              <a:t>smaller"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06067" y="5511800"/>
            <a:ext cx="5829300" cy="375920"/>
          </a:xfrm>
          <a:prstGeom prst="rect">
            <a:avLst/>
          </a:prstGeom>
          <a:solidFill>
            <a:srgbClr val="E2D6EC"/>
          </a:solidFill>
        </p:spPr>
        <p:txBody>
          <a:bodyPr vert="horz" wrap="square" lIns="0" tIns="27940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220"/>
              </a:spcBef>
              <a:tabLst>
                <a:tab pos="1539875" algn="l"/>
              </a:tabLst>
            </a:pPr>
            <a:r>
              <a:rPr sz="1900" spc="-10" dirty="0">
                <a:solidFill>
                  <a:srgbClr val="160A20"/>
                </a:solidFill>
                <a:latin typeface="Courier New"/>
                <a:cs typeface="Courier New"/>
              </a:rPr>
              <a:t>print("y	</a:t>
            </a:r>
            <a:r>
              <a:rPr sz="1900" dirty="0">
                <a:solidFill>
                  <a:srgbClr val="160A20"/>
                </a:solidFill>
                <a:latin typeface="Courier New"/>
                <a:cs typeface="Courier New"/>
              </a:rPr>
              <a:t>s</a:t>
            </a:r>
            <a:r>
              <a:rPr sz="1900" spc="-55" dirty="0">
                <a:solidFill>
                  <a:srgbClr val="160A20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160A20"/>
                </a:solidFill>
                <a:latin typeface="Courier New"/>
                <a:cs typeface="Courier New"/>
              </a:rPr>
              <a:t>smaller"</a:t>
            </a:r>
            <a:endParaRPr sz="1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45414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dirty="0">
                <a:latin typeface="Courier New"/>
                <a:cs typeface="Courier New"/>
              </a:rPr>
              <a:t>=</a:t>
            </a:r>
            <a:r>
              <a:rPr spc="-1900" dirty="0">
                <a:latin typeface="Courier New"/>
                <a:cs typeface="Courier New"/>
              </a:rPr>
              <a:t> </a:t>
            </a:r>
            <a:r>
              <a:rPr spc="-75" dirty="0"/>
              <a:t>v</a:t>
            </a:r>
            <a:r>
              <a:rPr dirty="0"/>
              <a:t>s</a:t>
            </a:r>
            <a:r>
              <a:rPr spc="-95" dirty="0"/>
              <a:t> </a:t>
            </a:r>
            <a:r>
              <a:rPr spc="-50" dirty="0">
                <a:latin typeface="Courier New"/>
                <a:cs typeface="Courier New"/>
              </a:rPr>
              <a:t>=</a:t>
            </a:r>
            <a:r>
              <a:rPr dirty="0">
                <a:latin typeface="Courier New"/>
                <a:cs typeface="Courier New"/>
              </a:rPr>
              <a:t>=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10259" y="1833056"/>
            <a:ext cx="6426200" cy="405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000"/>
              </a:lnSpc>
              <a:spcBef>
                <a:spcPts val="105"/>
              </a:spcBef>
            </a:pPr>
            <a:r>
              <a:rPr sz="2000" dirty="0">
                <a:latin typeface="Courier New"/>
                <a:cs typeface="Courier New"/>
              </a:rPr>
              <a:t>x = </a:t>
            </a:r>
            <a:r>
              <a:rPr sz="2000" spc="-5" dirty="0">
                <a:latin typeface="Courier New"/>
                <a:cs typeface="Courier New"/>
              </a:rPr>
              <a:t>float(input("Enter </a:t>
            </a:r>
            <a:r>
              <a:rPr sz="2000" dirty="0">
                <a:latin typeface="Courier New"/>
                <a:cs typeface="Courier New"/>
              </a:rPr>
              <a:t>a </a:t>
            </a:r>
            <a:r>
              <a:rPr sz="2000" spc="-5" dirty="0">
                <a:latin typeface="Courier New"/>
                <a:cs typeface="Courier New"/>
              </a:rPr>
              <a:t>number for x: ")) </a:t>
            </a:r>
            <a:r>
              <a:rPr sz="2000" spc="-119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y = float(input("Enter a number for y: ")) </a:t>
            </a:r>
            <a:r>
              <a:rPr sz="2000" spc="-119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if x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== y:</a:t>
            </a:r>
            <a:endParaRPr sz="2000">
              <a:latin typeface="Courier New"/>
              <a:cs typeface="Courier New"/>
            </a:endParaRPr>
          </a:p>
          <a:p>
            <a:pPr marL="622300" marR="1833245" algn="just">
              <a:lnSpc>
                <a:spcPct val="120000"/>
              </a:lnSpc>
            </a:pPr>
            <a:r>
              <a:rPr sz="2000" spc="-5" dirty="0">
                <a:latin typeface="Courier New"/>
                <a:cs typeface="Courier New"/>
              </a:rPr>
              <a:t>print("x and y are equal") </a:t>
            </a:r>
            <a:r>
              <a:rPr sz="2000" spc="-119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if y != 0:</a:t>
            </a:r>
            <a:endParaRPr sz="2000">
              <a:latin typeface="Courier New"/>
              <a:cs typeface="Courier New"/>
            </a:endParaRPr>
          </a:p>
          <a:p>
            <a:pPr marL="12700" marR="156210" indent="1219200" algn="just">
              <a:lnSpc>
                <a:spcPct val="120000"/>
              </a:lnSpc>
            </a:pPr>
            <a:r>
              <a:rPr sz="2000" spc="-5" dirty="0">
                <a:latin typeface="Courier New"/>
                <a:cs typeface="Courier New"/>
              </a:rPr>
              <a:t>print("therefore, x / y is", x/y) </a:t>
            </a:r>
            <a:r>
              <a:rPr sz="2000" spc="-119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elif x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&lt; y:</a:t>
            </a:r>
            <a:endParaRPr sz="2000">
              <a:latin typeface="Courier New"/>
              <a:cs typeface="Courier New"/>
            </a:endParaRPr>
          </a:p>
          <a:p>
            <a:pPr marL="12700" marR="2595245" indent="609600" algn="just">
              <a:lnSpc>
                <a:spcPts val="2880"/>
              </a:lnSpc>
              <a:spcBef>
                <a:spcPts val="175"/>
              </a:spcBef>
            </a:pPr>
            <a:r>
              <a:rPr sz="2000" spc="-5" dirty="0">
                <a:latin typeface="Courier New"/>
                <a:cs typeface="Courier New"/>
              </a:rPr>
              <a:t>print("x is smaller") </a:t>
            </a:r>
            <a:r>
              <a:rPr sz="2000" spc="-119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else:</a:t>
            </a:r>
            <a:endParaRPr sz="2000">
              <a:latin typeface="Courier New"/>
              <a:cs typeface="Courier New"/>
            </a:endParaRPr>
          </a:p>
          <a:p>
            <a:pPr marL="12700" marR="2595245" indent="609600" algn="just">
              <a:lnSpc>
                <a:spcPts val="2880"/>
              </a:lnSpc>
            </a:pPr>
            <a:r>
              <a:rPr sz="2000" spc="-5" dirty="0">
                <a:latin typeface="Courier New"/>
                <a:cs typeface="Courier New"/>
              </a:rPr>
              <a:t>print("y is smaller") </a:t>
            </a:r>
            <a:r>
              <a:rPr sz="2000" spc="-119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print("thanks!")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15339" y="2599944"/>
            <a:ext cx="8052434" cy="1334770"/>
            <a:chOff x="815339" y="2599944"/>
            <a:chExt cx="8052434" cy="1334770"/>
          </a:xfrm>
        </p:grpSpPr>
        <p:sp>
          <p:nvSpPr>
            <p:cNvPr id="6" name="object 6"/>
            <p:cNvSpPr/>
            <p:nvPr/>
          </p:nvSpPr>
          <p:spPr>
            <a:xfrm>
              <a:off x="823340" y="2607945"/>
              <a:ext cx="6672580" cy="438150"/>
            </a:xfrm>
            <a:custGeom>
              <a:avLst/>
              <a:gdLst/>
              <a:ahLst/>
              <a:cxnLst/>
              <a:rect l="l" t="t" r="r" b="b"/>
              <a:pathLst>
                <a:path w="6672580" h="438150">
                  <a:moveTo>
                    <a:pt x="0" y="438150"/>
                  </a:moveTo>
                  <a:lnTo>
                    <a:pt x="6672072" y="438150"/>
                  </a:lnTo>
                  <a:lnTo>
                    <a:pt x="6672072" y="0"/>
                  </a:lnTo>
                  <a:lnTo>
                    <a:pt x="0" y="0"/>
                  </a:lnTo>
                  <a:lnTo>
                    <a:pt x="0" y="438150"/>
                  </a:lnTo>
                  <a:close/>
                </a:path>
              </a:pathLst>
            </a:custGeom>
            <a:ln w="1600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65797" y="2633090"/>
              <a:ext cx="1601469" cy="130124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1421" y="3376612"/>
            <a:ext cx="220027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5"/>
              </a:lnSpc>
            </a:pPr>
            <a:r>
              <a:rPr sz="1600" dirty="0">
                <a:latin typeface="Courier New"/>
                <a:cs typeface="Courier New"/>
              </a:rPr>
              <a:t>&lt;set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background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to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25580" y="3376612"/>
            <a:ext cx="195580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5"/>
              </a:lnSpc>
            </a:pPr>
            <a:r>
              <a:rPr sz="1600" spc="-5" dirty="0">
                <a:latin typeface="Courier New"/>
                <a:cs typeface="Courier New"/>
              </a:rPr>
              <a:t>woo</a:t>
            </a:r>
            <a:r>
              <a:rPr sz="1600" dirty="0">
                <a:latin typeface="Courier New"/>
                <a:cs typeface="Courier New"/>
              </a:rPr>
              <a:t>d</a:t>
            </a:r>
            <a:r>
              <a:rPr sz="1600" spc="-5" dirty="0">
                <a:latin typeface="Courier New"/>
                <a:cs typeface="Courier New"/>
              </a:rPr>
              <a:t>s_</a:t>
            </a:r>
            <a:r>
              <a:rPr sz="1600" spc="5" dirty="0">
                <a:latin typeface="Courier New"/>
                <a:cs typeface="Courier New"/>
              </a:rPr>
              <a:t>b</a:t>
            </a:r>
            <a:r>
              <a:rPr sz="1600" spc="-5" dirty="0">
                <a:latin typeface="Courier New"/>
                <a:cs typeface="Courier New"/>
              </a:rPr>
              <a:t>ackg</a:t>
            </a:r>
            <a:r>
              <a:rPr sz="1600" dirty="0">
                <a:latin typeface="Courier New"/>
                <a:cs typeface="Courier New"/>
              </a:rPr>
              <a:t>r</a:t>
            </a:r>
            <a:r>
              <a:rPr sz="1600" spc="-5" dirty="0">
                <a:latin typeface="Courier New"/>
                <a:cs typeface="Courier New"/>
              </a:rPr>
              <a:t>ound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82401" y="3376612"/>
            <a:ext cx="12255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5"/>
              </a:lnSpc>
            </a:pPr>
            <a:r>
              <a:rPr sz="1600" dirty="0"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1421" y="3620350"/>
            <a:ext cx="1834514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5"/>
              </a:lnSpc>
            </a:pPr>
            <a:r>
              <a:rPr sz="1600" spc="-5" dirty="0">
                <a:latin typeface="Courier New"/>
                <a:cs typeface="Courier New"/>
              </a:rPr>
              <a:t>if &lt;exit right&gt;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35539" y="3620350"/>
            <a:ext cx="12255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5"/>
              </a:lnSpc>
            </a:pPr>
            <a:r>
              <a:rPr sz="1600" spc="-5" dirty="0">
                <a:latin typeface="Courier New"/>
                <a:cs typeface="Courier New"/>
              </a:rPr>
              <a:t>: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90524" y="3864291"/>
            <a:ext cx="220027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5"/>
              </a:lnSpc>
            </a:pPr>
            <a:r>
              <a:rPr sz="1600" dirty="0">
                <a:latin typeface="Courier New"/>
                <a:cs typeface="Courier New"/>
              </a:rPr>
              <a:t>&lt;set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background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to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14723" y="3864291"/>
            <a:ext cx="195643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5"/>
              </a:lnSpc>
            </a:pPr>
            <a:r>
              <a:rPr sz="1600" spc="-5" dirty="0">
                <a:latin typeface="Courier New"/>
                <a:cs typeface="Courier New"/>
              </a:rPr>
              <a:t>wo</a:t>
            </a:r>
            <a:r>
              <a:rPr sz="1600" spc="5" dirty="0">
                <a:latin typeface="Courier New"/>
                <a:cs typeface="Courier New"/>
              </a:rPr>
              <a:t>o</a:t>
            </a:r>
            <a:r>
              <a:rPr sz="1600" spc="-5" dirty="0">
                <a:latin typeface="Courier New"/>
                <a:cs typeface="Courier New"/>
              </a:rPr>
              <a:t>ds_b</a:t>
            </a:r>
            <a:r>
              <a:rPr sz="1600" dirty="0">
                <a:latin typeface="Courier New"/>
                <a:cs typeface="Courier New"/>
              </a:rPr>
              <a:t>a</a:t>
            </a:r>
            <a:r>
              <a:rPr sz="1600" spc="-5" dirty="0">
                <a:latin typeface="Courier New"/>
                <a:cs typeface="Courier New"/>
              </a:rPr>
              <a:t>ckg</a:t>
            </a:r>
            <a:r>
              <a:rPr sz="1600" dirty="0">
                <a:latin typeface="Courier New"/>
                <a:cs typeface="Courier New"/>
              </a:rPr>
              <a:t>r</a:t>
            </a:r>
            <a:r>
              <a:rPr sz="1600" spc="-5" dirty="0">
                <a:latin typeface="Courier New"/>
                <a:cs typeface="Courier New"/>
              </a:rPr>
              <a:t>ou</a:t>
            </a:r>
            <a:r>
              <a:rPr sz="1600" spc="5" dirty="0">
                <a:latin typeface="Courier New"/>
                <a:cs typeface="Courier New"/>
              </a:rPr>
              <a:t>n</a:t>
            </a:r>
            <a:r>
              <a:rPr sz="1600" dirty="0">
                <a:latin typeface="Courier New"/>
                <a:cs typeface="Courier New"/>
              </a:rPr>
              <a:t>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71747" y="3864291"/>
            <a:ext cx="12255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5"/>
              </a:lnSpc>
            </a:pPr>
            <a:r>
              <a:rPr sz="1600" dirty="0"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90321" y="4108029"/>
            <a:ext cx="24447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5"/>
              </a:lnSpc>
            </a:pPr>
            <a:r>
              <a:rPr sz="1600" spc="-5" dirty="0">
                <a:latin typeface="Courier New"/>
                <a:cs typeface="Courier New"/>
              </a:rPr>
              <a:t>if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57515" y="4108029"/>
            <a:ext cx="146685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5"/>
              </a:lnSpc>
            </a:pPr>
            <a:r>
              <a:rPr sz="1600" spc="-5" dirty="0">
                <a:latin typeface="Courier New"/>
                <a:cs typeface="Courier New"/>
              </a:rPr>
              <a:t>&lt;exit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right&gt;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24399" y="4108029"/>
            <a:ext cx="12255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5"/>
              </a:lnSpc>
            </a:pPr>
            <a:r>
              <a:rPr sz="1600" dirty="0">
                <a:latin typeface="Courier New"/>
                <a:cs typeface="Courier New"/>
              </a:rPr>
              <a:t>: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80794" y="4351863"/>
            <a:ext cx="122555" cy="231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5"/>
              </a:lnSpc>
            </a:pPr>
            <a:r>
              <a:rPr sz="1600" dirty="0">
                <a:latin typeface="Courier New"/>
                <a:cs typeface="Courier New"/>
              </a:rPr>
              <a:t>&lt;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02815" y="4351863"/>
            <a:ext cx="2078355" cy="231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5"/>
              </a:lnSpc>
            </a:pPr>
            <a:r>
              <a:rPr sz="1600" spc="-5" dirty="0">
                <a:latin typeface="Courier New"/>
                <a:cs typeface="Courier New"/>
              </a:rPr>
              <a:t>set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background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to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04048" y="4351863"/>
            <a:ext cx="1956435" cy="231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5"/>
              </a:lnSpc>
            </a:pPr>
            <a:r>
              <a:rPr sz="1600" spc="-5" dirty="0">
                <a:latin typeface="Courier New"/>
                <a:cs typeface="Courier New"/>
              </a:rPr>
              <a:t>wood</a:t>
            </a:r>
            <a:r>
              <a:rPr sz="1600" dirty="0">
                <a:latin typeface="Courier New"/>
                <a:cs typeface="Courier New"/>
              </a:rPr>
              <a:t>s</a:t>
            </a:r>
            <a:r>
              <a:rPr sz="1600" spc="-5" dirty="0">
                <a:latin typeface="Courier New"/>
                <a:cs typeface="Courier New"/>
              </a:rPr>
              <a:t>_background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61071" y="4351863"/>
            <a:ext cx="122555" cy="231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5"/>
              </a:lnSpc>
            </a:pPr>
            <a:r>
              <a:rPr sz="1600" dirty="0"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36474" y="4596168"/>
            <a:ext cx="12255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5"/>
              </a:lnSpc>
            </a:pPr>
            <a:r>
              <a:rPr sz="1600" spc="-5" dirty="0">
                <a:latin typeface="Courier New"/>
                <a:cs typeface="Courier New"/>
              </a:rPr>
              <a:t>.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80794" y="4596168"/>
            <a:ext cx="305625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5"/>
              </a:lnSpc>
            </a:pPr>
            <a:r>
              <a:rPr sz="1600" spc="-5" dirty="0">
                <a:latin typeface="Courier New"/>
                <a:cs typeface="Courier New"/>
              </a:rPr>
              <a:t>and </a:t>
            </a:r>
            <a:r>
              <a:rPr sz="1600" dirty="0">
                <a:latin typeface="Courier New"/>
                <a:cs typeface="Courier New"/>
              </a:rPr>
              <a:t>so </a:t>
            </a:r>
            <a:r>
              <a:rPr sz="1600" spc="-5" dirty="0">
                <a:latin typeface="Courier New"/>
                <a:cs typeface="Courier New"/>
              </a:rPr>
              <a:t>on</a:t>
            </a:r>
            <a:r>
              <a:rPr sz="1600" dirty="0">
                <a:latin typeface="Courier New"/>
                <a:cs typeface="Courier New"/>
              </a:rPr>
              <a:t> and </a:t>
            </a:r>
            <a:r>
              <a:rPr sz="1600" spc="-5" dirty="0">
                <a:latin typeface="Courier New"/>
                <a:cs typeface="Courier New"/>
              </a:rPr>
              <a:t>on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and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on..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90673" y="4839906"/>
            <a:ext cx="489584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5"/>
              </a:lnSpc>
            </a:pPr>
            <a:r>
              <a:rPr sz="1600" spc="-5" dirty="0">
                <a:latin typeface="Courier New"/>
                <a:cs typeface="Courier New"/>
              </a:rPr>
              <a:t>el</a:t>
            </a:r>
            <a:r>
              <a:rPr sz="1600" spc="5" dirty="0">
                <a:latin typeface="Courier New"/>
                <a:cs typeface="Courier New"/>
              </a:rPr>
              <a:t>s</a:t>
            </a:r>
            <a:r>
              <a:rPr sz="1600" dirty="0">
                <a:latin typeface="Courier New"/>
                <a:cs typeface="Courier New"/>
              </a:rPr>
              <a:t>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80794" y="4839906"/>
            <a:ext cx="12255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5"/>
              </a:lnSpc>
            </a:pPr>
            <a:r>
              <a:rPr sz="1600" dirty="0">
                <a:latin typeface="Courier New"/>
                <a:cs typeface="Courier New"/>
              </a:rPr>
              <a:t>: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80794" y="5083644"/>
            <a:ext cx="12255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5"/>
              </a:lnSpc>
            </a:pPr>
            <a:r>
              <a:rPr sz="1600" dirty="0">
                <a:latin typeface="Courier New"/>
                <a:cs typeface="Courier New"/>
              </a:rPr>
              <a:t>&lt;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02662" y="5083644"/>
            <a:ext cx="207835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5"/>
              </a:lnSpc>
            </a:pPr>
            <a:r>
              <a:rPr sz="1600" spc="-5" dirty="0">
                <a:latin typeface="Courier New"/>
                <a:cs typeface="Courier New"/>
              </a:rPr>
              <a:t>set background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to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03896" y="5083644"/>
            <a:ext cx="183324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5"/>
              </a:lnSpc>
            </a:pPr>
            <a:r>
              <a:rPr sz="1600" spc="-5" dirty="0">
                <a:latin typeface="Courier New"/>
                <a:cs typeface="Courier New"/>
              </a:rPr>
              <a:t>exi</a:t>
            </a:r>
            <a:r>
              <a:rPr sz="1600" dirty="0">
                <a:latin typeface="Courier New"/>
                <a:cs typeface="Courier New"/>
              </a:rPr>
              <a:t>t</a:t>
            </a:r>
            <a:r>
              <a:rPr sz="1600" spc="-5" dirty="0">
                <a:latin typeface="Courier New"/>
                <a:cs typeface="Courier New"/>
              </a:rPr>
              <a:t>_ba</a:t>
            </a:r>
            <a:r>
              <a:rPr sz="1600" dirty="0">
                <a:latin typeface="Courier New"/>
                <a:cs typeface="Courier New"/>
              </a:rPr>
              <a:t>c</a:t>
            </a:r>
            <a:r>
              <a:rPr sz="1600" spc="-5" dirty="0">
                <a:latin typeface="Courier New"/>
                <a:cs typeface="Courier New"/>
              </a:rPr>
              <a:t>kg</a:t>
            </a:r>
            <a:r>
              <a:rPr sz="1600" spc="5" dirty="0">
                <a:latin typeface="Courier New"/>
                <a:cs typeface="Courier New"/>
              </a:rPr>
              <a:t>r</a:t>
            </a:r>
            <a:r>
              <a:rPr sz="1600" spc="-5" dirty="0">
                <a:latin typeface="Courier New"/>
                <a:cs typeface="Courier New"/>
              </a:rPr>
              <a:t>ound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938237" y="5083644"/>
            <a:ext cx="12255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5"/>
              </a:lnSpc>
            </a:pPr>
            <a:r>
              <a:rPr sz="1600" dirty="0"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90469" y="5327382"/>
            <a:ext cx="12255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5"/>
              </a:lnSpc>
            </a:pPr>
            <a:r>
              <a:rPr sz="1600" spc="-5" dirty="0">
                <a:latin typeface="Courier New"/>
                <a:cs typeface="Courier New"/>
              </a:rPr>
              <a:t>: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01162" y="5327382"/>
            <a:ext cx="489584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5"/>
              </a:lnSpc>
            </a:pPr>
            <a:r>
              <a:rPr sz="1600" spc="-5" dirty="0">
                <a:latin typeface="Courier New"/>
                <a:cs typeface="Courier New"/>
              </a:rPr>
              <a:t>e</a:t>
            </a:r>
            <a:r>
              <a:rPr sz="1600" spc="5" dirty="0">
                <a:latin typeface="Courier New"/>
                <a:cs typeface="Courier New"/>
              </a:rPr>
              <a:t>l</a:t>
            </a:r>
            <a:r>
              <a:rPr sz="1600" spc="-5" dirty="0">
                <a:latin typeface="Courier New"/>
                <a:cs typeface="Courier New"/>
              </a:rPr>
              <a:t>se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90266" y="5571323"/>
            <a:ext cx="220027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5"/>
              </a:lnSpc>
            </a:pPr>
            <a:r>
              <a:rPr sz="1600" dirty="0">
                <a:latin typeface="Courier New"/>
                <a:cs typeface="Courier New"/>
              </a:rPr>
              <a:t>&lt;set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background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to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614465" y="5571323"/>
            <a:ext cx="183324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5"/>
              </a:lnSpc>
            </a:pPr>
            <a:r>
              <a:rPr sz="1600" spc="-5" dirty="0">
                <a:latin typeface="Courier New"/>
                <a:cs typeface="Courier New"/>
              </a:rPr>
              <a:t>ex</a:t>
            </a:r>
            <a:r>
              <a:rPr sz="1600" spc="5" dirty="0">
                <a:latin typeface="Courier New"/>
                <a:cs typeface="Courier New"/>
              </a:rPr>
              <a:t>i</a:t>
            </a:r>
            <a:r>
              <a:rPr sz="1600" spc="-5" dirty="0">
                <a:latin typeface="Courier New"/>
                <a:cs typeface="Courier New"/>
              </a:rPr>
              <a:t>t_ba</a:t>
            </a:r>
            <a:r>
              <a:rPr sz="1600" dirty="0">
                <a:latin typeface="Courier New"/>
                <a:cs typeface="Courier New"/>
              </a:rPr>
              <a:t>c</a:t>
            </a:r>
            <a:r>
              <a:rPr sz="1600" spc="-5" dirty="0">
                <a:latin typeface="Courier New"/>
                <a:cs typeface="Courier New"/>
              </a:rPr>
              <a:t>kgr</a:t>
            </a:r>
            <a:r>
              <a:rPr sz="1600" dirty="0">
                <a:latin typeface="Courier New"/>
                <a:cs typeface="Courier New"/>
              </a:rPr>
              <a:t>o</a:t>
            </a:r>
            <a:r>
              <a:rPr sz="1600" spc="-5" dirty="0">
                <a:latin typeface="Courier New"/>
                <a:cs typeface="Courier New"/>
              </a:rPr>
              <a:t>und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449620" y="5571323"/>
            <a:ext cx="12255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5"/>
              </a:lnSpc>
            </a:pPr>
            <a:r>
              <a:rPr sz="1600" dirty="0"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00959" y="6058799"/>
            <a:ext cx="220027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5"/>
              </a:lnSpc>
            </a:pPr>
            <a:r>
              <a:rPr sz="1600" dirty="0">
                <a:latin typeface="Courier New"/>
                <a:cs typeface="Courier New"/>
              </a:rPr>
              <a:t>&lt;set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background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to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125118" y="6058799"/>
            <a:ext cx="183324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5"/>
              </a:lnSpc>
            </a:pPr>
            <a:r>
              <a:rPr sz="1600" spc="-5" dirty="0">
                <a:latin typeface="Courier New"/>
                <a:cs typeface="Courier New"/>
              </a:rPr>
              <a:t>exi</a:t>
            </a:r>
            <a:r>
              <a:rPr sz="1600" dirty="0">
                <a:latin typeface="Courier New"/>
                <a:cs typeface="Courier New"/>
              </a:rPr>
              <a:t>t</a:t>
            </a:r>
            <a:r>
              <a:rPr sz="1600" spc="-5" dirty="0">
                <a:latin typeface="Courier New"/>
                <a:cs typeface="Courier New"/>
              </a:rPr>
              <a:t>_b</a:t>
            </a:r>
            <a:r>
              <a:rPr sz="1600" spc="5" dirty="0">
                <a:latin typeface="Courier New"/>
                <a:cs typeface="Courier New"/>
              </a:rPr>
              <a:t>a</a:t>
            </a:r>
            <a:r>
              <a:rPr sz="1600" spc="-5" dirty="0">
                <a:latin typeface="Courier New"/>
                <a:cs typeface="Courier New"/>
              </a:rPr>
              <a:t>ckgr</a:t>
            </a:r>
            <a:r>
              <a:rPr sz="1600" dirty="0">
                <a:latin typeface="Courier New"/>
                <a:cs typeface="Courier New"/>
              </a:rPr>
              <a:t>o</a:t>
            </a:r>
            <a:r>
              <a:rPr sz="1600" spc="-5" dirty="0">
                <a:latin typeface="Courier New"/>
                <a:cs typeface="Courier New"/>
              </a:rPr>
              <a:t>und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959256" y="6058799"/>
            <a:ext cx="12255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5"/>
              </a:lnSpc>
            </a:pPr>
            <a:r>
              <a:rPr sz="1600" dirty="0"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</p:txBody>
      </p:sp>
      <p:pic>
        <p:nvPicPr>
          <p:cNvPr id="33" name="object 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5760" y="19049"/>
            <a:ext cx="4096545" cy="2782656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130557" y="144271"/>
            <a:ext cx="7960359" cy="321183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5063490" marR="407034" indent="-92075">
              <a:lnSpc>
                <a:spcPts val="2810"/>
              </a:lnSpc>
              <a:spcBef>
                <a:spcPts val="450"/>
              </a:spcBef>
              <a:buClr>
                <a:srgbClr val="585858"/>
              </a:buClr>
              <a:buFont typeface="Wingdings"/>
              <a:buChar char=""/>
              <a:tabLst>
                <a:tab pos="5198110" algn="l"/>
              </a:tabLst>
            </a:pPr>
            <a:r>
              <a:rPr sz="2600" spc="-10" dirty="0">
                <a:latin typeface="Calibri"/>
                <a:cs typeface="Calibri"/>
              </a:rPr>
              <a:t>Legend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Zelda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–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Lost </a:t>
            </a:r>
            <a:r>
              <a:rPr sz="2600" spc="-30" dirty="0">
                <a:latin typeface="Calibri"/>
                <a:cs typeface="Calibri"/>
              </a:rPr>
              <a:t>Woods</a:t>
            </a:r>
            <a:endParaRPr sz="2600">
              <a:latin typeface="Calibri"/>
              <a:cs typeface="Calibri"/>
            </a:endParaRPr>
          </a:p>
          <a:p>
            <a:pPr marL="5064125" marR="5080" indent="-92075">
              <a:lnSpc>
                <a:spcPct val="90000"/>
              </a:lnSpc>
              <a:spcBef>
                <a:spcPts val="1355"/>
              </a:spcBef>
              <a:buClr>
                <a:srgbClr val="585858"/>
              </a:buClr>
              <a:buFont typeface="Wingdings"/>
              <a:buChar char=""/>
              <a:tabLst>
                <a:tab pos="5198745" algn="l"/>
              </a:tabLst>
            </a:pPr>
            <a:r>
              <a:rPr sz="2600" spc="-25" dirty="0">
                <a:latin typeface="Calibri"/>
                <a:cs typeface="Calibri"/>
              </a:rPr>
              <a:t>keep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going</a:t>
            </a:r>
            <a:r>
              <a:rPr sz="2600" spc="-5" dirty="0">
                <a:latin typeface="Calibri"/>
                <a:cs typeface="Calibri"/>
              </a:rPr>
              <a:t> right,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takes</a:t>
            </a:r>
            <a:r>
              <a:rPr sz="2600" spc="-15" dirty="0">
                <a:latin typeface="Calibri"/>
                <a:cs typeface="Calibri"/>
              </a:rPr>
              <a:t> you </a:t>
            </a:r>
            <a:r>
              <a:rPr sz="2600" spc="-5" dirty="0">
                <a:latin typeface="Calibri"/>
                <a:cs typeface="Calibri"/>
              </a:rPr>
              <a:t>back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dirty="0">
                <a:latin typeface="Calibri"/>
                <a:cs typeface="Calibri"/>
              </a:rPr>
              <a:t>this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same </a:t>
            </a:r>
            <a:r>
              <a:rPr sz="2600" spc="-10" dirty="0">
                <a:latin typeface="Calibri"/>
                <a:cs typeface="Calibri"/>
              </a:rPr>
              <a:t>screen, stuck </a:t>
            </a:r>
            <a:r>
              <a:rPr sz="2600" spc="-5" dirty="0">
                <a:latin typeface="Calibri"/>
                <a:cs typeface="Calibri"/>
              </a:rPr>
              <a:t>in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loop</a:t>
            </a:r>
            <a:endParaRPr sz="2600">
              <a:latin typeface="Calibri"/>
              <a:cs typeface="Calibri"/>
            </a:endParaRPr>
          </a:p>
          <a:p>
            <a:pPr marL="12700" marR="2747645">
              <a:lnSpc>
                <a:spcPct val="112900"/>
              </a:lnSpc>
              <a:spcBef>
                <a:spcPts val="2165"/>
              </a:spcBef>
            </a:pPr>
            <a:r>
              <a:rPr sz="900" dirty="0">
                <a:latin typeface="Verdana"/>
                <a:cs typeface="Verdana"/>
              </a:rPr>
              <a:t>Image </a:t>
            </a:r>
            <a:r>
              <a:rPr sz="900" spc="-5" dirty="0">
                <a:latin typeface="Verdana"/>
                <a:cs typeface="Verdana"/>
              </a:rPr>
              <a:t>Courtesy Nintendo, </a:t>
            </a:r>
            <a:r>
              <a:rPr sz="900" dirty="0">
                <a:latin typeface="Verdana"/>
                <a:cs typeface="Verdana"/>
              </a:rPr>
              <a:t>All </a:t>
            </a:r>
            <a:r>
              <a:rPr sz="900" spc="-5" dirty="0">
                <a:latin typeface="Verdana"/>
                <a:cs typeface="Verdana"/>
              </a:rPr>
              <a:t>Rights Reserved. This </a:t>
            </a:r>
            <a:r>
              <a:rPr sz="900" dirty="0">
                <a:latin typeface="Verdana"/>
                <a:cs typeface="Verdana"/>
              </a:rPr>
              <a:t>content </a:t>
            </a:r>
            <a:r>
              <a:rPr sz="900" spc="-5" dirty="0">
                <a:latin typeface="Verdana"/>
                <a:cs typeface="Verdana"/>
              </a:rPr>
              <a:t>is </a:t>
            </a:r>
            <a:r>
              <a:rPr sz="900" dirty="0">
                <a:latin typeface="Verdana"/>
                <a:cs typeface="Verdana"/>
              </a:rPr>
              <a:t>excluded from our </a:t>
            </a:r>
            <a:r>
              <a:rPr sz="900" spc="-5" dirty="0">
                <a:latin typeface="Verdana"/>
                <a:cs typeface="Verdana"/>
              </a:rPr>
              <a:t>Creative </a:t>
            </a:r>
            <a:r>
              <a:rPr sz="900" spc="-305" dirty="0">
                <a:latin typeface="Verdana"/>
                <a:cs typeface="Verdana"/>
              </a:rPr>
              <a:t> </a:t>
            </a:r>
            <a:r>
              <a:rPr sz="900" spc="-5" dirty="0">
                <a:latin typeface="Verdana"/>
                <a:cs typeface="Verdana"/>
              </a:rPr>
              <a:t>Commons</a:t>
            </a:r>
            <a:r>
              <a:rPr sz="900" spc="-10" dirty="0">
                <a:latin typeface="Verdana"/>
                <a:cs typeface="Verdana"/>
              </a:rPr>
              <a:t> </a:t>
            </a:r>
            <a:r>
              <a:rPr sz="900" spc="-5" dirty="0">
                <a:latin typeface="Verdana"/>
                <a:cs typeface="Verdana"/>
              </a:rPr>
              <a:t>license.</a:t>
            </a:r>
            <a:r>
              <a:rPr sz="900" spc="-10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For</a:t>
            </a:r>
            <a:r>
              <a:rPr sz="900" spc="-5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more</a:t>
            </a:r>
            <a:r>
              <a:rPr sz="900" spc="-5" dirty="0">
                <a:latin typeface="Verdana"/>
                <a:cs typeface="Verdana"/>
              </a:rPr>
              <a:t> information,</a:t>
            </a:r>
            <a:r>
              <a:rPr sz="900" spc="-10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see</a:t>
            </a:r>
            <a:r>
              <a:rPr sz="900" spc="-5" dirty="0">
                <a:latin typeface="Verdana"/>
                <a:cs typeface="Verdana"/>
              </a:rPr>
              <a:t> </a:t>
            </a:r>
            <a:r>
              <a:rPr sz="900" dirty="0">
                <a:solidFill>
                  <a:srgbClr val="0000FF"/>
                </a:solidFill>
                <a:latin typeface="Verdana"/>
                <a:cs typeface="Verdana"/>
                <a:hlinkClick r:id="rId3"/>
              </a:rPr>
              <a:t>http://ocw.mit.edu/help/faq-fair-use/</a:t>
            </a:r>
            <a:r>
              <a:rPr sz="900" dirty="0">
                <a:latin typeface="Verdana"/>
                <a:cs typeface="Verdana"/>
              </a:rPr>
              <a:t>.</a:t>
            </a:r>
            <a:endParaRPr sz="900">
              <a:latin typeface="Verdana"/>
              <a:cs typeface="Verdana"/>
            </a:endParaRPr>
          </a:p>
          <a:p>
            <a:pPr marL="182245">
              <a:lnSpc>
                <a:spcPts val="1920"/>
              </a:lnSpc>
            </a:pPr>
            <a:r>
              <a:rPr sz="1600" spc="-5" dirty="0">
                <a:latin typeface="Courier New"/>
                <a:cs typeface="Courier New"/>
              </a:rPr>
              <a:t>if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&lt;exit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right&gt;: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96455" y="5528830"/>
            <a:ext cx="5829300" cy="300990"/>
          </a:xfrm>
          <a:custGeom>
            <a:avLst/>
            <a:gdLst/>
            <a:ahLst/>
            <a:cxnLst/>
            <a:rect l="l" t="t" r="r" b="b"/>
            <a:pathLst>
              <a:path w="5829300" h="300989">
                <a:moveTo>
                  <a:pt x="5829300" y="290830"/>
                </a:moveTo>
                <a:lnTo>
                  <a:pt x="509028" y="290830"/>
                </a:lnTo>
                <a:lnTo>
                  <a:pt x="509028" y="0"/>
                </a:lnTo>
                <a:lnTo>
                  <a:pt x="0" y="0"/>
                </a:lnTo>
                <a:lnTo>
                  <a:pt x="0" y="290830"/>
                </a:lnTo>
                <a:lnTo>
                  <a:pt x="0" y="300990"/>
                </a:lnTo>
                <a:lnTo>
                  <a:pt x="5829300" y="300990"/>
                </a:lnTo>
                <a:lnTo>
                  <a:pt x="5829300" y="290830"/>
                </a:lnTo>
                <a:close/>
              </a:path>
            </a:pathLst>
          </a:custGeom>
          <a:solidFill>
            <a:srgbClr val="E2D6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96464" y="3847341"/>
            <a:ext cx="509270" cy="1499870"/>
          </a:xfrm>
          <a:custGeom>
            <a:avLst/>
            <a:gdLst/>
            <a:ahLst/>
            <a:cxnLst/>
            <a:rect l="l" t="t" r="r" b="b"/>
            <a:pathLst>
              <a:path w="509269" h="1499870">
                <a:moveTo>
                  <a:pt x="0" y="1499870"/>
                </a:moveTo>
                <a:lnTo>
                  <a:pt x="509028" y="1499870"/>
                </a:lnTo>
                <a:lnTo>
                  <a:pt x="509028" y="0"/>
                </a:lnTo>
                <a:lnTo>
                  <a:pt x="0" y="0"/>
                </a:lnTo>
                <a:lnTo>
                  <a:pt x="0" y="1499870"/>
                </a:lnTo>
                <a:close/>
              </a:path>
            </a:pathLst>
          </a:custGeom>
          <a:solidFill>
            <a:srgbClr val="E2D6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96464" y="3374901"/>
            <a:ext cx="5829300" cy="472440"/>
          </a:xfrm>
          <a:prstGeom prst="rect">
            <a:avLst/>
          </a:prstGeom>
          <a:solidFill>
            <a:srgbClr val="E2D6EC"/>
          </a:solidFill>
        </p:spPr>
        <p:txBody>
          <a:bodyPr vert="horz" wrap="square" lIns="0" tIns="0" rIns="0" bIns="0" rtlCol="0">
            <a:spAutoFit/>
          </a:bodyPr>
          <a:lstStyle/>
          <a:p>
            <a:pPr marL="104775">
              <a:lnSpc>
                <a:spcPts val="1670"/>
              </a:lnSpc>
            </a:pPr>
            <a:r>
              <a:rPr sz="1600" dirty="0">
                <a:solidFill>
                  <a:srgbClr val="160A20"/>
                </a:solidFill>
                <a:latin typeface="Courier New"/>
                <a:cs typeface="Courier New"/>
              </a:rPr>
              <a:t>&lt;set</a:t>
            </a:r>
            <a:r>
              <a:rPr sz="1600" spc="-5" dirty="0">
                <a:solidFill>
                  <a:srgbClr val="160A20"/>
                </a:solidFill>
                <a:latin typeface="Courier New"/>
                <a:cs typeface="Courier New"/>
              </a:rPr>
              <a:t> background to</a:t>
            </a:r>
            <a:r>
              <a:rPr sz="1600" spc="10" dirty="0">
                <a:solidFill>
                  <a:srgbClr val="160A2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160A20"/>
                </a:solidFill>
                <a:latin typeface="Courier New"/>
                <a:cs typeface="Courier New"/>
              </a:rPr>
              <a:t>woods_background</a:t>
            </a:r>
            <a:endParaRPr sz="1600">
              <a:latin typeface="Courier New"/>
              <a:cs typeface="Courier New"/>
            </a:endParaRPr>
          </a:p>
          <a:p>
            <a:pPr marL="104775">
              <a:lnSpc>
                <a:spcPct val="100000"/>
              </a:lnSpc>
            </a:pPr>
            <a:r>
              <a:rPr sz="1600" spc="-5" dirty="0">
                <a:solidFill>
                  <a:srgbClr val="160A20"/>
                </a:solidFill>
                <a:latin typeface="Courier New"/>
                <a:cs typeface="Courier New"/>
              </a:rPr>
              <a:t>if</a:t>
            </a:r>
            <a:r>
              <a:rPr sz="1600" spc="-20" dirty="0">
                <a:solidFill>
                  <a:srgbClr val="160A2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160A20"/>
                </a:solidFill>
                <a:latin typeface="Courier New"/>
                <a:cs typeface="Courier New"/>
              </a:rPr>
              <a:t>&lt;exit</a:t>
            </a:r>
            <a:r>
              <a:rPr sz="1600" spc="-20" dirty="0">
                <a:solidFill>
                  <a:srgbClr val="160A2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160A20"/>
                </a:solidFill>
                <a:latin typeface="Courier New"/>
                <a:cs typeface="Courier New"/>
              </a:rPr>
              <a:t>right&gt;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96464" y="5346700"/>
            <a:ext cx="5829300" cy="196208"/>
          </a:xfrm>
          <a:prstGeom prst="rect">
            <a:avLst/>
          </a:prstGeom>
          <a:solidFill>
            <a:srgbClr val="E2D6EC"/>
          </a:solidFill>
        </p:spPr>
        <p:txBody>
          <a:bodyPr vert="horz" wrap="square" lIns="0" tIns="0" rIns="0" bIns="0" rtlCol="0">
            <a:spAutoFit/>
          </a:bodyPr>
          <a:lstStyle/>
          <a:p>
            <a:pPr marL="226695">
              <a:lnSpc>
                <a:spcPts val="1435"/>
              </a:lnSpc>
            </a:pPr>
            <a:r>
              <a:rPr lang="en-US" sz="1600" spc="-5" dirty="0">
                <a:solidFill>
                  <a:srgbClr val="160A20"/>
                </a:solidFill>
                <a:latin typeface="Courier New"/>
                <a:cs typeface="Courier New"/>
              </a:rPr>
              <a:t>e</a:t>
            </a:r>
            <a:r>
              <a:rPr sz="1600" spc="-5" dirty="0">
                <a:solidFill>
                  <a:srgbClr val="160A20"/>
                </a:solidFill>
                <a:latin typeface="Courier New"/>
                <a:cs typeface="Courier New"/>
              </a:rPr>
              <a:t>lse</a:t>
            </a:r>
            <a:endParaRPr sz="1600" dirty="0">
              <a:latin typeface="Courier New"/>
              <a:cs typeface="Courier New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96468" y="5994400"/>
            <a:ext cx="5829300" cy="375920"/>
            <a:chOff x="696468" y="5994400"/>
            <a:chExt cx="5829300" cy="375920"/>
          </a:xfrm>
        </p:grpSpPr>
        <p:sp>
          <p:nvSpPr>
            <p:cNvPr id="40" name="object 40"/>
            <p:cNvSpPr/>
            <p:nvPr/>
          </p:nvSpPr>
          <p:spPr>
            <a:xfrm>
              <a:off x="696468" y="5994399"/>
              <a:ext cx="5829300" cy="340360"/>
            </a:xfrm>
            <a:custGeom>
              <a:avLst/>
              <a:gdLst/>
              <a:ahLst/>
              <a:cxnLst/>
              <a:rect l="l" t="t" r="r" b="b"/>
              <a:pathLst>
                <a:path w="5829300" h="340360">
                  <a:moveTo>
                    <a:pt x="2442070" y="109474"/>
                  </a:moveTo>
                  <a:lnTo>
                    <a:pt x="2305278" y="109474"/>
                  </a:lnTo>
                  <a:lnTo>
                    <a:pt x="2305278" y="272440"/>
                  </a:lnTo>
                  <a:lnTo>
                    <a:pt x="2442070" y="272440"/>
                  </a:lnTo>
                  <a:lnTo>
                    <a:pt x="2442070" y="109474"/>
                  </a:lnTo>
                  <a:close/>
                </a:path>
                <a:path w="5829300" h="340360">
                  <a:moveTo>
                    <a:pt x="5829300" y="0"/>
                  </a:moveTo>
                  <a:lnTo>
                    <a:pt x="4259135" y="0"/>
                  </a:lnTo>
                  <a:lnTo>
                    <a:pt x="4259135" y="105410"/>
                  </a:lnTo>
                  <a:lnTo>
                    <a:pt x="4259135" y="124460"/>
                  </a:lnTo>
                  <a:lnTo>
                    <a:pt x="4259135" y="227330"/>
                  </a:lnTo>
                  <a:lnTo>
                    <a:pt x="4259135" y="289560"/>
                  </a:lnTo>
                  <a:lnTo>
                    <a:pt x="2442070" y="289560"/>
                  </a:lnTo>
                  <a:lnTo>
                    <a:pt x="2442070" y="273050"/>
                  </a:lnTo>
                  <a:lnTo>
                    <a:pt x="114668" y="273050"/>
                  </a:lnTo>
                  <a:lnTo>
                    <a:pt x="114668" y="109220"/>
                  </a:lnTo>
                  <a:lnTo>
                    <a:pt x="2442070" y="109220"/>
                  </a:lnTo>
                  <a:lnTo>
                    <a:pt x="2442070" y="105410"/>
                  </a:lnTo>
                  <a:lnTo>
                    <a:pt x="4259135" y="105410"/>
                  </a:lnTo>
                  <a:lnTo>
                    <a:pt x="4259135" y="0"/>
                  </a:lnTo>
                  <a:lnTo>
                    <a:pt x="0" y="0"/>
                  </a:lnTo>
                  <a:lnTo>
                    <a:pt x="0" y="105410"/>
                  </a:lnTo>
                  <a:lnTo>
                    <a:pt x="0" y="109220"/>
                  </a:lnTo>
                  <a:lnTo>
                    <a:pt x="0" y="273050"/>
                  </a:lnTo>
                  <a:lnTo>
                    <a:pt x="0" y="289560"/>
                  </a:lnTo>
                  <a:lnTo>
                    <a:pt x="0" y="340360"/>
                  </a:lnTo>
                  <a:lnTo>
                    <a:pt x="5829300" y="340360"/>
                  </a:lnTo>
                  <a:lnTo>
                    <a:pt x="5829300" y="289560"/>
                  </a:lnTo>
                  <a:lnTo>
                    <a:pt x="5829300" y="227863"/>
                  </a:lnTo>
                  <a:lnTo>
                    <a:pt x="5829300" y="227330"/>
                  </a:lnTo>
                  <a:lnTo>
                    <a:pt x="5829300" y="124764"/>
                  </a:lnTo>
                  <a:lnTo>
                    <a:pt x="4375696" y="124764"/>
                  </a:lnTo>
                  <a:lnTo>
                    <a:pt x="4375696" y="227330"/>
                  </a:lnTo>
                  <a:lnTo>
                    <a:pt x="4278033" y="227330"/>
                  </a:lnTo>
                  <a:lnTo>
                    <a:pt x="4278033" y="124460"/>
                  </a:lnTo>
                  <a:lnTo>
                    <a:pt x="5829300" y="124460"/>
                  </a:lnTo>
                  <a:lnTo>
                    <a:pt x="5829300" y="105410"/>
                  </a:lnTo>
                  <a:lnTo>
                    <a:pt x="5829300" y="0"/>
                  </a:lnTo>
                  <a:close/>
                </a:path>
              </a:pathLst>
            </a:custGeom>
            <a:solidFill>
              <a:srgbClr val="E2D6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96468" y="6334506"/>
              <a:ext cx="5829300" cy="36195"/>
            </a:xfrm>
            <a:custGeom>
              <a:avLst/>
              <a:gdLst/>
              <a:ahLst/>
              <a:cxnLst/>
              <a:rect l="l" t="t" r="r" b="b"/>
              <a:pathLst>
                <a:path w="5829300" h="36195">
                  <a:moveTo>
                    <a:pt x="5829300" y="0"/>
                  </a:moveTo>
                  <a:lnTo>
                    <a:pt x="0" y="0"/>
                  </a:lnTo>
                  <a:lnTo>
                    <a:pt x="0" y="35814"/>
                  </a:lnTo>
                  <a:lnTo>
                    <a:pt x="5829300" y="35814"/>
                  </a:lnTo>
                  <a:lnTo>
                    <a:pt x="5829300" y="0"/>
                  </a:lnTo>
                  <a:close/>
                </a:path>
              </a:pathLst>
            </a:custGeom>
            <a:solidFill>
              <a:srgbClr val="5E51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11136" y="6099797"/>
              <a:ext cx="4144645" cy="184785"/>
            </a:xfrm>
            <a:custGeom>
              <a:avLst/>
              <a:gdLst/>
              <a:ahLst/>
              <a:cxnLst/>
              <a:rect l="l" t="t" r="r" b="b"/>
              <a:pathLst>
                <a:path w="4144645" h="184785">
                  <a:moveTo>
                    <a:pt x="2190610" y="4064"/>
                  </a:moveTo>
                  <a:lnTo>
                    <a:pt x="0" y="4064"/>
                  </a:lnTo>
                  <a:lnTo>
                    <a:pt x="0" y="167030"/>
                  </a:lnTo>
                  <a:lnTo>
                    <a:pt x="2190610" y="167030"/>
                  </a:lnTo>
                  <a:lnTo>
                    <a:pt x="2190610" y="4064"/>
                  </a:lnTo>
                  <a:close/>
                </a:path>
                <a:path w="4144645" h="184785">
                  <a:moveTo>
                    <a:pt x="4144467" y="0"/>
                  </a:moveTo>
                  <a:lnTo>
                    <a:pt x="2327402" y="0"/>
                  </a:lnTo>
                  <a:lnTo>
                    <a:pt x="2327402" y="184531"/>
                  </a:lnTo>
                  <a:lnTo>
                    <a:pt x="4144467" y="184531"/>
                  </a:lnTo>
                  <a:lnTo>
                    <a:pt x="4144467" y="0"/>
                  </a:lnTo>
                  <a:close/>
                </a:path>
              </a:pathLst>
            </a:custGeom>
            <a:solidFill>
              <a:srgbClr val="E2D6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299766" y="5768287"/>
            <a:ext cx="62261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ourier New"/>
                <a:cs typeface="Courier New"/>
              </a:rPr>
              <a:t>else:</a:t>
            </a:r>
            <a:endParaRPr sz="1600">
              <a:latin typeface="Courier New"/>
              <a:cs typeface="Courier New"/>
            </a:endParaRPr>
          </a:p>
          <a:p>
            <a:pPr marL="501015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solidFill>
                  <a:srgbClr val="160A20"/>
                </a:solidFill>
                <a:latin typeface="Courier New"/>
                <a:cs typeface="Courier New"/>
              </a:rPr>
              <a:t>&lt;set</a:t>
            </a:r>
            <a:r>
              <a:rPr sz="1600" spc="-5" dirty="0">
                <a:solidFill>
                  <a:srgbClr val="160A20"/>
                </a:solidFill>
                <a:latin typeface="Courier New"/>
                <a:cs typeface="Courier New"/>
              </a:rPr>
              <a:t> background to</a:t>
            </a:r>
            <a:r>
              <a:rPr sz="1600" spc="10" dirty="0">
                <a:solidFill>
                  <a:srgbClr val="160A2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160A20"/>
                </a:solidFill>
                <a:latin typeface="Courier New"/>
                <a:cs typeface="Courier New"/>
              </a:rPr>
              <a:t>exit_background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974501" y="6119152"/>
            <a:ext cx="97790" cy="103505"/>
          </a:xfrm>
          <a:custGeom>
            <a:avLst/>
            <a:gdLst/>
            <a:ahLst/>
            <a:cxnLst/>
            <a:rect l="l" t="t" r="r" b="b"/>
            <a:pathLst>
              <a:path w="97789" h="103504">
                <a:moveTo>
                  <a:pt x="97662" y="0"/>
                </a:moveTo>
                <a:lnTo>
                  <a:pt x="0" y="0"/>
                </a:lnTo>
                <a:lnTo>
                  <a:pt x="0" y="103098"/>
                </a:lnTo>
                <a:lnTo>
                  <a:pt x="97662" y="103098"/>
                </a:lnTo>
                <a:lnTo>
                  <a:pt x="97662" y="0"/>
                </a:lnTo>
                <a:close/>
              </a:path>
            </a:pathLst>
          </a:custGeom>
          <a:solidFill>
            <a:srgbClr val="E2D6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05484" y="4347209"/>
            <a:ext cx="508634" cy="999490"/>
          </a:xfrm>
          <a:custGeom>
            <a:avLst/>
            <a:gdLst/>
            <a:ahLst/>
            <a:cxnLst/>
            <a:rect l="l" t="t" r="r" b="b"/>
            <a:pathLst>
              <a:path w="508635" h="999489">
                <a:moveTo>
                  <a:pt x="508254" y="720090"/>
                </a:moveTo>
                <a:lnTo>
                  <a:pt x="0" y="720090"/>
                </a:lnTo>
                <a:lnTo>
                  <a:pt x="0" y="999490"/>
                </a:lnTo>
                <a:lnTo>
                  <a:pt x="508254" y="999490"/>
                </a:lnTo>
                <a:lnTo>
                  <a:pt x="508254" y="720090"/>
                </a:lnTo>
                <a:close/>
              </a:path>
              <a:path w="508635" h="999489">
                <a:moveTo>
                  <a:pt x="508254" y="0"/>
                </a:moveTo>
                <a:lnTo>
                  <a:pt x="0" y="0"/>
                </a:lnTo>
                <a:lnTo>
                  <a:pt x="0" y="504190"/>
                </a:lnTo>
                <a:lnTo>
                  <a:pt x="508254" y="504190"/>
                </a:lnTo>
                <a:lnTo>
                  <a:pt x="508254" y="0"/>
                </a:lnTo>
                <a:close/>
              </a:path>
            </a:pathLst>
          </a:custGeom>
          <a:solidFill>
            <a:srgbClr val="CBB5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205492" y="3847341"/>
            <a:ext cx="5320665" cy="477054"/>
          </a:xfrm>
          <a:prstGeom prst="rect">
            <a:avLst/>
          </a:prstGeom>
          <a:solidFill>
            <a:srgbClr val="CBB5DD"/>
          </a:solidFill>
        </p:spPr>
        <p:txBody>
          <a:bodyPr vert="horz" wrap="square" lIns="0" tIns="0" rIns="0" bIns="0" rtlCol="0">
            <a:spAutoFit/>
          </a:bodyPr>
          <a:lstStyle/>
          <a:p>
            <a:pPr marL="84455">
              <a:lnSpc>
                <a:spcPts val="1789"/>
              </a:lnSpc>
            </a:pPr>
            <a:r>
              <a:rPr sz="1600" dirty="0">
                <a:solidFill>
                  <a:srgbClr val="28123A"/>
                </a:solidFill>
                <a:latin typeface="Courier New"/>
                <a:cs typeface="Courier New"/>
              </a:rPr>
              <a:t>&lt;set</a:t>
            </a:r>
            <a:r>
              <a:rPr sz="1600" spc="-5" dirty="0">
                <a:solidFill>
                  <a:srgbClr val="28123A"/>
                </a:solidFill>
                <a:latin typeface="Courier New"/>
                <a:cs typeface="Courier New"/>
              </a:rPr>
              <a:t> background</a:t>
            </a:r>
            <a:r>
              <a:rPr sz="1600" spc="5" dirty="0">
                <a:solidFill>
                  <a:srgbClr val="28123A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8123A"/>
                </a:solidFill>
                <a:latin typeface="Courier New"/>
                <a:cs typeface="Courier New"/>
              </a:rPr>
              <a:t>to</a:t>
            </a:r>
            <a:r>
              <a:rPr sz="1600" spc="10" dirty="0">
                <a:solidFill>
                  <a:srgbClr val="28123A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8123A"/>
                </a:solidFill>
                <a:latin typeface="Courier New"/>
                <a:cs typeface="Courier New"/>
              </a:rPr>
              <a:t>woods_background</a:t>
            </a:r>
            <a:endParaRPr sz="1600" dirty="0">
              <a:latin typeface="Courier New"/>
              <a:cs typeface="Courier New"/>
            </a:endParaRPr>
          </a:p>
          <a:p>
            <a:pPr marL="207010">
              <a:lnSpc>
                <a:spcPct val="100000"/>
              </a:lnSpc>
            </a:pPr>
            <a:r>
              <a:rPr lang="en-US" sz="1600" dirty="0">
                <a:solidFill>
                  <a:srgbClr val="28123A"/>
                </a:solidFill>
                <a:latin typeface="Courier New"/>
                <a:cs typeface="Courier New"/>
              </a:rPr>
              <a:t>i</a:t>
            </a:r>
            <a:r>
              <a:rPr sz="1600" dirty="0">
                <a:solidFill>
                  <a:srgbClr val="28123A"/>
                </a:solidFill>
                <a:latin typeface="Courier New"/>
                <a:cs typeface="Courier New"/>
              </a:rPr>
              <a:t>f</a:t>
            </a:r>
            <a:r>
              <a:rPr sz="1600" spc="-25" dirty="0">
                <a:solidFill>
                  <a:srgbClr val="28123A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8123A"/>
                </a:solidFill>
                <a:latin typeface="Courier New"/>
                <a:cs typeface="Courier New"/>
              </a:rPr>
              <a:t>&lt;exit</a:t>
            </a:r>
            <a:r>
              <a:rPr sz="1600" spc="-25" dirty="0">
                <a:solidFill>
                  <a:srgbClr val="28123A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8123A"/>
                </a:solidFill>
                <a:latin typeface="Courier New"/>
                <a:cs typeface="Courier New"/>
              </a:rPr>
              <a:t>right&gt;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7" name="object 47"/>
          <p:cNvSpPr txBox="1"/>
          <p:nvPr/>
        </p:nvSpPr>
        <p:spPr>
          <a:xfrm>
            <a:off x="1205492" y="4851400"/>
            <a:ext cx="5320665" cy="215900"/>
          </a:xfrm>
          <a:prstGeom prst="rect">
            <a:avLst/>
          </a:prstGeom>
          <a:solidFill>
            <a:srgbClr val="CBB5DD"/>
          </a:solidFill>
        </p:spPr>
        <p:txBody>
          <a:bodyPr vert="horz" wrap="square" lIns="0" tIns="0" rIns="0" bIns="0" rtlCol="0">
            <a:spAutoFit/>
          </a:bodyPr>
          <a:lstStyle/>
          <a:p>
            <a:pPr marL="207010">
              <a:lnSpc>
                <a:spcPts val="1565"/>
              </a:lnSpc>
            </a:pPr>
            <a:r>
              <a:rPr lang="en-US" sz="1600" spc="-5" dirty="0">
                <a:solidFill>
                  <a:srgbClr val="28123A"/>
                </a:solidFill>
                <a:latin typeface="Courier New"/>
                <a:cs typeface="Courier New"/>
              </a:rPr>
              <a:t>e</a:t>
            </a:r>
            <a:r>
              <a:rPr sz="1600" spc="-5" dirty="0">
                <a:solidFill>
                  <a:srgbClr val="28123A"/>
                </a:solidFill>
                <a:latin typeface="Courier New"/>
                <a:cs typeface="Courier New"/>
              </a:rPr>
              <a:t>ls</a:t>
            </a:r>
            <a:r>
              <a:rPr lang="en-US" sz="1600" spc="-5" dirty="0">
                <a:solidFill>
                  <a:srgbClr val="28123A"/>
                </a:solidFill>
                <a:latin typeface="Courier New"/>
                <a:cs typeface="Courier New"/>
              </a:rPr>
              <a:t>e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205492" y="5528821"/>
            <a:ext cx="5320665" cy="290830"/>
          </a:xfrm>
          <a:prstGeom prst="rect">
            <a:avLst/>
          </a:prstGeom>
          <a:solidFill>
            <a:srgbClr val="CBB5DD"/>
          </a:solidFill>
        </p:spPr>
        <p:txBody>
          <a:bodyPr vert="horz" wrap="square" lIns="0" tIns="889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70"/>
              </a:spcBef>
            </a:pPr>
            <a:r>
              <a:rPr sz="1600" dirty="0">
                <a:solidFill>
                  <a:srgbClr val="28123A"/>
                </a:solidFill>
                <a:latin typeface="Courier New"/>
                <a:cs typeface="Courier New"/>
              </a:rPr>
              <a:t>&lt;set</a:t>
            </a:r>
            <a:r>
              <a:rPr sz="1600" spc="-10" dirty="0">
                <a:solidFill>
                  <a:srgbClr val="28123A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8123A"/>
                </a:solidFill>
                <a:latin typeface="Courier New"/>
                <a:cs typeface="Courier New"/>
              </a:rPr>
              <a:t>background</a:t>
            </a:r>
            <a:r>
              <a:rPr sz="1600" dirty="0">
                <a:solidFill>
                  <a:srgbClr val="28123A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8123A"/>
                </a:solidFill>
                <a:latin typeface="Courier New"/>
                <a:cs typeface="Courier New"/>
              </a:rPr>
              <a:t>to</a:t>
            </a:r>
            <a:r>
              <a:rPr sz="1600" spc="10" dirty="0">
                <a:solidFill>
                  <a:srgbClr val="28123A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8123A"/>
                </a:solidFill>
                <a:latin typeface="Courier New"/>
                <a:cs typeface="Courier New"/>
              </a:rPr>
              <a:t>exit_background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713738" y="4347209"/>
            <a:ext cx="4812030" cy="504190"/>
          </a:xfrm>
          <a:prstGeom prst="rect">
            <a:avLst/>
          </a:prstGeom>
          <a:solidFill>
            <a:srgbClr val="B99AD1"/>
          </a:solidFill>
        </p:spPr>
        <p:txBody>
          <a:bodyPr vert="horz" wrap="square" lIns="0" tIns="0" rIns="0" bIns="0" rtlCol="0">
            <a:spAutoFit/>
          </a:bodyPr>
          <a:lstStyle/>
          <a:p>
            <a:pPr marL="188595">
              <a:lnSpc>
                <a:spcPts val="1689"/>
              </a:lnSpc>
            </a:pPr>
            <a:r>
              <a:rPr sz="1600" spc="-5" dirty="0">
                <a:solidFill>
                  <a:srgbClr val="36184E"/>
                </a:solidFill>
                <a:latin typeface="Courier New"/>
                <a:cs typeface="Courier New"/>
              </a:rPr>
              <a:t>set background</a:t>
            </a:r>
            <a:r>
              <a:rPr sz="1600" dirty="0">
                <a:solidFill>
                  <a:srgbClr val="36184E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6184E"/>
                </a:solidFill>
                <a:latin typeface="Courier New"/>
                <a:cs typeface="Courier New"/>
              </a:rPr>
              <a:t>to</a:t>
            </a:r>
            <a:r>
              <a:rPr sz="1600" spc="10" dirty="0">
                <a:solidFill>
                  <a:srgbClr val="36184E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6184E"/>
                </a:solidFill>
                <a:latin typeface="Courier New"/>
                <a:cs typeface="Courier New"/>
              </a:rPr>
              <a:t>woods_background</a:t>
            </a:r>
            <a:endParaRPr sz="1600">
              <a:latin typeface="Courier New"/>
              <a:cs typeface="Courier New"/>
            </a:endParaRPr>
          </a:p>
          <a:p>
            <a:pPr marL="188595">
              <a:lnSpc>
                <a:spcPct val="100000"/>
              </a:lnSpc>
            </a:pPr>
            <a:r>
              <a:rPr sz="1600" spc="-5" dirty="0">
                <a:solidFill>
                  <a:srgbClr val="36184E"/>
                </a:solidFill>
                <a:latin typeface="Courier New"/>
                <a:cs typeface="Courier New"/>
              </a:rPr>
              <a:t>nd</a:t>
            </a:r>
            <a:r>
              <a:rPr sz="1600" spc="-10" dirty="0">
                <a:solidFill>
                  <a:srgbClr val="36184E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6184E"/>
                </a:solidFill>
                <a:latin typeface="Courier New"/>
                <a:cs typeface="Courier New"/>
              </a:rPr>
              <a:t>so</a:t>
            </a:r>
            <a:r>
              <a:rPr sz="1600" spc="-5" dirty="0">
                <a:solidFill>
                  <a:srgbClr val="36184E"/>
                </a:solidFill>
                <a:latin typeface="Courier New"/>
                <a:cs typeface="Courier New"/>
              </a:rPr>
              <a:t> on </a:t>
            </a:r>
            <a:r>
              <a:rPr sz="1600" dirty="0">
                <a:solidFill>
                  <a:srgbClr val="36184E"/>
                </a:solidFill>
                <a:latin typeface="Courier New"/>
                <a:cs typeface="Courier New"/>
              </a:rPr>
              <a:t>and</a:t>
            </a:r>
            <a:r>
              <a:rPr sz="1600" spc="-5" dirty="0">
                <a:solidFill>
                  <a:srgbClr val="36184E"/>
                </a:solidFill>
                <a:latin typeface="Courier New"/>
                <a:cs typeface="Courier New"/>
              </a:rPr>
              <a:t> on and</a:t>
            </a:r>
            <a:r>
              <a:rPr sz="1600" dirty="0">
                <a:solidFill>
                  <a:srgbClr val="36184E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6184E"/>
                </a:solidFill>
                <a:latin typeface="Courier New"/>
                <a:cs typeface="Courier New"/>
              </a:rPr>
              <a:t>on..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713738" y="5067300"/>
            <a:ext cx="4812030" cy="279400"/>
          </a:xfrm>
          <a:prstGeom prst="rect">
            <a:avLst/>
          </a:prstGeom>
          <a:solidFill>
            <a:srgbClr val="B99AD1"/>
          </a:solidFill>
        </p:spPr>
        <p:txBody>
          <a:bodyPr vert="horz" wrap="square" lIns="0" tIns="0" rIns="0" bIns="0" rtlCol="0">
            <a:spAutoFit/>
          </a:bodyPr>
          <a:lstStyle/>
          <a:p>
            <a:pPr marL="188595">
              <a:lnSpc>
                <a:spcPts val="1785"/>
              </a:lnSpc>
            </a:pPr>
            <a:r>
              <a:rPr sz="1600" spc="-5" dirty="0">
                <a:solidFill>
                  <a:srgbClr val="36184E"/>
                </a:solidFill>
                <a:latin typeface="Courier New"/>
                <a:cs typeface="Courier New"/>
              </a:rPr>
              <a:t>set background </a:t>
            </a:r>
            <a:r>
              <a:rPr sz="1600" dirty="0">
                <a:solidFill>
                  <a:srgbClr val="36184E"/>
                </a:solidFill>
                <a:latin typeface="Courier New"/>
                <a:cs typeface="Courier New"/>
              </a:rPr>
              <a:t>to</a:t>
            </a:r>
            <a:r>
              <a:rPr sz="1600" spc="5" dirty="0">
                <a:solidFill>
                  <a:srgbClr val="36184E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6184E"/>
                </a:solidFill>
                <a:latin typeface="Courier New"/>
                <a:cs typeface="Courier New"/>
              </a:rPr>
              <a:t>exit_background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0227" y="3259582"/>
            <a:ext cx="234886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ourier New"/>
                <a:cs typeface="Courier New"/>
              </a:rPr>
              <a:t>while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&lt;exit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right&gt;: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1421" y="3550094"/>
            <a:ext cx="220027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5"/>
              </a:lnSpc>
            </a:pPr>
            <a:r>
              <a:rPr sz="1600" dirty="0">
                <a:latin typeface="Courier New"/>
                <a:cs typeface="Courier New"/>
              </a:rPr>
              <a:t>&lt;set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background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to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25580" y="3550094"/>
            <a:ext cx="195580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5"/>
              </a:lnSpc>
            </a:pPr>
            <a:r>
              <a:rPr sz="1600" spc="-5" dirty="0">
                <a:latin typeface="Courier New"/>
                <a:cs typeface="Courier New"/>
              </a:rPr>
              <a:t>woo</a:t>
            </a:r>
            <a:r>
              <a:rPr sz="1600" dirty="0">
                <a:latin typeface="Courier New"/>
                <a:cs typeface="Courier New"/>
              </a:rPr>
              <a:t>d</a:t>
            </a:r>
            <a:r>
              <a:rPr sz="1600" spc="-5" dirty="0">
                <a:latin typeface="Courier New"/>
                <a:cs typeface="Courier New"/>
              </a:rPr>
              <a:t>s_</a:t>
            </a:r>
            <a:r>
              <a:rPr sz="1600" spc="5" dirty="0">
                <a:latin typeface="Courier New"/>
                <a:cs typeface="Courier New"/>
              </a:rPr>
              <a:t>b</a:t>
            </a:r>
            <a:r>
              <a:rPr sz="1600" spc="-5" dirty="0">
                <a:latin typeface="Courier New"/>
                <a:cs typeface="Courier New"/>
              </a:rPr>
              <a:t>ackg</a:t>
            </a:r>
            <a:r>
              <a:rPr sz="1600" dirty="0">
                <a:latin typeface="Courier New"/>
                <a:cs typeface="Courier New"/>
              </a:rPr>
              <a:t>r</a:t>
            </a:r>
            <a:r>
              <a:rPr sz="1600" spc="-5" dirty="0">
                <a:latin typeface="Courier New"/>
                <a:cs typeface="Courier New"/>
              </a:rPr>
              <a:t>ound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2401" y="3550094"/>
            <a:ext cx="12255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5"/>
              </a:lnSpc>
            </a:pPr>
            <a:r>
              <a:rPr sz="1600" dirty="0"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0227" y="3747008"/>
            <a:ext cx="430530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ourier New"/>
                <a:cs typeface="Courier New"/>
              </a:rPr>
              <a:t>&lt;set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background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to</a:t>
            </a:r>
            <a:r>
              <a:rPr sz="1600" spc="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exit_background&gt;</a:t>
            </a:r>
            <a:endParaRPr sz="1600">
              <a:latin typeface="Courier New"/>
              <a:cs typeface="Courier New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5760" y="31750"/>
            <a:ext cx="4252722" cy="288874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090159" y="144271"/>
            <a:ext cx="3001010" cy="238315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04139" marR="407034" indent="-92075">
              <a:lnSpc>
                <a:spcPts val="2810"/>
              </a:lnSpc>
              <a:spcBef>
                <a:spcPts val="45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Legend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Zelda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–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Lost </a:t>
            </a:r>
            <a:r>
              <a:rPr sz="2600" spc="-30" dirty="0">
                <a:latin typeface="Calibri"/>
                <a:cs typeface="Calibri"/>
              </a:rPr>
              <a:t>Woods</a:t>
            </a:r>
            <a:endParaRPr sz="2600">
              <a:latin typeface="Calibri"/>
              <a:cs typeface="Calibri"/>
            </a:endParaRPr>
          </a:p>
          <a:p>
            <a:pPr marL="104139" marR="5080" indent="-92075">
              <a:lnSpc>
                <a:spcPct val="90000"/>
              </a:lnSpc>
              <a:spcBef>
                <a:spcPts val="135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25" dirty="0">
                <a:latin typeface="Calibri"/>
                <a:cs typeface="Calibri"/>
              </a:rPr>
              <a:t>keep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going</a:t>
            </a:r>
            <a:r>
              <a:rPr sz="2600" spc="-5" dirty="0">
                <a:latin typeface="Calibri"/>
                <a:cs typeface="Calibri"/>
              </a:rPr>
              <a:t> right,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takes</a:t>
            </a:r>
            <a:r>
              <a:rPr sz="2600" spc="-15" dirty="0">
                <a:latin typeface="Calibri"/>
                <a:cs typeface="Calibri"/>
              </a:rPr>
              <a:t> you </a:t>
            </a:r>
            <a:r>
              <a:rPr sz="2600" spc="-5" dirty="0">
                <a:latin typeface="Calibri"/>
                <a:cs typeface="Calibri"/>
              </a:rPr>
              <a:t>back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dirty="0">
                <a:latin typeface="Calibri"/>
                <a:cs typeface="Calibri"/>
              </a:rPr>
              <a:t>this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same </a:t>
            </a:r>
            <a:r>
              <a:rPr sz="2600" spc="-10" dirty="0">
                <a:latin typeface="Calibri"/>
                <a:cs typeface="Calibri"/>
              </a:rPr>
              <a:t>screen, stuck </a:t>
            </a:r>
            <a:r>
              <a:rPr sz="2600" spc="-5" dirty="0">
                <a:latin typeface="Calibri"/>
                <a:cs typeface="Calibri"/>
              </a:rPr>
              <a:t>in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loop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695705" y="3526790"/>
            <a:ext cx="4813300" cy="278130"/>
          </a:xfrm>
          <a:prstGeom prst="rect">
            <a:avLst/>
          </a:prstGeom>
          <a:solidFill>
            <a:srgbClr val="E2D6EC"/>
          </a:solidFill>
        </p:spPr>
        <p:txBody>
          <a:bodyPr vert="horz" wrap="square" lIns="0" tIns="0" rIns="0" bIns="0" rtlCol="0">
            <a:spAutoFit/>
          </a:bodyPr>
          <a:lstStyle/>
          <a:p>
            <a:pPr marL="105410">
              <a:lnSpc>
                <a:spcPts val="1839"/>
              </a:lnSpc>
            </a:pPr>
            <a:r>
              <a:rPr sz="1600" dirty="0">
                <a:solidFill>
                  <a:srgbClr val="160A20"/>
                </a:solidFill>
                <a:latin typeface="Courier New"/>
                <a:cs typeface="Courier New"/>
              </a:rPr>
              <a:t>&lt;set</a:t>
            </a:r>
            <a:r>
              <a:rPr sz="1600" spc="-5" dirty="0">
                <a:solidFill>
                  <a:srgbClr val="160A20"/>
                </a:solidFill>
                <a:latin typeface="Courier New"/>
                <a:cs typeface="Courier New"/>
              </a:rPr>
              <a:t> background to</a:t>
            </a:r>
            <a:r>
              <a:rPr sz="1600" spc="10" dirty="0">
                <a:solidFill>
                  <a:srgbClr val="160A2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160A20"/>
                </a:solidFill>
                <a:latin typeface="Courier New"/>
                <a:cs typeface="Courier New"/>
              </a:rPr>
              <a:t>woods_background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2777" y="2920600"/>
            <a:ext cx="5488940" cy="33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900"/>
              </a:lnSpc>
              <a:spcBef>
                <a:spcPts val="100"/>
              </a:spcBef>
            </a:pPr>
            <a:r>
              <a:rPr sz="900" dirty="0">
                <a:latin typeface="Verdana"/>
                <a:cs typeface="Verdana"/>
              </a:rPr>
              <a:t>Word </a:t>
            </a:r>
            <a:r>
              <a:rPr sz="900" spc="-5" dirty="0">
                <a:latin typeface="Verdana"/>
                <a:cs typeface="Verdana"/>
              </a:rPr>
              <a:t>Cloud </a:t>
            </a:r>
            <a:r>
              <a:rPr sz="900" dirty="0">
                <a:latin typeface="Verdana"/>
                <a:cs typeface="Verdana"/>
              </a:rPr>
              <a:t>copyright unknown, All </a:t>
            </a:r>
            <a:r>
              <a:rPr sz="900" spc="-5" dirty="0">
                <a:latin typeface="Verdana"/>
                <a:cs typeface="Verdana"/>
              </a:rPr>
              <a:t>Right Reserved. This </a:t>
            </a:r>
            <a:r>
              <a:rPr sz="900" dirty="0">
                <a:latin typeface="Verdana"/>
                <a:cs typeface="Verdana"/>
              </a:rPr>
              <a:t>content </a:t>
            </a:r>
            <a:r>
              <a:rPr sz="900" spc="-5" dirty="0">
                <a:latin typeface="Verdana"/>
                <a:cs typeface="Verdana"/>
              </a:rPr>
              <a:t>is </a:t>
            </a:r>
            <a:r>
              <a:rPr sz="900" dirty="0">
                <a:latin typeface="Verdana"/>
                <a:cs typeface="Verdana"/>
              </a:rPr>
              <a:t>excluded from our </a:t>
            </a:r>
            <a:r>
              <a:rPr sz="900" spc="-5" dirty="0">
                <a:latin typeface="Verdana"/>
                <a:cs typeface="Verdana"/>
              </a:rPr>
              <a:t>Creative </a:t>
            </a:r>
            <a:r>
              <a:rPr sz="900" spc="-305" dirty="0">
                <a:latin typeface="Verdana"/>
                <a:cs typeface="Verdana"/>
              </a:rPr>
              <a:t> </a:t>
            </a:r>
            <a:r>
              <a:rPr sz="900" spc="-5" dirty="0">
                <a:latin typeface="Verdana"/>
                <a:cs typeface="Verdana"/>
              </a:rPr>
              <a:t>Commons license.</a:t>
            </a:r>
            <a:r>
              <a:rPr sz="900" spc="-10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For</a:t>
            </a:r>
            <a:r>
              <a:rPr sz="900" spc="-5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more</a:t>
            </a:r>
            <a:r>
              <a:rPr sz="900" spc="-5" dirty="0">
                <a:latin typeface="Verdana"/>
                <a:cs typeface="Verdana"/>
              </a:rPr>
              <a:t> information, </a:t>
            </a:r>
            <a:r>
              <a:rPr sz="900" dirty="0">
                <a:latin typeface="Verdana"/>
                <a:cs typeface="Verdana"/>
              </a:rPr>
              <a:t>see</a:t>
            </a:r>
            <a:r>
              <a:rPr sz="900" spc="-5" dirty="0">
                <a:latin typeface="Verdana"/>
                <a:cs typeface="Verdana"/>
              </a:rPr>
              <a:t> </a:t>
            </a:r>
            <a:r>
              <a:rPr sz="900" dirty="0">
                <a:solidFill>
                  <a:srgbClr val="0000FF"/>
                </a:solidFill>
                <a:latin typeface="Verdana"/>
                <a:cs typeface="Verdana"/>
                <a:hlinkClick r:id="rId3"/>
              </a:rPr>
              <a:t>http://ocw.mit.edu/help/faq-fair-use/</a:t>
            </a:r>
            <a:r>
              <a:rPr sz="900" dirty="0">
                <a:latin typeface="Verdana"/>
                <a:cs typeface="Verdana"/>
              </a:rPr>
              <a:t>.</a:t>
            </a:r>
            <a:endParaRPr sz="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670">
              <a:lnSpc>
                <a:spcPts val="5320"/>
              </a:lnSpc>
              <a:spcBef>
                <a:spcPts val="100"/>
              </a:spcBef>
            </a:pPr>
            <a:r>
              <a:rPr u="none" spc="-60" dirty="0"/>
              <a:t>CONTROL</a:t>
            </a:r>
            <a:r>
              <a:rPr u="none" spc="-140" dirty="0"/>
              <a:t> </a:t>
            </a:r>
            <a:r>
              <a:rPr u="none" spc="-75" dirty="0"/>
              <a:t>FLOW:</a:t>
            </a:r>
          </a:p>
          <a:p>
            <a:pPr marL="153670">
              <a:lnSpc>
                <a:spcPts val="5320"/>
              </a:lnSpc>
              <a:tabLst>
                <a:tab pos="7609205" algn="l"/>
              </a:tabLst>
            </a:pPr>
            <a:r>
              <a:rPr spc="-50" dirty="0">
                <a:latin typeface="Courier New"/>
                <a:cs typeface="Courier New"/>
              </a:rPr>
              <a:t>wh</a:t>
            </a:r>
            <a:r>
              <a:rPr spc="-55" dirty="0">
                <a:latin typeface="Courier New"/>
                <a:cs typeface="Courier New"/>
              </a:rPr>
              <a:t>il</a:t>
            </a:r>
            <a:r>
              <a:rPr dirty="0">
                <a:latin typeface="Courier New"/>
                <a:cs typeface="Courier New"/>
              </a:rPr>
              <a:t>e</a:t>
            </a:r>
            <a:r>
              <a:rPr spc="-1920" dirty="0">
                <a:latin typeface="Courier New"/>
                <a:cs typeface="Courier New"/>
              </a:rPr>
              <a:t> </a:t>
            </a:r>
            <a:r>
              <a:rPr spc="-170" dirty="0"/>
              <a:t>L</a:t>
            </a:r>
            <a:r>
              <a:rPr spc="-50" dirty="0"/>
              <a:t>OOP</a:t>
            </a:r>
            <a:r>
              <a:rPr dirty="0"/>
              <a:t>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0259" y="1836745"/>
            <a:ext cx="6941820" cy="3678554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2200" spc="-5" dirty="0">
                <a:latin typeface="Courier New"/>
                <a:cs typeface="Courier New"/>
              </a:rPr>
              <a:t>while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&lt;condition&gt;:</a:t>
            </a:r>
            <a:endParaRPr sz="2200">
              <a:latin typeface="Courier New"/>
              <a:cs typeface="Courier New"/>
            </a:endParaRPr>
          </a:p>
          <a:p>
            <a:pPr marL="685165">
              <a:lnSpc>
                <a:spcPct val="100000"/>
              </a:lnSpc>
              <a:spcBef>
                <a:spcPts val="265"/>
              </a:spcBef>
            </a:pPr>
            <a:r>
              <a:rPr sz="2200" spc="-5" dirty="0">
                <a:latin typeface="Courier New"/>
                <a:cs typeface="Courier New"/>
              </a:rPr>
              <a:t>&lt;expression&gt;</a:t>
            </a:r>
            <a:endParaRPr sz="2200">
              <a:latin typeface="Courier New"/>
              <a:cs typeface="Courier New"/>
            </a:endParaRPr>
          </a:p>
          <a:p>
            <a:pPr marL="685165">
              <a:lnSpc>
                <a:spcPct val="100000"/>
              </a:lnSpc>
              <a:spcBef>
                <a:spcPts val="265"/>
              </a:spcBef>
            </a:pPr>
            <a:r>
              <a:rPr sz="2200" spc="-5" dirty="0">
                <a:latin typeface="Courier New"/>
                <a:cs typeface="Courier New"/>
              </a:rPr>
              <a:t>&lt;expression&gt;</a:t>
            </a:r>
            <a:endParaRPr sz="2200">
              <a:latin typeface="Courier New"/>
              <a:cs typeface="Courier New"/>
            </a:endParaRPr>
          </a:p>
          <a:p>
            <a:pPr marL="685165">
              <a:lnSpc>
                <a:spcPct val="100000"/>
              </a:lnSpc>
              <a:spcBef>
                <a:spcPts val="265"/>
              </a:spcBef>
            </a:pPr>
            <a:r>
              <a:rPr sz="2200" dirty="0">
                <a:latin typeface="Courier New"/>
                <a:cs typeface="Courier New"/>
              </a:rPr>
              <a:t>...</a:t>
            </a:r>
            <a:endParaRPr sz="2200">
              <a:latin typeface="Courier New"/>
              <a:cs typeface="Courier New"/>
            </a:endParaRPr>
          </a:p>
          <a:p>
            <a:pPr marL="220345" indent="-208279">
              <a:lnSpc>
                <a:spcPct val="100000"/>
              </a:lnSpc>
              <a:spcBef>
                <a:spcPts val="844"/>
              </a:spcBef>
              <a:buClr>
                <a:srgbClr val="585858"/>
              </a:buClr>
              <a:buFont typeface="Wingdings"/>
              <a:buChar char=""/>
              <a:tabLst>
                <a:tab pos="220979" algn="l"/>
              </a:tabLst>
            </a:pPr>
            <a:r>
              <a:rPr sz="2400" spc="-10" dirty="0">
                <a:latin typeface="Courier New"/>
                <a:cs typeface="Courier New"/>
              </a:rPr>
              <a:t>&lt;condition&gt;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15" dirty="0">
                <a:latin typeface="Calibri"/>
                <a:cs typeface="Calibri"/>
              </a:rPr>
              <a:t>evaluates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Boolean</a:t>
            </a:r>
            <a:endParaRPr sz="2400">
              <a:latin typeface="Calibri"/>
              <a:cs typeface="Calibri"/>
            </a:endParaRPr>
          </a:p>
          <a:p>
            <a:pPr marL="104139" marR="5080" indent="-91440">
              <a:lnSpc>
                <a:spcPts val="2310"/>
              </a:lnSpc>
              <a:spcBef>
                <a:spcPts val="1380"/>
              </a:spcBef>
              <a:buClr>
                <a:srgbClr val="585858"/>
              </a:buClr>
              <a:buFont typeface="Wingdings"/>
              <a:buChar char=""/>
              <a:tabLst>
                <a:tab pos="220979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&lt;condition&gt;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True</a:t>
            </a:r>
            <a:r>
              <a:rPr sz="2400" spc="-5" dirty="0">
                <a:latin typeface="Calibri"/>
                <a:cs typeface="Calibri"/>
              </a:rPr>
              <a:t>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steps </a:t>
            </a:r>
            <a:r>
              <a:rPr sz="2400" dirty="0">
                <a:latin typeface="Calibri"/>
                <a:cs typeface="Calibri"/>
              </a:rPr>
              <a:t>inside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while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code</a:t>
            </a:r>
            <a:r>
              <a:rPr sz="2400" spc="-5" dirty="0">
                <a:latin typeface="Calibri"/>
                <a:cs typeface="Calibri"/>
              </a:rPr>
              <a:t> block</a:t>
            </a:r>
            <a:endParaRPr sz="2400">
              <a:latin typeface="Calibri"/>
              <a:cs typeface="Calibri"/>
            </a:endParaRPr>
          </a:p>
          <a:p>
            <a:pPr marL="220345" indent="-208279">
              <a:lnSpc>
                <a:spcPct val="100000"/>
              </a:lnSpc>
              <a:spcBef>
                <a:spcPts val="835"/>
              </a:spcBef>
              <a:buClr>
                <a:srgbClr val="585858"/>
              </a:buClr>
              <a:buFont typeface="Wingdings"/>
              <a:buChar char=""/>
              <a:tabLst>
                <a:tab pos="220979" algn="l"/>
              </a:tabLst>
            </a:pPr>
            <a:r>
              <a:rPr sz="2400" spc="-5" dirty="0">
                <a:latin typeface="Calibri"/>
                <a:cs typeface="Calibri"/>
              </a:rPr>
              <a:t>check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&lt;condition&gt;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alibri"/>
                <a:cs typeface="Calibri"/>
              </a:rPr>
              <a:t>again</a:t>
            </a:r>
            <a:endParaRPr sz="2400">
              <a:latin typeface="Calibri"/>
              <a:cs typeface="Calibri"/>
            </a:endParaRPr>
          </a:p>
          <a:p>
            <a:pPr marL="220345" indent="-208279">
              <a:lnSpc>
                <a:spcPct val="100000"/>
              </a:lnSpc>
              <a:spcBef>
                <a:spcPts val="819"/>
              </a:spcBef>
              <a:buClr>
                <a:srgbClr val="585858"/>
              </a:buClr>
              <a:buFont typeface="Wingdings"/>
              <a:buChar char=""/>
              <a:tabLst>
                <a:tab pos="220979" algn="l"/>
              </a:tabLst>
            </a:pPr>
            <a:r>
              <a:rPr sz="2400" spc="-10" dirty="0">
                <a:latin typeface="Calibri"/>
                <a:cs typeface="Calibri"/>
              </a:rPr>
              <a:t>repeat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until </a:t>
            </a:r>
            <a:r>
              <a:rPr sz="2400" spc="-10" dirty="0">
                <a:latin typeface="Courier New"/>
                <a:cs typeface="Courier New"/>
              </a:rPr>
              <a:t>&lt;condition&gt;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False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45414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50" dirty="0">
                <a:latin typeface="Courier New"/>
                <a:cs typeface="Courier New"/>
              </a:rPr>
              <a:t>wh</a:t>
            </a:r>
            <a:r>
              <a:rPr spc="-55" dirty="0">
                <a:latin typeface="Courier New"/>
                <a:cs typeface="Courier New"/>
              </a:rPr>
              <a:t>il</a:t>
            </a:r>
            <a:r>
              <a:rPr dirty="0">
                <a:latin typeface="Courier New"/>
                <a:cs typeface="Courier New"/>
              </a:rPr>
              <a:t>e</a:t>
            </a:r>
            <a:r>
              <a:rPr spc="-1925" dirty="0">
                <a:latin typeface="Courier New"/>
                <a:cs typeface="Courier New"/>
              </a:rPr>
              <a:t> </a:t>
            </a:r>
            <a:r>
              <a:rPr spc="-170" dirty="0"/>
              <a:t>L</a:t>
            </a:r>
            <a:r>
              <a:rPr spc="-55" dirty="0"/>
              <a:t>OO</a:t>
            </a:r>
            <a:r>
              <a:rPr dirty="0"/>
              <a:t>P</a:t>
            </a:r>
            <a:r>
              <a:rPr spc="-100" dirty="0"/>
              <a:t> </a:t>
            </a:r>
            <a:r>
              <a:rPr spc="-50" dirty="0"/>
              <a:t>E</a:t>
            </a:r>
            <a:r>
              <a:rPr spc="-55" dirty="0"/>
              <a:t>X</a:t>
            </a:r>
            <a:r>
              <a:rPr spc="-50" dirty="0"/>
              <a:t>AM</a:t>
            </a:r>
            <a:r>
              <a:rPr spc="-55" dirty="0"/>
              <a:t>P</a:t>
            </a:r>
            <a:r>
              <a:rPr spc="-50" dirty="0"/>
              <a:t>L</a:t>
            </a:r>
            <a:r>
              <a:rPr dirty="0"/>
              <a:t>E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0259" y="1831339"/>
            <a:ext cx="8091805" cy="41071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5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You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are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in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the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Lost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Forest.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945"/>
              </a:lnSpc>
            </a:pPr>
            <a:r>
              <a:rPr sz="1800" spc="-10" dirty="0">
                <a:latin typeface="Courier New"/>
                <a:cs typeface="Courier New"/>
              </a:rPr>
              <a:t>************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960"/>
              </a:lnSpc>
            </a:pPr>
            <a:r>
              <a:rPr sz="1800" spc="-10" dirty="0">
                <a:latin typeface="Courier New"/>
                <a:cs typeface="Courier New"/>
              </a:rPr>
              <a:t>************</a:t>
            </a:r>
            <a:endParaRPr sz="1800">
              <a:latin typeface="Courier New"/>
              <a:cs typeface="Courier New"/>
            </a:endParaRPr>
          </a:p>
          <a:p>
            <a:pPr marL="285750">
              <a:lnSpc>
                <a:spcPts val="1945"/>
              </a:lnSpc>
            </a:pPr>
            <a:r>
              <a:rPr sz="1800" dirty="0">
                <a:latin typeface="Wingdings"/>
                <a:cs typeface="Wingdings"/>
              </a:rPr>
              <a:t></a:t>
            </a:r>
            <a:endParaRPr sz="1800">
              <a:latin typeface="Wingdings"/>
              <a:cs typeface="Wingdings"/>
            </a:endParaRPr>
          </a:p>
          <a:p>
            <a:pPr marL="12700">
              <a:lnSpc>
                <a:spcPts val="1930"/>
              </a:lnSpc>
            </a:pPr>
            <a:r>
              <a:rPr sz="1800" spc="-10" dirty="0">
                <a:latin typeface="Courier New"/>
                <a:cs typeface="Courier New"/>
              </a:rPr>
              <a:t>************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945"/>
              </a:lnSpc>
            </a:pPr>
            <a:r>
              <a:rPr sz="1800" spc="-10" dirty="0">
                <a:latin typeface="Courier New"/>
                <a:cs typeface="Courier New"/>
              </a:rPr>
              <a:t>************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050"/>
              </a:lnSpc>
            </a:pPr>
            <a:r>
              <a:rPr sz="1800" spc="-5" dirty="0">
                <a:latin typeface="Courier New"/>
                <a:cs typeface="Courier New"/>
              </a:rPr>
              <a:t>Go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left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or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right?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55"/>
              </a:spcBef>
            </a:pPr>
            <a:r>
              <a:rPr sz="2400" spc="-10" dirty="0">
                <a:latin typeface="Calibri"/>
                <a:cs typeface="Calibri"/>
              </a:rPr>
              <a:t>PROGRAM: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700" dirty="0">
                <a:latin typeface="Courier New"/>
                <a:cs typeface="Courier New"/>
              </a:rPr>
              <a:t>n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=</a:t>
            </a:r>
            <a:r>
              <a:rPr sz="1700" spc="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input("You're in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the</a:t>
            </a:r>
            <a:r>
              <a:rPr sz="1700" spc="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Lost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Forest.</a:t>
            </a:r>
            <a:r>
              <a:rPr sz="1700" dirty="0">
                <a:latin typeface="Courier New"/>
                <a:cs typeface="Courier New"/>
              </a:rPr>
              <a:t> Go</a:t>
            </a:r>
            <a:r>
              <a:rPr sz="1700" spc="20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left</a:t>
            </a:r>
            <a:r>
              <a:rPr sz="1700" spc="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or </a:t>
            </a:r>
            <a:r>
              <a:rPr sz="1700" spc="-5" dirty="0">
                <a:latin typeface="Courier New"/>
                <a:cs typeface="Courier New"/>
              </a:rPr>
              <a:t>right?</a:t>
            </a:r>
            <a:r>
              <a:rPr sz="1700" spc="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")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700" spc="-5" dirty="0">
                <a:latin typeface="Courier New"/>
                <a:cs typeface="Courier New"/>
              </a:rPr>
              <a:t>while n</a:t>
            </a:r>
            <a:r>
              <a:rPr sz="1700" spc="-1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==</a:t>
            </a:r>
            <a:r>
              <a:rPr sz="1700" spc="-10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"right":</a:t>
            </a:r>
            <a:endParaRPr sz="1700">
              <a:latin typeface="Courier New"/>
              <a:cs typeface="Courier New"/>
            </a:endParaRPr>
          </a:p>
          <a:p>
            <a:pPr marL="12700" marR="5080" indent="520065">
              <a:lnSpc>
                <a:spcPct val="110000"/>
              </a:lnSpc>
            </a:pPr>
            <a:r>
              <a:rPr sz="1700" spc="-5" dirty="0">
                <a:latin typeface="Courier New"/>
                <a:cs typeface="Courier New"/>
              </a:rPr>
              <a:t>n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=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input("You're</a:t>
            </a:r>
            <a:r>
              <a:rPr sz="1700" spc="20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in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the</a:t>
            </a:r>
            <a:r>
              <a:rPr sz="1700" spc="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Lost</a:t>
            </a:r>
            <a:r>
              <a:rPr sz="1700" spc="2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Forest.</a:t>
            </a:r>
            <a:r>
              <a:rPr sz="1700" spc="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Go</a:t>
            </a:r>
            <a:r>
              <a:rPr sz="1700" spc="3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left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or</a:t>
            </a:r>
            <a:r>
              <a:rPr sz="1700" spc="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right?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") </a:t>
            </a:r>
            <a:r>
              <a:rPr sz="1700" spc="-100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print("You</a:t>
            </a:r>
            <a:r>
              <a:rPr sz="1700" spc="2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got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out</a:t>
            </a:r>
            <a:r>
              <a:rPr sz="1700" spc="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of</a:t>
            </a:r>
            <a:r>
              <a:rPr sz="1700" spc="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the</a:t>
            </a:r>
            <a:r>
              <a:rPr sz="1700" spc="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Lost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Forest!")</a:t>
            </a:r>
            <a:endParaRPr sz="1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291845"/>
            <a:ext cx="6020435" cy="1377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320"/>
              </a:lnSpc>
              <a:spcBef>
                <a:spcPts val="100"/>
              </a:spcBef>
            </a:pPr>
            <a:r>
              <a:rPr u="none" spc="-60" dirty="0"/>
              <a:t>CONTROL</a:t>
            </a:r>
            <a:r>
              <a:rPr u="none" spc="-140" dirty="0"/>
              <a:t> </a:t>
            </a:r>
            <a:r>
              <a:rPr u="none" spc="-75" dirty="0"/>
              <a:t>FLOW:</a:t>
            </a:r>
          </a:p>
          <a:p>
            <a:pPr marL="12700">
              <a:lnSpc>
                <a:spcPts val="5320"/>
              </a:lnSpc>
            </a:pPr>
            <a:r>
              <a:rPr u="none" spc="-50" dirty="0">
                <a:latin typeface="Courier New"/>
                <a:cs typeface="Courier New"/>
              </a:rPr>
              <a:t>wh</a:t>
            </a:r>
            <a:r>
              <a:rPr u="none" spc="-55" dirty="0">
                <a:latin typeface="Courier New"/>
                <a:cs typeface="Courier New"/>
              </a:rPr>
              <a:t>il</a:t>
            </a:r>
            <a:r>
              <a:rPr u="none" dirty="0">
                <a:latin typeface="Courier New"/>
                <a:cs typeface="Courier New"/>
              </a:rPr>
              <a:t>e</a:t>
            </a:r>
            <a:r>
              <a:rPr u="none" spc="-130" dirty="0">
                <a:latin typeface="Courier New"/>
                <a:cs typeface="Courier New"/>
              </a:rPr>
              <a:t> </a:t>
            </a:r>
            <a:r>
              <a:rPr u="none" spc="-50" dirty="0"/>
              <a:t>an</a:t>
            </a:r>
            <a:r>
              <a:rPr u="none" dirty="0"/>
              <a:t>d</a:t>
            </a:r>
            <a:r>
              <a:rPr u="none" spc="-95" dirty="0"/>
              <a:t> </a:t>
            </a:r>
            <a:r>
              <a:rPr u="none" spc="-50" dirty="0">
                <a:latin typeface="Courier New"/>
                <a:cs typeface="Courier New"/>
              </a:rPr>
              <a:t>fo</a:t>
            </a:r>
            <a:r>
              <a:rPr u="none" dirty="0">
                <a:latin typeface="Courier New"/>
                <a:cs typeface="Courier New"/>
              </a:rPr>
              <a:t>r</a:t>
            </a:r>
            <a:r>
              <a:rPr u="none" spc="-1910" dirty="0">
                <a:latin typeface="Courier New"/>
                <a:cs typeface="Courier New"/>
              </a:rPr>
              <a:t> </a:t>
            </a:r>
            <a:r>
              <a:rPr u="none" spc="-170" dirty="0"/>
              <a:t>L</a:t>
            </a:r>
            <a:r>
              <a:rPr u="none" spc="-50" dirty="0"/>
              <a:t>OOP</a:t>
            </a:r>
            <a:r>
              <a:rPr u="none" dirty="0"/>
              <a:t>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810259" y="1858772"/>
            <a:ext cx="5740400" cy="4067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345" indent="-208279">
              <a:lnSpc>
                <a:spcPct val="100000"/>
              </a:lnSpc>
              <a:spcBef>
                <a:spcPts val="100"/>
              </a:spcBef>
              <a:buClr>
                <a:srgbClr val="585858"/>
              </a:buClr>
              <a:buFont typeface="Wingdings"/>
              <a:buChar char=""/>
              <a:tabLst>
                <a:tab pos="220979" algn="l"/>
              </a:tabLst>
            </a:pPr>
            <a:r>
              <a:rPr sz="2400" spc="-20" dirty="0">
                <a:latin typeface="Calibri"/>
                <a:cs typeface="Calibri"/>
              </a:rPr>
              <a:t>iterate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through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numbers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a </a:t>
            </a:r>
            <a:r>
              <a:rPr sz="2400" spc="-5" dirty="0">
                <a:latin typeface="Calibri"/>
                <a:cs typeface="Calibri"/>
              </a:rPr>
              <a:t>sequence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# more complicated with </a:t>
            </a:r>
            <a:r>
              <a:rPr sz="2200" spc="-5" dirty="0">
                <a:latin typeface="Courier New"/>
                <a:cs typeface="Courier New"/>
              </a:rPr>
              <a:t>while loop </a:t>
            </a:r>
            <a:r>
              <a:rPr sz="2200" spc="-131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n = 0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while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n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&lt;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5:</a:t>
            </a:r>
            <a:endParaRPr sz="2200">
              <a:latin typeface="Courier New"/>
              <a:cs typeface="Courier New"/>
            </a:endParaRPr>
          </a:p>
          <a:p>
            <a:pPr marL="685165" marR="3702685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p</a:t>
            </a:r>
            <a:r>
              <a:rPr sz="2200" spc="5" dirty="0">
                <a:latin typeface="Courier New"/>
                <a:cs typeface="Courier New"/>
              </a:rPr>
              <a:t>r</a:t>
            </a:r>
            <a:r>
              <a:rPr sz="2200" spc="-5" dirty="0">
                <a:latin typeface="Courier New"/>
                <a:cs typeface="Courier New"/>
              </a:rPr>
              <a:t>in</a:t>
            </a:r>
            <a:r>
              <a:rPr sz="2200" spc="5" dirty="0">
                <a:latin typeface="Courier New"/>
                <a:cs typeface="Courier New"/>
              </a:rPr>
              <a:t>t</a:t>
            </a:r>
            <a:r>
              <a:rPr sz="2200" spc="-5" dirty="0">
                <a:latin typeface="Courier New"/>
                <a:cs typeface="Courier New"/>
              </a:rPr>
              <a:t>(n)  </a:t>
            </a:r>
            <a:r>
              <a:rPr sz="2200" dirty="0">
                <a:latin typeface="Courier New"/>
                <a:cs typeface="Courier New"/>
              </a:rPr>
              <a:t> n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=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n+1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ourier New"/>
              <a:cs typeface="Courier New"/>
            </a:endParaRPr>
          </a:p>
          <a:p>
            <a:pPr marL="12700" marR="1685925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# </a:t>
            </a:r>
            <a:r>
              <a:rPr sz="2200" spc="-5" dirty="0">
                <a:latin typeface="Courier New"/>
                <a:cs typeface="Courier New"/>
              </a:rPr>
              <a:t>shortcut </a:t>
            </a:r>
            <a:r>
              <a:rPr sz="2200" dirty="0">
                <a:latin typeface="Courier New"/>
                <a:cs typeface="Courier New"/>
              </a:rPr>
              <a:t>with for </a:t>
            </a:r>
            <a:r>
              <a:rPr sz="2200" spc="-5" dirty="0">
                <a:latin typeface="Courier New"/>
                <a:cs typeface="Courier New"/>
              </a:rPr>
              <a:t>loop </a:t>
            </a:r>
            <a:r>
              <a:rPr sz="2200" spc="-131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for</a:t>
            </a:r>
            <a:r>
              <a:rPr sz="2200" spc="-1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n</a:t>
            </a:r>
            <a:r>
              <a:rPr sz="2200" spc="-5" dirty="0">
                <a:latin typeface="Courier New"/>
                <a:cs typeface="Courier New"/>
              </a:rPr>
              <a:t> in</a:t>
            </a:r>
            <a:r>
              <a:rPr sz="2200" spc="1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range(5):</a:t>
            </a:r>
            <a:endParaRPr sz="2200">
              <a:latin typeface="Courier New"/>
              <a:cs typeface="Courier New"/>
            </a:endParaRPr>
          </a:p>
          <a:p>
            <a:pPr marL="685165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print(n)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2713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100" dirty="0"/>
              <a:t>C</a:t>
            </a:r>
            <a:r>
              <a:rPr spc="-50" dirty="0"/>
              <a:t>O</a:t>
            </a:r>
            <a:r>
              <a:rPr spc="-45" dirty="0"/>
              <a:t>N</a:t>
            </a:r>
            <a:r>
              <a:rPr spc="-50" dirty="0"/>
              <a:t>T</a:t>
            </a:r>
            <a:r>
              <a:rPr spc="-100" dirty="0"/>
              <a:t>R</a:t>
            </a:r>
            <a:r>
              <a:rPr spc="-50" dirty="0"/>
              <a:t>O</a:t>
            </a:r>
            <a:r>
              <a:rPr dirty="0"/>
              <a:t>L</a:t>
            </a:r>
            <a:r>
              <a:rPr spc="-110" dirty="0"/>
              <a:t> </a:t>
            </a:r>
            <a:r>
              <a:rPr spc="-50" dirty="0"/>
              <a:t>F</a:t>
            </a:r>
            <a:r>
              <a:rPr spc="-170" dirty="0"/>
              <a:t>L</a:t>
            </a:r>
            <a:r>
              <a:rPr spc="-100" dirty="0"/>
              <a:t>O</a:t>
            </a:r>
            <a:r>
              <a:rPr spc="-50" dirty="0"/>
              <a:t>W</a:t>
            </a:r>
            <a:r>
              <a:rPr dirty="0"/>
              <a:t>:</a:t>
            </a:r>
            <a:r>
              <a:rPr spc="-105" dirty="0"/>
              <a:t> </a:t>
            </a:r>
            <a:r>
              <a:rPr spc="-50" dirty="0">
                <a:latin typeface="Courier New"/>
                <a:cs typeface="Courier New"/>
              </a:rPr>
              <a:t>fo</a:t>
            </a:r>
            <a:r>
              <a:rPr dirty="0">
                <a:latin typeface="Courier New"/>
                <a:cs typeface="Courier New"/>
              </a:rPr>
              <a:t>r</a:t>
            </a:r>
            <a:r>
              <a:rPr spc="-1914" dirty="0">
                <a:latin typeface="Courier New"/>
                <a:cs typeface="Courier New"/>
              </a:rPr>
              <a:t> </a:t>
            </a:r>
            <a:r>
              <a:rPr spc="-170" dirty="0"/>
              <a:t>L</a:t>
            </a:r>
            <a:r>
              <a:rPr spc="-50" dirty="0"/>
              <a:t>OOP</a:t>
            </a:r>
            <a:r>
              <a:rPr dirty="0"/>
              <a:t>S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0259" y="1819910"/>
            <a:ext cx="6081395" cy="1266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510"/>
              </a:lnSpc>
              <a:spcBef>
                <a:spcPts val="105"/>
              </a:spcBef>
            </a:pPr>
            <a:r>
              <a:rPr sz="2200" dirty="0">
                <a:latin typeface="Courier New"/>
                <a:cs typeface="Courier New"/>
              </a:rPr>
              <a:t>for</a:t>
            </a:r>
            <a:r>
              <a:rPr sz="2200" spc="-1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&lt;variable&gt; in </a:t>
            </a:r>
            <a:r>
              <a:rPr sz="2200" dirty="0">
                <a:latin typeface="Courier New"/>
                <a:cs typeface="Courier New"/>
              </a:rPr>
              <a:t>range(&lt;some_num&gt;):</a:t>
            </a:r>
            <a:endParaRPr sz="2200">
              <a:latin typeface="Courier New"/>
              <a:cs typeface="Courier New"/>
            </a:endParaRPr>
          </a:p>
          <a:p>
            <a:pPr marL="685165">
              <a:lnSpc>
                <a:spcPts val="2375"/>
              </a:lnSpc>
            </a:pPr>
            <a:r>
              <a:rPr sz="2200" spc="-5" dirty="0">
                <a:latin typeface="Courier New"/>
                <a:cs typeface="Courier New"/>
              </a:rPr>
              <a:t>&lt;expression&gt;</a:t>
            </a:r>
            <a:endParaRPr sz="2200">
              <a:latin typeface="Courier New"/>
              <a:cs typeface="Courier New"/>
            </a:endParaRPr>
          </a:p>
          <a:p>
            <a:pPr marL="685165">
              <a:lnSpc>
                <a:spcPts val="2375"/>
              </a:lnSpc>
            </a:pPr>
            <a:r>
              <a:rPr sz="2200" dirty="0">
                <a:latin typeface="Courier New"/>
                <a:cs typeface="Courier New"/>
              </a:rPr>
              <a:t>&lt;expression&gt;</a:t>
            </a:r>
            <a:endParaRPr sz="2200">
              <a:latin typeface="Courier New"/>
              <a:cs typeface="Courier New"/>
            </a:endParaRPr>
          </a:p>
          <a:p>
            <a:pPr marL="685165">
              <a:lnSpc>
                <a:spcPts val="2510"/>
              </a:lnSpc>
            </a:pPr>
            <a:r>
              <a:rPr sz="2200" dirty="0">
                <a:latin typeface="Courier New"/>
                <a:cs typeface="Courier New"/>
              </a:rPr>
              <a:t>...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0259" y="4105097"/>
            <a:ext cx="7978775" cy="2166620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1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each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time</a:t>
            </a:r>
            <a:r>
              <a:rPr sz="2600" spc="-10" dirty="0">
                <a:latin typeface="Calibri"/>
                <a:cs typeface="Calibri"/>
              </a:rPr>
              <a:t> through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loop,</a:t>
            </a:r>
            <a:r>
              <a:rPr sz="2600" spc="30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&lt;variable&gt;</a:t>
            </a:r>
            <a:r>
              <a:rPr sz="2600" spc="40" dirty="0">
                <a:latin typeface="Courier New"/>
                <a:cs typeface="Courier New"/>
              </a:rPr>
              <a:t> </a:t>
            </a:r>
            <a:r>
              <a:rPr sz="2600" spc="-30" dirty="0">
                <a:latin typeface="Calibri"/>
                <a:cs typeface="Calibri"/>
              </a:rPr>
              <a:t>takes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value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20" dirty="0">
                <a:latin typeface="Calibri"/>
                <a:cs typeface="Calibri"/>
              </a:rPr>
              <a:t>first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time,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&lt;variable&gt;</a:t>
            </a:r>
            <a:r>
              <a:rPr sz="2600" spc="45" dirty="0">
                <a:latin typeface="Courier New"/>
                <a:cs typeface="Courier New"/>
              </a:rPr>
              <a:t> </a:t>
            </a:r>
            <a:r>
              <a:rPr sz="2600" spc="-15" dirty="0">
                <a:latin typeface="Calibri"/>
                <a:cs typeface="Calibri"/>
              </a:rPr>
              <a:t>starts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at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15" dirty="0">
                <a:latin typeface="Calibri"/>
                <a:cs typeface="Calibri"/>
              </a:rPr>
              <a:t>smallest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value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5" dirty="0">
                <a:latin typeface="Calibri"/>
                <a:cs typeface="Calibri"/>
              </a:rPr>
              <a:t>next</a:t>
            </a:r>
            <a:r>
              <a:rPr sz="2600" spc="-5" dirty="0">
                <a:latin typeface="Calibri"/>
                <a:cs typeface="Calibri"/>
              </a:rPr>
              <a:t> time,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&lt;variable&gt;</a:t>
            </a:r>
            <a:r>
              <a:rPr sz="2600" spc="35" dirty="0">
                <a:latin typeface="Courier New"/>
                <a:cs typeface="Courier New"/>
              </a:rPr>
              <a:t> </a:t>
            </a:r>
            <a:r>
              <a:rPr sz="2600" spc="-15" dirty="0">
                <a:latin typeface="Calibri"/>
                <a:cs typeface="Calibri"/>
              </a:rPr>
              <a:t>gets</a:t>
            </a:r>
            <a:r>
              <a:rPr sz="2600" spc="-5" dirty="0">
                <a:latin typeface="Calibri"/>
                <a:cs typeface="Calibri"/>
              </a:rPr>
              <a:t> 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prev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value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+ 1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11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5" dirty="0">
                <a:latin typeface="Calibri"/>
                <a:cs typeface="Calibri"/>
              </a:rPr>
              <a:t>etc.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25374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45" dirty="0"/>
              <a:t>LAST</a:t>
            </a:r>
            <a:r>
              <a:rPr u="none" spc="-180" dirty="0"/>
              <a:t> </a:t>
            </a:r>
            <a:r>
              <a:rPr u="none" spc="-40" dirty="0"/>
              <a:t>TIME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810259" y="1679849"/>
            <a:ext cx="4659630" cy="216408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1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25" dirty="0">
                <a:latin typeface="Calibri"/>
                <a:cs typeface="Calibri"/>
              </a:rPr>
              <a:t>syntax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semantics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scalar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objects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simple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operations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5" dirty="0">
                <a:latin typeface="Calibri"/>
                <a:cs typeface="Calibri"/>
              </a:rPr>
              <a:t>expressions,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variables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 </a:t>
            </a:r>
            <a:r>
              <a:rPr sz="2600" spc="-10" dirty="0">
                <a:latin typeface="Calibri"/>
                <a:cs typeface="Calibri"/>
              </a:rPr>
              <a:t>values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1700" y="903478"/>
            <a:ext cx="79292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>
                <a:latin typeface="Courier New"/>
                <a:cs typeface="Courier New"/>
              </a:rPr>
              <a:t>range(start,stop,step</a:t>
            </a:r>
            <a:r>
              <a:rPr u="none" spc="-55" dirty="0">
                <a:latin typeface="Courier New"/>
                <a:cs typeface="Courier New"/>
              </a:rPr>
              <a:t>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0259" y="1695443"/>
            <a:ext cx="7835265" cy="433387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220345" indent="-208279">
              <a:lnSpc>
                <a:spcPct val="100000"/>
              </a:lnSpc>
              <a:spcBef>
                <a:spcPts val="645"/>
              </a:spcBef>
              <a:buClr>
                <a:srgbClr val="585858"/>
              </a:buClr>
              <a:buFont typeface="Wingdings"/>
              <a:buChar char=""/>
              <a:tabLst>
                <a:tab pos="220979" algn="l"/>
              </a:tabLst>
            </a:pP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30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ault </a:t>
            </a:r>
            <a:r>
              <a:rPr sz="2400" spc="-3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alues a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star</a:t>
            </a:r>
            <a:r>
              <a:rPr sz="2400" dirty="0">
                <a:latin typeface="Courier New"/>
                <a:cs typeface="Courier New"/>
              </a:rPr>
              <a:t>t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 0</a:t>
            </a:r>
            <a:r>
              <a:rPr sz="2400" spc="-910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ste</a:t>
            </a:r>
            <a:r>
              <a:rPr sz="2400" dirty="0">
                <a:latin typeface="Courier New"/>
                <a:cs typeface="Courier New"/>
              </a:rPr>
              <a:t>p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1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1</a:t>
            </a:r>
            <a:r>
              <a:rPr sz="2400" spc="-910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tional</a:t>
            </a:r>
            <a:endParaRPr sz="2400">
              <a:latin typeface="Calibri"/>
              <a:cs typeface="Calibri"/>
            </a:endParaRPr>
          </a:p>
          <a:p>
            <a:pPr marL="220345" indent="-208279">
              <a:lnSpc>
                <a:spcPct val="100000"/>
              </a:lnSpc>
              <a:spcBef>
                <a:spcPts val="540"/>
              </a:spcBef>
              <a:buClr>
                <a:srgbClr val="585858"/>
              </a:buClr>
              <a:buFont typeface="Wingdings"/>
              <a:buChar char=""/>
              <a:tabLst>
                <a:tab pos="220979" algn="l"/>
              </a:tabLst>
            </a:pPr>
            <a:r>
              <a:rPr sz="2400" dirty="0">
                <a:latin typeface="Calibri"/>
                <a:cs typeface="Calibri"/>
              </a:rPr>
              <a:t>loop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until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stop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-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1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mysum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=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0</a:t>
            </a:r>
            <a:endParaRPr sz="2000">
              <a:latin typeface="Courier New"/>
              <a:cs typeface="Courier New"/>
            </a:endParaRPr>
          </a:p>
          <a:p>
            <a:pPr marL="622300" marR="4461510" indent="-6096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for i in range(7, 10): </a:t>
            </a:r>
            <a:r>
              <a:rPr sz="2000" spc="-119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mysum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+= i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print(mysum)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mysum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=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0</a:t>
            </a:r>
            <a:endParaRPr sz="2000">
              <a:latin typeface="Courier New"/>
              <a:cs typeface="Courier New"/>
            </a:endParaRPr>
          </a:p>
          <a:p>
            <a:pPr marL="622300" marR="4004310" indent="-6096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for i in range(5, 11, 2): </a:t>
            </a:r>
            <a:r>
              <a:rPr sz="2000" spc="-118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mysum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+= i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print(mysum)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911859"/>
            <a:ext cx="48082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0" dirty="0">
                <a:latin typeface="Courier New"/>
                <a:cs typeface="Courier New"/>
              </a:rPr>
              <a:t>br</a:t>
            </a:r>
            <a:r>
              <a:rPr u="none" spc="-55" dirty="0">
                <a:latin typeface="Courier New"/>
                <a:cs typeface="Courier New"/>
              </a:rPr>
              <a:t>ea</a:t>
            </a:r>
            <a:r>
              <a:rPr u="none" dirty="0">
                <a:latin typeface="Courier New"/>
                <a:cs typeface="Courier New"/>
              </a:rPr>
              <a:t>k</a:t>
            </a:r>
            <a:r>
              <a:rPr u="none" spc="-1920" dirty="0">
                <a:latin typeface="Courier New"/>
                <a:cs typeface="Courier New"/>
              </a:rPr>
              <a:t> </a:t>
            </a:r>
            <a:r>
              <a:rPr u="none" spc="-80" dirty="0"/>
              <a:t>S</a:t>
            </a:r>
            <a:r>
              <a:rPr u="none" spc="-425" dirty="0"/>
              <a:t>TA</a:t>
            </a:r>
            <a:r>
              <a:rPr u="none" spc="-50" dirty="0"/>
              <a:t>TEME</a:t>
            </a:r>
            <a:r>
              <a:rPr u="none" spc="-45" dirty="0"/>
              <a:t>N</a:t>
            </a:r>
            <a:r>
              <a:rPr u="none" dirty="0"/>
              <a:t>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810259" y="1688555"/>
            <a:ext cx="5358130" cy="458025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220345" indent="-208279">
              <a:lnSpc>
                <a:spcPct val="100000"/>
              </a:lnSpc>
              <a:spcBef>
                <a:spcPts val="925"/>
              </a:spcBef>
              <a:buClr>
                <a:srgbClr val="585858"/>
              </a:buClr>
              <a:buFont typeface="Wingdings"/>
              <a:buChar char=""/>
              <a:tabLst>
                <a:tab pos="220979" algn="l"/>
              </a:tabLst>
            </a:pPr>
            <a:r>
              <a:rPr sz="2400" spc="-5" dirty="0">
                <a:latin typeface="Calibri"/>
                <a:cs typeface="Calibri"/>
              </a:rPr>
              <a:t>immediately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exits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whatever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loop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in</a:t>
            </a:r>
            <a:endParaRPr sz="2400">
              <a:latin typeface="Calibri"/>
              <a:cs typeface="Calibri"/>
            </a:endParaRPr>
          </a:p>
          <a:p>
            <a:pPr marL="220345" indent="-208279">
              <a:lnSpc>
                <a:spcPct val="100000"/>
              </a:lnSpc>
              <a:spcBef>
                <a:spcPts val="825"/>
              </a:spcBef>
              <a:buClr>
                <a:srgbClr val="585858"/>
              </a:buClr>
              <a:buFont typeface="Wingdings"/>
              <a:buChar char=""/>
              <a:tabLst>
                <a:tab pos="220979" algn="l"/>
              </a:tabLst>
            </a:pPr>
            <a:r>
              <a:rPr sz="2400" spc="-10" dirty="0">
                <a:latin typeface="Calibri"/>
                <a:cs typeface="Calibri"/>
              </a:rPr>
              <a:t>skips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remaining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expressions</a:t>
            </a:r>
            <a:r>
              <a:rPr sz="2400" dirty="0">
                <a:latin typeface="Calibri"/>
                <a:cs typeface="Calibri"/>
              </a:rPr>
              <a:t> 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code </a:t>
            </a:r>
            <a:r>
              <a:rPr sz="2400" spc="-5" dirty="0">
                <a:latin typeface="Calibri"/>
                <a:cs typeface="Calibri"/>
              </a:rPr>
              <a:t>block</a:t>
            </a:r>
            <a:endParaRPr sz="2400">
              <a:latin typeface="Calibri"/>
              <a:cs typeface="Calibri"/>
            </a:endParaRPr>
          </a:p>
          <a:p>
            <a:pPr marL="220345" indent="-208279">
              <a:lnSpc>
                <a:spcPct val="100000"/>
              </a:lnSpc>
              <a:spcBef>
                <a:spcPts val="825"/>
              </a:spcBef>
              <a:buClr>
                <a:srgbClr val="585858"/>
              </a:buClr>
              <a:buFont typeface="Wingdings"/>
              <a:buChar char=""/>
              <a:tabLst>
                <a:tab pos="220979" algn="l"/>
              </a:tabLst>
            </a:pPr>
            <a:r>
              <a:rPr sz="2400" spc="-15" dirty="0">
                <a:latin typeface="Calibri"/>
                <a:cs typeface="Calibri"/>
              </a:rPr>
              <a:t>exits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only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innermost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loop!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0">
              <a:latin typeface="Calibri"/>
              <a:cs typeface="Calibri"/>
            </a:endParaRPr>
          </a:p>
          <a:p>
            <a:pPr marL="685165" marR="1303020" indent="-673100">
              <a:lnSpc>
                <a:spcPct val="133000"/>
              </a:lnSpc>
            </a:pPr>
            <a:r>
              <a:rPr sz="2200" spc="-5" dirty="0">
                <a:latin typeface="Courier New"/>
                <a:cs typeface="Courier New"/>
              </a:rPr>
              <a:t>while</a:t>
            </a:r>
            <a:r>
              <a:rPr sz="220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&lt;condition_1&gt;: </a:t>
            </a:r>
            <a:r>
              <a:rPr sz="220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while</a:t>
            </a:r>
            <a:r>
              <a:rPr sz="2200" spc="-1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&lt;condition_2&gt;:</a:t>
            </a:r>
            <a:endParaRPr sz="2200">
              <a:latin typeface="Courier New"/>
              <a:cs typeface="Courier New"/>
            </a:endParaRPr>
          </a:p>
          <a:p>
            <a:pPr marL="1358265" marR="1636395">
              <a:lnSpc>
                <a:spcPts val="3520"/>
              </a:lnSpc>
              <a:spcBef>
                <a:spcPts val="254"/>
              </a:spcBef>
            </a:pPr>
            <a:r>
              <a:rPr sz="2200" dirty="0">
                <a:latin typeface="Courier New"/>
                <a:cs typeface="Courier New"/>
              </a:rPr>
              <a:t>&lt;</a:t>
            </a:r>
            <a:r>
              <a:rPr sz="2200" spc="-5" dirty="0">
                <a:latin typeface="Courier New"/>
                <a:cs typeface="Courier New"/>
              </a:rPr>
              <a:t>exp</a:t>
            </a:r>
            <a:r>
              <a:rPr sz="2200" spc="5" dirty="0">
                <a:latin typeface="Courier New"/>
                <a:cs typeface="Courier New"/>
              </a:rPr>
              <a:t>r</a:t>
            </a:r>
            <a:r>
              <a:rPr sz="2200" spc="-5" dirty="0">
                <a:latin typeface="Courier New"/>
                <a:cs typeface="Courier New"/>
              </a:rPr>
              <a:t>ess</a:t>
            </a:r>
            <a:r>
              <a:rPr sz="2200" spc="5" dirty="0">
                <a:latin typeface="Courier New"/>
                <a:cs typeface="Courier New"/>
              </a:rPr>
              <a:t>i</a:t>
            </a:r>
            <a:r>
              <a:rPr sz="2200" spc="-5" dirty="0">
                <a:latin typeface="Courier New"/>
                <a:cs typeface="Courier New"/>
              </a:rPr>
              <a:t>on_</a:t>
            </a:r>
            <a:r>
              <a:rPr sz="2200" spc="10" dirty="0">
                <a:latin typeface="Courier New"/>
                <a:cs typeface="Courier New"/>
              </a:rPr>
              <a:t>a</a:t>
            </a:r>
            <a:r>
              <a:rPr sz="2200" dirty="0">
                <a:latin typeface="Courier New"/>
                <a:cs typeface="Courier New"/>
              </a:rPr>
              <a:t>&gt;  </a:t>
            </a:r>
            <a:r>
              <a:rPr sz="2200" spc="-5" dirty="0">
                <a:latin typeface="Courier New"/>
                <a:cs typeface="Courier New"/>
              </a:rPr>
              <a:t>break</a:t>
            </a:r>
            <a:endParaRPr sz="2200">
              <a:latin typeface="Courier New"/>
              <a:cs typeface="Courier New"/>
            </a:endParaRPr>
          </a:p>
          <a:p>
            <a:pPr marL="1358265">
              <a:lnSpc>
                <a:spcPct val="100000"/>
              </a:lnSpc>
              <a:spcBef>
                <a:spcPts val="605"/>
              </a:spcBef>
            </a:pPr>
            <a:r>
              <a:rPr sz="2200" dirty="0">
                <a:latin typeface="Courier New"/>
                <a:cs typeface="Courier New"/>
              </a:rPr>
              <a:t>&lt;expression_b&gt;</a:t>
            </a:r>
            <a:endParaRPr sz="2200">
              <a:latin typeface="Courier New"/>
              <a:cs typeface="Courier New"/>
            </a:endParaRPr>
          </a:p>
          <a:p>
            <a:pPr marL="685165">
              <a:lnSpc>
                <a:spcPct val="100000"/>
              </a:lnSpc>
              <a:spcBef>
                <a:spcPts val="869"/>
              </a:spcBef>
            </a:pPr>
            <a:r>
              <a:rPr sz="2200" dirty="0">
                <a:latin typeface="Courier New"/>
                <a:cs typeface="Courier New"/>
              </a:rPr>
              <a:t>&lt;expression_c&gt;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250698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61"/>
                </a:lnTo>
                <a:lnTo>
                  <a:pt x="9144000" y="325361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45414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50" dirty="0">
                <a:latin typeface="Courier New"/>
                <a:cs typeface="Courier New"/>
              </a:rPr>
              <a:t>br</a:t>
            </a:r>
            <a:r>
              <a:rPr spc="-55" dirty="0">
                <a:latin typeface="Courier New"/>
                <a:cs typeface="Courier New"/>
              </a:rPr>
              <a:t>ea</a:t>
            </a:r>
            <a:r>
              <a:rPr dirty="0">
                <a:latin typeface="Courier New"/>
                <a:cs typeface="Courier New"/>
              </a:rPr>
              <a:t>k</a:t>
            </a:r>
            <a:r>
              <a:rPr spc="-1925" dirty="0">
                <a:latin typeface="Courier New"/>
                <a:cs typeface="Courier New"/>
              </a:rPr>
              <a:t> </a:t>
            </a:r>
            <a:r>
              <a:rPr spc="-80" dirty="0"/>
              <a:t>S</a:t>
            </a:r>
            <a:r>
              <a:rPr spc="-425" dirty="0"/>
              <a:t>TA</a:t>
            </a:r>
            <a:r>
              <a:rPr spc="-50" dirty="0"/>
              <a:t>TEMEN</a:t>
            </a:r>
            <a:r>
              <a:rPr dirty="0"/>
              <a:t>T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10259" y="1817755"/>
            <a:ext cx="3837304" cy="88011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2000" spc="-5" dirty="0">
                <a:latin typeface="Courier New"/>
                <a:cs typeface="Courier New"/>
              </a:rPr>
              <a:t>mysum</a:t>
            </a:r>
            <a:r>
              <a:rPr sz="2000" spc="-4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4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0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spc="-5" dirty="0">
                <a:latin typeface="Courier New"/>
                <a:cs typeface="Courier New"/>
              </a:rPr>
              <a:t>for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 in range(5, 11, 2):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2457" y="2849532"/>
            <a:ext cx="762635" cy="287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</a:pPr>
            <a:r>
              <a:rPr sz="2000" spc="-5" dirty="0">
                <a:latin typeface="Courier New"/>
                <a:cs typeface="Courier New"/>
              </a:rPr>
              <a:t>mysum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47212" y="2849532"/>
            <a:ext cx="305435" cy="287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</a:pPr>
            <a:r>
              <a:rPr sz="2000" spc="-5" dirty="0">
                <a:latin typeface="Courier New"/>
                <a:cs typeface="Courier New"/>
              </a:rPr>
              <a:t>+=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04412" y="2849532"/>
            <a:ext cx="152400" cy="287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</a:pPr>
            <a:r>
              <a:rPr sz="2000" spc="-5" dirty="0">
                <a:latin typeface="Courier New"/>
                <a:cs typeface="Courier New"/>
              </a:rPr>
              <a:t>i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2711" y="3276332"/>
            <a:ext cx="305435" cy="287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</a:pPr>
            <a:r>
              <a:rPr sz="2000" spc="-5" dirty="0">
                <a:latin typeface="Courier New"/>
                <a:cs typeface="Courier New"/>
              </a:rPr>
              <a:t>if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90166" y="3276332"/>
            <a:ext cx="762635" cy="287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</a:pPr>
            <a:r>
              <a:rPr sz="2000" spc="-5" dirty="0">
                <a:latin typeface="Courier New"/>
                <a:cs typeface="Courier New"/>
              </a:rPr>
              <a:t>mysum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14672" y="3276332"/>
            <a:ext cx="153035" cy="287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</a:pPr>
            <a:r>
              <a:rPr sz="2000" spc="-5" dirty="0">
                <a:latin typeface="Courier New"/>
                <a:cs typeface="Courier New"/>
              </a:rPr>
              <a:t>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04716" y="3276332"/>
            <a:ext cx="610235" cy="287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</a:pPr>
            <a:r>
              <a:rPr sz="2000" spc="-5" dirty="0">
                <a:latin typeface="Courier New"/>
                <a:cs typeface="Courier New"/>
              </a:rPr>
              <a:t>==</a:t>
            </a:r>
            <a:r>
              <a:rPr sz="2000" spc="-8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5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42716" y="3703133"/>
            <a:ext cx="762635" cy="287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</a:pPr>
            <a:r>
              <a:rPr sz="2000" spc="-5" dirty="0">
                <a:latin typeface="Courier New"/>
                <a:cs typeface="Courier New"/>
              </a:rPr>
              <a:t>break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0767" y="3952431"/>
            <a:ext cx="276923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19200">
              <a:lnSpc>
                <a:spcPct val="140000"/>
              </a:lnSpc>
              <a:spcBef>
                <a:spcPts val="100"/>
              </a:spcBef>
            </a:pPr>
            <a:r>
              <a:rPr sz="2000" spc="-5" dirty="0">
                <a:latin typeface="Courier New"/>
                <a:cs typeface="Courier New"/>
              </a:rPr>
              <a:t>mysum</a:t>
            </a:r>
            <a:r>
              <a:rPr sz="2000" spc="-4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+=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1 </a:t>
            </a:r>
            <a:r>
              <a:rPr sz="2000" spc="-118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print(mysum)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0259" y="5421121"/>
            <a:ext cx="440309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9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what </a:t>
            </a:r>
            <a:r>
              <a:rPr sz="2600" spc="-5" dirty="0">
                <a:latin typeface="Calibri"/>
                <a:cs typeface="Calibri"/>
              </a:rPr>
              <a:t>happens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this</a:t>
            </a:r>
            <a:r>
              <a:rPr sz="2600" spc="-15" dirty="0">
                <a:latin typeface="Calibri"/>
                <a:cs typeface="Calibri"/>
              </a:rPr>
              <a:t> program?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63217" y="3672840"/>
            <a:ext cx="681990" cy="433070"/>
          </a:xfrm>
          <a:custGeom>
            <a:avLst/>
            <a:gdLst/>
            <a:ahLst/>
            <a:cxnLst/>
            <a:rect l="l" t="t" r="r" b="b"/>
            <a:pathLst>
              <a:path w="681989" h="433070">
                <a:moveTo>
                  <a:pt x="0" y="433069"/>
                </a:moveTo>
                <a:lnTo>
                  <a:pt x="681989" y="433069"/>
                </a:lnTo>
                <a:lnTo>
                  <a:pt x="681989" y="0"/>
                </a:lnTo>
                <a:lnTo>
                  <a:pt x="0" y="0"/>
                </a:lnTo>
                <a:lnTo>
                  <a:pt x="0" y="433069"/>
                </a:lnTo>
                <a:close/>
              </a:path>
            </a:pathLst>
          </a:custGeom>
          <a:solidFill>
            <a:srgbClr val="E2D6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363217" y="2791460"/>
            <a:ext cx="4700905" cy="881380"/>
          </a:xfrm>
          <a:prstGeom prst="rect">
            <a:avLst/>
          </a:prstGeom>
          <a:solidFill>
            <a:srgbClr val="E2D6EC"/>
          </a:solidFill>
        </p:spPr>
        <p:txBody>
          <a:bodyPr vert="horz" wrap="square" lIns="0" tIns="1524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20"/>
              </a:spcBef>
            </a:pPr>
            <a:r>
              <a:rPr sz="2000" spc="-5" dirty="0">
                <a:solidFill>
                  <a:srgbClr val="160A20"/>
                </a:solidFill>
                <a:latin typeface="Courier New"/>
                <a:cs typeface="Courier New"/>
              </a:rPr>
              <a:t>mysum</a:t>
            </a:r>
            <a:endParaRPr sz="2000">
              <a:latin typeface="Courier New"/>
              <a:cs typeface="Courier New"/>
            </a:endParaRPr>
          </a:p>
          <a:p>
            <a:pPr marL="221615">
              <a:lnSpc>
                <a:spcPct val="100000"/>
              </a:lnSpc>
              <a:spcBef>
                <a:spcPts val="960"/>
              </a:spcBef>
            </a:pPr>
            <a:r>
              <a:rPr sz="2000" spc="-5" dirty="0">
                <a:solidFill>
                  <a:srgbClr val="160A20"/>
                </a:solidFill>
                <a:latin typeface="Courier New"/>
                <a:cs typeface="Courier New"/>
              </a:rPr>
              <a:t>f</a:t>
            </a:r>
            <a:r>
              <a:rPr sz="2000" spc="-20" dirty="0">
                <a:solidFill>
                  <a:srgbClr val="160A2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60A20"/>
                </a:solidFill>
                <a:latin typeface="Courier New"/>
                <a:cs typeface="Courier New"/>
              </a:rPr>
              <a:t>mysum</a:t>
            </a:r>
            <a:r>
              <a:rPr sz="2000" spc="-25" dirty="0">
                <a:solidFill>
                  <a:srgbClr val="160A2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60A20"/>
                </a:solidFill>
                <a:latin typeface="Courier New"/>
                <a:cs typeface="Courier New"/>
              </a:rPr>
              <a:t>==</a:t>
            </a:r>
            <a:r>
              <a:rPr sz="2000" spc="-20" dirty="0">
                <a:solidFill>
                  <a:srgbClr val="160A2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60A20"/>
                </a:solidFill>
                <a:latin typeface="Courier New"/>
                <a:cs typeface="Courier New"/>
              </a:rPr>
              <a:t>5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17" name="object 17"/>
          <p:cNvSpPr txBox="1"/>
          <p:nvPr/>
        </p:nvSpPr>
        <p:spPr>
          <a:xfrm>
            <a:off x="2045207" y="3672840"/>
            <a:ext cx="4018915" cy="433070"/>
          </a:xfrm>
          <a:prstGeom prst="rect">
            <a:avLst/>
          </a:prstGeom>
          <a:solidFill>
            <a:srgbClr val="CBB5D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sz="2000" spc="-5" dirty="0">
                <a:solidFill>
                  <a:srgbClr val="28123A"/>
                </a:solidFill>
                <a:latin typeface="Courier New"/>
                <a:cs typeface="Courier New"/>
              </a:rPr>
              <a:t>break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911859"/>
            <a:ext cx="11049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0" dirty="0">
                <a:latin typeface="Courier New"/>
                <a:cs typeface="Courier New"/>
              </a:rPr>
              <a:t>for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3645153" y="911859"/>
            <a:ext cx="44646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4800" spc="-75" dirty="0">
                <a:latin typeface="Calibri Light"/>
                <a:cs typeface="Calibri Light"/>
              </a:rPr>
              <a:t>V</a:t>
            </a:r>
            <a:r>
              <a:rPr sz="4800" dirty="0">
                <a:latin typeface="Calibri Light"/>
                <a:cs typeface="Calibri Light"/>
              </a:rPr>
              <a:t>S	</a:t>
            </a:r>
            <a:r>
              <a:rPr sz="4800" spc="-50" dirty="0">
                <a:latin typeface="Courier New"/>
                <a:cs typeface="Courier New"/>
              </a:rPr>
              <a:t>wh</a:t>
            </a:r>
            <a:r>
              <a:rPr sz="4800" spc="-55" dirty="0">
                <a:latin typeface="Courier New"/>
                <a:cs typeface="Courier New"/>
              </a:rPr>
              <a:t>il</a:t>
            </a:r>
            <a:r>
              <a:rPr sz="4800" dirty="0">
                <a:latin typeface="Courier New"/>
                <a:cs typeface="Courier New"/>
              </a:rPr>
              <a:t>e</a:t>
            </a:r>
            <a:r>
              <a:rPr sz="4800" spc="-1920" dirty="0">
                <a:latin typeface="Courier New"/>
                <a:cs typeface="Courier New"/>
              </a:rPr>
              <a:t> </a:t>
            </a:r>
            <a:r>
              <a:rPr sz="4800" spc="-170" dirty="0">
                <a:latin typeface="Calibri Light"/>
                <a:cs typeface="Calibri Light"/>
              </a:rPr>
              <a:t>L</a:t>
            </a:r>
            <a:r>
              <a:rPr sz="4800" spc="-50" dirty="0">
                <a:latin typeface="Calibri Light"/>
                <a:cs typeface="Calibri Light"/>
              </a:rPr>
              <a:t>OOP</a:t>
            </a:r>
            <a:r>
              <a:rPr sz="4800" dirty="0">
                <a:latin typeface="Calibri Light"/>
                <a:cs typeface="Calibri Light"/>
              </a:rPr>
              <a:t>S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0259" y="1672226"/>
            <a:ext cx="2535555" cy="2884805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2600" spc="-5" dirty="0">
                <a:latin typeface="Courier New"/>
                <a:cs typeface="Courier New"/>
              </a:rPr>
              <a:t>fo</a:t>
            </a:r>
            <a:r>
              <a:rPr sz="2600" dirty="0">
                <a:latin typeface="Courier New"/>
                <a:cs typeface="Courier New"/>
              </a:rPr>
              <a:t>r</a:t>
            </a:r>
            <a:r>
              <a:rPr sz="2600" spc="-969" dirty="0">
                <a:latin typeface="Courier New"/>
                <a:cs typeface="Courier New"/>
              </a:rPr>
              <a:t> </a:t>
            </a:r>
            <a:r>
              <a:rPr sz="2600" dirty="0">
                <a:latin typeface="Calibri"/>
                <a:cs typeface="Calibri"/>
              </a:rPr>
              <a:t>lo</a:t>
            </a:r>
            <a:r>
              <a:rPr sz="2600" spc="-10" dirty="0">
                <a:latin typeface="Calibri"/>
                <a:cs typeface="Calibri"/>
              </a:rPr>
              <a:t>op</a:t>
            </a:r>
            <a:r>
              <a:rPr sz="2600" dirty="0">
                <a:latin typeface="Calibri"/>
                <a:cs typeface="Calibri"/>
              </a:rPr>
              <a:t>s</a:t>
            </a:r>
            <a:endParaRPr sz="2600">
              <a:latin typeface="Calibri"/>
              <a:cs typeface="Calibri"/>
            </a:endParaRPr>
          </a:p>
          <a:p>
            <a:pPr marL="104139" marR="43180" indent="-91440">
              <a:lnSpc>
                <a:spcPts val="2810"/>
              </a:lnSpc>
              <a:spcBef>
                <a:spcPts val="147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know</a:t>
            </a: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number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of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iterations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ts val="2935"/>
              </a:lnSpc>
              <a:spcBef>
                <a:spcPts val="104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5" dirty="0">
                <a:latin typeface="Calibri"/>
                <a:cs typeface="Calibri"/>
              </a:rPr>
              <a:t>can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end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early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via</a:t>
            </a:r>
            <a:endParaRPr sz="2600">
              <a:latin typeface="Calibri"/>
              <a:cs typeface="Calibri"/>
            </a:endParaRPr>
          </a:p>
          <a:p>
            <a:pPr marL="104139">
              <a:lnSpc>
                <a:spcPts val="2935"/>
              </a:lnSpc>
            </a:pPr>
            <a:r>
              <a:rPr sz="2600" spc="-5" dirty="0">
                <a:latin typeface="Courier New"/>
                <a:cs typeface="Courier New"/>
              </a:rPr>
              <a:t>break</a:t>
            </a:r>
            <a:endParaRPr sz="2600">
              <a:latin typeface="Courier New"/>
              <a:cs typeface="Courier New"/>
            </a:endParaRPr>
          </a:p>
          <a:p>
            <a:pPr marL="238125" indent="-226060">
              <a:lnSpc>
                <a:spcPct val="100000"/>
              </a:lnSpc>
              <a:spcBef>
                <a:spcPts val="115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uses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counter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0259" y="4665471"/>
            <a:ext cx="27063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0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can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 rewrite</a:t>
            </a: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for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90111" y="4665471"/>
            <a:ext cx="62293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Calibri"/>
                <a:cs typeface="Calibri"/>
              </a:rPr>
              <a:t>lo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p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1700" y="5022596"/>
            <a:ext cx="282892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latin typeface="Calibri"/>
                <a:cs typeface="Calibri"/>
              </a:rPr>
              <a:t>using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while</a:t>
            </a:r>
            <a:r>
              <a:rPr sz="2600" spc="-2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alibri"/>
                <a:cs typeface="Calibri"/>
              </a:rPr>
              <a:t>loop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55641" y="1684451"/>
            <a:ext cx="3871595" cy="408686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210820">
              <a:lnSpc>
                <a:spcPct val="100000"/>
              </a:lnSpc>
              <a:spcBef>
                <a:spcPts val="890"/>
              </a:spcBef>
            </a:pPr>
            <a:r>
              <a:rPr sz="2600" spc="-5" dirty="0">
                <a:solidFill>
                  <a:srgbClr val="404040"/>
                </a:solidFill>
                <a:latin typeface="Courier New"/>
                <a:cs typeface="Courier New"/>
              </a:rPr>
              <a:t>whil</a:t>
            </a:r>
            <a:r>
              <a:rPr sz="2600" dirty="0">
                <a:solidFill>
                  <a:srgbClr val="404040"/>
                </a:solidFill>
                <a:latin typeface="Courier New"/>
                <a:cs typeface="Courier New"/>
              </a:rPr>
              <a:t>e</a:t>
            </a:r>
            <a:r>
              <a:rPr sz="2600" spc="-9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lo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op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endParaRPr sz="2600">
              <a:latin typeface="Calibri"/>
              <a:cs typeface="Calibri"/>
            </a:endParaRPr>
          </a:p>
          <a:p>
            <a:pPr marL="104139" marR="550545" indent="-91440">
              <a:lnSpc>
                <a:spcPct val="80000"/>
              </a:lnSpc>
              <a:spcBef>
                <a:spcPts val="141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unbounded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number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600" spc="-5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iterations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77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end early</a:t>
            </a:r>
            <a:r>
              <a:rPr sz="2600" b="1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via </a:t>
            </a:r>
            <a:r>
              <a:rPr sz="2600" spc="-5" dirty="0">
                <a:solidFill>
                  <a:srgbClr val="404040"/>
                </a:solidFill>
                <a:latin typeface="Courier New"/>
                <a:cs typeface="Courier New"/>
              </a:rPr>
              <a:t>break</a:t>
            </a:r>
            <a:endParaRPr sz="2600">
              <a:latin typeface="Courier New"/>
              <a:cs typeface="Courier New"/>
            </a:endParaRPr>
          </a:p>
          <a:p>
            <a:pPr marL="104139" marR="5715" indent="-91440">
              <a:lnSpc>
                <a:spcPct val="80000"/>
              </a:lnSpc>
              <a:spcBef>
                <a:spcPts val="141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6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use</a:t>
            </a:r>
            <a:r>
              <a:rPr sz="26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600" spc="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counter</a:t>
            </a:r>
            <a:r>
              <a:rPr sz="2600" b="1" spc="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but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must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 initialize</a:t>
            </a:r>
            <a:r>
              <a:rPr sz="2600" b="1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before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loop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increment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6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inside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loop</a:t>
            </a:r>
            <a:endParaRPr sz="2600">
              <a:latin typeface="Calibri"/>
              <a:cs typeface="Calibri"/>
            </a:endParaRPr>
          </a:p>
          <a:p>
            <a:pPr marL="104139" marR="5080" indent="-91440">
              <a:lnSpc>
                <a:spcPct val="79800"/>
              </a:lnSpc>
              <a:spcBef>
                <a:spcPts val="140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may</a:t>
            </a:r>
            <a:r>
              <a:rPr sz="2600" b="1" spc="1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not</a:t>
            </a:r>
            <a:r>
              <a:rPr sz="2600" b="1" spc="1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be</a:t>
            </a:r>
            <a:r>
              <a:rPr sz="2600" b="1" spc="1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able</a:t>
            </a:r>
            <a:r>
              <a:rPr sz="2600" b="1" spc="1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to 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3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wri</a:t>
            </a:r>
            <a:r>
              <a:rPr sz="2600" b="1" spc="-4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ourier New"/>
                <a:cs typeface="Courier New"/>
              </a:rPr>
              <a:t>while</a:t>
            </a:r>
            <a:r>
              <a:rPr sz="2600" spc="-9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loop</a:t>
            </a:r>
            <a:r>
              <a:rPr sz="26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using 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ourier New"/>
                <a:cs typeface="Courier New"/>
              </a:rPr>
              <a:t>for</a:t>
            </a:r>
            <a:r>
              <a:rPr sz="2600" spc="-969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loop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16294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185" dirty="0"/>
              <a:t>T</a:t>
            </a:r>
            <a:r>
              <a:rPr u="none" spc="-50" dirty="0"/>
              <a:t>O</a:t>
            </a:r>
            <a:r>
              <a:rPr u="none" spc="-95" dirty="0"/>
              <a:t>D</a:t>
            </a:r>
            <a:r>
              <a:rPr u="none" spc="-380" dirty="0"/>
              <a:t>A</a:t>
            </a:r>
            <a:r>
              <a:rPr u="none" dirty="0"/>
              <a:t>Y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810259" y="1679849"/>
            <a:ext cx="3864610" cy="216408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1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string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object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type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branching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conditionals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indentation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5" dirty="0">
                <a:latin typeface="Calibri"/>
                <a:cs typeface="Calibri"/>
              </a:rPr>
              <a:t>iteration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loops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47700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50" dirty="0"/>
              <a:t>STRINGS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0259" y="1679849"/>
            <a:ext cx="7939405" cy="4107815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1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20" dirty="0">
                <a:latin typeface="Calibri"/>
                <a:cs typeface="Calibri"/>
              </a:rPr>
              <a:t>letters,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special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characters,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spaces, </a:t>
            </a:r>
            <a:r>
              <a:rPr sz="2600" spc="-5" dirty="0">
                <a:latin typeface="Calibri"/>
                <a:cs typeface="Calibri"/>
              </a:rPr>
              <a:t>digits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ts val="3095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enclose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quotation</a:t>
            </a:r>
            <a:r>
              <a:rPr sz="2600" b="1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marks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or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single</a:t>
            </a:r>
            <a:r>
              <a:rPr sz="26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quotes</a:t>
            </a:r>
            <a:endParaRPr sz="2600">
              <a:latin typeface="Calibri"/>
              <a:cs typeface="Calibri"/>
            </a:endParaRPr>
          </a:p>
          <a:p>
            <a:pPr marL="317500">
              <a:lnSpc>
                <a:spcPts val="2375"/>
              </a:lnSpc>
            </a:pPr>
            <a:r>
              <a:rPr sz="2000" spc="-5" dirty="0">
                <a:latin typeface="Courier New"/>
                <a:cs typeface="Courier New"/>
              </a:rPr>
              <a:t>hi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=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"hello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there"</a:t>
            </a:r>
            <a:endParaRPr sz="2000">
              <a:latin typeface="Courier New"/>
              <a:cs typeface="Courier New"/>
            </a:endParaRPr>
          </a:p>
          <a:p>
            <a:pPr marL="238125" indent="-226060">
              <a:lnSpc>
                <a:spcPts val="3095"/>
              </a:lnSpc>
              <a:spcBef>
                <a:spcPts val="894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concatenate</a:t>
            </a:r>
            <a:r>
              <a:rPr sz="2600" b="1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strings</a:t>
            </a:r>
            <a:endParaRPr sz="2600">
              <a:latin typeface="Calibri"/>
              <a:cs typeface="Calibri"/>
            </a:endParaRPr>
          </a:p>
          <a:p>
            <a:pPr marL="317500">
              <a:lnSpc>
                <a:spcPts val="2375"/>
              </a:lnSpc>
            </a:pPr>
            <a:r>
              <a:rPr sz="2000" spc="-5" dirty="0">
                <a:latin typeface="Courier New"/>
                <a:cs typeface="Courier New"/>
              </a:rPr>
              <a:t>name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=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"ana"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1920"/>
              </a:spcBef>
            </a:pPr>
            <a:r>
              <a:rPr sz="2000" spc="-5" dirty="0">
                <a:latin typeface="Courier New"/>
                <a:cs typeface="Courier New"/>
              </a:rPr>
              <a:t>greet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=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hi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+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name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1920"/>
              </a:spcBef>
            </a:pPr>
            <a:r>
              <a:rPr sz="2000" spc="-5" dirty="0">
                <a:latin typeface="Courier New"/>
                <a:cs typeface="Courier New"/>
              </a:rPr>
              <a:t>greeting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hi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+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"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"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+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name</a:t>
            </a:r>
            <a:endParaRPr sz="2000">
              <a:latin typeface="Courier New"/>
              <a:cs typeface="Courier New"/>
            </a:endParaRPr>
          </a:p>
          <a:p>
            <a:pPr marL="238125" indent="-226060">
              <a:lnSpc>
                <a:spcPts val="3095"/>
              </a:lnSpc>
              <a:spcBef>
                <a:spcPts val="90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do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some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operations</a:t>
            </a:r>
            <a:r>
              <a:rPr sz="2600" b="1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on a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string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as </a:t>
            </a:r>
            <a:r>
              <a:rPr sz="2600" spc="-10" dirty="0">
                <a:latin typeface="Calibri"/>
                <a:cs typeface="Calibri"/>
              </a:rPr>
              <a:t>defined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</a:t>
            </a:r>
            <a:r>
              <a:rPr sz="2600" dirty="0">
                <a:latin typeface="Calibri"/>
                <a:cs typeface="Calibri"/>
              </a:rPr>
              <a:t> Python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docs</a:t>
            </a:r>
            <a:endParaRPr sz="2600">
              <a:latin typeface="Calibri"/>
              <a:cs typeface="Calibri"/>
            </a:endParaRPr>
          </a:p>
          <a:p>
            <a:pPr marL="317500">
              <a:lnSpc>
                <a:spcPts val="2375"/>
              </a:lnSpc>
            </a:pPr>
            <a:r>
              <a:rPr sz="2000" spc="-5" dirty="0">
                <a:latin typeface="Courier New"/>
                <a:cs typeface="Courier New"/>
              </a:rPr>
              <a:t>silly = hi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+ " "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+ name *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3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2713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95" dirty="0"/>
              <a:t>INPUT/OUTPUT:</a:t>
            </a:r>
            <a:r>
              <a:rPr spc="-140" dirty="0"/>
              <a:t> </a:t>
            </a:r>
            <a:r>
              <a:rPr spc="-45" dirty="0">
                <a:latin typeface="Courier New"/>
                <a:cs typeface="Courier New"/>
              </a:rPr>
              <a:t>print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0259" y="1683662"/>
            <a:ext cx="4398645" cy="1087120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16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used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output</a:t>
            </a:r>
            <a:r>
              <a:rPr sz="26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stuff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console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5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30" dirty="0">
                <a:latin typeface="Calibri"/>
                <a:cs typeface="Calibri"/>
              </a:rPr>
              <a:t>keyword</a:t>
            </a:r>
            <a:r>
              <a:rPr sz="2600" spc="-5" dirty="0">
                <a:latin typeface="Calibri"/>
                <a:cs typeface="Calibri"/>
              </a:rPr>
              <a:t> is </a:t>
            </a:r>
            <a:r>
              <a:rPr sz="2600" spc="-5" dirty="0">
                <a:latin typeface="Courier New"/>
                <a:cs typeface="Courier New"/>
              </a:rPr>
              <a:t>print</a:t>
            </a:r>
            <a:endParaRPr sz="260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91209" y="3232981"/>
          <a:ext cx="8012430" cy="20150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3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2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987">
                <a:tc>
                  <a:txBody>
                    <a:bodyPr/>
                    <a:lstStyle/>
                    <a:p>
                      <a:pPr marL="31750">
                        <a:lnSpc>
                          <a:spcPts val="1964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19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9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dirty="0">
                          <a:latin typeface="Courier New"/>
                          <a:cs typeface="Courier New"/>
                        </a:rPr>
                        <a:t>1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rowSpan="3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900" spc="-10" dirty="0">
                          <a:latin typeface="Courier New"/>
                          <a:cs typeface="Courier New"/>
                        </a:rPr>
                        <a:t>print(x)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40005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900" spc="-5" dirty="0">
                          <a:latin typeface="Courier New"/>
                          <a:cs typeface="Courier New"/>
                        </a:rPr>
                        <a:t>x_str</a:t>
                      </a:r>
                      <a:r>
                        <a:rPr sz="19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9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str(x)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40005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37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900" spc="-5" dirty="0">
                          <a:latin typeface="Courier New"/>
                          <a:cs typeface="Courier New"/>
                        </a:rPr>
                        <a:t>print("my</a:t>
                      </a:r>
                      <a:r>
                        <a:rPr sz="19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fav</a:t>
                      </a:r>
                      <a:r>
                        <a:rPr sz="19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num</a:t>
                      </a:r>
                      <a:r>
                        <a:rPr sz="19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10" dirty="0">
                          <a:latin typeface="Courier New"/>
                          <a:cs typeface="Courier New"/>
                        </a:rPr>
                        <a:t>is",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R="6413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900" spc="-5" dirty="0">
                          <a:latin typeface="Courier New"/>
                          <a:cs typeface="Courier New"/>
                        </a:rPr>
                        <a:t>x,</a:t>
                      </a:r>
                      <a:r>
                        <a:rPr sz="19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10" dirty="0">
                          <a:latin typeface="Courier New"/>
                          <a:cs typeface="Courier New"/>
                        </a:rPr>
                        <a:t>".",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900" spc="-5" dirty="0">
                          <a:latin typeface="Courier New"/>
                          <a:cs typeface="Courier New"/>
                        </a:rPr>
                        <a:t>"x</a:t>
                      </a:r>
                      <a:r>
                        <a:rPr sz="19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=",</a:t>
                      </a:r>
                      <a:r>
                        <a:rPr sz="19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x)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4000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01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900" spc="-5" dirty="0">
                          <a:latin typeface="Courier New"/>
                          <a:cs typeface="Courier New"/>
                        </a:rPr>
                        <a:t>print("my</a:t>
                      </a:r>
                      <a:r>
                        <a:rPr sz="19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fav</a:t>
                      </a:r>
                      <a:r>
                        <a:rPr sz="19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num</a:t>
                      </a:r>
                      <a:r>
                        <a:rPr sz="19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is</a:t>
                      </a:r>
                      <a:r>
                        <a:rPr sz="19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dirty="0">
                          <a:latin typeface="Courier New"/>
                          <a:cs typeface="Courier New"/>
                        </a:rPr>
                        <a:t>"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R="6413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900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x_str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9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".</a:t>
                      </a:r>
                      <a:r>
                        <a:rPr sz="19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dirty="0"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9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9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"x</a:t>
                      </a:r>
                      <a:r>
                        <a:rPr sz="19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9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dirty="0"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9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9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x_str)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66719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95" dirty="0"/>
              <a:t>INPUT/OUTPUT:</a:t>
            </a:r>
            <a:r>
              <a:rPr u="none" spc="-165" dirty="0"/>
              <a:t> </a:t>
            </a:r>
            <a:r>
              <a:rPr sz="4000" u="none" spc="-50" dirty="0">
                <a:latin typeface="Courier New"/>
                <a:cs typeface="Courier New"/>
              </a:rPr>
              <a:t>input("")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810259" y="1687500"/>
            <a:ext cx="6950075" cy="448119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87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prints </a:t>
            </a:r>
            <a:r>
              <a:rPr sz="2600" spc="-15" dirty="0">
                <a:latin typeface="Calibri"/>
                <a:cs typeface="Calibri"/>
              </a:rPr>
              <a:t>whatever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quotes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78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user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types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 </a:t>
            </a:r>
            <a:r>
              <a:rPr sz="2600" spc="-5" dirty="0">
                <a:latin typeface="Calibri"/>
                <a:cs typeface="Calibri"/>
              </a:rPr>
              <a:t>something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hits</a:t>
            </a:r>
            <a:r>
              <a:rPr sz="2600" spc="-15" dirty="0">
                <a:latin typeface="Calibri"/>
                <a:cs typeface="Calibri"/>
              </a:rPr>
              <a:t> enter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78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binds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that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value </a:t>
            </a:r>
            <a:r>
              <a:rPr sz="2600" spc="-20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a</a:t>
            </a:r>
            <a:r>
              <a:rPr sz="2600" spc="-10" dirty="0">
                <a:latin typeface="Calibri"/>
                <a:cs typeface="Calibri"/>
              </a:rPr>
              <a:t> variable</a:t>
            </a:r>
            <a:endParaRPr sz="2600">
              <a:latin typeface="Calibri"/>
              <a:cs typeface="Calibri"/>
            </a:endParaRPr>
          </a:p>
          <a:p>
            <a:pPr marL="317500" marR="1594485">
              <a:lnSpc>
                <a:spcPts val="3600"/>
              </a:lnSpc>
              <a:spcBef>
                <a:spcPts val="85"/>
              </a:spcBef>
            </a:pPr>
            <a:r>
              <a:rPr sz="2000" spc="-5" dirty="0">
                <a:latin typeface="Courier New"/>
                <a:cs typeface="Courier New"/>
              </a:rPr>
              <a:t>text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=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input("Type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anything...</a:t>
            </a:r>
            <a:r>
              <a:rPr sz="2000" spc="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") </a:t>
            </a:r>
            <a:r>
              <a:rPr sz="2000" spc="-119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print(5*text)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200">
              <a:latin typeface="Courier New"/>
              <a:cs typeface="Courier New"/>
            </a:endParaRPr>
          </a:p>
          <a:p>
            <a:pPr marL="104139" marR="5080" indent="-91440">
              <a:lnSpc>
                <a:spcPts val="2590"/>
              </a:lnSpc>
              <a:spcBef>
                <a:spcPts val="146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ourier New"/>
                <a:cs typeface="Courier New"/>
              </a:rPr>
              <a:t>input</a:t>
            </a:r>
            <a:r>
              <a:rPr sz="2600" spc="114" dirty="0">
                <a:latin typeface="Courier New"/>
                <a:cs typeface="Courier New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gives you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a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string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so </a:t>
            </a:r>
            <a:r>
              <a:rPr sz="2600" spc="-10" dirty="0">
                <a:latin typeface="Calibri"/>
                <a:cs typeface="Calibri"/>
              </a:rPr>
              <a:t>must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cast</a:t>
            </a:r>
            <a:r>
              <a:rPr sz="2600" dirty="0">
                <a:latin typeface="Calibri"/>
                <a:cs typeface="Calibri"/>
              </a:rPr>
              <a:t> if </a:t>
            </a:r>
            <a:r>
              <a:rPr sz="2600" spc="-10" dirty="0">
                <a:latin typeface="Calibri"/>
                <a:cs typeface="Calibri"/>
              </a:rPr>
              <a:t>working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with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numbers</a:t>
            </a:r>
            <a:endParaRPr sz="2600">
              <a:latin typeface="Calibri"/>
              <a:cs typeface="Calibri"/>
            </a:endParaRPr>
          </a:p>
          <a:p>
            <a:pPr marL="317500" marR="985519">
              <a:lnSpc>
                <a:spcPts val="3600"/>
              </a:lnSpc>
            </a:pPr>
            <a:r>
              <a:rPr sz="2000" spc="-5" dirty="0">
                <a:latin typeface="Courier New"/>
                <a:cs typeface="Courier New"/>
              </a:rPr>
              <a:t>num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=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int(input("Type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a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number...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")) </a:t>
            </a:r>
            <a:r>
              <a:rPr sz="2000" spc="-118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print(5*num)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291845"/>
            <a:ext cx="7216775" cy="1377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320"/>
              </a:lnSpc>
              <a:spcBef>
                <a:spcPts val="100"/>
              </a:spcBef>
            </a:pPr>
            <a:r>
              <a:rPr u="none" spc="-90" dirty="0"/>
              <a:t>COMPARISON</a:t>
            </a:r>
            <a:r>
              <a:rPr u="none" spc="-145" dirty="0"/>
              <a:t> </a:t>
            </a:r>
            <a:r>
              <a:rPr u="none" spc="-114" dirty="0"/>
              <a:t>OPERATORS</a:t>
            </a:r>
            <a:r>
              <a:rPr u="none" spc="-135" dirty="0"/>
              <a:t> </a:t>
            </a:r>
            <a:r>
              <a:rPr u="none" spc="-30" dirty="0"/>
              <a:t>ON</a:t>
            </a:r>
          </a:p>
          <a:p>
            <a:pPr marL="12700">
              <a:lnSpc>
                <a:spcPts val="5320"/>
              </a:lnSpc>
            </a:pPr>
            <a:r>
              <a:rPr u="none" spc="-50" dirty="0">
                <a:latin typeface="Courier New"/>
                <a:cs typeface="Courier New"/>
              </a:rPr>
              <a:t>in</a:t>
            </a:r>
            <a:r>
              <a:rPr u="none" spc="-55" dirty="0">
                <a:latin typeface="Courier New"/>
                <a:cs typeface="Courier New"/>
              </a:rPr>
              <a:t>t</a:t>
            </a:r>
            <a:r>
              <a:rPr u="none" dirty="0">
                <a:latin typeface="Courier New"/>
                <a:cs typeface="Courier New"/>
              </a:rPr>
              <a:t>,</a:t>
            </a:r>
            <a:r>
              <a:rPr u="none" spc="-1914" dirty="0">
                <a:latin typeface="Courier New"/>
                <a:cs typeface="Courier New"/>
              </a:rPr>
              <a:t> </a:t>
            </a:r>
            <a:r>
              <a:rPr u="none" spc="-50" dirty="0">
                <a:latin typeface="Courier New"/>
                <a:cs typeface="Courier New"/>
              </a:rPr>
              <a:t>flo</a:t>
            </a:r>
            <a:r>
              <a:rPr u="none" spc="-55" dirty="0">
                <a:latin typeface="Courier New"/>
                <a:cs typeface="Courier New"/>
              </a:rPr>
              <a:t>a</a:t>
            </a:r>
            <a:r>
              <a:rPr u="none" spc="-60" dirty="0">
                <a:latin typeface="Courier New"/>
                <a:cs typeface="Courier New"/>
              </a:rPr>
              <a:t>t</a:t>
            </a:r>
            <a:r>
              <a:rPr u="none" dirty="0">
                <a:latin typeface="Courier New"/>
                <a:cs typeface="Courier New"/>
              </a:rPr>
              <a:t>,</a:t>
            </a:r>
            <a:r>
              <a:rPr u="none" spc="-130" dirty="0">
                <a:latin typeface="Courier New"/>
                <a:cs typeface="Courier New"/>
              </a:rPr>
              <a:t> </a:t>
            </a:r>
            <a:r>
              <a:rPr u="none" spc="-50" dirty="0">
                <a:latin typeface="Courier New"/>
                <a:cs typeface="Courier New"/>
              </a:rPr>
              <a:t>st</a:t>
            </a:r>
            <a:r>
              <a:rPr u="none" spc="-55" dirty="0">
                <a:latin typeface="Courier New"/>
                <a:cs typeface="Courier New"/>
              </a:rPr>
              <a:t>rin</a:t>
            </a:r>
            <a:r>
              <a:rPr u="none" dirty="0">
                <a:latin typeface="Courier New"/>
                <a:cs typeface="Courier New"/>
              </a:rPr>
              <a:t>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810259" y="1672226"/>
            <a:ext cx="7603490" cy="4307205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22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ourier New"/>
                <a:cs typeface="Courier New"/>
              </a:rPr>
              <a:t>i</a:t>
            </a:r>
            <a:r>
              <a:rPr sz="2600" spc="-975" dirty="0">
                <a:latin typeface="Courier New"/>
                <a:cs typeface="Courier New"/>
              </a:rPr>
              <a:t>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dirty="0">
                <a:latin typeface="Courier New"/>
                <a:cs typeface="Courier New"/>
              </a:rPr>
              <a:t>j</a:t>
            </a:r>
            <a:r>
              <a:rPr sz="2600" spc="-975" dirty="0">
                <a:latin typeface="Courier New"/>
                <a:cs typeface="Courier New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 </a:t>
            </a:r>
            <a:r>
              <a:rPr sz="2600" spc="-30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ar</a:t>
            </a:r>
            <a:r>
              <a:rPr sz="2600" spc="-10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able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names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11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comparisons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below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evaluate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Boolean</a:t>
            </a:r>
            <a:endParaRPr sz="2600">
              <a:latin typeface="Calibri"/>
              <a:cs typeface="Calibri"/>
            </a:endParaRPr>
          </a:p>
          <a:p>
            <a:pPr marL="12700" marR="6393815">
              <a:lnSpc>
                <a:spcPts val="4210"/>
              </a:lnSpc>
              <a:spcBef>
                <a:spcPts val="260"/>
              </a:spcBef>
            </a:pPr>
            <a:r>
              <a:rPr sz="2600" b="1" spc="-5" dirty="0">
                <a:latin typeface="Courier New"/>
                <a:cs typeface="Courier New"/>
              </a:rPr>
              <a:t>i</a:t>
            </a:r>
            <a:r>
              <a:rPr sz="2600" b="1" spc="10" dirty="0">
                <a:latin typeface="Courier New"/>
                <a:cs typeface="Courier New"/>
              </a:rPr>
              <a:t> </a:t>
            </a:r>
            <a:r>
              <a:rPr sz="2600" b="1" spc="-5" dirty="0">
                <a:latin typeface="Courier New"/>
                <a:cs typeface="Courier New"/>
              </a:rPr>
              <a:t>&gt;</a:t>
            </a:r>
            <a:r>
              <a:rPr sz="2600" b="1" spc="15" dirty="0">
                <a:latin typeface="Courier New"/>
                <a:cs typeface="Courier New"/>
              </a:rPr>
              <a:t> </a:t>
            </a:r>
            <a:r>
              <a:rPr sz="2600" b="1" spc="-5" dirty="0">
                <a:latin typeface="Courier New"/>
                <a:cs typeface="Courier New"/>
              </a:rPr>
              <a:t>j </a:t>
            </a:r>
            <a:r>
              <a:rPr sz="2600" b="1" spc="-1545" dirty="0">
                <a:latin typeface="Courier New"/>
                <a:cs typeface="Courier New"/>
              </a:rPr>
              <a:t> </a:t>
            </a:r>
            <a:r>
              <a:rPr sz="2600" b="1" spc="-5" dirty="0">
                <a:latin typeface="Courier New"/>
                <a:cs typeface="Courier New"/>
              </a:rPr>
              <a:t>i</a:t>
            </a:r>
            <a:r>
              <a:rPr sz="2600" b="1" spc="-45" dirty="0">
                <a:latin typeface="Courier New"/>
                <a:cs typeface="Courier New"/>
              </a:rPr>
              <a:t> </a:t>
            </a:r>
            <a:r>
              <a:rPr sz="2600" b="1" spc="-5" dirty="0">
                <a:latin typeface="Courier New"/>
                <a:cs typeface="Courier New"/>
              </a:rPr>
              <a:t>&gt;=</a:t>
            </a:r>
            <a:r>
              <a:rPr sz="2600" b="1" spc="-45" dirty="0">
                <a:latin typeface="Courier New"/>
                <a:cs typeface="Courier New"/>
              </a:rPr>
              <a:t> </a:t>
            </a:r>
            <a:r>
              <a:rPr sz="2600" b="1" spc="-5" dirty="0">
                <a:latin typeface="Courier New"/>
                <a:cs typeface="Courier New"/>
              </a:rPr>
              <a:t>j </a:t>
            </a:r>
            <a:r>
              <a:rPr sz="2600" b="1" spc="-1545" dirty="0">
                <a:latin typeface="Courier New"/>
                <a:cs typeface="Courier New"/>
              </a:rPr>
              <a:t> </a:t>
            </a:r>
            <a:r>
              <a:rPr sz="2600" b="1" dirty="0">
                <a:latin typeface="Courier New"/>
                <a:cs typeface="Courier New"/>
              </a:rPr>
              <a:t> </a:t>
            </a:r>
            <a:r>
              <a:rPr sz="2600" b="1" spc="-5" dirty="0">
                <a:latin typeface="Courier New"/>
                <a:cs typeface="Courier New"/>
              </a:rPr>
              <a:t>i</a:t>
            </a:r>
            <a:r>
              <a:rPr sz="2600" b="1" spc="-30" dirty="0">
                <a:latin typeface="Courier New"/>
                <a:cs typeface="Courier New"/>
              </a:rPr>
              <a:t> </a:t>
            </a:r>
            <a:r>
              <a:rPr sz="2600" b="1" spc="-5" dirty="0">
                <a:latin typeface="Courier New"/>
                <a:cs typeface="Courier New"/>
              </a:rPr>
              <a:t>&lt;</a:t>
            </a:r>
            <a:r>
              <a:rPr sz="2600" b="1" spc="-30" dirty="0">
                <a:latin typeface="Courier New"/>
                <a:cs typeface="Courier New"/>
              </a:rPr>
              <a:t> </a:t>
            </a:r>
            <a:r>
              <a:rPr sz="2600" b="1" spc="-5" dirty="0">
                <a:latin typeface="Courier New"/>
                <a:cs typeface="Courier New"/>
              </a:rPr>
              <a:t>j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600" b="1" spc="-5" dirty="0">
                <a:latin typeface="Courier New"/>
                <a:cs typeface="Courier New"/>
              </a:rPr>
              <a:t>i</a:t>
            </a:r>
            <a:r>
              <a:rPr sz="2600" b="1" spc="-40" dirty="0">
                <a:latin typeface="Courier New"/>
                <a:cs typeface="Courier New"/>
              </a:rPr>
              <a:t> </a:t>
            </a:r>
            <a:r>
              <a:rPr sz="2600" b="1" spc="-5" dirty="0">
                <a:latin typeface="Courier New"/>
                <a:cs typeface="Courier New"/>
              </a:rPr>
              <a:t>&lt;=</a:t>
            </a:r>
            <a:r>
              <a:rPr sz="2600" b="1" spc="-35" dirty="0">
                <a:latin typeface="Courier New"/>
                <a:cs typeface="Courier New"/>
              </a:rPr>
              <a:t> </a:t>
            </a:r>
            <a:r>
              <a:rPr sz="2600" b="1" spc="-5" dirty="0">
                <a:latin typeface="Courier New"/>
                <a:cs typeface="Courier New"/>
              </a:rPr>
              <a:t>j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2600" b="1" spc="-5" dirty="0">
                <a:latin typeface="Courier New"/>
                <a:cs typeface="Courier New"/>
              </a:rPr>
              <a:t>i</a:t>
            </a:r>
            <a:r>
              <a:rPr sz="2600" b="1" spc="5" dirty="0">
                <a:latin typeface="Courier New"/>
                <a:cs typeface="Courier New"/>
              </a:rPr>
              <a:t> </a:t>
            </a:r>
            <a:r>
              <a:rPr sz="2600" b="1" spc="-5" dirty="0">
                <a:latin typeface="Courier New"/>
                <a:cs typeface="Courier New"/>
              </a:rPr>
              <a:t>==</a:t>
            </a:r>
            <a:r>
              <a:rPr sz="2600" b="1" spc="10" dirty="0">
                <a:latin typeface="Courier New"/>
                <a:cs typeface="Courier New"/>
              </a:rPr>
              <a:t> </a:t>
            </a:r>
            <a:r>
              <a:rPr sz="2600" b="1" spc="-5" dirty="0">
                <a:latin typeface="Courier New"/>
                <a:cs typeface="Courier New"/>
              </a:rPr>
              <a:t>j</a:t>
            </a:r>
            <a:r>
              <a:rPr sz="2600" b="1" spc="-96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Wingdings"/>
                <a:cs typeface="Wingdings"/>
              </a:rPr>
              <a:t>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equality</a:t>
            </a:r>
            <a:r>
              <a:rPr sz="2600" b="1" spc="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test,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True</a:t>
            </a:r>
            <a:r>
              <a:rPr sz="2600" spc="-969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alibri"/>
                <a:cs typeface="Calibri"/>
              </a:rPr>
              <a:t>if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i</a:t>
            </a:r>
            <a:r>
              <a:rPr sz="2600" spc="-969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alibri"/>
                <a:cs typeface="Calibri"/>
              </a:rPr>
              <a:t>is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 same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j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2600" b="1" spc="-5" dirty="0">
                <a:latin typeface="Courier New"/>
                <a:cs typeface="Courier New"/>
              </a:rPr>
              <a:t>i</a:t>
            </a:r>
            <a:r>
              <a:rPr sz="2600" b="1" spc="5" dirty="0">
                <a:latin typeface="Courier New"/>
                <a:cs typeface="Courier New"/>
              </a:rPr>
              <a:t> </a:t>
            </a:r>
            <a:r>
              <a:rPr sz="2600" b="1" spc="-5" dirty="0">
                <a:latin typeface="Courier New"/>
                <a:cs typeface="Courier New"/>
              </a:rPr>
              <a:t>!=</a:t>
            </a:r>
            <a:r>
              <a:rPr sz="2600" b="1" spc="10" dirty="0">
                <a:latin typeface="Courier New"/>
                <a:cs typeface="Courier New"/>
              </a:rPr>
              <a:t> </a:t>
            </a:r>
            <a:r>
              <a:rPr sz="2600" b="1" spc="-5" dirty="0">
                <a:latin typeface="Courier New"/>
                <a:cs typeface="Courier New"/>
              </a:rPr>
              <a:t>j</a:t>
            </a:r>
            <a:r>
              <a:rPr sz="2600" b="1" spc="-969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Wingdings"/>
                <a:cs typeface="Wingdings"/>
              </a:rPr>
              <a:t>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inequality</a:t>
            </a:r>
            <a:r>
              <a:rPr sz="2600" b="1" spc="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test,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True</a:t>
            </a:r>
            <a:r>
              <a:rPr sz="2600" spc="-96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alibri"/>
                <a:cs typeface="Calibri"/>
              </a:rPr>
              <a:t>if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i</a:t>
            </a:r>
            <a:r>
              <a:rPr sz="2600" spc="-969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alibri"/>
                <a:cs typeface="Calibri"/>
              </a:rPr>
              <a:t>not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 same </a:t>
            </a:r>
            <a:r>
              <a:rPr sz="2600" spc="-10" dirty="0">
                <a:latin typeface="Calibri"/>
                <a:cs typeface="Calibri"/>
              </a:rPr>
              <a:t>as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j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67964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65" dirty="0"/>
              <a:t>LOGIC</a:t>
            </a:r>
            <a:r>
              <a:rPr u="none" spc="-125" dirty="0"/>
              <a:t> </a:t>
            </a:r>
            <a:r>
              <a:rPr u="none" spc="-110" dirty="0"/>
              <a:t>OPERATORS</a:t>
            </a:r>
            <a:r>
              <a:rPr u="none" spc="-145" dirty="0"/>
              <a:t> </a:t>
            </a:r>
            <a:r>
              <a:rPr u="none" spc="-25" dirty="0"/>
              <a:t>ON</a:t>
            </a:r>
            <a:r>
              <a:rPr u="none" spc="-125" dirty="0"/>
              <a:t> </a:t>
            </a:r>
            <a:r>
              <a:rPr u="none" spc="-45" dirty="0"/>
              <a:t>bools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10259" y="1814576"/>
            <a:ext cx="68764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0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ourier New"/>
                <a:cs typeface="Courier New"/>
              </a:rPr>
              <a:t>a</a:t>
            </a:r>
            <a:r>
              <a:rPr sz="2600" spc="-975" dirty="0">
                <a:latin typeface="Courier New"/>
                <a:cs typeface="Courier New"/>
              </a:rPr>
              <a:t>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dirty="0">
                <a:latin typeface="Courier New"/>
                <a:cs typeface="Courier New"/>
              </a:rPr>
              <a:t>b</a:t>
            </a:r>
            <a:r>
              <a:rPr sz="2600" spc="-975" dirty="0">
                <a:latin typeface="Courier New"/>
                <a:cs typeface="Courier New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 </a:t>
            </a:r>
            <a:r>
              <a:rPr sz="2600" spc="-30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ar</a:t>
            </a:r>
            <a:r>
              <a:rPr sz="2600" spc="-10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able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name</a:t>
            </a:r>
            <a:r>
              <a:rPr sz="2600" dirty="0">
                <a:latin typeface="Calibri"/>
                <a:cs typeface="Calibri"/>
              </a:rPr>
              <a:t>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(wit</a:t>
            </a:r>
            <a:r>
              <a:rPr sz="2600" dirty="0">
                <a:latin typeface="Calibri"/>
                <a:cs typeface="Calibri"/>
              </a:rPr>
              <a:t>h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Boole</a:t>
            </a:r>
            <a:r>
              <a:rPr sz="2600" spc="-1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alu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s)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0259" y="2350769"/>
            <a:ext cx="1887855" cy="18472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27175" algn="l"/>
              </a:tabLst>
            </a:pPr>
            <a:r>
              <a:rPr sz="2600" b="1" spc="-5" dirty="0">
                <a:latin typeface="Courier New"/>
                <a:cs typeface="Courier New"/>
              </a:rPr>
              <a:t>not</a:t>
            </a:r>
            <a:r>
              <a:rPr sz="2600" b="1" spc="15" dirty="0">
                <a:latin typeface="Courier New"/>
                <a:cs typeface="Courier New"/>
              </a:rPr>
              <a:t> </a:t>
            </a:r>
            <a:r>
              <a:rPr sz="2600" b="1" spc="-5" dirty="0">
                <a:latin typeface="Courier New"/>
                <a:cs typeface="Courier New"/>
              </a:rPr>
              <a:t>a	</a:t>
            </a:r>
            <a:r>
              <a:rPr sz="2600" spc="-5" dirty="0">
                <a:latin typeface="Wingdings"/>
                <a:cs typeface="Wingdings"/>
              </a:rPr>
              <a:t></a:t>
            </a:r>
            <a:endParaRPr sz="26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</a:pPr>
            <a:r>
              <a:rPr sz="2600" b="1" spc="-5" dirty="0">
                <a:latin typeface="Courier New"/>
                <a:cs typeface="Courier New"/>
              </a:rPr>
              <a:t>a </a:t>
            </a:r>
            <a:r>
              <a:rPr sz="2600" b="1" spc="-10" dirty="0">
                <a:latin typeface="Courier New"/>
                <a:cs typeface="Courier New"/>
              </a:rPr>
              <a:t>an</a:t>
            </a:r>
            <a:r>
              <a:rPr sz="2600" b="1" spc="-5" dirty="0">
                <a:latin typeface="Courier New"/>
                <a:cs typeface="Courier New"/>
              </a:rPr>
              <a:t>d</a:t>
            </a:r>
            <a:r>
              <a:rPr sz="2600" b="1" spc="10" dirty="0">
                <a:latin typeface="Courier New"/>
                <a:cs typeface="Courier New"/>
              </a:rPr>
              <a:t> </a:t>
            </a:r>
            <a:r>
              <a:rPr sz="2600" b="1" spc="-5" dirty="0">
                <a:latin typeface="Courier New"/>
                <a:cs typeface="Courier New"/>
              </a:rPr>
              <a:t>b</a:t>
            </a:r>
            <a:r>
              <a:rPr sz="2600" b="1" spc="-37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Wingdings"/>
                <a:cs typeface="Wingdings"/>
              </a:rPr>
              <a:t></a:t>
            </a:r>
            <a:endParaRPr sz="26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  <a:tabLst>
                <a:tab pos="1501775" algn="l"/>
              </a:tabLst>
            </a:pPr>
            <a:r>
              <a:rPr sz="2600" b="1" spc="-5" dirty="0">
                <a:latin typeface="Courier New"/>
                <a:cs typeface="Courier New"/>
              </a:rPr>
              <a:t>a</a:t>
            </a:r>
            <a:r>
              <a:rPr sz="2600" b="1" dirty="0">
                <a:latin typeface="Courier New"/>
                <a:cs typeface="Courier New"/>
              </a:rPr>
              <a:t> </a:t>
            </a:r>
            <a:r>
              <a:rPr sz="2600" b="1" spc="-5" dirty="0">
                <a:latin typeface="Courier New"/>
                <a:cs typeface="Courier New"/>
              </a:rPr>
              <a:t>or</a:t>
            </a:r>
            <a:r>
              <a:rPr sz="2600" b="1" spc="10" dirty="0">
                <a:latin typeface="Courier New"/>
                <a:cs typeface="Courier New"/>
              </a:rPr>
              <a:t> </a:t>
            </a:r>
            <a:r>
              <a:rPr sz="2600" b="1" spc="-5" dirty="0">
                <a:latin typeface="Courier New"/>
                <a:cs typeface="Courier New"/>
              </a:rPr>
              <a:t>b	</a:t>
            </a:r>
            <a:r>
              <a:rPr sz="2600" spc="-5" dirty="0">
                <a:latin typeface="Wingdings"/>
                <a:cs typeface="Wingdings"/>
              </a:rPr>
              <a:t></a:t>
            </a:r>
            <a:endParaRPr sz="26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25242" y="2350769"/>
            <a:ext cx="2884805" cy="77660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 marR="5080" indent="46990">
              <a:lnSpc>
                <a:spcPts val="2800"/>
              </a:lnSpc>
              <a:spcBef>
                <a:spcPts val="455"/>
              </a:spcBef>
            </a:pPr>
            <a:r>
              <a:rPr sz="2600" spc="-5" dirty="0">
                <a:latin typeface="Courier New"/>
                <a:cs typeface="Courier New"/>
              </a:rPr>
              <a:t>True</a:t>
            </a:r>
            <a:r>
              <a:rPr sz="2600" spc="21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alibri"/>
                <a:cs typeface="Calibri"/>
              </a:rPr>
              <a:t>if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a</a:t>
            </a:r>
            <a:r>
              <a:rPr sz="2600" spc="-97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alibri"/>
                <a:cs typeface="Calibri"/>
              </a:rPr>
              <a:t>is </a:t>
            </a:r>
            <a:r>
              <a:rPr sz="2600" spc="-5" dirty="0">
                <a:latin typeface="Courier New"/>
                <a:cs typeface="Courier New"/>
              </a:rPr>
              <a:t>False  False</a:t>
            </a:r>
            <a:r>
              <a:rPr sz="2600" spc="-96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alibri"/>
                <a:cs typeface="Calibri"/>
              </a:rPr>
              <a:t>if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a</a:t>
            </a:r>
            <a:r>
              <a:rPr sz="2600" spc="-97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alibri"/>
                <a:cs typeface="Calibri"/>
              </a:rPr>
              <a:t>is </a:t>
            </a:r>
            <a:r>
              <a:rPr sz="2600" spc="-5" dirty="0">
                <a:latin typeface="Courier New"/>
                <a:cs typeface="Courier New"/>
              </a:rPr>
              <a:t>True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47339" y="3104083"/>
            <a:ext cx="4395470" cy="1094105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1185"/>
              </a:spcBef>
            </a:pPr>
            <a:r>
              <a:rPr sz="2600" spc="-5" dirty="0">
                <a:latin typeface="Courier New"/>
                <a:cs typeface="Courier New"/>
              </a:rPr>
              <a:t>True</a:t>
            </a:r>
            <a:r>
              <a:rPr sz="2600" spc="-969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alibri"/>
                <a:cs typeface="Calibri"/>
              </a:rPr>
              <a:t>if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bot</a:t>
            </a:r>
            <a:r>
              <a:rPr sz="2600" spc="-5" dirty="0">
                <a:latin typeface="Calibri"/>
                <a:cs typeface="Calibri"/>
              </a:rPr>
              <a:t>h a</a:t>
            </a:r>
            <a:r>
              <a:rPr sz="2600" spc="-4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True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2600" spc="-5" dirty="0">
                <a:latin typeface="Courier New"/>
                <a:cs typeface="Courier New"/>
              </a:rPr>
              <a:t>True</a:t>
            </a:r>
            <a:r>
              <a:rPr sz="2600" spc="-96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alibri"/>
                <a:cs typeface="Calibri"/>
              </a:rPr>
              <a:t>if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15" dirty="0">
                <a:latin typeface="Calibri"/>
                <a:cs typeface="Calibri"/>
              </a:rPr>
              <a:t>i</a:t>
            </a:r>
            <a:r>
              <a:rPr sz="2600" spc="-5" dirty="0">
                <a:latin typeface="Calibri"/>
                <a:cs typeface="Calibri"/>
              </a:rPr>
              <a:t>ther 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r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bot</a:t>
            </a:r>
            <a:r>
              <a:rPr sz="2600" spc="-5" dirty="0">
                <a:latin typeface="Calibri"/>
                <a:cs typeface="Calibri"/>
              </a:rPr>
              <a:t>h a</a:t>
            </a:r>
            <a:r>
              <a:rPr sz="2600" spc="-4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True</a:t>
            </a:r>
            <a:endParaRPr sz="2600">
              <a:latin typeface="Courier New"/>
              <a:cs typeface="Courier New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993519" y="4388865"/>
          <a:ext cx="5425439" cy="21335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4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67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2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2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2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2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858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spc="-35" dirty="0">
                          <a:latin typeface="Calibri"/>
                          <a:cs typeface="Calibri"/>
                        </a:rPr>
                        <a:t>True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spc="-35" dirty="0">
                          <a:latin typeface="Calibri"/>
                          <a:cs typeface="Calibri"/>
                        </a:rPr>
                        <a:t>True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spc="-35" dirty="0">
                          <a:latin typeface="Calibri"/>
                          <a:cs typeface="Calibri"/>
                        </a:rPr>
                        <a:t>True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spc="-35" dirty="0">
                          <a:latin typeface="Calibri"/>
                          <a:cs typeface="Calibri"/>
                        </a:rPr>
                        <a:t>True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66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spc="-35" dirty="0">
                          <a:latin typeface="Calibri"/>
                          <a:cs typeface="Calibri"/>
                        </a:rPr>
                        <a:t>True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spc="-15" dirty="0">
                          <a:latin typeface="Calibri"/>
                          <a:cs typeface="Calibri"/>
                        </a:rPr>
                        <a:t>False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spc="-15" dirty="0">
                          <a:latin typeface="Calibri"/>
                          <a:cs typeface="Calibri"/>
                        </a:rPr>
                        <a:t>False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spc="-35" dirty="0">
                          <a:latin typeface="Calibri"/>
                          <a:cs typeface="Calibri"/>
                        </a:rPr>
                        <a:t>True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spc="-15" dirty="0">
                          <a:latin typeface="Calibri"/>
                          <a:cs typeface="Calibri"/>
                        </a:rPr>
                        <a:t>False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spc="-35" dirty="0">
                          <a:latin typeface="Calibri"/>
                          <a:cs typeface="Calibri"/>
                        </a:rPr>
                        <a:t>True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spc="-15" dirty="0">
                          <a:latin typeface="Calibri"/>
                          <a:cs typeface="Calibri"/>
                        </a:rPr>
                        <a:t>False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spc="-35" dirty="0">
                          <a:latin typeface="Calibri"/>
                          <a:cs typeface="Calibri"/>
                        </a:rPr>
                        <a:t>True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spc="-15" dirty="0">
                          <a:latin typeface="Calibri"/>
                          <a:cs typeface="Calibri"/>
                        </a:rPr>
                        <a:t>False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spc="-15" dirty="0">
                          <a:latin typeface="Calibri"/>
                          <a:cs typeface="Calibri"/>
                        </a:rPr>
                        <a:t>False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spc="-15" dirty="0">
                          <a:latin typeface="Calibri"/>
                          <a:cs typeface="Calibri"/>
                        </a:rPr>
                        <a:t>False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spc="-15" dirty="0">
                          <a:latin typeface="Calibri"/>
                          <a:cs typeface="Calibri"/>
                        </a:rPr>
                        <a:t>False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1993519" y="4388865"/>
            <a:ext cx="5438140" cy="0"/>
          </a:xfrm>
          <a:custGeom>
            <a:avLst/>
            <a:gdLst/>
            <a:ahLst/>
            <a:cxnLst/>
            <a:rect l="l" t="t" r="r" b="b"/>
            <a:pathLst>
              <a:path w="5438140">
                <a:moveTo>
                  <a:pt x="0" y="0"/>
                </a:moveTo>
                <a:lnTo>
                  <a:pt x="543814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93519" y="6522415"/>
            <a:ext cx="5438140" cy="0"/>
          </a:xfrm>
          <a:custGeom>
            <a:avLst/>
            <a:gdLst/>
            <a:ahLst/>
            <a:cxnLst/>
            <a:rect l="l" t="t" r="r" b="b"/>
            <a:pathLst>
              <a:path w="5438140">
                <a:moveTo>
                  <a:pt x="0" y="0"/>
                </a:moveTo>
                <a:lnTo>
                  <a:pt x="543814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47700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90" dirty="0"/>
              <a:t>COMPARISON</a:t>
            </a:r>
            <a:r>
              <a:rPr spc="-155" dirty="0"/>
              <a:t> </a:t>
            </a:r>
            <a:r>
              <a:rPr spc="-45" dirty="0"/>
              <a:t>EXAMPLE	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0259" y="1674046"/>
            <a:ext cx="2582545" cy="1040130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2400" spc="-5" dirty="0">
                <a:latin typeface="Courier New"/>
                <a:cs typeface="Courier New"/>
              </a:rPr>
              <a:t>pset_time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6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15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2400" spc="-10" dirty="0">
                <a:latin typeface="Courier New"/>
                <a:cs typeface="Courier New"/>
              </a:rPr>
              <a:t>sleep_time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8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0259" y="2687573"/>
            <a:ext cx="2947670" cy="1547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38600"/>
              </a:lnSpc>
              <a:spcBef>
                <a:spcPts val="105"/>
              </a:spcBef>
            </a:pPr>
            <a:r>
              <a:rPr sz="2400" spc="-10" dirty="0">
                <a:latin typeface="Courier New"/>
                <a:cs typeface="Courier New"/>
              </a:rPr>
              <a:t>print(sleep_time </a:t>
            </a:r>
            <a:r>
              <a:rPr sz="2400" spc="-143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derive </a:t>
            </a:r>
            <a:r>
              <a:rPr sz="2400" dirty="0">
                <a:latin typeface="Courier New"/>
                <a:cs typeface="Courier New"/>
              </a:rPr>
              <a:t>= </a:t>
            </a:r>
            <a:r>
              <a:rPr sz="2400" spc="-10" dirty="0">
                <a:latin typeface="Courier New"/>
                <a:cs typeface="Courier New"/>
              </a:rPr>
              <a:t>True </a:t>
            </a:r>
            <a:r>
              <a:rPr sz="2400" spc="-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drink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False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378" y="2829305"/>
            <a:ext cx="2216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urier New"/>
                <a:cs typeface="Courier New"/>
              </a:rPr>
              <a:t>&gt;</a:t>
            </a:r>
            <a:r>
              <a:rPr sz="2400" spc="-7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pset_time)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0259" y="4208271"/>
            <a:ext cx="4224020" cy="104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800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both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drink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and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derive </a:t>
            </a:r>
            <a:r>
              <a:rPr sz="2400" spc="-142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print(both)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1516</Words>
  <Application>Microsoft Office PowerPoint</Application>
  <PresentationFormat>On-screen Show (4:3)</PresentationFormat>
  <Paragraphs>328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Calibri</vt:lpstr>
      <vt:lpstr>Calibri Light</vt:lpstr>
      <vt:lpstr>Courier New</vt:lpstr>
      <vt:lpstr>Times New Roman</vt:lpstr>
      <vt:lpstr>Verdana</vt:lpstr>
      <vt:lpstr>Wingdings</vt:lpstr>
      <vt:lpstr>Office Theme</vt:lpstr>
      <vt:lpstr>BRANCHING,  ITERATION</vt:lpstr>
      <vt:lpstr>LAST TIME</vt:lpstr>
      <vt:lpstr>TODAY</vt:lpstr>
      <vt:lpstr>STRINGS </vt:lpstr>
      <vt:lpstr>INPUT/OUTPUT: print </vt:lpstr>
      <vt:lpstr>INPUT/OUTPUT: input("")</vt:lpstr>
      <vt:lpstr>COMPARISON OPERATORS ON int, float, string</vt:lpstr>
      <vt:lpstr>LOGIC OPERATORS ON bools</vt:lpstr>
      <vt:lpstr>COMPARISON EXAMPLE </vt:lpstr>
      <vt:lpstr>If right blocked,  go forward</vt:lpstr>
      <vt:lpstr>CONTROL FLOW - BRANCHING</vt:lpstr>
      <vt:lpstr>INDENTATION</vt:lpstr>
      <vt:lpstr>= vs == </vt:lpstr>
      <vt:lpstr>PowerPoint Presentation</vt:lpstr>
      <vt:lpstr>PowerPoint Presentation</vt:lpstr>
      <vt:lpstr>CONTROL FLOW: while LOOPS </vt:lpstr>
      <vt:lpstr>while LOOP EXAMPLE </vt:lpstr>
      <vt:lpstr>CONTROL FLOW: while and for LOOPS</vt:lpstr>
      <vt:lpstr>CONTROL FLOW: for LOOPS </vt:lpstr>
      <vt:lpstr>range(start,stop,step)</vt:lpstr>
      <vt:lpstr>break STATEMENT</vt:lpstr>
      <vt:lpstr>break STATEMENT </vt:lpstr>
      <vt:lpstr>for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MIT6_0001F16_Branching, Iteration</dc:title>
  <dc:creator>Bell, Ana</dc:creator>
  <cp:lastModifiedBy>Ernesto Lee</cp:lastModifiedBy>
  <cp:revision>2</cp:revision>
  <dcterms:created xsi:type="dcterms:W3CDTF">2022-08-30T12:55:01Z</dcterms:created>
  <dcterms:modified xsi:type="dcterms:W3CDTF">2022-08-30T14:21:17Z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2016-11-23T00:00:00Z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2022-08-30T00:00:00Z</vt:filetime>
  </property>
</Properties>
</file>