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1289" r:id="rId3"/>
    <p:sldId id="1290" r:id="rId4"/>
    <p:sldId id="1291" r:id="rId5"/>
    <p:sldId id="1292" r:id="rId6"/>
    <p:sldId id="1293" r:id="rId7"/>
    <p:sldId id="1294" r:id="rId8"/>
    <p:sldId id="1295" r:id="rId9"/>
    <p:sldId id="128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CEEF3"/>
    <a:srgbClr val="CCCCCC"/>
    <a:srgbClr val="FCECE8"/>
    <a:srgbClr val="FFFFFF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64573" autoAdjust="0"/>
  </p:normalViewPr>
  <p:slideViewPr>
    <p:cSldViewPr snapToGrid="0" showGuides="1">
      <p:cViewPr varScale="1">
        <p:scale>
          <a:sx n="52" d="100"/>
          <a:sy n="52" d="100"/>
        </p:scale>
        <p:origin x="930" y="48"/>
      </p:cViewPr>
      <p:guideLst>
        <p:guide orient="horz" pos="164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s-VE" dirty="0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998BAE2-6C42-43CB-9793-2376CA1590EB}" type="datetimeFigureOut">
              <a:rPr lang="es-VE" smtClean="0">
                <a:uFillTx/>
              </a:rPr>
              <a:t>24/8/2022</a:t>
            </a:fld>
            <a:endParaRPr lang="es-VE" dirty="0">
              <a:uFillTx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s-VE" dirty="0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7623DD5-4EB4-4103-AC71-9E788B45B543}" type="slidenum">
              <a:rPr lang="es-VE" smtClean="0">
                <a:uFillTx/>
              </a:rPr>
              <a:t>‹#›</a:t>
            </a:fld>
            <a:endParaRPr lang="es-V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9pPr>
          </a:lstStyle>
          <a:p>
            <a:endParaRPr>
              <a:uFillTx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98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How I saved 60% of costs in an Apache Spark job, with no increase in job time and no decrease in data processed</a:t>
            </a:r>
          </a:p>
          <a:p>
            <a:pPr algn="l" fontAlgn="base"/>
            <a:endParaRPr lang="en-US" dirty="0">
              <a:uFillTx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guide will discuss how to get the best performance with Spark at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most efficient cost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It will also discuss how to estimate the cost of your jobs and what makes up actual costs on AWS. In addition, the guide will recommend a cost tuning strategy that is entirely focused on executor configuration so that no code changes are necessary.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you are an experienced Spark tuner, I will warn you that a paradigm shift is necessary from current tuning practices in order to reduce your Spark job costs on AWS. But I promise these techniques will work.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this guide, I will share the proven tuning principles that Expedia is using to reduce cloud spending by 30%-80% with our batch Spark jobs that run on AWS. There’s a lot to cover so this guide will be released as a multi-part series. The full series will consist of the following parts.</a:t>
            </a:r>
          </a:p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134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887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order to understand the key to tuning for cloud spending efficiency, you have to understand the Spark executor model. Here’s a brief overview of the Spark executor model for the non-data engineers reading this blog. Data engineers are welcome to scroll down to the “Key to cloud efficiency” section.</a:t>
            </a:r>
          </a:p>
          <a:p>
            <a:pPr algn="l" fontAlgn="base"/>
            <a:endParaRPr lang="en-US" dirty="0">
              <a:uFillTx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--num-executors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determines how many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executors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are used to process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--executor-cores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specifies the number of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Spark cores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that make up each executor. Spark cores do all the work of processing data in an executor. In the above example, 12 executors with 5 Spark cores each equates to 60 Spark cores processing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Spark cores within an executor use a pool of memory allocated to the executor by the data engineer using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--executor-memory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 then a driver coordinates the processing of data for all the executors using a memory pool allocated to the driver by the data engineer using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--driver-memory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16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Executors are allocated to individual EC2 instances (aka nodes) on a cluster until the physical memory on that node is consumed. </a:t>
            </a:r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55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 the Spark cores of all executors on a node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exceeds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the available CPUs on that node,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time-slicing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occurs as each Spark core waits its turn to be processed by the overworked CPUs. Time-slicing is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inefficient node utilization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 should be avoided. Conversely, if the Spark cores of all executors on a node is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lower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than the available CPUs, then the node CPUs will be underutilized which is also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inefficient node utilization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When your Spark core count for all executors on a node matches the number of available node CPUs, then you have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efficient CPU utilization of that node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28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970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The non-tuned job I mentioned earlier used only 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a third of the available CPUs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 on each node because of an inefficient executor configuration. As a result, the non-tuned job used 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three times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 as many nodes to process the same data as the tuned job. After the job was cost tuned the node count 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dropped by almost two thirds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 because the efficiently configured executors used every available CPU on each node.</a:t>
            </a:r>
          </a:p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87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401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5C6DB8CB-8B72-460F-B4E4-6A15EEC341A1}" type="slidenum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A919-0544-418B-9791-81B71903882C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uFillTx/>
              </a:defRPr>
            </a:lvl1pPr>
          </a:lstStyle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100">
                <a:uFillTx/>
              </a:defRPr>
            </a:lvl2pPr>
            <a:lvl3pPr>
              <a:defRPr sz="1800">
                <a:uFillTx/>
              </a:defRPr>
            </a:lvl3pPr>
            <a:lvl4pPr>
              <a:defRPr sz="1500">
                <a:uFillTx/>
              </a:defRPr>
            </a:lvl4pPr>
            <a:lvl5pPr>
              <a:defRPr sz="1500">
                <a:uFillTx/>
              </a:defRPr>
            </a:lvl5pPr>
            <a:lvl6pPr>
              <a:defRPr sz="1500">
                <a:uFillTx/>
              </a:defRPr>
            </a:lvl6pPr>
            <a:lvl7pPr>
              <a:defRPr sz="1500">
                <a:uFillTx/>
              </a:defRPr>
            </a:lvl7pPr>
            <a:lvl8pPr>
              <a:defRPr sz="1500">
                <a:uFillTx/>
              </a:defRPr>
            </a:lvl8pPr>
            <a:lvl9pPr>
              <a:defRPr sz="1500"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uFillTx/>
              </a:defRPr>
            </a:lvl1pPr>
            <a:lvl2pPr marL="342900" indent="0">
              <a:buNone/>
              <a:defRPr sz="1050">
                <a:uFillTx/>
              </a:defRPr>
            </a:lvl2pPr>
            <a:lvl3pPr marL="685800" indent="0">
              <a:buNone/>
              <a:defRPr sz="900">
                <a:uFillTx/>
              </a:defRPr>
            </a:lvl3pPr>
            <a:lvl4pPr marL="1028700" indent="0">
              <a:buNone/>
              <a:defRPr sz="750">
                <a:uFillTx/>
              </a:defRPr>
            </a:lvl4pPr>
            <a:lvl5pPr marL="1371600" indent="0">
              <a:buNone/>
              <a:defRPr sz="750">
                <a:uFillTx/>
              </a:defRPr>
            </a:lvl5pPr>
            <a:lvl6pPr marL="1714500" indent="0">
              <a:buNone/>
              <a:defRPr sz="750">
                <a:uFillTx/>
              </a:defRPr>
            </a:lvl6pPr>
            <a:lvl7pPr marL="2057400" indent="0">
              <a:buNone/>
              <a:defRPr sz="750">
                <a:uFillTx/>
              </a:defRPr>
            </a:lvl7pPr>
            <a:lvl8pPr marL="2400300" indent="0">
              <a:buNone/>
              <a:defRPr sz="750">
                <a:uFillTx/>
              </a:defRPr>
            </a:lvl8pPr>
            <a:lvl9pPr marL="2743200" indent="0">
              <a:buNone/>
              <a:defRPr sz="750"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22CB-BF89-4022-9761-5820F80AF078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uFillTx/>
              </a:defRPr>
            </a:lvl1pPr>
          </a:lstStyle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>
                <a:uFillTx/>
              </a:defRPr>
            </a:lvl1pPr>
            <a:lvl2pPr marL="342900" indent="0">
              <a:buNone/>
              <a:defRPr sz="2100">
                <a:uFillTx/>
              </a:defRPr>
            </a:lvl2pPr>
            <a:lvl3pPr marL="685800" indent="0">
              <a:buNone/>
              <a:defRPr sz="1800">
                <a:uFillTx/>
              </a:defRPr>
            </a:lvl3pPr>
            <a:lvl4pPr marL="1028700" indent="0">
              <a:buNone/>
              <a:defRPr sz="1500">
                <a:uFillTx/>
              </a:defRPr>
            </a:lvl4pPr>
            <a:lvl5pPr marL="1371600" indent="0">
              <a:buNone/>
              <a:defRPr sz="1500">
                <a:uFillTx/>
              </a:defRPr>
            </a:lvl5pPr>
            <a:lvl6pPr marL="1714500" indent="0">
              <a:buNone/>
              <a:defRPr sz="1500">
                <a:uFillTx/>
              </a:defRPr>
            </a:lvl6pPr>
            <a:lvl7pPr marL="2057400" indent="0">
              <a:buNone/>
              <a:defRPr sz="1500">
                <a:uFillTx/>
              </a:defRPr>
            </a:lvl7pPr>
            <a:lvl8pPr marL="2400300" indent="0">
              <a:buNone/>
              <a:defRPr sz="1500">
                <a:uFillTx/>
              </a:defRPr>
            </a:lvl8pPr>
            <a:lvl9pPr marL="2743200" indent="0">
              <a:buNone/>
              <a:defRPr sz="1500">
                <a:uFillTx/>
              </a:defRPr>
            </a:lvl9pPr>
          </a:lstStyle>
          <a:p>
            <a:endParaRPr lang="es-VE" dirty="0">
              <a:uFillTx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uFillTx/>
              </a:defRPr>
            </a:lvl1pPr>
            <a:lvl2pPr marL="342900" indent="0">
              <a:buNone/>
              <a:defRPr sz="1050">
                <a:uFillTx/>
              </a:defRPr>
            </a:lvl2pPr>
            <a:lvl3pPr marL="685800" indent="0">
              <a:buNone/>
              <a:defRPr sz="900">
                <a:uFillTx/>
              </a:defRPr>
            </a:lvl3pPr>
            <a:lvl4pPr marL="1028700" indent="0">
              <a:buNone/>
              <a:defRPr sz="750">
                <a:uFillTx/>
              </a:defRPr>
            </a:lvl4pPr>
            <a:lvl5pPr marL="1371600" indent="0">
              <a:buNone/>
              <a:defRPr sz="750">
                <a:uFillTx/>
              </a:defRPr>
            </a:lvl5pPr>
            <a:lvl6pPr marL="1714500" indent="0">
              <a:buNone/>
              <a:defRPr sz="750">
                <a:uFillTx/>
              </a:defRPr>
            </a:lvl6pPr>
            <a:lvl7pPr marL="2057400" indent="0">
              <a:buNone/>
              <a:defRPr sz="750">
                <a:uFillTx/>
              </a:defRPr>
            </a:lvl7pPr>
            <a:lvl8pPr marL="2400300" indent="0">
              <a:buNone/>
              <a:defRPr sz="750">
                <a:uFillTx/>
              </a:defRPr>
            </a:lvl8pPr>
            <a:lvl9pPr marL="2743200" indent="0">
              <a:buNone/>
              <a:defRPr sz="750"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7D4F-BFB7-437B-BFA4-402BB0FFCBAF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FBB6-C232-4AAB-A556-6334D1BCF5CD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DD2C-B94E-4D4D-B2A2-8C3CB35117A1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5C6DB8CB-8B72-460F-B4E4-6A15EEC341A1}" type="slidenum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7274644" cy="5143500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0" b="1" i="0">
                <a:ln>
                  <a:noFill/>
                </a:ln>
                <a:solidFill>
                  <a:schemeClr val="tx2"/>
                </a:solidFill>
                <a:uFillTx/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71" b="0" i="0">
                <a:solidFill>
                  <a:schemeClr val="tx1"/>
                </a:solidFill>
                <a:uFillTx/>
                <a:latin typeface="Calibri Light"/>
                <a:cs typeface="Calibri Light"/>
              </a:defRPr>
            </a:lvl1pPr>
          </a:lstStyle>
          <a:p>
            <a:pPr marL="11207"/>
            <a:endParaRPr lang="en-US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16A3253-47B7-480A-8E15-14E0E17B1AF6}" type="datetime1">
              <a:rPr lang="en-US" smtClean="0">
                <a:uFillTx/>
              </a:rPr>
              <a:t>8/24/2022</a:t>
            </a:fld>
            <a:endParaRPr lang="en-US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1" b="0" i="0">
                <a:solidFill>
                  <a:schemeClr val="tx1"/>
                </a:solidFill>
                <a:uFillTx/>
                <a:latin typeface="Calibri Light"/>
                <a:cs typeface="Calibri Light"/>
              </a:defRPr>
            </a:lvl1pPr>
          </a:lstStyle>
          <a:p>
            <a:pPr marL="11207"/>
            <a:r>
              <a:rPr lang="en-US" spc="-9" dirty="0">
                <a:uFillTx/>
              </a:rPr>
              <a:t>1</a:t>
            </a:r>
            <a:r>
              <a:rPr lang="en-US" spc="-18" dirty="0">
                <a:uFillTx/>
              </a:rPr>
              <a:t>-</a:t>
            </a:r>
            <a:fld id="{81D60167-4931-47E6-BA6A-407CBD079E47}" type="slidenum">
              <a:rPr smtClean="0">
                <a:uFillTx/>
              </a:rPr>
              <a:pPr marL="11207"/>
              <a:t>‹#›</a:t>
            </a:fld>
            <a:endParaRPr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solidFill>
                  <a:srgbClr val="F7941D"/>
                </a:solidFill>
                <a:uFillTx/>
                <a:latin typeface="Gill Sans MT Condensed" panose="020B0506020104020203" pitchFamily="34" charset="0"/>
              </a:defRPr>
            </a:lvl1pPr>
          </a:lstStyle>
          <a:p>
            <a:r>
              <a:rPr lang="es-ES" dirty="0">
                <a:uFillTx/>
              </a:rPr>
              <a:t>HAGA CLIC PARA MODIFICAR EL ESTILO DE TÍTULO DEL PATRÓN</a:t>
            </a:r>
            <a:endParaRPr lang="es-VE" dirty="0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0" name="Rectángulo 9"/>
          <p:cNvSpPr>
            <a:spLocks/>
          </p:cNvSpPr>
          <p:nvPr userDrawn="1"/>
        </p:nvSpPr>
        <p:spPr>
          <a:xfrm>
            <a:off x="0" y="4767263"/>
            <a:ext cx="9144000" cy="168856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67283" y="4699024"/>
            <a:ext cx="409433" cy="305334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  <a:uFillTx/>
              </a:defRPr>
            </a:lvl1pPr>
          </a:lstStyle>
          <a:p>
            <a:pPr>
              <a:buFontTx/>
              <a:buNone/>
            </a:pPr>
            <a:fld id="{5C6DB8CB-8B72-460F-B4E4-6A15EEC341A1}" type="slidenum">
              <a:rPr lang="es-VE" kern="1200" smtClean="0"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uFillTx/>
              <a:latin typeface="Palatino Linotype"/>
              <a:ea typeface="+mn-ea"/>
              <a:cs typeface="+mn-cs"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-103273" y="4307619"/>
            <a:ext cx="976730" cy="908314"/>
            <a:chOff x="4673442" y="2969535"/>
            <a:chExt cx="1884509" cy="1882156"/>
          </a:xfrm>
        </p:grpSpPr>
        <p:sp>
          <p:nvSpPr>
            <p:cNvPr id="12" name="Elipse 11"/>
            <p:cNvSpPr>
              <a:spLocks/>
            </p:cNvSpPr>
            <p:nvPr/>
          </p:nvSpPr>
          <p:spPr>
            <a:xfrm>
              <a:off x="5076185" y="3404012"/>
              <a:ext cx="1188208" cy="1211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uFillTx/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3442" y="2969535"/>
              <a:ext cx="1884509" cy="1882156"/>
            </a:xfrm>
            <a:prstGeom prst="rect">
              <a:avLst/>
            </a:prstGeom>
            <a:noFill/>
          </p:spPr>
        </p:pic>
      </p:grp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>
          <a:xfrm>
            <a:off x="628650" y="1473199"/>
            <a:ext cx="7886700" cy="3294063"/>
          </a:xfrm>
        </p:spPr>
        <p:txBody>
          <a:bodyPr>
            <a:noAutofit/>
          </a:bodyPr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1307" y="1884293"/>
            <a:ext cx="7886700" cy="994172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rgbClr val="F7941D"/>
                </a:solidFill>
                <a:uFillTx/>
                <a:latin typeface="Gill Sans MT Condensed" panose="020B0506020104020203" pitchFamily="34" charset="0"/>
              </a:defRPr>
            </a:lvl1pPr>
          </a:lstStyle>
          <a:p>
            <a:r>
              <a:rPr lang="es-ES" dirty="0">
                <a:uFillTx/>
              </a:rPr>
              <a:t>HAGA CLIC PARA MODIFICAR EL ESTILO DE TÍTULO DEL PATRÓN</a:t>
            </a:r>
            <a:endParaRPr lang="es-VE" dirty="0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0" name="Rectángulo 9"/>
          <p:cNvSpPr>
            <a:spLocks/>
          </p:cNvSpPr>
          <p:nvPr userDrawn="1"/>
        </p:nvSpPr>
        <p:spPr>
          <a:xfrm>
            <a:off x="0" y="4767263"/>
            <a:ext cx="9144000" cy="168856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67283" y="4699024"/>
            <a:ext cx="409433" cy="305334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  <a:uFillTx/>
              </a:defRPr>
            </a:lvl1pPr>
          </a:lstStyle>
          <a:p>
            <a:pPr>
              <a:buFontTx/>
              <a:buNone/>
            </a:pPr>
            <a:fld id="{5C6DB8CB-8B72-460F-B4E4-6A15EEC341A1}" type="slidenum">
              <a:rPr lang="es-VE" kern="1200" smtClean="0"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uFillTx/>
              <a:latin typeface="Palatino Linotype"/>
              <a:ea typeface="+mn-ea"/>
              <a:cs typeface="+mn-cs"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-103273" y="4307619"/>
            <a:ext cx="976730" cy="908314"/>
            <a:chOff x="4673442" y="2969535"/>
            <a:chExt cx="1884509" cy="1882156"/>
          </a:xfrm>
        </p:grpSpPr>
        <p:sp>
          <p:nvSpPr>
            <p:cNvPr id="12" name="Elipse 11"/>
            <p:cNvSpPr>
              <a:spLocks/>
            </p:cNvSpPr>
            <p:nvPr/>
          </p:nvSpPr>
          <p:spPr>
            <a:xfrm>
              <a:off x="5076185" y="3404012"/>
              <a:ext cx="1188208" cy="1211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uFillTx/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3442" y="2969535"/>
              <a:ext cx="1884509" cy="1882156"/>
            </a:xfrm>
            <a:prstGeom prst="rect">
              <a:avLst/>
            </a:prstGeom>
            <a:noFill/>
          </p:spPr>
        </p:pic>
      </p:grp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>
          <a:xfrm>
            <a:off x="721307" y="3534655"/>
            <a:ext cx="7886700" cy="914400"/>
          </a:xfrm>
        </p:spPr>
        <p:txBody>
          <a:bodyPr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4776716" cy="4767263"/>
          </a:xfrm>
          <a:solidFill>
            <a:srgbClr val="F7941D"/>
          </a:solidFill>
          <a:ln>
            <a:solidFill>
              <a:srgbClr val="F7941D"/>
            </a:solidFill>
          </a:ln>
        </p:spPr>
        <p:txBody>
          <a:bodyPr/>
          <a:lstStyle>
            <a:lvl1pPr algn="ctr">
              <a:defRPr b="1">
                <a:solidFill>
                  <a:schemeClr val="bg1"/>
                </a:solidFill>
                <a:uFillTx/>
                <a:latin typeface="Gill Sans MT Condensed" panose="020B0506020104020203" pitchFamily="34" charset="0"/>
              </a:defRPr>
            </a:lvl1pPr>
          </a:lstStyle>
          <a:p>
            <a:r>
              <a:rPr lang="es-ES" dirty="0">
                <a:uFillTx/>
              </a:rPr>
              <a:t>HAGA CLIC PARA MODIFICAR EL ESTILO DE TÍTULO DEL PATRÓN</a:t>
            </a:r>
            <a:endParaRPr lang="es-VE" dirty="0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0" name="Rectángulo 9"/>
          <p:cNvSpPr>
            <a:spLocks/>
          </p:cNvSpPr>
          <p:nvPr userDrawn="1"/>
        </p:nvSpPr>
        <p:spPr>
          <a:xfrm>
            <a:off x="0" y="4767263"/>
            <a:ext cx="9144000" cy="168856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67283" y="4699024"/>
            <a:ext cx="409433" cy="305334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  <a:uFillTx/>
              </a:defRPr>
            </a:lvl1pPr>
          </a:lstStyle>
          <a:p>
            <a:pPr>
              <a:buFontTx/>
              <a:buNone/>
            </a:pPr>
            <a:fld id="{5C6DB8CB-8B72-460F-B4E4-6A15EEC341A1}" type="slidenum">
              <a:rPr lang="es-VE" kern="1200" smtClean="0"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>
          <a:xfrm>
            <a:off x="4776716" y="-2"/>
            <a:ext cx="4367284" cy="4767264"/>
          </a:xfrm>
          <a:solidFill>
            <a:schemeClr val="bg1"/>
          </a:solidFill>
          <a:ln>
            <a:solidFill>
              <a:srgbClr val="F7941D"/>
            </a:solidFill>
          </a:ln>
        </p:spPr>
        <p:txBody>
          <a:bodyPr anchor="ctr"/>
          <a:lstStyle/>
          <a:p>
            <a:pPr lvl="0"/>
            <a:r>
              <a:rPr lang="es-ES" dirty="0">
                <a:uFillTx/>
              </a:rPr>
              <a:t>Haga clic para modificar el estilo de texto del patrón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  <a:endParaRPr lang="es-VE" dirty="0">
              <a:uFillTx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-103273" y="4307619"/>
            <a:ext cx="976730" cy="908314"/>
            <a:chOff x="4673442" y="2969535"/>
            <a:chExt cx="1884509" cy="1882156"/>
          </a:xfrm>
        </p:grpSpPr>
        <p:sp>
          <p:nvSpPr>
            <p:cNvPr id="12" name="Elipse 11"/>
            <p:cNvSpPr>
              <a:spLocks/>
            </p:cNvSpPr>
            <p:nvPr/>
          </p:nvSpPr>
          <p:spPr>
            <a:xfrm>
              <a:off x="5076185" y="3404012"/>
              <a:ext cx="1188208" cy="1211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uFillTx/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3442" y="2969535"/>
              <a:ext cx="1884509" cy="18821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2554690" cy="4767263"/>
          </a:xfrm>
          <a:solidFill>
            <a:srgbClr val="F7941D"/>
          </a:solidFill>
          <a:ln>
            <a:solidFill>
              <a:srgbClr val="F7941D"/>
            </a:solidFill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uFillTx/>
                <a:latin typeface="Gill Sans MT Condensed" panose="020B0506020104020203" pitchFamily="34" charset="0"/>
              </a:defRPr>
            </a:lvl1pPr>
          </a:lstStyle>
          <a:p>
            <a:r>
              <a:rPr lang="es-ES" dirty="0">
                <a:uFillTx/>
              </a:rPr>
              <a:t>HAGA CLIC PARA MODIFICAR EL ESTILO DE TÍTULO DEL PATRÓN</a:t>
            </a:r>
            <a:br>
              <a:rPr lang="es-ES" dirty="0">
                <a:uFillTx/>
              </a:rPr>
            </a:br>
            <a:endParaRPr lang="es-VE" dirty="0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0" name="Rectángulo 9"/>
          <p:cNvSpPr>
            <a:spLocks/>
          </p:cNvSpPr>
          <p:nvPr userDrawn="1"/>
        </p:nvSpPr>
        <p:spPr>
          <a:xfrm>
            <a:off x="0" y="4767263"/>
            <a:ext cx="9144000" cy="168856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67283" y="4699024"/>
            <a:ext cx="409433" cy="305334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  <a:uFillTx/>
              </a:defRPr>
            </a:lvl1pPr>
          </a:lstStyle>
          <a:p>
            <a:pPr>
              <a:buFontTx/>
              <a:buNone/>
            </a:pPr>
            <a:fld id="{5C6DB8CB-8B72-460F-B4E4-6A15EEC341A1}" type="slidenum">
              <a:rPr lang="es-VE" kern="1200" smtClean="0"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>
          <a:xfrm>
            <a:off x="2554690" y="-2"/>
            <a:ext cx="6589310" cy="4767264"/>
          </a:xfrm>
          <a:solidFill>
            <a:schemeClr val="bg1"/>
          </a:solidFill>
          <a:ln>
            <a:solidFill>
              <a:srgbClr val="F7941D"/>
            </a:solidFill>
          </a:ln>
        </p:spPr>
        <p:txBody>
          <a:bodyPr anchor="ctr"/>
          <a:lstStyle/>
          <a:p>
            <a:pPr lvl="0"/>
            <a:r>
              <a:rPr lang="es-ES" dirty="0">
                <a:uFillTx/>
              </a:rPr>
              <a:t>Haga clic para modificar el estilo de texto del patrón</a:t>
            </a:r>
          </a:p>
          <a:p>
            <a:pPr lvl="1"/>
            <a:r>
              <a:rPr lang="es-ES" dirty="0">
                <a:uFillTx/>
              </a:rPr>
              <a:t>Segundo nivel</a:t>
            </a:r>
          </a:p>
          <a:p>
            <a:pPr lvl="2"/>
            <a:r>
              <a:rPr lang="es-ES" dirty="0">
                <a:uFillTx/>
              </a:rPr>
              <a:t>Tercer nivel</a:t>
            </a:r>
          </a:p>
          <a:p>
            <a:pPr lvl="3"/>
            <a:r>
              <a:rPr lang="es-ES" dirty="0">
                <a:uFillTx/>
              </a:rPr>
              <a:t>Cuarto nivel</a:t>
            </a:r>
          </a:p>
          <a:p>
            <a:pPr lvl="4"/>
            <a:r>
              <a:rPr lang="es-ES" dirty="0">
                <a:uFillTx/>
              </a:rPr>
              <a:t>Quinto nivel</a:t>
            </a:r>
            <a:endParaRPr lang="es-VE" dirty="0">
              <a:uFillTx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-103273" y="4307619"/>
            <a:ext cx="976730" cy="908314"/>
            <a:chOff x="4673442" y="2969535"/>
            <a:chExt cx="1884509" cy="1882156"/>
          </a:xfrm>
        </p:grpSpPr>
        <p:sp>
          <p:nvSpPr>
            <p:cNvPr id="12" name="Elipse 11"/>
            <p:cNvSpPr>
              <a:spLocks/>
            </p:cNvSpPr>
            <p:nvPr/>
          </p:nvSpPr>
          <p:spPr>
            <a:xfrm>
              <a:off x="5076185" y="3404012"/>
              <a:ext cx="1188208" cy="1211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uFillTx/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3442" y="2969535"/>
              <a:ext cx="1884509" cy="18821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uFillTx/>
              </a:defRPr>
            </a:lvl1pPr>
          </a:lstStyle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367-08F5-44F9-8584-69CC34AF4FE1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D4C4-E459-4745-8063-478FDD039414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es-ES">
                <a:uFillTx/>
              </a:rPr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C5A0-CD80-44D7-8AB7-21CED25AC859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C646-EB18-4AE9-9C98-72E9FDB51408}" type="datetime1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24/8/2022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s-VE" dirty="0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uFillTx/>
              </a:rPr>
              <a:t>Haga clic para modificar el estilo de título del patrón</a:t>
            </a:r>
            <a:endParaRPr lang="es-VE">
              <a:uFillTx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VE">
              <a:uFillTx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>
              <a:buFontTx/>
              <a:buNone/>
            </a:pPr>
            <a:fld id="{9A4D58C3-D444-4060-A105-E25A3FF71C51}" type="datetime1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24/8/2022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>
              <a:buFontTx/>
              <a:buNone/>
            </a:pPr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>
              <a:buFontTx/>
              <a:buNone/>
            </a:pPr>
            <a:fld id="{5C6DB8CB-8B72-460F-B4E4-6A15EEC341A1}" type="slidenum">
              <a:rPr lang="es-VE" kern="1200" smtClean="0">
                <a:solidFill>
                  <a:srgbClr val="000000">
                    <a:tint val="75000"/>
                  </a:srgbClr>
                </a:solidFill>
                <a:uFillTx/>
                <a:latin typeface="Palatino Linotype"/>
                <a:ea typeface="+mn-ea"/>
                <a:cs typeface="+mn-cs"/>
              </a:rPr>
              <a:pPr>
                <a:buFontTx/>
                <a:buNone/>
              </a:pPr>
              <a:t>‹#›</a:t>
            </a:fld>
            <a:endParaRPr lang="es-VE" kern="1200" dirty="0">
              <a:solidFill>
                <a:srgbClr val="000000">
                  <a:tint val="75000"/>
                </a:srgbClr>
              </a:solidFill>
              <a:uFillTx/>
              <a:latin typeface="Palatino Linotype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s-VE">
          <a:uFillTx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/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2865" r="2865"/>
          <a:stretch>
            <a:fillRect/>
          </a:stretch>
        </p:blipFill>
        <p:spPr>
          <a:solidFill>
            <a:srgbClr val="818286"/>
          </a:solidFill>
        </p:spPr>
      </p:pic>
      <p:sp>
        <p:nvSpPr>
          <p:cNvPr id="18" name="Rectangle 13"/>
          <p:cNvSpPr>
            <a:spLocks/>
          </p:cNvSpPr>
          <p:nvPr/>
        </p:nvSpPr>
        <p:spPr>
          <a:xfrm>
            <a:off x="-13648" y="0"/>
            <a:ext cx="7288293" cy="5151863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818286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 sz="1350" kern="1200" dirty="0">
              <a:solidFill>
                <a:srgbClr val="FFFFFF"/>
              </a:solidFill>
              <a:uFillTx/>
            </a:endParaRPr>
          </a:p>
        </p:txBody>
      </p:sp>
      <p:sp>
        <p:nvSpPr>
          <p:cNvPr id="16" name="Elipse 15"/>
          <p:cNvSpPr>
            <a:spLocks/>
          </p:cNvSpPr>
          <p:nvPr/>
        </p:nvSpPr>
        <p:spPr>
          <a:xfrm>
            <a:off x="5076185" y="3404012"/>
            <a:ext cx="1188208" cy="12119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uFillTx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624" y="2975212"/>
            <a:ext cx="1884509" cy="1882156"/>
          </a:xfrm>
          <a:prstGeom prst="rect">
            <a:avLst/>
          </a:prstGeom>
          <a:noFill/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126F21E-307F-4E8C-ABD2-A99D6AB66DAB}"/>
              </a:ext>
            </a:extLst>
          </p:cNvPr>
          <p:cNvSpPr txBox="1">
            <a:spLocks/>
          </p:cNvSpPr>
          <p:nvPr/>
        </p:nvSpPr>
        <p:spPr>
          <a:xfrm>
            <a:off x="0" y="663179"/>
            <a:ext cx="9144000" cy="250645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  <a:buClrTx/>
            </a:pPr>
            <a:r>
              <a:rPr lang="en-US" sz="5400" b="1" dirty="0">
                <a:solidFill>
                  <a:schemeClr val="bg1"/>
                </a:solidFill>
                <a:cs typeface="Amatic SC" panose="00000500000000000000" pitchFamily="2" charset="-79"/>
              </a:rPr>
              <a:t>Part 1 Cloud Spending Efficiency Guide for Apache Spark on Cloud Instances</a:t>
            </a:r>
          </a:p>
        </p:txBody>
      </p:sp>
    </p:spTree>
    <p:extLst>
      <p:ext uri="{BB962C8B-B14F-4D97-AF65-F5344CB8AC3E}">
        <p14:creationId xmlns:p14="http://schemas.microsoft.com/office/powerpoint/2010/main" val="115616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33636" y="420299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Cloud Spending Efficiency Guide for Apache Spark on Cloud Instances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255650" y="1438980"/>
            <a:ext cx="4629572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Until recently, most companies didn’t care how much they spent on their cloud resources. But in a covid-19 world, companies like Expedia Group™ are reducing cloud spending where reasonable.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While many Apache Spark tuning guides discuss how to get the best performance using Spark, none of them ever discuss the cost of that performance.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CCA05-D9F2-3C92-DB5C-B6F70912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86" y="1872199"/>
            <a:ext cx="3796226" cy="23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8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3589" y="230865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Reducing cloud spending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j-lt"/>
              <a:ea typeface="+mn-ea"/>
              <a:cs typeface="Amatic SC" panose="020B0604020202020204" pitchFamily="2" charset="-79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506513" y="1176249"/>
            <a:ext cx="8130973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While Spark is easy to learn, it is also difficult to tune for efficient processing without a good knowledge of Spark internals.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For example, take a job that I tuned which processed 4 TBs of data over two hours. After proper cost tuning, this job processed the same 4 TBs of data in the same amount of time but for a third of the cloud spending cost!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CE8FE-C989-6540-8BBC-A13AA1A05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3"/>
          <a:stretch/>
        </p:blipFill>
        <p:spPr>
          <a:xfrm>
            <a:off x="354219" y="2855915"/>
            <a:ext cx="8515468" cy="18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3589" y="230865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Spark Executor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8F55D-71EC-9384-8B35-D1272606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0" y="978983"/>
            <a:ext cx="6178638" cy="3592231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6085489" y="454398"/>
            <a:ext cx="2689926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Every time a data engineer submits a Spark job, there are four parameters they usually submit that are crucial to determining how well the job performs.</a:t>
            </a:r>
          </a:p>
        </p:txBody>
      </p:sp>
    </p:spTree>
    <p:extLst>
      <p:ext uri="{BB962C8B-B14F-4D97-AF65-F5344CB8AC3E}">
        <p14:creationId xmlns:p14="http://schemas.microsoft.com/office/powerpoint/2010/main" val="81384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3589" y="230865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Spark Executor model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j-lt"/>
              <a:ea typeface="+mn-ea"/>
              <a:cs typeface="Amatic SC" panose="020B0604020202020204" pitchFamily="2" charset="-79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698761" y="1125113"/>
            <a:ext cx="7596822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When a new executor won’t fit in the node’s available memory, a new node will be spun up (depending on your auto-scaling policy) and added to the cluster to host that new executor.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+mn-lt"/>
              <a:ea typeface="Source Code Pro" panose="020B0509030403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Each node has a fixed number of CPUs available for processing data by Spark cores.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+mn-lt"/>
              <a:ea typeface="Source Code Pro" panose="020B0509030403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While executors can’t exceed the node’s available physical memory, they can have more Spark cores than available CPUs on that node.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n-lt"/>
              <a:ea typeface="Source Code Pro" panose="020B0509030403020204" pitchFamily="49" charset="0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28D58-98F7-81B2-7681-59014380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1" y="4091514"/>
            <a:ext cx="7856660" cy="4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3589" y="230865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Key to cloud efficiency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35ED6-4BF1-865C-395D-78CC1DE7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6" y="1121725"/>
            <a:ext cx="8103476" cy="32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3589" y="230865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Key to cloud efficiency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j-lt"/>
              <a:ea typeface="+mn-ea"/>
              <a:cs typeface="Amatic SC" panose="020B0604020202020204" pitchFamily="2" charset="-79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773589" y="1113032"/>
            <a:ext cx="7596822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The goal for minimizing cloud spending when running Spark jobs is simple.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You want to make sure your executors are configured so that Spark is efficiently utilizing all available node CPUs without time-slicing.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+mn-lt"/>
              <a:ea typeface="Source Code Pro" panose="020B0509030403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The reason why is because AWS/GCP charges you on a per node per second basis for every Spark job that runs on a cluster.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+mn-lt"/>
              <a:ea typeface="Source Code Pro" panose="020B0509030403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If a job runs on fewer nodes but completes in the same amount of time, then you save money for that job.</a:t>
            </a:r>
          </a:p>
        </p:txBody>
      </p:sp>
    </p:spTree>
    <p:extLst>
      <p:ext uri="{BB962C8B-B14F-4D97-AF65-F5344CB8AC3E}">
        <p14:creationId xmlns:p14="http://schemas.microsoft.com/office/powerpoint/2010/main" val="414647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3589" y="230865"/>
            <a:ext cx="7676728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Key to cloud efficiency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j-lt"/>
              <a:ea typeface="+mn-ea"/>
              <a:cs typeface="Amatic SC" panose="020B0604020202020204" pitchFamily="2" charset="-79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698761" y="1125113"/>
            <a:ext cx="759682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The tuned job had the same number of Spark cores as the untuned job, but that equal number of Spark cores were squeezed into fewer nodes.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n-lt"/>
              <a:ea typeface="Source Code Pro" panose="020B0509030403020204" pitchFamily="49" charset="0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08162F-D4E5-E187-B3AF-33D02BFD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5" y="2470461"/>
            <a:ext cx="8523890" cy="19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220309" y="4695092"/>
            <a:ext cx="556408" cy="309266"/>
          </a:xfrm>
        </p:spPr>
        <p:txBody>
          <a:bodyPr/>
          <a:lstStyle/>
          <a:p>
            <a:pPr marL="11207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-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900" b="1" i="0" u="none" strike="noStrike" kern="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fld id="{81D60167-4931-47E6-BA6A-407CBD079E47}" type="slidenum">
              <a:rPr kumimoji="0" sz="9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Calibri Light"/>
                <a:sym typeface="Arial"/>
              </a:rPr>
              <a:pPr marL="11207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Calibri Light"/>
              <a:sym typeface="Arial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57708DE-E8EF-47A1-B55A-5F10C256E44D}"/>
              </a:ext>
            </a:extLst>
          </p:cNvPr>
          <p:cNvSpPr/>
          <p:nvPr/>
        </p:nvSpPr>
        <p:spPr>
          <a:xfrm>
            <a:off x="770187" y="433102"/>
            <a:ext cx="8013059" cy="697832"/>
          </a:xfrm>
          <a:prstGeom prst="homePlat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n-ea"/>
                <a:cs typeface="Amatic SC" panose="020B0604020202020204" pitchFamily="2" charset="-79"/>
                <a:sym typeface="Arial"/>
              </a:rPr>
              <a:t>60% fewer nodes running with same run time = 60% reduction in cloud spending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9C6EB5B-81CF-43FA-BC18-BF25A7F8CDD9}"/>
              </a:ext>
            </a:extLst>
          </p:cNvPr>
          <p:cNvSpPr txBox="1"/>
          <p:nvPr/>
        </p:nvSpPr>
        <p:spPr>
          <a:xfrm>
            <a:off x="698761" y="1642329"/>
            <a:ext cx="7596822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The challenge with squeezing the right number of Spark cores onto a node is that it’s how you configure your executor memory that determines how many Spark cores ultimately reside on your node.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+mn-lt"/>
              <a:ea typeface="Source Code Pro" panose="020B0509030403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ource Code Pro" panose="020B0509030403020204" pitchFamily="49" charset="0"/>
                <a:cs typeface="Arial"/>
                <a:sym typeface="Arial"/>
              </a:rPr>
              <a:t>And in some cases, maximizing Spark cores on a node can actually make your job run slower (but still cheaper).</a:t>
            </a:r>
          </a:p>
        </p:txBody>
      </p:sp>
    </p:spTree>
    <p:extLst>
      <p:ext uri="{BB962C8B-B14F-4D97-AF65-F5344CB8AC3E}">
        <p14:creationId xmlns:p14="http://schemas.microsoft.com/office/powerpoint/2010/main" val="383249672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6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24775</TotalTime>
  <Words>1049</Words>
  <Application>Microsoft Office PowerPoint</Application>
  <PresentationFormat>On-screen Show (16:9)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 Light</vt:lpstr>
      <vt:lpstr>charter</vt:lpstr>
      <vt:lpstr>Gill Sans MT</vt:lpstr>
      <vt:lpstr>Gill Sans MT Condensed</vt:lpstr>
      <vt:lpstr>Palatino Linotype</vt:lpstr>
      <vt:lpstr>Poppins Bold</vt:lpstr>
      <vt:lpstr>sohne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Ernesto Lee</cp:lastModifiedBy>
  <cp:revision>506</cp:revision>
  <dcterms:modified xsi:type="dcterms:W3CDTF">2022-08-24T15:10:41Z</dcterms:modified>
</cp:coreProperties>
</file>