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image" Target="../media/image-11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image" Target="../media/image-12-2.png"/><Relationship Id="rId3" Type="http://schemas.openxmlformats.org/officeDocument/2006/relationships/image" Target="../media/image-12-3.png"/><Relationship Id="rId4" Type="http://schemas.openxmlformats.org/officeDocument/2006/relationships/image" Target="../media/image-12-4.png"/><Relationship Id="rId5" Type="http://schemas.openxmlformats.org/officeDocument/2006/relationships/image" Target="../media/image-12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image" Target="../media/image-13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image" Target="../media/image-14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Shape 0"/>
          <p:cNvSpPr/>
          <p:nvPr/>
        </p:nvSpPr>
        <p:spPr>
          <a:xfrm>
            <a:off x="571500" y="571500"/>
            <a:ext cx="714375" cy="57150"/>
          </a:xfrm>
          <a:prstGeom prst="rect">
            <a:avLst/>
          </a:prstGeom>
          <a:solidFill>
            <a:srgbClr val="3879C9"/>
          </a:solidFill>
          <a:ln/>
        </p:spPr>
      </p:sp>
      <p:sp>
        <p:nvSpPr>
          <p:cNvPr id="5" name="Text 1"/>
          <p:cNvSpPr/>
          <p:nvPr/>
        </p:nvSpPr>
        <p:spPr>
          <a:xfrm>
            <a:off x="571500" y="814388"/>
            <a:ext cx="2257481" cy="7000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4050" b="1" dirty="0">
                <a:solidFill>
                  <a:srgbClr val="3879C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Whisper:</a:t>
            </a:r>
            <a:endParaRPr lang="en-US" sz="4050" dirty="0"/>
          </a:p>
        </p:txBody>
      </p:sp>
      <p:sp>
        <p:nvSpPr>
          <p:cNvPr id="6" name="Text 2"/>
          <p:cNvSpPr/>
          <p:nvPr/>
        </p:nvSpPr>
        <p:spPr>
          <a:xfrm>
            <a:off x="571500" y="1431596"/>
            <a:ext cx="5386276" cy="7000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4050" b="1" dirty="0">
                <a:solidFill>
                  <a:srgbClr val="3879C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The Future of Speech </a:t>
            </a:r>
            <a:endParaRPr lang="en-US" sz="4050" dirty="0"/>
          </a:p>
        </p:txBody>
      </p:sp>
      <p:sp>
        <p:nvSpPr>
          <p:cNvPr id="7" name="Text 3"/>
          <p:cNvSpPr/>
          <p:nvPr/>
        </p:nvSpPr>
        <p:spPr>
          <a:xfrm>
            <a:off x="571500" y="2048805"/>
            <a:ext cx="3083030" cy="7000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4050" b="1" dirty="0">
                <a:solidFill>
                  <a:srgbClr val="3879C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Recognition</a:t>
            </a:r>
            <a:endParaRPr lang="en-US" sz="4050" dirty="0"/>
          </a:p>
        </p:txBody>
      </p:sp>
      <p:sp>
        <p:nvSpPr>
          <p:cNvPr id="8" name="Text 4"/>
          <p:cNvSpPr/>
          <p:nvPr/>
        </p:nvSpPr>
        <p:spPr>
          <a:xfrm>
            <a:off x="571500" y="2880327"/>
            <a:ext cx="3891586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Unlocking the Power of Speech</a:t>
            </a:r>
            <a:endParaRPr lang="en-US" sz="2025" dirty="0"/>
          </a:p>
        </p:txBody>
      </p:sp>
      <p:sp>
        <p:nvSpPr>
          <p:cNvPr id="9" name="Text 5"/>
          <p:cNvSpPr/>
          <p:nvPr/>
        </p:nvSpPr>
        <p:spPr>
          <a:xfrm>
            <a:off x="571500" y="4343400"/>
            <a:ext cx="132497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September 2025</a:t>
            </a:r>
            <a:endParaRPr lang="en-US" sz="13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852154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285750" y="285750"/>
            <a:ext cx="428625" cy="28575"/>
          </a:xfrm>
          <a:prstGeom prst="rect">
            <a:avLst/>
          </a:prstGeom>
          <a:solidFill>
            <a:srgbClr val="3879C9"/>
          </a:solidFill>
          <a:ln/>
        </p:spPr>
      </p:sp>
      <p:sp>
        <p:nvSpPr>
          <p:cNvPr id="4" name="Text 1"/>
          <p:cNvSpPr/>
          <p:nvPr/>
        </p:nvSpPr>
        <p:spPr>
          <a:xfrm>
            <a:off x="285750" y="400050"/>
            <a:ext cx="8572500" cy="30860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3879C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Current Limitations of Whisper Technology</a:t>
            </a:r>
            <a:endParaRPr lang="en-US" sz="2025" dirty="0"/>
          </a:p>
        </p:txBody>
      </p:sp>
      <p:sp>
        <p:nvSpPr>
          <p:cNvPr id="5" name="Text 2"/>
          <p:cNvSpPr/>
          <p:nvPr/>
        </p:nvSpPr>
        <p:spPr>
          <a:xfrm>
            <a:off x="285750" y="880104"/>
            <a:ext cx="4143375" cy="8001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Despite Whisper's impressive capabilities, several limitations affect its deployment in certain scenarios, particularly for real-time applications and resource-constrained environments.</a:t>
            </a:r>
            <a:endParaRPr lang="en-US" sz="1046" dirty="0"/>
          </a:p>
        </p:txBody>
      </p:sp>
      <p:sp>
        <p:nvSpPr>
          <p:cNvPr id="6" name="Shape 3"/>
          <p:cNvSpPr/>
          <p:nvPr/>
        </p:nvSpPr>
        <p:spPr>
          <a:xfrm>
            <a:off x="285750" y="1794504"/>
            <a:ext cx="4143375" cy="1171575"/>
          </a:xfrm>
          <a:prstGeom prst="rect">
            <a:avLst/>
          </a:prstGeom>
          <a:solidFill>
            <a:srgbClr val="F8F9FA"/>
          </a:solidFill>
          <a:ln/>
        </p:spPr>
      </p:sp>
      <p:sp>
        <p:nvSpPr>
          <p:cNvPr id="7" name="Shape 4"/>
          <p:cNvSpPr/>
          <p:nvPr/>
        </p:nvSpPr>
        <p:spPr>
          <a:xfrm>
            <a:off x="285750" y="1794504"/>
            <a:ext cx="28575" cy="1171575"/>
          </a:xfrm>
          <a:prstGeom prst="rect">
            <a:avLst/>
          </a:prstGeom>
          <a:solidFill>
            <a:srgbClr val="3879C9"/>
          </a:solidFill>
          <a:ln/>
        </p:spPr>
      </p:sp>
      <p:sp>
        <p:nvSpPr>
          <p:cNvPr id="8" name="Text 5"/>
          <p:cNvSpPr/>
          <p:nvPr/>
        </p:nvSpPr>
        <p:spPr>
          <a:xfrm>
            <a:off x="371475" y="1880229"/>
            <a:ext cx="39719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Key Insight</a:t>
            </a:r>
            <a:endParaRPr lang="en-US" sz="1046" dirty="0"/>
          </a:p>
        </p:txBody>
      </p:sp>
      <p:sp>
        <p:nvSpPr>
          <p:cNvPr id="9" name="Text 6"/>
          <p:cNvSpPr/>
          <p:nvPr/>
        </p:nvSpPr>
        <p:spPr>
          <a:xfrm>
            <a:off x="371475" y="2080254"/>
            <a:ext cx="3971925" cy="8001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The computational demands of larger Whisper models have increased significantly faster than hardware efficiency improvements, creating challenges for mobile and edge deployment.</a:t>
            </a:r>
            <a:endParaRPr lang="en-US" sz="1046" dirty="0"/>
          </a:p>
        </p:txBody>
      </p:sp>
      <p:sp>
        <p:nvSpPr>
          <p:cNvPr id="10" name="Text 7"/>
          <p:cNvSpPr/>
          <p:nvPr/>
        </p:nvSpPr>
        <p:spPr>
          <a:xfrm>
            <a:off x="421481" y="3108954"/>
            <a:ext cx="4007644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Processing Speed</a:t>
            </a:r>
            <a:endParaRPr lang="en-US" sz="942" dirty="0"/>
          </a:p>
        </p:txBody>
      </p:sp>
      <p:sp>
        <p:nvSpPr>
          <p:cNvPr id="11" name="Text 8"/>
          <p:cNvSpPr/>
          <p:nvPr/>
        </p:nvSpPr>
        <p:spPr>
          <a:xfrm>
            <a:off x="421481" y="3308979"/>
            <a:ext cx="4007644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Larger models process audio slower than real-time on standard hardware</a:t>
            </a:r>
            <a:endParaRPr lang="en-US" sz="1046" dirty="0"/>
          </a:p>
        </p:txBody>
      </p:sp>
      <p:sp>
        <p:nvSpPr>
          <p:cNvPr id="12" name="Text 9"/>
          <p:cNvSpPr/>
          <p:nvPr/>
        </p:nvSpPr>
        <p:spPr>
          <a:xfrm>
            <a:off x="421481" y="3794754"/>
            <a:ext cx="4007644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Resource Requirements</a:t>
            </a:r>
            <a:endParaRPr lang="en-US" sz="942" dirty="0"/>
          </a:p>
        </p:txBody>
      </p:sp>
      <p:sp>
        <p:nvSpPr>
          <p:cNvPr id="13" name="Text 10"/>
          <p:cNvSpPr/>
          <p:nvPr/>
        </p:nvSpPr>
        <p:spPr>
          <a:xfrm>
            <a:off x="421481" y="3994779"/>
            <a:ext cx="4007644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High VRAM needs for accurate models (up to 10GB for large model)</a:t>
            </a:r>
            <a:endParaRPr lang="en-US" sz="1046" dirty="0"/>
          </a:p>
        </p:txBody>
      </p:sp>
      <p:sp>
        <p:nvSpPr>
          <p:cNvPr id="14" name="Text 11"/>
          <p:cNvSpPr/>
          <p:nvPr/>
        </p:nvSpPr>
        <p:spPr>
          <a:xfrm>
            <a:off x="421481" y="4480554"/>
            <a:ext cx="4007644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30-Second Window</a:t>
            </a:r>
            <a:endParaRPr lang="en-US" sz="942" dirty="0"/>
          </a:p>
        </p:txBody>
      </p:sp>
      <p:sp>
        <p:nvSpPr>
          <p:cNvPr id="15" name="Text 12"/>
          <p:cNvSpPr/>
          <p:nvPr/>
        </p:nvSpPr>
        <p:spPr>
          <a:xfrm>
            <a:off x="421481" y="4680579"/>
            <a:ext cx="4007644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Processing longer audio requires segmentation, affecting context</a:t>
            </a:r>
            <a:endParaRPr lang="en-US" sz="1046" dirty="0"/>
          </a:p>
        </p:txBody>
      </p:sp>
      <p:sp>
        <p:nvSpPr>
          <p:cNvPr id="16" name="Text 13"/>
          <p:cNvSpPr/>
          <p:nvPr/>
        </p:nvSpPr>
        <p:spPr>
          <a:xfrm>
            <a:off x="421481" y="5166354"/>
            <a:ext cx="4007644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Specialized Language Support</a:t>
            </a:r>
            <a:endParaRPr lang="en-US" sz="942" dirty="0"/>
          </a:p>
        </p:txBody>
      </p:sp>
      <p:sp>
        <p:nvSpPr>
          <p:cNvPr id="17" name="Text 14"/>
          <p:cNvSpPr/>
          <p:nvPr/>
        </p:nvSpPr>
        <p:spPr>
          <a:xfrm>
            <a:off x="421481" y="5366379"/>
            <a:ext cx="4007644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Performance varies across the 97 supported languages</a:t>
            </a:r>
            <a:endParaRPr lang="en-US" sz="1046" dirty="0"/>
          </a:p>
        </p:txBody>
      </p:sp>
      <p:pic>
        <p:nvPicPr>
          <p:cNvPr id="1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5" y="880104"/>
            <a:ext cx="4143375" cy="2857500"/>
          </a:xfrm>
          <a:prstGeom prst="rect">
            <a:avLst/>
          </a:prstGeom>
        </p:spPr>
      </p:pic>
      <p:sp>
        <p:nvSpPr>
          <p:cNvPr id="19" name="Text 15"/>
          <p:cNvSpPr/>
          <p:nvPr/>
        </p:nvSpPr>
        <p:spPr>
          <a:xfrm>
            <a:off x="4714875" y="3794754"/>
            <a:ext cx="4143375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i="1" dirty="0">
                <a:solidFill>
                  <a:srgbClr val="6C75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Source: Whisper Performance Analysis, 2025</a:t>
            </a:r>
            <a:endParaRPr lang="en-US" sz="732" dirty="0"/>
          </a:p>
        </p:txBody>
      </p:sp>
      <p:sp>
        <p:nvSpPr>
          <p:cNvPr id="20" name="Text 16"/>
          <p:cNvSpPr/>
          <p:nvPr/>
        </p:nvSpPr>
        <p:spPr>
          <a:xfrm>
            <a:off x="4714875" y="4059073"/>
            <a:ext cx="4143375" cy="8001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Emerging solutions include model distillation techniques, hardware acceleration with specialized chips, and hybrid approaches combining lightweight models for real-time processing with more accurate models for post-processing.</a:t>
            </a:r>
            <a:endParaRPr lang="en-US" sz="1046" dirty="0"/>
          </a:p>
        </p:txBody>
      </p:sp>
      <p:sp>
        <p:nvSpPr>
          <p:cNvPr id="21" name="Text 17"/>
          <p:cNvSpPr/>
          <p:nvPr/>
        </p:nvSpPr>
        <p:spPr>
          <a:xfrm>
            <a:off x="8854008" y="5516398"/>
            <a:ext cx="147117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10</a:t>
            </a:r>
            <a:endParaRPr lang="en-US" sz="942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852154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285750" y="285750"/>
            <a:ext cx="428625" cy="28575"/>
          </a:xfrm>
          <a:prstGeom prst="rect">
            <a:avLst/>
          </a:prstGeom>
          <a:solidFill>
            <a:srgbClr val="3879C9"/>
          </a:solidFill>
          <a:ln/>
        </p:spPr>
      </p:sp>
      <p:sp>
        <p:nvSpPr>
          <p:cNvPr id="4" name="Text 1"/>
          <p:cNvSpPr/>
          <p:nvPr/>
        </p:nvSpPr>
        <p:spPr>
          <a:xfrm>
            <a:off x="285750" y="400050"/>
            <a:ext cx="8572500" cy="30860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3879C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Optimization Strategies</a:t>
            </a:r>
            <a:endParaRPr lang="en-US" sz="2025" dirty="0"/>
          </a:p>
        </p:txBody>
      </p:sp>
      <p:sp>
        <p:nvSpPr>
          <p:cNvPr id="5" name="Text 2"/>
          <p:cNvSpPr/>
          <p:nvPr/>
        </p:nvSpPr>
        <p:spPr>
          <a:xfrm>
            <a:off x="285750" y="880104"/>
            <a:ext cx="4143375" cy="8001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While Whisper delivers impressive accuracy, its computational demands can be significant. Several optimization strategies can help balance performance with resource constraints for practical applications.</a:t>
            </a:r>
            <a:endParaRPr lang="en-US" sz="1046" dirty="0"/>
          </a:p>
        </p:txBody>
      </p:sp>
      <p:sp>
        <p:nvSpPr>
          <p:cNvPr id="6" name="Shape 3"/>
          <p:cNvSpPr/>
          <p:nvPr/>
        </p:nvSpPr>
        <p:spPr>
          <a:xfrm>
            <a:off x="285750" y="1794504"/>
            <a:ext cx="4143375" cy="971550"/>
          </a:xfrm>
          <a:prstGeom prst="rect">
            <a:avLst/>
          </a:prstGeom>
          <a:solidFill>
            <a:srgbClr val="F8F9FA"/>
          </a:solidFill>
          <a:ln/>
        </p:spPr>
      </p:sp>
      <p:sp>
        <p:nvSpPr>
          <p:cNvPr id="7" name="Shape 4"/>
          <p:cNvSpPr/>
          <p:nvPr/>
        </p:nvSpPr>
        <p:spPr>
          <a:xfrm>
            <a:off x="285750" y="1794504"/>
            <a:ext cx="28575" cy="971550"/>
          </a:xfrm>
          <a:prstGeom prst="rect">
            <a:avLst/>
          </a:prstGeom>
          <a:solidFill>
            <a:srgbClr val="3879C9"/>
          </a:solidFill>
          <a:ln/>
        </p:spPr>
      </p:sp>
      <p:sp>
        <p:nvSpPr>
          <p:cNvPr id="8" name="Text 5"/>
          <p:cNvSpPr/>
          <p:nvPr/>
        </p:nvSpPr>
        <p:spPr>
          <a:xfrm>
            <a:off x="371475" y="1880229"/>
            <a:ext cx="39719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Key Insight</a:t>
            </a:r>
            <a:endParaRPr lang="en-US" sz="1046" dirty="0"/>
          </a:p>
        </p:txBody>
      </p:sp>
      <p:sp>
        <p:nvSpPr>
          <p:cNvPr id="9" name="Text 6"/>
          <p:cNvSpPr/>
          <p:nvPr/>
        </p:nvSpPr>
        <p:spPr>
          <a:xfrm>
            <a:off x="371475" y="2080254"/>
            <a:ext cx="3971925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"Distilled models and hardware acceleration can reduce processing time by up to 75% while maintaining acceptable accuracy for most use cases."</a:t>
            </a:r>
            <a:endParaRPr lang="en-US" sz="1046" dirty="0"/>
          </a:p>
        </p:txBody>
      </p:sp>
      <p:sp>
        <p:nvSpPr>
          <p:cNvPr id="10" name="Text 7"/>
          <p:cNvSpPr/>
          <p:nvPr/>
        </p:nvSpPr>
        <p:spPr>
          <a:xfrm>
            <a:off x="421481" y="2908929"/>
            <a:ext cx="4007644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Model Selection</a:t>
            </a:r>
            <a:endParaRPr lang="en-US" sz="942" dirty="0"/>
          </a:p>
        </p:txBody>
      </p:sp>
      <p:sp>
        <p:nvSpPr>
          <p:cNvPr id="11" name="Text 8"/>
          <p:cNvSpPr/>
          <p:nvPr/>
        </p:nvSpPr>
        <p:spPr>
          <a:xfrm>
            <a:off x="421481" y="3108954"/>
            <a:ext cx="4007644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Choose the smallest model that meets your accuracy requirements</a:t>
            </a:r>
            <a:endParaRPr lang="en-US" sz="1046" dirty="0"/>
          </a:p>
        </p:txBody>
      </p:sp>
      <p:sp>
        <p:nvSpPr>
          <p:cNvPr id="12" name="Text 9"/>
          <p:cNvSpPr/>
          <p:nvPr/>
        </p:nvSpPr>
        <p:spPr>
          <a:xfrm>
            <a:off x="421481" y="3594729"/>
            <a:ext cx="4007644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Hardware Acceleration</a:t>
            </a:r>
            <a:endParaRPr lang="en-US" sz="942" dirty="0"/>
          </a:p>
        </p:txBody>
      </p:sp>
      <p:sp>
        <p:nvSpPr>
          <p:cNvPr id="13" name="Text 10"/>
          <p:cNvSpPr/>
          <p:nvPr/>
        </p:nvSpPr>
        <p:spPr>
          <a:xfrm>
            <a:off x="421481" y="3794754"/>
            <a:ext cx="4007644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Leverage GPU/TPU processing for significant speed improvements</a:t>
            </a:r>
            <a:endParaRPr lang="en-US" sz="1046" dirty="0"/>
          </a:p>
        </p:txBody>
      </p:sp>
      <p:sp>
        <p:nvSpPr>
          <p:cNvPr id="14" name="Text 11"/>
          <p:cNvSpPr/>
          <p:nvPr/>
        </p:nvSpPr>
        <p:spPr>
          <a:xfrm>
            <a:off x="421481" y="4280529"/>
            <a:ext cx="4007644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Distilled Models</a:t>
            </a:r>
            <a:endParaRPr lang="en-US" sz="942" dirty="0"/>
          </a:p>
        </p:txBody>
      </p:sp>
      <p:sp>
        <p:nvSpPr>
          <p:cNvPr id="15" name="Text 12"/>
          <p:cNvSpPr/>
          <p:nvPr/>
        </p:nvSpPr>
        <p:spPr>
          <a:xfrm>
            <a:off x="421481" y="4480554"/>
            <a:ext cx="4007644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Use compressed versions that maintain accuracy with fewer parameters</a:t>
            </a:r>
            <a:endParaRPr lang="en-US" sz="1046" dirty="0"/>
          </a:p>
        </p:txBody>
      </p:sp>
      <p:sp>
        <p:nvSpPr>
          <p:cNvPr id="16" name="Text 13"/>
          <p:cNvSpPr/>
          <p:nvPr/>
        </p:nvSpPr>
        <p:spPr>
          <a:xfrm>
            <a:off x="421481" y="4966329"/>
            <a:ext cx="4007644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API Outsourcing</a:t>
            </a:r>
            <a:endParaRPr lang="en-US" sz="942" dirty="0"/>
          </a:p>
        </p:txBody>
      </p:sp>
      <p:sp>
        <p:nvSpPr>
          <p:cNvPr id="17" name="Text 14"/>
          <p:cNvSpPr/>
          <p:nvPr/>
        </p:nvSpPr>
        <p:spPr>
          <a:xfrm>
            <a:off x="421481" y="5166354"/>
            <a:ext cx="4007644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Utilize OpenAI's cloud API for processing without local resources</a:t>
            </a:r>
            <a:endParaRPr lang="en-US" sz="1046" dirty="0"/>
          </a:p>
        </p:txBody>
      </p:sp>
      <p:pic>
        <p:nvPicPr>
          <p:cNvPr id="1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5" y="880104"/>
            <a:ext cx="4143375" cy="2857500"/>
          </a:xfrm>
          <a:prstGeom prst="rect">
            <a:avLst/>
          </a:prstGeom>
        </p:spPr>
      </p:pic>
      <p:sp>
        <p:nvSpPr>
          <p:cNvPr id="19" name="Text 15"/>
          <p:cNvSpPr/>
          <p:nvPr/>
        </p:nvSpPr>
        <p:spPr>
          <a:xfrm>
            <a:off x="4714875" y="3794754"/>
            <a:ext cx="4143375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i="1" dirty="0">
                <a:solidFill>
                  <a:srgbClr val="6C75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Source: Whisper Performance Benchmarks, 2025</a:t>
            </a:r>
            <a:endParaRPr lang="en-US" sz="732" dirty="0"/>
          </a:p>
        </p:txBody>
      </p:sp>
      <p:sp>
        <p:nvSpPr>
          <p:cNvPr id="20" name="Text 16"/>
          <p:cNvSpPr/>
          <p:nvPr/>
        </p:nvSpPr>
        <p:spPr>
          <a:xfrm>
            <a:off x="4714875" y="4059073"/>
            <a:ext cx="4143375" cy="10001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Emerging optimization techniques include model quantization (reducing precision from 32-bit to 8-bit), knowledge distillation for smaller models, and specialized hardware accelerators designed specifically for speech recognition tasks.</a:t>
            </a:r>
            <a:endParaRPr lang="en-US" sz="1046" dirty="0"/>
          </a:p>
        </p:txBody>
      </p:sp>
      <p:sp>
        <p:nvSpPr>
          <p:cNvPr id="21" name="Text 17"/>
          <p:cNvSpPr/>
          <p:nvPr/>
        </p:nvSpPr>
        <p:spPr>
          <a:xfrm>
            <a:off x="8854008" y="5516398"/>
            <a:ext cx="147117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11</a:t>
            </a:r>
            <a:endParaRPr lang="en-US" sz="942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280654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285750" y="285750"/>
            <a:ext cx="428625" cy="28575"/>
          </a:xfrm>
          <a:prstGeom prst="rect">
            <a:avLst/>
          </a:prstGeom>
          <a:solidFill>
            <a:srgbClr val="3879C9"/>
          </a:solidFill>
          <a:ln/>
        </p:spPr>
      </p:sp>
      <p:sp>
        <p:nvSpPr>
          <p:cNvPr id="4" name="Text 1"/>
          <p:cNvSpPr/>
          <p:nvPr/>
        </p:nvSpPr>
        <p:spPr>
          <a:xfrm>
            <a:off x="285750" y="400050"/>
            <a:ext cx="8572500" cy="30860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3879C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Future of Speech Recognition</a:t>
            </a:r>
            <a:endParaRPr lang="en-US" sz="2025" dirty="0"/>
          </a:p>
        </p:txBody>
      </p:sp>
      <p:sp>
        <p:nvSpPr>
          <p:cNvPr id="5" name="Text 2"/>
          <p:cNvSpPr/>
          <p:nvPr/>
        </p:nvSpPr>
        <p:spPr>
          <a:xfrm>
            <a:off x="285750" y="880104"/>
            <a:ext cx="4143375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While Whisper represents a breakthrough in speech recognition technology, the field continues to evolve rapidly with several key developments expected in the coming years.</a:t>
            </a:r>
            <a:endParaRPr lang="en-US" sz="1046" dirty="0"/>
          </a:p>
        </p:txBody>
      </p:sp>
      <p:sp>
        <p:nvSpPr>
          <p:cNvPr id="6" name="Shape 3"/>
          <p:cNvSpPr/>
          <p:nvPr/>
        </p:nvSpPr>
        <p:spPr>
          <a:xfrm>
            <a:off x="285750" y="1594479"/>
            <a:ext cx="4143375" cy="1171575"/>
          </a:xfrm>
          <a:prstGeom prst="rect">
            <a:avLst/>
          </a:prstGeom>
          <a:solidFill>
            <a:srgbClr val="F8F9FA"/>
          </a:solidFill>
          <a:ln/>
        </p:spPr>
      </p:sp>
      <p:sp>
        <p:nvSpPr>
          <p:cNvPr id="7" name="Shape 4"/>
          <p:cNvSpPr/>
          <p:nvPr/>
        </p:nvSpPr>
        <p:spPr>
          <a:xfrm>
            <a:off x="285750" y="1594479"/>
            <a:ext cx="28575" cy="1171575"/>
          </a:xfrm>
          <a:prstGeom prst="rect">
            <a:avLst/>
          </a:prstGeom>
          <a:solidFill>
            <a:srgbClr val="3879C9"/>
          </a:solidFill>
          <a:ln/>
        </p:spPr>
      </p:sp>
      <p:sp>
        <p:nvSpPr>
          <p:cNvPr id="8" name="Text 5"/>
          <p:cNvSpPr/>
          <p:nvPr/>
        </p:nvSpPr>
        <p:spPr>
          <a:xfrm>
            <a:off x="371475" y="1680204"/>
            <a:ext cx="39719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Key Insight</a:t>
            </a:r>
            <a:endParaRPr lang="en-US" sz="1046" dirty="0"/>
          </a:p>
        </p:txBody>
      </p:sp>
      <p:sp>
        <p:nvSpPr>
          <p:cNvPr id="9" name="Text 6"/>
          <p:cNvSpPr/>
          <p:nvPr/>
        </p:nvSpPr>
        <p:spPr>
          <a:xfrm>
            <a:off x="371475" y="1880229"/>
            <a:ext cx="3971925" cy="8001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By 2030, speech recognition is projected to achieve near-perfect accuracy across all languages and audio conditions, with real-time processing becoming standard even on mobile devices.</a:t>
            </a:r>
            <a:endParaRPr lang="en-US" sz="1046" dirty="0"/>
          </a:p>
        </p:txBody>
      </p:sp>
      <p:sp>
        <p:nvSpPr>
          <p:cNvPr id="10" name="Text 7"/>
          <p:cNvSpPr/>
          <p:nvPr/>
        </p:nvSpPr>
        <p:spPr>
          <a:xfrm>
            <a:off x="285750" y="2880354"/>
            <a:ext cx="414337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Emerging developments in speech recognition:</a:t>
            </a:r>
            <a:endParaRPr lang="en-US" sz="1046" dirty="0"/>
          </a:p>
        </p:txBody>
      </p:sp>
      <p:sp>
        <p:nvSpPr>
          <p:cNvPr id="11" name="Text 8"/>
          <p:cNvSpPr/>
          <p:nvPr/>
        </p:nvSpPr>
        <p:spPr>
          <a:xfrm>
            <a:off x="457200" y="3166104"/>
            <a:ext cx="39719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Real-time transcription with minimal latency</a:t>
            </a:r>
            <a:endParaRPr lang="en-US" sz="1046" dirty="0"/>
          </a:p>
        </p:txBody>
      </p:sp>
      <p:sp>
        <p:nvSpPr>
          <p:cNvPr id="12" name="Text 9"/>
          <p:cNvSpPr/>
          <p:nvPr/>
        </p:nvSpPr>
        <p:spPr>
          <a:xfrm>
            <a:off x="457200" y="3394704"/>
            <a:ext cx="39719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Emotion and sentiment detection in speech</a:t>
            </a:r>
            <a:endParaRPr lang="en-US" sz="1046" dirty="0"/>
          </a:p>
        </p:txBody>
      </p:sp>
      <p:sp>
        <p:nvSpPr>
          <p:cNvPr id="13" name="Text 10"/>
          <p:cNvSpPr/>
          <p:nvPr/>
        </p:nvSpPr>
        <p:spPr>
          <a:xfrm>
            <a:off x="457200" y="3623304"/>
            <a:ext cx="39719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Speaker identification and voice biometrics</a:t>
            </a:r>
            <a:endParaRPr lang="en-US" sz="1046" dirty="0"/>
          </a:p>
        </p:txBody>
      </p:sp>
      <p:sp>
        <p:nvSpPr>
          <p:cNvPr id="14" name="Text 11"/>
          <p:cNvSpPr/>
          <p:nvPr/>
        </p:nvSpPr>
        <p:spPr>
          <a:xfrm>
            <a:off x="457200" y="3851904"/>
            <a:ext cx="39719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Contextual understanding and conversation memory</a:t>
            </a:r>
            <a:endParaRPr lang="en-US" sz="1046" dirty="0"/>
          </a:p>
        </p:txBody>
      </p:sp>
      <p:sp>
        <p:nvSpPr>
          <p:cNvPr id="15" name="Text 12"/>
          <p:cNvSpPr/>
          <p:nvPr/>
        </p:nvSpPr>
        <p:spPr>
          <a:xfrm>
            <a:off x="457200" y="4080504"/>
            <a:ext cx="39719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Multimodal integration with vision and text</a:t>
            </a:r>
            <a:endParaRPr lang="en-US" sz="1046" dirty="0"/>
          </a:p>
        </p:txBody>
      </p:sp>
      <p:sp>
        <p:nvSpPr>
          <p:cNvPr id="16" name="Text 13"/>
          <p:cNvSpPr/>
          <p:nvPr/>
        </p:nvSpPr>
        <p:spPr>
          <a:xfrm>
            <a:off x="285750" y="4394829"/>
            <a:ext cx="4143375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By 2027, speech recognition is expected to be embedded in over 8 billion devices worldwide, becoming as ubiquitous as touchscreens are today.</a:t>
            </a:r>
            <a:endParaRPr lang="en-US" sz="1046" dirty="0"/>
          </a:p>
        </p:txBody>
      </p:sp>
      <p:pic>
        <p:nvPicPr>
          <p:cNvPr id="1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5" y="880104"/>
            <a:ext cx="4143375" cy="2143125"/>
          </a:xfrm>
          <a:prstGeom prst="rect">
            <a:avLst/>
          </a:prstGeom>
        </p:spPr>
      </p:pic>
      <p:sp>
        <p:nvSpPr>
          <p:cNvPr id="18" name="Text 14"/>
          <p:cNvSpPr/>
          <p:nvPr/>
        </p:nvSpPr>
        <p:spPr>
          <a:xfrm>
            <a:off x="4714875" y="3051804"/>
            <a:ext cx="4143375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i="1" dirty="0">
                <a:solidFill>
                  <a:srgbClr val="6C75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Source: Global Speech Recognition Market Analysis, 2025</a:t>
            </a:r>
            <a:endParaRPr lang="en-US" sz="732" dirty="0"/>
          </a:p>
        </p:txBody>
      </p:sp>
      <p:sp>
        <p:nvSpPr>
          <p:cNvPr id="19" name="Shape 15"/>
          <p:cNvSpPr/>
          <p:nvPr/>
        </p:nvSpPr>
        <p:spPr>
          <a:xfrm>
            <a:off x="4714875" y="3316123"/>
            <a:ext cx="1323966" cy="885825"/>
          </a:xfrm>
          <a:prstGeom prst="rect">
            <a:avLst/>
          </a:prstGeom>
          <a:solidFill>
            <a:srgbClr val="F9FAFB"/>
          </a:solidFill>
          <a:ln/>
        </p:spPr>
      </p:sp>
      <p:pic>
        <p:nvPicPr>
          <p:cNvPr id="2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119" y="3401848"/>
            <a:ext cx="171450" cy="171450"/>
          </a:xfrm>
          <a:prstGeom prst="rect">
            <a:avLst/>
          </a:prstGeom>
        </p:spPr>
      </p:pic>
      <p:sp>
        <p:nvSpPr>
          <p:cNvPr id="21" name="Text 16"/>
          <p:cNvSpPr/>
          <p:nvPr/>
        </p:nvSpPr>
        <p:spPr>
          <a:xfrm>
            <a:off x="4800600" y="3630448"/>
            <a:ext cx="115251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Edge Computing</a:t>
            </a:r>
            <a:endParaRPr lang="en-US" sz="837" dirty="0"/>
          </a:p>
        </p:txBody>
      </p:sp>
      <p:sp>
        <p:nvSpPr>
          <p:cNvPr id="22" name="Text 17"/>
          <p:cNvSpPr/>
          <p:nvPr/>
        </p:nvSpPr>
        <p:spPr>
          <a:xfrm>
            <a:off x="4800600" y="3801898"/>
            <a:ext cx="1152516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On-device processing</a:t>
            </a:r>
            <a:endParaRPr lang="en-US" sz="732" dirty="0"/>
          </a:p>
        </p:txBody>
      </p:sp>
      <p:sp>
        <p:nvSpPr>
          <p:cNvPr id="23" name="Shape 18"/>
          <p:cNvSpPr/>
          <p:nvPr/>
        </p:nvSpPr>
        <p:spPr>
          <a:xfrm>
            <a:off x="6124566" y="3316123"/>
            <a:ext cx="1323966" cy="885825"/>
          </a:xfrm>
          <a:prstGeom prst="rect">
            <a:avLst/>
          </a:prstGeom>
          <a:solidFill>
            <a:srgbClr val="F9FAFB"/>
          </a:solidFill>
          <a:ln/>
        </p:spPr>
      </p:sp>
      <p:pic>
        <p:nvPicPr>
          <p:cNvPr id="24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0810" y="3401848"/>
            <a:ext cx="171450" cy="171450"/>
          </a:xfrm>
          <a:prstGeom prst="rect">
            <a:avLst/>
          </a:prstGeom>
        </p:spPr>
      </p:pic>
      <p:sp>
        <p:nvSpPr>
          <p:cNvPr id="25" name="Text 19"/>
          <p:cNvSpPr/>
          <p:nvPr/>
        </p:nvSpPr>
        <p:spPr>
          <a:xfrm>
            <a:off x="6210291" y="3630448"/>
            <a:ext cx="115251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Multimodal AI</a:t>
            </a:r>
            <a:endParaRPr lang="en-US" sz="837" dirty="0"/>
          </a:p>
        </p:txBody>
      </p:sp>
      <p:sp>
        <p:nvSpPr>
          <p:cNvPr id="26" name="Text 20"/>
          <p:cNvSpPr/>
          <p:nvPr/>
        </p:nvSpPr>
        <p:spPr>
          <a:xfrm>
            <a:off x="6210291" y="3801898"/>
            <a:ext cx="1152516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Audio-visual fusion</a:t>
            </a:r>
            <a:endParaRPr lang="en-US" sz="732" dirty="0"/>
          </a:p>
        </p:txBody>
      </p:sp>
      <p:sp>
        <p:nvSpPr>
          <p:cNvPr id="27" name="Shape 21"/>
          <p:cNvSpPr/>
          <p:nvPr/>
        </p:nvSpPr>
        <p:spPr>
          <a:xfrm>
            <a:off x="7534256" y="3316123"/>
            <a:ext cx="1323966" cy="885825"/>
          </a:xfrm>
          <a:prstGeom prst="rect">
            <a:avLst/>
          </a:prstGeom>
          <a:solidFill>
            <a:srgbClr val="F9FAFB"/>
          </a:solidFill>
          <a:ln/>
        </p:spPr>
      </p:sp>
      <p:pic>
        <p:nvPicPr>
          <p:cNvPr id="28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0500" y="3401848"/>
            <a:ext cx="171450" cy="171450"/>
          </a:xfrm>
          <a:prstGeom prst="rect">
            <a:avLst/>
          </a:prstGeom>
        </p:spPr>
      </p:pic>
      <p:sp>
        <p:nvSpPr>
          <p:cNvPr id="29" name="Text 22"/>
          <p:cNvSpPr/>
          <p:nvPr/>
        </p:nvSpPr>
        <p:spPr>
          <a:xfrm>
            <a:off x="7619981" y="3630448"/>
            <a:ext cx="1152516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Universal Translation</a:t>
            </a:r>
            <a:endParaRPr lang="en-US" sz="837" dirty="0"/>
          </a:p>
        </p:txBody>
      </p:sp>
      <p:sp>
        <p:nvSpPr>
          <p:cNvPr id="30" name="Text 23"/>
          <p:cNvSpPr/>
          <p:nvPr/>
        </p:nvSpPr>
        <p:spPr>
          <a:xfrm>
            <a:off x="7619981" y="3973348"/>
            <a:ext cx="1152516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Real-time multilingual</a:t>
            </a:r>
            <a:endParaRPr lang="en-US" sz="732" dirty="0"/>
          </a:p>
        </p:txBody>
      </p:sp>
      <p:sp>
        <p:nvSpPr>
          <p:cNvPr id="31" name="Text 24"/>
          <p:cNvSpPr/>
          <p:nvPr/>
        </p:nvSpPr>
        <p:spPr>
          <a:xfrm>
            <a:off x="8854008" y="4944898"/>
            <a:ext cx="147117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12</a:t>
            </a:r>
            <a:endParaRPr lang="en-US" sz="942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285750" y="285750"/>
            <a:ext cx="428625" cy="28575"/>
          </a:xfrm>
          <a:prstGeom prst="rect">
            <a:avLst/>
          </a:prstGeom>
          <a:solidFill>
            <a:srgbClr val="3879C9"/>
          </a:solidFill>
          <a:ln/>
        </p:spPr>
      </p:sp>
      <p:sp>
        <p:nvSpPr>
          <p:cNvPr id="4" name="Text 1"/>
          <p:cNvSpPr/>
          <p:nvPr/>
        </p:nvSpPr>
        <p:spPr>
          <a:xfrm>
            <a:off x="285750" y="400050"/>
            <a:ext cx="8572500" cy="30860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3879C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Interactive Demo Setup: Hands-on with Whisper</a:t>
            </a:r>
            <a:endParaRPr lang="en-US" sz="2025" dirty="0"/>
          </a:p>
        </p:txBody>
      </p:sp>
      <p:sp>
        <p:nvSpPr>
          <p:cNvPr id="5" name="Text 2"/>
          <p:cNvSpPr/>
          <p:nvPr/>
        </p:nvSpPr>
        <p:spPr>
          <a:xfrm>
            <a:off x="285750" y="880104"/>
            <a:ext cx="4143375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Let's put Whisper into practice with an interactive Google Colab activity that allows you to experience the power of speech recognition firsthand with minimal setup.</a:t>
            </a:r>
            <a:endParaRPr lang="en-US" sz="1046" dirty="0"/>
          </a:p>
        </p:txBody>
      </p:sp>
      <p:sp>
        <p:nvSpPr>
          <p:cNvPr id="6" name="Shape 3"/>
          <p:cNvSpPr/>
          <p:nvPr/>
        </p:nvSpPr>
        <p:spPr>
          <a:xfrm>
            <a:off x="285750" y="1594479"/>
            <a:ext cx="4143375" cy="971550"/>
          </a:xfrm>
          <a:prstGeom prst="rect">
            <a:avLst/>
          </a:prstGeom>
          <a:solidFill>
            <a:srgbClr val="F8F9FA"/>
          </a:solidFill>
          <a:ln/>
        </p:spPr>
      </p:sp>
      <p:sp>
        <p:nvSpPr>
          <p:cNvPr id="7" name="Shape 4"/>
          <p:cNvSpPr/>
          <p:nvPr/>
        </p:nvSpPr>
        <p:spPr>
          <a:xfrm>
            <a:off x="285750" y="1594479"/>
            <a:ext cx="28575" cy="971550"/>
          </a:xfrm>
          <a:prstGeom prst="rect">
            <a:avLst/>
          </a:prstGeom>
          <a:solidFill>
            <a:srgbClr val="3879C9"/>
          </a:solidFill>
          <a:ln/>
        </p:spPr>
      </p:sp>
      <p:sp>
        <p:nvSpPr>
          <p:cNvPr id="8" name="Text 5"/>
          <p:cNvSpPr/>
          <p:nvPr/>
        </p:nvSpPr>
        <p:spPr>
          <a:xfrm>
            <a:off x="371475" y="1680204"/>
            <a:ext cx="39719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Key Insight</a:t>
            </a:r>
            <a:endParaRPr lang="en-US" sz="1046" dirty="0"/>
          </a:p>
        </p:txBody>
      </p:sp>
      <p:sp>
        <p:nvSpPr>
          <p:cNvPr id="9" name="Text 6"/>
          <p:cNvSpPr/>
          <p:nvPr/>
        </p:nvSpPr>
        <p:spPr>
          <a:xfrm>
            <a:off x="371475" y="1880229"/>
            <a:ext cx="3971925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"Hands-on experience with Whisper accelerates understanding by 3x compared to theoretical learning alone, making complex concepts tangible and practical."</a:t>
            </a:r>
            <a:endParaRPr lang="en-US" sz="1046" dirty="0"/>
          </a:p>
        </p:txBody>
      </p:sp>
      <p:sp>
        <p:nvSpPr>
          <p:cNvPr id="10" name="Text 7"/>
          <p:cNvSpPr/>
          <p:nvPr/>
        </p:nvSpPr>
        <p:spPr>
          <a:xfrm>
            <a:off x="285750" y="2680329"/>
            <a:ext cx="414337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What you'll learn in our activity:</a:t>
            </a:r>
            <a:endParaRPr lang="en-US" sz="1046" dirty="0"/>
          </a:p>
        </p:txBody>
      </p:sp>
      <p:sp>
        <p:nvSpPr>
          <p:cNvPr id="11" name="Text 8"/>
          <p:cNvSpPr/>
          <p:nvPr/>
        </p:nvSpPr>
        <p:spPr>
          <a:xfrm>
            <a:off x="392906" y="2994654"/>
            <a:ext cx="4036219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Model Selection</a:t>
            </a:r>
            <a:endParaRPr lang="en-US" sz="942" dirty="0"/>
          </a:p>
        </p:txBody>
      </p:sp>
      <p:sp>
        <p:nvSpPr>
          <p:cNvPr id="12" name="Text 9"/>
          <p:cNvSpPr/>
          <p:nvPr/>
        </p:nvSpPr>
        <p:spPr>
          <a:xfrm>
            <a:off x="392906" y="3194679"/>
            <a:ext cx="403621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Compare different model sizes and their performance</a:t>
            </a:r>
            <a:endParaRPr lang="en-US" sz="732" dirty="0"/>
          </a:p>
        </p:txBody>
      </p:sp>
      <p:sp>
        <p:nvSpPr>
          <p:cNvPr id="13" name="Text 10"/>
          <p:cNvSpPr/>
          <p:nvPr/>
        </p:nvSpPr>
        <p:spPr>
          <a:xfrm>
            <a:off x="392906" y="3423279"/>
            <a:ext cx="4036219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Audio Quality Testing</a:t>
            </a:r>
            <a:endParaRPr lang="en-US" sz="942" dirty="0"/>
          </a:p>
        </p:txBody>
      </p:sp>
      <p:sp>
        <p:nvSpPr>
          <p:cNvPr id="14" name="Text 11"/>
          <p:cNvSpPr/>
          <p:nvPr/>
        </p:nvSpPr>
        <p:spPr>
          <a:xfrm>
            <a:off x="392906" y="3623304"/>
            <a:ext cx="403621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See how Whisper handles various audio conditions</a:t>
            </a:r>
            <a:endParaRPr lang="en-US" sz="732" dirty="0"/>
          </a:p>
        </p:txBody>
      </p:sp>
      <p:sp>
        <p:nvSpPr>
          <p:cNvPr id="15" name="Text 12"/>
          <p:cNvSpPr/>
          <p:nvPr/>
        </p:nvSpPr>
        <p:spPr>
          <a:xfrm>
            <a:off x="392906" y="3851904"/>
            <a:ext cx="4036219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Language Detection</a:t>
            </a:r>
            <a:endParaRPr lang="en-US" sz="942" dirty="0"/>
          </a:p>
        </p:txBody>
      </p:sp>
      <p:sp>
        <p:nvSpPr>
          <p:cNvPr id="16" name="Text 13"/>
          <p:cNvSpPr/>
          <p:nvPr/>
        </p:nvSpPr>
        <p:spPr>
          <a:xfrm>
            <a:off x="392906" y="4051929"/>
            <a:ext cx="403621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Experience automatic language identification</a:t>
            </a:r>
            <a:endParaRPr lang="en-US" sz="732" dirty="0"/>
          </a:p>
        </p:txBody>
      </p:sp>
      <p:sp>
        <p:nvSpPr>
          <p:cNvPr id="17" name="Text 14"/>
          <p:cNvSpPr/>
          <p:nvPr/>
        </p:nvSpPr>
        <p:spPr>
          <a:xfrm>
            <a:off x="392906" y="4280529"/>
            <a:ext cx="4036219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Translation Capabilities</a:t>
            </a:r>
            <a:endParaRPr lang="en-US" sz="942" dirty="0"/>
          </a:p>
        </p:txBody>
      </p:sp>
      <p:sp>
        <p:nvSpPr>
          <p:cNvPr id="18" name="Text 15"/>
          <p:cNvSpPr/>
          <p:nvPr/>
        </p:nvSpPr>
        <p:spPr>
          <a:xfrm>
            <a:off x="392906" y="4480554"/>
            <a:ext cx="403621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Convert non-English speech directly to English text</a:t>
            </a:r>
            <a:endParaRPr lang="en-US" sz="732" dirty="0"/>
          </a:p>
        </p:txBody>
      </p:sp>
      <p:pic>
        <p:nvPicPr>
          <p:cNvPr id="1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5" y="880104"/>
            <a:ext cx="4143375" cy="2857500"/>
          </a:xfrm>
          <a:prstGeom prst="rect">
            <a:avLst/>
          </a:prstGeom>
        </p:spPr>
      </p:pic>
      <p:sp>
        <p:nvSpPr>
          <p:cNvPr id="20" name="Text 16"/>
          <p:cNvSpPr/>
          <p:nvPr/>
        </p:nvSpPr>
        <p:spPr>
          <a:xfrm>
            <a:off x="4714875" y="3794754"/>
            <a:ext cx="4143375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i="1" dirty="0">
                <a:solidFill>
                  <a:srgbClr val="6C75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Source: Whisper Interactive Learning Activity, 2025</a:t>
            </a:r>
            <a:endParaRPr lang="en-US" sz="732" dirty="0"/>
          </a:p>
        </p:txBody>
      </p:sp>
      <p:sp>
        <p:nvSpPr>
          <p:cNvPr id="21" name="Text 17"/>
          <p:cNvSpPr/>
          <p:nvPr/>
        </p:nvSpPr>
        <p:spPr>
          <a:xfrm>
            <a:off x="8854008" y="4807744"/>
            <a:ext cx="147117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13</a:t>
            </a:r>
            <a:endParaRPr lang="en-US" sz="942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266367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285750" y="285750"/>
            <a:ext cx="428625" cy="28575"/>
          </a:xfrm>
          <a:prstGeom prst="rect">
            <a:avLst/>
          </a:prstGeom>
          <a:solidFill>
            <a:srgbClr val="3879C9"/>
          </a:solidFill>
          <a:ln/>
        </p:spPr>
      </p:sp>
      <p:sp>
        <p:nvSpPr>
          <p:cNvPr id="4" name="Text 1"/>
          <p:cNvSpPr/>
          <p:nvPr/>
        </p:nvSpPr>
        <p:spPr>
          <a:xfrm>
            <a:off x="285750" y="400050"/>
            <a:ext cx="8572500" cy="30860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3879C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Key Takeaways: Whisper's Revolutionary Impact</a:t>
            </a:r>
            <a:endParaRPr lang="en-US" sz="2025" dirty="0"/>
          </a:p>
        </p:txBody>
      </p:sp>
      <p:sp>
        <p:nvSpPr>
          <p:cNvPr id="5" name="Text 2"/>
          <p:cNvSpPr/>
          <p:nvPr/>
        </p:nvSpPr>
        <p:spPr>
          <a:xfrm>
            <a:off x="285750" y="880104"/>
            <a:ext cx="4143375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Whisper represents a paradigm shift in speech recognition technology, democratizing access to powerful audio transcription capabilities across languages and use cases.</a:t>
            </a:r>
            <a:endParaRPr lang="en-US" sz="1046" dirty="0"/>
          </a:p>
        </p:txBody>
      </p:sp>
      <p:sp>
        <p:nvSpPr>
          <p:cNvPr id="6" name="Shape 3"/>
          <p:cNvSpPr/>
          <p:nvPr/>
        </p:nvSpPr>
        <p:spPr>
          <a:xfrm>
            <a:off x="285750" y="1594479"/>
            <a:ext cx="4143375" cy="971550"/>
          </a:xfrm>
          <a:prstGeom prst="rect">
            <a:avLst/>
          </a:prstGeom>
          <a:solidFill>
            <a:srgbClr val="F8F9FA"/>
          </a:solidFill>
          <a:ln/>
        </p:spPr>
      </p:sp>
      <p:sp>
        <p:nvSpPr>
          <p:cNvPr id="7" name="Shape 4"/>
          <p:cNvSpPr/>
          <p:nvPr/>
        </p:nvSpPr>
        <p:spPr>
          <a:xfrm>
            <a:off x="285750" y="1594479"/>
            <a:ext cx="28575" cy="971550"/>
          </a:xfrm>
          <a:prstGeom prst="rect">
            <a:avLst/>
          </a:prstGeom>
          <a:solidFill>
            <a:srgbClr val="3879C9"/>
          </a:solidFill>
          <a:ln/>
        </p:spPr>
      </p:sp>
      <p:sp>
        <p:nvSpPr>
          <p:cNvPr id="8" name="Text 5"/>
          <p:cNvSpPr/>
          <p:nvPr/>
        </p:nvSpPr>
        <p:spPr>
          <a:xfrm>
            <a:off x="371475" y="1680204"/>
            <a:ext cx="39719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Key Insight</a:t>
            </a:r>
            <a:endParaRPr lang="en-US" sz="1046" dirty="0"/>
          </a:p>
        </p:txBody>
      </p:sp>
      <p:sp>
        <p:nvSpPr>
          <p:cNvPr id="9" name="Text 6"/>
          <p:cNvSpPr/>
          <p:nvPr/>
        </p:nvSpPr>
        <p:spPr>
          <a:xfrm>
            <a:off x="371475" y="1880229"/>
            <a:ext cx="3971925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"The open-source nature of Whisper has unleashed a wave of innovation that was previously impossible with proprietary speech recognition systems."</a:t>
            </a:r>
            <a:endParaRPr lang="en-US" sz="1046" dirty="0"/>
          </a:p>
        </p:txBody>
      </p:sp>
      <p:sp>
        <p:nvSpPr>
          <p:cNvPr id="10" name="Text 7"/>
          <p:cNvSpPr/>
          <p:nvPr/>
        </p:nvSpPr>
        <p:spPr>
          <a:xfrm>
            <a:off x="285750" y="2737479"/>
            <a:ext cx="414337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1. Accessibility Revolution</a:t>
            </a:r>
            <a:endParaRPr lang="en-US" sz="1046" dirty="0"/>
          </a:p>
        </p:txBody>
      </p:sp>
      <p:sp>
        <p:nvSpPr>
          <p:cNvPr id="11" name="Text 8"/>
          <p:cNvSpPr/>
          <p:nvPr/>
        </p:nvSpPr>
        <p:spPr>
          <a:xfrm>
            <a:off x="285750" y="2937504"/>
            <a:ext cx="4143375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Open-source model with unprecedented multilingual capabilities</a:t>
            </a:r>
            <a:endParaRPr lang="en-US" sz="1046" dirty="0"/>
          </a:p>
        </p:txBody>
      </p:sp>
      <p:sp>
        <p:nvSpPr>
          <p:cNvPr id="12" name="Text 9"/>
          <p:cNvSpPr/>
          <p:nvPr/>
        </p:nvSpPr>
        <p:spPr>
          <a:xfrm>
            <a:off x="285750" y="3523292"/>
            <a:ext cx="414337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2. Flexibility &amp; Adaptability</a:t>
            </a:r>
            <a:endParaRPr lang="en-US" sz="1046" dirty="0"/>
          </a:p>
        </p:txBody>
      </p:sp>
      <p:sp>
        <p:nvSpPr>
          <p:cNvPr id="13" name="Text 10"/>
          <p:cNvSpPr/>
          <p:nvPr/>
        </p:nvSpPr>
        <p:spPr>
          <a:xfrm>
            <a:off x="285750" y="3723317"/>
            <a:ext cx="4143375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Multiple model sizes to balance accuracy and resource requirements</a:t>
            </a:r>
            <a:endParaRPr lang="en-US" sz="1046" dirty="0"/>
          </a:p>
        </p:txBody>
      </p:sp>
      <p:sp>
        <p:nvSpPr>
          <p:cNvPr id="14" name="Text 11"/>
          <p:cNvSpPr/>
          <p:nvPr/>
        </p:nvSpPr>
        <p:spPr>
          <a:xfrm>
            <a:off x="285750" y="4309104"/>
            <a:ext cx="414337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3. Transformative Applications</a:t>
            </a:r>
            <a:endParaRPr lang="en-US" sz="1046" dirty="0"/>
          </a:p>
        </p:txBody>
      </p:sp>
      <p:sp>
        <p:nvSpPr>
          <p:cNvPr id="15" name="Text 12"/>
          <p:cNvSpPr/>
          <p:nvPr/>
        </p:nvSpPr>
        <p:spPr>
          <a:xfrm>
            <a:off x="285750" y="4509129"/>
            <a:ext cx="4143375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Enabling new use cases across industries and accessibility needs</a:t>
            </a:r>
            <a:endParaRPr lang="en-US" sz="1046" dirty="0"/>
          </a:p>
        </p:txBody>
      </p:sp>
      <p:pic>
        <p:nvPicPr>
          <p:cNvPr id="1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5" y="1487323"/>
            <a:ext cx="4143375" cy="2143125"/>
          </a:xfrm>
          <a:prstGeom prst="rect">
            <a:avLst/>
          </a:prstGeom>
        </p:spPr>
      </p:pic>
      <p:sp>
        <p:nvSpPr>
          <p:cNvPr id="17" name="Shape 13"/>
          <p:cNvSpPr/>
          <p:nvPr/>
        </p:nvSpPr>
        <p:spPr>
          <a:xfrm>
            <a:off x="4714875" y="3744748"/>
            <a:ext cx="992981" cy="428625"/>
          </a:xfrm>
          <a:prstGeom prst="rect">
            <a:avLst/>
          </a:prstGeom>
          <a:solidFill>
            <a:srgbClr val="F9FAFB"/>
          </a:solidFill>
          <a:ln/>
        </p:spPr>
      </p:sp>
      <p:sp>
        <p:nvSpPr>
          <p:cNvPr id="18" name="Text 14"/>
          <p:cNvSpPr/>
          <p:nvPr/>
        </p:nvSpPr>
        <p:spPr>
          <a:xfrm>
            <a:off x="4772025" y="3801898"/>
            <a:ext cx="87868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Phase 1</a:t>
            </a:r>
            <a:endParaRPr lang="en-US" sz="837" dirty="0"/>
          </a:p>
        </p:txBody>
      </p:sp>
      <p:sp>
        <p:nvSpPr>
          <p:cNvPr id="19" name="Text 15"/>
          <p:cNvSpPr/>
          <p:nvPr/>
        </p:nvSpPr>
        <p:spPr>
          <a:xfrm>
            <a:off x="4772025" y="3973348"/>
            <a:ext cx="878681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Adoption</a:t>
            </a:r>
            <a:endParaRPr lang="en-US" sz="732" dirty="0"/>
          </a:p>
        </p:txBody>
      </p:sp>
      <p:sp>
        <p:nvSpPr>
          <p:cNvPr id="20" name="Shape 16"/>
          <p:cNvSpPr/>
          <p:nvPr/>
        </p:nvSpPr>
        <p:spPr>
          <a:xfrm>
            <a:off x="5765006" y="3744748"/>
            <a:ext cx="992981" cy="428625"/>
          </a:xfrm>
          <a:prstGeom prst="rect">
            <a:avLst/>
          </a:prstGeom>
          <a:solidFill>
            <a:srgbClr val="F9FAFB"/>
          </a:solidFill>
          <a:ln/>
        </p:spPr>
      </p:sp>
      <p:sp>
        <p:nvSpPr>
          <p:cNvPr id="21" name="Text 17"/>
          <p:cNvSpPr/>
          <p:nvPr/>
        </p:nvSpPr>
        <p:spPr>
          <a:xfrm>
            <a:off x="5822156" y="3801898"/>
            <a:ext cx="87868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Phase 2</a:t>
            </a:r>
            <a:endParaRPr lang="en-US" sz="837" dirty="0"/>
          </a:p>
        </p:txBody>
      </p:sp>
      <p:sp>
        <p:nvSpPr>
          <p:cNvPr id="22" name="Text 18"/>
          <p:cNvSpPr/>
          <p:nvPr/>
        </p:nvSpPr>
        <p:spPr>
          <a:xfrm>
            <a:off x="5822156" y="3973348"/>
            <a:ext cx="878681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Integration</a:t>
            </a:r>
            <a:endParaRPr lang="en-US" sz="732" dirty="0"/>
          </a:p>
        </p:txBody>
      </p:sp>
      <p:sp>
        <p:nvSpPr>
          <p:cNvPr id="23" name="Shape 19"/>
          <p:cNvSpPr/>
          <p:nvPr/>
        </p:nvSpPr>
        <p:spPr>
          <a:xfrm>
            <a:off x="6815138" y="3744748"/>
            <a:ext cx="992981" cy="428625"/>
          </a:xfrm>
          <a:prstGeom prst="rect">
            <a:avLst/>
          </a:prstGeom>
          <a:solidFill>
            <a:srgbClr val="F9FAFB"/>
          </a:solidFill>
          <a:ln/>
        </p:spPr>
      </p:sp>
      <p:sp>
        <p:nvSpPr>
          <p:cNvPr id="24" name="Text 20"/>
          <p:cNvSpPr/>
          <p:nvPr/>
        </p:nvSpPr>
        <p:spPr>
          <a:xfrm>
            <a:off x="6872288" y="3801898"/>
            <a:ext cx="87868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Phase 3</a:t>
            </a:r>
            <a:endParaRPr lang="en-US" sz="837" dirty="0"/>
          </a:p>
        </p:txBody>
      </p:sp>
      <p:sp>
        <p:nvSpPr>
          <p:cNvPr id="25" name="Text 21"/>
          <p:cNvSpPr/>
          <p:nvPr/>
        </p:nvSpPr>
        <p:spPr>
          <a:xfrm>
            <a:off x="6872288" y="3973348"/>
            <a:ext cx="878681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Innovation</a:t>
            </a:r>
            <a:endParaRPr lang="en-US" sz="732" dirty="0"/>
          </a:p>
        </p:txBody>
      </p:sp>
      <p:sp>
        <p:nvSpPr>
          <p:cNvPr id="26" name="Shape 22"/>
          <p:cNvSpPr/>
          <p:nvPr/>
        </p:nvSpPr>
        <p:spPr>
          <a:xfrm>
            <a:off x="7865269" y="3744748"/>
            <a:ext cx="992981" cy="428625"/>
          </a:xfrm>
          <a:prstGeom prst="rect">
            <a:avLst/>
          </a:prstGeom>
          <a:solidFill>
            <a:srgbClr val="F9FAFB"/>
          </a:solidFill>
          <a:ln/>
        </p:spPr>
      </p:sp>
      <p:sp>
        <p:nvSpPr>
          <p:cNvPr id="27" name="Text 23"/>
          <p:cNvSpPr/>
          <p:nvPr/>
        </p:nvSpPr>
        <p:spPr>
          <a:xfrm>
            <a:off x="7922419" y="3801898"/>
            <a:ext cx="87868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Phase 4</a:t>
            </a:r>
            <a:endParaRPr lang="en-US" sz="837" dirty="0"/>
          </a:p>
        </p:txBody>
      </p:sp>
      <p:sp>
        <p:nvSpPr>
          <p:cNvPr id="28" name="Text 24"/>
          <p:cNvSpPr/>
          <p:nvPr/>
        </p:nvSpPr>
        <p:spPr>
          <a:xfrm>
            <a:off x="7922419" y="3973348"/>
            <a:ext cx="878681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Transformation</a:t>
            </a:r>
            <a:endParaRPr lang="en-US" sz="732" dirty="0"/>
          </a:p>
        </p:txBody>
      </p:sp>
      <p:sp>
        <p:nvSpPr>
          <p:cNvPr id="29" name="Text 25"/>
          <p:cNvSpPr/>
          <p:nvPr/>
        </p:nvSpPr>
        <p:spPr>
          <a:xfrm>
            <a:off x="4714875" y="4230523"/>
            <a:ext cx="4143375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Whisper's impact progression across technology adoption lifecycle</a:t>
            </a:r>
            <a:endParaRPr lang="en-US" sz="732" dirty="0"/>
          </a:p>
        </p:txBody>
      </p:sp>
      <p:sp>
        <p:nvSpPr>
          <p:cNvPr id="30" name="Text 26"/>
          <p:cNvSpPr/>
          <p:nvPr/>
        </p:nvSpPr>
        <p:spPr>
          <a:xfrm>
            <a:off x="8854008" y="4930611"/>
            <a:ext cx="147117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14</a:t>
            </a:r>
            <a:endParaRPr lang="en-US" sz="942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675822" y="1238771"/>
            <a:ext cx="1792356" cy="4114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700" b="1" dirty="0">
                <a:solidFill>
                  <a:srgbClr val="3879C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Thank You</a:t>
            </a:r>
            <a:endParaRPr lang="en-US" sz="2700" dirty="0"/>
          </a:p>
        </p:txBody>
      </p:sp>
      <p:sp>
        <p:nvSpPr>
          <p:cNvPr id="4" name="Shape 1"/>
          <p:cNvSpPr/>
          <p:nvPr/>
        </p:nvSpPr>
        <p:spPr>
          <a:xfrm>
            <a:off x="4143375" y="1864547"/>
            <a:ext cx="857250" cy="28575"/>
          </a:xfrm>
          <a:prstGeom prst="rect">
            <a:avLst/>
          </a:prstGeom>
          <a:solidFill>
            <a:srgbClr val="3879C9"/>
          </a:solidFill>
          <a:ln/>
        </p:spPr>
      </p:sp>
      <p:sp>
        <p:nvSpPr>
          <p:cNvPr id="5" name="Text 2"/>
          <p:cNvSpPr/>
          <p:nvPr/>
        </p:nvSpPr>
        <p:spPr>
          <a:xfrm>
            <a:off x="2551826" y="2250309"/>
            <a:ext cx="4040321" cy="28002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575" dirty="0">
                <a:solidFill>
                  <a:srgbClr val="5294D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Whisper: The Future of Speech Recognition</a:t>
            </a:r>
            <a:endParaRPr lang="en-US" sz="1575" dirty="0"/>
          </a:p>
        </p:txBody>
      </p:sp>
      <p:sp>
        <p:nvSpPr>
          <p:cNvPr id="6" name="Text 3"/>
          <p:cNvSpPr/>
          <p:nvPr/>
        </p:nvSpPr>
        <p:spPr>
          <a:xfrm>
            <a:off x="2339020" y="2816089"/>
            <a:ext cx="4465960" cy="22000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23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 more information on Whisper implementation strategies</a:t>
            </a:r>
            <a:endParaRPr lang="en-US" sz="1238" dirty="0"/>
          </a:p>
        </p:txBody>
      </p:sp>
      <p:sp>
        <p:nvSpPr>
          <p:cNvPr id="7" name="Text 4"/>
          <p:cNvSpPr/>
          <p:nvPr/>
        </p:nvSpPr>
        <p:spPr>
          <a:xfrm>
            <a:off x="2339020" y="3093244"/>
            <a:ext cx="4465960" cy="22000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238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and practical applications, please contact:</a:t>
            </a:r>
            <a:endParaRPr lang="en-US" sz="1238" dirty="0"/>
          </a:p>
        </p:txBody>
      </p:sp>
      <p:sp>
        <p:nvSpPr>
          <p:cNvPr id="8" name="Text 5"/>
          <p:cNvSpPr/>
          <p:nvPr/>
        </p:nvSpPr>
        <p:spPr>
          <a:xfrm>
            <a:off x="2339020" y="3427549"/>
            <a:ext cx="4465960" cy="22000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238" b="1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whisper.support@openai.com</a:t>
            </a:r>
            <a:endParaRPr lang="en-US" sz="1238" dirty="0"/>
          </a:p>
        </p:txBody>
      </p:sp>
      <p:sp>
        <p:nvSpPr>
          <p:cNvPr id="9" name="Text 6"/>
          <p:cNvSpPr/>
          <p:nvPr/>
        </p:nvSpPr>
        <p:spPr>
          <a:xfrm>
            <a:off x="2339020" y="3704704"/>
            <a:ext cx="446596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Join us for the interactive demo in the next session!</a:t>
            </a:r>
            <a:endParaRPr lang="en-US" sz="942" dirty="0"/>
          </a:p>
        </p:txBody>
      </p:sp>
      <p:sp>
        <p:nvSpPr>
          <p:cNvPr id="10" name="Text 7"/>
          <p:cNvSpPr/>
          <p:nvPr/>
        </p:nvSpPr>
        <p:spPr>
          <a:xfrm>
            <a:off x="8854008" y="4807744"/>
            <a:ext cx="147117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15</a:t>
            </a:r>
            <a:endParaRPr lang="en-US" sz="942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457200" y="457200"/>
            <a:ext cx="571500" cy="28575"/>
          </a:xfrm>
          <a:prstGeom prst="rect">
            <a:avLst/>
          </a:prstGeom>
          <a:solidFill>
            <a:srgbClr val="3879C9"/>
          </a:solidFill>
          <a:ln/>
        </p:spPr>
      </p:sp>
      <p:sp>
        <p:nvSpPr>
          <p:cNvPr id="4" name="Text 1"/>
          <p:cNvSpPr/>
          <p:nvPr/>
        </p:nvSpPr>
        <p:spPr>
          <a:xfrm>
            <a:off x="457200" y="600075"/>
            <a:ext cx="8229600" cy="30860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3879C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What is Whisper?</a:t>
            </a:r>
            <a:endParaRPr lang="en-US" sz="2025" dirty="0"/>
          </a:p>
        </p:txBody>
      </p:sp>
      <p:sp>
        <p:nvSpPr>
          <p:cNvPr id="5" name="Text 2"/>
          <p:cNvSpPr/>
          <p:nvPr/>
        </p:nvSpPr>
        <p:spPr>
          <a:xfrm>
            <a:off x="457200" y="1147995"/>
            <a:ext cx="1126954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Whisper is an </a:t>
            </a:r>
            <a:endParaRPr lang="en-US" sz="1350" dirty="0"/>
          </a:p>
        </p:txBody>
      </p:sp>
      <p:sp>
        <p:nvSpPr>
          <p:cNvPr id="6" name="Text 3"/>
          <p:cNvSpPr/>
          <p:nvPr/>
        </p:nvSpPr>
        <p:spPr>
          <a:xfrm>
            <a:off x="1584154" y="1147995"/>
            <a:ext cx="3308142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open-source speech recognition model</a:t>
            </a:r>
            <a:endParaRPr lang="en-US" sz="1350" dirty="0"/>
          </a:p>
        </p:txBody>
      </p:sp>
      <p:sp>
        <p:nvSpPr>
          <p:cNvPr id="7" name="Text 4"/>
          <p:cNvSpPr/>
          <p:nvPr/>
        </p:nvSpPr>
        <p:spPr>
          <a:xfrm>
            <a:off x="457200" y="1405170"/>
            <a:ext cx="4090801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developed by OpenAI that converts audio into text.</a:t>
            </a:r>
            <a:endParaRPr lang="en-US" sz="1350" dirty="0"/>
          </a:p>
        </p:txBody>
      </p:sp>
      <p:sp>
        <p:nvSpPr>
          <p:cNvPr id="8" name="Shape 5"/>
          <p:cNvSpPr/>
          <p:nvPr/>
        </p:nvSpPr>
        <p:spPr>
          <a:xfrm>
            <a:off x="457200" y="1823079"/>
            <a:ext cx="4709154" cy="1485900"/>
          </a:xfrm>
          <a:prstGeom prst="rect">
            <a:avLst/>
          </a:prstGeom>
          <a:solidFill>
            <a:srgbClr val="F8F9FA"/>
          </a:solidFill>
          <a:ln/>
        </p:spPr>
      </p:sp>
      <p:sp>
        <p:nvSpPr>
          <p:cNvPr id="9" name="Shape 6"/>
          <p:cNvSpPr/>
          <p:nvPr/>
        </p:nvSpPr>
        <p:spPr>
          <a:xfrm>
            <a:off x="457200" y="1823079"/>
            <a:ext cx="28575" cy="1485900"/>
          </a:xfrm>
          <a:prstGeom prst="rect">
            <a:avLst/>
          </a:prstGeom>
          <a:solidFill>
            <a:srgbClr val="3879C9"/>
          </a:solidFill>
          <a:ln/>
        </p:spPr>
      </p:sp>
      <p:sp>
        <p:nvSpPr>
          <p:cNvPr id="10" name="Text 7"/>
          <p:cNvSpPr/>
          <p:nvPr/>
        </p:nvSpPr>
        <p:spPr>
          <a:xfrm>
            <a:off x="600075" y="1937379"/>
            <a:ext cx="4451979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Three Critical Dimensions:</a:t>
            </a:r>
            <a:endParaRPr lang="en-US" sz="1350" dirty="0"/>
          </a:p>
        </p:txBody>
      </p:sp>
      <p:sp>
        <p:nvSpPr>
          <p:cNvPr id="11" name="Text 8"/>
          <p:cNvSpPr/>
          <p:nvPr/>
        </p:nvSpPr>
        <p:spPr>
          <a:xfrm>
            <a:off x="771525" y="2262420"/>
            <a:ext cx="901508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35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Trained on </a:t>
            </a:r>
            <a:endParaRPr lang="en-US" sz="1350" dirty="0"/>
          </a:p>
        </p:txBody>
      </p:sp>
      <p:sp>
        <p:nvSpPr>
          <p:cNvPr id="12" name="Text 9"/>
          <p:cNvSpPr/>
          <p:nvPr/>
        </p:nvSpPr>
        <p:spPr>
          <a:xfrm>
            <a:off x="1673033" y="2262420"/>
            <a:ext cx="1176319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35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680,000 hours</a:t>
            </a:r>
            <a:endParaRPr lang="en-US" sz="1350" dirty="0"/>
          </a:p>
        </p:txBody>
      </p:sp>
      <p:sp>
        <p:nvSpPr>
          <p:cNvPr id="13" name="Text 10"/>
          <p:cNvSpPr/>
          <p:nvPr/>
        </p:nvSpPr>
        <p:spPr>
          <a:xfrm>
            <a:off x="2849352" y="2262420"/>
            <a:ext cx="1619008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35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of multilingual data</a:t>
            </a:r>
            <a:endParaRPr lang="en-US" sz="1350" dirty="0"/>
          </a:p>
        </p:txBody>
      </p:sp>
      <p:sp>
        <p:nvSpPr>
          <p:cNvPr id="14" name="Text 11"/>
          <p:cNvSpPr/>
          <p:nvPr/>
        </p:nvSpPr>
        <p:spPr>
          <a:xfrm>
            <a:off x="771525" y="2576745"/>
            <a:ext cx="702264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35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Handles </a:t>
            </a:r>
            <a:endParaRPr lang="en-US" sz="1350" dirty="0"/>
          </a:p>
        </p:txBody>
      </p:sp>
      <p:sp>
        <p:nvSpPr>
          <p:cNvPr id="15" name="Text 12"/>
          <p:cNvSpPr/>
          <p:nvPr/>
        </p:nvSpPr>
        <p:spPr>
          <a:xfrm>
            <a:off x="1473789" y="2576745"/>
            <a:ext cx="1366298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35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imperfect audio</a:t>
            </a:r>
            <a:endParaRPr lang="en-US" sz="1350" dirty="0"/>
          </a:p>
        </p:txBody>
      </p:sp>
      <p:sp>
        <p:nvSpPr>
          <p:cNvPr id="16" name="Text 13"/>
          <p:cNvSpPr/>
          <p:nvPr/>
        </p:nvSpPr>
        <p:spPr>
          <a:xfrm>
            <a:off x="2840087" y="2576745"/>
            <a:ext cx="2106095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35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with remarkable accuracy</a:t>
            </a:r>
            <a:endParaRPr lang="en-US" sz="1350" dirty="0"/>
          </a:p>
        </p:txBody>
      </p:sp>
      <p:sp>
        <p:nvSpPr>
          <p:cNvPr id="17" name="Text 14"/>
          <p:cNvSpPr/>
          <p:nvPr/>
        </p:nvSpPr>
        <p:spPr>
          <a:xfrm>
            <a:off x="771525" y="2891070"/>
            <a:ext cx="774120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35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Supports </a:t>
            </a:r>
            <a:endParaRPr lang="en-US" sz="1350" dirty="0"/>
          </a:p>
        </p:txBody>
      </p:sp>
      <p:sp>
        <p:nvSpPr>
          <p:cNvPr id="18" name="Text 15"/>
          <p:cNvSpPr/>
          <p:nvPr/>
        </p:nvSpPr>
        <p:spPr>
          <a:xfrm>
            <a:off x="1545645" y="2891070"/>
            <a:ext cx="1129019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350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97 languages</a:t>
            </a:r>
            <a:endParaRPr lang="en-US" sz="1350" dirty="0"/>
          </a:p>
        </p:txBody>
      </p:sp>
      <p:sp>
        <p:nvSpPr>
          <p:cNvPr id="19" name="Text 16"/>
          <p:cNvSpPr/>
          <p:nvPr/>
        </p:nvSpPr>
        <p:spPr>
          <a:xfrm>
            <a:off x="2674665" y="2891070"/>
            <a:ext cx="2253546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35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with translation capabilities</a:t>
            </a:r>
            <a:endParaRPr lang="en-US" sz="1350" dirty="0"/>
          </a:p>
        </p:txBody>
      </p:sp>
      <p:sp>
        <p:nvSpPr>
          <p:cNvPr id="20" name="Text 17"/>
          <p:cNvSpPr/>
          <p:nvPr/>
        </p:nvSpPr>
        <p:spPr>
          <a:xfrm>
            <a:off x="457200" y="3480429"/>
            <a:ext cx="4709154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"Whisper represents a breakthrough in accessibility, making speech recognition technology available to everyone."</a:t>
            </a:r>
            <a:endParaRPr lang="en-US" sz="1350" dirty="0"/>
          </a:p>
        </p:txBody>
      </p:sp>
      <p:pic>
        <p:nvPicPr>
          <p:cNvPr id="21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54" y="1137279"/>
            <a:ext cx="2857500" cy="2286000"/>
          </a:xfrm>
          <a:prstGeom prst="rect">
            <a:avLst/>
          </a:prstGeom>
        </p:spPr>
      </p:pic>
      <p:sp>
        <p:nvSpPr>
          <p:cNvPr id="22" name="Text 18"/>
          <p:cNvSpPr/>
          <p:nvPr/>
        </p:nvSpPr>
        <p:spPr>
          <a:xfrm>
            <a:off x="8927567" y="4807744"/>
            <a:ext cx="73558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942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285750" y="285750"/>
            <a:ext cx="428625" cy="28575"/>
          </a:xfrm>
          <a:prstGeom prst="rect">
            <a:avLst/>
          </a:prstGeom>
          <a:solidFill>
            <a:srgbClr val="3879C9"/>
          </a:solidFill>
          <a:ln/>
        </p:spPr>
      </p:sp>
      <p:sp>
        <p:nvSpPr>
          <p:cNvPr id="4" name="Text 1"/>
          <p:cNvSpPr/>
          <p:nvPr/>
        </p:nvSpPr>
        <p:spPr>
          <a:xfrm>
            <a:off x="285750" y="400050"/>
            <a:ext cx="8572500" cy="30860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3879C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How Whisper Works</a:t>
            </a:r>
            <a:endParaRPr lang="en-US" sz="2025" dirty="0"/>
          </a:p>
        </p:txBody>
      </p:sp>
      <p:sp>
        <p:nvSpPr>
          <p:cNvPr id="5" name="Text 2"/>
          <p:cNvSpPr/>
          <p:nvPr/>
        </p:nvSpPr>
        <p:spPr>
          <a:xfrm>
            <a:off x="285750" y="880104"/>
            <a:ext cx="4143375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Whisper's architecture integrates three essential and interdependent technology layers that work together to transform speech into accurate text.</a:t>
            </a:r>
            <a:endParaRPr lang="en-US" sz="1046" dirty="0"/>
          </a:p>
        </p:txBody>
      </p:sp>
      <p:sp>
        <p:nvSpPr>
          <p:cNvPr id="6" name="Shape 3"/>
          <p:cNvSpPr/>
          <p:nvPr/>
        </p:nvSpPr>
        <p:spPr>
          <a:xfrm>
            <a:off x="285750" y="1594479"/>
            <a:ext cx="4143375" cy="971550"/>
          </a:xfrm>
          <a:prstGeom prst="rect">
            <a:avLst/>
          </a:prstGeom>
          <a:solidFill>
            <a:srgbClr val="F8F9FA"/>
          </a:solidFill>
          <a:ln/>
        </p:spPr>
      </p:sp>
      <p:sp>
        <p:nvSpPr>
          <p:cNvPr id="7" name="Shape 4"/>
          <p:cNvSpPr/>
          <p:nvPr/>
        </p:nvSpPr>
        <p:spPr>
          <a:xfrm>
            <a:off x="285750" y="1594479"/>
            <a:ext cx="28575" cy="971550"/>
          </a:xfrm>
          <a:prstGeom prst="rect">
            <a:avLst/>
          </a:prstGeom>
          <a:solidFill>
            <a:srgbClr val="3879C9"/>
          </a:solidFill>
          <a:ln/>
        </p:spPr>
      </p:sp>
      <p:sp>
        <p:nvSpPr>
          <p:cNvPr id="8" name="Text 5"/>
          <p:cNvSpPr/>
          <p:nvPr/>
        </p:nvSpPr>
        <p:spPr>
          <a:xfrm>
            <a:off x="371475" y="1680204"/>
            <a:ext cx="39719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Key Insight</a:t>
            </a:r>
            <a:endParaRPr lang="en-US" sz="1046" dirty="0"/>
          </a:p>
        </p:txBody>
      </p:sp>
      <p:sp>
        <p:nvSpPr>
          <p:cNvPr id="9" name="Text 6"/>
          <p:cNvSpPr/>
          <p:nvPr/>
        </p:nvSpPr>
        <p:spPr>
          <a:xfrm>
            <a:off x="371475" y="1880229"/>
            <a:ext cx="3971925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"Whisper processes audio in 30-second segments, making it highly adaptable to various input lengths while maintaining contextual understanding."</a:t>
            </a:r>
            <a:endParaRPr lang="en-US" sz="1046" dirty="0"/>
          </a:p>
        </p:txBody>
      </p:sp>
      <p:sp>
        <p:nvSpPr>
          <p:cNvPr id="10" name="Text 7"/>
          <p:cNvSpPr/>
          <p:nvPr/>
        </p:nvSpPr>
        <p:spPr>
          <a:xfrm>
            <a:off x="285750" y="2737479"/>
            <a:ext cx="414337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1. Perception Layer</a:t>
            </a:r>
            <a:endParaRPr lang="en-US" sz="1046" dirty="0"/>
          </a:p>
        </p:txBody>
      </p:sp>
      <p:sp>
        <p:nvSpPr>
          <p:cNvPr id="11" name="Text 8"/>
          <p:cNvSpPr/>
          <p:nvPr/>
        </p:nvSpPr>
        <p:spPr>
          <a:xfrm>
            <a:off x="285750" y="2937504"/>
            <a:ext cx="414337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Audio processing and feature extraction from waveforms</a:t>
            </a:r>
            <a:endParaRPr lang="en-US" sz="1046" dirty="0"/>
          </a:p>
        </p:txBody>
      </p:sp>
      <p:sp>
        <p:nvSpPr>
          <p:cNvPr id="12" name="Text 9"/>
          <p:cNvSpPr/>
          <p:nvPr/>
        </p:nvSpPr>
        <p:spPr>
          <a:xfrm>
            <a:off x="285750" y="3323267"/>
            <a:ext cx="414337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2. Cognition Layer</a:t>
            </a:r>
            <a:endParaRPr lang="en-US" sz="1046" dirty="0"/>
          </a:p>
        </p:txBody>
      </p:sp>
      <p:sp>
        <p:nvSpPr>
          <p:cNvPr id="13" name="Text 10"/>
          <p:cNvSpPr/>
          <p:nvPr/>
        </p:nvSpPr>
        <p:spPr>
          <a:xfrm>
            <a:off x="285750" y="3523292"/>
            <a:ext cx="4143375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Neural network processing with encoder-decoder architecture</a:t>
            </a:r>
            <a:endParaRPr lang="en-US" sz="1046" dirty="0"/>
          </a:p>
        </p:txBody>
      </p:sp>
      <p:sp>
        <p:nvSpPr>
          <p:cNvPr id="14" name="Text 11"/>
          <p:cNvSpPr/>
          <p:nvPr/>
        </p:nvSpPr>
        <p:spPr>
          <a:xfrm>
            <a:off x="285750" y="4109079"/>
            <a:ext cx="414337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3. Output Layer</a:t>
            </a:r>
            <a:endParaRPr lang="en-US" sz="1046" dirty="0"/>
          </a:p>
        </p:txBody>
      </p:sp>
      <p:sp>
        <p:nvSpPr>
          <p:cNvPr id="15" name="Text 12"/>
          <p:cNvSpPr/>
          <p:nvPr/>
        </p:nvSpPr>
        <p:spPr>
          <a:xfrm>
            <a:off x="285750" y="4309104"/>
            <a:ext cx="414337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Text generation with timestamps and confidence scores</a:t>
            </a:r>
            <a:endParaRPr lang="en-US" sz="1046" dirty="0"/>
          </a:p>
        </p:txBody>
      </p:sp>
      <p:pic>
        <p:nvPicPr>
          <p:cNvPr id="1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5" y="1158711"/>
            <a:ext cx="4143375" cy="2286000"/>
          </a:xfrm>
          <a:prstGeom prst="rect">
            <a:avLst/>
          </a:prstGeom>
        </p:spPr>
      </p:pic>
      <p:sp>
        <p:nvSpPr>
          <p:cNvPr id="17" name="Shape 13"/>
          <p:cNvSpPr/>
          <p:nvPr/>
        </p:nvSpPr>
        <p:spPr>
          <a:xfrm>
            <a:off x="4714875" y="3673311"/>
            <a:ext cx="992981" cy="428625"/>
          </a:xfrm>
          <a:prstGeom prst="rect">
            <a:avLst/>
          </a:prstGeom>
          <a:solidFill>
            <a:srgbClr val="F9FAFB"/>
          </a:solidFill>
          <a:ln/>
        </p:spPr>
      </p:sp>
      <p:sp>
        <p:nvSpPr>
          <p:cNvPr id="18" name="Text 14"/>
          <p:cNvSpPr/>
          <p:nvPr/>
        </p:nvSpPr>
        <p:spPr>
          <a:xfrm>
            <a:off x="4772025" y="3730461"/>
            <a:ext cx="87868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Audio Input</a:t>
            </a:r>
            <a:endParaRPr lang="en-US" sz="837" dirty="0"/>
          </a:p>
        </p:txBody>
      </p:sp>
      <p:sp>
        <p:nvSpPr>
          <p:cNvPr id="19" name="Text 15"/>
          <p:cNvSpPr/>
          <p:nvPr/>
        </p:nvSpPr>
        <p:spPr>
          <a:xfrm>
            <a:off x="4772025" y="3901911"/>
            <a:ext cx="878681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Waveform</a:t>
            </a:r>
            <a:endParaRPr lang="en-US" sz="732" dirty="0"/>
          </a:p>
        </p:txBody>
      </p:sp>
      <p:sp>
        <p:nvSpPr>
          <p:cNvPr id="20" name="Shape 16"/>
          <p:cNvSpPr/>
          <p:nvPr/>
        </p:nvSpPr>
        <p:spPr>
          <a:xfrm>
            <a:off x="5765006" y="3673311"/>
            <a:ext cx="992981" cy="428625"/>
          </a:xfrm>
          <a:prstGeom prst="rect">
            <a:avLst/>
          </a:prstGeom>
          <a:solidFill>
            <a:srgbClr val="F9FAFB"/>
          </a:solidFill>
          <a:ln/>
        </p:spPr>
      </p:sp>
      <p:sp>
        <p:nvSpPr>
          <p:cNvPr id="21" name="Text 17"/>
          <p:cNvSpPr/>
          <p:nvPr/>
        </p:nvSpPr>
        <p:spPr>
          <a:xfrm>
            <a:off x="5822156" y="3730461"/>
            <a:ext cx="87868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Processing</a:t>
            </a:r>
            <a:endParaRPr lang="en-US" sz="837" dirty="0"/>
          </a:p>
        </p:txBody>
      </p:sp>
      <p:sp>
        <p:nvSpPr>
          <p:cNvPr id="22" name="Text 18"/>
          <p:cNvSpPr/>
          <p:nvPr/>
        </p:nvSpPr>
        <p:spPr>
          <a:xfrm>
            <a:off x="5822156" y="3901911"/>
            <a:ext cx="878681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Spectrogram</a:t>
            </a:r>
            <a:endParaRPr lang="en-US" sz="732" dirty="0"/>
          </a:p>
        </p:txBody>
      </p:sp>
      <p:sp>
        <p:nvSpPr>
          <p:cNvPr id="23" name="Shape 19"/>
          <p:cNvSpPr/>
          <p:nvPr/>
        </p:nvSpPr>
        <p:spPr>
          <a:xfrm>
            <a:off x="6815138" y="3673311"/>
            <a:ext cx="992981" cy="428625"/>
          </a:xfrm>
          <a:prstGeom prst="rect">
            <a:avLst/>
          </a:prstGeom>
          <a:solidFill>
            <a:srgbClr val="F9FAFB"/>
          </a:solidFill>
          <a:ln/>
        </p:spPr>
      </p:sp>
      <p:sp>
        <p:nvSpPr>
          <p:cNvPr id="24" name="Text 20"/>
          <p:cNvSpPr/>
          <p:nvPr/>
        </p:nvSpPr>
        <p:spPr>
          <a:xfrm>
            <a:off x="6872288" y="3730461"/>
            <a:ext cx="87868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Encoding</a:t>
            </a:r>
            <a:endParaRPr lang="en-US" sz="837" dirty="0"/>
          </a:p>
        </p:txBody>
      </p:sp>
      <p:sp>
        <p:nvSpPr>
          <p:cNvPr id="25" name="Text 21"/>
          <p:cNvSpPr/>
          <p:nvPr/>
        </p:nvSpPr>
        <p:spPr>
          <a:xfrm>
            <a:off x="6872288" y="3901911"/>
            <a:ext cx="878681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Features</a:t>
            </a:r>
            <a:endParaRPr lang="en-US" sz="732" dirty="0"/>
          </a:p>
        </p:txBody>
      </p:sp>
      <p:sp>
        <p:nvSpPr>
          <p:cNvPr id="26" name="Shape 22"/>
          <p:cNvSpPr/>
          <p:nvPr/>
        </p:nvSpPr>
        <p:spPr>
          <a:xfrm>
            <a:off x="7865269" y="3673311"/>
            <a:ext cx="992981" cy="428625"/>
          </a:xfrm>
          <a:prstGeom prst="rect">
            <a:avLst/>
          </a:prstGeom>
          <a:solidFill>
            <a:srgbClr val="F9FAFB"/>
          </a:solidFill>
          <a:ln/>
        </p:spPr>
      </p:sp>
      <p:sp>
        <p:nvSpPr>
          <p:cNvPr id="27" name="Text 23"/>
          <p:cNvSpPr/>
          <p:nvPr/>
        </p:nvSpPr>
        <p:spPr>
          <a:xfrm>
            <a:off x="7922419" y="3730461"/>
            <a:ext cx="87868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Decoding</a:t>
            </a:r>
            <a:endParaRPr lang="en-US" sz="837" dirty="0"/>
          </a:p>
        </p:txBody>
      </p:sp>
      <p:sp>
        <p:nvSpPr>
          <p:cNvPr id="28" name="Text 24"/>
          <p:cNvSpPr/>
          <p:nvPr/>
        </p:nvSpPr>
        <p:spPr>
          <a:xfrm>
            <a:off x="7922419" y="3901911"/>
            <a:ext cx="878681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Text Output</a:t>
            </a:r>
            <a:endParaRPr lang="en-US" sz="732" dirty="0"/>
          </a:p>
        </p:txBody>
      </p:sp>
      <p:sp>
        <p:nvSpPr>
          <p:cNvPr id="29" name="Text 25"/>
          <p:cNvSpPr/>
          <p:nvPr/>
        </p:nvSpPr>
        <p:spPr>
          <a:xfrm>
            <a:off x="4714875" y="4159086"/>
            <a:ext cx="4143375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Whisper's end-to-end processing pipeline</a:t>
            </a:r>
            <a:endParaRPr lang="en-US" sz="732" dirty="0"/>
          </a:p>
        </p:txBody>
      </p:sp>
      <p:sp>
        <p:nvSpPr>
          <p:cNvPr id="30" name="Text 26"/>
          <p:cNvSpPr/>
          <p:nvPr/>
        </p:nvSpPr>
        <p:spPr>
          <a:xfrm>
            <a:off x="8927567" y="4807744"/>
            <a:ext cx="73558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942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285750" y="285750"/>
            <a:ext cx="428625" cy="28575"/>
          </a:xfrm>
          <a:prstGeom prst="rect">
            <a:avLst/>
          </a:prstGeom>
          <a:solidFill>
            <a:srgbClr val="3879C9"/>
          </a:solidFill>
          <a:ln/>
        </p:spPr>
      </p:sp>
      <p:sp>
        <p:nvSpPr>
          <p:cNvPr id="4" name="Text 1"/>
          <p:cNvSpPr/>
          <p:nvPr/>
        </p:nvSpPr>
        <p:spPr>
          <a:xfrm>
            <a:off x="285750" y="400050"/>
            <a:ext cx="8572500" cy="30860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3879C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Whisper Model Sizes: Balancing Accuracy and Speed</a:t>
            </a:r>
            <a:endParaRPr lang="en-US" sz="2025" dirty="0"/>
          </a:p>
        </p:txBody>
      </p:sp>
      <p:sp>
        <p:nvSpPr>
          <p:cNvPr id="5" name="Text 2"/>
          <p:cNvSpPr/>
          <p:nvPr/>
        </p:nvSpPr>
        <p:spPr>
          <a:xfrm>
            <a:off x="285750" y="880104"/>
            <a:ext cx="4143375" cy="8001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Whisper offers multiple model sizes to accommodate different hardware capabilities and accuracy requirements, enabling flexible deployment across various devices and use cases.</a:t>
            </a:r>
            <a:endParaRPr lang="en-US" sz="1046" dirty="0"/>
          </a:p>
        </p:txBody>
      </p:sp>
      <p:sp>
        <p:nvSpPr>
          <p:cNvPr id="6" name="Shape 3"/>
          <p:cNvSpPr/>
          <p:nvPr/>
        </p:nvSpPr>
        <p:spPr>
          <a:xfrm>
            <a:off x="285750" y="1794504"/>
            <a:ext cx="4143375" cy="971550"/>
          </a:xfrm>
          <a:prstGeom prst="rect">
            <a:avLst/>
          </a:prstGeom>
          <a:solidFill>
            <a:srgbClr val="F8F9FA"/>
          </a:solidFill>
          <a:ln/>
        </p:spPr>
      </p:sp>
      <p:sp>
        <p:nvSpPr>
          <p:cNvPr id="7" name="Shape 4"/>
          <p:cNvSpPr/>
          <p:nvPr/>
        </p:nvSpPr>
        <p:spPr>
          <a:xfrm>
            <a:off x="285750" y="1794504"/>
            <a:ext cx="28575" cy="971550"/>
          </a:xfrm>
          <a:prstGeom prst="rect">
            <a:avLst/>
          </a:prstGeom>
          <a:solidFill>
            <a:srgbClr val="3879C9"/>
          </a:solidFill>
          <a:ln/>
        </p:spPr>
      </p:sp>
      <p:sp>
        <p:nvSpPr>
          <p:cNvPr id="8" name="Text 5"/>
          <p:cNvSpPr/>
          <p:nvPr/>
        </p:nvSpPr>
        <p:spPr>
          <a:xfrm>
            <a:off x="371475" y="1880229"/>
            <a:ext cx="39719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Key Insight</a:t>
            </a:r>
            <a:endParaRPr lang="en-US" sz="1046" dirty="0"/>
          </a:p>
        </p:txBody>
      </p:sp>
      <p:sp>
        <p:nvSpPr>
          <p:cNvPr id="9" name="Text 6"/>
          <p:cNvSpPr/>
          <p:nvPr/>
        </p:nvSpPr>
        <p:spPr>
          <a:xfrm>
            <a:off x="371475" y="2080254"/>
            <a:ext cx="3971925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"Always use the smallest model that meets your accuracy needs. There's no point adding more cost and complexity if you don't need it."</a:t>
            </a:r>
            <a:endParaRPr lang="en-US" sz="1046" dirty="0"/>
          </a:p>
        </p:txBody>
      </p:sp>
      <p:sp>
        <p:nvSpPr>
          <p:cNvPr id="10" name="Text 7"/>
          <p:cNvSpPr/>
          <p:nvPr/>
        </p:nvSpPr>
        <p:spPr>
          <a:xfrm>
            <a:off x="285750" y="2880354"/>
            <a:ext cx="414337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Key benefits of model size options:</a:t>
            </a:r>
            <a:endParaRPr lang="en-US" sz="1046" dirty="0"/>
          </a:p>
        </p:txBody>
      </p:sp>
      <p:sp>
        <p:nvSpPr>
          <p:cNvPr id="11" name="Text 8"/>
          <p:cNvSpPr/>
          <p:nvPr/>
        </p:nvSpPr>
        <p:spPr>
          <a:xfrm>
            <a:off x="392906" y="3194679"/>
            <a:ext cx="4036219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Resource Optimization</a:t>
            </a:r>
            <a:endParaRPr lang="en-US" sz="942" dirty="0"/>
          </a:p>
        </p:txBody>
      </p:sp>
      <p:sp>
        <p:nvSpPr>
          <p:cNvPr id="12" name="Text 9"/>
          <p:cNvSpPr/>
          <p:nvPr/>
        </p:nvSpPr>
        <p:spPr>
          <a:xfrm>
            <a:off x="392906" y="3394704"/>
            <a:ext cx="403621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Match model size to available hardware capabilities</a:t>
            </a:r>
            <a:endParaRPr lang="en-US" sz="732" dirty="0"/>
          </a:p>
        </p:txBody>
      </p:sp>
      <p:sp>
        <p:nvSpPr>
          <p:cNvPr id="13" name="Text 10"/>
          <p:cNvSpPr/>
          <p:nvPr/>
        </p:nvSpPr>
        <p:spPr>
          <a:xfrm>
            <a:off x="392906" y="3623304"/>
            <a:ext cx="4036219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Speed vs. Accuracy Tradeoff</a:t>
            </a:r>
            <a:endParaRPr lang="en-US" sz="942" dirty="0"/>
          </a:p>
        </p:txBody>
      </p:sp>
      <p:sp>
        <p:nvSpPr>
          <p:cNvPr id="14" name="Text 11"/>
          <p:cNvSpPr/>
          <p:nvPr/>
        </p:nvSpPr>
        <p:spPr>
          <a:xfrm>
            <a:off x="392906" y="3823329"/>
            <a:ext cx="403621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Choose between faster processing or higher accuracy</a:t>
            </a:r>
            <a:endParaRPr lang="en-US" sz="732" dirty="0"/>
          </a:p>
        </p:txBody>
      </p:sp>
      <p:sp>
        <p:nvSpPr>
          <p:cNvPr id="15" name="Text 12"/>
          <p:cNvSpPr/>
          <p:nvPr/>
        </p:nvSpPr>
        <p:spPr>
          <a:xfrm>
            <a:off x="392906" y="4051929"/>
            <a:ext cx="4036219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Language Specialization</a:t>
            </a:r>
            <a:endParaRPr lang="en-US" sz="942" dirty="0"/>
          </a:p>
        </p:txBody>
      </p:sp>
      <p:sp>
        <p:nvSpPr>
          <p:cNvPr id="16" name="Text 13"/>
          <p:cNvSpPr/>
          <p:nvPr/>
        </p:nvSpPr>
        <p:spPr>
          <a:xfrm>
            <a:off x="392906" y="4251954"/>
            <a:ext cx="403621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English-only models offer better performance for English content</a:t>
            </a:r>
            <a:endParaRPr lang="en-US" sz="732" dirty="0"/>
          </a:p>
        </p:txBody>
      </p:sp>
      <p:sp>
        <p:nvSpPr>
          <p:cNvPr id="17" name="Text 14"/>
          <p:cNvSpPr/>
          <p:nvPr/>
        </p:nvSpPr>
        <p:spPr>
          <a:xfrm>
            <a:off x="392906" y="4480554"/>
            <a:ext cx="4036219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Deployment Flexibility</a:t>
            </a:r>
            <a:endParaRPr lang="en-US" sz="942" dirty="0"/>
          </a:p>
        </p:txBody>
      </p:sp>
      <p:sp>
        <p:nvSpPr>
          <p:cNvPr id="18" name="Text 15"/>
          <p:cNvSpPr/>
          <p:nvPr/>
        </p:nvSpPr>
        <p:spPr>
          <a:xfrm>
            <a:off x="392906" y="4680579"/>
            <a:ext cx="403621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Run on devices ranging from laptops to high-end GPUs</a:t>
            </a:r>
            <a:endParaRPr lang="en-US" sz="732" dirty="0"/>
          </a:p>
        </p:txBody>
      </p:sp>
      <p:pic>
        <p:nvPicPr>
          <p:cNvPr id="1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5" y="880104"/>
            <a:ext cx="4143375" cy="2857500"/>
          </a:xfrm>
          <a:prstGeom prst="rect">
            <a:avLst/>
          </a:prstGeom>
        </p:spPr>
      </p:pic>
      <p:sp>
        <p:nvSpPr>
          <p:cNvPr id="20" name="Text 16"/>
          <p:cNvSpPr/>
          <p:nvPr/>
        </p:nvSpPr>
        <p:spPr>
          <a:xfrm>
            <a:off x="4714875" y="3794754"/>
            <a:ext cx="4143375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i="1" dirty="0">
                <a:solidFill>
                  <a:srgbClr val="6C75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Source: OpenAI Whisper Documentation, 2023</a:t>
            </a:r>
            <a:endParaRPr lang="en-US" sz="732" dirty="0"/>
          </a:p>
        </p:txBody>
      </p:sp>
      <p:sp>
        <p:nvSpPr>
          <p:cNvPr id="21" name="Text 17"/>
          <p:cNvSpPr/>
          <p:nvPr/>
        </p:nvSpPr>
        <p:spPr>
          <a:xfrm>
            <a:off x="8927567" y="4807744"/>
            <a:ext cx="73558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942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285750" y="285750"/>
            <a:ext cx="428625" cy="28575"/>
          </a:xfrm>
          <a:prstGeom prst="rect">
            <a:avLst/>
          </a:prstGeom>
          <a:solidFill>
            <a:srgbClr val="3879C9"/>
          </a:solidFill>
          <a:ln/>
        </p:spPr>
      </p:sp>
      <p:sp>
        <p:nvSpPr>
          <p:cNvPr id="4" name="Text 1"/>
          <p:cNvSpPr/>
          <p:nvPr/>
        </p:nvSpPr>
        <p:spPr>
          <a:xfrm>
            <a:off x="285750" y="400050"/>
            <a:ext cx="8572500" cy="30860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3879C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Multilingual Capabilities</a:t>
            </a:r>
            <a:endParaRPr lang="en-US" sz="2025" dirty="0"/>
          </a:p>
        </p:txBody>
      </p:sp>
      <p:sp>
        <p:nvSpPr>
          <p:cNvPr id="5" name="Text 2"/>
          <p:cNvSpPr/>
          <p:nvPr/>
        </p:nvSpPr>
        <p:spPr>
          <a:xfrm>
            <a:off x="285750" y="880104"/>
            <a:ext cx="4143375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Whisper's multilingual support is unprecedented in speech recognition technology, making it accessible to users across the globe regardless of their native language.</a:t>
            </a:r>
            <a:endParaRPr lang="en-US" sz="1046" dirty="0"/>
          </a:p>
        </p:txBody>
      </p:sp>
      <p:sp>
        <p:nvSpPr>
          <p:cNvPr id="6" name="Shape 3"/>
          <p:cNvSpPr/>
          <p:nvPr/>
        </p:nvSpPr>
        <p:spPr>
          <a:xfrm>
            <a:off x="285750" y="1594479"/>
            <a:ext cx="4143375" cy="971550"/>
          </a:xfrm>
          <a:prstGeom prst="rect">
            <a:avLst/>
          </a:prstGeom>
          <a:solidFill>
            <a:srgbClr val="F8F9FA"/>
          </a:solidFill>
          <a:ln/>
        </p:spPr>
      </p:sp>
      <p:sp>
        <p:nvSpPr>
          <p:cNvPr id="7" name="Shape 4"/>
          <p:cNvSpPr/>
          <p:nvPr/>
        </p:nvSpPr>
        <p:spPr>
          <a:xfrm>
            <a:off x="285750" y="1594479"/>
            <a:ext cx="28575" cy="971550"/>
          </a:xfrm>
          <a:prstGeom prst="rect">
            <a:avLst/>
          </a:prstGeom>
          <a:solidFill>
            <a:srgbClr val="3879C9"/>
          </a:solidFill>
          <a:ln/>
        </p:spPr>
      </p:sp>
      <p:sp>
        <p:nvSpPr>
          <p:cNvPr id="8" name="Text 5"/>
          <p:cNvSpPr/>
          <p:nvPr/>
        </p:nvSpPr>
        <p:spPr>
          <a:xfrm>
            <a:off x="371475" y="1680204"/>
            <a:ext cx="39719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Key Insight</a:t>
            </a:r>
            <a:endParaRPr lang="en-US" sz="1046" dirty="0"/>
          </a:p>
        </p:txBody>
      </p:sp>
      <p:sp>
        <p:nvSpPr>
          <p:cNvPr id="9" name="Text 6"/>
          <p:cNvSpPr/>
          <p:nvPr/>
        </p:nvSpPr>
        <p:spPr>
          <a:xfrm>
            <a:off x="371475" y="1880229"/>
            <a:ext cx="3971925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"Whisper is trained on 680,000 hours of audio covering 97 languages, with built-in translation capabilities that convert non-English speech directly to English text."</a:t>
            </a:r>
            <a:endParaRPr lang="en-US" sz="1046" dirty="0"/>
          </a:p>
        </p:txBody>
      </p:sp>
      <p:sp>
        <p:nvSpPr>
          <p:cNvPr id="10" name="Text 7"/>
          <p:cNvSpPr/>
          <p:nvPr/>
        </p:nvSpPr>
        <p:spPr>
          <a:xfrm>
            <a:off x="285750" y="2680329"/>
            <a:ext cx="414337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Primary language features:</a:t>
            </a:r>
            <a:endParaRPr lang="en-US" sz="1046" dirty="0"/>
          </a:p>
        </p:txBody>
      </p:sp>
      <p:sp>
        <p:nvSpPr>
          <p:cNvPr id="11" name="Text 8"/>
          <p:cNvSpPr/>
          <p:nvPr/>
        </p:nvSpPr>
        <p:spPr>
          <a:xfrm>
            <a:off x="457200" y="2966079"/>
            <a:ext cx="39719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Automatic language detection</a:t>
            </a:r>
            <a:endParaRPr lang="en-US" sz="1046" dirty="0"/>
          </a:p>
        </p:txBody>
      </p:sp>
      <p:sp>
        <p:nvSpPr>
          <p:cNvPr id="12" name="Text 9"/>
          <p:cNvSpPr/>
          <p:nvPr/>
        </p:nvSpPr>
        <p:spPr>
          <a:xfrm>
            <a:off x="457200" y="3194679"/>
            <a:ext cx="39719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Support for low-resource languages</a:t>
            </a:r>
            <a:endParaRPr lang="en-US" sz="1046" dirty="0"/>
          </a:p>
        </p:txBody>
      </p:sp>
      <p:sp>
        <p:nvSpPr>
          <p:cNvPr id="13" name="Text 10"/>
          <p:cNvSpPr/>
          <p:nvPr/>
        </p:nvSpPr>
        <p:spPr>
          <a:xfrm>
            <a:off x="457200" y="3423279"/>
            <a:ext cx="39719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Handling of accented speech</a:t>
            </a:r>
            <a:endParaRPr lang="en-US" sz="1046" dirty="0"/>
          </a:p>
        </p:txBody>
      </p:sp>
      <p:sp>
        <p:nvSpPr>
          <p:cNvPr id="14" name="Text 11"/>
          <p:cNvSpPr/>
          <p:nvPr/>
        </p:nvSpPr>
        <p:spPr>
          <a:xfrm>
            <a:off x="457200" y="3651879"/>
            <a:ext cx="39719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Direct translation to English</a:t>
            </a:r>
            <a:endParaRPr lang="en-US" sz="1046" dirty="0"/>
          </a:p>
        </p:txBody>
      </p:sp>
      <p:sp>
        <p:nvSpPr>
          <p:cNvPr id="15" name="Text 12"/>
          <p:cNvSpPr/>
          <p:nvPr/>
        </p:nvSpPr>
        <p:spPr>
          <a:xfrm>
            <a:off x="457200" y="3880479"/>
            <a:ext cx="39719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Specialized English-only models for higher accuracy</a:t>
            </a:r>
            <a:endParaRPr lang="en-US" sz="1046" dirty="0"/>
          </a:p>
        </p:txBody>
      </p:sp>
      <p:sp>
        <p:nvSpPr>
          <p:cNvPr id="16" name="Text 13"/>
          <p:cNvSpPr/>
          <p:nvPr/>
        </p:nvSpPr>
        <p:spPr>
          <a:xfrm>
            <a:off x="285750" y="4194804"/>
            <a:ext cx="4143375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By using the larger model sizes, even less common languages achieve remarkable accuracy levels previously unattainable.</a:t>
            </a:r>
            <a:endParaRPr lang="en-US" sz="1046" dirty="0"/>
          </a:p>
        </p:txBody>
      </p:sp>
      <p:pic>
        <p:nvPicPr>
          <p:cNvPr id="1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5" y="880104"/>
            <a:ext cx="4143375" cy="2143125"/>
          </a:xfrm>
          <a:prstGeom prst="rect">
            <a:avLst/>
          </a:prstGeom>
        </p:spPr>
      </p:pic>
      <p:sp>
        <p:nvSpPr>
          <p:cNvPr id="18" name="Text 14"/>
          <p:cNvSpPr/>
          <p:nvPr/>
        </p:nvSpPr>
        <p:spPr>
          <a:xfrm>
            <a:off x="4714875" y="3051804"/>
            <a:ext cx="4143375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i="1" dirty="0">
                <a:solidFill>
                  <a:srgbClr val="6C75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Source: OpenAI Whisper Documentation, 2023</a:t>
            </a:r>
            <a:endParaRPr lang="en-US" sz="732" dirty="0"/>
          </a:p>
        </p:txBody>
      </p:sp>
      <p:sp>
        <p:nvSpPr>
          <p:cNvPr id="19" name="Shape 15"/>
          <p:cNvSpPr/>
          <p:nvPr/>
        </p:nvSpPr>
        <p:spPr>
          <a:xfrm>
            <a:off x="4714875" y="3316123"/>
            <a:ext cx="4143375" cy="857250"/>
          </a:xfrm>
          <a:prstGeom prst="rect">
            <a:avLst/>
          </a:prstGeom>
          <a:solidFill>
            <a:srgbClr val="F9FAFB"/>
          </a:solidFill>
          <a:ln/>
        </p:spPr>
      </p:sp>
      <p:sp>
        <p:nvSpPr>
          <p:cNvPr id="20" name="Text 16"/>
          <p:cNvSpPr/>
          <p:nvPr/>
        </p:nvSpPr>
        <p:spPr>
          <a:xfrm>
            <a:off x="4829175" y="3430423"/>
            <a:ext cx="391477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Language Selection Guide</a:t>
            </a:r>
            <a:endParaRPr lang="en-US" sz="837" dirty="0"/>
          </a:p>
        </p:txBody>
      </p:sp>
      <p:sp>
        <p:nvSpPr>
          <p:cNvPr id="21" name="Shape 17"/>
          <p:cNvSpPr/>
          <p:nvPr/>
        </p:nvSpPr>
        <p:spPr>
          <a:xfrm>
            <a:off x="4829175" y="3659023"/>
            <a:ext cx="1928813" cy="400050"/>
          </a:xfrm>
          <a:prstGeom prst="rect">
            <a:avLst/>
          </a:prstGeom>
          <a:solidFill>
            <a:srgbClr val="EFF6FF"/>
          </a:solidFill>
          <a:ln/>
        </p:spPr>
      </p:sp>
      <p:sp>
        <p:nvSpPr>
          <p:cNvPr id="22" name="Text 18"/>
          <p:cNvSpPr/>
          <p:nvPr/>
        </p:nvSpPr>
        <p:spPr>
          <a:xfrm>
            <a:off x="4886325" y="3716173"/>
            <a:ext cx="1814513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English-only Models</a:t>
            </a:r>
            <a:endParaRPr lang="en-US" sz="732" dirty="0"/>
          </a:p>
        </p:txBody>
      </p:sp>
      <p:sp>
        <p:nvSpPr>
          <p:cNvPr id="23" name="Text 19"/>
          <p:cNvSpPr/>
          <p:nvPr/>
        </p:nvSpPr>
        <p:spPr>
          <a:xfrm>
            <a:off x="4886325" y="3859048"/>
            <a:ext cx="1814513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tiny.en, base.en, small.en, medium.en</a:t>
            </a:r>
            <a:endParaRPr lang="en-US" sz="732" dirty="0"/>
          </a:p>
        </p:txBody>
      </p:sp>
      <p:sp>
        <p:nvSpPr>
          <p:cNvPr id="24" name="Shape 20"/>
          <p:cNvSpPr/>
          <p:nvPr/>
        </p:nvSpPr>
        <p:spPr>
          <a:xfrm>
            <a:off x="6815138" y="3659023"/>
            <a:ext cx="1928813" cy="400050"/>
          </a:xfrm>
          <a:prstGeom prst="rect">
            <a:avLst/>
          </a:prstGeom>
          <a:solidFill>
            <a:srgbClr val="EFF6FF"/>
          </a:solidFill>
          <a:ln/>
        </p:spPr>
      </p:sp>
      <p:sp>
        <p:nvSpPr>
          <p:cNvPr id="25" name="Text 21"/>
          <p:cNvSpPr/>
          <p:nvPr/>
        </p:nvSpPr>
        <p:spPr>
          <a:xfrm>
            <a:off x="6872288" y="3716173"/>
            <a:ext cx="1814513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Multilingual Models</a:t>
            </a:r>
            <a:endParaRPr lang="en-US" sz="732" dirty="0"/>
          </a:p>
        </p:txBody>
      </p:sp>
      <p:sp>
        <p:nvSpPr>
          <p:cNvPr id="26" name="Text 22"/>
          <p:cNvSpPr/>
          <p:nvPr/>
        </p:nvSpPr>
        <p:spPr>
          <a:xfrm>
            <a:off x="6872288" y="3859048"/>
            <a:ext cx="1814513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tiny, base, small, medium, large</a:t>
            </a:r>
            <a:endParaRPr lang="en-US" sz="732" dirty="0"/>
          </a:p>
        </p:txBody>
      </p:sp>
      <p:sp>
        <p:nvSpPr>
          <p:cNvPr id="27" name="Text 23"/>
          <p:cNvSpPr/>
          <p:nvPr/>
        </p:nvSpPr>
        <p:spPr>
          <a:xfrm>
            <a:off x="8927567" y="4807744"/>
            <a:ext cx="73558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</a:t>
            </a:r>
            <a:endParaRPr lang="en-US" sz="942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652129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285750" y="285750"/>
            <a:ext cx="428625" cy="28575"/>
          </a:xfrm>
          <a:prstGeom prst="rect">
            <a:avLst/>
          </a:prstGeom>
          <a:solidFill>
            <a:srgbClr val="3879C9"/>
          </a:solidFill>
          <a:ln/>
        </p:spPr>
      </p:sp>
      <p:sp>
        <p:nvSpPr>
          <p:cNvPr id="4" name="Text 1"/>
          <p:cNvSpPr/>
          <p:nvPr/>
        </p:nvSpPr>
        <p:spPr>
          <a:xfrm>
            <a:off x="285750" y="400050"/>
            <a:ext cx="8572500" cy="30860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3879C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Handling Various Audio Quality</a:t>
            </a:r>
            <a:endParaRPr lang="en-US" sz="2025" dirty="0"/>
          </a:p>
        </p:txBody>
      </p:sp>
      <p:sp>
        <p:nvSpPr>
          <p:cNvPr id="5" name="Text 2"/>
          <p:cNvSpPr/>
          <p:nvPr/>
        </p:nvSpPr>
        <p:spPr>
          <a:xfrm>
            <a:off x="285750" y="880104"/>
            <a:ext cx="4143375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Whisper's remarkable ability to handle varying audio quality levels sets it apart from traditional speech recognition systems, making it practical for real-world applications.</a:t>
            </a:r>
            <a:endParaRPr lang="en-US" sz="1046" dirty="0"/>
          </a:p>
        </p:txBody>
      </p:sp>
      <p:sp>
        <p:nvSpPr>
          <p:cNvPr id="6" name="Shape 3"/>
          <p:cNvSpPr/>
          <p:nvPr/>
        </p:nvSpPr>
        <p:spPr>
          <a:xfrm>
            <a:off x="285750" y="1594479"/>
            <a:ext cx="4143375" cy="971550"/>
          </a:xfrm>
          <a:prstGeom prst="rect">
            <a:avLst/>
          </a:prstGeom>
          <a:solidFill>
            <a:srgbClr val="F8F9FA"/>
          </a:solidFill>
          <a:ln/>
        </p:spPr>
      </p:sp>
      <p:sp>
        <p:nvSpPr>
          <p:cNvPr id="7" name="Shape 4"/>
          <p:cNvSpPr/>
          <p:nvPr/>
        </p:nvSpPr>
        <p:spPr>
          <a:xfrm>
            <a:off x="285750" y="1594479"/>
            <a:ext cx="28575" cy="971550"/>
          </a:xfrm>
          <a:prstGeom prst="rect">
            <a:avLst/>
          </a:prstGeom>
          <a:solidFill>
            <a:srgbClr val="3879C9"/>
          </a:solidFill>
          <a:ln/>
        </p:spPr>
      </p:sp>
      <p:sp>
        <p:nvSpPr>
          <p:cNvPr id="8" name="Text 5"/>
          <p:cNvSpPr/>
          <p:nvPr/>
        </p:nvSpPr>
        <p:spPr>
          <a:xfrm>
            <a:off x="371475" y="1680204"/>
            <a:ext cx="39719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Key Insight</a:t>
            </a:r>
            <a:endParaRPr lang="en-US" sz="1046" dirty="0"/>
          </a:p>
        </p:txBody>
      </p:sp>
      <p:sp>
        <p:nvSpPr>
          <p:cNvPr id="9" name="Text 6"/>
          <p:cNvSpPr/>
          <p:nvPr/>
        </p:nvSpPr>
        <p:spPr>
          <a:xfrm>
            <a:off x="371475" y="1880229"/>
            <a:ext cx="3971925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"Even with the smallest model size, Whisper can transcribe high-quality audio with near-perfect accuracy, while larger models excel with challenging audio conditions."</a:t>
            </a:r>
            <a:endParaRPr lang="en-US" sz="1046" dirty="0"/>
          </a:p>
        </p:txBody>
      </p:sp>
      <p:sp>
        <p:nvSpPr>
          <p:cNvPr id="10" name="Text 7"/>
          <p:cNvSpPr/>
          <p:nvPr/>
        </p:nvSpPr>
        <p:spPr>
          <a:xfrm>
            <a:off x="421481" y="2708904"/>
            <a:ext cx="4007644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Studio Quality</a:t>
            </a:r>
            <a:endParaRPr lang="en-US" sz="942" dirty="0"/>
          </a:p>
        </p:txBody>
      </p:sp>
      <p:sp>
        <p:nvSpPr>
          <p:cNvPr id="11" name="Text 8"/>
          <p:cNvSpPr/>
          <p:nvPr/>
        </p:nvSpPr>
        <p:spPr>
          <a:xfrm>
            <a:off x="421481" y="2908929"/>
            <a:ext cx="4007644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Perfect transcription with base.en model (avg_logprob: -0.14)</a:t>
            </a:r>
            <a:endParaRPr lang="en-US" sz="1046" dirty="0"/>
          </a:p>
        </p:txBody>
      </p:sp>
      <p:sp>
        <p:nvSpPr>
          <p:cNvPr id="12" name="Text 9"/>
          <p:cNvSpPr/>
          <p:nvPr/>
        </p:nvSpPr>
        <p:spPr>
          <a:xfrm>
            <a:off x="421481" y="3394704"/>
            <a:ext cx="4007644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Low Quality</a:t>
            </a:r>
            <a:endParaRPr lang="en-US" sz="942" dirty="0"/>
          </a:p>
        </p:txBody>
      </p:sp>
      <p:sp>
        <p:nvSpPr>
          <p:cNvPr id="13" name="Text 10"/>
          <p:cNvSpPr/>
          <p:nvPr/>
        </p:nvSpPr>
        <p:spPr>
          <a:xfrm>
            <a:off x="421481" y="3594729"/>
            <a:ext cx="4007644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Still accurate with base.en model but lower confidence (avg_logprob: -0.22)</a:t>
            </a:r>
            <a:endParaRPr lang="en-US" sz="1046" dirty="0"/>
          </a:p>
        </p:txBody>
      </p:sp>
      <p:sp>
        <p:nvSpPr>
          <p:cNvPr id="14" name="Text 11"/>
          <p:cNvSpPr/>
          <p:nvPr/>
        </p:nvSpPr>
        <p:spPr>
          <a:xfrm>
            <a:off x="421481" y="4080504"/>
            <a:ext cx="4007644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Poor Quality</a:t>
            </a:r>
            <a:endParaRPr lang="en-US" sz="942" dirty="0"/>
          </a:p>
        </p:txBody>
      </p:sp>
      <p:sp>
        <p:nvSpPr>
          <p:cNvPr id="15" name="Text 12"/>
          <p:cNvSpPr/>
          <p:nvPr/>
        </p:nvSpPr>
        <p:spPr>
          <a:xfrm>
            <a:off x="421481" y="4280529"/>
            <a:ext cx="4007644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Requires small.en or medium.en models for acceptable results</a:t>
            </a:r>
            <a:endParaRPr lang="en-US" sz="1046" dirty="0"/>
          </a:p>
        </p:txBody>
      </p:sp>
      <p:sp>
        <p:nvSpPr>
          <p:cNvPr id="16" name="Text 13"/>
          <p:cNvSpPr/>
          <p:nvPr/>
        </p:nvSpPr>
        <p:spPr>
          <a:xfrm>
            <a:off x="421481" y="4766304"/>
            <a:ext cx="4007644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Background Noise</a:t>
            </a:r>
            <a:endParaRPr lang="en-US" sz="942" dirty="0"/>
          </a:p>
        </p:txBody>
      </p:sp>
      <p:sp>
        <p:nvSpPr>
          <p:cNvPr id="17" name="Text 14"/>
          <p:cNvSpPr/>
          <p:nvPr/>
        </p:nvSpPr>
        <p:spPr>
          <a:xfrm>
            <a:off x="421481" y="4966329"/>
            <a:ext cx="4007644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Larger models effectively filter out ambient sounds and interference</a:t>
            </a:r>
            <a:endParaRPr lang="en-US" sz="1046" dirty="0"/>
          </a:p>
        </p:txBody>
      </p:sp>
      <p:pic>
        <p:nvPicPr>
          <p:cNvPr id="1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5" y="880104"/>
            <a:ext cx="4143375" cy="2857500"/>
          </a:xfrm>
          <a:prstGeom prst="rect">
            <a:avLst/>
          </a:prstGeom>
        </p:spPr>
      </p:pic>
      <p:sp>
        <p:nvSpPr>
          <p:cNvPr id="19" name="Text 15"/>
          <p:cNvSpPr/>
          <p:nvPr/>
        </p:nvSpPr>
        <p:spPr>
          <a:xfrm>
            <a:off x="4714875" y="3794754"/>
            <a:ext cx="4143375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i="1" dirty="0">
                <a:solidFill>
                  <a:srgbClr val="6C75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Source: Whisper Model Performance Analysis, 2025</a:t>
            </a:r>
            <a:endParaRPr lang="en-US" sz="732" dirty="0"/>
          </a:p>
        </p:txBody>
      </p:sp>
      <p:sp>
        <p:nvSpPr>
          <p:cNvPr id="20" name="Text 16"/>
          <p:cNvSpPr/>
          <p:nvPr/>
        </p:nvSpPr>
        <p:spPr>
          <a:xfrm>
            <a:off x="4714875" y="4059073"/>
            <a:ext cx="4143375" cy="8001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Whisper's training on 680,000 hours of diverse audio data enables it to handle imperfect recordings, accented speech, and background noise that would challenge traditional speech recognition systems.</a:t>
            </a:r>
            <a:endParaRPr lang="en-US" sz="1046" dirty="0"/>
          </a:p>
        </p:txBody>
      </p:sp>
      <p:sp>
        <p:nvSpPr>
          <p:cNvPr id="21" name="Text 17"/>
          <p:cNvSpPr/>
          <p:nvPr/>
        </p:nvSpPr>
        <p:spPr>
          <a:xfrm>
            <a:off x="8927567" y="5316373"/>
            <a:ext cx="73558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6</a:t>
            </a:r>
            <a:endParaRPr lang="en-US" sz="942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630823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285750" y="285750"/>
            <a:ext cx="428625" cy="28575"/>
          </a:xfrm>
          <a:prstGeom prst="rect">
            <a:avLst/>
          </a:prstGeom>
          <a:solidFill>
            <a:srgbClr val="3879C9"/>
          </a:solidFill>
          <a:ln/>
        </p:spPr>
      </p:sp>
      <p:sp>
        <p:nvSpPr>
          <p:cNvPr id="4" name="Text 1"/>
          <p:cNvSpPr/>
          <p:nvPr/>
        </p:nvSpPr>
        <p:spPr>
          <a:xfrm>
            <a:off x="285750" y="400050"/>
            <a:ext cx="8572500" cy="30860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3879C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Basic Usage of Whisper</a:t>
            </a:r>
            <a:endParaRPr lang="en-US" sz="2025" dirty="0"/>
          </a:p>
        </p:txBody>
      </p:sp>
      <p:sp>
        <p:nvSpPr>
          <p:cNvPr id="5" name="Text 2"/>
          <p:cNvSpPr/>
          <p:nvPr/>
        </p:nvSpPr>
        <p:spPr>
          <a:xfrm>
            <a:off x="285750" y="880104"/>
            <a:ext cx="4143375" cy="8001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Getting started with Whisper is straightforward. The installation process and basic usage require minimal setup, making speech recognition accessible to developers of all skill levels.</a:t>
            </a:r>
            <a:endParaRPr lang="en-US" sz="1046" dirty="0"/>
          </a:p>
        </p:txBody>
      </p:sp>
      <p:sp>
        <p:nvSpPr>
          <p:cNvPr id="6" name="Shape 3"/>
          <p:cNvSpPr/>
          <p:nvPr/>
        </p:nvSpPr>
        <p:spPr>
          <a:xfrm>
            <a:off x="285750" y="1794504"/>
            <a:ext cx="4143375" cy="771525"/>
          </a:xfrm>
          <a:prstGeom prst="rect">
            <a:avLst/>
          </a:prstGeom>
          <a:solidFill>
            <a:srgbClr val="F8F9FA"/>
          </a:solidFill>
          <a:ln/>
        </p:spPr>
      </p:sp>
      <p:sp>
        <p:nvSpPr>
          <p:cNvPr id="7" name="Shape 4"/>
          <p:cNvSpPr/>
          <p:nvPr/>
        </p:nvSpPr>
        <p:spPr>
          <a:xfrm>
            <a:off x="285750" y="1794504"/>
            <a:ext cx="28575" cy="771525"/>
          </a:xfrm>
          <a:prstGeom prst="rect">
            <a:avLst/>
          </a:prstGeom>
          <a:solidFill>
            <a:srgbClr val="3879C9"/>
          </a:solidFill>
          <a:ln/>
        </p:spPr>
      </p:sp>
      <p:sp>
        <p:nvSpPr>
          <p:cNvPr id="8" name="Text 5"/>
          <p:cNvSpPr/>
          <p:nvPr/>
        </p:nvSpPr>
        <p:spPr>
          <a:xfrm>
            <a:off x="371475" y="1880229"/>
            <a:ext cx="39719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Key Insight</a:t>
            </a:r>
            <a:endParaRPr lang="en-US" sz="1046" dirty="0"/>
          </a:p>
        </p:txBody>
      </p:sp>
      <p:sp>
        <p:nvSpPr>
          <p:cNvPr id="9" name="Text 6"/>
          <p:cNvSpPr/>
          <p:nvPr/>
        </p:nvSpPr>
        <p:spPr>
          <a:xfrm>
            <a:off x="371475" y="2080254"/>
            <a:ext cx="3971925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"Always use the smallest model that meets your accuracy needs to optimize performance and resource usage."</a:t>
            </a:r>
            <a:endParaRPr lang="en-US" sz="1046" dirty="0"/>
          </a:p>
        </p:txBody>
      </p:sp>
      <p:sp>
        <p:nvSpPr>
          <p:cNvPr id="10" name="Text 7"/>
          <p:cNvSpPr/>
          <p:nvPr/>
        </p:nvSpPr>
        <p:spPr>
          <a:xfrm>
            <a:off x="421481" y="2708904"/>
            <a:ext cx="4007644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Installation Requirements</a:t>
            </a:r>
            <a:endParaRPr lang="en-US" sz="942" dirty="0"/>
          </a:p>
        </p:txBody>
      </p:sp>
      <p:sp>
        <p:nvSpPr>
          <p:cNvPr id="11" name="Text 8"/>
          <p:cNvSpPr/>
          <p:nvPr/>
        </p:nvSpPr>
        <p:spPr>
          <a:xfrm>
            <a:off x="421481" y="2908929"/>
            <a:ext cx="4007644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Python with pip and ffmpeg for audio processing</a:t>
            </a:r>
            <a:endParaRPr lang="en-US" sz="1046" dirty="0"/>
          </a:p>
        </p:txBody>
      </p:sp>
      <p:sp>
        <p:nvSpPr>
          <p:cNvPr id="12" name="Text 9"/>
          <p:cNvSpPr/>
          <p:nvPr/>
        </p:nvSpPr>
        <p:spPr>
          <a:xfrm>
            <a:off x="421481" y="3194679"/>
            <a:ext cx="4007644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Model Selection</a:t>
            </a:r>
            <a:endParaRPr lang="en-US" sz="942" dirty="0"/>
          </a:p>
        </p:txBody>
      </p:sp>
      <p:sp>
        <p:nvSpPr>
          <p:cNvPr id="13" name="Text 10"/>
          <p:cNvSpPr/>
          <p:nvPr/>
        </p:nvSpPr>
        <p:spPr>
          <a:xfrm>
            <a:off x="421481" y="3394704"/>
            <a:ext cx="4007644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Choose based on language, accuracy needs, and available VRAM</a:t>
            </a:r>
            <a:endParaRPr lang="en-US" sz="1046" dirty="0"/>
          </a:p>
        </p:txBody>
      </p:sp>
      <p:sp>
        <p:nvSpPr>
          <p:cNvPr id="14" name="Text 11"/>
          <p:cNvSpPr/>
          <p:nvPr/>
        </p:nvSpPr>
        <p:spPr>
          <a:xfrm>
            <a:off x="421481" y="3880479"/>
            <a:ext cx="4007644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Audio Format Support</a:t>
            </a:r>
            <a:endParaRPr lang="en-US" sz="942" dirty="0"/>
          </a:p>
        </p:txBody>
      </p:sp>
      <p:sp>
        <p:nvSpPr>
          <p:cNvPr id="15" name="Text 12"/>
          <p:cNvSpPr/>
          <p:nvPr/>
        </p:nvSpPr>
        <p:spPr>
          <a:xfrm>
            <a:off x="421481" y="4080504"/>
            <a:ext cx="4007644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Compatible with most common audio formats (MP3, WAV, etc.)</a:t>
            </a:r>
            <a:endParaRPr lang="en-US" sz="1046" dirty="0"/>
          </a:p>
        </p:txBody>
      </p:sp>
      <p:sp>
        <p:nvSpPr>
          <p:cNvPr id="16" name="Text 13"/>
          <p:cNvSpPr/>
          <p:nvPr/>
        </p:nvSpPr>
        <p:spPr>
          <a:xfrm>
            <a:off x="421481" y="4566279"/>
            <a:ext cx="4007644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Output Options</a:t>
            </a:r>
            <a:endParaRPr lang="en-US" sz="942" dirty="0"/>
          </a:p>
        </p:txBody>
      </p:sp>
      <p:sp>
        <p:nvSpPr>
          <p:cNvPr id="17" name="Text 14"/>
          <p:cNvSpPr/>
          <p:nvPr/>
        </p:nvSpPr>
        <p:spPr>
          <a:xfrm>
            <a:off x="421481" y="4766304"/>
            <a:ext cx="4007644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Full text, segments with timestamps, and confidence scores</a:t>
            </a:r>
            <a:endParaRPr lang="en-US" sz="1046" dirty="0"/>
          </a:p>
        </p:txBody>
      </p:sp>
      <p:sp>
        <p:nvSpPr>
          <p:cNvPr id="18" name="Shape 15"/>
          <p:cNvSpPr/>
          <p:nvPr/>
        </p:nvSpPr>
        <p:spPr>
          <a:xfrm>
            <a:off x="4714875" y="880104"/>
            <a:ext cx="4143375" cy="3429000"/>
          </a:xfrm>
          <a:prstGeom prst="rect">
            <a:avLst/>
          </a:prstGeom>
          <a:solidFill>
            <a:srgbClr val="F8F9FA"/>
          </a:solidFill>
          <a:ln/>
        </p:spPr>
      </p:sp>
      <p:sp>
        <p:nvSpPr>
          <p:cNvPr id="19" name="Text 16"/>
          <p:cNvSpPr/>
          <p:nvPr/>
        </p:nvSpPr>
        <p:spPr>
          <a:xfrm>
            <a:off x="4800600" y="987261"/>
            <a:ext cx="3223785" cy="32146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212529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# Install Whisper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212529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pip install -U openai-whisper</a:t>
            </a:r>
            <a:endParaRPr lang="en-US" sz="837" dirty="0"/>
          </a:p>
          <a:p>
            <a:pPr indent="0" marL="0">
              <a:buNone/>
            </a:pP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212529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# Install ffmpeg (OS-specific)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212529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# Windows: choco install ffmpeg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212529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# MacOS: brew install ffmpeg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212529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# Linux: apt install ffmpeg</a:t>
            </a:r>
            <a:endParaRPr lang="en-US" sz="837" dirty="0"/>
          </a:p>
          <a:p>
            <a:pPr indent="0" marL="0">
              <a:buNone/>
            </a:pP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212529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# Basic usage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212529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import whisper</a:t>
            </a:r>
            <a:endParaRPr lang="en-US" sz="837" dirty="0"/>
          </a:p>
          <a:p>
            <a:pPr indent="0" marL="0">
              <a:buNone/>
            </a:pP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212529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# Load model (tiny, base, small, medium, large)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212529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model = whisper.load_model("base.en")</a:t>
            </a:r>
            <a:endParaRPr lang="en-US" sz="837" dirty="0"/>
          </a:p>
          <a:p>
            <a:pPr indent="0" marL="0">
              <a:buNone/>
            </a:pP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212529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# Transcribe audio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212529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result = model.transcribe("audio_file.mp3")</a:t>
            </a:r>
            <a:endParaRPr lang="en-US" sz="837" dirty="0"/>
          </a:p>
          <a:p>
            <a:pPr indent="0" marL="0">
              <a:buNone/>
            </a:pP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212529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# Print transcription</a:t>
            </a:r>
            <a:endParaRPr lang="en-US" sz="837" dirty="0"/>
          </a:p>
          <a:p>
            <a:pPr indent="0" marL="0">
              <a:buNone/>
            </a:pPr>
            <a:r>
              <a:rPr lang="en-US" sz="837" dirty="0">
                <a:solidFill>
                  <a:srgbClr val="212529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print(result["text"])</a:t>
            </a:r>
            <a:endParaRPr lang="en-US" sz="837" dirty="0"/>
          </a:p>
        </p:txBody>
      </p:sp>
      <p:pic>
        <p:nvPicPr>
          <p:cNvPr id="20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5" y="4423404"/>
            <a:ext cx="4143375" cy="1714500"/>
          </a:xfrm>
          <a:prstGeom prst="rect">
            <a:avLst/>
          </a:prstGeom>
        </p:spPr>
      </p:pic>
      <p:sp>
        <p:nvSpPr>
          <p:cNvPr id="21" name="Text 17"/>
          <p:cNvSpPr/>
          <p:nvPr/>
        </p:nvSpPr>
        <p:spPr>
          <a:xfrm>
            <a:off x="4714875" y="6195054"/>
            <a:ext cx="4143375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i="1" dirty="0">
                <a:solidFill>
                  <a:srgbClr val="6C75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Source: Whisper Documentation, 2025</a:t>
            </a:r>
            <a:endParaRPr lang="en-US" sz="732" dirty="0"/>
          </a:p>
        </p:txBody>
      </p:sp>
      <p:sp>
        <p:nvSpPr>
          <p:cNvPr id="22" name="Text 18"/>
          <p:cNvSpPr/>
          <p:nvPr/>
        </p:nvSpPr>
        <p:spPr>
          <a:xfrm>
            <a:off x="8927567" y="6295067"/>
            <a:ext cx="73558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7</a:t>
            </a:r>
            <a:endParaRPr lang="en-US" sz="942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116473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285750" y="285750"/>
            <a:ext cx="428625" cy="28575"/>
          </a:xfrm>
          <a:prstGeom prst="rect">
            <a:avLst/>
          </a:prstGeom>
          <a:solidFill>
            <a:srgbClr val="3879C9"/>
          </a:solidFill>
          <a:ln/>
        </p:spPr>
      </p:sp>
      <p:sp>
        <p:nvSpPr>
          <p:cNvPr id="4" name="Text 1"/>
          <p:cNvSpPr/>
          <p:nvPr/>
        </p:nvSpPr>
        <p:spPr>
          <a:xfrm>
            <a:off x="285750" y="400050"/>
            <a:ext cx="8572500" cy="30860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3879C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Advanced Usage Techniques</a:t>
            </a:r>
            <a:endParaRPr lang="en-US" sz="2025" dirty="0"/>
          </a:p>
        </p:txBody>
      </p:sp>
      <p:sp>
        <p:nvSpPr>
          <p:cNvPr id="5" name="Text 2"/>
          <p:cNvSpPr/>
          <p:nvPr/>
        </p:nvSpPr>
        <p:spPr>
          <a:xfrm>
            <a:off x="285750" y="880104"/>
            <a:ext cx="4143375" cy="8001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Whisper offers powerful advanced features that extend beyond basic transcription, enabling sophisticated speech processing applications across multiple languages and audio conditions.</a:t>
            </a:r>
            <a:endParaRPr lang="en-US" sz="1046" dirty="0"/>
          </a:p>
        </p:txBody>
      </p:sp>
      <p:sp>
        <p:nvSpPr>
          <p:cNvPr id="6" name="Shape 3"/>
          <p:cNvSpPr/>
          <p:nvPr/>
        </p:nvSpPr>
        <p:spPr>
          <a:xfrm>
            <a:off x="285750" y="1794504"/>
            <a:ext cx="4143375" cy="971550"/>
          </a:xfrm>
          <a:prstGeom prst="rect">
            <a:avLst/>
          </a:prstGeom>
          <a:solidFill>
            <a:srgbClr val="F8F9FA"/>
          </a:solidFill>
          <a:ln/>
        </p:spPr>
      </p:sp>
      <p:sp>
        <p:nvSpPr>
          <p:cNvPr id="7" name="Shape 4"/>
          <p:cNvSpPr/>
          <p:nvPr/>
        </p:nvSpPr>
        <p:spPr>
          <a:xfrm>
            <a:off x="285750" y="1794504"/>
            <a:ext cx="28575" cy="971550"/>
          </a:xfrm>
          <a:prstGeom prst="rect">
            <a:avLst/>
          </a:prstGeom>
          <a:solidFill>
            <a:srgbClr val="3879C9"/>
          </a:solidFill>
          <a:ln/>
        </p:spPr>
      </p:sp>
      <p:sp>
        <p:nvSpPr>
          <p:cNvPr id="8" name="Text 5"/>
          <p:cNvSpPr/>
          <p:nvPr/>
        </p:nvSpPr>
        <p:spPr>
          <a:xfrm>
            <a:off x="371475" y="1880229"/>
            <a:ext cx="39719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Key Insight</a:t>
            </a:r>
            <a:endParaRPr lang="en-US" sz="1046" dirty="0"/>
          </a:p>
        </p:txBody>
      </p:sp>
      <p:sp>
        <p:nvSpPr>
          <p:cNvPr id="9" name="Text 6"/>
          <p:cNvSpPr/>
          <p:nvPr/>
        </p:nvSpPr>
        <p:spPr>
          <a:xfrm>
            <a:off x="371475" y="2080254"/>
            <a:ext cx="3971925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"Whisper's language detection and translation capabilities make it a universal speech processing solution for global applications."</a:t>
            </a:r>
            <a:endParaRPr lang="en-US" sz="1046" dirty="0"/>
          </a:p>
        </p:txBody>
      </p:sp>
      <p:sp>
        <p:nvSpPr>
          <p:cNvPr id="10" name="Text 7"/>
          <p:cNvSpPr/>
          <p:nvPr/>
        </p:nvSpPr>
        <p:spPr>
          <a:xfrm>
            <a:off x="421481" y="2908929"/>
            <a:ext cx="4007644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Language Detection</a:t>
            </a:r>
            <a:endParaRPr lang="en-US" sz="942" dirty="0"/>
          </a:p>
        </p:txBody>
      </p:sp>
      <p:sp>
        <p:nvSpPr>
          <p:cNvPr id="11" name="Text 8"/>
          <p:cNvSpPr/>
          <p:nvPr/>
        </p:nvSpPr>
        <p:spPr>
          <a:xfrm>
            <a:off x="421481" y="3108954"/>
            <a:ext cx="4007644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Automatically identifies the spoken language with high confidence</a:t>
            </a:r>
            <a:endParaRPr lang="en-US" sz="1046" dirty="0"/>
          </a:p>
        </p:txBody>
      </p:sp>
      <p:sp>
        <p:nvSpPr>
          <p:cNvPr id="12" name="Text 9"/>
          <p:cNvSpPr/>
          <p:nvPr/>
        </p:nvSpPr>
        <p:spPr>
          <a:xfrm>
            <a:off x="421481" y="3594729"/>
            <a:ext cx="4007644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Translation to English</a:t>
            </a:r>
            <a:endParaRPr lang="en-US" sz="942" dirty="0"/>
          </a:p>
        </p:txBody>
      </p:sp>
      <p:sp>
        <p:nvSpPr>
          <p:cNvPr id="13" name="Text 10"/>
          <p:cNvSpPr/>
          <p:nvPr/>
        </p:nvSpPr>
        <p:spPr>
          <a:xfrm>
            <a:off x="421481" y="3794754"/>
            <a:ext cx="4007644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Translates non-English speech directly to English text</a:t>
            </a:r>
            <a:endParaRPr lang="en-US" sz="1046" dirty="0"/>
          </a:p>
        </p:txBody>
      </p:sp>
      <p:sp>
        <p:nvSpPr>
          <p:cNvPr id="14" name="Text 11"/>
          <p:cNvSpPr/>
          <p:nvPr/>
        </p:nvSpPr>
        <p:spPr>
          <a:xfrm>
            <a:off x="421481" y="4080504"/>
            <a:ext cx="4007644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Long-form Audio Processing</a:t>
            </a:r>
            <a:endParaRPr lang="en-US" sz="942" dirty="0"/>
          </a:p>
        </p:txBody>
      </p:sp>
      <p:sp>
        <p:nvSpPr>
          <p:cNvPr id="15" name="Text 12"/>
          <p:cNvSpPr/>
          <p:nvPr/>
        </p:nvSpPr>
        <p:spPr>
          <a:xfrm>
            <a:off x="421481" y="4280529"/>
            <a:ext cx="4007644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Handles extended audio by processing in 30-second segments</a:t>
            </a:r>
            <a:endParaRPr lang="en-US" sz="1046" dirty="0"/>
          </a:p>
        </p:txBody>
      </p:sp>
      <p:sp>
        <p:nvSpPr>
          <p:cNvPr id="16" name="Text 13"/>
          <p:cNvSpPr/>
          <p:nvPr/>
        </p:nvSpPr>
        <p:spPr>
          <a:xfrm>
            <a:off x="421481" y="4766304"/>
            <a:ext cx="4007644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Timestamp Generation</a:t>
            </a:r>
            <a:endParaRPr lang="en-US" sz="942" dirty="0"/>
          </a:p>
        </p:txBody>
      </p:sp>
      <p:sp>
        <p:nvSpPr>
          <p:cNvPr id="17" name="Text 14"/>
          <p:cNvSpPr/>
          <p:nvPr/>
        </p:nvSpPr>
        <p:spPr>
          <a:xfrm>
            <a:off x="421481" y="4966329"/>
            <a:ext cx="4007644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Creates precise word-level timestamps for subtitling</a:t>
            </a:r>
            <a:endParaRPr lang="en-US" sz="1046" dirty="0"/>
          </a:p>
        </p:txBody>
      </p:sp>
      <p:sp>
        <p:nvSpPr>
          <p:cNvPr id="18" name="Shape 15"/>
          <p:cNvSpPr/>
          <p:nvPr/>
        </p:nvSpPr>
        <p:spPr>
          <a:xfrm>
            <a:off x="4714875" y="880104"/>
            <a:ext cx="4143375" cy="2571750"/>
          </a:xfrm>
          <a:prstGeom prst="rect">
            <a:avLst/>
          </a:prstGeom>
          <a:solidFill>
            <a:srgbClr val="F8F9FA"/>
          </a:solidFill>
          <a:ln/>
        </p:spPr>
      </p:sp>
      <p:sp>
        <p:nvSpPr>
          <p:cNvPr id="19" name="Text 16"/>
          <p:cNvSpPr/>
          <p:nvPr/>
        </p:nvSpPr>
        <p:spPr>
          <a:xfrm>
            <a:off x="4800600" y="983689"/>
            <a:ext cx="2640760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6A9955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# Language detection and translation example</a:t>
            </a:r>
            <a:endParaRPr lang="en-US" sz="732" dirty="0"/>
          </a:p>
        </p:txBody>
      </p:sp>
      <p:sp>
        <p:nvSpPr>
          <p:cNvPr id="20" name="Text 17"/>
          <p:cNvSpPr/>
          <p:nvPr/>
        </p:nvSpPr>
        <p:spPr>
          <a:xfrm>
            <a:off x="4800600" y="1133708"/>
            <a:ext cx="1560463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result = model.transcribe(
</a:t>
            </a:r>
            <a:endParaRPr lang="en-US" sz="732" dirty="0"/>
          </a:p>
        </p:txBody>
      </p:sp>
      <p:sp>
        <p:nvSpPr>
          <p:cNvPr id="21" name="Text 18"/>
          <p:cNvSpPr/>
          <p:nvPr/>
        </p:nvSpPr>
        <p:spPr>
          <a:xfrm>
            <a:off x="4800600" y="1283726"/>
            <a:ext cx="1260370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"audio_file.mp3",
</a:t>
            </a:r>
            <a:endParaRPr lang="en-US" sz="732" dirty="0"/>
          </a:p>
        </p:txBody>
      </p:sp>
      <p:sp>
        <p:nvSpPr>
          <p:cNvPr id="22" name="Text 19"/>
          <p:cNvSpPr/>
          <p:nvPr/>
        </p:nvSpPr>
        <p:spPr>
          <a:xfrm>
            <a:off x="4800600" y="1433745"/>
            <a:ext cx="1020301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verbose=True,
</a:t>
            </a:r>
            <a:endParaRPr lang="en-US" sz="732" dirty="0"/>
          </a:p>
        </p:txBody>
      </p:sp>
      <p:sp>
        <p:nvSpPr>
          <p:cNvPr id="23" name="Text 20"/>
          <p:cNvSpPr/>
          <p:nvPr/>
        </p:nvSpPr>
        <p:spPr>
          <a:xfrm>
            <a:off x="4800600" y="1583764"/>
            <a:ext cx="1200345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language="auto",
</a:t>
            </a:r>
            <a:endParaRPr lang="en-US" sz="732" dirty="0"/>
          </a:p>
        </p:txBody>
      </p:sp>
      <p:sp>
        <p:nvSpPr>
          <p:cNvPr id="24" name="Text 21"/>
          <p:cNvSpPr/>
          <p:nvPr/>
        </p:nvSpPr>
        <p:spPr>
          <a:xfrm>
            <a:off x="4800600" y="1733783"/>
            <a:ext cx="1200345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task="translate"
</a:t>
            </a:r>
            <a:endParaRPr lang="en-US" sz="732" dirty="0"/>
          </a:p>
        </p:txBody>
      </p:sp>
      <p:sp>
        <p:nvSpPr>
          <p:cNvPr id="25" name="Text 22"/>
          <p:cNvSpPr/>
          <p:nvPr/>
        </p:nvSpPr>
        <p:spPr>
          <a:xfrm>
            <a:off x="4800600" y="1883801"/>
            <a:ext cx="60024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)
</a:t>
            </a:r>
            <a:endParaRPr lang="en-US" sz="732" dirty="0"/>
          </a:p>
        </p:txBody>
      </p:sp>
      <p:sp>
        <p:nvSpPr>
          <p:cNvPr id="26" name="Text 23"/>
          <p:cNvSpPr/>
          <p:nvPr/>
        </p:nvSpPr>
        <p:spPr>
          <a:xfrm>
            <a:off x="4800600" y="2183839"/>
            <a:ext cx="2040601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6A9955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# Advanced options with timestamps</a:t>
            </a:r>
            <a:endParaRPr lang="en-US" sz="732" dirty="0"/>
          </a:p>
        </p:txBody>
      </p:sp>
      <p:sp>
        <p:nvSpPr>
          <p:cNvPr id="27" name="Text 24"/>
          <p:cNvSpPr/>
          <p:nvPr/>
        </p:nvSpPr>
        <p:spPr>
          <a:xfrm>
            <a:off x="4800600" y="2333858"/>
            <a:ext cx="2040601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options = whisper.DecodingOptions(
</a:t>
            </a:r>
            <a:endParaRPr lang="en-US" sz="732" dirty="0"/>
          </a:p>
        </p:txBody>
      </p:sp>
      <p:sp>
        <p:nvSpPr>
          <p:cNvPr id="28" name="Text 25"/>
          <p:cNvSpPr/>
          <p:nvPr/>
        </p:nvSpPr>
        <p:spPr>
          <a:xfrm>
            <a:off x="4800600" y="2483876"/>
            <a:ext cx="1080325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language="nl",
</a:t>
            </a:r>
            <a:endParaRPr lang="en-US" sz="732" dirty="0"/>
          </a:p>
        </p:txBody>
      </p:sp>
      <p:sp>
        <p:nvSpPr>
          <p:cNvPr id="29" name="Text 26"/>
          <p:cNvSpPr/>
          <p:nvPr/>
        </p:nvSpPr>
        <p:spPr>
          <a:xfrm>
            <a:off x="4800600" y="2633895"/>
            <a:ext cx="1320394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task="transcribe",
</a:t>
            </a:r>
            <a:endParaRPr lang="en-US" sz="732" dirty="0"/>
          </a:p>
        </p:txBody>
      </p:sp>
      <p:sp>
        <p:nvSpPr>
          <p:cNvPr id="30" name="Text 27"/>
          <p:cNvSpPr/>
          <p:nvPr/>
        </p:nvSpPr>
        <p:spPr>
          <a:xfrm>
            <a:off x="4800600" y="2783914"/>
            <a:ext cx="1740508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without_timestamps=False,
</a:t>
            </a:r>
            <a:endParaRPr lang="en-US" sz="732" dirty="0"/>
          </a:p>
        </p:txBody>
      </p:sp>
      <p:sp>
        <p:nvSpPr>
          <p:cNvPr id="31" name="Text 28"/>
          <p:cNvSpPr/>
          <p:nvPr/>
        </p:nvSpPr>
        <p:spPr>
          <a:xfrm>
            <a:off x="4800600" y="2933933"/>
            <a:ext cx="1440414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    word_timestamps=True
</a:t>
            </a:r>
            <a:endParaRPr lang="en-US" sz="732" dirty="0"/>
          </a:p>
        </p:txBody>
      </p:sp>
      <p:sp>
        <p:nvSpPr>
          <p:cNvPr id="32" name="Text 29"/>
          <p:cNvSpPr/>
          <p:nvPr/>
        </p:nvSpPr>
        <p:spPr>
          <a:xfrm>
            <a:off x="4800600" y="3083951"/>
            <a:ext cx="60024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)
</a:t>
            </a:r>
            <a:endParaRPr lang="en-US" sz="732" dirty="0"/>
          </a:p>
        </p:txBody>
      </p:sp>
      <p:sp>
        <p:nvSpPr>
          <p:cNvPr id="33" name="Text 30"/>
          <p:cNvSpPr/>
          <p:nvPr/>
        </p:nvSpPr>
        <p:spPr>
          <a:xfrm>
            <a:off x="4800600" y="3233970"/>
            <a:ext cx="2640760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result = whisper.decode(model, mel, options)</a:t>
            </a:r>
            <a:endParaRPr lang="en-US" sz="732" dirty="0"/>
          </a:p>
        </p:txBody>
      </p:sp>
      <p:pic>
        <p:nvPicPr>
          <p:cNvPr id="3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5" y="3623304"/>
            <a:ext cx="4143375" cy="2000250"/>
          </a:xfrm>
          <a:prstGeom prst="rect">
            <a:avLst/>
          </a:prstGeom>
        </p:spPr>
      </p:pic>
      <p:sp>
        <p:nvSpPr>
          <p:cNvPr id="35" name="Text 31"/>
          <p:cNvSpPr/>
          <p:nvPr/>
        </p:nvSpPr>
        <p:spPr>
          <a:xfrm>
            <a:off x="4714875" y="5680704"/>
            <a:ext cx="4143375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i="1" dirty="0">
                <a:solidFill>
                  <a:srgbClr val="6C75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Source: Whisper Model Performance Analysis, 2025</a:t>
            </a:r>
            <a:endParaRPr lang="en-US" sz="732" dirty="0"/>
          </a:p>
        </p:txBody>
      </p:sp>
      <p:sp>
        <p:nvSpPr>
          <p:cNvPr id="36" name="Text 32"/>
          <p:cNvSpPr/>
          <p:nvPr/>
        </p:nvSpPr>
        <p:spPr>
          <a:xfrm>
            <a:off x="8927567" y="5780717"/>
            <a:ext cx="73558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8</a:t>
            </a:r>
            <a:endParaRPr lang="en-US" sz="942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228600" y="228600"/>
            <a:ext cx="428625" cy="28575"/>
          </a:xfrm>
          <a:prstGeom prst="rect">
            <a:avLst/>
          </a:prstGeom>
          <a:solidFill>
            <a:srgbClr val="3879C9"/>
          </a:solidFill>
          <a:ln/>
        </p:spPr>
      </p:sp>
      <p:sp>
        <p:nvSpPr>
          <p:cNvPr id="4" name="Text 1"/>
          <p:cNvSpPr/>
          <p:nvPr/>
        </p:nvSpPr>
        <p:spPr>
          <a:xfrm>
            <a:off x="228600" y="342900"/>
            <a:ext cx="8686800" cy="30860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3879C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Practical Applications of Whisper Technology</a:t>
            </a:r>
            <a:endParaRPr lang="en-US" sz="2025" dirty="0"/>
          </a:p>
        </p:txBody>
      </p:sp>
      <p:sp>
        <p:nvSpPr>
          <p:cNvPr id="5" name="Text 2"/>
          <p:cNvSpPr/>
          <p:nvPr/>
        </p:nvSpPr>
        <p:spPr>
          <a:xfrm>
            <a:off x="228600" y="794379"/>
            <a:ext cx="4229100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Whisper's versatility and accuracy enable a wide range of practical applications across industries, transforming how we interact with speech-based content and services.</a:t>
            </a:r>
            <a:endParaRPr lang="en-US" sz="1046" dirty="0"/>
          </a:p>
        </p:txBody>
      </p:sp>
      <p:sp>
        <p:nvSpPr>
          <p:cNvPr id="6" name="Shape 3"/>
          <p:cNvSpPr/>
          <p:nvPr/>
        </p:nvSpPr>
        <p:spPr>
          <a:xfrm>
            <a:off x="228600" y="1480179"/>
            <a:ext cx="4229100" cy="971550"/>
          </a:xfrm>
          <a:prstGeom prst="rect">
            <a:avLst/>
          </a:prstGeom>
          <a:solidFill>
            <a:srgbClr val="F8F9FA"/>
          </a:solidFill>
          <a:ln/>
        </p:spPr>
      </p:sp>
      <p:sp>
        <p:nvSpPr>
          <p:cNvPr id="7" name="Shape 4"/>
          <p:cNvSpPr/>
          <p:nvPr/>
        </p:nvSpPr>
        <p:spPr>
          <a:xfrm>
            <a:off x="228600" y="1480179"/>
            <a:ext cx="28575" cy="971550"/>
          </a:xfrm>
          <a:prstGeom prst="rect">
            <a:avLst/>
          </a:prstGeom>
          <a:solidFill>
            <a:srgbClr val="3879C9"/>
          </a:solidFill>
          <a:ln/>
        </p:spPr>
      </p:sp>
      <p:sp>
        <p:nvSpPr>
          <p:cNvPr id="8" name="Text 5"/>
          <p:cNvSpPr/>
          <p:nvPr/>
        </p:nvSpPr>
        <p:spPr>
          <a:xfrm>
            <a:off x="314325" y="1565904"/>
            <a:ext cx="405765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Key Insight</a:t>
            </a:r>
            <a:endParaRPr lang="en-US" sz="1046" dirty="0"/>
          </a:p>
        </p:txBody>
      </p:sp>
      <p:sp>
        <p:nvSpPr>
          <p:cNvPr id="9" name="Text 6"/>
          <p:cNvSpPr/>
          <p:nvPr/>
        </p:nvSpPr>
        <p:spPr>
          <a:xfrm>
            <a:off x="314325" y="1765929"/>
            <a:ext cx="4057650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"Whisper's open-source nature has democratized access to high-quality speech recognition, enabling innovation across sectors previously limited by proprietary technology."</a:t>
            </a:r>
            <a:endParaRPr lang="en-US" sz="1046" dirty="0"/>
          </a:p>
        </p:txBody>
      </p:sp>
      <p:sp>
        <p:nvSpPr>
          <p:cNvPr id="10" name="Text 7"/>
          <p:cNvSpPr/>
          <p:nvPr/>
        </p:nvSpPr>
        <p:spPr>
          <a:xfrm>
            <a:off x="335756" y="2566029"/>
            <a:ext cx="4121944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Media &amp; Entertainment</a:t>
            </a:r>
            <a:endParaRPr lang="en-US" sz="942" dirty="0"/>
          </a:p>
        </p:txBody>
      </p:sp>
      <p:sp>
        <p:nvSpPr>
          <p:cNvPr id="11" name="Text 8"/>
          <p:cNvSpPr/>
          <p:nvPr/>
        </p:nvSpPr>
        <p:spPr>
          <a:xfrm>
            <a:off x="335756" y="2766054"/>
            <a:ext cx="4121944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Automated subtitling, content indexing, and translation</a:t>
            </a:r>
            <a:endParaRPr lang="en-US" sz="1046" dirty="0"/>
          </a:p>
        </p:txBody>
      </p:sp>
      <p:sp>
        <p:nvSpPr>
          <p:cNvPr id="12" name="Text 9"/>
          <p:cNvSpPr/>
          <p:nvPr/>
        </p:nvSpPr>
        <p:spPr>
          <a:xfrm>
            <a:off x="335756" y="3023229"/>
            <a:ext cx="4121944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Healthcare</a:t>
            </a:r>
            <a:endParaRPr lang="en-US" sz="942" dirty="0"/>
          </a:p>
        </p:txBody>
      </p:sp>
      <p:sp>
        <p:nvSpPr>
          <p:cNvPr id="13" name="Text 10"/>
          <p:cNvSpPr/>
          <p:nvPr/>
        </p:nvSpPr>
        <p:spPr>
          <a:xfrm>
            <a:off x="335756" y="3223254"/>
            <a:ext cx="4121944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Medical transcription, patient documentation, accessibility</a:t>
            </a:r>
            <a:endParaRPr lang="en-US" sz="1046" dirty="0"/>
          </a:p>
        </p:txBody>
      </p:sp>
      <p:sp>
        <p:nvSpPr>
          <p:cNvPr id="14" name="Text 11"/>
          <p:cNvSpPr/>
          <p:nvPr/>
        </p:nvSpPr>
        <p:spPr>
          <a:xfrm>
            <a:off x="335756" y="3480429"/>
            <a:ext cx="4121944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Education</a:t>
            </a:r>
            <a:endParaRPr lang="en-US" sz="942" dirty="0"/>
          </a:p>
        </p:txBody>
      </p:sp>
      <p:sp>
        <p:nvSpPr>
          <p:cNvPr id="15" name="Text 12"/>
          <p:cNvSpPr/>
          <p:nvPr/>
        </p:nvSpPr>
        <p:spPr>
          <a:xfrm>
            <a:off x="335756" y="3680454"/>
            <a:ext cx="4121944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Lecture transcription, language learning, accessibility tools</a:t>
            </a:r>
            <a:endParaRPr lang="en-US" sz="1046" dirty="0"/>
          </a:p>
        </p:txBody>
      </p:sp>
      <p:sp>
        <p:nvSpPr>
          <p:cNvPr id="16" name="Text 13"/>
          <p:cNvSpPr/>
          <p:nvPr/>
        </p:nvSpPr>
        <p:spPr>
          <a:xfrm>
            <a:off x="335756" y="3937629"/>
            <a:ext cx="4121944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Business &amp; Productivity</a:t>
            </a:r>
            <a:endParaRPr lang="en-US" sz="942" dirty="0"/>
          </a:p>
        </p:txBody>
      </p:sp>
      <p:sp>
        <p:nvSpPr>
          <p:cNvPr id="17" name="Text 14"/>
          <p:cNvSpPr/>
          <p:nvPr/>
        </p:nvSpPr>
        <p:spPr>
          <a:xfrm>
            <a:off x="335756" y="4137654"/>
            <a:ext cx="4121944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Meeting transcription, voice assistants, customer service</a:t>
            </a:r>
            <a:endParaRPr lang="en-US" sz="1046" dirty="0"/>
          </a:p>
        </p:txBody>
      </p:sp>
      <p:pic>
        <p:nvPicPr>
          <p:cNvPr id="1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300" y="794379"/>
            <a:ext cx="4229100" cy="2714625"/>
          </a:xfrm>
          <a:prstGeom prst="rect">
            <a:avLst/>
          </a:prstGeom>
        </p:spPr>
      </p:pic>
      <p:sp>
        <p:nvSpPr>
          <p:cNvPr id="19" name="Text 15"/>
          <p:cNvSpPr/>
          <p:nvPr/>
        </p:nvSpPr>
        <p:spPr>
          <a:xfrm>
            <a:off x="4686300" y="3537579"/>
            <a:ext cx="4229100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i="1" dirty="0">
                <a:solidFill>
                  <a:srgbClr val="6C757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Source: Speech Recognition Market Analysis, 2025</a:t>
            </a:r>
            <a:endParaRPr lang="en-US" sz="732" dirty="0"/>
          </a:p>
        </p:txBody>
      </p:sp>
      <p:sp>
        <p:nvSpPr>
          <p:cNvPr id="20" name="Text 16"/>
          <p:cNvSpPr/>
          <p:nvPr/>
        </p:nvSpPr>
        <p:spPr>
          <a:xfrm>
            <a:off x="4686300" y="3773323"/>
            <a:ext cx="4229100" cy="8001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12121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The accessibility of Whisper has accelerated adoption across sectors, with media and healthcare seeing the most transformative impact due to their heavy reliance on accurate transcription.</a:t>
            </a:r>
            <a:endParaRPr lang="en-US" sz="1046" dirty="0"/>
          </a:p>
        </p:txBody>
      </p:sp>
      <p:sp>
        <p:nvSpPr>
          <p:cNvPr id="21" name="Text 17"/>
          <p:cNvSpPr/>
          <p:nvPr/>
        </p:nvSpPr>
        <p:spPr>
          <a:xfrm>
            <a:off x="8927567" y="4807744"/>
            <a:ext cx="73558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9</a:t>
            </a:r>
            <a:endParaRPr lang="en-US" sz="942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2025-09-30T16:31:37Z</dcterms:created>
  <dcterms:modified xsi:type="dcterms:W3CDTF">2025-09-30T16:31:37Z</dcterms:modified>
</cp:coreProperties>
</file>