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9728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E1988-0EB9-B34F-BE64-16515D1491A3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29777-BFEE-7149-B1D6-8009C6FAF0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968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29777-BFEE-7149-B1D6-8009C6FAF0E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848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總共有五種對位法 最簡易的對位法</a:t>
            </a:r>
          </a:p>
          <a:p>
            <a:endParaRPr kumimoji="1" lang="zh-TW" altLang="en-US" dirty="0" smtClean="0"/>
          </a:p>
          <a:p>
            <a:r>
              <a:rPr kumimoji="1" lang="en-US" altLang="zh-TW" dirty="0" smtClean="0"/>
              <a:t>4,5</a:t>
            </a:r>
            <a:r>
              <a:rPr kumimoji="1" lang="zh-TW" altLang="en-US" dirty="0" smtClean="0"/>
              <a:t>度完全和諧</a:t>
            </a:r>
          </a:p>
          <a:p>
            <a:r>
              <a:rPr kumimoji="1" lang="en-US" altLang="zh-TW" dirty="0" smtClean="0"/>
              <a:t>3,6</a:t>
            </a:r>
            <a:r>
              <a:rPr kumimoji="1" lang="zh-TW" altLang="en-US" dirty="0" smtClean="0"/>
              <a:t>度不完全和諧</a:t>
            </a:r>
          </a:p>
          <a:p>
            <a:r>
              <a:rPr kumimoji="1" lang="en-US" altLang="zh-TW" dirty="0" smtClean="0"/>
              <a:t>2,7</a:t>
            </a:r>
            <a:r>
              <a:rPr kumimoji="1" lang="zh-TW" altLang="en-US" dirty="0" smtClean="0"/>
              <a:t>度不和諧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29777-BFEE-7149-B1D6-8009C6FAF0E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66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45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29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1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5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766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73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091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6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4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6238-A0A4-9D49-942C-EA65594FA7D5}" type="datetimeFigureOut">
              <a:rPr kumimoji="1" lang="zh-TW" altLang="en-US" smtClean="0"/>
              <a:t>2017/9/11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3D01-4517-CC44-97F6-C500A45C86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6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370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3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492126"/>
            <a:ext cx="1917700" cy="561974"/>
          </a:xfrm>
        </p:spPr>
        <p:txBody>
          <a:bodyPr>
            <a:normAutofit fontScale="90000"/>
          </a:bodyPr>
          <a:lstStyle/>
          <a:p>
            <a:r>
              <a:rPr kumimoji="1" lang="en-US" altLang="zh-TW" sz="2000" dirty="0" smtClean="0"/>
              <a:t>Magnitude (</a:t>
            </a:r>
            <a:r>
              <a:rPr kumimoji="1" lang="zh-TW" altLang="en-US" sz="2000" dirty="0" smtClean="0"/>
              <a:t>響度</a:t>
            </a:r>
            <a:r>
              <a:rPr kumimoji="1" lang="en-US" altLang="zh-TW" sz="2000" dirty="0" smtClean="0"/>
              <a:t>)</a:t>
            </a:r>
            <a:endParaRPr kumimoji="1"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646113"/>
            <a:ext cx="2146300" cy="1902261"/>
          </a:xfrm>
        </p:spPr>
      </p:pic>
      <p:sp>
        <p:nvSpPr>
          <p:cNvPr id="5" name="矩形 4"/>
          <p:cNvSpPr/>
          <p:nvPr/>
        </p:nvSpPr>
        <p:spPr>
          <a:xfrm>
            <a:off x="1320800" y="1034951"/>
            <a:ext cx="543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聲音的大小</a:t>
            </a:r>
            <a:r>
              <a:rPr lang="zh-TW" altLang="en-US" dirty="0">
                <a:solidFill>
                  <a:prstClr val="black"/>
                </a:solidFill>
                <a:latin typeface="ArialMT" charset="0"/>
              </a:rPr>
              <a:t>是由聲波的振動幅度（振幅）來決定，振幅越大，聲波的能量越高，聲音也越大聲</a:t>
            </a:r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。</a:t>
            </a:r>
            <a:endParaRPr lang="en-US" altLang="zh-TW" dirty="0" smtClean="0">
              <a:solidFill>
                <a:prstClr val="black"/>
              </a:solidFill>
              <a:latin typeface="ArialMT" charset="0"/>
            </a:endParaRPr>
          </a:p>
          <a:p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一般</a:t>
            </a:r>
            <a:r>
              <a:rPr lang="zh-TW" altLang="en-US" dirty="0">
                <a:solidFill>
                  <a:prstClr val="black"/>
                </a:solidFill>
                <a:latin typeface="ArialMT" charset="0"/>
              </a:rPr>
              <a:t>我們用分貝 （ </a:t>
            </a:r>
            <a:r>
              <a:rPr lang="en-US" altLang="zh-TW" dirty="0">
                <a:solidFill>
                  <a:prstClr val="black"/>
                </a:solidFill>
                <a:latin typeface="ArialMT" charset="0"/>
              </a:rPr>
              <a:t>dB </a:t>
            </a:r>
            <a:r>
              <a:rPr lang="zh-TW" altLang="en-US" dirty="0">
                <a:solidFill>
                  <a:prstClr val="black"/>
                </a:solidFill>
                <a:latin typeface="ArialMT" charset="0"/>
              </a:rPr>
              <a:t>）來表示聲音的響度大小 。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749800" y="2702554"/>
            <a:ext cx="16891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 smtClean="0"/>
              <a:t>Timbre (</a:t>
            </a:r>
            <a:r>
              <a:rPr lang="zh-TW" altLang="en-US" sz="2000" dirty="0" smtClean="0"/>
              <a:t>音色</a:t>
            </a:r>
            <a:r>
              <a:rPr lang="en-US" altLang="zh-TW" sz="2000" dirty="0" smtClean="0"/>
              <a:t>)</a:t>
            </a:r>
            <a:endParaRPr kumimoji="1"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953000" y="32014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音色</a:t>
            </a:r>
            <a:r>
              <a:rPr lang="zh-TW" altLang="en-US" dirty="0">
                <a:solidFill>
                  <a:prstClr val="black"/>
                </a:solidFill>
                <a:latin typeface="ArialMT" charset="0"/>
              </a:rPr>
              <a:t>的差別主要在於聆聽起來的感覺不同，而音色是受到聲波波形的影響。我們可以從音樂演奏中分辨出是不同樂器發出的聲音，就是因為每種樂器都有它獨特的發音</a:t>
            </a:r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波形</a:t>
            </a:r>
            <a:r>
              <a:rPr lang="zh-TW" altLang="en-US" dirty="0" smtClean="0">
                <a:solidFill>
                  <a:prstClr val="black"/>
                </a:solidFill>
                <a:latin typeface="ArialMT" charset="0"/>
              </a:rPr>
              <a:t>。</a:t>
            </a:r>
            <a:endParaRPr lang="en-US" altLang="zh-TW" dirty="0" smtClean="0">
              <a:solidFill>
                <a:prstClr val="black"/>
              </a:solidFill>
              <a:latin typeface="ArialMT" charset="0"/>
            </a:endParaRP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41" y="2843941"/>
            <a:ext cx="2281059" cy="1477079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358900" y="4804943"/>
            <a:ext cx="1663700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000" dirty="0" smtClean="0"/>
              <a:t>Pitch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(</a:t>
            </a:r>
            <a:r>
              <a:rPr kumimoji="1" lang="zh-TW" altLang="en-US" sz="2000" dirty="0" smtClean="0"/>
              <a:t>音調</a:t>
            </a:r>
            <a:r>
              <a:rPr kumimoji="1" lang="en-US" altLang="zh-TW" sz="2000" dirty="0" smtClean="0"/>
              <a:t>)</a:t>
            </a:r>
            <a:endParaRPr kumimoji="1"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4869889"/>
            <a:ext cx="2387600" cy="18062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76400" y="5314531"/>
            <a:ext cx="452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聲音的高低是由振動的頻率來決定，</a:t>
            </a:r>
            <a:endParaRPr lang="en-US" altLang="zh-TW" dirty="0" smtClean="0"/>
          </a:p>
          <a:p>
            <a:r>
              <a:rPr lang="zh-TW" altLang="en-US" dirty="0" smtClean="0"/>
              <a:t>頻率越高，聲音就越尖銳。</a:t>
            </a:r>
            <a:endParaRPr lang="en-US" altLang="zh-TW" dirty="0" smtClean="0"/>
          </a:p>
          <a:p>
            <a:r>
              <a:rPr lang="zh-TW" altLang="en-US" dirty="0" smtClean="0"/>
              <a:t>一般人可以聽見 </a:t>
            </a:r>
            <a:r>
              <a:rPr lang="en-US" altLang="zh-TW" dirty="0" smtClean="0"/>
              <a:t>20 </a:t>
            </a:r>
            <a:r>
              <a:rPr lang="zh-TW" altLang="en-US" dirty="0" smtClean="0"/>
              <a:t>～ </a:t>
            </a:r>
            <a:r>
              <a:rPr lang="en-US" altLang="zh-TW" dirty="0" smtClean="0"/>
              <a:t>20000Hz </a:t>
            </a:r>
            <a:r>
              <a:rPr lang="zh-TW" altLang="en-US" dirty="0" smtClean="0"/>
              <a:t>之間的聲音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7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6200" y="711200"/>
            <a:ext cx="6273800" cy="725488"/>
          </a:xfrm>
        </p:spPr>
        <p:txBody>
          <a:bodyPr>
            <a:normAutofit/>
          </a:bodyPr>
          <a:lstStyle/>
          <a:p>
            <a:r>
              <a:rPr lang="zh-TW" altLang="en-US" sz="2600" dirty="0" smtClean="0"/>
              <a:t>旋律 </a:t>
            </a:r>
            <a:r>
              <a:rPr lang="en-US" altLang="zh-TW" sz="2600" dirty="0" smtClean="0"/>
              <a:t>(melody)</a:t>
            </a:r>
            <a:r>
              <a:rPr lang="zh-TW" altLang="en-US" sz="2600" dirty="0" smtClean="0"/>
              <a:t>、和弦</a:t>
            </a:r>
            <a:r>
              <a:rPr lang="en-US" altLang="zh-TW" sz="2600" dirty="0" smtClean="0"/>
              <a:t>(chord)</a:t>
            </a:r>
            <a:r>
              <a:rPr lang="zh-TW" altLang="en-US" sz="2600" dirty="0" smtClean="0"/>
              <a:t>、節奏</a:t>
            </a:r>
            <a:r>
              <a:rPr lang="en-US" altLang="zh-TW" sz="2600" dirty="0" smtClean="0"/>
              <a:t>(rhythm)</a:t>
            </a:r>
            <a:endParaRPr kumimoji="1" lang="zh-TW" altLang="en-US" sz="2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0700" y="1609725"/>
            <a:ext cx="8153400" cy="169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 smtClean="0"/>
              <a:t>節奏</a:t>
            </a:r>
            <a:r>
              <a:rPr lang="zh-TW" altLang="en-US" sz="2200" dirty="0"/>
              <a:t>：如同人體的骨架，可決定律動的</a:t>
            </a:r>
            <a:r>
              <a:rPr lang="zh-TW" altLang="en-US" sz="2200" dirty="0" smtClean="0"/>
              <a:t>型態</a:t>
            </a:r>
          </a:p>
          <a:p>
            <a:pPr marL="0" indent="0">
              <a:buNone/>
            </a:pPr>
            <a:r>
              <a:rPr lang="zh-TW" altLang="en-US" sz="2200" dirty="0" smtClean="0"/>
              <a:t>和</a:t>
            </a:r>
            <a:r>
              <a:rPr lang="zh-TW" altLang="en-US" sz="2200" dirty="0"/>
              <a:t>弦：如同人體的肌肉，可決定曲式的</a:t>
            </a:r>
            <a:r>
              <a:rPr lang="zh-TW" altLang="en-US" sz="2200" dirty="0" smtClean="0"/>
              <a:t>型態</a:t>
            </a:r>
          </a:p>
          <a:p>
            <a:pPr marL="0" indent="0">
              <a:buNone/>
            </a:pPr>
            <a:r>
              <a:rPr lang="zh-TW" altLang="en-US" sz="2200" dirty="0" smtClean="0"/>
              <a:t>旋律</a:t>
            </a:r>
            <a:r>
              <a:rPr lang="zh-TW" altLang="en-US" sz="2200" dirty="0"/>
              <a:t>：如同人的靈魂，以歌曲來說是最重要的</a:t>
            </a:r>
            <a:r>
              <a:rPr lang="zh-TW" altLang="en-US" sz="2200" dirty="0" smtClean="0"/>
              <a:t>部份</a:t>
            </a:r>
          </a:p>
          <a:p>
            <a:pPr marL="0" indent="0">
              <a:buNone/>
            </a:pPr>
            <a:r>
              <a:rPr lang="zh-TW" altLang="en-US" sz="2200" dirty="0" smtClean="0"/>
              <a:t>製作的順序大多為 節奏 → 和弦 → 旋律 的次序</a:t>
            </a:r>
          </a:p>
        </p:txBody>
      </p:sp>
    </p:spTree>
    <p:extLst>
      <p:ext uri="{BB962C8B-B14F-4D97-AF65-F5344CB8AC3E}">
        <p14:creationId xmlns:p14="http://schemas.microsoft.com/office/powerpoint/2010/main" val="175157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900" y="609601"/>
            <a:ext cx="11252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一般流行歌的組成</a:t>
            </a:r>
            <a:r>
              <a:rPr kumimoji="1" lang="en-US" altLang="zh-TW" sz="2800" dirty="0" smtClean="0"/>
              <a:t> :</a:t>
            </a:r>
          </a:p>
          <a:p>
            <a:endParaRPr kumimoji="1" lang="en-US" altLang="zh-TW" sz="2800" dirty="0" smtClean="0"/>
          </a:p>
          <a:p>
            <a:r>
              <a:rPr lang="en-US" altLang="zh-TW" sz="2200" dirty="0" smtClean="0"/>
              <a:t>  Intro :</a:t>
            </a:r>
            <a:endParaRPr lang="en-US" altLang="zh-TW" sz="2200" dirty="0"/>
          </a:p>
          <a:p>
            <a:r>
              <a:rPr lang="zh-TW" altLang="en-US" sz="2200" dirty="0" smtClean="0"/>
              <a:t>	</a:t>
            </a:r>
            <a:r>
              <a:rPr lang="en-US" altLang="zh-TW" sz="2200" dirty="0" smtClean="0"/>
              <a:t>introduction </a:t>
            </a:r>
            <a:r>
              <a:rPr lang="zh-TW" altLang="en-US" sz="2200" dirty="0"/>
              <a:t>的簡稱。前奏是每首歌的開場白，是引導主歌的重要關鍵</a:t>
            </a:r>
            <a:r>
              <a:rPr lang="zh-TW" altLang="en-US" sz="2200" dirty="0" smtClean="0"/>
              <a:t>。</a:t>
            </a:r>
            <a:r>
              <a:rPr lang="sk-SK" altLang="zh-TW" sz="2200" dirty="0"/>
              <a:t> </a:t>
            </a:r>
          </a:p>
          <a:p>
            <a:r>
              <a:rPr lang="sk-SK" altLang="zh-TW" sz="2200" dirty="0" smtClean="0"/>
              <a:t>  </a:t>
            </a:r>
            <a:r>
              <a:rPr lang="sk-SK" altLang="zh-TW" sz="2200" dirty="0" err="1" smtClean="0"/>
              <a:t>Verse</a:t>
            </a:r>
            <a:r>
              <a:rPr lang="sk-SK" altLang="zh-TW" sz="2200" dirty="0" smtClean="0"/>
              <a:t> :</a:t>
            </a:r>
            <a:endParaRPr lang="sk-SK" altLang="zh-TW" sz="2200" dirty="0"/>
          </a:p>
          <a:p>
            <a:r>
              <a:rPr lang="zh-TW" altLang="en-US" sz="2200" dirty="0" smtClean="0"/>
              <a:t>	主歌</a:t>
            </a:r>
            <a:r>
              <a:rPr lang="zh-TW" altLang="en-US" sz="2200" dirty="0"/>
              <a:t>在整首歌最精彩的副歌之前，它的作用是將旋律慢慢推向高潮，同時將歌曲</a:t>
            </a:r>
            <a:r>
              <a:rPr lang="zh-TW" altLang="en-US" sz="2200" dirty="0" smtClean="0"/>
              <a:t>表	達</a:t>
            </a:r>
            <a:r>
              <a:rPr lang="zh-TW" altLang="en-US" sz="2200" dirty="0"/>
              <a:t>的故事背景表述清楚。一般在歌曲中間的間奏後還會重複一遍</a:t>
            </a:r>
            <a:r>
              <a:rPr lang="zh-TW" altLang="en-US" sz="2200" dirty="0" smtClean="0"/>
              <a:t>。</a:t>
            </a:r>
            <a:endParaRPr lang="sk-SK" altLang="zh-TW" sz="2200" dirty="0"/>
          </a:p>
          <a:p>
            <a:r>
              <a:rPr lang="sk-SK" altLang="zh-TW" sz="2200" dirty="0" smtClean="0"/>
              <a:t>  </a:t>
            </a:r>
            <a:r>
              <a:rPr lang="sk-SK" altLang="zh-TW" sz="2200" dirty="0" err="1" smtClean="0"/>
              <a:t>Bridge</a:t>
            </a:r>
            <a:r>
              <a:rPr lang="sk-SK" altLang="zh-TW" sz="2200" dirty="0" smtClean="0"/>
              <a:t> :</a:t>
            </a:r>
            <a:endParaRPr lang="sk-SK" altLang="zh-TW" sz="2200" dirty="0"/>
          </a:p>
          <a:p>
            <a:r>
              <a:rPr lang="zh-TW" altLang="en-US" sz="2200" dirty="0" smtClean="0"/>
              <a:t>	過門</a:t>
            </a:r>
            <a:r>
              <a:rPr lang="zh-TW" altLang="en-US" sz="2200" dirty="0"/>
              <a:t>或者是橋段，這裏也可叫做前置副歌 </a:t>
            </a:r>
            <a:r>
              <a:rPr lang="en-US" altLang="zh-TW" sz="2200" dirty="0"/>
              <a:t>( Pre Chorus )</a:t>
            </a:r>
            <a:r>
              <a:rPr lang="zh-TW" altLang="en-US" sz="2200" dirty="0"/>
              <a:t>，由於這是連結主歌和</a:t>
            </a:r>
            <a:r>
              <a:rPr lang="zh-TW" altLang="en-US" sz="2200" dirty="0" smtClean="0"/>
              <a:t>副歌	的</a:t>
            </a:r>
            <a:r>
              <a:rPr lang="zh-TW" altLang="en-US" sz="2200" dirty="0"/>
              <a:t>橋樑，這個段落的情緒需要慢慢建立到能夠順利的接到副歌</a:t>
            </a:r>
            <a:r>
              <a:rPr lang="zh-TW" altLang="en-US" sz="2200" dirty="0" smtClean="0"/>
              <a:t>。</a:t>
            </a:r>
            <a:r>
              <a:rPr lang="sk-SK" altLang="zh-TW" sz="2200" dirty="0"/>
              <a:t> </a:t>
            </a:r>
          </a:p>
          <a:p>
            <a:r>
              <a:rPr lang="sk-SK" altLang="zh-TW" sz="2200" dirty="0" smtClean="0"/>
              <a:t>  </a:t>
            </a:r>
            <a:r>
              <a:rPr lang="sk-SK" altLang="zh-TW" sz="2200" dirty="0" err="1" smtClean="0"/>
              <a:t>Chorus</a:t>
            </a:r>
            <a:r>
              <a:rPr lang="sk-SK" altLang="zh-TW" sz="2200" dirty="0"/>
              <a:t> </a:t>
            </a:r>
            <a:r>
              <a:rPr lang="sk-SK" altLang="zh-TW" sz="2200" dirty="0" smtClean="0"/>
              <a:t>:</a:t>
            </a:r>
            <a:endParaRPr lang="sk-SK" altLang="zh-TW" sz="2200" dirty="0"/>
          </a:p>
          <a:p>
            <a:r>
              <a:rPr lang="zh-TW" altLang="en-US" sz="2200" dirty="0" smtClean="0"/>
              <a:t>	副歌</a:t>
            </a:r>
            <a:r>
              <a:rPr lang="zh-TW" altLang="en-US" sz="2200" dirty="0"/>
              <a:t>是歌曲中重複最多的段落，也是整首曲子最高潮的部分，但是歌詞和旋律都</a:t>
            </a:r>
            <a:r>
              <a:rPr lang="zh-TW" altLang="en-US" sz="2200" dirty="0" smtClean="0"/>
              <a:t>要	盡量</a:t>
            </a:r>
            <a:r>
              <a:rPr lang="zh-TW" altLang="en-US" sz="2200" dirty="0"/>
              <a:t>精簡才能創造出記憶點。副歌通常出現在幾段主歌之間，即由第一節正</a:t>
            </a:r>
            <a:r>
              <a:rPr lang="zh-TW" altLang="en-US" sz="2200" dirty="0" smtClean="0"/>
              <a:t>歌連到	副歌</a:t>
            </a:r>
            <a:r>
              <a:rPr lang="zh-TW" altLang="en-US" sz="2200" dirty="0"/>
              <a:t>後，連接第二節正歌再返回副歌，如此類推。大多數的副歌都是八個小</a:t>
            </a:r>
            <a:r>
              <a:rPr lang="zh-TW" altLang="en-US" sz="2200" dirty="0" smtClean="0"/>
              <a:t>節長，	隨著</a:t>
            </a:r>
            <a:r>
              <a:rPr lang="zh-TW" altLang="en-US" sz="2200" dirty="0"/>
              <a:t>此段落第二次或第三次出現時，重複一遍延長至十六小節長</a:t>
            </a:r>
            <a:r>
              <a:rPr lang="zh-TW" altLang="en-US" sz="2200" dirty="0" smtClean="0"/>
              <a:t>。</a:t>
            </a:r>
            <a:r>
              <a:rPr lang="sk-SK" altLang="zh-TW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012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900" y="685801"/>
            <a:ext cx="11252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 smtClean="0"/>
              <a:t>一般流行歌的組成</a:t>
            </a:r>
            <a:r>
              <a:rPr kumimoji="1" lang="en-US" altLang="zh-TW" sz="2800" dirty="0" smtClean="0"/>
              <a:t> :</a:t>
            </a:r>
            <a:endParaRPr kumimoji="1" lang="zh-TW" altLang="en-US" sz="2800" dirty="0" smtClean="0"/>
          </a:p>
          <a:p>
            <a:endParaRPr kumimoji="1" lang="en-US" altLang="zh-TW" sz="2800" dirty="0" smtClean="0"/>
          </a:p>
          <a:p>
            <a:r>
              <a:rPr lang="en-US" altLang="zh-TW" sz="2200" dirty="0"/>
              <a:t> </a:t>
            </a:r>
            <a:r>
              <a:rPr lang="en-US" altLang="zh-TW" sz="2200" dirty="0" smtClean="0"/>
              <a:t> </a:t>
            </a:r>
            <a:r>
              <a:rPr lang="sk-SK" altLang="zh-TW" sz="2200" dirty="0" err="1" smtClean="0"/>
              <a:t>Tag</a:t>
            </a:r>
            <a:r>
              <a:rPr lang="sk-SK" altLang="zh-TW" sz="2200" dirty="0" smtClean="0"/>
              <a:t> :</a:t>
            </a:r>
            <a:endParaRPr lang="sk-SK" altLang="zh-TW" sz="2200" dirty="0"/>
          </a:p>
          <a:p>
            <a:r>
              <a:rPr lang="zh-TW" altLang="en-US" sz="2200" dirty="0" smtClean="0"/>
              <a:t>	有時</a:t>
            </a:r>
            <a:r>
              <a:rPr lang="zh-TW" altLang="en-US" sz="2200" dirty="0"/>
              <a:t>副歌最後一句可能連到下一個新的小節，若是你的下一段剛好也是從它的頭</a:t>
            </a:r>
            <a:r>
              <a:rPr lang="zh-TW" altLang="en-US" sz="2200" dirty="0" smtClean="0"/>
              <a:t>就	開始</a:t>
            </a:r>
            <a:r>
              <a:rPr lang="zh-TW" altLang="en-US" sz="2200" dirty="0"/>
              <a:t>，就會有重疊的問題。 遇到這種狀況通常可以加入兩到四小節的 </a:t>
            </a:r>
            <a:r>
              <a:rPr lang="en-US" altLang="zh-TW" sz="2200" dirty="0"/>
              <a:t>Tag </a:t>
            </a:r>
            <a:r>
              <a:rPr lang="zh-TW" altLang="en-US" sz="2200" dirty="0"/>
              <a:t>來分開</a:t>
            </a:r>
            <a:r>
              <a:rPr lang="zh-TW" altLang="en-US" sz="2200" dirty="0" smtClean="0"/>
              <a:t>你	的</a:t>
            </a:r>
            <a:r>
              <a:rPr lang="zh-TW" altLang="en-US" sz="2200" dirty="0"/>
              <a:t>段落</a:t>
            </a:r>
            <a:r>
              <a:rPr lang="zh-TW" altLang="en-US" sz="2200" dirty="0" smtClean="0"/>
              <a:t>。</a:t>
            </a:r>
            <a:endParaRPr lang="sk-SK" altLang="zh-TW" sz="2200" dirty="0"/>
          </a:p>
          <a:p>
            <a:r>
              <a:rPr lang="sk-SK" altLang="zh-TW" sz="2200" dirty="0" smtClean="0"/>
              <a:t>  </a:t>
            </a:r>
            <a:r>
              <a:rPr lang="sk-SK" altLang="zh-TW" sz="2200" dirty="0" err="1" smtClean="0"/>
              <a:t>Middle</a:t>
            </a:r>
            <a:r>
              <a:rPr lang="sk-SK" altLang="zh-TW" sz="2200" dirty="0" smtClean="0"/>
              <a:t> 8 :</a:t>
            </a:r>
            <a:endParaRPr lang="sk-SK" altLang="zh-TW" sz="2200" dirty="0"/>
          </a:p>
          <a:p>
            <a:r>
              <a:rPr lang="zh-TW" altLang="en-US" sz="2200" dirty="0" smtClean="0"/>
              <a:t>	你</a:t>
            </a:r>
            <a:r>
              <a:rPr lang="zh-TW" altLang="en-US" sz="2200" dirty="0"/>
              <a:t>也可以稱它是另一個過門或間奏， 它在歌裡扮演的角色是讓聽眾的心境可以</a:t>
            </a:r>
            <a:r>
              <a:rPr lang="zh-TW" altLang="en-US" sz="2200" dirty="0" smtClean="0"/>
              <a:t>暫緩	一</a:t>
            </a:r>
            <a:r>
              <a:rPr lang="zh-TW" altLang="en-US" sz="2200" dirty="0"/>
              <a:t>下，藉由步調的轉換讓我們再次準備好接下來的主歌或副歌。為了讓此段落和</a:t>
            </a:r>
            <a:r>
              <a:rPr lang="zh-TW" altLang="en-US" sz="2200" dirty="0" smtClean="0"/>
              <a:t>其	他</a:t>
            </a:r>
            <a:r>
              <a:rPr lang="zh-TW" altLang="en-US" sz="2200" dirty="0"/>
              <a:t>段區別出來，整首歌的主要元素通常都會在這裏拿掉，用不同的音色來演奏，</a:t>
            </a:r>
            <a:r>
              <a:rPr lang="zh-TW" altLang="en-US" sz="2200" dirty="0" smtClean="0"/>
              <a:t>或	使用</a:t>
            </a:r>
            <a:r>
              <a:rPr lang="zh-TW" altLang="en-US" sz="2200" dirty="0"/>
              <a:t>有別於前奏，主歌，副歌的合弦來編曲</a:t>
            </a:r>
            <a:r>
              <a:rPr lang="zh-TW" altLang="en-US" sz="2200" dirty="0" smtClean="0"/>
              <a:t>。</a:t>
            </a:r>
            <a:endParaRPr lang="sk-SK" altLang="zh-TW" sz="2200" dirty="0"/>
          </a:p>
          <a:p>
            <a:r>
              <a:rPr lang="sk-SK" altLang="zh-TW" sz="2200" dirty="0" smtClean="0"/>
              <a:t>  </a:t>
            </a:r>
            <a:r>
              <a:rPr lang="sk-SK" altLang="zh-TW" sz="2200" dirty="0" err="1" smtClean="0"/>
              <a:t>Outro</a:t>
            </a:r>
            <a:r>
              <a:rPr lang="sk-SK" altLang="zh-TW" sz="2200" dirty="0" smtClean="0"/>
              <a:t> :</a:t>
            </a:r>
            <a:endParaRPr lang="sk-SK" altLang="zh-TW" sz="2200" dirty="0"/>
          </a:p>
          <a:p>
            <a:r>
              <a:rPr lang="zh-TW" altLang="en-US" sz="2200" dirty="0" smtClean="0"/>
              <a:t>	一</a:t>
            </a:r>
            <a:r>
              <a:rPr lang="zh-TW" altLang="en-US" sz="2200" dirty="0"/>
              <a:t>整首歌的結尾。常常是將副歌重複兩到三遍進行淡出，或是建立一個全新的</a:t>
            </a:r>
            <a:r>
              <a:rPr lang="zh-TW" altLang="en-US" sz="2200" dirty="0" smtClean="0"/>
              <a:t>段落</a:t>
            </a:r>
            <a:r>
              <a:rPr lang="zh-TW" altLang="en-US" sz="2200" dirty="0" smtClean="0"/>
              <a:t>。</a:t>
            </a:r>
            <a:endParaRPr lang="zh-TW" altLang="en-US" sz="2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054100" y="5511800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常見的編曲範例如下</a:t>
            </a:r>
            <a:r>
              <a:rPr kumimoji="1" lang="en-US" altLang="zh-TW" dirty="0" smtClean="0"/>
              <a:t>:</a:t>
            </a:r>
            <a:endParaRPr kumimoji="1"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4100" y="6130527"/>
            <a:ext cx="1078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Intro</a:t>
            </a:r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-&gt;</a:t>
            </a:r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Verse1</a:t>
            </a:r>
            <a:r>
              <a:rPr lang="en-US" altLang="zh-TW" dirty="0" smtClean="0">
                <a:solidFill>
                  <a:srgbClr val="5D5D5D"/>
                </a:solidFill>
                <a:latin typeface="MicrosoftJhengHeiRegular" charset="0"/>
              </a:rPr>
              <a:t>-&gt;</a:t>
            </a:r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Bridge-&gt;Chorus-&gt;Tag</a:t>
            </a:r>
            <a:r>
              <a:rPr lang="en-US" altLang="zh-TW" dirty="0" smtClean="0">
                <a:solidFill>
                  <a:srgbClr val="5D5D5D"/>
                </a:solidFill>
                <a:latin typeface="MicrosoftJhengHeiRegular" charset="0"/>
              </a:rPr>
              <a:t>-&gt;</a:t>
            </a:r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Verse2-&gt;Bridge</a:t>
            </a:r>
            <a:r>
              <a:rPr lang="en-US" altLang="zh-TW" dirty="0" smtClean="0">
                <a:solidFill>
                  <a:srgbClr val="5D5D5D"/>
                </a:solidFill>
                <a:latin typeface="MicrosoftJhengHeiRegular" charset="0"/>
              </a:rPr>
              <a:t>-&gt;</a:t>
            </a:r>
            <a:r>
              <a:rPr lang="en-US" altLang="zh-TW" dirty="0" smtClean="0">
                <a:solidFill>
                  <a:srgbClr val="0E6E6D"/>
                </a:solidFill>
                <a:latin typeface="LucidaSansUnicode" charset="0"/>
              </a:rPr>
              <a:t>Chorus-&gt;Middle8-&gt;Outro Chorus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5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74700" y="444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對位法</a:t>
            </a:r>
            <a:r>
              <a:rPr kumimoji="1" lang="en-US" altLang="zh-TW" sz="2800" dirty="0" smtClean="0"/>
              <a:t> - </a:t>
            </a:r>
            <a:r>
              <a:rPr kumimoji="1" lang="en-US" altLang="zh-TW" sz="2800" dirty="0" smtClean="0"/>
              <a:t>1:1</a:t>
            </a:r>
            <a:r>
              <a:rPr kumimoji="1" lang="zh-TW" altLang="en-US" sz="2800" dirty="0" smtClean="0"/>
              <a:t>對位法</a:t>
            </a:r>
            <a:endParaRPr kumimoji="1"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95400" y="726711"/>
            <a:ext cx="926728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b="1" dirty="0" smtClean="0"/>
          </a:p>
          <a:p>
            <a:r>
              <a:rPr lang="zh-TW" altLang="en-US" b="1" dirty="0"/>
              <a:t>一</a:t>
            </a:r>
            <a:r>
              <a:rPr lang="en-US" altLang="zh-TW" b="1" dirty="0"/>
              <a:t>.</a:t>
            </a:r>
            <a:r>
              <a:rPr lang="zh-TW" altLang="en-US" b="1" dirty="0"/>
              <a:t>符合對位規則</a:t>
            </a:r>
          </a:p>
          <a:p>
            <a:pPr lvl="1"/>
            <a:r>
              <a:rPr lang="en-US" altLang="zh-TW" b="1" dirty="0"/>
              <a:t>1.</a:t>
            </a:r>
            <a:r>
              <a:rPr lang="zh-TW" altLang="en-US" b="1" dirty="0"/>
              <a:t>只有協和音的組合可使用。</a:t>
            </a:r>
          </a:p>
          <a:p>
            <a:pPr lvl="1"/>
            <a:r>
              <a:rPr lang="en-US" altLang="zh-TW" b="1" dirty="0"/>
              <a:t>2.</a:t>
            </a:r>
            <a:r>
              <a:rPr lang="zh-TW" altLang="en-US" b="1" dirty="0"/>
              <a:t>開始與結束必須使用完全協合音</a:t>
            </a:r>
            <a:r>
              <a:rPr lang="en-US" altLang="zh-TW" b="1" dirty="0"/>
              <a:t>(</a:t>
            </a:r>
            <a:r>
              <a:rPr lang="zh-TW" altLang="en-US" b="1" dirty="0"/>
              <a:t>完全</a:t>
            </a:r>
            <a:r>
              <a:rPr lang="en-US" altLang="zh-TW" b="1" dirty="0"/>
              <a:t>5</a:t>
            </a:r>
            <a:r>
              <a:rPr lang="zh-TW" altLang="en-US" b="1" dirty="0"/>
              <a:t>度</a:t>
            </a:r>
            <a:r>
              <a:rPr lang="en-US" altLang="zh-TW" b="1" dirty="0"/>
              <a:t>/8</a:t>
            </a:r>
            <a:r>
              <a:rPr lang="zh-TW" altLang="en-US" b="1" dirty="0"/>
              <a:t>度</a:t>
            </a:r>
            <a:r>
              <a:rPr lang="en-US" altLang="zh-TW" b="1" dirty="0"/>
              <a:t>)</a:t>
            </a:r>
            <a:r>
              <a:rPr lang="zh-TW" altLang="en-US" b="1" dirty="0"/>
              <a:t>，低音部開頭與結尾只能全</a:t>
            </a:r>
            <a:r>
              <a:rPr lang="en-US" altLang="zh-TW" b="1" dirty="0"/>
              <a:t>8</a:t>
            </a:r>
            <a:r>
              <a:rPr lang="zh-TW" altLang="en-US" b="1" dirty="0"/>
              <a:t>或同音。</a:t>
            </a:r>
          </a:p>
          <a:p>
            <a:pPr lvl="1"/>
            <a:r>
              <a:rPr lang="en-US" altLang="zh-TW" b="1" dirty="0"/>
              <a:t>3.</a:t>
            </a:r>
            <a:r>
              <a:rPr lang="zh-TW" altLang="en-US" b="1" dirty="0"/>
              <a:t>同音只能用在第一跟最後小節。</a:t>
            </a:r>
          </a:p>
          <a:p>
            <a:pPr lvl="1"/>
            <a:r>
              <a:rPr lang="en-US" altLang="zh-TW" b="1" dirty="0"/>
              <a:t>4.</a:t>
            </a:r>
            <a:r>
              <a:rPr lang="zh-TW" altLang="en-US" b="1" dirty="0"/>
              <a:t>不可以平行</a:t>
            </a:r>
            <a:r>
              <a:rPr lang="en-US" altLang="zh-TW" b="1" dirty="0"/>
              <a:t>5</a:t>
            </a:r>
            <a:r>
              <a:rPr lang="zh-TW" altLang="en-US" b="1" dirty="0"/>
              <a:t>度</a:t>
            </a:r>
            <a:r>
              <a:rPr lang="en-US" altLang="zh-TW" b="1" dirty="0"/>
              <a:t>/8</a:t>
            </a:r>
            <a:r>
              <a:rPr lang="zh-TW" altLang="en-US" b="1" dirty="0"/>
              <a:t>度，隱伏</a:t>
            </a:r>
            <a:r>
              <a:rPr lang="en-US" altLang="zh-TW" b="1" dirty="0"/>
              <a:t>5</a:t>
            </a:r>
            <a:r>
              <a:rPr lang="zh-TW" altLang="en-US" b="1" dirty="0"/>
              <a:t>度</a:t>
            </a:r>
            <a:r>
              <a:rPr lang="en-US" altLang="zh-TW" b="1" dirty="0"/>
              <a:t>/8</a:t>
            </a:r>
            <a:r>
              <a:rPr lang="zh-TW" altLang="en-US" b="1" dirty="0"/>
              <a:t>度也不行。 </a:t>
            </a:r>
            <a:r>
              <a:rPr lang="en-US" altLang="zh-TW" b="1" dirty="0"/>
              <a:t>p.s.</a:t>
            </a:r>
            <a:r>
              <a:rPr lang="zh-TW" altLang="en-US" b="1" dirty="0"/>
              <a:t>隱伏</a:t>
            </a:r>
            <a:r>
              <a:rPr lang="en-US" altLang="zh-TW" b="1" dirty="0"/>
              <a:t>5</a:t>
            </a:r>
            <a:r>
              <a:rPr lang="zh-TW" altLang="en-US" b="1" dirty="0"/>
              <a:t>度</a:t>
            </a:r>
            <a:r>
              <a:rPr lang="en-US" altLang="zh-TW" b="1" dirty="0"/>
              <a:t>/8</a:t>
            </a:r>
            <a:r>
              <a:rPr lang="zh-TW" altLang="en-US" b="1" dirty="0"/>
              <a:t>度即同向進入</a:t>
            </a:r>
            <a:r>
              <a:rPr lang="en-US" altLang="zh-TW" b="1" dirty="0"/>
              <a:t>5 or 8</a:t>
            </a:r>
            <a:r>
              <a:rPr lang="zh-TW" altLang="en-US" b="1" dirty="0"/>
              <a:t>度。</a:t>
            </a:r>
          </a:p>
          <a:p>
            <a:pPr lvl="1"/>
            <a:r>
              <a:rPr lang="en-US" altLang="zh-TW" b="1" dirty="0"/>
              <a:t>5.</a:t>
            </a:r>
            <a:r>
              <a:rPr lang="zh-TW" altLang="en-US" b="1" dirty="0"/>
              <a:t>二個聲部</a:t>
            </a:r>
            <a:r>
              <a:rPr lang="en-US" altLang="zh-TW" b="1" dirty="0"/>
              <a:t>(</a:t>
            </a:r>
            <a:r>
              <a:rPr lang="zh-TW" altLang="en-US" b="1" dirty="0"/>
              <a:t>對位與定旋律</a:t>
            </a:r>
            <a:r>
              <a:rPr lang="en-US" altLang="zh-TW" b="1" dirty="0"/>
              <a:t>)</a:t>
            </a:r>
            <a:r>
              <a:rPr lang="zh-TW" altLang="en-US" b="1" dirty="0"/>
              <a:t>不可以離太遠。</a:t>
            </a:r>
          </a:p>
          <a:p>
            <a:pPr lvl="1"/>
            <a:r>
              <a:rPr lang="en-US" altLang="zh-TW" b="1" dirty="0"/>
              <a:t>6.</a:t>
            </a:r>
            <a:r>
              <a:rPr lang="zh-TW" altLang="en-US" b="1" dirty="0"/>
              <a:t>不可連續多次的平行三</a:t>
            </a:r>
            <a:r>
              <a:rPr lang="en-US" altLang="zh-TW" b="1" dirty="0"/>
              <a:t>,</a:t>
            </a:r>
            <a:r>
              <a:rPr lang="zh-TW" altLang="en-US" b="1" dirty="0"/>
              <a:t>六度移動。</a:t>
            </a:r>
          </a:p>
          <a:p>
            <a:pPr lvl="1"/>
            <a:r>
              <a:rPr lang="en-US" altLang="zh-TW" b="1" dirty="0"/>
              <a:t>7.</a:t>
            </a:r>
            <a:r>
              <a:rPr lang="zh-TW" altLang="en-US" b="1" dirty="0"/>
              <a:t>避免</a:t>
            </a:r>
            <a:r>
              <a:rPr lang="en-US" altLang="zh-TW" b="1" dirty="0"/>
              <a:t>2</a:t>
            </a:r>
            <a:r>
              <a:rPr lang="zh-TW" altLang="en-US" b="1" dirty="0"/>
              <a:t>聲部同向跳進</a:t>
            </a:r>
          </a:p>
          <a:p>
            <a:pPr lvl="1"/>
            <a:r>
              <a:rPr lang="en-US" altLang="zh-TW" b="1" dirty="0"/>
              <a:t>8.</a:t>
            </a:r>
            <a:r>
              <a:rPr lang="zh-TW" altLang="en-US" b="1" dirty="0"/>
              <a:t>避免增</a:t>
            </a:r>
            <a:r>
              <a:rPr lang="en-US" altLang="zh-TW" b="1" dirty="0"/>
              <a:t>4</a:t>
            </a:r>
            <a:r>
              <a:rPr lang="zh-TW" altLang="en-US" b="1" dirty="0"/>
              <a:t>度跳進</a:t>
            </a:r>
            <a:r>
              <a:rPr lang="en-US" altLang="zh-TW" b="1" dirty="0"/>
              <a:t>(</a:t>
            </a:r>
            <a:r>
              <a:rPr lang="zh-TW" altLang="en-US" b="1" dirty="0"/>
              <a:t>當然增</a:t>
            </a:r>
            <a:r>
              <a:rPr lang="en-US" altLang="zh-TW" b="1" dirty="0"/>
              <a:t>4</a:t>
            </a:r>
            <a:r>
              <a:rPr lang="zh-TW" altLang="en-US" b="1" dirty="0"/>
              <a:t>度也不可作為對位組合</a:t>
            </a:r>
            <a:r>
              <a:rPr lang="en-US" altLang="zh-TW" b="1" dirty="0"/>
              <a:t>)</a:t>
            </a:r>
          </a:p>
          <a:p>
            <a:endParaRPr lang="en-US" altLang="zh-TW" b="1" dirty="0" smtClean="0"/>
          </a:p>
          <a:p>
            <a:r>
              <a:rPr lang="zh-TW" altLang="en-US" b="1" dirty="0"/>
              <a:t>二</a:t>
            </a:r>
            <a:r>
              <a:rPr lang="en-US" altLang="zh-TW" b="1" dirty="0"/>
              <a:t>.</a:t>
            </a:r>
            <a:r>
              <a:rPr lang="zh-TW" altLang="en-US" b="1" dirty="0"/>
              <a:t>旋律的美感</a:t>
            </a:r>
          </a:p>
          <a:p>
            <a:pPr lvl="1"/>
            <a:r>
              <a:rPr lang="en-US" altLang="zh-TW" b="1" dirty="0" smtClean="0"/>
              <a:t>1</a:t>
            </a:r>
            <a:r>
              <a:rPr lang="en-US" altLang="zh-TW" b="1" dirty="0"/>
              <a:t>.</a:t>
            </a:r>
            <a:r>
              <a:rPr lang="zh-TW" altLang="en-US" b="1" dirty="0"/>
              <a:t>二個聲部反向進行</a:t>
            </a:r>
          </a:p>
          <a:p>
            <a:pPr lvl="1"/>
            <a:r>
              <a:rPr lang="en-US" altLang="zh-TW" b="1" dirty="0"/>
              <a:t>2.</a:t>
            </a:r>
            <a:r>
              <a:rPr lang="zh-TW" altLang="en-US" b="1" dirty="0"/>
              <a:t>聲線進行需有</a:t>
            </a:r>
            <a:r>
              <a:rPr lang="en-US" altLang="zh-TW" b="1" dirty="0"/>
              <a:t>"</a:t>
            </a:r>
            <a:r>
              <a:rPr lang="zh-TW" altLang="en-US" b="1" dirty="0"/>
              <a:t>方向感</a:t>
            </a:r>
            <a:r>
              <a:rPr lang="en-US" altLang="zh-TW" b="1" dirty="0"/>
              <a:t>"</a:t>
            </a:r>
          </a:p>
          <a:p>
            <a:pPr lvl="1"/>
            <a:r>
              <a:rPr lang="en-US" altLang="zh-TW" b="1" dirty="0"/>
              <a:t>3.</a:t>
            </a:r>
            <a:r>
              <a:rPr lang="zh-TW" altLang="en-US" b="1" dirty="0"/>
              <a:t>太多跳進較不佳，聽起來過於零碎</a:t>
            </a:r>
          </a:p>
          <a:p>
            <a:pPr lvl="1"/>
            <a:r>
              <a:rPr lang="en-US" altLang="zh-TW" b="1" dirty="0"/>
              <a:t>4.</a:t>
            </a:r>
            <a:r>
              <a:rPr lang="zh-TW" altLang="en-US" b="1" dirty="0"/>
              <a:t>都是級進當然也不好，較為乏味</a:t>
            </a:r>
          </a:p>
          <a:p>
            <a:pPr lvl="1"/>
            <a:r>
              <a:rPr lang="en-US" altLang="zh-TW" b="1" dirty="0"/>
              <a:t>5.</a:t>
            </a:r>
            <a:r>
              <a:rPr lang="zh-TW" altLang="en-US" b="1" dirty="0"/>
              <a:t>跳進之後反向</a:t>
            </a:r>
            <a:r>
              <a:rPr lang="zh-TW" altLang="en-US" b="1" dirty="0" smtClean="0"/>
              <a:t>行進</a:t>
            </a:r>
            <a:r>
              <a:rPr lang="en-US" altLang="zh-TW" b="1" dirty="0" smtClean="0"/>
              <a:t>	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0" y="5427601"/>
            <a:ext cx="7978140" cy="12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79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32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783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470</Words>
  <Application>Microsoft Macintosh PowerPoint</Application>
  <PresentationFormat>寬螢幕</PresentationFormat>
  <Paragraphs>59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ArialMT</vt:lpstr>
      <vt:lpstr>Calibri</vt:lpstr>
      <vt:lpstr>Calibri Light</vt:lpstr>
      <vt:lpstr>LucidaSansUnicode</vt:lpstr>
      <vt:lpstr>MicrosoftJhengHeiRegular</vt:lpstr>
      <vt:lpstr>新細明體</vt:lpstr>
      <vt:lpstr>Arial</vt:lpstr>
      <vt:lpstr>Office 佈景主題</vt:lpstr>
      <vt:lpstr>PowerPoint 簡報</vt:lpstr>
      <vt:lpstr>Magnitude (響度)</vt:lpstr>
      <vt:lpstr>旋律 (melody)、和弦(chord)、節奏(rhythm)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9</cp:revision>
  <dcterms:created xsi:type="dcterms:W3CDTF">2017-09-11T12:31:54Z</dcterms:created>
  <dcterms:modified xsi:type="dcterms:W3CDTF">2017-09-12T09:32:39Z</dcterms:modified>
</cp:coreProperties>
</file>