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619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2013A-DB25-654F-B90B-B790AAFF8A40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C7A2-0AC2-0646-9997-71B68CB538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590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C7A2-0AC2-0646-9997-71B68CB5388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80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第四點應該是跑的很快 可以讓使用者做很多種類的嘗試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 experts in an interactive manner similarly to what is proposed in (Pa-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padopoulos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2016) for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leadsheets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Leadsheet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也有一篇能夠有快速且能互動的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C7A2-0AC2-0646-9997-71B68CB5388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8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58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07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115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5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60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47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29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52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40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91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0433-4603-C94D-9AC4-9041C72FFB52}" type="datetimeFigureOut">
              <a:rPr kumimoji="1" lang="zh-TW" altLang="en-US" smtClean="0"/>
              <a:t>2017/10/8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2E6B-D98B-1F47-AE24-25F267A7E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94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chbot.com/#/?_k=9m1pn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995363"/>
            <a:ext cx="11074400" cy="23876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DeepBach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4000" dirty="0" smtClean="0"/>
              <a:t>a </a:t>
            </a:r>
            <a:r>
              <a:rPr lang="en-US" altLang="zh-TW" sz="4000" dirty="0"/>
              <a:t>Steerable Model for Bach </a:t>
            </a:r>
            <a:r>
              <a:rPr lang="en-US" altLang="zh-TW" sz="4000" dirty="0" smtClean="0"/>
              <a:t>Chorales Generation</a:t>
            </a:r>
            <a:endParaRPr kumimoji="1"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3250" y="3560641"/>
            <a:ext cx="10985500" cy="492125"/>
          </a:xfrm>
        </p:spPr>
        <p:txBody>
          <a:bodyPr/>
          <a:lstStyle/>
          <a:p>
            <a:r>
              <a:rPr lang="en-US" altLang="zh-TW" dirty="0"/>
              <a:t>Proceedings of the 34th </a:t>
            </a:r>
            <a:r>
              <a:rPr lang="en-US" altLang="zh-TW" dirty="0" smtClean="0"/>
              <a:t>International </a:t>
            </a:r>
            <a:r>
              <a:rPr lang="en-US" altLang="zh-TW" dirty="0"/>
              <a:t>Conference on Machine Learning, </a:t>
            </a:r>
            <a:r>
              <a:rPr lang="en-US" altLang="zh-TW" dirty="0" smtClean="0"/>
              <a:t>ICML</a:t>
            </a:r>
            <a:endParaRPr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24769" y="4496111"/>
            <a:ext cx="639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TW" sz="2400" dirty="0" err="1"/>
              <a:t>Gae</a:t>
            </a:r>
            <a:r>
              <a:rPr lang="nb-NO" altLang="zh-TW" sz="2400" dirty="0"/>
              <a:t> ̈tan </a:t>
            </a:r>
            <a:r>
              <a:rPr lang="nb-NO" altLang="zh-TW" sz="2400" dirty="0" err="1" smtClean="0"/>
              <a:t>Hadjeres</a:t>
            </a:r>
            <a:r>
              <a:rPr lang="nb-NO" altLang="zh-TW" sz="2400" dirty="0" smtClean="0"/>
              <a:t>, Francois </a:t>
            </a:r>
            <a:r>
              <a:rPr lang="nb-NO" altLang="zh-TW" sz="2400" dirty="0" err="1" smtClean="0"/>
              <a:t>Pachet</a:t>
            </a:r>
            <a:r>
              <a:rPr lang="nb-NO" altLang="zh-TW" sz="2400" dirty="0" smtClean="0"/>
              <a:t>, Frank </a:t>
            </a:r>
            <a:r>
              <a:rPr lang="nb-NO" altLang="zh-TW" sz="2400" dirty="0"/>
              <a:t>Nielsen </a:t>
            </a:r>
            <a:r>
              <a:rPr lang="nb-NO" altLang="zh-TW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141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33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815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342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50" y="1420430"/>
            <a:ext cx="8086810" cy="237113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00" y="4076359"/>
            <a:ext cx="8275510" cy="218540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smtClean="0"/>
              <a:t>Intro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00083" y="3707027"/>
            <a:ext cx="506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  <a:latin typeface="NimbusRomNo9L" charset="0"/>
              </a:rPr>
              <a:t>Original text and melody by Georg </a:t>
            </a:r>
            <a:r>
              <a:rPr lang="en-US" altLang="zh-TW" dirty="0" err="1" smtClean="0">
                <a:effectLst/>
                <a:latin typeface="NimbusRomNo9L" charset="0"/>
              </a:rPr>
              <a:t>Neumark</a:t>
            </a:r>
            <a:r>
              <a:rPr lang="en-US" altLang="zh-TW" dirty="0" smtClean="0">
                <a:effectLst/>
                <a:latin typeface="NimbusRomNo9L" charset="0"/>
              </a:rPr>
              <a:t> (1641) 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4655955" y="6177232"/>
            <a:ext cx="3462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ffectLst/>
                <a:latin typeface="NimbusRomNo9L" charset="0"/>
              </a:rPr>
              <a:t>Four-voice harmonization by Bach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63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/>
          </a:bodyPr>
          <a:lstStyle/>
          <a:p>
            <a:r>
              <a:rPr lang="en-US" altLang="zh-TW" dirty="0"/>
              <a:t>rule-based expert system </a:t>
            </a:r>
            <a:r>
              <a:rPr lang="en-US" altLang="zh-TW" dirty="0" smtClean="0"/>
              <a:t>(1988)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>
                <a:effectLst/>
                <a:latin typeface="NimbusRomNo9L" charset="0"/>
              </a:rPr>
              <a:t>r</a:t>
            </a:r>
            <a:r>
              <a:rPr lang="en-US" altLang="zh-TW" sz="2400" dirty="0" err="1" smtClean="0"/>
              <a:t>ulebased</a:t>
            </a:r>
            <a:r>
              <a:rPr lang="en-US" altLang="zh-TW" sz="2400" dirty="0" smtClean="0"/>
              <a:t> expert system which contains no less than </a:t>
            </a:r>
            <a:r>
              <a:rPr lang="en-US" altLang="zh-TW" sz="2400" dirty="0" smtClean="0">
                <a:solidFill>
                  <a:srgbClr val="FF0000"/>
                </a:solidFill>
              </a:rPr>
              <a:t>300 rules </a:t>
            </a:r>
            <a:r>
              <a:rPr lang="en-US" altLang="zh-TW" sz="2400" dirty="0" smtClean="0"/>
              <a:t>and tries to 	</a:t>
            </a:r>
            <a:r>
              <a:rPr lang="en-US" altLang="zh-TW" sz="2400" dirty="0" err="1" smtClean="0"/>
              <a:t>reharmonize</a:t>
            </a:r>
            <a:r>
              <a:rPr lang="en-US" altLang="zh-TW" sz="2400" dirty="0" smtClean="0"/>
              <a:t> a given melody with a generate-and-test method and	intelligent backtracking.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do not sound like Bach</a:t>
            </a:r>
            <a:r>
              <a:rPr lang="en-US" altLang="zh-TW" sz="2400" dirty="0" smtClean="0"/>
              <a:t>, except for occasional </a:t>
            </a:r>
            <a:r>
              <a:rPr lang="en-US" altLang="zh-TW" sz="2400" dirty="0" err="1" smtClean="0"/>
              <a:t>Bachian</a:t>
            </a:r>
            <a:r>
              <a:rPr lang="en-US" altLang="zh-TW" sz="2400" dirty="0" smtClean="0"/>
              <a:t> patterns and 	</a:t>
            </a:r>
            <a:r>
              <a:rPr lang="en-US" altLang="zh-TW" sz="2400" dirty="0" smtClean="0">
                <a:solidFill>
                  <a:srgbClr val="FF0000"/>
                </a:solidFill>
              </a:rPr>
              <a:t>cadence formulas. </a:t>
            </a:r>
            <a:endParaRPr lang="en-US" altLang="zh-TW" sz="2400" dirty="0"/>
          </a:p>
          <a:p>
            <a:r>
              <a:rPr lang="en-US" altLang="zh-TW" dirty="0"/>
              <a:t>neural-network-based </a:t>
            </a:r>
            <a:r>
              <a:rPr lang="en-US" altLang="zh-TW" dirty="0" smtClean="0"/>
              <a:t>(1992 ~ 2016   ,</a:t>
            </a:r>
            <a:r>
              <a:rPr lang="en-US" altLang="zh-TW" dirty="0"/>
              <a:t> RBMs </a:t>
            </a:r>
            <a:r>
              <a:rPr lang="en-US" altLang="zh-TW" dirty="0" smtClean="0"/>
              <a:t>LSTM RNN GRUs)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these models </a:t>
            </a:r>
            <a:r>
              <a:rPr lang="en-US" altLang="zh-TW" sz="2400" dirty="0"/>
              <a:t>which work on piano roll representations of the music are </a:t>
            </a:r>
            <a:r>
              <a:rPr lang="en-US" altLang="zh-TW" sz="2400" dirty="0">
                <a:solidFill>
                  <a:srgbClr val="FF0000"/>
                </a:solidFill>
              </a:rPr>
              <a:t>too </a:t>
            </a:r>
            <a:r>
              <a:rPr lang="en-US" altLang="zh-TW" sz="2400" dirty="0" smtClean="0">
                <a:solidFill>
                  <a:srgbClr val="FF0000"/>
                </a:solidFill>
              </a:rPr>
              <a:t>	general </a:t>
            </a:r>
            <a:r>
              <a:rPr lang="en-US" altLang="zh-TW" sz="2400" dirty="0">
                <a:solidFill>
                  <a:srgbClr val="FF0000"/>
                </a:solidFill>
              </a:rPr>
              <a:t>to capture the specificity of Bach chorales.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major drawback is their</a:t>
            </a:r>
            <a:r>
              <a:rPr lang="en-US" altLang="zh-TW" sz="2400" dirty="0">
                <a:solidFill>
                  <a:srgbClr val="FF0000"/>
                </a:solidFill>
              </a:rPr>
              <a:t> lack of flexibility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their invention </a:t>
            </a:r>
            <a:r>
              <a:rPr lang="en-US" altLang="zh-TW" sz="2400" dirty="0" smtClean="0"/>
              <a:t>capacity </a:t>
            </a:r>
            <a:r>
              <a:rPr lang="en-US" altLang="zh-TW" sz="2400" dirty="0"/>
              <a:t>and non-plagiarism abilities are not demonstrated 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BachBot</a:t>
            </a:r>
            <a:r>
              <a:rPr lang="en-US" altLang="zh-TW" dirty="0" smtClean="0"/>
              <a:t> Challenge  </a:t>
            </a:r>
            <a:r>
              <a:rPr lang="zh-TW" altLang="en-US" dirty="0" smtClean="0"/>
              <a:t> </a:t>
            </a:r>
            <a:r>
              <a:rPr lang="en-US" altLang="zh-TW" dirty="0" smtClean="0"/>
              <a:t>-    </a:t>
            </a:r>
            <a:r>
              <a:rPr lang="en-US" altLang="zh-TW" dirty="0" smtClean="0">
                <a:hlinkClick r:id="rId2"/>
              </a:rPr>
              <a:t>Test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/>
              <a:t>This approach relies on little musical knowledge (all chorales are transposed in a common key) </a:t>
            </a:r>
            <a:r>
              <a:rPr lang="zh-TW" altLang="en-US" dirty="0"/>
              <a:t> </a:t>
            </a:r>
            <a:r>
              <a:rPr lang="en-US" altLang="zh-TW" dirty="0" smtClean="0"/>
              <a:t>and able </a:t>
            </a:r>
            <a:r>
              <a:rPr lang="en-US" altLang="zh-TW" dirty="0"/>
              <a:t>to produce high-quality chorale </a:t>
            </a:r>
            <a:r>
              <a:rPr lang="en-US" altLang="zh-TW" dirty="0" err="1" smtClean="0"/>
              <a:t>harmonizations</a:t>
            </a: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is-IS" altLang="zh-TW" dirty="0"/>
          </a:p>
          <a:p>
            <a:r>
              <a:rPr lang="en-US" altLang="zh-TW" dirty="0"/>
              <a:t>this model is less general (</a:t>
            </a:r>
            <a:r>
              <a:rPr lang="en-US" altLang="zh-TW" dirty="0" smtClean="0"/>
              <a:t>produced </a:t>
            </a:r>
            <a:r>
              <a:rPr lang="en-US" altLang="zh-TW" dirty="0"/>
              <a:t>chorales are </a:t>
            </a:r>
            <a:r>
              <a:rPr lang="en-US" altLang="zh-TW" dirty="0">
                <a:solidFill>
                  <a:srgbClr val="FF0000"/>
                </a:solidFill>
              </a:rPr>
              <a:t>all in the C key </a:t>
            </a:r>
            <a:r>
              <a:rPr lang="en-US" altLang="zh-TW" dirty="0"/>
              <a:t>for instance) and less flexible (</a:t>
            </a:r>
            <a:r>
              <a:rPr lang="en-US" altLang="zh-TW" dirty="0" smtClean="0">
                <a:solidFill>
                  <a:srgbClr val="FF0000"/>
                </a:solidFill>
              </a:rPr>
              <a:t>only </a:t>
            </a:r>
            <a:r>
              <a:rPr lang="en-US" altLang="zh-TW" dirty="0">
                <a:solidFill>
                  <a:srgbClr val="FF0000"/>
                </a:solidFill>
              </a:rPr>
              <a:t>the soprano can be fixed</a:t>
            </a:r>
            <a:r>
              <a:rPr lang="en-US" altLang="zh-TW" dirty="0"/>
              <a:t>) </a:t>
            </a:r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Intro - </a:t>
            </a:r>
            <a:r>
              <a:rPr kumimoji="1" lang="en-US" altLang="zh-TW" dirty="0" err="1" smtClean="0"/>
              <a:t>BachBot</a:t>
            </a:r>
            <a:r>
              <a:rPr kumimoji="1" lang="en-US" altLang="zh-TW" dirty="0" smtClean="0"/>
              <a:t> model (Liang ,2016)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8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 - </a:t>
            </a:r>
            <a:r>
              <a:rPr kumimoji="1" lang="en-US" altLang="zh-TW" dirty="0" err="1" smtClean="0"/>
              <a:t>DeepBach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RNN not only left to right</a:t>
            </a:r>
            <a:endParaRPr kumimoji="1" lang="en-US" altLang="zh-TW" dirty="0"/>
          </a:p>
          <a:p>
            <a:r>
              <a:rPr lang="en-US" altLang="zh-TW" dirty="0"/>
              <a:t>unary </a:t>
            </a:r>
            <a:r>
              <a:rPr lang="en-US" altLang="zh-TW" dirty="0">
                <a:solidFill>
                  <a:srgbClr val="FF0000"/>
                </a:solidFill>
              </a:rPr>
              <a:t>user-defined</a:t>
            </a:r>
            <a:r>
              <a:rPr lang="en-US" altLang="zh-TW" dirty="0"/>
              <a:t> </a:t>
            </a:r>
            <a:r>
              <a:rPr lang="en-US" altLang="zh-TW" dirty="0" smtClean="0"/>
              <a:t>constraints</a:t>
            </a:r>
          </a:p>
          <a:p>
            <a:pPr lvl="1"/>
            <a:r>
              <a:rPr lang="en-US" altLang="zh-TW" dirty="0"/>
              <a:t>rhythm, notes, parts, chords and </a:t>
            </a:r>
            <a:r>
              <a:rPr lang="en-US" altLang="zh-TW" dirty="0" smtClean="0"/>
              <a:t>cadences</a:t>
            </a:r>
          </a:p>
          <a:p>
            <a:r>
              <a:rPr lang="en-US" altLang="zh-TW" dirty="0" err="1"/>
              <a:t>DeepBach</a:t>
            </a:r>
            <a:r>
              <a:rPr lang="en-US" altLang="zh-TW" dirty="0"/>
              <a:t> is able to generate coherent musical phrases and provides, for </a:t>
            </a:r>
            <a:r>
              <a:rPr lang="en-US" altLang="zh-TW" dirty="0" smtClean="0"/>
              <a:t>instance, </a:t>
            </a:r>
            <a:r>
              <a:rPr lang="en-US" altLang="zh-TW" dirty="0"/>
              <a:t>varied </a:t>
            </a:r>
            <a:r>
              <a:rPr lang="en-US" altLang="zh-TW" dirty="0" err="1"/>
              <a:t>reharmonizations</a:t>
            </a:r>
            <a:r>
              <a:rPr lang="en-US" altLang="zh-TW" dirty="0"/>
              <a:t> of melodies </a:t>
            </a:r>
            <a:r>
              <a:rPr lang="en-US" altLang="zh-TW" dirty="0">
                <a:solidFill>
                  <a:srgbClr val="FF0000"/>
                </a:solidFill>
              </a:rPr>
              <a:t>without </a:t>
            </a:r>
            <a:r>
              <a:rPr lang="en-US" altLang="zh-TW" dirty="0" smtClean="0">
                <a:solidFill>
                  <a:srgbClr val="FF0000"/>
                </a:solidFill>
              </a:rPr>
              <a:t>plagiarism</a:t>
            </a:r>
            <a:endParaRPr lang="en-US" altLang="zh-TW" dirty="0" smtClean="0"/>
          </a:p>
          <a:p>
            <a:r>
              <a:rPr lang="en-US" altLang="zh-TW" dirty="0" smtClean="0"/>
              <a:t>Its </a:t>
            </a:r>
            <a:r>
              <a:rPr lang="en-US" altLang="zh-TW" dirty="0"/>
              <a:t>core features are its </a:t>
            </a:r>
            <a:r>
              <a:rPr lang="en-US" altLang="zh-TW" dirty="0">
                <a:solidFill>
                  <a:srgbClr val="FF0000"/>
                </a:solidFill>
              </a:rPr>
              <a:t>speed</a:t>
            </a:r>
            <a:r>
              <a:rPr lang="en-US" altLang="zh-TW" dirty="0"/>
              <a:t>, the possible interaction with users and the richness of harmonic ideas it proposes. 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8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28639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beat index, </a:t>
            </a:r>
            <a:endParaRPr lang="en-US" altLang="zh-TW" dirty="0" smtClean="0"/>
          </a:p>
          <a:p>
            <a:r>
              <a:rPr lang="en-US" altLang="zh-TW" dirty="0" smtClean="0"/>
              <a:t>an </a:t>
            </a:r>
            <a:r>
              <a:rPr lang="en-US" altLang="zh-TW" dirty="0"/>
              <a:t>implicit metronome (on which subdivision of the beat the note is played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the fermata symbols</a:t>
            </a:r>
          </a:p>
          <a:p>
            <a:r>
              <a:rPr lang="en-US" altLang="zh-TW" dirty="0" smtClean="0"/>
              <a:t>current mode (major/minor/</a:t>
            </a:r>
            <a:r>
              <a:rPr lang="en-US" altLang="zh-TW" dirty="0" err="1" smtClean="0"/>
              <a:t>dorian</a:t>
            </a:r>
            <a:r>
              <a:rPr lang="en-US" altLang="zh-TW" dirty="0" smtClean="0"/>
              <a:t>). </a:t>
            </a:r>
          </a:p>
          <a:p>
            <a:r>
              <a:rPr lang="en-US" altLang="zh-TW" dirty="0" smtClean="0"/>
              <a:t>current </a:t>
            </a:r>
            <a:r>
              <a:rPr lang="en-US" altLang="zh-TW" dirty="0"/>
              <a:t>key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current </a:t>
            </a:r>
            <a:r>
              <a:rPr lang="en-US" altLang="zh-TW" dirty="0"/>
              <a:t>key signature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the lyrics, 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key signature,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time signature,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509209" y="3091926"/>
            <a:ext cx="2207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 smtClean="0">
                <a:effectLst/>
                <a:latin typeface="NimbusRomNo9L" charset="0"/>
              </a:rPr>
              <a:t>fermata </a:t>
            </a:r>
            <a:r>
              <a:rPr lang="en-US" altLang="zh-TW" sz="2800" dirty="0" smtClean="0">
                <a:effectLst/>
                <a:latin typeface="NimbusRomNo9L" charset="0"/>
              </a:rPr>
              <a:t>list </a:t>
            </a:r>
            <a:r>
              <a:rPr lang="en-US" altLang="zh-TW" sz="2800" dirty="0" smtClean="0">
                <a:effectLst/>
                <a:latin typeface="CMSY10" charset="0"/>
              </a:rPr>
              <a:t>F </a:t>
            </a:r>
            <a:endParaRPr lang="en-US" altLang="zh-TW" sz="2800" dirty="0">
              <a:effectLst/>
              <a:latin typeface="CMSY1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324" y="1678762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 smtClean="0">
                <a:effectLst/>
                <a:latin typeface="NimbusRomNo9L" charset="0"/>
              </a:rPr>
              <a:t>subdivision </a:t>
            </a:r>
            <a:r>
              <a:rPr lang="en-US" altLang="zh-TW" sz="2800" dirty="0" smtClean="0">
                <a:effectLst/>
                <a:latin typeface="NimbusRomNo9L" charset="0"/>
              </a:rPr>
              <a:t>list </a:t>
            </a:r>
            <a:r>
              <a:rPr lang="en-US" altLang="zh-TW" sz="2800" dirty="0" smtClean="0">
                <a:effectLst/>
                <a:latin typeface="CMSY10" charset="0"/>
              </a:rPr>
              <a:t>S </a:t>
            </a:r>
            <a:endParaRPr lang="en-US" altLang="zh-TW" sz="2800" dirty="0">
              <a:effectLst/>
              <a:latin typeface="CMSY10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69" y="4312276"/>
            <a:ext cx="6992785" cy="25457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3616" y="2974951"/>
            <a:ext cx="1271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 sz="3200" dirty="0" smtClean="0">
                <a:effectLst/>
                <a:latin typeface="CMR10" charset="0"/>
              </a:rPr>
              <a:t>(</a:t>
            </a:r>
            <a:r>
              <a:rPr lang="is-IS" altLang="zh-TW" sz="3200" dirty="0" smtClean="0">
                <a:effectLst/>
                <a:latin typeface="CMSY10" charset="0"/>
              </a:rPr>
              <a:t>V</a:t>
            </a:r>
            <a:r>
              <a:rPr lang="is-IS" altLang="zh-TW" sz="3200" dirty="0" smtClean="0">
                <a:effectLst/>
                <a:latin typeface="CMMI10" charset="0"/>
              </a:rPr>
              <a:t>,</a:t>
            </a:r>
            <a:r>
              <a:rPr lang="is-IS" altLang="zh-TW" sz="3200" dirty="0" smtClean="0">
                <a:effectLst/>
                <a:latin typeface="CMSY10" charset="0"/>
              </a:rPr>
              <a:t>M</a:t>
            </a:r>
            <a:r>
              <a:rPr lang="is-IS" altLang="zh-TW" sz="3200" dirty="0" smtClean="0">
                <a:effectLst/>
                <a:latin typeface="CMR10" charset="0"/>
              </a:rPr>
              <a:t>) </a:t>
            </a:r>
            <a:endParaRPr lang="is-IS" altLang="zh-TW" sz="3200" dirty="0">
              <a:effectLst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35771" y="3438321"/>
            <a:ext cx="4010891" cy="1050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mtClean="0"/>
              <a:t>V  is a list of 4 voices Vi </a:t>
            </a:r>
          </a:p>
          <a:p>
            <a:pPr marL="0" indent="0">
              <a:buFont typeface="Arial"/>
              <a:buNone/>
            </a:pPr>
            <a:r>
              <a:rPr lang="en-US" altLang="zh-TW" smtClean="0"/>
              <a:t>M a collection of (F,S)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6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Model Architecture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690688"/>
            <a:ext cx="6731000" cy="9906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681288"/>
            <a:ext cx="7810500" cy="11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3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769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264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301</Words>
  <Application>Microsoft Macintosh PowerPoint</Application>
  <PresentationFormat>寬螢幕</PresentationFormat>
  <Paragraphs>52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CMMI10</vt:lpstr>
      <vt:lpstr>CMR10</vt:lpstr>
      <vt:lpstr>CMSY10</vt:lpstr>
      <vt:lpstr>NimbusRomNo9L</vt:lpstr>
      <vt:lpstr>新細明體</vt:lpstr>
      <vt:lpstr>Arial</vt:lpstr>
      <vt:lpstr>Office 佈景主題</vt:lpstr>
      <vt:lpstr>DeepBach   a Steerable Model for Bach Chorales Generation</vt:lpstr>
      <vt:lpstr>Intro</vt:lpstr>
      <vt:lpstr>Intro</vt:lpstr>
      <vt:lpstr>Intro - BachBot model (Liang ,2016)</vt:lpstr>
      <vt:lpstr>Intro - DeepBach</vt:lpstr>
      <vt:lpstr>Data Representation</vt:lpstr>
      <vt:lpstr>Model Architecture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24</cp:revision>
  <dcterms:created xsi:type="dcterms:W3CDTF">2017-10-05T12:54:58Z</dcterms:created>
  <dcterms:modified xsi:type="dcterms:W3CDTF">2017-10-08T12:56:05Z</dcterms:modified>
</cp:coreProperties>
</file>