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83" r:id="rId3"/>
    <p:sldId id="257" r:id="rId4"/>
    <p:sldId id="258" r:id="rId5"/>
    <p:sldId id="281" r:id="rId6"/>
    <p:sldId id="282" r:id="rId7"/>
    <p:sldId id="259" r:id="rId8"/>
    <p:sldId id="260" r:id="rId9"/>
    <p:sldId id="262" r:id="rId10"/>
    <p:sldId id="263" r:id="rId11"/>
    <p:sldId id="264" r:id="rId12"/>
    <p:sldId id="266" r:id="rId13"/>
    <p:sldId id="267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5577"/>
  </p:normalViewPr>
  <p:slideViewPr>
    <p:cSldViewPr snapToGrid="0" snapToObjects="1">
      <p:cViewPr varScale="1">
        <p:scale>
          <a:sx n="91" d="100"/>
          <a:sy n="91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4D5D1-5182-A049-992F-80B8BD7D124A}" type="datetimeFigureOut">
              <a:rPr kumimoji="1" lang="zh-TW" altLang="en-US" smtClean="0"/>
              <a:t>2017/11/7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BBA16-C506-4840-81E1-79EDF0733FC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35072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semantic web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dirty="0" smtClean="0"/>
              <a:t>在網路上資料即是開放使用權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dirty="0" smtClean="0"/>
              <a:t>網路上的資料為機器可讀的資料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dirty="0" smtClean="0"/>
              <a:t>非專有的一個格式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dirty="0" smtClean="0"/>
              <a:t>資料要遵從</a:t>
            </a:r>
            <a:r>
              <a:rPr kumimoji="1" lang="en-US" altLang="zh-TW" dirty="0" smtClean="0"/>
              <a:t>RDF</a:t>
            </a:r>
            <a:r>
              <a:rPr kumimoji="1" lang="zh-TW" altLang="en-US" dirty="0" smtClean="0"/>
              <a:t>的標準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dirty="0" smtClean="0"/>
              <a:t>連結到其他</a:t>
            </a:r>
            <a:r>
              <a:rPr kumimoji="1" lang="en-US" altLang="zh-TW" dirty="0" smtClean="0"/>
              <a:t>RDF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BBA16-C506-4840-81E1-79EDF0733FC6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31728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目的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讓機器可以看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URL +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URN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Universal Resource Name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），是指能夠識別出某項資源的名稱，比如說「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Wikipedia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」就是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URN  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 +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NameSpace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Xmlschema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：表現資料的內容與結構，無法表達機器可理解的語意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可以舉一下股票的例子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BBA16-C506-4840-81E1-79EDF0733FC6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56372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W3c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標準 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Semantic web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語意網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ontolofy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元數據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主詞 述詞 受詞</a:t>
            </a:r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第一句的意思是我們現在有一個網址，命名為叫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HarryPorter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，而前面的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"#"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，我們可以想像就是平時在做網頁時設的錨點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第二句，我是以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Dublin Core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"title"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來描述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HarryPorter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，就是說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HarryPorter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是一個標題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第三句，它實際的敘述叫做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哈利波特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BBA16-C506-4840-81E1-79EDF0733FC6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81856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唸作</a:t>
            </a:r>
            <a:r>
              <a:rPr kumimoji="1" lang="en-US" altLang="zh-TW" dirty="0" smtClean="0"/>
              <a:t>sparkle</a:t>
            </a:r>
            <a:r>
              <a:rPr kumimoji="1" lang="zh-TW" altLang="en-US" dirty="0" smtClean="0"/>
              <a:t>  </a:t>
            </a:r>
            <a:r>
              <a:rPr kumimoji="1" lang="en-US" altLang="zh-TW" dirty="0" smtClean="0"/>
              <a:t>w3c</a:t>
            </a:r>
            <a:r>
              <a:rPr kumimoji="1" lang="zh-TW" altLang="en-US" dirty="0" smtClean="0"/>
              <a:t>下的一個專門用於查詢</a:t>
            </a:r>
            <a:r>
              <a:rPr kumimoji="1" lang="en-US" altLang="zh-TW" dirty="0" smtClean="0"/>
              <a:t>RDF</a:t>
            </a:r>
            <a:r>
              <a:rPr kumimoji="1" lang="zh-TW" altLang="en-US" dirty="0" smtClean="0"/>
              <a:t>的標準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BBA16-C506-4840-81E1-79EDF0733FC6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77395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Focus</a:t>
            </a:r>
            <a:r>
              <a:rPr kumimoji="1" lang="zh-TW" altLang="en-US" dirty="0" smtClean="0"/>
              <a:t>在第三點 透過塞選歌曲 和樂器過濾</a:t>
            </a:r>
          </a:p>
          <a:p>
            <a:r>
              <a:rPr kumimoji="1" lang="en-US" altLang="zh-TW" dirty="0" smtClean="0"/>
              <a:t> </a:t>
            </a:r>
            <a:r>
              <a:rPr kumimoji="1" lang="zh-TW" altLang="en-US" dirty="0" smtClean="0"/>
              <a:t>寫</a:t>
            </a:r>
            <a:r>
              <a:rPr kumimoji="1" lang="en-US" altLang="zh-TW" dirty="0" smtClean="0"/>
              <a:t>NO</a:t>
            </a:r>
            <a:r>
              <a:rPr kumimoji="1" lang="zh-TW" altLang="en-US" dirty="0" smtClean="0"/>
              <a:t>都是</a:t>
            </a:r>
            <a:r>
              <a:rPr kumimoji="1" lang="en-US" altLang="zh-TW" dirty="0" smtClean="0"/>
              <a:t>future</a:t>
            </a:r>
            <a:r>
              <a:rPr kumimoji="1" lang="en-US" altLang="zh-TW" baseline="0" dirty="0" smtClean="0"/>
              <a:t> work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BBA16-C506-4840-81E1-79EDF0733FC6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72753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Resolution -</a:t>
            </a:r>
            <a:r>
              <a:rPr kumimoji="1" lang="en-US" altLang="zh-TW" baseline="0" dirty="0" smtClean="0"/>
              <a:t> </a:t>
            </a:r>
            <a:r>
              <a:rPr kumimoji="1" lang="en-US" altLang="zh-TW" dirty="0" smtClean="0"/>
              <a:t>(the length</a:t>
            </a:r>
            <a:r>
              <a:rPr kumimoji="1" lang="en-US" altLang="zh-TW" baseline="0" dirty="0" smtClean="0"/>
              <a:t> of ticks)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numerator and denominator 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一個小節可以用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分音符表示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Thirtyseconds</a:t>
            </a:r>
            <a:r>
              <a:rPr lang="en-US" altLang="zh-TW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最小單位 需要多少個</a:t>
            </a:r>
            <a:r>
              <a:rPr lang="en-US" altLang="zh-TW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clock/ticks </a:t>
            </a:r>
            <a:r>
              <a:rPr lang="zh-TW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來表示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BBA16-C506-4840-81E1-79EDF0733FC6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53354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future</a:t>
            </a:r>
            <a:r>
              <a:rPr kumimoji="1" lang="en-US" altLang="zh-TW" baseline="0" dirty="0" smtClean="0"/>
              <a:t> work</a:t>
            </a:r>
            <a:r>
              <a:rPr kumimoji="1" lang="zh-TW" altLang="en-US" baseline="0" dirty="0" smtClean="0"/>
              <a:t>？？</a:t>
            </a:r>
            <a:endParaRPr kumimoji="1" lang="zh-TW" altLang="en-US" dirty="0" smtClean="0"/>
          </a:p>
          <a:p>
            <a:r>
              <a:rPr kumimoji="1" lang="zh-TW" altLang="en-US" dirty="0" smtClean="0"/>
              <a:t>不同</a:t>
            </a:r>
            <a:r>
              <a:rPr kumimoji="1" lang="en-US" altLang="zh-TW" dirty="0" smtClean="0"/>
              <a:t>tempo</a:t>
            </a:r>
            <a:r>
              <a:rPr kumimoji="1" lang="zh-TW" altLang="en-US" dirty="0" smtClean="0"/>
              <a:t>的混合</a:t>
            </a:r>
            <a:endParaRPr kumimoji="1" lang="en-US" altLang="zh-TW" dirty="0" smtClean="0"/>
          </a:p>
          <a:p>
            <a:r>
              <a:rPr kumimoji="1" lang="zh-TW" altLang="en-US" dirty="0" smtClean="0"/>
              <a:t>和諧</a:t>
            </a:r>
          </a:p>
          <a:p>
            <a:r>
              <a:rPr kumimoji="1" lang="zh-TW" altLang="en-US" dirty="0" smtClean="0"/>
              <a:t>加入 </a:t>
            </a:r>
            <a:r>
              <a:rPr kumimoji="1" lang="en-US" altLang="zh-TW" dirty="0" smtClean="0"/>
              <a:t>intro outro.</a:t>
            </a:r>
            <a:r>
              <a:rPr kumimoji="1" lang="en-US" altLang="zh-TW" baseline="0" dirty="0" smtClean="0"/>
              <a:t> . .</a:t>
            </a:r>
            <a:endParaRPr kumimoji="1" lang="zh-TW" altLang="en-US" dirty="0" smtClean="0"/>
          </a:p>
          <a:p>
            <a:r>
              <a:rPr kumimoji="1" lang="zh-TW" altLang="en-US" dirty="0" smtClean="0"/>
              <a:t>混合不同風格 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BBA16-C506-4840-81E1-79EDF0733FC6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78284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0D74-2D18-DC47-992B-08F5C358F772}" type="datetimeFigureOut">
              <a:rPr kumimoji="1" lang="zh-TW" altLang="en-US" smtClean="0"/>
              <a:t>2017/11/7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CE09-E0C8-F840-9CE5-F97331D86AA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93749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0D74-2D18-DC47-992B-08F5C358F772}" type="datetimeFigureOut">
              <a:rPr kumimoji="1" lang="zh-TW" altLang="en-US" smtClean="0"/>
              <a:t>2017/11/7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CE09-E0C8-F840-9CE5-F97331D86AA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170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0D74-2D18-DC47-992B-08F5C358F772}" type="datetimeFigureOut">
              <a:rPr kumimoji="1" lang="zh-TW" altLang="en-US" smtClean="0"/>
              <a:t>2017/11/7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CE09-E0C8-F840-9CE5-F97331D86AA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27028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0D74-2D18-DC47-992B-08F5C358F772}" type="datetimeFigureOut">
              <a:rPr kumimoji="1" lang="zh-TW" altLang="en-US" smtClean="0"/>
              <a:t>2017/11/7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CE09-E0C8-F840-9CE5-F97331D86AA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9784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0D74-2D18-DC47-992B-08F5C358F772}" type="datetimeFigureOut">
              <a:rPr kumimoji="1" lang="zh-TW" altLang="en-US" smtClean="0"/>
              <a:t>2017/11/7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CE09-E0C8-F840-9CE5-F97331D86AA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73352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0D74-2D18-DC47-992B-08F5C358F772}" type="datetimeFigureOut">
              <a:rPr kumimoji="1" lang="zh-TW" altLang="en-US" smtClean="0"/>
              <a:t>2017/11/7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CE09-E0C8-F840-9CE5-F97331D86AA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65538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0D74-2D18-DC47-992B-08F5C358F772}" type="datetimeFigureOut">
              <a:rPr kumimoji="1" lang="zh-TW" altLang="en-US" smtClean="0"/>
              <a:t>2017/11/7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CE09-E0C8-F840-9CE5-F97331D86AA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18494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0D74-2D18-DC47-992B-08F5C358F772}" type="datetimeFigureOut">
              <a:rPr kumimoji="1" lang="zh-TW" altLang="en-US" smtClean="0"/>
              <a:t>2017/11/7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CE09-E0C8-F840-9CE5-F97331D86AA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14406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0D74-2D18-DC47-992B-08F5C358F772}" type="datetimeFigureOut">
              <a:rPr kumimoji="1" lang="zh-TW" altLang="en-US" smtClean="0"/>
              <a:t>2017/11/7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CE09-E0C8-F840-9CE5-F97331D86AA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41405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0D74-2D18-DC47-992B-08F5C358F772}" type="datetimeFigureOut">
              <a:rPr kumimoji="1" lang="zh-TW" altLang="en-US" smtClean="0"/>
              <a:t>2017/11/7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CE09-E0C8-F840-9CE5-F97331D86AA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90498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0D74-2D18-DC47-992B-08F5C358F772}" type="datetimeFigureOut">
              <a:rPr kumimoji="1" lang="zh-TW" altLang="en-US" smtClean="0"/>
              <a:t>2017/11/7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CE09-E0C8-F840-9CE5-F97331D86AA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07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20D74-2D18-DC47-992B-08F5C358F772}" type="datetimeFigureOut">
              <a:rPr kumimoji="1" lang="zh-TW" altLang="en-US" smtClean="0"/>
              <a:t>2017/11/7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0CE09-E0C8-F840-9CE5-F97331D86AA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965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Mixing Music as Linked Data: SPARQL-based MIDI Mashups 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38068" y="3602037"/>
            <a:ext cx="9144000" cy="1659279"/>
          </a:xfrm>
        </p:spPr>
        <p:txBody>
          <a:bodyPr>
            <a:normAutofit/>
          </a:bodyPr>
          <a:lstStyle/>
          <a:p>
            <a:r>
              <a:rPr lang="nl-NL" altLang="zh-TW" dirty="0"/>
              <a:t>Rick Meerwaldt1, Albert Meroño-Peñuela1, </a:t>
            </a:r>
            <a:r>
              <a:rPr lang="nl-NL" altLang="zh-TW" dirty="0" err="1"/>
              <a:t>and</a:t>
            </a:r>
            <a:r>
              <a:rPr lang="nl-NL" altLang="zh-TW" dirty="0"/>
              <a:t> Stefan Schlobach1 </a:t>
            </a:r>
            <a:r>
              <a:rPr lang="nl-NL" altLang="zh-TW" dirty="0" err="1"/>
              <a:t>Department</a:t>
            </a:r>
            <a:r>
              <a:rPr lang="nl-NL" altLang="zh-TW" dirty="0"/>
              <a:t> of Computer </a:t>
            </a:r>
            <a:r>
              <a:rPr lang="nl-NL" altLang="zh-TW" dirty="0" err="1"/>
              <a:t>Science</a:t>
            </a:r>
            <a:r>
              <a:rPr lang="nl-NL" altLang="zh-TW" dirty="0"/>
              <a:t>, Vrije Universiteit Amsterdam, </a:t>
            </a:r>
            <a:r>
              <a:rPr lang="nl-NL" altLang="zh-TW" dirty="0" smtClean="0"/>
              <a:t>NL</a:t>
            </a:r>
          </a:p>
          <a:p>
            <a:r>
              <a:rPr lang="en-US" altLang="zh-TW" dirty="0" smtClean="0"/>
              <a:t>International Semantic Web Confer</a:t>
            </a:r>
            <a:r>
              <a:rPr lang="en-US" altLang="zh-TW" dirty="0" smtClean="0"/>
              <a:t>e</a:t>
            </a:r>
            <a:r>
              <a:rPr lang="en-US" altLang="zh-TW" dirty="0" smtClean="0"/>
              <a:t>nce (ISWC) 2017</a:t>
            </a:r>
            <a:endParaRPr lang="nl-NL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68" y="-120363"/>
            <a:ext cx="9926399" cy="74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83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Implementation </a:t>
            </a:r>
            <a:r>
              <a:rPr lang="en-US" altLang="zh-TW" dirty="0" smtClean="0"/>
              <a:t>- </a:t>
            </a:r>
            <a:r>
              <a:rPr lang="en-US" altLang="zh-TW" dirty="0" err="1" smtClean="0"/>
              <a:t>beatmatching</a:t>
            </a:r>
            <a:r>
              <a:rPr lang="en-US" altLang="zh-TW" dirty="0" smtClean="0"/>
              <a:t> </a:t>
            </a:r>
            <a:r>
              <a:rPr lang="en-US" altLang="zh-TW" dirty="0" smtClean="0"/>
              <a:t>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The pattern of the </a:t>
            </a:r>
            <a:r>
              <a:rPr lang="en-US" altLang="zh-TW" dirty="0" smtClean="0"/>
              <a:t>first, second </a:t>
            </a:r>
            <a:r>
              <a:rPr lang="en-US" altLang="zh-TW" dirty="0"/>
              <a:t>song </a:t>
            </a:r>
            <a:endParaRPr lang="en-US" altLang="zh-TW" dirty="0" smtClean="0"/>
          </a:p>
          <a:p>
            <a:r>
              <a:rPr lang="en-US" altLang="zh-TW" dirty="0" smtClean="0"/>
              <a:t>The </a:t>
            </a:r>
            <a:r>
              <a:rPr lang="en-US" altLang="zh-TW" dirty="0"/>
              <a:t>tracks of the </a:t>
            </a:r>
            <a:r>
              <a:rPr lang="en-US" altLang="zh-TW" dirty="0" smtClean="0"/>
              <a:t>first, second pattern</a:t>
            </a:r>
          </a:p>
          <a:p>
            <a:endParaRPr kumimoji="1" lang="en-US" altLang="zh-TW" dirty="0"/>
          </a:p>
          <a:p>
            <a:r>
              <a:rPr kumimoji="1" lang="en-US" altLang="zh-TW" dirty="0" smtClean="0"/>
              <a:t>1. Choose first pattern .</a:t>
            </a:r>
            <a:r>
              <a:rPr lang="en-US" altLang="zh-TW" dirty="0" smtClean="0"/>
              <a:t>Second </a:t>
            </a:r>
            <a:r>
              <a:rPr lang="en-US" altLang="zh-TW" dirty="0"/>
              <a:t>pattern can be found by filtering on the </a:t>
            </a:r>
            <a:r>
              <a:rPr lang="en-US" altLang="zh-TW" dirty="0" smtClean="0"/>
              <a:t>tempo (</a:t>
            </a:r>
            <a:r>
              <a:rPr lang="en-US" altLang="zh-TW" dirty="0" smtClean="0">
                <a:solidFill>
                  <a:srgbClr val="FF0000"/>
                </a:solidFill>
              </a:rPr>
              <a:t>resolution</a:t>
            </a:r>
            <a:r>
              <a:rPr lang="en-US" altLang="zh-TW" dirty="0">
                <a:solidFill>
                  <a:srgbClr val="FF0000"/>
                </a:solidFill>
              </a:rPr>
              <a:t>, numerator, denominator, metronome, and </a:t>
            </a:r>
            <a:r>
              <a:rPr lang="en-US" altLang="zh-TW" dirty="0" err="1" smtClean="0">
                <a:solidFill>
                  <a:srgbClr val="FF0000"/>
                </a:solidFill>
              </a:rPr>
              <a:t>thirtyseconds</a:t>
            </a:r>
            <a:r>
              <a:rPr lang="en-US" altLang="zh-TW" dirty="0" smtClean="0"/>
              <a:t>) values </a:t>
            </a:r>
            <a:r>
              <a:rPr lang="en-US" altLang="zh-TW" dirty="0"/>
              <a:t>of the first pattern </a:t>
            </a:r>
            <a:endParaRPr lang="zh-TW" altLang="en-US" dirty="0" smtClean="0"/>
          </a:p>
          <a:p>
            <a:r>
              <a:rPr lang="en-US" altLang="zh-TW" dirty="0" smtClean="0"/>
              <a:t>2. beats </a:t>
            </a:r>
            <a:r>
              <a:rPr lang="en-US" altLang="zh-TW" dirty="0"/>
              <a:t>per minute (BPM) and the microseconds </a:t>
            </a:r>
            <a:r>
              <a:rPr lang="en-US" altLang="zh-TW" dirty="0" smtClean="0"/>
              <a:t>per </a:t>
            </a:r>
            <a:r>
              <a:rPr lang="en-US" altLang="zh-TW" dirty="0" err="1"/>
              <a:t>quaternote</a:t>
            </a:r>
            <a:r>
              <a:rPr lang="en-US" altLang="zh-TW" dirty="0"/>
              <a:t> (MPQN) </a:t>
            </a:r>
            <a:endParaRPr lang="en-US" altLang="zh-TW" dirty="0" smtClean="0"/>
          </a:p>
          <a:p>
            <a:r>
              <a:rPr lang="en-US" altLang="zh-TW" dirty="0"/>
              <a:t>If these values are the </a:t>
            </a:r>
            <a:r>
              <a:rPr lang="en-US" altLang="zh-TW" dirty="0">
                <a:solidFill>
                  <a:srgbClr val="FF0000"/>
                </a:solidFill>
              </a:rPr>
              <a:t>same</a:t>
            </a:r>
            <a:r>
              <a:rPr lang="en-US" altLang="zh-TW" dirty="0"/>
              <a:t> for both songs, they will automatically be beat-synchronous. </a:t>
            </a:r>
            <a:endParaRPr lang="en-US" altLang="zh-TW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49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It is either possible to not use all tracks of both songs and to filter only on certain tracks .</a:t>
            </a:r>
          </a:p>
          <a:p>
            <a:r>
              <a:rPr lang="en-US" altLang="zh-TW" dirty="0"/>
              <a:t>However, if this does not work it is still possible to choose for a different second pattern </a:t>
            </a:r>
            <a:endParaRPr lang="en-US" altLang="zh-TW" dirty="0" smtClean="0"/>
          </a:p>
          <a:p>
            <a:endParaRPr lang="en-US" altLang="zh-TW" dirty="0" smtClean="0"/>
          </a:p>
          <a:p>
            <a:endParaRPr kumimoji="1" lang="zh-TW" altLang="en-US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Implementation </a:t>
            </a:r>
            <a:r>
              <a:rPr lang="en-US" altLang="zh-TW" dirty="0" smtClean="0"/>
              <a:t>– harmonic mixing </a:t>
            </a:r>
            <a:r>
              <a:rPr lang="en-US" altLang="zh-TW" dirty="0" smtClean="0"/>
              <a:t> 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601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Discussion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do not provide for an </a:t>
            </a:r>
            <a:r>
              <a:rPr lang="en-US" altLang="zh-TW" dirty="0" smtClean="0"/>
              <a:t>automation of harmonic mixing </a:t>
            </a:r>
            <a:endParaRPr lang="en-US" altLang="zh-TW" dirty="0"/>
          </a:p>
          <a:p>
            <a:r>
              <a:rPr lang="en-US" altLang="zh-TW" dirty="0"/>
              <a:t>do not allow for the manipulation of the tempo values to make two songs beat-synchronous. </a:t>
            </a:r>
            <a:endParaRPr lang="en-US" altLang="zh-TW" dirty="0" smtClean="0"/>
          </a:p>
          <a:p>
            <a:r>
              <a:rPr lang="en-US" altLang="zh-TW" dirty="0"/>
              <a:t>execution time was too high </a:t>
            </a:r>
            <a:endParaRPr lang="en-US" altLang="zh-TW" dirty="0" smtClean="0"/>
          </a:p>
          <a:p>
            <a:r>
              <a:rPr lang="en-US" altLang="zh-TW" dirty="0"/>
              <a:t>queries are yet too expensive to be performed. </a:t>
            </a:r>
            <a:endParaRPr lang="en-US" altLang="zh-TW" dirty="0" smtClean="0"/>
          </a:p>
          <a:p>
            <a:r>
              <a:rPr lang="en-US" altLang="zh-TW" dirty="0"/>
              <a:t>not all requirements from Table 1 are met </a:t>
            </a:r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9893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Conclusion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automatically </a:t>
            </a:r>
            <a:r>
              <a:rPr lang="en-US" altLang="zh-TW" dirty="0"/>
              <a:t>manipulate the tempo values of two songs that are not </a:t>
            </a:r>
            <a:r>
              <a:rPr lang="en-US" altLang="zh-TW" dirty="0" smtClean="0"/>
              <a:t>beat-synchronous</a:t>
            </a:r>
          </a:p>
          <a:p>
            <a:r>
              <a:rPr lang="en-US" altLang="zh-TW" dirty="0"/>
              <a:t>harmonic matching </a:t>
            </a:r>
            <a:endParaRPr lang="en-US" altLang="zh-TW" dirty="0" smtClean="0"/>
          </a:p>
          <a:p>
            <a:r>
              <a:rPr lang="en-US" altLang="zh-TW" dirty="0"/>
              <a:t>adding an intro, and outro, and the remaining phases </a:t>
            </a:r>
            <a:endParaRPr lang="en-US" altLang="zh-TW" dirty="0" smtClean="0"/>
          </a:p>
          <a:p>
            <a:r>
              <a:rPr lang="en-US" altLang="zh-TW" dirty="0"/>
              <a:t>mixing MIDIs of the same/different genre </a:t>
            </a:r>
            <a:endParaRPr lang="en-US" altLang="zh-TW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514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Semantic Web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900" y="1690688"/>
            <a:ext cx="7643866" cy="3956160"/>
          </a:xfrm>
        </p:spPr>
      </p:pic>
    </p:spTree>
    <p:extLst>
      <p:ext uri="{BB962C8B-B14F-4D97-AF65-F5344CB8AC3E}">
        <p14:creationId xmlns:p14="http://schemas.microsoft.com/office/powerpoint/2010/main" val="21212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RDF(</a:t>
            </a:r>
            <a:r>
              <a:rPr lang="en-US" altLang="zh-TW" dirty="0"/>
              <a:t>Resource Description Framework</a:t>
            </a:r>
            <a:r>
              <a:rPr kumimoji="1" lang="en-US" altLang="zh-TW" dirty="0" smtClean="0"/>
              <a:t>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來源</a:t>
            </a:r>
            <a:r>
              <a:rPr lang="en-US" altLang="zh-TW" b="1" dirty="0"/>
              <a:t>(Resources)</a:t>
            </a:r>
            <a:r>
              <a:rPr lang="zh-TW" altLang="en-US" dirty="0"/>
              <a:t>：資料來源。</a:t>
            </a:r>
          </a:p>
          <a:p>
            <a:r>
              <a:rPr lang="zh-TW" altLang="en-US" dirty="0" smtClean="0"/>
              <a:t>屬性</a:t>
            </a:r>
            <a:r>
              <a:rPr lang="en-US" altLang="zh-TW" b="1" dirty="0"/>
              <a:t>(Properties)</a:t>
            </a:r>
            <a:r>
              <a:rPr lang="zh-TW" altLang="en-US" dirty="0" smtClean="0"/>
              <a:t>：描述</a:t>
            </a:r>
            <a:r>
              <a:rPr lang="zh-TW" altLang="en-US" dirty="0"/>
              <a:t>來源的型別和其他屬性的關係。</a:t>
            </a:r>
          </a:p>
          <a:p>
            <a:r>
              <a:rPr lang="zh-TW" altLang="en-US" dirty="0" smtClean="0"/>
              <a:t>敘述</a:t>
            </a:r>
            <a:r>
              <a:rPr lang="en-US" altLang="zh-TW" b="1" dirty="0"/>
              <a:t>(Statements)</a:t>
            </a:r>
            <a:r>
              <a:rPr lang="zh-TW" altLang="en-US" dirty="0"/>
              <a:t>：敘述的語句以</a:t>
            </a:r>
            <a:r>
              <a:rPr lang="en-US" altLang="zh-TW" dirty="0"/>
              <a:t>RDF</a:t>
            </a:r>
            <a:r>
              <a:rPr lang="zh-TW" altLang="en-US" dirty="0"/>
              <a:t>的格式</a:t>
            </a:r>
            <a:r>
              <a:rPr lang="zh-TW" altLang="en-US" dirty="0" smtClean="0"/>
              <a:t>表示。敘述被分成三個部分，分別是</a:t>
            </a:r>
            <a:r>
              <a:rPr lang="en-US" altLang="zh-TW" dirty="0" smtClean="0"/>
              <a:t>Subject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Predicate</a:t>
            </a:r>
            <a:r>
              <a:rPr lang="zh-TW" altLang="en-US" dirty="0" smtClean="0"/>
              <a:t>和</a:t>
            </a:r>
            <a:r>
              <a:rPr lang="en-US" altLang="zh-TW" dirty="0" smtClean="0"/>
              <a:t>Object</a:t>
            </a:r>
            <a:r>
              <a:rPr lang="zh-TW" altLang="en-US" dirty="0" smtClean="0"/>
              <a:t>。</a:t>
            </a:r>
            <a:r>
              <a:rPr lang="en-US" altLang="zh-TW" dirty="0" smtClean="0"/>
              <a:t>Subject</a:t>
            </a:r>
            <a:r>
              <a:rPr lang="zh-TW" altLang="en-US" dirty="0" smtClean="0"/>
              <a:t>可以表示來源，</a:t>
            </a:r>
            <a:r>
              <a:rPr lang="en-US" altLang="zh-TW" dirty="0" smtClean="0"/>
              <a:t>Predicate</a:t>
            </a:r>
            <a:r>
              <a:rPr lang="zh-TW" altLang="en-US" dirty="0" smtClean="0"/>
              <a:t>可以表示屬性，</a:t>
            </a:r>
            <a:r>
              <a:rPr lang="en-US" altLang="zh-TW" dirty="0" smtClean="0"/>
              <a:t>Object</a:t>
            </a:r>
            <a:r>
              <a:rPr lang="zh-TW" altLang="en-US" dirty="0" smtClean="0"/>
              <a:t>可以是文字或是其他的來源。</a:t>
            </a:r>
            <a:endParaRPr kumimoji="1"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650" y="4221163"/>
            <a:ext cx="68707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36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SPARQL (</a:t>
            </a:r>
            <a:r>
              <a:rPr lang="en-US" altLang="zh-TW" b="1" dirty="0"/>
              <a:t>S</a:t>
            </a:r>
            <a:r>
              <a:rPr lang="en-US" altLang="zh-TW" dirty="0"/>
              <a:t>PARQL </a:t>
            </a:r>
            <a:r>
              <a:rPr lang="en-US" altLang="zh-TW" b="1" dirty="0"/>
              <a:t>P</a:t>
            </a:r>
            <a:r>
              <a:rPr lang="en-US" altLang="zh-TW" dirty="0"/>
              <a:t>rotocol </a:t>
            </a:r>
            <a:r>
              <a:rPr lang="en-US" altLang="zh-TW" b="1" dirty="0"/>
              <a:t>a</a:t>
            </a:r>
            <a:r>
              <a:rPr lang="en-US" altLang="zh-TW" dirty="0"/>
              <a:t>nd </a:t>
            </a:r>
            <a:r>
              <a:rPr lang="en-US" altLang="zh-TW" b="1" dirty="0"/>
              <a:t>R</a:t>
            </a:r>
            <a:r>
              <a:rPr lang="en-US" altLang="zh-TW" dirty="0"/>
              <a:t>DF </a:t>
            </a:r>
            <a:r>
              <a:rPr lang="en-US" altLang="zh-TW" b="1" dirty="0"/>
              <a:t>Q</a:t>
            </a:r>
            <a:r>
              <a:rPr lang="en-US" altLang="zh-TW" dirty="0"/>
              <a:t>uery </a:t>
            </a:r>
            <a:r>
              <a:rPr lang="en-US" altLang="zh-TW" b="1" dirty="0"/>
              <a:t>L</a:t>
            </a:r>
            <a:r>
              <a:rPr lang="en-US" altLang="zh-TW" dirty="0"/>
              <a:t>anguage</a:t>
            </a:r>
            <a:r>
              <a:rPr lang="en-US" altLang="zh-TW" dirty="0" smtClean="0"/>
              <a:t>)</a:t>
            </a:r>
            <a:endParaRPr kumimoji="1"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22" y="1854701"/>
            <a:ext cx="5372100" cy="2286000"/>
          </a:xfrm>
          <a:prstGeom prst="rect">
            <a:avLst/>
          </a:prstGeom>
        </p:spPr>
      </p:pic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432517"/>
            <a:ext cx="6553200" cy="2603500"/>
          </a:xfrm>
        </p:spPr>
      </p:pic>
    </p:spTree>
    <p:extLst>
      <p:ext uri="{BB962C8B-B14F-4D97-AF65-F5344CB8AC3E}">
        <p14:creationId xmlns:p14="http://schemas.microsoft.com/office/powerpoint/2010/main" val="6861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Contribution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framework for the creative process of composing digital music mashups, fitting both MIDI and Linked Data best practices </a:t>
            </a:r>
            <a:endParaRPr lang="en-US" altLang="zh-TW" dirty="0" smtClean="0">
              <a:effectLst/>
            </a:endParaRPr>
          </a:p>
          <a:p>
            <a:r>
              <a:rPr lang="en-US" altLang="zh-TW" dirty="0"/>
              <a:t>A set of SPARQL query templates and queries to systematically find, filter, and select existing MIDI music represented as Linked Data, and blend them together as realistic mashups </a:t>
            </a:r>
            <a:endParaRPr lang="en-US" altLang="zh-TW" dirty="0" smtClean="0">
              <a:effectLst/>
            </a:endParaRPr>
          </a:p>
          <a:p>
            <a:r>
              <a:rPr lang="en-US" altLang="zh-TW" dirty="0"/>
              <a:t>SPARQL-DJ, an implementation that uses these SPARQL queries to auto- mate the process of creating MIDI mashups using MIDI Linked Data </a:t>
            </a:r>
            <a:endParaRPr lang="en-US" altLang="zh-TW" dirty="0" smtClean="0"/>
          </a:p>
          <a:p>
            <a:r>
              <a:rPr lang="en-US" altLang="zh-TW" dirty="0" smtClean="0"/>
              <a:t>no previous attempt has been made to compose digital music mashups by using only data and methods from the Semantic Web </a:t>
            </a:r>
            <a:endParaRPr lang="en-US" altLang="zh-TW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2586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Intro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Linked Open Data</a:t>
            </a:r>
            <a:r>
              <a:rPr lang="en-US" altLang="zh-TW" dirty="0"/>
              <a:t> cloud, with large connected musical databases such as </a:t>
            </a:r>
            <a:r>
              <a:rPr lang="en-US" altLang="zh-TW" dirty="0" err="1">
                <a:solidFill>
                  <a:srgbClr val="FF0000"/>
                </a:solidFill>
              </a:rPr>
              <a:t>MusicBrainz</a:t>
            </a:r>
            <a:r>
              <a:rPr lang="en-US" altLang="zh-TW" dirty="0"/>
              <a:t>, BBC Music and </a:t>
            </a:r>
            <a:r>
              <a:rPr lang="en-US" altLang="zh-TW" dirty="0" err="1" smtClean="0"/>
              <a:t>MySpace</a:t>
            </a:r>
            <a:endParaRPr lang="en-US" altLang="zh-TW" dirty="0" smtClean="0"/>
          </a:p>
          <a:p>
            <a:r>
              <a:rPr lang="en-US" altLang="zh-TW" dirty="0" smtClean="0"/>
              <a:t>A </a:t>
            </a:r>
            <a:r>
              <a:rPr lang="en-US" altLang="zh-TW" dirty="0"/>
              <a:t>possible way of representing music as Linked Data is by converting digital music in MIDI format to RDF </a:t>
            </a:r>
            <a:r>
              <a:rPr lang="en-US" altLang="zh-TW" dirty="0" smtClean="0"/>
              <a:t> (MIDI2RDF)</a:t>
            </a:r>
          </a:p>
          <a:p>
            <a:r>
              <a:rPr lang="en-US" altLang="zh-TW" dirty="0"/>
              <a:t>When MIDI files are converted to RDF they can be shared on the Web as Linked Data, and </a:t>
            </a:r>
            <a:r>
              <a:rPr lang="en-US" altLang="zh-TW" dirty="0" smtClean="0"/>
              <a:t>queried at a fine-grained level using SPARQL. </a:t>
            </a:r>
          </a:p>
          <a:p>
            <a:r>
              <a:rPr lang="en-US" altLang="zh-TW" dirty="0"/>
              <a:t>no previous attempt has been made to compose digital music mashups by using only data and methods from the Semantic Web 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3233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DataSet</a:t>
            </a:r>
            <a:r>
              <a:rPr kumimoji="1" lang="en-US" altLang="zh-TW" dirty="0" smtClean="0"/>
              <a:t> - </a:t>
            </a:r>
            <a:r>
              <a:rPr lang="en-US" altLang="zh-TW" dirty="0"/>
              <a:t>MIDI Linked Data Cloud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4923692"/>
            <a:ext cx="11485098" cy="1689369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The MIDI Linked Data Cloud connects </a:t>
            </a:r>
            <a:r>
              <a:rPr lang="en-US" altLang="zh-TW" dirty="0" smtClean="0">
                <a:solidFill>
                  <a:srgbClr val="FF0000"/>
                </a:solidFill>
              </a:rPr>
              <a:t>308,443 </a:t>
            </a:r>
            <a:r>
              <a:rPr lang="en-US" altLang="zh-TW" dirty="0">
                <a:solidFill>
                  <a:srgbClr val="FF0000"/>
                </a:solidFill>
              </a:rPr>
              <a:t>MIDI songs </a:t>
            </a:r>
            <a:r>
              <a:rPr lang="en-US" altLang="zh-TW" dirty="0" smtClean="0"/>
              <a:t>by representing </a:t>
            </a:r>
            <a:r>
              <a:rPr lang="en-US" altLang="zh-TW" dirty="0"/>
              <a:t>their tracks, events, and notes as 10,215,557,355 RDF triples 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158" y="1781766"/>
            <a:ext cx="6549683" cy="294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25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Mashup </a:t>
            </a:r>
            <a:r>
              <a:rPr lang="en-US" altLang="zh-TW" dirty="0" smtClean="0"/>
              <a:t>Process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024" y="1690688"/>
            <a:ext cx="9482797" cy="3619945"/>
          </a:xfrm>
        </p:spPr>
      </p:pic>
      <p:sp>
        <p:nvSpPr>
          <p:cNvPr id="5" name="矩形 4"/>
          <p:cNvSpPr/>
          <p:nvPr/>
        </p:nvSpPr>
        <p:spPr>
          <a:xfrm>
            <a:off x="1475347" y="5696468"/>
            <a:ext cx="903614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200" dirty="0" smtClean="0">
                <a:effectLst/>
                <a:latin typeface="SFRM1000" charset="0"/>
              </a:rPr>
              <a:t>Spin Academy, an online DJ school, the key skills to be mastered in order to make a mashup are </a:t>
            </a:r>
            <a:r>
              <a:rPr lang="en-US" altLang="zh-TW" sz="2200" dirty="0" err="1" smtClean="0">
                <a:effectLst/>
                <a:latin typeface="SFTI1000" charset="0"/>
              </a:rPr>
              <a:t>beatmatching</a:t>
            </a:r>
            <a:r>
              <a:rPr lang="en-US" altLang="zh-TW" sz="2200" dirty="0" smtClean="0">
                <a:effectLst/>
                <a:latin typeface="SFTI1000" charset="0"/>
              </a:rPr>
              <a:t> </a:t>
            </a:r>
            <a:r>
              <a:rPr lang="en-US" altLang="zh-TW" sz="2200" dirty="0" smtClean="0">
                <a:effectLst/>
                <a:latin typeface="SFRM1000" charset="0"/>
              </a:rPr>
              <a:t>and </a:t>
            </a:r>
            <a:r>
              <a:rPr lang="en-US" altLang="zh-TW" sz="2200" dirty="0" smtClean="0">
                <a:effectLst/>
                <a:latin typeface="SFTI1000" charset="0"/>
              </a:rPr>
              <a:t>mixing in key </a:t>
            </a:r>
            <a:endParaRPr lang="en-US" altLang="zh-TW" sz="2200" dirty="0"/>
          </a:p>
        </p:txBody>
      </p:sp>
      <p:sp>
        <p:nvSpPr>
          <p:cNvPr id="6" name="甜甜圈 5"/>
          <p:cNvSpPr/>
          <p:nvPr/>
        </p:nvSpPr>
        <p:spPr>
          <a:xfrm>
            <a:off x="1386841" y="3418452"/>
            <a:ext cx="174674" cy="194752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 dirty="0">
              <a:solidFill>
                <a:schemeClr val="tx1"/>
              </a:solidFill>
            </a:endParaRPr>
          </a:p>
        </p:txBody>
      </p:sp>
      <p:sp>
        <p:nvSpPr>
          <p:cNvPr id="7" name="甜甜圈 6"/>
          <p:cNvSpPr/>
          <p:nvPr/>
        </p:nvSpPr>
        <p:spPr>
          <a:xfrm>
            <a:off x="1384496" y="3092546"/>
            <a:ext cx="174674" cy="194752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23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Framework	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86983"/>
            <a:ext cx="10515600" cy="3828622"/>
          </a:xfrm>
        </p:spPr>
      </p:pic>
    </p:spTree>
    <p:extLst>
      <p:ext uri="{BB962C8B-B14F-4D97-AF65-F5344CB8AC3E}">
        <p14:creationId xmlns:p14="http://schemas.microsoft.com/office/powerpoint/2010/main" val="18597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4784</TotalTime>
  <Words>832</Words>
  <Application>Microsoft Macintosh PowerPoint</Application>
  <PresentationFormat>寬螢幕</PresentationFormat>
  <Paragraphs>80</Paragraphs>
  <Slides>13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Calibri</vt:lpstr>
      <vt:lpstr>Calibri Light</vt:lpstr>
      <vt:lpstr>SFRM1000</vt:lpstr>
      <vt:lpstr>SFTI1000</vt:lpstr>
      <vt:lpstr>新細明體</vt:lpstr>
      <vt:lpstr>Arial</vt:lpstr>
      <vt:lpstr>Office 佈景主題</vt:lpstr>
      <vt:lpstr>Mixing Music as Linked Data: SPARQL-based MIDI Mashups </vt:lpstr>
      <vt:lpstr>Semantic Web</vt:lpstr>
      <vt:lpstr>RDF(Resource Description Framework)</vt:lpstr>
      <vt:lpstr>SPARQL (SPARQL Protocol and RDF Query Language)</vt:lpstr>
      <vt:lpstr>Contribution</vt:lpstr>
      <vt:lpstr>Intro</vt:lpstr>
      <vt:lpstr>DataSet - MIDI Linked Data Cloud </vt:lpstr>
      <vt:lpstr>Mashup Process</vt:lpstr>
      <vt:lpstr>Framework </vt:lpstr>
      <vt:lpstr>Implementation - beatmatching  </vt:lpstr>
      <vt:lpstr>Implementation – harmonic mixing  </vt:lpstr>
      <vt:lpstr>Discussion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Microsoft Office 使用者</cp:lastModifiedBy>
  <cp:revision>36</cp:revision>
  <dcterms:created xsi:type="dcterms:W3CDTF">2017-11-07T09:00:00Z</dcterms:created>
  <dcterms:modified xsi:type="dcterms:W3CDTF">2017-11-10T16:44:34Z</dcterms:modified>
</cp:coreProperties>
</file>