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0" r:id="rId3"/>
    <p:sldId id="310" r:id="rId4"/>
    <p:sldId id="311" r:id="rId5"/>
    <p:sldId id="283" r:id="rId6"/>
    <p:sldId id="307" r:id="rId7"/>
    <p:sldId id="308" r:id="rId8"/>
    <p:sldId id="32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40C8"/>
    <a:srgbClr val="4A349C"/>
    <a:srgbClr val="914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0D498-20EF-4BAB-B9E1-45B44D93EC2C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DE62B-DC9A-43EE-953E-73DD395DC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896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BADDD-0D0F-5163-E144-FDCEB9378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8BFC9D-A78C-BCF9-8BA1-CA86F3B6C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A2699F6-FB42-4204-33EA-80E29B12B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96FE86-6308-5BE2-65DD-82492EE7D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984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E306E-4321-F53D-FC2B-3881F592C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AF67D7F-AC56-DC3E-9197-A5189B39C2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AA3C2D9-66ED-D2EE-8AF5-E9362FC67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6CD4DA-0239-158F-DC57-150B9D4228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862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7270A-7A31-125B-3304-F95F89B45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7DFBED-EFB8-9F09-AB4E-40DC897083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D0859C-E124-7A3E-23C5-D719BA094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7530F1-31A6-C962-3945-572BB6B05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546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E493C-3D24-B482-D960-21964CAB4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FCFBF0-EAA1-EF0A-7ACF-0E39B0550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04D4A39-AAA3-7CC2-B1C7-29FCFCD5CB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4F3B45-DA75-2856-5C48-039B1F7FAC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59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6B959-4C37-630D-2159-CF141C135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98D6DF-90BB-B435-49B8-E35BF2E602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0FC988-BA79-728F-B843-695E0E3633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CFF83F-AF14-9796-B72F-CD22A8349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13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7495D-076B-B61D-023E-3E37FCD5C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9E5B9EF-7005-5561-FA04-BE6B9E0A3A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07C5EF-BE55-A22C-8D02-0D8BD9DBE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512BC7-86AF-B861-CE51-398B2D4B95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468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0FFA3-2E82-70EE-BE52-31E04A6DC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CCB717-64AA-6114-C51E-00A8057901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9A7087-2145-091B-49E2-8238DB3F61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E64FA3-64B7-9C74-E851-41F39C87FC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60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BABB0-7F7D-2BD7-4706-4DA0AA113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F49D09-F667-F051-C35D-4310CAEFB7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FF2B1EB-BB67-7415-2ED9-A9D1BC47F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43C78E-76F9-80B7-00F8-E8A72C75DC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580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7EDAD-5585-CB3B-2511-630A1BAD6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78FC1D-B836-F8F4-1E05-4BF6F61130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5649957-2E38-E75C-DD73-15BDCAAE2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1779A7-0024-640B-7AEE-98A0D2AE3B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12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4E080-49CB-D9B9-57C3-5DF85347A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375D25-DD8C-9294-F300-098BA96505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A0AAD6-4B74-DC8E-CA01-522C9859F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FFB9BF-850E-238B-EB76-4AD5787999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223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025E9-BED9-6F83-F6AA-C83F53DC4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A495064-E3D4-9C46-F599-49C639DCBF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6926B4-FA3E-6063-D243-1C4B23C62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31BE5-F2CD-BA7D-0994-A33CEEEFB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75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6B340-B1AF-B243-AB55-A75608A70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32E292-6488-7348-D1EF-90D2F8A7E7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9E08ACE-B6DB-854F-4A5F-EE43F59F52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3A755F-BE46-2A52-6FBD-C613B81C4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A7DFD-6434-3FB5-867C-DE3589B03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6217368-95C9-4230-ACA6-8FC5DD523D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92CEBF1-8F7A-B872-AFFF-C28E09DDC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9351CD-F352-0DA6-D511-07D18397E1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31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5B878-19E4-F97F-79F7-6041D099F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2C9250F-68ED-5FD3-E1E6-8BA7330968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1FD9B7B-856B-6DDD-162C-E949D3FFC7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E5E9D1-12AD-5534-82D1-239AF00CED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506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7D3CD-5BC7-A349-3080-81F735AA2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F9F253-AF62-8582-1DAD-9DE587B599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B41349B-26B8-9B10-EBA4-50A9E92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E4AFDF-F21D-F19D-088D-80A204A829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955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D3A63-147D-42B8-591F-024730328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8B51EAF-99BB-E1BA-CC5B-73BF0D4153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C93599-2C94-028C-EC8E-18756DFA3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3ECD3B-9C8E-BDD0-4D3D-76AEE7B1A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6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D65BA-5189-A48F-3470-C6E3822FC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568DF3-52E8-1444-5112-83298C56D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7F0273-5725-DA88-A1BD-C731E7FE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84397-00E6-2C15-40CD-EE19FEDF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3C440-FBAA-013B-9C3D-F3CF578D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39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546AB-DFDF-27D5-7A6E-DE413BC3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6765A4-6E54-89E5-5B55-E5CC65BAA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2B1A8-1426-D6CD-A0FF-F39F71A4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2E2A1-1A23-D038-D7C6-3EE98443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8F198-539A-76DE-EDA2-10507BDA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2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35EF8A-758B-5F39-59DB-1639B0E9F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42968-B44A-825E-9BCD-E8DE3D121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20C43-2B19-CD59-22B1-E3A4BFA7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99C2A-7C69-86F9-8931-9035591E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B6A31-A426-0FB1-562E-5D3314E8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7B005-4EC2-9500-09FE-82888F1F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99E40-C2BB-2586-D4A8-1F94E28D5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F5BF4-9A4C-2568-8EE0-A0994040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AF570D-8261-30C6-73D7-8EBEB737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2FBA4-5CE4-13AB-ECB3-B747457E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96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3611-38EF-0FA5-99EA-8AAF2B45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09F49-F35F-4A79-F751-FCE0405E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E3160-DEF8-0412-B9A1-383D8ABC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1BEBE-D9E2-ED08-42BD-07430913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C4DBB-63D9-95FC-820E-E2C786F8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9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07ED5-8DF1-A37F-D06D-F950B33F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E3C73F-33B0-E8D6-DA4C-A4078E28A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35A49E-BA11-1A48-67DD-0BF4EEEDA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29E4B-08C4-A013-699F-D43B9F55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1E858-D483-DB78-A8FF-512D5761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B3039C-ED28-7DDD-F929-4A991F66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7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4EC65-64C6-C7C7-CFC8-F039396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1B9779-D17C-42B6-F578-D78039268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434D7-676B-F43A-3543-BED5D26AB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765400-338D-469D-296F-22C37390D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244B0F-39C4-0295-60FB-5990C8027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455FC3-0D21-632B-77C6-0843C08B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86AF20-46B0-919F-FCD1-4E44AB12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40E734-8B16-8CD2-0A2D-B135FA92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6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C206-7E9F-779A-051C-6F13B9B7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458B33-6287-07CE-A9AF-0C22A79A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BD7CC1-5D53-519E-1D08-2AC5D854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44F96C-422D-02B9-E048-3390308D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6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75751B-9B87-483F-F8F4-D9E541D6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9129D5-429D-5DE1-B230-64EA5A6B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24A3B4-CE72-A432-768C-4C0ECD22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53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08DA-E386-3858-FF02-8D287761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90E14-7CCA-0576-63E3-587140332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63C720-CAB9-F8BB-719A-9EF056224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81B8A1-47C6-D843-2B0F-D0E7138F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F82FAB-261C-F599-0A52-4259523C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668BB-42EA-B851-5E05-068BD12C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97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DE607-811A-4411-E999-047DF189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8ABAF9-482E-B289-3F7E-1B0CD4CD2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156AB9-A71F-1C25-6F55-EE6BD31B9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E42776-E12C-8EC6-2E58-50479257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2B16CF-7DA3-7A4A-367C-8B42F078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33FDDE-B804-F324-4CB6-BCB0CD4D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24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A2E8EC-A00F-85B9-9B88-6D3C04D6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FA436D-66DE-9768-B594-8A21A4ED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98B56-0AEA-1051-A1DD-8C430951C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4E858-5EB1-4672-9979-C6C5A842E2AB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50DB5-869A-009B-6315-ABB6A049C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798A7-38BB-4B01-BB08-518AD9DB1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24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com/promo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ort.ly/ig789" TargetMode="External"/><Relationship Id="rId5" Type="http://schemas.openxmlformats.org/officeDocument/2006/relationships/hyperlink" Target="https://short.ly/fb456" TargetMode="External"/><Relationship Id="rId4" Type="http://schemas.openxmlformats.org/officeDocument/2006/relationships/hyperlink" Target="https://short.ly/email12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74B62-DC1E-C6B9-3AE7-1055C1B0F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ko-KR" sz="4000" dirty="0"/>
            </a:br>
            <a:r>
              <a:rPr lang="en-US" altLang="ko-KR" sz="4000" dirty="0"/>
              <a:t>URL</a:t>
            </a:r>
            <a:r>
              <a:rPr lang="ko-KR" altLang="en-US" sz="4000" dirty="0"/>
              <a:t> </a:t>
            </a:r>
            <a:r>
              <a:rPr lang="ko-KR" altLang="en-US" sz="4000" dirty="0" err="1"/>
              <a:t>단축기</a:t>
            </a:r>
            <a:r>
              <a:rPr lang="ko-KR" altLang="en-US" sz="4000" dirty="0"/>
              <a:t>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404B9B-DD30-7306-A969-1DF399721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480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D9489-4AB6-7946-BC61-FF4D1C2F8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FFC6960-0E4A-C27E-B705-DFAD73C60F1C}"/>
              </a:ext>
            </a:extLst>
          </p:cNvPr>
          <p:cNvSpPr txBox="1">
            <a:spLocks/>
          </p:cNvSpPr>
          <p:nvPr/>
        </p:nvSpPr>
        <p:spPr>
          <a:xfrm>
            <a:off x="1184428" y="384021"/>
            <a:ext cx="10515600" cy="74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데이터 모델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EF95CE9-B87D-3E1E-9F9F-901810DB90B9}"/>
              </a:ext>
            </a:extLst>
          </p:cNvPr>
          <p:cNvSpPr txBox="1">
            <a:spLocks/>
          </p:cNvSpPr>
          <p:nvPr/>
        </p:nvSpPr>
        <p:spPr>
          <a:xfrm>
            <a:off x="1033138" y="3724799"/>
            <a:ext cx="10125723" cy="5223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/>
              <a:t>해시테이블에 </a:t>
            </a:r>
            <a:r>
              <a:rPr lang="en-US" altLang="ko-KR" sz="1600" dirty="0"/>
              <a:t>&lt;</a:t>
            </a:r>
            <a:r>
              <a:rPr lang="ko-KR" altLang="en-US" sz="1600" dirty="0"/>
              <a:t>단축 </a:t>
            </a:r>
            <a:r>
              <a:rPr lang="en-US" altLang="ko-KR" sz="1600" dirty="0"/>
              <a:t>URL, </a:t>
            </a:r>
            <a:r>
              <a:rPr lang="ko-KR" altLang="en-US" sz="1600" dirty="0"/>
              <a:t>원래 </a:t>
            </a:r>
            <a:r>
              <a:rPr lang="en-US" altLang="ko-KR" sz="1600" dirty="0"/>
              <a:t>URL&gt; </a:t>
            </a:r>
            <a:r>
              <a:rPr lang="ko-KR" altLang="en-US" sz="1600" dirty="0"/>
              <a:t>쌍을 저장하는 대신</a:t>
            </a:r>
            <a:r>
              <a:rPr lang="en-US" altLang="ko-KR" sz="1600" dirty="0"/>
              <a:t>,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/>
              <a:t>관계형 </a:t>
            </a:r>
            <a:r>
              <a:rPr lang="en-US" altLang="ko-KR" sz="1600" dirty="0"/>
              <a:t>DB</a:t>
            </a:r>
            <a:r>
              <a:rPr lang="ko-KR" altLang="en-US" sz="1600" dirty="0"/>
              <a:t>에 저장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7033FF-6396-1A4F-27D0-F009546E6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49" y="1389170"/>
            <a:ext cx="28575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6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14B61-2F74-2D83-64A5-0DC4182A8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2E3C2A-B470-F3CA-5263-5DCCDFEF9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403" y="3093682"/>
            <a:ext cx="3217191" cy="324035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54243E99-BF65-F741-032F-E21F7F9DAFFD}"/>
              </a:ext>
            </a:extLst>
          </p:cNvPr>
          <p:cNvSpPr txBox="1">
            <a:spLocks/>
          </p:cNvSpPr>
          <p:nvPr/>
        </p:nvSpPr>
        <p:spPr>
          <a:xfrm>
            <a:off x="1184428" y="384021"/>
            <a:ext cx="10515600" cy="74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err="1"/>
              <a:t>해시값</a:t>
            </a:r>
            <a:r>
              <a:rPr lang="en-US" altLang="ko-KR" sz="2800" dirty="0"/>
              <a:t>(</a:t>
            </a:r>
            <a:r>
              <a:rPr lang="ko-KR" altLang="en-US" sz="2800" dirty="0"/>
              <a:t>단축 </a:t>
            </a:r>
            <a:r>
              <a:rPr lang="en-US" altLang="ko-KR" sz="2800" dirty="0"/>
              <a:t>URL)</a:t>
            </a:r>
            <a:r>
              <a:rPr lang="ko-KR" altLang="en-US" sz="2800" dirty="0"/>
              <a:t>의 길이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90D17A5-0D82-4F4D-B693-8ABA7C6FEFCA}"/>
              </a:ext>
            </a:extLst>
          </p:cNvPr>
          <p:cNvSpPr txBox="1">
            <a:spLocks/>
          </p:cNvSpPr>
          <p:nvPr/>
        </p:nvSpPr>
        <p:spPr>
          <a:xfrm>
            <a:off x="1033138" y="1250082"/>
            <a:ext cx="10125723" cy="5223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b="1" dirty="0"/>
              <a:t>[0-9, a-z, A-Z] </a:t>
            </a:r>
            <a:r>
              <a:rPr lang="ko-KR" altLang="en-US" sz="1600" b="1" dirty="0"/>
              <a:t>만 사용 가능</a:t>
            </a:r>
            <a:endParaRPr lang="en-US" altLang="ko-KR" sz="1600" b="1" dirty="0"/>
          </a:p>
          <a:p>
            <a:pPr marL="0" indent="0" algn="ctr">
              <a:buNone/>
            </a:pPr>
            <a:r>
              <a:rPr lang="en-US" altLang="ko-KR" sz="1600" dirty="0"/>
              <a:t>10</a:t>
            </a:r>
            <a:r>
              <a:rPr lang="ko-KR" altLang="en-US" sz="1600" dirty="0"/>
              <a:t>개</a:t>
            </a:r>
            <a:r>
              <a:rPr lang="en-US" altLang="ko-KR" sz="1600" dirty="0"/>
              <a:t> + 26</a:t>
            </a:r>
            <a:r>
              <a:rPr lang="ko-KR" altLang="en-US" sz="1600" dirty="0"/>
              <a:t>개</a:t>
            </a:r>
            <a:r>
              <a:rPr lang="en-US" altLang="ko-KR" sz="1600" dirty="0"/>
              <a:t> + 26</a:t>
            </a:r>
            <a:r>
              <a:rPr lang="ko-KR" altLang="en-US" sz="1600" dirty="0"/>
              <a:t>개 </a:t>
            </a:r>
            <a:r>
              <a:rPr lang="en-US" altLang="ko-KR" sz="1600" dirty="0"/>
              <a:t>= 62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 marL="0" indent="0" algn="ctr">
              <a:buNone/>
            </a:pPr>
            <a:endParaRPr lang="en-US" altLang="ko-KR" sz="1600" dirty="0"/>
          </a:p>
          <a:p>
            <a:pPr marL="0" indent="0" algn="ctr">
              <a:buNone/>
            </a:pPr>
            <a:r>
              <a:rPr lang="en-US" altLang="ko-KR" sz="1600" dirty="0"/>
              <a:t>10</a:t>
            </a:r>
            <a:r>
              <a:rPr lang="ko-KR" altLang="en-US" sz="1600" dirty="0"/>
              <a:t>년간 </a:t>
            </a:r>
            <a:r>
              <a:rPr lang="ko-KR" altLang="en-US" sz="1600" dirty="0" err="1"/>
              <a:t>보관해야할</a:t>
            </a:r>
            <a:r>
              <a:rPr lang="ko-KR" altLang="en-US" sz="1600" dirty="0"/>
              <a:t> 레코드 수</a:t>
            </a:r>
            <a:r>
              <a:rPr lang="en-US" altLang="ko-KR" sz="1600" dirty="0"/>
              <a:t>: 1</a:t>
            </a:r>
            <a:r>
              <a:rPr lang="ko-KR" altLang="en-US" sz="1600" dirty="0"/>
              <a:t>억 개 </a:t>
            </a:r>
            <a:r>
              <a:rPr lang="en-US" altLang="ko-KR" sz="1600" dirty="0"/>
              <a:t>X 365d X 10y = 3650</a:t>
            </a:r>
            <a:r>
              <a:rPr lang="ko-KR" altLang="en-US" sz="1600" dirty="0"/>
              <a:t>억 개</a:t>
            </a:r>
            <a:endParaRPr lang="en-US" altLang="ko-KR" sz="1600" dirty="0"/>
          </a:p>
          <a:p>
            <a:pPr marL="0" indent="0" algn="ctr">
              <a:buNone/>
            </a:pPr>
            <a:r>
              <a:rPr lang="ko-KR" altLang="en-US" sz="1600" b="1" dirty="0" err="1"/>
              <a:t>해시값의</a:t>
            </a:r>
            <a:r>
              <a:rPr lang="ko-KR" altLang="en-US" sz="1600" b="1" dirty="0"/>
              <a:t> 길이</a:t>
            </a:r>
            <a:r>
              <a:rPr lang="en-US" altLang="ko-KR" sz="1600" b="1" dirty="0"/>
              <a:t>: 62^n &gt;= 3650</a:t>
            </a:r>
            <a:r>
              <a:rPr lang="ko-KR" altLang="en-US" sz="1600" b="1" dirty="0"/>
              <a:t>억 만족하는 </a:t>
            </a:r>
            <a:r>
              <a:rPr lang="en-US" altLang="ko-KR" sz="1600" b="1" dirty="0"/>
              <a:t>N</a:t>
            </a:r>
            <a:r>
              <a:rPr lang="ko-KR" altLang="en-US" sz="1600" b="1" dirty="0"/>
              <a:t>의 최솟값</a:t>
            </a:r>
            <a:endParaRPr lang="en-US" altLang="ko-KR" sz="1600" b="1" dirty="0"/>
          </a:p>
          <a:p>
            <a:pPr marL="0" indent="0">
              <a:buNone/>
            </a:pPr>
            <a:endParaRPr lang="en-US" altLang="ko-KR" sz="1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A3204D-8135-E707-94C5-9D11024FEC21}"/>
              </a:ext>
            </a:extLst>
          </p:cNvPr>
          <p:cNvCxnSpPr/>
          <p:nvPr/>
        </p:nvCxnSpPr>
        <p:spPr>
          <a:xfrm>
            <a:off x="4456590" y="5628443"/>
            <a:ext cx="27432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93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31FDF-AD46-640A-5227-7727AAFC5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312A1C7-D2D5-7269-AAF6-9C1C7801DF5F}"/>
              </a:ext>
            </a:extLst>
          </p:cNvPr>
          <p:cNvSpPr txBox="1">
            <a:spLocks/>
          </p:cNvSpPr>
          <p:nvPr/>
        </p:nvSpPr>
        <p:spPr>
          <a:xfrm>
            <a:off x="1184428" y="384021"/>
            <a:ext cx="10515600" cy="74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해시</a:t>
            </a:r>
            <a:r>
              <a:rPr lang="en-US" altLang="ko-KR" sz="2800" dirty="0"/>
              <a:t> </a:t>
            </a:r>
            <a:r>
              <a:rPr lang="ko-KR" altLang="en-US" sz="2800" dirty="0"/>
              <a:t>함수 구현</a:t>
            </a:r>
            <a:r>
              <a:rPr lang="en-US" altLang="ko-KR" sz="2800" dirty="0"/>
              <a:t>: </a:t>
            </a:r>
            <a:r>
              <a:rPr lang="ko-KR" altLang="en-US" sz="2800" dirty="0"/>
              <a:t>해시 후 충돌 해소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B5E5713-B712-03DD-3F74-D3280BA63AFD}"/>
              </a:ext>
            </a:extLst>
          </p:cNvPr>
          <p:cNvSpPr txBox="1">
            <a:spLocks/>
          </p:cNvSpPr>
          <p:nvPr/>
        </p:nvSpPr>
        <p:spPr>
          <a:xfrm>
            <a:off x="1033138" y="1634103"/>
            <a:ext cx="10125723" cy="5223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/>
              <a:t>원래 </a:t>
            </a:r>
            <a:r>
              <a:rPr lang="en-US" altLang="ko-KR" sz="1600" dirty="0"/>
              <a:t>URL</a:t>
            </a:r>
            <a:r>
              <a:rPr lang="ko-KR" altLang="en-US" sz="1600" dirty="0"/>
              <a:t>을 </a:t>
            </a:r>
            <a:r>
              <a:rPr lang="en-US" altLang="ko-KR" sz="1600" dirty="0"/>
              <a:t>7</a:t>
            </a:r>
            <a:r>
              <a:rPr lang="ko-KR" altLang="en-US" sz="1600" dirty="0"/>
              <a:t>글자 문자열로 줄여야 하는데</a:t>
            </a:r>
            <a:r>
              <a:rPr lang="en-US" altLang="ko-KR" sz="1600" dirty="0"/>
              <a:t>,</a:t>
            </a:r>
          </a:p>
          <a:p>
            <a:pPr marL="0" indent="0" algn="ctr">
              <a:buNone/>
            </a:pPr>
            <a:r>
              <a:rPr lang="ko-KR" altLang="en-US" sz="1600" dirty="0"/>
              <a:t>잘 알려진 해시 함수들을 사용하면 모두 </a:t>
            </a:r>
            <a:r>
              <a:rPr lang="en-US" altLang="ko-KR" sz="1600" dirty="0"/>
              <a:t>7</a:t>
            </a:r>
            <a:r>
              <a:rPr lang="ko-KR" altLang="en-US" sz="1600" dirty="0"/>
              <a:t>보다 길다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4A9D74-081C-7BF0-8F2C-5038C8CA7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163" y="2574982"/>
            <a:ext cx="5503341" cy="233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58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2BA78-3FD5-4729-D453-834E915EB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63D5E82-DEC1-C001-0B23-52F4508ED970}"/>
              </a:ext>
            </a:extLst>
          </p:cNvPr>
          <p:cNvSpPr txBox="1">
            <a:spLocks/>
          </p:cNvSpPr>
          <p:nvPr/>
        </p:nvSpPr>
        <p:spPr>
          <a:xfrm>
            <a:off x="1184428" y="384021"/>
            <a:ext cx="10515600" cy="74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해시</a:t>
            </a:r>
            <a:r>
              <a:rPr lang="en-US" altLang="ko-KR" sz="2800" dirty="0"/>
              <a:t> </a:t>
            </a:r>
            <a:r>
              <a:rPr lang="ko-KR" altLang="en-US" sz="2800" dirty="0"/>
              <a:t>함수 구현</a:t>
            </a:r>
            <a:r>
              <a:rPr lang="en-US" altLang="ko-KR" sz="2800" dirty="0"/>
              <a:t>: </a:t>
            </a:r>
            <a:r>
              <a:rPr lang="ko-KR" altLang="en-US" sz="2800" dirty="0"/>
              <a:t>해시 후 충돌 해소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8906401-2667-E785-B52C-AB1F92D5156B}"/>
              </a:ext>
            </a:extLst>
          </p:cNvPr>
          <p:cNvSpPr txBox="1">
            <a:spLocks/>
          </p:cNvSpPr>
          <p:nvPr/>
        </p:nvSpPr>
        <p:spPr>
          <a:xfrm>
            <a:off x="1033138" y="1516411"/>
            <a:ext cx="10125723" cy="5223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600" dirty="0"/>
              <a:t>해시 값에서 처음 </a:t>
            </a:r>
            <a:r>
              <a:rPr lang="en-US" altLang="ko-KR" sz="1600" dirty="0"/>
              <a:t>7</a:t>
            </a:r>
            <a:r>
              <a:rPr lang="ko-KR" altLang="en-US" sz="1600" dirty="0"/>
              <a:t>개 글자만 이용하면 해시 값 충돌 확률이 높아짐</a:t>
            </a:r>
            <a:endParaRPr lang="en-US" altLang="ko-KR" sz="1600" dirty="0"/>
          </a:p>
          <a:p>
            <a:pPr marL="0" indent="0" algn="ctr">
              <a:buNone/>
            </a:pPr>
            <a:r>
              <a:rPr lang="en-US" altLang="ko-KR" sz="1600" dirty="0"/>
              <a:t>-&gt; </a:t>
            </a:r>
            <a:r>
              <a:rPr lang="ko-KR" altLang="en-US" sz="1600" dirty="0"/>
              <a:t>충돌 해소될 때까지 사전에 정한 문자열을 원본 </a:t>
            </a:r>
            <a:r>
              <a:rPr lang="en-US" altLang="ko-KR" sz="1600" dirty="0"/>
              <a:t>URL</a:t>
            </a:r>
            <a:r>
              <a:rPr lang="ko-KR" altLang="en-US" sz="1600" dirty="0"/>
              <a:t>에 추가</a:t>
            </a:r>
            <a:endParaRPr lang="en-US" altLang="ko-KR" sz="1600" dirty="0"/>
          </a:p>
          <a:p>
            <a:pPr marL="0" indent="0" algn="ctr">
              <a:buNone/>
            </a:pPr>
            <a:endParaRPr lang="en-US" altLang="ko-KR" sz="1600" dirty="0"/>
          </a:p>
          <a:p>
            <a:pPr marL="0" indent="0" algn="ctr">
              <a:buNone/>
            </a:pPr>
            <a:endParaRPr lang="en-US" altLang="ko-KR" sz="1600" dirty="0"/>
          </a:p>
          <a:p>
            <a:pPr marL="0" indent="0" algn="ctr">
              <a:buNone/>
            </a:pPr>
            <a:endParaRPr lang="en-US" altLang="ko-KR" sz="1600" dirty="0"/>
          </a:p>
          <a:p>
            <a:pPr marL="0" indent="0" algn="ctr">
              <a:buNone/>
            </a:pPr>
            <a:endParaRPr lang="en-US" altLang="ko-KR" sz="1600" dirty="0"/>
          </a:p>
          <a:p>
            <a:pPr marL="0" indent="0" algn="ctr">
              <a:buNone/>
            </a:pPr>
            <a:endParaRPr lang="en-US" altLang="ko-KR" sz="1600" dirty="0"/>
          </a:p>
          <a:p>
            <a:pPr marL="0" indent="0" algn="ctr">
              <a:buNone/>
            </a:pPr>
            <a:endParaRPr lang="en-US" altLang="ko-KR" sz="1600" dirty="0"/>
          </a:p>
          <a:p>
            <a:pPr marL="0" indent="0" algn="ctr">
              <a:buNone/>
            </a:pPr>
            <a:endParaRPr lang="en-US" altLang="ko-KR" sz="1600" dirty="0"/>
          </a:p>
          <a:p>
            <a:pPr marL="0" indent="0" algn="ctr">
              <a:buNone/>
            </a:pPr>
            <a:endParaRPr lang="en-US" altLang="ko-KR" sz="1600" dirty="0"/>
          </a:p>
          <a:p>
            <a:pPr marL="0" indent="0" algn="ctr">
              <a:buNone/>
            </a:pPr>
            <a:endParaRPr lang="en-US" altLang="ko-KR" sz="1600" dirty="0"/>
          </a:p>
          <a:p>
            <a:pPr marL="0" indent="0" algn="ctr">
              <a:buNone/>
            </a:pPr>
            <a:endParaRPr lang="en-US" altLang="ko-KR" sz="1600" dirty="0"/>
          </a:p>
          <a:p>
            <a:pPr marL="0" indent="0" algn="ctr">
              <a:buNone/>
            </a:pPr>
            <a:endParaRPr lang="en-US" altLang="ko-KR" sz="1600" dirty="0"/>
          </a:p>
          <a:p>
            <a:pPr marL="0" indent="0" algn="ctr">
              <a:buNone/>
            </a:pPr>
            <a:r>
              <a:rPr lang="ko-KR" altLang="en-US" sz="1600" dirty="0"/>
              <a:t>데이터베이스 질의가 한 번 이상이므로 오버헤드가 큼 </a:t>
            </a:r>
            <a:r>
              <a:rPr lang="en-US" altLang="ko-KR" sz="1600" dirty="0"/>
              <a:t>-&gt; </a:t>
            </a:r>
            <a:r>
              <a:rPr lang="ko-KR" altLang="en-US" sz="1600" dirty="0"/>
              <a:t>대신 </a:t>
            </a:r>
            <a:r>
              <a:rPr lang="ko-KR" altLang="en-US" sz="1600" dirty="0" err="1"/>
              <a:t>블룸</a:t>
            </a:r>
            <a:r>
              <a:rPr lang="ko-KR" altLang="en-US" sz="1600" dirty="0"/>
              <a:t> 필터 사용 가능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9C6A8E-4F72-55AE-FC27-A28DA76CB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45" y="2292713"/>
            <a:ext cx="5472708" cy="349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5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8204B-81AF-39D5-FF4F-1C420B06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F1725C6-6766-09DE-3013-EF423B784FC2}"/>
              </a:ext>
            </a:extLst>
          </p:cNvPr>
          <p:cNvSpPr txBox="1">
            <a:spLocks/>
          </p:cNvSpPr>
          <p:nvPr/>
        </p:nvSpPr>
        <p:spPr>
          <a:xfrm>
            <a:off x="1184428" y="384021"/>
            <a:ext cx="10515600" cy="74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해시</a:t>
            </a:r>
            <a:r>
              <a:rPr lang="en-US" altLang="ko-KR" sz="2800" dirty="0"/>
              <a:t> </a:t>
            </a:r>
            <a:r>
              <a:rPr lang="ko-KR" altLang="en-US" sz="2800" dirty="0"/>
              <a:t>함수 구현</a:t>
            </a:r>
            <a:r>
              <a:rPr lang="en-US" altLang="ko-KR" sz="2800" dirty="0"/>
              <a:t>:</a:t>
            </a:r>
            <a:r>
              <a:rPr lang="ko-KR" altLang="en-US" sz="2800" dirty="0"/>
              <a:t> </a:t>
            </a:r>
            <a:r>
              <a:rPr lang="en-US" altLang="ko-KR" sz="2800" dirty="0"/>
              <a:t>base-62 </a:t>
            </a:r>
            <a:r>
              <a:rPr lang="ko-KR" altLang="en-US" sz="2800" dirty="0"/>
              <a:t>변환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FE64403-D66B-6ADB-E915-581457DBB24F}"/>
              </a:ext>
            </a:extLst>
          </p:cNvPr>
          <p:cNvGrpSpPr/>
          <p:nvPr/>
        </p:nvGrpSpPr>
        <p:grpSpPr>
          <a:xfrm>
            <a:off x="1033138" y="1463673"/>
            <a:ext cx="10125723" cy="5223897"/>
            <a:chOff x="662030" y="1472550"/>
            <a:chExt cx="10125723" cy="5223897"/>
          </a:xfrm>
        </p:grpSpPr>
        <p:sp>
          <p:nvSpPr>
            <p:cNvPr id="9" name="내용 개체 틀 2">
              <a:extLst>
                <a:ext uri="{FF2B5EF4-FFF2-40B4-BE49-F238E27FC236}">
                  <a16:creationId xmlns:a16="http://schemas.microsoft.com/office/drawing/2014/main" id="{3BF30170-0E56-7395-0F32-57033A4A4E15}"/>
                </a:ext>
              </a:extLst>
            </p:cNvPr>
            <p:cNvSpPr txBox="1">
              <a:spLocks/>
            </p:cNvSpPr>
            <p:nvPr/>
          </p:nvSpPr>
          <p:spPr>
            <a:xfrm>
              <a:off x="662030" y="1472550"/>
              <a:ext cx="10125723" cy="522389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600" b="1" dirty="0"/>
                <a:t>진법 변환 </a:t>
              </a:r>
              <a:r>
                <a:rPr lang="en-US" altLang="ko-KR" sz="1600" b="1" dirty="0"/>
                <a:t>(base conversion)</a:t>
              </a:r>
            </a:p>
            <a:p>
              <a:pPr marL="0" indent="0" algn="ctr">
                <a:buNone/>
              </a:pPr>
              <a:r>
                <a:rPr lang="ko-KR" altLang="en-US" sz="1600" dirty="0"/>
                <a:t>여기서는 사용가능한 문자 종류가 </a:t>
              </a:r>
              <a:r>
                <a:rPr lang="en-US" altLang="ko-KR" sz="1600" dirty="0"/>
                <a:t>62</a:t>
              </a:r>
              <a:r>
                <a:rPr lang="ko-KR" altLang="en-US" sz="1600" dirty="0"/>
                <a:t>개여서 </a:t>
              </a:r>
              <a:r>
                <a:rPr lang="en-US" altLang="ko-KR" sz="1600" dirty="0"/>
                <a:t>62</a:t>
              </a:r>
              <a:r>
                <a:rPr lang="ko-KR" altLang="en-US" sz="1600" dirty="0"/>
                <a:t>진법 사용</a:t>
              </a:r>
              <a:endParaRPr lang="en-US" altLang="ko-KR" sz="1600" dirty="0"/>
            </a:p>
            <a:p>
              <a:pPr marL="0" indent="0" algn="ctr">
                <a:buNone/>
              </a:pPr>
              <a:endParaRPr lang="en-US" altLang="ko-KR" sz="1600" dirty="0"/>
            </a:p>
            <a:p>
              <a:pPr marL="0" indent="0" algn="ctr">
                <a:buNone/>
              </a:pPr>
              <a:endParaRPr lang="en-US" altLang="ko-KR" sz="1600" dirty="0"/>
            </a:p>
            <a:p>
              <a:pPr marL="0" indent="0" algn="ctr">
                <a:buNone/>
              </a:pPr>
              <a:endParaRPr lang="en-US" altLang="ko-KR" sz="1600" dirty="0"/>
            </a:p>
            <a:p>
              <a:pPr marL="0" indent="0" algn="ctr">
                <a:buNone/>
              </a:pPr>
              <a:endParaRPr lang="en-US" altLang="ko-KR" sz="1600" dirty="0"/>
            </a:p>
            <a:p>
              <a:pPr marL="0" indent="0" algn="ctr">
                <a:buNone/>
              </a:pPr>
              <a:r>
                <a:rPr lang="ko-KR" altLang="en-US" sz="1600" b="1" dirty="0"/>
                <a:t>예시</a:t>
              </a:r>
              <a:endParaRPr lang="en-US" altLang="ko-KR" sz="1600" b="1" dirty="0"/>
            </a:p>
            <a:p>
              <a:pPr marL="0" indent="0" algn="ctr">
                <a:buNone/>
              </a:pPr>
              <a:r>
                <a:rPr lang="en-US" altLang="ko-KR" sz="1600" dirty="0"/>
                <a:t>11157 (10</a:t>
              </a:r>
              <a:r>
                <a:rPr lang="ko-KR" altLang="en-US" sz="1600" dirty="0"/>
                <a:t>진법</a:t>
              </a:r>
              <a:r>
                <a:rPr lang="en-US" altLang="ko-KR" sz="1600" dirty="0"/>
                <a:t>) = 2 X 62^2 + 55 X 62^1 + 59 X 62^0 </a:t>
              </a:r>
            </a:p>
            <a:p>
              <a:pPr marL="0" indent="0" algn="ctr">
                <a:buNone/>
              </a:pPr>
              <a:r>
                <a:rPr lang="en-US" altLang="ko-KR" sz="1600" dirty="0"/>
                <a:t>= [2, 55, 29] </a:t>
              </a:r>
            </a:p>
            <a:p>
              <a:pPr marL="0" indent="0" algn="ctr">
                <a:buNone/>
              </a:pPr>
              <a:r>
                <a:rPr lang="en-US" altLang="ko-KR" sz="1600" dirty="0"/>
                <a:t>=&gt; [2, T, X] </a:t>
              </a:r>
            </a:p>
            <a:p>
              <a:pPr marL="0" indent="0" algn="ctr">
                <a:buNone/>
              </a:pPr>
              <a:r>
                <a:rPr lang="en-US" altLang="ko-KR" sz="1600" dirty="0"/>
                <a:t>=&gt; 2TX (62</a:t>
              </a:r>
              <a:r>
                <a:rPr lang="ko-KR" altLang="en-US" sz="1600" dirty="0"/>
                <a:t>진법</a:t>
              </a:r>
              <a:r>
                <a:rPr lang="en-US" altLang="ko-KR" sz="1600" dirty="0"/>
                <a:t>)</a:t>
              </a:r>
            </a:p>
            <a:p>
              <a:pPr marL="0" indent="0" algn="ctr">
                <a:buNone/>
              </a:pPr>
              <a:endParaRPr lang="en-US" altLang="ko-KR" sz="1600" dirty="0"/>
            </a:p>
            <a:p>
              <a:pPr marL="0" indent="0" algn="ctr">
                <a:buNone/>
              </a:pPr>
              <a:r>
                <a:rPr lang="ko-KR" altLang="en-US" sz="1600" b="1" dirty="0"/>
                <a:t>만들어진 단축 </a:t>
              </a:r>
              <a:r>
                <a:rPr lang="en-US" altLang="ko-KR" sz="1600" b="1" dirty="0"/>
                <a:t>URL</a:t>
              </a:r>
            </a:p>
            <a:p>
              <a:pPr marL="0" indent="0" algn="ctr">
                <a:buNone/>
              </a:pPr>
              <a:r>
                <a:rPr lang="en-US" altLang="ko-KR" sz="1600" dirty="0"/>
                <a:t>https://tinyurl.com/2TX</a:t>
              </a:r>
            </a:p>
            <a:p>
              <a:pPr marL="0" indent="0" algn="ctr">
                <a:buNone/>
              </a:pPr>
              <a:endParaRPr lang="en-US" altLang="ko-KR" sz="1600" dirty="0"/>
            </a:p>
          </p:txBody>
        </p:sp>
        <p:sp>
          <p:nvSpPr>
            <p:cNvPr id="2" name="내용 개체 틀 2">
              <a:extLst>
                <a:ext uri="{FF2B5EF4-FFF2-40B4-BE49-F238E27FC236}">
                  <a16:creationId xmlns:a16="http://schemas.microsoft.com/office/drawing/2014/main" id="{FD4ED68A-AB24-099C-F69E-477A6F332C72}"/>
                </a:ext>
              </a:extLst>
            </p:cNvPr>
            <p:cNvSpPr txBox="1">
              <a:spLocks/>
            </p:cNvSpPr>
            <p:nvPr/>
          </p:nvSpPr>
          <p:spPr>
            <a:xfrm>
              <a:off x="4072712" y="2499394"/>
              <a:ext cx="3369237" cy="191353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600" dirty="0"/>
                <a:t>0, 1, 2 … 9, 10, 11, … 35, 36, … 61</a:t>
              </a:r>
            </a:p>
            <a:p>
              <a:pPr marL="0" indent="0">
                <a:buNone/>
              </a:pPr>
              <a:r>
                <a:rPr lang="en-US" altLang="ko-KR" sz="1600" dirty="0">
                  <a:solidFill>
                    <a:srgbClr val="A840C8"/>
                  </a:solidFill>
                </a:rPr>
                <a:t>0, 1, 2 … 9,  a,  b,  …  z,   A, …  Z</a:t>
              </a:r>
            </a:p>
            <a:p>
              <a:pPr marL="0" indent="0">
                <a:buNone/>
              </a:pPr>
              <a:endParaRPr lang="en-US" altLang="ko-K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9733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C5115-9CBD-BBF2-2689-C72C0F7DC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F535EEA-B01F-F056-22A3-3F5F5B9506D9}"/>
              </a:ext>
            </a:extLst>
          </p:cNvPr>
          <p:cNvSpPr txBox="1">
            <a:spLocks/>
          </p:cNvSpPr>
          <p:nvPr/>
        </p:nvSpPr>
        <p:spPr>
          <a:xfrm>
            <a:off x="1184428" y="384021"/>
            <a:ext cx="10515600" cy="74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해시</a:t>
            </a:r>
            <a:r>
              <a:rPr lang="en-US" altLang="ko-KR" sz="2800" dirty="0"/>
              <a:t> </a:t>
            </a:r>
            <a:r>
              <a:rPr lang="ko-KR" altLang="en-US" sz="2800" dirty="0"/>
              <a:t>함수 구현</a:t>
            </a:r>
            <a:r>
              <a:rPr lang="en-US" altLang="ko-KR" sz="2800" dirty="0"/>
              <a:t>: </a:t>
            </a:r>
            <a:r>
              <a:rPr lang="ko-KR" altLang="en-US" sz="2800" dirty="0"/>
              <a:t>차이 요약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93F341-6D45-7760-4999-FA778E5BA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785" y="1637912"/>
            <a:ext cx="6942430" cy="312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23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46317-26B4-FD84-68A0-974F9B236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070944A-AE61-CC3A-B803-7F2885FCC98E}"/>
              </a:ext>
            </a:extLst>
          </p:cNvPr>
          <p:cNvSpPr txBox="1">
            <a:spLocks/>
          </p:cNvSpPr>
          <p:nvPr/>
        </p:nvSpPr>
        <p:spPr>
          <a:xfrm>
            <a:off x="1184428" y="384021"/>
            <a:ext cx="10515600" cy="74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URL </a:t>
            </a:r>
            <a:r>
              <a:rPr lang="ko-KR" altLang="en-US" sz="2800" dirty="0" err="1"/>
              <a:t>단축기</a:t>
            </a:r>
            <a:r>
              <a:rPr lang="ko-KR" altLang="en-US" sz="2800" dirty="0"/>
              <a:t> 상세 설계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0FF86-CA04-BA4F-42A1-849B1120E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38" y="1580024"/>
            <a:ext cx="6156416" cy="441337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B88A1A-97C6-9BDF-013C-8435928D114A}"/>
              </a:ext>
            </a:extLst>
          </p:cNvPr>
          <p:cNvSpPr txBox="1">
            <a:spLocks/>
          </p:cNvSpPr>
          <p:nvPr/>
        </p:nvSpPr>
        <p:spPr>
          <a:xfrm>
            <a:off x="6347722" y="1440205"/>
            <a:ext cx="10125723" cy="5223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원본 </a:t>
            </a:r>
            <a:r>
              <a:rPr lang="en-US" altLang="ko-KR" sz="1600" dirty="0"/>
              <a:t>URL </a:t>
            </a:r>
            <a:r>
              <a:rPr lang="ko-KR" altLang="en-US" sz="1600" dirty="0"/>
              <a:t>받기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2. DB</a:t>
            </a:r>
            <a:r>
              <a:rPr lang="ko-KR" altLang="en-US" sz="1600" dirty="0"/>
              <a:t>에 데이터 있는지 검사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3. DB</a:t>
            </a:r>
            <a:r>
              <a:rPr lang="ko-KR" altLang="en-US" sz="1600" dirty="0"/>
              <a:t>에 있으면 단축 </a:t>
            </a:r>
            <a:r>
              <a:rPr lang="en-US" altLang="ko-KR" sz="1600" dirty="0"/>
              <a:t>URL </a:t>
            </a:r>
            <a:r>
              <a:rPr lang="ko-KR" altLang="en-US" sz="1600" dirty="0"/>
              <a:t>반환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4. DB</a:t>
            </a:r>
            <a:r>
              <a:rPr lang="ko-KR" altLang="en-US" sz="1600" dirty="0"/>
              <a:t>에 없으면 유일한 </a:t>
            </a:r>
            <a:r>
              <a:rPr lang="en-US" altLang="ko-KR" sz="1600" dirty="0"/>
              <a:t>ID </a:t>
            </a:r>
            <a:r>
              <a:rPr lang="ko-KR" altLang="en-US" sz="1600" dirty="0"/>
              <a:t>생성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5. </a:t>
            </a:r>
            <a:r>
              <a:rPr lang="ko-KR" altLang="en-US" sz="1600" dirty="0"/>
              <a:t>유일한 </a:t>
            </a:r>
            <a:r>
              <a:rPr lang="en-US" altLang="ko-KR" sz="1600" dirty="0"/>
              <a:t>ID</a:t>
            </a:r>
            <a:r>
              <a:rPr lang="ko-KR" altLang="en-US" sz="1600" dirty="0"/>
              <a:t>를 </a:t>
            </a:r>
            <a:r>
              <a:rPr lang="en-US" altLang="ko-KR" sz="1600" dirty="0"/>
              <a:t>62</a:t>
            </a:r>
            <a:r>
              <a:rPr lang="ko-KR" altLang="en-US" sz="1600" dirty="0"/>
              <a:t>진법 변환하여 단축 </a:t>
            </a:r>
            <a:r>
              <a:rPr lang="en-US" altLang="ko-KR" sz="1600" dirty="0"/>
              <a:t>URL</a:t>
            </a:r>
            <a:r>
              <a:rPr lang="ko-KR" altLang="en-US" sz="1600" dirty="0"/>
              <a:t>로 만듦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6. </a:t>
            </a:r>
            <a:r>
              <a:rPr lang="ko-KR" altLang="en-US" sz="1600" dirty="0"/>
              <a:t>유일한 </a:t>
            </a:r>
            <a:r>
              <a:rPr lang="en-US" altLang="ko-KR" sz="1600" dirty="0"/>
              <a:t>ID / </a:t>
            </a:r>
            <a:r>
              <a:rPr lang="ko-KR" altLang="en-US" sz="1600" dirty="0"/>
              <a:t>단축 </a:t>
            </a:r>
            <a:r>
              <a:rPr lang="en-US" altLang="ko-KR" sz="1600" dirty="0"/>
              <a:t>URL / </a:t>
            </a:r>
            <a:r>
              <a:rPr lang="ko-KR" altLang="en-US" sz="1600" dirty="0"/>
              <a:t>원래 </a:t>
            </a:r>
            <a:r>
              <a:rPr lang="en-US" altLang="ko-KR" sz="1600" dirty="0"/>
              <a:t>URL</a:t>
            </a:r>
            <a:r>
              <a:rPr lang="ko-KR" altLang="en-US" sz="1600" dirty="0"/>
              <a:t>을 </a:t>
            </a:r>
            <a:r>
              <a:rPr lang="en-US" altLang="ko-KR" sz="1600" dirty="0"/>
              <a:t>DB</a:t>
            </a:r>
            <a:r>
              <a:rPr lang="ko-KR" altLang="en-US" sz="1600" dirty="0"/>
              <a:t>에 저장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7. </a:t>
            </a:r>
            <a:r>
              <a:rPr lang="ko-KR" altLang="en-US" sz="1600" dirty="0"/>
              <a:t>단축</a:t>
            </a:r>
            <a:r>
              <a:rPr lang="en-US" altLang="ko-KR" sz="1600" dirty="0"/>
              <a:t> URL return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88BDC3-55A6-E6F3-DA68-ACD5880E7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536" y="4903506"/>
            <a:ext cx="5887162" cy="134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22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77923-D358-E9A2-04E1-36B27B3ED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FEDD9F7-37DA-C630-8DB2-B38203EA4EC2}"/>
              </a:ext>
            </a:extLst>
          </p:cNvPr>
          <p:cNvSpPr txBox="1">
            <a:spLocks/>
          </p:cNvSpPr>
          <p:nvPr/>
        </p:nvSpPr>
        <p:spPr>
          <a:xfrm>
            <a:off x="1184428" y="384021"/>
            <a:ext cx="10515600" cy="74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URL </a:t>
            </a:r>
            <a:r>
              <a:rPr lang="ko-KR" altLang="en-US" sz="2800" dirty="0" err="1"/>
              <a:t>리디렉션</a:t>
            </a:r>
            <a:r>
              <a:rPr lang="ko-KR" altLang="en-US" sz="2800" dirty="0"/>
              <a:t> 상세 설계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42F9116-CF3A-AF9E-DB09-5870465B4BAF}"/>
              </a:ext>
            </a:extLst>
          </p:cNvPr>
          <p:cNvSpPr txBox="1">
            <a:spLocks/>
          </p:cNvSpPr>
          <p:nvPr/>
        </p:nvSpPr>
        <p:spPr>
          <a:xfrm>
            <a:off x="1033138" y="4512341"/>
            <a:ext cx="10125723" cy="3404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사용자가 단축 </a:t>
            </a:r>
            <a:r>
              <a:rPr lang="en-US" altLang="ko-KR" sz="1600" dirty="0"/>
              <a:t>URL </a:t>
            </a:r>
            <a:r>
              <a:rPr lang="ko-KR" altLang="en-US" sz="1600" dirty="0"/>
              <a:t>클릭</a:t>
            </a:r>
            <a:endParaRPr lang="en-US" altLang="ko-KR" sz="16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1600" dirty="0"/>
              <a:t>2. </a:t>
            </a:r>
            <a:r>
              <a:rPr lang="ko-KR" altLang="en-US" sz="1600" dirty="0" err="1"/>
              <a:t>로드밸런서가</a:t>
            </a:r>
            <a:r>
              <a:rPr lang="ko-KR" altLang="en-US" sz="1600" dirty="0"/>
              <a:t> 요청을 웹서버에 전달</a:t>
            </a:r>
            <a:endParaRPr lang="en-US" altLang="ko-KR" sz="16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1600" dirty="0"/>
              <a:t>3. </a:t>
            </a:r>
            <a:r>
              <a:rPr lang="ko-KR" altLang="en-US" sz="1600" dirty="0"/>
              <a:t>캐시에 있으면 원래 </a:t>
            </a:r>
            <a:r>
              <a:rPr lang="en-US" altLang="ko-KR" sz="1600" dirty="0"/>
              <a:t>URL</a:t>
            </a:r>
            <a:r>
              <a:rPr lang="ko-KR" altLang="en-US" sz="1600" dirty="0"/>
              <a:t>을 바로 클라이언트에 전달</a:t>
            </a:r>
            <a:endParaRPr lang="en-US" altLang="ko-KR" sz="16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1600" dirty="0"/>
              <a:t>4. </a:t>
            </a:r>
            <a:r>
              <a:rPr lang="ko-KR" altLang="en-US" sz="1600" dirty="0"/>
              <a:t>캐시에 없으면 </a:t>
            </a:r>
            <a:r>
              <a:rPr lang="en-US" altLang="ko-KR" sz="1600" dirty="0"/>
              <a:t>DB</a:t>
            </a:r>
            <a:r>
              <a:rPr lang="ko-KR" altLang="en-US" sz="1600" dirty="0"/>
              <a:t>에서 꺼냄</a:t>
            </a:r>
            <a:endParaRPr lang="en-US" altLang="ko-KR" sz="16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1600" dirty="0"/>
              <a:t>5. &lt;</a:t>
            </a:r>
            <a:r>
              <a:rPr lang="ko-KR" altLang="en-US" sz="1600" dirty="0"/>
              <a:t>단축 </a:t>
            </a:r>
            <a:r>
              <a:rPr lang="en-US" altLang="ko-KR" sz="1600" dirty="0"/>
              <a:t>URL, </a:t>
            </a:r>
            <a:r>
              <a:rPr lang="ko-KR" altLang="en-US" sz="1600" dirty="0"/>
              <a:t>원래 </a:t>
            </a:r>
            <a:r>
              <a:rPr lang="en-US" altLang="ko-KR" sz="1600" dirty="0"/>
              <a:t>URL&gt; </a:t>
            </a:r>
            <a:r>
              <a:rPr lang="ko-KR" altLang="en-US" sz="1600" dirty="0"/>
              <a:t>쌍을 캐시에 넣고 클라이언트에 전달 </a:t>
            </a:r>
            <a:endParaRPr lang="en-US" altLang="ko-KR" sz="1600" dirty="0"/>
          </a:p>
          <a:p>
            <a:pPr marL="0" indent="0" algn="ctr">
              <a:buNone/>
            </a:pPr>
            <a:endParaRPr lang="en-US" altLang="ko-KR" sz="1600" dirty="0"/>
          </a:p>
          <a:p>
            <a:pPr marL="0" indent="0" algn="ctr">
              <a:buNone/>
            </a:pPr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E8D70C-760C-648F-1475-2F6A37392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33" y="1307040"/>
            <a:ext cx="6816139" cy="302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9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12327-FCBD-0BBA-D735-FEA48E816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730F3-2FEF-E388-FE3F-CDA4A046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요구사항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DABB6-A244-8602-32DC-D12BED4C3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8" y="1398844"/>
            <a:ext cx="10125723" cy="522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https://maatila.co.kr/?utm_source=naver&amp;utm_medium=display&amp;utm_campaign=shopping</a:t>
            </a:r>
            <a:endParaRPr lang="en-US" altLang="ko-KR" sz="1600" b="1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https://tinyurl.com/y7ke-ocwj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b="1" dirty="0"/>
              <a:t>기능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1. URL</a:t>
            </a:r>
            <a:r>
              <a:rPr lang="ko-KR" altLang="en-US" sz="1600" dirty="0"/>
              <a:t> 단축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2. URL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리디렉션</a:t>
            </a:r>
            <a:r>
              <a:rPr lang="en-US" altLang="ko-KR" sz="1600" dirty="0"/>
              <a:t>(redirection)</a:t>
            </a:r>
          </a:p>
          <a:p>
            <a:pPr marL="0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/>
              <a:t>높은 가용성</a:t>
            </a:r>
            <a:r>
              <a:rPr lang="en-US" altLang="ko-KR" sz="1600" dirty="0"/>
              <a:t>, </a:t>
            </a:r>
            <a:r>
              <a:rPr lang="ko-KR" altLang="en-US" sz="1600" dirty="0"/>
              <a:t>규모 확장성</a:t>
            </a:r>
            <a:r>
              <a:rPr lang="en-US" altLang="ko-KR" sz="1600" dirty="0"/>
              <a:t>, </a:t>
            </a:r>
            <a:r>
              <a:rPr lang="ko-KR" altLang="en-US" sz="1600" dirty="0"/>
              <a:t>장애 감내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b="1" dirty="0"/>
              <a:t>조건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트래픽</a:t>
            </a:r>
            <a:r>
              <a:rPr lang="en-US" altLang="ko-KR" sz="1600" dirty="0"/>
              <a:t>: </a:t>
            </a:r>
            <a:r>
              <a:rPr lang="ko-KR" altLang="en-US" sz="1600" dirty="0"/>
              <a:t>매일 </a:t>
            </a:r>
            <a:r>
              <a:rPr lang="en-US" altLang="ko-KR" sz="1600" dirty="0"/>
              <a:t>1</a:t>
            </a:r>
            <a:r>
              <a:rPr lang="ko-KR" altLang="en-US" sz="1600" dirty="0"/>
              <a:t>억 개 단축 </a:t>
            </a:r>
            <a:r>
              <a:rPr lang="en-US" altLang="ko-KR" sz="1600" dirty="0"/>
              <a:t>URL </a:t>
            </a:r>
            <a:r>
              <a:rPr lang="ko-KR" altLang="en-US" sz="1600" dirty="0"/>
              <a:t>생성 가능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길이는 가능한 짧게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숫자</a:t>
            </a:r>
            <a:r>
              <a:rPr lang="en-US" altLang="ko-KR" sz="1600" dirty="0"/>
              <a:t>(0-9), </a:t>
            </a:r>
            <a:r>
              <a:rPr lang="ko-KR" altLang="en-US" sz="1600" dirty="0"/>
              <a:t>영문자</a:t>
            </a:r>
            <a:r>
              <a:rPr lang="en-US" altLang="ko-KR" sz="1600" dirty="0"/>
              <a:t>(a-z, A-Z) </a:t>
            </a:r>
            <a:r>
              <a:rPr lang="ko-KR" altLang="en-US" sz="1600" dirty="0"/>
              <a:t>만 사용 가능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생성만 가능</a:t>
            </a:r>
            <a:r>
              <a:rPr lang="en-US" altLang="ko-KR" sz="1600" dirty="0"/>
              <a:t>, </a:t>
            </a:r>
            <a:r>
              <a:rPr lang="ko-KR" altLang="en-US" sz="1600" dirty="0"/>
              <a:t>삭제</a:t>
            </a:r>
            <a:r>
              <a:rPr lang="en-US" altLang="ko-KR" sz="1600" dirty="0"/>
              <a:t> </a:t>
            </a:r>
            <a:r>
              <a:rPr lang="ko-KR" altLang="en-US" sz="1600" dirty="0"/>
              <a:t>및 갱신 불가</a:t>
            </a:r>
            <a:endParaRPr lang="en-US" altLang="ko-KR" sz="1600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CC1AED4-15F1-1CCF-6641-90CDC8B416F7}"/>
              </a:ext>
            </a:extLst>
          </p:cNvPr>
          <p:cNvSpPr/>
          <p:nvPr/>
        </p:nvSpPr>
        <p:spPr>
          <a:xfrm>
            <a:off x="2473909" y="1766656"/>
            <a:ext cx="266331" cy="31959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60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C4879-6766-48B4-6502-6EACAF4EE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65435-F505-4781-4948-23476CB0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연산량</a:t>
            </a:r>
            <a:r>
              <a:rPr lang="en-US" altLang="ko-KR" sz="2800" dirty="0"/>
              <a:t> </a:t>
            </a:r>
            <a:r>
              <a:rPr lang="ko-KR" altLang="en-US" sz="2800" dirty="0"/>
              <a:t>및 저장공간 추정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B745D-2C4D-DBFF-565F-C54A74E60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8" y="1398844"/>
            <a:ext cx="10125723" cy="52238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쓰기 연산</a:t>
            </a:r>
            <a:r>
              <a:rPr lang="en-US" altLang="ko-KR" sz="1600" dirty="0"/>
              <a:t>: </a:t>
            </a:r>
            <a:r>
              <a:rPr lang="ko-KR" altLang="en-US" sz="1600" dirty="0"/>
              <a:t>매일 </a:t>
            </a:r>
            <a:r>
              <a:rPr lang="en-US" altLang="ko-KR" sz="1600" dirty="0"/>
              <a:t>1</a:t>
            </a:r>
            <a:r>
              <a:rPr lang="ko-KR" altLang="en-US" sz="1600" dirty="0"/>
              <a:t>억 개의 단축 </a:t>
            </a:r>
            <a:r>
              <a:rPr lang="en-US" altLang="ko-KR" sz="1600" dirty="0"/>
              <a:t>URL </a:t>
            </a:r>
            <a:r>
              <a:rPr lang="ko-KR" altLang="en-US" sz="1600" dirty="0"/>
              <a:t>생성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초당 쓰기 연산</a:t>
            </a:r>
            <a:r>
              <a:rPr lang="en-US" altLang="ko-KR" sz="1600" dirty="0"/>
              <a:t>: 1</a:t>
            </a:r>
            <a:r>
              <a:rPr lang="ko-KR" altLang="en-US" sz="1600" dirty="0"/>
              <a:t>억 개 </a:t>
            </a:r>
            <a:r>
              <a:rPr lang="en-US" altLang="ko-KR" sz="1600" dirty="0"/>
              <a:t>/ 24h / 3600s = 1160</a:t>
            </a:r>
            <a:r>
              <a:rPr lang="ko-KR" altLang="en-US" sz="1600" dirty="0"/>
              <a:t>번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읽기 연산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- </a:t>
            </a:r>
            <a:r>
              <a:rPr lang="ko-KR" altLang="en-US" sz="1600" dirty="0"/>
              <a:t>읽기</a:t>
            </a:r>
            <a:r>
              <a:rPr lang="en-US" altLang="ko-KR" sz="1600" dirty="0"/>
              <a:t> </a:t>
            </a:r>
            <a:r>
              <a:rPr lang="ko-KR" altLang="en-US" sz="1600" dirty="0"/>
              <a:t>연산 </a:t>
            </a:r>
            <a:r>
              <a:rPr lang="en-US" altLang="ko-KR" sz="1600" dirty="0"/>
              <a:t>: </a:t>
            </a:r>
            <a:r>
              <a:rPr lang="ko-KR" altLang="en-US" sz="1600" dirty="0"/>
              <a:t>쓰기 연산 </a:t>
            </a:r>
            <a:r>
              <a:rPr lang="en-US" altLang="ko-KR" sz="1600" dirty="0"/>
              <a:t>= 1:1 </a:t>
            </a:r>
            <a:r>
              <a:rPr lang="ko-KR" altLang="en-US" sz="1600" dirty="0"/>
              <a:t>일 때</a:t>
            </a:r>
            <a:r>
              <a:rPr lang="en-US" altLang="ko-KR" sz="1600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- 1160</a:t>
            </a:r>
            <a:r>
              <a:rPr lang="ko-KR" altLang="en-US" sz="1600" dirty="0"/>
              <a:t>번 </a:t>
            </a:r>
            <a:r>
              <a:rPr lang="en-US" altLang="ko-KR" sz="1600" dirty="0"/>
              <a:t>X 10 = 11600</a:t>
            </a:r>
            <a:r>
              <a:rPr lang="ko-KR" altLang="en-US" sz="1600" dirty="0"/>
              <a:t>번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- 10</a:t>
            </a:r>
            <a:r>
              <a:rPr lang="ko-KR" altLang="en-US" sz="1600" dirty="0"/>
              <a:t>년간 </a:t>
            </a:r>
            <a:r>
              <a:rPr lang="ko-KR" altLang="en-US" sz="1600" dirty="0" err="1"/>
              <a:t>보관해야할</a:t>
            </a:r>
            <a:r>
              <a:rPr lang="ko-KR" altLang="en-US" sz="1600" dirty="0"/>
              <a:t> 레코드 수</a:t>
            </a:r>
            <a:r>
              <a:rPr lang="en-US" altLang="ko-KR" sz="1600" dirty="0"/>
              <a:t>: 1</a:t>
            </a:r>
            <a:r>
              <a:rPr lang="ko-KR" altLang="en-US" sz="1600" dirty="0"/>
              <a:t>억 개 </a:t>
            </a:r>
            <a:r>
              <a:rPr lang="en-US" altLang="ko-KR" sz="1600" dirty="0"/>
              <a:t>X 365d X 10y = 3650</a:t>
            </a:r>
            <a:r>
              <a:rPr lang="ko-KR" altLang="en-US" sz="1600" dirty="0"/>
              <a:t>억 개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원본 </a:t>
            </a:r>
            <a:r>
              <a:rPr lang="en-US" altLang="ko-KR" sz="1600" dirty="0"/>
              <a:t>URL</a:t>
            </a:r>
            <a:r>
              <a:rPr lang="ko-KR" altLang="en-US" sz="1600" dirty="0"/>
              <a:t>의 평균 길이가 </a:t>
            </a:r>
            <a:r>
              <a:rPr lang="en-US" altLang="ko-KR" sz="1600" dirty="0"/>
              <a:t>100</a:t>
            </a:r>
            <a:r>
              <a:rPr lang="ko-KR" altLang="en-US" sz="1600" dirty="0"/>
              <a:t>일 때</a:t>
            </a:r>
            <a:r>
              <a:rPr lang="en-US" altLang="ko-KR" sz="1600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10</a:t>
            </a:r>
            <a:r>
              <a:rPr lang="ko-KR" altLang="en-US" sz="1600" dirty="0"/>
              <a:t>년간 필요한 저장 용량</a:t>
            </a:r>
            <a:r>
              <a:rPr lang="en-US" altLang="ko-KR" sz="1600" dirty="0"/>
              <a:t>: 3650</a:t>
            </a:r>
            <a:r>
              <a:rPr lang="ko-KR" altLang="en-US" sz="1600" dirty="0"/>
              <a:t>억 개 </a:t>
            </a:r>
            <a:r>
              <a:rPr lang="en-US" altLang="ko-KR" sz="1600" dirty="0"/>
              <a:t>X</a:t>
            </a:r>
            <a:r>
              <a:rPr lang="ko-KR" altLang="en-US" sz="1600" dirty="0"/>
              <a:t> </a:t>
            </a:r>
            <a:r>
              <a:rPr lang="en-US" altLang="ko-KR" sz="1600" dirty="0"/>
              <a:t>100byte = 3.65TB</a:t>
            </a:r>
          </a:p>
        </p:txBody>
      </p:sp>
    </p:spTree>
    <p:extLst>
      <p:ext uri="{BB962C8B-B14F-4D97-AF65-F5344CB8AC3E}">
        <p14:creationId xmlns:p14="http://schemas.microsoft.com/office/powerpoint/2010/main" val="312614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96503-D4EE-15C5-764E-D2E8718FF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3DED8-5154-09EA-135E-F8DCACA4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384021"/>
            <a:ext cx="10515600" cy="74458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API </a:t>
            </a:r>
            <a:r>
              <a:rPr lang="ko-KR" altLang="en-US" sz="2800" dirty="0" err="1"/>
              <a:t>엔드포인트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5055B-7071-5AA9-9161-047BD5D85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8" y="1398844"/>
            <a:ext cx="10125723" cy="522389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b="1" dirty="0"/>
              <a:t>1.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URL </a:t>
            </a:r>
            <a:r>
              <a:rPr lang="ko-KR" altLang="en-US" sz="1600" b="1" dirty="0"/>
              <a:t>단축용 </a:t>
            </a:r>
            <a:r>
              <a:rPr lang="ko-KR" altLang="en-US" sz="1600" b="1" dirty="0" err="1"/>
              <a:t>엔드포인트</a:t>
            </a: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b="1" dirty="0"/>
              <a:t>POST /</a:t>
            </a:r>
            <a:r>
              <a:rPr lang="en-US" altLang="ko-KR" sz="1600" b="1" dirty="0" err="1"/>
              <a:t>api</a:t>
            </a:r>
            <a:r>
              <a:rPr lang="en-US" altLang="ko-KR" sz="1600" b="1" dirty="0"/>
              <a:t>/v1/data/shorten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인자</a:t>
            </a:r>
            <a:r>
              <a:rPr lang="en-US" altLang="ko-KR" sz="1600" dirty="0"/>
              <a:t>: </a:t>
            </a:r>
            <a:r>
              <a:rPr lang="ko-KR" altLang="en-US" sz="1600" dirty="0"/>
              <a:t>원본 </a:t>
            </a:r>
            <a:r>
              <a:rPr lang="en-US" altLang="ko-KR" sz="1600" dirty="0"/>
              <a:t>URL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반환</a:t>
            </a:r>
            <a:r>
              <a:rPr lang="en-US" altLang="ko-KR" sz="1600" dirty="0"/>
              <a:t>: </a:t>
            </a:r>
            <a:r>
              <a:rPr lang="ko-KR" altLang="en-US" sz="1600" dirty="0"/>
              <a:t>단축 </a:t>
            </a:r>
            <a:r>
              <a:rPr lang="en-US" altLang="ko-KR" sz="1600" dirty="0"/>
              <a:t>URL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b="1" dirty="0"/>
              <a:t>2. URL </a:t>
            </a:r>
            <a:r>
              <a:rPr lang="ko-KR" altLang="en-US" sz="1600" b="1" dirty="0" err="1"/>
              <a:t>리디렉션용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엔드포인트</a:t>
            </a:r>
            <a:endParaRPr lang="en-US" altLang="ko-KR" sz="1600" b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b="1" dirty="0"/>
              <a:t>GET /</a:t>
            </a:r>
            <a:r>
              <a:rPr lang="en-US" altLang="ko-KR" sz="1600" b="1" dirty="0" err="1"/>
              <a:t>api</a:t>
            </a:r>
            <a:r>
              <a:rPr lang="en-US" altLang="ko-KR" sz="1600" b="1" dirty="0"/>
              <a:t>/v1/</a:t>
            </a:r>
            <a:r>
              <a:rPr lang="en-US" altLang="ko-KR" sz="1600" b="1" dirty="0" err="1"/>
              <a:t>shortUrl</a:t>
            </a:r>
            <a:endParaRPr lang="en-US" altLang="ko-KR" sz="1600" b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반환</a:t>
            </a:r>
            <a:r>
              <a:rPr lang="en-US" altLang="ko-KR" sz="1600" dirty="0"/>
              <a:t>: HTTP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리디렉션</a:t>
            </a:r>
            <a:r>
              <a:rPr lang="ko-KR" altLang="en-US" sz="1600" dirty="0"/>
              <a:t> 목적지인 원본 </a:t>
            </a:r>
            <a:r>
              <a:rPr lang="en-US" altLang="ko-KR" sz="1600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27158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BB49E-3EB6-EC90-C9C4-853A147AB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288D2-E9CF-6673-48E2-3014B3794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454" y="1372207"/>
            <a:ext cx="10125723" cy="522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서버가 단축 </a:t>
            </a:r>
            <a:r>
              <a:rPr lang="en-US" altLang="ko-KR" sz="1600" dirty="0"/>
              <a:t>URL </a:t>
            </a:r>
            <a:r>
              <a:rPr lang="ko-KR" altLang="en-US" sz="1600" dirty="0"/>
              <a:t>전달 받음 </a:t>
            </a:r>
            <a:r>
              <a:rPr lang="en-US" altLang="ko-KR" sz="1600" dirty="0"/>
              <a:t>-&gt; 301 </a:t>
            </a:r>
            <a:r>
              <a:rPr lang="ko-KR" altLang="en-US" sz="1600" dirty="0"/>
              <a:t>응답 </a:t>
            </a:r>
            <a:r>
              <a:rPr lang="en-US" altLang="ko-KR" sz="1600" dirty="0"/>
              <a:t>+ Location </a:t>
            </a:r>
            <a:r>
              <a:rPr lang="ko-KR" altLang="en-US" sz="1600" dirty="0"/>
              <a:t>헤더에 원래 </a:t>
            </a:r>
            <a:r>
              <a:rPr lang="en-US" altLang="ko-KR" sz="1600" dirty="0"/>
              <a:t>URL</a:t>
            </a:r>
            <a:r>
              <a:rPr lang="ko-KR" altLang="en-US" sz="1600" dirty="0"/>
              <a:t> 넣어서 전달</a:t>
            </a:r>
            <a:br>
              <a:rPr lang="en-US" altLang="ko-KR" sz="1600" dirty="0"/>
            </a:br>
            <a:r>
              <a:rPr lang="en-US" altLang="ko-KR" sz="1600" dirty="0"/>
              <a:t>     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534F68E-D4D2-2669-05F4-CB7EB54A3EE8}"/>
              </a:ext>
            </a:extLst>
          </p:cNvPr>
          <p:cNvGrpSpPr/>
          <p:nvPr/>
        </p:nvGrpSpPr>
        <p:grpSpPr>
          <a:xfrm>
            <a:off x="3092240" y="1954357"/>
            <a:ext cx="6007517" cy="4059599"/>
            <a:chOff x="838199" y="1252808"/>
            <a:chExt cx="6007517" cy="40595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AFBB136-04FA-4B83-26E4-5C08CB2C5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1252808"/>
              <a:ext cx="6007517" cy="4059599"/>
            </a:xfrm>
            <a:prstGeom prst="rect">
              <a:avLst/>
            </a:prstGeom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71ACB948-7D5A-C363-4E34-CBD260263B17}"/>
                </a:ext>
              </a:extLst>
            </p:cNvPr>
            <p:cNvCxnSpPr/>
            <p:nvPr/>
          </p:nvCxnSpPr>
          <p:spPr>
            <a:xfrm>
              <a:off x="2933323" y="3865830"/>
              <a:ext cx="2933323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C330227-F38C-AACC-3D9D-C21D744F5746}"/>
                </a:ext>
              </a:extLst>
            </p:cNvPr>
            <p:cNvCxnSpPr>
              <a:cxnSpLocks/>
            </p:cNvCxnSpPr>
            <p:nvPr/>
          </p:nvCxnSpPr>
          <p:spPr>
            <a:xfrm>
              <a:off x="2933323" y="1682436"/>
              <a:ext cx="1819746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4" name="제목 1">
            <a:extLst>
              <a:ext uri="{FF2B5EF4-FFF2-40B4-BE49-F238E27FC236}">
                <a16:creationId xmlns:a16="http://schemas.microsoft.com/office/drawing/2014/main" id="{0150EBD4-623C-7934-45F1-2048B165C3E9}"/>
              </a:ext>
            </a:extLst>
          </p:cNvPr>
          <p:cNvSpPr txBox="1">
            <a:spLocks/>
          </p:cNvSpPr>
          <p:nvPr/>
        </p:nvSpPr>
        <p:spPr>
          <a:xfrm>
            <a:off x="1184428" y="384021"/>
            <a:ext cx="10515600" cy="74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URL </a:t>
            </a:r>
            <a:r>
              <a:rPr lang="ko-KR" altLang="en-US" sz="2800" dirty="0" err="1"/>
              <a:t>리디렉션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3928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680E5-36C9-295F-4BF1-A52FD411E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EDD9F3-C4FC-7C00-149F-93B6DEBC8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454" y="1372207"/>
            <a:ext cx="10125723" cy="522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서버가 단축 </a:t>
            </a:r>
            <a:r>
              <a:rPr lang="en-US" altLang="ko-KR" sz="1600" dirty="0"/>
              <a:t>URL </a:t>
            </a:r>
            <a:r>
              <a:rPr lang="ko-KR" altLang="en-US" sz="1600" dirty="0"/>
              <a:t>전달 받음 </a:t>
            </a:r>
            <a:r>
              <a:rPr lang="en-US" altLang="ko-KR" sz="1600" dirty="0"/>
              <a:t>-&gt; 301 </a:t>
            </a:r>
            <a:r>
              <a:rPr lang="ko-KR" altLang="en-US" sz="1600" dirty="0"/>
              <a:t>응답 </a:t>
            </a:r>
            <a:r>
              <a:rPr lang="en-US" altLang="ko-KR" sz="1600" dirty="0"/>
              <a:t>+ Location </a:t>
            </a:r>
            <a:r>
              <a:rPr lang="ko-KR" altLang="en-US" sz="1600" dirty="0"/>
              <a:t>헤더에 원래 </a:t>
            </a:r>
            <a:r>
              <a:rPr lang="en-US" altLang="ko-KR" sz="1600" dirty="0"/>
              <a:t>URL</a:t>
            </a:r>
            <a:r>
              <a:rPr lang="ko-KR" altLang="en-US" sz="1600" dirty="0"/>
              <a:t> 넣어서 전달</a:t>
            </a:r>
            <a:br>
              <a:rPr lang="en-US" altLang="ko-KR" sz="1600" dirty="0"/>
            </a:br>
            <a:r>
              <a:rPr lang="en-US" altLang="ko-KR" sz="1600" dirty="0"/>
              <a:t>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8458C9-E602-24D4-E29B-AE0C65801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173" y="1727314"/>
            <a:ext cx="5207651" cy="4737787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4D73950-AEAD-3AC9-4522-5F51E2817E8D}"/>
              </a:ext>
            </a:extLst>
          </p:cNvPr>
          <p:cNvSpPr txBox="1">
            <a:spLocks/>
          </p:cNvSpPr>
          <p:nvPr/>
        </p:nvSpPr>
        <p:spPr>
          <a:xfrm>
            <a:off x="1184428" y="384021"/>
            <a:ext cx="10515600" cy="74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URL </a:t>
            </a:r>
            <a:r>
              <a:rPr lang="ko-KR" altLang="en-US" sz="2800" dirty="0" err="1"/>
              <a:t>리디렉션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115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AF69E-2787-29E4-CC72-8E36B7D19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A7B749-9923-A87C-F27B-F44AF65A9701}"/>
              </a:ext>
            </a:extLst>
          </p:cNvPr>
          <p:cNvSpPr txBox="1">
            <a:spLocks/>
          </p:cNvSpPr>
          <p:nvPr/>
        </p:nvSpPr>
        <p:spPr>
          <a:xfrm>
            <a:off x="1184428" y="384021"/>
            <a:ext cx="10515600" cy="74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URL </a:t>
            </a:r>
            <a:r>
              <a:rPr lang="ko-KR" altLang="en-US" sz="2800" dirty="0" err="1"/>
              <a:t>리디렉션</a:t>
            </a:r>
            <a:endParaRPr lang="ko-KR" altLang="en-US" sz="2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781BDF7-6742-D161-9633-794D81D270BB}"/>
              </a:ext>
            </a:extLst>
          </p:cNvPr>
          <p:cNvSpPr txBox="1">
            <a:spLocks/>
          </p:cNvSpPr>
          <p:nvPr/>
        </p:nvSpPr>
        <p:spPr>
          <a:xfrm>
            <a:off x="1184428" y="1398844"/>
            <a:ext cx="10125723" cy="5223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301 Permanently Moved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주어진 </a:t>
            </a:r>
            <a:r>
              <a:rPr lang="en-US" altLang="ko-KR" sz="1600" dirty="0"/>
              <a:t>URL</a:t>
            </a:r>
            <a:r>
              <a:rPr lang="ko-KR" altLang="en-US" sz="1600" dirty="0"/>
              <a:t>로의 요청이 </a:t>
            </a:r>
            <a:r>
              <a:rPr lang="ko-KR" altLang="en-US" sz="1600" u="sng" dirty="0"/>
              <a:t>영구적으로</a:t>
            </a:r>
            <a:r>
              <a:rPr lang="ko-KR" altLang="en-US" sz="1600" dirty="0"/>
              <a:t> </a:t>
            </a:r>
            <a:r>
              <a:rPr lang="en-US" altLang="ko-KR" sz="1600" dirty="0"/>
              <a:t>Location </a:t>
            </a:r>
            <a:r>
              <a:rPr lang="ko-KR" altLang="en-US" sz="1600" dirty="0"/>
              <a:t>헤더에 담겨 반환된 </a:t>
            </a:r>
            <a:r>
              <a:rPr lang="en-US" altLang="ko-KR" sz="1600" dirty="0"/>
              <a:t>URL</a:t>
            </a:r>
            <a:r>
              <a:rPr lang="ko-KR" altLang="en-US" sz="1600" dirty="0"/>
              <a:t>로 처리되어야 한다는 응답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브라우저가 응답을 </a:t>
            </a:r>
            <a:r>
              <a:rPr lang="ko-KR" altLang="en-US" sz="1600" dirty="0" err="1"/>
              <a:t>캐시함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추후 같은 단축 </a:t>
            </a:r>
            <a:r>
              <a:rPr lang="en-US" altLang="ko-KR" sz="1600" dirty="0"/>
              <a:t>URL</a:t>
            </a:r>
            <a:r>
              <a:rPr lang="ko-KR" altLang="en-US" sz="1600" dirty="0"/>
              <a:t>로 접속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캐시된</a:t>
            </a:r>
            <a:r>
              <a:rPr lang="ko-KR" altLang="en-US" sz="1600" dirty="0"/>
              <a:t> </a:t>
            </a:r>
            <a:r>
              <a:rPr lang="en-US" altLang="ko-KR" sz="1600" dirty="0"/>
              <a:t>URL</a:t>
            </a:r>
            <a:r>
              <a:rPr lang="ko-KR" altLang="en-US" sz="1600" dirty="0"/>
              <a:t>로 요청을 보냄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장점</a:t>
            </a:r>
            <a:r>
              <a:rPr lang="en-US" altLang="ko-KR" sz="1600" dirty="0"/>
              <a:t>: </a:t>
            </a:r>
            <a:r>
              <a:rPr lang="ko-KR" altLang="en-US" sz="1600" dirty="0"/>
              <a:t>서버 부하를 줄일 수 있음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302 Found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주어진 </a:t>
            </a:r>
            <a:r>
              <a:rPr lang="en-US" altLang="ko-KR" sz="1600" dirty="0"/>
              <a:t>URL</a:t>
            </a:r>
            <a:r>
              <a:rPr lang="ko-KR" altLang="en-US" sz="1600" dirty="0"/>
              <a:t>로의 요청이 </a:t>
            </a:r>
            <a:r>
              <a:rPr lang="ko-KR" altLang="en-US" sz="1600" u="sng" dirty="0"/>
              <a:t>일시적으로</a:t>
            </a:r>
            <a:r>
              <a:rPr lang="ko-KR" altLang="en-US" sz="1600" dirty="0"/>
              <a:t> </a:t>
            </a:r>
            <a:r>
              <a:rPr lang="en-US" altLang="ko-KR" sz="1600" dirty="0"/>
              <a:t>Location </a:t>
            </a:r>
            <a:r>
              <a:rPr lang="ko-KR" altLang="en-US" sz="1600" dirty="0"/>
              <a:t>헤더에 담겨 반환된 </a:t>
            </a:r>
            <a:r>
              <a:rPr lang="en-US" altLang="ko-KR" sz="1600" dirty="0"/>
              <a:t>URL</a:t>
            </a:r>
            <a:r>
              <a:rPr lang="ko-KR" altLang="en-US" sz="1600" dirty="0"/>
              <a:t>로 처리되어야 한다는 응답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요청을 보낼 때 마다</a:t>
            </a:r>
            <a:r>
              <a:rPr lang="en-US" altLang="ko-KR" sz="1600" dirty="0"/>
              <a:t>, </a:t>
            </a:r>
            <a:r>
              <a:rPr lang="ko-KR" altLang="en-US" sz="1600" dirty="0"/>
              <a:t>단축</a:t>
            </a:r>
            <a:r>
              <a:rPr lang="en-US" altLang="ko-KR" sz="1600" dirty="0"/>
              <a:t> URL </a:t>
            </a:r>
            <a:r>
              <a:rPr lang="ko-KR" altLang="en-US" sz="1600" dirty="0"/>
              <a:t>서버 </a:t>
            </a:r>
            <a:r>
              <a:rPr lang="en-US" altLang="ko-KR" sz="1600" dirty="0"/>
              <a:t>-&gt; </a:t>
            </a:r>
            <a:r>
              <a:rPr lang="ko-KR" altLang="en-US" sz="1600" dirty="0"/>
              <a:t>원래 </a:t>
            </a:r>
            <a:r>
              <a:rPr lang="en-US" altLang="ko-KR" sz="1600" dirty="0"/>
              <a:t>URL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리디렉션되는</a:t>
            </a:r>
            <a:r>
              <a:rPr lang="ko-KR" altLang="en-US" sz="1600" dirty="0"/>
              <a:t> 과정을 거침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장점</a:t>
            </a:r>
            <a:r>
              <a:rPr lang="en-US" altLang="ko-KR" sz="1600" dirty="0"/>
              <a:t>: </a:t>
            </a:r>
            <a:r>
              <a:rPr lang="ko-KR" altLang="en-US" sz="1600" dirty="0"/>
              <a:t>트래픽 분석 </a:t>
            </a:r>
            <a:r>
              <a:rPr lang="en-US" altLang="ko-KR" sz="1600" dirty="0"/>
              <a:t>(</a:t>
            </a:r>
            <a:r>
              <a:rPr lang="ko-KR" altLang="en-US" sz="1600" dirty="0"/>
              <a:t>클릭 발생률</a:t>
            </a:r>
            <a:r>
              <a:rPr lang="en-US" altLang="ko-KR" sz="1600" dirty="0"/>
              <a:t>, </a:t>
            </a:r>
            <a:r>
              <a:rPr lang="ko-KR" altLang="en-US" sz="1600" dirty="0"/>
              <a:t>발생 위치 </a:t>
            </a:r>
            <a:r>
              <a:rPr lang="ko-KR" altLang="en-US" sz="1600" dirty="0" err="1"/>
              <a:t>추척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62068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2AF67-E7F5-9719-F62B-47FF9E574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2198E10-D94A-9009-7154-E571B1ED6678}"/>
              </a:ext>
            </a:extLst>
          </p:cNvPr>
          <p:cNvSpPr txBox="1">
            <a:spLocks/>
          </p:cNvSpPr>
          <p:nvPr/>
        </p:nvSpPr>
        <p:spPr>
          <a:xfrm>
            <a:off x="1184428" y="384021"/>
            <a:ext cx="10515600" cy="74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추가</a:t>
            </a:r>
            <a:r>
              <a:rPr lang="en-US" altLang="ko-KR" sz="2800" dirty="0"/>
              <a:t>) </a:t>
            </a:r>
            <a:r>
              <a:rPr lang="ko-KR" altLang="en-US" sz="2800" dirty="0"/>
              <a:t>트래픽 분석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B5768B6-B0CC-EFF6-ABA7-4A8445742E06}"/>
              </a:ext>
            </a:extLst>
          </p:cNvPr>
          <p:cNvSpPr txBox="1">
            <a:spLocks/>
          </p:cNvSpPr>
          <p:nvPr/>
        </p:nvSpPr>
        <p:spPr>
          <a:xfrm>
            <a:off x="1184428" y="1398844"/>
            <a:ext cx="10125723" cy="5223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b="1" dirty="0"/>
              <a:t>URL </a:t>
            </a:r>
            <a:r>
              <a:rPr lang="ko-KR" altLang="en-US" sz="1600" b="1" dirty="0"/>
              <a:t>단축 서버에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데이터 분석 솔루션 통합</a:t>
            </a: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/>
              <a:t>광고 캠페인 시작 시</a:t>
            </a:r>
            <a:r>
              <a:rPr lang="en-US" altLang="ko-KR" sz="1600" dirty="0"/>
              <a:t>,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/>
              <a:t>광고 채널별로 서로 다른 단축 </a:t>
            </a:r>
            <a:r>
              <a:rPr lang="en-US" altLang="ko-KR" sz="1600" dirty="0"/>
              <a:t>URL</a:t>
            </a:r>
            <a:r>
              <a:rPr lang="ko-KR" altLang="en-US" sz="1600" dirty="0"/>
              <a:t>을 생성하고</a:t>
            </a:r>
            <a:r>
              <a:rPr lang="en-US" altLang="ko-KR" sz="1600" dirty="0"/>
              <a:t>,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/>
              <a:t>원본 </a:t>
            </a:r>
            <a:r>
              <a:rPr lang="en-US" altLang="ko-KR" sz="1600" dirty="0"/>
              <a:t>URL(</a:t>
            </a:r>
            <a:r>
              <a:rPr lang="ko-KR" altLang="en-US" sz="1600" dirty="0"/>
              <a:t>최종 목적지</a:t>
            </a:r>
            <a:r>
              <a:rPr lang="en-US" altLang="ko-KR" sz="1600" dirty="0"/>
              <a:t>)</a:t>
            </a:r>
            <a:r>
              <a:rPr lang="ko-KR" altLang="en-US" sz="1600" dirty="0"/>
              <a:t>은 동일하게 설정하여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각 채널별 클릭 수, 유입 트래픽을 분석</a:t>
            </a:r>
            <a:endParaRPr lang="en-US" altLang="ko-KR" sz="1600" dirty="0"/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원본 URL: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https://example.com/promotion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광고 채널별 단축 URL: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600" dirty="0"/>
              <a:t>-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이메일: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https://short.ly/email123</a:t>
            </a:r>
            <a:endParaRPr lang="en-US" altLang="ko-KR" sz="1600" dirty="0"/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600" dirty="0"/>
              <a:t>-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페이스북: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5"/>
              </a:rPr>
              <a:t>https://short.ly/fb456</a:t>
            </a:r>
            <a:endParaRPr lang="en-US" altLang="ko-KR" sz="1600" dirty="0"/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인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스타그램: </a:t>
            </a:r>
            <a:r>
              <a:rPr lang="ko-KR" altLang="ko-KR" sz="1600" dirty="0">
                <a:hlinkClick r:id="rId6"/>
              </a:rPr>
              <a:t>https://short.ly/ig789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326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6CA21-8078-6931-5429-0A63960BE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65E7FDF-883D-DFE8-F4E0-E10C287E6583}"/>
              </a:ext>
            </a:extLst>
          </p:cNvPr>
          <p:cNvSpPr txBox="1">
            <a:spLocks/>
          </p:cNvSpPr>
          <p:nvPr/>
        </p:nvSpPr>
        <p:spPr>
          <a:xfrm>
            <a:off x="1184428" y="384021"/>
            <a:ext cx="10515600" cy="744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URL </a:t>
            </a:r>
            <a:r>
              <a:rPr lang="ko-KR" altLang="en-US" sz="2800" dirty="0"/>
              <a:t>단축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CEA2000-14D3-7C14-97D3-3D2D77CE883A}"/>
              </a:ext>
            </a:extLst>
          </p:cNvPr>
          <p:cNvSpPr txBox="1">
            <a:spLocks/>
          </p:cNvSpPr>
          <p:nvPr/>
        </p:nvSpPr>
        <p:spPr>
          <a:xfrm>
            <a:off x="1033138" y="4246051"/>
            <a:ext cx="10125723" cy="5223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요구사항</a:t>
            </a:r>
            <a:r>
              <a:rPr lang="en-US" altLang="ko-KR" sz="1600" dirty="0"/>
              <a:t>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/>
              <a:t>원본 </a:t>
            </a:r>
            <a:r>
              <a:rPr lang="en-US" altLang="ko-KR" sz="1600" dirty="0"/>
              <a:t>URL</a:t>
            </a:r>
            <a:r>
              <a:rPr lang="ko-KR" altLang="en-US" sz="1600" dirty="0"/>
              <a:t>이 다르면 해시 값도 다르다</a:t>
            </a:r>
            <a:endParaRPr lang="en-US" altLang="ko-KR" sz="16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600" dirty="0"/>
              <a:t>해시 값은 원본 </a:t>
            </a:r>
            <a:r>
              <a:rPr lang="en-US" altLang="ko-KR" sz="1600" dirty="0"/>
              <a:t>URL</a:t>
            </a:r>
            <a:r>
              <a:rPr lang="ko-KR" altLang="en-US" sz="1600" dirty="0"/>
              <a:t>로 복원 </a:t>
            </a:r>
            <a:r>
              <a:rPr lang="ko-KR" altLang="en-US" sz="1600" dirty="0" err="1"/>
              <a:t>가능해야함</a:t>
            </a:r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B8DE8A-C340-B5BE-8995-46C643274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99" y="1218124"/>
            <a:ext cx="3276600" cy="27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98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859</Words>
  <Application>Microsoft Office PowerPoint</Application>
  <PresentationFormat>와이드스크린</PresentationFormat>
  <Paragraphs>143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 URL 단축기 설계</vt:lpstr>
      <vt:lpstr>요구사항 정리</vt:lpstr>
      <vt:lpstr>연산량 및 저장공간 추정</vt:lpstr>
      <vt:lpstr>API 엔드포인트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Yunji Park</dc:creator>
  <cp:lastModifiedBy>Yunji Park</cp:lastModifiedBy>
  <cp:revision>113</cp:revision>
  <dcterms:created xsi:type="dcterms:W3CDTF">2025-03-04T14:22:54Z</dcterms:created>
  <dcterms:modified xsi:type="dcterms:W3CDTF">2025-03-31T14:45:33Z</dcterms:modified>
</cp:coreProperties>
</file>