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280" r:id="rId3"/>
    <p:sldId id="355" r:id="rId4"/>
    <p:sldId id="356" r:id="rId5"/>
    <p:sldId id="357" r:id="rId6"/>
    <p:sldId id="359" r:id="rId7"/>
    <p:sldId id="360" r:id="rId8"/>
    <p:sldId id="361" r:id="rId9"/>
    <p:sldId id="362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2" r:id="rId27"/>
    <p:sldId id="380" r:id="rId28"/>
    <p:sldId id="381" r:id="rId29"/>
    <p:sldId id="383" r:id="rId30"/>
    <p:sldId id="384" r:id="rId31"/>
  </p:sldIdLst>
  <p:sldSz cx="12192000" cy="6858000"/>
  <p:notesSz cx="6858000" cy="9144000"/>
  <p:embeddedFontLst>
    <p:embeddedFont>
      <p:font typeface="KoPub돋움체 Light" panose="02020603020101020101" pitchFamily="18" charset="-127"/>
      <p:regular r:id="rId33"/>
    </p:embeddedFont>
    <p:embeddedFont>
      <p:font typeface="KoPub돋움체 Medium" panose="02020603020101020101" pitchFamily="18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40C8"/>
    <a:srgbClr val="4A349C"/>
    <a:srgbClr val="914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0D498-20EF-4BAB-B9E1-45B44D93EC2C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DE62B-DC9A-43EE-953E-73DD395DC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89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BADDD-0D0F-5163-E144-FDCEB9378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8BFC9D-A78C-BCF9-8BA1-CA86F3B6C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2699F6-FB42-4204-33EA-80E29B12B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6FE86-6308-5BE2-65DD-82492EE7D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84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2091B-78D7-4741-E6EF-AA557EE77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0FD4F3D-C7FC-38EB-E2A8-48AFE15BFA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F7CF9C-3A10-03BD-FF38-2D75789CD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166D6F-ED19-5A01-DCFB-DAFC0BC0D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400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B7FAE-94CE-226F-5334-1B23B11AE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405AD7-3697-3AA3-0559-566B1F8313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621756E-9BD9-A94E-4B93-A031B7D2E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238019-770B-0503-1404-CF87C3FE7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227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29FB5-E3AF-7053-F3D4-A7A973FC0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61DCC8-85FF-9002-8D60-7165F07160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C15EA0-9257-7917-CC75-0974B28C2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D66D73-1E6B-2E8B-D9A4-D413EC7E9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31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2CC30-36A3-FDE5-1575-7C9CAECC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5980D4-AA9E-2D01-28DE-D17CFE2BDA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2A89E3-BAEA-F966-6AB3-BA7957828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9159B0-26C9-CFD1-94C5-E803CDA8FD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87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BDC63-09C9-721F-57B8-73995DF44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7875CB-CA78-7189-F941-32E2CEF73D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839448-E61F-2A1F-2E70-01123CCBE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3637C9-884F-AD98-424C-DA76EA919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72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CA3BB-9ECD-32E4-7A6D-9ED0E2B59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0DEB48-C00A-73B2-1630-6D1CC11A20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159588-4A2A-6643-72BE-F104E3503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595D30-5920-8BDC-C04F-8026B7A15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85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63696-6990-65D9-5A72-C63CB76B8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644C1AB-123E-055F-55E5-01F498E874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DE73C9-B3B6-E4D1-3678-AF07F7925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AEB092-2670-B3E8-AFCE-7740D3BA7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62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B6841-E62D-8630-6FE1-F4BB2FC29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AD3E2D-6060-2AA0-86F0-8FA51CE302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19DD41-6C03-A036-4EF3-CC54E0C66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93225A-6DFA-613A-F886-B48C3C47E7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090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74D18-4BF5-742D-A3CD-DD97E7820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E56477-D099-FBA3-97AD-EE7FD68E10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2E3D3E-B0D4-9A7D-EF00-F36B4819F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737855-2EAC-0F54-218D-6752E020F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469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20A22-5F87-D587-62CE-4FF8C83CB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55E35F-6E10-D84D-5109-90BD2262C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D25B9D-BC74-DB2D-B3F0-237130F90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1C911-D143-A51D-1CCD-0CF3350440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5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2F3B5-D043-F6CC-61C2-1A694F0C2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8B1C4C-F5C9-4EAB-FBBA-6EA491E094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4B3C7B-B721-A9B7-F7DB-176A4E0E9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7113A-B178-A254-D165-ACA382BA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467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910A0-C7CD-6565-DDE7-E8358E985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A1070B-F9F5-ABD5-B9C6-B2D017C24F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C32B03-911B-792D-BEED-29529C35B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0BB0E7-44EF-D61B-9FD2-DC057BE1C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35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56296-D451-EFBD-3D75-D45181788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6E22CD6-3F39-F2AE-DA39-15A481A342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9380DE-EDDF-24E1-BFA1-7D7DF29DC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4C7F57-1684-ABA3-E380-B1399979AF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358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252D4-A01C-3C8D-6E2E-64F0F0D80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B472EB0-D676-481C-ADE0-FA6683BC4F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19A5C1-E982-7117-7E1C-9A8AFCB3B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BFB91-B971-AD0C-772D-940C24F228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26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EBEC2-A514-25E9-EAAD-03F04147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5E42F8-C5B8-CB50-FF07-851B60F58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6B4F56-6209-0C7C-56EE-BCE182F10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11434-3BD3-B3D7-F9BF-EB681696A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34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D7F57-2007-AB13-1BD8-333FADB49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62EC56-AB6C-C06C-AFC7-0ADA8333AE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B3B242-7627-9953-4FDA-60C0ACBA63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5762E8-75A8-D1A2-8A52-690EA2A9B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5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414AE-4B21-8A15-272C-F91DAB702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12CF30-C9FF-D654-D554-FFAE6305A3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B9596F-98AF-94BC-FDF4-70B75F1F8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5D7745-BF94-4D96-ECE6-AE54A0483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052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A2335-A45E-867C-C2A5-92EAD2733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E027E5-3CAF-129E-18FB-884AC0FB58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3E8F1E-81C7-4F8D-A056-D5C4DA66A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D8D107-F58F-B0FA-8585-FC0CBF941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50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910EB-181C-F4F1-3C42-FCC86E9BF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769A2D-9C74-0AC2-12E5-B3C455E2E9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E9FD0D-9EA9-2D64-B1CF-27CE58A4E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5418D-6180-683B-4EF4-CEAC29217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5958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FE424-4276-5521-C194-B093CB112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B71459-FFF4-A898-403E-97D575A446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E77AE4-D1FE-0775-1294-59A0407E1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2741A-0B55-5843-E97F-5E1E0B17F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585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D3357-A61B-76DB-6ECA-7F68AD701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85E2BA-9124-CC8E-968C-71C3DA367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E37025-8073-AA1C-402E-C080CB9A1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03092-B257-E53A-BCD4-9ECB42C5AA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595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2A57B-1F5E-BB29-C948-2BEEE327B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C2912D6-54C7-8009-43A8-DC627F4D5C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7EE80A-88A5-B762-22C1-EE4CC8AED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535C1-0D09-CFF4-9972-09E39EBB5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86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977FA-E51F-0666-6169-39329526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055302-2338-6793-87DF-931256BEDD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99665B-6E02-43C6-C0D4-69326B947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AD8AA6-C81F-AE83-D10B-5641D39744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0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01A9A-EFDC-75ED-6FC5-D57647234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84CAD2-EA6F-7D06-9411-CC1FA8B76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CC41D5-C251-9B12-5365-C5B6BE84F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410781-988E-D4DD-308A-11A63FE3E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38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E466C-A9FF-FD7E-75ED-4357586B1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2DA8CD-3A64-2724-8361-FF1267EDA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0C992D-DE27-22D4-6265-1884A52E4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08001-BDFD-5BA0-DC49-699812990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03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230CB-DB34-34FD-16DD-0B1AC3DC1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624A10-C82F-AC3C-581A-643B421B4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D6F6F5-1FDC-F0D9-F666-DA23A8B47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9395E-79D6-48FB-2CDC-8F782C1EC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89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AEBAA-3AEE-5C17-6A97-03239BB93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BF057D-9066-8525-F39C-7457124AE4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0DC54B-E134-8E4A-DFD3-EA6C7DBCA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66C97C-DA05-4D96-DC5D-6FA016D02D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184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E56B0-CB90-43A2-C85D-D927DF090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573820-F71C-D641-E97A-ECA6C0ABA2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5935FA-4778-8797-91A1-DF32BF773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7BBFE4-06DC-4825-3B13-0BF3BFCCB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7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D65BA-5189-A48F-3470-C6E3822F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568DF3-52E8-1444-5112-83298C56D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F0273-5725-DA88-A1BD-C731E7FE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84397-00E6-2C15-40CD-EE19FEDF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3C440-FBAA-013B-9C3D-F3CF578D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546AB-DFDF-27D5-7A6E-DE413BC3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6765A4-6E54-89E5-5B55-E5CC65BA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2B1A8-1426-D6CD-A0FF-F39F71A4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2E2A1-1A23-D038-D7C6-3EE98443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8F198-539A-76DE-EDA2-10507BDA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2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35EF8A-758B-5F39-59DB-1639B0E9F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42968-B44A-825E-9BCD-E8DE3D121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20C43-2B19-CD59-22B1-E3A4BFA7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99C2A-7C69-86F9-8931-9035591E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B6A31-A426-0FB1-562E-5D3314E8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7B005-4EC2-9500-09FE-82888F1F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99E40-C2BB-2586-D4A8-1F94E28D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F5BF4-9A4C-2568-8EE0-A0994040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F570D-8261-30C6-73D7-8EBEB737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2FBA4-5CE4-13AB-ECB3-B747457E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96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3611-38EF-0FA5-99EA-8AAF2B45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09F49-F35F-4A79-F751-FCE0405E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E3160-DEF8-0412-B9A1-383D8ABC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1BEBE-D9E2-ED08-42BD-07430913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C4DBB-63D9-95FC-820E-E2C786F8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9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07ED5-8DF1-A37F-D06D-F950B33F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3C73F-33B0-E8D6-DA4C-A4078E28A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35A49E-BA11-1A48-67DD-0BF4EEEDA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29E4B-08C4-A013-699F-D43B9F55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1E858-D483-DB78-A8FF-512D5761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3039C-ED28-7DDD-F929-4A991F66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7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4EC65-64C6-C7C7-CFC8-F039396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1B9779-D17C-42B6-F578-D7803926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434D7-676B-F43A-3543-BED5D26AB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765400-338D-469D-296F-22C37390D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244B0F-39C4-0295-60FB-5990C8027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55FC3-0D21-632B-77C6-0843C08B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86AF20-46B0-919F-FCD1-4E44AB12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40E734-8B16-8CD2-0A2D-B135FA92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6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C206-7E9F-779A-051C-6F13B9B7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458B33-6287-07CE-A9AF-0C22A79A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BD7CC1-5D53-519E-1D08-2AC5D854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44F96C-422D-02B9-E048-3390308D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6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75751B-9B87-483F-F8F4-D9E541D6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9129D5-429D-5DE1-B230-64EA5A6B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24A3B4-CE72-A432-768C-4C0ECD22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53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08DA-E386-3858-FF02-8D287761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90E14-7CCA-0576-63E3-587140332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63C720-CAB9-F8BB-719A-9EF056224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81B8A1-47C6-D843-2B0F-D0E7138F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82FAB-261C-F599-0A52-4259523C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668BB-42EA-B851-5E05-068BD12C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7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DE607-811A-4411-E999-047DF189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8ABAF9-482E-B289-3F7E-1B0CD4CD2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156AB9-A71F-1C25-6F55-EE6BD31B9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E42776-E12C-8EC6-2E58-50479257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2B16CF-7DA3-7A4A-367C-8B42F078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3FDDE-B804-F324-4CB6-BCB0CD4D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4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A2E8EC-A00F-85B9-9B88-6D3C04D6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FA436D-66DE-9768-B594-8A21A4ED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98B56-0AEA-1051-A1DD-8C430951C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4E858-5EB1-4672-9979-C6C5A842E2A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50DB5-869A-009B-6315-ABB6A049C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798A7-38BB-4B01-BB08-518AD9DB1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4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74B62-DC1E-C6B9-3AE7-1055C1B0F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sz="4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ko-KR" altLang="en-US" sz="4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유튜브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404B9B-DD30-7306-A969-1DF399721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480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A4BD0-0D9D-25DC-03DC-3D2B0094A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5E168-0399-0A2C-B8D5-A4581DE5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프로세스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2: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메타데이터 갱신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B1A70-01C1-0B39-FFFD-78B37359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468" y="1398844"/>
            <a:ext cx="5737726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Original storage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비디오를 업로드하는 동안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단말이 병렬적으로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API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서버에 비디오 메타데이터 갱신 요청을 보낸다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메타데이터 저장을 두 번 하는 이유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사용자에게 업로드중임을 표시하기 위해 초기 데이터를 저장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트랜스코딩 이후 메타데이터를 최종 상태로 덮어쓰기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9C80E2-3A31-858E-1A6D-E7CEB5113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124" y="2975035"/>
            <a:ext cx="5915280" cy="18845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578F8A-FEA6-EA6E-EBC4-792AD0B46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91" y="1260629"/>
            <a:ext cx="2860675" cy="497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1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C6069-B257-55B1-4ED3-8FA748D9D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60314-A341-D0B8-6C93-458E1FEF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비디오 스트리밍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E129D-A89E-BD3B-2EC0-AFBD55E9B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9" y="1398844"/>
            <a:ext cx="9948170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 스트리밍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장치가 원격지의 비디오로부터 지속석으로 비디오 스트림을 전송 받아 영상을 재생하는 것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스트리밍 프로토콜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 스트리밍을 위해 데이터를 전송할 때 쓰이는 표준화된 통신 방법</a:t>
            </a:r>
            <a:b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종류</a:t>
            </a:r>
            <a:b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- MPEG-DASH</a:t>
            </a:r>
            <a:b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애플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HLS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등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프로토콜 마다 지원하는 비디오 인코딩 및 플레이어가 다르다</a:t>
            </a:r>
            <a:b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서비스에 용례에 맞는 프로토콜을 잘 골라야 한다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사용자의 단말에 가장 가까운 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CDN edge server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비디오 스트리밍을 담당한다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61A5F6-2C17-ED7A-6F27-2CC6BBA03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484" y="2798468"/>
            <a:ext cx="2554654" cy="31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08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31B99-FE4F-9057-4A57-161876EE0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A7C10-4520-8776-9298-E1E09E7B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비디오 트랜스코딩이 중요한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7C27C-864D-7085-1472-B974C1D9C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9" y="1398844"/>
            <a:ext cx="9948170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원본 비디오는 저장 공간을 많이 차지한다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대부분의 단말과 브라우저는 특정 비디오 포맷만 지원한다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b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호환성 문제를 해결하려면 한 비디오를 여러 포맷으로 인코딩해두는 것이 좋다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끊김 없이 고화질 비디오가 재생되도록 하려면</a:t>
            </a:r>
            <a:b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네트워크 대역폭이 충분한 사용자에게는 고화질 비디오를 보내고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반대 사용자에게는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저화질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비디오를 보내는 것이 좋다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4.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비디오가 끊기지 않으려면 네트워크 상황이 수시로 달라질 것을 대비해야 한다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b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 화질 자동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or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수동 변경이 가능해야 한다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140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0DC4B-E43E-8094-9964-E58CCC450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CB8CC-4FF9-41ED-4203-E6B7D10E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인코딩 포맷의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C16BA-05D9-6B8E-8444-C9F514E2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9" y="1398844"/>
            <a:ext cx="9948170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컨테이너 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(Container)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오디오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메타데이터를 담는 바구니 같은 것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 확장자를 보면 알 수 있다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코덱 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(Codec)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 화질은 보존하면서 파일 크기를 줄일 목적으로 고안된 압축 및 압축 해제 알고리즘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58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E0C0F-2059-F964-262C-36EB90240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C77FA-B7F4-3031-EE91-7341CFF9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DAG (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유향 </a:t>
            </a:r>
            <a:r>
              <a:rPr lang="ko-KR" altLang="en-US" sz="28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비순환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그래프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D6596-6323-A0AF-2287-3897C3034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001" y="1398844"/>
            <a:ext cx="4891597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 트랜스코딩을 위해 본 설계안에서 채택한 모델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페이스북의 스트리밍 비디오 엔진이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사용중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 프로세싱 시 창작자의 요구사항을 만족하기 위해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여러 유형의 작업을 지원한다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작업들이 순차적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병렬적으로 실행될 수 있다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클라이언트가 실행할 작업을 직접 정의할 수 있다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197260-ACD5-3272-9B83-F95EE815D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91" y="1466849"/>
            <a:ext cx="5619510" cy="39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4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B0A80-324C-1870-2336-5077F50A7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879C8-CEFA-0B88-1490-7FB03FF1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DAG (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유향 </a:t>
            </a:r>
            <a:r>
              <a:rPr lang="ko-KR" altLang="en-US" sz="28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비순환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그래프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D07F0-C427-733F-D617-F30906A0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001" y="1398844"/>
            <a:ext cx="4891597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Inspection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비디오의 품질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손상 여부를 검사한다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Video transcoding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비디오를 다양한 해상도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코덱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비트레이트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조합을 인코딩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Thumbnail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사용자가 업로드한 이미지 또는 비디오에서 자동 추출된 이미지로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섬네일을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만드는 작업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Watermark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비디오에 대한 식별정보를 이미지 위에 오버레이로 띄워 표시하는 작업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CC3EE5-3FB7-B52F-463F-214D9F3E9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91" y="1466849"/>
            <a:ext cx="5619510" cy="39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9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09687-3D4D-8899-F48A-1120CD207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29939-3BB3-4D15-11A0-EFFCEFF4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비디오 트랜스코딩 아키텍처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E2B9E-A7A9-397F-44F3-3780E5E7B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9" y="1398844"/>
            <a:ext cx="9948170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335FAA-F59E-38C1-A2C1-81261E516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820" y="1324618"/>
            <a:ext cx="7481387" cy="26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6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5E745-5AB4-41D1-AF9F-D502EE25D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1660A-0A1F-D230-08A4-1753ABAA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Preprocessor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하는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1DA8EC-5F11-CDFD-47DF-56BA13EDC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9" y="1398844"/>
            <a:ext cx="9948170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 분할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 스트림을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GOP(Group of Pictures)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단위로 쪼갠다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GOP: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특정 순서로 배열된 프레임 그룹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길이는 보통 몇 초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GOP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단위 비디오 분할을 지원하지 않는 단말이나 브라우저의 경우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전처리기가 대신한다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DAG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생성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클라이언트가 작성한 설정 파일에 따라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DAG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만든다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190620-38EE-A5D8-6CBD-6502AF55B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28" y="4350390"/>
            <a:ext cx="3108562" cy="6563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406AAA-208E-1A42-1AB9-0E7815DA0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636" y="4350390"/>
            <a:ext cx="5136411" cy="196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7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95A44-F4F9-DB29-D30E-6676167CE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B09CE-3D40-374A-6B82-B2521D34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Preprocessor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하는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F061C-2414-0992-86AB-651EB473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9" y="1398844"/>
            <a:ext cx="9948170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캐시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GOP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메타데이터를 임시저장소에 보관하여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캐시한다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 인코딩이 실패하면 시스템이 이 데이터를 활용해서 인코딩을 재개한다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2991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B0CBB-7239-B8C4-2541-6FEC30805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34713-4C0A-ECB6-F1E0-F3C6F001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 DAG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스케줄러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F5D2A-1FE6-A46B-5386-FFC42E0D3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9" y="1398844"/>
            <a:ext cx="9948170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DAG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그래프를 단계로 분할한 다음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각각을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Resource manager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Task queue (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작업 큐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집어넣는다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896EFD-16C6-B15E-C47C-DFA1F3E42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28" y="1128605"/>
            <a:ext cx="4763611" cy="17322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877A8F-6F02-6417-5B23-C2C417CC3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28" y="3429000"/>
            <a:ext cx="4911572" cy="286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3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12327-FCBD-0BBA-D735-FEA48E816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730F3-2FEF-E388-FE3F-CDA4A046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DABB6-A244-8602-32DC-D12BED4C3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8" y="1398844"/>
            <a:ext cx="10125723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빠른 비디오 업로드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비디오 재생 원활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재생 품질 선택 기능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낮은 인프라 비용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높은 가용성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규모 확장성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안정성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지원 클라이언트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모바일 앱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웹 브라우저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스마트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TV</a:t>
            </a:r>
          </a:p>
        </p:txBody>
      </p:sp>
    </p:spTree>
    <p:extLst>
      <p:ext uri="{BB962C8B-B14F-4D97-AF65-F5344CB8AC3E}">
        <p14:creationId xmlns:p14="http://schemas.microsoft.com/office/powerpoint/2010/main" val="848606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84053-BE59-8BF4-F86C-C61A70EF4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9FC4D-3F2B-EF39-DC82-65FC0A2A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3. Resource manager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5E1A7-75A6-344F-4193-510A6782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9" y="3994951"/>
            <a:ext cx="9948170" cy="26277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자원 배분을 수행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Task queue: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실행할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task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보관되어 있는 우선순위 큐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Worker queue: worker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가용 상태 정보가 보관되어 있는 우선순위 큐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Running queue: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현재 실행 중인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Task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및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worker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정보가 보관되어 있는 큐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작업 스케줄러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최적의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task/worker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골라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해당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worker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작업을 수행하도록 지시한다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A81B38-D09F-EFBE-A06F-EB40EF6B6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01" y="1243456"/>
            <a:ext cx="8706036" cy="28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07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FFCDB-9A8F-BEE6-2EA4-08DEC2CB9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E6EDC-9B15-7C49-2A10-AED1B45F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4. Task worker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7EF84-2889-0E23-B130-82FE51814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9" y="1398844"/>
            <a:ext cx="9948170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DAG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정의된 작업을 수행한다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작업 종류에 따라 작업 서버도 구분하여 관리한다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6CD153-DB51-FAC7-4CF9-48A41E950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28" y="2492532"/>
            <a:ext cx="2640920" cy="27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29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1740C-B8B7-3EC2-15CF-B73A51BCB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359F0-2D04-4F53-AAB8-C28D1298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5. Temporary storage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C5178-A3D5-ADE3-EDCE-8B043EE21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9" y="3675355"/>
            <a:ext cx="9948170" cy="29473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어떤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저장소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시스템을 사용할까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메타데이터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 worker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자주 참조하고 크기도 작으므로 메모리에 캐시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오디오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 BLOB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저장소에 두는 것이 좋음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 프로세싱이 완료되면 임시 저장한 데이터를 삭제한다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BA479D-8E39-8395-0704-A054327AB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28" y="1299531"/>
            <a:ext cx="6188682" cy="220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06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4645C-AA70-F9BE-C2CD-74EADAA40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329FE-9D11-6760-C571-E1F44C9A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속도 최적화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비디오 병렬 업로드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B6405-7C76-DB55-190D-B47D87C55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9" y="1398844"/>
            <a:ext cx="9948170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비디오를 한 번에 업로드 하는 것이 비효율적이기 때문에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비디오를 작은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GOP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들로 분할하여 병렬적으로 업로드한다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일부 실패해도 빠르게 재개할 수 있음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비디오를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GOP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경계에 맞춰서 분할하는 작업을 단말이 수행하면 업로드 속도가 높아진다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921357-E784-A5F9-8D49-837785658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28" y="3429000"/>
            <a:ext cx="5912551" cy="7445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7E140C-DEBF-7D91-2872-DA3EC81D5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45" y="4538709"/>
            <a:ext cx="4845669" cy="121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55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4A6F7-3757-3A4F-6600-8F1F7C49C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F31B3-6811-5320-F534-AA3EE075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속도 최적화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업로드 센터를 사용자의 근거리에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D02540-FF70-453C-17C8-7B4EB5532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9" y="1398844"/>
            <a:ext cx="9948170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업로드 센터를 여러 곳에 두고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사용자의 거주지에 가까운 업로드 센터로 보낸다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110202-E0C8-62E4-6D73-ABBE116A0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61" y="2052900"/>
            <a:ext cx="5013105" cy="37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56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F2C74-A90E-79D7-4B86-661BA53B8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22ED5-2137-BAF3-F8B5-2AEF5A3E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속도 최적화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절차를 병렬화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C01E8-A154-B41B-0A18-B5B0789B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9" y="1398844"/>
            <a:ext cx="9948170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느슨한 결합을 가진 시스템을 만들어서 병렬성을 높이면 낮은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latency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가능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비디오를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original storage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CDN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으로 옮기는 절차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이전 단계의 결과물을 입력으로 받아야 하는 의존성이 있어서 결합도가 높음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B1F144-CDAF-19F4-C7C3-822F6B354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01" y="3266735"/>
            <a:ext cx="7352806" cy="251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51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8B517-8CA1-430C-4D52-95A144695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B8784-ECD3-F9AE-B812-05999CE7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속도 최적화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모든 절차를 병렬화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3D3711-4363-B869-ED0A-3FCE57F6B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28" y="2918774"/>
            <a:ext cx="5438314" cy="320681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98AA530-61E0-AC79-E24B-BAAEE34FDA34}"/>
              </a:ext>
            </a:extLst>
          </p:cNvPr>
          <p:cNvSpPr txBox="1">
            <a:spLocks/>
          </p:cNvSpPr>
          <p:nvPr/>
        </p:nvSpPr>
        <p:spPr>
          <a:xfrm>
            <a:off x="1184429" y="1398844"/>
            <a:ext cx="9948170" cy="522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메시지 큐를 도입해서 시스템 결합도 낮추기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e.g.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인코딩 모듈이 다운로드 모듈의 작업이 끝나기를 기다릴 필요가 없고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 메시지 큐에 보관된 이벤트 각각을 병렬적으로 처리할 수 있다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9671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172A5-5D2C-AF5E-0BC9-70D62E66C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73EE3-4EA0-333A-12E3-89133DDB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안전성 최적화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en-US" altLang="ko-KR" sz="28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Presigned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upload URL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31162-0EFA-1150-0D0A-979CB6718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9" y="1398844"/>
            <a:ext cx="9948170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권한이 있는 사용자만 비디오를 업로드할 수 있도록 </a:t>
            </a:r>
            <a:r>
              <a:rPr lang="en-US" altLang="ko-KR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presigned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URL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이용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해당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URL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가리키는 객체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위치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대한 접근 권한이 이미 주어져 있는 상태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아마존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S3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쓰이는 용어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다른 클라우드 업체는 다른 이름 사용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1C9D5F-0A70-66A0-A153-7741E078C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82" y="3080422"/>
            <a:ext cx="5076446" cy="290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12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6CBC2-B2F6-6760-82B3-893D9F8F4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B9E7B-9643-DCD6-2628-48EDEA05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안전성 최적화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비디오 저작권 보호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20315-920B-EA80-8CAA-6A01412D4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9" y="1398844"/>
            <a:ext cx="9948170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DRM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(Digital Rights </a:t>
            </a:r>
            <a:r>
              <a:rPr lang="en-US" altLang="ko-KR" sz="1600" b="1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Mangement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시스템 도입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E.g.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애플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페어플레이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구글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와이드바인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등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AES 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암호화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비디오를 암호화하고 접근 권한을 설정하는 방식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암호화된 비디오는 재생 시에만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복호화한다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허락된 사용자만 시청할 수 있다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워터마크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 화면에 소유자 정보를 포함하는 이미지를 오버레이로 올린다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954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536FE-B0FF-4F1D-36EB-352F41550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70B94-09C5-5A9F-E797-8D155A9B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비용 최적화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823E1D-9628-4970-824A-EC1B97779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9" y="1398844"/>
            <a:ext cx="9948170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CDN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은 비싸고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크기가 클수록 더 비싸다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유튜브 비디오 스트리밍은 인기 있는 비디오에 집중되어 재생되는 경향이 있다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CDN 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비용을 줄이는 방법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인기 비디오는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CDN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통해 재생하고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나머지는 비디오 서버를 통해 재생한다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CFCE11-0B4F-0D6C-1B42-D9DE88CA7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52" y="3429000"/>
            <a:ext cx="3499892" cy="272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AB5AE-D052-4B1B-79DA-6F1C02BEC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76DA2-828A-98D9-48E9-9026F059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규모 추정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91D42-C616-AA74-0B16-D8A3C8AF7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9" y="1398844"/>
            <a:ext cx="9948170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DAU: 5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백만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(5million)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 사용자는 하루에 평균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개의 비디오를 시청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- 10%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사용자가 하루에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 업로드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 평균 크기는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300MB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 저장을 위해 매일 새로 요구되는 저장 용량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 5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백만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 10% x 300MB = 150TB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CDN 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비용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클라우드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CDN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통해 비디오를 서비스할 경우 </a:t>
            </a:r>
            <a:r>
              <a:rPr lang="en-US" altLang="ko-KR" sz="1600" u="sng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CDN</a:t>
            </a:r>
            <a:r>
              <a:rPr lang="ko-KR" altLang="en-US" sz="1600" u="sng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나가는 데이터의 양에 따라 </a:t>
            </a:r>
            <a:r>
              <a:rPr lang="ko-KR" altLang="en-US" sz="1600" u="sng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과금한다</a:t>
            </a:r>
            <a:r>
              <a:rPr lang="en-US" altLang="ko-KR" sz="1600" u="sng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아마존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클라우드프론트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(CloudFront)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CDN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솔루션으로 사용할 경우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100%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트래픽이 미국에서 발생한다고 가정하면 비디오 스트리밍 비용만 따졌을 때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1GB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당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$0.02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요금 이 발생한다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b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위에서 설정한 규모를 적용하면 </a:t>
            </a:r>
            <a:r>
              <a:rPr lang="ko-KR" altLang="en-US" sz="1600" u="sng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매일 발생하는 요금은 </a:t>
            </a:r>
            <a:r>
              <a:rPr lang="en-US" altLang="ko-KR" sz="1600" u="sng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r>
              <a:rPr lang="ko-KR" altLang="en-US" sz="1600" u="sng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백만 </a:t>
            </a:r>
            <a:r>
              <a:rPr lang="en-US" altLang="ko-KR" sz="1600" u="sng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 5</a:t>
            </a:r>
            <a:r>
              <a:rPr lang="ko-KR" altLang="en-US" sz="1600" u="sng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 </a:t>
            </a:r>
            <a:r>
              <a:rPr lang="en-US" altLang="ko-KR" sz="1600" u="sng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 0.3GB x $0.02 = $150,000</a:t>
            </a:r>
          </a:p>
        </p:txBody>
      </p:sp>
    </p:spTree>
    <p:extLst>
      <p:ext uri="{BB962C8B-B14F-4D97-AF65-F5344CB8AC3E}">
        <p14:creationId xmlns:p14="http://schemas.microsoft.com/office/powerpoint/2010/main" val="1974517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7122A-78AB-7889-4F98-CBB76B018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0F51B-3BBE-6E88-E0CC-BD12076C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비용 최적화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E01B1-0292-7F5F-C996-E087B360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9" y="1398844"/>
            <a:ext cx="9948170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인기가 별로 없는 비디오는 인코딩하지 않는다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짧은 비디오는 필요할 때 인코딩하여 재생한다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어떤 비디오는 특정 지역에서만 인기가 높기 때문에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다른 지역의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CDN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옮길 필요가 없다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4. CDN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직접 구축하고 인터넷 서비스 제공자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(ISP)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제휴한다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이는 초대형 프로젝트이므로 대규모 스트리밍 사업자의 경우 필요할 수도 있다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312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673C4-4EF0-1DCB-ED86-B23B76851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66C3F-070E-FB78-CAC1-69ABCA10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 클라우드 서비스를 써도 되는지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  <a:endParaRPr lang="ko-KR" altLang="en-US" sz="28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060FC-6E3C-7EEA-B0F6-D34219A62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9" y="1398844"/>
            <a:ext cx="9948170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기존 클라우드 서비스를 활용하는 부분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CDN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BLOB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스토리지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기존 클라우드 서비스를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쓰는 이유</a:t>
            </a:r>
            <a:endParaRPr lang="en-US" altLang="ko-KR" sz="1600" b="1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면접에서는 주어진 시간 안에 적절한 기술을 골라 설계를 마치는 것이 중요하다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규모 확장이 쉬운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CDN, BLOB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스토리지를 만드는 것은 복잡하고 많은 비용이 든다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구글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넷플릭스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같은 큰 회사도 모든 것을 스스로 구축하지 않는다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663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69067-8BBF-D361-B0F1-A9F2FB84F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DDFC7-AFA2-7C75-625D-38F74DA98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시스템을 구성하는 컴포넌트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19643-3F36-6AC9-330A-2783F23C3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8" y="4083728"/>
            <a:ext cx="10107967" cy="253901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CDN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비디오를 저장하고 스트리밍 해준다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API servers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 스트리밍을 제외한 모든 요청을 처리한다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b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e.g.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피드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추천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 업로드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URL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생성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메타데이터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DB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캐시 갱신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 가입 등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4929F9-A5C8-0799-7CCC-BF0A06031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566" y="1259583"/>
            <a:ext cx="4112868" cy="269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3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CF953-D3AD-D273-B6AF-C4178BD4C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9A6E5-D897-C412-3BBC-9252F5FB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설계할 두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1B87A-22B5-4382-BF82-334F25DE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9" y="1398844"/>
            <a:ext cx="9948170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 업로드 절차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 스트리밍 절차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83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026F0-0139-C470-BD5A-733A5FC12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29443-14BF-D054-19A8-9D49F531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비디오 업로드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494EE-2276-D234-0CB3-74289A39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468" y="1398844"/>
            <a:ext cx="5435885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원본 저장소 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(Original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storage)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원본 비디오를 보관하는 대형 이진 파일 저장소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(BLOB, Binary Large Object storage)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트랜스코딩 서버 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(Transcoding servers)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트랜스코딩은 인코딩과 같은 뜻으로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비디오의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포맷을 변환하는 절차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단말이나 대역폭에 맞는 최적의 비디오 스트림을 제공하기 위해 필요하다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트랜스코딩 비디오 저장소 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(Transcoded storage)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트랜스코딩이 완료된 비디오를 저장하는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BLOB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저장소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FD2FC9-4E31-8A40-A270-9AD8A3CD5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68" y="1128605"/>
            <a:ext cx="4403000" cy="53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65E28-0FFB-9EBA-81C9-12BB16F55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93DBA-8326-C34C-A5E4-013C63E0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비디오 업로드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A20D8-8204-D06B-557E-1DDF6D30F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468" y="1398844"/>
            <a:ext cx="5435885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CDN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비디오를 </a:t>
            </a:r>
            <a:r>
              <a:rPr lang="ko-KR" altLang="en-US" sz="16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캐시한다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사용자가 재생 버튼을 누르면 비디오 스트리밍은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CDN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통해 이루어진다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트랜스코딩 완료 큐 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(Completion queue)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비디오 트랜스코딩 완료 이벤트들을 보관하는 메시지 큐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트랜스코딩 완료 </a:t>
            </a:r>
            <a:r>
              <a:rPr lang="ko-KR" altLang="en-US" sz="1600" b="1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핸들러</a:t>
            </a:r>
            <a:r>
              <a:rPr lang="ko-KR" altLang="en-US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600" b="1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(Completion handler)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트랜스코딩 완료 큐에서 이벤트를 꺼내어 메타데이터 캐시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데이터베이스를 갱신하는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worker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61EC90-51D5-63F8-D790-074880BC0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68" y="1128605"/>
            <a:ext cx="4403000" cy="53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3F53-73B4-2BC4-111F-93353899B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D692F-DD03-AB2B-A204-6E7F2D76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프로세스 </a:t>
            </a:r>
            <a:r>
              <a:rPr lang="en-US" altLang="ko-KR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1: </a:t>
            </a:r>
            <a:r>
              <a:rPr lang="ko-KR" altLang="en-US" sz="2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비디오 업로드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15454-831D-50AD-FD04-28AD9379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468" y="1398844"/>
            <a:ext cx="5435885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4. API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서버가 단말에게 비디오 업로드가 끝나서 스트리밍 준비가 되었음을 알린다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푸시 알림</a:t>
            </a:r>
            <a:endParaRPr lang="en-US" altLang="ko-KR" sz="16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클라이언트가 주기적으로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API </a:t>
            </a:r>
            <a:r>
              <a:rPr lang="ko-KR" altLang="en-US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호출해서 상태 확인 </a:t>
            </a:r>
            <a:r>
              <a:rPr lang="en-US" altLang="ko-KR" sz="16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(polling)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6F61DB-7837-68FD-F6B7-7970C94DA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09" y="1254845"/>
            <a:ext cx="4257694" cy="528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9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1370</Words>
  <Application>Microsoft Office PowerPoint</Application>
  <PresentationFormat>와이드스크린</PresentationFormat>
  <Paragraphs>198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KoPub돋움체 Light</vt:lpstr>
      <vt:lpstr>Arial</vt:lpstr>
      <vt:lpstr>KoPub돋움체 Medium</vt:lpstr>
      <vt:lpstr>맑은 고딕</vt:lpstr>
      <vt:lpstr>Office 테마</vt:lpstr>
      <vt:lpstr> 유튜브 설계</vt:lpstr>
      <vt:lpstr>요구사항</vt:lpstr>
      <vt:lpstr>규모 추정</vt:lpstr>
      <vt:lpstr>기존 클라우드 서비스를 써도 되는지?</vt:lpstr>
      <vt:lpstr>시스템을 구성하는 컴포넌트</vt:lpstr>
      <vt:lpstr>설계할 두 부분</vt:lpstr>
      <vt:lpstr>비디오 업로드 절차</vt:lpstr>
      <vt:lpstr>비디오 업로드 절차</vt:lpstr>
      <vt:lpstr>프로세스 1: 비디오 업로드</vt:lpstr>
      <vt:lpstr>프로세스 2: 메타데이터 갱신</vt:lpstr>
      <vt:lpstr>비디오 스트리밍 절차</vt:lpstr>
      <vt:lpstr>비디오 트랜스코딩이 중요한 이유</vt:lpstr>
      <vt:lpstr>인코딩 포맷의 구성</vt:lpstr>
      <vt:lpstr>DAG (유향 비순환 그래프) 모델</vt:lpstr>
      <vt:lpstr>DAG (유향 비순환 그래프) 모델</vt:lpstr>
      <vt:lpstr>비디오 트랜스코딩 아키텍처</vt:lpstr>
      <vt:lpstr>1. Preprocessor가 하는 일</vt:lpstr>
      <vt:lpstr>1. Preprocessor가 하는 일</vt:lpstr>
      <vt:lpstr>2. DAG 스케줄러</vt:lpstr>
      <vt:lpstr>3. Resource manager</vt:lpstr>
      <vt:lpstr>4. Task worker</vt:lpstr>
      <vt:lpstr>5. Temporary storage</vt:lpstr>
      <vt:lpstr>속도 최적화: 비디오 병렬 업로드</vt:lpstr>
      <vt:lpstr>속도 최적화: 업로드 센터를 사용자의 근거리에 지정</vt:lpstr>
      <vt:lpstr>속도 최적화: 모든 절차를 병렬화</vt:lpstr>
      <vt:lpstr>속도 최적화: 모든 절차를 병렬화</vt:lpstr>
      <vt:lpstr>안전성 최적화: Presigned upload URL</vt:lpstr>
      <vt:lpstr>안전성 최적화: 비디오 저작권 보호</vt:lpstr>
      <vt:lpstr>비용 최적화</vt:lpstr>
      <vt:lpstr>비용 최적화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Yunji Park</dc:creator>
  <cp:lastModifiedBy>Yunji Park</cp:lastModifiedBy>
  <cp:revision>221</cp:revision>
  <dcterms:created xsi:type="dcterms:W3CDTF">2025-03-04T14:22:54Z</dcterms:created>
  <dcterms:modified xsi:type="dcterms:W3CDTF">2025-05-19T14:38:20Z</dcterms:modified>
</cp:coreProperties>
</file>