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0D498-20EF-4BAB-B9E1-45B44D93EC2C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DE62B-DC9A-43EE-953E-73DD395DC2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3896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BADDD-0D0F-5163-E144-FDCEB9378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8BFC9D-A78C-BCF9-8BA1-CA86F3B6C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699F6-FB42-4204-33EA-80E29B12B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96FE86-6308-5BE2-65DD-82492EE7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984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0F9D1-2142-B1AA-C423-912651B9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2BBEF1-5B1B-6C52-1D3C-174518183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5F3BC4-30F6-9B98-29C9-F362B13751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A4E631-37FC-1236-DE11-7B645272FC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57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D0A3B-97F1-A864-33F2-DFEA191C6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E8E4DE-6AED-633B-5C39-411A88CD7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3A3789-E148-139A-532B-00F381AC9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608817-53CA-BF3B-269B-62E4C64759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8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01E63-4FB3-A823-45DE-2C7F065A2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38B7C8-6213-5B1D-3F0F-2511678A98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64870F-C371-9172-41B7-0FAFC345E9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6F4079-38B2-15BA-1704-D42521F51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2235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010BA-D8FC-8789-EC02-F7435930A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8D8179-DD9C-46A2-2919-B2C6D5BB8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B0AF77B-2EFA-A779-EA68-1244A136E0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21B2F-357F-71CF-200C-1DD43B5F7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2203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06FD5-44AB-D634-2DCB-8706C2BF8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30202B-F7E7-0045-F915-403CCC0B5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E0A1B-88C2-08D2-0C0D-6C1EB7384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386D8F-5ECD-7059-F52B-4A7A80B360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899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87353-D486-41E7-57CC-9F93BB00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261A28-93D3-DA54-6EF4-FC52B5943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04BD9E-6B24-3BE0-21A7-A5A8E31BF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2E15C-A68E-70E6-5856-8EC7FFD16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86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B23BC-E5A1-D68A-0A35-FA40107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9AFA46-45B9-66D4-30C3-06F16F4DA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D45E9DC-A845-2B27-9AAE-10B397B15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577B96-9957-DB61-242C-98CCA6D5C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9471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D5A0D-0838-5A87-822A-9219DE02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C41B6D-A258-E85B-A208-6EAA42584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C83551-01F0-7616-B095-0C36AB37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A70F8C-4D3E-BCE1-0D2B-6DF6099E5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2559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20CDD-E9D7-A573-9A0F-18BCD3B4F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556C5E-3DE9-B3FB-4223-6FB297BC0B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05A60E-02F7-2EBE-C7F9-BB3252145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08E77-F2C6-AC87-77A8-F64B8EE08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97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E10F-83B1-D6A5-6D8F-7654BD911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84E3E2-8043-2B62-148D-E4ACAF957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D2E3D3-9783-A5A7-CDC8-5A7F82FF9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87C2A-EEE9-E841-D0A3-C2D0BD4E0E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57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025E9-BED9-6F83-F6AA-C83F53DC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495064-E3D4-9C46-F599-49C639DCB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6926B4-FA3E-6063-D243-1C4B23C62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31BE5-F2CD-BA7D-0994-A33CEEEFB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875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0D377-98FB-031A-5CC7-E6888EFE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BF0DB9-4BF1-CD8B-1B0E-8FB89E677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38C0001-90AE-45B6-95C3-AE94614263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C83C2F-5887-D7FD-6B8A-9C8F2C18D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382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D2AC-AC30-854C-C06E-3BE84AB2B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F7E25A-4594-BFE3-C19D-B0B1667A43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18A168-CE15-1B76-C051-CDF7CB347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1BD06-FFFD-2007-0B8D-83E71EE698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167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14FFC-2FBD-1473-31F0-BAAF58470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E7904F-0490-0996-944F-C0A3E0A323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CD0717-983B-EC86-9620-7A99811CBF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0261AC-55C4-E5E6-8C42-01896ECC87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6269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971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8BA5F-7DDD-B884-B619-C8255B2E6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DEDFD6D-9BAC-F4AA-A135-62558FB1B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3EFBEA-1A61-FD39-9B36-86A8634CE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E41DD6-EA4E-2671-37C1-D6DBBB3BD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DE62B-DC9A-43EE-953E-73DD395DC22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63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D65BA-5189-A48F-3470-C6E3822FC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568DF3-52E8-1444-5112-83298C56D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7F0273-5725-DA88-A1BD-C731E7FE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D84397-00E6-2C15-40CD-EE19FEDF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03C440-FBAA-013B-9C3D-F3CF578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394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F546AB-DFDF-27D5-7A6E-DE413BC3C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6765A4-6E54-89E5-5B55-E5CC65BAAC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02B1A8-1426-D6CD-A0FF-F39F71A4A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2E2A1-1A23-D038-D7C6-3EE984431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68F198-539A-76DE-EDA2-10507BDA7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02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35EF8A-758B-5F39-59DB-1639B0E9FD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42968-B44A-825E-9BCD-E8DE3D121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20C43-2B19-CD59-22B1-E3A4BFA7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599C2A-7C69-86F9-8931-9035591E3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B6A31-A426-0FB1-562E-5D3314E8A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41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B005-4EC2-9500-09FE-82888F1F1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99E40-C2BB-2586-D4A8-1F94E28D5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F5BF4-9A4C-2568-8EE0-A09940404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AF570D-8261-30C6-73D7-8EBEB737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2FBA4-5CE4-13AB-ECB3-B747457E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965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63611-38EF-0FA5-99EA-8AAF2B45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709F49-F35F-4A79-F751-FCE0405E1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E3160-DEF8-0412-B9A1-383D8ABC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C1BEBE-D9E2-ED08-42BD-07430913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C4DBB-63D9-95FC-820E-E2C786F8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09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B07ED5-8DF1-A37F-D06D-F950B33F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3C73F-33B0-E8D6-DA4C-A4078E28A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35A49E-BA11-1A48-67DD-0BF4EEEDA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D29E4B-08C4-A013-699F-D43B9F55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11E858-D483-DB78-A8FF-512D57617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B3039C-ED28-7DDD-F929-4A991F669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37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24EC65-64C6-C7C7-CFC8-F039396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1B9779-D17C-42B6-F578-D78039268D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D434D7-676B-F43A-3543-BED5D26AB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765400-338D-469D-296F-22C37390D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44B0F-39C4-0295-60FB-5990C8027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455FC3-0D21-632B-77C6-0843C08BB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86AF20-46B0-919F-FCD1-4E44AB12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040E734-8B16-8CD2-0A2D-B135FA92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869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11C206-7E9F-779A-051C-6F13B9B7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58B33-6287-07CE-A9AF-0C22A79A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BD7CC1-5D53-519E-1D08-2AC5D854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44F96C-422D-02B9-E048-3390308D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46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F75751B-9B87-483F-F8F4-D9E541D6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9129D5-429D-5DE1-B230-64EA5A6BB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24A3B4-CE72-A432-768C-4C0ECD22C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6538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3608DA-E386-3858-FF02-8D287761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90E14-7CCA-0576-63E3-58714033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63C720-CAB9-F8BB-719A-9EF056224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81B8A1-47C6-D843-2B0F-D0E7138F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F82FAB-261C-F599-0A52-4259523C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668BB-42EA-B851-5E05-068BD12C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972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5DE607-811A-4411-E999-047DF189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8ABAF9-482E-B289-3F7E-1B0CD4CD2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156AB9-A71F-1C25-6F55-EE6BD31B9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E42776-E12C-8EC6-2E58-50479257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B16CF-7DA3-7A4A-367C-8B42F078B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3FDDE-B804-F324-4CB6-BCB0CD4D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24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A2E8EC-A00F-85B9-9B88-6D3C04D6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FA436D-66DE-9768-B594-8A21A4EDC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198B56-0AEA-1051-A1DD-8C430951C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4E858-5EB1-4672-9979-C6C5A842E2AB}" type="datetimeFigureOut">
              <a:rPr lang="ko-KR" altLang="en-US" smtClean="0"/>
              <a:t>2025-03-04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0DB5-869A-009B-6315-ABB6A049C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7798A7-38BB-4B01-BB08-518AD9DB1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DFB10-75FF-4369-9A7A-4CFA161EDD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224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voyproxy/ratelim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ebp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74B62-DC1E-C6B9-3AE7-1055C1B0F4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br>
              <a:rPr lang="en-US" altLang="ko-KR" sz="4800" dirty="0"/>
            </a:br>
            <a:r>
              <a:rPr lang="ko-KR" altLang="en-US" sz="4800" dirty="0"/>
              <a:t>처리율 제한 장치의 설계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404B9B-DD30-7306-A969-1DF39972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480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31D32-885E-8A6F-38E5-447D284BB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AAF34-1C24-E5BC-BFA4-87442197A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누출 버킷</a:t>
            </a:r>
            <a:r>
              <a:rPr lang="en-US" altLang="ko-KR" sz="2800" dirty="0"/>
              <a:t>(leaky</a:t>
            </a:r>
            <a:r>
              <a:rPr lang="ko-KR" altLang="en-US" sz="2800" dirty="0"/>
              <a:t> </a:t>
            </a:r>
            <a:r>
              <a:rPr lang="en-US" altLang="ko-KR" sz="2800" dirty="0"/>
              <a:t>bucket)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F55E86-6354-2D1E-5216-026A1C0D3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개 파라미터 사용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버킷 크기</a:t>
            </a:r>
            <a:r>
              <a:rPr lang="en-US" altLang="ko-KR" sz="1600" dirty="0"/>
              <a:t>: </a:t>
            </a:r>
            <a:r>
              <a:rPr lang="ko-KR" altLang="en-US" sz="1600" dirty="0"/>
              <a:t>큐 사이즈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처리율</a:t>
            </a:r>
            <a:r>
              <a:rPr lang="en-US" altLang="ko-KR" sz="1600" dirty="0"/>
              <a:t>(overflow rate): </a:t>
            </a:r>
            <a:r>
              <a:rPr lang="ko-KR" altLang="en-US" sz="1600" dirty="0"/>
              <a:t>지정된 시간당 몇 개의 항목을 처리할지 나타냄</a:t>
            </a:r>
            <a:r>
              <a:rPr lang="en-US" altLang="ko-KR" sz="1600" dirty="0"/>
              <a:t>. </a:t>
            </a:r>
            <a:r>
              <a:rPr lang="ko-KR" altLang="en-US" sz="1600" dirty="0"/>
              <a:t>보통 초 단위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212529"/>
                </a:solidFill>
                <a:latin typeface="-apple-system"/>
              </a:rPr>
              <a:t>장점</a:t>
            </a:r>
            <a:endParaRPr lang="en-US" altLang="ko-KR" sz="1600" b="1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큐의 크기가 제한되어 있어 메모리 사용량에서 효율적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-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고정된 처리율 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-&gt; 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안정적 출력이 필요한 경우에 적합함</a:t>
            </a:r>
            <a:endParaRPr lang="en-US" altLang="ko-KR" sz="1600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>
              <a:buNone/>
            </a:pPr>
            <a:r>
              <a:rPr lang="ko-KR" altLang="en-US" sz="1600" b="1" dirty="0">
                <a:solidFill>
                  <a:srgbClr val="212529"/>
                </a:solidFill>
                <a:latin typeface="-apple-system"/>
              </a:rPr>
              <a:t>단점</a:t>
            </a:r>
            <a:endParaRPr lang="en-US" altLang="ko-KR" sz="1600" b="1" dirty="0">
              <a:solidFill>
                <a:srgbClr val="212529"/>
              </a:solidFill>
              <a:latin typeface="-apple-system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단시간에 많은 트래픽이 몰리는 경우</a:t>
            </a: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에는 적합하지 않음</a:t>
            </a:r>
            <a:r>
              <a:rPr lang="en-US" altLang="ko-KR" sz="1600" dirty="0">
                <a:solidFill>
                  <a:srgbClr val="212529"/>
                </a:solidFill>
                <a:latin typeface="-apple-system"/>
              </a:rPr>
              <a:t>.</a:t>
            </a:r>
          </a:p>
          <a:p>
            <a:pPr marL="0" indent="0">
              <a:buNone/>
            </a:pPr>
            <a:r>
              <a:rPr lang="ko-KR" altLang="en-US" sz="1600" dirty="0">
                <a:solidFill>
                  <a:srgbClr val="212529"/>
                </a:solidFill>
                <a:latin typeface="-apple-system"/>
              </a:rPr>
              <a:t>  최신 요청들이 버려지기 때문</a:t>
            </a: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414252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EE7F9-204C-3C1D-15B2-4EEA044F0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C7D2A-9078-10C7-627E-151394475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고정 윈도 카운터</a:t>
            </a:r>
            <a:r>
              <a:rPr lang="en-US" altLang="ko-KR" sz="2800" dirty="0"/>
              <a:t>(fixed window counter)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51EF-920F-5A17-5116-9A1C6249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타임라인을 고정된 시간 간격인 윈도</a:t>
            </a:r>
            <a:r>
              <a:rPr lang="en-US" altLang="ko-KR" sz="1600" dirty="0"/>
              <a:t>(window)</a:t>
            </a:r>
            <a:r>
              <a:rPr lang="ko-KR" altLang="en-US" sz="1600" dirty="0"/>
              <a:t>로 나눔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정해진 시간 간격이 지나면</a:t>
            </a:r>
            <a:r>
              <a:rPr lang="en-US" altLang="ko-KR" sz="1600" dirty="0"/>
              <a:t>, </a:t>
            </a:r>
            <a:r>
              <a:rPr lang="ko-KR" altLang="en-US" sz="1600" dirty="0"/>
              <a:t>기존 윈도는 닫히고 새로운 윈도가 열림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윈도마다 카운터</a:t>
            </a:r>
            <a:r>
              <a:rPr lang="en-US" altLang="ko-KR" sz="1600" dirty="0"/>
              <a:t>(counter)</a:t>
            </a:r>
            <a:r>
              <a:rPr lang="ko-KR" altLang="en-US" sz="1600" dirty="0"/>
              <a:t>를 붙임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요청이 들어오면 카운터의 값을 </a:t>
            </a:r>
            <a:r>
              <a:rPr lang="en-US" altLang="ko-KR" sz="1600" dirty="0"/>
              <a:t>1 </a:t>
            </a:r>
            <a:r>
              <a:rPr lang="ko-KR" altLang="en-US" sz="1600" dirty="0"/>
              <a:t>증가시킴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카운터의 값이 사전 설정한 임계치</a:t>
            </a:r>
            <a:r>
              <a:rPr lang="en-US" altLang="ko-KR" sz="1600" dirty="0"/>
              <a:t>(threshold)</a:t>
            </a:r>
            <a:r>
              <a:rPr lang="ko-KR" altLang="en-US" sz="1600" dirty="0"/>
              <a:t>에 도달하면 새 요청은 </a:t>
            </a:r>
            <a:r>
              <a:rPr lang="ko-KR" altLang="en-US" sz="1600" dirty="0" err="1"/>
              <a:t>버려짐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18D07B-9525-B041-986A-1945970BF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09" y="3340224"/>
            <a:ext cx="5311344" cy="2939725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7A58637-C4A6-D7AE-7B06-C05F5CBAB773}"/>
              </a:ext>
            </a:extLst>
          </p:cNvPr>
          <p:cNvSpPr txBox="1">
            <a:spLocks/>
          </p:cNvSpPr>
          <p:nvPr/>
        </p:nvSpPr>
        <p:spPr>
          <a:xfrm>
            <a:off x="838200" y="4049792"/>
            <a:ext cx="3658340" cy="133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/>
              <a:t>예시</a:t>
            </a:r>
            <a:endParaRPr lang="en-US" altLang="ko-KR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시간 간격</a:t>
            </a:r>
            <a:r>
              <a:rPr lang="en-US" altLang="ko-KR" sz="1600" dirty="0"/>
              <a:t>: 1</a:t>
            </a:r>
            <a:r>
              <a:rPr lang="ko-KR" altLang="en-US" sz="1600" dirty="0"/>
              <a:t>초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초당 </a:t>
            </a:r>
            <a:r>
              <a:rPr lang="en-US" altLang="ko-KR" sz="1600" dirty="0"/>
              <a:t>3</a:t>
            </a:r>
            <a:r>
              <a:rPr lang="ko-KR" altLang="en-US" sz="1600" dirty="0"/>
              <a:t>개 요청까지 허용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7925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C4AF6-771B-3DB7-21FB-3E76F54A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D6A038-365E-17DC-105D-933B927D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고정 윈도 카운터</a:t>
            </a:r>
            <a:r>
              <a:rPr lang="en-US" altLang="ko-KR" sz="2800" dirty="0"/>
              <a:t>(fixed window counter)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D9EE15-A407-1D67-6BA9-516D2F805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문제점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윈도 경계 부근에 순간적으로 트래픽이 집중되면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윈도 </a:t>
            </a:r>
            <a:r>
              <a:rPr lang="en-US" altLang="ko-KR" sz="1600" dirty="0"/>
              <a:t>1</a:t>
            </a:r>
            <a:r>
              <a:rPr lang="ko-KR" altLang="en-US" sz="1600" dirty="0"/>
              <a:t>개당 허용된 양보다 많은 요청이 처리될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윈도의 위치를 옮김에 따라서 기준이 달라지기 때문</a:t>
            </a:r>
            <a:endParaRPr lang="en-US" altLang="ko-KR" sz="16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EF27774D-A30B-9015-3A95-E0E2B1EF03DD}"/>
              </a:ext>
            </a:extLst>
          </p:cNvPr>
          <p:cNvSpPr txBox="1">
            <a:spLocks/>
          </p:cNvSpPr>
          <p:nvPr/>
        </p:nvSpPr>
        <p:spPr>
          <a:xfrm>
            <a:off x="838200" y="4049792"/>
            <a:ext cx="3658340" cy="133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600" b="1" dirty="0"/>
              <a:t>예시</a:t>
            </a:r>
            <a:endParaRPr lang="en-US" altLang="ko-KR" sz="1600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시간 간격</a:t>
            </a:r>
            <a:r>
              <a:rPr lang="en-US" altLang="ko-KR" sz="1600" dirty="0"/>
              <a:t>: 1</a:t>
            </a:r>
            <a:r>
              <a:rPr lang="ko-KR" altLang="en-US" sz="1600" dirty="0"/>
              <a:t>분</a:t>
            </a:r>
            <a:endParaRPr lang="en-US" altLang="ko-KR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분당 </a:t>
            </a:r>
            <a:r>
              <a:rPr lang="en-US" altLang="ko-KR" sz="1600" dirty="0"/>
              <a:t>5</a:t>
            </a:r>
            <a:r>
              <a:rPr lang="ko-KR" altLang="en-US" sz="1600" dirty="0"/>
              <a:t>개 요청까지 허용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0283907-E570-94B8-0F4C-54C0B2EC35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246" y="3158895"/>
            <a:ext cx="5857531" cy="280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767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06660-7295-2D55-08C2-EC45F7130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B63E7D-2854-7990-650D-DE6B7F273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이동 윈도 로깅</a:t>
            </a:r>
            <a:r>
              <a:rPr lang="en-US" altLang="ko-KR" sz="2800" dirty="0"/>
              <a:t>(sliding window log)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FE8AF-E793-1D0F-8777-134A9B3B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1"/>
            <a:ext cx="10515600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앞서 설명한 고정 윈도 카운터 알고리즘의 문제점을 해결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어느 순간의 윈도를 보더라도</a:t>
            </a:r>
            <a:r>
              <a:rPr lang="en-US" altLang="ko-KR" sz="1600" dirty="0"/>
              <a:t>, </a:t>
            </a:r>
            <a:r>
              <a:rPr lang="ko-KR" altLang="en-US" sz="1600" dirty="0"/>
              <a:t>허용 요청의 개수가 시스템의 처리율 한도를 넘지 않음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요청이 들어오면 타임스탬프</a:t>
            </a:r>
            <a:r>
              <a:rPr lang="en-US" altLang="ko-KR" sz="1600" dirty="0"/>
              <a:t>(timestamp) </a:t>
            </a:r>
            <a:r>
              <a:rPr lang="ko-KR" altLang="en-US" sz="1600" dirty="0"/>
              <a:t>데이터를 기록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보통 </a:t>
            </a:r>
            <a:r>
              <a:rPr lang="ko-KR" altLang="en-US" sz="1600" dirty="0" err="1"/>
              <a:t>레디스의</a:t>
            </a:r>
            <a:r>
              <a:rPr lang="ko-KR" altLang="en-US" sz="1600" dirty="0"/>
              <a:t> </a:t>
            </a:r>
            <a:r>
              <a:rPr lang="en-US" altLang="ko-KR" sz="1600" dirty="0"/>
              <a:t>sorted set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요청이 들어올 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1. </a:t>
            </a:r>
            <a:r>
              <a:rPr lang="ko-KR" altLang="en-US" sz="1600" dirty="0"/>
              <a:t>시간 기준으로 윈도를 잡고</a:t>
            </a:r>
            <a:r>
              <a:rPr lang="en-US" altLang="ko-KR" sz="1600" dirty="0"/>
              <a:t>, </a:t>
            </a:r>
          </a:p>
          <a:p>
            <a:pPr marL="0" indent="0"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그 이전의 타임스탬프를 로그에서 제거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2. </a:t>
            </a:r>
            <a:r>
              <a:rPr lang="ko-KR" altLang="en-US" sz="1600" dirty="0"/>
              <a:t>요청의 타임스탬프를 로그에 추가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3. </a:t>
            </a:r>
            <a:r>
              <a:rPr lang="ko-KR" altLang="en-US" sz="1600" dirty="0"/>
              <a:t>남은 로그의 크기가 허용치 이하이면 요청을 시스템에 전달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단점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다량의 메모리 사용</a:t>
            </a:r>
            <a:r>
              <a:rPr lang="en-US" altLang="ko-KR" sz="1600" dirty="0"/>
              <a:t> &lt;- </a:t>
            </a:r>
            <a:r>
              <a:rPr lang="ko-KR" altLang="en-US" sz="1600" dirty="0"/>
              <a:t>거부된 요청의 타임스탬프도 보관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697EDD-6330-A525-549D-B18E45B8E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9" t="5900"/>
          <a:stretch/>
        </p:blipFill>
        <p:spPr>
          <a:xfrm>
            <a:off x="6950476" y="2139516"/>
            <a:ext cx="4785064" cy="406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68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C4A2C-085D-BF9E-DF97-92943157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8D1F89-0A98-F065-2E8B-6E512E27D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이동 윈도 카운터</a:t>
            </a:r>
            <a:r>
              <a:rPr lang="en-US" altLang="ko-KR" sz="2800" dirty="0"/>
              <a:t>(sliding window counter)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1ED4B-F558-A4C2-FF5A-C7E82C9B4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1"/>
            <a:ext cx="10515600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고정 윈도 카운터 알고리즘 </a:t>
            </a:r>
            <a:r>
              <a:rPr lang="en-US" altLang="ko-KR" sz="1600" dirty="0"/>
              <a:t>+ </a:t>
            </a:r>
            <a:r>
              <a:rPr lang="ko-KR" altLang="en-US" sz="1600" dirty="0"/>
              <a:t>이동 윈도 로깅 알고리즘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특정 시점의 윈도에 들어온 요청 수 계산하기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현재 </a:t>
            </a:r>
            <a:r>
              <a:rPr lang="en-US" altLang="ko-KR" sz="1600" dirty="0"/>
              <a:t>1</a:t>
            </a:r>
            <a:r>
              <a:rPr lang="ko-KR" altLang="en-US" sz="1600" dirty="0"/>
              <a:t>분간의 </a:t>
            </a:r>
            <a:r>
              <a:rPr lang="ko-KR" altLang="en-US" sz="1600" dirty="0" err="1"/>
              <a:t>요청수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n-US" altLang="ko-KR" sz="1600" dirty="0"/>
              <a:t>    + </a:t>
            </a:r>
            <a:r>
              <a:rPr lang="ko-KR" altLang="en-US" sz="1600" dirty="0"/>
              <a:t>직전 </a:t>
            </a:r>
            <a:r>
              <a:rPr lang="en-US" altLang="ko-KR" sz="1600" dirty="0"/>
              <a:t>1</a:t>
            </a:r>
            <a:r>
              <a:rPr lang="ko-KR" altLang="en-US" sz="1600" dirty="0"/>
              <a:t>분간의 </a:t>
            </a:r>
            <a:r>
              <a:rPr lang="ko-KR" altLang="en-US" sz="1600" dirty="0" err="1"/>
              <a:t>요청수</a:t>
            </a:r>
            <a:r>
              <a:rPr lang="ko-KR" altLang="en-US" sz="1600" dirty="0"/>
              <a:t> </a:t>
            </a:r>
            <a:r>
              <a:rPr lang="en-US" altLang="ko-KR" sz="1600" dirty="0"/>
              <a:t>x </a:t>
            </a:r>
            <a:r>
              <a:rPr lang="ko-KR" altLang="en-US" sz="1600" dirty="0"/>
              <a:t>윈도와 직전 </a:t>
            </a:r>
            <a:r>
              <a:rPr lang="en-US" altLang="ko-KR" sz="1600" dirty="0"/>
              <a:t>1</a:t>
            </a:r>
            <a:r>
              <a:rPr lang="ko-KR" altLang="en-US" sz="1600" dirty="0"/>
              <a:t>분이 겹치는 비율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- 3 + 5 x 70% = 6.5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직전 시간대의 평균 처리율에 따라 계산하기 때문에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짧은 시간에 트래픽이 몰려도 잘 대응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단점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요청이 균등하게 분포되었다고 가정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-&gt; </a:t>
            </a:r>
            <a:r>
              <a:rPr lang="ko-KR" altLang="en-US" sz="1600" dirty="0"/>
              <a:t>카운터가 추정치이긴 하지만</a:t>
            </a:r>
            <a:r>
              <a:rPr lang="en-US" altLang="ko-KR" sz="1600" dirty="0"/>
              <a:t> </a:t>
            </a:r>
            <a:r>
              <a:rPr lang="ko-KR" altLang="en-US" sz="1600" dirty="0"/>
              <a:t>심각한 문제는 아님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020878D-4009-D730-AFBF-B46A431F5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613" y="2199248"/>
            <a:ext cx="4868639" cy="301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3735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02786-44EA-BCA8-D0EB-16D32A2C3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15077A-3083-E64E-6784-1BDACA426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개략적 아키텍처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C398F2-0CDB-CAAF-25F2-8EC95DCAC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1"/>
            <a:ext cx="10515600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기본 아이디어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추적 대상별로 </a:t>
            </a:r>
            <a:r>
              <a:rPr lang="ko-KR" altLang="en-US" sz="1600" dirty="0" err="1"/>
              <a:t>요청수를</a:t>
            </a:r>
            <a:r>
              <a:rPr lang="ko-KR" altLang="en-US" sz="1600" dirty="0"/>
              <a:t> 계산하는 카운터를 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카운터의 값이 지정한 한도를 넘어서면 요청을 거부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카운터의 보관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DB</a:t>
            </a:r>
            <a:r>
              <a:rPr lang="ko-KR" altLang="en-US" sz="1600" dirty="0"/>
              <a:t>는 디스크 접근 때문에 느림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보통 캐시 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메모리상에서 동작하여 빠름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시간에 기반한 만료 정책 사용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e.g. </a:t>
            </a:r>
            <a:r>
              <a:rPr lang="ko-KR" altLang="en-US" sz="1600" dirty="0" err="1"/>
              <a:t>레디스의</a:t>
            </a:r>
            <a:r>
              <a:rPr lang="ko-KR" altLang="en-US" sz="1600" dirty="0"/>
              <a:t> </a:t>
            </a:r>
            <a:r>
              <a:rPr lang="en-US" altLang="ko-KR" sz="1600" dirty="0"/>
              <a:t>INCRE, EXPIRE </a:t>
            </a:r>
            <a:r>
              <a:rPr lang="ko-KR" altLang="en-US" sz="1600" dirty="0"/>
              <a:t>명령어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동작 원리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처리율 제한 미들웨어가 </a:t>
            </a:r>
            <a:r>
              <a:rPr lang="ko-KR" altLang="en-US" sz="1600" dirty="0" err="1"/>
              <a:t>레디스</a:t>
            </a:r>
            <a:r>
              <a:rPr lang="ko-KR" altLang="en-US" sz="1600" dirty="0"/>
              <a:t> 내의 카운터를 검사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한도에 도달하지 않았으면 요청을 서버에 전달</a:t>
            </a:r>
            <a:r>
              <a:rPr lang="en-US" altLang="ko-KR" sz="1600" dirty="0"/>
              <a:t>, </a:t>
            </a:r>
            <a:r>
              <a:rPr lang="ko-KR" altLang="en-US" sz="1600" dirty="0"/>
              <a:t>카운터 값 증가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42DFCE-9043-2192-F1C3-B5B9F2338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9487" y="2487969"/>
            <a:ext cx="6525566" cy="2815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55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6627D-D247-6E70-63DA-7C99AE5DD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905D1-56E6-739A-47AF-7EEC4ADCB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처리율 제한 규칙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BFCA39-445F-2C9A-93A4-D447A82A5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1"/>
            <a:ext cx="10515600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Lyft</a:t>
            </a:r>
            <a:r>
              <a:rPr lang="ko-KR" altLang="en-US" sz="1600" dirty="0"/>
              <a:t>에서 사용하는 오픈소스를 예시로 설명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en-US" altLang="ko-KR" sz="1600" dirty="0">
                <a:hlinkClick r:id="rId3"/>
              </a:rPr>
              <a:t>https://github.com/envoyproxy/ratelimit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규칙을 설정 파일</a:t>
            </a:r>
            <a:r>
              <a:rPr lang="en-US" altLang="ko-KR" sz="1600" dirty="0"/>
              <a:t>(configuration file)</a:t>
            </a:r>
            <a:r>
              <a:rPr lang="ko-KR" altLang="en-US" sz="1600" dirty="0"/>
              <a:t>로 디스크에 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e.g. </a:t>
            </a:r>
            <a:r>
              <a:rPr lang="ko-KR" altLang="en-US" sz="1600" dirty="0"/>
              <a:t>마케팅 메시지를 하루 </a:t>
            </a:r>
            <a:r>
              <a:rPr lang="en-US" altLang="ko-KR" sz="1600" dirty="0"/>
              <a:t>5</a:t>
            </a:r>
            <a:r>
              <a:rPr lang="ko-KR" altLang="en-US" sz="1600" dirty="0" err="1"/>
              <a:t>개까지로</a:t>
            </a:r>
            <a:r>
              <a:rPr lang="ko-KR" altLang="en-US" sz="1600" dirty="0"/>
              <a:t> 제한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7CDF326-52A8-A706-3989-8E7A0A63EF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211" y="3167642"/>
            <a:ext cx="39147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2933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535BF-E600-CB66-75F0-1D34F796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B8AF24-9300-11B0-F9EB-77B7012BE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처리율 한도 초과됐을 때 트래픽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CAFD88-1FA2-87D7-3413-3C97BEEF8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1"/>
            <a:ext cx="10515600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처리율 제한 장치가 사용하는 </a:t>
            </a:r>
            <a:r>
              <a:rPr lang="en-US" altLang="ko-KR" sz="1600" dirty="0"/>
              <a:t>HTTP </a:t>
            </a:r>
            <a:r>
              <a:rPr lang="ko-KR" altLang="en-US" sz="1600" dirty="0"/>
              <a:t>응답 헤더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X-</a:t>
            </a:r>
            <a:r>
              <a:rPr lang="en-US" altLang="ko-KR" sz="1600" dirty="0" err="1"/>
              <a:t>Ratelimit</a:t>
            </a:r>
            <a:r>
              <a:rPr lang="en-US" altLang="ko-KR" sz="1600" dirty="0"/>
              <a:t>-Remaining: </a:t>
            </a:r>
            <a:r>
              <a:rPr lang="ko-KR" altLang="en-US" sz="1600" dirty="0"/>
              <a:t>윈도 내에 남은 처리 가능 요청의 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X-</a:t>
            </a:r>
            <a:r>
              <a:rPr lang="en-US" altLang="ko-KR" sz="1600" dirty="0" err="1"/>
              <a:t>Ratelimit</a:t>
            </a:r>
            <a:r>
              <a:rPr lang="en-US" altLang="ko-KR" sz="1600" dirty="0"/>
              <a:t>-Limit:</a:t>
            </a:r>
            <a:r>
              <a:rPr lang="ko-KR" altLang="en-US" sz="1600" dirty="0"/>
              <a:t> 윈도 마다 허용되는 최대 요청 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X-</a:t>
            </a:r>
            <a:r>
              <a:rPr lang="en-US" altLang="ko-KR" sz="1600" dirty="0" err="1"/>
              <a:t>Ratelimit</a:t>
            </a:r>
            <a:r>
              <a:rPr lang="en-US" altLang="ko-KR" sz="1600" dirty="0"/>
              <a:t>-Retry-After: </a:t>
            </a:r>
            <a:r>
              <a:rPr lang="ko-KR" altLang="en-US" sz="1600" dirty="0"/>
              <a:t>몇 초 뒤에 요청을 보내야 한도 제한에 걸리지 않는지 명시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Limit</a:t>
            </a:r>
            <a:r>
              <a:rPr lang="ko-KR" altLang="en-US" sz="1600" dirty="0"/>
              <a:t>를 넘으면 </a:t>
            </a:r>
            <a:r>
              <a:rPr lang="en-US" altLang="ko-KR" sz="1600" dirty="0"/>
              <a:t>429 too many request </a:t>
            </a:r>
            <a:r>
              <a:rPr lang="ko-KR" altLang="en-US" sz="1600" dirty="0"/>
              <a:t>코드와 함께 반환됨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1690151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BF7B7-2BCD-37DD-7062-4864642B9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2B4B8-642E-32B1-F40C-689F169E2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상세 설계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9CE574-13C6-208C-1FB6-31794D8AD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5127595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처리율 제한 규칙을 디스크에 보관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worker</a:t>
            </a:r>
            <a:r>
              <a:rPr lang="ko-KR" altLang="en-US" sz="1600" dirty="0"/>
              <a:t>가 수시로 규칙을 디스크에서 읽고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캐시에 저장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클라이언트 요청이 처리율 제한 미들웨어에 도달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처리율 제한 미들웨어에서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캐시의 처리율 제한 규칙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+ </a:t>
            </a:r>
            <a:r>
              <a:rPr lang="ko-KR" altLang="en-US" sz="1600" dirty="0" err="1"/>
              <a:t>레디스</a:t>
            </a:r>
            <a:r>
              <a:rPr lang="ko-KR" altLang="en-US" sz="1600" dirty="0"/>
              <a:t> 캐시의 카운터 값을 보고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</a:t>
            </a:r>
            <a:r>
              <a:rPr lang="ko-KR" altLang="en-US" sz="1600" dirty="0"/>
              <a:t>제한에 걸리는지 판단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제한에 걸리지 않으면 </a:t>
            </a:r>
            <a:r>
              <a:rPr lang="en-US" altLang="ko-KR" sz="1600" dirty="0"/>
              <a:t>API</a:t>
            </a:r>
            <a:r>
              <a:rPr lang="ko-KR" altLang="en-US" sz="1600" dirty="0"/>
              <a:t> 서버로 요청 보냄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제한에 걸리면 </a:t>
            </a:r>
            <a:r>
              <a:rPr lang="en-US" altLang="ko-KR" sz="1600" dirty="0"/>
              <a:t>429 too many request </a:t>
            </a:r>
            <a:r>
              <a:rPr lang="ko-KR" altLang="en-US" sz="1600" dirty="0"/>
              <a:t>에러 반환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버리기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메시지 큐에 보관하여 나중에 처리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11DB06-1107-AE3C-BFC7-59B9A9BB8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/>
          <a:stretch/>
        </p:blipFill>
        <p:spPr>
          <a:xfrm>
            <a:off x="5699464" y="1128605"/>
            <a:ext cx="5654336" cy="4947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320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427CE-5172-A549-5F9A-EAF314175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12BE4-E815-E8AF-9229-3203ACC3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분산 환경에서 처리율 제한 장치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0A14BB-9F7E-AB90-189A-B528DA0AC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err="1"/>
              <a:t>풀어야할</a:t>
            </a:r>
            <a:r>
              <a:rPr lang="ko-KR" altLang="en-US" sz="1600" b="1" dirty="0"/>
              <a:t> 문제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경쟁 조건</a:t>
            </a:r>
            <a:r>
              <a:rPr lang="en-US" altLang="ko-KR" sz="1600" dirty="0"/>
              <a:t>(race condition)</a:t>
            </a:r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각 요청을 처리하는 스레드가 병렬로 카운터 값을 읽으면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ko-KR" altLang="en-US" sz="1600" dirty="0"/>
              <a:t>카운터 값이 잘못 기록될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해결법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 err="1"/>
              <a:t>락</a:t>
            </a:r>
            <a:r>
              <a:rPr lang="en-US" altLang="ko-KR" sz="1600" dirty="0"/>
              <a:t>(Lock): </a:t>
            </a:r>
            <a:r>
              <a:rPr lang="ko-KR" altLang="en-US" sz="1600" dirty="0"/>
              <a:t>시스템 성능을 떨어뜨림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 err="1"/>
              <a:t>루아</a:t>
            </a:r>
            <a:r>
              <a:rPr lang="ko-KR" altLang="en-US" sz="1600" dirty="0"/>
              <a:t> 스크립트</a:t>
            </a:r>
            <a:r>
              <a:rPr lang="en-US" altLang="ko-KR" sz="1600" dirty="0"/>
              <a:t>(Lus Script)</a:t>
            </a:r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Redis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는 서버에서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Lua Script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를 실행할 수 </a:t>
            </a:r>
            <a:r>
              <a:rPr lang="ko-KR" altLang="en-US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있음</a:t>
            </a:r>
            <a:endParaRPr lang="en-US" altLang="ko-KR" sz="1600" dirty="0">
              <a:solidFill>
                <a:srgbClr val="000000"/>
              </a:solidFill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   </a:t>
            </a: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-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Lua Script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에 작성한 로직을 실행하면 해당 연산이 원자적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(atomic)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으로 처리됨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srgbClr val="000000"/>
                </a:solidFill>
                <a:latin typeface="Malgun Gothic" panose="020B0503020000020004" pitchFamily="50" charset="-127"/>
                <a:ea typeface="Malgun Gothic" panose="020B0503020000020004" pitchFamily="50" charset="-127"/>
              </a:rPr>
              <a:t>    - 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여러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컨슈머가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 동시에 실행했더라도 순차적으로 차례차례 실행시키므로 동시성 문제가 발생하지 않음</a:t>
            </a:r>
            <a:endParaRPr lang="en-US" altLang="ko-KR" sz="1600" b="0" i="0" dirty="0">
              <a:solidFill>
                <a:srgbClr val="000000"/>
              </a:solidFill>
              <a:effectLst/>
              <a:latin typeface="Malgun Gothic" panose="020B0503020000020004" pitchFamily="50" charset="-127"/>
              <a:ea typeface="Malgun Gothic" panose="020B0503020000020004" pitchFamily="50" charset="-127"/>
            </a:endParaRPr>
          </a:p>
          <a:p>
            <a:pPr marL="0" indent="0">
              <a:buNone/>
            </a:pPr>
            <a:r>
              <a:rPr lang="en-US" altLang="ko-KR" sz="1600" dirty="0"/>
              <a:t>  - Redis</a:t>
            </a:r>
            <a:r>
              <a:rPr lang="ko-KR" altLang="en-US" sz="1600" dirty="0"/>
              <a:t> </a:t>
            </a:r>
            <a:r>
              <a:rPr lang="en-US" altLang="ko-KR" sz="1600" dirty="0"/>
              <a:t>Sorted Set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4026625-DC5E-8816-A2F5-A75F5788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"/>
          <a:stretch/>
        </p:blipFill>
        <p:spPr>
          <a:xfrm>
            <a:off x="6365290" y="1128605"/>
            <a:ext cx="5942121" cy="2873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14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12327-FCBD-0BBA-D735-FEA48E816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730F3-2FEF-E388-FE3F-CDA4A046C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처리율 제한 장치 </a:t>
            </a:r>
            <a:r>
              <a:rPr lang="en-US" altLang="ko-KR" sz="2800" dirty="0"/>
              <a:t>(rate limiter)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EDABB6-A244-8602-32DC-D12BED4C33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dirty="0"/>
              <a:t>클라이언트 또는 서비스가 보내는 트래픽의 처리율</a:t>
            </a:r>
            <a:r>
              <a:rPr lang="en-US" altLang="ko-KR" sz="1600" dirty="0"/>
              <a:t>(rate)</a:t>
            </a:r>
            <a:r>
              <a:rPr lang="ko-KR" altLang="en-US" sz="1600" dirty="0"/>
              <a:t>을 제어하기 위한 장치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일정 기간 내에 전송되는 클라이언트의 요청 횟수를 임계치 이하로 유지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e.g. </a:t>
            </a:r>
            <a:r>
              <a:rPr lang="ko-KR" altLang="en-US" sz="1600" dirty="0"/>
              <a:t>사용자당 새 글을 올릴 수 있는 횟수를 초당 </a:t>
            </a:r>
            <a:r>
              <a:rPr lang="en-US" altLang="ko-KR" sz="1600" dirty="0"/>
              <a:t>2</a:t>
            </a:r>
            <a:r>
              <a:rPr lang="ko-KR" altLang="en-US" sz="1600" dirty="0"/>
              <a:t>회로 제한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Dos(Denial of Service) </a:t>
            </a:r>
            <a:r>
              <a:rPr lang="ko-KR" altLang="en-US" sz="1600" dirty="0"/>
              <a:t>공격에 의한 자원 고갈 방지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e.g.</a:t>
            </a:r>
            <a:r>
              <a:rPr lang="ko-KR" altLang="en-US" sz="1600" dirty="0"/>
              <a:t> 트위터 </a:t>
            </a:r>
            <a:r>
              <a:rPr lang="en-US" altLang="ko-KR" sz="1600" dirty="0"/>
              <a:t>-&gt; 3</a:t>
            </a:r>
            <a:r>
              <a:rPr lang="ko-KR" altLang="en-US" sz="1600" dirty="0"/>
              <a:t>시간 동안 </a:t>
            </a:r>
            <a:r>
              <a:rPr lang="en-US" altLang="ko-KR" sz="1600" dirty="0"/>
              <a:t>300</a:t>
            </a:r>
            <a:r>
              <a:rPr lang="ko-KR" altLang="en-US" sz="1600" dirty="0"/>
              <a:t>개 트윗까지 작성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비용 절감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서버를 많이 두지 않아도 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 err="1"/>
              <a:t>서드</a:t>
            </a:r>
            <a:r>
              <a:rPr lang="ko-KR" altLang="en-US" sz="1600" dirty="0"/>
              <a:t> 파티 </a:t>
            </a:r>
            <a:r>
              <a:rPr lang="en-US" altLang="ko-KR" sz="1600" dirty="0"/>
              <a:t>API</a:t>
            </a:r>
            <a:r>
              <a:rPr lang="ko-KR" altLang="en-US" sz="1600" dirty="0"/>
              <a:t> 사용시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호출수를</a:t>
            </a:r>
            <a:r>
              <a:rPr lang="ko-KR" altLang="en-US" sz="1600" dirty="0"/>
              <a:t> 제한하여 비용 절감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서버 과부하 방지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과도한 트래픽을 </a:t>
            </a:r>
            <a:r>
              <a:rPr lang="ko-KR" altLang="en-US" sz="1600" dirty="0" err="1"/>
              <a:t>걸러냄</a:t>
            </a:r>
            <a:endParaRPr lang="ko-KR" altLang="en-US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8486061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7CDF7-3E50-4B0B-FE02-BBD6136D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74FC76-28CB-594C-9989-D1559AE5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분산 환경에서 처리율 제한 장치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72F961-7566-16E7-6662-486803843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err="1"/>
              <a:t>풀어야할</a:t>
            </a:r>
            <a:r>
              <a:rPr lang="ko-KR" altLang="en-US" sz="1600" b="1" dirty="0"/>
              <a:t> 문제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동기화 이슈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처리율 제한 장치 서버가 </a:t>
            </a:r>
            <a:r>
              <a:rPr lang="ko-KR" altLang="en-US" sz="1600" dirty="0" err="1"/>
              <a:t>여러대면</a:t>
            </a:r>
            <a:r>
              <a:rPr lang="ko-KR" altLang="en-US" sz="1600" dirty="0"/>
              <a:t> 동기화가 필요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Sticky session: </a:t>
            </a:r>
            <a:r>
              <a:rPr lang="ko-KR" altLang="en-US" sz="1600" dirty="0"/>
              <a:t>권장하지 않음</a:t>
            </a:r>
            <a:r>
              <a:rPr lang="en-US" altLang="ko-KR" sz="1600" dirty="0"/>
              <a:t>. </a:t>
            </a:r>
            <a:r>
              <a:rPr lang="ko-KR" altLang="en-US" sz="1600" dirty="0"/>
              <a:t>규모확장 불가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각 장치가 중앙 집중형 데이터 저장소</a:t>
            </a:r>
            <a:r>
              <a:rPr lang="en-US" altLang="ko-KR" sz="1600" dirty="0"/>
              <a:t> </a:t>
            </a:r>
            <a:r>
              <a:rPr lang="ko-KR" altLang="en-US" sz="1600" dirty="0"/>
              <a:t>사용 권장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e.g. Redis</a:t>
            </a:r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CD0F09-89D0-5B32-82A8-A1F57112E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9"/>
          <a:stretch/>
        </p:blipFill>
        <p:spPr>
          <a:xfrm>
            <a:off x="838199" y="2161825"/>
            <a:ext cx="5915025" cy="2121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86D2B95-EAEC-8511-705F-A1E0C8F40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060" y="4283819"/>
            <a:ext cx="4390919" cy="190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8204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D8A8-FEDC-A5AF-09C6-DD259EFE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DA729D-66CB-76DA-7588-72FA7542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분산 환경에서 처리율 제한 장치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13B04E-93A9-08BA-ECDD-3C4812B5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err="1"/>
              <a:t>풀어야할</a:t>
            </a:r>
            <a:r>
              <a:rPr lang="ko-KR" altLang="en-US" sz="1600" b="1" dirty="0"/>
              <a:t> 문제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성능 최적화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사용자 트래픽을 가장 가까운 </a:t>
            </a:r>
            <a:r>
              <a:rPr lang="en-US" altLang="ko-KR" sz="1600" dirty="0"/>
              <a:t>Edge server</a:t>
            </a:r>
            <a:r>
              <a:rPr lang="ko-KR" altLang="en-US" sz="1600" dirty="0"/>
              <a:t>로 전달하여 </a:t>
            </a:r>
            <a:r>
              <a:rPr lang="en-US" altLang="ko-KR" sz="1600" dirty="0"/>
              <a:t>latency </a:t>
            </a:r>
            <a:r>
              <a:rPr lang="ko-KR" altLang="en-US" sz="1600" dirty="0"/>
              <a:t>줄이기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제한 장치 간 동기화시 최종 일관성 모델</a:t>
            </a:r>
            <a:r>
              <a:rPr lang="en-US" altLang="ko-KR" sz="1600" dirty="0"/>
              <a:t>(Eventual consistency model)</a:t>
            </a:r>
            <a:r>
              <a:rPr lang="ko-KR" altLang="en-US" sz="1600" dirty="0"/>
              <a:t>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모니터링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채택한 처리율 제한 알고리즘이 효과적인지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정의한 처리율 제한 규칙이 효과적인지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506765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0B0A1-AD55-ED5D-37C4-651AA65D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D01E3-9825-79BD-2FF4-1B45D1A5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그 외 언급할 수 있는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D97F31-0DDB-C8C1-A4C3-6438376C7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경성 또는 연성 처리율 제한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경성</a:t>
            </a:r>
            <a:r>
              <a:rPr lang="en-US" altLang="ko-KR" sz="1600" dirty="0"/>
              <a:t>(hard)</a:t>
            </a:r>
            <a:r>
              <a:rPr lang="ko-KR" altLang="en-US" sz="1600" dirty="0"/>
              <a:t> 처리율 제한</a:t>
            </a:r>
            <a:r>
              <a:rPr lang="en-US" altLang="ko-KR" sz="1600" dirty="0"/>
              <a:t>: </a:t>
            </a:r>
            <a:r>
              <a:rPr lang="ko-KR" altLang="en-US" sz="1600" dirty="0"/>
              <a:t>요청의 개수는 임계치를 절대 넘어설 수 없음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연성</a:t>
            </a:r>
            <a:r>
              <a:rPr lang="en-US" altLang="ko-KR" sz="1600" dirty="0"/>
              <a:t>(soft) </a:t>
            </a:r>
            <a:r>
              <a:rPr lang="ko-KR" altLang="en-US" sz="1600" dirty="0"/>
              <a:t>처리율 제한</a:t>
            </a:r>
            <a:r>
              <a:rPr lang="en-US" altLang="ko-KR" sz="1600" dirty="0"/>
              <a:t>: </a:t>
            </a:r>
            <a:r>
              <a:rPr lang="ko-KR" altLang="en-US" sz="1600" dirty="0"/>
              <a:t>잠시동안은 요청의 개수가 임계치를 절대 넘어설 수 있음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다양한 계층에서의 처리율 제한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앞서 설명한 것은 애플리케이션 계층에서의 처리율 제한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처리율 제한을 회피하기 위한 클라이언트 설계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클라이언트 측 캐시 사용 </a:t>
            </a:r>
            <a:r>
              <a:rPr lang="en-US" altLang="ko-KR" sz="1600" dirty="0"/>
              <a:t>-&gt; API</a:t>
            </a:r>
            <a:r>
              <a:rPr lang="ko-KR" altLang="en-US" sz="1600" dirty="0"/>
              <a:t> 호출 횟수 줄이기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짧은 시간 동안 너무 많은 메시지 보내지 않기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재시도 로직 </a:t>
            </a:r>
            <a:r>
              <a:rPr lang="ko-KR" altLang="en-US" sz="1600" dirty="0" err="1"/>
              <a:t>구현시</a:t>
            </a:r>
            <a:r>
              <a:rPr lang="ko-KR" altLang="en-US" sz="1600" dirty="0"/>
              <a:t> 충분한 </a:t>
            </a:r>
            <a:r>
              <a:rPr lang="ko-KR" altLang="en-US" sz="1600" dirty="0" err="1"/>
              <a:t>백오프</a:t>
            </a:r>
            <a:r>
              <a:rPr lang="en-US" altLang="ko-KR" sz="1600" dirty="0"/>
              <a:t>(back-off)</a:t>
            </a:r>
            <a:r>
              <a:rPr lang="ko-KR" altLang="en-US" sz="1600" dirty="0"/>
              <a:t> 시간 간격 두기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8735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C073-A7E6-9256-B6BF-A1CBD65B2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E214C-5062-1923-2C6A-BE6E5D02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처리율 제한 장치를 어디에 둘까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D555C-220A-685E-80AA-B3DAFBBC8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클라이언트 측</a:t>
            </a:r>
            <a:r>
              <a:rPr lang="en-US" altLang="ko-KR" sz="1600" dirty="0"/>
              <a:t>: </a:t>
            </a:r>
            <a:r>
              <a:rPr lang="ko-KR" altLang="en-US" sz="1600" dirty="0"/>
              <a:t>쉽게 </a:t>
            </a:r>
            <a:r>
              <a:rPr lang="ko-KR" altLang="en-US" sz="1600" dirty="0" err="1"/>
              <a:t>위변조가</a:t>
            </a:r>
            <a:r>
              <a:rPr lang="ko-KR" altLang="en-US" sz="1600" dirty="0"/>
              <a:t> 가능해 권장하지 않음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서버 측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처리율 제한 미들웨어 만들기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클라우드 </a:t>
            </a:r>
            <a:r>
              <a:rPr lang="ko-KR" altLang="en-US" sz="1600" dirty="0" err="1"/>
              <a:t>마이크로서비스의</a:t>
            </a:r>
            <a:r>
              <a:rPr lang="ko-KR" altLang="en-US" sz="1600" dirty="0"/>
              <a:t>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보통 </a:t>
            </a:r>
            <a:r>
              <a:rPr lang="en-US" altLang="ko-KR" sz="1600" dirty="0"/>
              <a:t>API </a:t>
            </a:r>
            <a:r>
              <a:rPr lang="ko-KR" altLang="en-US" sz="1600" dirty="0"/>
              <a:t>게이트웨이에 구현됨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초당 </a:t>
            </a:r>
            <a:r>
              <a:rPr lang="en-US" altLang="ko-KR" sz="1600" dirty="0"/>
              <a:t>2</a:t>
            </a:r>
            <a:r>
              <a:rPr lang="ko-KR" altLang="en-US" sz="1600" dirty="0"/>
              <a:t>개 요청으로 제한된 예시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C2AB526-9276-DB24-6385-A5BAC7BEAD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090521"/>
            <a:ext cx="5462578" cy="12568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F47265-D25A-2C88-6598-17443829DD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25"/>
          <a:stretch/>
        </p:blipFill>
        <p:spPr>
          <a:xfrm>
            <a:off x="1112272" y="4643021"/>
            <a:ext cx="5581492" cy="155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4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7F38D-301E-03F0-1B8B-FE686D530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021F5-0997-F1EE-A223-0C988BA4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처리율 제한 장치를 어디에 둘까</a:t>
            </a:r>
            <a:r>
              <a:rPr lang="en-US" altLang="ko-KR" sz="2800" dirty="0"/>
              <a:t>?</a:t>
            </a:r>
            <a:endParaRPr lang="ko-KR" altLang="en-US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13FA9F-1420-C1D2-8473-D9FFC5D6F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 err="1"/>
              <a:t>고려해야할</a:t>
            </a:r>
            <a:r>
              <a:rPr lang="ko-KR" altLang="en-US" sz="1600" b="1" dirty="0"/>
              <a:t> 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1. </a:t>
            </a:r>
            <a:r>
              <a:rPr lang="ko-KR" altLang="en-US" sz="1600" dirty="0"/>
              <a:t>현재 사용중인 기술 스택 점검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서버 측에 구현할 수 있을 정도로 효율적인 언어를 </a:t>
            </a:r>
            <a:r>
              <a:rPr lang="ko-KR" altLang="en-US" sz="1600" dirty="0" err="1"/>
              <a:t>사용중인지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캐시 서비스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2. </a:t>
            </a:r>
            <a:r>
              <a:rPr lang="ko-KR" altLang="en-US" sz="1600" dirty="0"/>
              <a:t>처리율 제한 알고리즘 결정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서버 측 구현</a:t>
            </a:r>
            <a:r>
              <a:rPr lang="en-US" altLang="ko-KR" sz="1600" dirty="0"/>
              <a:t>: </a:t>
            </a:r>
            <a:r>
              <a:rPr lang="ko-KR" altLang="en-US" sz="1600" dirty="0"/>
              <a:t>자유롭게 선택 가능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API </a:t>
            </a:r>
            <a:r>
              <a:rPr lang="ko-KR" altLang="en-US" sz="1600" dirty="0"/>
              <a:t>게이트웨이 사용</a:t>
            </a:r>
            <a:r>
              <a:rPr lang="en-US" altLang="ko-KR" sz="1600" dirty="0"/>
              <a:t>: </a:t>
            </a:r>
            <a:r>
              <a:rPr lang="ko-KR" altLang="en-US" sz="1600" dirty="0"/>
              <a:t>클라우드 사업자가 제공하므로 선택지 제한됨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3. </a:t>
            </a:r>
            <a:r>
              <a:rPr lang="ko-KR" altLang="en-US" sz="1600" dirty="0"/>
              <a:t>이미 </a:t>
            </a:r>
            <a:r>
              <a:rPr lang="en-US" altLang="ko-KR" sz="1600" dirty="0"/>
              <a:t>API </a:t>
            </a:r>
            <a:r>
              <a:rPr lang="ko-KR" altLang="en-US" sz="1600" dirty="0"/>
              <a:t>게이트웨이 </a:t>
            </a:r>
            <a:r>
              <a:rPr lang="ko-KR" altLang="en-US" sz="1600" dirty="0" err="1"/>
              <a:t>사용중이라면</a:t>
            </a:r>
            <a:r>
              <a:rPr lang="en-US" altLang="ko-KR" sz="1600" dirty="0"/>
              <a:t>,</a:t>
            </a:r>
            <a:r>
              <a:rPr lang="ko-KR" altLang="en-US" sz="1600" dirty="0"/>
              <a:t> 처리율 제한 기능도 </a:t>
            </a:r>
            <a:r>
              <a:rPr lang="ko-KR" altLang="en-US" sz="1600" dirty="0" err="1"/>
              <a:t>포함시켜야할</a:t>
            </a:r>
            <a:r>
              <a:rPr lang="ko-KR" altLang="en-US" sz="1600" dirty="0"/>
              <a:t> 수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4. </a:t>
            </a:r>
            <a:r>
              <a:rPr lang="ko-KR" altLang="en-US" sz="1600" dirty="0"/>
              <a:t>서버 측에 직접 구현할 인력이 있는지 판단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35887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BB49E-3EB6-EC90-C9C4-853A147AB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48186-53C7-286A-7E35-818A2B25D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토큰 버킷</a:t>
            </a:r>
            <a:r>
              <a:rPr lang="en-US" altLang="ko-KR" sz="2800" dirty="0"/>
              <a:t>(token bucket) </a:t>
            </a:r>
            <a:r>
              <a:rPr lang="ko-KR" altLang="en-US" sz="28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D288D2-E9CF-6673-48E2-3014B3794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간단하고 대중적임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인터넷 기업들이 보편적으로 사용 </a:t>
            </a:r>
            <a:r>
              <a:rPr lang="en-US" altLang="ko-KR" sz="1600" dirty="0"/>
              <a:t>e.g.) </a:t>
            </a:r>
            <a:r>
              <a:rPr lang="ko-KR" altLang="en-US" sz="1600" dirty="0"/>
              <a:t>아마존</a:t>
            </a:r>
            <a:r>
              <a:rPr lang="en-US" altLang="ko-KR" sz="1600" dirty="0"/>
              <a:t>, </a:t>
            </a:r>
            <a:r>
              <a:rPr lang="ko-KR" altLang="en-US" sz="1600" dirty="0"/>
              <a:t>스트라이프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버킷에 일정한 양의 토큰이 주기적으로 </a:t>
            </a:r>
            <a:r>
              <a:rPr lang="ko-KR" altLang="en-US" sz="1600" dirty="0" err="1"/>
              <a:t>채워짐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요청이 처리될 때 하나의 토큰을 사용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버킷이 가득 차면 여분의 토큰은 </a:t>
            </a:r>
            <a:r>
              <a:rPr lang="ko-KR" altLang="en-US" sz="1600" dirty="0" err="1"/>
              <a:t>버려짐</a:t>
            </a:r>
            <a:r>
              <a:rPr lang="ko-KR" altLang="en-US" sz="1600" dirty="0"/>
              <a:t> </a:t>
            </a:r>
            <a:r>
              <a:rPr lang="en-US" altLang="ko-KR" sz="1600" dirty="0"/>
              <a:t>(overflow)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E706E-AE43-9329-AA08-88116DB7D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162" y="2241611"/>
            <a:ext cx="2660998" cy="256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281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C674F-F62F-82E4-A800-1F130607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4C37B-533E-A03C-0A4E-F8F7CA6B4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토큰 버킷</a:t>
            </a:r>
            <a:r>
              <a:rPr lang="en-US" altLang="ko-KR" sz="2800" dirty="0"/>
              <a:t>(token bucket) </a:t>
            </a:r>
            <a:r>
              <a:rPr lang="ko-KR" altLang="en-US" sz="28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99C07-F9D7-28BB-F788-64E1F1324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요청이</a:t>
            </a:r>
            <a:r>
              <a:rPr lang="en-US" altLang="ko-KR" sz="1600" dirty="0"/>
              <a:t> </a:t>
            </a:r>
            <a:r>
              <a:rPr lang="ko-KR" altLang="en-US" sz="1600" dirty="0"/>
              <a:t>왔을 때</a:t>
            </a:r>
            <a:r>
              <a:rPr lang="en-US" altLang="ko-KR" sz="1600" dirty="0"/>
              <a:t>, </a:t>
            </a:r>
            <a:r>
              <a:rPr lang="ko-KR" altLang="en-US" sz="1600" dirty="0"/>
              <a:t>버킷에 토큰이 있는지 검사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  <a:r>
              <a:rPr lang="ko-KR" altLang="en-US" sz="1600" dirty="0"/>
              <a:t>토큰이 있을 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토큰 하나를 꺼내고 요청을 시스템에 전달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ii) </a:t>
            </a:r>
            <a:r>
              <a:rPr lang="ko-KR" altLang="en-US" sz="1600" dirty="0"/>
              <a:t>토큰이 없을 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해당 요청을 </a:t>
            </a:r>
            <a:r>
              <a:rPr lang="ko-KR" altLang="en-US" sz="1600" dirty="0" err="1"/>
              <a:t>드랍함</a:t>
            </a:r>
            <a:endParaRPr lang="en-US" altLang="ko-KR" sz="1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DB6E14-204A-247D-208B-4CAF0BFC65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44" t="1372" r="-1181" b="-1372"/>
          <a:stretch/>
        </p:blipFill>
        <p:spPr>
          <a:xfrm>
            <a:off x="5519320" y="1039827"/>
            <a:ext cx="5444602" cy="505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8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3F92B-34AB-8895-190B-B5EB338D1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3032BE-0727-AABC-61C8-8D61208B1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토큰 버킷</a:t>
            </a:r>
            <a:r>
              <a:rPr lang="en-US" altLang="ko-KR" sz="2800" dirty="0"/>
              <a:t>(token bucket) </a:t>
            </a:r>
            <a:r>
              <a:rPr lang="ko-KR" altLang="en-US" sz="28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EB9C79-2BE8-7C3E-92A0-E7223B542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b="1" dirty="0"/>
              <a:t>2</a:t>
            </a:r>
            <a:r>
              <a:rPr lang="ko-KR" altLang="en-US" sz="1600" b="1" dirty="0"/>
              <a:t>개 파라미터 사용</a:t>
            </a:r>
            <a:endParaRPr lang="en-US" altLang="ko-KR" sz="1600" b="1" dirty="0"/>
          </a:p>
          <a:p>
            <a:pPr marL="0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버킷 크기</a:t>
            </a:r>
            <a:r>
              <a:rPr lang="en-US" altLang="ko-KR" sz="1600" dirty="0"/>
              <a:t>: </a:t>
            </a:r>
            <a:r>
              <a:rPr lang="ko-KR" altLang="en-US" sz="1600" dirty="0"/>
              <a:t>버킷에 들어가는 토큰의 최대 개수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e.g.) 4</a:t>
            </a:r>
            <a:r>
              <a:rPr lang="ko-KR" altLang="en-US" sz="1600" dirty="0"/>
              <a:t>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토큰 공급률</a:t>
            </a:r>
            <a:r>
              <a:rPr lang="en-US" altLang="ko-KR" sz="1600" dirty="0"/>
              <a:t>(refill rate): </a:t>
            </a:r>
            <a:r>
              <a:rPr lang="ko-KR" altLang="en-US" sz="1600" dirty="0"/>
              <a:t>초당 공급되는 토큰 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e.g.) </a:t>
            </a:r>
            <a:r>
              <a:rPr lang="ko-KR" altLang="en-US" sz="1600" dirty="0"/>
              <a:t>분당 </a:t>
            </a:r>
            <a:r>
              <a:rPr lang="en-US" altLang="ko-KR" sz="1600" dirty="0"/>
              <a:t>4</a:t>
            </a:r>
          </a:p>
          <a:p>
            <a:pPr>
              <a:buFontTx/>
              <a:buChar char="-"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버킷을 몇 개 사용할지</a:t>
            </a:r>
            <a:r>
              <a:rPr lang="en-US" altLang="ko-KR" sz="1600" b="1" dirty="0"/>
              <a:t>?</a:t>
            </a:r>
          </a:p>
          <a:p>
            <a:pPr marL="0" indent="0">
              <a:buNone/>
            </a:pPr>
            <a:r>
              <a:rPr lang="en-US" altLang="ko-KR" sz="1600" dirty="0"/>
              <a:t>  - API </a:t>
            </a:r>
            <a:r>
              <a:rPr lang="ko-KR" altLang="en-US" sz="1600" dirty="0" err="1"/>
              <a:t>엔드포인트별로</a:t>
            </a:r>
            <a:r>
              <a:rPr lang="ko-KR" altLang="en-US" sz="1600" dirty="0"/>
              <a:t> 제한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e.g.</a:t>
            </a:r>
            <a:r>
              <a:rPr lang="ko-KR" altLang="en-US" sz="1600" dirty="0"/>
              <a:t> 사용자마다 포스팅</a:t>
            </a:r>
            <a:r>
              <a:rPr lang="en-US" altLang="ko-KR" sz="1600" dirty="0"/>
              <a:t>, </a:t>
            </a:r>
            <a:r>
              <a:rPr lang="ko-KR" altLang="en-US" sz="1600" dirty="0"/>
              <a:t>친구 추가</a:t>
            </a:r>
            <a:r>
              <a:rPr lang="en-US" altLang="ko-KR" sz="1600" dirty="0"/>
              <a:t>, </a:t>
            </a:r>
            <a:r>
              <a:rPr lang="ko-KR" altLang="en-US" sz="1600" dirty="0"/>
              <a:t>좋아요 버튼을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누르는 횟수를 제한 </a:t>
            </a:r>
            <a:r>
              <a:rPr lang="en-US" altLang="ko-KR" sz="1600" dirty="0"/>
              <a:t>-&gt; </a:t>
            </a:r>
            <a:r>
              <a:rPr lang="ko-KR" altLang="en-US" sz="1600" dirty="0"/>
              <a:t>사용자마다 </a:t>
            </a:r>
            <a:r>
              <a:rPr lang="en-US" altLang="ko-KR" sz="1600" dirty="0"/>
              <a:t>3</a:t>
            </a:r>
            <a:r>
              <a:rPr lang="ko-KR" altLang="en-US" sz="1600" dirty="0"/>
              <a:t>개 버킷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버킷 수 </a:t>
            </a:r>
            <a:r>
              <a:rPr lang="en-US" altLang="ko-KR" sz="1600" dirty="0"/>
              <a:t>= </a:t>
            </a:r>
            <a:r>
              <a:rPr lang="ko-KR" altLang="en-US" sz="1600" dirty="0"/>
              <a:t>제한할 </a:t>
            </a:r>
            <a:r>
              <a:rPr lang="ko-KR" altLang="en-US" sz="1600" dirty="0" err="1"/>
              <a:t>엔드포인트</a:t>
            </a:r>
            <a:r>
              <a:rPr lang="ko-KR" altLang="en-US" sz="1600" dirty="0"/>
              <a:t> 수 </a:t>
            </a:r>
            <a:r>
              <a:rPr lang="en-US" altLang="ko-KR" sz="1600" dirty="0"/>
              <a:t>x </a:t>
            </a:r>
            <a:r>
              <a:rPr lang="ko-KR" altLang="en-US" sz="1600" dirty="0"/>
              <a:t>사용자 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IP </a:t>
            </a:r>
            <a:r>
              <a:rPr lang="ko-KR" altLang="en-US" sz="1600" dirty="0"/>
              <a:t>주소별로 제한 </a:t>
            </a:r>
            <a:r>
              <a:rPr lang="en-US" altLang="ko-KR" sz="1600" dirty="0"/>
              <a:t>-&gt; IP </a:t>
            </a:r>
            <a:r>
              <a:rPr lang="ko-KR" altLang="en-US" sz="1600" dirty="0"/>
              <a:t>주소마다 버킷 하나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  </a:t>
            </a:r>
            <a:r>
              <a:rPr lang="en-US" altLang="ko-KR" sz="1600" dirty="0"/>
              <a:t>- </a:t>
            </a:r>
            <a:r>
              <a:rPr lang="ko-KR" altLang="en-US" sz="1600" dirty="0"/>
              <a:t>전체적인 시스템 처리율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- </a:t>
            </a:r>
            <a:r>
              <a:rPr lang="ko-KR" altLang="en-US" sz="1600" dirty="0"/>
              <a:t>모든 요청이 하나의 버킷을 공유하도록 함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7B06F42-84D2-DDF2-6A0A-383977788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906169"/>
            <a:ext cx="4374165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9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90404-B3F9-64EF-0A1A-495D94A06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252A79-9193-C0E2-3BEC-8B5D2A8EC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92899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토큰 버킷</a:t>
            </a:r>
            <a:r>
              <a:rPr lang="en-US" altLang="ko-KR" sz="2800" dirty="0"/>
              <a:t>(token bucket) </a:t>
            </a:r>
            <a:r>
              <a:rPr lang="ko-KR" altLang="en-US" sz="2800" dirty="0"/>
              <a:t>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E79E3E-6263-6F2C-8A45-C7E343E7B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2211"/>
            <a:ext cx="10125723" cy="52238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600" b="1" dirty="0"/>
              <a:t>장점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구현이 쉬움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메모리 사용 측면에서 효율적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짧은 시간에 집중되는 트래픽도 처리 가능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ko-KR" altLang="en-US" sz="1600" b="1" dirty="0"/>
              <a:t>단점</a:t>
            </a:r>
            <a:endParaRPr lang="en-US" altLang="ko-KR" sz="1600" b="1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버킷 크기</a:t>
            </a:r>
            <a:r>
              <a:rPr lang="en-US" altLang="ko-KR" sz="1600" dirty="0"/>
              <a:t>, </a:t>
            </a:r>
            <a:r>
              <a:rPr lang="ko-KR" altLang="en-US" sz="1600" dirty="0"/>
              <a:t>토큰 공급률 파라미터를 적절하게 튜닝하는 것이 어려움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330277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DC0D-EE59-8441-76C7-FAE2E7E5A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A4104-CDF7-21E1-1954-2AF89070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4021"/>
            <a:ext cx="10515600" cy="744584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누출 버킷</a:t>
            </a:r>
            <a:r>
              <a:rPr lang="en-US" altLang="ko-KR" sz="2800" dirty="0"/>
              <a:t>(leaky</a:t>
            </a:r>
            <a:r>
              <a:rPr lang="ko-KR" altLang="en-US" sz="2800" dirty="0"/>
              <a:t> </a:t>
            </a:r>
            <a:r>
              <a:rPr lang="en-US" altLang="ko-KR" sz="2800" dirty="0"/>
              <a:t>bucket)</a:t>
            </a:r>
            <a:r>
              <a:rPr lang="ko-KR" altLang="en-US" sz="2800" dirty="0"/>
              <a:t> 알고리즘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8AB401-9DC4-8767-6ECC-CADCC860B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22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토큰 버킷 알고리즘과 비슷하나 요청 처리율이 고정되어 있음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- </a:t>
            </a:r>
            <a:r>
              <a:rPr lang="ko-KR" altLang="en-US" sz="1600" dirty="0"/>
              <a:t>보통 </a:t>
            </a:r>
            <a:r>
              <a:rPr lang="en-US" altLang="ko-KR" sz="1600" dirty="0"/>
              <a:t>FIFO(First-In-First-Out) </a:t>
            </a:r>
            <a:r>
              <a:rPr lang="ko-KR" altLang="en-US" sz="1600" dirty="0"/>
              <a:t>큐로 구현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요청이 도착하면 큐가 가득 차 있는지 확인하고 빈 자리가 있을 경우에는 큐에 요청을 추가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큐가 </a:t>
            </a:r>
            <a:r>
              <a:rPr lang="ko-KR" altLang="en-US" sz="1600" i="0" dirty="0">
                <a:solidFill>
                  <a:srgbClr val="212529"/>
                </a:solidFill>
                <a:effectLst/>
                <a:latin typeface="-apple-system"/>
              </a:rPr>
              <a:t>가득 차 있는 경우에는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새 요청은 버림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marL="0" indent="0" algn="l">
              <a:buNone/>
            </a:pPr>
            <a:r>
              <a:rPr lang="en-US" altLang="ko-KR" sz="1600" b="0" i="0" dirty="0">
                <a:solidFill>
                  <a:srgbClr val="212529"/>
                </a:solidFill>
                <a:effectLst/>
                <a:latin typeface="-apple-system"/>
              </a:rPr>
              <a:t>- </a:t>
            </a:r>
            <a:r>
              <a:rPr lang="ko-KR" altLang="en-US" sz="1600" b="0" i="0" dirty="0">
                <a:solidFill>
                  <a:srgbClr val="212529"/>
                </a:solidFill>
                <a:effectLst/>
                <a:latin typeface="-apple-system"/>
              </a:rPr>
              <a:t>지정된 시간마다 큐에서 요청을 꺼내어 처리함</a:t>
            </a:r>
            <a:endParaRPr lang="en-US" altLang="ko-KR" sz="16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Tx/>
              <a:buChar char="-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sz="1400" b="0" i="0" dirty="0">
              <a:solidFill>
                <a:srgbClr val="212529"/>
              </a:solidFill>
              <a:effectLst/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EE2918A-748E-76C5-55F4-988CEB500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248" y="3350636"/>
            <a:ext cx="7235301" cy="2944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413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1466</Words>
  <Application>Microsoft Office PowerPoint</Application>
  <PresentationFormat>와이드스크린</PresentationFormat>
  <Paragraphs>246</Paragraphs>
  <Slides>22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-apple-system</vt:lpstr>
      <vt:lpstr>Malgun Gothic</vt:lpstr>
      <vt:lpstr>Malgun Gothic</vt:lpstr>
      <vt:lpstr>Arial</vt:lpstr>
      <vt:lpstr>Office 테마</vt:lpstr>
      <vt:lpstr> 처리율 제한 장치의 설계</vt:lpstr>
      <vt:lpstr>처리율 제한 장치 (rate limiter)</vt:lpstr>
      <vt:lpstr>처리율 제한 장치를 어디에 둘까?</vt:lpstr>
      <vt:lpstr>처리율 제한 장치를 어디에 둘까?</vt:lpstr>
      <vt:lpstr>토큰 버킷(token bucket) 알고리즘</vt:lpstr>
      <vt:lpstr>토큰 버킷(token bucket) 알고리즘</vt:lpstr>
      <vt:lpstr>토큰 버킷(token bucket) 알고리즘</vt:lpstr>
      <vt:lpstr>토큰 버킷(token bucket) 알고리즘</vt:lpstr>
      <vt:lpstr>누출 버킷(leaky bucket) 알고리즘</vt:lpstr>
      <vt:lpstr>누출 버킷(leaky bucket) 알고리즘</vt:lpstr>
      <vt:lpstr>고정 윈도 카운터(fixed window counter) 알고리즘</vt:lpstr>
      <vt:lpstr>고정 윈도 카운터(fixed window counter) 알고리즘</vt:lpstr>
      <vt:lpstr>이동 윈도 로깅(sliding window log) 알고리즘</vt:lpstr>
      <vt:lpstr>이동 윈도 카운터(sliding window counter) 알고리즘</vt:lpstr>
      <vt:lpstr>개략적 아키텍처</vt:lpstr>
      <vt:lpstr>처리율 제한 규칙</vt:lpstr>
      <vt:lpstr>처리율 한도 초과됐을 때 트래픽 처리</vt:lpstr>
      <vt:lpstr>상세 설계</vt:lpstr>
      <vt:lpstr>분산 환경에서 처리율 제한 장치 구현</vt:lpstr>
      <vt:lpstr>분산 환경에서 처리율 제한 장치 구현</vt:lpstr>
      <vt:lpstr>분산 환경에서 처리율 제한 장치 구현</vt:lpstr>
      <vt:lpstr>그 외 언급할 수 있는 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Yunji Park</dc:creator>
  <cp:lastModifiedBy>Yunji Park</cp:lastModifiedBy>
  <cp:revision>33</cp:revision>
  <dcterms:created xsi:type="dcterms:W3CDTF">2025-03-04T14:22:54Z</dcterms:created>
  <dcterms:modified xsi:type="dcterms:W3CDTF">2025-03-04T17:58:39Z</dcterms:modified>
</cp:coreProperties>
</file>