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NanumGothicExtraBold"/>
      <p:bold r:id="rId34"/>
    </p:embeddedFont>
    <p:embeddedFont>
      <p:font typeface="Nanum Gothic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anumGothic-regular.fntdata"/><Relationship Id="rId12" Type="http://schemas.openxmlformats.org/officeDocument/2006/relationships/slide" Target="slides/slide7.xml"/><Relationship Id="rId34" Type="http://schemas.openxmlformats.org/officeDocument/2006/relationships/font" Target="fonts/NanumGothicExtraBo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NanumGothic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040093c1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040093c1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040093c1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040093c1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040093c1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040093c1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040093c1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040093c1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040093c1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4040093c1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040093c1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040093c1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040093c1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040093c1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040093c1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040093c1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040093c1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040093c1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040093c1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040093c1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b1f35f66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b1f35f6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040093c1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040093c1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040093c1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040093c1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040093c1d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4040093c1d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040093c1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4040093c1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040093c1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040093c1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040093c1d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040093c1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040093c1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4040093c1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040093c1d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4040093c1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040093c1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4040093c1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040093c1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040093c1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040093c1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040093c1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040093c1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040093c1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040093c1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040093c1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040093c1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040093c1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040093c1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040093c1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040093c1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040093c1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spidertrapexample.com/foo/bar/foo/bar/foo/bar/%E2%80%A6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latin typeface="Nanum Gothic"/>
                <a:ea typeface="Nanum Gothic"/>
                <a:cs typeface="Nanum Gothic"/>
                <a:sym typeface="Nanum Gothic"/>
              </a:rPr>
              <a:t>9</a:t>
            </a:r>
            <a:r>
              <a:rPr b="1" lang="ko">
                <a:latin typeface="Nanum Gothic"/>
                <a:ea typeface="Nanum Gothic"/>
                <a:cs typeface="Nanum Gothic"/>
                <a:sym typeface="Nanum Gothic"/>
              </a:rPr>
              <a:t>장. 웹 크롤러 설계</a:t>
            </a:r>
            <a:endParaRPr b="1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11700" y="3159775"/>
            <a:ext cx="8520600" cy="17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BFS도 문제가 있다! 1</a:t>
            </a:r>
            <a:endParaRPr b="1"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한 페이지에서 나오는 링크 상당수는 같은 서버로 되돌아간다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예시의 wikipedia 입장에선 이런 크롤러는 </a:t>
            </a:r>
            <a:r>
              <a:rPr b="1"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예의 없는 크롤러</a:t>
            </a: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이다.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236" y="43900"/>
            <a:ext cx="3761526" cy="31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11700" y="3159775"/>
            <a:ext cx="8520600" cy="17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BFS도 문제가 있다! 2</a:t>
            </a:r>
            <a:endParaRPr b="1"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표준 BFS 알고리즘은 URL 간 우선순위를 두지 않는다. 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모든 웹페이지가 같은 중요도를 가지지 않는다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236" y="43900"/>
            <a:ext cx="3761526" cy="31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554625"/>
            <a:ext cx="8520600" cy="40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하지만</a:t>
            </a:r>
            <a:endParaRPr sz="20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URL Frontier(미수집 URL 저장소)</a:t>
            </a:r>
            <a:r>
              <a:rPr lang="ko" sz="2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에서 해당 문제들을 해결 가능!</a:t>
            </a:r>
            <a:endParaRPr sz="20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예의(</a:t>
            </a:r>
            <a:r>
              <a:rPr lang="ko" sz="2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Politeness</a:t>
            </a:r>
            <a:r>
              <a:rPr lang="ko" sz="2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)</a:t>
            </a:r>
            <a:endParaRPr sz="20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URL 사이 우선순위</a:t>
            </a:r>
            <a:endParaRPr sz="20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0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신선도(freshness)</a:t>
            </a:r>
            <a:endParaRPr sz="20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311700" y="3383025"/>
            <a:ext cx="8520600" cy="15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예의</a:t>
            </a:r>
            <a:endParaRPr b="1"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동일 웹 사이트에 대해서는 한 번에 한 페이지만 요청하면 된다.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-&gt; 호스트명과 큐간의 관계를 만들면 된다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23" name="Google Shape;1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723925"/>
            <a:ext cx="3468475" cy="163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5000" y="0"/>
            <a:ext cx="2885925" cy="29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311700" y="3110700"/>
            <a:ext cx="8520600" cy="17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예의</a:t>
            </a:r>
            <a:endParaRPr b="1" sz="9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큐 라우터</a:t>
            </a:r>
            <a:r>
              <a:rPr lang="ko" sz="9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: 같은 호스트에 속한 URL이 항상 같은 큐로 가도록 보장</a:t>
            </a:r>
            <a:endParaRPr sz="9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매핑 테이블</a:t>
            </a:r>
            <a:r>
              <a:rPr lang="ko" sz="9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: 호스트 이름과 큐 사이의 관계를 보관하는 테이블</a:t>
            </a:r>
            <a:endParaRPr sz="9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FIFO 큐</a:t>
            </a:r>
            <a:r>
              <a:rPr lang="ko" sz="9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: 같은 호스트에 속한 URL은 언제나 같은 큐에 보관</a:t>
            </a:r>
            <a:endParaRPr sz="9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큐 선택기</a:t>
            </a:r>
            <a:r>
              <a:rPr lang="ko" sz="9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: 큐들을 순회하며 큐에서 URL을 꺼내 작업 스레드에 전달</a:t>
            </a:r>
            <a:endParaRPr sz="9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9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작업 스레드</a:t>
            </a:r>
            <a:r>
              <a:rPr lang="ko" sz="9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: 전달된 URL을 다운로드</a:t>
            </a:r>
            <a:endParaRPr sz="9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00" y="0"/>
            <a:ext cx="2885925" cy="292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723925"/>
            <a:ext cx="3468475" cy="16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idx="1" type="body"/>
          </p:nvPr>
        </p:nvSpPr>
        <p:spPr>
          <a:xfrm>
            <a:off x="311700" y="3110700"/>
            <a:ext cx="8520600" cy="17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URL 사이 우선순위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순위 결정장치</a:t>
            </a:r>
            <a:r>
              <a:rPr lang="ko" sz="1300">
                <a:solidFill>
                  <a:schemeClr val="dk1"/>
                </a:solidFill>
              </a:rPr>
              <a:t>: URL을 입력받아 우선순위 계산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큐</a:t>
            </a:r>
            <a:r>
              <a:rPr lang="ko" sz="1300">
                <a:solidFill>
                  <a:schemeClr val="dk1"/>
                </a:solidFill>
              </a:rPr>
              <a:t>: 여러 큐들 사이에 우선순위가 있음. 우선순위가 높으면 선택될 확률이 높아짐.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큐 선택기</a:t>
            </a:r>
            <a:r>
              <a:rPr lang="ko" sz="1300">
                <a:solidFill>
                  <a:schemeClr val="dk1"/>
                </a:solidFill>
              </a:rPr>
              <a:t>: 임의 큐에서 URL을 꺼내는 역할. 순위가 높은 큐에서 더 자주 꺼냄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3700" y="93225"/>
            <a:ext cx="2936601" cy="30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3725600"/>
            <a:ext cx="8520600" cy="11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전체 설계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전면 큐: 우선순위 결정 과정 처리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후면 큐: 예의바르게 동작하도록 보장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950" y="0"/>
            <a:ext cx="2120104" cy="372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11700" y="296600"/>
            <a:ext cx="8520600" cy="45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신선도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웹 페이지는 수시로 추가 되고, 변경 되고, 삭제된다.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이미 다운 받은 페이지라고 해도 주기적으로 재수집(Recrawl)이 필요하다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하지만 재수집은 많은 자원이 필요하다.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최적화 전략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웹 페이지 변경 이력 활용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우선순위를 활용하여 중요한 페이지는 더 자주 재수집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296600"/>
            <a:ext cx="8520600" cy="45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URL Frontier를 위한 지속성 저장장치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검색엔진을 위한 크롤러가 처리해야할 URL은 수억 개에 달한다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모두 메모리 저장</a:t>
            </a:r>
            <a:r>
              <a:rPr lang="ko" sz="1500">
                <a:solidFill>
                  <a:schemeClr val="dk1"/>
                </a:solidFill>
              </a:rPr>
              <a:t>: 안정성이나 규모 확장성에서 좋지 않음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모두 디스크 저장</a:t>
            </a:r>
            <a:r>
              <a:rPr lang="ko" sz="1500">
                <a:solidFill>
                  <a:schemeClr val="dk1"/>
                </a:solidFill>
              </a:rPr>
              <a:t>: 느려서 쉽게 병목 지점이 된다.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절충안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대부분의 URL은 디스크에 저장 하지만 IO 비용을 줄이기 위해 메모리 버퍼에 큐를 둔다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버퍼에 있는 데이터는 주기적으로 디스크에 기록할 것이다.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idx="1" type="body"/>
          </p:nvPr>
        </p:nvSpPr>
        <p:spPr>
          <a:xfrm>
            <a:off x="311700" y="2459625"/>
            <a:ext cx="8520600" cy="24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HTML 다운로더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Robots.txt 는 웹사이트와 크롤러가 소통하는 일반적인 방법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해당 파일에 크롤러가 수집해도 되는 페이지 목록이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위 이미지는 naver.com의 robots.txt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robots.txt를 매번 다운 받는 것을 피하기 위해 주기적으로 캐시에 저장해둔다고 한다.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59" name="Google Shape;1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1089700"/>
            <a:ext cx="62674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3725600"/>
            <a:ext cx="8520600" cy="14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크롤러(Crawler)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robot 또는 spider로 불림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웹에 새로 올라오거나 갱신된 컨텐츠를 찾아내는 것이 주된 목적인 시스템</a:t>
            </a:r>
            <a:endParaRPr sz="2000">
              <a:solidFill>
                <a:schemeClr val="dk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488" y="0"/>
            <a:ext cx="3529027" cy="372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3132400"/>
            <a:ext cx="8520600" cy="17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HTML 다운로더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성능 최적화1: 분산 크롤링</a:t>
            </a:r>
            <a:endParaRPr b="1" sz="1500">
              <a:solidFill>
                <a:schemeClr val="dk1"/>
              </a:solidFill>
            </a:endParaRPr>
          </a:p>
        </p:txBody>
      </p:sp>
      <p:pic>
        <p:nvPicPr>
          <p:cNvPr id="165" name="Google Shape;1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589" y="152425"/>
            <a:ext cx="3756825" cy="32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11700" y="716175"/>
            <a:ext cx="8520600" cy="41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HTML 다운로더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성능 최적화2: </a:t>
            </a:r>
            <a:r>
              <a:rPr b="1" lang="ko" sz="1500">
                <a:solidFill>
                  <a:schemeClr val="dk1"/>
                </a:solidFill>
              </a:rPr>
              <a:t>도메인 이름 변환 결과 캐시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DNS resolver는 크롤러 성능의 병목 중 하나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DNS 요청을 보내고 결과를 받는 작업의 동기적 특성 때문이다.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해결법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DNS 조회 결과로 얻어진 도메인 이름과 IP 주소 사이의 관계를 캐시해두고 크론 잡을 돌려 주기적으로 갱신하도록 한다. 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311700" y="716175"/>
            <a:ext cx="8520600" cy="41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HTML 다운로더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성능 최적화3: </a:t>
            </a:r>
            <a:r>
              <a:rPr b="1" lang="ko" sz="1500">
                <a:solidFill>
                  <a:schemeClr val="dk1"/>
                </a:solidFill>
              </a:rPr>
              <a:t>지역성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크롤링 수행하는 서버를 지역별로 분산한다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크롤링 서버가 크롤링 대상 서버와 지역적으로 가까우면 페이지 다운로드 시간이 줄어들 것이다.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311700" y="716175"/>
            <a:ext cx="8520600" cy="41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HTML 다운로더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성능 최적화4: </a:t>
            </a:r>
            <a:r>
              <a:rPr b="1" lang="ko" sz="1500">
                <a:solidFill>
                  <a:schemeClr val="dk1"/>
                </a:solidFill>
              </a:rPr>
              <a:t>짧은 타임아웃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어떤 웹 서버는 응답이 느리거나 아예 동작하지 않는다.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타임아웃을 지정해서 일정시간 응답이 없으면 다음으로 넘어가도록 한다.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11700" y="2741750"/>
            <a:ext cx="8520600" cy="215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HTML 다운로더 </a:t>
            </a:r>
            <a:r>
              <a:rPr b="1" lang="ko" sz="1500">
                <a:solidFill>
                  <a:schemeClr val="dk1"/>
                </a:solidFill>
              </a:rPr>
              <a:t>안정성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다운로더 서버들에 안정해시를 적용한다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이를 통해 다운로더 서버를 쉽게 추가, 삭제할 수 있다.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86" name="Google Shape;18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175" y="181350"/>
            <a:ext cx="3587651" cy="279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311700" y="499150"/>
            <a:ext cx="8520600" cy="43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HTML 다운로더 안정성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그 외에도 아래 사항을 적용하여 안정성을 높일 수 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크롤링 상태 및 수집 데이터 저장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예외 처리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데이터 검증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idx="1" type="body"/>
          </p:nvPr>
        </p:nvSpPr>
        <p:spPr>
          <a:xfrm>
            <a:off x="311700" y="3436225"/>
            <a:ext cx="8520600" cy="14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확장성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시스템은 진화하기 마련이다.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확장 모듈 형태로 시스템을 구성하여 변화에 대응할 수 있도록 한다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97" name="Google Shape;19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350" y="210275"/>
            <a:ext cx="4751303" cy="32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idx="1" type="body"/>
          </p:nvPr>
        </p:nvSpPr>
        <p:spPr>
          <a:xfrm>
            <a:off x="311700" y="629375"/>
            <a:ext cx="8520600" cy="42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문제 있는 컨텐츠 감지 및 회피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중복 컨텐츠: 웹 콘텐츠의 30% 가량은 중복이다. 해시나 체크섬을 사용하여 쉽게 탐지 가능하다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거미 덫: 크롤러를 무한 루프에 빠지도록 설계한 웹 페이지. URL의 최대 길이를 제한하면 특정 케이스는 회피할 수 있지만 모든 종류의 덫을 피하는 방법은 없다. 한 가지 방법은 사람이 수작업으로 덫을 확인하고 덫이 있는 사이트를 크롤러 탐색 대상에서 제외하거나 URL 필터 목록에 걸어두는 것이다.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 u="sng">
                <a:solidFill>
                  <a:schemeClr val="hlink"/>
                </a:solidFill>
                <a:hlinkClick r:id="rId3"/>
              </a:rPr>
              <a:t>www.spidertrapexample.com/foo/bar/foo/bar/foo/bar/…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데이터 노이즈: 광고, 스팸, 스크립트 코드 등은 도움될 것 없으니 가능하면 제외해야 한다.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0"/>
          <p:cNvSpPr txBox="1"/>
          <p:nvPr>
            <p:ph idx="1" type="body"/>
          </p:nvPr>
        </p:nvSpPr>
        <p:spPr>
          <a:xfrm>
            <a:off x="311700" y="554625"/>
            <a:ext cx="8520600" cy="40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500">
                <a:solidFill>
                  <a:schemeClr val="dk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끝</a:t>
            </a:r>
            <a:endParaRPr sz="2000">
              <a:solidFill>
                <a:schemeClr val="dk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554625"/>
            <a:ext cx="8520600" cy="40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크롤러(Crawler) </a:t>
            </a:r>
            <a:r>
              <a:rPr lang="ko" sz="2500">
                <a:solidFill>
                  <a:schemeClr val="dk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사용처</a:t>
            </a:r>
            <a:endParaRPr sz="2500">
              <a:solidFill>
                <a:schemeClr val="dk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검색엔진 인덱싱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웹 아카이빙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웹 마이닝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웹 모니터링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554625"/>
            <a:ext cx="8520600" cy="40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가상 인터뷰 내 요구사항 및 가정</a:t>
            </a:r>
            <a:endParaRPr sz="2500">
              <a:solidFill>
                <a:schemeClr val="dk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매달 10억개 페이지 다운로드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QPS(Queries Per Second) = 400 페이지/초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최대 QPS = QPS * 2 = 800 페이지/초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웹페이지 크기 평균 = 500k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매월 저장 용량 = 500TB/월 (10억 페이지 * 500k)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5년간 저장 시 용량 = 500TB * 12개월 * 5년 = 30PB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4391150"/>
            <a:ext cx="8520600" cy="75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500">
                <a:solidFill>
                  <a:schemeClr val="dk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개략적 설계안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951" y="130725"/>
            <a:ext cx="5230100" cy="39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0" y="3400075"/>
            <a:ext cx="9144000" cy="17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seed URLs: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크롤링을 시작하는 출발점. 시작 URL로 무엇을 정할지에 정답은 없다. 시스템의 목적에 따라 창의적으로 고를 것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URL Frontier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: 다운로드할 URL 저장소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HTML Downloader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: 인터넷에서 웹페이지를 다운로드하는 컴포넌트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DNS Resolver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: URL을 IP로 변환해주는 컴포넌트</a:t>
            </a:r>
            <a:endParaRPr sz="12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Contents Parser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: 파싱과 검증을 담당하는 컴포넌트</a:t>
            </a:r>
            <a:endParaRPr sz="1200">
              <a:solidFill>
                <a:schemeClr val="dk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113" y="195825"/>
            <a:ext cx="4391775" cy="310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0" y="3038350"/>
            <a:ext cx="9144000" cy="21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Content Seen?</a:t>
            </a:r>
            <a:r>
              <a:rPr lang="ko" sz="1100">
                <a:solidFill>
                  <a:schemeClr val="dk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: </a:t>
            </a:r>
            <a:r>
              <a:rPr lang="ko" sz="11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웹 컨텐츠의 중복 여부 확인을 담당하는 컴포넌트. 해시 값으로 비교하는게 효과적</a:t>
            </a:r>
            <a:endParaRPr sz="11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Content Storage</a:t>
            </a:r>
            <a:r>
              <a:rPr lang="ko" sz="11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: HTML</a:t>
            </a:r>
            <a:r>
              <a:rPr lang="ko" sz="11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을 저장하는 스토리지. 요구 사항에 따라 적절한 기술을 선택. 본 설계안에서는 대부분의 데이터는 디스크로 저장하고 인기 있는 콘텐츠만 메모리에 두어 지연시간을 줄이는 전략을 선택</a:t>
            </a:r>
            <a:endParaRPr sz="11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Link Extractor</a:t>
            </a:r>
            <a:r>
              <a:rPr lang="ko" sz="11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: HTML </a:t>
            </a:r>
            <a:r>
              <a:rPr lang="ko" sz="11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페이지를 파싱하여 링크를 추출하는 컴포넌트. 상대 경로를 절대 경로로 변경</a:t>
            </a:r>
            <a:endParaRPr sz="11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URL Filter</a:t>
            </a:r>
            <a:r>
              <a:rPr lang="ko" sz="11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: 특정 콘텐츠 타입, 파일 확장자를 갖는 URL, 접속시 오류가 발생하는 URL, 접근 제외 목록에 등록된 URL 등을 크롤링 대상에서 배제하는 역할</a:t>
            </a:r>
            <a:endParaRPr sz="11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URL Seen?</a:t>
            </a:r>
            <a:r>
              <a:rPr lang="ko" sz="11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: 이미 방문한 URL인지 확인하는 컴포넌트. </a:t>
            </a:r>
            <a:r>
              <a:rPr b="1" lang="ko" sz="11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블룸 필터</a:t>
            </a:r>
            <a:r>
              <a:rPr lang="ko" sz="11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나 해시 테이블이 널리 쓰인다.</a:t>
            </a:r>
            <a:endParaRPr sz="11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URL Storage</a:t>
            </a:r>
            <a:r>
              <a:rPr lang="ko" sz="11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: 이미 방문한 URL을 보관하는 저장소</a:t>
            </a:r>
            <a:endParaRPr sz="11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249" y="0"/>
            <a:ext cx="4117500" cy="29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554625"/>
            <a:ext cx="8520600" cy="40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상세 설계</a:t>
            </a:r>
            <a:endParaRPr sz="2000">
              <a:solidFill>
                <a:schemeClr val="dk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DFS vs BFS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미수집 URL 저장소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HTML 다운로더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안정성 확보 전략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확장성 확보 전략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문제있는 콘텐츠 감지 및 회피 전략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311700" y="3159775"/>
            <a:ext cx="8520600" cy="17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DFS vs BFS</a:t>
            </a:r>
            <a:endParaRPr b="1"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웹은 direct graph와 마찬가지다.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탐색을 위해 DFS, BFS를 쓸 수 있겠지만 DFS는 좋은 선택이 아니다. 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깊이가 얼마나 될지 가늠할 수 없기 때문이다.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그래서 보통 BFS를 많이 쓴다.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236" y="43900"/>
            <a:ext cx="3761526" cy="31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