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9212bbcc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9212bbcc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9212bbcc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9212bbcc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212bbcc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9212bbcc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9212bbcc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9212bbcc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9212bbcc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9212bbcc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9212bbcc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9212bbcc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9212bbcc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9212bbcc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9212bbcc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9212bbcc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9212bbcc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9212bbcc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9212bbcc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9212bbcc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212bbc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212bbc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9212bbcc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9212bbcc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9212bbc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9212bbc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9212bbc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9212bbc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9212bbc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9212bbc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9212bbcc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9212bbcc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9212bbcc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9212bbc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9212bbcc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9212bbc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9212bbc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9212bbc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700"/>
              <a:t>1장. 사용자 수에 따른 규모 확장성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캐시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698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525"/>
              <a:t>캐시 사용시 유의할 점</a:t>
            </a:r>
            <a:endParaRPr sz="1525"/>
          </a:p>
          <a:p>
            <a:pPr indent="-325437" lvl="0" marL="457200" rtl="0" algn="l">
              <a:spcBef>
                <a:spcPts val="1200"/>
              </a:spcBef>
              <a:spcAft>
                <a:spcPts val="0"/>
              </a:spcAft>
              <a:buSzPts val="1525"/>
              <a:buChar char="-"/>
            </a:pPr>
            <a:r>
              <a:rPr lang="ko" sz="1525"/>
              <a:t>데이터 갱신은 자주 일어나지 않지만 조회가 빈번할 때 적절</a:t>
            </a:r>
            <a:endParaRPr sz="1525"/>
          </a:p>
          <a:p>
            <a:pPr indent="-325437" lvl="0" marL="457200" rtl="0" algn="l">
              <a:spcBef>
                <a:spcPts val="0"/>
              </a:spcBef>
              <a:spcAft>
                <a:spcPts val="0"/>
              </a:spcAft>
              <a:buSzPts val="1525"/>
              <a:buChar char="-"/>
            </a:pPr>
            <a:r>
              <a:rPr lang="ko" sz="1525"/>
              <a:t>휘발성이므로 영속적으로 보관할 데이터에는 적절하지 않음.</a:t>
            </a:r>
            <a:endParaRPr sz="1525"/>
          </a:p>
          <a:p>
            <a:pPr indent="-325437" lvl="0" marL="457200" rtl="0" algn="l">
              <a:spcBef>
                <a:spcPts val="0"/>
              </a:spcBef>
              <a:spcAft>
                <a:spcPts val="0"/>
              </a:spcAft>
              <a:buSzPts val="1525"/>
              <a:buChar char="-"/>
            </a:pPr>
            <a:r>
              <a:rPr lang="ko" sz="1525"/>
              <a:t>적절한 만료(expire) 정책 필요. 너무 짧으면 성능 완화 정도가 줄어들고, 너무 길면 일관되지 않을 확률이 높아진다.</a:t>
            </a:r>
            <a:endParaRPr sz="1525"/>
          </a:p>
          <a:p>
            <a:pPr indent="-325437" lvl="0" marL="457200" rtl="0" algn="l">
              <a:spcBef>
                <a:spcPts val="0"/>
              </a:spcBef>
              <a:spcAft>
                <a:spcPts val="0"/>
              </a:spcAft>
              <a:buSzPts val="1525"/>
              <a:buChar char="-"/>
            </a:pPr>
            <a:r>
              <a:rPr lang="ko" sz="1525"/>
              <a:t>원본을 갱신하는 연산과 캐시를 갱신하는 연산이 단일 트랜잭션으로 처리 되지 않을 경우 일관성 유지가 어렵다</a:t>
            </a:r>
            <a:endParaRPr sz="1525"/>
          </a:p>
          <a:p>
            <a:pPr indent="-325437" lvl="0" marL="457200" rtl="0" algn="l">
              <a:spcBef>
                <a:spcPts val="0"/>
              </a:spcBef>
              <a:spcAft>
                <a:spcPts val="0"/>
              </a:spcAft>
              <a:buSzPts val="1525"/>
              <a:buChar char="-"/>
            </a:pPr>
            <a:r>
              <a:rPr lang="ko" sz="1525"/>
              <a:t>캐시를 한대만 두면 SPOF가 될 수 있다.</a:t>
            </a:r>
            <a:endParaRPr sz="1525"/>
          </a:p>
          <a:p>
            <a:pPr indent="-325437" lvl="0" marL="457200" rtl="0" algn="l">
              <a:spcBef>
                <a:spcPts val="0"/>
              </a:spcBef>
              <a:spcAft>
                <a:spcPts val="0"/>
              </a:spcAft>
              <a:buSzPts val="1525"/>
              <a:buChar char="-"/>
            </a:pPr>
            <a:r>
              <a:rPr lang="ko" sz="1525"/>
              <a:t>캐시 메모리는 얼마나 크게 잡을 것인가? 메모리가 부족하면 eviction이 자주 발생해서 성능이 떨어진다. 해결법은 메모리 과할당</a:t>
            </a:r>
            <a:endParaRPr sz="1525"/>
          </a:p>
          <a:p>
            <a:pPr indent="-325437" lvl="0" marL="457200" rtl="0" algn="l">
              <a:spcBef>
                <a:spcPts val="0"/>
              </a:spcBef>
              <a:spcAft>
                <a:spcPts val="0"/>
              </a:spcAft>
              <a:buSzPts val="1525"/>
              <a:buChar char="-"/>
            </a:pPr>
            <a:r>
              <a:rPr lang="ko" sz="1525"/>
              <a:t>새 데이터 캐싱시 메모리가 꽉차면 기존 캐시 데이터를 내보내야 하고 이것을 eviction이라 한다. eviction 정책은 어떻게 할 것인가? LRU? LFU? FIFO?</a:t>
            </a:r>
            <a:endParaRPr sz="15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CDN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고려할 사항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비용: 보통 제 3 사업자에 의해 운용됨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시의성이 중요한 컨텐츠의 경우 적절한 만료시한이 필요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CDN 장애 대응: CDN 장애시, 클라이언트가 원본 서버 호출하도록 구성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콘텐츠 무효화: 만료되지 않은 컨텐츠에 대한 제공 제어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API 호출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버저닝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700" y="805425"/>
            <a:ext cx="4902899" cy="223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663" y="3184140"/>
            <a:ext cx="4652971" cy="179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무상태 웹 계층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만약 서버마다 사용자의 세션 데이터를 상태 관리하게 된다면 기존과 다른 서버로 요청을 보냈을 때 세션 유지가 안될 것이다. </a:t>
            </a:r>
            <a:endParaRPr sz="13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100" y="1094150"/>
            <a:ext cx="4902901" cy="30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무상태 웹 계층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무상태 웹 계층이란?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/>
              <a:t>웹 서버의 상태정보(e.g. 사용자 세션 데이터)를 지속성 저장소(e.g. RDB, NOSQL)에 저장하도록 하는 것</a:t>
            </a:r>
            <a:endParaRPr sz="13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04563"/>
            <a:ext cx="38561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무상태 웹 계층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무상태 웹 계층, 캐시, CDN을 고려한 설계</a:t>
            </a:r>
            <a:endParaRPr sz="13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025" y="645900"/>
            <a:ext cx="4253325" cy="4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센터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서비스의 가용성과 성능을 위해 데이터센터도 다중화할 수 있다.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- geo DNS routing : 장애가 없는 상황에서 사용자 위치 기준으로 가장 가까운 데이터 센터로 라우팅 하는 것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- 기술적 난제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    - 트래픽 우회: geo DNS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    - 데이터 동기화: 데이터를 여러 데이터 센터에 걸쳐 다중화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    - 테스트와 배포: 데이터 센터별로 일관성 있는 테스트, 배포 시스템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425" y="646076"/>
            <a:ext cx="4420475" cy="42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메시지 큐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7954500" cy="1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시스템을 더 큰 규모로 확장하기 위해서는 시스템의 컴포넌트를 분리하여 각기 독립적으로 확장하게 하고 싶다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/>
              <a:t>서비스간 결합을 느슨하게 만듦 → 규모 확장성이 보장되어야 하는 안정적인 애플리케이션 구축에 도움</a:t>
            </a:r>
            <a:endParaRPr sz="13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00" y="3157300"/>
            <a:ext cx="56673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로그, 메트릭, 자동화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로그</a:t>
            </a:r>
            <a:endParaRPr sz="1300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300"/>
              <a:t>로그는 서버단위로 확인할 수도 있지만 단일 서비스로 모아주는 도구를 사용하면 더 편리하다.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메트릭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    - 호스트 단위 메트릭: CPU, 메모리, 디스크 I/O 등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    - 종합 메트릭: DB 계층 성능, 캐시 계층 성능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    - 핵심 비즈니스 메트릭: DAU, retention, revenue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- 자동화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/>
              <a:t>    - CI, 빌드, 테스트, 배포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525" y="304650"/>
            <a:ext cx="3896893" cy="45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규모 확장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수직적 확장의 단점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CPU, RAM을 무한히 증설할 수 없음. 결국 감당할 수 없는 시점이 올 수 있다.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SPOF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가격 문제</a:t>
            </a:r>
            <a:endParaRPr sz="1300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300" y="1382875"/>
            <a:ext cx="4902901" cy="292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규모 확장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데이터베이스의 수평적 확장을 샤딩이라고도 부른다 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파티셔닝 키(=샤딩 키)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풀어야할 문제</a:t>
            </a:r>
            <a:endParaRPr sz="13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300"/>
              <a:t>데이터 재샤딩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300"/>
              <a:t>언제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300"/>
              <a:t>샤드 소진(shard exhaustion)</a:t>
            </a:r>
            <a:endParaRPr sz="1300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300"/>
              <a:t>하나의 샤드로 감당이 어려울 때</a:t>
            </a:r>
            <a:endParaRPr sz="1300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300"/>
              <a:t>skew가 생길 때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300"/>
              <a:t>해결: 안정 해시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300"/>
              <a:t>유명인사: aka 핫 스팟 키. skew로 인한 문제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300"/>
              <a:t>조인과 비정규화: 샤딩하면 조인하기 어려워지니 비정규화로 푼다는 얘기</a:t>
            </a:r>
            <a:endParaRPr sz="1300"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425" y="379100"/>
            <a:ext cx="3624600" cy="467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챕터에서 하고자 하는 말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ko" sz="1302"/>
              <a:t>백만 이상의 사용자를 감당할 수 있는 서비스를 </a:t>
            </a:r>
            <a:r>
              <a:rPr b="1" lang="ko" sz="1302"/>
              <a:t>만드는 방법에 대한 개요를 step by step 으로 설명</a:t>
            </a:r>
            <a:endParaRPr b="1"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ko" sz="1277"/>
              <a:t>- 웹 계층은 무상태 계층으로</a:t>
            </a:r>
            <a:endParaRPr sz="127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ko" sz="1277"/>
              <a:t>- 모든 계층에 다중화 도입</a:t>
            </a:r>
            <a:endParaRPr sz="127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ko" sz="1277"/>
              <a:t>- 가능한한 많은 데이터 캐시</a:t>
            </a:r>
            <a:endParaRPr sz="127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ko" sz="1277"/>
              <a:t>- 여러 데이터센터 지원</a:t>
            </a:r>
            <a:endParaRPr sz="127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ko" sz="1277"/>
              <a:t>- 정적 콘텐츠는 CDN으로</a:t>
            </a:r>
            <a:endParaRPr sz="127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ko" sz="1277"/>
              <a:t>- 데이터 계층은 샤딩을 통해 규모 확장</a:t>
            </a:r>
            <a:endParaRPr sz="127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ko" sz="1277"/>
              <a:t>- 각 계층은 독립적 서비스로 분할</a:t>
            </a:r>
            <a:endParaRPr sz="127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ko" sz="1277"/>
              <a:t>- 시스템을 지속 모니터링 하고 자동화 도구들을 활용할 것</a:t>
            </a:r>
            <a:endParaRPr sz="127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아키텍처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725" y="189925"/>
            <a:ext cx="4488851" cy="48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 서버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3198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웹앱과 모바일 앱의 HTML 페이지 요청을 처리하는 서비스의 간단한 아키텍처</a:t>
            </a:r>
            <a:endParaRPr sz="13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500" y="1152475"/>
            <a:ext cx="5434751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계층을 나누면 그 각각을 독립적으로 확장해 갈 수 있다.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계층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웹 계층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데이터베이스 계층 </a:t>
            </a:r>
            <a:endParaRPr sz="13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300" y="1152475"/>
            <a:ext cx="5207701" cy="332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어떤 데이터베이스를 선택할 것인가?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NOSQL가 적절한 상황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    - low latency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    - unstructured data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    - 데이터를 직렬화 하거나 역직렬화할 수 있기만 하면 됨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    - 아주 많은 양의 데이터를 저장할 필요가 있을 때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300" y="1152475"/>
            <a:ext cx="5207701" cy="332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vs 수평적 규모 확장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수직적 규모 확장의 단점</a:t>
            </a:r>
            <a:endParaRPr sz="13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300"/>
              <a:t>규모 확장 Limit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300"/>
              <a:t>HA 부족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따라서 대규모 애플리케이션 지원에는 수평적 규모 확장이 적절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서버의 개수가 여러개로 늘어나게 되고(=</a:t>
            </a:r>
            <a:r>
              <a:rPr lang="ko" sz="1300"/>
              <a:t>서버 다중화)</a:t>
            </a:r>
            <a:r>
              <a:rPr lang="ko" sz="1300"/>
              <a:t>, 부하를 고르게 분산하기 위해 로드밸런서를 사용할 수 있음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300" y="1017725"/>
            <a:ext cx="439684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vs 수평적 규모 확장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데이터베이스 계층에서도 수평적 확장이 가능하다.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master-slave 구조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장점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    - 성능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    - 가용성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    - 안정성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225" y="828250"/>
            <a:ext cx="381677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수직적 vs 수평적 규모 확장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624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로드밸런서와 데이터베이스 다중화를 고려한 설계</a:t>
            </a:r>
            <a:endParaRPr sz="13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75" y="827800"/>
            <a:ext cx="3995025" cy="404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캐시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698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ko" sz="925"/>
              <a:t>애플리케이션의 성능은 데이터베이스를 얼마나 자주 호출하느냐에 크게 좌우 되는데, 캐시는 그런 문제를 완화할 수 있다.</a:t>
            </a:r>
            <a:endParaRPr sz="925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663" y="2013276"/>
            <a:ext cx="6686674" cy="19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