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3eb1c5d1d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3eb1c5d1d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3eb1c5d1d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3eb1c5d1d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3eb1c5d1d6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3eb1c5d1d6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3eb1c5d1d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3eb1c5d1d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3eb1c5d1d6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3eb1c5d1d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3eb1c5d1d6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3eb1c5d1d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b1c5d1d6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b1c5d1d6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3eb1c5d1d6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3eb1c5d1d6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3eb1c5d1d6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3eb1c5d1d6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3eb1c5d1d6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3eb1c5d1d6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eb1c5d1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eb1c5d1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3eb1c5d1d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3eb1c5d1d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3eb1c5d1d6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3eb1c5d1d6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3eb1c5d1d6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3eb1c5d1d6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3eb1c5d1d6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3eb1c5d1d6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3eb1c5d1d6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3eb1c5d1d6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3eb1c5d1d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3eb1c5d1d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3eb1c5d1d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3eb1c5d1d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3eb1c5d1d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3eb1c5d1d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3eb1c5d1d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3eb1c5d1d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3eb1c5d1d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3eb1c5d1d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3eb1c5d1d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3eb1c5d1d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3eb1c5d1d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3eb1c5d1d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</a:t>
            </a:r>
            <a:r>
              <a:rPr lang="ko"/>
              <a:t>장. 안정해시 설계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idx="1" type="body"/>
          </p:nvPr>
        </p:nvSpPr>
        <p:spPr>
          <a:xfrm>
            <a:off x="311700" y="281100"/>
            <a:ext cx="8520600" cy="461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500"/>
              <a:t>안정 해시</a:t>
            </a:r>
            <a:endParaRPr b="1" sz="25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2500"/>
              <a:t>해시 테이블 크기가 조정 될 때 평균적으로 오직 k/n개의 키만 재배치하는 해시 기술 </a:t>
            </a:r>
            <a:endParaRPr sz="25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2500"/>
              <a:t>k=키의 개수</a:t>
            </a:r>
            <a:endParaRPr sz="25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2500"/>
              <a:t>n=슬롯의 개수</a:t>
            </a:r>
            <a:endParaRPr sz="2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>
            <p:ph idx="1" type="body"/>
          </p:nvPr>
        </p:nvSpPr>
        <p:spPr>
          <a:xfrm>
            <a:off x="311700" y="364675"/>
            <a:ext cx="8520600" cy="243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500"/>
              <a:t>해시 공간</a:t>
            </a:r>
            <a:endParaRPr b="1" sz="25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2500"/>
              <a:t>SHA-1 기준</a:t>
            </a:r>
            <a:endParaRPr sz="25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2500"/>
              <a:t>해시 공간 : 0 ~ 2^160 -1</a:t>
            </a:r>
            <a:endParaRPr sz="25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2500"/>
              <a:t>x0 = 0, xn = </a:t>
            </a:r>
            <a:r>
              <a:rPr lang="ko" sz="2500"/>
              <a:t>2^160 -1</a:t>
            </a:r>
            <a:endParaRPr sz="2500"/>
          </a:p>
        </p:txBody>
      </p:sp>
      <p:pic>
        <p:nvPicPr>
          <p:cNvPr id="112" name="Google Shape;11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8775" y="3176200"/>
            <a:ext cx="5886450" cy="13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idx="1" type="body"/>
          </p:nvPr>
        </p:nvSpPr>
        <p:spPr>
          <a:xfrm>
            <a:off x="311700" y="3646800"/>
            <a:ext cx="8520600" cy="140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/>
              <a:t>구부리면 </a:t>
            </a:r>
            <a:endParaRPr sz="25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ko" sz="2500"/>
              <a:t>해시 링</a:t>
            </a:r>
            <a:endParaRPr b="1" sz="2500"/>
          </a:p>
        </p:txBody>
      </p:sp>
      <p:pic>
        <p:nvPicPr>
          <p:cNvPr id="118" name="Google Shape;11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6962" y="235975"/>
            <a:ext cx="2650075" cy="341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idx="1" type="body"/>
          </p:nvPr>
        </p:nvSpPr>
        <p:spPr>
          <a:xfrm>
            <a:off x="311700" y="3646800"/>
            <a:ext cx="8520600" cy="140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2500"/>
              <a:t>해시 링에 서버와 키를 배치한다</a:t>
            </a:r>
            <a:endParaRPr sz="2500"/>
          </a:p>
        </p:txBody>
      </p:sp>
      <p:pic>
        <p:nvPicPr>
          <p:cNvPr id="124" name="Google Shape;12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8700" y="631025"/>
            <a:ext cx="4646588" cy="334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/>
          <p:nvPr>
            <p:ph idx="1" type="body"/>
          </p:nvPr>
        </p:nvSpPr>
        <p:spPr>
          <a:xfrm>
            <a:off x="311700" y="3646800"/>
            <a:ext cx="8520600" cy="140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2500"/>
              <a:t>서버 추가</a:t>
            </a:r>
            <a:endParaRPr sz="2500"/>
          </a:p>
        </p:txBody>
      </p:sp>
      <p:pic>
        <p:nvPicPr>
          <p:cNvPr id="130" name="Google Shape;13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0513" y="562675"/>
            <a:ext cx="4742979" cy="334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/>
          <p:nvPr>
            <p:ph idx="1" type="body"/>
          </p:nvPr>
        </p:nvSpPr>
        <p:spPr>
          <a:xfrm>
            <a:off x="311700" y="3646800"/>
            <a:ext cx="8520600" cy="140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2500"/>
              <a:t>서버 </a:t>
            </a:r>
            <a:r>
              <a:rPr lang="ko" sz="2500"/>
              <a:t>제거</a:t>
            </a:r>
            <a:endParaRPr sz="2500"/>
          </a:p>
        </p:txBody>
      </p:sp>
      <p:pic>
        <p:nvPicPr>
          <p:cNvPr id="136" name="Google Shape;13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7688" y="403125"/>
            <a:ext cx="4628630" cy="334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/>
          <p:nvPr>
            <p:ph idx="1" type="body"/>
          </p:nvPr>
        </p:nvSpPr>
        <p:spPr>
          <a:xfrm>
            <a:off x="311700" y="281100"/>
            <a:ext cx="8520600" cy="461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2500"/>
              <a:t>안정해시의 기본 구현 법에는 2가지 문제가 있음</a:t>
            </a:r>
            <a:endParaRPr sz="25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9"/>
          <p:cNvSpPr txBox="1"/>
          <p:nvPr>
            <p:ph idx="1" type="body"/>
          </p:nvPr>
        </p:nvSpPr>
        <p:spPr>
          <a:xfrm>
            <a:off x="311700" y="3624000"/>
            <a:ext cx="8520600" cy="127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/>
              <a:t>파티션의 크기를 균등하게 유지할 수 없음</a:t>
            </a:r>
            <a:endParaRPr sz="25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2000"/>
              <a:t>파티션: 인접한 서버 사이의 해시 공간</a:t>
            </a:r>
            <a:endParaRPr sz="2000"/>
          </a:p>
        </p:txBody>
      </p:sp>
      <p:pic>
        <p:nvPicPr>
          <p:cNvPr id="147" name="Google Shape;14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8263" y="342350"/>
            <a:ext cx="5067482" cy="33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0"/>
          <p:cNvSpPr txBox="1"/>
          <p:nvPr>
            <p:ph idx="1" type="body"/>
          </p:nvPr>
        </p:nvSpPr>
        <p:spPr>
          <a:xfrm>
            <a:off x="311700" y="3624000"/>
            <a:ext cx="8520600" cy="127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2500"/>
              <a:t>키의 균등 분포를 달성하기 어렵다</a:t>
            </a:r>
            <a:endParaRPr sz="2000"/>
          </a:p>
        </p:txBody>
      </p:sp>
      <p:pic>
        <p:nvPicPr>
          <p:cNvPr id="153" name="Google Shape;15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1138" y="304800"/>
            <a:ext cx="5101733" cy="33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1"/>
          <p:cNvSpPr txBox="1"/>
          <p:nvPr>
            <p:ph idx="1" type="body"/>
          </p:nvPr>
        </p:nvSpPr>
        <p:spPr>
          <a:xfrm>
            <a:off x="311700" y="281100"/>
            <a:ext cx="8520600" cy="461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ko" sz="2500"/>
              <a:t>가상 노드</a:t>
            </a:r>
            <a:r>
              <a:rPr lang="ko" sz="2500"/>
              <a:t> 혹은 </a:t>
            </a:r>
            <a:r>
              <a:rPr b="1" lang="ko" sz="2500"/>
              <a:t>복제</a:t>
            </a:r>
            <a:r>
              <a:rPr lang="ko" sz="2500"/>
              <a:t>라고 불리는 기술을 통해 해결 가능</a:t>
            </a:r>
            <a:endParaRPr sz="2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395075"/>
            <a:ext cx="8520600" cy="41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/>
              <a:t>수평적 규모 확장을 달성하려면 </a:t>
            </a:r>
            <a:endParaRPr sz="25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2500"/>
              <a:t>요청 또는 데이터를 서버에 균등하게 나누는 것이 중요!</a:t>
            </a:r>
            <a:endParaRPr sz="2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"/>
          <p:cNvSpPr txBox="1"/>
          <p:nvPr>
            <p:ph idx="1" type="body"/>
          </p:nvPr>
        </p:nvSpPr>
        <p:spPr>
          <a:xfrm>
            <a:off x="311700" y="3624000"/>
            <a:ext cx="8520600" cy="127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2500"/>
              <a:t>각 서버마다 가상 노드(복제)를 만든다</a:t>
            </a:r>
            <a:endParaRPr sz="2000"/>
          </a:p>
        </p:txBody>
      </p:sp>
      <p:pic>
        <p:nvPicPr>
          <p:cNvPr id="164" name="Google Shape;16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6713" y="623450"/>
            <a:ext cx="4430573" cy="33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/>
          <p:nvPr>
            <p:ph idx="1" type="body"/>
          </p:nvPr>
        </p:nvSpPr>
        <p:spPr>
          <a:xfrm>
            <a:off x="311700" y="3624000"/>
            <a:ext cx="8520600" cy="127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900"/>
              <a:t>시계 방향으로 탐색하다 최초로 만나는 가상 노드가 해당 키가 저장될 서버가 된다.</a:t>
            </a:r>
            <a:r>
              <a:rPr lang="ko" sz="2500"/>
              <a:t> </a:t>
            </a:r>
            <a:endParaRPr sz="2000"/>
          </a:p>
        </p:txBody>
      </p:sp>
      <p:pic>
        <p:nvPicPr>
          <p:cNvPr id="170" name="Google Shape;17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2000" y="676625"/>
            <a:ext cx="4480001" cy="294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4"/>
          <p:cNvSpPr txBox="1"/>
          <p:nvPr>
            <p:ph idx="1" type="body"/>
          </p:nvPr>
        </p:nvSpPr>
        <p:spPr>
          <a:xfrm>
            <a:off x="311700" y="448250"/>
            <a:ext cx="8520600" cy="444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/>
              <a:t>트레이드 오프!</a:t>
            </a:r>
            <a:endParaRPr sz="19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900"/>
              <a:t>가상 노드의 개수를 늘리면? </a:t>
            </a:r>
            <a:endParaRPr sz="1900"/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ctr">
              <a:spcBef>
                <a:spcPts val="1200"/>
              </a:spcBef>
              <a:spcAft>
                <a:spcPts val="0"/>
              </a:spcAft>
              <a:buSzPts val="1900"/>
              <a:buChar char="-"/>
            </a:pPr>
            <a:r>
              <a:rPr lang="ko" sz="1900"/>
              <a:t>키의 분포는 점점 더 균등해진다 (표준 편차가 작아진다)</a:t>
            </a:r>
            <a:endParaRPr sz="1900"/>
          </a:p>
          <a:p>
            <a:pPr indent="-349250" lvl="0" marL="457200" rtl="0" algn="ctr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ko" sz="1900"/>
              <a:t>가상 노드 데이터를 저장할 공간은 더 많이 필요해진다</a:t>
            </a:r>
            <a:endParaRPr sz="1900"/>
          </a:p>
          <a:p>
            <a:pPr indent="0" lvl="0" marL="45720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 txBox="1"/>
          <p:nvPr>
            <p:ph idx="1" type="body"/>
          </p:nvPr>
        </p:nvSpPr>
        <p:spPr>
          <a:xfrm>
            <a:off x="311700" y="3624000"/>
            <a:ext cx="8520600" cy="127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/>
              <a:t>노드의 추가/삭제가 있다면</a:t>
            </a:r>
            <a:endParaRPr sz="19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900"/>
              <a:t>추가/삭제 된 노드부터</a:t>
            </a:r>
            <a:endParaRPr sz="19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900"/>
              <a:t>추가/삭제 된 노드의 반시계 방향에 있는 첫번째 노드까지의 키가 영향 받는다</a:t>
            </a:r>
            <a:endParaRPr sz="2000"/>
          </a:p>
        </p:txBody>
      </p:sp>
      <p:pic>
        <p:nvPicPr>
          <p:cNvPr id="181" name="Google Shape;18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9700" y="304800"/>
            <a:ext cx="4624593" cy="33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6"/>
          <p:cNvSpPr txBox="1"/>
          <p:nvPr>
            <p:ph idx="1" type="body"/>
          </p:nvPr>
        </p:nvSpPr>
        <p:spPr>
          <a:xfrm>
            <a:off x="311700" y="448250"/>
            <a:ext cx="8520600" cy="444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/>
              <a:t>안정해시가 쓰이는 사례</a:t>
            </a:r>
            <a:endParaRPr b="1" sz="1900"/>
          </a:p>
          <a:p>
            <a:pPr indent="-349250" lvl="0" marL="457200" rtl="0" algn="ctr">
              <a:spcBef>
                <a:spcPts val="1200"/>
              </a:spcBef>
              <a:spcAft>
                <a:spcPts val="0"/>
              </a:spcAft>
              <a:buSzPts val="1900"/>
              <a:buChar char="-"/>
            </a:pPr>
            <a:r>
              <a:rPr lang="ko" sz="1900"/>
              <a:t>DDB</a:t>
            </a:r>
            <a:endParaRPr sz="1900"/>
          </a:p>
          <a:p>
            <a:pPr indent="-349250" lvl="0" marL="457200" rtl="0" algn="ctr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ko" sz="1900"/>
              <a:t>Apache Cassandra</a:t>
            </a:r>
            <a:endParaRPr sz="1900"/>
          </a:p>
          <a:p>
            <a:pPr indent="-349250" lvl="0" marL="457200" rtl="0" algn="ctr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ko" sz="1900"/>
              <a:t>디스코드</a:t>
            </a:r>
            <a:endParaRPr sz="1900"/>
          </a:p>
          <a:p>
            <a:pPr indent="-349250" lvl="0" marL="457200" rtl="0" algn="ctr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ko" sz="1900"/>
              <a:t>Akamai CDN</a:t>
            </a:r>
            <a:endParaRPr sz="1900"/>
          </a:p>
          <a:p>
            <a:pPr indent="-349250" lvl="0" marL="457200" rtl="0" algn="ctr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ko" sz="1900"/>
              <a:t>Meglev 네트워크 부하 분산기</a:t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3099775"/>
            <a:ext cx="8520600" cy="146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2500"/>
              <a:t>해시를 사용하여 달성 가능</a:t>
            </a:r>
            <a:endParaRPr sz="2500"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1141" y="647300"/>
            <a:ext cx="2881725" cy="220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311700" y="3099775"/>
            <a:ext cx="8520600" cy="146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2500"/>
              <a:t>하지만 해시 사용시 주의해야 할 문제들이 있음</a:t>
            </a:r>
            <a:endParaRPr sz="2500"/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1141" y="647300"/>
            <a:ext cx="2881725" cy="220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4798" y="1405575"/>
            <a:ext cx="3924575" cy="212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0125" y="1071500"/>
            <a:ext cx="3297261" cy="27949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3674400"/>
            <a:ext cx="8520600" cy="146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2500"/>
              <a:t>데이터 분포가 균등한 이상적인 상황에서 잘 동작</a:t>
            </a:r>
            <a:endParaRPr sz="2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3674400"/>
            <a:ext cx="8520600" cy="146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2500"/>
              <a:t>서버 1이 갑자기 중단 된다면?</a:t>
            </a:r>
            <a:endParaRPr sz="2500"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79300"/>
            <a:ext cx="3895725" cy="265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9325" y="845925"/>
            <a:ext cx="3352800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281100"/>
            <a:ext cx="8520600" cy="461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2500"/>
              <a:t>이러한 문제를 </a:t>
            </a:r>
            <a:r>
              <a:rPr b="1" lang="ko" sz="2500"/>
              <a:t>해시 키 재배치</a:t>
            </a:r>
            <a:r>
              <a:rPr lang="ko" sz="2500"/>
              <a:t> 문제라고 한다</a:t>
            </a:r>
            <a:endParaRPr sz="2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281100"/>
            <a:ext cx="8520600" cy="461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/>
              <a:t>이 문제를 효과적으로 해결할 수 있는 방법</a:t>
            </a:r>
            <a:endParaRPr sz="25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ko" sz="2500"/>
              <a:t>안정 해시</a:t>
            </a:r>
            <a:endParaRPr b="1" sz="2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11700" y="281100"/>
            <a:ext cx="8520600" cy="461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500"/>
              <a:t>전통적</a:t>
            </a:r>
            <a:r>
              <a:rPr b="1" lang="ko" sz="2500"/>
              <a:t> 해시 </a:t>
            </a:r>
            <a:r>
              <a:rPr b="1" lang="ko" sz="2500"/>
              <a:t>테이블</a:t>
            </a:r>
            <a:endParaRPr b="1" sz="25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2500"/>
              <a:t>슬롯의 수가 바뀌면 거의 대부분의 키를 재배치한다</a:t>
            </a:r>
            <a:endParaRPr sz="2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