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310" r:id="rId4"/>
    <p:sldId id="311" r:id="rId5"/>
    <p:sldId id="307" r:id="rId6"/>
    <p:sldId id="322" r:id="rId7"/>
    <p:sldId id="323" r:id="rId8"/>
    <p:sldId id="324" r:id="rId9"/>
    <p:sldId id="308" r:id="rId10"/>
    <p:sldId id="321" r:id="rId11"/>
    <p:sldId id="326" r:id="rId12"/>
    <p:sldId id="325" r:id="rId13"/>
    <p:sldId id="327" r:id="rId14"/>
    <p:sldId id="315" r:id="rId15"/>
    <p:sldId id="328" r:id="rId16"/>
    <p:sldId id="329" r:id="rId17"/>
    <p:sldId id="330" r:id="rId18"/>
    <p:sldId id="331" r:id="rId19"/>
    <p:sldId id="332" r:id="rId20"/>
    <p:sldId id="333" r:id="rId21"/>
    <p:sldId id="31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0C8"/>
    <a:srgbClr val="4A349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44236-3533-5E6D-3501-C4FD1C8D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DEA8A5-2407-554A-7615-57E1F2C3D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E9DFD-8708-40B4-5E78-C3A41AF19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5639-7018-868C-BA9A-8B02C99F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02619-B9D3-26B4-D1D8-7016F5D4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C9BA84-FE6A-DF55-1E1E-9F23E8918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21A2AE-74C1-3FFA-197A-73FE9CDA5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8941F-D7C2-AC94-A76B-E09212D7E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DE49-CB4D-6576-18CD-9FC199E9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BE2185-DC2D-E4F0-7EC4-1F94A9A73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FB7DD6-99BB-5636-FD93-5612BF51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5027D-3AE5-1C9A-B7CA-A8F038F94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1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270A-7A31-125B-3304-F95F89B4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DFBED-EFB8-9F09-AB4E-40DC89708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D0859C-E124-7A3E-23C5-D719BA094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530F1-31A6-C962-3945-572BB6B05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02D8-4F9B-008C-3A96-ED60BF32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E28BF-5E17-4B52-611E-BB0F6FC6A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9E9DBD-7F67-B06B-B238-FEF4A6BFF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9EFEE-FE54-3C52-2B81-4BBB3C2C6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3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1B4D3-2978-F0F7-4364-ED59DCE6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02A89-4CA6-C792-D51A-2D49A08A0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FC1402-938C-5D4F-6F49-E76B1E081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E5309-26A5-A54A-4A30-0B590ED04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2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DAB4-769A-787A-A16C-327175D5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D6F379-5FDB-7573-5395-625B69C28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613333-DC92-2780-B4F0-7F5AF586C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15A74-D741-FC97-3FA7-1DD1CA084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3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E81F1-0540-0CBE-819A-A0C982FE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C828A4-556D-07CC-1697-8ED7DEF17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BDAAB6-817A-5B4D-1E8B-EAD765F20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9C163-D9A8-6C82-5955-F142CA5B9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D486-197D-246E-A108-614A7F890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99F1A-FF4A-F714-BBA8-E417FD015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D4A1B-D77D-0E10-F5AD-B9E2339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C694-860E-644E-8F3D-77E5F2CDD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4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8D7D-5572-5623-5D7C-94DDFD6A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9A2B81-E759-902A-D7AC-4C0411806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B82A93-F02B-8111-3A46-11E4DFD8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FD249-4A07-99C0-0418-AFFCA32F0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7EDAD-5585-CB3B-2511-630A1BAD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78FC1D-B836-F8F4-1E05-4BF6F6113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649957-2E38-E75C-DD73-15BDCAAE2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779A7-0024-640B-7AEE-98A0D2AE3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D3CD-5BC7-A349-3080-81F735AA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F9F253-AF62-8582-1DAD-9DE587B59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41349B-26B8-9B10-EBA4-50A9E92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4AFDF-F21D-F19D-088D-80A204A82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4E080-49CB-D9B9-57C3-5DF85347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375D25-DD8C-9294-F300-098BA9650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A0AAD6-4B74-DC8E-CA01-522C9859F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FB9BF-850E-238B-EB76-4AD578799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2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B340-B1AF-B243-AB55-A75608A70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32E292-6488-7348-D1EF-90D2F8A7E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E08ACE-B6DB-854F-4A5F-EE43F59F5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A755F-BE46-2A52-6FBD-C613B81C4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97DF-76AB-078C-7A98-2A6537BC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3275A1-07C2-B906-141D-281B62777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B8DADA-7B0F-3953-EADF-C1B22622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61DD7-06A0-51DF-57CB-AE8A4F785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A03AA-6280-DEFB-FEB9-C387A495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E901F1-F991-01F2-20BB-CF0B6563C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D6BB75-CF5A-6B34-1B9A-67AAC8AF3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0CC37-F38C-2C66-1884-CF1E112F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6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3E08-BD66-9A42-5BD1-7055F4BF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B3742F-066C-6772-B3A6-C69689356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7DB316-5070-1C33-F841-77DC25256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24E78-DE51-836F-96DE-15F1F28D6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7DFD-6434-3FB5-867C-DE3589B0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217368-95C9-4230-ACA6-8FC5DD523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2CEBF1-8F7A-B872-AFFF-C28E09DDC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351CD-F352-0DA6-D511-07D18397E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3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B878-19E4-F97F-79F7-6041D099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C9250F-68ED-5FD3-E1E6-8BA733096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FD9B7B-856B-6DDD-162C-E949D3FFC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5E9D1-12AD-5534-82D1-239AF00CE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/>
            </a:br>
            <a:r>
              <a:rPr lang="ko-KR" altLang="en-US" sz="4000" dirty="0"/>
              <a:t>알림 시스템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AF67-E7F5-9719-F62B-47FF9E574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2198E10-D94A-9009-7154-E571B1ED6678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설계 초안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5768B6-B0CC-EFF6-ABA7-4A8445742E06}"/>
              </a:ext>
            </a:extLst>
          </p:cNvPr>
          <p:cNvSpPr txBox="1">
            <a:spLocks/>
          </p:cNvSpPr>
          <p:nvPr/>
        </p:nvSpPr>
        <p:spPr>
          <a:xfrm>
            <a:off x="7490856" y="1398844"/>
            <a:ext cx="4192157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알림 시스템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여기서는 서버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개만 이용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서비스 </a:t>
            </a:r>
            <a:r>
              <a:rPr lang="en-US" altLang="ko-KR" sz="1600" dirty="0"/>
              <a:t>1~N</a:t>
            </a:r>
            <a:r>
              <a:rPr lang="ko-KR" altLang="en-US" sz="1600" dirty="0"/>
              <a:t>에 알림 전송 </a:t>
            </a:r>
            <a:r>
              <a:rPr lang="en-US" altLang="ko-KR" sz="1600" dirty="0"/>
              <a:t>API </a:t>
            </a:r>
            <a:r>
              <a:rPr lang="ko-KR" altLang="en-US" sz="1600" dirty="0"/>
              <a:t>제공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알림 페이로드 생성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제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자 제공 서비스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사용자 단말에 알림을 전달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A9E8-EBCF-9E90-2038-B739055A9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5" y="1169633"/>
            <a:ext cx="6075609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4066-A732-3923-89DA-1516CDF7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B43046-455F-CA65-D45F-551A814E2ADE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설계 초안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02EBF92-4551-B73B-E8A4-A8272532DD5D}"/>
              </a:ext>
            </a:extLst>
          </p:cNvPr>
          <p:cNvSpPr txBox="1">
            <a:spLocks/>
          </p:cNvSpPr>
          <p:nvPr/>
        </p:nvSpPr>
        <p:spPr>
          <a:xfrm>
            <a:off x="7490856" y="1398844"/>
            <a:ext cx="4192157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알림 서비스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서버가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개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장애가 생기면 </a:t>
            </a:r>
            <a:r>
              <a:rPr lang="en-US" altLang="ko-KR" sz="1600" dirty="0"/>
              <a:t>SPOF </a:t>
            </a:r>
            <a:r>
              <a:rPr lang="ko-KR" altLang="en-US" sz="1600" dirty="0"/>
              <a:t>발생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-&gt; DB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나 캐시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등의 규모를 개별적으로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늘릴 수 없음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-&gt; </a:t>
            </a:r>
            <a:r>
              <a:rPr lang="ko-KR" altLang="en-US" sz="1600" dirty="0"/>
              <a:t>알림 처리에 시간이 오래 걸리면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사용자 트래픽이 몰릴 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시스템 </a:t>
            </a:r>
            <a:r>
              <a:rPr lang="ko-KR" altLang="en-US" sz="1600" dirty="0" err="1"/>
              <a:t>과부하될</a:t>
            </a:r>
            <a:r>
              <a:rPr lang="ko-KR" altLang="en-US" sz="1600" dirty="0"/>
              <a:t> 수 있음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D0C5D7-D428-6EE6-195A-DAD31257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5" y="1169633"/>
            <a:ext cx="6075609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9E30-8A24-FFD1-DEA8-A38303BD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084548-B594-D7B4-0B30-8D0BA59196B5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개선된 </a:t>
            </a:r>
            <a:r>
              <a:rPr lang="ko-KR" altLang="en-US" sz="2800" dirty="0" err="1"/>
              <a:t>설계안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E962DD-94D1-F1F7-CFE4-CF77DF1AF081}"/>
              </a:ext>
            </a:extLst>
          </p:cNvPr>
          <p:cNvSpPr txBox="1">
            <a:spLocks/>
          </p:cNvSpPr>
          <p:nvPr/>
        </p:nvSpPr>
        <p:spPr>
          <a:xfrm>
            <a:off x="7490856" y="1398844"/>
            <a:ext cx="4272057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알림 서버의 기능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알림 전송 </a:t>
            </a:r>
            <a:r>
              <a:rPr lang="en-US" altLang="ko-KR" sz="1600" dirty="0"/>
              <a:t>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알림</a:t>
            </a:r>
            <a:r>
              <a:rPr lang="en-US" altLang="ko-KR" sz="1600" dirty="0"/>
              <a:t> </a:t>
            </a:r>
            <a:r>
              <a:rPr lang="ko-KR" altLang="en-US" sz="1600" dirty="0"/>
              <a:t>검증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DB </a:t>
            </a:r>
            <a:r>
              <a:rPr lang="ko-KR" altLang="en-US" sz="1600" dirty="0"/>
              <a:t>또는 캐시 질의하여 데이터 가져오기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알림 이벤트를 만들어서 메시지 큐에 전송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캐시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사용자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단말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알림 템플릿 등 저장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490048-61F4-3016-3CE6-07A0CD55E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"/>
          <a:stretch/>
        </p:blipFill>
        <p:spPr>
          <a:xfrm>
            <a:off x="508987" y="1265093"/>
            <a:ext cx="6802469" cy="43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C448-278E-B45A-600F-0D68B656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A5CF2A9-AE92-59D8-DD3D-DB983193270B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개선된 </a:t>
            </a:r>
            <a:r>
              <a:rPr lang="ko-KR" altLang="en-US" sz="2800" dirty="0" err="1"/>
              <a:t>설계안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F648EB1-9CB9-9613-CC03-374E5560C23D}"/>
              </a:ext>
            </a:extLst>
          </p:cNvPr>
          <p:cNvSpPr txBox="1">
            <a:spLocks/>
          </p:cNvSpPr>
          <p:nvPr/>
        </p:nvSpPr>
        <p:spPr>
          <a:xfrm>
            <a:off x="7490856" y="1398844"/>
            <a:ext cx="4272057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사용자</a:t>
            </a:r>
            <a:r>
              <a:rPr lang="en-US" altLang="ko-KR" sz="1600" dirty="0"/>
              <a:t>, </a:t>
            </a:r>
            <a:r>
              <a:rPr lang="ko-KR" altLang="en-US" sz="1600" dirty="0"/>
              <a:t>알림</a:t>
            </a:r>
            <a:r>
              <a:rPr lang="en-US" altLang="ko-KR" sz="1600" dirty="0"/>
              <a:t>, </a:t>
            </a:r>
            <a:r>
              <a:rPr lang="ko-KR" altLang="en-US" sz="1600" dirty="0"/>
              <a:t>설정 등 정보 저장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/>
              <a:t>메시지 큐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컴포넌트 간 의존성 제거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다량의 알림이 전송될 때를 대비한 버퍼 역할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/>
              <a:t>작업 서버</a:t>
            </a:r>
            <a:r>
              <a:rPr lang="en-US" altLang="ko-KR" sz="1600" b="1" dirty="0"/>
              <a:t>(workers)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메시지 큐에서 전송할 알림 이벤트를 꺼내서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자 서비스로 전달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48E66-9D7F-8727-0C2E-DD49C804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"/>
          <a:stretch/>
        </p:blipFill>
        <p:spPr>
          <a:xfrm>
            <a:off x="508987" y="1265093"/>
            <a:ext cx="6802469" cy="43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1FDF-AD46-640A-5227-7727AAFC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12A1C7-D2D5-7269-AAF6-9C1C7801DF5F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알림 손실 방지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5E688-9E4A-77DF-36F3-4995B475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558181"/>
            <a:ext cx="3652554" cy="2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3ED74-D745-2F7E-923C-08057419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95DB687-0DBF-144F-8E0A-1E6C6ED8DD37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알림 손실 방지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7E747D-EF48-F922-A6A7-B745551212E1}"/>
              </a:ext>
            </a:extLst>
          </p:cNvPr>
          <p:cNvSpPr txBox="1">
            <a:spLocks/>
          </p:cNvSpPr>
          <p:nvPr/>
        </p:nvSpPr>
        <p:spPr>
          <a:xfrm>
            <a:off x="1328690" y="2921365"/>
            <a:ext cx="9031551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/>
              <a:t>알림 로그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예시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전송 상태</a:t>
            </a:r>
            <a:r>
              <a:rPr lang="en-US" altLang="ko-KR" sz="1600" dirty="0"/>
              <a:t>: PENDING, SUCCESS, FAILED </a:t>
            </a:r>
            <a:r>
              <a:rPr lang="ko-KR" altLang="en-US" sz="1600" dirty="0"/>
              <a:t>등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마지막 시도 시간</a:t>
            </a:r>
            <a:r>
              <a:rPr lang="en-US" altLang="ko-KR" sz="1600" dirty="0"/>
              <a:t>: </a:t>
            </a:r>
            <a:r>
              <a:rPr lang="ko-KR" altLang="en-US" sz="1600" dirty="0"/>
              <a:t>재시도할 때 참고용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재시도 메커니즘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스케줄러가 주기적으로 </a:t>
            </a:r>
            <a:r>
              <a:rPr lang="en-US" altLang="ko-KR" sz="1600" dirty="0"/>
              <a:t>PENDING </a:t>
            </a:r>
            <a:r>
              <a:rPr lang="ko-KR" altLang="en-US" sz="1600" dirty="0"/>
              <a:t>또는 </a:t>
            </a:r>
            <a:r>
              <a:rPr lang="en-US" altLang="ko-KR" sz="1600" dirty="0"/>
              <a:t>FAILED </a:t>
            </a:r>
            <a:r>
              <a:rPr lang="ko-KR" altLang="en-US" sz="1600" dirty="0"/>
              <a:t>상태의 데이터를 조회</a:t>
            </a:r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전송 시도</a:t>
            </a:r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성공하면 상태를 </a:t>
            </a:r>
            <a:r>
              <a:rPr lang="en-US" altLang="ko-KR" sz="1600" dirty="0"/>
              <a:t>SUCCESS</a:t>
            </a:r>
            <a:r>
              <a:rPr lang="ko-KR" altLang="en-US" sz="1600" dirty="0"/>
              <a:t>로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실패하면 시도 횟수 증가</a:t>
            </a:r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시도 횟수가 일정 이상이면 </a:t>
            </a:r>
            <a:r>
              <a:rPr lang="en-US" altLang="ko-KR" sz="1600" dirty="0"/>
              <a:t>FAILED</a:t>
            </a:r>
            <a:r>
              <a:rPr lang="ko-KR" altLang="en-US" sz="1600" dirty="0"/>
              <a:t>로 고정하거나 알림</a:t>
            </a:r>
          </a:p>
          <a:p>
            <a:pPr marL="0" indent="0">
              <a:buNone/>
            </a:pPr>
            <a:r>
              <a:rPr lang="en-US" altLang="ko-KR" sz="1600" dirty="0"/>
              <a:t>e.g. 10</a:t>
            </a:r>
            <a:r>
              <a:rPr lang="ko-KR" altLang="en-US" sz="1600" dirty="0"/>
              <a:t>분 간격으로 최대 </a:t>
            </a:r>
            <a:r>
              <a:rPr lang="en-US" altLang="ko-KR" sz="1600" dirty="0"/>
              <a:t>3</a:t>
            </a:r>
            <a:r>
              <a:rPr lang="ko-KR" altLang="en-US" sz="1600" dirty="0"/>
              <a:t>회 재시도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F71443-F14D-B89D-81E3-5E83C5D6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476146"/>
            <a:ext cx="68875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5E0E-4412-9A7C-BFD0-F826E1A4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E745795-56E0-6A93-E75C-C6285B3782D6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알림 중복 전송 방지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393F489-4942-93E7-849C-2C8ACD8F971F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중복 전송을 완전히 막을 수 없지만 빈도를 줄일 수 있음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예시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 이벤트의 </a:t>
            </a:r>
            <a:r>
              <a:rPr lang="en-US" altLang="ko-KR" sz="1600" dirty="0"/>
              <a:t>ID</a:t>
            </a:r>
            <a:r>
              <a:rPr lang="ko-KR" altLang="en-US" sz="1600" dirty="0"/>
              <a:t>를 검사하여 이전에 본 적 있는 이벤트인지 검사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중복이면 버리고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알림 발송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663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73CF-E5F6-9796-9BE3-CF877007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E0F3FC4-06DE-09ED-5873-E2A185280A01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추가로 필요한 컴포넌트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2659C1C-7EB0-BCE8-6FB0-4575E62E2246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알림 템플릿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지정한 형식에 맞추어 알림을 만들어내는 틀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 메시지 대부분은 형식이 비슷하므로 오류를 줄이고 시간도 절약됨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e.g. [</a:t>
            </a:r>
            <a:r>
              <a:rPr lang="en-US" altLang="ko-KR" sz="1600" dirty="0" err="1"/>
              <a:t>item_name</a:t>
            </a:r>
            <a:r>
              <a:rPr lang="en-US" altLang="ko-KR" sz="1600" dirty="0"/>
              <a:t>]</a:t>
            </a:r>
            <a:r>
              <a:rPr lang="ko-KR" altLang="en-US" sz="1600" dirty="0"/>
              <a:t>이 다시 입고되었습니다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알림 설정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사용자가 알림 설정을 조정할 수 있음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 설정 테이블에 보관 </a:t>
            </a:r>
            <a:r>
              <a:rPr lang="en-US" altLang="ko-KR" sz="1600" dirty="0"/>
              <a:t>(</a:t>
            </a:r>
            <a:r>
              <a:rPr lang="ko-KR" altLang="en-US" sz="1600" dirty="0"/>
              <a:t>유저 </a:t>
            </a:r>
            <a:r>
              <a:rPr lang="en-US" altLang="ko-KR" sz="1600" dirty="0"/>
              <a:t>ID, </a:t>
            </a:r>
            <a:r>
              <a:rPr lang="ko-KR" altLang="en-US" sz="1600" dirty="0"/>
              <a:t>채널</a:t>
            </a:r>
            <a:r>
              <a:rPr lang="en-US" altLang="ko-KR" sz="1600" dirty="0"/>
              <a:t>, </a:t>
            </a:r>
            <a:r>
              <a:rPr lang="ko-KR" altLang="en-US" sz="1600" dirty="0"/>
              <a:t>동의 여부</a:t>
            </a:r>
            <a:r>
              <a:rPr lang="en-US" altLang="ko-KR" sz="1600" dirty="0"/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알림을 보내기 전 테이블 데이터 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4119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8B0E-9C0F-197F-AB60-25CD2E82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20D626-5FD9-9D9A-754C-191288F8280F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추가로 필요한 컴포넌트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CF0012A-6257-BBD7-1F60-372274497292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전송률 제한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사용자가 알림 기능을 끄지 않도록</a:t>
            </a:r>
            <a:br>
              <a:rPr lang="en-US" altLang="ko-KR" sz="1600" dirty="0"/>
            </a:br>
            <a:r>
              <a:rPr lang="ko-KR" altLang="en-US" sz="1600" dirty="0"/>
              <a:t>한 사용자가 받을 수 있는 알림의 빈도를 제한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알림 전송 재시도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제</a:t>
            </a:r>
            <a:r>
              <a:rPr lang="en-US" altLang="ko-KR" sz="1600" dirty="0"/>
              <a:t> 3</a:t>
            </a:r>
            <a:r>
              <a:rPr lang="ko-KR" altLang="en-US" sz="1600" dirty="0"/>
              <a:t>자 서비스가 알림 전송에 실패하면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알림을 재시도 전용 큐에 넣음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동일한 문제가 계속 발생하면 개발자에게 통지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푸시 알림과 보안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/>
              <a:t>appKey</a:t>
            </a:r>
            <a:r>
              <a:rPr lang="en-US" altLang="ko-KR" sz="1600" dirty="0"/>
              <a:t>: </a:t>
            </a:r>
            <a:r>
              <a:rPr lang="ko-KR" altLang="en-US" sz="1600" dirty="0"/>
              <a:t>어떤 클라이언트인지 구별 가능한 값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appSecret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 전송 </a:t>
            </a:r>
            <a:r>
              <a:rPr lang="en-US" altLang="ko-KR" sz="1600" dirty="0"/>
              <a:t>API </a:t>
            </a:r>
            <a:r>
              <a:rPr lang="ko-KR" altLang="en-US" sz="1600" dirty="0"/>
              <a:t>서버가 인증된 클라이언트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037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546D-022C-7338-7A3E-06E1EB05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4527F5C-DB1C-3DF8-C02D-6D418D700D55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추가로 필요한 컴포넌트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4091B78-22E0-DE16-450C-3ADCA75D8EFA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보안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/>
              <a:t>appKey</a:t>
            </a:r>
            <a:r>
              <a:rPr lang="en-US" altLang="ko-KR" sz="1600" dirty="0"/>
              <a:t>: </a:t>
            </a:r>
            <a:r>
              <a:rPr lang="ko-KR" altLang="en-US" sz="1600" dirty="0"/>
              <a:t>어떤 클라이언트인지 구별 가능한 값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/>
              <a:t>appSecret</a:t>
            </a:r>
            <a:r>
              <a:rPr lang="en-US" altLang="ko-KR" sz="1600" dirty="0"/>
              <a:t>: </a:t>
            </a:r>
            <a:r>
              <a:rPr lang="ko-KR" altLang="en-US" sz="1600" dirty="0"/>
              <a:t>비밀번호처럼 </a:t>
            </a:r>
            <a:r>
              <a:rPr lang="en-US" altLang="ko-KR" sz="1600" dirty="0" err="1"/>
              <a:t>appKey</a:t>
            </a:r>
            <a:r>
              <a:rPr lang="ko-KR" altLang="en-US" sz="1600" dirty="0"/>
              <a:t>에 해당하는 클라이언트임을 인증하는 값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위 정보를 헤더에 담아서</a:t>
            </a:r>
            <a:r>
              <a:rPr lang="en-US" altLang="ko-KR" sz="1600" dirty="0"/>
              <a:t> </a:t>
            </a:r>
            <a:r>
              <a:rPr lang="ko-KR" altLang="en-US" sz="1600" dirty="0"/>
              <a:t>알림 전송 </a:t>
            </a:r>
            <a:r>
              <a:rPr lang="en-US" altLang="ko-KR" sz="1600" dirty="0"/>
              <a:t>API </a:t>
            </a:r>
            <a:r>
              <a:rPr lang="ko-KR" altLang="en-US" sz="1600" dirty="0"/>
              <a:t>서버에 전달하면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서버가 인증된 클라이언트인지 확인함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큐 모니터링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큐에 쌓인 알림의 개수를 모니터링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양이 많으면 작업 서버를 증설하는 게 좋음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72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알림 시스템 설계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알림의 종류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모바일 푸시 알림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2. SMS </a:t>
            </a:r>
            <a:r>
              <a:rPr lang="ko-KR" altLang="en-US" sz="1600" dirty="0"/>
              <a:t>메시지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이메일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요구사항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모든 종류 알림 지원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연성 실시간</a:t>
            </a:r>
            <a:r>
              <a:rPr lang="en-US" altLang="ko-KR" sz="1600" dirty="0"/>
              <a:t>(soft real-time) </a:t>
            </a:r>
            <a:r>
              <a:rPr lang="ko-KR" altLang="en-US" sz="1600" dirty="0"/>
              <a:t>시스템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err="1"/>
              <a:t>ios</a:t>
            </a:r>
            <a:r>
              <a:rPr lang="en-US" altLang="ko-KR" sz="1600" dirty="0"/>
              <a:t> </a:t>
            </a:r>
            <a:r>
              <a:rPr lang="ko-KR" altLang="en-US" sz="1600" dirty="0"/>
              <a:t>단말</a:t>
            </a:r>
            <a:r>
              <a:rPr lang="en-US" altLang="ko-KR" sz="1600" dirty="0"/>
              <a:t>, </a:t>
            </a:r>
            <a:r>
              <a:rPr lang="ko-KR" altLang="en-US" sz="1600" dirty="0"/>
              <a:t>안드로이드 단말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랩탑</a:t>
            </a:r>
            <a:r>
              <a:rPr lang="en-US" altLang="ko-KR" sz="1600" dirty="0"/>
              <a:t>/</a:t>
            </a:r>
            <a:r>
              <a:rPr lang="ko-KR" altLang="en-US" sz="1600" dirty="0"/>
              <a:t>데스크탑 지원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클라이언트 애플리케이션 프로그램 또는 서버 측 스케줄링으로 알림 생성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사용자가 알림 거부 설정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09D19-3EDE-AA0B-355D-18233C0E1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D4447B-036B-5460-4B36-677E9FBF4F6A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추가로 필요한 컴포넌트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2D3C2E-61D3-2D96-0BAA-094742E38F43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/>
              <a:t>이벤트 추적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데이터 분석 서비스를 알림 시스템과 통합하여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알림 </a:t>
            </a:r>
            <a:r>
              <a:rPr lang="ko-KR" altLang="en-US" sz="1600" dirty="0" err="1"/>
              <a:t>확인율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클릭율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앱 사용으로 가는 비율 등의 </a:t>
            </a:r>
            <a:r>
              <a:rPr lang="ko-KR" altLang="en-US" sz="1600" dirty="0" err="1"/>
              <a:t>메트릭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3A150-70CE-2B0A-0496-2105B054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86" y="3076171"/>
            <a:ext cx="7066625" cy="29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CA21-8078-6931-5429-0A63960B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5E7FDF-883D-DFE8-F4E0-E10C287E6583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최종 </a:t>
            </a:r>
            <a:r>
              <a:rPr lang="ko-KR" altLang="en-US" sz="2800" dirty="0" err="1"/>
              <a:t>설계안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B5571-3DA9-3E88-BDD4-3DE02F03E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66" y="1379183"/>
            <a:ext cx="6693280" cy="40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4879-6766-48B4-6502-6EACAF4E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65435-F505-4781-4948-23476CB0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iOS </a:t>
            </a:r>
            <a:r>
              <a:rPr lang="ko-KR" altLang="en-US" sz="2800" dirty="0"/>
              <a:t>푸시 알림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45D-2C4D-DBFF-565F-C54A74E6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알림 제공자</a:t>
            </a:r>
            <a:r>
              <a:rPr lang="en-US" altLang="ko-KR" sz="1600" b="1" dirty="0"/>
              <a:t>(provider)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알림 요청</a:t>
            </a:r>
            <a:r>
              <a:rPr lang="en-US" altLang="ko-KR" sz="1600" dirty="0"/>
              <a:t>(notification request)</a:t>
            </a:r>
            <a:r>
              <a:rPr lang="ko-KR" altLang="en-US" sz="1600" dirty="0"/>
              <a:t>을 만들어 </a:t>
            </a:r>
            <a:r>
              <a:rPr lang="en-US" altLang="ko-KR" sz="1600" dirty="0"/>
              <a:t>APNS</a:t>
            </a:r>
            <a:r>
              <a:rPr lang="ko-KR" altLang="en-US" sz="1600" dirty="0"/>
              <a:t>에 보냄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필요한 데이터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단말 토큰</a:t>
            </a:r>
            <a:r>
              <a:rPr lang="en-US" altLang="ko-KR" sz="1600" dirty="0"/>
              <a:t>(device token): </a:t>
            </a:r>
            <a:r>
              <a:rPr lang="ko-KR" altLang="en-US" sz="1600" dirty="0"/>
              <a:t>알림을 보낼 기기를 나타내는 고유 식별자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페이로드</a:t>
            </a:r>
            <a:r>
              <a:rPr lang="en-US" altLang="ko-KR" sz="1600" dirty="0"/>
              <a:t>(payload): </a:t>
            </a:r>
            <a:r>
              <a:rPr lang="ko-KR" altLang="en-US" sz="1600" dirty="0"/>
              <a:t>알림 내용을 담은 </a:t>
            </a:r>
            <a:r>
              <a:rPr lang="en-US" altLang="ko-KR" sz="1600" dirty="0"/>
              <a:t>JSON dictionary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애플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푸시 알림 서비스</a:t>
            </a:r>
            <a:r>
              <a:rPr lang="en-US" altLang="ko-KR" sz="1600" b="1" dirty="0"/>
              <a:t>(APNS, Apple Push Notification Service)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애플이</a:t>
            </a:r>
            <a:r>
              <a:rPr lang="en-US" altLang="ko-KR" sz="1600" dirty="0"/>
              <a:t> </a:t>
            </a:r>
            <a:r>
              <a:rPr lang="ko-KR" altLang="en-US" sz="1600" dirty="0"/>
              <a:t>제공하는 알림 서비스 플랫폼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푸시 알림을 </a:t>
            </a:r>
            <a:r>
              <a:rPr lang="en-US" altLang="ko-KR" sz="1600" dirty="0"/>
              <a:t>iOS </a:t>
            </a:r>
            <a:r>
              <a:rPr lang="ko-KR" altLang="en-US" sz="1600" dirty="0"/>
              <a:t>단말로 보냄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8C9C8-F803-437D-E216-D0530C6A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50" y="1213651"/>
            <a:ext cx="5072850" cy="1254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4477F9-BF8C-2250-5B93-224A33DCA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88" y="2565997"/>
            <a:ext cx="349616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6503-D4EE-15C5-764E-D2E8718F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DED8-5154-09EA-135E-F8DCACA4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iOS </a:t>
            </a:r>
            <a:r>
              <a:rPr lang="ko-KR" altLang="en-US" sz="2800" dirty="0"/>
              <a:t>푸시 알림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271CE-95BF-80D9-CEB8-6B4993EE6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1" y="1667630"/>
            <a:ext cx="6627272" cy="385428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C289CA5-802D-7672-D470-6738136B6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4496" y="1667630"/>
            <a:ext cx="4129657" cy="410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Device</a:t>
            </a:r>
            <a:r>
              <a:rPr lang="ko-KR" altLang="en-US" sz="1600" dirty="0">
                <a:latin typeface="Arial" panose="020B0604020202020204" pitchFamily="34" charset="0"/>
              </a:rPr>
              <a:t>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APNs에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등록 요청을 보냄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2.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APNs가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3.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</a:t>
            </a:r>
            <a:r>
              <a:rPr lang="ko-KR" altLang="en-US" sz="1600" dirty="0">
                <a:latin typeface="Arial" panose="020B0604020202020204" pitchFamily="34" charset="0"/>
              </a:rPr>
              <a:t>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</a:rPr>
              <a:t>provider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전송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4. Provider</a:t>
            </a:r>
            <a:r>
              <a:rPr lang="ko-KR" altLang="en-US" sz="1600" dirty="0">
                <a:latin typeface="Arial" panose="020B0604020202020204" pitchFamily="34" charset="0"/>
              </a:rPr>
              <a:t>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APNs에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알림을 보냄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APNs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해당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가리키는 기기로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푸시 메시지 전송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ko-KR" sz="1600" b="1" dirty="0">
                <a:latin typeface="Arial" panose="020B0604020202020204" pitchFamily="34" charset="0"/>
              </a:rPr>
              <a:t>,</a:t>
            </a:r>
            <a:r>
              <a:rPr lang="ko-KR" altLang="en-US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</a:rPr>
              <a:t>2,</a:t>
            </a:r>
            <a:r>
              <a:rPr lang="ko-KR" altLang="en-US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</a:rPr>
              <a:t>3</a:t>
            </a:r>
            <a:r>
              <a:rPr lang="ko-KR" altLang="en-US" sz="1600" b="1" dirty="0">
                <a:latin typeface="Arial" panose="020B0604020202020204" pitchFamily="34" charset="0"/>
              </a:rPr>
              <a:t>번 과정은 언제 일어날까</a:t>
            </a:r>
            <a:r>
              <a:rPr lang="en-US" altLang="ko-KR" sz="1600" b="1" dirty="0"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최초 실행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- </a:t>
            </a:r>
            <a:r>
              <a:rPr lang="ko-KR" altLang="en-US" sz="1600" dirty="0">
                <a:latin typeface="Arial" panose="020B0604020202020204" pitchFamily="34" charset="0"/>
              </a:rPr>
              <a:t>사용자가 알림 권한 허용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재설치 </a:t>
            </a:r>
            <a:r>
              <a:rPr lang="ko-KR" altLang="en-US" sz="1600" dirty="0">
                <a:latin typeface="Arial" panose="020B0604020202020204" pitchFamily="34" charset="0"/>
              </a:rPr>
              <a:t>및 기기 변경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80E5-36C9-295F-4BF1-A52FD411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4D73950-AEAD-3AC9-4522-5F51E2817E8D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안드로이드</a:t>
            </a:r>
            <a:r>
              <a:rPr lang="en-US" altLang="ko-KR" sz="2800" dirty="0"/>
              <a:t> </a:t>
            </a:r>
            <a:r>
              <a:rPr lang="ko-KR" altLang="en-US" sz="2800" dirty="0"/>
              <a:t>푸시 알림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DE5443-D6B0-832B-4CBB-E348C44592DB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iOS</a:t>
            </a:r>
            <a:r>
              <a:rPr lang="ko-KR" altLang="en-US" sz="1600" dirty="0"/>
              <a:t>와 차이점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 </a:t>
            </a:r>
            <a:r>
              <a:rPr lang="en-US" altLang="ko-KR" sz="1600" dirty="0"/>
              <a:t>APNS </a:t>
            </a:r>
            <a:r>
              <a:rPr lang="ko-KR" altLang="en-US" sz="1600" dirty="0"/>
              <a:t>대신 </a:t>
            </a:r>
            <a:r>
              <a:rPr lang="en-US" altLang="ko-KR" sz="1600" dirty="0"/>
              <a:t>FCM(Firebase Cloud Messaging)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6F15ED-CFC0-CB95-1AA2-73BC6E5D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52" y="2073546"/>
            <a:ext cx="5595873" cy="14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F1FE-583A-2FCC-9B81-DCC86131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9E5C5F-B190-B8B7-FD56-F1A54B6FB473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 err="1"/>
              <a:t>트윌리오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넥스모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서드</a:t>
            </a:r>
            <a:r>
              <a:rPr lang="ko-KR" altLang="en-US" sz="1600" dirty="0"/>
              <a:t> 파티 서비스를 많이 이용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이용 요금을 따로 </a:t>
            </a:r>
            <a:r>
              <a:rPr lang="ko-KR" altLang="en-US" sz="1600" dirty="0" err="1"/>
              <a:t>내야함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CEFE0-076B-A322-4811-DA5B9D42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66" y="2261304"/>
            <a:ext cx="5814867" cy="131612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82A8E58B-2273-EB4F-4F6C-B63CBD618FD5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SMS </a:t>
            </a:r>
            <a:r>
              <a:rPr lang="ko-KR" altLang="en-US" sz="2800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20541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6B49-CB07-328C-B5DF-4425C516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4573F4-6208-A54F-6650-1D856FA0B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50" y="2241157"/>
            <a:ext cx="5885877" cy="144068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6096B4-CE3A-25C9-E7A0-1E55DA544F58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대부분 상용 이메일 서비스 이용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ex) </a:t>
            </a:r>
            <a:r>
              <a:rPr lang="ko-KR" altLang="en-US" sz="1600" dirty="0" err="1"/>
              <a:t>센드그리드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메일침프</a:t>
            </a:r>
            <a:endParaRPr lang="en-US" altLang="ko-KR" sz="16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22F5192-9B68-8541-F3BC-76B4529DC913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12658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329A-7768-EC31-3FA4-62E5F1EC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D1756068-8A1E-105B-9111-96905BB7918B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알림 유형 요약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4320D-D6B8-D7D2-1A84-6AE3FADE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57" y="949458"/>
            <a:ext cx="3318485" cy="49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AF69E-2787-29E4-CC72-8E36B7D1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A7B749-9923-A87C-F27B-F44AF65A9701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연락처 정보 수집 절차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81BDF7-6742-D161-9633-794D81D270BB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모바일 단말 토큰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 주소 정보 수집 필요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앱 최초 설치 </a:t>
            </a:r>
            <a:r>
              <a:rPr lang="en-US" altLang="ko-KR" sz="1600" dirty="0"/>
              <a:t>or </a:t>
            </a:r>
            <a:r>
              <a:rPr lang="ko-KR" altLang="en-US" sz="1600" dirty="0"/>
              <a:t>회원가입시 위 정보를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사용자가 여러 단말을 가질 수 있으므로 </a:t>
            </a:r>
            <a:r>
              <a:rPr lang="en-US" altLang="ko-KR" sz="1600" dirty="0" err="1"/>
              <a:t>device_token</a:t>
            </a:r>
            <a:r>
              <a:rPr lang="ko-KR" altLang="en-US" sz="1600" dirty="0"/>
              <a:t>은 다른 테이블에 저장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D91F8E-24C3-2363-218F-C2166541E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292578"/>
            <a:ext cx="6223246" cy="1536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5996D4-C0C8-5D22-191B-82E44434F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3869023"/>
            <a:ext cx="5143868" cy="20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753</Words>
  <Application>Microsoft Office PowerPoint</Application>
  <PresentationFormat>와이드스크린</PresentationFormat>
  <Paragraphs>185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 알림 시스템 설계</vt:lpstr>
      <vt:lpstr>알림 시스템 설계 범위</vt:lpstr>
      <vt:lpstr>iOS 푸시 알림</vt:lpstr>
      <vt:lpstr>iOS 푸시 알림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144</cp:revision>
  <dcterms:created xsi:type="dcterms:W3CDTF">2025-03-04T14:22:54Z</dcterms:created>
  <dcterms:modified xsi:type="dcterms:W3CDTF">2025-04-14T14:47:50Z</dcterms:modified>
</cp:coreProperties>
</file>