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0" r:id="rId3"/>
    <p:sldId id="281" r:id="rId4"/>
    <p:sldId id="282" r:id="rId5"/>
    <p:sldId id="283" r:id="rId6"/>
    <p:sldId id="287" r:id="rId7"/>
    <p:sldId id="284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7" r:id="rId17"/>
    <p:sldId id="296" r:id="rId18"/>
    <p:sldId id="298" r:id="rId19"/>
    <p:sldId id="299" r:id="rId20"/>
    <p:sldId id="300" r:id="rId21"/>
    <p:sldId id="302" r:id="rId22"/>
    <p:sldId id="303" r:id="rId23"/>
    <p:sldId id="304" r:id="rId24"/>
    <p:sldId id="305" r:id="rId25"/>
    <p:sldId id="306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0D498-20EF-4BAB-B9E1-45B44D93EC2C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DE62B-DC9A-43EE-953E-73DD395DC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896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BADDD-0D0F-5163-E144-FDCEB9378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8BFC9D-A78C-BCF9-8BA1-CA86F3B6C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A2699F6-FB42-4204-33EA-80E29B12B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96FE86-6308-5BE2-65DD-82492EE7D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984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5EB6AF-D736-D4D3-FFB0-8DB1C303C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63DE6F-6EC7-AB15-5721-34062B70D0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42EBBB9-EA00-E6F5-3F9E-D7D21DB9E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5B9C71-C22A-818F-D662-DD0278DDE5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802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E7B19-5C59-B2A6-E9CD-847B9F48B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DA0916-3D30-2DFE-D977-748820EC7D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FAEF6DA-50B8-2E84-4D91-2D253E5F8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219917-CA04-65F2-0334-C83BD97D89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9519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71676-F470-6D56-863A-53AA0B49D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AE4DDB3-2E3A-BCE4-ADE8-EB39F85B74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E2EFFC-D60F-E2DF-BCB6-DFB71D0050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0583A9-8A0B-E800-363C-8CC11B667F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390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28C80-AF4D-063C-4C99-E4C96AC55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7C412E1-5FBB-BC96-5470-E53DBC4E6C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F0194B8-01CB-68B0-01E3-BFB6B4289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0C57CA-361A-7E22-078D-D3F2A3AEC0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623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B0B57-DD7A-3A83-070D-83F0E9711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0CEEE1-8A88-4E95-1E69-A4FA75ADF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925538B-CF5F-CDBB-A012-FB266A45C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D0C6FA-E130-374A-43E2-E2DA757AB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9654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3D047-9CF6-3B44-0551-FB7516F76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35DA9F-6F5D-DFF8-583E-E613323D4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AF26047-C286-3767-D05D-E8389782D6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40D5D5-ECE0-F510-C96A-0E3871977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39524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C2AE5-E1CA-D769-F88E-10112E587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371F581-0A3D-08F0-3F32-46114E6814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1EA1FA-444E-9749-7D6C-695223E15A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570E20-BF35-3373-23BE-A5D27B28D9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373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0F800-0671-FFBD-E812-7C4DF9E39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9A1F6DB-D939-88EE-562F-861DF1F32E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B91466-B6E6-6607-6F41-5260F072C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16BBEE-DE73-F18C-498B-3D277CC89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6123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1326D-19F7-963D-A601-0891E3D21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F9A87A-04B0-5234-EC88-0A5EB0750A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44D6D0-65C7-0047-B1DB-02CE43BBD0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7064D4-76C9-CEBB-5835-BC74E8D224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3331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4073C-FF36-4027-A75F-CE132F409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27B230-3369-2FEB-C76F-B3F9E413B4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160B8E4-07D0-E9C3-7DBE-A86E07946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1F6E0A-95BC-5EF6-49CB-F175D00C1E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654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20CDD-E9D7-A573-9A0F-18BCD3B4F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B556C5E-3DE9-B3FB-4223-6FB297BC0B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05A60E-02F7-2EBE-C7F9-BB3252145A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508E77-F2C6-AC87-77A8-F64B8EE08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5974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C965A-0B5A-2C40-CDE9-21173C4C9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10E0A7C-5EE7-4D04-4288-F991F8B921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D1DDB45-AF35-02AC-7325-553572EF5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B82DA5-4DB4-7CBF-5E16-58B0CCF29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8300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964AE-86A1-558F-DC1A-E682F129A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284600F-3D3E-5F11-A69E-B00CEA7815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3B9F46-2747-C71D-D07C-87995ABC9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A88F0B-F5C0-7AD7-75F5-1A2E9BBED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542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BB602-9989-74D9-C5DF-FE47B13D7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477B178-35A9-BCB0-61CE-50C9EA024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27529A8-B92B-BE5D-65AA-CAC5876CF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872B5A-5DB1-BD13-7561-0A7A92246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80702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E3EB9-7FC3-D222-D1A2-77FA34B0B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6D1C3D-174D-4F6C-A377-FE0DEEDEAC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6D248C-4929-7F62-882D-D08131E645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21C1F3-0A5E-B71F-3E09-684C24037E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954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A4F04-DADF-C6E8-E169-65CC4B197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3D3A01-FA50-532C-4702-34A5DE59A0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53F1CC5-3B4E-8F0C-0105-DF068A447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CBDFCE-762F-1CD4-8C40-1EC4015DCF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197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7E10F-83B1-D6A5-6D8F-7654BD911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84E3E2-8043-2B62-148D-E4ACAF957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D2E3D3-9783-A5A7-CDC8-5A7F82FF9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287C2A-EEE9-E841-D0A3-C2D0BD4E0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357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025E9-BED9-6F83-F6AA-C83F53DC4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A495064-E3D4-9C46-F599-49C639DCBF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6926B4-FA3E-6063-D243-1C4B23C62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31BE5-F2CD-BA7D-0994-A33CEEEFB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75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53FEC-2EF9-9F5E-8001-85F23209F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AF6568B-FFB4-305B-1597-3530C02EA6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D9EAEE4-7C8A-A00E-6C71-AFC032200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3F106F-69C6-3D6B-4B76-8F7C2D1881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543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0D377-98FB-031A-5CC7-E6888EFEE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4BF0DB9-4BF1-CD8B-1B0E-8FB89E6778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38C0001-90AE-45B6-95C3-AE94614263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C83C2F-5887-D7FD-6B8A-9C8F2C18D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82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22EBB-0301-607E-4159-305D41678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47E0AC5-884F-18EC-1122-653F1B45A3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7853D5-E3AF-BEE8-1B16-BDBDB36444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AA5B83-ED19-ACE9-3E77-BD2E9A4C5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350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D7A1E-8688-BC8C-E712-DD98DFC54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1E3C3A7-F5F0-EB1B-04DD-D566C98547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59108B1-8B70-8A68-2322-A541499B43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0D600A-EA51-1AB1-223E-88991F3B0C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428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28BCA-C85C-9304-1686-192E8C595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4AAA1C-F813-6DE8-C63E-DD2722397A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845770-773F-B892-35AA-51CBE03C5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8038A4-A154-7042-8EDD-CD1917E97D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462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D65BA-5189-A48F-3470-C6E3822FC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568DF3-52E8-1444-5112-83298C56D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7F0273-5725-DA88-A1BD-C731E7FE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84397-00E6-2C15-40CD-EE19FEDF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3C440-FBAA-013B-9C3D-F3CF578D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39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546AB-DFDF-27D5-7A6E-DE413BC3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6765A4-6E54-89E5-5B55-E5CC65BAA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2B1A8-1426-D6CD-A0FF-F39F71A4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2E2A1-1A23-D038-D7C6-3EE98443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8F198-539A-76DE-EDA2-10507BDA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2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35EF8A-758B-5F39-59DB-1639B0E9F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42968-B44A-825E-9BCD-E8DE3D121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20C43-2B19-CD59-22B1-E3A4BFA7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99C2A-7C69-86F9-8931-9035591E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B6A31-A426-0FB1-562E-5D3314E8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7B005-4EC2-9500-09FE-82888F1F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99E40-C2BB-2586-D4A8-1F94E28D5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F5BF4-9A4C-2568-8EE0-A0994040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AF570D-8261-30C6-73D7-8EBEB737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2FBA4-5CE4-13AB-ECB3-B747457E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96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3611-38EF-0FA5-99EA-8AAF2B45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09F49-F35F-4A79-F751-FCE0405E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E3160-DEF8-0412-B9A1-383D8ABC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1BEBE-D9E2-ED08-42BD-07430913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C4DBB-63D9-95FC-820E-E2C786F8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9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07ED5-8DF1-A37F-D06D-F950B33F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E3C73F-33B0-E8D6-DA4C-A4078E28A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35A49E-BA11-1A48-67DD-0BF4EEEDA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29E4B-08C4-A013-699F-D43B9F55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1E858-D483-DB78-A8FF-512D5761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B3039C-ED28-7DDD-F929-4A991F66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7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4EC65-64C6-C7C7-CFC8-F039396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1B9779-D17C-42B6-F578-D78039268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434D7-676B-F43A-3543-BED5D26AB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765400-338D-469D-296F-22C37390D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244B0F-39C4-0295-60FB-5990C8027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455FC3-0D21-632B-77C6-0843C08B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86AF20-46B0-919F-FCD1-4E44AB12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40E734-8B16-8CD2-0A2D-B135FA92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6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C206-7E9F-779A-051C-6F13B9B7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458B33-6287-07CE-A9AF-0C22A79A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BD7CC1-5D53-519E-1D08-2AC5D854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44F96C-422D-02B9-E048-3390308D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6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75751B-9B87-483F-F8F4-D9E541D6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9129D5-429D-5DE1-B230-64EA5A6B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24A3B4-CE72-A432-768C-4C0ECD22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53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08DA-E386-3858-FF02-8D287761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90E14-7CCA-0576-63E3-587140332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63C720-CAB9-F8BB-719A-9EF056224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81B8A1-47C6-D843-2B0F-D0E7138F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F82FAB-261C-F599-0A52-4259523C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668BB-42EA-B851-5E05-068BD12C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97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DE607-811A-4411-E999-047DF189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8ABAF9-482E-B289-3F7E-1B0CD4CD2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156AB9-A71F-1C25-6F55-EE6BD31B9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E42776-E12C-8EC6-2E58-50479257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2B16CF-7DA3-7A4A-367C-8B42F078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33FDDE-B804-F324-4CB6-BCB0CD4D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24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A2E8EC-A00F-85B9-9B88-6D3C04D6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FA436D-66DE-9768-B594-8A21A4ED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98B56-0AEA-1051-A1DD-8C430951C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4E858-5EB1-4672-9979-C6C5A842E2AB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50DB5-869A-009B-6315-ABB6A049C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798A7-38BB-4B01-BB08-518AD9DB1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24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74B62-DC1E-C6B9-3AE7-1055C1B0F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키</a:t>
            </a:r>
            <a:r>
              <a:rPr lang="en-US" altLang="ko-KR" sz="4800" dirty="0"/>
              <a:t>-</a:t>
            </a:r>
            <a:r>
              <a:rPr lang="ko-KR" altLang="en-US" sz="4800" dirty="0"/>
              <a:t>값 저장소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404B9B-DD30-7306-A969-1DF399721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480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DD2A9-B3C0-6F9B-ADDF-24D3DCCA4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2F73C4D-E2F7-2282-5944-80AC65C08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149" y="1467364"/>
            <a:ext cx="5356238" cy="406093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3177EAC-BA1D-2A37-5B82-9572149C4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2899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데이터 일관성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86291-26DA-AF46-C6D6-35BB00E33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211"/>
            <a:ext cx="10125723" cy="522389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ko-KR" altLang="en-US" sz="1600" dirty="0" err="1">
                <a:solidFill>
                  <a:srgbClr val="212529"/>
                </a:solidFill>
              </a:rPr>
              <a:t>다중화된</a:t>
            </a:r>
            <a:r>
              <a:rPr lang="ko-KR" altLang="en-US" sz="1600" dirty="0">
                <a:solidFill>
                  <a:srgbClr val="212529"/>
                </a:solidFill>
              </a:rPr>
              <a:t> 데이터를 동기화하여 일관성을 유지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ko-KR" altLang="en-US" sz="1600" b="1" dirty="0">
                <a:solidFill>
                  <a:srgbClr val="212529"/>
                </a:solidFill>
              </a:rPr>
              <a:t>정족수 합의 프로토콜 </a:t>
            </a:r>
            <a:r>
              <a:rPr lang="en-US" altLang="ko-KR" sz="1600" b="1" dirty="0">
                <a:solidFill>
                  <a:srgbClr val="212529"/>
                </a:solidFill>
              </a:rPr>
              <a:t>(Quorum Consensus)</a:t>
            </a: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N = </a:t>
            </a:r>
            <a:r>
              <a:rPr lang="ko-KR" altLang="en-US" sz="1600" dirty="0">
                <a:solidFill>
                  <a:srgbClr val="212529"/>
                </a:solidFill>
              </a:rPr>
              <a:t>사본 개수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W = </a:t>
            </a:r>
            <a:r>
              <a:rPr lang="ko-KR" altLang="en-US" sz="1600" dirty="0">
                <a:solidFill>
                  <a:srgbClr val="212529"/>
                </a:solidFill>
              </a:rPr>
              <a:t>쓰기 연산에 대한 정족수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R = </a:t>
            </a:r>
            <a:r>
              <a:rPr lang="ko-KR" altLang="en-US" sz="1600" dirty="0">
                <a:solidFill>
                  <a:srgbClr val="212529"/>
                </a:solidFill>
              </a:rPr>
              <a:t>읽기 연산에 대한 정족수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</a:t>
            </a:r>
            <a:r>
              <a:rPr lang="ko-KR" altLang="en-US" sz="1600" dirty="0">
                <a:solidFill>
                  <a:srgbClr val="212529"/>
                </a:solidFill>
              </a:rPr>
              <a:t>중재자</a:t>
            </a:r>
            <a:r>
              <a:rPr lang="en-US" altLang="ko-KR" sz="1600" dirty="0">
                <a:solidFill>
                  <a:srgbClr val="212529"/>
                </a:solidFill>
              </a:rPr>
              <a:t>: </a:t>
            </a:r>
            <a:r>
              <a:rPr lang="ko-KR" altLang="en-US" sz="1600" dirty="0">
                <a:solidFill>
                  <a:srgbClr val="212529"/>
                </a:solidFill>
              </a:rPr>
              <a:t>클라이언트와 노드 사이에서 </a:t>
            </a:r>
            <a:r>
              <a:rPr lang="en-US" altLang="ko-KR" sz="1600" dirty="0">
                <a:solidFill>
                  <a:srgbClr val="212529"/>
                </a:solidFill>
              </a:rPr>
              <a:t>proxy </a:t>
            </a:r>
            <a:r>
              <a:rPr lang="ko-KR" altLang="en-US" sz="1600" dirty="0">
                <a:solidFill>
                  <a:srgbClr val="212529"/>
                </a:solidFill>
              </a:rPr>
              <a:t>역할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N, W, R</a:t>
            </a:r>
            <a:r>
              <a:rPr lang="ko-KR" altLang="en-US" sz="1600" dirty="0">
                <a:solidFill>
                  <a:srgbClr val="212529"/>
                </a:solidFill>
              </a:rPr>
              <a:t>의 값을 정하는 기준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</a:t>
            </a:r>
            <a:r>
              <a:rPr lang="ko-KR" altLang="en-US" sz="1600" dirty="0">
                <a:solidFill>
                  <a:srgbClr val="212529"/>
                </a:solidFill>
              </a:rPr>
              <a:t>응답 지연과 데이터 일관성 사이의 타협점 찾기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R=1, W=N: </a:t>
            </a:r>
            <a:r>
              <a:rPr lang="ko-KR" altLang="en-US" sz="1600" dirty="0">
                <a:solidFill>
                  <a:srgbClr val="212529"/>
                </a:solidFill>
              </a:rPr>
              <a:t>빠른 읽기 연산에 최적화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W=1, R=N: </a:t>
            </a:r>
            <a:r>
              <a:rPr lang="ko-KR" altLang="en-US" sz="1600" dirty="0">
                <a:solidFill>
                  <a:srgbClr val="212529"/>
                </a:solidFill>
              </a:rPr>
              <a:t>빠른 쓰기 연산에 최적화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W+R &gt; N: </a:t>
            </a:r>
            <a:r>
              <a:rPr lang="ko-KR" altLang="en-US" sz="1600" dirty="0">
                <a:solidFill>
                  <a:srgbClr val="212529"/>
                </a:solidFill>
              </a:rPr>
              <a:t>강한 일관성 보장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W+R &lt;= N: </a:t>
            </a:r>
            <a:r>
              <a:rPr lang="ko-KR" altLang="en-US" sz="1600" dirty="0">
                <a:solidFill>
                  <a:srgbClr val="212529"/>
                </a:solidFill>
              </a:rPr>
              <a:t>강한 일관성 보장 </a:t>
            </a:r>
            <a:r>
              <a:rPr lang="en-US" altLang="ko-KR" sz="1600" dirty="0">
                <a:solidFill>
                  <a:srgbClr val="212529"/>
                </a:solidFill>
              </a:rPr>
              <a:t>x</a:t>
            </a:r>
          </a:p>
          <a:p>
            <a:pPr marL="0" indent="0" algn="l">
              <a:buNone/>
            </a:pP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dirty="0">
              <a:solidFill>
                <a:srgbClr val="21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5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4AB2F-DC6B-F818-6E40-815B32B8A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1B481-02F6-F84F-3486-2FB84664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2899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데이터 일관성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B8702B-538E-24AC-FFA0-A868164FB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211"/>
            <a:ext cx="10125723" cy="522389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ko-KR" altLang="en-US" sz="1600" b="1" dirty="0">
                <a:solidFill>
                  <a:srgbClr val="212529"/>
                </a:solidFill>
              </a:rPr>
              <a:t>일관성</a:t>
            </a:r>
            <a:r>
              <a:rPr lang="en-US" altLang="ko-KR" sz="1600" b="1" dirty="0">
                <a:solidFill>
                  <a:srgbClr val="212529"/>
                </a:solidFill>
              </a:rPr>
              <a:t> </a:t>
            </a:r>
            <a:r>
              <a:rPr lang="ko-KR" altLang="en-US" sz="1600" b="1" dirty="0">
                <a:solidFill>
                  <a:srgbClr val="212529"/>
                </a:solidFill>
              </a:rPr>
              <a:t>모델 </a:t>
            </a:r>
            <a:r>
              <a:rPr lang="en-US" altLang="ko-KR" sz="1600" b="1" dirty="0">
                <a:solidFill>
                  <a:srgbClr val="212529"/>
                </a:solidFill>
              </a:rPr>
              <a:t>(consistency model)</a:t>
            </a:r>
          </a:p>
          <a:p>
            <a:pPr marL="0" indent="0" algn="l">
              <a:buNone/>
            </a:pPr>
            <a:r>
              <a:rPr lang="ko-KR" altLang="en-US" sz="1600" dirty="0">
                <a:solidFill>
                  <a:srgbClr val="212529"/>
                </a:solidFill>
              </a:rPr>
              <a:t>데이터</a:t>
            </a:r>
            <a:r>
              <a:rPr lang="en-US" altLang="ko-KR" sz="1600" dirty="0">
                <a:solidFill>
                  <a:srgbClr val="212529"/>
                </a:solidFill>
              </a:rPr>
              <a:t> </a:t>
            </a:r>
            <a:r>
              <a:rPr lang="ko-KR" altLang="en-US" sz="1600" dirty="0">
                <a:solidFill>
                  <a:srgbClr val="212529"/>
                </a:solidFill>
              </a:rPr>
              <a:t>일관성의 수준을 결정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ko-KR" altLang="en-US" sz="1600" dirty="0">
                <a:solidFill>
                  <a:srgbClr val="212529"/>
                </a:solidFill>
              </a:rPr>
              <a:t>종류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1. </a:t>
            </a:r>
            <a:r>
              <a:rPr lang="ko-KR" altLang="en-US" sz="1600" dirty="0">
                <a:solidFill>
                  <a:srgbClr val="212529"/>
                </a:solidFill>
              </a:rPr>
              <a:t>강한 일관성 </a:t>
            </a:r>
            <a:r>
              <a:rPr lang="en-US" altLang="ko-KR" sz="1600" dirty="0">
                <a:solidFill>
                  <a:srgbClr val="212529"/>
                </a:solidFill>
              </a:rPr>
              <a:t>(strong consistency)</a:t>
            </a: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  - </a:t>
            </a:r>
            <a:r>
              <a:rPr lang="ko-KR" altLang="en-US" sz="1600" dirty="0">
                <a:solidFill>
                  <a:srgbClr val="212529"/>
                </a:solidFill>
              </a:rPr>
              <a:t>모든 읽기 연산에서 가장 최신 데이터 반환 </a:t>
            </a:r>
            <a:r>
              <a:rPr lang="en-US" altLang="ko-KR" sz="1600" dirty="0">
                <a:solidFill>
                  <a:srgbClr val="212529"/>
                </a:solidFill>
              </a:rPr>
              <a:t>o</a:t>
            </a: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  - </a:t>
            </a:r>
            <a:r>
              <a:rPr lang="ko-KR" altLang="en-US" sz="1600" dirty="0">
                <a:solidFill>
                  <a:srgbClr val="212529"/>
                </a:solidFill>
              </a:rPr>
              <a:t>고가용성 시스템에 </a:t>
            </a:r>
            <a:r>
              <a:rPr lang="ko-KR" altLang="en-US" sz="1600" dirty="0" err="1">
                <a:solidFill>
                  <a:srgbClr val="212529"/>
                </a:solidFill>
              </a:rPr>
              <a:t>비적합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2. </a:t>
            </a:r>
            <a:r>
              <a:rPr lang="ko-KR" altLang="en-US" sz="1600" dirty="0">
                <a:solidFill>
                  <a:srgbClr val="212529"/>
                </a:solidFill>
              </a:rPr>
              <a:t>약한 일관성 </a:t>
            </a:r>
            <a:r>
              <a:rPr lang="en-US" altLang="ko-KR" sz="1600" dirty="0">
                <a:solidFill>
                  <a:srgbClr val="212529"/>
                </a:solidFill>
              </a:rPr>
              <a:t>(weak consistency)</a:t>
            </a: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  - </a:t>
            </a:r>
            <a:r>
              <a:rPr lang="ko-KR" altLang="en-US" sz="1600" dirty="0">
                <a:solidFill>
                  <a:srgbClr val="212529"/>
                </a:solidFill>
              </a:rPr>
              <a:t>모든 읽기 연산에서 가장 최신 데이터 반환 </a:t>
            </a:r>
            <a:r>
              <a:rPr lang="en-US" altLang="ko-KR" sz="1600" dirty="0">
                <a:solidFill>
                  <a:srgbClr val="212529"/>
                </a:solidFill>
              </a:rPr>
              <a:t>x</a:t>
            </a: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3. </a:t>
            </a:r>
            <a:r>
              <a:rPr lang="ko-KR" altLang="en-US" sz="1600" dirty="0">
                <a:solidFill>
                  <a:srgbClr val="212529"/>
                </a:solidFill>
              </a:rPr>
              <a:t>결과적 일관성 </a:t>
            </a:r>
            <a:r>
              <a:rPr lang="en-US" altLang="ko-KR" sz="1600" dirty="0">
                <a:solidFill>
                  <a:srgbClr val="212529"/>
                </a:solidFill>
              </a:rPr>
              <a:t>(eventual consistency)</a:t>
            </a: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  - </a:t>
            </a:r>
            <a:r>
              <a:rPr lang="ko-KR" altLang="en-US" sz="1600" dirty="0">
                <a:solidFill>
                  <a:srgbClr val="212529"/>
                </a:solidFill>
              </a:rPr>
              <a:t>변경 사항이 결국에는 모든 사본에 동기화 됨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  - </a:t>
            </a:r>
            <a:r>
              <a:rPr lang="ko-KR" altLang="en-US" sz="1600" dirty="0" err="1">
                <a:solidFill>
                  <a:srgbClr val="212529"/>
                </a:solidFill>
              </a:rPr>
              <a:t>다이나모</a:t>
            </a:r>
            <a:r>
              <a:rPr lang="en-US" altLang="ko-KR" sz="1600" dirty="0">
                <a:solidFill>
                  <a:srgbClr val="212529"/>
                </a:solidFill>
              </a:rPr>
              <a:t>, </a:t>
            </a:r>
            <a:r>
              <a:rPr lang="ko-KR" altLang="en-US" sz="1600" dirty="0" err="1">
                <a:solidFill>
                  <a:srgbClr val="212529"/>
                </a:solidFill>
              </a:rPr>
              <a:t>카산드라에서</a:t>
            </a:r>
            <a:r>
              <a:rPr lang="ko-KR" altLang="en-US" sz="1600" dirty="0">
                <a:solidFill>
                  <a:srgbClr val="212529"/>
                </a:solidFill>
              </a:rPr>
              <a:t> 채택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  - </a:t>
            </a:r>
            <a:r>
              <a:rPr lang="ko-KR" altLang="en-US" sz="1600" dirty="0">
                <a:solidFill>
                  <a:srgbClr val="212529"/>
                </a:solidFill>
              </a:rPr>
              <a:t>일관성이 깨진 값에 대해서는 클라이언트가 해결해야 함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dirty="0">
              <a:solidFill>
                <a:srgbClr val="21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41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3AA68-8A0F-255B-1D11-DFFA9149E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901388-4441-F15B-50A1-D5BA55F7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2899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데이터 일관성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92DEF6-E5BD-DCC7-FE5B-FC09D6E72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211"/>
            <a:ext cx="10125723" cy="522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>
                <a:solidFill>
                  <a:srgbClr val="212529"/>
                </a:solidFill>
              </a:rPr>
              <a:t>데이터 다중화 </a:t>
            </a:r>
            <a:r>
              <a:rPr lang="en-US" altLang="ko-KR" sz="1600" dirty="0">
                <a:solidFill>
                  <a:srgbClr val="212529"/>
                </a:solidFill>
              </a:rPr>
              <a:t>-&gt; </a:t>
            </a:r>
            <a:r>
              <a:rPr lang="ko-KR" altLang="en-US" sz="1600" dirty="0">
                <a:solidFill>
                  <a:srgbClr val="212529"/>
                </a:solidFill>
              </a:rPr>
              <a:t>가용성↑</a:t>
            </a:r>
            <a:r>
              <a:rPr lang="en-US" altLang="ko-KR" sz="1600" dirty="0">
                <a:solidFill>
                  <a:srgbClr val="212529"/>
                </a:solidFill>
              </a:rPr>
              <a:t> </a:t>
            </a:r>
            <a:r>
              <a:rPr lang="ko-KR" altLang="en-US" sz="1600" dirty="0">
                <a:solidFill>
                  <a:srgbClr val="212529"/>
                </a:solidFill>
              </a:rPr>
              <a:t>일관성↓</a:t>
            </a:r>
            <a:endParaRPr lang="en-US" altLang="ko-KR" sz="1600" b="1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ko-KR" altLang="en-US" sz="1600" b="1" dirty="0">
                <a:solidFill>
                  <a:srgbClr val="212529"/>
                </a:solidFill>
              </a:rPr>
              <a:t>비 일관성</a:t>
            </a:r>
            <a:r>
              <a:rPr lang="en-US" altLang="ko-KR" sz="1600" b="1" dirty="0">
                <a:solidFill>
                  <a:srgbClr val="212529"/>
                </a:solidFill>
              </a:rPr>
              <a:t> </a:t>
            </a:r>
            <a:r>
              <a:rPr lang="ko-KR" altLang="en-US" sz="1600" b="1" dirty="0">
                <a:solidFill>
                  <a:srgbClr val="212529"/>
                </a:solidFill>
              </a:rPr>
              <a:t>해소 기법</a:t>
            </a:r>
            <a:r>
              <a:rPr lang="en-US" altLang="ko-KR" sz="1600" b="1" dirty="0">
                <a:solidFill>
                  <a:srgbClr val="212529"/>
                </a:solidFill>
              </a:rPr>
              <a:t>: </a:t>
            </a:r>
            <a:r>
              <a:rPr lang="ko-KR" altLang="en-US" sz="1600" b="1" dirty="0">
                <a:solidFill>
                  <a:srgbClr val="212529"/>
                </a:solidFill>
              </a:rPr>
              <a:t>데이터 </a:t>
            </a:r>
            <a:r>
              <a:rPr lang="ko-KR" altLang="en-US" sz="1600" b="1" dirty="0" err="1">
                <a:solidFill>
                  <a:srgbClr val="212529"/>
                </a:solidFill>
              </a:rPr>
              <a:t>버저닝</a:t>
            </a:r>
            <a:endParaRPr lang="en-US" altLang="ko-KR" sz="1600" b="1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1. </a:t>
            </a:r>
            <a:r>
              <a:rPr lang="ko-KR" altLang="en-US" sz="1600" dirty="0">
                <a:solidFill>
                  <a:srgbClr val="212529"/>
                </a:solidFill>
              </a:rPr>
              <a:t>데이터 </a:t>
            </a:r>
            <a:r>
              <a:rPr lang="ko-KR" altLang="en-US" sz="1600" dirty="0" err="1">
                <a:solidFill>
                  <a:srgbClr val="212529"/>
                </a:solidFill>
              </a:rPr>
              <a:t>버저닝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</a:t>
            </a:r>
            <a:r>
              <a:rPr lang="ko-KR" altLang="en-US" sz="1600" dirty="0">
                <a:solidFill>
                  <a:srgbClr val="212529"/>
                </a:solidFill>
              </a:rPr>
              <a:t>데이터를 변경할 때 마다 해당 데이터의 새로운 버전을 생성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</a:t>
            </a:r>
            <a:r>
              <a:rPr lang="ko-KR" altLang="en-US" sz="1600" dirty="0">
                <a:solidFill>
                  <a:srgbClr val="212529"/>
                </a:solidFill>
              </a:rPr>
              <a:t>각 버전의 데이터는 변경 불가능 </a:t>
            </a:r>
            <a:r>
              <a:rPr lang="en-US" altLang="ko-KR" sz="1600" dirty="0">
                <a:solidFill>
                  <a:srgbClr val="212529"/>
                </a:solidFill>
              </a:rPr>
              <a:t>(immutable)</a:t>
            </a:r>
          </a:p>
          <a:p>
            <a:pPr marL="0" indent="0" algn="l">
              <a:buNone/>
            </a:pPr>
            <a:endParaRPr lang="en-US" altLang="ko-KR" sz="1600" dirty="0">
              <a:solidFill>
                <a:srgbClr val="21252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E34F96-D407-2052-A535-A9897BEE8F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49" y="3532535"/>
            <a:ext cx="4959011" cy="26448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CA0947-0660-7E86-09C0-2B3B841255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4910" y="3624991"/>
            <a:ext cx="5793049" cy="2459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5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9D5F7-5537-8FE6-36C0-DD996D919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C2703A-F939-983C-6F38-072ED99F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2899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데이터 일관성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53BC41-E1BC-B8BF-54AE-B29FB841C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211"/>
            <a:ext cx="10125723" cy="522389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ko-KR" altLang="en-US" sz="1600" b="1" dirty="0">
                <a:solidFill>
                  <a:srgbClr val="212529"/>
                </a:solidFill>
              </a:rPr>
              <a:t>벡터 시계 </a:t>
            </a:r>
            <a:r>
              <a:rPr lang="en-US" altLang="ko-KR" sz="1600" b="1" dirty="0">
                <a:solidFill>
                  <a:srgbClr val="212529"/>
                </a:solidFill>
              </a:rPr>
              <a:t>(vector clock)</a:t>
            </a:r>
          </a:p>
          <a:p>
            <a:pPr marL="0" indent="0" algn="l">
              <a:buNone/>
            </a:pP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D([S1, v1], [S2, v2], …, [Sn, </a:t>
            </a:r>
            <a:r>
              <a:rPr lang="en-US" altLang="ko-KR" sz="1600" dirty="0" err="1">
                <a:solidFill>
                  <a:srgbClr val="212529"/>
                </a:solidFill>
              </a:rPr>
              <a:t>vn</a:t>
            </a:r>
            <a:r>
              <a:rPr lang="en-US" altLang="ko-KR" sz="1600" dirty="0">
                <a:solidFill>
                  <a:srgbClr val="212529"/>
                </a:solidFill>
              </a:rPr>
              <a:t>]) </a:t>
            </a:r>
            <a:r>
              <a:rPr lang="ko-KR" altLang="en-US" sz="1600" dirty="0">
                <a:solidFill>
                  <a:srgbClr val="212529"/>
                </a:solidFill>
              </a:rPr>
              <a:t>형식으로 표현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  - D: </a:t>
            </a:r>
            <a:r>
              <a:rPr lang="ko-KR" altLang="en-US" sz="1600" dirty="0">
                <a:solidFill>
                  <a:srgbClr val="212529"/>
                </a:solidFill>
              </a:rPr>
              <a:t>데이터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  - Si: </a:t>
            </a:r>
            <a:r>
              <a:rPr lang="ko-KR" altLang="en-US" sz="1600" dirty="0">
                <a:solidFill>
                  <a:srgbClr val="212529"/>
                </a:solidFill>
              </a:rPr>
              <a:t>서버 번호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  - vi: </a:t>
            </a:r>
            <a:r>
              <a:rPr lang="ko-KR" altLang="en-US" sz="1600" dirty="0">
                <a:solidFill>
                  <a:srgbClr val="212529"/>
                </a:solidFill>
              </a:rPr>
              <a:t>버전 카운터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</a:t>
            </a:r>
            <a:r>
              <a:rPr lang="ko-KR" altLang="en-US" sz="1600" dirty="0">
                <a:solidFill>
                  <a:srgbClr val="212529"/>
                </a:solidFill>
              </a:rPr>
              <a:t>데이터 </a:t>
            </a:r>
            <a:r>
              <a:rPr lang="en-US" altLang="ko-KR" sz="1600" dirty="0">
                <a:solidFill>
                  <a:srgbClr val="212529"/>
                </a:solidFill>
              </a:rPr>
              <a:t>D</a:t>
            </a:r>
            <a:r>
              <a:rPr lang="ko-KR" altLang="en-US" sz="1600" dirty="0">
                <a:solidFill>
                  <a:srgbClr val="212529"/>
                </a:solidFill>
              </a:rPr>
              <a:t>를 서버 </a:t>
            </a:r>
            <a:r>
              <a:rPr lang="en-US" altLang="ko-KR" sz="1600" dirty="0">
                <a:solidFill>
                  <a:srgbClr val="212529"/>
                </a:solidFill>
              </a:rPr>
              <a:t>Si</a:t>
            </a:r>
            <a:r>
              <a:rPr lang="ko-KR" altLang="en-US" sz="1600" dirty="0">
                <a:solidFill>
                  <a:srgbClr val="212529"/>
                </a:solidFill>
              </a:rPr>
              <a:t>가 기록 시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  - [Si, vi]</a:t>
            </a:r>
            <a:r>
              <a:rPr lang="ko-KR" altLang="en-US" sz="1600" dirty="0">
                <a:solidFill>
                  <a:srgbClr val="212529"/>
                </a:solidFill>
              </a:rPr>
              <a:t>가 </a:t>
            </a:r>
            <a:r>
              <a:rPr lang="en-US" altLang="ko-KR" sz="1600" dirty="0">
                <a:solidFill>
                  <a:srgbClr val="212529"/>
                </a:solidFill>
              </a:rPr>
              <a:t>D</a:t>
            </a:r>
            <a:r>
              <a:rPr lang="ko-KR" altLang="en-US" sz="1600" dirty="0">
                <a:solidFill>
                  <a:srgbClr val="212529"/>
                </a:solidFill>
              </a:rPr>
              <a:t>에 달려있으면 </a:t>
            </a:r>
            <a:r>
              <a:rPr lang="en-US" altLang="ko-KR" sz="1600" dirty="0">
                <a:solidFill>
                  <a:srgbClr val="212529"/>
                </a:solidFill>
              </a:rPr>
              <a:t>vi+1</a:t>
            </a: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  - </a:t>
            </a:r>
            <a:r>
              <a:rPr lang="ko-KR" altLang="en-US" sz="1600" dirty="0">
                <a:solidFill>
                  <a:srgbClr val="212529"/>
                </a:solidFill>
              </a:rPr>
              <a:t>없으면 </a:t>
            </a:r>
            <a:r>
              <a:rPr lang="en-US" altLang="ko-KR" sz="1600" dirty="0">
                <a:solidFill>
                  <a:srgbClr val="212529"/>
                </a:solidFill>
              </a:rPr>
              <a:t>[Si, 1] </a:t>
            </a:r>
            <a:r>
              <a:rPr lang="ko-KR" altLang="en-US" sz="1600" dirty="0">
                <a:solidFill>
                  <a:srgbClr val="212529"/>
                </a:solidFill>
              </a:rPr>
              <a:t>추가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ko-KR" altLang="en-US" sz="1600" dirty="0">
                <a:solidFill>
                  <a:srgbClr val="212529"/>
                </a:solidFill>
              </a:rPr>
              <a:t> 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ko-KR" altLang="en-US" sz="1600" dirty="0">
                <a:solidFill>
                  <a:srgbClr val="212529"/>
                </a:solidFill>
              </a:rPr>
              <a:t>오른쪽 그림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D3, D4</a:t>
            </a:r>
            <a:r>
              <a:rPr lang="ko-KR" altLang="en-US" sz="1600" dirty="0">
                <a:solidFill>
                  <a:srgbClr val="212529"/>
                </a:solidFill>
              </a:rPr>
              <a:t>의</a:t>
            </a:r>
            <a:r>
              <a:rPr lang="en-US" altLang="ko-KR" sz="1600" dirty="0">
                <a:solidFill>
                  <a:srgbClr val="212529"/>
                </a:solidFill>
              </a:rPr>
              <a:t> </a:t>
            </a:r>
            <a:r>
              <a:rPr lang="ko-KR" altLang="en-US" sz="1600" dirty="0">
                <a:solidFill>
                  <a:srgbClr val="212529"/>
                </a:solidFill>
              </a:rPr>
              <a:t>데이터 충돌은 클라이언트가 해결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dirty="0">
              <a:solidFill>
                <a:srgbClr val="212529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C7C231-5BF7-8272-562D-A65C5D544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37483"/>
            <a:ext cx="4685432" cy="49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7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0D56B-0FCD-D278-9B96-20CDBED59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F3A87-9770-1A49-03EA-36876886F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2899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데이터 일관성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1FEA8C-C5EB-B101-837F-E40694D62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211"/>
            <a:ext cx="10125723" cy="522389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ko-KR" altLang="en-US" sz="1600" b="1" dirty="0">
                <a:solidFill>
                  <a:srgbClr val="212529"/>
                </a:solidFill>
              </a:rPr>
              <a:t>벡터 시계 </a:t>
            </a:r>
            <a:r>
              <a:rPr lang="en-US" altLang="ko-KR" sz="1600" b="1" dirty="0">
                <a:solidFill>
                  <a:srgbClr val="212529"/>
                </a:solidFill>
              </a:rPr>
              <a:t>(vector clock)</a:t>
            </a:r>
          </a:p>
          <a:p>
            <a:pPr marL="0" indent="0" algn="l">
              <a:buNone/>
            </a:pP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[</a:t>
            </a:r>
            <a:r>
              <a:rPr lang="ko-KR" altLang="en-US" sz="1600" dirty="0">
                <a:solidFill>
                  <a:srgbClr val="212529"/>
                </a:solidFill>
              </a:rPr>
              <a:t>의문점 정리</a:t>
            </a:r>
            <a:r>
              <a:rPr lang="en-US" altLang="ko-KR" sz="1600" dirty="0">
                <a:solidFill>
                  <a:srgbClr val="212529"/>
                </a:solidFill>
              </a:rPr>
              <a:t>]</a:t>
            </a: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1. </a:t>
            </a:r>
            <a:r>
              <a:rPr lang="ko-KR" altLang="en-US" sz="1600" dirty="0">
                <a:solidFill>
                  <a:srgbClr val="212529"/>
                </a:solidFill>
              </a:rPr>
              <a:t>클라이언트가 </a:t>
            </a:r>
            <a:r>
              <a:rPr lang="en-US" altLang="ko-KR" sz="1600" dirty="0">
                <a:solidFill>
                  <a:srgbClr val="212529"/>
                </a:solidFill>
              </a:rPr>
              <a:t>D3, D4</a:t>
            </a:r>
            <a:r>
              <a:rPr lang="ko-KR" altLang="en-US" sz="1600" dirty="0">
                <a:solidFill>
                  <a:srgbClr val="212529"/>
                </a:solidFill>
              </a:rPr>
              <a:t>의</a:t>
            </a:r>
            <a:r>
              <a:rPr lang="en-US" altLang="ko-KR" sz="1600" dirty="0">
                <a:solidFill>
                  <a:srgbClr val="212529"/>
                </a:solidFill>
              </a:rPr>
              <a:t> </a:t>
            </a:r>
            <a:r>
              <a:rPr lang="ko-KR" altLang="en-US" sz="1600" dirty="0">
                <a:solidFill>
                  <a:srgbClr val="212529"/>
                </a:solidFill>
              </a:rPr>
              <a:t>데이터 충돌 감지 </a:t>
            </a:r>
            <a:r>
              <a:rPr lang="en-US" altLang="ko-KR" sz="1600" dirty="0">
                <a:solidFill>
                  <a:srgbClr val="212529"/>
                </a:solidFill>
              </a:rPr>
              <a:t>-&gt; </a:t>
            </a:r>
            <a:r>
              <a:rPr lang="ko-KR" altLang="en-US" sz="1600" dirty="0">
                <a:solidFill>
                  <a:srgbClr val="212529"/>
                </a:solidFill>
              </a:rPr>
              <a:t>충돌 해소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</a:t>
            </a:r>
            <a:r>
              <a:rPr lang="ko-KR" altLang="en-US" sz="1600" dirty="0">
                <a:solidFill>
                  <a:srgbClr val="212529"/>
                </a:solidFill>
              </a:rPr>
              <a:t>정족수 합의 방식일 때</a:t>
            </a:r>
            <a:r>
              <a:rPr lang="en-US" altLang="ko-KR" sz="1600" dirty="0">
                <a:solidFill>
                  <a:srgbClr val="212529"/>
                </a:solidFill>
              </a:rPr>
              <a:t>, R</a:t>
            </a:r>
            <a:r>
              <a:rPr lang="ko-KR" altLang="en-US" sz="1600" dirty="0">
                <a:solidFill>
                  <a:srgbClr val="212529"/>
                </a:solidFill>
              </a:rPr>
              <a:t>이 </a:t>
            </a:r>
            <a:r>
              <a:rPr lang="en-US" altLang="ko-KR" sz="1600" dirty="0">
                <a:solidFill>
                  <a:srgbClr val="212529"/>
                </a:solidFill>
              </a:rPr>
              <a:t>3</a:t>
            </a:r>
            <a:r>
              <a:rPr lang="ko-KR" altLang="en-US" sz="1600" dirty="0">
                <a:solidFill>
                  <a:srgbClr val="212529"/>
                </a:solidFill>
              </a:rPr>
              <a:t>이라 가정하면</a:t>
            </a:r>
            <a:r>
              <a:rPr lang="en-US" altLang="ko-KR" sz="1600" dirty="0">
                <a:solidFill>
                  <a:srgbClr val="212529"/>
                </a:solidFill>
              </a:rPr>
              <a:t>,</a:t>
            </a: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  3</a:t>
            </a:r>
            <a:r>
              <a:rPr lang="ko-KR" altLang="en-US" sz="1600" dirty="0">
                <a:solidFill>
                  <a:srgbClr val="212529"/>
                </a:solidFill>
              </a:rPr>
              <a:t>개의 노드에서 값을 가져와 위 작업 수행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2. </a:t>
            </a:r>
            <a:r>
              <a:rPr lang="ko-KR" altLang="en-US" sz="1600" dirty="0">
                <a:solidFill>
                  <a:srgbClr val="212529"/>
                </a:solidFill>
              </a:rPr>
              <a:t>이전 버전은 무시하고</a:t>
            </a:r>
            <a:r>
              <a:rPr lang="en-US" altLang="ko-KR" sz="1600" dirty="0">
                <a:solidFill>
                  <a:srgbClr val="212529"/>
                </a:solidFill>
              </a:rPr>
              <a:t>, </a:t>
            </a:r>
            <a:r>
              <a:rPr lang="ko-KR" altLang="en-US" sz="1600" dirty="0">
                <a:solidFill>
                  <a:srgbClr val="212529"/>
                </a:solidFill>
              </a:rPr>
              <a:t>최신 버전 중 충돌하는 값만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   </a:t>
            </a:r>
            <a:r>
              <a:rPr lang="ko-KR" altLang="en-US" sz="1600" dirty="0">
                <a:solidFill>
                  <a:srgbClr val="212529"/>
                </a:solidFill>
              </a:rPr>
              <a:t>골라서 충돌을 해결함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</a:t>
            </a:r>
            <a:r>
              <a:rPr lang="ko-KR" altLang="en-US" sz="1600" dirty="0">
                <a:solidFill>
                  <a:srgbClr val="212529"/>
                </a:solidFill>
              </a:rPr>
              <a:t>이전 버전인지 판단하는 방법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  :</a:t>
            </a:r>
            <a:r>
              <a:rPr lang="ko-KR" altLang="en-US" sz="1600" dirty="0">
                <a:solidFill>
                  <a:srgbClr val="212529"/>
                </a:solidFill>
              </a:rPr>
              <a:t> 버전 </a:t>
            </a:r>
            <a:r>
              <a:rPr lang="en-US" altLang="ko-KR" sz="1600" dirty="0">
                <a:solidFill>
                  <a:srgbClr val="212529"/>
                </a:solidFill>
              </a:rPr>
              <a:t>Y</a:t>
            </a:r>
            <a:r>
              <a:rPr lang="ko-KR" altLang="en-US" sz="1600" dirty="0">
                <a:solidFill>
                  <a:srgbClr val="212529"/>
                </a:solidFill>
              </a:rPr>
              <a:t>의 모든 </a:t>
            </a:r>
            <a:r>
              <a:rPr lang="en-US" altLang="ko-KR" sz="1600" dirty="0">
                <a:solidFill>
                  <a:srgbClr val="212529"/>
                </a:solidFill>
              </a:rPr>
              <a:t>vi </a:t>
            </a:r>
            <a:r>
              <a:rPr lang="ko-KR" altLang="en-US" sz="1600" dirty="0">
                <a:solidFill>
                  <a:srgbClr val="212529"/>
                </a:solidFill>
              </a:rPr>
              <a:t>값 </a:t>
            </a:r>
            <a:r>
              <a:rPr lang="en-US" altLang="ko-KR" sz="1600" dirty="0">
                <a:solidFill>
                  <a:srgbClr val="212529"/>
                </a:solidFill>
              </a:rPr>
              <a:t>&gt;=</a:t>
            </a:r>
            <a:r>
              <a:rPr lang="ko-KR" altLang="en-US" sz="1600" dirty="0">
                <a:solidFill>
                  <a:srgbClr val="212529"/>
                </a:solidFill>
              </a:rPr>
              <a:t> 버전 </a:t>
            </a:r>
            <a:r>
              <a:rPr lang="en-US" altLang="ko-KR" sz="1600" dirty="0">
                <a:solidFill>
                  <a:srgbClr val="212529"/>
                </a:solidFill>
              </a:rPr>
              <a:t>X</a:t>
            </a:r>
            <a:r>
              <a:rPr lang="ko-KR" altLang="en-US" sz="1600" dirty="0">
                <a:solidFill>
                  <a:srgbClr val="212529"/>
                </a:solidFill>
              </a:rPr>
              <a:t>의 모든 </a:t>
            </a:r>
            <a:r>
              <a:rPr lang="en-US" altLang="ko-KR" sz="1600" dirty="0">
                <a:solidFill>
                  <a:srgbClr val="212529"/>
                </a:solidFill>
              </a:rPr>
              <a:t>vi </a:t>
            </a:r>
            <a:r>
              <a:rPr lang="ko-KR" altLang="en-US" sz="1600" dirty="0">
                <a:solidFill>
                  <a:srgbClr val="212529"/>
                </a:solidFill>
              </a:rPr>
              <a:t>값이면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    X</a:t>
            </a:r>
            <a:r>
              <a:rPr lang="ko-KR" altLang="en-US" sz="1600" dirty="0">
                <a:solidFill>
                  <a:srgbClr val="212529"/>
                </a:solidFill>
              </a:rPr>
              <a:t>가 </a:t>
            </a:r>
            <a:r>
              <a:rPr lang="en-US" altLang="ko-KR" sz="1600" dirty="0">
                <a:solidFill>
                  <a:srgbClr val="212529"/>
                </a:solidFill>
              </a:rPr>
              <a:t>Y</a:t>
            </a:r>
            <a:r>
              <a:rPr lang="ko-KR" altLang="en-US" sz="1600" dirty="0">
                <a:solidFill>
                  <a:srgbClr val="212529"/>
                </a:solidFill>
              </a:rPr>
              <a:t>보다 이전 버전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</a:t>
            </a:r>
            <a:r>
              <a:rPr lang="ko-KR" altLang="en-US" sz="1600" dirty="0">
                <a:solidFill>
                  <a:srgbClr val="212529"/>
                </a:solidFill>
              </a:rPr>
              <a:t>명확하게 위의 판단이 안되는 경우</a:t>
            </a:r>
            <a:r>
              <a:rPr lang="en-US" altLang="ko-KR" sz="1600" dirty="0">
                <a:solidFill>
                  <a:srgbClr val="212529"/>
                </a:solidFill>
              </a:rPr>
              <a:t>,</a:t>
            </a: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   X</a:t>
            </a:r>
            <a:r>
              <a:rPr lang="ko-KR" altLang="en-US" sz="1600" dirty="0">
                <a:solidFill>
                  <a:srgbClr val="212529"/>
                </a:solidFill>
              </a:rPr>
              <a:t>와 </a:t>
            </a:r>
            <a:r>
              <a:rPr lang="en-US" altLang="ko-KR" sz="1600" dirty="0">
                <a:solidFill>
                  <a:srgbClr val="212529"/>
                </a:solidFill>
              </a:rPr>
              <a:t>Y</a:t>
            </a:r>
            <a:r>
              <a:rPr lang="ko-KR" altLang="en-US" sz="1600" dirty="0">
                <a:solidFill>
                  <a:srgbClr val="212529"/>
                </a:solidFill>
              </a:rPr>
              <a:t>는 충돌이 있는 것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dirty="0">
              <a:solidFill>
                <a:srgbClr val="212529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3B7664-5E3E-92A0-C19F-430AFAFD0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/>
          <a:stretch/>
        </p:blipFill>
        <p:spPr>
          <a:xfrm>
            <a:off x="6169980" y="1137483"/>
            <a:ext cx="4611451" cy="49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66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32264-5600-E8EE-549D-EE1587A28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0F1082-60B0-128B-1C92-E23BD55BC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2899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데이터 일관성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61B813-3C77-37BA-D024-BCA2D6704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211"/>
            <a:ext cx="10125723" cy="522389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ko-KR" altLang="en-US" sz="1600" b="1" dirty="0">
                <a:solidFill>
                  <a:srgbClr val="212529"/>
                </a:solidFill>
              </a:rPr>
              <a:t>벡터 시계 </a:t>
            </a:r>
            <a:r>
              <a:rPr lang="en-US" altLang="ko-KR" sz="1600" b="1" dirty="0">
                <a:solidFill>
                  <a:srgbClr val="212529"/>
                </a:solidFill>
              </a:rPr>
              <a:t>(vector clock)</a:t>
            </a:r>
          </a:p>
          <a:p>
            <a:pPr marL="0" indent="0" algn="l">
              <a:buNone/>
            </a:pP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[</a:t>
            </a:r>
            <a:r>
              <a:rPr lang="ko-KR" altLang="en-US" sz="1600" dirty="0">
                <a:solidFill>
                  <a:srgbClr val="212529"/>
                </a:solidFill>
              </a:rPr>
              <a:t>의문점 정리</a:t>
            </a:r>
            <a:r>
              <a:rPr lang="en-US" altLang="ko-KR" sz="1600" dirty="0">
                <a:solidFill>
                  <a:srgbClr val="212529"/>
                </a:solidFill>
              </a:rPr>
              <a:t>]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3. </a:t>
            </a:r>
            <a:r>
              <a:rPr lang="ko-KR" altLang="en-US" sz="1600" dirty="0">
                <a:solidFill>
                  <a:srgbClr val="212529"/>
                </a:solidFill>
              </a:rPr>
              <a:t>클라이언트는 </a:t>
            </a:r>
            <a:r>
              <a:rPr lang="en-US" altLang="ko-KR" sz="1600" dirty="0">
                <a:solidFill>
                  <a:srgbClr val="212529"/>
                </a:solidFill>
              </a:rPr>
              <a:t>D3, D4 </a:t>
            </a:r>
            <a:r>
              <a:rPr lang="ko-KR" altLang="en-US" sz="1600" dirty="0">
                <a:solidFill>
                  <a:srgbClr val="212529"/>
                </a:solidFill>
              </a:rPr>
              <a:t>중 무엇을 선택할까</a:t>
            </a:r>
            <a:r>
              <a:rPr lang="en-US" altLang="ko-KR" sz="1600" dirty="0">
                <a:solidFill>
                  <a:srgbClr val="212529"/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</a:t>
            </a:r>
            <a:r>
              <a:rPr lang="ko-KR" altLang="en-US" sz="1600" dirty="0">
                <a:solidFill>
                  <a:srgbClr val="212529"/>
                </a:solidFill>
              </a:rPr>
              <a:t>사전에 설정한 정책에 따라 자동 병합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</a:t>
            </a:r>
            <a:r>
              <a:rPr lang="ko-KR" altLang="en-US" sz="1600" dirty="0">
                <a:solidFill>
                  <a:srgbClr val="212529"/>
                </a:solidFill>
              </a:rPr>
              <a:t>사용자나 애플리케이션에서 판단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>
              <a:buNone/>
            </a:pPr>
            <a:endParaRPr lang="en-US" altLang="ko-KR" sz="1600" dirty="0">
              <a:solidFill>
                <a:srgbClr val="212529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4. </a:t>
            </a:r>
            <a:r>
              <a:rPr lang="ko-KR" altLang="en-US" sz="1600" dirty="0">
                <a:solidFill>
                  <a:srgbClr val="212529"/>
                </a:solidFill>
              </a:rPr>
              <a:t>선택했다면 모든 노드에 반영하는지</a:t>
            </a:r>
            <a:r>
              <a:rPr lang="en-US" altLang="ko-KR" sz="1600" dirty="0">
                <a:solidFill>
                  <a:srgbClr val="212529"/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</a:t>
            </a:r>
            <a:r>
              <a:rPr lang="ko-KR" altLang="en-US" sz="1600" dirty="0">
                <a:solidFill>
                  <a:srgbClr val="212529"/>
                </a:solidFill>
              </a:rPr>
              <a:t>쓰기 정족수 값 </a:t>
            </a:r>
            <a:r>
              <a:rPr lang="en-US" altLang="ko-KR" sz="1600" dirty="0">
                <a:solidFill>
                  <a:srgbClr val="212529"/>
                </a:solidFill>
              </a:rPr>
              <a:t>W</a:t>
            </a:r>
            <a:r>
              <a:rPr lang="ko-KR" altLang="en-US" sz="1600" dirty="0">
                <a:solidFill>
                  <a:srgbClr val="212529"/>
                </a:solidFill>
              </a:rPr>
              <a:t> 만큼의 노드에 반영 후</a:t>
            </a:r>
            <a:r>
              <a:rPr lang="en-US" altLang="ko-KR" sz="1600" dirty="0">
                <a:solidFill>
                  <a:srgbClr val="212529"/>
                </a:solidFill>
              </a:rPr>
              <a:t>,</a:t>
            </a:r>
          </a:p>
          <a:p>
            <a:pPr marL="0" indent="0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  </a:t>
            </a:r>
            <a:r>
              <a:rPr lang="ko-KR" altLang="en-US" sz="1600" dirty="0">
                <a:solidFill>
                  <a:srgbClr val="212529"/>
                </a:solidFill>
              </a:rPr>
              <a:t>클라이언트에 성공 응답 반환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</a:t>
            </a:r>
            <a:r>
              <a:rPr lang="ko-KR" altLang="en-US" sz="1600" dirty="0">
                <a:solidFill>
                  <a:srgbClr val="212529"/>
                </a:solidFill>
              </a:rPr>
              <a:t>나머지 노드에는 </a:t>
            </a:r>
            <a:r>
              <a:rPr lang="en-US" altLang="ko-KR" sz="1600" dirty="0">
                <a:solidFill>
                  <a:srgbClr val="212529"/>
                </a:solidFill>
              </a:rPr>
              <a:t>Background</a:t>
            </a:r>
            <a:r>
              <a:rPr lang="ko-KR" altLang="en-US" sz="1600" dirty="0">
                <a:solidFill>
                  <a:srgbClr val="212529"/>
                </a:solidFill>
              </a:rPr>
              <a:t>에서 반영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  -&gt; </a:t>
            </a:r>
            <a:r>
              <a:rPr lang="ko-KR" altLang="en-US" sz="1600" dirty="0">
                <a:solidFill>
                  <a:srgbClr val="212529"/>
                </a:solidFill>
              </a:rPr>
              <a:t>결과적 일관성 방식</a:t>
            </a:r>
            <a:endParaRPr lang="en-US" altLang="ko-KR" sz="1600" dirty="0">
              <a:solidFill>
                <a:srgbClr val="212529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CB0A48C-F00A-A682-DFDF-0B878DC672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9"/>
          <a:stretch/>
        </p:blipFill>
        <p:spPr>
          <a:xfrm>
            <a:off x="6169980" y="1137483"/>
            <a:ext cx="4611451" cy="491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72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78D28-F4AC-499E-D6BF-6F318A837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D939B1-0DDB-9F41-3B3C-678161D7F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2899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장애 처리</a:t>
            </a:r>
            <a:r>
              <a:rPr lang="en-US" altLang="ko-KR" sz="2800" dirty="0"/>
              <a:t>: </a:t>
            </a:r>
            <a:r>
              <a:rPr lang="ko-KR" altLang="en-US" sz="2800" dirty="0"/>
              <a:t>장애 감지 </a:t>
            </a:r>
            <a:r>
              <a:rPr lang="en-US" altLang="ko-KR" sz="2800" dirty="0"/>
              <a:t>(failure detection)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150FAE-D592-A235-74B5-FE0AD7D49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211"/>
            <a:ext cx="10125723" cy="522389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A </a:t>
            </a:r>
            <a:r>
              <a:rPr lang="ko-KR" altLang="en-US" sz="1600" dirty="0">
                <a:solidFill>
                  <a:srgbClr val="212529"/>
                </a:solidFill>
              </a:rPr>
              <a:t>서버에 대하여</a:t>
            </a:r>
            <a:r>
              <a:rPr lang="en-US" altLang="ko-KR" sz="1600" dirty="0">
                <a:solidFill>
                  <a:srgbClr val="212529"/>
                </a:solidFill>
              </a:rPr>
              <a:t>, </a:t>
            </a:r>
            <a:r>
              <a:rPr lang="ko-KR" altLang="en-US" sz="1600" dirty="0">
                <a:solidFill>
                  <a:srgbClr val="212529"/>
                </a:solidFill>
              </a:rPr>
              <a:t>보통 두 대 이상의 서버가 장애를 감지해야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A </a:t>
            </a:r>
            <a:r>
              <a:rPr lang="ko-KR" altLang="en-US" sz="1600" dirty="0">
                <a:solidFill>
                  <a:srgbClr val="212529"/>
                </a:solidFill>
              </a:rPr>
              <a:t>서버에 장애가 있다고 간주함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ko-KR" altLang="en-US" sz="1600" dirty="0">
                <a:solidFill>
                  <a:srgbClr val="212529"/>
                </a:solidFill>
              </a:rPr>
              <a:t>멀티캐스팅 </a:t>
            </a:r>
            <a:r>
              <a:rPr lang="en-US" altLang="ko-KR" sz="1600" dirty="0">
                <a:solidFill>
                  <a:srgbClr val="212529"/>
                </a:solidFill>
              </a:rPr>
              <a:t>(multicasting)</a:t>
            </a:r>
            <a:r>
              <a:rPr lang="ko-KR" altLang="en-US" sz="1600" dirty="0">
                <a:solidFill>
                  <a:srgbClr val="212529"/>
                </a:solidFill>
              </a:rPr>
              <a:t> 채널 구축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</a:t>
            </a:r>
            <a:r>
              <a:rPr lang="ko-KR" altLang="en-US" sz="1600" dirty="0">
                <a:solidFill>
                  <a:srgbClr val="212529"/>
                </a:solidFill>
              </a:rPr>
              <a:t>쉬움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</a:t>
            </a:r>
            <a:r>
              <a:rPr lang="ko-KR" altLang="en-US" sz="1600" dirty="0">
                <a:solidFill>
                  <a:srgbClr val="212529"/>
                </a:solidFill>
              </a:rPr>
              <a:t>서버가 많으면 비효율적</a:t>
            </a:r>
            <a:endParaRPr lang="en-US" altLang="ko-KR" sz="1600" dirty="0">
              <a:solidFill>
                <a:srgbClr val="21252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8405F4-BD8C-CB78-AB08-83DEBBC2F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487586"/>
            <a:ext cx="3032997" cy="297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13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B3893-BD56-E011-E614-3CC4599B7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1E6C3-A146-C7E5-44F2-014BA9DC2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2899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장애 처리</a:t>
            </a:r>
            <a:r>
              <a:rPr lang="en-US" altLang="ko-KR" sz="2800" dirty="0"/>
              <a:t>: </a:t>
            </a:r>
            <a:r>
              <a:rPr lang="ko-KR" altLang="en-US" sz="2800" dirty="0"/>
              <a:t>장애 감지 </a:t>
            </a:r>
            <a:r>
              <a:rPr lang="en-US" altLang="ko-KR" sz="2800" dirty="0"/>
              <a:t>(failure detection)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258F26-83ED-E9B9-0002-31C9A70AB9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928985"/>
            <a:ext cx="10125723" cy="522389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ko-KR" altLang="en-US" sz="1600" b="1" dirty="0">
                <a:solidFill>
                  <a:srgbClr val="212529"/>
                </a:solidFill>
              </a:rPr>
              <a:t>가십 프로토콜 </a:t>
            </a:r>
            <a:r>
              <a:rPr lang="en-US" altLang="ko-KR" sz="1600" b="1" dirty="0">
                <a:solidFill>
                  <a:srgbClr val="212529"/>
                </a:solidFill>
              </a:rPr>
              <a:t>(gossip protocol)</a:t>
            </a: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</a:t>
            </a:r>
            <a:r>
              <a:rPr lang="ko-KR" altLang="en-US" sz="1600" dirty="0">
                <a:solidFill>
                  <a:srgbClr val="212529"/>
                </a:solidFill>
              </a:rPr>
              <a:t>분산형 장애 감지 솔루션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</a:t>
            </a:r>
            <a:r>
              <a:rPr lang="ko-KR" altLang="en-US" sz="1600" dirty="0">
                <a:solidFill>
                  <a:srgbClr val="212529"/>
                </a:solidFill>
              </a:rPr>
              <a:t>각 노드는 멤버십 목록을 가짐 </a:t>
            </a:r>
            <a:r>
              <a:rPr lang="en-US" altLang="ko-KR" sz="1600" dirty="0">
                <a:solidFill>
                  <a:srgbClr val="212529"/>
                </a:solidFill>
              </a:rPr>
              <a:t>(</a:t>
            </a:r>
            <a:r>
              <a:rPr lang="ko-KR" altLang="en-US" sz="1600" dirty="0">
                <a:solidFill>
                  <a:srgbClr val="212529"/>
                </a:solidFill>
              </a:rPr>
              <a:t>노드의 멤버 </a:t>
            </a:r>
            <a:r>
              <a:rPr lang="en-US" altLang="ko-KR" sz="1600" dirty="0">
                <a:solidFill>
                  <a:srgbClr val="212529"/>
                </a:solidFill>
              </a:rPr>
              <a:t>ID + </a:t>
            </a:r>
            <a:r>
              <a:rPr lang="ko-KR" altLang="en-US" sz="1600" dirty="0">
                <a:solidFill>
                  <a:srgbClr val="212529"/>
                </a:solidFill>
              </a:rPr>
              <a:t>박동 카운터</a:t>
            </a:r>
            <a:r>
              <a:rPr lang="en-US" altLang="ko-KR" sz="1600" dirty="0">
                <a:solidFill>
                  <a:srgbClr val="212529"/>
                </a:solidFill>
              </a:rPr>
              <a:t>)</a:t>
            </a: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</a:t>
            </a:r>
            <a:r>
              <a:rPr lang="ko-KR" altLang="en-US" sz="1600" dirty="0">
                <a:solidFill>
                  <a:srgbClr val="212529"/>
                </a:solidFill>
              </a:rPr>
              <a:t>각 노드는 주기적으로 자신의 박동 카운터 증가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</a:t>
            </a:r>
            <a:r>
              <a:rPr lang="ko-KR" altLang="en-US" sz="1600" dirty="0">
                <a:solidFill>
                  <a:srgbClr val="212529"/>
                </a:solidFill>
              </a:rPr>
              <a:t>주기적으로 무작위의 노드들에게 자신의 멤버십 목록을 전송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</a:t>
            </a:r>
            <a:r>
              <a:rPr lang="ko-KR" altLang="en-US" sz="1600" dirty="0">
                <a:solidFill>
                  <a:srgbClr val="212529"/>
                </a:solidFill>
              </a:rPr>
              <a:t>받은 노드는 멤버십 목록을 최신 값으로 갱신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</a:t>
            </a:r>
            <a:r>
              <a:rPr lang="ko-KR" altLang="en-US" sz="1600" dirty="0">
                <a:solidFill>
                  <a:srgbClr val="212529"/>
                </a:solidFill>
              </a:rPr>
              <a:t>지정된 시간 동안 특정 멤버의 값이 갱신되지 않음</a:t>
            </a:r>
            <a:r>
              <a:rPr lang="en-US" altLang="ko-KR" sz="1600" dirty="0">
                <a:solidFill>
                  <a:srgbClr val="212529"/>
                </a:solidFill>
              </a:rPr>
              <a:t> -&gt; </a:t>
            </a:r>
            <a:r>
              <a:rPr lang="ko-KR" altLang="en-US" sz="1600" dirty="0">
                <a:solidFill>
                  <a:srgbClr val="212529"/>
                </a:solidFill>
              </a:rPr>
              <a:t>장애 상태로 간주</a:t>
            </a:r>
            <a:endParaRPr lang="en-US" altLang="ko-KR" sz="1600" dirty="0">
              <a:solidFill>
                <a:srgbClr val="212529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EDB9B7-1F00-BC15-C338-71577239C5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137483"/>
            <a:ext cx="5931393" cy="263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45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66189-4C38-5FFC-7E30-382574903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7BC62-AF53-4E7D-EA76-FD218284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2899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일시적 장애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7832D-3A96-205B-1815-AE96485DA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211"/>
            <a:ext cx="10125723" cy="522389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ko-KR" altLang="en-US" sz="1600" b="1" dirty="0">
                <a:solidFill>
                  <a:srgbClr val="212529"/>
                </a:solidFill>
              </a:rPr>
              <a:t>단서 후 임시 위탁 </a:t>
            </a:r>
            <a:r>
              <a:rPr lang="en-US" altLang="ko-KR" sz="1600" b="1" dirty="0">
                <a:solidFill>
                  <a:srgbClr val="212529"/>
                </a:solidFill>
              </a:rPr>
              <a:t>(hinted handoff)</a:t>
            </a:r>
          </a:p>
          <a:p>
            <a:pPr marL="0" indent="0" algn="l">
              <a:buNone/>
            </a:pP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</a:t>
            </a:r>
            <a:r>
              <a:rPr lang="ko-KR" altLang="en-US" sz="1600" dirty="0">
                <a:solidFill>
                  <a:srgbClr val="212529"/>
                </a:solidFill>
              </a:rPr>
              <a:t>가십 프로토콜로 장애를 감지한 후의 해결책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</a:t>
            </a:r>
            <a:r>
              <a:rPr lang="ko-KR" altLang="en-US" sz="1600" dirty="0">
                <a:solidFill>
                  <a:srgbClr val="212529"/>
                </a:solidFill>
              </a:rPr>
              <a:t>장애 서버로 가는 요청을 다른 서버가 맡아 처리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</a:t>
            </a:r>
            <a:r>
              <a:rPr lang="ko-KR" altLang="en-US" sz="1600" dirty="0">
                <a:solidFill>
                  <a:srgbClr val="212529"/>
                </a:solidFill>
              </a:rPr>
              <a:t>장애 서버가 복구되면 그동안의 변경사항을 일괄 반영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dirty="0">
              <a:solidFill>
                <a:srgbClr val="212529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7C8943-67A0-3E37-E09E-4E59EDC50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242" y="1372211"/>
            <a:ext cx="4937557" cy="434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170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6CCDA-2519-59DD-54F7-4B3667567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03022-9919-8691-E333-EE1AB57B7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2899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영구적 장애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859950-30D8-43B9-179E-3516A2498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211"/>
            <a:ext cx="10424603" cy="522389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ko-KR" altLang="en-US" sz="1600" b="1" dirty="0">
                <a:solidFill>
                  <a:srgbClr val="212529"/>
                </a:solidFill>
              </a:rPr>
              <a:t>반</a:t>
            </a:r>
            <a:r>
              <a:rPr lang="en-US" altLang="ko-KR" sz="1600" b="1" dirty="0">
                <a:solidFill>
                  <a:srgbClr val="212529"/>
                </a:solidFill>
              </a:rPr>
              <a:t>-</a:t>
            </a:r>
            <a:r>
              <a:rPr lang="ko-KR" altLang="en-US" sz="1600" b="1" dirty="0">
                <a:solidFill>
                  <a:srgbClr val="212529"/>
                </a:solidFill>
              </a:rPr>
              <a:t>엔트로피 프로토콜</a:t>
            </a:r>
            <a:endParaRPr lang="en-US" altLang="ko-KR" sz="1600" b="1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</a:t>
            </a:r>
            <a:r>
              <a:rPr lang="ko-KR" altLang="en-US" sz="1600" dirty="0">
                <a:solidFill>
                  <a:srgbClr val="212529"/>
                </a:solidFill>
              </a:rPr>
              <a:t>사본들을 비교하여 최신 버전으로 갱신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b="1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ko-KR" altLang="en-US" sz="1600" b="1" dirty="0" err="1">
                <a:solidFill>
                  <a:srgbClr val="212529"/>
                </a:solidFill>
              </a:rPr>
              <a:t>머클</a:t>
            </a:r>
            <a:r>
              <a:rPr lang="ko-KR" altLang="en-US" sz="1600" b="1" dirty="0">
                <a:solidFill>
                  <a:srgbClr val="212529"/>
                </a:solidFill>
              </a:rPr>
              <a:t> 트리 사용</a:t>
            </a:r>
            <a:endParaRPr lang="en-US" altLang="ko-KR" sz="1600" b="1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1. </a:t>
            </a:r>
            <a:r>
              <a:rPr lang="ko-KR" altLang="en-US" sz="1600" dirty="0">
                <a:solidFill>
                  <a:srgbClr val="212529"/>
                </a:solidFill>
              </a:rPr>
              <a:t>키</a:t>
            </a:r>
            <a:r>
              <a:rPr lang="en-US" altLang="ko-KR" sz="1600" dirty="0">
                <a:solidFill>
                  <a:srgbClr val="212529"/>
                </a:solidFill>
              </a:rPr>
              <a:t> </a:t>
            </a:r>
            <a:r>
              <a:rPr lang="ko-KR" altLang="en-US" sz="1600" dirty="0">
                <a:solidFill>
                  <a:srgbClr val="212529"/>
                </a:solidFill>
              </a:rPr>
              <a:t>공간을 버킷으로 나눔</a:t>
            </a:r>
            <a:r>
              <a:rPr lang="en-US" altLang="ko-KR" sz="1600" dirty="0">
                <a:solidFill>
                  <a:srgbClr val="212529"/>
                </a:solidFill>
              </a:rPr>
              <a:t>                                      2. </a:t>
            </a:r>
            <a:r>
              <a:rPr lang="ko-KR" altLang="en-US" sz="1600" dirty="0">
                <a:solidFill>
                  <a:srgbClr val="212529"/>
                </a:solidFill>
              </a:rPr>
              <a:t>각 키에 균등 분포 해시 함수 적용 </a:t>
            </a:r>
            <a:r>
              <a:rPr lang="en-US" altLang="ko-KR" sz="1600" dirty="0">
                <a:solidFill>
                  <a:srgbClr val="212529"/>
                </a:solidFill>
              </a:rPr>
              <a:t>-&gt; </a:t>
            </a:r>
            <a:r>
              <a:rPr lang="ko-KR" altLang="en-US" sz="1600" dirty="0" err="1">
                <a:solidFill>
                  <a:srgbClr val="212529"/>
                </a:solidFill>
              </a:rPr>
              <a:t>해시값</a:t>
            </a:r>
            <a:r>
              <a:rPr lang="ko-KR" altLang="en-US" sz="1600" dirty="0">
                <a:solidFill>
                  <a:srgbClr val="212529"/>
                </a:solidFill>
              </a:rPr>
              <a:t> 계산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dirty="0">
              <a:solidFill>
                <a:srgbClr val="21252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91D454-E713-59C0-9225-CB3C90E49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56" y="3348655"/>
            <a:ext cx="5082683" cy="19480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65CFDFD-A37E-F893-805E-EFEE94F018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500" y="3348655"/>
            <a:ext cx="5212302" cy="194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0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12327-FCBD-0BBA-D735-FEA48E816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730F3-2FEF-E388-FE3F-CDA4A046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키</a:t>
            </a:r>
            <a:r>
              <a:rPr lang="en-US" altLang="ko-KR" sz="2800" dirty="0"/>
              <a:t>-</a:t>
            </a:r>
            <a:r>
              <a:rPr lang="ko-KR" altLang="en-US" sz="2800" dirty="0"/>
              <a:t>값 저장소 </a:t>
            </a:r>
            <a:r>
              <a:rPr lang="en-US" altLang="ko-KR" sz="2800" dirty="0"/>
              <a:t>(key-value store)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DABB6-A244-8602-32DC-D12BED4C3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211"/>
            <a:ext cx="10125723" cy="522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비관계형</a:t>
            </a:r>
            <a:r>
              <a:rPr lang="en-US" altLang="ko-KR" sz="1600" dirty="0"/>
              <a:t>(non-relational)</a:t>
            </a:r>
            <a:r>
              <a:rPr lang="ko-KR" altLang="en-US" sz="1600" dirty="0"/>
              <a:t> 데이터베이스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key-value pair </a:t>
            </a:r>
            <a:r>
              <a:rPr lang="ko-KR" altLang="en-US" sz="1600" dirty="0"/>
              <a:t>형태로 데이터 저장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e.g. </a:t>
            </a:r>
            <a:r>
              <a:rPr lang="ko-KR" altLang="en-US" sz="1600" dirty="0"/>
              <a:t>아마존 </a:t>
            </a:r>
            <a:r>
              <a:rPr lang="ko-KR" altLang="en-US" sz="1600" dirty="0" err="1"/>
              <a:t>다이나모</a:t>
            </a:r>
            <a:r>
              <a:rPr lang="en-US" altLang="ko-KR" sz="1600" dirty="0"/>
              <a:t>, Memcached, </a:t>
            </a:r>
            <a:r>
              <a:rPr lang="ko-KR" altLang="en-US" sz="1600" dirty="0" err="1"/>
              <a:t>레디스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b="1" dirty="0"/>
              <a:t>key</a:t>
            </a:r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고유 식별자</a:t>
            </a:r>
            <a:r>
              <a:rPr lang="en-US" altLang="ko-KR" sz="1600" dirty="0"/>
              <a:t>(identifier)</a:t>
            </a:r>
            <a:r>
              <a:rPr lang="ko-KR" altLang="en-US" sz="1600" dirty="0"/>
              <a:t>여야 함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일반 텍스트 </a:t>
            </a:r>
            <a:r>
              <a:rPr lang="en-US" altLang="ko-KR" sz="1600" dirty="0"/>
              <a:t>or </a:t>
            </a:r>
            <a:r>
              <a:rPr lang="ko-KR" altLang="en-US" sz="1600" dirty="0"/>
              <a:t>해시 값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짧을 수록 성능이 좋음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b="1" dirty="0"/>
              <a:t>value</a:t>
            </a:r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어떤 값이든 가능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b="1" dirty="0"/>
              <a:t>가능한 연산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- put(key, value): key-value </a:t>
            </a:r>
            <a:r>
              <a:rPr lang="ko-KR" altLang="en-US" sz="1600" dirty="0"/>
              <a:t>쌍을 저장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get(key): key</a:t>
            </a:r>
            <a:r>
              <a:rPr lang="ko-KR" altLang="en-US" sz="1600" dirty="0"/>
              <a:t>와 대응되는 </a:t>
            </a:r>
            <a:r>
              <a:rPr lang="en-US" altLang="ko-KR" sz="1600" dirty="0"/>
              <a:t>value</a:t>
            </a:r>
            <a:r>
              <a:rPr lang="ko-KR" altLang="en-US" sz="1600" dirty="0"/>
              <a:t>를</a:t>
            </a:r>
            <a:r>
              <a:rPr lang="en-US" altLang="ko-KR" sz="1600" dirty="0"/>
              <a:t> </a:t>
            </a:r>
            <a:r>
              <a:rPr lang="ko-KR" altLang="en-US" sz="1600" dirty="0"/>
              <a:t>꺼냄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48606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E3D9C-5629-0A4E-30A6-934DCAACF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1D536-86A8-BDA0-AB87-261E0E8E8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2899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영구적 장애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C408F-79CE-5850-A3F8-D06642A07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211"/>
            <a:ext cx="10424603" cy="522389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3. </a:t>
            </a:r>
            <a:r>
              <a:rPr lang="ko-KR" altLang="en-US" sz="1600" dirty="0">
                <a:solidFill>
                  <a:srgbClr val="212529"/>
                </a:solidFill>
              </a:rPr>
              <a:t>버킷 별로 계산한 </a:t>
            </a:r>
            <a:r>
              <a:rPr lang="ko-KR" altLang="en-US" sz="1600" dirty="0" err="1">
                <a:solidFill>
                  <a:srgbClr val="212529"/>
                </a:solidFill>
              </a:rPr>
              <a:t>해시값을</a:t>
            </a:r>
            <a:r>
              <a:rPr lang="ko-KR" altLang="en-US" sz="1600" dirty="0">
                <a:solidFill>
                  <a:srgbClr val="212529"/>
                </a:solidFill>
              </a:rPr>
              <a:t> 레이블로 갖는 노드 생성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4. </a:t>
            </a:r>
            <a:r>
              <a:rPr lang="ko-KR" altLang="en-US" sz="1600" dirty="0">
                <a:solidFill>
                  <a:srgbClr val="212529"/>
                </a:solidFill>
              </a:rPr>
              <a:t>상향식으로 이진 트리 구성</a:t>
            </a:r>
            <a:endParaRPr lang="en-US" altLang="ko-KR" sz="1600" dirty="0">
              <a:solidFill>
                <a:srgbClr val="212529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F7FD4E-6283-4F27-3106-CD0338E76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13"/>
          <a:stretch/>
        </p:blipFill>
        <p:spPr>
          <a:xfrm>
            <a:off x="838199" y="1749207"/>
            <a:ext cx="4923409" cy="181961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A6D8A2-52E1-EE7E-14CA-9AA6DDAAFC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46"/>
          <a:stretch/>
        </p:blipFill>
        <p:spPr>
          <a:xfrm>
            <a:off x="929198" y="4120219"/>
            <a:ext cx="4265172" cy="2344882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5FFE0738-0981-784F-AEA6-477FC4E7F406}"/>
              </a:ext>
            </a:extLst>
          </p:cNvPr>
          <p:cNvSpPr txBox="1">
            <a:spLocks/>
          </p:cNvSpPr>
          <p:nvPr/>
        </p:nvSpPr>
        <p:spPr>
          <a:xfrm>
            <a:off x="5970601" y="4386734"/>
            <a:ext cx="4856086" cy="244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</a:t>
            </a:r>
            <a:r>
              <a:rPr lang="ko-KR" altLang="en-US" sz="1600" dirty="0">
                <a:solidFill>
                  <a:srgbClr val="212529"/>
                </a:solidFill>
              </a:rPr>
              <a:t> 루트 노드의 </a:t>
            </a:r>
            <a:r>
              <a:rPr lang="ko-KR" altLang="en-US" sz="1600" dirty="0" err="1">
                <a:solidFill>
                  <a:srgbClr val="212529"/>
                </a:solidFill>
              </a:rPr>
              <a:t>해시값부터</a:t>
            </a:r>
            <a:r>
              <a:rPr lang="ko-KR" altLang="en-US" sz="1600" dirty="0">
                <a:solidFill>
                  <a:srgbClr val="212529"/>
                </a:solidFill>
              </a:rPr>
              <a:t> 비교 </a:t>
            </a:r>
            <a:r>
              <a:rPr lang="en-US" altLang="ko-KR" sz="1600" dirty="0">
                <a:solidFill>
                  <a:srgbClr val="212529"/>
                </a:solidFill>
              </a:rPr>
              <a:t>-&gt; </a:t>
            </a:r>
            <a:r>
              <a:rPr lang="ko-KR" altLang="en-US" sz="1600" dirty="0">
                <a:solidFill>
                  <a:srgbClr val="212529"/>
                </a:solidFill>
              </a:rPr>
              <a:t>아래쪽으로 탐색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</a:t>
            </a:r>
            <a:r>
              <a:rPr lang="ko-KR" altLang="en-US" sz="1600" dirty="0">
                <a:solidFill>
                  <a:srgbClr val="212529"/>
                </a:solidFill>
              </a:rPr>
              <a:t>다른 데이터를 포함한 버킷을 찾으면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  </a:t>
            </a:r>
            <a:r>
              <a:rPr lang="ko-KR" altLang="en-US" sz="1600" dirty="0">
                <a:solidFill>
                  <a:srgbClr val="212529"/>
                </a:solidFill>
              </a:rPr>
              <a:t>그 버킷만</a:t>
            </a:r>
            <a:r>
              <a:rPr lang="en-US" altLang="ko-KR" sz="1600" dirty="0">
                <a:solidFill>
                  <a:srgbClr val="212529"/>
                </a:solidFill>
              </a:rPr>
              <a:t> </a:t>
            </a:r>
            <a:r>
              <a:rPr lang="ko-KR" altLang="en-US" sz="1600" dirty="0">
                <a:solidFill>
                  <a:srgbClr val="212529"/>
                </a:solidFill>
              </a:rPr>
              <a:t>동기화하면 됨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</a:t>
            </a:r>
            <a:r>
              <a:rPr lang="ko-KR" altLang="en-US" sz="1600" dirty="0">
                <a:solidFill>
                  <a:srgbClr val="212529"/>
                </a:solidFill>
              </a:rPr>
              <a:t>동기화해야 하는 데이터의 양이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  </a:t>
            </a:r>
            <a:r>
              <a:rPr lang="ko-KR" altLang="en-US" sz="1600" dirty="0">
                <a:solidFill>
                  <a:srgbClr val="212529"/>
                </a:solidFill>
              </a:rPr>
              <a:t>실제로 존재하는 차이의 크기에 비례함</a:t>
            </a:r>
            <a:endParaRPr lang="en-US" altLang="ko-KR" sz="1600" dirty="0">
              <a:solidFill>
                <a:srgbClr val="21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2819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30BB3-8AAC-201E-8D4F-BC8C02042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1E73B-E2F7-4C9D-1BED-8287D642A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2899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시스템 아키텍처 다이어그램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B00A527-4385-1531-8369-DCF57E2E86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367" y="1372211"/>
            <a:ext cx="2955740" cy="2750941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13E3BF0-480E-AB2E-B0E3-0A2B2B0A4F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487" y="1157458"/>
            <a:ext cx="5839632" cy="3192413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8C0A3C00-A818-5E4D-4207-A4478BF31CBB}"/>
              </a:ext>
            </a:extLst>
          </p:cNvPr>
          <p:cNvSpPr txBox="1">
            <a:spLocks/>
          </p:cNvSpPr>
          <p:nvPr/>
        </p:nvSpPr>
        <p:spPr>
          <a:xfrm>
            <a:off x="838199" y="1372211"/>
            <a:ext cx="10424603" cy="5223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21252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21252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21252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21252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21252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21252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21252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21252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212529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dirty="0">
                <a:solidFill>
                  <a:srgbClr val="212529"/>
                </a:solidFill>
              </a:rPr>
              <a:t>주요 기능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100" b="0" i="0" dirty="0">
                <a:solidFill>
                  <a:srgbClr val="212529"/>
                </a:solidFill>
                <a:effectLst/>
                <a:latin typeface="-apple-system"/>
              </a:rPr>
              <a:t>클라이언트는 키</a:t>
            </a:r>
            <a:r>
              <a:rPr lang="en-US" altLang="ko-KR" sz="1100" b="0" i="0" dirty="0">
                <a:solidFill>
                  <a:srgbClr val="212529"/>
                </a:solidFill>
                <a:effectLst/>
                <a:latin typeface="-apple-system"/>
              </a:rPr>
              <a:t>-</a:t>
            </a:r>
            <a:r>
              <a:rPr lang="ko-KR" altLang="en-US" sz="1100" b="0" i="0" dirty="0">
                <a:solidFill>
                  <a:srgbClr val="212529"/>
                </a:solidFill>
                <a:effectLst/>
                <a:latin typeface="-apple-system"/>
              </a:rPr>
              <a:t>값 저장소가 제공하는 두 가지 단순한 </a:t>
            </a:r>
            <a:r>
              <a:rPr lang="en-US" altLang="ko-KR" sz="1100" b="0" i="0" dirty="0">
                <a:solidFill>
                  <a:srgbClr val="212529"/>
                </a:solidFill>
                <a:effectLst/>
                <a:latin typeface="-apple-system"/>
              </a:rPr>
              <a:t>API, </a:t>
            </a:r>
            <a:r>
              <a:rPr lang="ko-KR" altLang="en-US" sz="1100" b="0" i="0" dirty="0">
                <a:solidFill>
                  <a:srgbClr val="212529"/>
                </a:solidFill>
                <a:effectLst/>
                <a:latin typeface="-apple-system"/>
              </a:rPr>
              <a:t>즉 </a:t>
            </a:r>
            <a:r>
              <a:rPr lang="en-US" altLang="ko-KR" sz="1100" b="0" i="0" dirty="0">
                <a:solidFill>
                  <a:srgbClr val="212529"/>
                </a:solidFill>
                <a:effectLst/>
                <a:latin typeface="-apple-system"/>
              </a:rPr>
              <a:t>get(key) </a:t>
            </a:r>
            <a:r>
              <a:rPr lang="ko-KR" altLang="en-US" sz="1100" b="0" i="0" dirty="0">
                <a:solidFill>
                  <a:srgbClr val="212529"/>
                </a:solidFill>
                <a:effectLst/>
                <a:latin typeface="-apple-system"/>
              </a:rPr>
              <a:t>및 </a:t>
            </a:r>
            <a:r>
              <a:rPr lang="en-US" altLang="ko-KR" sz="1100" b="0" i="0" dirty="0">
                <a:solidFill>
                  <a:srgbClr val="212529"/>
                </a:solidFill>
                <a:effectLst/>
                <a:latin typeface="-apple-system"/>
              </a:rPr>
              <a:t>put(key, value)</a:t>
            </a:r>
            <a:r>
              <a:rPr lang="ko-KR" altLang="en-US" sz="1100" b="0" i="0" dirty="0">
                <a:solidFill>
                  <a:srgbClr val="212529"/>
                </a:solidFill>
                <a:effectLst/>
                <a:latin typeface="-apple-system"/>
              </a:rPr>
              <a:t>와 통신한다</a:t>
            </a:r>
            <a:r>
              <a:rPr lang="en-US" altLang="ko-KR" sz="11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100" b="0" i="0" dirty="0">
                <a:solidFill>
                  <a:srgbClr val="212529"/>
                </a:solidFill>
                <a:effectLst/>
                <a:latin typeface="-apple-system"/>
              </a:rPr>
              <a:t>중재자는 클라이언트에게 키</a:t>
            </a:r>
            <a:r>
              <a:rPr lang="en-US" altLang="ko-KR" sz="1100" b="0" i="0" dirty="0">
                <a:solidFill>
                  <a:srgbClr val="212529"/>
                </a:solidFill>
                <a:effectLst/>
                <a:latin typeface="-apple-system"/>
              </a:rPr>
              <a:t>-</a:t>
            </a:r>
            <a:r>
              <a:rPr lang="ko-KR" altLang="en-US" sz="1100" b="0" i="0" dirty="0">
                <a:solidFill>
                  <a:srgbClr val="212529"/>
                </a:solidFill>
                <a:effectLst/>
                <a:latin typeface="-apple-system"/>
              </a:rPr>
              <a:t>값 저장소에 대한 </a:t>
            </a:r>
            <a:r>
              <a:rPr lang="ko-KR" altLang="en-US" sz="1100" b="0" i="0" dirty="0" err="1">
                <a:solidFill>
                  <a:srgbClr val="212529"/>
                </a:solidFill>
                <a:effectLst/>
                <a:latin typeface="-apple-system"/>
              </a:rPr>
              <a:t>프락시</a:t>
            </a:r>
            <a:r>
              <a:rPr lang="ko-KR" altLang="en-US" sz="1100" b="0" i="0" dirty="0">
                <a:solidFill>
                  <a:srgbClr val="212529"/>
                </a:solidFill>
                <a:effectLst/>
                <a:latin typeface="-apple-system"/>
              </a:rPr>
              <a:t> 역할을 하는 노드이다</a:t>
            </a:r>
            <a:r>
              <a:rPr lang="en-US" altLang="ko-KR" sz="11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100" b="0" i="0" dirty="0">
                <a:solidFill>
                  <a:srgbClr val="212529"/>
                </a:solidFill>
                <a:effectLst/>
                <a:latin typeface="-apple-system"/>
              </a:rPr>
              <a:t>노드는 안정 해시의 해시 링 위에 분포한다</a:t>
            </a:r>
            <a:r>
              <a:rPr lang="en-US" altLang="ko-KR" sz="11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100" b="0" i="0" dirty="0">
                <a:solidFill>
                  <a:srgbClr val="212529"/>
                </a:solidFill>
                <a:effectLst/>
                <a:latin typeface="-apple-system"/>
              </a:rPr>
              <a:t>노드를 자동으로 추가</a:t>
            </a:r>
            <a:r>
              <a:rPr lang="en-US" altLang="ko-KR" sz="1100" b="0" i="0" dirty="0">
                <a:solidFill>
                  <a:srgbClr val="212529"/>
                </a:solidFill>
                <a:effectLst/>
                <a:latin typeface="-apple-system"/>
              </a:rPr>
              <a:t>/</a:t>
            </a:r>
            <a:r>
              <a:rPr lang="ko-KR" altLang="en-US" sz="1100" b="0" i="0" dirty="0">
                <a:solidFill>
                  <a:srgbClr val="212529"/>
                </a:solidFill>
                <a:effectLst/>
                <a:latin typeface="-apple-system"/>
              </a:rPr>
              <a:t>삭제할 수 있도록 시스템은 완전히 분산된다</a:t>
            </a:r>
            <a:r>
              <a:rPr lang="en-US" altLang="ko-KR" sz="11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100" b="0" i="0" dirty="0">
                <a:solidFill>
                  <a:srgbClr val="212529"/>
                </a:solidFill>
                <a:effectLst/>
                <a:latin typeface="-apple-system"/>
              </a:rPr>
              <a:t>데이터는 여러 노드에 </a:t>
            </a:r>
            <a:r>
              <a:rPr lang="ko-KR" altLang="en-US" sz="1100" b="0" i="0" dirty="0" err="1">
                <a:solidFill>
                  <a:srgbClr val="212529"/>
                </a:solidFill>
                <a:effectLst/>
                <a:latin typeface="-apple-system"/>
              </a:rPr>
              <a:t>다중화된다</a:t>
            </a:r>
            <a:r>
              <a:rPr lang="en-US" altLang="ko-KR" sz="11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100" b="0" i="0" dirty="0">
                <a:solidFill>
                  <a:srgbClr val="212529"/>
                </a:solidFill>
                <a:effectLst/>
                <a:latin typeface="-apple-system"/>
              </a:rPr>
              <a:t>모든 노드가 같은 책임을 지므로</a:t>
            </a:r>
            <a:r>
              <a:rPr lang="en-US" altLang="ko-KR" sz="1100" b="0" i="0" dirty="0">
                <a:solidFill>
                  <a:srgbClr val="212529"/>
                </a:solidFill>
                <a:effectLst/>
                <a:latin typeface="-apple-system"/>
              </a:rPr>
              <a:t>, SPOF(Single Point of Failure)</a:t>
            </a:r>
            <a:r>
              <a:rPr lang="ko-KR" altLang="en-US" sz="1100" b="0" i="0" dirty="0">
                <a:solidFill>
                  <a:srgbClr val="212529"/>
                </a:solidFill>
                <a:effectLst/>
                <a:latin typeface="-apple-system"/>
              </a:rPr>
              <a:t>는 존재하지 않는다</a:t>
            </a:r>
            <a:r>
              <a:rPr lang="en-US" altLang="ko-KR" sz="1100" b="0" i="0" dirty="0">
                <a:solidFill>
                  <a:srgbClr val="212529"/>
                </a:solidFill>
                <a:effectLst/>
                <a:latin typeface="-apple-system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600" dirty="0">
              <a:solidFill>
                <a:srgbClr val="21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996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DED31-E7F6-0E6C-575A-61DDBAA2D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2A295-49B7-A7DD-5698-28B170AC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2899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쓰기 경로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74D9FE-EA21-144F-6F5A-F60BDDBD3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211"/>
            <a:ext cx="10125723" cy="522389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ko-KR" altLang="en-US" sz="1600" dirty="0" err="1">
                <a:solidFill>
                  <a:srgbClr val="212529"/>
                </a:solidFill>
              </a:rPr>
              <a:t>카산드라의</a:t>
            </a:r>
            <a:r>
              <a:rPr lang="ko-KR" altLang="en-US" sz="1600" dirty="0">
                <a:solidFill>
                  <a:srgbClr val="212529"/>
                </a:solidFill>
              </a:rPr>
              <a:t> 경우</a:t>
            </a:r>
            <a:r>
              <a:rPr lang="en-US" altLang="ko-KR" sz="1600" dirty="0">
                <a:solidFill>
                  <a:srgbClr val="212529"/>
                </a:solidFill>
              </a:rPr>
              <a:t>,</a:t>
            </a:r>
          </a:p>
          <a:p>
            <a:pPr marL="0" indent="0" algn="l">
              <a:buNone/>
            </a:pPr>
            <a:r>
              <a:rPr lang="ko-KR" altLang="en-US" sz="1600" b="1" dirty="0">
                <a:solidFill>
                  <a:srgbClr val="212529"/>
                </a:solidFill>
              </a:rPr>
              <a:t>쓰기 요청이 특정 노드에 전달될 때</a:t>
            </a:r>
            <a:endParaRPr lang="en-US" altLang="ko-KR" sz="1600" b="1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b="1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b="1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b="1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b="1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b="1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b="1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b="1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br>
              <a:rPr lang="en-US" altLang="ko-KR" sz="1600" dirty="0">
                <a:solidFill>
                  <a:srgbClr val="212529"/>
                </a:solidFill>
              </a:rPr>
            </a:br>
            <a:r>
              <a:rPr lang="en-US" altLang="ko-KR" sz="1600" dirty="0">
                <a:solidFill>
                  <a:srgbClr val="212529"/>
                </a:solidFill>
              </a:rPr>
              <a:t>1. </a:t>
            </a:r>
            <a:r>
              <a:rPr lang="ko-KR" altLang="en-US" sz="1600" dirty="0">
                <a:solidFill>
                  <a:srgbClr val="212529"/>
                </a:solidFill>
              </a:rPr>
              <a:t>쓰기 요청이 </a:t>
            </a:r>
            <a:r>
              <a:rPr lang="ko-KR" altLang="en-US" sz="1600" dirty="0" err="1">
                <a:solidFill>
                  <a:srgbClr val="212529"/>
                </a:solidFill>
              </a:rPr>
              <a:t>커밋</a:t>
            </a:r>
            <a:r>
              <a:rPr lang="ko-KR" altLang="en-US" sz="1600" dirty="0">
                <a:solidFill>
                  <a:srgbClr val="212529"/>
                </a:solidFill>
              </a:rPr>
              <a:t> 로그 파일에 기록됨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2. </a:t>
            </a:r>
            <a:r>
              <a:rPr lang="ko-KR" altLang="en-US" sz="1600" dirty="0">
                <a:solidFill>
                  <a:srgbClr val="212529"/>
                </a:solidFill>
              </a:rPr>
              <a:t>데이터가 메모리 캐시에 기록됨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3. </a:t>
            </a:r>
            <a:r>
              <a:rPr lang="ko-KR" altLang="en-US" sz="1600" dirty="0">
                <a:solidFill>
                  <a:srgbClr val="212529"/>
                </a:solidFill>
              </a:rPr>
              <a:t>메모리 캐시 </a:t>
            </a:r>
            <a:r>
              <a:rPr lang="ko-KR" altLang="en-US" sz="1600" dirty="0" err="1">
                <a:solidFill>
                  <a:srgbClr val="212529"/>
                </a:solidFill>
              </a:rPr>
              <a:t>가득참</a:t>
            </a:r>
            <a:r>
              <a:rPr lang="ko-KR" altLang="en-US" sz="1600" dirty="0">
                <a:solidFill>
                  <a:srgbClr val="212529"/>
                </a:solidFill>
              </a:rPr>
              <a:t> </a:t>
            </a:r>
            <a:r>
              <a:rPr lang="en-US" altLang="ko-KR" sz="1600" dirty="0">
                <a:solidFill>
                  <a:srgbClr val="212529"/>
                </a:solidFill>
              </a:rPr>
              <a:t>or </a:t>
            </a:r>
            <a:r>
              <a:rPr lang="ko-KR" altLang="en-US" sz="1600" dirty="0">
                <a:solidFill>
                  <a:srgbClr val="212529"/>
                </a:solidFill>
              </a:rPr>
              <a:t>임계치에 도달하면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    </a:t>
            </a:r>
            <a:r>
              <a:rPr lang="ko-KR" altLang="en-US" sz="1600" dirty="0">
                <a:solidFill>
                  <a:srgbClr val="212529"/>
                </a:solidFill>
              </a:rPr>
              <a:t>디스크에 있는 </a:t>
            </a:r>
            <a:r>
              <a:rPr lang="en-US" altLang="ko-KR" sz="1600" dirty="0" err="1">
                <a:solidFill>
                  <a:srgbClr val="212529"/>
                </a:solidFill>
              </a:rPr>
              <a:t>SSTable</a:t>
            </a:r>
            <a:r>
              <a:rPr lang="en-US" altLang="ko-KR" sz="1600" dirty="0">
                <a:solidFill>
                  <a:srgbClr val="212529"/>
                </a:solidFill>
              </a:rPr>
              <a:t> (Sorted-</a:t>
            </a:r>
            <a:r>
              <a:rPr lang="en-US" altLang="ko-KR" sz="1600" dirty="0" err="1">
                <a:solidFill>
                  <a:srgbClr val="212529"/>
                </a:solidFill>
              </a:rPr>
              <a:t>Strring</a:t>
            </a:r>
            <a:r>
              <a:rPr lang="en-US" altLang="ko-KR" sz="1600" dirty="0">
                <a:solidFill>
                  <a:srgbClr val="212529"/>
                </a:solidFill>
              </a:rPr>
              <a:t> Table)</a:t>
            </a:r>
            <a:r>
              <a:rPr lang="ko-KR" altLang="en-US" sz="1600" dirty="0">
                <a:solidFill>
                  <a:srgbClr val="212529"/>
                </a:solidFill>
              </a:rPr>
              <a:t>에 기록됨</a:t>
            </a:r>
            <a:endParaRPr lang="en-US" altLang="ko-KR" sz="1600" dirty="0">
              <a:solidFill>
                <a:srgbClr val="21252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35AF021-90C8-B3F6-F35C-12651BC2B3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11" y="2002452"/>
            <a:ext cx="4399441" cy="250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677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4B7B3-B146-DC04-B3DC-F2B80F01B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3EA18-8CA4-FDB9-9D40-2B20C1150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2899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읽기 경로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49D6FE-C191-C63A-43DB-019D3368E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211"/>
            <a:ext cx="10125723" cy="522389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ko-KR" altLang="en-US" sz="1600" dirty="0" err="1">
                <a:solidFill>
                  <a:srgbClr val="212529"/>
                </a:solidFill>
              </a:rPr>
              <a:t>카산드라의</a:t>
            </a:r>
            <a:r>
              <a:rPr lang="ko-KR" altLang="en-US" sz="1600" dirty="0">
                <a:solidFill>
                  <a:srgbClr val="212529"/>
                </a:solidFill>
              </a:rPr>
              <a:t> 경우</a:t>
            </a:r>
            <a:r>
              <a:rPr lang="en-US" altLang="ko-KR" sz="1600" dirty="0">
                <a:solidFill>
                  <a:srgbClr val="212529"/>
                </a:solidFill>
              </a:rPr>
              <a:t>,</a:t>
            </a:r>
          </a:p>
          <a:p>
            <a:pPr marL="0" indent="0" algn="l">
              <a:buNone/>
            </a:pPr>
            <a:r>
              <a:rPr lang="ko-KR" altLang="en-US" sz="1600" b="1" dirty="0">
                <a:solidFill>
                  <a:srgbClr val="212529"/>
                </a:solidFill>
              </a:rPr>
              <a:t>읽기 요청이 특정 노드에 전달될 때</a:t>
            </a:r>
            <a:endParaRPr lang="en-US" altLang="ko-KR" sz="1600" b="1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b="1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1. </a:t>
            </a:r>
            <a:r>
              <a:rPr lang="ko-KR" altLang="en-US" sz="1600" dirty="0">
                <a:solidFill>
                  <a:srgbClr val="212529"/>
                </a:solidFill>
              </a:rPr>
              <a:t>데이터가 메모리 캐시에 있을 때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b="1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b="1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b="1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b="1" dirty="0">
              <a:solidFill>
                <a:srgbClr val="212529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7DC75AA-DA58-D74F-3F8A-FDF25E8CF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958834"/>
            <a:ext cx="5325446" cy="252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78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A8CF2-8FA6-4429-C6C7-B7DEECE55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BE286E4-6E26-F1AD-51E8-C61D2C43AB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46" y="3334072"/>
            <a:ext cx="5597210" cy="26819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ECACEF1-218D-878E-7D85-499491269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2899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읽기 경로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7D6DE-268D-8777-53C9-3923C2669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211"/>
            <a:ext cx="10125723" cy="522389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ko-KR" altLang="en-US" sz="1600" dirty="0" err="1">
                <a:solidFill>
                  <a:srgbClr val="212529"/>
                </a:solidFill>
              </a:rPr>
              <a:t>카산드라의</a:t>
            </a:r>
            <a:r>
              <a:rPr lang="ko-KR" altLang="en-US" sz="1600" dirty="0">
                <a:solidFill>
                  <a:srgbClr val="212529"/>
                </a:solidFill>
              </a:rPr>
              <a:t> 경우</a:t>
            </a:r>
            <a:r>
              <a:rPr lang="en-US" altLang="ko-KR" sz="1600" dirty="0">
                <a:solidFill>
                  <a:srgbClr val="212529"/>
                </a:solidFill>
              </a:rPr>
              <a:t>,</a:t>
            </a:r>
          </a:p>
          <a:p>
            <a:pPr marL="0" indent="0" algn="l">
              <a:buNone/>
            </a:pPr>
            <a:r>
              <a:rPr lang="ko-KR" altLang="en-US" sz="1600" b="1" dirty="0">
                <a:solidFill>
                  <a:srgbClr val="212529"/>
                </a:solidFill>
              </a:rPr>
              <a:t>읽기 요청이 특정 노드에 전달될 때</a:t>
            </a:r>
            <a:endParaRPr lang="en-US" altLang="ko-KR" sz="1600" b="1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b="1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2. </a:t>
            </a:r>
            <a:r>
              <a:rPr lang="ko-KR" altLang="en-US" sz="1600" dirty="0">
                <a:solidFill>
                  <a:srgbClr val="212529"/>
                </a:solidFill>
              </a:rPr>
              <a:t>데이터가 메모리 캐시에 없을 때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</a:t>
            </a:r>
            <a:r>
              <a:rPr lang="ko-KR" altLang="en-US" sz="1600" dirty="0">
                <a:solidFill>
                  <a:srgbClr val="212529"/>
                </a:solidFill>
              </a:rPr>
              <a:t>키가 어떤 </a:t>
            </a:r>
            <a:r>
              <a:rPr lang="en-US" altLang="ko-KR" sz="1600" dirty="0" err="1">
                <a:solidFill>
                  <a:srgbClr val="212529"/>
                </a:solidFill>
              </a:rPr>
              <a:t>SSTable</a:t>
            </a:r>
            <a:r>
              <a:rPr lang="ko-KR" altLang="en-US" sz="1600" dirty="0">
                <a:solidFill>
                  <a:srgbClr val="212529"/>
                </a:solidFill>
              </a:rPr>
              <a:t>에 있을지 알아내기 위해 </a:t>
            </a:r>
            <a:r>
              <a:rPr lang="ko-KR" altLang="en-US" sz="1600" dirty="0" err="1">
                <a:solidFill>
                  <a:srgbClr val="212529"/>
                </a:solidFill>
              </a:rPr>
              <a:t>블룸</a:t>
            </a:r>
            <a:r>
              <a:rPr lang="ko-KR" altLang="en-US" sz="1600" dirty="0">
                <a:solidFill>
                  <a:srgbClr val="212529"/>
                </a:solidFill>
              </a:rPr>
              <a:t> 필터 사용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b="1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b="1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b="1" dirty="0">
              <a:solidFill>
                <a:srgbClr val="21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245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C7E7D-9605-2C70-0031-B65F49ECE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2F76B-A36B-0D91-8CB2-AE8F4A01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2899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F66D71-9058-592E-561A-A79C53D7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211"/>
            <a:ext cx="10125723" cy="522389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altLang="ko-KR" sz="1600" b="1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b="1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endParaRPr lang="en-US" altLang="ko-KR" sz="1600" b="1" dirty="0">
              <a:solidFill>
                <a:srgbClr val="212529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70F0E0-28C2-8483-602F-1345C6534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72211"/>
            <a:ext cx="6488813" cy="395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7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7C073-A7E6-9256-B6BF-A1CBD65B2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E214C-5062-1923-2C6A-BE6E5D02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단일 서버 </a:t>
            </a:r>
            <a:r>
              <a:rPr lang="en-US" altLang="ko-KR" sz="2800" dirty="0"/>
              <a:t>/ </a:t>
            </a:r>
            <a:r>
              <a:rPr lang="ko-KR" altLang="en-US" sz="2800" dirty="0"/>
              <a:t>분산 키</a:t>
            </a:r>
            <a:r>
              <a:rPr lang="en-US" altLang="ko-KR" sz="2800" dirty="0"/>
              <a:t>-</a:t>
            </a:r>
            <a:r>
              <a:rPr lang="ko-KR" altLang="en-US" sz="2800" dirty="0"/>
              <a:t>값 저장소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D555C-220A-685E-80AA-B3DAFBBC8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211"/>
            <a:ext cx="10125723" cy="522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1" dirty="0"/>
              <a:t>단일 서버 키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값 저장소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- e.g. </a:t>
            </a:r>
            <a:r>
              <a:rPr lang="ko-KR" altLang="en-US" sz="1600" dirty="0"/>
              <a:t>데이터 전부를 메모리에 해시 테이블로 저장하는 경우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데이터 압축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자주 쓰이는 데이터만 메모리에 두고 나머지는 디스크에 저장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=&gt; </a:t>
            </a:r>
            <a:r>
              <a:rPr lang="ko-KR" altLang="en-US" sz="1600" dirty="0"/>
              <a:t>위처럼 개선해도 데이터가 많아지면 </a:t>
            </a:r>
            <a:r>
              <a:rPr lang="en-US" altLang="ko-KR" sz="1600" dirty="0"/>
              <a:t>1</a:t>
            </a:r>
            <a:r>
              <a:rPr lang="ko-KR" altLang="en-US" sz="1600" dirty="0"/>
              <a:t>대 서버로는 부족함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b="1" dirty="0"/>
              <a:t>분산 키</a:t>
            </a:r>
            <a:r>
              <a:rPr lang="en-US" altLang="ko-KR" sz="1600" b="1" dirty="0"/>
              <a:t>-</a:t>
            </a:r>
            <a:r>
              <a:rPr lang="ko-KR" altLang="en-US" sz="1600" b="1" dirty="0"/>
              <a:t>값 저장소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데이터를 여러 서버에 분산시킴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8584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7F38D-301E-03F0-1B8B-FE686D530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021F5-0997-F1EE-A223-0C988BA4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2899"/>
            <a:ext cx="10515600" cy="74458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CAP </a:t>
            </a:r>
            <a:r>
              <a:rPr lang="ko-KR" altLang="en-US" sz="2800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3FA9F-1420-C1D2-8473-D9FFC5D6F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211"/>
            <a:ext cx="10125723" cy="522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아래 세 가지 요구사항을 동시에 만족하는 분산 시스템을 설계하는 것이 불가능하다는 정리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1. </a:t>
            </a:r>
            <a:r>
              <a:rPr lang="ko-KR" altLang="en-US" sz="1600" dirty="0"/>
              <a:t>데이터 일관성 </a:t>
            </a:r>
            <a:r>
              <a:rPr lang="en-US" altLang="ko-KR" sz="1600" dirty="0"/>
              <a:t>(consistency)</a:t>
            </a:r>
          </a:p>
          <a:p>
            <a:pPr marL="0" indent="0">
              <a:buNone/>
            </a:pPr>
            <a:r>
              <a:rPr lang="en-US" altLang="ko-KR" sz="1600" dirty="0"/>
              <a:t>    - </a:t>
            </a:r>
            <a:r>
              <a:rPr lang="ko-KR" altLang="en-US" sz="1600" dirty="0"/>
              <a:t>모든 클라이언트는 어떤 노드에 접속하든 언제나 같은 데이터를 봐야 함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2. </a:t>
            </a:r>
            <a:r>
              <a:rPr lang="ko-KR" altLang="en-US" sz="1600" dirty="0"/>
              <a:t>가용성 </a:t>
            </a:r>
            <a:r>
              <a:rPr lang="en-US" altLang="ko-KR" sz="1600" dirty="0"/>
              <a:t>(availability)</a:t>
            </a:r>
          </a:p>
          <a:p>
            <a:pPr marL="0" indent="0">
              <a:buNone/>
            </a:pPr>
            <a:r>
              <a:rPr lang="en-US" altLang="ko-KR" sz="1600" dirty="0"/>
              <a:t>    - </a:t>
            </a:r>
            <a:r>
              <a:rPr lang="ko-KR" altLang="en-US" sz="1600" dirty="0"/>
              <a:t>일부 노드에 장애가 있더라도</a:t>
            </a:r>
            <a:r>
              <a:rPr lang="en-US" altLang="ko-KR" sz="1600" dirty="0"/>
              <a:t>, </a:t>
            </a:r>
            <a:r>
              <a:rPr lang="ko-KR" altLang="en-US" sz="1600" dirty="0"/>
              <a:t>클라이언트의 모든 요청은 항상 응답을 받을 수 있어야 함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3. </a:t>
            </a:r>
            <a:r>
              <a:rPr lang="ko-KR" altLang="en-US" sz="1600" dirty="0"/>
              <a:t>파티션 감내 </a:t>
            </a:r>
            <a:r>
              <a:rPr lang="en-US" altLang="ko-KR" sz="1600" dirty="0"/>
              <a:t>(partition tolerance)</a:t>
            </a:r>
          </a:p>
          <a:p>
            <a:pPr marL="0" indent="0">
              <a:buNone/>
            </a:pPr>
            <a:r>
              <a:rPr lang="en-US" altLang="ko-KR" sz="1600" dirty="0"/>
              <a:t>    - </a:t>
            </a:r>
            <a:r>
              <a:rPr lang="ko-KR" altLang="en-US" sz="1600" dirty="0"/>
              <a:t>파티션</a:t>
            </a:r>
            <a:r>
              <a:rPr lang="en-US" altLang="ko-KR" sz="1600" dirty="0"/>
              <a:t>: </a:t>
            </a:r>
            <a:r>
              <a:rPr lang="ko-KR" altLang="en-US" sz="1600" dirty="0"/>
              <a:t>두 노드 사이에 통신 장애가 발생했음을 의미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- </a:t>
            </a:r>
            <a:r>
              <a:rPr lang="ko-KR" altLang="en-US" sz="1600" dirty="0"/>
              <a:t>네트워크에 파티션이 생겨도 시스템은 계속 동작해야 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5887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BB49E-3EB6-EC90-C9C4-853A147AB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48186-53C7-286A-7E35-818A2B25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2899"/>
            <a:ext cx="10515600" cy="74458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CAP </a:t>
            </a:r>
            <a:r>
              <a:rPr lang="ko-KR" altLang="en-US" sz="2800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288D2-E9CF-6673-48E2-3014B3794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095" y="1372211"/>
            <a:ext cx="10125723" cy="522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세 가지 요소 중 하나는 반드시 희생되어야 함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  </a:t>
            </a:r>
            <a:r>
              <a:rPr lang="en-US" altLang="ko-KR" sz="1600" dirty="0"/>
              <a:t>1.</a:t>
            </a:r>
            <a:r>
              <a:rPr lang="ko-KR" altLang="en-US" sz="1600" dirty="0"/>
              <a:t> </a:t>
            </a:r>
            <a:r>
              <a:rPr lang="en-US" altLang="ko-KR" sz="1600" dirty="0"/>
              <a:t>CP </a:t>
            </a:r>
            <a:r>
              <a:rPr lang="ko-KR" altLang="en-US" sz="1600" dirty="0"/>
              <a:t>시스템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2. AP </a:t>
            </a:r>
            <a:r>
              <a:rPr lang="ko-KR" altLang="en-US" sz="1600" dirty="0"/>
              <a:t>시스템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3. CA</a:t>
            </a:r>
            <a:r>
              <a:rPr lang="ko-KR" altLang="en-US" sz="1600" dirty="0"/>
              <a:t> 시스템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- </a:t>
            </a:r>
            <a:r>
              <a:rPr lang="ko-KR" altLang="en-US" sz="1600" dirty="0"/>
              <a:t>통상 네트워크 장애는 피할 수 없음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-&gt; </a:t>
            </a:r>
            <a:r>
              <a:rPr lang="ko-KR" altLang="en-US" sz="1600" dirty="0"/>
              <a:t>분산 시스템에서 파티션 감내는 필수적 요소임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-&gt; </a:t>
            </a:r>
            <a:r>
              <a:rPr lang="ko-KR" altLang="en-US" sz="1600" dirty="0"/>
              <a:t>실세계에 </a:t>
            </a:r>
            <a:r>
              <a:rPr lang="en-US" altLang="ko-KR" sz="1600" dirty="0"/>
              <a:t>CA </a:t>
            </a:r>
            <a:r>
              <a:rPr lang="ko-KR" altLang="en-US" sz="1600" dirty="0"/>
              <a:t>시스템은 존재하지 않음</a:t>
            </a:r>
            <a:br>
              <a:rPr lang="en-US" altLang="ko-KR" sz="1600" dirty="0"/>
            </a:br>
            <a:r>
              <a:rPr lang="en-US" altLang="ko-KR" sz="1600" dirty="0"/>
              <a:t>     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59F656-200F-23EF-9BEF-BFCEAFFDC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044" y="1372211"/>
            <a:ext cx="4211116" cy="390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8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22218-558A-248A-4BBF-C0A99704A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5DD52-9681-462C-C7B5-427B755B0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2899"/>
            <a:ext cx="10515600" cy="744584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CAP </a:t>
            </a:r>
            <a:r>
              <a:rPr lang="ko-KR" altLang="en-US" sz="2800" dirty="0"/>
              <a:t>정리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6287-2694-6B82-FB46-DCB87B002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2095" y="1372211"/>
            <a:ext cx="10125723" cy="522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1" dirty="0"/>
              <a:t>이상적인 상태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네트워크 파티션은 일어나지 않음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n1 </a:t>
            </a:r>
            <a:r>
              <a:rPr lang="ko-KR" altLang="en-US" sz="1600" dirty="0"/>
              <a:t>노드에 기록된 데이터는 자동으로 </a:t>
            </a:r>
            <a:r>
              <a:rPr lang="en-US" altLang="ko-KR" sz="1600" dirty="0"/>
              <a:t>n2, n3</a:t>
            </a:r>
            <a:r>
              <a:rPr lang="ko-KR" altLang="en-US" sz="1600" dirty="0"/>
              <a:t>에</a:t>
            </a:r>
            <a:r>
              <a:rPr lang="en-US" altLang="ko-KR" sz="1600" dirty="0"/>
              <a:t> </a:t>
            </a:r>
            <a:r>
              <a:rPr lang="ko-KR" altLang="en-US" sz="1600" dirty="0"/>
              <a:t>복제됨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b="1" dirty="0"/>
              <a:t>실세계의 분산 시스템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네트워크 파티션 문제 발생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일관성을 선택 </a:t>
            </a:r>
            <a:r>
              <a:rPr lang="en-US" altLang="ko-KR" sz="1600" dirty="0"/>
              <a:t>(CP </a:t>
            </a:r>
            <a:r>
              <a:rPr lang="ko-KR" altLang="en-US" sz="1600" dirty="0"/>
              <a:t>시스템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    - n1, n2</a:t>
            </a:r>
            <a:r>
              <a:rPr lang="ko-KR" altLang="en-US" sz="1600" dirty="0"/>
              <a:t>에 대한 쓰기 연산 중단 </a:t>
            </a:r>
            <a:r>
              <a:rPr lang="en-US" altLang="ko-KR" sz="1600" dirty="0"/>
              <a:t>-&gt; </a:t>
            </a:r>
            <a:r>
              <a:rPr lang="ko-KR" altLang="en-US" sz="1600" dirty="0"/>
              <a:t>가용성 깨짐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- </a:t>
            </a:r>
            <a:r>
              <a:rPr lang="ko-KR" altLang="en-US" sz="1600" dirty="0"/>
              <a:t>상황이 해결될 때까지 오류를 반환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- e.g. </a:t>
            </a:r>
            <a:r>
              <a:rPr lang="ko-KR" altLang="en-US" sz="1600" dirty="0"/>
              <a:t>데이터 일관성이 중요한 은행권 시스템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가용성을 선택 </a:t>
            </a:r>
            <a:r>
              <a:rPr lang="en-US" altLang="ko-KR" sz="1600" dirty="0"/>
              <a:t>(AP </a:t>
            </a:r>
            <a:r>
              <a:rPr lang="ko-KR" altLang="en-US" sz="1600" dirty="0"/>
              <a:t>시스템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en-US" altLang="ko-KR" sz="1600" dirty="0"/>
              <a:t>    - </a:t>
            </a:r>
            <a:r>
              <a:rPr lang="ko-KR" altLang="en-US" sz="1600" dirty="0"/>
              <a:t>읽기</a:t>
            </a:r>
            <a:r>
              <a:rPr lang="en-US" altLang="ko-KR" sz="1600" dirty="0"/>
              <a:t>, </a:t>
            </a:r>
            <a:r>
              <a:rPr lang="ko-KR" altLang="en-US" sz="1600" dirty="0"/>
              <a:t>쓰기 연산 허용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- </a:t>
            </a:r>
            <a:r>
              <a:rPr lang="ko-KR" altLang="en-US" sz="1600" dirty="0"/>
              <a:t>파티션 문제가 해결되면 새 데이터를 장애가 났던 노드에 전송</a:t>
            </a:r>
            <a:br>
              <a:rPr lang="en-US" altLang="ko-KR" sz="1600" dirty="0"/>
            </a:br>
            <a:r>
              <a:rPr lang="en-US" altLang="ko-KR" sz="1600" dirty="0"/>
              <a:t>   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1ED265-C9F4-79DD-C0F4-F5B4D261D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73" y="1372211"/>
            <a:ext cx="2252859" cy="209960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4864D8-4BCA-5F7E-F69A-A05C02C42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773" y="3997072"/>
            <a:ext cx="2252859" cy="196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785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C674F-F62F-82E4-A800-1F1306077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4C37B-533E-A03C-0A4E-F8F7CA6B4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2899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시스템 컴포넌트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99C07-F9D7-28BB-F788-64E1F1324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211"/>
            <a:ext cx="10125723" cy="522389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ko-KR" altLang="en-US" sz="1600" b="0" i="0" dirty="0">
                <a:solidFill>
                  <a:srgbClr val="212529"/>
                </a:solidFill>
                <a:effectLst/>
              </a:rPr>
              <a:t>키</a:t>
            </a:r>
            <a:r>
              <a:rPr lang="en-US" altLang="ko-KR" sz="1600" b="0" i="0" dirty="0">
                <a:solidFill>
                  <a:srgbClr val="212529"/>
                </a:solidFill>
                <a:effectLst/>
              </a:rPr>
              <a:t>-</a:t>
            </a:r>
            <a:r>
              <a:rPr lang="ko-KR" altLang="en-US" sz="1600" b="0" i="0" dirty="0">
                <a:solidFill>
                  <a:srgbClr val="212529"/>
                </a:solidFill>
                <a:effectLst/>
              </a:rPr>
              <a:t>값 저장소 구현에 사용될 핵심 컴포넌트들 및 기술들</a:t>
            </a:r>
            <a:endParaRPr lang="en-US" altLang="ko-KR" sz="1600" b="0" i="0" dirty="0">
              <a:solidFill>
                <a:srgbClr val="212529"/>
              </a:solidFill>
              <a:effectLst/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</a:t>
            </a:r>
            <a:r>
              <a:rPr lang="ko-KR" altLang="en-US" sz="1600" b="0" i="0" dirty="0">
                <a:solidFill>
                  <a:srgbClr val="212529"/>
                </a:solidFill>
                <a:effectLst/>
              </a:rPr>
              <a:t>데이터 파티션</a:t>
            </a:r>
          </a:p>
          <a:p>
            <a:pPr marL="0" indent="0" algn="l">
              <a:buNone/>
            </a:pPr>
            <a:r>
              <a:rPr lang="en-US" altLang="ko-KR" sz="1600" b="0" i="0" dirty="0">
                <a:solidFill>
                  <a:srgbClr val="212529"/>
                </a:solidFill>
                <a:effectLst/>
              </a:rPr>
              <a:t>- </a:t>
            </a:r>
            <a:r>
              <a:rPr lang="ko-KR" altLang="en-US" sz="1600" b="0" i="0" dirty="0">
                <a:solidFill>
                  <a:srgbClr val="212529"/>
                </a:solidFill>
                <a:effectLst/>
              </a:rPr>
              <a:t>데이터 다중화</a:t>
            </a:r>
          </a:p>
          <a:p>
            <a:pPr marL="0" indent="0" algn="l">
              <a:buNone/>
            </a:pPr>
            <a:r>
              <a:rPr lang="en-US" altLang="ko-KR" sz="1600" b="0" i="0" dirty="0">
                <a:solidFill>
                  <a:srgbClr val="212529"/>
                </a:solidFill>
                <a:effectLst/>
              </a:rPr>
              <a:t>- </a:t>
            </a:r>
            <a:r>
              <a:rPr lang="ko-KR" altLang="en-US" sz="1600" b="0" i="0" dirty="0">
                <a:solidFill>
                  <a:srgbClr val="212529"/>
                </a:solidFill>
                <a:effectLst/>
              </a:rPr>
              <a:t>일관성</a:t>
            </a:r>
          </a:p>
          <a:p>
            <a:pPr marL="0" indent="0" algn="l">
              <a:buNone/>
            </a:pPr>
            <a:r>
              <a:rPr lang="en-US" altLang="ko-KR" sz="1600" b="0" i="0" dirty="0">
                <a:solidFill>
                  <a:srgbClr val="212529"/>
                </a:solidFill>
                <a:effectLst/>
              </a:rPr>
              <a:t>- </a:t>
            </a:r>
            <a:r>
              <a:rPr lang="ko-KR" altLang="en-US" sz="1600" b="0" i="0" dirty="0">
                <a:solidFill>
                  <a:srgbClr val="212529"/>
                </a:solidFill>
                <a:effectLst/>
              </a:rPr>
              <a:t>일관성 불일치 해소</a:t>
            </a:r>
          </a:p>
          <a:p>
            <a:pPr marL="0" indent="0" algn="l">
              <a:buNone/>
            </a:pPr>
            <a:r>
              <a:rPr lang="en-US" altLang="ko-KR" sz="1600" b="0" i="0" dirty="0">
                <a:solidFill>
                  <a:srgbClr val="212529"/>
                </a:solidFill>
                <a:effectLst/>
              </a:rPr>
              <a:t>- </a:t>
            </a:r>
            <a:r>
              <a:rPr lang="ko-KR" altLang="en-US" sz="1600" b="0" i="0" dirty="0">
                <a:solidFill>
                  <a:srgbClr val="212529"/>
                </a:solidFill>
                <a:effectLst/>
              </a:rPr>
              <a:t>장애 처리</a:t>
            </a:r>
          </a:p>
          <a:p>
            <a:pPr marL="0" indent="0" algn="l">
              <a:buNone/>
            </a:pPr>
            <a:r>
              <a:rPr lang="en-US" altLang="ko-KR" sz="1600" b="0" i="0" dirty="0">
                <a:solidFill>
                  <a:srgbClr val="212529"/>
                </a:solidFill>
                <a:effectLst/>
              </a:rPr>
              <a:t>- </a:t>
            </a:r>
            <a:r>
              <a:rPr lang="ko-KR" altLang="en-US" sz="1600" b="0" i="0" dirty="0">
                <a:solidFill>
                  <a:srgbClr val="212529"/>
                </a:solidFill>
                <a:effectLst/>
              </a:rPr>
              <a:t>시스템 아키텍처 다이어그램</a:t>
            </a:r>
          </a:p>
          <a:p>
            <a:pPr marL="0" indent="0" algn="l">
              <a:buNone/>
            </a:pPr>
            <a:r>
              <a:rPr lang="en-US" altLang="ko-KR" sz="1600" b="0" i="0" dirty="0">
                <a:solidFill>
                  <a:srgbClr val="212529"/>
                </a:solidFill>
                <a:effectLst/>
              </a:rPr>
              <a:t>- </a:t>
            </a:r>
            <a:r>
              <a:rPr lang="ko-KR" altLang="en-US" sz="1600" b="0" i="0" dirty="0">
                <a:solidFill>
                  <a:srgbClr val="212529"/>
                </a:solidFill>
                <a:effectLst/>
              </a:rPr>
              <a:t>쓰기 경로</a:t>
            </a:r>
          </a:p>
          <a:p>
            <a:pPr marL="0" indent="0" algn="l">
              <a:buNone/>
            </a:pPr>
            <a:r>
              <a:rPr lang="en-US" altLang="ko-KR" sz="1600" b="0" i="0" dirty="0">
                <a:solidFill>
                  <a:srgbClr val="212529"/>
                </a:solidFill>
                <a:effectLst/>
              </a:rPr>
              <a:t>- </a:t>
            </a:r>
            <a:r>
              <a:rPr lang="ko-KR" altLang="en-US" sz="1600" b="0" i="0" dirty="0">
                <a:solidFill>
                  <a:srgbClr val="212529"/>
                </a:solidFill>
                <a:effectLst/>
              </a:rPr>
              <a:t>읽기 경로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36718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5E09F-0F67-F1F2-33BB-F8E766672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DB71F2-0D93-E09D-3AA6-D562604C3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2899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데이터 파티션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5431B0-D0C1-7822-31DD-53AE668CF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211"/>
            <a:ext cx="10125723" cy="522389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altLang="ko-KR" sz="1600" b="0" i="0" dirty="0">
                <a:solidFill>
                  <a:srgbClr val="212529"/>
                </a:solidFill>
                <a:effectLst/>
              </a:rPr>
              <a:t>- </a:t>
            </a:r>
            <a:r>
              <a:rPr lang="ko-KR" altLang="en-US" sz="1600" b="0" i="0" dirty="0">
                <a:solidFill>
                  <a:srgbClr val="212529"/>
                </a:solidFill>
                <a:effectLst/>
              </a:rPr>
              <a:t>데이터를 작은 파티션으로 분할하고</a:t>
            </a:r>
            <a:r>
              <a:rPr lang="en-US" altLang="ko-KR" sz="1600" b="0" i="0" dirty="0">
                <a:solidFill>
                  <a:srgbClr val="212529"/>
                </a:solidFill>
                <a:effectLst/>
              </a:rPr>
              <a:t>, </a:t>
            </a:r>
            <a:r>
              <a:rPr lang="ko-KR" altLang="en-US" sz="1600" dirty="0">
                <a:solidFill>
                  <a:srgbClr val="212529"/>
                </a:solidFill>
              </a:rPr>
              <a:t>서버 여러 대에 저장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</a:t>
            </a:r>
            <a:r>
              <a:rPr lang="ko-KR" altLang="en-US" sz="1600" dirty="0">
                <a:solidFill>
                  <a:srgbClr val="212529"/>
                </a:solidFill>
              </a:rPr>
              <a:t>해결해야 할 문제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  - </a:t>
            </a:r>
            <a:r>
              <a:rPr lang="ko-KR" altLang="en-US" sz="1600" dirty="0">
                <a:solidFill>
                  <a:srgbClr val="212529"/>
                </a:solidFill>
              </a:rPr>
              <a:t>데이터를 여러 서버에 고르게 분산시켜야 함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  - </a:t>
            </a:r>
            <a:r>
              <a:rPr lang="ko-KR" altLang="en-US" sz="1600" dirty="0">
                <a:solidFill>
                  <a:srgbClr val="212529"/>
                </a:solidFill>
              </a:rPr>
              <a:t>노드가 추가</a:t>
            </a:r>
            <a:r>
              <a:rPr lang="en-US" altLang="ko-KR" sz="1600" dirty="0">
                <a:solidFill>
                  <a:srgbClr val="212529"/>
                </a:solidFill>
              </a:rPr>
              <a:t>/</a:t>
            </a:r>
            <a:r>
              <a:rPr lang="ko-KR" altLang="en-US" sz="1600" dirty="0">
                <a:solidFill>
                  <a:srgbClr val="212529"/>
                </a:solidFill>
              </a:rPr>
              <a:t>삭제될 때 데이터 이동이 최소화되어야 함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b="0" i="0" dirty="0">
                <a:solidFill>
                  <a:srgbClr val="212529"/>
                </a:solidFill>
                <a:effectLst/>
              </a:rPr>
              <a:t>  - =&gt; </a:t>
            </a:r>
            <a:r>
              <a:rPr lang="ko-KR" altLang="en-US" sz="1600" b="0" i="0" dirty="0">
                <a:solidFill>
                  <a:srgbClr val="212529"/>
                </a:solidFill>
                <a:effectLst/>
              </a:rPr>
              <a:t>안정 해시 사용으로 해결</a:t>
            </a:r>
            <a:endParaRPr lang="en-US" altLang="ko-KR" sz="1600" b="0" i="0" dirty="0">
              <a:solidFill>
                <a:srgbClr val="212529"/>
              </a:solidFill>
              <a:effectLst/>
            </a:endParaRPr>
          </a:p>
          <a:p>
            <a:pPr marL="0" indent="0" algn="l">
              <a:buNone/>
            </a:pPr>
            <a:endParaRPr lang="en-US" altLang="ko-KR" sz="1600" b="0" i="0" dirty="0">
              <a:solidFill>
                <a:srgbClr val="212529"/>
              </a:solidFill>
              <a:effectLst/>
            </a:endParaRPr>
          </a:p>
          <a:p>
            <a:pPr marL="0" indent="0" algn="l">
              <a:buNone/>
            </a:pPr>
            <a:r>
              <a:rPr lang="ko-KR" altLang="en-US" sz="1600" b="1" dirty="0">
                <a:solidFill>
                  <a:srgbClr val="212529"/>
                </a:solidFill>
              </a:rPr>
              <a:t>안정 해시의 장점</a:t>
            </a:r>
            <a:endParaRPr lang="en-US" altLang="ko-KR" sz="1600" b="1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b="0" i="0" dirty="0">
                <a:solidFill>
                  <a:srgbClr val="212529"/>
                </a:solidFill>
                <a:effectLst/>
              </a:rPr>
              <a:t>1. </a:t>
            </a:r>
            <a:r>
              <a:rPr lang="ko-KR" altLang="en-US" sz="1600" b="0" i="0" dirty="0">
                <a:solidFill>
                  <a:srgbClr val="212529"/>
                </a:solidFill>
                <a:effectLst/>
              </a:rPr>
              <a:t>규모 확장 자동화 </a:t>
            </a:r>
            <a:r>
              <a:rPr lang="en-US" altLang="ko-KR" sz="1600" b="0" i="0" dirty="0">
                <a:solidFill>
                  <a:srgbClr val="212529"/>
                </a:solidFill>
                <a:effectLst/>
              </a:rPr>
              <a:t>(automatic scaling)</a:t>
            </a:r>
          </a:p>
          <a:p>
            <a:pPr marL="0" indent="0" algn="l">
              <a:buNone/>
            </a:pPr>
            <a:r>
              <a:rPr lang="en-US" altLang="ko-KR" sz="1600" b="0" i="0" dirty="0">
                <a:solidFill>
                  <a:srgbClr val="212529"/>
                </a:solidFill>
                <a:effectLst/>
              </a:rPr>
              <a:t>  - </a:t>
            </a:r>
            <a:r>
              <a:rPr lang="ko-KR" altLang="en-US" sz="1600" b="0" i="0" dirty="0">
                <a:solidFill>
                  <a:srgbClr val="212529"/>
                </a:solidFill>
                <a:effectLst/>
              </a:rPr>
              <a:t>시스템 부하에 따라 서버 자동 추가</a:t>
            </a:r>
            <a:r>
              <a:rPr lang="en-US" altLang="ko-KR" sz="1600" b="0" i="0" dirty="0">
                <a:solidFill>
                  <a:srgbClr val="212529"/>
                </a:solidFill>
                <a:effectLst/>
              </a:rPr>
              <a:t>/</a:t>
            </a:r>
            <a:r>
              <a:rPr lang="ko-KR" altLang="en-US" sz="1600" b="0" i="0" dirty="0">
                <a:solidFill>
                  <a:srgbClr val="212529"/>
                </a:solidFill>
                <a:effectLst/>
              </a:rPr>
              <a:t>삭제</a:t>
            </a:r>
            <a:endParaRPr lang="en-US" altLang="ko-KR" sz="1600" b="0" i="0" dirty="0">
              <a:solidFill>
                <a:srgbClr val="212529"/>
              </a:solidFill>
              <a:effectLst/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2. </a:t>
            </a:r>
            <a:r>
              <a:rPr lang="ko-KR" altLang="en-US" sz="1600" dirty="0">
                <a:solidFill>
                  <a:srgbClr val="212529"/>
                </a:solidFill>
              </a:rPr>
              <a:t>다양성 </a:t>
            </a:r>
            <a:r>
              <a:rPr lang="en-US" altLang="ko-KR" sz="1600" dirty="0">
                <a:solidFill>
                  <a:srgbClr val="212529"/>
                </a:solidFill>
              </a:rPr>
              <a:t>(heterogeneity)</a:t>
            </a:r>
          </a:p>
          <a:p>
            <a:pPr marL="0" indent="0" algn="l">
              <a:buNone/>
            </a:pPr>
            <a:r>
              <a:rPr lang="en-US" altLang="ko-KR" sz="1600" b="0" i="0" dirty="0">
                <a:solidFill>
                  <a:srgbClr val="212529"/>
                </a:solidFill>
                <a:effectLst/>
              </a:rPr>
              <a:t>  - </a:t>
            </a:r>
            <a:r>
              <a:rPr lang="ko-KR" altLang="en-US" sz="1600" b="0" i="0" dirty="0">
                <a:solidFill>
                  <a:srgbClr val="212529"/>
                </a:solidFill>
                <a:effectLst/>
              </a:rPr>
              <a:t>서버의 용량에 맞게 가상 노드의 수를 조정할 수 있음</a:t>
            </a:r>
            <a:endParaRPr lang="en-US" altLang="ko-KR" sz="1600" b="0" i="0" dirty="0">
              <a:solidFill>
                <a:srgbClr val="212529"/>
              </a:solidFill>
              <a:effectLst/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  - </a:t>
            </a:r>
            <a:r>
              <a:rPr lang="ko-KR" altLang="en-US" sz="1600" dirty="0">
                <a:solidFill>
                  <a:srgbClr val="212529"/>
                </a:solidFill>
              </a:rPr>
              <a:t>고성능 서버</a:t>
            </a:r>
            <a:r>
              <a:rPr lang="en-US" altLang="ko-KR" sz="1600" dirty="0">
                <a:solidFill>
                  <a:srgbClr val="212529"/>
                </a:solidFill>
              </a:rPr>
              <a:t> -&gt; </a:t>
            </a:r>
            <a:r>
              <a:rPr lang="ko-KR" altLang="en-US" sz="1600" dirty="0">
                <a:solidFill>
                  <a:srgbClr val="212529"/>
                </a:solidFill>
              </a:rPr>
              <a:t>더 많은 가상 노드를 갖도록 설정</a:t>
            </a:r>
            <a:endParaRPr lang="en-US" altLang="ko-KR" sz="1600" dirty="0">
              <a:solidFill>
                <a:srgbClr val="212529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660C6D-B113-9CD4-7F76-9EB9D19864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634" y="1515645"/>
            <a:ext cx="4913432" cy="405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99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3C042-C326-9CC3-5543-D929CA286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672963F-7E34-0C93-CF5A-D7B2FE895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2040" y="1562517"/>
            <a:ext cx="4320620" cy="396578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D0ED71B-22AA-D5F4-3DEF-42D8D838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2899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데이터 다중화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C470DB-35E7-4642-ACE7-56078C36E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211"/>
            <a:ext cx="10125723" cy="522389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ko-KR" altLang="en-US" sz="1600" dirty="0">
                <a:solidFill>
                  <a:srgbClr val="212529"/>
                </a:solidFill>
              </a:rPr>
              <a:t>데이터를 </a:t>
            </a:r>
            <a:r>
              <a:rPr lang="en-US" altLang="ko-KR" sz="1600" dirty="0">
                <a:solidFill>
                  <a:srgbClr val="212529"/>
                </a:solidFill>
              </a:rPr>
              <a:t>N</a:t>
            </a:r>
            <a:r>
              <a:rPr lang="ko-KR" altLang="en-US" sz="1600" dirty="0">
                <a:solidFill>
                  <a:srgbClr val="212529"/>
                </a:solidFill>
              </a:rPr>
              <a:t>개 서버에 비동기적으로 다중화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</a:t>
            </a:r>
            <a:r>
              <a:rPr lang="ko-KR" altLang="en-US" sz="1600" dirty="0">
                <a:solidFill>
                  <a:srgbClr val="212529"/>
                </a:solidFill>
              </a:rPr>
              <a:t>가용성</a:t>
            </a:r>
            <a:r>
              <a:rPr lang="en-US" altLang="ko-KR" sz="1600" dirty="0">
                <a:solidFill>
                  <a:srgbClr val="212529"/>
                </a:solidFill>
              </a:rPr>
              <a:t>, </a:t>
            </a:r>
            <a:r>
              <a:rPr lang="ko-KR" altLang="en-US" sz="1600" dirty="0">
                <a:solidFill>
                  <a:srgbClr val="212529"/>
                </a:solidFill>
              </a:rPr>
              <a:t>안정성 확보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N</a:t>
            </a:r>
            <a:r>
              <a:rPr lang="ko-KR" altLang="en-US" sz="1600" dirty="0">
                <a:solidFill>
                  <a:srgbClr val="212529"/>
                </a:solidFill>
              </a:rPr>
              <a:t>개 서버를 선정하는 방식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</a:t>
            </a:r>
            <a:r>
              <a:rPr lang="ko-KR" altLang="en-US" sz="1600" dirty="0">
                <a:solidFill>
                  <a:srgbClr val="212529"/>
                </a:solidFill>
              </a:rPr>
              <a:t>가상 노드 사용 시</a:t>
            </a:r>
            <a:r>
              <a:rPr lang="en-US" altLang="ko-KR" sz="1600" dirty="0">
                <a:solidFill>
                  <a:srgbClr val="212529"/>
                </a:solidFill>
              </a:rPr>
              <a:t>, </a:t>
            </a:r>
            <a:r>
              <a:rPr lang="ko-KR" altLang="en-US" sz="1600" dirty="0">
                <a:solidFill>
                  <a:srgbClr val="212529"/>
                </a:solidFill>
              </a:rPr>
              <a:t>노드를 선택할 때 물리 서버의 중복을 피해야 함</a:t>
            </a:r>
            <a:endParaRPr lang="en-US" altLang="ko-KR" sz="1600" dirty="0">
              <a:solidFill>
                <a:srgbClr val="212529"/>
              </a:solidFill>
            </a:endParaRPr>
          </a:p>
          <a:p>
            <a:pPr marL="0" indent="0" algn="l">
              <a:buNone/>
            </a:pPr>
            <a:r>
              <a:rPr lang="en-US" altLang="ko-KR" sz="1600" dirty="0">
                <a:solidFill>
                  <a:srgbClr val="212529"/>
                </a:solidFill>
              </a:rPr>
              <a:t>- </a:t>
            </a:r>
            <a:r>
              <a:rPr lang="ko-KR" altLang="en-US" sz="1600" dirty="0">
                <a:solidFill>
                  <a:srgbClr val="212529"/>
                </a:solidFill>
              </a:rPr>
              <a:t>되도록 다른 데이터 센터에 있는 서버를 선택하는 것이 좋음</a:t>
            </a:r>
            <a:endParaRPr lang="en-US" altLang="ko-KR" sz="1600" dirty="0">
              <a:solidFill>
                <a:srgbClr val="2125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70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1464</Words>
  <Application>Microsoft Office PowerPoint</Application>
  <PresentationFormat>와이드스크린</PresentationFormat>
  <Paragraphs>276</Paragraphs>
  <Slides>25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-apple-system</vt:lpstr>
      <vt:lpstr>맑은 고딕</vt:lpstr>
      <vt:lpstr>Arial</vt:lpstr>
      <vt:lpstr>Office 테마</vt:lpstr>
      <vt:lpstr> 키-값 저장소 설계</vt:lpstr>
      <vt:lpstr>키-값 저장소 (key-value store)</vt:lpstr>
      <vt:lpstr>단일 서버 / 분산 키-값 저장소</vt:lpstr>
      <vt:lpstr>CAP 정리</vt:lpstr>
      <vt:lpstr>CAP 정리</vt:lpstr>
      <vt:lpstr>CAP 정리</vt:lpstr>
      <vt:lpstr>시스템 컴포넌트</vt:lpstr>
      <vt:lpstr>데이터 파티션</vt:lpstr>
      <vt:lpstr>데이터 다중화</vt:lpstr>
      <vt:lpstr>데이터 일관성</vt:lpstr>
      <vt:lpstr>데이터 일관성</vt:lpstr>
      <vt:lpstr>데이터 일관성</vt:lpstr>
      <vt:lpstr>데이터 일관성</vt:lpstr>
      <vt:lpstr>데이터 일관성</vt:lpstr>
      <vt:lpstr>데이터 일관성</vt:lpstr>
      <vt:lpstr>장애 처리: 장애 감지 (failure detection)</vt:lpstr>
      <vt:lpstr>장애 처리: 장애 감지 (failure detection)</vt:lpstr>
      <vt:lpstr>일시적 장애 처리</vt:lpstr>
      <vt:lpstr>영구적 장애 처리</vt:lpstr>
      <vt:lpstr>영구적 장애 처리</vt:lpstr>
      <vt:lpstr>시스템 아키텍처 다이어그램</vt:lpstr>
      <vt:lpstr>쓰기 경로</vt:lpstr>
      <vt:lpstr>읽기 경로</vt:lpstr>
      <vt:lpstr>읽기 경로</vt:lpstr>
      <vt:lpstr>요약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Yunji Park</dc:creator>
  <cp:lastModifiedBy>Yunji Park</cp:lastModifiedBy>
  <cp:revision>77</cp:revision>
  <dcterms:created xsi:type="dcterms:W3CDTF">2025-03-04T14:22:54Z</dcterms:created>
  <dcterms:modified xsi:type="dcterms:W3CDTF">2025-03-16T09:23:32Z</dcterms:modified>
</cp:coreProperties>
</file>