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O urmatoare metrica pentru model este Marimea Imaginilor ar putea schimba acuratetea, ceea ce putem observa.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Dataset-urile pot folosi un </a:t>
            </a:r>
            <a:r>
              <a:rPr lang="ro"/>
              <a:t>număr</a:t>
            </a:r>
            <a:r>
              <a:rPr lang="ro"/>
              <a:t> variabil de imagini per categorie, dupa cum vedea modelul este un pic impactat de aceasta.</a:t>
            </a:r>
            <a:endParaRPr/>
          </a:p>
          <a:p>
            <a:pPr indent="0" lvl="0" marL="0">
              <a:spcBef>
                <a:spcPts val="0"/>
              </a:spcBef>
              <a:spcAft>
                <a:spcPts val="0"/>
              </a:spcAft>
              <a:buNone/>
            </a:pPr>
            <a:r>
              <a:rPr lang="ro"/>
              <a:t>Pentru 5 categorii acuratetea totala este mai buna pentru cazul cu numar diferit de imagini pe categorie, aceasta se datoreaza faptului ca imaginile de test au acelasi ratio de distribuire pe categorii. Daca numarul datelor de test ar fi distibuite egal atunci am avea o acuratete de 81.8%</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Am  strans un dataset de imagini care contine in jur de 130 de imagini per categorie, sursa google search..</a:t>
            </a:r>
            <a:endParaRPr/>
          </a:p>
          <a:p>
            <a:pPr indent="0" lvl="0" marL="0">
              <a:spcBef>
                <a:spcPts val="0"/>
              </a:spcBef>
              <a:spcAft>
                <a:spcPts val="0"/>
              </a:spcAft>
              <a:buNone/>
            </a:pPr>
            <a:r>
              <a:rPr lang="ro"/>
              <a:t>Imaginile sunt de dimensiuni variabile fiind redimensionate pastrand ratio la dimensiuni ~200pixeli.</a:t>
            </a:r>
            <a:endParaRPr/>
          </a:p>
          <a:p>
            <a:pPr indent="0" lvl="0" marL="0">
              <a:spcBef>
                <a:spcPts val="0"/>
              </a:spcBef>
              <a:spcAft>
                <a:spcPts val="0"/>
              </a:spcAft>
              <a:buNone/>
            </a:pPr>
            <a:r>
              <a:rPr lang="ro"/>
              <a:t>Pentru antrenament s-au folosit 70% din imagini aprox 100.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State of The Art in domeniul clasificarii imaginilor este detinut de Retele neuronale, acestea au devenit obtiunea cu cea mai buna acuratete incepand cu 2012 de la competitia ImageNet.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Pentru o comparare mai corecta am antrenat o retea neuronala simpla din 4 layere dintre care 2 sunt convolutionale (Structura retelei a fost preluata si modificata).</a:t>
            </a:r>
            <a:endParaRPr/>
          </a:p>
          <a:p>
            <a:pPr indent="0" lvl="0" marL="0">
              <a:spcBef>
                <a:spcPts val="0"/>
              </a:spcBef>
              <a:spcAft>
                <a:spcPts val="0"/>
              </a:spcAft>
              <a:buNone/>
            </a:pPr>
            <a:r>
              <a:rPr lang="ro"/>
              <a:t>Am utlizat un claculator putin mai performant dotat cu o placa video.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Datasetul folosit este GHIM 300X400 sau 400x300. 500 de imagini per categorie 70% date de antrenament.</a:t>
            </a:r>
            <a:endParaRPr/>
          </a:p>
          <a:p>
            <a:pPr indent="0" lvl="0" marL="0">
              <a:spcBef>
                <a:spcPts val="0"/>
              </a:spcBef>
              <a:spcAft>
                <a:spcPts val="0"/>
              </a:spcAft>
              <a:buNone/>
            </a:pPr>
            <a:r>
              <a:rPr lang="ro"/>
              <a:t>Pe dataset-ul GHIM </a:t>
            </a:r>
            <a:r>
              <a:rPr lang="ro"/>
              <a:t>rețeaua</a:t>
            </a:r>
            <a:r>
              <a:rPr lang="ro"/>
              <a:t> neuronala </a:t>
            </a:r>
            <a:r>
              <a:rPr lang="ro"/>
              <a:t>înregistrează rezultate puțin mai bune decât modelul propus.</a:t>
            </a:r>
            <a:endParaRPr/>
          </a:p>
          <a:p>
            <a:pPr indent="0" lvl="0" marL="0">
              <a:spcBef>
                <a:spcPts val="0"/>
              </a:spcBef>
              <a:spcAft>
                <a:spcPts val="0"/>
              </a:spcAft>
              <a:buNone/>
            </a:pPr>
            <a:r>
              <a:rPr lang="ro"/>
              <a:t>Viteza  retea 839s BOVW 15600s.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Foloseste mai multe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In clasificarea imaginilor putem </a:t>
            </a:r>
            <a:r>
              <a:rPr lang="ro"/>
              <a:t>întâlni</a:t>
            </a:r>
            <a:r>
              <a:rPr lang="ro"/>
              <a:t> diverse probleme, cele mai mari din acestea sunt:</a:t>
            </a:r>
            <a:endParaRPr/>
          </a:p>
          <a:p>
            <a:pPr indent="-298450" lvl="0" marL="457200" rtl="0">
              <a:spcBef>
                <a:spcPts val="0"/>
              </a:spcBef>
              <a:spcAft>
                <a:spcPts val="0"/>
              </a:spcAft>
              <a:buSzPts val="1100"/>
              <a:buChar char="-"/>
            </a:pPr>
            <a:r>
              <a:rPr lang="ro"/>
              <a:t>Imaginile au dimensiuni diferite</a:t>
            </a:r>
            <a:endParaRPr/>
          </a:p>
          <a:p>
            <a:pPr indent="-298450" lvl="0" marL="457200" rtl="0">
              <a:spcBef>
                <a:spcPts val="0"/>
              </a:spcBef>
              <a:spcAft>
                <a:spcPts val="0"/>
              </a:spcAft>
              <a:buSzPts val="1100"/>
              <a:buChar char="-"/>
            </a:pPr>
            <a:r>
              <a:rPr lang="ro"/>
              <a:t>obiectul din imagine poate fi rotit</a:t>
            </a:r>
            <a:endParaRPr/>
          </a:p>
          <a:p>
            <a:pPr indent="-298450" lvl="0" marL="457200" rtl="0">
              <a:spcBef>
                <a:spcPts val="0"/>
              </a:spcBef>
              <a:spcAft>
                <a:spcPts val="0"/>
              </a:spcAft>
              <a:buSzPts val="1100"/>
              <a:buChar char="-"/>
            </a:pPr>
            <a:r>
              <a:rPr lang="ro"/>
              <a:t>obiectul poate fi surprins din alt unghi</a:t>
            </a:r>
            <a:endParaRPr/>
          </a:p>
          <a:p>
            <a:pPr indent="-298450" lvl="0" marL="457200" rtl="0">
              <a:spcBef>
                <a:spcPts val="0"/>
              </a:spcBef>
              <a:spcAft>
                <a:spcPts val="0"/>
              </a:spcAft>
              <a:buSzPts val="1100"/>
              <a:buChar char="-"/>
            </a:pPr>
            <a:r>
              <a:rPr lang="ro"/>
              <a:t>Obiectul poate fi astupat </a:t>
            </a:r>
            <a:r>
              <a:rPr lang="ro"/>
              <a:t>parțial</a:t>
            </a:r>
            <a:endParaRPr/>
          </a:p>
          <a:p>
            <a:pPr indent="-298450" lvl="0" marL="457200" rtl="0">
              <a:spcBef>
                <a:spcPts val="0"/>
              </a:spcBef>
              <a:spcAft>
                <a:spcPts val="0"/>
              </a:spcAft>
              <a:buSzPts val="1100"/>
              <a:buChar char="-"/>
            </a:pPr>
            <a:r>
              <a:rPr lang="ro"/>
              <a:t>distanta obiectului fata de camera poate varia </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Crearea unor descriptori care nu memoreaza locatia si care au o dimensiune fixa ne rezolva aceste probleme.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BOVW foloseste descriptorii pentru crearea unui vocabular specific categoriilor pentru ulterioara clasificare a acestora.</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Descriptorii pot fi diferiti insa ideea de baza a acestora este detectarea unui unghi si folosirea pixelilor din jur pentru crearea descriptorilor.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Am facut o comparatie a mai multor modele folosind divesi descriptori, toti au folosit K-means si SVM pentru crearea vocabularului si clasificare.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Clasificatorul folosit la fel poate impacta acuratetea, am folosit mai multi clasificatori pentru a gasi unul mai bun.(Arborii de decizie nu au trecut de preselectie)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Folosind cele mai bune rezultate din rulari am obtinut un model care foloseste descriptori Surf clasificatorul SVM.</a:t>
            </a:r>
            <a:endParaRPr/>
          </a:p>
          <a:p>
            <a:pPr indent="0" lvl="0" marL="0">
              <a:spcBef>
                <a:spcPts val="0"/>
              </a:spcBef>
              <a:spcAft>
                <a:spcPts val="0"/>
              </a:spcAft>
              <a:buNone/>
            </a:pPr>
            <a:r>
              <a:rPr lang="ro"/>
              <a:t>Am supus modelul la o serie de teste pentru a observa punctele puternice dar si slabe ale acestuia..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Am testat modelul pentru un numar diferit de imagini de antrenament pentru a observa cum evolueaza acuratetea dar si timpul de antrenare pentru un numar diferit de imagini de antrenament.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jpg"/><Relationship Id="rId5" Type="http://schemas.openxmlformats.org/officeDocument/2006/relationships/image" Target="../media/image2.jpg"/><Relationship Id="rId6" Type="http://schemas.openxmlformats.org/officeDocument/2006/relationships/image" Target="../media/image1.jpg"/><Relationship Id="rId7"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Analiza Algoritmului “Bag of Visual Words”</a:t>
            </a:r>
            <a:endParaRPr/>
          </a:p>
        </p:txBody>
      </p:sp>
      <p:sp>
        <p:nvSpPr>
          <p:cNvPr id="64" name="Shape 64"/>
          <p:cNvSpPr txBox="1"/>
          <p:nvPr>
            <p:ph idx="1" type="subTitle"/>
          </p:nvPr>
        </p:nvSpPr>
        <p:spPr>
          <a:xfrm>
            <a:off x="311700" y="357105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Guler Afanasie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Marimea imaginilor</a:t>
            </a:r>
            <a:endParaRPr/>
          </a:p>
        </p:txBody>
      </p:sp>
      <p:pic>
        <p:nvPicPr>
          <p:cNvPr id="128" name="Shape 128"/>
          <p:cNvPicPr preferRelativeResize="0"/>
          <p:nvPr/>
        </p:nvPicPr>
        <p:blipFill>
          <a:blip r:embed="rId3">
            <a:alphaModFix/>
          </a:blip>
          <a:stretch>
            <a:fillRect/>
          </a:stretch>
        </p:blipFill>
        <p:spPr>
          <a:xfrm>
            <a:off x="2007350" y="1080450"/>
            <a:ext cx="5129300" cy="384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87900" y="1779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Număr</a:t>
            </a:r>
            <a:r>
              <a:rPr lang="ro"/>
              <a:t> variabil de imagini per categorii</a:t>
            </a:r>
            <a:endParaRPr/>
          </a:p>
        </p:txBody>
      </p:sp>
      <p:sp>
        <p:nvSpPr>
          <p:cNvPr id="134" name="Shape 1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5" name="Shape 135"/>
          <p:cNvPicPr preferRelativeResize="0"/>
          <p:nvPr/>
        </p:nvPicPr>
        <p:blipFill>
          <a:blip r:embed="rId3">
            <a:alphaModFix/>
          </a:blip>
          <a:stretch>
            <a:fillRect/>
          </a:stretch>
        </p:blipFill>
        <p:spPr>
          <a:xfrm>
            <a:off x="387912" y="864025"/>
            <a:ext cx="8262376" cy="3745349"/>
          </a:xfrm>
          <a:prstGeom prst="rect">
            <a:avLst/>
          </a:prstGeom>
          <a:noFill/>
          <a:ln>
            <a:noFill/>
          </a:ln>
        </p:spPr>
      </p:pic>
      <p:sp>
        <p:nvSpPr>
          <p:cNvPr id="136" name="Shape 136"/>
          <p:cNvSpPr txBox="1"/>
          <p:nvPr/>
        </p:nvSpPr>
        <p:spPr>
          <a:xfrm>
            <a:off x="2087950" y="4736100"/>
            <a:ext cx="2075100" cy="25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o">
                <a:solidFill>
                  <a:srgbClr val="F3F3F3"/>
                </a:solidFill>
              </a:rPr>
              <a:t>93.22%</a:t>
            </a:r>
            <a:endParaRPr>
              <a:solidFill>
                <a:srgbClr val="F3F3F3"/>
              </a:solidFill>
            </a:endParaRPr>
          </a:p>
        </p:txBody>
      </p:sp>
      <p:sp>
        <p:nvSpPr>
          <p:cNvPr id="137" name="Shape 137"/>
          <p:cNvSpPr txBox="1"/>
          <p:nvPr/>
        </p:nvSpPr>
        <p:spPr>
          <a:xfrm>
            <a:off x="6298800" y="4748850"/>
            <a:ext cx="2457300" cy="22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o">
                <a:solidFill>
                  <a:srgbClr val="F3F3F3"/>
                </a:solidFill>
              </a:rPr>
              <a:t>92.96%</a:t>
            </a:r>
            <a:endParaRPr>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87900" y="228850"/>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Dimensiuni variabile a imaginilor</a:t>
            </a:r>
            <a:endParaRPr/>
          </a:p>
        </p:txBody>
      </p:sp>
      <p:pic>
        <p:nvPicPr>
          <p:cNvPr id="143" name="Shape 143"/>
          <p:cNvPicPr preferRelativeResize="0"/>
          <p:nvPr/>
        </p:nvPicPr>
        <p:blipFill>
          <a:blip r:embed="rId3">
            <a:alphaModFix/>
          </a:blip>
          <a:stretch>
            <a:fillRect/>
          </a:stretch>
        </p:blipFill>
        <p:spPr>
          <a:xfrm>
            <a:off x="1993861" y="914949"/>
            <a:ext cx="5156288" cy="3882824"/>
          </a:xfrm>
          <a:prstGeom prst="rect">
            <a:avLst/>
          </a:prstGeom>
          <a:noFill/>
          <a:ln>
            <a:noFill/>
          </a:ln>
        </p:spPr>
      </p:pic>
      <p:sp>
        <p:nvSpPr>
          <p:cNvPr id="144" name="Shape 144"/>
          <p:cNvSpPr txBox="1"/>
          <p:nvPr/>
        </p:nvSpPr>
        <p:spPr>
          <a:xfrm>
            <a:off x="4270400" y="4797775"/>
            <a:ext cx="1374300" cy="17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o">
                <a:solidFill>
                  <a:srgbClr val="FFFFFF"/>
                </a:solidFill>
              </a:rPr>
              <a:t>67.95%</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State of The Art</a:t>
            </a:r>
            <a:endParaRPr/>
          </a:p>
        </p:txBody>
      </p:sp>
      <p:pic>
        <p:nvPicPr>
          <p:cNvPr id="150" name="Shape 150"/>
          <p:cNvPicPr preferRelativeResize="0"/>
          <p:nvPr/>
        </p:nvPicPr>
        <p:blipFill>
          <a:blip r:embed="rId3">
            <a:alphaModFix/>
          </a:blip>
          <a:stretch>
            <a:fillRect/>
          </a:stretch>
        </p:blipFill>
        <p:spPr>
          <a:xfrm>
            <a:off x="1000650" y="1171800"/>
            <a:ext cx="7142700" cy="3714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Model CNN propus</a:t>
            </a:r>
            <a:endParaRPr/>
          </a:p>
        </p:txBody>
      </p:sp>
      <p:sp>
        <p:nvSpPr>
          <p:cNvPr id="156" name="Shape 15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Keras cu Tensorflow:</a:t>
            </a:r>
            <a:endParaRPr/>
          </a:p>
          <a:p>
            <a:pPr indent="0" lvl="0" marL="0">
              <a:spcBef>
                <a:spcPts val="1600"/>
              </a:spcBef>
              <a:spcAft>
                <a:spcPts val="0"/>
              </a:spcAft>
              <a:buNone/>
            </a:pPr>
            <a:r>
              <a:rPr lang="ro"/>
              <a:t>4 layere, 2 convoluționale.</a:t>
            </a:r>
            <a:endParaRPr/>
          </a:p>
          <a:p>
            <a:pPr indent="0" lvl="0" marL="0">
              <a:spcBef>
                <a:spcPts val="1600"/>
              </a:spcBef>
              <a:spcAft>
                <a:spcPts val="0"/>
              </a:spcAft>
              <a:buNone/>
            </a:pPr>
            <a:r>
              <a:rPr lang="ro"/>
              <a:t>Marime imagini: maxim 180 x 180 (limitare hardware)</a:t>
            </a:r>
            <a:endParaRPr/>
          </a:p>
          <a:p>
            <a:pPr indent="0" lvl="0" mar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pic>
        <p:nvPicPr>
          <p:cNvPr id="162" name="Shape 162"/>
          <p:cNvPicPr preferRelativeResize="0"/>
          <p:nvPr/>
        </p:nvPicPr>
        <p:blipFill>
          <a:blip r:embed="rId3">
            <a:alphaModFix/>
          </a:blip>
          <a:stretch>
            <a:fillRect/>
          </a:stretch>
        </p:blipFill>
        <p:spPr>
          <a:xfrm>
            <a:off x="0" y="146200"/>
            <a:ext cx="9144000" cy="4083150"/>
          </a:xfrm>
          <a:prstGeom prst="rect">
            <a:avLst/>
          </a:prstGeom>
          <a:noFill/>
          <a:ln>
            <a:noFill/>
          </a:ln>
        </p:spPr>
      </p:pic>
      <p:sp>
        <p:nvSpPr>
          <p:cNvPr id="163" name="Shape 163"/>
          <p:cNvSpPr txBox="1"/>
          <p:nvPr/>
        </p:nvSpPr>
        <p:spPr>
          <a:xfrm>
            <a:off x="1857925" y="4444225"/>
            <a:ext cx="1091400" cy="39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o">
                <a:solidFill>
                  <a:srgbClr val="F3F3F3"/>
                </a:solidFill>
              </a:rPr>
              <a:t>70.08%</a:t>
            </a:r>
            <a:endParaRPr>
              <a:solidFill>
                <a:srgbClr val="F3F3F3"/>
              </a:solidFill>
            </a:endParaRPr>
          </a:p>
        </p:txBody>
      </p:sp>
      <p:sp>
        <p:nvSpPr>
          <p:cNvPr id="164" name="Shape 164"/>
          <p:cNvSpPr txBox="1"/>
          <p:nvPr/>
        </p:nvSpPr>
        <p:spPr>
          <a:xfrm>
            <a:off x="6650350" y="4474525"/>
            <a:ext cx="1909800" cy="33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o">
                <a:solidFill>
                  <a:srgbClr val="F3F3F3"/>
                </a:solidFill>
              </a:rPr>
              <a:t>71.36%</a:t>
            </a:r>
            <a:endParaRPr>
              <a:solidFill>
                <a:srgbClr val="F3F3F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Concluzie</a:t>
            </a:r>
            <a:endParaRPr/>
          </a:p>
        </p:txBody>
      </p:sp>
      <p:sp>
        <p:nvSpPr>
          <p:cNvPr id="170" name="Shape 170"/>
          <p:cNvSpPr txBox="1"/>
          <p:nvPr>
            <p:ph idx="1" type="body"/>
          </p:nvPr>
        </p:nvSpPr>
        <p:spPr>
          <a:xfrm>
            <a:off x="4572000" y="1388000"/>
            <a:ext cx="39999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sz="1800"/>
              <a:t>Avantaje CNN:</a:t>
            </a:r>
            <a:endParaRPr sz="1800"/>
          </a:p>
          <a:p>
            <a:pPr indent="-342900" lvl="0" marL="457200" rtl="0">
              <a:spcBef>
                <a:spcPts val="1600"/>
              </a:spcBef>
              <a:spcAft>
                <a:spcPts val="0"/>
              </a:spcAft>
              <a:buSzPts val="1800"/>
              <a:buChar char="●"/>
            </a:pPr>
            <a:r>
              <a:rPr lang="ro" sz="1800"/>
              <a:t>Acuratețe mai bună</a:t>
            </a:r>
            <a:endParaRPr sz="1800"/>
          </a:p>
          <a:p>
            <a:pPr indent="-342900" lvl="0" marL="457200" rtl="0">
              <a:spcBef>
                <a:spcPts val="0"/>
              </a:spcBef>
              <a:spcAft>
                <a:spcPts val="0"/>
              </a:spcAft>
              <a:buSzPts val="1800"/>
              <a:buChar char="●"/>
            </a:pPr>
            <a:r>
              <a:rPr lang="ro" sz="1800"/>
              <a:t>Profită de un număr mare de date de antrenament</a:t>
            </a:r>
            <a:endParaRPr sz="1800"/>
          </a:p>
          <a:p>
            <a:pPr indent="-342900" lvl="0" marL="457200" rtl="0">
              <a:spcBef>
                <a:spcPts val="0"/>
              </a:spcBef>
              <a:spcAft>
                <a:spcPts val="0"/>
              </a:spcAft>
              <a:buSzPts val="1800"/>
              <a:buChar char="●"/>
            </a:pPr>
            <a:r>
              <a:rPr lang="ro" sz="1800"/>
              <a:t>Folosește mai multa informație pentru învățare</a:t>
            </a:r>
            <a:endParaRPr sz="1800"/>
          </a:p>
          <a:p>
            <a:pPr indent="0" lvl="0" marL="0" rtl="0">
              <a:spcBef>
                <a:spcPts val="1600"/>
              </a:spcBef>
              <a:spcAft>
                <a:spcPts val="0"/>
              </a:spcAft>
              <a:buNone/>
            </a:pPr>
            <a:r>
              <a:t/>
            </a:r>
            <a:endParaRPr sz="1800"/>
          </a:p>
          <a:p>
            <a:pPr indent="0" lvl="0" marL="0">
              <a:spcBef>
                <a:spcPts val="1600"/>
              </a:spcBef>
              <a:spcAft>
                <a:spcPts val="1600"/>
              </a:spcAft>
              <a:buNone/>
            </a:pPr>
            <a:r>
              <a:t/>
            </a:r>
            <a:endParaRPr/>
          </a:p>
        </p:txBody>
      </p:sp>
      <p:sp>
        <p:nvSpPr>
          <p:cNvPr id="171" name="Shape 171"/>
          <p:cNvSpPr txBox="1"/>
          <p:nvPr>
            <p:ph idx="2" type="body"/>
          </p:nvPr>
        </p:nvSpPr>
        <p:spPr>
          <a:xfrm>
            <a:off x="387900" y="1388000"/>
            <a:ext cx="39999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sz="1800"/>
              <a:t>Avantaje BOVW:</a:t>
            </a:r>
            <a:endParaRPr sz="1800"/>
          </a:p>
          <a:p>
            <a:pPr indent="-342900" lvl="0" marL="457200" rtl="0">
              <a:spcBef>
                <a:spcPts val="1600"/>
              </a:spcBef>
              <a:spcAft>
                <a:spcPts val="0"/>
              </a:spcAft>
              <a:buSzPts val="1800"/>
              <a:buChar char="●"/>
            </a:pPr>
            <a:r>
              <a:rPr lang="ro" sz="1800"/>
              <a:t>Poate învăța din un număr mic de imagini</a:t>
            </a:r>
            <a:endParaRPr sz="1800"/>
          </a:p>
          <a:p>
            <a:pPr indent="-342900" lvl="0" marL="457200" rtl="0">
              <a:spcBef>
                <a:spcPts val="0"/>
              </a:spcBef>
              <a:spcAft>
                <a:spcPts val="0"/>
              </a:spcAft>
              <a:buSzPts val="1800"/>
              <a:buChar char="●"/>
            </a:pPr>
            <a:r>
              <a:rPr lang="ro" sz="1800"/>
              <a:t>Cerințe hardware mai mici</a:t>
            </a:r>
            <a:endParaRPr sz="1800"/>
          </a:p>
          <a:p>
            <a:pPr indent="-342900" lvl="0" marL="457200" rtl="0">
              <a:spcBef>
                <a:spcPts val="0"/>
              </a:spcBef>
              <a:spcAft>
                <a:spcPts val="0"/>
              </a:spcAft>
              <a:buSzPts val="1800"/>
              <a:buChar char="●"/>
            </a:pPr>
            <a:r>
              <a:rPr lang="ro" sz="1800"/>
              <a:t>Mai ușor de configurat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Clasificare imaginilor </a:t>
            </a:r>
            <a:endParaRPr/>
          </a:p>
        </p:txBody>
      </p:sp>
      <p:sp>
        <p:nvSpPr>
          <p:cNvPr id="70" name="Shape 70"/>
          <p:cNvSpPr txBox="1"/>
          <p:nvPr/>
        </p:nvSpPr>
        <p:spPr>
          <a:xfrm>
            <a:off x="392338" y="1885650"/>
            <a:ext cx="1663200" cy="68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o">
                <a:solidFill>
                  <a:srgbClr val="FFFFFF"/>
                </a:solidFill>
              </a:rPr>
              <a:t>Căști</a:t>
            </a:r>
            <a:endParaRPr>
              <a:solidFill>
                <a:srgbClr val="FFFFFF"/>
              </a:solidFill>
            </a:endParaRPr>
          </a:p>
        </p:txBody>
      </p:sp>
      <p:pic>
        <p:nvPicPr>
          <p:cNvPr id="71" name="Shape 71"/>
          <p:cNvPicPr preferRelativeResize="0"/>
          <p:nvPr/>
        </p:nvPicPr>
        <p:blipFill>
          <a:blip r:embed="rId3">
            <a:alphaModFix/>
          </a:blip>
          <a:stretch>
            <a:fillRect/>
          </a:stretch>
        </p:blipFill>
        <p:spPr>
          <a:xfrm>
            <a:off x="6667475" y="3692175"/>
            <a:ext cx="1824800" cy="1368600"/>
          </a:xfrm>
          <a:prstGeom prst="rect">
            <a:avLst/>
          </a:prstGeom>
          <a:noFill/>
          <a:ln>
            <a:noFill/>
          </a:ln>
        </p:spPr>
      </p:pic>
      <p:sp>
        <p:nvSpPr>
          <p:cNvPr id="72" name="Shape 72"/>
          <p:cNvSpPr txBox="1"/>
          <p:nvPr/>
        </p:nvSpPr>
        <p:spPr>
          <a:xfrm>
            <a:off x="4985575" y="2297625"/>
            <a:ext cx="1586100" cy="68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ro">
                <a:solidFill>
                  <a:srgbClr val="FFFFFF"/>
                </a:solidFill>
              </a:rPr>
              <a:t>Mașină</a:t>
            </a:r>
            <a:endParaRPr>
              <a:solidFill>
                <a:srgbClr val="FFFFFF"/>
              </a:solidFill>
            </a:endParaRPr>
          </a:p>
        </p:txBody>
      </p:sp>
      <p:pic>
        <p:nvPicPr>
          <p:cNvPr id="73" name="Shape 73"/>
          <p:cNvPicPr preferRelativeResize="0"/>
          <p:nvPr/>
        </p:nvPicPr>
        <p:blipFill>
          <a:blip r:embed="rId4">
            <a:alphaModFix/>
          </a:blip>
          <a:stretch>
            <a:fillRect/>
          </a:stretch>
        </p:blipFill>
        <p:spPr>
          <a:xfrm>
            <a:off x="3637975" y="3539775"/>
            <a:ext cx="2933700" cy="1562100"/>
          </a:xfrm>
          <a:prstGeom prst="rect">
            <a:avLst/>
          </a:prstGeom>
          <a:noFill/>
          <a:ln>
            <a:noFill/>
          </a:ln>
        </p:spPr>
      </p:pic>
      <p:pic>
        <p:nvPicPr>
          <p:cNvPr id="74" name="Shape 74"/>
          <p:cNvPicPr preferRelativeResize="0"/>
          <p:nvPr/>
        </p:nvPicPr>
        <p:blipFill>
          <a:blip r:embed="rId5">
            <a:alphaModFix/>
          </a:blip>
          <a:stretch>
            <a:fillRect/>
          </a:stretch>
        </p:blipFill>
        <p:spPr>
          <a:xfrm>
            <a:off x="6589650" y="1296525"/>
            <a:ext cx="1980442" cy="2243250"/>
          </a:xfrm>
          <a:prstGeom prst="rect">
            <a:avLst/>
          </a:prstGeom>
          <a:noFill/>
          <a:ln>
            <a:noFill/>
          </a:ln>
        </p:spPr>
      </p:pic>
      <p:pic>
        <p:nvPicPr>
          <p:cNvPr id="75" name="Shape 75"/>
          <p:cNvPicPr preferRelativeResize="0"/>
          <p:nvPr/>
        </p:nvPicPr>
        <p:blipFill>
          <a:blip r:embed="rId6">
            <a:alphaModFix/>
          </a:blip>
          <a:stretch>
            <a:fillRect/>
          </a:stretch>
        </p:blipFill>
        <p:spPr>
          <a:xfrm>
            <a:off x="152375" y="2822150"/>
            <a:ext cx="2143125" cy="2143125"/>
          </a:xfrm>
          <a:prstGeom prst="rect">
            <a:avLst/>
          </a:prstGeom>
          <a:noFill/>
          <a:ln>
            <a:noFill/>
          </a:ln>
        </p:spPr>
      </p:pic>
      <p:pic>
        <p:nvPicPr>
          <p:cNvPr id="76" name="Shape 76"/>
          <p:cNvPicPr preferRelativeResize="0"/>
          <p:nvPr/>
        </p:nvPicPr>
        <p:blipFill>
          <a:blip r:embed="rId7">
            <a:alphaModFix/>
          </a:blip>
          <a:stretch>
            <a:fillRect/>
          </a:stretch>
        </p:blipFill>
        <p:spPr>
          <a:xfrm>
            <a:off x="2407050" y="1647825"/>
            <a:ext cx="2466975" cy="184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Descriptori</a:t>
            </a:r>
            <a:endParaRPr/>
          </a:p>
        </p:txBody>
      </p:sp>
      <p:pic>
        <p:nvPicPr>
          <p:cNvPr id="82" name="Shape 82"/>
          <p:cNvPicPr preferRelativeResize="0"/>
          <p:nvPr/>
        </p:nvPicPr>
        <p:blipFill>
          <a:blip r:embed="rId3">
            <a:alphaModFix/>
          </a:blip>
          <a:stretch>
            <a:fillRect/>
          </a:stretch>
        </p:blipFill>
        <p:spPr>
          <a:xfrm>
            <a:off x="0" y="1296525"/>
            <a:ext cx="5003824" cy="3694575"/>
          </a:xfrm>
          <a:prstGeom prst="rect">
            <a:avLst/>
          </a:prstGeom>
          <a:noFill/>
          <a:ln>
            <a:noFill/>
          </a:ln>
        </p:spPr>
      </p:pic>
      <p:pic>
        <p:nvPicPr>
          <p:cNvPr id="83" name="Shape 83"/>
          <p:cNvPicPr preferRelativeResize="0"/>
          <p:nvPr/>
        </p:nvPicPr>
        <p:blipFill>
          <a:blip r:embed="rId4">
            <a:alphaModFix/>
          </a:blip>
          <a:stretch>
            <a:fillRect/>
          </a:stretch>
        </p:blipFill>
        <p:spPr>
          <a:xfrm>
            <a:off x="5092575" y="1672125"/>
            <a:ext cx="3924500" cy="294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Bag of Visual Words</a:t>
            </a:r>
            <a:endParaRPr/>
          </a:p>
        </p:txBody>
      </p:sp>
      <p:sp>
        <p:nvSpPr>
          <p:cNvPr id="89" name="Shape 8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ro"/>
              <a:t>BOVW se bazează pe 4 pași:</a:t>
            </a:r>
            <a:endParaRPr/>
          </a:p>
          <a:p>
            <a:pPr indent="-342900" lvl="0" marL="457200">
              <a:spcBef>
                <a:spcPts val="1600"/>
              </a:spcBef>
              <a:spcAft>
                <a:spcPts val="0"/>
              </a:spcAft>
              <a:buSzPts val="1800"/>
              <a:buChar char="●"/>
            </a:pPr>
            <a:r>
              <a:rPr lang="ro"/>
              <a:t>Detecția punctelor de interes</a:t>
            </a:r>
            <a:endParaRPr/>
          </a:p>
          <a:p>
            <a:pPr indent="-342900" lvl="0" marL="457200">
              <a:spcBef>
                <a:spcPts val="0"/>
              </a:spcBef>
              <a:spcAft>
                <a:spcPts val="0"/>
              </a:spcAft>
              <a:buSzPts val="1800"/>
              <a:buChar char="●"/>
            </a:pPr>
            <a:r>
              <a:rPr lang="ro"/>
              <a:t>Crearea descriptorilor</a:t>
            </a:r>
            <a:endParaRPr/>
          </a:p>
          <a:p>
            <a:pPr indent="-342900" lvl="0" marL="457200">
              <a:spcBef>
                <a:spcPts val="0"/>
              </a:spcBef>
              <a:spcAft>
                <a:spcPts val="0"/>
              </a:spcAft>
              <a:buSzPts val="1800"/>
              <a:buChar char="●"/>
            </a:pPr>
            <a:r>
              <a:rPr lang="ro"/>
              <a:t>Crearea vocabularului</a:t>
            </a:r>
            <a:endParaRPr/>
          </a:p>
          <a:p>
            <a:pPr indent="-342900" lvl="0" marL="457200">
              <a:spcBef>
                <a:spcPts val="0"/>
              </a:spcBef>
              <a:spcAft>
                <a:spcPts val="0"/>
              </a:spcAft>
              <a:buSzPts val="1800"/>
              <a:buChar char="●"/>
            </a:pPr>
            <a:r>
              <a:rPr lang="ro"/>
              <a:t>Clasificare imaginilor</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Detectori și Descriptori</a:t>
            </a:r>
            <a:endParaRPr/>
          </a:p>
        </p:txBody>
      </p:sp>
      <p:sp>
        <p:nvSpPr>
          <p:cNvPr id="95" name="Shape 95"/>
          <p:cNvSpPr txBox="1"/>
          <p:nvPr>
            <p:ph idx="1" type="body"/>
          </p:nvPr>
        </p:nvSpPr>
        <p:spPr>
          <a:xfrm>
            <a:off x="387900" y="1489825"/>
            <a:ext cx="46578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În computer vision au fost propuși o un număr mai mare de detectori și descriptori, cele mai populare implementări oferă atât detecție  cât și crearea descriptorilor.</a:t>
            </a:r>
            <a:endParaRPr/>
          </a:p>
          <a:p>
            <a:pPr indent="0" lvl="0" marL="0">
              <a:spcBef>
                <a:spcPts val="1600"/>
              </a:spcBef>
              <a:spcAft>
                <a:spcPts val="1600"/>
              </a:spcAft>
              <a:buNone/>
            </a:pPr>
            <a:r>
              <a:rPr lang="ro"/>
              <a:t>Ideea de bază este detectarea unui unghi și folosirea pixelilor care îl înconjoară pentru a crea o matrice de orientări bazate pe schimbările de intensitate a pixelilor.</a:t>
            </a:r>
            <a:endParaRPr/>
          </a:p>
        </p:txBody>
      </p:sp>
      <p:pic>
        <p:nvPicPr>
          <p:cNvPr id="96" name="Shape 96" title="Detectorul FAST"/>
          <p:cNvPicPr preferRelativeResize="0"/>
          <p:nvPr/>
        </p:nvPicPr>
        <p:blipFill>
          <a:blip r:embed="rId3">
            <a:alphaModFix/>
          </a:blip>
          <a:stretch>
            <a:fillRect/>
          </a:stretch>
        </p:blipFill>
        <p:spPr>
          <a:xfrm>
            <a:off x="5471187" y="1144125"/>
            <a:ext cx="3088600" cy="1505950"/>
          </a:xfrm>
          <a:prstGeom prst="rect">
            <a:avLst/>
          </a:prstGeom>
          <a:noFill/>
          <a:ln>
            <a:noFill/>
          </a:ln>
        </p:spPr>
      </p:pic>
      <p:pic>
        <p:nvPicPr>
          <p:cNvPr id="97" name="Shape 97" title="Descriptori SIFT"/>
          <p:cNvPicPr preferRelativeResize="0"/>
          <p:nvPr/>
        </p:nvPicPr>
        <p:blipFill>
          <a:blip r:embed="rId4">
            <a:alphaModFix/>
          </a:blip>
          <a:stretch>
            <a:fillRect/>
          </a:stretch>
        </p:blipFill>
        <p:spPr>
          <a:xfrm>
            <a:off x="5205768" y="3062775"/>
            <a:ext cx="3619432" cy="150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Comparare Descriptori</a:t>
            </a:r>
            <a:endParaRPr/>
          </a:p>
        </p:txBody>
      </p:sp>
      <p:pic>
        <p:nvPicPr>
          <p:cNvPr id="103" name="Shape 103"/>
          <p:cNvPicPr preferRelativeResize="0"/>
          <p:nvPr/>
        </p:nvPicPr>
        <p:blipFill>
          <a:blip r:embed="rId3">
            <a:alphaModFix/>
          </a:blip>
          <a:stretch>
            <a:fillRect/>
          </a:stretch>
        </p:blipFill>
        <p:spPr>
          <a:xfrm>
            <a:off x="1066125" y="1224875"/>
            <a:ext cx="7011749" cy="364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Clasificatori</a:t>
            </a:r>
            <a:endParaRPr/>
          </a:p>
        </p:txBody>
      </p:sp>
      <p:pic>
        <p:nvPicPr>
          <p:cNvPr id="109" name="Shape 109"/>
          <p:cNvPicPr preferRelativeResize="0"/>
          <p:nvPr/>
        </p:nvPicPr>
        <p:blipFill>
          <a:blip r:embed="rId3">
            <a:alphaModFix/>
          </a:blip>
          <a:stretch>
            <a:fillRect/>
          </a:stretch>
        </p:blipFill>
        <p:spPr>
          <a:xfrm>
            <a:off x="152400" y="1416850"/>
            <a:ext cx="8839198" cy="34153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Analiza modelului </a:t>
            </a:r>
            <a:r>
              <a:rPr lang="ro"/>
              <a:t>obținut</a:t>
            </a:r>
            <a:endParaRPr/>
          </a:p>
        </p:txBody>
      </p:sp>
      <p:sp>
        <p:nvSpPr>
          <p:cNvPr id="115" name="Shape 1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ro"/>
              <a:t>Descriptori SURF</a:t>
            </a:r>
            <a:endParaRPr/>
          </a:p>
          <a:p>
            <a:pPr indent="-342900" lvl="0" marL="457200">
              <a:spcBef>
                <a:spcPts val="0"/>
              </a:spcBef>
              <a:spcAft>
                <a:spcPts val="0"/>
              </a:spcAft>
              <a:buSzPts val="1800"/>
              <a:buChar char="●"/>
            </a:pPr>
            <a:r>
              <a:rPr lang="ro"/>
              <a:t>Clusterizare K-Means ~20 clustere pe categorie</a:t>
            </a:r>
            <a:endParaRPr/>
          </a:p>
          <a:p>
            <a:pPr indent="-342900" lvl="0" marL="457200">
              <a:spcBef>
                <a:spcPts val="0"/>
              </a:spcBef>
              <a:spcAft>
                <a:spcPts val="0"/>
              </a:spcAft>
              <a:buSzPts val="1800"/>
              <a:buChar char="●"/>
            </a:pPr>
            <a:r>
              <a:rPr lang="ro"/>
              <a:t>Clasificare cu SVC(SVM) sau MPL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Numar imagini de antrenament</a:t>
            </a:r>
            <a:endParaRPr/>
          </a:p>
        </p:txBody>
      </p:sp>
      <p:sp>
        <p:nvSpPr>
          <p:cNvPr id="121" name="Shape 1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2" name="Shape 122"/>
          <p:cNvPicPr preferRelativeResize="0"/>
          <p:nvPr/>
        </p:nvPicPr>
        <p:blipFill>
          <a:blip r:embed="rId3">
            <a:alphaModFix/>
          </a:blip>
          <a:stretch>
            <a:fillRect/>
          </a:stretch>
        </p:blipFill>
        <p:spPr>
          <a:xfrm>
            <a:off x="477500" y="1144125"/>
            <a:ext cx="8189001" cy="3534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