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3ee4303d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3ee4303d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ee4303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ee4303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3ee4303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3ee4303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24fd364a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24fd364a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24fd364a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24fd364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24fd364a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24fd364a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ee4303d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3ee4303d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24fd364a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24fd364a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b595c05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b595c05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Crank%E2%80%93Nicolson_method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jpg"/><Relationship Id="rId5" Type="http://schemas.openxmlformats.org/officeDocument/2006/relationships/image" Target="../media/image15.jpg"/><Relationship Id="rId6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gif"/><Relationship Id="rId4" Type="http://schemas.openxmlformats.org/officeDocument/2006/relationships/image" Target="../media/image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gif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982"/>
            </a:gs>
            <a:gs pos="100000">
              <a:srgbClr val="F58F0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Numerical Methods and the Quantum Tunneling Effect</a:t>
            </a:r>
            <a:endParaRPr sz="4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Jack Fenelon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dk1"/>
                </a:solidFill>
              </a:rPr>
              <a:t>‹#›</a:t>
            </a:fld>
            <a:endParaRPr sz="3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982"/>
            </a:gs>
            <a:gs pos="100000">
              <a:srgbClr val="F58F0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" sz="2000">
                <a:solidFill>
                  <a:schemeClr val="dk1"/>
                </a:solidFill>
              </a:rPr>
              <a:t>Tunneling </a:t>
            </a:r>
            <a:r>
              <a:rPr lang="en" sz="2000">
                <a:solidFill>
                  <a:schemeClr val="dk1"/>
                </a:solidFill>
              </a:rPr>
              <a:t>probability</a:t>
            </a:r>
            <a:r>
              <a:rPr lang="en" sz="2000">
                <a:solidFill>
                  <a:schemeClr val="dk1"/>
                </a:solidFill>
              </a:rPr>
              <a:t> decays exponentially as barrier width increases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◆"/>
            </a:pPr>
            <a:r>
              <a:rPr lang="en" sz="2000">
                <a:solidFill>
                  <a:schemeClr val="dk1"/>
                </a:solidFill>
              </a:rPr>
              <a:t>At very small widths almost all energies can tunnel through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" sz="2000">
                <a:solidFill>
                  <a:schemeClr val="dk1"/>
                </a:solidFill>
              </a:rPr>
              <a:t>Applications: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◆"/>
            </a:pPr>
            <a:r>
              <a:rPr lang="en" sz="2000">
                <a:solidFill>
                  <a:schemeClr val="dk1"/>
                </a:solidFill>
              </a:rPr>
              <a:t>Nuclear Physics e.g. Nuclear Fusion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◆"/>
            </a:pPr>
            <a:r>
              <a:rPr lang="en" sz="2000">
                <a:solidFill>
                  <a:schemeClr val="dk1"/>
                </a:solidFill>
              </a:rPr>
              <a:t>Particle Refraction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◆"/>
            </a:pPr>
            <a:r>
              <a:rPr lang="en" sz="2000">
                <a:solidFill>
                  <a:schemeClr val="dk1"/>
                </a:solidFill>
              </a:rPr>
              <a:t>Electronics e.g. the Tunnel Diode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dk1"/>
                </a:solidFill>
              </a:rPr>
              <a:t>‹#›</a:t>
            </a:fld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982"/>
            </a:gs>
            <a:gs pos="100000">
              <a:srgbClr val="F58F0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" sz="2000">
                <a:solidFill>
                  <a:schemeClr val="dk1"/>
                </a:solidFill>
              </a:rPr>
              <a:t>The Schrödinger Equation and its consequences:</a:t>
            </a:r>
            <a:endParaRPr sz="20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◆"/>
            </a:pPr>
            <a:r>
              <a:rPr lang="en" sz="1800">
                <a:solidFill>
                  <a:schemeClr val="dk1"/>
                </a:solidFill>
              </a:rPr>
              <a:t>Classically, an object with insufficient energy cannot overcome a potential barrier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◆"/>
            </a:pPr>
            <a:r>
              <a:rPr lang="en" sz="1800">
                <a:solidFill>
                  <a:schemeClr val="dk1"/>
                </a:solidFill>
              </a:rPr>
              <a:t>Quantum Mechanics however allows a particle with insufficient energy to </a:t>
            </a:r>
            <a:r>
              <a:rPr i="1" lang="en" sz="1800">
                <a:solidFill>
                  <a:schemeClr val="dk1"/>
                </a:solidFill>
              </a:rPr>
              <a:t>tunnel</a:t>
            </a:r>
            <a:r>
              <a:rPr lang="en" sz="1800">
                <a:solidFill>
                  <a:schemeClr val="dk1"/>
                </a:solidFill>
              </a:rPr>
              <a:t> through a potential barrier </a:t>
            </a:r>
            <a:endParaRPr sz="18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" sz="2000">
                <a:solidFill>
                  <a:schemeClr val="dk1"/>
                </a:solidFill>
              </a:rPr>
              <a:t>Questions of interest to answer from this project: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◆"/>
            </a:pPr>
            <a:r>
              <a:rPr lang="en" sz="1800">
                <a:solidFill>
                  <a:schemeClr val="dk1"/>
                </a:solidFill>
              </a:rPr>
              <a:t>How does the tunneling effect behave as a function of barrier width?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Behavior as a function of particle energy relative to barrier width?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dk1"/>
                </a:solidFill>
              </a:rPr>
              <a:t>‹#›</a:t>
            </a:fld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982"/>
            </a:gs>
            <a:gs pos="100000">
              <a:srgbClr val="F58F0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" sz="2000">
                <a:solidFill>
                  <a:schemeClr val="dk1"/>
                </a:solidFill>
              </a:rPr>
              <a:t>Numerical calculations will be done in Julia/Python and visualizations/plotting will be done in Python</a:t>
            </a:r>
            <a:endParaRPr sz="20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◆"/>
            </a:pPr>
            <a:r>
              <a:rPr lang="en" sz="1800">
                <a:solidFill>
                  <a:schemeClr val="dk1"/>
                </a:solidFill>
              </a:rPr>
              <a:t>Numerical approach to solving the Schrödinger Equation: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Discretize the second derivative operator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Construct </a:t>
            </a:r>
            <a:r>
              <a:rPr lang="en" sz="1800">
                <a:solidFill>
                  <a:schemeClr val="dk1"/>
                </a:solidFill>
              </a:rPr>
              <a:t>diagonal</a:t>
            </a:r>
            <a:r>
              <a:rPr lang="en" sz="1800">
                <a:solidFill>
                  <a:schemeClr val="dk1"/>
                </a:solidFill>
              </a:rPr>
              <a:t> potential matrix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77525"/>
            <a:ext cx="3723825" cy="17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0050" y="2977525"/>
            <a:ext cx="3412250" cy="17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dk1"/>
                </a:solidFill>
              </a:rPr>
              <a:t>‹#›</a:t>
            </a:fld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982"/>
            </a:gs>
            <a:gs pos="100000">
              <a:srgbClr val="F58F0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cont.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" sz="2000">
                <a:solidFill>
                  <a:schemeClr val="dk1"/>
                </a:solidFill>
              </a:rPr>
              <a:t>Combining these two matrices we can get the Hamiltonian Operator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" sz="2000">
                <a:solidFill>
                  <a:schemeClr val="dk1"/>
                </a:solidFill>
              </a:rPr>
              <a:t>Next: Time-Dependence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1670050"/>
            <a:ext cx="617220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dk1"/>
                </a:solidFill>
              </a:rPr>
              <a:t>‹#›</a:t>
            </a:fld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982"/>
            </a:gs>
            <a:gs pos="100000">
              <a:srgbClr val="F58F0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cont.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" sz="2000">
                <a:solidFill>
                  <a:schemeClr val="dk1"/>
                </a:solidFill>
              </a:rPr>
              <a:t>Discretized time derivative operator: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" sz="2000">
                <a:solidFill>
                  <a:schemeClr val="dk1"/>
                </a:solidFill>
              </a:rPr>
              <a:t>Combining everything we get: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" sz="2000">
                <a:solidFill>
                  <a:schemeClr val="dk1"/>
                </a:solidFill>
              </a:rPr>
              <a:t>This alone however is not very stable, one step further: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300" y="1201213"/>
            <a:ext cx="235221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9438" y="1902525"/>
            <a:ext cx="270510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6088" y="3525113"/>
            <a:ext cx="3171825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dk1"/>
                </a:solidFill>
              </a:rPr>
              <a:t>‹#›</a:t>
            </a:fld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982"/>
            </a:gs>
            <a:gs pos="100000">
              <a:srgbClr val="F58F0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cont.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" sz="2000">
                <a:solidFill>
                  <a:schemeClr val="dk1"/>
                </a:solidFill>
              </a:rPr>
              <a:t>Adding both expressions and solving for the t+∆t case we get: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" sz="2000">
                <a:solidFill>
                  <a:schemeClr val="dk1"/>
                </a:solidFill>
              </a:rPr>
              <a:t>This final expression offers much better stability with larger ∆t values saving computational costs and time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◆"/>
            </a:pPr>
            <a:r>
              <a:rPr lang="en" sz="2000">
                <a:solidFill>
                  <a:schemeClr val="dk1"/>
                </a:solidFill>
              </a:rPr>
              <a:t>The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Crank-Nicholson Method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3824" y="1628600"/>
            <a:ext cx="479636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3825" y="2347725"/>
            <a:ext cx="4796350" cy="63108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6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982"/>
            </a:gs>
            <a:gs pos="100000">
              <a:srgbClr val="F58F0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Discussion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33125"/>
            <a:ext cx="2967425" cy="20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1375" y="933125"/>
            <a:ext cx="3365375" cy="20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035650"/>
            <a:ext cx="3365365" cy="20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1375" y="3035650"/>
            <a:ext cx="3365375" cy="20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dk1"/>
                </a:solidFill>
              </a:rPr>
              <a:t>‹#›</a:t>
            </a:fld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982"/>
            </a:gs>
            <a:gs pos="100000">
              <a:srgbClr val="F58F0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Discussion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Width of the Barrier = 1Å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Reasonable Tunneling Probability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Width of the Barrier = 5Å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Next to 0 Tunneling Probability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514338"/>
            <a:ext cx="3713175" cy="265227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dk1"/>
                </a:solidFill>
              </a:rPr>
              <a:t>‹#›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514338"/>
            <a:ext cx="3713175" cy="2652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982"/>
            </a:gs>
            <a:gs pos="100000">
              <a:srgbClr val="F58F0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Discussion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Width of the Barrier = 1Å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Smaller Tunneling Probability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Width of the Barrier = 5Å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~ </a:t>
            </a:r>
            <a:r>
              <a:rPr lang="en">
                <a:solidFill>
                  <a:schemeClr val="dk1"/>
                </a:solidFill>
              </a:rPr>
              <a:t>0 Tunneling Probability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9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7650"/>
            <a:ext cx="3753055" cy="268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575" y="1497650"/>
            <a:ext cx="3753050" cy="2680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