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9"/>
    <p:restoredTop sz="94678"/>
  </p:normalViewPr>
  <p:slideViewPr>
    <p:cSldViewPr snapToGrid="0">
      <p:cViewPr>
        <p:scale>
          <a:sx n="25" d="100"/>
          <a:sy n="25" d="100"/>
        </p:scale>
        <p:origin x="4104" y="2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966D-6D8B-1C75-9F8D-41AFA6106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4EB6F-203C-99B9-AAD5-4C04C3A9E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3AA6-C16C-9BD9-0B1A-CF1DE078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12/10/2022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06CD-000D-608F-570D-B704CF7F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6287-D471-280C-45B5-C6286C40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3413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422C-4FBB-9484-64A5-3AF7D288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85200-43FC-D5FE-13B9-FA940136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3E32D-368E-2DAA-72CA-B57B1436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12/10/2022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A690C-B4E8-EDC2-CB9A-E50F50D3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1487-6966-7A8D-8209-8B38E27B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435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3D119-9A57-8252-34F7-78EB5727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AE179-1C4C-D67F-FB54-52FF9A10C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60FA-B091-4DB4-2231-A627DF8C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12/10/2022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DFCF-A2C9-AB8E-D3BB-B0EB9801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473C-EF5D-E6C5-0B71-631F9706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4116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8E3D-86E2-2212-F778-3F119783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CF21-E4BC-D160-10E9-6FF86C39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AB01-B733-3D91-349A-CD536C4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12/10/2022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CF2C1-BD20-3BC2-7AB5-24BE7776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B54A-202C-9E56-9712-5CEB1882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7680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4D72-C889-366C-CF71-EDA9E02B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87C23-CC5D-A1BA-C978-7C6876528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DC9B-EDE1-A9E3-1EE7-5E911FE7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12/10/2022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89D0-764B-427C-837F-4562F7D3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4FBA-39B7-7008-B8EE-262549EB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5137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8423-EC99-0C66-1422-CDF8DA96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832F-5600-EC89-883B-C30BD1F6B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9F2AB-A4F5-D510-38D8-C942DB2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E5D05-9A3B-B7F1-4127-4F472AE8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12/10/2022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3606F-EE0B-97B6-69B4-48D61E18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FEE58-0750-1726-261C-6C16C97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430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F4CF-D97C-B799-C2AA-15FDF1E8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177A1-84E1-187A-45DC-F0C3F8C6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2C026-1BB0-D7F5-3B4A-8C4D4475A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A1F09-1098-6DFF-D476-4A8AA07E9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F4057-8CDD-F1E6-AFB7-7BA23D7F1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4EFC2-3A60-D085-80F3-141C6886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12/10/2022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FA5AF-70C8-A8D5-041A-6C7F3D58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1F2E7-1BD3-8D17-7B39-F851BD08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1093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8676-C8E1-CA77-62B3-8D5BA60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73474-46AE-5B24-C592-54FAF57B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12/10/2022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09D79-DA23-B76D-70E2-3AEA33E7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78AD6-6C61-3697-2C72-090E7981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2255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25ED-71BE-7E8A-8CA9-72887A81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12/10/2022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43E76-1C79-2DBB-4896-D462D743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3B621-C12C-C4FD-DED4-F11053E7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5377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E7FC-AA69-7C6C-20E4-F9A0BB5B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1094-F0AC-0DF0-2E6B-4D9A0DDE1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4E079-9351-8E23-3BD3-330F7C5B7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21CD9-B59E-335E-4795-A850F97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12/10/2022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87059-EF0A-7C61-E5C8-AB8169D5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74D3E-06B0-2FD5-FF2B-4947CA0F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200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9C17-C5F5-55EC-26E2-7538CEFB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2A991-5DC9-2771-99AA-6027BA7F5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9C539-9BE3-556F-304A-A87016C0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FC5D5-7936-D911-D72B-27EC7D8B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12/10/2022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BF359-ED76-7814-9559-6F799F5A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E6D61-CD05-63DF-D945-667930C9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4649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40B05-1626-74AF-2252-66CD34E8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118E-8DC1-F22D-383E-93FD75C7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A1540-79D0-8E7D-B883-4BBC7EF55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377B-D984-7F4B-89B4-5F8833AE530A}" type="datetimeFigureOut">
              <a:rPr lang="en-NO" smtClean="0"/>
              <a:t>12/10/2022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5A41-2457-693B-8370-7D69576B2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4215-7ED1-92A7-D24C-E353D0AB4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1460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A132340-105E-E8D7-8362-C938897F5A8C}"/>
              </a:ext>
            </a:extLst>
          </p:cNvPr>
          <p:cNvGrpSpPr/>
          <p:nvPr/>
        </p:nvGrpSpPr>
        <p:grpSpPr>
          <a:xfrm>
            <a:off x="-18409236" y="-14208478"/>
            <a:ext cx="28039878" cy="12924615"/>
            <a:chOff x="-18411408" y="-14971624"/>
            <a:chExt cx="28039878" cy="12924615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2AAEF66-D051-2E18-3B5D-F2350E401659}"/>
                </a:ext>
              </a:extLst>
            </p:cNvPr>
            <p:cNvGrpSpPr/>
            <p:nvPr/>
          </p:nvGrpSpPr>
          <p:grpSpPr>
            <a:xfrm>
              <a:off x="-18410733" y="-13654175"/>
              <a:ext cx="28039203" cy="11607166"/>
              <a:chOff x="-16076975" y="-12317034"/>
              <a:chExt cx="28039203" cy="116071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871AE3-2C47-1D3E-1381-85BBB83EA5A6}"/>
                  </a:ext>
                </a:extLst>
              </p:cNvPr>
              <p:cNvSpPr txBox="1"/>
              <p:nvPr/>
            </p:nvSpPr>
            <p:spPr>
              <a:xfrm>
                <a:off x="5544677" y="-2543363"/>
                <a:ext cx="64175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20% Test</a:t>
                </a: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F828A14E-6B27-2BCE-A7C5-35F842751D27}"/>
                  </a:ext>
                </a:extLst>
              </p:cNvPr>
              <p:cNvGrpSpPr/>
              <p:nvPr/>
            </p:nvGrpSpPr>
            <p:grpSpPr>
              <a:xfrm>
                <a:off x="-16076975" y="-12317034"/>
                <a:ext cx="25238538" cy="11607166"/>
                <a:chOff x="-16076975" y="-12317034"/>
                <a:chExt cx="25238538" cy="11607166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32EB4871-9324-6D17-57E0-A7005447A74C}"/>
                    </a:ext>
                  </a:extLst>
                </p:cNvPr>
                <p:cNvSpPr/>
                <p:nvPr/>
              </p:nvSpPr>
              <p:spPr>
                <a:xfrm>
                  <a:off x="-16076975" y="-12317033"/>
                  <a:ext cx="8507730" cy="11607165"/>
                </a:xfrm>
                <a:prstGeom prst="round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683ABE5-B609-DAF8-960C-0C889F6E7743}"/>
                    </a:ext>
                  </a:extLst>
                </p:cNvPr>
                <p:cNvSpPr txBox="1"/>
                <p:nvPr/>
              </p:nvSpPr>
              <p:spPr>
                <a:xfrm>
                  <a:off x="-15396975" y="-9926093"/>
                  <a:ext cx="7361207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Probe parameters:</a:t>
                  </a:r>
                </a:p>
                <a:p>
                  <a:pPr marL="857250" indent="-857250">
                    <a:buFont typeface="Arial" panose="020B0604020202020204" pitchFamily="34" charset="0"/>
                    <a:buChar char="•"/>
                  </a:pPr>
                  <a:r>
                    <a:rPr lang="nb-NO" sz="6000" noProof="1">
                      <a:latin typeface="Arial" panose="020B0604020202020204" pitchFamily="34" charset="0"/>
                      <a:cs typeface="Arial" panose="020B0604020202020204" pitchFamily="34" charset="0"/>
                    </a:rPr>
                    <a:t>Probe</a:t>
                  </a:r>
                  <a:r>
                    <a:rPr lang="nb-NO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Geometries</a:t>
                  </a:r>
                </a:p>
                <a:p>
                  <a:pPr marL="857250" indent="-857250">
                    <a:buFont typeface="Arial" panose="020B0604020202020204" pitchFamily="34" charset="0"/>
                    <a:buChar char="•"/>
                  </a:pPr>
                  <a:r>
                    <a:rPr lang="nb-NO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Vb</a:t>
                  </a:r>
                </a:p>
                <a:p>
                  <a:endParaRPr lang="en-NO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55B1AAAB-FB09-5E22-C944-7D3F2BDCCCA8}"/>
                    </a:ext>
                  </a:extLst>
                </p:cNvPr>
                <p:cNvSpPr/>
                <p:nvPr/>
              </p:nvSpPr>
              <p:spPr>
                <a:xfrm>
                  <a:off x="5341110" y="-12268753"/>
                  <a:ext cx="3636634" cy="6812916"/>
                </a:xfrm>
                <a:prstGeom prst="round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5B0E341F-C65E-9960-E32F-4D92A8844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5439222" y="-6316718"/>
                      <a:ext cx="7899736" cy="47089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6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Ionospheric plasma parameters: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n-GB" sz="6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  [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nb-NO" sz="6000" b="0" i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a14:m>
                      <a:r>
                        <a:rPr lang="en-GB" sz="6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oMath>
                      </a14:m>
                      <a:r>
                        <a:rPr lang="en-GB" sz="6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]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n-GB" sz="6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 [300 – 2800 K]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n-GB" sz="6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V0s [-2 – 0 V] </a:t>
                      </a:r>
                      <a:endParaRPr lang="en-NO" sz="6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5B0E341F-C65E-9960-E32F-4D92A8844D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5439222" y="-6316718"/>
                      <a:ext cx="7899736" cy="470898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4655" t="-4032" r="-3531" b="-77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AFD8FBB-3C10-87AD-3EA5-60FEC05548D5}"/>
                    </a:ext>
                  </a:extLst>
                </p:cNvPr>
                <p:cNvSpPr/>
                <p:nvPr/>
              </p:nvSpPr>
              <p:spPr>
                <a:xfrm>
                  <a:off x="5341110" y="-3240213"/>
                  <a:ext cx="3636635" cy="2530343"/>
                </a:xfrm>
                <a:prstGeom prst="round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CC358B4D-4972-F4C4-9E35-2CB5A3F85DBB}"/>
                    </a:ext>
                  </a:extLst>
                </p:cNvPr>
                <p:cNvSpPr/>
                <p:nvPr/>
              </p:nvSpPr>
              <p:spPr>
                <a:xfrm>
                  <a:off x="5341110" y="-5315316"/>
                  <a:ext cx="3595071" cy="1938992"/>
                </a:xfrm>
                <a:prstGeom prst="round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D903E996-ED5B-485C-9088-EC7F94DA86E7}"/>
                    </a:ext>
                  </a:extLst>
                </p:cNvPr>
                <p:cNvSpPr/>
                <p:nvPr/>
              </p:nvSpPr>
              <p:spPr>
                <a:xfrm>
                  <a:off x="-980184" y="-12317034"/>
                  <a:ext cx="3144576" cy="11607165"/>
                </a:xfrm>
                <a:prstGeom prst="round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47600-7915-2806-35E9-08B7F7028185}"/>
                    </a:ext>
                  </a:extLst>
                </p:cNvPr>
                <p:cNvSpPr txBox="1"/>
                <p:nvPr/>
              </p:nvSpPr>
              <p:spPr>
                <a:xfrm>
                  <a:off x="202728" y="-10353049"/>
                  <a:ext cx="695624" cy="332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</a:p>
                <a:p>
                  <a:endParaRPr lang="en-NO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A600743-A27E-E88E-2C83-ED218981BA36}"/>
                    </a:ext>
                  </a:extLst>
                </p:cNvPr>
                <p:cNvSpPr txBox="1"/>
                <p:nvPr/>
              </p:nvSpPr>
              <p:spPr>
                <a:xfrm>
                  <a:off x="-1021748" y="-7610430"/>
                  <a:ext cx="3144575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derived currents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425D7F4B-97D9-916A-1CC8-B9F5F1A8D97B}"/>
                    </a:ext>
                  </a:extLst>
                </p:cNvPr>
                <p:cNvCxnSpPr>
                  <a:stCxn id="4" idx="3"/>
                  <a:endCxn id="11" idx="1"/>
                </p:cNvCxnSpPr>
                <p:nvPr/>
              </p:nvCxnSpPr>
              <p:spPr>
                <a:xfrm flipV="1">
                  <a:off x="-7569245" y="-6513451"/>
                  <a:ext cx="6589061" cy="1"/>
                </a:xfrm>
                <a:prstGeom prst="straightConnector1">
                  <a:avLst/>
                </a:prstGeom>
                <a:ln w="762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4617C622-4417-BECA-ECBD-D7B2B1414344}"/>
                    </a:ext>
                  </a:extLst>
                </p:cNvPr>
                <p:cNvCxnSpPr>
                  <a:cxnSpLocks/>
                  <a:stCxn id="11" idx="3"/>
                </p:cNvCxnSpPr>
                <p:nvPr/>
              </p:nvCxnSpPr>
              <p:spPr>
                <a:xfrm>
                  <a:off x="2164392" y="-6513451"/>
                  <a:ext cx="3042022" cy="0"/>
                </a:xfrm>
                <a:prstGeom prst="straightConnector1">
                  <a:avLst/>
                </a:prstGeom>
                <a:ln w="762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37A1753-19E2-73D8-5B14-645E88FC8212}"/>
                    </a:ext>
                  </a:extLst>
                </p:cNvPr>
                <p:cNvSpPr txBox="1"/>
                <p:nvPr/>
              </p:nvSpPr>
              <p:spPr>
                <a:xfrm>
                  <a:off x="5608057" y="-9972259"/>
                  <a:ext cx="3553506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70% Training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83720F6-DA06-7027-D0AC-9AD5B643BD7E}"/>
                    </a:ext>
                  </a:extLst>
                </p:cNvPr>
                <p:cNvSpPr txBox="1"/>
                <p:nvPr/>
              </p:nvSpPr>
              <p:spPr>
                <a:xfrm>
                  <a:off x="5382675" y="-5315316"/>
                  <a:ext cx="3553506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10% </a:t>
                  </a:r>
                </a:p>
                <a:p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Validation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1C8F121-E3D2-3606-632F-ED14152B00A4}"/>
                    </a:ext>
                  </a:extLst>
                </p:cNvPr>
                <p:cNvSpPr txBox="1"/>
                <p:nvPr/>
              </p:nvSpPr>
              <p:spPr>
                <a:xfrm>
                  <a:off x="-14637316" y="-11786184"/>
                  <a:ext cx="7361207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7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Synthetic Data</a:t>
                  </a:r>
                </a:p>
                <a:p>
                  <a:endParaRPr lang="en-NO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A61818-BEC6-BD91-5BA9-76B7B33D7FD8}"/>
                    </a:ext>
                  </a:extLst>
                </p:cNvPr>
                <p:cNvSpPr txBox="1"/>
                <p:nvPr/>
              </p:nvSpPr>
              <p:spPr>
                <a:xfrm>
                  <a:off x="-7341006" y="-9064674"/>
                  <a:ext cx="6225420" cy="484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7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Langmuir Library:</a:t>
                  </a:r>
                </a:p>
                <a:p>
                  <a:endParaRPr lang="en-GB" sz="5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GB" sz="5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Finite length model</a:t>
                  </a:r>
                </a:p>
                <a:p>
                  <a:r>
                    <a:rPr lang="en-GB" sz="55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Finite radius model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D9AAE12-14A2-820A-E363-3E596DC90A01}"/>
                    </a:ext>
                  </a:extLst>
                </p:cNvPr>
                <p:cNvSpPr txBox="1"/>
                <p:nvPr/>
              </p:nvSpPr>
              <p:spPr>
                <a:xfrm>
                  <a:off x="2556070" y="-7867884"/>
                  <a:ext cx="268916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7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 &amp; Te</a:t>
                  </a:r>
                  <a:endParaRPr lang="en-GB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FDFB670-23C7-4602-2E96-9B85B52B6A65}"/>
                </a:ext>
              </a:extLst>
            </p:cNvPr>
            <p:cNvSpPr txBox="1"/>
            <p:nvPr/>
          </p:nvSpPr>
          <p:spPr>
            <a:xfrm>
              <a:off x="-18411408" y="-14971624"/>
              <a:ext cx="62254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STEP 1:</a:t>
              </a:r>
              <a:endParaRPr lang="en-GB" sz="6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D0F19D7-0F26-1C3B-D9B3-42467053E28B}"/>
              </a:ext>
            </a:extLst>
          </p:cNvPr>
          <p:cNvGrpSpPr/>
          <p:nvPr/>
        </p:nvGrpSpPr>
        <p:grpSpPr>
          <a:xfrm>
            <a:off x="-18409236" y="-645726"/>
            <a:ext cx="22256707" cy="12869113"/>
            <a:chOff x="-18409236" y="-645726"/>
            <a:chExt cx="22256707" cy="12869113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3915E3F3-001E-2C0A-6933-C87A3303FC8F}"/>
                </a:ext>
              </a:extLst>
            </p:cNvPr>
            <p:cNvGrpSpPr/>
            <p:nvPr/>
          </p:nvGrpSpPr>
          <p:grpSpPr>
            <a:xfrm>
              <a:off x="-18409236" y="664497"/>
              <a:ext cx="22256707" cy="11558890"/>
              <a:chOff x="-16855986" y="6857993"/>
              <a:chExt cx="22256707" cy="11558890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943582C1-D329-EB39-D68C-C8D05BDCDA8F}"/>
                  </a:ext>
                </a:extLst>
              </p:cNvPr>
              <p:cNvSpPr/>
              <p:nvPr/>
            </p:nvSpPr>
            <p:spPr>
              <a:xfrm>
                <a:off x="-16416402" y="6858000"/>
                <a:ext cx="4280861" cy="6812916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7D9430D-FEE1-FD89-7368-9219892EE83A}"/>
                  </a:ext>
                </a:extLst>
              </p:cNvPr>
              <p:cNvSpPr/>
              <p:nvPr/>
            </p:nvSpPr>
            <p:spPr>
              <a:xfrm>
                <a:off x="-16416401" y="15886540"/>
                <a:ext cx="4280862" cy="2530343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F44B41AC-5C21-411A-C387-6CCC65AA4C43}"/>
                  </a:ext>
                </a:extLst>
              </p:cNvPr>
              <p:cNvSpPr/>
              <p:nvPr/>
            </p:nvSpPr>
            <p:spPr>
              <a:xfrm>
                <a:off x="-16416401" y="13811437"/>
                <a:ext cx="4239298" cy="1938992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4A2B18-4F2E-CE0F-8113-11393AC09CFA}"/>
                  </a:ext>
                </a:extLst>
              </p:cNvPr>
              <p:cNvSpPr txBox="1"/>
              <p:nvPr/>
            </p:nvSpPr>
            <p:spPr>
              <a:xfrm>
                <a:off x="-15818354" y="13879493"/>
                <a:ext cx="35535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6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FA849D8-5C36-D601-000B-3D6775834591}"/>
                      </a:ext>
                    </a:extLst>
                  </p:cNvPr>
                  <p:cNvSpPr txBox="1"/>
                  <p:nvPr/>
                </p:nvSpPr>
                <p:spPr>
                  <a:xfrm>
                    <a:off x="-14933779" y="16117189"/>
                    <a:ext cx="1238754" cy="10345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𝑇𝑒𝑠𝑡</m:t>
                              </m:r>
                            </m:sub>
                          </m:sSub>
                        </m:oMath>
                      </m:oMathPara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FA849D8-5C36-D601-000B-3D67758345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4933779" y="16117189"/>
                    <a:ext cx="1238754" cy="10345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131" r="-36364" b="-7229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ight Brace 45">
                <a:extLst>
                  <a:ext uri="{FF2B5EF4-FFF2-40B4-BE49-F238E27FC236}">
                    <a16:creationId xmlns:a16="http://schemas.microsoft.com/office/drawing/2014/main" id="{415F273E-D148-67F2-09DE-CA1C1DCD2629}"/>
                  </a:ext>
                </a:extLst>
              </p:cNvPr>
              <p:cNvSpPr/>
              <p:nvPr/>
            </p:nvSpPr>
            <p:spPr>
              <a:xfrm>
                <a:off x="-12135541" y="10261600"/>
                <a:ext cx="1315141" cy="4521199"/>
              </a:xfrm>
              <a:prstGeom prst="rightBrace">
                <a:avLst>
                  <a:gd name="adj1" fmla="val 2065"/>
                  <a:gd name="adj2" fmla="val 23488"/>
                </a:avLst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71216B-7B61-72F9-03F2-7764056586D1}"/>
                  </a:ext>
                </a:extLst>
              </p:cNvPr>
              <p:cNvSpPr/>
              <p:nvPr/>
            </p:nvSpPr>
            <p:spPr>
              <a:xfrm>
                <a:off x="-10778837" y="6858000"/>
                <a:ext cx="5887046" cy="8892427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3B924D-589B-09C8-345D-F62C0194506B}"/>
                  </a:ext>
                </a:extLst>
              </p:cNvPr>
              <p:cNvSpPr txBox="1"/>
              <p:nvPr/>
            </p:nvSpPr>
            <p:spPr>
              <a:xfrm>
                <a:off x="-10499770" y="8199922"/>
                <a:ext cx="5328911" cy="8309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7200" dirty="0">
                    <a:latin typeface="Arial" panose="020B0604020202020204" pitchFamily="34" charset="0"/>
                    <a:cs typeface="Arial" panose="020B0604020202020204" pitchFamily="34" charset="0"/>
                  </a:rPr>
                  <a:t>DNN layers:</a:t>
                </a:r>
              </a:p>
              <a:p>
                <a:endParaRPr lang="en-GB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normalization,</a:t>
                </a:r>
              </a:p>
              <a:p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RELU (80,Dense)</a:t>
                </a:r>
              </a:p>
              <a:p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RELU (80,Dense)</a:t>
                </a:r>
              </a:p>
              <a:p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RELU (1,Dense)</a:t>
                </a:r>
              </a:p>
              <a:p>
                <a:endParaRPr lang="en-GB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4A3ECD3-41FE-66FD-C6B3-A2AC0F52CA9B}"/>
                  </a:ext>
                </a:extLst>
              </p:cNvPr>
              <p:cNvCxnSpPr>
                <a:cxnSpLocks/>
                <a:stCxn id="49" idx="3"/>
                <a:endCxn id="57" idx="1"/>
              </p:cNvCxnSpPr>
              <p:nvPr/>
            </p:nvCxnSpPr>
            <p:spPr>
              <a:xfrm flipV="1">
                <a:off x="-4891791" y="11304213"/>
                <a:ext cx="1167726" cy="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9B120B6-DFB2-C73B-87B6-B9AB2C8ADB3E}"/>
                  </a:ext>
                </a:extLst>
              </p:cNvPr>
              <p:cNvSpPr txBox="1"/>
              <p:nvPr/>
            </p:nvSpPr>
            <p:spPr>
              <a:xfrm>
                <a:off x="-3483043" y="9928953"/>
                <a:ext cx="355350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Machine Learning Model</a:t>
                </a: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98FA98F5-2076-2AE4-4E16-7436ED340707}"/>
                  </a:ext>
                </a:extLst>
              </p:cNvPr>
              <p:cNvSpPr/>
              <p:nvPr/>
            </p:nvSpPr>
            <p:spPr>
              <a:xfrm>
                <a:off x="-3724065" y="6857999"/>
                <a:ext cx="3464569" cy="8892427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ight Brace 60">
                <a:extLst>
                  <a:ext uri="{FF2B5EF4-FFF2-40B4-BE49-F238E27FC236}">
                    <a16:creationId xmlns:a16="http://schemas.microsoft.com/office/drawing/2014/main" id="{2FC71136-C45C-60E4-6B8B-DAF0FCF45B01}"/>
                  </a:ext>
                </a:extLst>
              </p:cNvPr>
              <p:cNvSpPr/>
              <p:nvPr/>
            </p:nvSpPr>
            <p:spPr>
              <a:xfrm>
                <a:off x="-259496" y="11304207"/>
                <a:ext cx="1500435" cy="5859225"/>
              </a:xfrm>
              <a:prstGeom prst="rightBrace">
                <a:avLst>
                  <a:gd name="adj1" fmla="val 2065"/>
                  <a:gd name="adj2" fmla="val 23488"/>
                </a:avLst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546EA37-20DC-B1A8-117C-4E7CA13A0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2113143" y="17151710"/>
                <a:ext cx="12603864" cy="1172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891452A0-2D25-ECF0-4F7B-78EEE6E0C541}"/>
                  </a:ext>
                </a:extLst>
              </p:cNvPr>
              <p:cNvSpPr/>
              <p:nvPr/>
            </p:nvSpPr>
            <p:spPr>
              <a:xfrm>
                <a:off x="1279022" y="6857993"/>
                <a:ext cx="3966214" cy="11239069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663E571-21F0-6E46-B53D-51963685465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7298" y="7822105"/>
                    <a:ext cx="4213423" cy="93256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6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Predict Te</a:t>
                    </a:r>
                  </a:p>
                  <a:p>
                    <a:pPr algn="ctr"/>
                    <a:r>
                      <a:rPr lang="en-GB" sz="6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6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𝑇𝑒𝑠𝑡</m:t>
                            </m:r>
                          </m:sub>
                        </m:sSub>
                      </m:oMath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GB" sz="6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Compare:</a:t>
                    </a:r>
                  </a:p>
                  <a:p>
                    <a:pPr algn="ctr"/>
                    <a:r>
                      <a:rPr lang="en-GB" sz="6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6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𝑇𝑒</m:t>
                            </m:r>
                          </m:e>
                          <m:sub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𝑃𝑟𝑒𝑑𝑖𝑐𝑡</m:t>
                            </m:r>
                          </m:sub>
                        </m:sSub>
                      </m:oMath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GB" sz="6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6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𝑇𝑒</m:t>
                            </m:r>
                          </m:e>
                          <m:sub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𝑇𝑒𝑠𝑡</m:t>
                            </m:r>
                          </m:sub>
                        </m:sSub>
                      </m:oMath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GB" sz="6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Evaluate:</a:t>
                    </a:r>
                  </a:p>
                  <a:p>
                    <a:pPr algn="ctr"/>
                    <a:r>
                      <a:rPr lang="en-GB" sz="6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RMSRE &amp; </a:t>
                    </a:r>
                    <a:r>
                      <a:rPr lang="en-GB" sz="60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corr</a:t>
                    </a:r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663E571-21F0-6E46-B53D-5196368546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298" y="7822105"/>
                    <a:ext cx="4213423" cy="93256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916" t="-2041" r="-7229" b="-3537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092C939-AEA0-CE39-1C6C-BEF51FE73066}"/>
                      </a:ext>
                    </a:extLst>
                  </p:cNvPr>
                  <p:cNvSpPr txBox="1"/>
                  <p:nvPr/>
                </p:nvSpPr>
                <p:spPr>
                  <a:xfrm>
                    <a:off x="-15564354" y="17062541"/>
                    <a:ext cx="1238754" cy="10345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𝑇𝑒</m:t>
                              </m:r>
                            </m:e>
                            <m:sub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𝑇𝑒𝑠𝑡</m:t>
                              </m:r>
                            </m:sub>
                          </m:sSub>
                        </m:oMath>
                      </m:oMathPara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092C939-AEA0-CE39-1C6C-BEF51FE730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564354" y="17062541"/>
                    <a:ext cx="1238754" cy="10345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265" r="-82653" b="-7229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E9C2538-D341-2844-E5C6-47D442C10BED}"/>
                      </a:ext>
                    </a:extLst>
                  </p:cNvPr>
                  <p:cNvSpPr txBox="1"/>
                  <p:nvPr/>
                </p:nvSpPr>
                <p:spPr>
                  <a:xfrm>
                    <a:off x="-15356997" y="13831772"/>
                    <a:ext cx="1238754" cy="10345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𝑉𝑎𝑙𝑖𝑑𝑎𝑡𝑒</m:t>
                              </m:r>
                            </m:sub>
                          </m:sSub>
                        </m:oMath>
                      </m:oMathPara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E9C2538-D341-2844-E5C6-47D442C10B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356997" y="13831772"/>
                    <a:ext cx="1238754" cy="10345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265" r="-132653" b="-8434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E5B05CEB-8DF3-40D6-7347-F409CE9176EC}"/>
                      </a:ext>
                    </a:extLst>
                  </p:cNvPr>
                  <p:cNvSpPr txBox="1"/>
                  <p:nvPr/>
                </p:nvSpPr>
                <p:spPr>
                  <a:xfrm>
                    <a:off x="-15950207" y="14641483"/>
                    <a:ext cx="1238754" cy="10345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𝑇𝑒</m:t>
                              </m:r>
                            </m:e>
                            <m:sub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𝑉𝑎𝑙𝑖𝑑𝑎𝑡𝑒</m:t>
                              </m:r>
                            </m:sub>
                          </m:sSub>
                        </m:oMath>
                      </m:oMathPara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E5B05CEB-8DF3-40D6-7347-F409CE9176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950207" y="14641483"/>
                    <a:ext cx="1238754" cy="10345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131" r="-175758" b="-9756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0417FCA-5339-3011-9920-1D07AAD6A5BD}"/>
                      </a:ext>
                    </a:extLst>
                  </p:cNvPr>
                  <p:cNvSpPr txBox="1"/>
                  <p:nvPr/>
                </p:nvSpPr>
                <p:spPr>
                  <a:xfrm>
                    <a:off x="-15167790" y="10332123"/>
                    <a:ext cx="123875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𝑇𝑟𝑎𝑖𝑛</m:t>
                              </m:r>
                            </m:sub>
                          </m:sSub>
                        </m:oMath>
                      </m:oMathPara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0417FCA-5339-3011-9920-1D07AAD6A5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167790" y="10332123"/>
                    <a:ext cx="1238754" cy="101566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265" r="-69388" b="-10976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6677351C-CDD3-54AB-5F94-56E549B25854}"/>
                      </a:ext>
                    </a:extLst>
                  </p:cNvPr>
                  <p:cNvSpPr txBox="1"/>
                  <p:nvPr/>
                </p:nvSpPr>
                <p:spPr>
                  <a:xfrm>
                    <a:off x="-15763948" y="11233079"/>
                    <a:ext cx="123875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𝑇𝑒</m:t>
                              </m:r>
                            </m:e>
                            <m:sub>
                              <m:r>
                                <a:rPr lang="nb-NO" sz="6000" b="0" i="1" smtClean="0">
                                  <a:latin typeface="Cambria Math" panose="02040503050406030204" pitchFamily="18" charset="0"/>
                                </a:rPr>
                                <m:t>𝑇𝑟𝑎𝑖𝑛</m:t>
                              </m:r>
                            </m:sub>
                          </m:sSub>
                        </m:oMath>
                      </m:oMathPara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6677351C-CDD3-54AB-5F94-56E549B258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763948" y="11233079"/>
                    <a:ext cx="1238754" cy="101566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265" r="-11530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945784F-34C1-B87C-5ABE-D86531A4C7F4}"/>
                  </a:ext>
                </a:extLst>
              </p:cNvPr>
              <p:cNvSpPr txBox="1"/>
              <p:nvPr/>
            </p:nvSpPr>
            <p:spPr>
              <a:xfrm>
                <a:off x="-16855986" y="7676621"/>
                <a:ext cx="532891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7200" dirty="0">
                    <a:latin typeface="Arial" panose="020B0604020202020204" pitchFamily="34" charset="0"/>
                    <a:cs typeface="Arial" panose="020B0604020202020204" pitchFamily="34" charset="0"/>
                  </a:rPr>
                  <a:t>Synthetic Data:</a:t>
                </a:r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F5BD88D-89AF-2E49-6250-A7B6FB7A0E1D}"/>
                </a:ext>
              </a:extLst>
            </p:cNvPr>
            <p:cNvSpPr txBox="1"/>
            <p:nvPr/>
          </p:nvSpPr>
          <p:spPr>
            <a:xfrm>
              <a:off x="-17969652" y="-645726"/>
              <a:ext cx="62254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STEP 2:</a:t>
              </a:r>
              <a:endParaRPr lang="en-GB" sz="6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EC8FA6A-FE31-F0D4-6EA8-8172B03B487A}"/>
              </a:ext>
            </a:extLst>
          </p:cNvPr>
          <p:cNvGrpSpPr/>
          <p:nvPr/>
        </p:nvGrpSpPr>
        <p:grpSpPr>
          <a:xfrm>
            <a:off x="-18932269" y="13016862"/>
            <a:ext cx="27159190" cy="13158414"/>
            <a:chOff x="-18932269" y="13016862"/>
            <a:chExt cx="27159190" cy="13158414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F42A559-C286-6140-E89A-B10ADEC101A5}"/>
                </a:ext>
              </a:extLst>
            </p:cNvPr>
            <p:cNvGrpSpPr/>
            <p:nvPr/>
          </p:nvGrpSpPr>
          <p:grpSpPr>
            <a:xfrm>
              <a:off x="-18932269" y="14272755"/>
              <a:ext cx="27159190" cy="11902521"/>
              <a:chOff x="9315887" y="-417019"/>
              <a:chExt cx="27159190" cy="1190252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310965F-E524-7139-4208-872CFE08959B}"/>
                  </a:ext>
                </a:extLst>
              </p:cNvPr>
              <p:cNvSpPr txBox="1"/>
              <p:nvPr/>
            </p:nvSpPr>
            <p:spPr>
              <a:xfrm>
                <a:off x="11105459" y="-206787"/>
                <a:ext cx="53289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200" dirty="0">
                    <a:latin typeface="Arial" panose="020B0604020202020204" pitchFamily="34" charset="0"/>
                    <a:cs typeface="Arial" panose="020B0604020202020204" pitchFamily="34" charset="0"/>
                  </a:rPr>
                  <a:t>IRI Data: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E08F0672-5453-6DA0-640E-BEEAACE26FBA}"/>
                  </a:ext>
                </a:extLst>
              </p:cNvPr>
              <p:cNvSpPr/>
              <p:nvPr/>
            </p:nvSpPr>
            <p:spPr>
              <a:xfrm>
                <a:off x="9315887" y="-417019"/>
                <a:ext cx="6928095" cy="6562387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E739A6B-1C9A-A249-7514-5CA688ABFC03}"/>
                  </a:ext>
                </a:extLst>
              </p:cNvPr>
              <p:cNvSpPr txBox="1"/>
              <p:nvPr/>
            </p:nvSpPr>
            <p:spPr>
              <a:xfrm>
                <a:off x="9410959" y="1139281"/>
                <a:ext cx="6804606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Ionospheric plasma parameters: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ne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Te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V0s</a:t>
                </a:r>
                <a:endParaRPr lang="en-NO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632F2696-134E-7934-8AE6-4B0518282B84}"/>
                  </a:ext>
                </a:extLst>
              </p:cNvPr>
              <p:cNvSpPr/>
              <p:nvPr/>
            </p:nvSpPr>
            <p:spPr>
              <a:xfrm>
                <a:off x="9439376" y="6704113"/>
                <a:ext cx="6804606" cy="4486033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542E7E9-CBB3-9AA0-E28A-72A57F96F3B5}"/>
                  </a:ext>
                </a:extLst>
              </p:cNvPr>
              <p:cNvSpPr txBox="1"/>
              <p:nvPr/>
            </p:nvSpPr>
            <p:spPr>
              <a:xfrm>
                <a:off x="9527862" y="7090048"/>
                <a:ext cx="7025762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Probe parameters: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nb-NO" sz="6000" noProof="1">
                    <a:latin typeface="Arial" panose="020B0604020202020204" pitchFamily="34" charset="0"/>
                    <a:cs typeface="Arial" panose="020B0604020202020204" pitchFamily="34" charset="0"/>
                  </a:rPr>
                  <a:t>Probe</a:t>
                </a:r>
                <a:r>
                  <a:rPr lang="nb-NO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 Geometries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nb-NO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Vb</a:t>
                </a:r>
              </a:p>
            </p:txBody>
          </p:sp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F05A3693-B147-6C81-5809-545B36FA8235}"/>
                  </a:ext>
                </a:extLst>
              </p:cNvPr>
              <p:cNvSpPr/>
              <p:nvPr/>
            </p:nvSpPr>
            <p:spPr>
              <a:xfrm>
                <a:off x="23316189" y="-417019"/>
                <a:ext cx="5801945" cy="7471322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34685E7-4413-5784-0437-7B9236DBD275}"/>
                  </a:ext>
                </a:extLst>
              </p:cNvPr>
              <p:cNvSpPr txBox="1"/>
              <p:nvPr/>
            </p:nvSpPr>
            <p:spPr>
              <a:xfrm>
                <a:off x="25833009" y="-379619"/>
                <a:ext cx="869124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</a:p>
              <a:p>
                <a:endParaRPr lang="en-NO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6592DAE-6818-DA14-D710-8B11C935C4A9}"/>
                  </a:ext>
                </a:extLst>
              </p:cNvPr>
              <p:cNvSpPr txBox="1"/>
              <p:nvPr/>
            </p:nvSpPr>
            <p:spPr>
              <a:xfrm>
                <a:off x="22839998" y="1737416"/>
                <a:ext cx="675432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derived</a:t>
                </a:r>
              </a:p>
              <a:p>
                <a:pPr algn="ctr"/>
                <a:r>
                  <a:rPr lang="nb-NO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currents</a:t>
                </a: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0AA9AD64-4BAD-E549-E44E-F557C978B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991" y="5386564"/>
                <a:ext cx="6266198" cy="0"/>
              </a:xfrm>
              <a:prstGeom prst="straightConnector1">
                <a:avLst/>
              </a:prstGeom>
              <a:ln w="762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483C7B26-F9B8-1AF2-FF69-FFB58F93FC83}"/>
                  </a:ext>
                </a:extLst>
              </p:cNvPr>
              <p:cNvCxnSpPr>
                <a:cxnSpLocks/>
                <a:endCxn id="134" idx="1"/>
              </p:cNvCxnSpPr>
              <p:nvPr/>
            </p:nvCxnSpPr>
            <p:spPr>
              <a:xfrm>
                <a:off x="30538593" y="5386564"/>
                <a:ext cx="1972068" cy="0"/>
              </a:xfrm>
              <a:prstGeom prst="straightConnector1">
                <a:avLst/>
              </a:prstGeom>
              <a:ln w="762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33274E3-B88D-A8FF-C269-C6B0FCB8131B}"/>
                  </a:ext>
                </a:extLst>
              </p:cNvPr>
              <p:cNvSpPr txBox="1"/>
              <p:nvPr/>
            </p:nvSpPr>
            <p:spPr>
              <a:xfrm>
                <a:off x="17057135" y="2808916"/>
                <a:ext cx="6423434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200" dirty="0">
                    <a:latin typeface="Arial" panose="020B0604020202020204" pitchFamily="34" charset="0"/>
                    <a:cs typeface="Arial" panose="020B0604020202020204" pitchFamily="34" charset="0"/>
                  </a:rPr>
                  <a:t>Langmuir Library:</a:t>
                </a:r>
              </a:p>
              <a:p>
                <a:endParaRPr lang="en-GB" sz="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Finite length model</a:t>
                </a:r>
              </a:p>
              <a:p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Finite radius model</a:t>
                </a:r>
              </a:p>
            </p:txBody>
          </p:sp>
          <p:sp>
            <p:nvSpPr>
              <p:cNvPr id="119" name="Right Brace 118">
                <a:extLst>
                  <a:ext uri="{FF2B5EF4-FFF2-40B4-BE49-F238E27FC236}">
                    <a16:creationId xmlns:a16="http://schemas.microsoft.com/office/drawing/2014/main" id="{9B9D31F6-1F69-514C-3E46-83D03B618B7E}"/>
                  </a:ext>
                </a:extLst>
              </p:cNvPr>
              <p:cNvSpPr/>
              <p:nvPr/>
            </p:nvSpPr>
            <p:spPr>
              <a:xfrm>
                <a:off x="16311150" y="2944368"/>
                <a:ext cx="1391513" cy="6370970"/>
              </a:xfrm>
              <a:prstGeom prst="rightBrace">
                <a:avLst>
                  <a:gd name="adj1" fmla="val 2065"/>
                  <a:gd name="adj2" fmla="val 38369"/>
                </a:avLst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41A0642D-6985-CB21-FAE1-5A6F11F93681}"/>
                  </a:ext>
                </a:extLst>
              </p:cNvPr>
              <p:cNvSpPr/>
              <p:nvPr/>
            </p:nvSpPr>
            <p:spPr>
              <a:xfrm>
                <a:off x="23316190" y="7224762"/>
                <a:ext cx="5902762" cy="3965384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4FA2D89-C6F3-E9DF-A160-AD05F30EB520}"/>
                  </a:ext>
                </a:extLst>
              </p:cNvPr>
              <p:cNvSpPr txBox="1"/>
              <p:nvPr/>
            </p:nvSpPr>
            <p:spPr>
              <a:xfrm>
                <a:off x="24607785" y="7699850"/>
                <a:ext cx="396621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Machine Learning Model</a:t>
                </a:r>
              </a:p>
              <a:p>
                <a:endParaRPr lang="nb-NO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ight Brace 131">
                <a:extLst>
                  <a:ext uri="{FF2B5EF4-FFF2-40B4-BE49-F238E27FC236}">
                    <a16:creationId xmlns:a16="http://schemas.microsoft.com/office/drawing/2014/main" id="{3E780044-396B-4F28-4AF2-120F56471740}"/>
                  </a:ext>
                </a:extLst>
              </p:cNvPr>
              <p:cNvSpPr/>
              <p:nvPr/>
            </p:nvSpPr>
            <p:spPr>
              <a:xfrm>
                <a:off x="29147080" y="2944368"/>
                <a:ext cx="1391513" cy="6370970"/>
              </a:xfrm>
              <a:prstGeom prst="rightBrace">
                <a:avLst>
                  <a:gd name="adj1" fmla="val 2065"/>
                  <a:gd name="adj2" fmla="val 38369"/>
                </a:avLst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A8440408-6510-A6FE-098A-1C63AA886791}"/>
                  </a:ext>
                </a:extLst>
              </p:cNvPr>
              <p:cNvSpPr/>
              <p:nvPr/>
            </p:nvSpPr>
            <p:spPr>
              <a:xfrm>
                <a:off x="32510661" y="-417019"/>
                <a:ext cx="3927391" cy="1160716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F59FC32F-9448-9587-85F7-6C67867D4C1F}"/>
                      </a:ext>
                    </a:extLst>
                  </p:cNvPr>
                  <p:cNvSpPr txBox="1"/>
                  <p:nvPr/>
                </p:nvSpPr>
                <p:spPr>
                  <a:xfrm>
                    <a:off x="32508863" y="940420"/>
                    <a:ext cx="3966214" cy="102489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6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Predict Te </a:t>
                    </a:r>
                    <a:r>
                      <a:rPr lang="en-GB" sz="6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6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𝐼𝑅𝐼</m:t>
                            </m:r>
                          </m:sub>
                        </m:sSub>
                      </m:oMath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GB" sz="6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Compare:</a:t>
                    </a:r>
                  </a:p>
                  <a:p>
                    <a:pPr algn="ctr"/>
                    <a:r>
                      <a:rPr lang="en-GB" sz="6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6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𝑇𝑒</m:t>
                            </m:r>
                          </m:e>
                          <m:sub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𝑃𝑟𝑒𝑑𝑖𝑐𝑡</m:t>
                            </m:r>
                          </m:sub>
                        </m:sSub>
                      </m:oMath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GB" sz="6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6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𝑇𝑒</m:t>
                            </m:r>
                          </m:e>
                          <m:sub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𝐼𝑅𝐼</m:t>
                            </m:r>
                          </m:sub>
                        </m:sSub>
                      </m:oMath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GB" sz="6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Evaluate:</a:t>
                    </a:r>
                  </a:p>
                  <a:p>
                    <a:pPr algn="ctr"/>
                    <a:r>
                      <a:rPr lang="en-GB" sz="6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RMSRE &amp; </a:t>
                    </a:r>
                    <a:r>
                      <a:rPr lang="en-GB" sz="60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corr</a:t>
                    </a:r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F59FC32F-9448-9587-85F7-6C67867D4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08863" y="940420"/>
                    <a:ext cx="3966214" cy="102489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348" t="-1733" r="-12780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8F493422-E3C0-7443-77E6-8A55F2A8D779}"/>
                      </a:ext>
                    </a:extLst>
                  </p:cNvPr>
                  <p:cNvSpPr txBox="1"/>
                  <p:nvPr/>
                </p:nvSpPr>
                <p:spPr>
                  <a:xfrm>
                    <a:off x="29856721" y="3918568"/>
                    <a:ext cx="2689166" cy="27699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7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7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nb-NO" sz="7200" b="0" i="1" smtClean="0">
                                  <a:latin typeface="Cambria Math" panose="02040503050406030204" pitchFamily="18" charset="0"/>
                                </a:rPr>
                                <m:t>𝐼𝑅𝐼</m:t>
                              </m:r>
                            </m:sub>
                          </m:sSub>
                        </m:oMath>
                      </m:oMathPara>
                    </a14:m>
                    <a:endParaRPr lang="nb-NO" sz="72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en-GB" sz="3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en-GB" sz="7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7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7200" b="0" i="1" smtClean="0">
                                <a:latin typeface="Cambria Math" panose="02040503050406030204" pitchFamily="18" charset="0"/>
                              </a:rPr>
                              <m:t>𝑇𝑒</m:t>
                            </m:r>
                          </m:e>
                          <m:sub>
                            <m:r>
                              <a:rPr lang="nb-NO" sz="7200" b="0" i="1" smtClean="0">
                                <a:latin typeface="Cambria Math" panose="02040503050406030204" pitchFamily="18" charset="0"/>
                              </a:rPr>
                              <m:t>𝐼𝑅𝐼</m:t>
                            </m:r>
                          </m:sub>
                        </m:sSub>
                      </m:oMath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8F493422-E3C0-7443-77E6-8A55F2A8D7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56721" y="3918568"/>
                    <a:ext cx="2689166" cy="276998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110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9B3AAE0-ECFB-1529-7985-95FF503CBC21}"/>
                  </a:ext>
                </a:extLst>
              </p:cNvPr>
              <p:cNvSpPr txBox="1"/>
              <p:nvPr/>
            </p:nvSpPr>
            <p:spPr>
              <a:xfrm>
                <a:off x="23480569" y="4309562"/>
                <a:ext cx="6196171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55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Test Robustness</a:t>
                </a:r>
                <a:r>
                  <a:rPr lang="nb-NO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nb-NO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add noise (𝝈)</a:t>
                </a:r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B6CD69C-1A0E-7FDC-2B6E-6F6531CBEBC6}"/>
                </a:ext>
              </a:extLst>
            </p:cNvPr>
            <p:cNvSpPr txBox="1"/>
            <p:nvPr/>
          </p:nvSpPr>
          <p:spPr>
            <a:xfrm>
              <a:off x="-18808780" y="13016862"/>
              <a:ext cx="62254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STEP 3:</a:t>
              </a:r>
              <a:endParaRPr lang="en-GB" sz="6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7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173</Words>
  <Application>Microsoft Macintosh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2022-10-12T08:56:00Z</dcterms:created>
  <dcterms:modified xsi:type="dcterms:W3CDTF">2022-10-12T10:53:23Z</dcterms:modified>
</cp:coreProperties>
</file>