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009193"/>
    <a:srgbClr val="945200"/>
    <a:srgbClr val="FF2600"/>
    <a:srgbClr val="9411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065"/>
    <p:restoredTop sz="94603"/>
  </p:normalViewPr>
  <p:slideViewPr>
    <p:cSldViewPr snapToGrid="0">
      <p:cViewPr>
        <p:scale>
          <a:sx n="10" d="100"/>
          <a:sy n="10" d="100"/>
        </p:scale>
        <p:origin x="229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50C5-072C-E543-830C-F4E6C553AFC9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5F6E5-CCCC-304F-93C8-B8E4FF1A97B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44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5F6E5-CCCC-304F-93C8-B8E4FF1A97B3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2151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966D-6D8B-1C75-9F8D-41AFA6106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4EB6F-203C-99B9-AAD5-4C04C3A9E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3AA6-C16C-9BD9-0B1A-CF1DE078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06CD-000D-608F-570D-B704CF7F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6287-D471-280C-45B5-C6286C40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341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422C-4FBB-9484-64A5-3AF7D288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85200-43FC-D5FE-13B9-FA940136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3E32D-368E-2DAA-72CA-B57B1436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690C-B4E8-EDC2-CB9A-E50F50D3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1487-6966-7A8D-8209-8B38E27B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435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3D119-9A57-8252-34F7-78EB5727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AE179-1C4C-D67F-FB54-52FF9A10C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60FA-B091-4DB4-2231-A627DF8C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DFCF-A2C9-AB8E-D3BB-B0EB9801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473C-EF5D-E6C5-0B71-631F9706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4116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8E3D-86E2-2212-F778-3F119783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CF21-E4BC-D160-10E9-6FF86C39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AB01-B733-3D91-349A-CD536C4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CF2C1-BD20-3BC2-7AB5-24BE7776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B54A-202C-9E56-9712-5CEB1882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7680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4D72-C889-366C-CF71-EDA9E02B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7C23-CC5D-A1BA-C978-7C687652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DC9B-EDE1-A9E3-1EE7-5E911FE7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89D0-764B-427C-837F-4562F7D3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4FBA-39B7-7008-B8EE-262549EB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5137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8423-EC99-0C66-1422-CDF8DA96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832F-5600-EC89-883B-C30BD1F6B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9F2AB-A4F5-D510-38D8-C942DB20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5D05-9A3B-B7F1-4127-4F472AE8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3606F-EE0B-97B6-69B4-48D61E18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EE58-0750-1726-261C-6C16C97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430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F4CF-D97C-B799-C2AA-15FDF1E8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77A1-84E1-187A-45DC-F0C3F8C6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C026-1BB0-D7F5-3B4A-8C4D4475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1F09-1098-6DFF-D476-4A8AA07E9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F4057-8CDD-F1E6-AFB7-7BA23D7F1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4EFC2-3A60-D085-80F3-141C6886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FA5AF-70C8-A8D5-041A-6C7F3D58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1F2E7-1BD3-8D17-7B39-F851BD08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093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8676-C8E1-CA77-62B3-8D5BA60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73474-46AE-5B24-C592-54FAF57B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9D79-DA23-B76D-70E2-3AEA33E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78AD6-6C61-3697-2C72-090E7981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2255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25ED-71BE-7E8A-8CA9-72887A81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43E76-1C79-2DBB-4896-D462D743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3B621-C12C-C4FD-DED4-F11053E7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5377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E7FC-AA69-7C6C-20E4-F9A0BB5B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1094-F0AC-0DF0-2E6B-4D9A0DDE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E079-9351-8E23-3BD3-330F7C5B7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21CD9-B59E-335E-4795-A850F97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87059-EF0A-7C61-E5C8-AB8169D5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4D3E-06B0-2FD5-FF2B-4947CA0F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200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9C17-C5F5-55EC-26E2-7538CEFB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2A991-5DC9-2771-99AA-6027BA7F5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C539-9BE3-556F-304A-A87016C0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FC5D5-7936-D911-D72B-27EC7D8B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BF359-ED76-7814-9559-6F799F5A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E6D61-CD05-63DF-D945-667930C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649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40B05-1626-74AF-2252-66CD34E8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118E-8DC1-F22D-383E-93FD75C7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1540-79D0-8E7D-B883-4BBC7EF55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377B-D984-7F4B-89B4-5F8833AE530A}" type="datetimeFigureOut">
              <a:rPr lang="en-NO" smtClean="0"/>
              <a:t>27/10/2022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5A41-2457-693B-8370-7D69576B2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4215-7ED1-92A7-D24C-E353D0AB4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99A15-AF54-054E-9F7F-6C6D0D3800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146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7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9F8DC24-2794-AB37-9465-0B863F7953DF}"/>
              </a:ext>
            </a:extLst>
          </p:cNvPr>
          <p:cNvGrpSpPr/>
          <p:nvPr/>
        </p:nvGrpSpPr>
        <p:grpSpPr>
          <a:xfrm>
            <a:off x="-24757604" y="-5221188"/>
            <a:ext cx="35109029" cy="12923316"/>
            <a:chOff x="7599281" y="-24097389"/>
            <a:chExt cx="35109029" cy="1292331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AFD8FBB-3C10-87AD-3EA5-60FEC05548D5}"/>
                </a:ext>
              </a:extLst>
            </p:cNvPr>
            <p:cNvSpPr/>
            <p:nvPr/>
          </p:nvSpPr>
          <p:spPr>
            <a:xfrm>
              <a:off x="34946804" y="-13872939"/>
              <a:ext cx="7604742" cy="253034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871AE3-2C47-1D3E-1381-85BBB83EA5A6}"/>
                </a:ext>
              </a:extLst>
            </p:cNvPr>
            <p:cNvSpPr txBox="1"/>
            <p:nvPr/>
          </p:nvSpPr>
          <p:spPr>
            <a:xfrm>
              <a:off x="35540399" y="-13172482"/>
              <a:ext cx="64175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latin typeface="Arial" panose="020B0604020202020204" pitchFamily="34" charset="0"/>
                  <a:cs typeface="Arial" panose="020B0604020202020204" pitchFamily="34" charset="0"/>
                </a:rPr>
                <a:t>20% Test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2EB4871-9324-6D17-57E0-A7005447A74C}"/>
                </a:ext>
              </a:extLst>
            </p:cNvPr>
            <p:cNvSpPr/>
            <p:nvPr/>
          </p:nvSpPr>
          <p:spPr>
            <a:xfrm>
              <a:off x="7641256" y="-22781238"/>
              <a:ext cx="9432713" cy="1160716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683ABE5-B609-DAF8-960C-0C889F6E7743}"/>
                    </a:ext>
                  </a:extLst>
                </p:cNvPr>
                <p:cNvSpPr txBox="1"/>
                <p:nvPr/>
              </p:nvSpPr>
              <p:spPr>
                <a:xfrm>
                  <a:off x="8420269" y="-20606024"/>
                  <a:ext cx="7361207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Probe parameters: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:r>
                    <a:rPr lang="nb-NO" sz="6000" noProof="1">
                      <a:latin typeface="Arial" panose="020B0604020202020204" pitchFamily="34" charset="0"/>
                      <a:cs typeface="Arial" panose="020B0604020202020204" pitchFamily="34" charset="0"/>
                    </a:rPr>
                    <a:t>Probe</a:t>
                  </a:r>
                  <a:r>
                    <a:rPr lang="nb-NO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Geometries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nb-NO" sz="6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nb-NO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NO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683ABE5-B609-DAF8-960C-0C889F6E7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269" y="-20606024"/>
                  <a:ext cx="7361207" cy="3785652"/>
                </a:xfrm>
                <a:prstGeom prst="rect">
                  <a:avLst/>
                </a:prstGeom>
                <a:blipFill>
                  <a:blip r:embed="rId3"/>
                  <a:stretch>
                    <a:fillRect l="-5000" t="-4682" r="-327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5B1AAAB-FB09-5E22-C944-7D3F2BDCCCA8}"/>
                </a:ext>
              </a:extLst>
            </p:cNvPr>
            <p:cNvSpPr/>
            <p:nvPr/>
          </p:nvSpPr>
          <p:spPr>
            <a:xfrm>
              <a:off x="34946805" y="-22901479"/>
              <a:ext cx="7604742" cy="68129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0E341F-C65E-9960-E32F-4D92A8844D30}"/>
                    </a:ext>
                  </a:extLst>
                </p:cNvPr>
                <p:cNvSpPr txBox="1"/>
                <p:nvPr/>
              </p:nvSpPr>
              <p:spPr>
                <a:xfrm>
                  <a:off x="8433864" y="-17543486"/>
                  <a:ext cx="7811720" cy="5706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Ionospheric plasma parameters: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nb-NO" sz="6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nb-NO" sz="6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[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nb-NO" sz="6000" b="0" i="0" smtClean="0">
                          <a:latin typeface="Cambria Math" panose="02040503050406030204" pitchFamily="18" charset="0"/>
                        </a:rPr>
                        <m:t>− </m:t>
                      </m:r>
                    </m:oMath>
                  </a14:m>
                  <a:endParaRPr lang="nb-NO" sz="6000" b="0" i="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6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nb-NO" sz="6000" i="1">
                              <a:latin typeface="Cambria Math" panose="02040503050406030204" pitchFamily="18" charset="0"/>
                            </a:rPr>
                            <m:t>3∗10</m:t>
                          </m:r>
                        </m:e>
                        <m:sup>
                          <m:r>
                            <a:rPr lang="nb-NO" sz="6000" i="1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sSup>
                        <m:sSupPr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a14:m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]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nb-NO" sz="6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[300 – 2800 K]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nb-NO" sz="6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[-2 – 0 V] </a:t>
                  </a:r>
                  <a:endParaRPr lang="en-NO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0E341F-C65E-9960-E32F-4D92A8844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864" y="-17543486"/>
                  <a:ext cx="7811720" cy="5706242"/>
                </a:xfrm>
                <a:prstGeom prst="rect">
                  <a:avLst/>
                </a:prstGeom>
                <a:blipFill>
                  <a:blip r:embed="rId4"/>
                  <a:stretch>
                    <a:fillRect l="-4708" t="-3333" b="-4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C358B4D-4972-F4C4-9E35-2CB5A3F85DBB}"/>
                </a:ext>
              </a:extLst>
            </p:cNvPr>
            <p:cNvSpPr/>
            <p:nvPr/>
          </p:nvSpPr>
          <p:spPr>
            <a:xfrm>
              <a:off x="34946805" y="-15950247"/>
              <a:ext cx="7604742" cy="193899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903E996-ED5B-485C-9088-EC7F94DA86E7}"/>
                </a:ext>
              </a:extLst>
            </p:cNvPr>
            <p:cNvSpPr/>
            <p:nvPr/>
          </p:nvSpPr>
          <p:spPr>
            <a:xfrm>
              <a:off x="25306734" y="-19585706"/>
              <a:ext cx="5405762" cy="52252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D47600-7915-2806-35E9-08B7F7028185}"/>
                </a:ext>
              </a:extLst>
            </p:cNvPr>
            <p:cNvSpPr txBox="1"/>
            <p:nvPr/>
          </p:nvSpPr>
          <p:spPr>
            <a:xfrm>
              <a:off x="27592825" y="-19296392"/>
              <a:ext cx="69562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  <a:p>
              <a:endParaRPr lang="en-NO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600743-A27E-E88E-2C83-ED218981BA36}"/>
                </a:ext>
              </a:extLst>
            </p:cNvPr>
            <p:cNvSpPr txBox="1"/>
            <p:nvPr/>
          </p:nvSpPr>
          <p:spPr>
            <a:xfrm>
              <a:off x="26521024" y="-16795971"/>
              <a:ext cx="314457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6000" dirty="0">
                  <a:latin typeface="Arial" panose="020B0604020202020204" pitchFamily="34" charset="0"/>
                  <a:cs typeface="Arial" panose="020B0604020202020204" pitchFamily="34" charset="0"/>
                </a:rPr>
                <a:t>derived currents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5D7F4B-97D9-916A-1CC8-B9F5F1A8D97B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17073969" y="-16977655"/>
              <a:ext cx="8232765" cy="4568"/>
            </a:xfrm>
            <a:prstGeom prst="straightConnector1">
              <a:avLst/>
            </a:prstGeom>
            <a:ln w="1016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17C622-4417-BECA-ECBD-D7B2B141434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712496" y="-16973087"/>
              <a:ext cx="4276330" cy="0"/>
            </a:xfrm>
            <a:prstGeom prst="straightConnector1">
              <a:avLst/>
            </a:prstGeom>
            <a:ln w="1016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7A1753-19E2-73D8-5B14-645E88FC8212}"/>
                </a:ext>
              </a:extLst>
            </p:cNvPr>
            <p:cNvSpPr txBox="1"/>
            <p:nvPr/>
          </p:nvSpPr>
          <p:spPr>
            <a:xfrm>
              <a:off x="35095532" y="-18429351"/>
              <a:ext cx="7307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latin typeface="Arial" panose="020B0604020202020204" pitchFamily="34" charset="0"/>
                  <a:cs typeface="Arial" panose="020B0604020202020204" pitchFamily="34" charset="0"/>
                </a:rPr>
                <a:t>70% Training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3720F6-DA06-7027-D0AC-9AD5B643BD7E}"/>
                </a:ext>
              </a:extLst>
            </p:cNvPr>
            <p:cNvSpPr txBox="1"/>
            <p:nvPr/>
          </p:nvSpPr>
          <p:spPr>
            <a:xfrm>
              <a:off x="34790038" y="-15395204"/>
              <a:ext cx="79182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latin typeface="Arial" panose="020B0604020202020204" pitchFamily="34" charset="0"/>
                  <a:cs typeface="Arial" panose="020B0604020202020204" pitchFamily="34" charset="0"/>
                </a:rPr>
                <a:t>10% Validation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C8F121-E3D2-3606-632F-ED14152B00A4}"/>
                </a:ext>
              </a:extLst>
            </p:cNvPr>
            <p:cNvSpPr txBox="1"/>
            <p:nvPr/>
          </p:nvSpPr>
          <p:spPr>
            <a:xfrm>
              <a:off x="9087449" y="-22047821"/>
              <a:ext cx="736120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7200" dirty="0">
                  <a:latin typeface="Arial" panose="020B0604020202020204" pitchFamily="34" charset="0"/>
                  <a:cs typeface="Arial" panose="020B0604020202020204" pitchFamily="34" charset="0"/>
                </a:rPr>
                <a:t>Synthetic Data:</a:t>
              </a:r>
            </a:p>
            <a:p>
              <a:endParaRPr lang="en-NO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A61818-BEC6-BD91-5BA9-76B7B33D7FD8}"/>
                </a:ext>
              </a:extLst>
            </p:cNvPr>
            <p:cNvSpPr txBox="1"/>
            <p:nvPr/>
          </p:nvSpPr>
          <p:spPr>
            <a:xfrm>
              <a:off x="18488977" y="-19585706"/>
              <a:ext cx="6225420" cy="484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Langmuir Library:</a:t>
              </a:r>
            </a:p>
            <a:p>
              <a:endParaRPr lang="en-GB" sz="5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5500" dirty="0">
                  <a:latin typeface="Arial" panose="020B0604020202020204" pitchFamily="34" charset="0"/>
                  <a:cs typeface="Arial" panose="020B0604020202020204" pitchFamily="34" charset="0"/>
                </a:rPr>
                <a:t>Finite length model</a:t>
              </a:r>
            </a:p>
            <a:p>
              <a:r>
                <a:rPr lang="en-GB" sz="5500" dirty="0">
                  <a:latin typeface="Arial" panose="020B0604020202020204" pitchFamily="34" charset="0"/>
                  <a:cs typeface="Arial" panose="020B0604020202020204" pitchFamily="34" charset="0"/>
                </a:rPr>
                <a:t>Finite radius model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D9AAE12-14A2-820A-E363-3E596DC90A01}"/>
                    </a:ext>
                  </a:extLst>
                </p:cNvPr>
                <p:cNvSpPr txBox="1"/>
                <p:nvPr/>
              </p:nvSpPr>
              <p:spPr>
                <a:xfrm>
                  <a:off x="31456962" y="-18173755"/>
                  <a:ext cx="6284064" cy="1196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72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r>
                    <a:rPr lang="en-GB" sz="7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&amp;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b-NO" sz="72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b-NO" sz="7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nb-NO" sz="72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D9AAE12-14A2-820A-E363-3E596DC90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6962" y="-18173755"/>
                  <a:ext cx="6284064" cy="1196099"/>
                </a:xfrm>
                <a:prstGeom prst="rect">
                  <a:avLst/>
                </a:prstGeom>
                <a:blipFill>
                  <a:blip r:embed="rId5"/>
                  <a:stretch>
                    <a:fillRect l="-3226" t="-20000" b="-41053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FDFB670-23C7-4602-2E96-9B85B52B6A65}"/>
                </a:ext>
              </a:extLst>
            </p:cNvPr>
            <p:cNvSpPr txBox="1"/>
            <p:nvPr/>
          </p:nvSpPr>
          <p:spPr>
            <a:xfrm>
              <a:off x="7599281" y="-24097389"/>
              <a:ext cx="62254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STEP 1:</a:t>
              </a:r>
              <a:endParaRPr lang="en-GB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0F2C5A8-D0D9-44C5-4A40-705F7ACF84A6}"/>
                </a:ext>
              </a:extLst>
            </p:cNvPr>
            <p:cNvSpPr txBox="1"/>
            <p:nvPr/>
          </p:nvSpPr>
          <p:spPr>
            <a:xfrm>
              <a:off x="35268488" y="-21664385"/>
              <a:ext cx="72238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Synthetic Data:</a:t>
              </a: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D2D6F4E-D748-9860-925C-754824798A1B}"/>
              </a:ext>
            </a:extLst>
          </p:cNvPr>
          <p:cNvGrpSpPr/>
          <p:nvPr/>
        </p:nvGrpSpPr>
        <p:grpSpPr>
          <a:xfrm>
            <a:off x="-24757604" y="9641344"/>
            <a:ext cx="34952265" cy="12995158"/>
            <a:chOff x="-24757604" y="9641344"/>
            <a:chExt cx="34952265" cy="12995158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A8440408-6510-A6FE-098A-1C63AA886791}"/>
                </a:ext>
              </a:extLst>
            </p:cNvPr>
            <p:cNvSpPr/>
            <p:nvPr/>
          </p:nvSpPr>
          <p:spPr>
            <a:xfrm>
              <a:off x="2938597" y="10834400"/>
              <a:ext cx="7256064" cy="11607165"/>
            </a:xfrm>
            <a:prstGeom prst="roundRect">
              <a:avLst/>
            </a:prstGeom>
            <a:solidFill>
              <a:srgbClr val="FF2600">
                <a:alpha val="50196"/>
              </a:srgb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F493422-E3C0-7443-77E6-8A55F2A8D779}"/>
                    </a:ext>
                  </a:extLst>
                </p:cNvPr>
                <p:cNvSpPr txBox="1"/>
                <p:nvPr/>
              </p:nvSpPr>
              <p:spPr>
                <a:xfrm>
                  <a:off x="-2182557" y="12085589"/>
                  <a:ext cx="2689166" cy="2877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7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nb-NO" sz="7200" b="0" i="1" smtClean="0">
                                <a:latin typeface="Cambria Math" panose="02040503050406030204" pitchFamily="18" charset="0"/>
                              </a:rPr>
                              <m:t>𝐼𝑅𝐼</m:t>
                            </m:r>
                          </m:sub>
                        </m:sSub>
                      </m:oMath>
                    </m:oMathPara>
                  </a14:m>
                  <a:endParaRPr lang="nb-NO" sz="72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GB" sz="3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GB" sz="7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sz="72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nb-NO" sz="72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72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sub>
                          </m:sSub>
                        </m:e>
                        <m:sub>
                          <m:r>
                            <a:rPr lang="nb-NO" sz="7200" b="0" i="1" smtClean="0">
                              <a:latin typeface="Cambria Math" panose="02040503050406030204" pitchFamily="18" charset="0"/>
                            </a:rPr>
                            <m:t>𝐼𝑅𝐼</m:t>
                          </m:r>
                        </m:sub>
                      </m:sSub>
                    </m:oMath>
                  </a14:m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F493422-E3C0-7443-77E6-8A55F2A8D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82557" y="12085589"/>
                  <a:ext cx="2689166" cy="2877006"/>
                </a:xfrm>
                <a:prstGeom prst="rect">
                  <a:avLst/>
                </a:prstGeom>
                <a:blipFill>
                  <a:blip r:embed="rId6"/>
                  <a:stretch>
                    <a:fillRect b="-528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33274E3-B88D-A8FF-C269-C6B0FCB8131B}"/>
                </a:ext>
              </a:extLst>
            </p:cNvPr>
            <p:cNvSpPr txBox="1"/>
            <p:nvPr/>
          </p:nvSpPr>
          <p:spPr>
            <a:xfrm>
              <a:off x="-15111526" y="10841673"/>
              <a:ext cx="6646084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Langmuir Library:</a:t>
              </a:r>
            </a:p>
            <a:p>
              <a:endParaRPr lang="en-GB" sz="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5500" dirty="0">
                  <a:latin typeface="Arial" panose="020B0604020202020204" pitchFamily="34" charset="0"/>
                  <a:cs typeface="Arial" panose="020B0604020202020204" pitchFamily="34" charset="0"/>
                </a:rPr>
                <a:t>Finite length model</a:t>
              </a:r>
            </a:p>
            <a:p>
              <a:r>
                <a:rPr lang="en-GB" sz="5500" dirty="0">
                  <a:latin typeface="Arial" panose="020B0604020202020204" pitchFamily="34" charset="0"/>
                  <a:cs typeface="Arial" panose="020B0604020202020204" pitchFamily="34" charset="0"/>
                </a:rPr>
                <a:t>Finite radius model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E08F0672-5453-6DA0-640E-BEEAACE26FBA}"/>
                </a:ext>
              </a:extLst>
            </p:cNvPr>
            <p:cNvSpPr/>
            <p:nvPr/>
          </p:nvSpPr>
          <p:spPr>
            <a:xfrm>
              <a:off x="-24715628" y="10897237"/>
              <a:ext cx="8531051" cy="680668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310965F-E524-7139-4208-872CFE08959B}"/>
                </a:ext>
              </a:extLst>
            </p:cNvPr>
            <p:cNvSpPr txBox="1"/>
            <p:nvPr/>
          </p:nvSpPr>
          <p:spPr>
            <a:xfrm>
              <a:off x="-22481680" y="11226784"/>
              <a:ext cx="53289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IRI Data: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E739A6B-1C9A-A249-7514-5CA688ABFC03}"/>
                    </a:ext>
                  </a:extLst>
                </p:cNvPr>
                <p:cNvSpPr txBox="1"/>
                <p:nvPr/>
              </p:nvSpPr>
              <p:spPr>
                <a:xfrm>
                  <a:off x="-23568276" y="12870086"/>
                  <a:ext cx="6804606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Ionospheric plasma parameters: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nb-NO" sz="6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nb-NO" sz="6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nb-NO" sz="6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E739A6B-1C9A-A249-7514-5CA688ABF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568276" y="12870086"/>
                  <a:ext cx="6804606" cy="3785652"/>
                </a:xfrm>
                <a:prstGeom prst="rect">
                  <a:avLst/>
                </a:prstGeom>
                <a:blipFill>
                  <a:blip r:embed="rId7"/>
                  <a:stretch>
                    <a:fillRect l="-5410" t="-5017" r="-8396" b="-869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632F2696-134E-7934-8AE6-4B0518282B84}"/>
                </a:ext>
              </a:extLst>
            </p:cNvPr>
            <p:cNvSpPr/>
            <p:nvPr/>
          </p:nvSpPr>
          <p:spPr>
            <a:xfrm>
              <a:off x="-24715629" y="18018369"/>
              <a:ext cx="8531051" cy="448603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42E7E9-CBB3-9AA0-E28A-72A57F96F3B5}"/>
                    </a:ext>
                  </a:extLst>
                </p:cNvPr>
                <p:cNvSpPr txBox="1"/>
                <p:nvPr/>
              </p:nvSpPr>
              <p:spPr>
                <a:xfrm>
                  <a:off x="-23568276" y="18368559"/>
                  <a:ext cx="7025762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Probe parameters: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:r>
                    <a:rPr lang="nb-NO" sz="6000" noProof="1">
                      <a:latin typeface="Arial" panose="020B0604020202020204" pitchFamily="34" charset="0"/>
                      <a:cs typeface="Arial" panose="020B0604020202020204" pitchFamily="34" charset="0"/>
                    </a:rPr>
                    <a:t>Probe</a:t>
                  </a:r>
                  <a:r>
                    <a:rPr lang="nb-NO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Geometries</a:t>
                  </a:r>
                </a:p>
                <a:p>
                  <a:pPr marL="857250" indent="-8572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nb-NO" sz="60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nb-NO" sz="60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nb-NO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42E7E9-CBB3-9AA0-E28A-72A57F96F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568276" y="18368559"/>
                  <a:ext cx="7025762" cy="3785652"/>
                </a:xfrm>
                <a:prstGeom prst="rect">
                  <a:avLst/>
                </a:prstGeom>
                <a:blipFill>
                  <a:blip r:embed="rId8"/>
                  <a:stretch>
                    <a:fillRect l="-5235" t="-5017" b="-869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A9AD64-4BAD-E549-E44E-F557C978B0BC}"/>
                </a:ext>
              </a:extLst>
            </p:cNvPr>
            <p:cNvCxnSpPr>
              <a:cxnSpLocks/>
            </p:cNvCxnSpPr>
            <p:nvPr/>
          </p:nvCxnSpPr>
          <p:spPr>
            <a:xfrm>
              <a:off x="-14734276" y="13381822"/>
              <a:ext cx="6390151" cy="0"/>
            </a:xfrm>
            <a:prstGeom prst="straightConnector1">
              <a:avLst/>
            </a:prstGeom>
            <a:ln w="1016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83C7B26-F9B8-1AF2-FF69-FFB58F93FC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5" y="16193998"/>
              <a:ext cx="1453288" cy="0"/>
            </a:xfrm>
            <a:prstGeom prst="straightConnector1">
              <a:avLst/>
            </a:prstGeom>
            <a:ln w="1016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ight Brace 118">
              <a:extLst>
                <a:ext uri="{FF2B5EF4-FFF2-40B4-BE49-F238E27FC236}">
                  <a16:creationId xmlns:a16="http://schemas.microsoft.com/office/drawing/2014/main" id="{9B9D31F6-1F69-514C-3E46-83D03B618B7E}"/>
                </a:ext>
              </a:extLst>
            </p:cNvPr>
            <p:cNvSpPr/>
            <p:nvPr/>
          </p:nvSpPr>
          <p:spPr>
            <a:xfrm>
              <a:off x="-16184578" y="12492896"/>
              <a:ext cx="1458681" cy="8045258"/>
            </a:xfrm>
            <a:prstGeom prst="rightBrace">
              <a:avLst>
                <a:gd name="adj1" fmla="val 0"/>
                <a:gd name="adj2" fmla="val 11138"/>
              </a:avLst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ight Brace 131">
              <a:extLst>
                <a:ext uri="{FF2B5EF4-FFF2-40B4-BE49-F238E27FC236}">
                  <a16:creationId xmlns:a16="http://schemas.microsoft.com/office/drawing/2014/main" id="{3E780044-396B-4F28-4AF2-120F56471740}"/>
                </a:ext>
              </a:extLst>
            </p:cNvPr>
            <p:cNvSpPr/>
            <p:nvPr/>
          </p:nvSpPr>
          <p:spPr>
            <a:xfrm>
              <a:off x="-2153623" y="13532353"/>
              <a:ext cx="5092220" cy="6935181"/>
            </a:xfrm>
            <a:prstGeom prst="rightBrace">
              <a:avLst>
                <a:gd name="adj1" fmla="val 0"/>
                <a:gd name="adj2" fmla="val 38369"/>
              </a:avLst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59FC32F-9448-9587-85F7-6C67867D4C1F}"/>
                    </a:ext>
                  </a:extLst>
                </p:cNvPr>
                <p:cNvSpPr txBox="1"/>
                <p:nvPr/>
              </p:nvSpPr>
              <p:spPr>
                <a:xfrm>
                  <a:off x="3858252" y="12322969"/>
                  <a:ext cx="5769273" cy="94205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6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Predict Te</a:t>
                  </a:r>
                </a:p>
                <a:p>
                  <a:pPr algn="ctr"/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𝐼𝑅𝐼</m:t>
                          </m:r>
                        </m:sub>
                      </m:sSub>
                    </m:oMath>
                  </a14:m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GB" sz="6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Compare:</a:t>
                  </a:r>
                </a:p>
                <a:p>
                  <a:pPr algn="ctr"/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sz="6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nb-NO" sz="6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6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sub>
                          </m:sSub>
                        </m:e>
                        <m:sub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𝑃𝑟𝑒𝑑𝑖𝑐𝑡</m:t>
                          </m:r>
                        </m:sub>
                      </m:sSub>
                    </m:oMath>
                  </a14:m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sz="6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nb-NO" sz="6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60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sub>
                          </m:sSub>
                        </m:e>
                        <m:sub>
                          <m:r>
                            <a:rPr lang="nb-NO" sz="6000" b="0" i="1" smtClean="0">
                              <a:latin typeface="Cambria Math" panose="02040503050406030204" pitchFamily="18" charset="0"/>
                            </a:rPr>
                            <m:t>𝐼𝑅𝐼</m:t>
                          </m:r>
                        </m:sub>
                      </m:sSub>
                    </m:oMath>
                  </a14:m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GB" sz="6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Evaluate:</a:t>
                  </a:r>
                </a:p>
                <a:p>
                  <a:pPr algn="ctr"/>
                  <a:r>
                    <a:rPr lang="en-GB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RMSRE &amp; </a:t>
                  </a:r>
                  <a:r>
                    <a:rPr lang="en-GB" sz="6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corr</a:t>
                  </a:r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GB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F59FC32F-9448-9587-85F7-6C67867D4C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252" y="12322969"/>
                  <a:ext cx="5769273" cy="9420528"/>
                </a:xfrm>
                <a:prstGeom prst="rect">
                  <a:avLst/>
                </a:prstGeom>
                <a:blipFill>
                  <a:blip r:embed="rId9"/>
                  <a:stretch>
                    <a:fillRect l="-1099" t="-2019" r="-1319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B6CD69C-1A0E-7FDC-2B6E-6F6531CBEBC6}"/>
                </a:ext>
              </a:extLst>
            </p:cNvPr>
            <p:cNvSpPr txBox="1"/>
            <p:nvPr/>
          </p:nvSpPr>
          <p:spPr>
            <a:xfrm>
              <a:off x="-24757604" y="9641344"/>
              <a:ext cx="62254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Arial" panose="020B0604020202020204" pitchFamily="34" charset="0"/>
                  <a:cs typeface="Arial" panose="020B0604020202020204" pitchFamily="34" charset="0"/>
                </a:rPr>
                <a:t>STEP 3:</a:t>
              </a:r>
              <a:endParaRPr lang="en-GB" sz="6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C7A0F9E-883D-EA16-549E-AB6E1333C7C6}"/>
                </a:ext>
              </a:extLst>
            </p:cNvPr>
            <p:cNvGrpSpPr/>
            <p:nvPr/>
          </p:nvGrpSpPr>
          <p:grpSpPr>
            <a:xfrm>
              <a:off x="-6658761" y="17967603"/>
              <a:ext cx="4485026" cy="4668899"/>
              <a:chOff x="23877463" y="-11941869"/>
              <a:chExt cx="4485026" cy="4668899"/>
            </a:xfrm>
          </p:grpSpPr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BA97100C-1246-0A52-5D0C-E14EC55DFCF9}"/>
                  </a:ext>
                </a:extLst>
              </p:cNvPr>
              <p:cNvSpPr/>
              <p:nvPr/>
            </p:nvSpPr>
            <p:spPr>
              <a:xfrm>
                <a:off x="23877463" y="-11941869"/>
                <a:ext cx="4485026" cy="4668899"/>
              </a:xfrm>
              <a:prstGeom prst="roundRect">
                <a:avLst/>
              </a:prstGeom>
              <a:solidFill>
                <a:srgbClr val="FF7E79">
                  <a:alpha val="50196"/>
                </a:srgb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F392C99-4ABB-9A2A-9D38-8FBEDEA2FD1D}"/>
                  </a:ext>
                </a:extLst>
              </p:cNvPr>
              <p:cNvSpPr txBox="1"/>
              <p:nvPr/>
            </p:nvSpPr>
            <p:spPr>
              <a:xfrm>
                <a:off x="24291432" y="-11111693"/>
                <a:ext cx="355350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Machine Learning Model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B36388D-7F12-5DD3-D545-9393882B4554}"/>
                </a:ext>
              </a:extLst>
            </p:cNvPr>
            <p:cNvGrpSpPr/>
            <p:nvPr/>
          </p:nvGrpSpPr>
          <p:grpSpPr>
            <a:xfrm>
              <a:off x="-8344125" y="10834400"/>
              <a:ext cx="6526666" cy="6731931"/>
              <a:chOff x="-8167599" y="11235618"/>
              <a:chExt cx="6526666" cy="6731931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6D554F2F-BDB3-0136-CD74-9AB7E5072CD7}"/>
                  </a:ext>
                </a:extLst>
              </p:cNvPr>
              <p:cNvGrpSpPr/>
              <p:nvPr/>
            </p:nvGrpSpPr>
            <p:grpSpPr>
              <a:xfrm>
                <a:off x="-8167599" y="11235618"/>
                <a:ext cx="6284065" cy="6731931"/>
                <a:chOff x="-5493857" y="7115279"/>
                <a:chExt cx="6284065" cy="6731931"/>
              </a:xfrm>
            </p:grpSpPr>
            <p:sp>
              <p:nvSpPr>
                <p:cNvPr id="218" name="Rounded Rectangle 217">
                  <a:extLst>
                    <a:ext uri="{FF2B5EF4-FFF2-40B4-BE49-F238E27FC236}">
                      <a16:creationId xmlns:a16="http://schemas.microsoft.com/office/drawing/2014/main" id="{5CE2384E-CAFD-FB24-7995-C53672AE8AA5}"/>
                    </a:ext>
                  </a:extLst>
                </p:cNvPr>
                <p:cNvSpPr/>
                <p:nvPr/>
              </p:nvSpPr>
              <p:spPr>
                <a:xfrm>
                  <a:off x="-5493857" y="7115279"/>
                  <a:ext cx="6284065" cy="67319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C95E54FA-2D1B-3792-ECDD-C92F08FBD4FC}"/>
                    </a:ext>
                  </a:extLst>
                </p:cNvPr>
                <p:cNvSpPr txBox="1"/>
                <p:nvPr/>
              </p:nvSpPr>
              <p:spPr>
                <a:xfrm>
                  <a:off x="-2699638" y="7283883"/>
                  <a:ext cx="695624" cy="33239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  <a:p>
                  <a:endParaRPr lang="en-NO" sz="6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4BE004FB-8CE5-B25F-54AA-FD69F823ED61}"/>
                    </a:ext>
                  </a:extLst>
                </p:cNvPr>
                <p:cNvSpPr txBox="1"/>
                <p:nvPr/>
              </p:nvSpPr>
              <p:spPr>
                <a:xfrm>
                  <a:off x="-3924113" y="9325552"/>
                  <a:ext cx="3144575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nb-NO" sz="6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derived currents</a:t>
                  </a: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9B3AAE0-ECFB-1529-7985-95FF503CBC21}"/>
                  </a:ext>
                </a:extLst>
              </p:cNvPr>
              <p:cNvSpPr txBox="1"/>
              <p:nvPr/>
            </p:nvSpPr>
            <p:spPr>
              <a:xfrm>
                <a:off x="-7837104" y="15784653"/>
                <a:ext cx="6196171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55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Test Robustness</a:t>
                </a:r>
                <a:r>
                  <a:rPr lang="nb-NO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nb-NO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add noise (𝝈)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DC0F26-E4B5-3F4F-F2B3-FA0B5B6EEB2D}"/>
              </a:ext>
            </a:extLst>
          </p:cNvPr>
          <p:cNvGrpSpPr/>
          <p:nvPr/>
        </p:nvGrpSpPr>
        <p:grpSpPr>
          <a:xfrm>
            <a:off x="-24764029" y="-19889880"/>
            <a:ext cx="34958690" cy="12922305"/>
            <a:chOff x="-24764029" y="-19889880"/>
            <a:chExt cx="34958690" cy="12922305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CEEF495-2FBB-9F98-BE7D-BE0D6CF5B350}"/>
                </a:ext>
              </a:extLst>
            </p:cNvPr>
            <p:cNvGrpSpPr/>
            <p:nvPr/>
          </p:nvGrpSpPr>
          <p:grpSpPr>
            <a:xfrm>
              <a:off x="-24764029" y="-19889880"/>
              <a:ext cx="34958690" cy="12922305"/>
              <a:chOff x="-23813102" y="-698927"/>
              <a:chExt cx="34958690" cy="12922305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98FA98F5-2076-2AE4-4E16-7436ED340707}"/>
                  </a:ext>
                </a:extLst>
              </p:cNvPr>
              <p:cNvSpPr/>
              <p:nvPr/>
            </p:nvSpPr>
            <p:spPr>
              <a:xfrm>
                <a:off x="-3626188" y="2847761"/>
                <a:ext cx="4485026" cy="4668899"/>
              </a:xfrm>
              <a:prstGeom prst="roundRect">
                <a:avLst/>
              </a:prstGeom>
              <a:solidFill>
                <a:srgbClr val="FF7E79">
                  <a:alpha val="50196"/>
                </a:srgb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ight Brace 45">
                <a:extLst>
                  <a:ext uri="{FF2B5EF4-FFF2-40B4-BE49-F238E27FC236}">
                    <a16:creationId xmlns:a16="http://schemas.microsoft.com/office/drawing/2014/main" id="{415F273E-D148-67F2-09DE-CA1C1DCD2629}"/>
                  </a:ext>
                </a:extLst>
              </p:cNvPr>
              <p:cNvSpPr/>
              <p:nvPr/>
            </p:nvSpPr>
            <p:spPr>
              <a:xfrm>
                <a:off x="-16970845" y="4215871"/>
                <a:ext cx="3297365" cy="4439616"/>
              </a:xfrm>
              <a:prstGeom prst="rightBrace">
                <a:avLst>
                  <a:gd name="adj1" fmla="val 2065"/>
                  <a:gd name="adj2" fmla="val 23714"/>
                </a:avLst>
              </a:prstGeom>
              <a:ln w="1016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971216B-7B61-72F9-03F2-7764056586D1}"/>
                  </a:ext>
                </a:extLst>
              </p:cNvPr>
              <p:cNvSpPr/>
              <p:nvPr/>
            </p:nvSpPr>
            <p:spPr>
              <a:xfrm>
                <a:off x="-13707190" y="744888"/>
                <a:ext cx="7380826" cy="8892427"/>
              </a:xfrm>
              <a:prstGeom prst="roundRect">
                <a:avLst/>
              </a:prstGeom>
              <a:solidFill>
                <a:srgbClr val="73FDD6">
                  <a:alpha val="50196"/>
                </a:srgb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3B924D-589B-09C8-345D-F62C0194506B}"/>
                  </a:ext>
                </a:extLst>
              </p:cNvPr>
              <p:cNvSpPr txBox="1"/>
              <p:nvPr/>
            </p:nvSpPr>
            <p:spPr>
              <a:xfrm>
                <a:off x="-12896891" y="2164599"/>
                <a:ext cx="5884715" cy="635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200">
                    <a:latin typeface="Arial" panose="020B0604020202020204" pitchFamily="34" charset="0"/>
                    <a:cs typeface="Arial" panose="020B0604020202020204" pitchFamily="34" charset="0"/>
                  </a:rPr>
                  <a:t>NN </a:t>
                </a:r>
                <a:r>
                  <a:rPr lang="en-GB" sz="7200" dirty="0">
                    <a:latin typeface="Arial" panose="020B0604020202020204" pitchFamily="34" charset="0"/>
                    <a:cs typeface="Arial" panose="020B0604020202020204" pitchFamily="34" charset="0"/>
                  </a:rPr>
                  <a:t>layers:</a:t>
                </a:r>
              </a:p>
              <a:p>
                <a:endParaRPr lang="en-GB" sz="5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normalization,</a:t>
                </a: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RELU (80,Dense)</a:t>
                </a: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RELU (80,Dense)</a:t>
                </a:r>
              </a:p>
              <a:p>
                <a:r>
                  <a:rPr lang="en-GB" sz="5500" dirty="0">
                    <a:latin typeface="Arial" panose="020B0604020202020204" pitchFamily="34" charset="0"/>
                    <a:cs typeface="Arial" panose="020B0604020202020204" pitchFamily="34" charset="0"/>
                  </a:rPr>
                  <a:t>RELU (1,Dense)</a:t>
                </a:r>
              </a:p>
              <a:p>
                <a:endParaRPr lang="en-GB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4A3ECD3-41FE-66FD-C6B3-A2AC0F52CA9B}"/>
                  </a:ext>
                </a:extLst>
              </p:cNvPr>
              <p:cNvCxnSpPr>
                <a:cxnSpLocks/>
                <a:stCxn id="49" idx="3"/>
                <a:endCxn id="57" idx="1"/>
              </p:cNvCxnSpPr>
              <p:nvPr/>
            </p:nvCxnSpPr>
            <p:spPr>
              <a:xfrm flipV="1">
                <a:off x="-6326364" y="5182211"/>
                <a:ext cx="2700176" cy="8891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B120B6-DFB2-C73B-87B6-B9AB2C8ADB3E}"/>
                  </a:ext>
                </a:extLst>
              </p:cNvPr>
              <p:cNvSpPr txBox="1"/>
              <p:nvPr/>
            </p:nvSpPr>
            <p:spPr>
              <a:xfrm>
                <a:off x="-3212219" y="3677937"/>
                <a:ext cx="355350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Machine Learning Model</a:t>
                </a:r>
              </a:p>
            </p:txBody>
          </p:sp>
          <p:sp>
            <p:nvSpPr>
              <p:cNvPr id="61" name="Right Brace 60">
                <a:extLst>
                  <a:ext uri="{FF2B5EF4-FFF2-40B4-BE49-F238E27FC236}">
                    <a16:creationId xmlns:a16="http://schemas.microsoft.com/office/drawing/2014/main" id="{2FC71136-C45C-60E4-6B8B-DAF0FCF45B01}"/>
                  </a:ext>
                </a:extLst>
              </p:cNvPr>
              <p:cNvSpPr/>
              <p:nvPr/>
            </p:nvSpPr>
            <p:spPr>
              <a:xfrm>
                <a:off x="858838" y="5039954"/>
                <a:ext cx="3111211" cy="5928964"/>
              </a:xfrm>
              <a:prstGeom prst="rightBrace">
                <a:avLst>
                  <a:gd name="adj1" fmla="val 0"/>
                  <a:gd name="adj2" fmla="val 23488"/>
                </a:avLst>
              </a:prstGeom>
              <a:ln w="1016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546EA37-20DC-B1A8-117C-4E7CA13A0808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-16970846" y="10958207"/>
                <a:ext cx="17829684" cy="10711"/>
              </a:xfrm>
              <a:prstGeom prst="straightConnector1">
                <a:avLst/>
              </a:prstGeom>
              <a:ln w="1016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891452A0-2D25-ECF0-4F7B-78EEE6E0C541}"/>
                  </a:ext>
                </a:extLst>
              </p:cNvPr>
              <p:cNvSpPr/>
              <p:nvPr/>
            </p:nvSpPr>
            <p:spPr>
              <a:xfrm>
                <a:off x="3921712" y="744888"/>
                <a:ext cx="7223876" cy="11239069"/>
              </a:xfrm>
              <a:prstGeom prst="roundRect">
                <a:avLst/>
              </a:prstGeom>
              <a:solidFill>
                <a:srgbClr val="FF2600">
                  <a:alpha val="50196"/>
                </a:srgb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663E571-21F0-6E46-B53D-519636854654}"/>
                      </a:ext>
                    </a:extLst>
                  </p:cNvPr>
                  <p:cNvSpPr txBox="1"/>
                  <p:nvPr/>
                </p:nvSpPr>
                <p:spPr>
                  <a:xfrm>
                    <a:off x="4888872" y="2051814"/>
                    <a:ext cx="5369013" cy="85920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6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Predict Te</a:t>
                    </a: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GB" sz="6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Compare:</a:t>
                    </a: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sz="60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nb-NO" sz="60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nb-NO" sz="60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sub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𝑃𝑟𝑒𝑑𝑖𝑐𝑡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6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nb-NO" sz="60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nb-NO" sz="60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nb-NO" sz="60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sub>
                            <m:r>
                              <a:rPr lang="nb-NO" sz="6000" b="0" i="1" smtClean="0"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</m:sub>
                        </m:sSub>
                      </m:oMath>
                    </a14:m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GB" sz="6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Evaluate:</a:t>
                    </a:r>
                  </a:p>
                  <a:p>
                    <a:pPr algn="ctr"/>
                    <a:r>
                      <a: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RMSRE &amp; </a:t>
                    </a:r>
                    <a:r>
                      <a:rPr lang="en-GB" sz="60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corr</a:t>
                    </a:r>
                    <a:endParaRPr lang="en-GB" sz="6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663E571-21F0-6E46-B53D-5196368546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8872" y="2051814"/>
                    <a:ext cx="5369013" cy="859209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01" t="-2212" r="-5201" b="-3835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83593A8E-B0E5-1E74-D8E0-B3062CB8A061}"/>
                  </a:ext>
                </a:extLst>
              </p:cNvPr>
              <p:cNvGrpSpPr/>
              <p:nvPr/>
            </p:nvGrpSpPr>
            <p:grpSpPr>
              <a:xfrm>
                <a:off x="-23806677" y="604160"/>
                <a:ext cx="6835831" cy="11619218"/>
                <a:chOff x="-22378006" y="604167"/>
                <a:chExt cx="6835831" cy="11619218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F44B41AC-5C21-411A-C387-6CCC65AA4C43}"/>
                    </a:ext>
                  </a:extLst>
                </p:cNvPr>
                <p:cNvSpPr/>
                <p:nvPr/>
              </p:nvSpPr>
              <p:spPr>
                <a:xfrm>
                  <a:off x="-22287272" y="7557604"/>
                  <a:ext cx="6706844" cy="1938992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762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3928A291-9812-7877-1CB5-FE0B852AD64A}"/>
                    </a:ext>
                  </a:extLst>
                </p:cNvPr>
                <p:cNvGrpSpPr/>
                <p:nvPr/>
              </p:nvGrpSpPr>
              <p:grpSpPr>
                <a:xfrm>
                  <a:off x="-22378006" y="604167"/>
                  <a:ext cx="6835831" cy="11619218"/>
                  <a:chOff x="-22378006" y="604167"/>
                  <a:chExt cx="6835831" cy="11619218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97D9430D-FEE1-FD89-7368-9219892EE83A}"/>
                      </a:ext>
                    </a:extLst>
                  </p:cNvPr>
                  <p:cNvSpPr/>
                  <p:nvPr/>
                </p:nvSpPr>
                <p:spPr>
                  <a:xfrm>
                    <a:off x="-22378006" y="9693042"/>
                    <a:ext cx="6835831" cy="2530343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762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O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F8F2CF75-5FC2-29DA-7FBC-A8815A2A6EF1}"/>
                      </a:ext>
                    </a:extLst>
                  </p:cNvPr>
                  <p:cNvGrpSpPr/>
                  <p:nvPr/>
                </p:nvGrpSpPr>
                <p:grpSpPr>
                  <a:xfrm>
                    <a:off x="-22378006" y="604167"/>
                    <a:ext cx="6797579" cy="11323028"/>
                    <a:chOff x="-22378006" y="604167"/>
                    <a:chExt cx="6797579" cy="11323028"/>
                  </a:xfrm>
                </p:grpSpPr>
                <p:sp>
                  <p:nvSpPr>
                    <p:cNvPr id="40" name="Rounded Rectangle 39">
                      <a:extLst>
                        <a:ext uri="{FF2B5EF4-FFF2-40B4-BE49-F238E27FC236}">
                          <a16:creationId xmlns:a16="http://schemas.microsoft.com/office/drawing/2014/main" id="{943582C1-D329-EB39-D68C-C8D05BDCD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287272" y="604167"/>
                      <a:ext cx="6706845" cy="681291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762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O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44A2B18-4F2E-CE0F-8113-11393AC09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2378006" y="7686653"/>
                      <a:ext cx="3553506" cy="19389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GB" sz="6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GB" sz="6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0225F6A8-A8D2-1574-ABE2-3ABEA452BF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0433452" y="9871283"/>
                      <a:ext cx="1869329" cy="2055912"/>
                      <a:chOff x="-19864592" y="9871283"/>
                      <a:chExt cx="1869329" cy="205591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1FA849D8-5C36-D601-000B-3D677583459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19234017" y="9871283"/>
                            <a:ext cx="1238754" cy="10345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6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nb-NO" sz="6000" b="0" i="1" smtClean="0">
                                          <a:latin typeface="Cambria Math" panose="02040503050406030204" pitchFamily="18" charset="0"/>
                                        </a:rPr>
                                        <m:t>𝑇𝑒𝑠𝑡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6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1FA849D8-5C36-D601-000B-3D677583459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9234017" y="9871283"/>
                            <a:ext cx="1238754" cy="1034521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13265" r="-37755" b="-853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NO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68" name="TextBox 67">
                            <a:extLst>
                              <a:ext uri="{FF2B5EF4-FFF2-40B4-BE49-F238E27FC236}">
                                <a16:creationId xmlns:a16="http://schemas.microsoft.com/office/drawing/2014/main" id="{4092C939-AEA0-CE39-1C6C-BEF51FE730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19864592" y="10816635"/>
                            <a:ext cx="1238754" cy="111056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nb-NO" sz="6000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sz="6000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nb-NO" sz="6000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nb-NO" sz="6000" b="0" i="1" smtClean="0">
                                          <a:latin typeface="Cambria Math" panose="02040503050406030204" pitchFamily="18" charset="0"/>
                                        </a:rPr>
                                        <m:t>𝑇𝑒𝑠𝑡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6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68" name="TextBox 67">
                            <a:extLst>
                              <a:ext uri="{FF2B5EF4-FFF2-40B4-BE49-F238E27FC236}">
                                <a16:creationId xmlns:a16="http://schemas.microsoft.com/office/drawing/2014/main" id="{4092C939-AEA0-CE39-1C6C-BEF51FE7306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9864592" y="10816635"/>
                            <a:ext cx="1238754" cy="1110560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13131" r="-72727" b="-1136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NO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66E5F91E-B206-97FD-848C-7228216211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0849982" y="7520757"/>
                      <a:ext cx="1832053" cy="1921344"/>
                      <a:chOff x="-20220439" y="7577123"/>
                      <a:chExt cx="1832053" cy="1921344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TextBox 68">
                            <a:extLst>
                              <a:ext uri="{FF2B5EF4-FFF2-40B4-BE49-F238E27FC236}">
                                <a16:creationId xmlns:a16="http://schemas.microsoft.com/office/drawing/2014/main" id="{0E9C2538-D341-2844-E5C6-47D442C10BE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19627140" y="7577123"/>
                            <a:ext cx="1238754" cy="10345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6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nb-NO" sz="6000" b="0" i="1" smtClean="0">
                                          <a:latin typeface="Cambria Math" panose="02040503050406030204" pitchFamily="18" charset="0"/>
                                        </a:rPr>
                                        <m:t>𝑉𝑎𝑙𝑖𝑑𝑎𝑡𝑒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6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9" name="TextBox 68">
                            <a:extLst>
                              <a:ext uri="{FF2B5EF4-FFF2-40B4-BE49-F238E27FC236}">
                                <a16:creationId xmlns:a16="http://schemas.microsoft.com/office/drawing/2014/main" id="{0E9C2538-D341-2844-E5C6-47D442C10BE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9627140" y="7577123"/>
                            <a:ext cx="1238754" cy="1034521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13131" r="-130303" b="-97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NO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E5B05CEB-8DF3-40D6-7347-F409CE9176E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20220439" y="8387650"/>
                            <a:ext cx="1238754" cy="111081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nb-NO" sz="6000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sz="6000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nb-NO" sz="6000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nb-NO" sz="6000" b="0" i="1" smtClean="0">
                                          <a:latin typeface="Cambria Math" panose="02040503050406030204" pitchFamily="18" charset="0"/>
                                        </a:rPr>
                                        <m:t>𝑉𝑎𝑙𝑖𝑑𝑎𝑡𝑒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6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E5B05CEB-8DF3-40D6-7347-F409CE9176E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20220439" y="8387650"/>
                            <a:ext cx="1238754" cy="1110817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 l="-13131" r="-166667" b="-1136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NO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83" name="Group 182">
                      <a:extLst>
                        <a:ext uri="{FF2B5EF4-FFF2-40B4-BE49-F238E27FC236}">
                          <a16:creationId xmlns:a16="http://schemas.microsoft.com/office/drawing/2014/main" id="{183894DB-89FF-65D3-86C6-9BDDBDB484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0355275" y="4078773"/>
                      <a:ext cx="1834912" cy="2011516"/>
                      <a:chOff x="-20124191" y="4130327"/>
                      <a:chExt cx="1834912" cy="2011516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1" name="TextBox 70">
                            <a:extLst>
                              <a:ext uri="{FF2B5EF4-FFF2-40B4-BE49-F238E27FC236}">
                                <a16:creationId xmlns:a16="http://schemas.microsoft.com/office/drawing/2014/main" id="{E0417FCA-5339-3011-9920-1D07AAD6A5B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19528033" y="4130327"/>
                            <a:ext cx="1238754" cy="101566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6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nb-NO" sz="6000" b="0" i="1" smtClean="0">
                                          <a:latin typeface="Cambria Math" panose="02040503050406030204" pitchFamily="18" charset="0"/>
                                        </a:rPr>
                                        <m:t>𝑇𝑟𝑎𝑖𝑛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6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1" name="TextBox 70">
                            <a:extLst>
                              <a:ext uri="{FF2B5EF4-FFF2-40B4-BE49-F238E27FC236}">
                                <a16:creationId xmlns:a16="http://schemas.microsoft.com/office/drawing/2014/main" id="{E0417FCA-5339-3011-9920-1D07AAD6A5B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9528033" y="4130327"/>
                            <a:ext cx="1238754" cy="1015663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 l="-13131" r="-67677" b="-11111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NO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72" name="TextBox 71">
                            <a:extLst>
                              <a:ext uri="{FF2B5EF4-FFF2-40B4-BE49-F238E27FC236}">
                                <a16:creationId xmlns:a16="http://schemas.microsoft.com/office/drawing/2014/main" id="{6677351C-CDD3-54AB-5F94-56E549B2585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20124191" y="5031283"/>
                            <a:ext cx="1238754" cy="111056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nb-NO" sz="6000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sz="6000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nb-NO" sz="6000" i="1" dirty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nb-NO" sz="6000" b="0" i="1" smtClean="0">
                                          <a:latin typeface="Cambria Math" panose="02040503050406030204" pitchFamily="18" charset="0"/>
                                        </a:rPr>
                                        <m:t>𝑇𝑟𝑎𝑖𝑛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6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72" name="TextBox 71">
                            <a:extLst>
                              <a:ext uri="{FF2B5EF4-FFF2-40B4-BE49-F238E27FC236}">
                                <a16:creationId xmlns:a16="http://schemas.microsoft.com/office/drawing/2014/main" id="{6677351C-CDD3-54AB-5F94-56E549B2585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20124191" y="5031283"/>
                            <a:ext cx="1238754" cy="1110560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 l="-14286" r="-105102" b="-12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NO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F945784F-34C1-B87C-5ABE-D86531A4C7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2195792" y="1174990"/>
                      <a:ext cx="6341416" cy="23083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7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Synthetic Data:</a:t>
                      </a:r>
                    </a:p>
                  </p:txBody>
                </p:sp>
              </p:grpSp>
            </p:grp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F5BD88D-89AF-2E49-6250-A7B6FB7A0E1D}"/>
                  </a:ext>
                </a:extLst>
              </p:cNvPr>
              <p:cNvSpPr txBox="1"/>
              <p:nvPr/>
            </p:nvSpPr>
            <p:spPr>
              <a:xfrm>
                <a:off x="-23813102" y="-698927"/>
                <a:ext cx="62254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72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2:</a:t>
                </a:r>
                <a:endParaRPr lang="en-GB" sz="6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4DB567F-2FCC-F83B-5902-ABC160D795E8}"/>
                  </a:ext>
                </a:extLst>
              </p:cNvPr>
              <p:cNvSpPr txBox="1"/>
              <p:nvPr/>
            </p:nvSpPr>
            <p:spPr>
              <a:xfrm>
                <a:off x="-3396343" y="280851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NO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F39C0A8-BD38-0C4C-8AB4-6639C4076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5" y="-12760473"/>
              <a:ext cx="1605663" cy="11811"/>
            </a:xfrm>
            <a:prstGeom prst="straightConnector1">
              <a:avLst/>
            </a:prstGeom>
            <a:ln w="1016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47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177</Words>
  <Application>Microsoft Macintosh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2022-10-12T08:56:00Z</dcterms:created>
  <dcterms:modified xsi:type="dcterms:W3CDTF">2022-10-28T09:48:23Z</dcterms:modified>
</cp:coreProperties>
</file>