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7" r:id="rId11"/>
    <p:sldId id="288" r:id="rId12"/>
    <p:sldId id="265" r:id="rId13"/>
    <p:sldId id="271" r:id="rId14"/>
    <p:sldId id="266" r:id="rId15"/>
    <p:sldId id="269" r:id="rId16"/>
    <p:sldId id="299" r:id="rId17"/>
    <p:sldId id="300" r:id="rId18"/>
    <p:sldId id="270" r:id="rId19"/>
    <p:sldId id="293" r:id="rId20"/>
    <p:sldId id="301" r:id="rId21"/>
    <p:sldId id="290" r:id="rId22"/>
    <p:sldId id="272" r:id="rId23"/>
    <p:sldId id="273" r:id="rId24"/>
    <p:sldId id="285" r:id="rId25"/>
    <p:sldId id="286" r:id="rId26"/>
    <p:sldId id="283" r:id="rId27"/>
    <p:sldId id="287" r:id="rId28"/>
    <p:sldId id="282" r:id="rId29"/>
    <p:sldId id="302" r:id="rId30"/>
    <p:sldId id="294" r:id="rId31"/>
    <p:sldId id="303" r:id="rId32"/>
    <p:sldId id="276" r:id="rId33"/>
    <p:sldId id="297" r:id="rId34"/>
    <p:sldId id="298" r:id="rId35"/>
    <p:sldId id="304" r:id="rId36"/>
    <p:sldId id="307" r:id="rId37"/>
    <p:sldId id="295" r:id="rId38"/>
    <p:sldId id="305" r:id="rId39"/>
    <p:sldId id="306" r:id="rId40"/>
    <p:sldId id="27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C75"/>
    <a:srgbClr val="FFFFFF"/>
    <a:srgbClr val="00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78554" autoAdjust="0"/>
  </p:normalViewPr>
  <p:slideViewPr>
    <p:cSldViewPr snapToGrid="0">
      <p:cViewPr varScale="1">
        <p:scale>
          <a:sx n="55" d="100"/>
          <a:sy n="55" d="100"/>
        </p:scale>
        <p:origin x="1170" y="60"/>
      </p:cViewPr>
      <p:guideLst/>
    </p:cSldViewPr>
  </p:slideViewPr>
  <p:outlineViewPr>
    <p:cViewPr>
      <p:scale>
        <a:sx n="33" d="100"/>
        <a:sy n="33" d="100"/>
      </p:scale>
      <p:origin x="0" y="-40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4F85-1731-4D90-8733-9AAB78339E08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8AC5-F17A-4C9A-97AC-E622EBA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8AC5-F17A-4C9A-97AC-E622EBA16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2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7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8A8A-2D87-49AD-B620-1498E2ACC596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B6E87-C05F-47E2-A618-20545375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6E675-546B-4AF8-893A-F60DF9DD1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1495532"/>
            <a:ext cx="9596284" cy="1219524"/>
          </a:xfrm>
        </p:spPr>
        <p:txBody>
          <a:bodyPr>
            <a:noAutofit/>
          </a:bodyPr>
          <a:lstStyle/>
          <a:p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PENGENALAN </a:t>
            </a:r>
            <a:r>
              <a:rPr lang="en-US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NOMOR POLISI KENDARAAN PADA DATA VIDEO</a:t>
            </a:r>
            <a:r>
              <a:rPr lang="id-ID" sz="3600" b="1" dirty="0">
                <a:latin typeface="Tw Cen MT Condensed" panose="020B0606020104020203" pitchFamily="34" charset="0"/>
                <a:cs typeface="Arial" panose="020B0604020202020204" pitchFamily="34" charset="0"/>
              </a:rPr>
              <a:t> MENGGUNAKAN CONVOLUTIONAL NEURAL NETWORK</a:t>
            </a:r>
            <a:endParaRPr lang="en-US" sz="3600" dirty="0">
              <a:latin typeface="Tw Cen MT Condensed" panose="020B06060201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238133-ED37-439D-B9AB-C85F5B12F7A6}"/>
              </a:ext>
            </a:extLst>
          </p:cNvPr>
          <p:cNvSpPr/>
          <p:nvPr/>
        </p:nvSpPr>
        <p:spPr>
          <a:xfrm>
            <a:off x="1524000" y="391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659A9"/>
                </a:solidFill>
                <a:latin typeface="Tw Cen MT" panose="020B0602020104020603" pitchFamily="34" charset="0"/>
              </a:rPr>
              <a:t>Dosen </a:t>
            </a:r>
            <a:r>
              <a:rPr lang="en-US" sz="2000" b="1" err="1">
                <a:solidFill>
                  <a:srgbClr val="0659A9"/>
                </a:solidFill>
                <a:latin typeface="Tw Cen MT" panose="020B0602020104020603" pitchFamily="34" charset="0"/>
              </a:rPr>
              <a:t>Pembimbing</a:t>
            </a:r>
            <a:r>
              <a:rPr lang="en-US" sz="2000" b="1">
                <a:solidFill>
                  <a:srgbClr val="7030A0"/>
                </a:solidFill>
                <a:latin typeface="Tw Cen MT" panose="020B0602020104020603" pitchFamily="34" charset="0"/>
              </a:rPr>
              <a:t>:</a:t>
            </a:r>
          </a:p>
          <a:p>
            <a:r>
              <a:rPr lang="en-US" sz="2000" err="1">
                <a:latin typeface="Tw Cen MT" panose="020B0602020104020603" pitchFamily="34" charset="0"/>
              </a:rPr>
              <a:t>Dr.Eng</a:t>
            </a:r>
            <a:r>
              <a:rPr lang="en-US" sz="2000">
                <a:latin typeface="Tw Cen MT" panose="020B0602020104020603" pitchFamily="34" charset="0"/>
              </a:rPr>
              <a:t>. Chastine </a:t>
            </a:r>
            <a:r>
              <a:rPr lang="en-US" sz="2000" err="1">
                <a:latin typeface="Tw Cen MT" panose="020B0602020104020603" pitchFamily="34" charset="0"/>
              </a:rPr>
              <a:t>Fatichah</a:t>
            </a:r>
            <a:r>
              <a:rPr lang="en-US" sz="2000">
                <a:latin typeface="Tw Cen MT" panose="020B0602020104020603" pitchFamily="34" charset="0"/>
              </a:rPr>
              <a:t>, </a:t>
            </a:r>
            <a:r>
              <a:rPr lang="en-US" sz="2000" err="1">
                <a:latin typeface="Tw Cen MT" panose="020B0602020104020603" pitchFamily="34" charset="0"/>
              </a:rPr>
              <a:t>S.Kom</a:t>
            </a:r>
            <a:r>
              <a:rPr lang="en-US" sz="2000">
                <a:latin typeface="Tw Cen MT" panose="020B0602020104020603" pitchFamily="34" charset="0"/>
              </a:rPr>
              <a:t>., </a:t>
            </a:r>
            <a:r>
              <a:rPr lang="en-US" sz="2000" err="1">
                <a:latin typeface="Tw Cen MT" panose="020B0602020104020603" pitchFamily="34" charset="0"/>
              </a:rPr>
              <a:t>M.Kom</a:t>
            </a:r>
            <a:r>
              <a:rPr lang="en-US" sz="2000">
                <a:latin typeface="Tw Cen MT" panose="020B0602020104020603" pitchFamily="34" charset="0"/>
              </a:rPr>
              <a:t>.</a:t>
            </a:r>
          </a:p>
          <a:p>
            <a:r>
              <a:rPr lang="en-US" sz="2000">
                <a:latin typeface="Tw Cen MT" panose="020B0602020104020603" pitchFamily="34" charset="0"/>
              </a:rPr>
              <a:t>NIP. 197512202001122002</a:t>
            </a:r>
          </a:p>
          <a:p>
            <a:endParaRPr lang="en-US" sz="2000">
              <a:latin typeface="Tw Cen MT" panose="020B0602020104020603" pitchFamily="34" charset="0"/>
            </a:endParaRPr>
          </a:p>
          <a:p>
            <a:r>
              <a:rPr lang="en-US" sz="2000">
                <a:latin typeface="Tw Cen MT" panose="020B0602020104020603" pitchFamily="34" charset="0"/>
              </a:rPr>
              <a:t>Dini </a:t>
            </a:r>
            <a:r>
              <a:rPr lang="en-US" sz="2000" err="1">
                <a:latin typeface="Tw Cen MT" panose="020B0602020104020603" pitchFamily="34" charset="0"/>
              </a:rPr>
              <a:t>Adni</a:t>
            </a:r>
            <a:r>
              <a:rPr lang="en-US" sz="2000">
                <a:latin typeface="Tw Cen MT" panose="020B0602020104020603" pitchFamily="34" charset="0"/>
              </a:rPr>
              <a:t> </a:t>
            </a:r>
            <a:r>
              <a:rPr lang="en-US" sz="2000" err="1">
                <a:latin typeface="Tw Cen MT" panose="020B0602020104020603" pitchFamily="34" charset="0"/>
              </a:rPr>
              <a:t>Navastara</a:t>
            </a:r>
            <a:r>
              <a:rPr lang="en-US" sz="2000">
                <a:latin typeface="Tw Cen MT" panose="020B0602020104020603" pitchFamily="34" charset="0"/>
              </a:rPr>
              <a:t>, </a:t>
            </a:r>
            <a:r>
              <a:rPr lang="en-US" sz="2000" err="1">
                <a:latin typeface="Tw Cen MT" panose="020B0602020104020603" pitchFamily="34" charset="0"/>
              </a:rPr>
              <a:t>S.Kom</a:t>
            </a:r>
            <a:r>
              <a:rPr lang="en-US" sz="2000">
                <a:latin typeface="Tw Cen MT" panose="020B0602020104020603" pitchFamily="34" charset="0"/>
              </a:rPr>
              <a:t>., M.Sc.</a:t>
            </a:r>
          </a:p>
          <a:p>
            <a:r>
              <a:rPr lang="en-US" sz="2000">
                <a:latin typeface="Tw Cen MT" panose="020B0602020104020603" pitchFamily="34" charset="0"/>
              </a:rPr>
              <a:t>NIP. 198510172015042001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DEAAFB-05E6-4E97-B534-F5E47B5093EE}"/>
              </a:ext>
            </a:extLst>
          </p:cNvPr>
          <p:cNvSpPr/>
          <p:nvPr/>
        </p:nvSpPr>
        <p:spPr>
          <a:xfrm>
            <a:off x="8150942" y="3917311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Penyusun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Tugas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>
                <a:solidFill>
                  <a:srgbClr val="0659A9"/>
                </a:solidFill>
                <a:latin typeface="Tw Cen MT" panose="020B0602020104020603" pitchFamily="34" charset="0"/>
              </a:rPr>
              <a:t>Akhir</a:t>
            </a:r>
            <a:r>
              <a:rPr lang="en-US" sz="2000" b="1" dirty="0">
                <a:solidFill>
                  <a:srgbClr val="0659A9"/>
                </a:solidFill>
                <a:latin typeface="Tw Cen MT" panose="020B0602020104020603" pitchFamily="34" charset="0"/>
              </a:rPr>
              <a:t>: 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PRADIPTA BASKARA</a:t>
            </a:r>
          </a:p>
          <a:p>
            <a:r>
              <a:rPr lang="en-US" sz="2000" dirty="0">
                <a:latin typeface="Tw Cen MT" panose="020B0602020104020603" pitchFamily="34" charset="0"/>
              </a:rPr>
              <a:t>NRP. 05111540000055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764AD9-86CA-4251-93FE-9843168C3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E13CD49D-3EDB-441A-8022-7957F0F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1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64FC418E-BF84-423E-9AB4-A77546C6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3713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4A90B70-7F26-462A-B0D6-991DF4A67FD9}"/>
              </a:ext>
            </a:extLst>
          </p:cNvPr>
          <p:cNvSpPr/>
          <p:nvPr/>
        </p:nvSpPr>
        <p:spPr>
          <a:xfrm>
            <a:off x="7124711" y="1698035"/>
            <a:ext cx="48910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w Cen MT" panose="020B0602020104020603" pitchFamily="34" charset="0"/>
              </a:rPr>
              <a:t>Data yang </a:t>
            </a:r>
            <a:r>
              <a:rPr lang="en-US" sz="2000" dirty="0" err="1">
                <a:latin typeface="Tw Cen MT" panose="020B0602020104020603" pitchFamily="34" charset="0"/>
              </a:rPr>
              <a:t>diambil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secara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mandiri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terdiri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36 </a:t>
            </a:r>
            <a:r>
              <a:rPr lang="en-US" sz="2000" dirty="0" err="1">
                <a:latin typeface="Tw Cen MT" panose="020B0602020104020603" pitchFamily="34" charset="0"/>
              </a:rPr>
              <a:t>kelas</a:t>
            </a:r>
            <a:r>
              <a:rPr lang="en-US" sz="2000" dirty="0">
                <a:latin typeface="Tw Cen MT" panose="020B0602020104020603" pitchFamily="34" charset="0"/>
              </a:rPr>
              <a:t> di </a:t>
            </a:r>
            <a:r>
              <a:rPr lang="en-US" sz="2000" dirty="0" err="1">
                <a:latin typeface="Tw Cen MT" panose="020B0602020104020603" pitchFamily="34" charset="0"/>
              </a:rPr>
              <a:t>mana</a:t>
            </a:r>
            <a:r>
              <a:rPr lang="en-US" sz="2000" dirty="0">
                <a:latin typeface="Tw Cen MT" panose="020B0602020104020603" pitchFamily="34" charset="0"/>
              </a:rPr>
              <a:t> di </a:t>
            </a:r>
            <a:r>
              <a:rPr lang="en-US" sz="2000" dirty="0" err="1">
                <a:latin typeface="Tw Cen MT" panose="020B0602020104020603" pitchFamily="34" charset="0"/>
              </a:rPr>
              <a:t>masing-masing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kelas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terdapat</a:t>
            </a:r>
            <a:r>
              <a:rPr lang="en-US" sz="2000" dirty="0">
                <a:latin typeface="Tw Cen MT" panose="020B0602020104020603" pitchFamily="34" charset="0"/>
              </a:rPr>
              <a:t> 8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11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r>
              <a:rPr lang="en-US" sz="2000" dirty="0">
                <a:latin typeface="Tw Cen MT" panose="020B0602020104020603" pitchFamily="34" charset="0"/>
              </a:rPr>
              <a:t>. Data </a:t>
            </a:r>
            <a:r>
              <a:rPr lang="en-US" sz="2000" dirty="0" err="1">
                <a:latin typeface="Tw Cen MT" panose="020B0602020104020603" pitchFamily="34" charset="0"/>
              </a:rPr>
              <a:t>ini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merupakan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sekumpulan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karakter</a:t>
            </a:r>
            <a:r>
              <a:rPr lang="en-US" sz="2000" dirty="0">
                <a:latin typeface="Tw Cen MT" panose="020B0602020104020603" pitchFamily="34" charset="0"/>
              </a:rPr>
              <a:t> A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Z </a:t>
            </a:r>
            <a:r>
              <a:rPr lang="en-US" sz="2000" dirty="0" err="1">
                <a:latin typeface="Tw Cen MT" panose="020B0602020104020603" pitchFamily="34" charset="0"/>
              </a:rPr>
              <a:t>serta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angka</a:t>
            </a:r>
            <a:r>
              <a:rPr lang="en-US" sz="2000" dirty="0">
                <a:latin typeface="Tw Cen MT" panose="020B0602020104020603" pitchFamily="34" charset="0"/>
              </a:rPr>
              <a:t> 0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E747A3-868F-4BD8-9598-29415557A7A6}"/>
              </a:ext>
            </a:extLst>
          </p:cNvPr>
          <p:cNvSpPr/>
          <p:nvPr/>
        </p:nvSpPr>
        <p:spPr>
          <a:xfrm>
            <a:off x="7124711" y="4030790"/>
            <a:ext cx="4795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latin typeface="Tw Cen MT" panose="020B0602020104020603" pitchFamily="34" charset="0"/>
              </a:rPr>
              <a:t>Pada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setiap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karakter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terdapat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beberapa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variasi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sudut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pengambilan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seperti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tampak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depan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tegak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lurus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kamera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rotasi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kanan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rotasi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ke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kiri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atas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kanan</a:t>
            </a:r>
            <a:r>
              <a:rPr lang="en-US" sz="2000" dirty="0">
                <a:latin typeface="Tw Cen MT" panose="020B0602020104020603" pitchFamily="34" charset="0"/>
              </a:rPr>
              <a:t>, miring </a:t>
            </a:r>
            <a:r>
              <a:rPr lang="en-US" sz="2000" dirty="0" err="1">
                <a:latin typeface="Tw Cen MT" panose="020B0602020104020603" pitchFamily="34" charset="0"/>
              </a:rPr>
              <a:t>dari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kiri</a:t>
            </a:r>
            <a:r>
              <a:rPr lang="en-US" sz="2000" dirty="0">
                <a:latin typeface="Tw Cen MT" panose="020B0602020104020603" pitchFamily="34" charset="0"/>
              </a:rPr>
              <a:t>. Data </a:t>
            </a:r>
            <a:r>
              <a:rPr lang="en-US" sz="2000" dirty="0" err="1">
                <a:latin typeface="Tw Cen MT" panose="020B0602020104020603" pitchFamily="34" charset="0"/>
              </a:rPr>
              <a:t>juga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augmentasi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sehingga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seluruh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dataset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berjumlah</a:t>
            </a:r>
            <a:r>
              <a:rPr lang="en-US" sz="2000" dirty="0">
                <a:latin typeface="Tw Cen MT" panose="020B0602020104020603" pitchFamily="34" charset="0"/>
              </a:rPr>
              <a:t> 75932 </a:t>
            </a:r>
            <a:r>
              <a:rPr lang="en-US" sz="2000" dirty="0" err="1">
                <a:latin typeface="Tw Cen MT" panose="020B0602020104020603" pitchFamily="34" charset="0"/>
              </a:rPr>
              <a:t>citra</a:t>
            </a:r>
            <a:endParaRPr lang="en-US" sz="2000" dirty="0">
              <a:latin typeface="Tw Cen MT" panose="020B0602020104020603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AF0761A2-EAB9-4EAD-AEDD-517B329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4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910492" y="4224067"/>
            <a:ext cx="5402384" cy="189083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910491" y="1777805"/>
            <a:ext cx="5402385" cy="19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66E72B65-1F2B-4833-B451-07F7FCB90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98433"/>
              </p:ext>
            </p:extLst>
          </p:nvPr>
        </p:nvGraphicFramePr>
        <p:xfrm>
          <a:off x="2348144" y="2176593"/>
          <a:ext cx="7495712" cy="24384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890102">
                  <a:extLst>
                    <a:ext uri="{9D8B030D-6E8A-4147-A177-3AD203B41FA5}">
                      <a16:colId xmlns:a16="http://schemas.microsoft.com/office/drawing/2014/main" xmlns="" val="3510047415"/>
                    </a:ext>
                  </a:extLst>
                </a:gridCol>
                <a:gridCol w="3605610">
                  <a:extLst>
                    <a:ext uri="{9D8B030D-6E8A-4147-A177-3AD203B41FA5}">
                      <a16:colId xmlns:a16="http://schemas.microsoft.com/office/drawing/2014/main" xmlns="" val="2013745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Keterangan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Spesifikasi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523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Ekstensi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.jpg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80438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gambar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300 - 360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4787024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orang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35 Pria, 35 Wanita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4746610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Jumlah</a:t>
                      </a: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36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364088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Jumlah gambar per kelas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8 – 11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citra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0683905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Ukuran</a:t>
                      </a: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 file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1 – 30 </a:t>
                      </a:r>
                      <a:r>
                        <a:rPr lang="en-US" sz="2000" dirty="0" err="1">
                          <a:effectLst/>
                          <a:latin typeface="Tw Cen MT" panose="020B0602020104020603" pitchFamily="34" charset="0"/>
                        </a:rPr>
                        <a:t>kB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5026320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Kanal warna</a:t>
                      </a:r>
                      <a:endParaRPr lang="en-US" sz="20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3 (RGB)</a:t>
                      </a:r>
                      <a:endParaRPr lang="en-US" sz="20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36386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51EACA1-B387-4D83-9995-9A9E6CFE303D}"/>
              </a:ext>
            </a:extLst>
          </p:cNvPr>
          <p:cNvSpPr txBox="1"/>
          <p:nvPr/>
        </p:nvSpPr>
        <p:spPr>
          <a:xfrm>
            <a:off x="4518331" y="1685978"/>
            <a:ext cx="315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Spesifikasi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dataset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619E15D3-AD04-4D9C-95A1-903ECEA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3601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DESAIN UMUM SISTEM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C4F8F57-3438-4811-92E7-2FF4EDFCDA04}"/>
              </a:ext>
            </a:extLst>
          </p:cNvPr>
          <p:cNvSpPr txBox="1"/>
          <p:nvPr/>
        </p:nvSpPr>
        <p:spPr>
          <a:xfrm>
            <a:off x="2209621" y="1318100"/>
            <a:ext cx="315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Citra </a:t>
            </a:r>
            <a:r>
              <a:rPr lang="en-US" err="1"/>
              <a:t>ekspresi</a:t>
            </a:r>
            <a:r>
              <a:rPr lang="en-US"/>
              <a:t> </a:t>
            </a:r>
            <a:r>
              <a:rPr lang="en-US" err="1"/>
              <a:t>wajah</a:t>
            </a:r>
            <a:r>
              <a:rPr lang="en-US"/>
              <a:t> manusia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C737CB17-8456-42DD-A146-3C0168AA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42" y="1414276"/>
            <a:ext cx="1024633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AUGMENTASI 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F9626AAF-B8BA-4148-8D94-21D4BA97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6" name="Picture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6"/>
          <a:stretch/>
        </p:blipFill>
        <p:spPr bwMode="auto">
          <a:xfrm>
            <a:off x="84311" y="2022535"/>
            <a:ext cx="3974783" cy="3044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84" y="2022535"/>
            <a:ext cx="3909421" cy="344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5FDE7F5-C35A-489D-B7C0-AD574DFE9AF2}"/>
              </a:ext>
            </a:extLst>
          </p:cNvPr>
          <p:cNvSpPr/>
          <p:nvPr/>
        </p:nvSpPr>
        <p:spPr>
          <a:xfrm>
            <a:off x="7386489" y="1962209"/>
            <a:ext cx="47443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Augmentasi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memperbanyak</a:t>
            </a:r>
            <a:r>
              <a:rPr lang="en-US" sz="2400" dirty="0"/>
              <a:t> </a:t>
            </a:r>
            <a:r>
              <a:rPr lang="en-US" sz="2400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network CNN. </a:t>
            </a:r>
            <a:r>
              <a:rPr lang="en-US" sz="2400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augmentasi</a:t>
            </a:r>
            <a:r>
              <a:rPr lang="en-US" sz="2400" dirty="0"/>
              <a:t> data </a:t>
            </a:r>
            <a:r>
              <a:rPr lang="en-US" sz="2400" dirty="0" err="1"/>
              <a:t>meliputi</a:t>
            </a:r>
            <a:r>
              <a:rPr lang="en-U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Rotasi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Perbesaran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40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TAHAP PELATIHAN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5FDE7F5-C35A-489D-B7C0-AD574DFE9AF2}"/>
              </a:ext>
            </a:extLst>
          </p:cNvPr>
          <p:cNvSpPr/>
          <p:nvPr/>
        </p:nvSpPr>
        <p:spPr>
          <a:xfrm>
            <a:off x="5399425" y="2390904"/>
            <a:ext cx="6792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RGB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level </a:t>
            </a:r>
            <a:r>
              <a:rPr lang="en-US" dirty="0" err="1"/>
              <a:t>keabuan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thresholding</a:t>
            </a:r>
            <a:r>
              <a:rPr lang="en-US" i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padding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1:1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resize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32x32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xmlns="" id="{18EE5532-359F-4760-AF99-FD1069F3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6" name="Picture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3" y="1764523"/>
            <a:ext cx="5186512" cy="2567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8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LATIH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6734959" y="2407900"/>
            <a:ext cx="518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level </a:t>
            </a:r>
            <a:r>
              <a:rPr lang="en-US" sz="2400" dirty="0" err="1">
                <a:latin typeface="Tw Cen MT" panose="020B0602020104020603" pitchFamily="34" charset="0"/>
              </a:rPr>
              <a:t>keabuan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grayscale</a:t>
            </a:r>
            <a:r>
              <a:rPr lang="en-US" sz="2400" dirty="0">
                <a:latin typeface="Tw Cen MT" panose="020B0602020104020603" pitchFamily="34" charset="0"/>
              </a:rPr>
              <a:t>),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thresholding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>
                <a:latin typeface="Tw Cen MT" panose="020B0602020104020603" pitchFamily="34" charset="0"/>
              </a:rPr>
              <a:t>padding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ukurannya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resize</a:t>
            </a:r>
            <a:r>
              <a:rPr lang="en-US" sz="2400" dirty="0">
                <a:latin typeface="Tw Cen MT" panose="020B0602020104020603" pitchFamily="34" charset="0"/>
              </a:rPr>
              <a:t>)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</a:t>
            </a:r>
            <a:r>
              <a:rPr lang="en-US" sz="2400" dirty="0">
                <a:latin typeface="Tw Cen MT" panose="020B0602020104020603" pitchFamily="34" charset="0"/>
              </a:rPr>
              <a:t> 32x32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27" name="Picture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r="3610" b="15022"/>
          <a:stretch/>
        </p:blipFill>
        <p:spPr bwMode="auto">
          <a:xfrm>
            <a:off x="433983" y="2376151"/>
            <a:ext cx="5981478" cy="28165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389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LOKALISASI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4902342" y="5393787"/>
            <a:ext cx="351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Basis </a:t>
            </a:r>
            <a:r>
              <a:rPr lang="en-US" sz="2400" dirty="0" err="1">
                <a:latin typeface="Tw Cen MT" panose="020B0602020104020603" pitchFamily="34" charset="0"/>
              </a:rPr>
              <a:t>arsitektur</a:t>
            </a:r>
            <a:r>
              <a:rPr lang="en-US" sz="2400" dirty="0">
                <a:latin typeface="Tw Cen MT" panose="020B0602020104020603" pitchFamily="34" charset="0"/>
              </a:rPr>
              <a:t> YOLO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1596588" y="1671467"/>
            <a:ext cx="8383601" cy="36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2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LOKALISASI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358396" y="5449152"/>
            <a:ext cx="61654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YOLO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mencari</a:t>
            </a:r>
            <a:r>
              <a:rPr lang="en-US" sz="2400" dirty="0">
                <a:latin typeface="Tw Cen MT" panose="020B0602020104020603" pitchFamily="34" charset="0"/>
              </a:rPr>
              <a:t> area plat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pada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4" b="7830"/>
          <a:stretch/>
        </p:blipFill>
        <p:spPr bwMode="auto">
          <a:xfrm>
            <a:off x="-221897" y="1300021"/>
            <a:ext cx="6883956" cy="42306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6799385" y="1744125"/>
            <a:ext cx="5120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 Cen MT" panose="020B0602020104020603" pitchFamily="34" charset="0"/>
              </a:rPr>
              <a:t>Data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frame yang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sebelumnya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harus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dirubah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416x416, </a:t>
            </a:r>
            <a:r>
              <a:rPr lang="en-US" sz="2400" dirty="0" err="1">
                <a:latin typeface="Tw Cen MT" panose="020B0602020104020603" pitchFamily="34" charset="0"/>
              </a:rPr>
              <a:t>sesuai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ukuran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YOLO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w Cen MT" panose="020B0602020104020603" pitchFamily="34" charset="0"/>
              </a:rPr>
              <a:t>Di mana </a:t>
            </a:r>
            <a:r>
              <a:rPr lang="en-US" sz="2400" dirty="0" err="1">
                <a:latin typeface="Tw Cen MT" panose="020B0602020104020603" pitchFamily="34" charset="0"/>
              </a:rPr>
              <a:t>keluaran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koordinat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lokasi</a:t>
            </a:r>
            <a:r>
              <a:rPr lang="en-US" sz="2400" dirty="0">
                <a:latin typeface="Tw Cen MT" panose="020B0602020104020603" pitchFamily="34" charset="0"/>
              </a:rPr>
              <a:t> area plat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probabilitas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kelas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nama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kelas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1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UJI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25FDE7F5-C35A-489D-B7C0-AD574DFE9AF2}"/>
              </a:ext>
            </a:extLst>
          </p:cNvPr>
          <p:cNvSpPr/>
          <p:nvPr/>
        </p:nvSpPr>
        <p:spPr>
          <a:xfrm>
            <a:off x="5399277" y="1974958"/>
            <a:ext cx="62869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RGB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level </a:t>
            </a:r>
            <a:r>
              <a:rPr lang="en-US" dirty="0" err="1"/>
              <a:t>keabuan</a:t>
            </a:r>
            <a:r>
              <a:rPr lang="en-US" dirty="0"/>
              <a:t> (</a:t>
            </a:r>
            <a:r>
              <a:rPr lang="en-US" i="1" dirty="0"/>
              <a:t>grayscale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Citra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 err="1"/>
              <a:t>thresholding</a:t>
            </a:r>
            <a:r>
              <a:rPr lang="en-US" i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erosi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dilasi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morfologi</a:t>
            </a:r>
            <a:r>
              <a:rPr lang="en-US" dirty="0"/>
              <a:t> </a:t>
            </a:r>
            <a:r>
              <a:rPr lang="en-US" dirty="0" err="1"/>
              <a:t>erosi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karakter-karakternya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i="1" dirty="0"/>
              <a:t>padding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1:1.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di-</a:t>
            </a:r>
            <a:r>
              <a:rPr lang="en-US" i="1" dirty="0"/>
              <a:t>resize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32x32.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2B5F2E7F-643C-488D-8491-28AFB967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31" name="Picture 3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1" y="1399884"/>
            <a:ext cx="5306646" cy="4654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5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PRAPROSES DATA UJI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19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7738685" y="2295220"/>
            <a:ext cx="399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diubah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level </a:t>
            </a:r>
            <a:r>
              <a:rPr lang="en-US" sz="2400" dirty="0" err="1">
                <a:latin typeface="Tw Cen MT" panose="020B0602020104020603" pitchFamily="34" charset="0"/>
              </a:rPr>
              <a:t>keabuan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i="1" dirty="0">
                <a:latin typeface="Tw Cen MT" panose="020B0602020104020603" pitchFamily="34" charset="0"/>
              </a:rPr>
              <a:t>grayscale</a:t>
            </a:r>
            <a:r>
              <a:rPr lang="en-US" sz="2400" dirty="0">
                <a:latin typeface="Tw Cen MT" panose="020B0602020104020603" pitchFamily="34" charset="0"/>
              </a:rPr>
              <a:t>),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thresholding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operasi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morfologi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r="21322" b="76874"/>
          <a:stretch/>
        </p:blipFill>
        <p:spPr bwMode="auto">
          <a:xfrm>
            <a:off x="84311" y="2399540"/>
            <a:ext cx="7654374" cy="1080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1" y="4219096"/>
            <a:ext cx="7832182" cy="1182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27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599B53CD-E591-46C8-A491-CDBEF35ABA5C}"/>
              </a:ext>
            </a:extLst>
          </p:cNvPr>
          <p:cNvGrpSpPr/>
          <p:nvPr/>
        </p:nvGrpSpPr>
        <p:grpSpPr>
          <a:xfrm>
            <a:off x="3413242" y="1665476"/>
            <a:ext cx="5365516" cy="736702"/>
            <a:chOff x="1848112" y="1575921"/>
            <a:chExt cx="5365516" cy="73670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78D8C8B2-514F-49DC-B789-A420D7762D4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Pendahuluan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F7EFAE9B-F2CE-4A25-88E5-CDEB06D09D0B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01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B6F129A-E905-46DF-B59D-B76BCB730E64}"/>
              </a:ext>
            </a:extLst>
          </p:cNvPr>
          <p:cNvGrpSpPr/>
          <p:nvPr/>
        </p:nvGrpSpPr>
        <p:grpSpPr>
          <a:xfrm>
            <a:off x="3401991" y="2402178"/>
            <a:ext cx="5365516" cy="736702"/>
            <a:chOff x="1848112" y="1575921"/>
            <a:chExt cx="5365516" cy="73670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4C1DDBA-DD5F-47E8-8628-72C22682F91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Perancangan</a:t>
              </a:r>
              <a:r>
                <a:rPr lang="en-US" altLang="ko-KR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Sistem</a:t>
              </a:r>
              <a:endPara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35CDE79-FA42-4437-B0BB-58AC0E6ABBA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02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C23E6284-66DF-421E-B07C-1C1EA54F031A}"/>
              </a:ext>
            </a:extLst>
          </p:cNvPr>
          <p:cNvGrpSpPr/>
          <p:nvPr/>
        </p:nvGrpSpPr>
        <p:grpSpPr>
          <a:xfrm>
            <a:off x="3401991" y="3215180"/>
            <a:ext cx="5365516" cy="736702"/>
            <a:chOff x="1848112" y="1575921"/>
            <a:chExt cx="5365516" cy="7367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Skenario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Uji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Coba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03</a:t>
              </a:r>
              <a:endPara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5A4C90CA-01E5-4893-8FA8-1D806A10CC36}"/>
              </a:ext>
            </a:extLst>
          </p:cNvPr>
          <p:cNvGrpSpPr/>
          <p:nvPr/>
        </p:nvGrpSpPr>
        <p:grpSpPr>
          <a:xfrm>
            <a:off x="3413242" y="4022353"/>
            <a:ext cx="5365516" cy="736702"/>
            <a:chOff x="1848112" y="1575921"/>
            <a:chExt cx="5365516" cy="7367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E0B9E6B5-5803-45A5-A895-4391782B62E2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Pembahasan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5EF6E39-CB1D-480B-A137-CCB45E9F187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/>
          <a:lstStyle/>
          <a:p>
            <a:pPr algn="r"/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D29CC0C7-BC40-4E0F-BCD1-4476DC94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23E6284-66DF-421E-B07C-1C1EA54F031A}"/>
              </a:ext>
            </a:extLst>
          </p:cNvPr>
          <p:cNvGrpSpPr/>
          <p:nvPr/>
        </p:nvGrpSpPr>
        <p:grpSpPr>
          <a:xfrm>
            <a:off x="3413242" y="4828938"/>
            <a:ext cx="5365516" cy="736702"/>
            <a:chOff x="1848112" y="1575921"/>
            <a:chExt cx="5365516" cy="73670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711BFFA-6337-4EC4-B374-6555F17D9FA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Kesimpulan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</a:t>
              </a:r>
              <a:r>
                <a:rPr lang="en-US" altLang="ko-KR" sz="2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dan</a:t>
              </a:r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 Saran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D7F53BD-2639-4664-91C8-3EA01B4A9EE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5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726" y="187988"/>
            <a:ext cx="10759274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 dirty="0">
                <a:latin typeface="Tw Cen MT" panose="020B0602020104020603" pitchFamily="34" charset="0"/>
                <a:cs typeface="Arial" panose="020B0604020202020204" pitchFamily="34" charset="0"/>
              </a:rPr>
              <a:t>SEGMENTASI KARAKTER PADA AREA PLAT NOMOR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7738685" y="2295220"/>
            <a:ext cx="39902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w Cen MT" panose="020B0602020104020603" pitchFamily="34" charset="0"/>
              </a:rPr>
              <a:t>Citra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sebelumnya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praproses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mendapatkan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karakter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02179F8B-404D-4A7B-97D8-5F2C479E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9" t="-17839" r="449" b="17839"/>
          <a:stretch/>
        </p:blipFill>
        <p:spPr bwMode="auto">
          <a:xfrm>
            <a:off x="1653946" y="3051338"/>
            <a:ext cx="2799370" cy="11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87" t="887" r="20294" b="71327"/>
          <a:stretch/>
        </p:blipFill>
        <p:spPr bwMode="auto">
          <a:xfrm>
            <a:off x="5422273" y="4614645"/>
            <a:ext cx="228601" cy="328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2" t="-38" r="27889" b="72253"/>
          <a:stretch/>
        </p:blipFill>
        <p:spPr bwMode="auto">
          <a:xfrm>
            <a:off x="4605453" y="4614644"/>
            <a:ext cx="228601" cy="328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FEC5CA1-0BFE-477B-AB1B-B28542C07C1A}"/>
              </a:ext>
            </a:extLst>
          </p:cNvPr>
          <p:cNvSpPr/>
          <p:nvPr/>
        </p:nvSpPr>
        <p:spPr>
          <a:xfrm>
            <a:off x="3612723" y="5216685"/>
            <a:ext cx="3088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w Cen MT" panose="020B0602020104020603" pitchFamily="34" charset="0"/>
              </a:rPr>
              <a:t>Contoh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hasil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endParaRPr lang="en-US" sz="2400" dirty="0">
              <a:latin typeface="Tw Cen MT" panose="020B0602020104020603" pitchFamily="34" charset="0"/>
            </a:endParaRPr>
          </a:p>
        </p:txBody>
      </p:sp>
      <p:cxnSp>
        <p:nvCxnSpPr>
          <p:cNvPr id="3" name="Elbow Connector 2"/>
          <p:cNvCxnSpPr>
            <a:stCxn id="12" idx="2"/>
            <a:endCxn id="15" idx="1"/>
          </p:cNvCxnSpPr>
          <p:nvPr/>
        </p:nvCxnSpPr>
        <p:spPr>
          <a:xfrm rot="16200000" flipH="1">
            <a:off x="2726524" y="4561319"/>
            <a:ext cx="1213306" cy="55909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8B39A46-F601-4FFE-B06C-83B3C7783BC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9" y="1425527"/>
            <a:ext cx="1779144" cy="1560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Elbow Connector 2">
            <a:extLst>
              <a:ext uri="{FF2B5EF4-FFF2-40B4-BE49-F238E27FC236}">
                <a16:creationId xmlns:a16="http://schemas.microsoft.com/office/drawing/2014/main" xmlns="" id="{90F62F21-5396-4CFB-948A-A5A7D9F247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260" y="2867945"/>
            <a:ext cx="1084053" cy="1000553"/>
          </a:xfrm>
          <a:prstGeom prst="bentConnector3">
            <a:avLst>
              <a:gd name="adj1" fmla="val 10143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1645E48-2414-4BC1-AAA3-43D9DBD622F5}"/>
              </a:ext>
            </a:extLst>
          </p:cNvPr>
          <p:cNvSpPr/>
          <p:nvPr/>
        </p:nvSpPr>
        <p:spPr>
          <a:xfrm>
            <a:off x="267495" y="2238733"/>
            <a:ext cx="624461" cy="624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5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1EF0C397-52F4-41E3-85FB-8FDE5E0FB260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ARSITEKTUR CNN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00A1A831-2EC7-4E89-ACF3-30BA8010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 descr="F:\Kuliah\Tugas Akhir\05111540000055_PBaskara\untukBuku\CNN_Network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2" y="1304925"/>
            <a:ext cx="3707765" cy="491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08227"/>
              </p:ext>
            </p:extLst>
          </p:nvPr>
        </p:nvGraphicFramePr>
        <p:xfrm>
          <a:off x="4322278" y="1716505"/>
          <a:ext cx="7662244" cy="38404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915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155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Layer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Spesifikasi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Layer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(1, 32, 32, 1)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(1, 32, 32, 1)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3 x 3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Linier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(1, 30, 30, 32)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(1, 30, 30, 32)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3 x 3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Leaky ReLU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Pooling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(1, 28, 28, 32)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(1, 14, 14, 32)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Kernel: 2 x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Convolution Layer 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(1, 14, 14, 32)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2 x 2 – 32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Stride: 1 x 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Fungsi:Leaky ReLU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Normalization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 Pooling Layer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(1, 13, 13, 32)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Filter: 2 x 2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Dropout Layer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(1, 6, 6, 32)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Fungsi: Dropout 0.5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8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Fully Connected Layer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(1, 1, 1, )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Fungsi</a:t>
                      </a:r>
                      <a:r>
                        <a:rPr lang="en-US" sz="1400" dirty="0">
                          <a:effectLst/>
                        </a:rPr>
                        <a:t> : </a:t>
                      </a:r>
                      <a:r>
                        <a:rPr lang="en-US" sz="1400" dirty="0" err="1">
                          <a:effectLst/>
                        </a:rPr>
                        <a:t>Softmax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73" marR="26373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1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22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SKENARIO UJI COBA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DFEFA7AD-5B88-47F2-9729-DCA826FF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2899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SKENARIO UJI COBA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4A90B70-7F26-462A-B0D6-991DF4A67FD9}"/>
              </a:ext>
            </a:extLst>
          </p:cNvPr>
          <p:cNvSpPr/>
          <p:nvPr/>
        </p:nvSpPr>
        <p:spPr>
          <a:xfrm>
            <a:off x="7040225" y="2000932"/>
            <a:ext cx="42728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Parameter CNN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K-Folds Cross Validation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Sift + Tracking </a:t>
            </a:r>
            <a:r>
              <a:rPr lang="en-US" dirty="0" err="1"/>
              <a:t>dan</a:t>
            </a:r>
            <a:r>
              <a:rPr lang="en-US" dirty="0"/>
              <a:t> YOLO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Video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4CFE748-C842-4C87-8347-A12276CB9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25372"/>
              </p:ext>
            </p:extLst>
          </p:nvPr>
        </p:nvGraphicFramePr>
        <p:xfrm>
          <a:off x="840807" y="2080291"/>
          <a:ext cx="5380696" cy="320040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864919">
                  <a:extLst>
                    <a:ext uri="{9D8B030D-6E8A-4147-A177-3AD203B41FA5}">
                      <a16:colId xmlns:a16="http://schemas.microsoft.com/office/drawing/2014/main" xmlns="" val="389394931"/>
                    </a:ext>
                  </a:extLst>
                </a:gridCol>
                <a:gridCol w="2515777">
                  <a:extLst>
                    <a:ext uri="{9D8B030D-6E8A-4147-A177-3AD203B41FA5}">
                      <a16:colId xmlns:a16="http://schemas.microsoft.com/office/drawing/2014/main" xmlns="" val="2464094964"/>
                    </a:ext>
                  </a:extLst>
                </a:gridCol>
              </a:tblGrid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err="1">
                          <a:effectLst/>
                        </a:rPr>
                        <a:t>Keterangan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Parameter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24768073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Jumlah epoch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657139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>
                          <a:effectLst/>
                        </a:rPr>
                        <a:t>Ukuran batch</a:t>
                      </a:r>
                      <a:endParaRPr lang="en-US" sz="210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3366988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 dirty="0">
                          <a:effectLst/>
                        </a:rPr>
                        <a:t>Optimizer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Adam Optimizer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105581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100" dirty="0">
                          <a:effectLst/>
                        </a:rPr>
                        <a:t>Learning rate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100" dirty="0">
                          <a:effectLst/>
                        </a:rPr>
                        <a:t>0,00</a:t>
                      </a:r>
                      <a:r>
                        <a:rPr lang="en-US" sz="2100" dirty="0">
                          <a:effectLst/>
                        </a:rPr>
                        <a:t>01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1182790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Loss Function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Categorical </a:t>
                      </a:r>
                      <a:r>
                        <a:rPr lang="id-ID" sz="2100" dirty="0">
                          <a:effectLst/>
                        </a:rPr>
                        <a:t>Cross Entropy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4552589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Convolution</a:t>
                      </a:r>
                      <a:r>
                        <a:rPr lang="en-US" sz="2100" baseline="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3x3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 Convolution 2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3x3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9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  <a:r>
                        <a:rPr lang="en-US" sz="2100" baseline="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Convolution 3</a:t>
                      </a:r>
                      <a:endParaRPr lang="en-US" sz="21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2x2</a:t>
                      </a:r>
                    </a:p>
                  </a:txBody>
                  <a:tcPr marL="78999" marR="789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D8B247E-6BFA-4BD6-B602-45D108194651}"/>
              </a:ext>
            </a:extLst>
          </p:cNvPr>
          <p:cNvSpPr/>
          <p:nvPr/>
        </p:nvSpPr>
        <p:spPr>
          <a:xfrm>
            <a:off x="1129842" y="5404695"/>
            <a:ext cx="476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Parameter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awal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yang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digunakan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dalam</a:t>
            </a:r>
            <a:r>
              <a:rPr lang="en-US" dirty="0">
                <a:latin typeface="Tw Cen MT" panose="020B0602020104020603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  <a:ea typeface="Calibri" panose="020F0502020204030204" pitchFamily="34" charset="0"/>
              </a:rPr>
              <a:t>arsitektur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F38A5E6C-EA26-4D2D-AD11-4A637555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51763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2BE42D7-6087-498E-A91E-92DE2E58FF4F}"/>
              </a:ext>
            </a:extLst>
          </p:cNvPr>
          <p:cNvSpPr/>
          <p:nvPr/>
        </p:nvSpPr>
        <p:spPr>
          <a:xfrm>
            <a:off x="978442" y="1841632"/>
            <a:ext cx="95668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penggantian</a:t>
            </a:r>
            <a:r>
              <a:rPr lang="en-US" sz="2000" dirty="0">
                <a:latin typeface="Tw Cen MT" panose="020B0602020104020603" pitchFamily="34" charset="0"/>
              </a:rPr>
              <a:t> parameter CNN </a:t>
            </a:r>
            <a:r>
              <a:rPr lang="en-US" sz="2000" dirty="0" err="1">
                <a:latin typeface="Tw Cen MT" panose="020B0602020104020603" pitchFamily="34" charset="0"/>
              </a:rPr>
              <a:t>digunakan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mengetahui</a:t>
            </a:r>
            <a:r>
              <a:rPr lang="en-US" sz="2000" dirty="0">
                <a:latin typeface="Tw Cen MT" panose="020B0602020104020603" pitchFamily="34" charset="0"/>
              </a:rPr>
              <a:t> parameter </a:t>
            </a:r>
            <a:r>
              <a:rPr lang="en-US" sz="2000" dirty="0" err="1">
                <a:latin typeface="Tw Cen MT" panose="020B0602020104020603" pitchFamily="34" charset="0"/>
              </a:rPr>
              <a:t>mana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saja</a:t>
            </a:r>
            <a:r>
              <a:rPr lang="en-US" sz="2000" dirty="0">
                <a:latin typeface="Tw Cen MT" panose="020B0602020104020603" pitchFamily="34" charset="0"/>
              </a:rPr>
              <a:t> yang </a:t>
            </a:r>
            <a:r>
              <a:rPr lang="en-US" sz="2000" dirty="0" err="1">
                <a:latin typeface="Tw Cen MT" panose="020B0602020104020603" pitchFamily="34" charset="0"/>
              </a:rPr>
              <a:t>menghasilkan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performa</a:t>
            </a:r>
            <a:r>
              <a:rPr lang="en-US" sz="2000" dirty="0">
                <a:latin typeface="Tw Cen MT" panose="020B0602020104020603" pitchFamily="34" charset="0"/>
              </a:rPr>
              <a:t> model </a:t>
            </a:r>
            <a:r>
              <a:rPr lang="en-US" sz="2000" dirty="0" err="1">
                <a:latin typeface="Tw Cen MT" panose="020B0602020104020603" pitchFamily="34" charset="0"/>
              </a:rPr>
              <a:t>terbaik</a:t>
            </a:r>
            <a:r>
              <a:rPr lang="en-US" sz="2000" dirty="0">
                <a:latin typeface="Tw Cen MT" panose="020B0602020104020603" pitchFamily="34" charset="0"/>
              </a:rPr>
              <a:t>. Parameter CNN yang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divariasikan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antara</a:t>
            </a:r>
            <a:r>
              <a:rPr lang="en-US" sz="2000" dirty="0">
                <a:latin typeface="Tw Cen MT" panose="020B0602020104020603" pitchFamily="34" charset="0"/>
              </a:rPr>
              <a:t> lain:</a:t>
            </a: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w Cen MT" panose="020B0602020104020603" pitchFamily="34" charset="0"/>
              </a:rPr>
              <a:t>Optimizer (</a:t>
            </a:r>
            <a:r>
              <a:rPr lang="nl-NL" sz="2000" dirty="0">
                <a:latin typeface="Tw Cen MT" panose="020B0602020104020603" pitchFamily="34" charset="0"/>
              </a:rPr>
              <a:t>SGD, Adagrad, Adam, RMSprop)</a:t>
            </a:r>
            <a:endParaRPr lang="en-US" sz="2000" dirty="0">
              <a:latin typeface="Tw Cen MT" panose="020B0602020104020603" pitchFamily="34" charset="0"/>
            </a:endParaRPr>
          </a:p>
          <a:p>
            <a:pPr marL="914400" lvl="1" indent="-457200" algn="just"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latin typeface="Tw Cen MT" panose="020B0602020104020603" pitchFamily="34" charset="0"/>
              </a:rPr>
              <a:t>Kernel Layer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Konvolusi</a:t>
            </a:r>
            <a:endParaRPr lang="en-US" sz="2000" i="1" dirty="0">
              <a:latin typeface="Tw Cen MT" panose="020B0602020104020603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5B05AA7-639C-4C01-A0DA-8F1AA125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73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98ED1CA2-EC40-45AC-86C1-5BBD6F65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86928"/>
              </p:ext>
            </p:extLst>
          </p:nvPr>
        </p:nvGraphicFramePr>
        <p:xfrm>
          <a:off x="405151" y="2245753"/>
          <a:ext cx="11454550" cy="29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59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61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694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45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428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0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Optimizer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Lama waktu pelatihan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Akurasi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Weighted Average Precision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Weighted Average Recall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SGD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1595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94.90%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Adagrad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1653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72.32%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73%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Adam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1821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</a:rPr>
                        <a:t>detik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99.52%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47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RMSprop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1711 detik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99.35%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99%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99%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960" marR="4996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D8B247E-6BFA-4BD6-B602-45D108194651}"/>
              </a:ext>
            </a:extLst>
          </p:cNvPr>
          <p:cNvSpPr/>
          <p:nvPr/>
        </p:nvSpPr>
        <p:spPr>
          <a:xfrm>
            <a:off x="2251747" y="5356692"/>
            <a:ext cx="829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Perbandingan</a:t>
            </a:r>
            <a:r>
              <a:rPr lang="en-US" dirty="0">
                <a:latin typeface="Tw Cen MT" panose="020B0602020104020603" pitchFamily="34" charset="0"/>
              </a:rPr>
              <a:t> lama </a:t>
            </a:r>
            <a:r>
              <a:rPr lang="en-US" dirty="0" err="1">
                <a:latin typeface="Tw Cen MT" panose="020B0602020104020603" pitchFamily="34" charset="0"/>
              </a:rPr>
              <a:t>waktu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pelatihan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akurasi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terbaik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weighted average precision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weighted average recall </a:t>
            </a:r>
            <a:r>
              <a:rPr lang="en-US" dirty="0" err="1">
                <a:latin typeface="Tw Cen MT" panose="020B0602020104020603" pitchFamily="34" charset="0"/>
              </a:rPr>
              <a:t>arsitektur</a:t>
            </a:r>
            <a:r>
              <a:rPr lang="en-US" dirty="0">
                <a:latin typeface="Tw Cen MT" panose="020B0602020104020603" pitchFamily="34" charset="0"/>
              </a:rPr>
              <a:t> CNN </a:t>
            </a:r>
            <a:r>
              <a:rPr lang="en-US" dirty="0" err="1">
                <a:latin typeface="Tw Cen MT" panose="020B0602020104020603" pitchFamily="34" charset="0"/>
              </a:rPr>
              <a:t>pada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uji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coba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penggantian</a:t>
            </a:r>
            <a:r>
              <a:rPr lang="en-US" dirty="0">
                <a:latin typeface="Tw Cen MT" panose="020B0602020104020603" pitchFamily="34" charset="0"/>
              </a:rPr>
              <a:t> parameter CNN</a:t>
            </a:r>
          </a:p>
        </p:txBody>
      </p:sp>
    </p:spTree>
    <p:extLst>
      <p:ext uri="{BB962C8B-B14F-4D97-AF65-F5344CB8AC3E}">
        <p14:creationId xmlns:p14="http://schemas.microsoft.com/office/powerpoint/2010/main" val="40696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PARAMETER CNN</a:t>
            </a:r>
            <a:endParaRPr lang="en-US" sz="40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7EEA65CF-5D9C-44CF-BDC7-DCD4017D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55916"/>
              </p:ext>
            </p:extLst>
          </p:nvPr>
        </p:nvGraphicFramePr>
        <p:xfrm>
          <a:off x="1404259" y="1684425"/>
          <a:ext cx="9279771" cy="3641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1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8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01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01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21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Layer </a:t>
                      </a:r>
                      <a:r>
                        <a:rPr lang="en-US" sz="2100" dirty="0" err="1">
                          <a:effectLst/>
                        </a:rPr>
                        <a:t>konvolusi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dan</a:t>
                      </a:r>
                      <a:r>
                        <a:rPr lang="en-US" sz="2100" dirty="0">
                          <a:effectLst/>
                        </a:rPr>
                        <a:t> </a:t>
                      </a:r>
                      <a:r>
                        <a:rPr lang="en-US" sz="2100" dirty="0" err="1">
                          <a:effectLst/>
                        </a:rPr>
                        <a:t>ukuran</a:t>
                      </a:r>
                      <a:r>
                        <a:rPr lang="en-US" sz="2100" dirty="0">
                          <a:effectLst/>
                        </a:rPr>
                        <a:t> kernel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Waktu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Akurasi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Loss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2x2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2150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99,53%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0,0175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2x2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2039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99,42%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0,0207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Conv3 3x3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2065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99,62%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0,0128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4x4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2012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0,0117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4x4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2219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99,61%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0,0133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Conv3 4x4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2062 </a:t>
                      </a:r>
                      <a:r>
                        <a:rPr lang="en-US" sz="2100" dirty="0" err="1">
                          <a:solidFill>
                            <a:schemeClr val="bg1"/>
                          </a:solidFill>
                          <a:effectLst/>
                        </a:rPr>
                        <a:t>detik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99,71%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effectLst/>
                        </a:rPr>
                        <a:t>0,0091</a:t>
                      </a:r>
                      <a:endParaRPr lang="en-US" sz="3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Conv1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1945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99,53%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0,0145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Conv2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2430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99,68%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0,0112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0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Conv3 5x5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2136 detik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99,68%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0,0119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6216" marR="186216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D8B247E-6BFA-4BD6-B602-45D108194651}"/>
              </a:ext>
            </a:extLst>
          </p:cNvPr>
          <p:cNvSpPr/>
          <p:nvPr/>
        </p:nvSpPr>
        <p:spPr>
          <a:xfrm>
            <a:off x="2251747" y="5432891"/>
            <a:ext cx="8296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w Cen MT" panose="020B0602020104020603" pitchFamily="34" charset="0"/>
              </a:rPr>
              <a:t>Tabel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perbandingan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akurasi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i="1" dirty="0">
                <a:latin typeface="Tw Cen MT" panose="020B0602020104020603" pitchFamily="34" charset="0"/>
              </a:rPr>
              <a:t>loss, </a:t>
            </a:r>
            <a:r>
              <a:rPr lang="en-US" dirty="0" err="1">
                <a:latin typeface="Tw Cen MT" panose="020B0602020104020603" pitchFamily="34" charset="0"/>
              </a:rPr>
              <a:t>serta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waktu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pelatihan</a:t>
            </a:r>
            <a:r>
              <a:rPr lang="en-US" dirty="0">
                <a:latin typeface="Tw Cen MT" panose="020B0602020104020603" pitchFamily="34" charset="0"/>
              </a:rPr>
              <a:t> model </a:t>
            </a:r>
            <a:r>
              <a:rPr lang="en-US" dirty="0" err="1">
                <a:latin typeface="Tw Cen MT" panose="020B0602020104020603" pitchFamily="34" charset="0"/>
              </a:rPr>
              <a:t>berdasarkan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perubahan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ukuran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i="1" dirty="0">
                <a:latin typeface="Tw Cen MT" panose="020B0602020104020603" pitchFamily="34" charset="0"/>
              </a:rPr>
              <a:t>kernel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i="1" dirty="0">
                <a:latin typeface="Tw Cen MT" panose="020B0602020104020603" pitchFamily="34" charset="0"/>
              </a:rPr>
              <a:t>layer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konvolusi</a:t>
            </a:r>
            <a:r>
              <a:rPr lang="en-US" dirty="0">
                <a:latin typeface="Tw Cen MT" panose="020B06020201040206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0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K-FOLDS CROSS VALIDATION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55F3D7-48CF-4E29-9BE7-F5607546C2C2}"/>
              </a:ext>
            </a:extLst>
          </p:cNvPr>
          <p:cNvSpPr/>
          <p:nvPr/>
        </p:nvSpPr>
        <p:spPr>
          <a:xfrm>
            <a:off x="1138863" y="2162474"/>
            <a:ext cx="95668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K-Folds Cross Validation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untuk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evaluasi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performa</a:t>
            </a:r>
            <a:r>
              <a:rPr lang="en-US" sz="2000" dirty="0">
                <a:latin typeface="Tw Cen MT" panose="020B0602020104020603" pitchFamily="34" charset="0"/>
              </a:rPr>
              <a:t> model yang </a:t>
            </a:r>
            <a:r>
              <a:rPr lang="en-US" sz="2000" dirty="0" err="1">
                <a:latin typeface="Tw Cen MT" panose="020B0602020104020603" pitchFamily="34" charset="0"/>
              </a:rPr>
              <a:t>telah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dibuat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Sebelumnya</a:t>
            </a:r>
            <a:r>
              <a:rPr lang="en-US" sz="2000" dirty="0">
                <a:latin typeface="Tw Cen MT" panose="020B0602020104020603" pitchFamily="34" charset="0"/>
              </a:rPr>
              <a:t>, data </a:t>
            </a:r>
            <a:r>
              <a:rPr lang="en-US" sz="2000" dirty="0" err="1">
                <a:latin typeface="Tw Cen MT" panose="020B0602020104020603" pitchFamily="34" charset="0"/>
              </a:rPr>
              <a:t>dibagi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menjadi</a:t>
            </a:r>
            <a:r>
              <a:rPr lang="en-US" sz="2000" dirty="0">
                <a:latin typeface="Tw Cen MT" panose="020B0602020104020603" pitchFamily="34" charset="0"/>
              </a:rPr>
              <a:t> 70% data </a:t>
            </a:r>
            <a:r>
              <a:rPr lang="en-US" sz="2000" dirty="0" err="1">
                <a:latin typeface="Tw Cen MT" panose="020B0602020104020603" pitchFamily="34" charset="0"/>
              </a:rPr>
              <a:t>pelatihan</a:t>
            </a:r>
            <a:r>
              <a:rPr lang="en-US" sz="2000" dirty="0">
                <a:latin typeface="Tw Cen MT" panose="020B0602020104020603" pitchFamily="34" charset="0"/>
              </a:rPr>
              <a:t>, </a:t>
            </a:r>
            <a:r>
              <a:rPr lang="en-US" sz="2000" dirty="0" err="1">
                <a:latin typeface="Tw Cen MT" panose="020B0602020104020603" pitchFamily="34" charset="0"/>
              </a:rPr>
              <a:t>dan</a:t>
            </a:r>
            <a:r>
              <a:rPr lang="en-US" sz="2000" dirty="0">
                <a:latin typeface="Tw Cen MT" panose="020B0602020104020603" pitchFamily="34" charset="0"/>
              </a:rPr>
              <a:t> 30% data </a:t>
            </a:r>
            <a:r>
              <a:rPr lang="en-US" sz="2000" dirty="0" err="1">
                <a:latin typeface="Tw Cen MT" panose="020B0602020104020603" pitchFamily="34" charset="0"/>
              </a:rPr>
              <a:t>pengujian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melakukan</a:t>
            </a:r>
            <a:r>
              <a:rPr lang="en-US" sz="2000" dirty="0">
                <a:latin typeface="Tw Cen MT" panose="020B0602020104020603" pitchFamily="34" charset="0"/>
              </a:rPr>
              <a:t> K-Folds CV, </a:t>
            </a:r>
            <a:r>
              <a:rPr lang="en-US" sz="2000" dirty="0" err="1">
                <a:latin typeface="Tw Cen MT" panose="020B0602020104020603" pitchFamily="34" charset="0"/>
              </a:rPr>
              <a:t>maka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setiap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sempat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menjadi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latih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dan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. </a:t>
            </a:r>
            <a:r>
              <a:rPr lang="en-US" sz="2000" dirty="0" err="1">
                <a:latin typeface="Tw Cen MT" panose="020B0602020104020603" pitchFamily="34" charset="0"/>
              </a:rPr>
              <a:t>Uji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coba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dilakukan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menggunakan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bernilai</a:t>
            </a:r>
            <a:r>
              <a:rPr lang="en-US" sz="2000" dirty="0">
                <a:latin typeface="Tw Cen MT" panose="020B0602020104020603" pitchFamily="34" charset="0"/>
              </a:rPr>
              <a:t> 4 </a:t>
            </a:r>
            <a:r>
              <a:rPr lang="en-US" sz="2000" dirty="0" err="1">
                <a:latin typeface="Tw Cen MT" panose="020B0602020104020603" pitchFamily="34" charset="0"/>
              </a:rPr>
              <a:t>sampai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dengan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 </a:t>
            </a:r>
            <a:r>
              <a:rPr lang="en-US" sz="2000" dirty="0" err="1">
                <a:latin typeface="Tw Cen MT" panose="020B0602020104020603" pitchFamily="34" charset="0"/>
              </a:rPr>
              <a:t>bernilai</a:t>
            </a:r>
            <a:r>
              <a:rPr lang="en-US" sz="2000" dirty="0">
                <a:latin typeface="Tw Cen MT" panose="020B0602020104020603" pitchFamily="34" charset="0"/>
              </a:rPr>
              <a:t> 10. </a:t>
            </a:r>
            <a:r>
              <a:rPr lang="en-US" sz="2000" dirty="0" err="1">
                <a:latin typeface="Tw Cen MT" panose="020B0602020104020603" pitchFamily="34" charset="0"/>
              </a:rPr>
              <a:t>Nilai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akan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membuat</a:t>
            </a:r>
            <a:r>
              <a:rPr lang="en-US" sz="2000" dirty="0">
                <a:latin typeface="Tw Cen MT" panose="020B0602020104020603" pitchFamily="34" charset="0"/>
              </a:rPr>
              <a:t> data </a:t>
            </a:r>
            <a:r>
              <a:rPr lang="en-US" sz="2000" dirty="0" err="1">
                <a:latin typeface="Tw Cen MT" panose="020B0602020104020603" pitchFamily="34" charset="0"/>
              </a:rPr>
              <a:t>dibagi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sebanyak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k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i="1" dirty="0">
                <a:latin typeface="Tw Cen MT" panose="020B0602020104020603" pitchFamily="34" charset="0"/>
              </a:rPr>
              <a:t>batch</a:t>
            </a:r>
            <a:r>
              <a:rPr lang="en-US" sz="2000" dirty="0">
                <a:latin typeface="Tw Cen MT" panose="020B0602020104020603" pitchFamily="34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</a:rPr>
              <a:t>secara</a:t>
            </a:r>
            <a:r>
              <a:rPr lang="en-US" sz="2000" dirty="0">
                <a:latin typeface="Tw Cen MT" panose="020B0602020104020603" pitchFamily="34" charset="0"/>
              </a:rPr>
              <a:t> rata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E30F3B67-218D-4539-B8A0-E802D89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1211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K-FOLDS CROSS VALIDATION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93727"/>
              </p:ext>
            </p:extLst>
          </p:nvPr>
        </p:nvGraphicFramePr>
        <p:xfrm>
          <a:off x="2049036" y="2063014"/>
          <a:ext cx="8458543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8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30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Nilai</a:t>
                      </a:r>
                      <a:r>
                        <a:rPr lang="en-US" sz="2800" dirty="0">
                          <a:effectLst/>
                        </a:rPr>
                        <a:t> k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Akurasi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99,64%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99,68%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99,70%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99,69%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99,71%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99,69%</a:t>
                      </a:r>
                      <a:endParaRPr lang="en-US" sz="3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4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</a:t>
                      </a:r>
                      <a:endParaRPr lang="en-US" sz="3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</a:rPr>
                        <a:t>99,73%</a:t>
                      </a:r>
                      <a:endParaRPr lang="en-US" sz="37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5020" marR="23502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2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PERBANDINGAN LOKALISASI SIFT + TRACKING DENGAN YOLO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29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55F3D7-48CF-4E29-9BE7-F5607546C2C2}"/>
              </a:ext>
            </a:extLst>
          </p:cNvPr>
          <p:cNvSpPr/>
          <p:nvPr/>
        </p:nvSpPr>
        <p:spPr>
          <a:xfrm>
            <a:off x="1312558" y="1717516"/>
            <a:ext cx="956688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 err="1">
                <a:latin typeface="Tw Cen MT" panose="020B0602020104020603" pitchFamily="34" charset="0"/>
              </a:rPr>
              <a:t>Uji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perbandingan</a:t>
            </a:r>
            <a:r>
              <a:rPr lang="en-US" sz="2400" dirty="0">
                <a:latin typeface="Tw Cen MT" panose="020B0602020104020603" pitchFamily="34" charset="0"/>
              </a:rPr>
              <a:t> SIFT + Tracking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membandingkan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seberapa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baik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hasil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lokalisasi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kedua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metode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</a:p>
          <a:p>
            <a:pPr marL="914400" lvl="1" indent="-457200" algn="just">
              <a:spcAft>
                <a:spcPts val="600"/>
              </a:spcAft>
              <a:buAutoNum type="arabicPeriod"/>
            </a:pPr>
            <a:r>
              <a:rPr lang="en-US" sz="2400" dirty="0" err="1">
                <a:latin typeface="Tw Cen MT" panose="020B0602020104020603" pitchFamily="34" charset="0"/>
              </a:rPr>
              <a:t>Jika</a:t>
            </a:r>
            <a:r>
              <a:rPr lang="en-US" sz="2400" dirty="0">
                <a:latin typeface="Tw Cen MT" panose="020B0602020104020603" pitchFamily="34" charset="0"/>
              </a:rPr>
              <a:t> SIFT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algoritma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deteksi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fitur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mendeteksi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mendeskripsikan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ftur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dalam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suatu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  <a:r>
              <a:rPr lang="en-US" sz="2400" dirty="0" err="1">
                <a:latin typeface="Tw Cen MT" panose="020B0602020104020603" pitchFamily="34" charset="0"/>
              </a:rPr>
              <a:t>Lokalisasi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mendapatkan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awal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pembanding</a:t>
            </a:r>
            <a:r>
              <a:rPr lang="en-US" sz="2400" dirty="0">
                <a:latin typeface="Tw Cen MT" panose="020B0602020104020603" pitchFamily="34" charset="0"/>
              </a:rPr>
              <a:t>. </a:t>
            </a:r>
            <a:r>
              <a:rPr lang="en-US" sz="2400" dirty="0" err="1">
                <a:latin typeface="Tw Cen MT" panose="020B0602020104020603" pitchFamily="34" charset="0"/>
              </a:rPr>
              <a:t>Setiap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dibandingkan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dicari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pasangan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i="1" dirty="0">
                <a:latin typeface="Tw Cen MT" panose="020B0602020104020603" pitchFamily="34" charset="0"/>
              </a:rPr>
              <a:t> </a:t>
            </a:r>
            <a:r>
              <a:rPr lang="en-US" sz="2400" dirty="0">
                <a:latin typeface="Tw Cen MT" panose="020B0602020104020603" pitchFamily="34" charset="0"/>
              </a:rPr>
              <a:t>yang </a:t>
            </a:r>
            <a:r>
              <a:rPr lang="en-US" sz="2400" dirty="0" err="1">
                <a:latin typeface="Tw Cen MT" panose="020B0602020104020603" pitchFamily="34" charset="0"/>
              </a:rPr>
              <a:t>baik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dengan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menerapkan</a:t>
            </a:r>
            <a:r>
              <a:rPr lang="en-US" sz="2400" dirty="0">
                <a:latin typeface="Tw Cen MT" panose="020B0602020104020603" pitchFamily="34" charset="0"/>
              </a:rPr>
              <a:t> Euclidean Distance </a:t>
            </a:r>
            <a:r>
              <a:rPr lang="en-US" sz="2400" dirty="0" err="1">
                <a:latin typeface="Tw Cen MT" panose="020B0602020104020603" pitchFamily="34" charset="0"/>
              </a:rPr>
              <a:t>pada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 err="1">
                <a:latin typeface="Tw Cen MT" panose="020B0602020104020603" pitchFamily="34" charset="0"/>
              </a:rPr>
              <a:t>keypoints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dibandingkan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marL="914400" lvl="1" indent="-457200" algn="just">
              <a:spcAft>
                <a:spcPts val="600"/>
              </a:spcAft>
              <a:buAutoNum type="arabicPeriod"/>
            </a:pPr>
            <a:r>
              <a:rPr lang="en-US" sz="2400" dirty="0" err="1">
                <a:latin typeface="Tw Cen MT" panose="020B0602020104020603" pitchFamily="34" charset="0"/>
              </a:rPr>
              <a:t>Sedangkan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arsitektur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i="1" dirty="0">
                <a:latin typeface="Tw Cen MT" panose="020B0602020104020603" pitchFamily="34" charset="0"/>
              </a:rPr>
              <a:t>deep learning</a:t>
            </a:r>
            <a:r>
              <a:rPr lang="en-US" sz="2400" dirty="0">
                <a:latin typeface="Tw Cen MT" panose="020B0602020104020603" pitchFamily="34" charset="0"/>
              </a:rPr>
              <a:t>, di </a:t>
            </a:r>
            <a:r>
              <a:rPr lang="en-US" sz="2400" dirty="0" err="1">
                <a:latin typeface="Tw Cen MT" panose="020B0602020104020603" pitchFamily="34" charset="0"/>
              </a:rPr>
              <a:t>mana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citra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secara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utuh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menjadi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masukan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YOLO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keluarannya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berupa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lokasi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koordinat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kandidat</a:t>
            </a:r>
            <a:r>
              <a:rPr lang="en-US" sz="2400" dirty="0">
                <a:latin typeface="Tw Cen MT" panose="020B0602020104020603" pitchFamily="34" charset="0"/>
              </a:rPr>
              <a:t> area yang </a:t>
            </a:r>
            <a:r>
              <a:rPr lang="en-US" sz="2400" dirty="0" err="1">
                <a:latin typeface="Tw Cen MT" panose="020B0602020104020603" pitchFamily="34" charset="0"/>
              </a:rPr>
              <a:t>dicari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6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PENDAHULUAN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1E190F19-047A-4086-B3C2-5AED2105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403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PERBANDINGAN LOKALISASI SIFT + TRACKING DENGAN YOLO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30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6CD5A93-7C5E-43BC-933B-4DF3798AF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11177"/>
              </p:ext>
            </p:extLst>
          </p:nvPr>
        </p:nvGraphicFramePr>
        <p:xfrm>
          <a:off x="1690967" y="1876211"/>
          <a:ext cx="8666071" cy="3269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8979">
                  <a:extLst>
                    <a:ext uri="{9D8B030D-6E8A-4147-A177-3AD203B41FA5}">
                      <a16:colId xmlns:a16="http://schemas.microsoft.com/office/drawing/2014/main" xmlns="" val="2098199913"/>
                    </a:ext>
                  </a:extLst>
                </a:gridCol>
                <a:gridCol w="1987208">
                  <a:extLst>
                    <a:ext uri="{9D8B030D-6E8A-4147-A177-3AD203B41FA5}">
                      <a16:colId xmlns:a16="http://schemas.microsoft.com/office/drawing/2014/main" xmlns="" val="590052217"/>
                    </a:ext>
                  </a:extLst>
                </a:gridCol>
                <a:gridCol w="2541587">
                  <a:extLst>
                    <a:ext uri="{9D8B030D-6E8A-4147-A177-3AD203B41FA5}">
                      <a16:colId xmlns:a16="http://schemas.microsoft.com/office/drawing/2014/main" xmlns="" val="843145037"/>
                    </a:ext>
                  </a:extLst>
                </a:gridCol>
                <a:gridCol w="2538297">
                  <a:extLst>
                    <a:ext uri="{9D8B030D-6E8A-4147-A177-3AD203B41FA5}">
                      <a16:colId xmlns:a16="http://schemas.microsoft.com/office/drawing/2014/main" xmlns="" val="2284456405"/>
                    </a:ext>
                  </a:extLst>
                </a:gridCol>
              </a:tblGrid>
              <a:tr h="868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Video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Banyak frame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SIFT + Tracking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YOLO</a:t>
                      </a:r>
                      <a:endParaRPr lang="en-ID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xmlns="" val="2908543184"/>
                  </a:ext>
                </a:extLst>
              </a:tr>
              <a:tr h="434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50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100,00%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xmlns="" val="4251034647"/>
                  </a:ext>
                </a:extLst>
              </a:tr>
              <a:tr h="434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52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44,24%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100,00%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xmlns="" val="362858257"/>
                  </a:ext>
                </a:extLst>
              </a:tr>
              <a:tr h="434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54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61,11%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100,00%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xmlns="" val="771226168"/>
                  </a:ext>
                </a:extLst>
              </a:tr>
              <a:tr h="434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57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100,00%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xmlns="" val="1582872211"/>
                  </a:ext>
                </a:extLst>
              </a:tr>
              <a:tr h="43429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Rata-rata</a:t>
                      </a:r>
                      <a:endParaRPr lang="en-ID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6886" marR="236886" marT="118443" marB="118443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26,33%</a:t>
                      </a:r>
                      <a:endParaRPr lang="en-ID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100%</a:t>
                      </a:r>
                      <a:endParaRPr lang="en-ID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664" marR="177664" marT="0" marB="0"/>
                </a:tc>
                <a:extLst>
                  <a:ext uri="{0D108BD9-81ED-4DB2-BD59-A6C34878D82A}">
                    <a16:rowId xmlns:a16="http://schemas.microsoft.com/office/drawing/2014/main" xmlns="" val="295106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3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UJI COBA PADA DATA VIDEO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31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27099"/>
              </p:ext>
            </p:extLst>
          </p:nvPr>
        </p:nvGraphicFramePr>
        <p:xfrm>
          <a:off x="715108" y="2303586"/>
          <a:ext cx="6646984" cy="338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0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45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93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2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671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Video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Akurasi Segmentasi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Akurasi Karakter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1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100,00%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83,08%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2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47,50%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72,96%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3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69,40%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93,04%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Video 4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68,00%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81,39%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27252052"/>
                  </a:ext>
                </a:extLst>
              </a:tr>
              <a:tr h="48357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Rata-rata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71,23%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82,62%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155F3D7-48CF-4E29-9BE7-F5607546C2C2}"/>
              </a:ext>
            </a:extLst>
          </p:cNvPr>
          <p:cNvSpPr/>
          <p:nvPr/>
        </p:nvSpPr>
        <p:spPr>
          <a:xfrm>
            <a:off x="7365443" y="2266427"/>
            <a:ext cx="43459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600"/>
              </a:spcAft>
            </a:pPr>
            <a:r>
              <a:rPr lang="en-US" sz="2400" dirty="0">
                <a:latin typeface="Tw Cen MT" panose="020B0602020104020603" pitchFamily="34" charset="0"/>
              </a:rPr>
              <a:t>Pada uji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data video, model </a:t>
            </a:r>
            <a:r>
              <a:rPr lang="en-US" sz="2400" dirty="0" err="1">
                <a:latin typeface="Tw Cen MT" panose="020B0602020104020603" pitchFamily="34" charset="0"/>
              </a:rPr>
              <a:t>diterapkan</a:t>
            </a:r>
            <a:r>
              <a:rPr lang="en-US" sz="2400" dirty="0">
                <a:latin typeface="Tw Cen MT" panose="020B0602020104020603" pitchFamily="34" charset="0"/>
              </a:rPr>
              <a:t> pada 4 data video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dilakukan</a:t>
            </a:r>
            <a:r>
              <a:rPr lang="en-US" sz="2400" dirty="0">
                <a:latin typeface="Tw Cen MT" panose="020B0602020104020603" pitchFamily="34" charset="0"/>
              </a:rPr>
              <a:t> uji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. Pada uji </a:t>
            </a:r>
            <a:r>
              <a:rPr lang="en-US" sz="2400" dirty="0" err="1">
                <a:latin typeface="Tw Cen MT" panose="020B0602020104020603" pitchFamily="34" charset="0"/>
              </a:rPr>
              <a:t>coba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ini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diukur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akurasi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segmentasi</a:t>
            </a:r>
            <a:r>
              <a:rPr lang="en-US" sz="2400" dirty="0">
                <a:latin typeface="Tw Cen MT" panose="020B0602020104020603" pitchFamily="34" charset="0"/>
              </a:rPr>
              <a:t> dan juga </a:t>
            </a:r>
            <a:r>
              <a:rPr lang="en-US" sz="2400" dirty="0" err="1">
                <a:latin typeface="Tw Cen MT" panose="020B0602020104020603" pitchFamily="34" charset="0"/>
              </a:rPr>
              <a:t>akurasi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pengenalan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karakter</a:t>
            </a:r>
            <a:endParaRPr lang="en-US" sz="24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32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PEMBAHASAN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A295400-4D04-49BA-8AFF-2A4070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6902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33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8442" y="16166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Adam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model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optimizer </a:t>
            </a:r>
            <a:r>
              <a:rPr lang="en-US" dirty="0"/>
              <a:t>yang lain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i="1" dirty="0"/>
              <a:t>learning rate </a:t>
            </a:r>
            <a:r>
              <a:rPr lang="en-US" dirty="0"/>
              <a:t>Adam </a:t>
            </a:r>
            <a:r>
              <a:rPr lang="en-US" dirty="0" err="1"/>
              <a:t>adaptif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yang </a:t>
            </a:r>
            <a:r>
              <a:rPr lang="en-US" i="1" dirty="0"/>
              <a:t>learning rate-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statis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K-Folds Cross Validation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10.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yang lain, </a:t>
            </a:r>
            <a:r>
              <a:rPr lang="en-US" dirty="0" err="1"/>
              <a:t>akurasi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10,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lain, </a:t>
            </a:r>
            <a:r>
              <a:rPr lang="en-US" dirty="0" err="1"/>
              <a:t>yakni</a:t>
            </a:r>
            <a:r>
              <a:rPr lang="en-US" dirty="0"/>
              <a:t> 99,73%.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i="1" dirty="0"/>
              <a:t>K </a:t>
            </a:r>
            <a:r>
              <a:rPr lang="en-US" dirty="0"/>
              <a:t>10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per </a:t>
            </a:r>
            <a:r>
              <a:rPr lang="en-US" i="1" dirty="0"/>
              <a:t>batch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lain.</a:t>
            </a:r>
          </a:p>
        </p:txBody>
      </p:sp>
    </p:spTree>
    <p:extLst>
      <p:ext uri="{BB962C8B-B14F-4D97-AF65-F5344CB8AC3E}">
        <p14:creationId xmlns:p14="http://schemas.microsoft.com/office/powerpoint/2010/main" val="7215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78442" y="1616682"/>
            <a:ext cx="10515600" cy="4351338"/>
          </a:xfrm>
        </p:spPr>
        <p:txBody>
          <a:bodyPr/>
          <a:lstStyle/>
          <a:p>
            <a:r>
              <a:rPr lang="en-US" dirty="0"/>
              <a:t>Pada uji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SIFT + Tracking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YOLO,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YOLO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rata-rata </a:t>
            </a:r>
            <a:r>
              <a:rPr lang="en-US" dirty="0" err="1"/>
              <a:t>lokalisasi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100% pada 4 video yang </a:t>
            </a:r>
            <a:r>
              <a:rPr lang="en-US" dirty="0" err="1"/>
              <a:t>diujikan</a:t>
            </a:r>
            <a:r>
              <a:rPr lang="en-US" dirty="0"/>
              <a:t>.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SIFT + Tracking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rata-rata yang </a:t>
            </a:r>
            <a:r>
              <a:rPr lang="en-US" dirty="0" err="1"/>
              <a:t>hanya</a:t>
            </a:r>
            <a:r>
              <a:rPr lang="en-US" dirty="0"/>
              <a:t> 26,33%.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SIFT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pembandingnya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plat </a:t>
            </a:r>
            <a:r>
              <a:rPr lang="en-US" dirty="0" err="1"/>
              <a:t>nomor</a:t>
            </a:r>
            <a:r>
              <a:rPr lang="en-US" dirty="0"/>
              <a:t> Indonesia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ciri</a:t>
            </a:r>
            <a:r>
              <a:rPr lang="en-US" dirty="0"/>
              <a:t> </a:t>
            </a:r>
            <a:r>
              <a:rPr lang="en-US" dirty="0" err="1"/>
              <a:t>khas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plat </a:t>
            </a:r>
            <a:r>
              <a:rPr lang="en-US" dirty="0" err="1"/>
              <a:t>nomor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SIFT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YOLO.</a:t>
            </a:r>
          </a:p>
        </p:txBody>
      </p:sp>
    </p:spTree>
    <p:extLst>
      <p:ext uri="{BB962C8B-B14F-4D97-AF65-F5344CB8AC3E}">
        <p14:creationId xmlns:p14="http://schemas.microsoft.com/office/powerpoint/2010/main" val="30211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4541461"/>
            <a:ext cx="10515600" cy="1478210"/>
          </a:xfrm>
        </p:spPr>
        <p:txBody>
          <a:bodyPr>
            <a:normAutofit/>
          </a:bodyPr>
          <a:lstStyle/>
          <a:p>
            <a:r>
              <a:rPr lang="en-US" dirty="0" err="1"/>
              <a:t>Kondisi</a:t>
            </a:r>
            <a:r>
              <a:rPr lang="en-US" dirty="0"/>
              <a:t> area plat </a:t>
            </a:r>
            <a:r>
              <a:rPr lang="en-US" dirty="0" err="1"/>
              <a:t>pada</a:t>
            </a:r>
            <a:r>
              <a:rPr lang="en-US" dirty="0"/>
              <a:t> data video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video 2.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14507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video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97168" y="4109062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video 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EF37E4D-1AEB-4EA9-9A8B-DE747D09C4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7" y="1810822"/>
            <a:ext cx="4297365" cy="223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A2B7335-2762-403E-8A94-0ABCF7E6CA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54" y="1767863"/>
            <a:ext cx="3453200" cy="2279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91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PEMBAHASAN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C54ACA-78FB-47A7-9830-6060D236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75" y="3338940"/>
            <a:ext cx="2132748" cy="1155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Citra </a:t>
            </a:r>
            <a:r>
              <a:rPr lang="en-US" sz="2400" dirty="0" err="1"/>
              <a:t>karakter</a:t>
            </a:r>
            <a:r>
              <a:rPr lang="en-US" sz="2400" dirty="0"/>
              <a:t>  </a:t>
            </a:r>
            <a:r>
              <a:rPr lang="en-US" sz="2400" dirty="0" err="1"/>
              <a:t>huruf</a:t>
            </a:r>
            <a:r>
              <a:rPr lang="en-US" sz="2400" dirty="0"/>
              <a:t> B pada data uji</a:t>
            </a:r>
            <a:endParaRPr lang="en-ID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14CA646-F71D-4D33-BD25-2D14951A51B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0" t="6886" r="26797" b="43764"/>
          <a:stretch/>
        </p:blipFill>
        <p:spPr bwMode="auto">
          <a:xfrm>
            <a:off x="1150654" y="1918095"/>
            <a:ext cx="5775892" cy="14272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33155E4B-8B57-47EB-9AEB-576EAB8A9325}"/>
              </a:ext>
            </a:extLst>
          </p:cNvPr>
          <p:cNvSpPr txBox="1">
            <a:spLocks/>
          </p:cNvSpPr>
          <p:nvPr/>
        </p:nvSpPr>
        <p:spPr>
          <a:xfrm>
            <a:off x="3126911" y="3345366"/>
            <a:ext cx="2132748" cy="115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Citra </a:t>
            </a:r>
            <a:r>
              <a:rPr lang="en-US" sz="2400" dirty="0" err="1"/>
              <a:t>karakter</a:t>
            </a:r>
            <a:r>
              <a:rPr lang="en-US" sz="2400" dirty="0"/>
              <a:t>  </a:t>
            </a:r>
            <a:r>
              <a:rPr lang="en-US" sz="2400" dirty="0" err="1"/>
              <a:t>huruf</a:t>
            </a:r>
            <a:r>
              <a:rPr lang="en-US" sz="2400" dirty="0"/>
              <a:t> B pada data </a:t>
            </a:r>
            <a:r>
              <a:rPr lang="en-US" sz="2400" dirty="0" err="1"/>
              <a:t>latih</a:t>
            </a:r>
            <a:endParaRPr lang="en-ID" sz="24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410FD6F7-A4B0-47D5-8550-140B62FA4B93}"/>
              </a:ext>
            </a:extLst>
          </p:cNvPr>
          <p:cNvSpPr txBox="1">
            <a:spLocks/>
          </p:cNvSpPr>
          <p:nvPr/>
        </p:nvSpPr>
        <p:spPr>
          <a:xfrm>
            <a:off x="5029626" y="3361242"/>
            <a:ext cx="2132748" cy="115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Citra </a:t>
            </a:r>
            <a:r>
              <a:rPr lang="en-US" sz="2400" dirty="0" err="1"/>
              <a:t>karakter</a:t>
            </a:r>
            <a:r>
              <a:rPr lang="en-US" sz="2400" dirty="0"/>
              <a:t>  </a:t>
            </a:r>
            <a:r>
              <a:rPr lang="en-US" sz="2400" dirty="0" err="1"/>
              <a:t>huruf</a:t>
            </a:r>
            <a:r>
              <a:rPr lang="en-US" sz="2400" dirty="0"/>
              <a:t> O pada data </a:t>
            </a:r>
            <a:r>
              <a:rPr lang="en-US" sz="2400" dirty="0" err="1"/>
              <a:t>latih</a:t>
            </a:r>
            <a:endParaRPr lang="en-ID" sz="2400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0C656A42-C3EB-4315-BC13-A032BEB8406A}"/>
              </a:ext>
            </a:extLst>
          </p:cNvPr>
          <p:cNvSpPr txBox="1">
            <a:spLocks/>
          </p:cNvSpPr>
          <p:nvPr/>
        </p:nvSpPr>
        <p:spPr>
          <a:xfrm>
            <a:off x="7519753" y="2087190"/>
            <a:ext cx="4114800" cy="1771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err="1"/>
              <a:t>Terdapat</a:t>
            </a:r>
            <a:r>
              <a:rPr lang="en-US" sz="3200" dirty="0"/>
              <a:t> </a:t>
            </a:r>
            <a:r>
              <a:rPr lang="en-US" sz="3200" dirty="0" err="1"/>
              <a:t>misklasifikasi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02222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37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KESIMPULAN DAN SARAN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A295400-4D04-49BA-8AFF-2A4070D9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64744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KESIMPULAN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2043955"/>
            <a:ext cx="10515600" cy="3496234"/>
          </a:xfrm>
        </p:spPr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Berdasarkan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parameter pada </a:t>
            </a:r>
            <a:r>
              <a:rPr lang="en-US" dirty="0" err="1"/>
              <a:t>arsitektur</a:t>
            </a:r>
            <a:r>
              <a:rPr lang="en-US" dirty="0"/>
              <a:t> CNN yang </a:t>
            </a:r>
            <a:r>
              <a:rPr lang="en-US" dirty="0" err="1"/>
              <a:t>digunakan</a:t>
            </a:r>
            <a:r>
              <a:rPr lang="en-US" dirty="0"/>
              <a:t>. Model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97% </a:t>
            </a:r>
            <a:r>
              <a:rPr lang="en-US" dirty="0" err="1"/>
              <a:t>untuk</a:t>
            </a:r>
            <a:r>
              <a:rPr lang="en-US" dirty="0"/>
              <a:t> Optimizer Adam, </a:t>
            </a:r>
            <a:r>
              <a:rPr lang="en-US" dirty="0" err="1"/>
              <a:t>ukuran</a:t>
            </a:r>
            <a:r>
              <a:rPr lang="en-US" dirty="0"/>
              <a:t> kernel pada </a:t>
            </a:r>
            <a:r>
              <a:rPr lang="en-US" i="1" dirty="0"/>
              <a:t>Convolution</a:t>
            </a:r>
            <a:r>
              <a:rPr lang="en-US" dirty="0"/>
              <a:t> </a:t>
            </a:r>
            <a:r>
              <a:rPr lang="en-US" i="1" dirty="0"/>
              <a:t>Layer </a:t>
            </a:r>
            <a:r>
              <a:rPr lang="en-US" dirty="0" err="1"/>
              <a:t>ketiga</a:t>
            </a:r>
            <a:r>
              <a:rPr lang="en-US" dirty="0"/>
              <a:t> 4x4.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lokalisasi</a:t>
            </a:r>
            <a:r>
              <a:rPr lang="en-US" dirty="0"/>
              <a:t> </a:t>
            </a:r>
            <a:r>
              <a:rPr lang="en-US" dirty="0" smtClean="0"/>
              <a:t>plat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YOLO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/>
              <a:t>SIFT </a:t>
            </a:r>
            <a:r>
              <a:rPr lang="en-US" dirty="0" err="1" smtClean="0"/>
              <a:t>dan</a:t>
            </a:r>
            <a:r>
              <a:rPr lang="en-US" dirty="0" smtClean="0"/>
              <a:t> Tracker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/>
              <a:t>100%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/>
              <a:t>lokalisasi</a:t>
            </a:r>
            <a:r>
              <a:rPr lang="en-US" dirty="0"/>
              <a:t> SIFT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Tracking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/>
              <a:t>26,33%.</a:t>
            </a:r>
            <a:endParaRPr lang="en-ID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rata-rata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segmentasi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71,23</a:t>
            </a:r>
            <a:r>
              <a:rPr lang="en-US" dirty="0"/>
              <a:t>%  </a:t>
            </a:r>
            <a:r>
              <a:rPr lang="en-US" dirty="0" err="1"/>
              <a:t>pada</a:t>
            </a:r>
            <a:r>
              <a:rPr lang="en-US" dirty="0"/>
              <a:t> area plat </a:t>
            </a:r>
            <a:r>
              <a:rPr lang="en-US" dirty="0" err="1"/>
              <a:t>nomor</a:t>
            </a:r>
            <a:r>
              <a:rPr lang="en-US" dirty="0"/>
              <a:t> yang </a:t>
            </a:r>
            <a:r>
              <a:rPr lang="en-US" dirty="0" err="1" smtClean="0"/>
              <a:t>terdeteksi</a:t>
            </a:r>
            <a:r>
              <a:rPr lang="en-US" dirty="0" smtClean="0"/>
              <a:t>.</a:t>
            </a:r>
            <a:endParaRPr lang="en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polisi</a:t>
            </a:r>
            <a:r>
              <a:rPr lang="en-US" dirty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CNN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model </a:t>
            </a:r>
            <a:r>
              <a:rPr lang="en-US" dirty="0" err="1"/>
              <a:t>tertinggi</a:t>
            </a:r>
            <a:r>
              <a:rPr lang="en-US" dirty="0"/>
              <a:t> 99,71%,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rata-rata 82,62%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uji </a:t>
            </a:r>
            <a:r>
              <a:rPr lang="en-US" dirty="0" err="1"/>
              <a:t>coba</a:t>
            </a:r>
            <a:r>
              <a:rPr lang="en-US" dirty="0"/>
              <a:t> Adam </a:t>
            </a:r>
            <a:r>
              <a:rPr lang="en-US" i="1" dirty="0"/>
              <a:t>optimizer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learning rate</a:t>
            </a:r>
            <a:r>
              <a:rPr lang="en-US" dirty="0"/>
              <a:t> 0,0001.</a:t>
            </a:r>
          </a:p>
        </p:txBody>
      </p:sp>
    </p:spTree>
    <p:extLst>
      <p:ext uri="{BB962C8B-B14F-4D97-AF65-F5344CB8AC3E}">
        <p14:creationId xmlns:p14="http://schemas.microsoft.com/office/powerpoint/2010/main" val="42060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/>
          </a:bodyPr>
          <a:lstStyle/>
          <a:p>
            <a:pPr lvl="2" algn="r" fontAlgn="base"/>
            <a:r>
              <a:rPr lang="it-IT" sz="40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w Cen MT" panose="020B0602020104020603" pitchFamily="34" charset="0"/>
              </a:rPr>
              <a:t>SARAN</a:t>
            </a:r>
            <a:endParaRPr lang="en-US" sz="40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w Cen MT" panose="020B06020201040206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39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829FB96C-2293-49F4-98CC-049EF9D7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943708" y="1850317"/>
            <a:ext cx="10515600" cy="2063760"/>
          </a:xfrm>
        </p:spPr>
        <p:txBody>
          <a:bodyPr>
            <a:normAutofit/>
          </a:bodyPr>
          <a:lstStyle/>
          <a:p>
            <a:pPr marL="446088" lvl="3" indent="-446088">
              <a:buFont typeface="+mj-lt"/>
              <a:buAutoNum type="arabicPeriod"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  <a:endParaRPr lang="en-ID" dirty="0"/>
          </a:p>
          <a:p>
            <a:pPr marL="446088" lvl="3" indent="-446088">
              <a:buFont typeface="+mj-lt"/>
              <a:buAutoNum type="arabicPeriod"/>
            </a:pP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i="1" dirty="0"/>
              <a:t>font</a:t>
            </a:r>
            <a:r>
              <a:rPr lang="en-US" dirty="0"/>
              <a:t> pada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memperbanyak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en-ID" dirty="0"/>
          </a:p>
          <a:p>
            <a:pPr marL="446088" lvl="3" indent="-446088">
              <a:buFont typeface="+mj-lt"/>
              <a:buAutoNum type="arabicPeriod"/>
            </a:pP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eksplorasi</a:t>
            </a:r>
            <a:r>
              <a:rPr lang="en-US" dirty="0"/>
              <a:t> parameter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i="1" dirty="0"/>
              <a:t>optimizer</a:t>
            </a:r>
            <a:r>
              <a:rPr lang="en-US" dirty="0"/>
              <a:t> dan</a:t>
            </a:r>
            <a:r>
              <a:rPr lang="en-US" i="1" dirty="0"/>
              <a:t> learning rate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activation function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dan </a:t>
            </a:r>
            <a:r>
              <a:rPr lang="en-US" i="1" dirty="0"/>
              <a:t>stride</a:t>
            </a:r>
            <a:r>
              <a:rPr lang="en-US" dirty="0"/>
              <a:t> </a:t>
            </a:r>
            <a:r>
              <a:rPr lang="en-US" i="1" dirty="0"/>
              <a:t>filter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i="1" dirty="0"/>
              <a:t>max pooling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62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LATAR BELAKANG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4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B1BC4ECC-9DB4-47DC-A168-FE20EA3589F3}"/>
              </a:ext>
            </a:extLst>
          </p:cNvPr>
          <p:cNvSpPr txBox="1">
            <a:spLocks/>
          </p:cNvSpPr>
          <p:nvPr/>
        </p:nvSpPr>
        <p:spPr>
          <a:xfrm>
            <a:off x="5979886" y="1628412"/>
            <a:ext cx="5373914" cy="4148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>
                <a:latin typeface="Tw Cen MT" panose="020B0602020104020603" pitchFamily="34" charset="0"/>
              </a:rPr>
              <a:t>Pengenalan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nomor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polisi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kendaraan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satu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sistem</a:t>
            </a:r>
            <a:r>
              <a:rPr lang="en-US" sz="2400" dirty="0">
                <a:latin typeface="Tw Cen MT" panose="020B0602020104020603" pitchFamily="34" charset="0"/>
              </a:rPr>
              <a:t> yang </a:t>
            </a:r>
            <a:r>
              <a:rPr lang="en-US" sz="2400" dirty="0" err="1">
                <a:latin typeface="Tw Cen MT" panose="020B0602020104020603" pitchFamily="34" charset="0"/>
              </a:rPr>
              <a:t>populer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dikembangkan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karena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memiliki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banyak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kegunaan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manfaat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seperti</a:t>
            </a:r>
            <a:r>
              <a:rPr lang="en-US" sz="2400" dirty="0">
                <a:latin typeface="Tw Cen MT" panose="020B0602020104020603" pitchFamily="34" charset="0"/>
              </a:rPr>
              <a:t> monitoring </a:t>
            </a:r>
            <a:r>
              <a:rPr lang="en-US" sz="2400" dirty="0" err="1">
                <a:latin typeface="Tw Cen MT" panose="020B0602020104020603" pitchFamily="34" charset="0"/>
              </a:rPr>
              <a:t>lalu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lintas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akses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kontrol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tempat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parkir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sekuritas</a:t>
            </a:r>
            <a:r>
              <a:rPr lang="en-US" sz="2400" dirty="0">
                <a:latin typeface="Tw Cen MT" panose="020B0602020104020603" pitchFamily="34" charset="0"/>
              </a:rPr>
              <a:t>, </a:t>
            </a:r>
            <a:r>
              <a:rPr lang="en-US" sz="2400" dirty="0" err="1">
                <a:latin typeface="Tw Cen MT" panose="020B0602020104020603" pitchFamily="34" charset="0"/>
              </a:rPr>
              <a:t>dan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lainnya</a:t>
            </a:r>
            <a:r>
              <a:rPr lang="en-US" sz="2400" dirty="0">
                <a:latin typeface="Tw Cen MT" panose="020B0602020104020603" pitchFamily="34" charset="0"/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w Cen MT" panose="020B0602020104020603" pitchFamily="34" charset="0"/>
              </a:rPr>
              <a:t>Convolutional Neural Network </a:t>
            </a:r>
            <a:r>
              <a:rPr lang="en-US" sz="2400" dirty="0" err="1">
                <a:latin typeface="Tw Cen MT" panose="020B0602020104020603" pitchFamily="34" charset="0"/>
              </a:rPr>
              <a:t>merupakan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salah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satu</a:t>
            </a:r>
            <a:r>
              <a:rPr lang="en-US" sz="2400" dirty="0">
                <a:latin typeface="Tw Cen MT" panose="020B0602020104020603" pitchFamily="34" charset="0"/>
              </a:rPr>
              <a:t> deep neural network yang </a:t>
            </a:r>
            <a:r>
              <a:rPr lang="en-US" sz="2400" dirty="0" err="1">
                <a:latin typeface="Tw Cen MT" panose="020B0602020104020603" pitchFamily="34" charset="0"/>
              </a:rPr>
              <a:t>cocok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digunakan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untuk</a:t>
            </a:r>
            <a:r>
              <a:rPr lang="en-US" sz="2400" dirty="0">
                <a:latin typeface="Tw Cen MT" panose="020B0602020104020603" pitchFamily="34" charset="0"/>
              </a:rPr>
              <a:t> </a:t>
            </a:r>
            <a:r>
              <a:rPr lang="en-US" sz="2400" dirty="0" err="1">
                <a:latin typeface="Tw Cen MT" panose="020B0602020104020603" pitchFamily="34" charset="0"/>
              </a:rPr>
              <a:t>mengolah</a:t>
            </a:r>
            <a:r>
              <a:rPr lang="en-US" sz="2400" dirty="0">
                <a:latin typeface="Tw Cen MT" panose="020B0602020104020603" pitchFamily="34" charset="0"/>
              </a:rPr>
              <a:t> data yang </a:t>
            </a:r>
            <a:r>
              <a:rPr lang="en-US" sz="2400" dirty="0" err="1">
                <a:latin typeface="Tw Cen MT" panose="020B0602020104020603" pitchFamily="34" charset="0"/>
              </a:rPr>
              <a:t>berbentuk</a:t>
            </a:r>
            <a:r>
              <a:rPr lang="en-US" sz="2400" dirty="0">
                <a:latin typeface="Tw Cen MT" panose="020B0602020104020603" pitchFamily="34" charset="0"/>
              </a:rPr>
              <a:t> 2 </a:t>
            </a:r>
            <a:r>
              <a:rPr lang="en-US" sz="2400" dirty="0" err="1">
                <a:latin typeface="Tw Cen MT" panose="020B0602020104020603" pitchFamily="34" charset="0"/>
              </a:rPr>
              <a:t>dimensi</a:t>
            </a:r>
            <a:r>
              <a:rPr lang="en-US" sz="2400" dirty="0">
                <a:latin typeface="Tw Cen MT" panose="020B0602020104020603" pitchFamily="34" charset="0"/>
              </a:rPr>
              <a:t> (</a:t>
            </a:r>
            <a:r>
              <a:rPr lang="en-US" sz="2400" dirty="0" err="1">
                <a:latin typeface="Tw Cen MT" panose="020B0602020104020603" pitchFamily="34" charset="0"/>
              </a:rPr>
              <a:t>gambar</a:t>
            </a:r>
            <a:r>
              <a:rPr lang="en-US" sz="2400" dirty="0">
                <a:latin typeface="Tw Cen MT" panose="020B0602020104020603" pitchFamily="34" charset="0"/>
              </a:rPr>
              <a:t>)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65A6326F-4A78-4B11-BD0A-7C5E74F5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087492" y="1628412"/>
            <a:ext cx="4504415" cy="42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40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rial" pitchFamily="34" charset="0"/>
              </a:rPr>
              <a:t>TERIMA KASIH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Arial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4730E8F9-0717-4F82-8623-CFD9AA99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8204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RUMUSAN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5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6793AE4-C636-4AD8-823F-5FF1891CDD7E}"/>
              </a:ext>
            </a:extLst>
          </p:cNvPr>
          <p:cNvSpPr/>
          <p:nvPr/>
        </p:nvSpPr>
        <p:spPr>
          <a:xfrm>
            <a:off x="658761" y="1384243"/>
            <a:ext cx="108744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praproses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</a:t>
            </a:r>
            <a:r>
              <a:rPr lang="en-US" sz="2800" i="1" dirty="0">
                <a:latin typeface="Tw Cen MT" panose="020B0602020104020603" pitchFamily="34" charset="0"/>
              </a:rPr>
              <a:t>frame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video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untuk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deteksi</a:t>
            </a:r>
            <a:r>
              <a:rPr lang="en-US" sz="2800" dirty="0">
                <a:latin typeface="Tw Cen MT" panose="020B0602020104020603" pitchFamily="34" charset="0"/>
              </a:rPr>
              <a:t> area plat </a:t>
            </a:r>
            <a:r>
              <a:rPr lang="en-US" sz="2800" dirty="0" err="1">
                <a:latin typeface="Tw Cen MT" panose="020B0602020104020603" pitchFamily="34" charset="0"/>
              </a:rPr>
              <a:t>sebelum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melakukan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frame tracking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video?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segmentasi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setiap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dari</a:t>
            </a:r>
            <a:r>
              <a:rPr lang="en-US" sz="2800" dirty="0">
                <a:latin typeface="Tw Cen MT" panose="020B0602020104020603" pitchFamily="34" charset="0"/>
              </a:rPr>
              <a:t> area plat yang </a:t>
            </a:r>
            <a:r>
              <a:rPr lang="en-US" sz="2800" dirty="0" err="1">
                <a:latin typeface="Tw Cen MT" panose="020B0602020104020603" pitchFamily="34" charset="0"/>
              </a:rPr>
              <a:t>sudah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terdeteksi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mengimplementasikan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dalam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mengenali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karakter-karakter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kendaran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Bagaimana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mengevaluasi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kinerja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telah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?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B49FBB66-0588-49B1-BEC3-8B20F112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0544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BATASAN MASALAH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6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8EEF59C-5FD7-452A-96F0-60ECF3B4902D}"/>
              </a:ext>
            </a:extLst>
          </p:cNvPr>
          <p:cNvSpPr/>
          <p:nvPr/>
        </p:nvSpPr>
        <p:spPr>
          <a:xfrm>
            <a:off x="542647" y="1870468"/>
            <a:ext cx="10874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dirty="0">
                <a:latin typeface="Tw Cen MT" panose="020B0602020104020603" pitchFamily="34" charset="0"/>
              </a:rPr>
              <a:t>Data </a:t>
            </a:r>
            <a:r>
              <a:rPr lang="en-US" sz="2800" dirty="0" err="1">
                <a:latin typeface="Tw Cen MT" panose="020B0602020104020603" pitchFamily="34" charset="0"/>
              </a:rPr>
              <a:t>pelatihan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citra</a:t>
            </a:r>
            <a:r>
              <a:rPr lang="en-US" sz="2800" dirty="0">
                <a:latin typeface="Tw Cen MT" panose="020B0602020104020603" pitchFamily="34" charset="0"/>
              </a:rPr>
              <a:t> yang</a:t>
            </a:r>
            <a:r>
              <a:rPr lang="id-ID" sz="2800" dirty="0">
                <a:latin typeface="Tw Cen MT" panose="020B0602020104020603" pitchFamily="34" charset="0"/>
              </a:rPr>
              <a:t> diambil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mandiri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kemudian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diambil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karakter-karakternya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mandiri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d-ID" sz="2800" dirty="0">
                <a:latin typeface="Tw Cen MT" panose="020B0602020104020603" pitchFamily="34" charset="0"/>
              </a:rPr>
              <a:t>Implementasi program menggunakan bahasa pem</a:t>
            </a:r>
            <a:r>
              <a:rPr lang="en-US" sz="2800" dirty="0">
                <a:latin typeface="Tw Cen MT" panose="020B0602020104020603" pitchFamily="34" charset="0"/>
              </a:rPr>
              <a:t>r</a:t>
            </a:r>
            <a:r>
              <a:rPr lang="id-ID" sz="2800" dirty="0">
                <a:latin typeface="Tw Cen MT" panose="020B0602020104020603" pitchFamily="34" charset="0"/>
              </a:rPr>
              <a:t>ograman </a:t>
            </a:r>
            <a:r>
              <a:rPr lang="id-ID" sz="2800" i="1" dirty="0">
                <a:latin typeface="Tw Cen MT" panose="020B0602020104020603" pitchFamily="34" charset="0"/>
              </a:rPr>
              <a:t>Python</a:t>
            </a:r>
            <a:r>
              <a:rPr lang="en-US" sz="2800" i="1" dirty="0">
                <a:latin typeface="Tw Cen MT" panose="020B0602020104020603" pitchFamily="34" charset="0"/>
              </a:rPr>
              <a:t> 3</a:t>
            </a:r>
            <a:r>
              <a:rPr lang="id-ID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latin typeface="Tw Cen MT" panose="020B0602020104020603" pitchFamily="34" charset="0"/>
              </a:rPr>
              <a:t>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plat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Indonesia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  <a:p>
            <a:pPr marL="6858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ada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merupakan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A – Z </a:t>
            </a:r>
            <a:r>
              <a:rPr lang="en-US" sz="2800" dirty="0" err="1">
                <a:latin typeface="Tw Cen MT" panose="020B0602020104020603" pitchFamily="34" charset="0"/>
              </a:rPr>
              <a:t>serta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angka</a:t>
            </a:r>
            <a:r>
              <a:rPr lang="en-US" sz="2800" dirty="0">
                <a:latin typeface="Tw Cen MT" panose="020B0602020104020603" pitchFamily="34" charset="0"/>
              </a:rPr>
              <a:t> 0 - 9</a:t>
            </a:r>
            <a:r>
              <a:rPr lang="id-ID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92735924-1640-4018-AA64-0520C44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5998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TUJUAN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7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4CAC18-C0E8-465C-BCB4-66BDAD74B38F}"/>
              </a:ext>
            </a:extLst>
          </p:cNvPr>
          <p:cNvSpPr/>
          <p:nvPr/>
        </p:nvSpPr>
        <p:spPr>
          <a:xfrm>
            <a:off x="542647" y="1870468"/>
            <a:ext cx="108744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w Cen MT" panose="020B0602020104020603" pitchFamily="34" charset="0"/>
              </a:rPr>
              <a:t>Tujuan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dari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pembuatan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Tugas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Akhir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ini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adalah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untuk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membangun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sebuah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sistem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klasifikasi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gambar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dengan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menggunakan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metode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klasifikasi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i="1" dirty="0">
                <a:latin typeface="Tw Cen MT" panose="020B0602020104020603" pitchFamily="34" charset="0"/>
              </a:rPr>
              <a:t>Convolutional Neural Network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mengenali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pada</a:t>
            </a:r>
            <a:r>
              <a:rPr lang="en-US" sz="2800" dirty="0">
                <a:latin typeface="Tw Cen MT" panose="020B0602020104020603" pitchFamily="34" charset="0"/>
              </a:rPr>
              <a:t> data video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093BBBE3-DF79-4256-A5A6-39302F10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11538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29B44FC3-C737-4B92-B1D0-AD232099FBDF}"/>
              </a:ext>
            </a:extLst>
          </p:cNvPr>
          <p:cNvCxnSpPr/>
          <p:nvPr/>
        </p:nvCxnSpPr>
        <p:spPr>
          <a:xfrm>
            <a:off x="0" y="1228352"/>
            <a:ext cx="12192000" cy="0"/>
          </a:xfrm>
          <a:prstGeom prst="line">
            <a:avLst/>
          </a:prstGeom>
          <a:ln w="7620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xmlns="" id="{2B8CDEBA-452A-4190-964B-37DF9F5C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259" y="213631"/>
            <a:ext cx="10515600" cy="766989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  <a:buClr>
                <a:srgbClr val="0067AC"/>
              </a:buClr>
            </a:pPr>
            <a:r>
              <a:rPr lang="en-US">
                <a:latin typeface="Tw Cen MT" panose="020B0602020104020603" pitchFamily="34" charset="0"/>
                <a:cs typeface="Arial" panose="020B0604020202020204" pitchFamily="34" charset="0"/>
              </a:rPr>
              <a:t>MANFAAT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0FB1C80-C067-49CE-95A9-A233AADF262C}"/>
              </a:ext>
            </a:extLst>
          </p:cNvPr>
          <p:cNvSpPr/>
          <p:nvPr/>
        </p:nvSpPr>
        <p:spPr>
          <a:xfrm>
            <a:off x="0" y="6372225"/>
            <a:ext cx="12192000" cy="485775"/>
          </a:xfrm>
          <a:prstGeom prst="rect">
            <a:avLst/>
          </a:prstGeom>
          <a:ln>
            <a:solidFill>
              <a:srgbClr val="0067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bg1"/>
                </a:solidFill>
                <a:latin typeface="Tw Cen MT" panose="020B0602020104020603" pitchFamily="34" charset="0"/>
              </a:rPr>
              <a:pPr/>
              <a:t>8</a:t>
            </a:fld>
            <a:endParaRPr lang="en-US" sz="200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44CAC18-C0E8-465C-BCB4-66BDAD74B38F}"/>
              </a:ext>
            </a:extLst>
          </p:cNvPr>
          <p:cNvSpPr/>
          <p:nvPr/>
        </p:nvSpPr>
        <p:spPr>
          <a:xfrm>
            <a:off x="542647" y="1870468"/>
            <a:ext cx="108744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w Cen MT" panose="020B0602020104020603" pitchFamily="34" charset="0"/>
              </a:rPr>
              <a:t>Tugas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akhir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ini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diharapkan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membantu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menambah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kemampuan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ada</a:t>
            </a:r>
            <a:r>
              <a:rPr lang="en-US" sz="2800" dirty="0">
                <a:latin typeface="Tw Cen MT" panose="020B0602020104020603" pitchFamily="34" charset="0"/>
              </a:rPr>
              <a:t> pada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dan </a:t>
            </a:r>
            <a:r>
              <a:rPr lang="en-US" sz="2800" dirty="0" err="1">
                <a:latin typeface="Tw Cen MT" panose="020B0602020104020603" pitchFamily="34" charset="0"/>
              </a:rPr>
              <a:t>membantu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dalam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melakukan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karakter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sehingga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dapat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diimplementasikan</a:t>
            </a:r>
            <a:r>
              <a:rPr lang="en-US" sz="2800" dirty="0">
                <a:latin typeface="Tw Cen MT" panose="020B0602020104020603" pitchFamily="34" charset="0"/>
              </a:rPr>
              <a:t> pada </a:t>
            </a:r>
            <a:r>
              <a:rPr lang="en-US" sz="2800" dirty="0" err="1">
                <a:latin typeface="Tw Cen MT" panose="020B0602020104020603" pitchFamily="34" charset="0"/>
              </a:rPr>
              <a:t>sistem-sistem</a:t>
            </a:r>
            <a:r>
              <a:rPr lang="en-US" sz="2800" dirty="0">
                <a:latin typeface="Tw Cen MT" panose="020B0602020104020603" pitchFamily="34" charset="0"/>
              </a:rPr>
              <a:t> yang </a:t>
            </a:r>
            <a:r>
              <a:rPr lang="en-US" sz="2800" dirty="0" err="1">
                <a:latin typeface="Tw Cen MT" panose="020B0602020104020603" pitchFamily="34" charset="0"/>
              </a:rPr>
              <a:t>membutuhkan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pengenalan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nomor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polisi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kendaraan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secara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  <a:r>
              <a:rPr lang="en-US" sz="2800" dirty="0" err="1">
                <a:latin typeface="Tw Cen MT" panose="020B0602020104020603" pitchFamily="34" charset="0"/>
              </a:rPr>
              <a:t>otomatis</a:t>
            </a:r>
            <a:r>
              <a:rPr lang="en-US" sz="2800" dirty="0">
                <a:latin typeface="Tw Cen MT" panose="020B0602020104020603" pitchFamily="34" charset="0"/>
              </a:rPr>
              <a:t>.</a:t>
            </a:r>
            <a:endParaRPr lang="en-US" sz="2800" dirty="0">
              <a:latin typeface="Tw Cen MT" panose="020B0602020104020603" pitchFamily="34" charset="0"/>
              <a:ea typeface="Calibri" panose="020F050202020403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FA92116D-0015-43EC-AF4F-3C9416D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28445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3DB88EB2-4959-4384-B606-6EC973568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1" y="0"/>
            <a:ext cx="1788262" cy="1152152"/>
          </a:xfrm>
          <a:prstGeom prst="rect">
            <a:avLst/>
          </a:prstGeom>
        </p:spPr>
      </p:pic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xmlns="" id="{9AD941AF-6002-455E-B6E0-BA52F066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6659" y="6432549"/>
            <a:ext cx="2743200" cy="365125"/>
          </a:xfrm>
        </p:spPr>
        <p:txBody>
          <a:bodyPr/>
          <a:lstStyle/>
          <a:p>
            <a:fld id="{F98B6361-BA1B-450B-B962-29ABDD099519}" type="slidenum">
              <a:rPr lang="en-US" sz="2000" smtClean="0">
                <a:solidFill>
                  <a:schemeClr val="tx1"/>
                </a:solidFill>
                <a:latin typeface="Tw Cen MT" panose="020B0602020104020603" pitchFamily="34" charset="0"/>
              </a:rPr>
              <a:pPr/>
              <a:t>9</a:t>
            </a:fld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45DE30A8-2F8A-4013-AF22-27C0A7388B2F}"/>
              </a:ext>
            </a:extLst>
          </p:cNvPr>
          <p:cNvSpPr txBox="1">
            <a:spLocks/>
          </p:cNvSpPr>
          <p:nvPr/>
        </p:nvSpPr>
        <p:spPr>
          <a:xfrm>
            <a:off x="1524000" y="2565555"/>
            <a:ext cx="9144000" cy="121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Tw Cen MT" panose="020B0602020104020603" pitchFamily="34" charset="0"/>
                <a:cs typeface="Arial" panose="020B0604020202020204" pitchFamily="34" charset="0"/>
              </a:rPr>
              <a:t>PERANCANGAN SISTEM</a:t>
            </a:r>
            <a:endParaRPr lang="en-US" sz="400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3C3DF79-CF3A-4E66-A575-D5A7953A6CEB}"/>
              </a:ext>
            </a:extLst>
          </p:cNvPr>
          <p:cNvCxnSpPr>
            <a:cxnSpLocks/>
          </p:cNvCxnSpPr>
          <p:nvPr/>
        </p:nvCxnSpPr>
        <p:spPr>
          <a:xfrm>
            <a:off x="4038600" y="2685677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C35EEC-E10F-4CC7-B5D7-44E576C5CC6C}"/>
              </a:ext>
            </a:extLst>
          </p:cNvPr>
          <p:cNvCxnSpPr>
            <a:cxnSpLocks/>
          </p:cNvCxnSpPr>
          <p:nvPr/>
        </p:nvCxnSpPr>
        <p:spPr>
          <a:xfrm>
            <a:off x="4033837" y="3590552"/>
            <a:ext cx="4124325" cy="0"/>
          </a:xfrm>
          <a:prstGeom prst="line">
            <a:avLst/>
          </a:prstGeom>
          <a:ln w="19050">
            <a:solidFill>
              <a:srgbClr val="006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42338DE1-63F8-4EE0-BCD0-872F28CE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002060"/>
                </a:solidFill>
                <a:latin typeface="Trebuchet MS" panose="020B0603020202020204" pitchFamily="34" charset="0"/>
              </a:rPr>
              <a:t>Tugas Akhir – IF184802</a:t>
            </a:r>
          </a:p>
        </p:txBody>
      </p:sp>
    </p:spTree>
    <p:extLst>
      <p:ext uri="{BB962C8B-B14F-4D97-AF65-F5344CB8AC3E}">
        <p14:creationId xmlns:p14="http://schemas.microsoft.com/office/powerpoint/2010/main" val="36850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3952</TotalTime>
  <Words>2236</Words>
  <Application>Microsoft Office PowerPoint</Application>
  <PresentationFormat>Widescreen</PresentationFormat>
  <Paragraphs>431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Times New Roman</vt:lpstr>
      <vt:lpstr>Trebuchet MS</vt:lpstr>
      <vt:lpstr>Tw Cen MT</vt:lpstr>
      <vt:lpstr>Tw Cen MT Condensed</vt:lpstr>
      <vt:lpstr>Office Theme</vt:lpstr>
      <vt:lpstr>PENGENALAN NOMOR POLISI KENDARAAN PADA DATA VIDEO MENGGUNAKAN CONVOLUTIONAL NEURAL NETWORK</vt:lpstr>
      <vt:lpstr>OUTLINE</vt:lpstr>
      <vt:lpstr>PowerPoint Presentation</vt:lpstr>
      <vt:lpstr>LATAR BELAKANG</vt:lpstr>
      <vt:lpstr>RUMUSAN MASALAH</vt:lpstr>
      <vt:lpstr>BATASAN MASALAH</vt:lpstr>
      <vt:lpstr>TUJUAN</vt:lpstr>
      <vt:lpstr>MANFAAT</vt:lpstr>
      <vt:lpstr>PowerPoint Presentation</vt:lpstr>
      <vt:lpstr>DATASET</vt:lpstr>
      <vt:lpstr>DATASET</vt:lpstr>
      <vt:lpstr>DESAIN UMUM SISTEM</vt:lpstr>
      <vt:lpstr>AUGMENTASI DATA</vt:lpstr>
      <vt:lpstr>PRAPROSES TAHAP PELATIHAN</vt:lpstr>
      <vt:lpstr>PRAPROSES DATA LATIH</vt:lpstr>
      <vt:lpstr>LOKALISASI AREA PLAT NOMOR</vt:lpstr>
      <vt:lpstr>LOKALISASI AREA PLAT NOMOR</vt:lpstr>
      <vt:lpstr>PRAPROSES DATA UJI</vt:lpstr>
      <vt:lpstr>PRAPROSES DATA UJI</vt:lpstr>
      <vt:lpstr>SEGMENTASI KARAKTER PADA AREA PLAT NOMOR</vt:lpstr>
      <vt:lpstr>ARSITEKTUR CNN</vt:lpstr>
      <vt:lpstr>PowerPoint Presentation</vt:lpstr>
      <vt:lpstr>SKENARIO UJI COBA</vt:lpstr>
      <vt:lpstr>UJI COBA PARAMETER CNN</vt:lpstr>
      <vt:lpstr>UJI COBA PARAMETER CNN</vt:lpstr>
      <vt:lpstr>UJI COBA PARAMETER CNN</vt:lpstr>
      <vt:lpstr>UJI COBA K-FOLDS CROSS VALIDATION</vt:lpstr>
      <vt:lpstr>UJI COBA K-FOLDS CROSS VALIDATION</vt:lpstr>
      <vt:lpstr>UJI COBA PERBANDINGAN LOKALISASI SIFT + TRACKING DENGAN YOLO</vt:lpstr>
      <vt:lpstr>UJI COBA PERBANDINGAN LOKALISASI SIFT + TRACKING DENGAN YOLO</vt:lpstr>
      <vt:lpstr>UJI COBA PADA DATA VIDEO</vt:lpstr>
      <vt:lpstr>PowerPoint Presentation</vt:lpstr>
      <vt:lpstr>PEMBAHASAN</vt:lpstr>
      <vt:lpstr>PEMBAHASAN</vt:lpstr>
      <vt:lpstr>PEMBAHASAN</vt:lpstr>
      <vt:lpstr>PEMBAHASAN</vt:lpstr>
      <vt:lpstr>PowerPoint Presentation</vt:lpstr>
      <vt:lpstr>KESIMPULAN</vt:lpstr>
      <vt:lpstr>SARAN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EKSPRESI WAJAH MENGGUNAKAN WAVELET TRANSFORM DAN CONVOLUTIONAL NEURAL NETWORK</dc:title>
  <dc:creator>Pradipta Baskara</dc:creator>
  <cp:lastModifiedBy>fenezema</cp:lastModifiedBy>
  <cp:revision>230</cp:revision>
  <dcterms:created xsi:type="dcterms:W3CDTF">2018-12-28T17:44:59Z</dcterms:created>
  <dcterms:modified xsi:type="dcterms:W3CDTF">2019-07-09T03:10:00Z</dcterms:modified>
</cp:coreProperties>
</file>