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7" r:id="rId11"/>
    <p:sldId id="288" r:id="rId12"/>
    <p:sldId id="265" r:id="rId13"/>
    <p:sldId id="271" r:id="rId14"/>
    <p:sldId id="266" r:id="rId15"/>
    <p:sldId id="269" r:id="rId16"/>
    <p:sldId id="299" r:id="rId17"/>
    <p:sldId id="300" r:id="rId18"/>
    <p:sldId id="270" r:id="rId19"/>
    <p:sldId id="293" r:id="rId20"/>
    <p:sldId id="301" r:id="rId21"/>
    <p:sldId id="290" r:id="rId22"/>
    <p:sldId id="272" r:id="rId23"/>
    <p:sldId id="273" r:id="rId24"/>
    <p:sldId id="285" r:id="rId25"/>
    <p:sldId id="286" r:id="rId26"/>
    <p:sldId id="283" r:id="rId27"/>
    <p:sldId id="287" r:id="rId28"/>
    <p:sldId id="282" r:id="rId29"/>
    <p:sldId id="302" r:id="rId30"/>
    <p:sldId id="294" r:id="rId31"/>
    <p:sldId id="303" r:id="rId32"/>
    <p:sldId id="276" r:id="rId33"/>
    <p:sldId id="297" r:id="rId34"/>
    <p:sldId id="298" r:id="rId35"/>
    <p:sldId id="304" r:id="rId36"/>
    <p:sldId id="295" r:id="rId37"/>
    <p:sldId id="305" r:id="rId38"/>
    <p:sldId id="27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78554" autoAdjust="0"/>
  </p:normalViewPr>
  <p:slideViewPr>
    <p:cSldViewPr snapToGrid="0">
      <p:cViewPr varScale="1">
        <p:scale>
          <a:sx n="55" d="100"/>
          <a:sy n="55" d="100"/>
        </p:scale>
        <p:origin x="1170" y="60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495532"/>
            <a:ext cx="9596284" cy="1219524"/>
          </a:xfrm>
        </p:spPr>
        <p:txBody>
          <a:bodyPr>
            <a:noAutofit/>
          </a:bodyPr>
          <a:lstStyle/>
          <a:p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PENGENALAN </a:t>
            </a:r>
            <a:r>
              <a:rPr lang="en-US" sz="3600" b="1" dirty="0" smtClean="0">
                <a:latin typeface="Tw Cen MT Condensed" panose="020B0606020104020203" pitchFamily="34" charset="0"/>
                <a:cs typeface="Arial" panose="020B0604020202020204" pitchFamily="34" charset="0"/>
              </a:rPr>
              <a:t>NOMOR POLISI KENDARAAN PADA DATA VIDEO</a:t>
            </a:r>
            <a:r>
              <a:rPr lang="id-ID" sz="3600" b="1" dirty="0" smtClean="0">
                <a:latin typeface="Tw Cen MT Condensed" panose="020B0606020104020203" pitchFamily="34" charset="0"/>
                <a:cs typeface="Arial" panose="020B0604020202020204" pitchFamily="34" charset="0"/>
              </a:rPr>
              <a:t> </a:t>
            </a:r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MENGGUNAKAN </a:t>
            </a:r>
            <a:r>
              <a:rPr lang="id-ID" sz="3600" b="1" dirty="0" smtClean="0">
                <a:latin typeface="Tw Cen MT Condensed" panose="020B0606020104020203" pitchFamily="34" charset="0"/>
                <a:cs typeface="Arial" panose="020B0604020202020204" pitchFamily="34" charset="0"/>
              </a:rPr>
              <a:t>CONVOLUTIONAL </a:t>
            </a:r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NEURAL NETWORK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659A9"/>
                </a:solidFill>
                <a:latin typeface="Tw Cen MT" panose="020B0602020104020603" pitchFamily="34" charset="0"/>
              </a:rPr>
              <a:t>Dosen </a:t>
            </a:r>
            <a:r>
              <a:rPr lang="en-US" sz="2000" b="1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n-US" sz="2000" err="1">
                <a:latin typeface="Tw Cen MT" panose="020B0602020104020603" pitchFamily="34" charset="0"/>
              </a:rPr>
              <a:t>Dr.Eng</a:t>
            </a:r>
            <a:r>
              <a:rPr lang="en-US" sz="2000">
                <a:latin typeface="Tw Cen MT" panose="020B0602020104020603" pitchFamily="34" charset="0"/>
              </a:rPr>
              <a:t>. Chastine </a:t>
            </a:r>
            <a:r>
              <a:rPr lang="en-US" sz="2000" err="1">
                <a:latin typeface="Tw Cen MT" panose="020B0602020104020603" pitchFamily="34" charset="0"/>
              </a:rPr>
              <a:t>Fatichah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</a:t>
            </a:r>
            <a:r>
              <a:rPr lang="en-US" sz="2000" err="1">
                <a:latin typeface="Tw Cen MT" panose="020B0602020104020603" pitchFamily="34" charset="0"/>
              </a:rPr>
              <a:t>M.Kom</a:t>
            </a:r>
            <a:r>
              <a:rPr lang="en-US" sz="2000">
                <a:latin typeface="Tw Cen MT" panose="020B0602020104020603" pitchFamily="34" charset="0"/>
              </a:rPr>
              <a:t>.</a:t>
            </a:r>
          </a:p>
          <a:p>
            <a:r>
              <a:rPr lang="en-US" sz="2000">
                <a:latin typeface="Tw Cen MT" panose="020B0602020104020603" pitchFamily="34" charset="0"/>
              </a:rPr>
              <a:t>NIP. 197512202001122002</a:t>
            </a:r>
          </a:p>
          <a:p>
            <a:endParaRPr lang="en-US" sz="2000">
              <a:latin typeface="Tw Cen MT" panose="020B0602020104020603" pitchFamily="34" charset="0"/>
            </a:endParaRPr>
          </a:p>
          <a:p>
            <a:r>
              <a:rPr lang="en-US" sz="2000">
                <a:latin typeface="Tw Cen MT" panose="020B0602020104020603" pitchFamily="34" charset="0"/>
              </a:rPr>
              <a:t>Dini </a:t>
            </a:r>
            <a:r>
              <a:rPr lang="en-US" sz="2000" err="1">
                <a:latin typeface="Tw Cen MT" panose="020B0602020104020603" pitchFamily="34" charset="0"/>
              </a:rPr>
              <a:t>Adni</a:t>
            </a:r>
            <a:r>
              <a:rPr lang="en-US" sz="2000">
                <a:latin typeface="Tw Cen MT" panose="020B0602020104020603" pitchFamily="34" charset="0"/>
              </a:rPr>
              <a:t> </a:t>
            </a:r>
            <a:r>
              <a:rPr lang="en-US" sz="2000" err="1">
                <a:latin typeface="Tw Cen MT" panose="020B0602020104020603" pitchFamily="34" charset="0"/>
              </a:rPr>
              <a:t>Navastara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M.Sc.</a:t>
            </a:r>
          </a:p>
          <a:p>
            <a:r>
              <a:rPr lang="en-US" sz="2000">
                <a:latin typeface="Tw Cen MT" panose="020B0602020104020603" pitchFamily="34" charset="0"/>
              </a:rPr>
              <a:t>NIP. 198510172015042001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DEAAFB-05E6-4E97-B534-F5E47B5093EE}"/>
              </a:ext>
            </a:extLst>
          </p:cNvPr>
          <p:cNvSpPr/>
          <p:nvPr/>
        </p:nvSpPr>
        <p:spPr>
          <a:xfrm>
            <a:off x="8150942" y="3917311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PRADIPTA BASKARA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NRP. </a:t>
            </a:r>
            <a:r>
              <a:rPr lang="en-US" sz="2000" dirty="0" smtClean="0">
                <a:latin typeface="Tw Cen MT" panose="020B0602020104020603" pitchFamily="34" charset="0"/>
              </a:rPr>
              <a:t>05111540000055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A90B70-7F26-462A-B0D6-991DF4A67FD9}"/>
              </a:ext>
            </a:extLst>
          </p:cNvPr>
          <p:cNvSpPr/>
          <p:nvPr/>
        </p:nvSpPr>
        <p:spPr>
          <a:xfrm>
            <a:off x="7124711" y="1698035"/>
            <a:ext cx="4891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w Cen MT" panose="020B0602020104020603" pitchFamily="34" charset="0"/>
              </a:rPr>
              <a:t>Data </a:t>
            </a:r>
            <a:r>
              <a:rPr lang="en-US" sz="2000" dirty="0" smtClean="0">
                <a:latin typeface="Tw Cen MT" panose="020B0602020104020603" pitchFamily="34" charset="0"/>
              </a:rPr>
              <a:t>yang </a:t>
            </a:r>
            <a:r>
              <a:rPr lang="en-US" sz="2000" dirty="0" err="1">
                <a:latin typeface="Tw Cen MT" panose="020B0602020104020603" pitchFamily="34" charset="0"/>
              </a:rPr>
              <a:t>diambil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mandiri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terdiri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36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masing-masing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latin typeface="Tw Cen MT" panose="020B0602020104020603" pitchFamily="34" charset="0"/>
              </a:rPr>
              <a:t>8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11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ini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merupakan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sekumpulan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A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Z </a:t>
            </a:r>
            <a:r>
              <a:rPr lang="en-US" sz="2000" dirty="0" err="1">
                <a:latin typeface="Tw Cen MT" panose="020B0602020104020603" pitchFamily="34" charset="0"/>
              </a:rPr>
              <a:t>serta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angka</a:t>
            </a:r>
            <a:r>
              <a:rPr lang="en-US" sz="2000" dirty="0">
                <a:latin typeface="Tw Cen MT" panose="020B0602020104020603" pitchFamily="34" charset="0"/>
              </a:rPr>
              <a:t> 0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E747A3-868F-4BD8-9598-29415557A7A6}"/>
              </a:ext>
            </a:extLst>
          </p:cNvPr>
          <p:cNvSpPr/>
          <p:nvPr/>
        </p:nvSpPr>
        <p:spPr>
          <a:xfrm>
            <a:off x="7124711" y="4030790"/>
            <a:ext cx="4795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Tw Cen MT" panose="020B0602020104020603" pitchFamily="34" charset="0"/>
              </a:rPr>
              <a:t>Pada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beberapa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variasi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sudut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pengambilan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seperti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tampak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depan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tegak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lurus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kamera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atas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kiri</a:t>
            </a:r>
            <a:r>
              <a:rPr lang="en-US" sz="2000" dirty="0" smtClean="0">
                <a:latin typeface="Tw Cen MT" panose="020B0602020104020603" pitchFamily="34" charset="0"/>
              </a:rPr>
              <a:t>. Data </a:t>
            </a:r>
            <a:r>
              <a:rPr lang="en-US" sz="2000" dirty="0" err="1" smtClean="0">
                <a:latin typeface="Tw Cen MT" panose="020B0602020104020603" pitchFamily="34" charset="0"/>
              </a:rPr>
              <a:t>juga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akan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dilakukan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augmentasi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sehingga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seluruh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i="1" dirty="0" smtClean="0">
                <a:latin typeface="Tw Cen MT" panose="020B0602020104020603" pitchFamily="34" charset="0"/>
              </a:rPr>
              <a:t>dataset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akan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berjumlah</a:t>
            </a:r>
            <a:r>
              <a:rPr lang="en-US" sz="2000" dirty="0" smtClean="0">
                <a:latin typeface="Tw Cen MT" panose="020B0602020104020603" pitchFamily="34" charset="0"/>
              </a:rPr>
              <a:t> 75932 </a:t>
            </a:r>
            <a:r>
              <a:rPr lang="en-US" sz="2000" dirty="0" err="1" smtClean="0">
                <a:latin typeface="Tw Cen MT" panose="020B0602020104020603" pitchFamily="34" charset="0"/>
              </a:rPr>
              <a:t>citra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10492" y="4224067"/>
            <a:ext cx="5402384" cy="189083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910491" y="1777805"/>
            <a:ext cx="5402385" cy="19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6E72B65-1F2B-4833-B451-07F7FCB90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8433"/>
              </p:ext>
            </p:extLst>
          </p:nvPr>
        </p:nvGraphicFramePr>
        <p:xfrm>
          <a:off x="2348144" y="2176593"/>
          <a:ext cx="7495712" cy="2438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890102">
                  <a:extLst>
                    <a:ext uri="{9D8B030D-6E8A-4147-A177-3AD203B41FA5}">
                      <a16:colId xmlns:a16="http://schemas.microsoft.com/office/drawing/2014/main" xmlns="" val="3510047415"/>
                    </a:ext>
                  </a:extLst>
                </a:gridCol>
                <a:gridCol w="3605610">
                  <a:extLst>
                    <a:ext uri="{9D8B030D-6E8A-4147-A177-3AD203B41FA5}">
                      <a16:colId xmlns:a16="http://schemas.microsoft.com/office/drawing/2014/main" xmlns="" val="2013745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Keterangan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Tw Cen MT" panose="020B0602020104020603" pitchFamily="34" charset="0"/>
                        </a:rPr>
                        <a:t>Spesifikasi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523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Ekstensi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.jpg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8043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Tw Cen MT" panose="020B0602020104020603" pitchFamily="34" charset="0"/>
                        </a:rPr>
                        <a:t>Jumlah gambar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300 - 360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787024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Tw Cen MT" panose="020B0602020104020603" pitchFamily="34" charset="0"/>
                        </a:rPr>
                        <a:t>Jumlah orang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Tw Cen MT" panose="020B0602020104020603" pitchFamily="34" charset="0"/>
                        </a:rPr>
                        <a:t>35 Pria, 35 Wanita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474661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Jumlah</a:t>
                      </a: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36 </a:t>
                      </a: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640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Tw Cen MT" panose="020B0602020104020603" pitchFamily="34" charset="0"/>
                        </a:rPr>
                        <a:t>Jumlah gambar per 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8 – 11 </a:t>
                      </a: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citra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683905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Ukuran</a:t>
                      </a: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 file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1 – 30 </a:t>
                      </a:r>
                      <a:r>
                        <a:rPr lang="en-US" sz="2000" dirty="0" err="1" smtClean="0">
                          <a:effectLst/>
                          <a:latin typeface="Tw Cen MT" panose="020B0602020104020603" pitchFamily="34" charset="0"/>
                        </a:rPr>
                        <a:t>kB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5026320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Tw Cen MT" panose="020B0602020104020603" pitchFamily="34" charset="0"/>
                        </a:rPr>
                        <a:t>Kanal warna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3 (RGB)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36386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1EACA1-B387-4D83-9995-9A9E6CFE303D}"/>
              </a:ext>
            </a:extLst>
          </p:cNvPr>
          <p:cNvSpPr txBox="1"/>
          <p:nvPr/>
        </p:nvSpPr>
        <p:spPr>
          <a:xfrm>
            <a:off x="4518331" y="1685978"/>
            <a:ext cx="315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dataset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DESAIN UMUM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C4F8F57-3438-4811-92E7-2FF4EDFCDA04}"/>
              </a:ext>
            </a:extLst>
          </p:cNvPr>
          <p:cNvSpPr txBox="1"/>
          <p:nvPr/>
        </p:nvSpPr>
        <p:spPr>
          <a:xfrm>
            <a:off x="2209621" y="1318100"/>
            <a:ext cx="31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Citra </a:t>
            </a:r>
            <a:r>
              <a:rPr lang="en-US" err="1"/>
              <a:t>ekspresi</a:t>
            </a:r>
            <a:r>
              <a:rPr lang="en-US"/>
              <a:t> </a:t>
            </a:r>
            <a:r>
              <a:rPr lang="en-US" err="1"/>
              <a:t>wajah</a:t>
            </a:r>
            <a:r>
              <a:rPr lang="en-US"/>
              <a:t> manusia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2" y="1414276"/>
            <a:ext cx="1024633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AUGMENTASI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F9626AAF-B8BA-4148-8D94-21D4BA97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 bwMode="auto">
          <a:xfrm>
            <a:off x="84311" y="2022535"/>
            <a:ext cx="3974783" cy="3044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84" y="2022535"/>
            <a:ext cx="3909421" cy="34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FDE7F5-C35A-489D-B7C0-AD574DFE9AF2}"/>
              </a:ext>
            </a:extLst>
          </p:cNvPr>
          <p:cNvSpPr/>
          <p:nvPr/>
        </p:nvSpPr>
        <p:spPr>
          <a:xfrm>
            <a:off x="7386489" y="1962209"/>
            <a:ext cx="474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Augmentasi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memperbanyak</a:t>
            </a:r>
            <a:r>
              <a:rPr lang="en-US" sz="2400" dirty="0" smtClean="0"/>
              <a:t> </a:t>
            </a:r>
            <a:r>
              <a:rPr lang="en-US" sz="2400" dirty="0" err="1" smtClean="0"/>
              <a:t>variasi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network CNN. </a:t>
            </a:r>
            <a:r>
              <a:rPr lang="en-US" sz="2400" dirty="0" err="1" smtClean="0"/>
              <a:t>Variasi</a:t>
            </a:r>
            <a:r>
              <a:rPr lang="en-US" sz="2400" dirty="0" smtClean="0"/>
              <a:t> </a:t>
            </a:r>
            <a:r>
              <a:rPr lang="en-US" sz="2400" dirty="0" err="1" smtClean="0"/>
              <a:t>augmentasi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Rotasi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Perbesaran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4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</a:t>
            </a: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TAHAP PELATIHAN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5FDE7F5-C35A-489D-B7C0-AD574DFE9AF2}"/>
              </a:ext>
            </a:extLst>
          </p:cNvPr>
          <p:cNvSpPr/>
          <p:nvPr/>
        </p:nvSpPr>
        <p:spPr>
          <a:xfrm>
            <a:off x="5399425" y="2390904"/>
            <a:ext cx="6792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i="1" dirty="0" err="1" smtClean="0"/>
              <a:t>thresholding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i="1" dirty="0" smtClean="0"/>
              <a:t>padding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1:1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i="1" dirty="0" smtClean="0"/>
              <a:t>resize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32x32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xmlns="" id="{18EE5532-359F-4760-AF99-FD1069F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3" y="1764523"/>
            <a:ext cx="5186512" cy="256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</a:t>
            </a: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DATA LATIH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6734959" y="2407900"/>
            <a:ext cx="518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 smtClean="0">
                <a:latin typeface="Tw Cen MT" panose="020B0602020104020603" pitchFamily="34" charset="0"/>
              </a:rPr>
              <a:t>grayscale</a:t>
            </a:r>
            <a:r>
              <a:rPr lang="en-US" sz="2400" dirty="0" smtClean="0">
                <a:latin typeface="Tw Cen MT" panose="020B0602020104020603" pitchFamily="34" charset="0"/>
              </a:rPr>
              <a:t>),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thresholding</a:t>
            </a:r>
            <a:r>
              <a:rPr lang="en-US" sz="2400" dirty="0" smtClean="0"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smtClean="0">
                <a:latin typeface="Tw Cen MT" panose="020B0602020104020603" pitchFamily="34" charset="0"/>
              </a:rPr>
              <a:t>padding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resize</a:t>
            </a:r>
            <a:r>
              <a:rPr lang="en-US" sz="2400" dirty="0">
                <a:latin typeface="Tw Cen MT" panose="020B0602020104020603" pitchFamily="34" charset="0"/>
              </a:rPr>
              <a:t>)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32x32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7" name="Picture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610" b="15022"/>
          <a:stretch/>
        </p:blipFill>
        <p:spPr bwMode="auto">
          <a:xfrm>
            <a:off x="433983" y="2376151"/>
            <a:ext cx="5981478" cy="2816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38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4902342" y="5393787"/>
            <a:ext cx="351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Basis </a:t>
            </a:r>
            <a:r>
              <a:rPr lang="en-US" sz="2400" dirty="0" err="1" smtClean="0">
                <a:latin typeface="Tw Cen MT" panose="020B0602020104020603" pitchFamily="34" charset="0"/>
              </a:rPr>
              <a:t>arsitektur</a:t>
            </a:r>
            <a:r>
              <a:rPr lang="en-US" sz="2400" dirty="0" smtClean="0">
                <a:latin typeface="Tw Cen MT" panose="020B0602020104020603" pitchFamily="34" charset="0"/>
              </a:rPr>
              <a:t> YOLO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96588" y="1671467"/>
            <a:ext cx="8383601" cy="36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358396" y="5449152"/>
            <a:ext cx="6165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w Cen MT" panose="020B0602020104020603" pitchFamily="34" charset="0"/>
              </a:rPr>
              <a:t>YOLO </a:t>
            </a:r>
            <a:r>
              <a:rPr lang="en-US" sz="2400" dirty="0" err="1" smtClean="0">
                <a:latin typeface="Tw Cen MT" panose="020B0602020104020603" pitchFamily="34" charset="0"/>
              </a:rPr>
              <a:t>digunakan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untuk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mencari</a:t>
            </a:r>
            <a:r>
              <a:rPr lang="en-US" sz="2400" dirty="0" smtClean="0">
                <a:latin typeface="Tw Cen MT" panose="020B0602020104020603" pitchFamily="34" charset="0"/>
              </a:rPr>
              <a:t> area plat </a:t>
            </a:r>
            <a:r>
              <a:rPr lang="en-US" sz="2400" dirty="0" err="1" smtClean="0">
                <a:latin typeface="Tw Cen MT" panose="020B0602020104020603" pitchFamily="34" charset="0"/>
              </a:rPr>
              <a:t>nomor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pada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masukan</a:t>
            </a:r>
            <a:r>
              <a:rPr lang="en-US" sz="2400" dirty="0" smtClean="0">
                <a:latin typeface="Tw Cen MT" panose="020B0602020104020603" pitchFamily="34" charset="0"/>
              </a:rPr>
              <a:t>. 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4" b="7830"/>
          <a:stretch/>
        </p:blipFill>
        <p:spPr bwMode="auto">
          <a:xfrm>
            <a:off x="-221897" y="1300021"/>
            <a:ext cx="6883956" cy="42306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6799385" y="1744125"/>
            <a:ext cx="51204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w Cen MT" panose="020B0602020104020603" pitchFamily="34" charset="0"/>
              </a:rPr>
              <a:t>Data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frame yang </a:t>
            </a:r>
            <a:r>
              <a:rPr lang="en-US" sz="2400" dirty="0" err="1" smtClean="0">
                <a:latin typeface="Tw Cen MT" panose="020B0602020104020603" pitchFamily="34" charset="0"/>
              </a:rPr>
              <a:t>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menjadi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masukan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dari</a:t>
            </a:r>
            <a:r>
              <a:rPr lang="en-US" sz="2400" dirty="0" smtClean="0">
                <a:latin typeface="Tw Cen MT" panose="020B0602020104020603" pitchFamily="34" charset="0"/>
              </a:rPr>
              <a:t> YOLO </a:t>
            </a:r>
            <a:r>
              <a:rPr lang="en-US" sz="2400" dirty="0" err="1" smtClean="0">
                <a:latin typeface="Tw Cen MT" panose="020B0602020104020603" pitchFamily="34" charset="0"/>
              </a:rPr>
              <a:t>sebelumnya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harus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dirubah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ukurannya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menjadi</a:t>
            </a:r>
            <a:r>
              <a:rPr lang="en-US" sz="2400" dirty="0" smtClean="0">
                <a:latin typeface="Tw Cen MT" panose="020B0602020104020603" pitchFamily="34" charset="0"/>
              </a:rPr>
              <a:t> 416x416, </a:t>
            </a:r>
            <a:r>
              <a:rPr lang="en-US" sz="2400" dirty="0" err="1" smtClean="0">
                <a:latin typeface="Tw Cen MT" panose="020B0602020104020603" pitchFamily="34" charset="0"/>
              </a:rPr>
              <a:t>sesuai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dengan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ukuran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masukan</a:t>
            </a:r>
            <a:r>
              <a:rPr lang="en-US" sz="2400" dirty="0" smtClean="0">
                <a:latin typeface="Tw Cen MT" panose="020B0602020104020603" pitchFamily="34" charset="0"/>
              </a:rPr>
              <a:t> YOLO</a:t>
            </a:r>
            <a:endParaRPr lang="en-US" sz="2400" dirty="0">
              <a:latin typeface="Tw Cen MT" panose="020B06020201040206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w Cen MT" panose="020B0602020104020603" pitchFamily="34" charset="0"/>
              </a:rPr>
              <a:t>Di </a:t>
            </a:r>
            <a:r>
              <a:rPr lang="en-US" sz="2400" dirty="0" err="1" smtClean="0">
                <a:latin typeface="Tw Cen MT" panose="020B0602020104020603" pitchFamily="34" charset="0"/>
              </a:rPr>
              <a:t>mana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keluaran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dari</a:t>
            </a:r>
            <a:r>
              <a:rPr lang="en-US" sz="2400" dirty="0" smtClean="0">
                <a:latin typeface="Tw Cen MT" panose="020B0602020104020603" pitchFamily="34" charset="0"/>
              </a:rPr>
              <a:t> YOLO </a:t>
            </a:r>
            <a:r>
              <a:rPr lang="en-US" sz="2400" dirty="0" err="1" smtClean="0">
                <a:latin typeface="Tw Cen MT" panose="020B0602020104020603" pitchFamily="34" charset="0"/>
              </a:rPr>
              <a:t>merupakan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koordinat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lokasi</a:t>
            </a:r>
            <a:r>
              <a:rPr lang="en-US" sz="2400" dirty="0" smtClean="0">
                <a:latin typeface="Tw Cen MT" panose="020B0602020104020603" pitchFamily="34" charset="0"/>
              </a:rPr>
              <a:t> area plat </a:t>
            </a:r>
            <a:r>
              <a:rPr lang="en-US" sz="2400" dirty="0" err="1" smtClean="0">
                <a:latin typeface="Tw Cen MT" panose="020B0602020104020603" pitchFamily="34" charset="0"/>
              </a:rPr>
              <a:t>nomor</a:t>
            </a:r>
            <a:endParaRPr lang="en-US" sz="24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</a:t>
            </a: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DATA UJI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5FDE7F5-C35A-489D-B7C0-AD574DFE9AF2}"/>
              </a:ext>
            </a:extLst>
          </p:cNvPr>
          <p:cNvSpPr/>
          <p:nvPr/>
        </p:nvSpPr>
        <p:spPr>
          <a:xfrm>
            <a:off x="5399277" y="1974958"/>
            <a:ext cx="62869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dikenali</a:t>
            </a:r>
            <a:r>
              <a:rPr lang="en-US" dirty="0" smtClean="0"/>
              <a:t> </a:t>
            </a:r>
            <a:r>
              <a:rPr lang="en-US" dirty="0" err="1" smtClean="0"/>
              <a:t>karakter-karakternya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i="1" dirty="0" smtClean="0"/>
              <a:t>padding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1:1.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di-</a:t>
            </a:r>
            <a:r>
              <a:rPr lang="en-US" i="1" dirty="0" smtClean="0"/>
              <a:t>resize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32x32.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2B5F2E7F-643C-488D-8491-28AFB967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" y="1399884"/>
            <a:ext cx="5306646" cy="465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</a:t>
            </a: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DATA UJI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Citra </a:t>
            </a:r>
            <a:r>
              <a:rPr lang="en-US" sz="2400" dirty="0" err="1" smtClean="0">
                <a:latin typeface="Tw Cen MT" panose="020B0602020104020603" pitchFamily="34" charset="0"/>
              </a:rPr>
              <a:t>masukan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setelah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diubah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ke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dalam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level </a:t>
            </a:r>
            <a:r>
              <a:rPr lang="en-US" sz="2400" dirty="0" err="1" smtClean="0">
                <a:latin typeface="Tw Cen MT" panose="020B0602020104020603" pitchFamily="34" charset="0"/>
              </a:rPr>
              <a:t>keabuan</a:t>
            </a:r>
            <a:r>
              <a:rPr lang="en-US" sz="2400" dirty="0" smtClean="0">
                <a:latin typeface="Tw Cen MT" panose="020B0602020104020603" pitchFamily="34" charset="0"/>
              </a:rPr>
              <a:t> (</a:t>
            </a:r>
            <a:r>
              <a:rPr lang="en-US" sz="2400" i="1" dirty="0" smtClean="0">
                <a:latin typeface="Tw Cen MT" panose="020B0602020104020603" pitchFamily="34" charset="0"/>
              </a:rPr>
              <a:t>grayscale</a:t>
            </a:r>
            <a:r>
              <a:rPr lang="en-US" sz="2400" dirty="0" smtClean="0">
                <a:latin typeface="Tw Cen MT" panose="020B0602020104020603" pitchFamily="34" charset="0"/>
              </a:rPr>
              <a:t>),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thresholding</a:t>
            </a:r>
            <a:r>
              <a:rPr lang="en-US" sz="2400" dirty="0" smtClean="0"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operasi</a:t>
            </a:r>
            <a:r>
              <a:rPr lang="en-US" sz="2400" i="1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morfologi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1322" b="76874"/>
          <a:stretch/>
        </p:blipFill>
        <p:spPr bwMode="auto">
          <a:xfrm>
            <a:off x="84311" y="2399540"/>
            <a:ext cx="7654374" cy="1080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" y="4219096"/>
            <a:ext cx="7832182" cy="118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5365516" cy="736702"/>
            <a:chOff x="1848112" y="1575921"/>
            <a:chExt cx="536551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r>
                <a:rPr lang="en-US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Skenario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Uji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Coba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Pembahasan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23E6284-66DF-421E-B07C-1C1EA54F031A}"/>
              </a:ext>
            </a:extLst>
          </p:cNvPr>
          <p:cNvGrpSpPr/>
          <p:nvPr/>
        </p:nvGrpSpPr>
        <p:grpSpPr>
          <a:xfrm>
            <a:off x="3413242" y="4828938"/>
            <a:ext cx="5365516" cy="736702"/>
            <a:chOff x="1848112" y="1575921"/>
            <a:chExt cx="5365516" cy="7367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5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6" y="187988"/>
            <a:ext cx="10759274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 smtClean="0">
                <a:latin typeface="Tw Cen MT" panose="020B0602020104020603" pitchFamily="34" charset="0"/>
                <a:cs typeface="Arial" panose="020B0604020202020204" pitchFamily="34" charset="0"/>
              </a:rPr>
              <a:t>SEGMENTASI KARAKTER PADA AREA PLAT NOMOR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Citra </a:t>
            </a:r>
            <a:r>
              <a:rPr lang="en-US" sz="2400" dirty="0" err="1" smtClean="0">
                <a:latin typeface="Tw Cen MT" panose="020B0602020104020603" pitchFamily="34" charset="0"/>
              </a:rPr>
              <a:t>masukan</a:t>
            </a:r>
            <a:r>
              <a:rPr lang="en-US" sz="2400" dirty="0" smtClean="0">
                <a:latin typeface="Tw Cen MT" panose="020B0602020104020603" pitchFamily="34" charset="0"/>
              </a:rPr>
              <a:t> yang </a:t>
            </a:r>
            <a:r>
              <a:rPr lang="en-US" sz="2400" dirty="0" err="1" smtClean="0">
                <a:latin typeface="Tw Cen MT" panose="020B0602020104020603" pitchFamily="34" charset="0"/>
              </a:rPr>
              <a:t>sebelumnya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telah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praproses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segmentasi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untuk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mendapatkan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kandidat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9" t="-17839" r="449" b="17839"/>
          <a:stretch/>
        </p:blipFill>
        <p:spPr bwMode="auto">
          <a:xfrm>
            <a:off x="756043" y="2401261"/>
            <a:ext cx="279937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7" t="-17839" r="20294" b="47775"/>
          <a:stretch/>
        </p:blipFill>
        <p:spPr bwMode="auto">
          <a:xfrm>
            <a:off x="4524370" y="3743067"/>
            <a:ext cx="228601" cy="8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9" t="-17839" r="26581" b="49142"/>
          <a:stretch/>
        </p:blipFill>
        <p:spPr bwMode="auto">
          <a:xfrm>
            <a:off x="3686908" y="3754012"/>
            <a:ext cx="351692" cy="81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2714820" y="4566608"/>
            <a:ext cx="308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w Cen MT" panose="020B0602020104020603" pitchFamily="34" charset="0"/>
              </a:rPr>
              <a:t>Contoh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hasil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segmentasi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cxnSp>
        <p:nvCxnSpPr>
          <p:cNvPr id="3" name="Elbow Connector 2"/>
          <p:cNvCxnSpPr>
            <a:stCxn id="12" idx="2"/>
            <a:endCxn id="15" idx="1"/>
          </p:cNvCxnSpPr>
          <p:nvPr/>
        </p:nvCxnSpPr>
        <p:spPr>
          <a:xfrm rot="16200000" flipH="1">
            <a:off x="1828621" y="3911242"/>
            <a:ext cx="1213306" cy="5590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EF0C397-52F4-41E3-85FB-8FDE5E0FB260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ARSITEKTUR CNN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0A1A831-2EC7-4E89-ACF3-30BA8010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 descr="F:\Kuliah\Tugas Akhir\05111540000055_PBaskara\untukBuku\CNN_Networ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" y="1304925"/>
            <a:ext cx="3707765" cy="491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8227"/>
              </p:ext>
            </p:extLst>
          </p:nvPr>
        </p:nvGraphicFramePr>
        <p:xfrm>
          <a:off x="4322278" y="1716505"/>
          <a:ext cx="7662244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5561"/>
                <a:gridCol w="1915561"/>
                <a:gridCol w="1915561"/>
                <a:gridCol w="1915561"/>
              </a:tblGrid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Layer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Spesifikasi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Linier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(1, 30, 30, 32)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Kernel: 2 x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Dropout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Dropout 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Fully Connected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(1, 1, 1, )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Fungsi</a:t>
                      </a:r>
                      <a:r>
                        <a:rPr lang="en-US" sz="1400" dirty="0">
                          <a:effectLst/>
                        </a:rPr>
                        <a:t> : </a:t>
                      </a:r>
                      <a:r>
                        <a:rPr lang="en-US" sz="1400" dirty="0" err="1">
                          <a:effectLst/>
                        </a:rPr>
                        <a:t>Softmax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A90B70-7F26-462A-B0D6-991DF4A67FD9}"/>
              </a:ext>
            </a:extLst>
          </p:cNvPr>
          <p:cNvSpPr/>
          <p:nvPr/>
        </p:nvSpPr>
        <p:spPr>
          <a:xfrm>
            <a:off x="7040225" y="2000932"/>
            <a:ext cx="427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/>
              <a:t>Coba</a:t>
            </a:r>
            <a:r>
              <a:rPr lang="en-US" dirty="0"/>
              <a:t> Parameter </a:t>
            </a:r>
            <a:r>
              <a:rPr lang="en-US" dirty="0" smtClean="0"/>
              <a:t>CNN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K-Folds Cross Validation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Sift + Tracking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YOLO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Video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4CFE748-C842-4C87-8347-A12276CB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25372"/>
              </p:ext>
            </p:extLst>
          </p:nvPr>
        </p:nvGraphicFramePr>
        <p:xfrm>
          <a:off x="840807" y="2080291"/>
          <a:ext cx="5380696" cy="3200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4919">
                  <a:extLst>
                    <a:ext uri="{9D8B030D-6E8A-4147-A177-3AD203B41FA5}">
                      <a16:colId xmlns:a16="http://schemas.microsoft.com/office/drawing/2014/main" xmlns="" val="389394931"/>
                    </a:ext>
                  </a:extLst>
                </a:gridCol>
                <a:gridCol w="2515777">
                  <a:extLst>
                    <a:ext uri="{9D8B030D-6E8A-4147-A177-3AD203B41FA5}">
                      <a16:colId xmlns:a16="http://schemas.microsoft.com/office/drawing/2014/main" xmlns="" val="2464094964"/>
                    </a:ext>
                  </a:extLst>
                </a:gridCol>
              </a:tblGrid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Keterangan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Parameter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768073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Jumlah epoch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657139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Ukuran batch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66988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Adam 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105581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 smtClean="0">
                          <a:effectLst/>
                        </a:rPr>
                        <a:t>Learning rate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100" dirty="0" smtClean="0">
                          <a:effectLst/>
                        </a:rPr>
                        <a:t>0,00</a:t>
                      </a:r>
                      <a:r>
                        <a:rPr lang="en-US" sz="2100" dirty="0" smtClean="0">
                          <a:effectLst/>
                        </a:rPr>
                        <a:t>01</a:t>
                      </a:r>
                      <a:endParaRPr lang="en-US" sz="2100" dirty="0" smtClean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1182790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Loss Function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Categorical </a:t>
                      </a:r>
                      <a:r>
                        <a:rPr lang="id-ID" sz="2100" dirty="0" smtClean="0">
                          <a:effectLst/>
                        </a:rPr>
                        <a:t>Cross Entropy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552589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</a:t>
                      </a:r>
                      <a:r>
                        <a:rPr lang="en-US" sz="2100" baseline="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 2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n-US" sz="2100" baseline="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Convolution 3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2x2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8B247E-6BFA-4BD6-B602-45D108194651}"/>
              </a:ext>
            </a:extLst>
          </p:cNvPr>
          <p:cNvSpPr/>
          <p:nvPr/>
        </p:nvSpPr>
        <p:spPr>
          <a:xfrm>
            <a:off x="1129842" y="5404695"/>
            <a:ext cx="476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Parameter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awal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digunakan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dalam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arsitektur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38A5E6C-EA26-4D2D-AD11-4A637555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5176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2BE42D7-6087-498E-A91E-92DE2E58FF4F}"/>
              </a:ext>
            </a:extLst>
          </p:cNvPr>
          <p:cNvSpPr/>
          <p:nvPr/>
        </p:nvSpPr>
        <p:spPr>
          <a:xfrm>
            <a:off x="978442" y="1841632"/>
            <a:ext cx="9566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penggantian</a:t>
            </a:r>
            <a:r>
              <a:rPr lang="en-US" sz="2000" dirty="0">
                <a:latin typeface="Tw Cen MT" panose="020B0602020104020603" pitchFamily="34" charset="0"/>
              </a:rPr>
              <a:t> parameter CNN </a:t>
            </a:r>
            <a:r>
              <a:rPr lang="en-US" sz="2000" dirty="0" err="1">
                <a:latin typeface="Tw Cen MT" panose="020B0602020104020603" pitchFamily="34" charset="0"/>
              </a:rPr>
              <a:t>digunakan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mengetahui</a:t>
            </a:r>
            <a:r>
              <a:rPr lang="en-US" sz="2000" dirty="0">
                <a:latin typeface="Tw Cen MT" panose="020B0602020104020603" pitchFamily="34" charset="0"/>
              </a:rPr>
              <a:t> parameter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saja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menghasilkan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</a:t>
            </a:r>
            <a:r>
              <a:rPr lang="en-US" sz="2000" dirty="0" err="1">
                <a:latin typeface="Tw Cen MT" panose="020B0602020104020603" pitchFamily="34" charset="0"/>
              </a:rPr>
              <a:t>terbaik</a:t>
            </a:r>
            <a:r>
              <a:rPr lang="en-US" sz="2000" dirty="0">
                <a:latin typeface="Tw Cen MT" panose="020B0602020104020603" pitchFamily="34" charset="0"/>
              </a:rPr>
              <a:t>. Parameter CNN yang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divariasikan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antara</a:t>
            </a:r>
            <a:r>
              <a:rPr lang="en-US" sz="2000" dirty="0">
                <a:latin typeface="Tw Cen MT" panose="020B0602020104020603" pitchFamily="34" charset="0"/>
              </a:rPr>
              <a:t> lain: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w Cen MT" panose="020B0602020104020603" pitchFamily="34" charset="0"/>
              </a:rPr>
              <a:t>Optimizer (</a:t>
            </a:r>
            <a:r>
              <a:rPr lang="nl-NL" sz="2000" dirty="0">
                <a:latin typeface="Tw Cen MT" panose="020B0602020104020603" pitchFamily="34" charset="0"/>
              </a:rPr>
              <a:t>SGD, Adagrad, Adam, RMSprop)</a:t>
            </a:r>
            <a:endParaRPr lang="en-US" sz="2000" dirty="0">
              <a:latin typeface="Tw Cen MT" panose="020B0602020104020603" pitchFamily="34" charset="0"/>
            </a:endParaRP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 smtClean="0">
                <a:latin typeface="Tw Cen MT" panose="020B0602020104020603" pitchFamily="34" charset="0"/>
              </a:rPr>
              <a:t>Kernel Layer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Konvolusi</a:t>
            </a:r>
            <a:endParaRPr lang="en-US" sz="2000" i="1" dirty="0"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5B05AA7-639C-4C01-A0DA-8F1AA12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73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8ED1CA2-EC40-45AC-86C1-5BBD6F65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86928"/>
              </p:ext>
            </p:extLst>
          </p:nvPr>
        </p:nvGraphicFramePr>
        <p:xfrm>
          <a:off x="405151" y="2245753"/>
          <a:ext cx="11454550" cy="29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928"/>
                <a:gridCol w="2561237"/>
                <a:gridCol w="2169492"/>
                <a:gridCol w="2245092"/>
                <a:gridCol w="2242801"/>
              </a:tblGrid>
              <a:tr h="460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Optimizer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Lama waktu pelatihan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Akurasi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Precision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Recall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SGD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1595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94.90%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Adagrad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1653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72.32%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1821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99.52%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RMSprop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1711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99.35%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8B247E-6BFA-4BD6-B602-45D108194651}"/>
              </a:ext>
            </a:extLst>
          </p:cNvPr>
          <p:cNvSpPr/>
          <p:nvPr/>
        </p:nvSpPr>
        <p:spPr>
          <a:xfrm>
            <a:off x="2251747" y="5356692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lama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terbaik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precision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recall </a:t>
            </a:r>
            <a:r>
              <a:rPr lang="en-US" dirty="0" err="1">
                <a:latin typeface="Tw Cen MT" panose="020B0602020104020603" pitchFamily="34" charset="0"/>
              </a:rPr>
              <a:t>arsitektur</a:t>
            </a:r>
            <a:r>
              <a:rPr lang="en-US" dirty="0">
                <a:latin typeface="Tw Cen MT" panose="020B0602020104020603" pitchFamily="34" charset="0"/>
              </a:rPr>
              <a:t> CNN </a:t>
            </a:r>
            <a:r>
              <a:rPr lang="en-US" dirty="0" err="1">
                <a:latin typeface="Tw Cen MT" panose="020B0602020104020603" pitchFamily="34" charset="0"/>
              </a:rPr>
              <a:t>pada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uji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coba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penggantian</a:t>
            </a:r>
            <a:r>
              <a:rPr lang="en-US" dirty="0">
                <a:latin typeface="Tw Cen MT" panose="020B0602020104020603" pitchFamily="34" charset="0"/>
              </a:rPr>
              <a:t> parameter CNN</a:t>
            </a:r>
          </a:p>
        </p:txBody>
      </p:sp>
    </p:spTree>
    <p:extLst>
      <p:ext uri="{BB962C8B-B14F-4D97-AF65-F5344CB8AC3E}">
        <p14:creationId xmlns:p14="http://schemas.microsoft.com/office/powerpoint/2010/main" val="4069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7EEA65CF-5D9C-44CF-BDC7-DCD4017D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5916"/>
              </p:ext>
            </p:extLst>
          </p:nvPr>
        </p:nvGraphicFramePr>
        <p:xfrm>
          <a:off x="1404259" y="1684425"/>
          <a:ext cx="9279771" cy="3641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167"/>
                <a:gridCol w="2198384"/>
                <a:gridCol w="2200110"/>
                <a:gridCol w="2200110"/>
              </a:tblGrid>
              <a:tr h="6621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Layer </a:t>
                      </a:r>
                      <a:r>
                        <a:rPr lang="en-US" sz="2100" dirty="0" err="1">
                          <a:effectLst/>
                        </a:rPr>
                        <a:t>konvolusi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dan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ukuran</a:t>
                      </a:r>
                      <a:r>
                        <a:rPr lang="en-US" sz="2100" dirty="0">
                          <a:effectLst/>
                        </a:rPr>
                        <a:t> kernel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Waktu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Akurasi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Loss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2150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0,0175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2039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99,42%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0,0207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3x3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2065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0,0128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2012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2219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99,61%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0,0133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Conv3 4x4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2062 </a:t>
                      </a:r>
                      <a:r>
                        <a:rPr lang="en-US" sz="21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99,71%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0,0091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1945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0,0145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2430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2136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0,0119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8B247E-6BFA-4BD6-B602-45D108194651}"/>
              </a:ext>
            </a:extLst>
          </p:cNvPr>
          <p:cNvSpPr/>
          <p:nvPr/>
        </p:nvSpPr>
        <p:spPr>
          <a:xfrm>
            <a:off x="2251747" y="5432891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Tabel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loss, </a:t>
            </a:r>
            <a:r>
              <a:rPr lang="en-US" dirty="0" err="1">
                <a:latin typeface="Tw Cen MT" panose="020B0602020104020603" pitchFamily="34" charset="0"/>
              </a:rPr>
              <a:t>serta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model </a:t>
            </a:r>
            <a:r>
              <a:rPr lang="en-US" dirty="0" err="1">
                <a:latin typeface="Tw Cen MT" panose="020B0602020104020603" pitchFamily="34" charset="0"/>
              </a:rPr>
              <a:t>berdasarkan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perubahan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ukuran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kernel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layer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konvolusi</a:t>
            </a:r>
            <a:r>
              <a:rPr lang="en-US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0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55F3D7-48CF-4E29-9BE7-F5607546C2C2}"/>
              </a:ext>
            </a:extLst>
          </p:cNvPr>
          <p:cNvSpPr/>
          <p:nvPr/>
        </p:nvSpPr>
        <p:spPr>
          <a:xfrm>
            <a:off x="1138863" y="2162474"/>
            <a:ext cx="9566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latin typeface="Tw Cen MT" panose="020B0602020104020603" pitchFamily="34" charset="0"/>
              </a:rPr>
              <a:t>K-Folds Cross Validation </a:t>
            </a:r>
            <a:r>
              <a:rPr lang="en-US" sz="2000" dirty="0" err="1" smtClean="0">
                <a:latin typeface="Tw Cen MT" panose="020B0602020104020603" pitchFamily="34" charset="0"/>
              </a:rPr>
              <a:t>dilakukan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untuk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melakukan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evaluasi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performa</a:t>
            </a:r>
            <a:r>
              <a:rPr lang="en-US" sz="2000" dirty="0" smtClean="0">
                <a:latin typeface="Tw Cen MT" panose="020B0602020104020603" pitchFamily="34" charset="0"/>
              </a:rPr>
              <a:t> model yang </a:t>
            </a:r>
            <a:r>
              <a:rPr lang="en-US" sz="2000" dirty="0" err="1" smtClean="0">
                <a:latin typeface="Tw Cen MT" panose="020B0602020104020603" pitchFamily="34" charset="0"/>
              </a:rPr>
              <a:t>telah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dibuat</a:t>
            </a:r>
            <a:r>
              <a:rPr lang="en-US" sz="2000" dirty="0" smtClean="0">
                <a:latin typeface="Tw Cen MT" panose="020B0602020104020603" pitchFamily="34" charset="0"/>
              </a:rPr>
              <a:t>. </a:t>
            </a:r>
            <a:r>
              <a:rPr lang="en-US" sz="2000" dirty="0" err="1" smtClean="0">
                <a:latin typeface="Tw Cen MT" panose="020B0602020104020603" pitchFamily="34" charset="0"/>
              </a:rPr>
              <a:t>Sebelumnya</a:t>
            </a:r>
            <a:r>
              <a:rPr lang="en-US" sz="2000" dirty="0" smtClean="0">
                <a:latin typeface="Tw Cen MT" panose="020B0602020104020603" pitchFamily="34" charset="0"/>
              </a:rPr>
              <a:t>, data </a:t>
            </a:r>
            <a:r>
              <a:rPr lang="en-US" sz="2000" dirty="0" err="1" smtClean="0">
                <a:latin typeface="Tw Cen MT" panose="020B0602020104020603" pitchFamily="34" charset="0"/>
              </a:rPr>
              <a:t>dibagi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menjadi</a:t>
            </a:r>
            <a:r>
              <a:rPr lang="en-US" sz="2000" dirty="0" smtClean="0">
                <a:latin typeface="Tw Cen MT" panose="020B0602020104020603" pitchFamily="34" charset="0"/>
              </a:rPr>
              <a:t> 70% data </a:t>
            </a:r>
            <a:r>
              <a:rPr lang="en-US" sz="2000" dirty="0" err="1" smtClean="0">
                <a:latin typeface="Tw Cen MT" panose="020B0602020104020603" pitchFamily="34" charset="0"/>
              </a:rPr>
              <a:t>pelatihan</a:t>
            </a:r>
            <a:r>
              <a:rPr lang="en-US" sz="2000" dirty="0" smtClean="0">
                <a:latin typeface="Tw Cen MT" panose="020B0602020104020603" pitchFamily="34" charset="0"/>
              </a:rPr>
              <a:t>, </a:t>
            </a:r>
            <a:r>
              <a:rPr lang="en-US" sz="2000" dirty="0" err="1" smtClean="0">
                <a:latin typeface="Tw Cen MT" panose="020B0602020104020603" pitchFamily="34" charset="0"/>
              </a:rPr>
              <a:t>dan</a:t>
            </a:r>
            <a:r>
              <a:rPr lang="en-US" sz="2000" dirty="0" smtClean="0">
                <a:latin typeface="Tw Cen MT" panose="020B0602020104020603" pitchFamily="34" charset="0"/>
              </a:rPr>
              <a:t> 30% data </a:t>
            </a:r>
            <a:r>
              <a:rPr lang="en-US" sz="2000" dirty="0" err="1" smtClean="0">
                <a:latin typeface="Tw Cen MT" panose="020B0602020104020603" pitchFamily="34" charset="0"/>
              </a:rPr>
              <a:t>pengujian</a:t>
            </a:r>
            <a:r>
              <a:rPr lang="en-US" sz="2000" dirty="0" smtClean="0">
                <a:latin typeface="Tw Cen MT" panose="020B0602020104020603" pitchFamily="34" charset="0"/>
              </a:rPr>
              <a:t>. </a:t>
            </a:r>
            <a:r>
              <a:rPr lang="en-US" sz="2000" dirty="0" err="1" smtClean="0">
                <a:latin typeface="Tw Cen MT" panose="020B0602020104020603" pitchFamily="34" charset="0"/>
              </a:rPr>
              <a:t>Dengan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melakukan</a:t>
            </a:r>
            <a:r>
              <a:rPr lang="en-US" sz="2000" dirty="0" smtClean="0">
                <a:latin typeface="Tw Cen MT" panose="020B0602020104020603" pitchFamily="34" charset="0"/>
              </a:rPr>
              <a:t> K-Folds CV, </a:t>
            </a:r>
            <a:r>
              <a:rPr lang="en-US" sz="2000" dirty="0" err="1" smtClean="0">
                <a:latin typeface="Tw Cen MT" panose="020B0602020104020603" pitchFamily="34" charset="0"/>
              </a:rPr>
              <a:t>maka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setiap</a:t>
            </a:r>
            <a:r>
              <a:rPr lang="en-US" sz="2000" dirty="0" smtClean="0">
                <a:latin typeface="Tw Cen MT" panose="020B0602020104020603" pitchFamily="34" charset="0"/>
              </a:rPr>
              <a:t> data </a:t>
            </a:r>
            <a:r>
              <a:rPr lang="en-US" sz="2000" dirty="0" err="1" smtClean="0">
                <a:latin typeface="Tw Cen MT" panose="020B0602020104020603" pitchFamily="34" charset="0"/>
              </a:rPr>
              <a:t>akan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sempat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menjadi</a:t>
            </a:r>
            <a:r>
              <a:rPr lang="en-US" sz="2000" dirty="0" smtClean="0">
                <a:latin typeface="Tw Cen MT" panose="020B0602020104020603" pitchFamily="34" charset="0"/>
              </a:rPr>
              <a:t> data </a:t>
            </a:r>
            <a:r>
              <a:rPr lang="en-US" sz="2000" dirty="0" err="1" smtClean="0">
                <a:latin typeface="Tw Cen MT" panose="020B0602020104020603" pitchFamily="34" charset="0"/>
              </a:rPr>
              <a:t>latih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dan</a:t>
            </a:r>
            <a:r>
              <a:rPr lang="en-US" sz="2000" dirty="0" smtClean="0">
                <a:latin typeface="Tw Cen MT" panose="020B0602020104020603" pitchFamily="34" charset="0"/>
              </a:rPr>
              <a:t> data </a:t>
            </a:r>
            <a:r>
              <a:rPr lang="en-US" sz="2000" dirty="0" err="1" smtClean="0">
                <a:latin typeface="Tw Cen MT" panose="020B0602020104020603" pitchFamily="34" charset="0"/>
              </a:rPr>
              <a:t>uji</a:t>
            </a:r>
            <a:r>
              <a:rPr lang="en-US" sz="2000" dirty="0" smtClean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4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10. </a:t>
            </a:r>
            <a:r>
              <a:rPr lang="en-US" sz="2000" dirty="0" err="1">
                <a:latin typeface="Tw Cen MT" panose="020B0602020104020603" pitchFamily="34" charset="0"/>
              </a:rPr>
              <a:t>Nilai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membuat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sebanyak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batch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latin typeface="Tw Cen MT" panose="020B0602020104020603" pitchFamily="34" charset="0"/>
              </a:rPr>
              <a:t>rata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30F3B67-218D-4539-B8A0-E802D89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1211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93727"/>
              </p:ext>
            </p:extLst>
          </p:nvPr>
        </p:nvGraphicFramePr>
        <p:xfrm>
          <a:off x="2049036" y="2063014"/>
          <a:ext cx="8458543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8183"/>
                <a:gridCol w="4230360"/>
              </a:tblGrid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Nilai</a:t>
                      </a:r>
                      <a:r>
                        <a:rPr lang="en-US" sz="2800" dirty="0">
                          <a:effectLst/>
                        </a:rPr>
                        <a:t> k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Akurasi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99,64%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99,68%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99,70%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99,71%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99,73%</a:t>
                      </a:r>
                      <a:endParaRPr lang="en-US" sz="3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LOKALISASI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SIFT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55F3D7-48CF-4E29-9BE7-F5607546C2C2}"/>
              </a:ext>
            </a:extLst>
          </p:cNvPr>
          <p:cNvSpPr/>
          <p:nvPr/>
        </p:nvSpPr>
        <p:spPr>
          <a:xfrm>
            <a:off x="1312558" y="1717516"/>
            <a:ext cx="95668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 err="1" smtClean="0">
                <a:latin typeface="Tw Cen MT" panose="020B0602020104020603" pitchFamily="34" charset="0"/>
              </a:rPr>
              <a:t>Uji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coba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perbandingan</a:t>
            </a:r>
            <a:r>
              <a:rPr lang="en-US" sz="2400" dirty="0" smtClean="0">
                <a:latin typeface="Tw Cen MT" panose="020B0602020104020603" pitchFamily="34" charset="0"/>
              </a:rPr>
              <a:t> SIFT + Tracking </a:t>
            </a:r>
            <a:r>
              <a:rPr lang="en-US" sz="2400" dirty="0" err="1" smtClean="0">
                <a:latin typeface="Tw Cen MT" panose="020B0602020104020603" pitchFamily="34" charset="0"/>
              </a:rPr>
              <a:t>dengan</a:t>
            </a:r>
            <a:r>
              <a:rPr lang="en-US" sz="2400" dirty="0" smtClean="0">
                <a:latin typeface="Tw Cen MT" panose="020B0602020104020603" pitchFamily="34" charset="0"/>
              </a:rPr>
              <a:t> YOLO </a:t>
            </a:r>
            <a:r>
              <a:rPr lang="en-US" sz="2400" dirty="0" err="1" smtClean="0">
                <a:latin typeface="Tw Cen MT" panose="020B0602020104020603" pitchFamily="34" charset="0"/>
              </a:rPr>
              <a:t>digunakan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untuk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membandingkan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seberapa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baik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hasil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lokalisasi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dari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kedua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metode</a:t>
            </a:r>
            <a:r>
              <a:rPr lang="en-US" sz="2400" dirty="0" smtClean="0">
                <a:latin typeface="Tw Cen MT" panose="020B0602020104020603" pitchFamily="34" charset="0"/>
              </a:rPr>
              <a:t>. 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 smtClean="0">
                <a:latin typeface="Tw Cen MT" panose="020B0602020104020603" pitchFamily="34" charset="0"/>
              </a:rPr>
              <a:t>Jika</a:t>
            </a:r>
            <a:r>
              <a:rPr lang="en-US" sz="2400" dirty="0" smtClean="0">
                <a:latin typeface="Tw Cen MT" panose="020B0602020104020603" pitchFamily="34" charset="0"/>
              </a:rPr>
              <a:t> SIFT </a:t>
            </a:r>
            <a:r>
              <a:rPr lang="en-US" sz="2400" dirty="0" err="1" smtClean="0">
                <a:latin typeface="Tw Cen MT" panose="020B0602020104020603" pitchFamily="34" charset="0"/>
              </a:rPr>
              <a:t>merupakan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algoritma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deteksi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fitur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dengan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mendeteksi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mendeskripsikan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ftur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lokal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dalam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suatu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. </a:t>
            </a:r>
            <a:r>
              <a:rPr lang="en-US" sz="2400" dirty="0" err="1" smtClean="0">
                <a:latin typeface="Tw Cen MT" panose="020B0602020104020603" pitchFamily="34" charset="0"/>
              </a:rPr>
              <a:t>Lokalisasi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dengan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mendapatkan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keypoints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dari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awal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dengan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keypoints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dari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pembanding</a:t>
            </a:r>
            <a:r>
              <a:rPr lang="en-US" sz="2400" dirty="0" smtClean="0">
                <a:latin typeface="Tw Cen MT" panose="020B0602020104020603" pitchFamily="34" charset="0"/>
              </a:rPr>
              <a:t>. </a:t>
            </a:r>
            <a:r>
              <a:rPr lang="en-US" sz="2400" dirty="0" err="1" smtClean="0">
                <a:latin typeface="Tw Cen MT" panose="020B0602020104020603" pitchFamily="34" charset="0"/>
              </a:rPr>
              <a:t>Setiap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keypoints</a:t>
            </a:r>
            <a:r>
              <a:rPr lang="en-US" sz="2400" i="1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dibandingkan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dicari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kandidat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pasangan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keypoints</a:t>
            </a:r>
            <a:r>
              <a:rPr lang="en-US" sz="2400" i="1" dirty="0" smtClean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yang </a:t>
            </a:r>
            <a:r>
              <a:rPr lang="en-US" sz="2400" dirty="0" err="1" smtClean="0">
                <a:latin typeface="Tw Cen MT" panose="020B0602020104020603" pitchFamily="34" charset="0"/>
              </a:rPr>
              <a:t>baik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dengan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menerapkan</a:t>
            </a:r>
            <a:r>
              <a:rPr lang="en-US" sz="2400" dirty="0" smtClean="0">
                <a:latin typeface="Tw Cen MT" panose="020B0602020104020603" pitchFamily="34" charset="0"/>
              </a:rPr>
              <a:t> Euclidean Distance </a:t>
            </a:r>
            <a:r>
              <a:rPr lang="en-US" sz="2400" dirty="0" err="1" smtClean="0">
                <a:latin typeface="Tw Cen MT" panose="020B0602020104020603" pitchFamily="34" charset="0"/>
              </a:rPr>
              <a:t>pada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err="1" smtClean="0">
                <a:latin typeface="Tw Cen MT" panose="020B0602020104020603" pitchFamily="34" charset="0"/>
              </a:rPr>
              <a:t>keypoints</a:t>
            </a:r>
            <a:r>
              <a:rPr lang="en-US" sz="2400" dirty="0" smtClean="0">
                <a:latin typeface="Tw Cen MT" panose="020B0602020104020603" pitchFamily="34" charset="0"/>
              </a:rPr>
              <a:t> yang </a:t>
            </a:r>
            <a:r>
              <a:rPr lang="en-US" sz="2400" dirty="0" err="1" smtClean="0">
                <a:latin typeface="Tw Cen MT" panose="020B0602020104020603" pitchFamily="34" charset="0"/>
              </a:rPr>
              <a:t>dibandingkan</a:t>
            </a:r>
            <a:r>
              <a:rPr lang="en-US" sz="2400" dirty="0" smtClean="0">
                <a:latin typeface="Tw Cen MT" panose="020B0602020104020603" pitchFamily="34" charset="0"/>
              </a:rPr>
              <a:t>.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 smtClean="0">
                <a:latin typeface="Tw Cen MT" panose="020B0602020104020603" pitchFamily="34" charset="0"/>
              </a:rPr>
              <a:t>Sedangkan</a:t>
            </a:r>
            <a:r>
              <a:rPr lang="en-US" sz="2400" dirty="0" smtClean="0">
                <a:latin typeface="Tw Cen MT" panose="020B0602020104020603" pitchFamily="34" charset="0"/>
              </a:rPr>
              <a:t> YOLO </a:t>
            </a:r>
            <a:r>
              <a:rPr lang="en-US" sz="2400" dirty="0" err="1" smtClean="0">
                <a:latin typeface="Tw Cen MT" panose="020B0602020104020603" pitchFamily="34" charset="0"/>
              </a:rPr>
              <a:t>merupakan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arsitektur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i="1" dirty="0" smtClean="0">
                <a:latin typeface="Tw Cen MT" panose="020B0602020104020603" pitchFamily="34" charset="0"/>
              </a:rPr>
              <a:t>deep learning</a:t>
            </a:r>
            <a:r>
              <a:rPr lang="en-US" sz="2400" dirty="0" smtClean="0">
                <a:latin typeface="Tw Cen MT" panose="020B0602020104020603" pitchFamily="34" charset="0"/>
              </a:rPr>
              <a:t>, di </a:t>
            </a:r>
            <a:r>
              <a:rPr lang="en-US" sz="2400" dirty="0" err="1" smtClean="0">
                <a:latin typeface="Tw Cen MT" panose="020B0602020104020603" pitchFamily="34" charset="0"/>
              </a:rPr>
              <a:t>mana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citra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secara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utuh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menjadi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masukan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untuk</a:t>
            </a:r>
            <a:r>
              <a:rPr lang="en-US" sz="2400" dirty="0" smtClean="0">
                <a:latin typeface="Tw Cen MT" panose="020B0602020104020603" pitchFamily="34" charset="0"/>
              </a:rPr>
              <a:t> YOLO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keluarannya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berupa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lokasi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koordinat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kandidat</a:t>
            </a:r>
            <a:r>
              <a:rPr lang="en-US" sz="2400" dirty="0" smtClean="0">
                <a:latin typeface="Tw Cen MT" panose="020B0602020104020603" pitchFamily="34" charset="0"/>
              </a:rPr>
              <a:t> area yang </a:t>
            </a:r>
            <a:r>
              <a:rPr lang="en-US" sz="2400" dirty="0" err="1" smtClean="0">
                <a:latin typeface="Tw Cen MT" panose="020B0602020104020603" pitchFamily="34" charset="0"/>
              </a:rPr>
              <a:t>dicari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LOKALISASI SIFT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84315"/>
              </p:ext>
            </p:extLst>
          </p:nvPr>
        </p:nvGraphicFramePr>
        <p:xfrm>
          <a:off x="1872573" y="2291614"/>
          <a:ext cx="8458544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031"/>
                <a:gridCol w="2819031"/>
                <a:gridCol w="2820482"/>
              </a:tblGrid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Metode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lang="en-US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Frame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Akurasi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r>
                        <a:rPr lang="en-US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Tracking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41,80%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YOLO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effectLst/>
                        </a:rPr>
                        <a:t>89,42%</a:t>
                      </a:r>
                      <a:endParaRPr lang="en-US" sz="3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</a:t>
            </a:r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PADA DATA VIDEO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46222"/>
              </p:ext>
            </p:extLst>
          </p:nvPr>
        </p:nvGraphicFramePr>
        <p:xfrm>
          <a:off x="715108" y="2303586"/>
          <a:ext cx="6646984" cy="2901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026"/>
                <a:gridCol w="2024564"/>
                <a:gridCol w="1769322"/>
                <a:gridCol w="2102072"/>
              </a:tblGrid>
              <a:tr h="96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Segmentasi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Karakter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87,50%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68,75%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35,72%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25,00%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93,75%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80,00%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357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Rata-rata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72,32%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57,97%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55F3D7-48CF-4E29-9BE7-F5607546C2C2}"/>
              </a:ext>
            </a:extLst>
          </p:cNvPr>
          <p:cNvSpPr/>
          <p:nvPr/>
        </p:nvSpPr>
        <p:spPr>
          <a:xfrm>
            <a:off x="7365443" y="2266427"/>
            <a:ext cx="4345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 err="1" smtClean="0">
                <a:latin typeface="Tw Cen MT" panose="020B0602020104020603" pitchFamily="34" charset="0"/>
              </a:rPr>
              <a:t>Pada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uji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coba</a:t>
            </a:r>
            <a:r>
              <a:rPr lang="en-US" sz="2400" dirty="0" smtClean="0">
                <a:latin typeface="Tw Cen MT" panose="020B0602020104020603" pitchFamily="34" charset="0"/>
              </a:rPr>
              <a:t> data video, model </a:t>
            </a:r>
            <a:r>
              <a:rPr lang="en-US" sz="2400" dirty="0" err="1" smtClean="0">
                <a:latin typeface="Tw Cen MT" panose="020B0602020104020603" pitchFamily="34" charset="0"/>
              </a:rPr>
              <a:t>diterapkan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pada</a:t>
            </a:r>
            <a:r>
              <a:rPr lang="en-US" sz="2400" dirty="0" smtClean="0">
                <a:latin typeface="Tw Cen MT" panose="020B0602020104020603" pitchFamily="34" charset="0"/>
              </a:rPr>
              <a:t> 3 data video </a:t>
            </a:r>
            <a:r>
              <a:rPr lang="en-US" sz="2400" dirty="0" err="1" smtClean="0">
                <a:latin typeface="Tw Cen MT" panose="020B0602020104020603" pitchFamily="34" charset="0"/>
              </a:rPr>
              <a:t>untuk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dilakukan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uji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coba</a:t>
            </a:r>
            <a:r>
              <a:rPr lang="en-US" sz="2400" dirty="0" smtClean="0">
                <a:latin typeface="Tw Cen MT" panose="020B0602020104020603" pitchFamily="34" charset="0"/>
              </a:rPr>
              <a:t>. </a:t>
            </a:r>
            <a:r>
              <a:rPr lang="en-US" sz="2400" dirty="0" err="1" smtClean="0">
                <a:latin typeface="Tw Cen MT" panose="020B0602020104020603" pitchFamily="34" charset="0"/>
              </a:rPr>
              <a:t>Pada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uji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coba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ini</a:t>
            </a:r>
            <a:r>
              <a:rPr lang="en-US" sz="2400" dirty="0" smtClean="0"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latin typeface="Tw Cen MT" panose="020B0602020104020603" pitchFamily="34" charset="0"/>
              </a:rPr>
              <a:t>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diukur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akurasi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segmentasi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juga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akurasi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4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PEMBAHASAN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6902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i="1" dirty="0" smtClean="0"/>
              <a:t>optimizer</a:t>
            </a:r>
            <a:r>
              <a:rPr lang="en-US" dirty="0" smtClean="0"/>
              <a:t> Adam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smtClean="0"/>
              <a:t>optimizer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model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optimizer </a:t>
            </a:r>
            <a:r>
              <a:rPr lang="en-US" dirty="0" smtClean="0"/>
              <a:t>yang lain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i="1" dirty="0" smtClean="0"/>
              <a:t>learning rate </a:t>
            </a:r>
            <a:r>
              <a:rPr lang="en-US" dirty="0" smtClean="0"/>
              <a:t>Adam </a:t>
            </a:r>
            <a:r>
              <a:rPr lang="en-US" dirty="0" err="1" smtClean="0"/>
              <a:t>adaptif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optimizer</a:t>
            </a:r>
            <a:r>
              <a:rPr lang="en-US" dirty="0" smtClean="0"/>
              <a:t> yang </a:t>
            </a:r>
            <a:r>
              <a:rPr lang="en-US" i="1" dirty="0" smtClean="0"/>
              <a:t>learning rate-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K-Folds Cross Validation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smtClean="0"/>
              <a:t>10.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yang lain, </a:t>
            </a:r>
            <a:r>
              <a:rPr lang="en-US" dirty="0" err="1" smtClean="0"/>
              <a:t>akurasi</a:t>
            </a:r>
            <a:r>
              <a:rPr lang="en-US" dirty="0" smtClean="0"/>
              <a:t> model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smtClean="0"/>
              <a:t>10,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lain, </a:t>
            </a:r>
            <a:r>
              <a:rPr lang="en-US" dirty="0" err="1" smtClean="0"/>
              <a:t>yakni</a:t>
            </a:r>
            <a:r>
              <a:rPr lang="en-US" dirty="0" smtClean="0"/>
              <a:t> 99,73%.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,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smtClean="0"/>
              <a:t>10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per </a:t>
            </a:r>
            <a:r>
              <a:rPr lang="en-US" i="1" dirty="0" smtClean="0"/>
              <a:t>batch</a:t>
            </a:r>
            <a:r>
              <a:rPr lang="en-US" dirty="0" smtClean="0"/>
              <a:t>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SIFT + </a:t>
            </a:r>
            <a:r>
              <a:rPr lang="en-US" dirty="0" err="1" smtClean="0"/>
              <a:t>Traking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YOLO,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YOLO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lokalisasi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89,42%.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SIFT + Tracking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lokalisasi</a:t>
            </a:r>
            <a:r>
              <a:rPr lang="en-US" dirty="0" smtClean="0"/>
              <a:t> 41,80%.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SIFT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pembandingnya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plat </a:t>
            </a:r>
            <a:r>
              <a:rPr lang="en-US" dirty="0" err="1" smtClean="0"/>
              <a:t>nomor</a:t>
            </a:r>
            <a:r>
              <a:rPr lang="en-US" dirty="0" smtClean="0"/>
              <a:t> Indonesia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plat </a:t>
            </a:r>
            <a:r>
              <a:rPr lang="en-US" dirty="0" err="1" smtClean="0"/>
              <a:t>nomor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SIFT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lokalisasi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YOLO.</a:t>
            </a:r>
          </a:p>
        </p:txBody>
      </p:sp>
    </p:spTree>
    <p:extLst>
      <p:ext uri="{BB962C8B-B14F-4D97-AF65-F5344CB8AC3E}">
        <p14:creationId xmlns:p14="http://schemas.microsoft.com/office/powerpoint/2010/main" val="30211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4541461"/>
            <a:ext cx="10515600" cy="1478210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Kondisi</a:t>
            </a:r>
            <a:r>
              <a:rPr lang="en-US" dirty="0" smtClean="0"/>
              <a:t> area plat </a:t>
            </a:r>
            <a:r>
              <a:rPr lang="en-US" dirty="0" err="1" smtClean="0"/>
              <a:t>pada</a:t>
            </a:r>
            <a:r>
              <a:rPr lang="en-US" dirty="0" smtClean="0"/>
              <a:t> data video 3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video 2.</a:t>
            </a:r>
            <a:endParaRPr lang="en-US" dirty="0" smtClean="0"/>
          </a:p>
        </p:txBody>
      </p:sp>
      <p:pic>
        <p:nvPicPr>
          <p:cNvPr id="11" name="Picture 10" descr="F:\Kuliah\Tugas Akhir\05111540000055_PBaskara\untukBuku\untukBuku-Testing\testing_pembuktian_model\gamb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60" y="1721161"/>
            <a:ext cx="4615540" cy="253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:\Kuliah\Tugas Akhir\05111540000055_PBaskara\untukBuku\untukBuku-Testing\data_buruk\gamba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9" y="1721161"/>
            <a:ext cx="3726498" cy="2294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14507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video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97168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video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1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KESIMPULAN DAN SARAN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6474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4541461"/>
            <a:ext cx="10515600" cy="1478210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Kondisi</a:t>
            </a:r>
            <a:r>
              <a:rPr lang="en-US" dirty="0" smtClean="0"/>
              <a:t> area plat </a:t>
            </a:r>
            <a:r>
              <a:rPr lang="en-US" dirty="0" err="1" smtClean="0"/>
              <a:t>pada</a:t>
            </a:r>
            <a:r>
              <a:rPr lang="en-US" dirty="0" smtClean="0"/>
              <a:t> data video 3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video 2.</a:t>
            </a:r>
            <a:endParaRPr lang="en-US" dirty="0" smtClean="0"/>
          </a:p>
        </p:txBody>
      </p:sp>
      <p:pic>
        <p:nvPicPr>
          <p:cNvPr id="11" name="Picture 10" descr="F:\Kuliah\Tugas Akhir\05111540000055_PBaskara\untukBuku\untukBuku-Testing\testing_pembuktian_model\gamb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60" y="1721161"/>
            <a:ext cx="4615540" cy="253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:\Kuliah\Tugas Akhir\05111540000055_PBaskara\untukBuku\untukBuku-Testing\data_buruk\gamba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9" y="1721161"/>
            <a:ext cx="3726498" cy="2294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14507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video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97168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video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38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5979886" y="1628412"/>
            <a:ext cx="5373914" cy="4148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Pengenalan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nomor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polisi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kendaraan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merupakan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sistem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populer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dikembangkan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karena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memiliki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banyak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kegunaan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manfaat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seperti</a:t>
            </a:r>
            <a:r>
              <a:rPr lang="en-US" sz="2400" dirty="0" smtClean="0">
                <a:latin typeface="Tw Cen MT" panose="020B0602020104020603" pitchFamily="34" charset="0"/>
              </a:rPr>
              <a:t> monitoring </a:t>
            </a:r>
            <a:r>
              <a:rPr lang="en-US" sz="2400" dirty="0" err="1" smtClean="0">
                <a:latin typeface="Tw Cen MT" panose="020B0602020104020603" pitchFamily="34" charset="0"/>
              </a:rPr>
              <a:t>lalu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lintas</a:t>
            </a:r>
            <a:r>
              <a:rPr lang="en-US" sz="2400" dirty="0" smtClean="0"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latin typeface="Tw Cen MT" panose="020B0602020104020603" pitchFamily="34" charset="0"/>
              </a:rPr>
              <a:t>akses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kontrol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tempat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parkir</a:t>
            </a:r>
            <a:r>
              <a:rPr lang="en-US" sz="2400" dirty="0" smtClean="0"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latin typeface="Tw Cen MT" panose="020B0602020104020603" pitchFamily="34" charset="0"/>
              </a:rPr>
              <a:t>sekuritas</a:t>
            </a:r>
            <a:r>
              <a:rPr lang="en-US" sz="2400" dirty="0" smtClean="0"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latin typeface="Tw Cen MT" panose="020B0602020104020603" pitchFamily="34" charset="0"/>
              </a:rPr>
              <a:t>dan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</a:rPr>
              <a:t>lainnya</a:t>
            </a:r>
            <a:r>
              <a:rPr lang="en-US" sz="2400" dirty="0" smtClean="0">
                <a:latin typeface="Tw Cen MT" panose="020B0602020104020603" pitchFamily="34" charset="0"/>
              </a:rPr>
              <a:t>.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w Cen MT" panose="020B0602020104020603" pitchFamily="34" charset="0"/>
              </a:rPr>
              <a:t>Convolutional Neural Network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deep neural network yang </a:t>
            </a:r>
            <a:r>
              <a:rPr lang="en-US" sz="2400" dirty="0" err="1">
                <a:latin typeface="Tw Cen MT" panose="020B0602020104020603" pitchFamily="34" charset="0"/>
              </a:rPr>
              <a:t>cocok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mengolah</a:t>
            </a:r>
            <a:r>
              <a:rPr lang="en-US" sz="2400" dirty="0">
                <a:latin typeface="Tw Cen MT" panose="020B0602020104020603" pitchFamily="34" charset="0"/>
              </a:rPr>
              <a:t> data yang </a:t>
            </a:r>
            <a:r>
              <a:rPr lang="en-US" sz="2400" dirty="0" err="1">
                <a:latin typeface="Tw Cen MT" panose="020B0602020104020603" pitchFamily="34" charset="0"/>
              </a:rPr>
              <a:t>berbentuk</a:t>
            </a:r>
            <a:r>
              <a:rPr lang="en-US" sz="2400" dirty="0">
                <a:latin typeface="Tw Cen MT" panose="020B0602020104020603" pitchFamily="34" charset="0"/>
              </a:rPr>
              <a:t> 2 </a:t>
            </a:r>
            <a:r>
              <a:rPr lang="en-US" sz="2400" dirty="0" err="1">
                <a:latin typeface="Tw Cen MT" panose="020B0602020104020603" pitchFamily="34" charset="0"/>
              </a:rPr>
              <a:t>dimensi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dirty="0" err="1">
                <a:latin typeface="Tw Cen MT" panose="020B0602020104020603" pitchFamily="34" charset="0"/>
              </a:rPr>
              <a:t>gambar</a:t>
            </a:r>
            <a:r>
              <a:rPr lang="en-US" sz="2400" dirty="0" smtClean="0">
                <a:latin typeface="Tw Cen MT" panose="020B0602020104020603" pitchFamily="34" charset="0"/>
              </a:rPr>
              <a:t>)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87492" y="1628412"/>
            <a:ext cx="4504415" cy="42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RUMUSAN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793AE4-C636-4AD8-823F-5FF1891CDD7E}"/>
              </a:ext>
            </a:extLst>
          </p:cNvPr>
          <p:cNvSpPr/>
          <p:nvPr/>
        </p:nvSpPr>
        <p:spPr>
          <a:xfrm>
            <a:off x="658761" y="1384243"/>
            <a:ext cx="108744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praproses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</a:t>
            </a:r>
            <a:r>
              <a:rPr lang="en-US" sz="2800" i="1" dirty="0">
                <a:latin typeface="Tw Cen MT" panose="020B0602020104020603" pitchFamily="34" charset="0"/>
              </a:rPr>
              <a:t>frame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video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deteksi</a:t>
            </a:r>
            <a:r>
              <a:rPr lang="en-US" sz="2800" dirty="0">
                <a:latin typeface="Tw Cen MT" panose="020B0602020104020603" pitchFamily="34" charset="0"/>
              </a:rPr>
              <a:t> area plat </a:t>
            </a:r>
            <a:r>
              <a:rPr lang="en-US" sz="2800" dirty="0" err="1">
                <a:latin typeface="Tw Cen MT" panose="020B0602020104020603" pitchFamily="34" charset="0"/>
              </a:rPr>
              <a:t>sebelum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Network?</a:t>
            </a:r>
            <a:endParaRPr lang="en-US" sz="2800" dirty="0" smtClean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frame tracking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video?</a:t>
            </a:r>
            <a:endParaRPr lang="en-US" sz="2800" dirty="0" smtClean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segmentasi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setiap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area plat yang </a:t>
            </a:r>
            <a:r>
              <a:rPr lang="en-US" sz="2800" dirty="0" err="1">
                <a:latin typeface="Tw Cen MT" panose="020B0602020104020603" pitchFamily="34" charset="0"/>
              </a:rPr>
              <a:t>sudah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terdeteksi</a:t>
            </a:r>
            <a:r>
              <a:rPr lang="en-US" sz="2800" dirty="0" smtClean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kendaran</a:t>
            </a:r>
            <a:r>
              <a:rPr lang="en-US" sz="2800" dirty="0" smtClean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mengevaluasi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kinerja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telah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EEF59C-5FD7-452A-96F0-60ECF3B4902D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Data </a:t>
            </a:r>
            <a:r>
              <a:rPr lang="en-US" sz="2800" dirty="0" err="1">
                <a:latin typeface="Tw Cen MT" panose="020B0602020104020603" pitchFamily="34" charset="0"/>
              </a:rPr>
              <a:t>pelatihan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citra</a:t>
            </a:r>
            <a:r>
              <a:rPr lang="en-US" sz="2800" dirty="0">
                <a:latin typeface="Tw Cen MT" panose="020B0602020104020603" pitchFamily="34" charset="0"/>
              </a:rPr>
              <a:t> yang</a:t>
            </a:r>
            <a:r>
              <a:rPr lang="id-ID" sz="2800" dirty="0">
                <a:latin typeface="Tw Cen MT" panose="020B0602020104020603" pitchFamily="34" charset="0"/>
              </a:rPr>
              <a:t> diambil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kemudian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diambil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karakter-karakternya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 smtClean="0">
                <a:latin typeface="Tw Cen MT" panose="020B0602020104020603" pitchFamily="34" charset="0"/>
              </a:rPr>
              <a:t>.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Implementasi program menggunakan bahasa pem</a:t>
            </a:r>
            <a:r>
              <a:rPr lang="en-US" sz="2800" dirty="0">
                <a:latin typeface="Tw Cen MT" panose="020B0602020104020603" pitchFamily="34" charset="0"/>
              </a:rPr>
              <a:t>r</a:t>
            </a:r>
            <a:r>
              <a:rPr lang="id-ID" sz="2800" dirty="0">
                <a:latin typeface="Tw Cen MT" panose="020B0602020104020603" pitchFamily="34" charset="0"/>
              </a:rPr>
              <a:t>ograman </a:t>
            </a:r>
            <a:r>
              <a:rPr lang="id-ID" sz="2800" i="1" dirty="0">
                <a:latin typeface="Tw Cen MT" panose="020B0602020104020603" pitchFamily="34" charset="0"/>
              </a:rPr>
              <a:t>Python</a:t>
            </a:r>
            <a:r>
              <a:rPr lang="en-US" sz="2800" i="1" dirty="0">
                <a:latin typeface="Tw Cen MT" panose="020B0602020104020603" pitchFamily="34" charset="0"/>
              </a:rPr>
              <a:t> 3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</a:rPr>
              <a:t>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Indonesia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A – Z </a:t>
            </a:r>
            <a:r>
              <a:rPr lang="en-US" sz="2800" dirty="0" err="1">
                <a:latin typeface="Tw Cen MT" panose="020B0602020104020603" pitchFamily="34" charset="0"/>
              </a:rPr>
              <a:t>serta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angka</a:t>
            </a:r>
            <a:r>
              <a:rPr lang="en-US" sz="2800" dirty="0">
                <a:latin typeface="Tw Cen MT" panose="020B0602020104020603" pitchFamily="34" charset="0"/>
              </a:rPr>
              <a:t> 0 - 9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2735924-1640-4018-AA64-0520C44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5998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TUJUAN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>
                <a:latin typeface="Tw Cen MT" panose="020B0602020104020603" pitchFamily="34" charset="0"/>
              </a:rPr>
              <a:t>Tujuan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dari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pembuatan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Tugas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Akhir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ini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adalah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untuk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membangun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sebuah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sistem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klasifikasi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gambar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dengan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menggunakan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metode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klasifikasi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i="1" dirty="0" smtClean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 smtClean="0">
                <a:latin typeface="Tw Cen MT" panose="020B0602020104020603" pitchFamily="34" charset="0"/>
              </a:rPr>
              <a:t> yang </a:t>
            </a:r>
            <a:r>
              <a:rPr lang="en-US" sz="2800" dirty="0" err="1" smtClean="0">
                <a:latin typeface="Tw Cen MT" panose="020B0602020104020603" pitchFamily="34" charset="0"/>
              </a:rPr>
              <a:t>dapat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mengenali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nomor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polisi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kendaraan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latin typeface="Tw Cen MT" panose="020B0602020104020603" pitchFamily="34" charset="0"/>
              </a:rPr>
              <a:t>pada</a:t>
            </a:r>
            <a:r>
              <a:rPr lang="en-US" sz="2800" dirty="0" smtClean="0">
                <a:latin typeface="Tw Cen MT" panose="020B0602020104020603" pitchFamily="34" charset="0"/>
              </a:rPr>
              <a:t> data video </a:t>
            </a:r>
            <a:r>
              <a:rPr lang="en-US" sz="2800" dirty="0" err="1" smtClean="0">
                <a:latin typeface="Tw Cen MT" panose="020B0602020104020603" pitchFamily="34" charset="0"/>
              </a:rPr>
              <a:t>kendaraan</a:t>
            </a:r>
            <a:r>
              <a:rPr lang="en-US" sz="2800" dirty="0" smtClean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diharapkan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menambah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kemampuan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sehingga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sistem-sistem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membutuhkan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otomatis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FA92116D-0015-43EC-AF4F-3C9416D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8445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3309</TotalTime>
  <Words>2015</Words>
  <Application>Microsoft Office PowerPoint</Application>
  <PresentationFormat>Widescreen</PresentationFormat>
  <Paragraphs>399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Malgun Gothic</vt:lpstr>
      <vt:lpstr>Arial</vt:lpstr>
      <vt:lpstr>Calibri</vt:lpstr>
      <vt:lpstr>Calibri Light</vt:lpstr>
      <vt:lpstr>Times New Roman</vt:lpstr>
      <vt:lpstr>Trebuchet MS</vt:lpstr>
      <vt:lpstr>Tw Cen MT</vt:lpstr>
      <vt:lpstr>Tw Cen MT Condensed</vt:lpstr>
      <vt:lpstr>Office Theme</vt:lpstr>
      <vt:lpstr>PENGENALAN NOMOR POLISI KENDARAAN PADA DATA VIDEO MENGGUNAKAN CONVOLUTIONAL NEURAL NETWORK</vt:lpstr>
      <vt:lpstr>OUTLINE</vt:lpstr>
      <vt:lpstr>PowerPoint Presentation</vt:lpstr>
      <vt:lpstr>LATAR BELAKANG</vt:lpstr>
      <vt:lpstr>RUMUSAN MASALAH</vt:lpstr>
      <vt:lpstr>BATASAN MASALAH</vt:lpstr>
      <vt:lpstr>TUJUAN</vt:lpstr>
      <vt:lpstr>MANFAAT</vt:lpstr>
      <vt:lpstr>PowerPoint Presentation</vt:lpstr>
      <vt:lpstr>DATASET</vt:lpstr>
      <vt:lpstr>DATASET</vt:lpstr>
      <vt:lpstr>DESAIN UMUM SISTEM</vt:lpstr>
      <vt:lpstr>AUGMENTASI DATA</vt:lpstr>
      <vt:lpstr>PRAPROSES TAHAP PELATIHAN</vt:lpstr>
      <vt:lpstr>PRAPROSES DATA LATIH</vt:lpstr>
      <vt:lpstr>LOKALISASI AREA PLAT NOMOR</vt:lpstr>
      <vt:lpstr>LOKALISASI AREA PLAT NOMOR</vt:lpstr>
      <vt:lpstr>PRAPROSES DATA UJI</vt:lpstr>
      <vt:lpstr>PRAPROSES DATA UJI</vt:lpstr>
      <vt:lpstr>SEGMENTASI KARAKTER PADA AREA PLAT NOMOR</vt:lpstr>
      <vt:lpstr>ARSITEKTUR CNN</vt:lpstr>
      <vt:lpstr>PowerPoint Presentation</vt:lpstr>
      <vt:lpstr>SKENARIO UJI COBA</vt:lpstr>
      <vt:lpstr>UJI COBA PARAMETER CNN</vt:lpstr>
      <vt:lpstr>UJI COBA PARAMETER CNN</vt:lpstr>
      <vt:lpstr>UJI COBA PARAMETER CNN</vt:lpstr>
      <vt:lpstr>UJI COBA K-FOLDS CROSS VALIDATION</vt:lpstr>
      <vt:lpstr>UJI COBA K-FOLDS CROSS VALIDATION</vt:lpstr>
      <vt:lpstr>UJI COBA PERBANDINGAN LOKALISASI SIFT + TRACKING DENGAN YOLO</vt:lpstr>
      <vt:lpstr>UJI COBA PERBANDINGAN LOKALISASI SIFT + TRACKING DENGAN YOLO</vt:lpstr>
      <vt:lpstr>UJI COBA PADA DATA VIDEO</vt:lpstr>
      <vt:lpstr>PowerPoint Presentation</vt:lpstr>
      <vt:lpstr>PEMBAHASAN</vt:lpstr>
      <vt:lpstr>PEMBAHASAN</vt:lpstr>
      <vt:lpstr>PEMBAHASAN</vt:lpstr>
      <vt:lpstr>PowerPoint Presentation</vt:lpstr>
      <vt:lpstr>PEMBAHASAN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Pradipta Baskara</dc:creator>
  <cp:lastModifiedBy>fenezema</cp:lastModifiedBy>
  <cp:revision>211</cp:revision>
  <dcterms:created xsi:type="dcterms:W3CDTF">2018-12-28T17:44:59Z</dcterms:created>
  <dcterms:modified xsi:type="dcterms:W3CDTF">2019-07-08T07:18:50Z</dcterms:modified>
</cp:coreProperties>
</file>