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Average" panose="02000503040000020003" pitchFamily="2" charset="77"/>
      <p:regular r:id="rId31"/>
    </p:embeddedFont>
    <p:embeddedFont>
      <p:font typeface="Oswald" pitchFamily="2" charset="77"/>
      <p:regular r:id="rId32"/>
      <p:bold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A3EE4E-C0BF-4F8B-9E46-0E8541F4F275}">
  <a:tblStyle styleId="{5BA3EE4E-C0BF-4F8B-9E46-0E8541F4F2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2E625FA-A038-41C5-BFC4-0E9DD67A21D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90"/>
  </p:normalViewPr>
  <p:slideViewPr>
    <p:cSldViewPr snapToGrid="0" snapToObjects="1">
      <p:cViewPr varScale="1">
        <p:scale>
          <a:sx n="133" d="100"/>
          <a:sy n="133" d="100"/>
        </p:scale>
        <p:origin x="5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6e6ef798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6e6ef798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workflow of checking out or reserving an asset.</a:t>
            </a:r>
            <a:endParaRPr/>
          </a:p>
          <a:p>
            <a:pPr marL="0" lvl="0" indent="0" algn="l" rtl="0">
              <a:spcBef>
                <a:spcPts val="0"/>
              </a:spcBef>
              <a:spcAft>
                <a:spcPts val="0"/>
              </a:spcAft>
              <a:buNone/>
            </a:pPr>
            <a:r>
              <a:rPr lang="en"/>
              <a:t>From requirement we had gathered, we designed a workflow as follow.</a:t>
            </a:r>
            <a:endParaRPr/>
          </a:p>
          <a:p>
            <a:pPr marL="0" lvl="0" indent="0" algn="l" rtl="0">
              <a:spcBef>
                <a:spcPts val="0"/>
              </a:spcBef>
              <a:spcAft>
                <a:spcPts val="0"/>
              </a:spcAft>
              <a:buNone/>
            </a:pPr>
            <a:endParaRPr/>
          </a:p>
          <a:p>
            <a:pPr marL="0" lvl="0" indent="0" algn="l" rtl="0">
              <a:spcBef>
                <a:spcPts val="0"/>
              </a:spcBef>
              <a:spcAft>
                <a:spcPts val="0"/>
              </a:spcAft>
              <a:buNone/>
            </a:pPr>
            <a:r>
              <a:rPr lang="en"/>
              <a:t>Workflow - planned</a:t>
            </a:r>
            <a:endParaRPr/>
          </a:p>
          <a:p>
            <a:pPr marL="0" lvl="0" indent="0" algn="l" rtl="0">
              <a:spcBef>
                <a:spcPts val="0"/>
              </a:spcBef>
              <a:spcAft>
                <a:spcPts val="0"/>
              </a:spcAft>
              <a:buNone/>
            </a:pPr>
            <a:r>
              <a:rPr lang="en"/>
              <a:t>Use Case - actual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6e6ef7985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6e6ef7985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Case Diagram - Actual Use Case we developed in AssetTiger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90735741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90735741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6f0c84b9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6f0c84b9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6f0c84b9c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6f0c84b9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6f0c84b9c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6f0c84b9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6f0c84b9c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6f0c84b9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6f0c84b9c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6f0c84b9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8f1b133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8f1b133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Coming into the project, we understood the troubling inventory management it was in place for the extended department. From our meeting, our sponsor also expressed her need in having a cost effective inventory solution. Considering it is a school district run department. Budget can propose a constraint. </a:t>
            </a:r>
            <a:endParaRPr/>
          </a:p>
          <a:p>
            <a:pPr marL="0" lvl="0" indent="0" algn="l" rtl="0">
              <a:spcBef>
                <a:spcPts val="0"/>
              </a:spcBef>
              <a:spcAft>
                <a:spcPts val="0"/>
              </a:spcAft>
              <a:buNone/>
            </a:pPr>
            <a:endParaRPr/>
          </a:p>
          <a:p>
            <a:pPr marL="0" lvl="0" indent="0" algn="l" rtl="0">
              <a:spcBef>
                <a:spcPts val="0"/>
              </a:spcBef>
              <a:spcAft>
                <a:spcPts val="0"/>
              </a:spcAft>
              <a:buNone/>
            </a:pPr>
            <a:r>
              <a:rPr lang="en"/>
              <a:t>Therefore, in our project research endeavor, we wanted a efficient solution that work Liz’s use-case for free or at least cost-effective. We were also fortunate to have full freedom in deciding what path we want to take that will best benefit the school program.  </a:t>
            </a:r>
            <a:endParaRPr/>
          </a:p>
          <a:p>
            <a:pPr marL="0" lvl="0" indent="0" algn="l" rtl="0">
              <a:spcBef>
                <a:spcPts val="0"/>
              </a:spcBef>
              <a:spcAft>
                <a:spcPts val="0"/>
              </a:spcAft>
              <a:buNone/>
            </a:pPr>
            <a:endParaRPr/>
          </a:p>
          <a:p>
            <a:pPr marL="0" lvl="0" indent="0" algn="l" rtl="0">
              <a:spcBef>
                <a:spcPts val="0"/>
              </a:spcBef>
              <a:spcAft>
                <a:spcPts val="0"/>
              </a:spcAft>
              <a:buNone/>
            </a:pPr>
            <a:r>
              <a:rPr lang="en"/>
              <a:t>1. 	Our first solution is build from in-house. This would be the cheapest solution for our sponsor with customizable features. </a:t>
            </a:r>
            <a:endParaRPr/>
          </a:p>
          <a:p>
            <a:pPr marL="457200" lvl="0" indent="0" algn="l" rtl="0">
              <a:spcBef>
                <a:spcPts val="0"/>
              </a:spcBef>
              <a:spcAft>
                <a:spcPts val="0"/>
              </a:spcAft>
              <a:buNone/>
            </a:pPr>
            <a:r>
              <a:rPr lang="en" b="1"/>
              <a:t>Build in-house solution</a:t>
            </a:r>
            <a:r>
              <a:rPr lang="en"/>
              <a:t>: The </a:t>
            </a:r>
            <a:r>
              <a:rPr lang="en" b="1"/>
              <a:t>opportunity</a:t>
            </a:r>
            <a:r>
              <a:rPr lang="en"/>
              <a:t> -  is potentially Free of Cost with the cooperation with the school district’s IT department using their server resources benefiting our sponsor the most. At the same time, we are able to take this opportunity to build another full-stack website. </a:t>
            </a:r>
            <a:r>
              <a:rPr lang="en" b="1"/>
              <a:t>Risk</a:t>
            </a:r>
            <a:r>
              <a:rPr lang="en"/>
              <a:t>, however, these imposed opportunity also comes with risks. That is, </a:t>
            </a:r>
            <a:r>
              <a:rPr lang="en" b="1"/>
              <a:t>1.</a:t>
            </a:r>
            <a:r>
              <a:rPr lang="en"/>
              <a:t> a long commitment with the IT department with unknown risk. </a:t>
            </a:r>
            <a:r>
              <a:rPr lang="en" b="1"/>
              <a:t>2. </a:t>
            </a:r>
            <a:r>
              <a:rPr lang="en"/>
              <a:t>By building everything our-self, we risk coming into complications and not being able to deliver our product. It is also out of the scope of this class, where we want to focus on project managment, not development.</a:t>
            </a:r>
            <a:endParaRPr/>
          </a:p>
          <a:p>
            <a:pPr marL="0" lvl="0" indent="0" algn="l" rtl="0">
              <a:spcBef>
                <a:spcPts val="0"/>
              </a:spcBef>
              <a:spcAft>
                <a:spcPts val="0"/>
              </a:spcAft>
              <a:buNone/>
            </a:pPr>
            <a:endParaRPr/>
          </a:p>
          <a:p>
            <a:pPr marL="0" lvl="0" indent="0" algn="l" rtl="0">
              <a:spcBef>
                <a:spcPts val="0"/>
              </a:spcBef>
              <a:spcAft>
                <a:spcPts val="0"/>
              </a:spcAft>
              <a:buNone/>
            </a:pPr>
            <a:r>
              <a:rPr lang="en"/>
              <a:t>2. 	We decided it is not the best option for us, so we moved on to research third-party inventory solution. </a:t>
            </a:r>
            <a:endParaRPr/>
          </a:p>
          <a:p>
            <a:pPr marL="457200" lvl="0" indent="0" algn="l" rtl="0">
              <a:spcBef>
                <a:spcPts val="0"/>
              </a:spcBef>
              <a:spcAft>
                <a:spcPts val="0"/>
              </a:spcAft>
              <a:buNone/>
            </a:pPr>
            <a:r>
              <a:rPr lang="en" b="1"/>
              <a:t>WordPress </a:t>
            </a:r>
            <a:r>
              <a:rPr lang="en"/>
              <a:t>using a third-party plug-in called WP inventory management. We have identify the opportunity of this software, </a:t>
            </a:r>
            <a:r>
              <a:rPr lang="en" b="1"/>
              <a:t>first</a:t>
            </a:r>
            <a:r>
              <a:rPr lang="en"/>
              <a:t> being fixed in month free. </a:t>
            </a:r>
            <a:r>
              <a:rPr lang="en" b="1"/>
              <a:t>Second</a:t>
            </a:r>
            <a:r>
              <a:rPr lang="en"/>
              <a:t>, our sponsor Liz is able to do content management by herself. </a:t>
            </a:r>
            <a:r>
              <a:rPr lang="en" b="1"/>
              <a:t>Third</a:t>
            </a:r>
            <a:r>
              <a:rPr lang="en"/>
              <a:t>, this solution will relatively lower our development time and thus </a:t>
            </a:r>
            <a:r>
              <a:rPr lang="en" b="1"/>
              <a:t>reducing risk</a:t>
            </a:r>
            <a:r>
              <a:rPr lang="en"/>
              <a:t>. Nevertheless, the </a:t>
            </a:r>
            <a:r>
              <a:rPr lang="en" b="1"/>
              <a:t>risk </a:t>
            </a:r>
            <a:r>
              <a:rPr lang="en"/>
              <a:t>we will have is the unknown development endeavor into a plug-in that we have no experience with considering there is no trial. Our </a:t>
            </a:r>
            <a:r>
              <a:rPr lang="en" b="1"/>
              <a:t>second</a:t>
            </a:r>
            <a:r>
              <a:rPr lang="en"/>
              <a:t> risk is content management after project hand off. Future maintenance can be difficult even with documentation. Our </a:t>
            </a:r>
            <a:r>
              <a:rPr lang="en" b="1"/>
              <a:t>third</a:t>
            </a:r>
            <a:r>
              <a:rPr lang="en"/>
              <a:t> risk is our development time is unknown when is lacking free trial feature to test out application. </a:t>
            </a:r>
            <a:endParaRPr/>
          </a:p>
          <a:p>
            <a:pPr marL="457200" lvl="0" indent="0" algn="l" rtl="0">
              <a:spcBef>
                <a:spcPts val="0"/>
              </a:spcBef>
              <a:spcAft>
                <a:spcPts val="0"/>
              </a:spcAft>
              <a:buNone/>
            </a:pPr>
            <a:endParaRPr/>
          </a:p>
          <a:p>
            <a:pPr marL="0" lvl="0" indent="0" algn="l" rtl="0">
              <a:spcBef>
                <a:spcPts val="0"/>
              </a:spcBef>
              <a:spcAft>
                <a:spcPts val="0"/>
              </a:spcAft>
              <a:buNone/>
            </a:pPr>
            <a:r>
              <a:rPr lang="en"/>
              <a:t>3. 	We didn’t find the first two application is the best suit. So we moved on to another application Snipe-IT. Some </a:t>
            </a:r>
            <a:r>
              <a:rPr lang="en" b="1"/>
              <a:t>opportunity</a:t>
            </a:r>
            <a:r>
              <a:rPr lang="en"/>
              <a:t> we</a:t>
            </a:r>
            <a:endParaRPr/>
          </a:p>
          <a:p>
            <a:pPr marL="457200" lvl="0" indent="0" algn="l" rtl="0">
              <a:spcBef>
                <a:spcPts val="0"/>
              </a:spcBef>
              <a:spcAft>
                <a:spcPts val="0"/>
              </a:spcAft>
              <a:buNone/>
            </a:pPr>
            <a:r>
              <a:rPr lang="en"/>
              <a:t>have is it will drastically reduced our our development time as it already have a fully functional platform. It will also reduce our cost for our Liz. </a:t>
            </a:r>
            <a:r>
              <a:rPr lang="en" b="1"/>
              <a:t>Risk </a:t>
            </a:r>
            <a:r>
              <a:rPr lang="en"/>
              <a:t>was also introduced. One of the main request from Liz was to have the inventory system accessible from anywhere. However, Snipe-IT’s free version does not provide server space, and the risk in developing a server can get complicated earsily and it goes beyond the scope of our class. A paid version of Snipe-IT is still a relatively high cost for Liz. So we decided to move on, and leave it as a backup plan.</a:t>
            </a:r>
            <a:endParaRPr/>
          </a:p>
          <a:p>
            <a:pPr marL="457200" lvl="0" indent="0" algn="l" rtl="0">
              <a:spcBef>
                <a:spcPts val="0"/>
              </a:spcBef>
              <a:spcAft>
                <a:spcPts val="0"/>
              </a:spcAft>
              <a:buNone/>
            </a:pPr>
            <a:endParaRPr/>
          </a:p>
          <a:p>
            <a:pPr marL="0" lvl="0" indent="0" algn="l" rtl="0">
              <a:spcBef>
                <a:spcPts val="0"/>
              </a:spcBef>
              <a:spcAft>
                <a:spcPts val="0"/>
              </a:spcAft>
              <a:buNone/>
            </a:pPr>
            <a:r>
              <a:rPr lang="en"/>
              <a:t>4. 	In our last iteration, we decided on using AssetTiger, as this solution will help deploy the software easier and reduce our development time and focus on project management. </a:t>
            </a:r>
            <a:endParaRPr/>
          </a:p>
          <a:p>
            <a:pPr marL="457200" lvl="0" indent="0" algn="l" rtl="0">
              <a:spcBef>
                <a:spcPts val="0"/>
              </a:spcBef>
              <a:spcAft>
                <a:spcPts val="0"/>
              </a:spcAft>
              <a:buNone/>
            </a:pPr>
            <a:r>
              <a:rPr lang="en"/>
              <a:t>development time. Furthermore, maintaining the inventory system is easier for Liz and future managers. Some of the risks are minor. </a:t>
            </a:r>
            <a:r>
              <a:rPr lang="en" b="1"/>
              <a:t>RISK</a:t>
            </a:r>
            <a:endParaRPr b="1"/>
          </a:p>
          <a:p>
            <a:pPr marL="0" lvl="0" indent="457200" algn="l" rtl="0">
              <a:spcBef>
                <a:spcPts val="0"/>
              </a:spcBef>
              <a:spcAft>
                <a:spcPts val="0"/>
              </a:spcAft>
              <a:buNone/>
            </a:pPr>
            <a:endParaRPr/>
          </a:p>
          <a:p>
            <a:pPr marL="0" lvl="0" indent="457200" algn="l" rtl="0">
              <a:spcBef>
                <a:spcPts val="0"/>
              </a:spcBef>
              <a:spcAft>
                <a:spcPts val="0"/>
              </a:spcAft>
              <a:buNone/>
            </a:pPr>
            <a:endParaRPr/>
          </a:p>
          <a:p>
            <a:pPr marL="0" lvl="0" indent="457200" algn="l" rtl="0">
              <a:spcBef>
                <a:spcPts val="0"/>
              </a:spcBef>
              <a:spcAft>
                <a:spcPts val="0"/>
              </a:spcAft>
              <a:buNone/>
            </a:pPr>
            <a:endParaRPr/>
          </a:p>
          <a:p>
            <a:pPr marL="0" lvl="0" indent="45720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6e6ef7985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6e6ef798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go through an overview of how AssetTiger will look like. </a:t>
            </a:r>
            <a:endParaRPr/>
          </a:p>
          <a:p>
            <a:pPr marL="0" lvl="0" indent="0" algn="l" rtl="0">
              <a:spcBef>
                <a:spcPts val="0"/>
              </a:spcBef>
              <a:spcAft>
                <a:spcPts val="0"/>
              </a:spcAft>
              <a:buNone/>
            </a:pPr>
            <a:r>
              <a:rPr lang="en"/>
              <a:t>Here is the dashboard. It contains all the features on the left column. </a:t>
            </a:r>
            <a:endParaRPr/>
          </a:p>
          <a:p>
            <a:pPr marL="0" lvl="0" indent="0" algn="l" rtl="0">
              <a:spcBef>
                <a:spcPts val="0"/>
              </a:spcBef>
              <a:spcAft>
                <a:spcPts val="0"/>
              </a:spcAft>
              <a:buNone/>
            </a:pPr>
            <a:r>
              <a:rPr lang="en"/>
              <a:t>And a simple and clean view in the center.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8c50ce246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8c50ce24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6e6ef798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6e6ef798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asset view. It contains the necessary information that was needed from our sponsor. Including…. List all of the column name. We can also use VIEW on the right side to take quick action on an item.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6e6ef7985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6e6ef798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detailed asset view. It contains all of the information that was about the item. Including…. List all of the important tag name. We can also click on the tabs on the bottom to navigate to more details about an action to an item.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6e6ef7985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6e6ef798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many setting and customization available for the user. Such as basic company information and database setup. See right figure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6e6ef7985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6e6ef798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 see the view to edit the visible column for an assets table view. From our previous setting, we can simply check box them to have which one be visible to us.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56e6ef7985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56e6ef798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also give out different permission group and also create many different user name with their information.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6e6ef7985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6e6ef798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also a reporting tool that can cater to the report need. Such as “Check-out by DUE DATE”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6e6ef7985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6e6ef798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about having import and export feature.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6e6ef798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6e6ef798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 will show our style was asked by our sponsor and how we approach it.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6e6ef798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6e6ef79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It was good that we had weekly meeting. Because of this we were able to keep our team on track. </a:t>
            </a:r>
            <a:endParaRPr/>
          </a:p>
          <a:p>
            <a:pPr marL="0" lvl="0" indent="0" algn="l" rtl="0">
              <a:spcBef>
                <a:spcPts val="0"/>
              </a:spcBef>
              <a:spcAft>
                <a:spcPts val="0"/>
              </a:spcAft>
              <a:buNone/>
            </a:pPr>
            <a:r>
              <a:rPr lang="en"/>
              <a:t>2. It was good for us to have effective communication with the project sponsor. When there is change or update for the sponsor we let her know, and she is really happy about it. </a:t>
            </a:r>
            <a:endParaRPr/>
          </a:p>
          <a:p>
            <a:pPr marL="0" lvl="0" indent="0" algn="l" rtl="0">
              <a:spcBef>
                <a:spcPts val="0"/>
              </a:spcBef>
              <a:spcAft>
                <a:spcPts val="0"/>
              </a:spcAft>
              <a:buNone/>
            </a:pPr>
            <a:endParaRPr/>
          </a:p>
          <a:p>
            <a:pPr marL="0" lvl="0" indent="0" algn="l" rtl="0">
              <a:spcBef>
                <a:spcPts val="0"/>
              </a:spcBef>
              <a:spcAft>
                <a:spcPts val="0"/>
              </a:spcAft>
              <a:buNone/>
            </a:pPr>
            <a:r>
              <a:rPr lang="en"/>
              <a:t>1. It is important to have documented everything early. Every single meeting, conversation, or simply any form of note. </a:t>
            </a:r>
            <a:endParaRPr/>
          </a:p>
          <a:p>
            <a:pPr marL="0" lvl="0" indent="0" algn="l" rtl="0">
              <a:spcBef>
                <a:spcPts val="0"/>
              </a:spcBef>
              <a:spcAft>
                <a:spcPts val="0"/>
              </a:spcAft>
              <a:buNone/>
            </a:pPr>
            <a:r>
              <a:rPr lang="en"/>
              <a:t>2. It is important to have allocate more time for researching and planning for each person on the team. Might not be enough time. </a:t>
            </a:r>
            <a:endParaRPr/>
          </a:p>
          <a:p>
            <a:pPr marL="0" lvl="0" indent="0" algn="l" rtl="0">
              <a:spcBef>
                <a:spcPts val="0"/>
              </a:spcBef>
              <a:spcAft>
                <a:spcPts val="0"/>
              </a:spcAft>
              <a:buNone/>
            </a:pPr>
            <a:r>
              <a:rPr lang="en"/>
              <a:t>3. It is important to take advantage of the binder checklist. Using the checklist through each phase of the PLC or SDLC can go a long way identifying what you are missing. Even better, less work at the end.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90735741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90735741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Sponsor → Liz Gonzalez, Director of CUSD Extensions Dept.</a:t>
            </a:r>
            <a:endParaRPr/>
          </a:p>
          <a:p>
            <a:pPr marL="0" lvl="0" indent="0" algn="l" rtl="0">
              <a:spcBef>
                <a:spcPts val="0"/>
              </a:spcBef>
              <a:spcAft>
                <a:spcPts val="0"/>
              </a:spcAft>
              <a:buNone/>
            </a:pPr>
            <a:endParaRPr/>
          </a:p>
          <a:p>
            <a:pPr marL="0" lvl="0" indent="0" algn="l" rtl="0">
              <a:spcBef>
                <a:spcPts val="0"/>
              </a:spcBef>
              <a:spcAft>
                <a:spcPts val="0"/>
              </a:spcAft>
              <a:buNone/>
            </a:pPr>
            <a:r>
              <a:rPr lang="en"/>
              <a:t>Problem? </a:t>
            </a:r>
            <a:r>
              <a:rPr lang="en" i="1"/>
              <a:t>No</a:t>
            </a:r>
            <a:r>
              <a:rPr lang="en"/>
              <a:t> inventory management system in place for the theater department.</a:t>
            </a:r>
            <a:endParaRPr/>
          </a:p>
          <a:p>
            <a:pPr marL="0" lvl="0" indent="0" algn="l" rtl="0">
              <a:spcBef>
                <a:spcPts val="0"/>
              </a:spcBef>
              <a:spcAft>
                <a:spcPts val="0"/>
              </a:spcAft>
              <a:buNone/>
            </a:pPr>
            <a:r>
              <a:rPr lang="en"/>
              <a:t>Currently, all assets are kept unsorted in one room.</a:t>
            </a:r>
            <a:endParaRPr/>
          </a:p>
          <a:p>
            <a:pPr marL="0" lvl="0" indent="0" algn="l" rtl="0">
              <a:spcBef>
                <a:spcPts val="0"/>
              </a:spcBef>
              <a:spcAft>
                <a:spcPts val="0"/>
              </a:spcAft>
              <a:buNone/>
            </a:pPr>
            <a:r>
              <a:rPr lang="en"/>
              <a:t>This means that the staff don’t know what they have or where it is, meaning they have a lot of redundant purchases.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90735741a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90735741a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Purpose of this project → to develop an IMS that let’s the theater staff:</a:t>
            </a:r>
            <a:endParaRPr/>
          </a:p>
          <a:p>
            <a:pPr marL="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Track the location, quantity, and state of the theater program’s assets</a:t>
            </a:r>
            <a:endParaRPr/>
          </a:p>
          <a:p>
            <a:pPr marL="457200" lvl="0" indent="-298450" algn="l" rtl="0">
              <a:spcBef>
                <a:spcPts val="0"/>
              </a:spcBef>
              <a:spcAft>
                <a:spcPts val="0"/>
              </a:spcAft>
              <a:buSzPts val="1100"/>
              <a:buAutoNum type="arabicPeriod"/>
            </a:pPr>
            <a:r>
              <a:rPr lang="en"/>
              <a:t>Reserve assets ahead of time, to prevent “double booking”</a:t>
            </a:r>
            <a:endParaRPr/>
          </a:p>
          <a:p>
            <a:pPr marL="457200" lvl="0" indent="-298450" algn="l" rtl="0">
              <a:spcBef>
                <a:spcPts val="0"/>
              </a:spcBef>
              <a:spcAft>
                <a:spcPts val="0"/>
              </a:spcAft>
              <a:buSzPts val="1100"/>
              <a:buAutoNum type="arabicPeriod"/>
            </a:pPr>
            <a:r>
              <a:rPr lang="en"/>
              <a:t>Check assets out to specific people, so that you always know who has what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6f0c84b9c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6f0c84b9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obtained our project requirements by interviewing our project sponsor as a group.</a:t>
            </a:r>
            <a:endParaRPr/>
          </a:p>
          <a:p>
            <a:pPr marL="0" lvl="0" indent="0" algn="l" rtl="0">
              <a:spcBef>
                <a:spcPts val="0"/>
              </a:spcBef>
              <a:spcAft>
                <a:spcPts val="0"/>
              </a:spcAft>
              <a:buNone/>
            </a:pPr>
            <a:endParaRPr/>
          </a:p>
          <a:p>
            <a:pPr marL="0" lvl="0" indent="0" algn="l" rtl="0">
              <a:spcBef>
                <a:spcPts val="0"/>
              </a:spcBef>
              <a:spcAft>
                <a:spcPts val="0"/>
              </a:spcAft>
              <a:buNone/>
            </a:pPr>
            <a:r>
              <a:rPr lang="en"/>
              <a:t>After discussing the theater department’s needs, we found that the project needed to:</a:t>
            </a:r>
            <a:endParaRPr/>
          </a:p>
          <a:p>
            <a:pPr marL="457200" lvl="0" indent="-298450" algn="l" rtl="0">
              <a:spcBef>
                <a:spcPts val="0"/>
              </a:spcBef>
              <a:spcAft>
                <a:spcPts val="0"/>
              </a:spcAft>
              <a:buSzPts val="1100"/>
              <a:buAutoNum type="arabicPeriod"/>
            </a:pPr>
            <a:r>
              <a:rPr lang="en"/>
              <a:t>Store different types of asset information, including storage room location</a:t>
            </a:r>
            <a:endParaRPr/>
          </a:p>
          <a:p>
            <a:pPr marL="457200" lvl="0" indent="-298450" algn="l" rtl="0">
              <a:spcBef>
                <a:spcPts val="0"/>
              </a:spcBef>
              <a:spcAft>
                <a:spcPts val="0"/>
              </a:spcAft>
              <a:buSzPts val="1100"/>
              <a:buAutoNum type="arabicPeriod"/>
            </a:pPr>
            <a:r>
              <a:rPr lang="en"/>
              <a:t>Be accessible online to several people at once</a:t>
            </a:r>
            <a:endParaRPr/>
          </a:p>
          <a:p>
            <a:pPr marL="457200" lvl="0" indent="-298450" algn="l" rtl="0">
              <a:spcBef>
                <a:spcPts val="0"/>
              </a:spcBef>
              <a:spcAft>
                <a:spcPts val="0"/>
              </a:spcAft>
              <a:buSzPts val="1100"/>
              <a:buAutoNum type="arabicPeriod"/>
            </a:pPr>
            <a:r>
              <a:rPr lang="en"/>
              <a:t>Allow for asset reservations, again to prevent “double booking”</a:t>
            </a:r>
            <a:endParaRPr/>
          </a:p>
          <a:p>
            <a:pPr marL="457200" lvl="0" indent="-298450" algn="l" rtl="0">
              <a:spcBef>
                <a:spcPts val="0"/>
              </a:spcBef>
              <a:spcAft>
                <a:spcPts val="0"/>
              </a:spcAft>
              <a:buSzPts val="1100"/>
              <a:buAutoNum type="arabicPeriod"/>
            </a:pPr>
            <a:r>
              <a:rPr lang="en"/>
              <a:t>Allow for several assets to be checked-out at once</a:t>
            </a:r>
            <a:endParaRPr/>
          </a:p>
          <a:p>
            <a:pPr marL="457200" lvl="0" indent="-298450" algn="l" rtl="0">
              <a:spcBef>
                <a:spcPts val="0"/>
              </a:spcBef>
              <a:spcAft>
                <a:spcPts val="0"/>
              </a:spcAft>
              <a:buSzPts val="1100"/>
              <a:buAutoNum type="arabicPeriod"/>
            </a:pPr>
            <a:r>
              <a:rPr lang="en"/>
              <a:t>Be searchable. If it weren’t, the number of assets would make the system infeasible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90735741a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90735741a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project has several main stakeholders, and a handful of minor ones.</a:t>
            </a:r>
            <a:endParaRPr/>
          </a:p>
          <a:p>
            <a:pPr marL="0" lvl="0" indent="0" algn="l" rtl="0">
              <a:spcBef>
                <a:spcPts val="0"/>
              </a:spcBef>
              <a:spcAft>
                <a:spcPts val="0"/>
              </a:spcAft>
              <a:buNone/>
            </a:pPr>
            <a:endParaRPr/>
          </a:p>
          <a:p>
            <a:pPr marL="0" lvl="0" indent="0" algn="l" rtl="0">
              <a:spcBef>
                <a:spcPts val="0"/>
              </a:spcBef>
              <a:spcAft>
                <a:spcPts val="0"/>
              </a:spcAft>
              <a:buNone/>
            </a:pPr>
            <a:r>
              <a:rPr lang="en"/>
              <a:t>Nick Batista, PM, directed the team’s efforts, was the go between</a:t>
            </a:r>
            <a:endParaRPr/>
          </a:p>
          <a:p>
            <a:pPr marL="0" lvl="0" indent="0" algn="l" rtl="0">
              <a:spcBef>
                <a:spcPts val="0"/>
              </a:spcBef>
              <a:spcAft>
                <a:spcPts val="0"/>
              </a:spcAft>
              <a:buNone/>
            </a:pPr>
            <a:r>
              <a:rPr lang="en"/>
              <a:t>Wen Jin, Analyst, created schedule, established project requirements</a:t>
            </a:r>
            <a:endParaRPr/>
          </a:p>
          <a:p>
            <a:pPr marL="0" lvl="0" indent="0" algn="l" rtl="0">
              <a:spcBef>
                <a:spcPts val="0"/>
              </a:spcBef>
              <a:spcAft>
                <a:spcPts val="0"/>
              </a:spcAft>
              <a:buNone/>
            </a:pPr>
            <a:r>
              <a:rPr lang="en"/>
              <a:t>Bill Feng, Developer, worked on actually implementing the system</a:t>
            </a:r>
            <a:endParaRPr/>
          </a:p>
          <a:p>
            <a:pPr marL="0" lvl="0" indent="0" algn="l" rtl="0">
              <a:spcBef>
                <a:spcPts val="0"/>
              </a:spcBef>
              <a:spcAft>
                <a:spcPts val="0"/>
              </a:spcAft>
              <a:buNone/>
            </a:pPr>
            <a:r>
              <a:rPr lang="en"/>
              <a:t>Jaspreet Summan, Researcher, found possible solutions to the problems posed by the project</a:t>
            </a:r>
            <a:endParaRPr/>
          </a:p>
          <a:p>
            <a:pPr marL="0" lvl="0" indent="0" algn="l" rtl="0">
              <a:spcBef>
                <a:spcPts val="0"/>
              </a:spcBef>
              <a:spcAft>
                <a:spcPts val="0"/>
              </a:spcAft>
              <a:buNone/>
            </a:pPr>
            <a:r>
              <a:rPr lang="en"/>
              <a:t>Liz Gonzalez, Sponsor, worked with us to establish requirements and guide our implementation</a:t>
            </a:r>
            <a:endParaRPr/>
          </a:p>
          <a:p>
            <a:pPr marL="0" lvl="0" indent="0" algn="l" rtl="0">
              <a:spcBef>
                <a:spcPts val="0"/>
              </a:spcBef>
              <a:spcAft>
                <a:spcPts val="0"/>
              </a:spcAft>
              <a:buNone/>
            </a:pPr>
            <a:r>
              <a:rPr lang="en"/>
              <a:t>Larry Gee, Champion, taught us what we needed to know to successfully execute this project</a:t>
            </a:r>
            <a:endParaRPr/>
          </a:p>
          <a:p>
            <a:pPr marL="0" lvl="0" indent="0" algn="l" rtl="0">
              <a:spcBef>
                <a:spcPts val="0"/>
              </a:spcBef>
              <a:spcAft>
                <a:spcPts val="0"/>
              </a:spcAft>
              <a:buNone/>
            </a:pPr>
            <a:endParaRPr/>
          </a:p>
          <a:p>
            <a:pPr marL="0" lvl="0" indent="0" algn="l" rtl="0">
              <a:spcBef>
                <a:spcPts val="0"/>
              </a:spcBef>
              <a:spcAft>
                <a:spcPts val="0"/>
              </a:spcAft>
              <a:buNone/>
            </a:pPr>
            <a:r>
              <a:rPr lang="en"/>
              <a:t>Not shown here: the CUSD theater department as a whole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90735741a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90735741a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were several constraints that our project absolutely must hold to.</a:t>
            </a:r>
            <a:endParaRPr/>
          </a:p>
          <a:p>
            <a:pPr marL="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Scope. If we don’t meet the project requirements and accomplish our project’s purpose, we’ve failed</a:t>
            </a:r>
            <a:endParaRPr/>
          </a:p>
          <a:p>
            <a:pPr marL="914400" lvl="1" indent="-298450" algn="l" rtl="0">
              <a:spcBef>
                <a:spcPts val="0"/>
              </a:spcBef>
              <a:spcAft>
                <a:spcPts val="0"/>
              </a:spcAft>
              <a:buSzPts val="1100"/>
              <a:buAutoNum type="alphaLcPeriod"/>
            </a:pPr>
            <a:r>
              <a:rPr lang="en"/>
              <a:t>That means delivering the system and a help doc</a:t>
            </a:r>
            <a:endParaRPr/>
          </a:p>
          <a:p>
            <a:pPr marL="457200" lvl="0" indent="-298450" algn="l" rtl="0">
              <a:spcBef>
                <a:spcPts val="0"/>
              </a:spcBef>
              <a:spcAft>
                <a:spcPts val="0"/>
              </a:spcAft>
              <a:buSzPts val="1100"/>
              <a:buAutoNum type="arabicPeriod"/>
            </a:pPr>
            <a:r>
              <a:rPr lang="en"/>
              <a:t>Time. The project must be completed by the 23rd of april.</a:t>
            </a:r>
            <a:endParaRPr/>
          </a:p>
          <a:p>
            <a:pPr marL="457200" lvl="0" indent="-298450" algn="l" rtl="0">
              <a:spcBef>
                <a:spcPts val="0"/>
              </a:spcBef>
              <a:spcAft>
                <a:spcPts val="0"/>
              </a:spcAft>
              <a:buSzPts val="1100"/>
              <a:buAutoNum type="arabicPeriod"/>
            </a:pPr>
            <a:r>
              <a:rPr lang="en"/>
              <a:t>Cost. Aprox. Budget of 0. All expenses have to be run by sponsor.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6e6ef7985_1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6e6ef7985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followed the waterfall methodology with 5 main phases. </a:t>
            </a:r>
            <a:endParaRPr/>
          </a:p>
          <a:p>
            <a:pPr marL="0" lvl="0" indent="0" algn="l" rtl="0">
              <a:spcBef>
                <a:spcPts val="0"/>
              </a:spcBef>
              <a:spcAft>
                <a:spcPts val="0"/>
              </a:spcAft>
              <a:buNone/>
            </a:pPr>
            <a:r>
              <a:rPr lang="en"/>
              <a:t>Change control - since research had started, until we met all the requirements using Asset Tiger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6e6ef7985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6e6ef798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what we gather from our sponsor. We created a WBS to quickly break down the necessary functional part that will complete our project’s requirement. </a:t>
            </a:r>
            <a:endParaRPr/>
          </a:p>
          <a:p>
            <a:pPr marL="457200" lvl="0" indent="-298450" algn="l" rtl="0">
              <a:spcBef>
                <a:spcPts val="0"/>
              </a:spcBef>
              <a:spcAft>
                <a:spcPts val="0"/>
              </a:spcAft>
              <a:buSzPts val="1100"/>
              <a:buAutoNum type="arabicPeriod"/>
            </a:pPr>
            <a:r>
              <a:rPr lang="en"/>
              <a:t>Core Database Feature</a:t>
            </a:r>
            <a:endParaRPr/>
          </a:p>
          <a:p>
            <a:pPr marL="457200" lvl="0" indent="-298450" algn="l" rtl="0">
              <a:spcBef>
                <a:spcPts val="0"/>
              </a:spcBef>
              <a:spcAft>
                <a:spcPts val="0"/>
              </a:spcAft>
              <a:buSzPts val="1100"/>
              <a:buAutoNum type="arabicPeriod"/>
            </a:pPr>
            <a:r>
              <a:rPr lang="en"/>
              <a:t>User Functionality</a:t>
            </a:r>
            <a:endParaRPr/>
          </a:p>
          <a:p>
            <a:pPr marL="457200" lvl="0" indent="-298450" algn="l" rtl="0">
              <a:spcBef>
                <a:spcPts val="0"/>
              </a:spcBef>
              <a:spcAft>
                <a:spcPts val="0"/>
              </a:spcAft>
              <a:buSzPts val="1100"/>
              <a:buAutoNum type="arabicPeriod"/>
            </a:pPr>
            <a:r>
              <a:rPr lang="en"/>
              <a:t>Front End </a:t>
            </a:r>
            <a:endParaRPr/>
          </a:p>
          <a:p>
            <a:pPr marL="457200" lvl="0" indent="0" algn="l" rtl="0">
              <a:spcBef>
                <a:spcPts val="0"/>
              </a:spcBef>
              <a:spcAft>
                <a:spcPts val="0"/>
              </a:spcAft>
              <a:buNone/>
            </a:pPr>
            <a:r>
              <a:rPr lang="en"/>
              <a:t>… </a:t>
            </a:r>
            <a:endParaRPr/>
          </a:p>
          <a:p>
            <a:pPr marL="0" lvl="0" indent="0" algn="l" rtl="0">
              <a:spcBef>
                <a:spcPts val="0"/>
              </a:spcBef>
              <a:spcAft>
                <a:spcPts val="0"/>
              </a:spcAft>
              <a:buNone/>
            </a:pPr>
            <a:r>
              <a:rPr lang="en"/>
              <a:t>We also have stretch goal. Such as QR code. As discussed in our conversation with our sponsor, she indicated that QR code is a good feature to have. She agree with us that it is not a key feature in technology feasibility. In the end the goal was achieved by an existing feature of AssetTiger.</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hyperlink" Target="https://docs.google.com/document/d/1EzevkQP_5L-zhBwB1niBoGt5FkZJeVuzRXN-3kXGXM8/edit?usp=sharing"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Inventory Management System</a:t>
            </a:r>
            <a:endParaRPr/>
          </a:p>
          <a:p>
            <a:pPr marL="0" lvl="0" indent="0" algn="ctr" rtl="0">
              <a:spcBef>
                <a:spcPts val="0"/>
              </a:spcBef>
              <a:spcAft>
                <a:spcPts val="0"/>
              </a:spcAft>
              <a:buNone/>
            </a:pPr>
            <a:r>
              <a:rPr lang="en" sz="3600"/>
              <a:t>for CUSD Extension Dept. Theater Program</a:t>
            </a:r>
            <a:endParaRPr sz="360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Nick Batista, Bill Feng, Wen </a:t>
            </a:r>
            <a:r>
              <a:rPr lang="en" dirty="0" err="1"/>
              <a:t>Jin</a:t>
            </a:r>
            <a:r>
              <a:rPr lang="en" dirty="0"/>
              <a:t>, Jaspreet </a:t>
            </a:r>
            <a:r>
              <a:rPr lang="en" dirty="0" err="1"/>
              <a:t>Summan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5" name="Google Shape;125;p22"/>
          <p:cNvPicPr preferRelativeResize="0"/>
          <p:nvPr/>
        </p:nvPicPr>
        <p:blipFill>
          <a:blip r:embed="rId3">
            <a:alphaModFix/>
          </a:blip>
          <a:stretch>
            <a:fillRect/>
          </a:stretch>
        </p:blipFill>
        <p:spPr>
          <a:xfrm>
            <a:off x="0" y="-198175"/>
            <a:ext cx="9144000" cy="5593901"/>
          </a:xfrm>
          <a:prstGeom prst="rect">
            <a:avLst/>
          </a:prstGeom>
          <a:noFill/>
          <a:ln>
            <a:noFill/>
          </a:ln>
        </p:spPr>
      </p:pic>
      <p:sp>
        <p:nvSpPr>
          <p:cNvPr id="126" name="Google Shape;126;p22"/>
          <p:cNvSpPr txBox="1"/>
          <p:nvPr/>
        </p:nvSpPr>
        <p:spPr>
          <a:xfrm>
            <a:off x="1789950" y="0"/>
            <a:ext cx="5564100" cy="53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Average"/>
                <a:ea typeface="Average"/>
                <a:cs typeface="Average"/>
                <a:sym typeface="Average"/>
              </a:rPr>
              <a:t>Asset Check Out / Reservation Workflow</a:t>
            </a:r>
            <a:endParaRPr sz="2400" b="1">
              <a:latin typeface="Average"/>
              <a:ea typeface="Average"/>
              <a:cs typeface="Average"/>
              <a:sym typeface="Average"/>
            </a:endParaRPr>
          </a:p>
        </p:txBody>
      </p:sp>
      <p:sp>
        <p:nvSpPr>
          <p:cNvPr id="127" name="Google Shape;127;p22"/>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Wen Jin	 	9</a:t>
            </a:r>
            <a:endParaRPr>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4" name="Google Shape;134;p23"/>
          <p:cNvPicPr preferRelativeResize="0"/>
          <p:nvPr/>
        </p:nvPicPr>
        <p:blipFill>
          <a:blip r:embed="rId3">
            <a:alphaModFix/>
          </a:blip>
          <a:stretch>
            <a:fillRect/>
          </a:stretch>
        </p:blipFill>
        <p:spPr>
          <a:xfrm>
            <a:off x="0" y="-81075"/>
            <a:ext cx="9144000" cy="5224575"/>
          </a:xfrm>
          <a:prstGeom prst="rect">
            <a:avLst/>
          </a:prstGeom>
          <a:noFill/>
          <a:ln>
            <a:noFill/>
          </a:ln>
        </p:spPr>
      </p:pic>
      <p:sp>
        <p:nvSpPr>
          <p:cNvPr id="135" name="Google Shape;135;p23"/>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Wen Jin	 	10</a:t>
            </a:r>
            <a:endParaRPr>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Success</a:t>
            </a:r>
            <a:endParaRPr/>
          </a:p>
          <a:p>
            <a:pPr marL="0" lvl="0" indent="0" algn="l" rtl="0">
              <a:spcBef>
                <a:spcPts val="0"/>
              </a:spcBef>
              <a:spcAft>
                <a:spcPts val="0"/>
              </a:spcAft>
              <a:buNone/>
            </a:pPr>
            <a:endParaRPr/>
          </a:p>
        </p:txBody>
      </p:sp>
      <p:pic>
        <p:nvPicPr>
          <p:cNvPr id="141" name="Google Shape;141;p24" title="Chart"/>
          <p:cNvPicPr preferRelativeResize="0"/>
          <p:nvPr/>
        </p:nvPicPr>
        <p:blipFill>
          <a:blip r:embed="rId3">
            <a:alphaModFix/>
          </a:blip>
          <a:stretch>
            <a:fillRect/>
          </a:stretch>
        </p:blipFill>
        <p:spPr>
          <a:xfrm>
            <a:off x="273625" y="572700"/>
            <a:ext cx="7081975" cy="4549624"/>
          </a:xfrm>
          <a:prstGeom prst="rect">
            <a:avLst/>
          </a:prstGeom>
          <a:noFill/>
          <a:ln>
            <a:noFill/>
          </a:ln>
        </p:spPr>
      </p:pic>
      <p:sp>
        <p:nvSpPr>
          <p:cNvPr id="142" name="Google Shape;142;p24"/>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Jaspreet Summan	 11	8</a:t>
            </a:r>
            <a:endParaRPr>
              <a:solidFill>
                <a:srgbClr val="FFFFFF"/>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Risk Analysis: Initiation</a:t>
            </a:r>
            <a:endParaRPr/>
          </a:p>
        </p:txBody>
      </p:sp>
      <p:sp>
        <p:nvSpPr>
          <p:cNvPr id="148" name="Google Shape;148;p25"/>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Jaspreet Summan	 12</a:t>
            </a:r>
            <a:endParaRPr>
              <a:solidFill>
                <a:srgbClr val="FFFFFF"/>
              </a:solidFill>
              <a:latin typeface="Average"/>
              <a:ea typeface="Average"/>
              <a:cs typeface="Average"/>
              <a:sym typeface="Average"/>
            </a:endParaRPr>
          </a:p>
        </p:txBody>
      </p:sp>
      <p:graphicFrame>
        <p:nvGraphicFramePr>
          <p:cNvPr id="149" name="Google Shape;149;p25"/>
          <p:cNvGraphicFramePr/>
          <p:nvPr/>
        </p:nvGraphicFramePr>
        <p:xfrm>
          <a:off x="0" y="572700"/>
          <a:ext cx="3000000" cy="3000000"/>
        </p:xfrm>
        <a:graphic>
          <a:graphicData uri="http://schemas.openxmlformats.org/drawingml/2006/table">
            <a:tbl>
              <a:tblPr>
                <a:noFill/>
                <a:tableStyleId>{B2E625FA-A038-41C5-BFC4-0E9DD67A21D7}</a:tableStyleId>
              </a:tblPr>
              <a:tblGrid>
                <a:gridCol w="2262450">
                  <a:extLst>
                    <a:ext uri="{9D8B030D-6E8A-4147-A177-3AD203B41FA5}">
                      <a16:colId xmlns:a16="http://schemas.microsoft.com/office/drawing/2014/main" val="20000"/>
                    </a:ext>
                  </a:extLst>
                </a:gridCol>
                <a:gridCol w="1791075">
                  <a:extLst>
                    <a:ext uri="{9D8B030D-6E8A-4147-A177-3AD203B41FA5}">
                      <a16:colId xmlns:a16="http://schemas.microsoft.com/office/drawing/2014/main" val="20001"/>
                    </a:ext>
                  </a:extLst>
                </a:gridCol>
                <a:gridCol w="1131200">
                  <a:extLst>
                    <a:ext uri="{9D8B030D-6E8A-4147-A177-3AD203B41FA5}">
                      <a16:colId xmlns:a16="http://schemas.microsoft.com/office/drawing/2014/main" val="20002"/>
                    </a:ext>
                  </a:extLst>
                </a:gridCol>
                <a:gridCol w="1225475">
                  <a:extLst>
                    <a:ext uri="{9D8B030D-6E8A-4147-A177-3AD203B41FA5}">
                      <a16:colId xmlns:a16="http://schemas.microsoft.com/office/drawing/2014/main" val="20003"/>
                    </a:ext>
                  </a:extLst>
                </a:gridCol>
                <a:gridCol w="2733800">
                  <a:extLst>
                    <a:ext uri="{9D8B030D-6E8A-4147-A177-3AD203B41FA5}">
                      <a16:colId xmlns:a16="http://schemas.microsoft.com/office/drawing/2014/main" val="20004"/>
                    </a:ext>
                  </a:extLst>
                </a:gridCol>
              </a:tblGrid>
              <a:tr h="285750">
                <a:tc>
                  <a:txBody>
                    <a:bodyPr/>
                    <a:lstStyle/>
                    <a:p>
                      <a:pPr marL="0" lvl="0" indent="0" algn="l" rtl="0">
                        <a:lnSpc>
                          <a:spcPct val="115000"/>
                        </a:lnSpc>
                        <a:spcBef>
                          <a:spcPts val="400"/>
                        </a:spcBef>
                        <a:spcAft>
                          <a:spcPts val="0"/>
                        </a:spcAft>
                        <a:buNone/>
                      </a:pPr>
                      <a:r>
                        <a:rPr lang="en" sz="1600" b="1">
                          <a:solidFill>
                            <a:srgbClr val="FFFFFF"/>
                          </a:solidFill>
                        </a:rPr>
                        <a:t>Risk/Problem</a:t>
                      </a:r>
                      <a:endParaRPr sz="1600" b="1">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b="1">
                          <a:solidFill>
                            <a:srgbClr val="FFFFFF"/>
                          </a:solidFill>
                        </a:rPr>
                        <a:t>Expectation</a:t>
                      </a:r>
                      <a:endParaRPr sz="1600" b="1">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b="1">
                          <a:solidFill>
                            <a:srgbClr val="FFFFFF"/>
                          </a:solidFill>
                        </a:rPr>
                        <a:t>Impact</a:t>
                      </a:r>
                      <a:endParaRPr sz="1600" b="1">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b="1">
                          <a:solidFill>
                            <a:srgbClr val="FFFFFF"/>
                          </a:solidFill>
                        </a:rPr>
                        <a:t>Severity</a:t>
                      </a:r>
                      <a:endParaRPr sz="1600" b="1">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b="1">
                          <a:solidFill>
                            <a:srgbClr val="FFFFFF"/>
                          </a:solidFill>
                        </a:rPr>
                        <a:t>Solution</a:t>
                      </a:r>
                      <a:endParaRPr sz="1600" b="1">
                        <a:solidFill>
                          <a:srgbClr val="FFFFFF"/>
                        </a:solidFill>
                      </a:endParaRPr>
                    </a:p>
                  </a:txBody>
                  <a:tcPr marL="91425" marR="91425" marT="91425" marB="91425"/>
                </a:tc>
                <a:extLst>
                  <a:ext uri="{0D108BD9-81ED-4DB2-BD59-A6C34878D82A}">
                    <a16:rowId xmlns:a16="http://schemas.microsoft.com/office/drawing/2014/main" val="10000"/>
                  </a:ext>
                </a:extLst>
              </a:tr>
              <a:tr h="933450">
                <a:tc>
                  <a:txBody>
                    <a:bodyPr/>
                    <a:lstStyle/>
                    <a:p>
                      <a:pPr marL="0" lvl="0" indent="0" algn="l" rtl="0">
                        <a:lnSpc>
                          <a:spcPct val="115000"/>
                        </a:lnSpc>
                        <a:spcBef>
                          <a:spcPts val="400"/>
                        </a:spcBef>
                        <a:spcAft>
                          <a:spcPts val="0"/>
                        </a:spcAft>
                        <a:buNone/>
                      </a:pPr>
                      <a:r>
                        <a:rPr lang="en" sz="1600">
                          <a:solidFill>
                            <a:srgbClr val="FFFFFF"/>
                          </a:solidFill>
                        </a:rPr>
                        <a:t>Sponsor becomes disengaged</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2</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9</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18</a:t>
                      </a:r>
                      <a:endParaRPr sz="1600">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a:solidFill>
                            <a:srgbClr val="FFFFFF"/>
                          </a:solidFill>
                        </a:rPr>
                        <a:t>Contact project champion immediately (PM-Nick)</a:t>
                      </a:r>
                      <a:endParaRPr sz="1600">
                        <a:solidFill>
                          <a:srgbClr val="FFFFFF"/>
                        </a:solidFill>
                      </a:endParaRPr>
                    </a:p>
                  </a:txBody>
                  <a:tcPr marL="91425" marR="91425" marT="91425" marB="91425"/>
                </a:tc>
                <a:extLst>
                  <a:ext uri="{0D108BD9-81ED-4DB2-BD59-A6C34878D82A}">
                    <a16:rowId xmlns:a16="http://schemas.microsoft.com/office/drawing/2014/main" val="10001"/>
                  </a:ext>
                </a:extLst>
              </a:tr>
              <a:tr h="714375">
                <a:tc>
                  <a:txBody>
                    <a:bodyPr/>
                    <a:lstStyle/>
                    <a:p>
                      <a:pPr marL="0" lvl="0" indent="0" algn="l" rtl="0">
                        <a:lnSpc>
                          <a:spcPct val="115000"/>
                        </a:lnSpc>
                        <a:spcBef>
                          <a:spcPts val="400"/>
                        </a:spcBef>
                        <a:spcAft>
                          <a:spcPts val="0"/>
                        </a:spcAft>
                        <a:buNone/>
                      </a:pPr>
                      <a:r>
                        <a:rPr lang="en" sz="1600">
                          <a:solidFill>
                            <a:srgbClr val="FFFFFF"/>
                          </a:solidFill>
                        </a:rPr>
                        <a:t>Scheduling errors</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3</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6</a:t>
                      </a:r>
                      <a:endParaRPr sz="1600">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a:solidFill>
                            <a:srgbClr val="FFFFFF"/>
                          </a:solidFill>
                        </a:rPr>
                        <a:t>18</a:t>
                      </a:r>
                      <a:endParaRPr sz="1600">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a:solidFill>
                            <a:srgbClr val="FFFFFF"/>
                          </a:solidFill>
                        </a:rPr>
                        <a:t>Contact project champion; revise project schedule. (PM - Nick)</a:t>
                      </a:r>
                      <a:endParaRPr sz="1600">
                        <a:solidFill>
                          <a:srgbClr val="FFFFFF"/>
                        </a:solidFill>
                      </a:endParaRPr>
                    </a:p>
                  </a:txBody>
                  <a:tcPr marL="91425" marR="91425" marT="91425" marB="91425"/>
                </a:tc>
                <a:extLst>
                  <a:ext uri="{0D108BD9-81ED-4DB2-BD59-A6C34878D82A}">
                    <a16:rowId xmlns:a16="http://schemas.microsoft.com/office/drawing/2014/main" val="10002"/>
                  </a:ext>
                </a:extLst>
              </a:tr>
              <a:tr h="933450">
                <a:tc>
                  <a:txBody>
                    <a:bodyPr/>
                    <a:lstStyle/>
                    <a:p>
                      <a:pPr marL="0" lvl="0" indent="0" algn="l" rtl="0">
                        <a:lnSpc>
                          <a:spcPct val="115000"/>
                        </a:lnSpc>
                        <a:spcBef>
                          <a:spcPts val="400"/>
                        </a:spcBef>
                        <a:spcAft>
                          <a:spcPts val="0"/>
                        </a:spcAft>
                        <a:buNone/>
                      </a:pPr>
                      <a:r>
                        <a:rPr lang="en" sz="1600">
                          <a:solidFill>
                            <a:srgbClr val="FFFFFF"/>
                          </a:solidFill>
                        </a:rPr>
                        <a:t>Too many costs involved</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5</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10</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50</a:t>
                      </a:r>
                      <a:endParaRPr sz="1600">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a:solidFill>
                            <a:srgbClr val="FFFFFF"/>
                          </a:solidFill>
                        </a:rPr>
                        <a:t>Find alternative methods of funding or select another alternative.</a:t>
                      </a:r>
                      <a:endParaRPr sz="1600">
                        <a:solidFill>
                          <a:srgbClr val="FFFFFF"/>
                        </a:solidFil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Risk Analysis: Planning</a:t>
            </a:r>
            <a:endParaRPr/>
          </a:p>
        </p:txBody>
      </p:sp>
      <p:graphicFrame>
        <p:nvGraphicFramePr>
          <p:cNvPr id="155" name="Google Shape;155;p26"/>
          <p:cNvGraphicFramePr/>
          <p:nvPr/>
        </p:nvGraphicFramePr>
        <p:xfrm>
          <a:off x="0" y="572700"/>
          <a:ext cx="3000000" cy="3000000"/>
        </p:xfrm>
        <a:graphic>
          <a:graphicData uri="http://schemas.openxmlformats.org/drawingml/2006/table">
            <a:tbl>
              <a:tblPr>
                <a:noFill/>
                <a:tableStyleId>{B2E625FA-A038-41C5-BFC4-0E9DD67A21D7}</a:tableStyleId>
              </a:tblPr>
              <a:tblGrid>
                <a:gridCol w="2061875">
                  <a:extLst>
                    <a:ext uri="{9D8B030D-6E8A-4147-A177-3AD203B41FA5}">
                      <a16:colId xmlns:a16="http://schemas.microsoft.com/office/drawing/2014/main" val="20000"/>
                    </a:ext>
                  </a:extLst>
                </a:gridCol>
                <a:gridCol w="1613650">
                  <a:extLst>
                    <a:ext uri="{9D8B030D-6E8A-4147-A177-3AD203B41FA5}">
                      <a16:colId xmlns:a16="http://schemas.microsoft.com/office/drawing/2014/main" val="20001"/>
                    </a:ext>
                  </a:extLst>
                </a:gridCol>
                <a:gridCol w="1075775">
                  <a:extLst>
                    <a:ext uri="{9D8B030D-6E8A-4147-A177-3AD203B41FA5}">
                      <a16:colId xmlns:a16="http://schemas.microsoft.com/office/drawing/2014/main" val="20002"/>
                    </a:ext>
                  </a:extLst>
                </a:gridCol>
                <a:gridCol w="1165400">
                  <a:extLst>
                    <a:ext uri="{9D8B030D-6E8A-4147-A177-3AD203B41FA5}">
                      <a16:colId xmlns:a16="http://schemas.microsoft.com/office/drawing/2014/main" val="20003"/>
                    </a:ext>
                  </a:extLst>
                </a:gridCol>
                <a:gridCol w="3227300">
                  <a:extLst>
                    <a:ext uri="{9D8B030D-6E8A-4147-A177-3AD203B41FA5}">
                      <a16:colId xmlns:a16="http://schemas.microsoft.com/office/drawing/2014/main" val="20004"/>
                    </a:ext>
                  </a:extLst>
                </a:gridCol>
              </a:tblGrid>
              <a:tr h="285750">
                <a:tc>
                  <a:txBody>
                    <a:bodyPr/>
                    <a:lstStyle/>
                    <a:p>
                      <a:pPr marL="0" lvl="0" indent="0" algn="l" rtl="0">
                        <a:lnSpc>
                          <a:spcPct val="115000"/>
                        </a:lnSpc>
                        <a:spcBef>
                          <a:spcPts val="400"/>
                        </a:spcBef>
                        <a:spcAft>
                          <a:spcPts val="0"/>
                        </a:spcAft>
                        <a:buNone/>
                      </a:pPr>
                      <a:r>
                        <a:rPr lang="en" sz="1600" b="1">
                          <a:solidFill>
                            <a:srgbClr val="FFFFFF"/>
                          </a:solidFill>
                        </a:rPr>
                        <a:t>Risk/Problem</a:t>
                      </a:r>
                      <a:endParaRPr sz="1600" b="1">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b="1">
                          <a:solidFill>
                            <a:srgbClr val="FFFFFF"/>
                          </a:solidFill>
                        </a:rPr>
                        <a:t>Expectation</a:t>
                      </a:r>
                      <a:endParaRPr sz="1600" b="1">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b="1">
                          <a:solidFill>
                            <a:srgbClr val="FFFFFF"/>
                          </a:solidFill>
                        </a:rPr>
                        <a:t>Impact</a:t>
                      </a:r>
                      <a:endParaRPr sz="1600" b="1">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b="1">
                          <a:solidFill>
                            <a:srgbClr val="FFFFFF"/>
                          </a:solidFill>
                        </a:rPr>
                        <a:t>Severity</a:t>
                      </a:r>
                      <a:endParaRPr sz="1600" b="1">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b="1">
                          <a:solidFill>
                            <a:srgbClr val="FFFFFF"/>
                          </a:solidFill>
                        </a:rPr>
                        <a:t>Solution</a:t>
                      </a:r>
                      <a:endParaRPr sz="1600" b="1">
                        <a:solidFill>
                          <a:srgbClr val="FFFFFF"/>
                        </a:solidFill>
                      </a:endParaRPr>
                    </a:p>
                  </a:txBody>
                  <a:tcPr marL="91425" marR="91425" marT="91425" marB="91425"/>
                </a:tc>
                <a:extLst>
                  <a:ext uri="{0D108BD9-81ED-4DB2-BD59-A6C34878D82A}">
                    <a16:rowId xmlns:a16="http://schemas.microsoft.com/office/drawing/2014/main" val="10000"/>
                  </a:ext>
                </a:extLst>
              </a:tr>
              <a:tr h="657225">
                <a:tc>
                  <a:txBody>
                    <a:bodyPr/>
                    <a:lstStyle/>
                    <a:p>
                      <a:pPr marL="0" lvl="0" indent="0" algn="l" rtl="0">
                        <a:lnSpc>
                          <a:spcPct val="115000"/>
                        </a:lnSpc>
                        <a:spcBef>
                          <a:spcPts val="400"/>
                        </a:spcBef>
                        <a:spcAft>
                          <a:spcPts val="0"/>
                        </a:spcAft>
                        <a:buNone/>
                      </a:pPr>
                      <a:r>
                        <a:rPr lang="en" sz="1600">
                          <a:solidFill>
                            <a:srgbClr val="FFFFFF"/>
                          </a:solidFill>
                        </a:rPr>
                        <a:t>Poor estimates of effort required</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4</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7</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28</a:t>
                      </a:r>
                      <a:endParaRPr sz="1600">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a:solidFill>
                            <a:srgbClr val="FFFFFF"/>
                          </a:solidFill>
                        </a:rPr>
                        <a:t>Contact project champion; revise project schedule. (PM - Nick)</a:t>
                      </a:r>
                      <a:endParaRPr sz="1600">
                        <a:solidFill>
                          <a:srgbClr val="FFFFFF"/>
                        </a:solidFill>
                      </a:endParaRPr>
                    </a:p>
                  </a:txBody>
                  <a:tcPr marL="91425" marR="91425" marT="91425" marB="91425"/>
                </a:tc>
                <a:extLst>
                  <a:ext uri="{0D108BD9-81ED-4DB2-BD59-A6C34878D82A}">
                    <a16:rowId xmlns:a16="http://schemas.microsoft.com/office/drawing/2014/main" val="10001"/>
                  </a:ext>
                </a:extLst>
              </a:tr>
              <a:tr h="638175">
                <a:tc>
                  <a:txBody>
                    <a:bodyPr/>
                    <a:lstStyle/>
                    <a:p>
                      <a:pPr marL="0" lvl="0" indent="0" algn="l" rtl="0">
                        <a:lnSpc>
                          <a:spcPct val="115000"/>
                        </a:lnSpc>
                        <a:spcBef>
                          <a:spcPts val="400"/>
                        </a:spcBef>
                        <a:spcAft>
                          <a:spcPts val="0"/>
                        </a:spcAft>
                        <a:buNone/>
                      </a:pPr>
                      <a:r>
                        <a:rPr lang="en" sz="1600">
                          <a:solidFill>
                            <a:srgbClr val="FFFFFF"/>
                          </a:solidFill>
                        </a:rPr>
                        <a:t>Technology not fit for task/project</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4</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10</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40</a:t>
                      </a:r>
                      <a:endParaRPr sz="1600">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a:solidFill>
                            <a:srgbClr val="FFFFFF"/>
                          </a:solidFill>
                        </a:rPr>
                        <a:t>Contact project sponsor and project champion immediately to discuss next steps; investigate alternative technologies. (Dev- Bill)</a:t>
                      </a:r>
                      <a:endParaRPr sz="1600">
                        <a:solidFill>
                          <a:srgbClr val="FFFFFF"/>
                        </a:solidFill>
                      </a:endParaRPr>
                    </a:p>
                  </a:txBody>
                  <a:tcPr marL="91425" marR="91425" marT="91425" marB="91425"/>
                </a:tc>
                <a:extLst>
                  <a:ext uri="{0D108BD9-81ED-4DB2-BD59-A6C34878D82A}">
                    <a16:rowId xmlns:a16="http://schemas.microsoft.com/office/drawing/2014/main" val="10002"/>
                  </a:ext>
                </a:extLst>
              </a:tr>
              <a:tr h="609600">
                <a:tc>
                  <a:txBody>
                    <a:bodyPr/>
                    <a:lstStyle/>
                    <a:p>
                      <a:pPr marL="0" lvl="0" indent="0" algn="l" rtl="0">
                        <a:lnSpc>
                          <a:spcPct val="115000"/>
                        </a:lnSpc>
                        <a:spcBef>
                          <a:spcPts val="400"/>
                        </a:spcBef>
                        <a:spcAft>
                          <a:spcPts val="0"/>
                        </a:spcAft>
                        <a:buNone/>
                      </a:pPr>
                      <a:r>
                        <a:rPr lang="en" sz="1600">
                          <a:solidFill>
                            <a:srgbClr val="FFFFFF"/>
                          </a:solidFill>
                        </a:rPr>
                        <a:t>Sponsor's desires are misinterpreted</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3</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10</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30</a:t>
                      </a:r>
                      <a:endParaRPr sz="1600">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a:solidFill>
                            <a:srgbClr val="FFFFFF"/>
                          </a:solidFill>
                        </a:rPr>
                        <a:t>Immediate in-person meeting sponsor and champion for resolution. (All)</a:t>
                      </a:r>
                      <a:endParaRPr sz="1600">
                        <a:solidFill>
                          <a:srgbClr val="FFFFFF"/>
                        </a:solidFill>
                      </a:endParaRPr>
                    </a:p>
                  </a:txBody>
                  <a:tcPr marL="91425" marR="91425" marT="91425" marB="91425"/>
                </a:tc>
                <a:extLst>
                  <a:ext uri="{0D108BD9-81ED-4DB2-BD59-A6C34878D82A}">
                    <a16:rowId xmlns:a16="http://schemas.microsoft.com/office/drawing/2014/main" val="10003"/>
                  </a:ext>
                </a:extLst>
              </a:tr>
            </a:tbl>
          </a:graphicData>
        </a:graphic>
      </p:graphicFrame>
      <p:sp>
        <p:nvSpPr>
          <p:cNvPr id="156" name="Google Shape;156;p26"/>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Jaspreet Summan	 13</a:t>
            </a:r>
            <a:endParaRPr>
              <a:solidFill>
                <a:srgbClr val="FFFFFF"/>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Risk Analysis: Execution</a:t>
            </a:r>
            <a:endParaRPr/>
          </a:p>
        </p:txBody>
      </p:sp>
      <p:graphicFrame>
        <p:nvGraphicFramePr>
          <p:cNvPr id="162" name="Google Shape;162;p27"/>
          <p:cNvGraphicFramePr/>
          <p:nvPr/>
        </p:nvGraphicFramePr>
        <p:xfrm>
          <a:off x="36950" y="642225"/>
          <a:ext cx="3000000" cy="3000000"/>
        </p:xfrm>
        <a:graphic>
          <a:graphicData uri="http://schemas.openxmlformats.org/drawingml/2006/table">
            <a:tbl>
              <a:tblPr>
                <a:noFill/>
                <a:tableStyleId>{B2E625FA-A038-41C5-BFC4-0E9DD67A21D7}</a:tableStyleId>
              </a:tblPr>
              <a:tblGrid>
                <a:gridCol w="2424675">
                  <a:extLst>
                    <a:ext uri="{9D8B030D-6E8A-4147-A177-3AD203B41FA5}">
                      <a16:colId xmlns:a16="http://schemas.microsoft.com/office/drawing/2014/main" val="20000"/>
                    </a:ext>
                  </a:extLst>
                </a:gridCol>
                <a:gridCol w="1616450">
                  <a:extLst>
                    <a:ext uri="{9D8B030D-6E8A-4147-A177-3AD203B41FA5}">
                      <a16:colId xmlns:a16="http://schemas.microsoft.com/office/drawing/2014/main" val="20001"/>
                    </a:ext>
                  </a:extLst>
                </a:gridCol>
                <a:gridCol w="1077625">
                  <a:extLst>
                    <a:ext uri="{9D8B030D-6E8A-4147-A177-3AD203B41FA5}">
                      <a16:colId xmlns:a16="http://schemas.microsoft.com/office/drawing/2014/main" val="20002"/>
                    </a:ext>
                  </a:extLst>
                </a:gridCol>
                <a:gridCol w="1167450">
                  <a:extLst>
                    <a:ext uri="{9D8B030D-6E8A-4147-A177-3AD203B41FA5}">
                      <a16:colId xmlns:a16="http://schemas.microsoft.com/office/drawing/2014/main" val="20003"/>
                    </a:ext>
                  </a:extLst>
                </a:gridCol>
                <a:gridCol w="2783900">
                  <a:extLst>
                    <a:ext uri="{9D8B030D-6E8A-4147-A177-3AD203B41FA5}">
                      <a16:colId xmlns:a16="http://schemas.microsoft.com/office/drawing/2014/main" val="20004"/>
                    </a:ext>
                  </a:extLst>
                </a:gridCol>
              </a:tblGrid>
              <a:tr h="285750">
                <a:tc>
                  <a:txBody>
                    <a:bodyPr/>
                    <a:lstStyle/>
                    <a:p>
                      <a:pPr marL="0" lvl="0" indent="0" algn="l" rtl="0">
                        <a:lnSpc>
                          <a:spcPct val="115000"/>
                        </a:lnSpc>
                        <a:spcBef>
                          <a:spcPts val="400"/>
                        </a:spcBef>
                        <a:spcAft>
                          <a:spcPts val="0"/>
                        </a:spcAft>
                        <a:buNone/>
                      </a:pPr>
                      <a:r>
                        <a:rPr lang="en" sz="1600" b="1">
                          <a:solidFill>
                            <a:srgbClr val="FFFFFF"/>
                          </a:solidFill>
                        </a:rPr>
                        <a:t>Risk/Problem</a:t>
                      </a:r>
                      <a:endParaRPr sz="1600" b="1">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b="1">
                          <a:solidFill>
                            <a:srgbClr val="FFFFFF"/>
                          </a:solidFill>
                        </a:rPr>
                        <a:t>Expectation</a:t>
                      </a:r>
                      <a:endParaRPr sz="1600" b="1">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b="1">
                          <a:solidFill>
                            <a:srgbClr val="FFFFFF"/>
                          </a:solidFill>
                        </a:rPr>
                        <a:t>Impact</a:t>
                      </a:r>
                      <a:endParaRPr sz="1600" b="1">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b="1">
                          <a:solidFill>
                            <a:srgbClr val="FFFFFF"/>
                          </a:solidFill>
                        </a:rPr>
                        <a:t>Severity</a:t>
                      </a:r>
                      <a:endParaRPr sz="1600" b="1">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b="1">
                          <a:solidFill>
                            <a:srgbClr val="FFFFFF"/>
                          </a:solidFill>
                        </a:rPr>
                        <a:t>Solution</a:t>
                      </a:r>
                      <a:endParaRPr sz="1600" b="1">
                        <a:solidFill>
                          <a:srgbClr val="FFFFFF"/>
                        </a:solidFill>
                      </a:endParaRPr>
                    </a:p>
                  </a:txBody>
                  <a:tcPr marL="91425" marR="91425" marT="91425" marB="91425"/>
                </a:tc>
                <a:extLst>
                  <a:ext uri="{0D108BD9-81ED-4DB2-BD59-A6C34878D82A}">
                    <a16:rowId xmlns:a16="http://schemas.microsoft.com/office/drawing/2014/main" val="10000"/>
                  </a:ext>
                </a:extLst>
              </a:tr>
              <a:tr h="657225">
                <a:tc>
                  <a:txBody>
                    <a:bodyPr/>
                    <a:lstStyle/>
                    <a:p>
                      <a:pPr marL="0" lvl="0" indent="0" algn="l" rtl="0">
                        <a:lnSpc>
                          <a:spcPct val="115000"/>
                        </a:lnSpc>
                        <a:spcBef>
                          <a:spcPts val="400"/>
                        </a:spcBef>
                        <a:spcAft>
                          <a:spcPts val="0"/>
                        </a:spcAft>
                        <a:buNone/>
                      </a:pPr>
                      <a:r>
                        <a:rPr lang="en" sz="1600">
                          <a:solidFill>
                            <a:srgbClr val="FFFFFF"/>
                          </a:solidFill>
                        </a:rPr>
                        <a:t>Technology not fit for task/project</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4</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10</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40</a:t>
                      </a:r>
                      <a:endParaRPr sz="1600">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a:solidFill>
                            <a:srgbClr val="FFFFFF"/>
                          </a:solidFill>
                        </a:rPr>
                        <a:t>Contact project sponsor and project champion immediately to discuss next steps; investigate alternative technologies. (Dev- Bill)</a:t>
                      </a:r>
                      <a:endParaRPr sz="1600">
                        <a:solidFill>
                          <a:srgbClr val="FFFFFF"/>
                        </a:solidFill>
                      </a:endParaRPr>
                    </a:p>
                  </a:txBody>
                  <a:tcPr marL="91425" marR="91425" marT="91425" marB="91425"/>
                </a:tc>
                <a:extLst>
                  <a:ext uri="{0D108BD9-81ED-4DB2-BD59-A6C34878D82A}">
                    <a16:rowId xmlns:a16="http://schemas.microsoft.com/office/drawing/2014/main" val="10001"/>
                  </a:ext>
                </a:extLst>
              </a:tr>
              <a:tr h="714375">
                <a:tc>
                  <a:txBody>
                    <a:bodyPr/>
                    <a:lstStyle/>
                    <a:p>
                      <a:pPr marL="0" lvl="0" indent="0" algn="l" rtl="0">
                        <a:lnSpc>
                          <a:spcPct val="115000"/>
                        </a:lnSpc>
                        <a:spcBef>
                          <a:spcPts val="400"/>
                        </a:spcBef>
                        <a:spcAft>
                          <a:spcPts val="0"/>
                        </a:spcAft>
                        <a:buNone/>
                      </a:pPr>
                      <a:r>
                        <a:rPr lang="en" sz="1600">
                          <a:solidFill>
                            <a:srgbClr val="FFFFFF"/>
                          </a:solidFill>
                        </a:rPr>
                        <a:t>Lack of communication between team and sponsor</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5</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6</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30</a:t>
                      </a:r>
                      <a:endParaRPr sz="1600">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a:solidFill>
                            <a:srgbClr val="FFFFFF"/>
                          </a:solidFill>
                        </a:rPr>
                        <a:t>Advise project champion, set up weekly communication assignment. (All)</a:t>
                      </a:r>
                      <a:endParaRPr sz="1600">
                        <a:solidFill>
                          <a:srgbClr val="FFFFFF"/>
                        </a:solidFill>
                      </a:endParaRPr>
                    </a:p>
                  </a:txBody>
                  <a:tcPr marL="91425" marR="91425" marT="91425" marB="91425"/>
                </a:tc>
                <a:extLst>
                  <a:ext uri="{0D108BD9-81ED-4DB2-BD59-A6C34878D82A}">
                    <a16:rowId xmlns:a16="http://schemas.microsoft.com/office/drawing/2014/main" val="10002"/>
                  </a:ext>
                </a:extLst>
              </a:tr>
              <a:tr h="581025">
                <a:tc>
                  <a:txBody>
                    <a:bodyPr/>
                    <a:lstStyle/>
                    <a:p>
                      <a:pPr marL="0" lvl="0" indent="0" algn="l" rtl="0">
                        <a:lnSpc>
                          <a:spcPct val="115000"/>
                        </a:lnSpc>
                        <a:spcBef>
                          <a:spcPts val="400"/>
                        </a:spcBef>
                        <a:spcAft>
                          <a:spcPts val="0"/>
                        </a:spcAft>
                        <a:buNone/>
                      </a:pPr>
                      <a:r>
                        <a:rPr lang="en" sz="1600">
                          <a:solidFill>
                            <a:srgbClr val="FFFFFF"/>
                          </a:solidFill>
                        </a:rPr>
                        <a:t>Deadlines are not met on time</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4</a:t>
                      </a:r>
                      <a:endParaRPr sz="1600">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a:solidFill>
                            <a:srgbClr val="FFFFFF"/>
                          </a:solidFill>
                        </a:rPr>
                        <a:t>7</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28</a:t>
                      </a:r>
                      <a:endParaRPr sz="1600">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a:solidFill>
                            <a:srgbClr val="FFFFFF"/>
                          </a:solidFill>
                        </a:rPr>
                        <a:t>Meet with sponsor and project champion; revise project schedule. (PM - Nick)</a:t>
                      </a:r>
                      <a:endParaRPr sz="1600">
                        <a:solidFill>
                          <a:srgbClr val="FFFFFF"/>
                        </a:solidFill>
                      </a:endParaRPr>
                    </a:p>
                  </a:txBody>
                  <a:tcPr marL="91425" marR="91425" marT="91425" marB="91425"/>
                </a:tc>
                <a:extLst>
                  <a:ext uri="{0D108BD9-81ED-4DB2-BD59-A6C34878D82A}">
                    <a16:rowId xmlns:a16="http://schemas.microsoft.com/office/drawing/2014/main" val="10003"/>
                  </a:ext>
                </a:extLst>
              </a:tr>
            </a:tbl>
          </a:graphicData>
        </a:graphic>
      </p:graphicFrame>
      <p:sp>
        <p:nvSpPr>
          <p:cNvPr id="163" name="Google Shape;163;p27"/>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Jaspreet Summan	 14</a:t>
            </a:r>
            <a:endParaRPr>
              <a:solidFill>
                <a:srgbClr val="FFFFFF"/>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Risk Analysis: Control</a:t>
            </a:r>
            <a:endParaRPr/>
          </a:p>
        </p:txBody>
      </p:sp>
      <p:graphicFrame>
        <p:nvGraphicFramePr>
          <p:cNvPr id="169" name="Google Shape;169;p28"/>
          <p:cNvGraphicFramePr/>
          <p:nvPr/>
        </p:nvGraphicFramePr>
        <p:xfrm>
          <a:off x="183175" y="572700"/>
          <a:ext cx="3000000" cy="3000000"/>
        </p:xfrm>
        <a:graphic>
          <a:graphicData uri="http://schemas.openxmlformats.org/drawingml/2006/table">
            <a:tbl>
              <a:tblPr>
                <a:noFill/>
                <a:tableStyleId>{B2E625FA-A038-41C5-BFC4-0E9DD67A21D7}</a:tableStyleId>
              </a:tblPr>
              <a:tblGrid>
                <a:gridCol w="2187800">
                  <a:extLst>
                    <a:ext uri="{9D8B030D-6E8A-4147-A177-3AD203B41FA5}">
                      <a16:colId xmlns:a16="http://schemas.microsoft.com/office/drawing/2014/main" val="20000"/>
                    </a:ext>
                  </a:extLst>
                </a:gridCol>
                <a:gridCol w="1342125">
                  <a:extLst>
                    <a:ext uri="{9D8B030D-6E8A-4147-A177-3AD203B41FA5}">
                      <a16:colId xmlns:a16="http://schemas.microsoft.com/office/drawing/2014/main" val="20001"/>
                    </a:ext>
                  </a:extLst>
                </a:gridCol>
                <a:gridCol w="1169500">
                  <a:extLst>
                    <a:ext uri="{9D8B030D-6E8A-4147-A177-3AD203B41FA5}">
                      <a16:colId xmlns:a16="http://schemas.microsoft.com/office/drawing/2014/main" val="20002"/>
                    </a:ext>
                  </a:extLst>
                </a:gridCol>
                <a:gridCol w="979950">
                  <a:extLst>
                    <a:ext uri="{9D8B030D-6E8A-4147-A177-3AD203B41FA5}">
                      <a16:colId xmlns:a16="http://schemas.microsoft.com/office/drawing/2014/main" val="20003"/>
                    </a:ext>
                  </a:extLst>
                </a:gridCol>
                <a:gridCol w="3240325">
                  <a:extLst>
                    <a:ext uri="{9D8B030D-6E8A-4147-A177-3AD203B41FA5}">
                      <a16:colId xmlns:a16="http://schemas.microsoft.com/office/drawing/2014/main" val="20004"/>
                    </a:ext>
                  </a:extLst>
                </a:gridCol>
              </a:tblGrid>
              <a:tr h="509150">
                <a:tc>
                  <a:txBody>
                    <a:bodyPr/>
                    <a:lstStyle/>
                    <a:p>
                      <a:pPr marL="0" lvl="0" indent="0" algn="l" rtl="0">
                        <a:lnSpc>
                          <a:spcPct val="115000"/>
                        </a:lnSpc>
                        <a:spcBef>
                          <a:spcPts val="400"/>
                        </a:spcBef>
                        <a:spcAft>
                          <a:spcPts val="0"/>
                        </a:spcAft>
                        <a:buNone/>
                      </a:pPr>
                      <a:r>
                        <a:rPr lang="en" sz="1600" b="1">
                          <a:solidFill>
                            <a:srgbClr val="FFFFFF"/>
                          </a:solidFill>
                        </a:rPr>
                        <a:t>Risk/Problem</a:t>
                      </a:r>
                      <a:endParaRPr sz="1600" b="1">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b="1">
                          <a:solidFill>
                            <a:srgbClr val="FFFFFF"/>
                          </a:solidFill>
                        </a:rPr>
                        <a:t>Expectation</a:t>
                      </a:r>
                      <a:endParaRPr sz="1600" b="1">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b="1">
                          <a:solidFill>
                            <a:srgbClr val="FFFFFF"/>
                          </a:solidFill>
                        </a:rPr>
                        <a:t>Impact</a:t>
                      </a:r>
                      <a:endParaRPr sz="1600" b="1">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b="1">
                          <a:solidFill>
                            <a:srgbClr val="FFFFFF"/>
                          </a:solidFill>
                        </a:rPr>
                        <a:t>Severity</a:t>
                      </a:r>
                      <a:endParaRPr sz="1600" b="1">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b="1">
                          <a:solidFill>
                            <a:srgbClr val="FFFFFF"/>
                          </a:solidFill>
                        </a:rPr>
                        <a:t>Solution</a:t>
                      </a:r>
                      <a:endParaRPr sz="1600" b="1">
                        <a:solidFill>
                          <a:srgbClr val="FFFFFF"/>
                        </a:solidFill>
                      </a:endParaRPr>
                    </a:p>
                  </a:txBody>
                  <a:tcPr marL="91425" marR="91425" marT="91425" marB="91425"/>
                </a:tc>
                <a:extLst>
                  <a:ext uri="{0D108BD9-81ED-4DB2-BD59-A6C34878D82A}">
                    <a16:rowId xmlns:a16="http://schemas.microsoft.com/office/drawing/2014/main" val="10000"/>
                  </a:ext>
                </a:extLst>
              </a:tr>
              <a:tr h="1054050">
                <a:tc>
                  <a:txBody>
                    <a:bodyPr/>
                    <a:lstStyle/>
                    <a:p>
                      <a:pPr marL="0" lvl="0" indent="0" algn="l" rtl="0">
                        <a:lnSpc>
                          <a:spcPct val="115000"/>
                        </a:lnSpc>
                        <a:spcBef>
                          <a:spcPts val="400"/>
                        </a:spcBef>
                        <a:spcAft>
                          <a:spcPts val="0"/>
                        </a:spcAft>
                        <a:buNone/>
                      </a:pPr>
                      <a:r>
                        <a:rPr lang="en" sz="1600">
                          <a:solidFill>
                            <a:srgbClr val="FFFFFF"/>
                          </a:solidFill>
                        </a:rPr>
                        <a:t>Staff turnover</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1</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10</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10</a:t>
                      </a:r>
                      <a:endParaRPr sz="1600">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a:solidFill>
                            <a:srgbClr val="FFFFFF"/>
                          </a:solidFill>
                        </a:rPr>
                        <a:t>Contact project champion (PM - Nick)</a:t>
                      </a:r>
                      <a:endParaRPr sz="1600">
                        <a:solidFill>
                          <a:srgbClr val="FFFFFF"/>
                        </a:solidFill>
                      </a:endParaRPr>
                    </a:p>
                  </a:txBody>
                  <a:tcPr marL="91425" marR="91425" marT="91425" marB="91425"/>
                </a:tc>
                <a:extLst>
                  <a:ext uri="{0D108BD9-81ED-4DB2-BD59-A6C34878D82A}">
                    <a16:rowId xmlns:a16="http://schemas.microsoft.com/office/drawing/2014/main" val="10001"/>
                  </a:ext>
                </a:extLst>
              </a:tr>
              <a:tr h="1168025">
                <a:tc>
                  <a:txBody>
                    <a:bodyPr/>
                    <a:lstStyle/>
                    <a:p>
                      <a:pPr marL="0" lvl="0" indent="0" algn="l" rtl="0">
                        <a:lnSpc>
                          <a:spcPct val="115000"/>
                        </a:lnSpc>
                        <a:spcBef>
                          <a:spcPts val="400"/>
                        </a:spcBef>
                        <a:spcAft>
                          <a:spcPts val="0"/>
                        </a:spcAft>
                        <a:buNone/>
                      </a:pPr>
                      <a:r>
                        <a:rPr lang="en" sz="1600">
                          <a:solidFill>
                            <a:srgbClr val="FFFFFF"/>
                          </a:solidFill>
                        </a:rPr>
                        <a:t>Activities/tasks missing from scope</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2</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7</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14</a:t>
                      </a:r>
                      <a:endParaRPr sz="1600">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a:solidFill>
                            <a:srgbClr val="FFFFFF"/>
                          </a:solidFill>
                        </a:rPr>
                        <a:t>Notify project champion; have relevant party submit change request form. (PM - Nick)</a:t>
                      </a:r>
                      <a:endParaRPr sz="1600">
                        <a:solidFill>
                          <a:srgbClr val="FFFFFF"/>
                        </a:solidFill>
                      </a:endParaRPr>
                    </a:p>
                  </a:txBody>
                  <a:tcPr marL="91425" marR="91425" marT="91425" marB="91425"/>
                </a:tc>
                <a:extLst>
                  <a:ext uri="{0D108BD9-81ED-4DB2-BD59-A6C34878D82A}">
                    <a16:rowId xmlns:a16="http://schemas.microsoft.com/office/drawing/2014/main" val="10002"/>
                  </a:ext>
                </a:extLst>
              </a:tr>
              <a:tr h="1407900">
                <a:tc>
                  <a:txBody>
                    <a:bodyPr/>
                    <a:lstStyle/>
                    <a:p>
                      <a:pPr marL="0" lvl="0" indent="0" algn="l" rtl="0">
                        <a:lnSpc>
                          <a:spcPct val="115000"/>
                        </a:lnSpc>
                        <a:spcBef>
                          <a:spcPts val="400"/>
                        </a:spcBef>
                        <a:spcAft>
                          <a:spcPts val="0"/>
                        </a:spcAft>
                        <a:buNone/>
                      </a:pPr>
                      <a:r>
                        <a:rPr lang="en" sz="1600">
                          <a:solidFill>
                            <a:srgbClr val="FFFFFF"/>
                          </a:solidFill>
                        </a:rPr>
                        <a:t>Unclear authority</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2</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5</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10</a:t>
                      </a:r>
                      <a:endParaRPr sz="1600">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a:solidFill>
                            <a:srgbClr val="FFFFFF"/>
                          </a:solidFill>
                        </a:rPr>
                        <a:t>Advise project champion; schedule team meeting to establish clear authority. (PM - Nick)</a:t>
                      </a:r>
                      <a:endParaRPr sz="1600">
                        <a:solidFill>
                          <a:srgbClr val="FFFFFF"/>
                        </a:solidFill>
                      </a:endParaRPr>
                    </a:p>
                  </a:txBody>
                  <a:tcPr marL="91425" marR="91425" marT="91425" marB="91425"/>
                </a:tc>
                <a:extLst>
                  <a:ext uri="{0D108BD9-81ED-4DB2-BD59-A6C34878D82A}">
                    <a16:rowId xmlns:a16="http://schemas.microsoft.com/office/drawing/2014/main" val="10003"/>
                  </a:ext>
                </a:extLst>
              </a:tr>
            </a:tbl>
          </a:graphicData>
        </a:graphic>
      </p:graphicFrame>
      <p:sp>
        <p:nvSpPr>
          <p:cNvPr id="170" name="Google Shape;170;p28"/>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Jaspreet Summan	 15</a:t>
            </a:r>
            <a:endParaRPr>
              <a:solidFill>
                <a:srgbClr val="FFFFFF"/>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311738"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Risk Analysis: Closing</a:t>
            </a:r>
            <a:endParaRPr/>
          </a:p>
        </p:txBody>
      </p:sp>
      <p:graphicFrame>
        <p:nvGraphicFramePr>
          <p:cNvPr id="176" name="Google Shape;176;p29"/>
          <p:cNvGraphicFramePr/>
          <p:nvPr/>
        </p:nvGraphicFramePr>
        <p:xfrm>
          <a:off x="353938" y="798150"/>
          <a:ext cx="3000000" cy="3000000"/>
        </p:xfrm>
        <a:graphic>
          <a:graphicData uri="http://schemas.openxmlformats.org/drawingml/2006/table">
            <a:tbl>
              <a:tblPr>
                <a:noFill/>
                <a:tableStyleId>{B2E625FA-A038-41C5-BFC4-0E9DD67A21D7}</a:tableStyleId>
              </a:tblPr>
              <a:tblGrid>
                <a:gridCol w="2062950">
                  <a:extLst>
                    <a:ext uri="{9D8B030D-6E8A-4147-A177-3AD203B41FA5}">
                      <a16:colId xmlns:a16="http://schemas.microsoft.com/office/drawing/2014/main" val="20000"/>
                    </a:ext>
                  </a:extLst>
                </a:gridCol>
                <a:gridCol w="1354425">
                  <a:extLst>
                    <a:ext uri="{9D8B030D-6E8A-4147-A177-3AD203B41FA5}">
                      <a16:colId xmlns:a16="http://schemas.microsoft.com/office/drawing/2014/main" val="20001"/>
                    </a:ext>
                  </a:extLst>
                </a:gridCol>
                <a:gridCol w="1216925">
                  <a:extLst>
                    <a:ext uri="{9D8B030D-6E8A-4147-A177-3AD203B41FA5}">
                      <a16:colId xmlns:a16="http://schemas.microsoft.com/office/drawing/2014/main" val="20002"/>
                    </a:ext>
                  </a:extLst>
                </a:gridCol>
                <a:gridCol w="1077875">
                  <a:extLst>
                    <a:ext uri="{9D8B030D-6E8A-4147-A177-3AD203B41FA5}">
                      <a16:colId xmlns:a16="http://schemas.microsoft.com/office/drawing/2014/main" val="20003"/>
                    </a:ext>
                  </a:extLst>
                </a:gridCol>
                <a:gridCol w="2723950">
                  <a:extLst>
                    <a:ext uri="{9D8B030D-6E8A-4147-A177-3AD203B41FA5}">
                      <a16:colId xmlns:a16="http://schemas.microsoft.com/office/drawing/2014/main" val="20004"/>
                    </a:ext>
                  </a:extLst>
                </a:gridCol>
              </a:tblGrid>
              <a:tr h="502775">
                <a:tc>
                  <a:txBody>
                    <a:bodyPr/>
                    <a:lstStyle/>
                    <a:p>
                      <a:pPr marL="0" lvl="0" indent="0" algn="l" rtl="0">
                        <a:lnSpc>
                          <a:spcPct val="115000"/>
                        </a:lnSpc>
                        <a:spcBef>
                          <a:spcPts val="400"/>
                        </a:spcBef>
                        <a:spcAft>
                          <a:spcPts val="0"/>
                        </a:spcAft>
                        <a:buNone/>
                      </a:pPr>
                      <a:r>
                        <a:rPr lang="en" sz="1600" b="1">
                          <a:solidFill>
                            <a:srgbClr val="FFFFFF"/>
                          </a:solidFill>
                        </a:rPr>
                        <a:t>Risk/Problem</a:t>
                      </a:r>
                      <a:endParaRPr sz="1600" b="1">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b="1">
                          <a:solidFill>
                            <a:srgbClr val="FFFFFF"/>
                          </a:solidFill>
                        </a:rPr>
                        <a:t>Expectation</a:t>
                      </a:r>
                      <a:endParaRPr sz="1600" b="1">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b="1">
                          <a:solidFill>
                            <a:srgbClr val="FFFFFF"/>
                          </a:solidFill>
                        </a:rPr>
                        <a:t>Impact</a:t>
                      </a:r>
                      <a:endParaRPr sz="1600" b="1">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b="1">
                          <a:solidFill>
                            <a:srgbClr val="FFFFFF"/>
                          </a:solidFill>
                        </a:rPr>
                        <a:t>Severity</a:t>
                      </a:r>
                      <a:endParaRPr sz="1600" b="1">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b="1">
                          <a:solidFill>
                            <a:srgbClr val="FFFFFF"/>
                          </a:solidFill>
                        </a:rPr>
                        <a:t>Solution</a:t>
                      </a:r>
                      <a:endParaRPr sz="1600" b="1">
                        <a:solidFill>
                          <a:srgbClr val="FFFFFF"/>
                        </a:solidFill>
                      </a:endParaRPr>
                    </a:p>
                  </a:txBody>
                  <a:tcPr marL="91425" marR="91425" marT="91425" marB="91425"/>
                </a:tc>
                <a:extLst>
                  <a:ext uri="{0D108BD9-81ED-4DB2-BD59-A6C34878D82A}">
                    <a16:rowId xmlns:a16="http://schemas.microsoft.com/office/drawing/2014/main" val="10000"/>
                  </a:ext>
                </a:extLst>
              </a:tr>
              <a:tr h="1479975">
                <a:tc>
                  <a:txBody>
                    <a:bodyPr/>
                    <a:lstStyle/>
                    <a:p>
                      <a:pPr marL="0" lvl="0" indent="0" algn="l" rtl="0">
                        <a:lnSpc>
                          <a:spcPct val="115000"/>
                        </a:lnSpc>
                        <a:spcBef>
                          <a:spcPts val="400"/>
                        </a:spcBef>
                        <a:spcAft>
                          <a:spcPts val="0"/>
                        </a:spcAft>
                        <a:buNone/>
                      </a:pPr>
                      <a:r>
                        <a:rPr lang="en" sz="1600">
                          <a:solidFill>
                            <a:srgbClr val="FFFFFF"/>
                          </a:solidFill>
                        </a:rPr>
                        <a:t>Platform hard to maintain</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4</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8</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32</a:t>
                      </a:r>
                      <a:endParaRPr sz="1600">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a:solidFill>
                            <a:srgbClr val="FFFFFF"/>
                          </a:solidFill>
                        </a:rPr>
                        <a:t>Inform project sponsor of the possible difficulties. Confirm that documentation is robust. (A - Wen)</a:t>
                      </a:r>
                      <a:endParaRPr sz="1600">
                        <a:solidFill>
                          <a:srgbClr val="FFFFFF"/>
                        </a:solidFill>
                      </a:endParaRPr>
                    </a:p>
                  </a:txBody>
                  <a:tcPr marL="91425" marR="91425" marT="91425" marB="91425"/>
                </a:tc>
                <a:extLst>
                  <a:ext uri="{0D108BD9-81ED-4DB2-BD59-A6C34878D82A}">
                    <a16:rowId xmlns:a16="http://schemas.microsoft.com/office/drawing/2014/main" val="10001"/>
                  </a:ext>
                </a:extLst>
              </a:tr>
              <a:tr h="1040825">
                <a:tc>
                  <a:txBody>
                    <a:bodyPr/>
                    <a:lstStyle/>
                    <a:p>
                      <a:pPr marL="0" lvl="0" indent="0" algn="l" rtl="0">
                        <a:lnSpc>
                          <a:spcPct val="115000"/>
                        </a:lnSpc>
                        <a:spcBef>
                          <a:spcPts val="400"/>
                        </a:spcBef>
                        <a:spcAft>
                          <a:spcPts val="0"/>
                        </a:spcAft>
                        <a:buNone/>
                      </a:pPr>
                      <a:r>
                        <a:rPr lang="en" sz="1600">
                          <a:solidFill>
                            <a:srgbClr val="FFFFFF"/>
                          </a:solidFill>
                        </a:rPr>
                        <a:t>Technology components aren't reliable</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6</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9</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54</a:t>
                      </a:r>
                      <a:endParaRPr sz="1600">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a:solidFill>
                            <a:srgbClr val="FFFFFF"/>
                          </a:solidFill>
                        </a:rPr>
                        <a:t>Restore database from back-up. (IT - Bill)</a:t>
                      </a:r>
                      <a:endParaRPr sz="1600">
                        <a:solidFill>
                          <a:srgbClr val="FFFFFF"/>
                        </a:solidFill>
                      </a:endParaRPr>
                    </a:p>
                  </a:txBody>
                  <a:tcPr marL="91425" marR="91425" marT="91425" marB="91425"/>
                </a:tc>
                <a:extLst>
                  <a:ext uri="{0D108BD9-81ED-4DB2-BD59-A6C34878D82A}">
                    <a16:rowId xmlns:a16="http://schemas.microsoft.com/office/drawing/2014/main" val="10002"/>
                  </a:ext>
                </a:extLst>
              </a:tr>
              <a:tr h="1040825">
                <a:tc>
                  <a:txBody>
                    <a:bodyPr/>
                    <a:lstStyle/>
                    <a:p>
                      <a:pPr marL="0" lvl="0" indent="0" algn="l" rtl="0">
                        <a:lnSpc>
                          <a:spcPct val="115000"/>
                        </a:lnSpc>
                        <a:spcBef>
                          <a:spcPts val="400"/>
                        </a:spcBef>
                        <a:spcAft>
                          <a:spcPts val="0"/>
                        </a:spcAft>
                        <a:buNone/>
                      </a:pPr>
                      <a:r>
                        <a:rPr lang="en" sz="1600">
                          <a:solidFill>
                            <a:srgbClr val="FFFFFF"/>
                          </a:solidFill>
                        </a:rPr>
                        <a:t>Lack of communication by PM and Team</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1</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8</a:t>
                      </a:r>
                      <a:endParaRPr sz="1600">
                        <a:solidFill>
                          <a:srgbClr val="FFFFFF"/>
                        </a:solidFill>
                      </a:endParaRPr>
                    </a:p>
                  </a:txBody>
                  <a:tcPr marL="91425" marR="91425" marT="91425" marB="91425"/>
                </a:tc>
                <a:tc>
                  <a:txBody>
                    <a:bodyPr/>
                    <a:lstStyle/>
                    <a:p>
                      <a:pPr marL="0" lvl="0" indent="0" algn="ctr" rtl="0">
                        <a:lnSpc>
                          <a:spcPct val="115000"/>
                        </a:lnSpc>
                        <a:spcBef>
                          <a:spcPts val="400"/>
                        </a:spcBef>
                        <a:spcAft>
                          <a:spcPts val="0"/>
                        </a:spcAft>
                        <a:buNone/>
                      </a:pPr>
                      <a:r>
                        <a:rPr lang="en" sz="1600">
                          <a:solidFill>
                            <a:srgbClr val="FFFFFF"/>
                          </a:solidFill>
                        </a:rPr>
                        <a:t>8</a:t>
                      </a:r>
                      <a:endParaRPr sz="1600">
                        <a:solidFill>
                          <a:srgbClr val="FFFFFF"/>
                        </a:solidFill>
                      </a:endParaRPr>
                    </a:p>
                  </a:txBody>
                  <a:tcPr marL="91425" marR="91425" marT="91425" marB="91425"/>
                </a:tc>
                <a:tc>
                  <a:txBody>
                    <a:bodyPr/>
                    <a:lstStyle/>
                    <a:p>
                      <a:pPr marL="0" lvl="0" indent="0" algn="l" rtl="0">
                        <a:lnSpc>
                          <a:spcPct val="115000"/>
                        </a:lnSpc>
                        <a:spcBef>
                          <a:spcPts val="400"/>
                        </a:spcBef>
                        <a:spcAft>
                          <a:spcPts val="0"/>
                        </a:spcAft>
                        <a:buNone/>
                      </a:pPr>
                      <a:r>
                        <a:rPr lang="en" sz="1600">
                          <a:solidFill>
                            <a:srgbClr val="FFFFFF"/>
                          </a:solidFill>
                        </a:rPr>
                        <a:t>Contact project champion. (APM - Jaspreet or PM-Nick)</a:t>
                      </a:r>
                      <a:endParaRPr sz="1600">
                        <a:solidFill>
                          <a:srgbClr val="FFFFFF"/>
                        </a:solidFill>
                      </a:endParaRPr>
                    </a:p>
                  </a:txBody>
                  <a:tcPr marL="91425" marR="91425" marT="91425" marB="91425"/>
                </a:tc>
                <a:extLst>
                  <a:ext uri="{0D108BD9-81ED-4DB2-BD59-A6C34878D82A}">
                    <a16:rowId xmlns:a16="http://schemas.microsoft.com/office/drawing/2014/main" val="10003"/>
                  </a:ext>
                </a:extLst>
              </a:tr>
            </a:tbl>
          </a:graphicData>
        </a:graphic>
      </p:graphicFrame>
      <p:sp>
        <p:nvSpPr>
          <p:cNvPr id="177" name="Google Shape;177;p29"/>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Jaspreet Summan	 16</a:t>
            </a:r>
            <a:endParaRPr>
              <a:solidFill>
                <a:srgbClr val="FFFFFF"/>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Change Control</a:t>
            </a:r>
            <a:endParaRPr>
              <a:solidFill>
                <a:srgbClr val="FFFFFF"/>
              </a:solidFill>
            </a:endParaRPr>
          </a:p>
        </p:txBody>
      </p:sp>
      <p:sp>
        <p:nvSpPr>
          <p:cNvPr id="183" name="Google Shape;18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solidFill>
                <a:srgbClr val="FFFFFF"/>
              </a:solidFill>
            </a:endParaRPr>
          </a:p>
        </p:txBody>
      </p:sp>
      <p:grpSp>
        <p:nvGrpSpPr>
          <p:cNvPr id="184" name="Google Shape;184;p30"/>
          <p:cNvGrpSpPr/>
          <p:nvPr/>
        </p:nvGrpSpPr>
        <p:grpSpPr>
          <a:xfrm>
            <a:off x="0" y="1190004"/>
            <a:ext cx="2541284" cy="3482721"/>
            <a:chOff x="0" y="1189989"/>
            <a:chExt cx="2726700" cy="3482721"/>
          </a:xfrm>
        </p:grpSpPr>
        <p:sp>
          <p:nvSpPr>
            <p:cNvPr id="185" name="Google Shape;185;p30"/>
            <p:cNvSpPr/>
            <p:nvPr/>
          </p:nvSpPr>
          <p:spPr>
            <a:xfrm>
              <a:off x="0" y="1189989"/>
              <a:ext cx="27267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Build in-house</a:t>
              </a:r>
              <a:endParaRPr>
                <a:solidFill>
                  <a:srgbClr val="FFFFFF"/>
                </a:solidFill>
                <a:latin typeface="Roboto"/>
                <a:ea typeface="Roboto"/>
                <a:cs typeface="Roboto"/>
                <a:sym typeface="Roboto"/>
              </a:endParaRPr>
            </a:p>
          </p:txBody>
        </p:sp>
        <p:sp>
          <p:nvSpPr>
            <p:cNvPr id="186" name="Google Shape;186;p30"/>
            <p:cNvSpPr txBox="1"/>
            <p:nvPr/>
          </p:nvSpPr>
          <p:spPr>
            <a:xfrm>
              <a:off x="334442" y="1859011"/>
              <a:ext cx="2392200" cy="2813700"/>
            </a:xfrm>
            <a:prstGeom prst="rect">
              <a:avLst/>
            </a:prstGeom>
            <a:noFill/>
            <a:ln>
              <a:noFill/>
            </a:ln>
            <a:effectLst>
              <a:outerShdw blurRad="57150" dist="19050" dir="5400000" algn="bl" rotWithShape="0">
                <a:srgbClr val="000000">
                  <a:alpha val="50000"/>
                </a:srgbClr>
              </a:outerShdw>
              <a:reflection dist="38100" dir="5400000" fadeDir="5400012" sy="-100000" algn="bl" rotWithShape="0"/>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Roboto"/>
                  <a:ea typeface="Roboto"/>
                  <a:cs typeface="Roboto"/>
                  <a:sym typeface="Roboto"/>
                </a:rPr>
                <a:t>Opportunity:</a:t>
              </a:r>
              <a:endParaRPr sz="1200">
                <a:solidFill>
                  <a:srgbClr val="FFFFFF"/>
                </a:solidFill>
                <a:latin typeface="Roboto"/>
                <a:ea typeface="Roboto"/>
                <a:cs typeface="Roboto"/>
                <a:sym typeface="Roboto"/>
              </a:endParaRPr>
            </a:p>
            <a:p>
              <a:pPr marL="91440" lvl="0" indent="-12192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Cost -&gt; little to none</a:t>
              </a:r>
              <a:endParaRPr sz="1200">
                <a:solidFill>
                  <a:srgbClr val="FFFFFF"/>
                </a:solidFill>
                <a:latin typeface="Roboto"/>
                <a:ea typeface="Roboto"/>
                <a:cs typeface="Roboto"/>
                <a:sym typeface="Roboto"/>
              </a:endParaRPr>
            </a:p>
            <a:p>
              <a:pPr marL="91440" lvl="0" indent="-12192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Full-stack development project </a:t>
              </a:r>
              <a:endParaRPr sz="12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rgbClr val="FFFFFF"/>
                  </a:solidFill>
                  <a:latin typeface="Roboto"/>
                  <a:ea typeface="Roboto"/>
                  <a:cs typeface="Roboto"/>
                  <a:sym typeface="Roboto"/>
                </a:rPr>
                <a:t>Risk:</a:t>
              </a:r>
              <a:endParaRPr sz="1200">
                <a:solidFill>
                  <a:srgbClr val="FFFFFF"/>
                </a:solidFill>
                <a:latin typeface="Roboto"/>
                <a:ea typeface="Roboto"/>
                <a:cs typeface="Roboto"/>
                <a:sym typeface="Roboto"/>
              </a:endParaRPr>
            </a:p>
            <a:p>
              <a:pPr marL="91440" lvl="0" indent="-12192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School district security disapproval for the use of server</a:t>
              </a:r>
              <a:endParaRPr sz="1200">
                <a:solidFill>
                  <a:srgbClr val="FFFFFF"/>
                </a:solidFill>
                <a:latin typeface="Roboto"/>
                <a:ea typeface="Roboto"/>
                <a:cs typeface="Roboto"/>
                <a:sym typeface="Roboto"/>
              </a:endParaRPr>
            </a:p>
            <a:p>
              <a:pPr marL="91440" lvl="0" indent="-12192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Huge development time</a:t>
              </a: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FFFFFF"/>
                </a:solidFill>
                <a:latin typeface="Roboto"/>
                <a:ea typeface="Roboto"/>
                <a:cs typeface="Roboto"/>
                <a:sym typeface="Roboto"/>
              </a:endParaRPr>
            </a:p>
          </p:txBody>
        </p:sp>
      </p:grpSp>
      <p:grpSp>
        <p:nvGrpSpPr>
          <p:cNvPr id="187" name="Google Shape;187;p30"/>
          <p:cNvGrpSpPr/>
          <p:nvPr/>
        </p:nvGrpSpPr>
        <p:grpSpPr>
          <a:xfrm>
            <a:off x="2263495" y="1189775"/>
            <a:ext cx="2308653" cy="3379200"/>
            <a:chOff x="2263425" y="1189775"/>
            <a:chExt cx="2541450" cy="3379200"/>
          </a:xfrm>
        </p:grpSpPr>
        <p:sp>
          <p:nvSpPr>
            <p:cNvPr id="188" name="Google Shape;188;p30"/>
            <p:cNvSpPr/>
            <p:nvPr/>
          </p:nvSpPr>
          <p:spPr>
            <a:xfrm>
              <a:off x="2263425" y="1189775"/>
              <a:ext cx="2541300" cy="669000"/>
            </a:xfrm>
            <a:prstGeom prst="chevron">
              <a:avLst>
                <a:gd name="adj" fmla="val 50000"/>
              </a:avLst>
            </a:prstGeom>
            <a:solidFill>
              <a:srgbClr val="A72A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WordPress - WP Inventory Plugin</a:t>
              </a:r>
              <a:endParaRPr>
                <a:solidFill>
                  <a:srgbClr val="FFFFFF"/>
                </a:solidFill>
                <a:latin typeface="Roboto"/>
                <a:ea typeface="Roboto"/>
                <a:cs typeface="Roboto"/>
                <a:sym typeface="Roboto"/>
              </a:endParaRPr>
            </a:p>
          </p:txBody>
        </p:sp>
        <p:sp>
          <p:nvSpPr>
            <p:cNvPr id="189" name="Google Shape;189;p30"/>
            <p:cNvSpPr txBox="1"/>
            <p:nvPr/>
          </p:nvSpPr>
          <p:spPr>
            <a:xfrm>
              <a:off x="2423775" y="1858775"/>
              <a:ext cx="2381100" cy="271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Roboto"/>
                  <a:ea typeface="Roboto"/>
                  <a:cs typeface="Roboto"/>
                  <a:sym typeface="Roboto"/>
                </a:rPr>
                <a:t>Opportunity:</a:t>
              </a:r>
              <a:endParaRPr sz="1200">
                <a:solidFill>
                  <a:srgbClr val="FFFFFF"/>
                </a:solidFill>
                <a:latin typeface="Roboto"/>
                <a:ea typeface="Roboto"/>
                <a:cs typeface="Roboto"/>
                <a:sym typeface="Roboto"/>
              </a:endParaRPr>
            </a:p>
            <a:p>
              <a:pPr marL="91440" lvl="0" indent="-12192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Fixed monthly cost</a:t>
              </a:r>
              <a:endParaRPr sz="1200">
                <a:solidFill>
                  <a:srgbClr val="FFFFFF"/>
                </a:solidFill>
                <a:latin typeface="Roboto"/>
                <a:ea typeface="Roboto"/>
                <a:cs typeface="Roboto"/>
                <a:sym typeface="Roboto"/>
              </a:endParaRPr>
            </a:p>
            <a:p>
              <a:pPr marL="91440" lvl="0" indent="-12192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Sponsor able to edit</a:t>
              </a:r>
              <a:endParaRPr sz="1200">
                <a:solidFill>
                  <a:srgbClr val="FFFFFF"/>
                </a:solidFill>
                <a:latin typeface="Roboto"/>
                <a:ea typeface="Roboto"/>
                <a:cs typeface="Roboto"/>
                <a:sym typeface="Roboto"/>
              </a:endParaRPr>
            </a:p>
            <a:p>
              <a:pPr marL="91440" lvl="0" indent="-12192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Reduce development time </a:t>
              </a:r>
              <a:endParaRPr sz="12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rgbClr val="FFFFFF"/>
                  </a:solidFill>
                  <a:latin typeface="Roboto"/>
                  <a:ea typeface="Roboto"/>
                  <a:cs typeface="Roboto"/>
                  <a:sym typeface="Roboto"/>
                </a:rPr>
                <a:t>	</a:t>
              </a:r>
              <a:endParaRPr sz="12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rgbClr val="FFFFFF"/>
                  </a:solidFill>
                  <a:latin typeface="Roboto"/>
                  <a:ea typeface="Roboto"/>
                  <a:cs typeface="Roboto"/>
                  <a:sym typeface="Roboto"/>
                </a:rPr>
                <a:t>Risk:</a:t>
              </a:r>
              <a:endParaRPr sz="1200">
                <a:solidFill>
                  <a:srgbClr val="FFFFFF"/>
                </a:solidFill>
                <a:latin typeface="Roboto"/>
                <a:ea typeface="Roboto"/>
                <a:cs typeface="Roboto"/>
                <a:sym typeface="Roboto"/>
              </a:endParaRPr>
            </a:p>
            <a:p>
              <a:pPr marL="91440" lvl="0" indent="-12192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Considerable development time. </a:t>
              </a:r>
              <a:endParaRPr sz="1200">
                <a:solidFill>
                  <a:srgbClr val="FFFFFF"/>
                </a:solidFill>
                <a:latin typeface="Roboto"/>
                <a:ea typeface="Roboto"/>
                <a:cs typeface="Roboto"/>
                <a:sym typeface="Roboto"/>
              </a:endParaRPr>
            </a:p>
            <a:p>
              <a:pPr marL="91440" lvl="0" indent="-12192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Troublesome to maintain. </a:t>
              </a:r>
              <a:endParaRPr sz="1200">
                <a:solidFill>
                  <a:srgbClr val="FFFFFF"/>
                </a:solidFill>
                <a:latin typeface="Roboto"/>
                <a:ea typeface="Roboto"/>
                <a:cs typeface="Roboto"/>
                <a:sym typeface="Roboto"/>
              </a:endParaRPr>
            </a:p>
            <a:p>
              <a:pPr marL="91440" lvl="0" indent="-12192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Not the most cost effective solution. </a:t>
              </a:r>
              <a:endParaRPr sz="1200">
                <a:solidFill>
                  <a:srgbClr val="FFFFFF"/>
                </a:solidFill>
                <a:latin typeface="Roboto"/>
                <a:ea typeface="Roboto"/>
                <a:cs typeface="Roboto"/>
                <a:sym typeface="Roboto"/>
              </a:endParaRPr>
            </a:p>
          </p:txBody>
        </p:sp>
      </p:grpSp>
      <p:grpSp>
        <p:nvGrpSpPr>
          <p:cNvPr id="190" name="Google Shape;190;p30"/>
          <p:cNvGrpSpPr/>
          <p:nvPr/>
        </p:nvGrpSpPr>
        <p:grpSpPr>
          <a:xfrm>
            <a:off x="4329974" y="1189775"/>
            <a:ext cx="2541376" cy="3483300"/>
            <a:chOff x="4329974" y="1189775"/>
            <a:chExt cx="2541376" cy="3483300"/>
          </a:xfrm>
        </p:grpSpPr>
        <p:sp>
          <p:nvSpPr>
            <p:cNvPr id="191" name="Google Shape;191;p30"/>
            <p:cNvSpPr/>
            <p:nvPr/>
          </p:nvSpPr>
          <p:spPr>
            <a:xfrm>
              <a:off x="4329974" y="1189775"/>
              <a:ext cx="25413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Snipe-IT</a:t>
              </a:r>
              <a:endParaRPr>
                <a:solidFill>
                  <a:srgbClr val="FFFFFF"/>
                </a:solidFill>
                <a:latin typeface="Roboto"/>
                <a:ea typeface="Roboto"/>
                <a:cs typeface="Roboto"/>
                <a:sym typeface="Roboto"/>
              </a:endParaRPr>
            </a:p>
          </p:txBody>
        </p:sp>
        <p:sp>
          <p:nvSpPr>
            <p:cNvPr id="192" name="Google Shape;192;p30"/>
            <p:cNvSpPr txBox="1"/>
            <p:nvPr/>
          </p:nvSpPr>
          <p:spPr>
            <a:xfrm>
              <a:off x="4572150" y="1858775"/>
              <a:ext cx="2299200" cy="28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Roboto"/>
                  <a:ea typeface="Roboto"/>
                  <a:cs typeface="Roboto"/>
                  <a:sym typeface="Roboto"/>
                </a:rPr>
                <a:t>Opportunity: </a:t>
              </a:r>
              <a:endParaRPr sz="1200">
                <a:solidFill>
                  <a:srgbClr val="FFFFFF"/>
                </a:solidFill>
                <a:latin typeface="Roboto"/>
                <a:ea typeface="Roboto"/>
                <a:cs typeface="Roboto"/>
                <a:sym typeface="Roboto"/>
              </a:endParaRPr>
            </a:p>
            <a:p>
              <a:pPr marL="91440" lvl="0" indent="-12192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Drastically reduced cost</a:t>
              </a:r>
              <a:endParaRPr sz="1200">
                <a:solidFill>
                  <a:srgbClr val="FFFFFF"/>
                </a:solidFill>
                <a:latin typeface="Roboto"/>
                <a:ea typeface="Roboto"/>
                <a:cs typeface="Roboto"/>
                <a:sym typeface="Roboto"/>
              </a:endParaRPr>
            </a:p>
            <a:p>
              <a:pPr marL="91440" lvl="0" indent="-12192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Reduce development time</a:t>
              </a:r>
              <a:endParaRPr sz="12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rgbClr val="FFFFFF"/>
                  </a:solidFill>
                  <a:latin typeface="Roboto"/>
                  <a:ea typeface="Roboto"/>
                  <a:cs typeface="Roboto"/>
                  <a:sym typeface="Roboto"/>
                </a:rPr>
                <a:t>Risk:</a:t>
              </a:r>
              <a:endParaRPr sz="1200">
                <a:solidFill>
                  <a:srgbClr val="FFFFFF"/>
                </a:solidFill>
                <a:latin typeface="Roboto"/>
                <a:ea typeface="Roboto"/>
                <a:cs typeface="Roboto"/>
                <a:sym typeface="Roboto"/>
              </a:endParaRPr>
            </a:p>
            <a:p>
              <a:pPr marL="91440" lvl="0" indent="-12192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Huge risk in developing software in a unknown </a:t>
              </a:r>
              <a:endParaRPr sz="12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FFFFFF"/>
                </a:solidFill>
                <a:latin typeface="Roboto"/>
                <a:ea typeface="Roboto"/>
                <a:cs typeface="Roboto"/>
                <a:sym typeface="Roboto"/>
              </a:endParaRPr>
            </a:p>
          </p:txBody>
        </p:sp>
      </p:grpSp>
      <p:grpSp>
        <p:nvGrpSpPr>
          <p:cNvPr id="193" name="Google Shape;193;p30"/>
          <p:cNvGrpSpPr/>
          <p:nvPr/>
        </p:nvGrpSpPr>
        <p:grpSpPr>
          <a:xfrm>
            <a:off x="6396739" y="1189775"/>
            <a:ext cx="2541300" cy="3483000"/>
            <a:chOff x="6396739" y="1189775"/>
            <a:chExt cx="2541300" cy="3483000"/>
          </a:xfrm>
        </p:grpSpPr>
        <p:sp>
          <p:nvSpPr>
            <p:cNvPr id="194" name="Google Shape;194;p30"/>
            <p:cNvSpPr/>
            <p:nvPr/>
          </p:nvSpPr>
          <p:spPr>
            <a:xfrm>
              <a:off x="6396739" y="1189775"/>
              <a:ext cx="2541300" cy="669000"/>
            </a:xfrm>
            <a:prstGeom prst="chevron">
              <a:avLst>
                <a:gd name="adj" fmla="val 50000"/>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AssetTiger</a:t>
              </a:r>
              <a:endParaRPr>
                <a:solidFill>
                  <a:srgbClr val="FFFFFF"/>
                </a:solidFill>
                <a:latin typeface="Roboto"/>
                <a:ea typeface="Roboto"/>
                <a:cs typeface="Roboto"/>
                <a:sym typeface="Roboto"/>
              </a:endParaRPr>
            </a:p>
          </p:txBody>
        </p:sp>
        <p:sp>
          <p:nvSpPr>
            <p:cNvPr id="195" name="Google Shape;195;p30"/>
            <p:cNvSpPr txBox="1"/>
            <p:nvPr/>
          </p:nvSpPr>
          <p:spPr>
            <a:xfrm>
              <a:off x="6714900" y="1858775"/>
              <a:ext cx="2117400" cy="281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Roboto"/>
                  <a:ea typeface="Roboto"/>
                  <a:cs typeface="Roboto"/>
                  <a:sym typeface="Roboto"/>
                </a:rPr>
                <a:t>Opportunity:</a:t>
              </a:r>
              <a:endParaRPr sz="1200">
                <a:solidFill>
                  <a:srgbClr val="FFFFFF"/>
                </a:solidFill>
                <a:latin typeface="Roboto"/>
                <a:ea typeface="Roboto"/>
                <a:cs typeface="Roboto"/>
                <a:sym typeface="Roboto"/>
              </a:endParaRPr>
            </a:p>
            <a:p>
              <a:pPr marL="91440" lvl="0" indent="-12192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Drastically reduced in development time. </a:t>
              </a:r>
              <a:endParaRPr sz="1200">
                <a:solidFill>
                  <a:srgbClr val="FFFFFF"/>
                </a:solidFill>
                <a:latin typeface="Roboto"/>
                <a:ea typeface="Roboto"/>
                <a:cs typeface="Roboto"/>
                <a:sym typeface="Roboto"/>
              </a:endParaRPr>
            </a:p>
            <a:p>
              <a:pPr marL="91440" lvl="0" indent="-12192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Less time in development than previous</a:t>
              </a:r>
              <a:endParaRPr sz="12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rgbClr val="FFFFFF"/>
                  </a:solidFill>
                  <a:latin typeface="Roboto"/>
                  <a:ea typeface="Roboto"/>
                  <a:cs typeface="Roboto"/>
                  <a:sym typeface="Roboto"/>
                </a:rPr>
                <a:t>Risk: </a:t>
              </a:r>
              <a:endParaRPr sz="1200">
                <a:solidFill>
                  <a:srgbClr val="FFFFFF"/>
                </a:solidFill>
                <a:latin typeface="Roboto"/>
                <a:ea typeface="Roboto"/>
                <a:cs typeface="Roboto"/>
                <a:sym typeface="Roboto"/>
              </a:endParaRPr>
            </a:p>
            <a:p>
              <a:pPr marL="91440" lvl="0" indent="-12192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Uncontrollable bug fix.</a:t>
              </a:r>
              <a:endParaRPr sz="12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FFFFFF"/>
                </a:solidFill>
                <a:latin typeface="Roboto"/>
                <a:ea typeface="Roboto"/>
                <a:cs typeface="Roboto"/>
                <a:sym typeface="Roboto"/>
              </a:endParaRPr>
            </a:p>
          </p:txBody>
        </p:sp>
      </p:grpSp>
      <p:cxnSp>
        <p:nvCxnSpPr>
          <p:cNvPr id="196" name="Google Shape;196;p30"/>
          <p:cNvCxnSpPr/>
          <p:nvPr/>
        </p:nvCxnSpPr>
        <p:spPr>
          <a:xfrm>
            <a:off x="2263502" y="1858775"/>
            <a:ext cx="0" cy="2710200"/>
          </a:xfrm>
          <a:prstGeom prst="straightConnector1">
            <a:avLst/>
          </a:prstGeom>
          <a:noFill/>
          <a:ln w="9525" cap="flat" cmpd="sng">
            <a:solidFill>
              <a:schemeClr val="dk2"/>
            </a:solidFill>
            <a:prstDash val="solid"/>
            <a:round/>
            <a:headEnd type="none" w="med" len="med"/>
            <a:tailEnd type="none" w="med" len="med"/>
          </a:ln>
        </p:spPr>
      </p:cxnSp>
      <p:cxnSp>
        <p:nvCxnSpPr>
          <p:cNvPr id="197" name="Google Shape;197;p30"/>
          <p:cNvCxnSpPr/>
          <p:nvPr/>
        </p:nvCxnSpPr>
        <p:spPr>
          <a:xfrm>
            <a:off x="4478202" y="1858775"/>
            <a:ext cx="0" cy="2710200"/>
          </a:xfrm>
          <a:prstGeom prst="straightConnector1">
            <a:avLst/>
          </a:prstGeom>
          <a:noFill/>
          <a:ln w="9525" cap="flat" cmpd="sng">
            <a:solidFill>
              <a:schemeClr val="dk2"/>
            </a:solidFill>
            <a:prstDash val="solid"/>
            <a:round/>
            <a:headEnd type="none" w="med" len="med"/>
            <a:tailEnd type="none" w="med" len="med"/>
          </a:ln>
        </p:spPr>
      </p:cxnSp>
      <p:cxnSp>
        <p:nvCxnSpPr>
          <p:cNvPr id="198" name="Google Shape;198;p30"/>
          <p:cNvCxnSpPr/>
          <p:nvPr/>
        </p:nvCxnSpPr>
        <p:spPr>
          <a:xfrm>
            <a:off x="6596952" y="1858775"/>
            <a:ext cx="0" cy="2710200"/>
          </a:xfrm>
          <a:prstGeom prst="straightConnector1">
            <a:avLst/>
          </a:prstGeom>
          <a:noFill/>
          <a:ln w="9525" cap="flat" cmpd="sng">
            <a:solidFill>
              <a:schemeClr val="dk2"/>
            </a:solidFill>
            <a:prstDash val="solid"/>
            <a:round/>
            <a:headEnd type="none" w="med" len="med"/>
            <a:tailEnd type="none" w="med" len="med"/>
          </a:ln>
        </p:spPr>
      </p:cxnSp>
      <p:sp>
        <p:nvSpPr>
          <p:cNvPr id="199" name="Google Shape;199;p30"/>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Bill Feng		 17	</a:t>
            </a:r>
            <a:endParaRPr>
              <a:solidFill>
                <a:srgbClr val="FFFFFF"/>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AssetTiger Demo Overview</a:t>
            </a:r>
            <a:endParaRPr/>
          </a:p>
        </p:txBody>
      </p:sp>
      <p:sp>
        <p:nvSpPr>
          <p:cNvPr id="205" name="Google Shape;20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6" name="Google Shape;206;p31"/>
          <p:cNvPicPr preferRelativeResize="0"/>
          <p:nvPr/>
        </p:nvPicPr>
        <p:blipFill>
          <a:blip r:embed="rId3">
            <a:alphaModFix/>
          </a:blip>
          <a:stretch>
            <a:fillRect/>
          </a:stretch>
        </p:blipFill>
        <p:spPr>
          <a:xfrm>
            <a:off x="1159500" y="1017725"/>
            <a:ext cx="6824998" cy="3551149"/>
          </a:xfrm>
          <a:prstGeom prst="rect">
            <a:avLst/>
          </a:prstGeom>
          <a:noFill/>
          <a:ln>
            <a:noFill/>
          </a:ln>
        </p:spPr>
      </p:pic>
      <p:sp>
        <p:nvSpPr>
          <p:cNvPr id="207" name="Google Shape;207;p31"/>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Bill Feng		 18</a:t>
            </a:r>
            <a:endParaRPr>
              <a:solidFill>
                <a:srgbClr val="FFFFFF"/>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 </a:t>
            </a:r>
            <a:endParaRPr/>
          </a:p>
        </p:txBody>
      </p:sp>
      <p:sp>
        <p:nvSpPr>
          <p:cNvPr id="66" name="Google Shape;66;p14"/>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Initiating (Nick)</a:t>
            </a:r>
            <a:endParaRPr/>
          </a:p>
          <a:p>
            <a:pPr marL="457200" lvl="0" indent="-330200" algn="l" rtl="0">
              <a:lnSpc>
                <a:spcPct val="100000"/>
              </a:lnSpc>
              <a:spcBef>
                <a:spcPts val="0"/>
              </a:spcBef>
              <a:spcAft>
                <a:spcPts val="0"/>
              </a:spcAft>
              <a:buSzPts val="1600"/>
              <a:buChar char="●"/>
            </a:pPr>
            <a:r>
              <a:rPr lang="en" sz="1600"/>
              <a:t>Background</a:t>
            </a:r>
            <a:endParaRPr sz="1600"/>
          </a:p>
          <a:p>
            <a:pPr marL="457200" lvl="0" indent="-330200" algn="l" rtl="0">
              <a:lnSpc>
                <a:spcPct val="100000"/>
              </a:lnSpc>
              <a:spcBef>
                <a:spcPts val="0"/>
              </a:spcBef>
              <a:spcAft>
                <a:spcPts val="0"/>
              </a:spcAft>
              <a:buSzPts val="1600"/>
              <a:buChar char="●"/>
            </a:pPr>
            <a:r>
              <a:rPr lang="en" sz="1600"/>
              <a:t>Purpose</a:t>
            </a:r>
            <a:endParaRPr sz="1600"/>
          </a:p>
          <a:p>
            <a:pPr marL="457200" lvl="0" indent="-330200" algn="l" rtl="0">
              <a:lnSpc>
                <a:spcPct val="100000"/>
              </a:lnSpc>
              <a:spcBef>
                <a:spcPts val="0"/>
              </a:spcBef>
              <a:spcAft>
                <a:spcPts val="0"/>
              </a:spcAft>
              <a:buSzPts val="1600"/>
              <a:buChar char="●"/>
            </a:pPr>
            <a:r>
              <a:rPr lang="en" sz="1600"/>
              <a:t>Stakeholders</a:t>
            </a:r>
            <a:endParaRPr sz="1600"/>
          </a:p>
          <a:p>
            <a:pPr marL="457200" lvl="0" indent="-330200" algn="l" rtl="0">
              <a:lnSpc>
                <a:spcPct val="100000"/>
              </a:lnSpc>
              <a:spcBef>
                <a:spcPts val="0"/>
              </a:spcBef>
              <a:spcAft>
                <a:spcPts val="0"/>
              </a:spcAft>
              <a:buSzPts val="1600"/>
              <a:buChar char="●"/>
            </a:pPr>
            <a:r>
              <a:rPr lang="en" sz="1600"/>
              <a:t>Dependencies and Constraints</a:t>
            </a:r>
            <a:endParaRPr sz="16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
              <a:t>Planning (Wen) + Jaspreet</a:t>
            </a:r>
            <a:endParaRPr/>
          </a:p>
          <a:p>
            <a:pPr marL="457200" lvl="0" indent="-330200" algn="l" rtl="0">
              <a:lnSpc>
                <a:spcPct val="100000"/>
              </a:lnSpc>
              <a:spcBef>
                <a:spcPts val="0"/>
              </a:spcBef>
              <a:spcAft>
                <a:spcPts val="0"/>
              </a:spcAft>
              <a:buSzPts val="1600"/>
              <a:buChar char="●"/>
            </a:pPr>
            <a:r>
              <a:rPr lang="en" sz="1600"/>
              <a:t>Plan of Action</a:t>
            </a:r>
            <a:endParaRPr sz="1600"/>
          </a:p>
          <a:p>
            <a:pPr marL="457200" lvl="0" indent="-330200" algn="l" rtl="0">
              <a:lnSpc>
                <a:spcPct val="100000"/>
              </a:lnSpc>
              <a:spcBef>
                <a:spcPts val="0"/>
              </a:spcBef>
              <a:spcAft>
                <a:spcPts val="0"/>
              </a:spcAft>
              <a:buSzPts val="1600"/>
              <a:buChar char="●"/>
            </a:pPr>
            <a:r>
              <a:rPr lang="en" sz="1600"/>
              <a:t>Milestones</a:t>
            </a:r>
            <a:endParaRPr sz="1600"/>
          </a:p>
          <a:p>
            <a:pPr marL="457200" lvl="0" indent="-330200" algn="l" rtl="0">
              <a:lnSpc>
                <a:spcPct val="100000"/>
              </a:lnSpc>
              <a:spcBef>
                <a:spcPts val="0"/>
              </a:spcBef>
              <a:spcAft>
                <a:spcPts val="0"/>
              </a:spcAft>
              <a:buSzPts val="1600"/>
              <a:buChar char="●"/>
            </a:pPr>
            <a:r>
              <a:rPr lang="en" sz="1600"/>
              <a:t>Project Requirements</a:t>
            </a:r>
            <a:endParaRPr sz="1600"/>
          </a:p>
          <a:p>
            <a:pPr marL="457200" lvl="0" indent="-330200" algn="l" rtl="0">
              <a:lnSpc>
                <a:spcPct val="100000"/>
              </a:lnSpc>
              <a:spcBef>
                <a:spcPts val="0"/>
              </a:spcBef>
              <a:spcAft>
                <a:spcPts val="0"/>
              </a:spcAft>
              <a:buSzPts val="1600"/>
              <a:buChar char="●"/>
            </a:pPr>
            <a:r>
              <a:rPr lang="en" sz="1600"/>
              <a:t>Technical Approach</a:t>
            </a:r>
            <a:endParaRPr sz="1600"/>
          </a:p>
          <a:p>
            <a:pPr marL="914400" lvl="1" indent="-330200" algn="l" rtl="0">
              <a:lnSpc>
                <a:spcPct val="100000"/>
              </a:lnSpc>
              <a:spcBef>
                <a:spcPts val="0"/>
              </a:spcBef>
              <a:spcAft>
                <a:spcPts val="0"/>
              </a:spcAft>
              <a:buSzPts val="1600"/>
              <a:buChar char="○"/>
            </a:pPr>
            <a:r>
              <a:rPr lang="en" sz="1600"/>
              <a:t>Workflow </a:t>
            </a:r>
            <a:endParaRPr sz="1600"/>
          </a:p>
          <a:p>
            <a:pPr marL="914400" lvl="1" indent="-330200" algn="l" rtl="0">
              <a:lnSpc>
                <a:spcPct val="100000"/>
              </a:lnSpc>
              <a:spcBef>
                <a:spcPts val="0"/>
              </a:spcBef>
              <a:spcAft>
                <a:spcPts val="0"/>
              </a:spcAft>
              <a:buSzPts val="1600"/>
              <a:buChar char="○"/>
            </a:pPr>
            <a:r>
              <a:rPr lang="en" sz="1600"/>
              <a:t>Use Case</a:t>
            </a:r>
            <a:endParaRPr sz="1600"/>
          </a:p>
          <a:p>
            <a:pPr marL="457200" lvl="0" indent="-330200" algn="l" rtl="0">
              <a:lnSpc>
                <a:spcPct val="100000"/>
              </a:lnSpc>
              <a:spcBef>
                <a:spcPts val="0"/>
              </a:spcBef>
              <a:spcAft>
                <a:spcPts val="0"/>
              </a:spcAft>
              <a:buSzPts val="1600"/>
              <a:buChar char="●"/>
            </a:pPr>
            <a:r>
              <a:rPr lang="en" sz="1600"/>
              <a:t>Risk Analysis (Jaspreet)</a:t>
            </a:r>
            <a:endParaRPr sz="1600"/>
          </a:p>
        </p:txBody>
      </p:sp>
      <p:sp>
        <p:nvSpPr>
          <p:cNvPr id="67" name="Google Shape;67;p14"/>
          <p:cNvSpPr txBox="1">
            <a:spLocks noGrp="1"/>
          </p:cNvSpPr>
          <p:nvPr>
            <p:ph type="body" idx="1"/>
          </p:nvPr>
        </p:nvSpPr>
        <p:spPr>
          <a:xfrm>
            <a:off x="4572000" y="1152475"/>
            <a:ext cx="42603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Executing (Jaspreet)</a:t>
            </a:r>
            <a:endParaRPr/>
          </a:p>
          <a:p>
            <a:pPr marL="457200" lvl="0" indent="-330200" algn="l" rtl="0">
              <a:lnSpc>
                <a:spcPct val="100000"/>
              </a:lnSpc>
              <a:spcBef>
                <a:spcPts val="0"/>
              </a:spcBef>
              <a:spcAft>
                <a:spcPts val="0"/>
              </a:spcAft>
              <a:buSzPts val="1600"/>
              <a:buChar char="●"/>
            </a:pPr>
            <a:r>
              <a:rPr lang="en" sz="1600"/>
              <a:t>Time Success</a:t>
            </a:r>
            <a:endParaRPr sz="16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
              <a:t>Controlling (Bill)</a:t>
            </a:r>
            <a:endParaRPr/>
          </a:p>
          <a:p>
            <a:pPr marL="457200" lvl="0" indent="-330200" algn="l" rtl="0">
              <a:lnSpc>
                <a:spcPct val="100000"/>
              </a:lnSpc>
              <a:spcBef>
                <a:spcPts val="0"/>
              </a:spcBef>
              <a:spcAft>
                <a:spcPts val="0"/>
              </a:spcAft>
              <a:buSzPts val="1600"/>
              <a:buChar char="●"/>
            </a:pPr>
            <a:r>
              <a:rPr lang="en" sz="1600"/>
              <a:t>Change Controls</a:t>
            </a:r>
            <a:endParaRPr sz="16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
              <a:t>Closing (Bill)</a:t>
            </a:r>
            <a:endParaRPr/>
          </a:p>
          <a:p>
            <a:pPr marL="457200" lvl="0" indent="-330200" algn="l" rtl="0">
              <a:lnSpc>
                <a:spcPct val="100000"/>
              </a:lnSpc>
              <a:spcBef>
                <a:spcPts val="0"/>
              </a:spcBef>
              <a:spcAft>
                <a:spcPts val="0"/>
              </a:spcAft>
              <a:buSzPts val="1600"/>
              <a:buChar char="●"/>
            </a:pPr>
            <a:r>
              <a:rPr lang="en" sz="1600"/>
              <a:t>Documentation</a:t>
            </a:r>
            <a:endParaRPr sz="1600"/>
          </a:p>
          <a:p>
            <a:pPr marL="457200" lvl="0" indent="-330200" algn="l" rtl="0">
              <a:lnSpc>
                <a:spcPct val="100000"/>
              </a:lnSpc>
              <a:spcBef>
                <a:spcPts val="0"/>
              </a:spcBef>
              <a:spcAft>
                <a:spcPts val="0"/>
              </a:spcAft>
              <a:buSzPts val="1600"/>
              <a:buChar char="●"/>
            </a:pPr>
            <a:r>
              <a:rPr lang="en" sz="1600"/>
              <a:t>Demonstration</a:t>
            </a:r>
            <a:endParaRPr sz="1600"/>
          </a:p>
          <a:p>
            <a:pPr marL="457200" lvl="0" indent="-330200" algn="l" rtl="0">
              <a:lnSpc>
                <a:spcPct val="100000"/>
              </a:lnSpc>
              <a:spcBef>
                <a:spcPts val="0"/>
              </a:spcBef>
              <a:spcAft>
                <a:spcPts val="0"/>
              </a:spcAft>
              <a:buSzPts val="1600"/>
              <a:buChar char="●"/>
            </a:pPr>
            <a:r>
              <a:rPr lang="en" sz="1600"/>
              <a:t>Lessons Learned</a:t>
            </a:r>
            <a:endParaRPr sz="1600"/>
          </a:p>
        </p:txBody>
      </p:sp>
      <p:sp>
        <p:nvSpPr>
          <p:cNvPr id="68" name="Google Shape;68;p14"/>
          <p:cNvSpPr txBox="1"/>
          <p:nvPr/>
        </p:nvSpPr>
        <p:spPr>
          <a:xfrm>
            <a:off x="8688250" y="4750050"/>
            <a:ext cx="861900" cy="2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1</a:t>
            </a:r>
            <a:endParaRPr>
              <a:solidFill>
                <a:srgbClr val="FFFFFF"/>
              </a:solidFill>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Assets View </a:t>
            </a:r>
            <a:endParaRPr/>
          </a:p>
        </p:txBody>
      </p:sp>
      <p:sp>
        <p:nvSpPr>
          <p:cNvPr id="213" name="Google Shape;213;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4" name="Google Shape;214;p32"/>
          <p:cNvPicPr preferRelativeResize="0"/>
          <p:nvPr/>
        </p:nvPicPr>
        <p:blipFill>
          <a:blip r:embed="rId3">
            <a:alphaModFix/>
          </a:blip>
          <a:stretch>
            <a:fillRect/>
          </a:stretch>
        </p:blipFill>
        <p:spPr>
          <a:xfrm>
            <a:off x="0" y="990118"/>
            <a:ext cx="9143999" cy="3741114"/>
          </a:xfrm>
          <a:prstGeom prst="rect">
            <a:avLst/>
          </a:prstGeom>
          <a:noFill/>
          <a:ln>
            <a:noFill/>
          </a:ln>
        </p:spPr>
      </p:pic>
      <p:sp>
        <p:nvSpPr>
          <p:cNvPr id="215" name="Google Shape;215;p32"/>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Bill Feng		 19</a:t>
            </a:r>
            <a:endParaRPr>
              <a:solidFill>
                <a:srgbClr val="FFFFFF"/>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Detailed Asset View</a:t>
            </a:r>
            <a:endParaRPr/>
          </a:p>
        </p:txBody>
      </p:sp>
      <p:sp>
        <p:nvSpPr>
          <p:cNvPr id="221" name="Google Shape;221;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2" name="Google Shape;222;p33"/>
          <p:cNvPicPr preferRelativeResize="0"/>
          <p:nvPr/>
        </p:nvPicPr>
        <p:blipFill>
          <a:blip r:embed="rId3">
            <a:alphaModFix/>
          </a:blip>
          <a:stretch>
            <a:fillRect/>
          </a:stretch>
        </p:blipFill>
        <p:spPr>
          <a:xfrm>
            <a:off x="1877667" y="1017727"/>
            <a:ext cx="5388656" cy="3903249"/>
          </a:xfrm>
          <a:prstGeom prst="rect">
            <a:avLst/>
          </a:prstGeom>
          <a:noFill/>
          <a:ln>
            <a:noFill/>
          </a:ln>
        </p:spPr>
      </p:pic>
      <p:sp>
        <p:nvSpPr>
          <p:cNvPr id="223" name="Google Shape;223;p33"/>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Bill Feng		 20</a:t>
            </a:r>
            <a:endParaRPr>
              <a:solidFill>
                <a:srgbClr val="FFFFFF"/>
              </a:solidFill>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AssetTiger Setting/Customization</a:t>
            </a:r>
            <a:endParaRPr/>
          </a:p>
        </p:txBody>
      </p:sp>
      <p:sp>
        <p:nvSpPr>
          <p:cNvPr id="229" name="Google Shape;22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30" name="Google Shape;230;p34"/>
          <p:cNvPicPr preferRelativeResize="0"/>
          <p:nvPr/>
        </p:nvPicPr>
        <p:blipFill>
          <a:blip r:embed="rId3">
            <a:alphaModFix/>
          </a:blip>
          <a:stretch>
            <a:fillRect/>
          </a:stretch>
        </p:blipFill>
        <p:spPr>
          <a:xfrm>
            <a:off x="223470" y="1017726"/>
            <a:ext cx="8697055" cy="4125775"/>
          </a:xfrm>
          <a:prstGeom prst="rect">
            <a:avLst/>
          </a:prstGeom>
          <a:noFill/>
          <a:ln>
            <a:noFill/>
          </a:ln>
        </p:spPr>
      </p:pic>
      <p:pic>
        <p:nvPicPr>
          <p:cNvPr id="231" name="Google Shape;231;p34"/>
          <p:cNvPicPr preferRelativeResize="0"/>
          <p:nvPr/>
        </p:nvPicPr>
        <p:blipFill>
          <a:blip r:embed="rId4">
            <a:alphaModFix/>
          </a:blip>
          <a:stretch>
            <a:fillRect/>
          </a:stretch>
        </p:blipFill>
        <p:spPr>
          <a:xfrm>
            <a:off x="5891925" y="445025"/>
            <a:ext cx="2940385" cy="4125776"/>
          </a:xfrm>
          <a:prstGeom prst="rect">
            <a:avLst/>
          </a:prstGeom>
          <a:noFill/>
          <a:ln>
            <a:noFill/>
          </a:ln>
        </p:spPr>
      </p:pic>
      <p:sp>
        <p:nvSpPr>
          <p:cNvPr id="232" name="Google Shape;232;p34"/>
          <p:cNvSpPr txBox="1"/>
          <p:nvPr/>
        </p:nvSpPr>
        <p:spPr>
          <a:xfrm>
            <a:off x="7246100" y="4703625"/>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Bill Feng		21</a:t>
            </a:r>
            <a:endParaRPr>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Asset column customization</a:t>
            </a:r>
            <a:endParaRPr/>
          </a:p>
        </p:txBody>
      </p:sp>
      <p:sp>
        <p:nvSpPr>
          <p:cNvPr id="238" name="Google Shape;238;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39" name="Google Shape;239;p35"/>
          <p:cNvPicPr preferRelativeResize="0"/>
          <p:nvPr/>
        </p:nvPicPr>
        <p:blipFill>
          <a:blip r:embed="rId3">
            <a:alphaModFix/>
          </a:blip>
          <a:stretch>
            <a:fillRect/>
          </a:stretch>
        </p:blipFill>
        <p:spPr>
          <a:xfrm>
            <a:off x="831000" y="1152475"/>
            <a:ext cx="7481996" cy="3991026"/>
          </a:xfrm>
          <a:prstGeom prst="rect">
            <a:avLst/>
          </a:prstGeom>
          <a:noFill/>
          <a:ln>
            <a:noFill/>
          </a:ln>
        </p:spPr>
      </p:pic>
      <p:sp>
        <p:nvSpPr>
          <p:cNvPr id="240" name="Google Shape;240;p35"/>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Bill Feng		 </a:t>
            </a:r>
            <a:r>
              <a:rPr lang="en">
                <a:solidFill>
                  <a:srgbClr val="FFFFFF"/>
                </a:solidFill>
                <a:latin typeface="Average"/>
                <a:ea typeface="Average"/>
                <a:cs typeface="Average"/>
                <a:sym typeface="Average"/>
              </a:rPr>
              <a:t>22</a:t>
            </a:r>
            <a:endParaRPr>
              <a:solidFill>
                <a:srgbClr val="FFFFFF"/>
              </a:solidFill>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Setting</a:t>
            </a:r>
            <a:endParaRPr/>
          </a:p>
        </p:txBody>
      </p:sp>
      <p:sp>
        <p:nvSpPr>
          <p:cNvPr id="246" name="Google Shape;246;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7" name="Google Shape;247;p36"/>
          <p:cNvPicPr preferRelativeResize="0"/>
          <p:nvPr/>
        </p:nvPicPr>
        <p:blipFill>
          <a:blip r:embed="rId3">
            <a:alphaModFix/>
          </a:blip>
          <a:stretch>
            <a:fillRect/>
          </a:stretch>
        </p:blipFill>
        <p:spPr>
          <a:xfrm>
            <a:off x="145175" y="1658900"/>
            <a:ext cx="4873201" cy="3192775"/>
          </a:xfrm>
          <a:prstGeom prst="rect">
            <a:avLst/>
          </a:prstGeom>
          <a:noFill/>
          <a:ln>
            <a:noFill/>
          </a:ln>
        </p:spPr>
      </p:pic>
      <p:pic>
        <p:nvPicPr>
          <p:cNvPr id="248" name="Google Shape;248;p36"/>
          <p:cNvPicPr preferRelativeResize="0"/>
          <p:nvPr/>
        </p:nvPicPr>
        <p:blipFill>
          <a:blip r:embed="rId4">
            <a:alphaModFix/>
          </a:blip>
          <a:stretch>
            <a:fillRect/>
          </a:stretch>
        </p:blipFill>
        <p:spPr>
          <a:xfrm>
            <a:off x="2609050" y="445025"/>
            <a:ext cx="6223249" cy="2879550"/>
          </a:xfrm>
          <a:prstGeom prst="rect">
            <a:avLst/>
          </a:prstGeom>
          <a:noFill/>
          <a:ln>
            <a:noFill/>
          </a:ln>
        </p:spPr>
      </p:pic>
      <p:sp>
        <p:nvSpPr>
          <p:cNvPr id="249" name="Google Shape;249;p36"/>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Bill Feng		 23</a:t>
            </a:r>
            <a:endParaRPr>
              <a:solidFill>
                <a:srgbClr val="FFFFFF"/>
              </a:solidFill>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Report</a:t>
            </a:r>
            <a:endParaRPr/>
          </a:p>
        </p:txBody>
      </p:sp>
      <p:sp>
        <p:nvSpPr>
          <p:cNvPr id="255" name="Google Shape;255;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56" name="Google Shape;256;p37"/>
          <p:cNvPicPr preferRelativeResize="0"/>
          <p:nvPr/>
        </p:nvPicPr>
        <p:blipFill>
          <a:blip r:embed="rId3">
            <a:alphaModFix/>
          </a:blip>
          <a:stretch>
            <a:fillRect/>
          </a:stretch>
        </p:blipFill>
        <p:spPr>
          <a:xfrm>
            <a:off x="0" y="1152466"/>
            <a:ext cx="9143998" cy="3914118"/>
          </a:xfrm>
          <a:prstGeom prst="rect">
            <a:avLst/>
          </a:prstGeom>
          <a:noFill/>
          <a:ln>
            <a:noFill/>
          </a:ln>
        </p:spPr>
      </p:pic>
      <p:sp>
        <p:nvSpPr>
          <p:cNvPr id="257" name="Google Shape;257;p37"/>
          <p:cNvSpPr/>
          <p:nvPr/>
        </p:nvSpPr>
        <p:spPr>
          <a:xfrm>
            <a:off x="1042600" y="1376225"/>
            <a:ext cx="1584750" cy="222425"/>
          </a:xfrm>
          <a:custGeom>
            <a:avLst/>
            <a:gdLst/>
            <a:ahLst/>
            <a:cxnLst/>
            <a:rect l="l" t="t" r="r" b="b"/>
            <a:pathLst>
              <a:path w="63390" h="8897" extrusionOk="0">
                <a:moveTo>
                  <a:pt x="0" y="0"/>
                </a:moveTo>
                <a:lnTo>
                  <a:pt x="63390" y="0"/>
                </a:lnTo>
                <a:lnTo>
                  <a:pt x="63390" y="8897"/>
                </a:lnTo>
                <a:lnTo>
                  <a:pt x="0" y="8897"/>
                </a:lnTo>
                <a:close/>
              </a:path>
            </a:pathLst>
          </a:custGeom>
          <a:noFill/>
          <a:ln w="9525" cap="flat" cmpd="sng">
            <a:solidFill>
              <a:srgbClr val="FF0000"/>
            </a:solidFill>
            <a:prstDash val="solid"/>
            <a:round/>
            <a:headEnd type="none" w="med" len="med"/>
            <a:tailEnd type="none" w="med" len="med"/>
          </a:ln>
        </p:spPr>
      </p:sp>
      <p:sp>
        <p:nvSpPr>
          <p:cNvPr id="258" name="Google Shape;258;p37"/>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Bill Feng		 24</a:t>
            </a:r>
            <a:endParaRPr>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 and Export</a:t>
            </a:r>
            <a:endParaRPr/>
          </a:p>
        </p:txBody>
      </p:sp>
      <p:sp>
        <p:nvSpPr>
          <p:cNvPr id="264" name="Google Shape;26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65" name="Google Shape;265;p38"/>
          <p:cNvPicPr preferRelativeResize="0"/>
          <p:nvPr/>
        </p:nvPicPr>
        <p:blipFill>
          <a:blip r:embed="rId3">
            <a:alphaModFix/>
          </a:blip>
          <a:stretch>
            <a:fillRect/>
          </a:stretch>
        </p:blipFill>
        <p:spPr>
          <a:xfrm>
            <a:off x="0" y="1152475"/>
            <a:ext cx="4791766" cy="3991024"/>
          </a:xfrm>
          <a:prstGeom prst="rect">
            <a:avLst/>
          </a:prstGeom>
          <a:noFill/>
          <a:ln>
            <a:noFill/>
          </a:ln>
        </p:spPr>
      </p:pic>
      <p:pic>
        <p:nvPicPr>
          <p:cNvPr id="266" name="Google Shape;266;p38"/>
          <p:cNvPicPr preferRelativeResize="0"/>
          <p:nvPr/>
        </p:nvPicPr>
        <p:blipFill>
          <a:blip r:embed="rId4">
            <a:alphaModFix/>
          </a:blip>
          <a:stretch>
            <a:fillRect/>
          </a:stretch>
        </p:blipFill>
        <p:spPr>
          <a:xfrm>
            <a:off x="3861383" y="1152475"/>
            <a:ext cx="5282615" cy="3991025"/>
          </a:xfrm>
          <a:prstGeom prst="rect">
            <a:avLst/>
          </a:prstGeom>
          <a:noFill/>
          <a:ln>
            <a:noFill/>
          </a:ln>
        </p:spPr>
      </p:pic>
      <p:sp>
        <p:nvSpPr>
          <p:cNvPr id="267" name="Google Shape;267;p38"/>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Bill Feng		 25</a:t>
            </a:r>
            <a:endParaRPr>
              <a:latin typeface="Average"/>
              <a:ea typeface="Average"/>
              <a:cs typeface="Average"/>
              <a:sym typeface="Averag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D9D9D9"/>
                </a:solidFill>
              </a:rPr>
              <a:t>Documentation</a:t>
            </a:r>
            <a:endParaRPr>
              <a:solidFill>
                <a:srgbClr val="D9D9D9"/>
              </a:solidFill>
            </a:endParaRPr>
          </a:p>
        </p:txBody>
      </p:sp>
      <p:sp>
        <p:nvSpPr>
          <p:cNvPr id="273" name="Google Shape;273;p39"/>
          <p:cNvSpPr txBox="1">
            <a:spLocks noGrp="1"/>
          </p:cNvSpPr>
          <p:nvPr>
            <p:ph type="body" idx="1"/>
          </p:nvPr>
        </p:nvSpPr>
        <p:spPr>
          <a:xfrm>
            <a:off x="311700" y="1152475"/>
            <a:ext cx="8520600" cy="34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u="sng">
                <a:solidFill>
                  <a:srgbClr val="000000"/>
                </a:solidFill>
                <a:hlinkClick r:id="rId3"/>
              </a:rPr>
              <a:t>https://docs.google.com/document/d/1EzevkQP_5L-zhBwB1niBoGt5FkZJeVuzRXN-3kXGXM8/edit?usp=sharing</a:t>
            </a:r>
            <a:endParaRPr sz="2400">
              <a:solidFill>
                <a:srgbClr val="000000"/>
              </a:solidFill>
            </a:endParaRPr>
          </a:p>
          <a:p>
            <a:pPr marL="0" lvl="0" indent="0" algn="l" rtl="0">
              <a:spcBef>
                <a:spcPts val="1600"/>
              </a:spcBef>
              <a:spcAft>
                <a:spcPts val="1600"/>
              </a:spcAft>
              <a:buNone/>
            </a:pPr>
            <a:endParaRPr sz="2400">
              <a:solidFill>
                <a:srgbClr val="000000"/>
              </a:solidFill>
            </a:endParaRPr>
          </a:p>
        </p:txBody>
      </p:sp>
      <p:sp>
        <p:nvSpPr>
          <p:cNvPr id="274" name="Google Shape;274;p39"/>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Bill Feng		 26</a:t>
            </a:r>
            <a:endParaRPr>
              <a:solidFill>
                <a:srgbClr val="FFFFFF"/>
              </a:solidFill>
              <a:latin typeface="Average"/>
              <a:ea typeface="Average"/>
              <a:cs typeface="Average"/>
              <a:sym typeface="Averag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Lessons Learned</a:t>
            </a:r>
            <a:endParaRPr/>
          </a:p>
        </p:txBody>
      </p:sp>
      <p:sp>
        <p:nvSpPr>
          <p:cNvPr id="280" name="Google Shape;280;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Importance of weekly meeting. </a:t>
            </a:r>
            <a:endParaRPr/>
          </a:p>
          <a:p>
            <a:pPr marL="457200" lvl="0" indent="-342900" algn="l" rtl="0">
              <a:spcBef>
                <a:spcPts val="0"/>
              </a:spcBef>
              <a:spcAft>
                <a:spcPts val="0"/>
              </a:spcAft>
              <a:buSzPts val="1800"/>
              <a:buChar char="●"/>
            </a:pPr>
            <a:r>
              <a:rPr lang="en"/>
              <a:t>Importance of effective communication with project sponsor. </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Importance of document and consolidate all meeting note early. </a:t>
            </a:r>
            <a:endParaRPr/>
          </a:p>
          <a:p>
            <a:pPr marL="457200" lvl="0" indent="-342900" algn="l" rtl="0">
              <a:spcBef>
                <a:spcPts val="0"/>
              </a:spcBef>
              <a:spcAft>
                <a:spcPts val="0"/>
              </a:spcAft>
              <a:buSzPts val="1800"/>
              <a:buChar char="●"/>
            </a:pPr>
            <a:r>
              <a:rPr lang="en"/>
              <a:t>Importance of scheduling more time on research for each person.</a:t>
            </a:r>
            <a:endParaRPr/>
          </a:p>
          <a:p>
            <a:pPr marL="457200" lvl="0" indent="-342900" algn="l" rtl="0">
              <a:spcBef>
                <a:spcPts val="0"/>
              </a:spcBef>
              <a:spcAft>
                <a:spcPts val="0"/>
              </a:spcAft>
              <a:buSzPts val="1800"/>
              <a:buChar char="●"/>
            </a:pPr>
            <a:r>
              <a:rPr lang="en"/>
              <a:t>Importance of take advantage of the binder checklist.</a:t>
            </a:r>
            <a:endParaRPr/>
          </a:p>
        </p:txBody>
      </p:sp>
      <p:sp>
        <p:nvSpPr>
          <p:cNvPr id="281" name="Google Shape;281;p40"/>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Bill Feng		 27</a:t>
            </a:r>
            <a:endParaRPr>
              <a:solidFill>
                <a:srgbClr val="FFFFFF"/>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Background</a:t>
            </a:r>
            <a:endParaRPr/>
          </a:p>
        </p:txBody>
      </p:sp>
      <p:sp>
        <p:nvSpPr>
          <p:cNvPr id="74" name="Google Shape;74;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chemeClr val="dk1"/>
                </a:solidFill>
              </a:rPr>
              <a:t>Sponsor:</a:t>
            </a:r>
            <a:r>
              <a:rPr lang="en"/>
              <a:t> </a:t>
            </a:r>
            <a:endParaRPr/>
          </a:p>
          <a:p>
            <a:pPr marL="457200" lvl="0" indent="457200" algn="l" rtl="0">
              <a:lnSpc>
                <a:spcPct val="100000"/>
              </a:lnSpc>
              <a:spcBef>
                <a:spcPts val="0"/>
              </a:spcBef>
              <a:spcAft>
                <a:spcPts val="0"/>
              </a:spcAft>
              <a:buNone/>
            </a:pPr>
            <a:r>
              <a:rPr lang="en"/>
              <a:t>Liz Gonzalez</a:t>
            </a:r>
            <a:endParaRPr/>
          </a:p>
          <a:p>
            <a:pPr marL="1200150" lvl="0" indent="0" algn="l" rtl="0">
              <a:lnSpc>
                <a:spcPct val="100000"/>
              </a:lnSpc>
              <a:spcBef>
                <a:spcPts val="0"/>
              </a:spcBef>
              <a:spcAft>
                <a:spcPts val="0"/>
              </a:spcAft>
              <a:buNone/>
            </a:pPr>
            <a:r>
              <a:rPr lang="en"/>
              <a:t>Director of the Campbell Union School District (CUSD) Extensions Department</a:t>
            </a:r>
            <a:endParaRPr/>
          </a:p>
          <a:p>
            <a:pPr marL="1200150" lvl="0" indent="0" algn="l" rtl="0">
              <a:lnSpc>
                <a:spcPct val="100000"/>
              </a:lnSpc>
              <a:spcBef>
                <a:spcPts val="0"/>
              </a:spcBef>
              <a:spcAft>
                <a:spcPts val="0"/>
              </a:spcAft>
              <a:buNone/>
            </a:pPr>
            <a:endParaRPr/>
          </a:p>
          <a:p>
            <a:pPr marL="120015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sz="2400">
                <a:solidFill>
                  <a:schemeClr val="dk1"/>
                </a:solidFill>
              </a:rPr>
              <a:t>Problem Statement:</a:t>
            </a:r>
            <a:endParaRPr sz="2400">
              <a:solidFill>
                <a:schemeClr val="dk1"/>
              </a:solidFill>
            </a:endParaRPr>
          </a:p>
          <a:p>
            <a:pPr marL="914400" lvl="0" indent="0" algn="l" rtl="0">
              <a:lnSpc>
                <a:spcPct val="100000"/>
              </a:lnSpc>
              <a:spcBef>
                <a:spcPts val="0"/>
              </a:spcBef>
              <a:spcAft>
                <a:spcPts val="0"/>
              </a:spcAft>
              <a:buNone/>
            </a:pPr>
            <a:r>
              <a:rPr lang="en"/>
              <a:t>There is currently </a:t>
            </a:r>
            <a:r>
              <a:rPr lang="en" i="1"/>
              <a:t>no </a:t>
            </a:r>
            <a:r>
              <a:rPr lang="en"/>
              <a:t>inventory management system in place for the CUSD theater department.</a:t>
            </a:r>
            <a:endParaRPr/>
          </a:p>
          <a:p>
            <a:pPr marL="914400" lvl="0" indent="0" algn="l" rtl="0">
              <a:lnSpc>
                <a:spcPct val="100000"/>
              </a:lnSpc>
              <a:spcBef>
                <a:spcPts val="0"/>
              </a:spcBef>
              <a:spcAft>
                <a:spcPts val="0"/>
              </a:spcAft>
              <a:buNone/>
            </a:pPr>
            <a:endParaRPr/>
          </a:p>
          <a:p>
            <a:pPr marL="914400" lvl="0" indent="0" algn="l" rtl="0">
              <a:lnSpc>
                <a:spcPct val="100000"/>
              </a:lnSpc>
              <a:spcBef>
                <a:spcPts val="0"/>
              </a:spcBef>
              <a:spcAft>
                <a:spcPts val="0"/>
              </a:spcAft>
              <a:buNone/>
            </a:pPr>
            <a:r>
              <a:rPr lang="en"/>
              <a:t>Staff does not know what they have or where it is.</a:t>
            </a:r>
            <a:endParaRPr/>
          </a:p>
        </p:txBody>
      </p:sp>
      <p:sp>
        <p:nvSpPr>
          <p:cNvPr id="75" name="Google Shape;75;p15"/>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Nick Batista 	2</a:t>
            </a:r>
            <a:endParaRPr>
              <a:solidFill>
                <a:srgbClr val="FFFFFF"/>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Purpose</a:t>
            </a:r>
            <a:endParaRPr/>
          </a:p>
        </p:txBody>
      </p:sp>
      <p:sp>
        <p:nvSpPr>
          <p:cNvPr id="81" name="Google Shape;81;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To develop and implement an Inventory Management System, allowing the extension department to:</a:t>
            </a:r>
            <a:endParaRPr sz="2400"/>
          </a:p>
          <a:p>
            <a:pPr marL="457200" lvl="0" indent="-381000" algn="l" rtl="0">
              <a:spcBef>
                <a:spcPts val="1600"/>
              </a:spcBef>
              <a:spcAft>
                <a:spcPts val="0"/>
              </a:spcAft>
              <a:buSzPts val="2400"/>
              <a:buChar char="●"/>
            </a:pPr>
            <a:r>
              <a:rPr lang="en" sz="2400"/>
              <a:t>Track the theater’s physical assets (costumes, equipment)</a:t>
            </a:r>
            <a:endParaRPr sz="2400"/>
          </a:p>
          <a:p>
            <a:pPr marL="457200" lvl="0" indent="-381000" algn="l" rtl="0">
              <a:spcBef>
                <a:spcPts val="0"/>
              </a:spcBef>
              <a:spcAft>
                <a:spcPts val="0"/>
              </a:spcAft>
              <a:buSzPts val="2400"/>
              <a:buChar char="●"/>
            </a:pPr>
            <a:r>
              <a:rPr lang="en" sz="2400"/>
              <a:t>Reserve assets remotely and in bulk</a:t>
            </a:r>
            <a:endParaRPr sz="2400"/>
          </a:p>
          <a:p>
            <a:pPr marL="457200" lvl="0" indent="-381000" algn="l" rtl="0">
              <a:spcBef>
                <a:spcPts val="0"/>
              </a:spcBef>
              <a:spcAft>
                <a:spcPts val="0"/>
              </a:spcAft>
              <a:buSzPts val="2400"/>
              <a:buChar char="●"/>
            </a:pPr>
            <a:r>
              <a:rPr lang="en" sz="2400"/>
              <a:t>Check assets out to specific people (typically parents)</a:t>
            </a:r>
            <a:endParaRPr sz="2400"/>
          </a:p>
        </p:txBody>
      </p:sp>
      <p:sp>
        <p:nvSpPr>
          <p:cNvPr id="82" name="Google Shape;82;p16"/>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Nick Batista 	3</a:t>
            </a:r>
            <a:endParaRPr>
              <a:solidFill>
                <a:srgbClr val="FFFFFF"/>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Requirements</a:t>
            </a:r>
            <a:endParaRPr/>
          </a:p>
        </p:txBody>
      </p:sp>
      <p:sp>
        <p:nvSpPr>
          <p:cNvPr id="88" name="Google Shape;8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The completed project must:</a:t>
            </a:r>
            <a:endParaRPr sz="2400"/>
          </a:p>
          <a:p>
            <a:pPr marL="457200" lvl="0" indent="-342900" algn="l" rtl="0">
              <a:spcBef>
                <a:spcPts val="1600"/>
              </a:spcBef>
              <a:spcAft>
                <a:spcPts val="0"/>
              </a:spcAft>
              <a:buSzPts val="1800"/>
              <a:buChar char="●"/>
            </a:pPr>
            <a:r>
              <a:rPr lang="en"/>
              <a:t>Store asset information (costume size, location, etc.)</a:t>
            </a:r>
            <a:endParaRPr/>
          </a:p>
          <a:p>
            <a:pPr marL="457200" lvl="0" indent="-342900" algn="l" rtl="0">
              <a:spcBef>
                <a:spcPts val="0"/>
              </a:spcBef>
              <a:spcAft>
                <a:spcPts val="0"/>
              </a:spcAft>
              <a:buSzPts val="1800"/>
              <a:buChar char="●"/>
            </a:pPr>
            <a:r>
              <a:rPr lang="en"/>
              <a:t>Be accessible online, to several people at once</a:t>
            </a:r>
            <a:endParaRPr/>
          </a:p>
          <a:p>
            <a:pPr marL="457200" lvl="0" indent="-342900" algn="l" rtl="0">
              <a:spcBef>
                <a:spcPts val="0"/>
              </a:spcBef>
              <a:spcAft>
                <a:spcPts val="0"/>
              </a:spcAft>
              <a:buSzPts val="1800"/>
              <a:buChar char="●"/>
            </a:pPr>
            <a:r>
              <a:rPr lang="en"/>
              <a:t>Allow for asset reservations</a:t>
            </a:r>
            <a:endParaRPr/>
          </a:p>
          <a:p>
            <a:pPr marL="457200" lvl="0" indent="-342900" algn="l" rtl="0">
              <a:spcBef>
                <a:spcPts val="0"/>
              </a:spcBef>
              <a:spcAft>
                <a:spcPts val="0"/>
              </a:spcAft>
              <a:buSzPts val="1800"/>
              <a:buChar char="●"/>
            </a:pPr>
            <a:r>
              <a:rPr lang="en"/>
              <a:t>Allow for bulk check-out of assets</a:t>
            </a:r>
            <a:endParaRPr/>
          </a:p>
          <a:p>
            <a:pPr marL="457200" lvl="0" indent="-342900" algn="l" rtl="0">
              <a:spcBef>
                <a:spcPts val="0"/>
              </a:spcBef>
              <a:spcAft>
                <a:spcPts val="0"/>
              </a:spcAft>
              <a:buSzPts val="1800"/>
              <a:buChar char="●"/>
            </a:pPr>
            <a:r>
              <a:rPr lang="en"/>
              <a:t>Be searchable</a:t>
            </a:r>
            <a:endParaRPr/>
          </a:p>
          <a:p>
            <a:pPr marL="0" lvl="0" indent="0" algn="l" rtl="0">
              <a:spcBef>
                <a:spcPts val="1600"/>
              </a:spcBef>
              <a:spcAft>
                <a:spcPts val="0"/>
              </a:spcAft>
              <a:buNone/>
            </a:pPr>
            <a:endParaRPr/>
          </a:p>
          <a:p>
            <a:pPr marL="0" lvl="0" indent="0" algn="l" rtl="0">
              <a:spcBef>
                <a:spcPts val="1600"/>
              </a:spcBef>
              <a:spcAft>
                <a:spcPts val="0"/>
              </a:spcAft>
              <a:buNone/>
            </a:pPr>
            <a:r>
              <a:rPr lang="en" sz="2400"/>
              <a:t>Requirements were obtained through sponsor interview</a:t>
            </a:r>
            <a:endParaRPr sz="2400"/>
          </a:p>
          <a:p>
            <a:pPr marL="0" lvl="0" indent="0" algn="l" rtl="0">
              <a:spcBef>
                <a:spcPts val="1600"/>
              </a:spcBef>
              <a:spcAft>
                <a:spcPts val="1600"/>
              </a:spcAft>
              <a:buNone/>
            </a:pPr>
            <a:endParaRPr sz="2400"/>
          </a:p>
        </p:txBody>
      </p:sp>
      <p:sp>
        <p:nvSpPr>
          <p:cNvPr id="89" name="Google Shape;89;p17"/>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Nick Batista 	4</a:t>
            </a:r>
            <a:endParaRPr>
              <a:solidFill>
                <a:srgbClr val="FFFFFF"/>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Stakeholders</a:t>
            </a:r>
            <a:endParaRPr/>
          </a:p>
        </p:txBody>
      </p:sp>
      <p:graphicFrame>
        <p:nvGraphicFramePr>
          <p:cNvPr id="95" name="Google Shape;95;p18"/>
          <p:cNvGraphicFramePr/>
          <p:nvPr/>
        </p:nvGraphicFramePr>
        <p:xfrm>
          <a:off x="383613" y="1017725"/>
          <a:ext cx="3000000" cy="3000000"/>
        </p:xfrm>
        <a:graphic>
          <a:graphicData uri="http://schemas.openxmlformats.org/drawingml/2006/table">
            <a:tbl>
              <a:tblPr>
                <a:noFill/>
                <a:tableStyleId>{5BA3EE4E-C0BF-4F8B-9E46-0E8541F4F275}</a:tableStyleId>
              </a:tblPr>
              <a:tblGrid>
                <a:gridCol w="1199575">
                  <a:extLst>
                    <a:ext uri="{9D8B030D-6E8A-4147-A177-3AD203B41FA5}">
                      <a16:colId xmlns:a16="http://schemas.microsoft.com/office/drawing/2014/main" val="20000"/>
                    </a:ext>
                  </a:extLst>
                </a:gridCol>
                <a:gridCol w="2316525">
                  <a:extLst>
                    <a:ext uri="{9D8B030D-6E8A-4147-A177-3AD203B41FA5}">
                      <a16:colId xmlns:a16="http://schemas.microsoft.com/office/drawing/2014/main" val="20001"/>
                    </a:ext>
                  </a:extLst>
                </a:gridCol>
                <a:gridCol w="4860675">
                  <a:extLst>
                    <a:ext uri="{9D8B030D-6E8A-4147-A177-3AD203B41FA5}">
                      <a16:colId xmlns:a16="http://schemas.microsoft.com/office/drawing/2014/main" val="20002"/>
                    </a:ext>
                  </a:extLst>
                </a:gridCol>
              </a:tblGrid>
              <a:tr h="380575">
                <a:tc>
                  <a:txBody>
                    <a:bodyPr/>
                    <a:lstStyle/>
                    <a:p>
                      <a:pPr marL="0" lvl="0" indent="0" algn="l" rtl="0">
                        <a:spcBef>
                          <a:spcPts val="0"/>
                        </a:spcBef>
                        <a:spcAft>
                          <a:spcPts val="0"/>
                        </a:spcAft>
                        <a:buNone/>
                      </a:pPr>
                      <a:r>
                        <a:rPr lang="en">
                          <a:solidFill>
                            <a:schemeClr val="dk1"/>
                          </a:solidFill>
                        </a:rPr>
                        <a:t>Name</a:t>
                      </a: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a:solidFill>
                            <a:schemeClr val="dk1"/>
                          </a:solidFill>
                        </a:rPr>
                        <a:t>Position</a:t>
                      </a: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a:solidFill>
                            <a:schemeClr val="dk1"/>
                          </a:solidFill>
                        </a:rPr>
                        <a:t>Responsibilities</a:t>
                      </a: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570425">
                <a:tc>
                  <a:txBody>
                    <a:bodyPr/>
                    <a:lstStyle/>
                    <a:p>
                      <a:pPr marL="0" lvl="0" indent="0" algn="l" rtl="0">
                        <a:spcBef>
                          <a:spcPts val="0"/>
                        </a:spcBef>
                        <a:spcAft>
                          <a:spcPts val="0"/>
                        </a:spcAft>
                        <a:buNone/>
                      </a:pPr>
                      <a:r>
                        <a:rPr lang="en" sz="1200"/>
                        <a:t>Nick Batista</a:t>
                      </a:r>
                      <a:endParaRPr sz="12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 sz="1200"/>
                        <a:t>Project Manager</a:t>
                      </a:r>
                      <a:endParaRPr sz="12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 sz="1200"/>
                        <a:t>Directed the team’s efforts and resources; acted as intermediary between team and project sponsor.</a:t>
                      </a:r>
                      <a:endParaRPr sz="12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570425">
                <a:tc>
                  <a:txBody>
                    <a:bodyPr/>
                    <a:lstStyle/>
                    <a:p>
                      <a:pPr marL="0" lvl="0" indent="0" algn="l" rtl="0">
                        <a:spcBef>
                          <a:spcPts val="0"/>
                        </a:spcBef>
                        <a:spcAft>
                          <a:spcPts val="0"/>
                        </a:spcAft>
                        <a:buNone/>
                      </a:pPr>
                      <a:r>
                        <a:rPr lang="en" sz="1200"/>
                        <a:t>Wen Jin</a:t>
                      </a:r>
                      <a:endParaRPr sz="12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 sz="1200"/>
                        <a:t>Analyst</a:t>
                      </a:r>
                      <a:endParaRPr sz="12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 sz="1200"/>
                        <a:t>Created project schedule; worked with sponsor to establish project requirements</a:t>
                      </a:r>
                      <a:endParaRPr sz="12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570425">
                <a:tc>
                  <a:txBody>
                    <a:bodyPr/>
                    <a:lstStyle/>
                    <a:p>
                      <a:pPr marL="0" lvl="0" indent="0" algn="l" rtl="0">
                        <a:spcBef>
                          <a:spcPts val="0"/>
                        </a:spcBef>
                        <a:spcAft>
                          <a:spcPts val="0"/>
                        </a:spcAft>
                        <a:buNone/>
                      </a:pPr>
                      <a:r>
                        <a:rPr lang="en" sz="1200"/>
                        <a:t>Bill Feng</a:t>
                      </a:r>
                      <a:endParaRPr sz="12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 sz="1200"/>
                        <a:t>Developer</a:t>
                      </a:r>
                      <a:endParaRPr sz="12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 sz="1200"/>
                        <a:t>Implemented our chosen technology to satisfy the system requirements</a:t>
                      </a:r>
                      <a:endParaRPr sz="12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570425">
                <a:tc>
                  <a:txBody>
                    <a:bodyPr/>
                    <a:lstStyle/>
                    <a:p>
                      <a:pPr marL="0" lvl="0" indent="0" algn="l" rtl="0">
                        <a:spcBef>
                          <a:spcPts val="0"/>
                        </a:spcBef>
                        <a:spcAft>
                          <a:spcPts val="0"/>
                        </a:spcAft>
                        <a:buNone/>
                      </a:pPr>
                      <a:r>
                        <a:rPr lang="en" sz="1200"/>
                        <a:t>Jaspreet Summan</a:t>
                      </a:r>
                      <a:endParaRPr sz="12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 sz="1200"/>
                        <a:t>Researcher</a:t>
                      </a:r>
                      <a:endParaRPr sz="12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 sz="1200"/>
                        <a:t>Researched different technologies that would be useful in developing the inventory system</a:t>
                      </a:r>
                      <a:endParaRPr sz="12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4"/>
                  </a:ext>
                </a:extLst>
              </a:tr>
              <a:tr h="570425">
                <a:tc>
                  <a:txBody>
                    <a:bodyPr/>
                    <a:lstStyle/>
                    <a:p>
                      <a:pPr marL="0" lvl="0" indent="0" algn="l" rtl="0">
                        <a:spcBef>
                          <a:spcPts val="0"/>
                        </a:spcBef>
                        <a:spcAft>
                          <a:spcPts val="0"/>
                        </a:spcAft>
                        <a:buNone/>
                      </a:pPr>
                      <a:r>
                        <a:rPr lang="en" sz="1200"/>
                        <a:t>Liz Gonzalez</a:t>
                      </a:r>
                      <a:endParaRPr sz="12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 sz="1200"/>
                        <a:t>Project Sponsor, Director of CUSD Extensions Dept.</a:t>
                      </a:r>
                      <a:endParaRPr sz="12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 sz="1200"/>
                        <a:t>Worked with the team to establish project requirements; tested the system in development</a:t>
                      </a:r>
                      <a:endParaRPr sz="12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5"/>
                  </a:ext>
                </a:extLst>
              </a:tr>
              <a:tr h="570425">
                <a:tc>
                  <a:txBody>
                    <a:bodyPr/>
                    <a:lstStyle/>
                    <a:p>
                      <a:pPr marL="0" lvl="0" indent="0" algn="l" rtl="0">
                        <a:spcBef>
                          <a:spcPts val="0"/>
                        </a:spcBef>
                        <a:spcAft>
                          <a:spcPts val="0"/>
                        </a:spcAft>
                        <a:buNone/>
                      </a:pPr>
                      <a:r>
                        <a:rPr lang="en" sz="1200"/>
                        <a:t>Larry Gee</a:t>
                      </a:r>
                      <a:endParaRPr sz="12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 sz="1200"/>
                        <a:t>Project Champion, Professor</a:t>
                      </a:r>
                      <a:endParaRPr sz="12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 sz="1200"/>
                        <a:t>Provided the team with information &amp; guidance throughout the project lifespan</a:t>
                      </a:r>
                      <a:endParaRPr sz="12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6"/>
                  </a:ext>
                </a:extLst>
              </a:tr>
            </a:tbl>
          </a:graphicData>
        </a:graphic>
      </p:graphicFrame>
      <p:sp>
        <p:nvSpPr>
          <p:cNvPr id="96" name="Google Shape;96;p18"/>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verage"/>
                <a:ea typeface="Average"/>
                <a:cs typeface="Average"/>
                <a:sym typeface="Average"/>
              </a:rPr>
              <a:t>Nick Batista 	5</a:t>
            </a:r>
            <a:endParaRPr>
              <a:solidFill>
                <a:schemeClr val="dk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Dependencies and Constraints</a:t>
            </a:r>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400">
                <a:solidFill>
                  <a:schemeClr val="dk1"/>
                </a:solidFill>
              </a:rPr>
              <a:t>Scope: </a:t>
            </a:r>
            <a:r>
              <a:rPr lang="en"/>
              <a:t>Must satisfy the given requirements, accomplishing the project’s purpose</a:t>
            </a:r>
            <a:endParaRPr/>
          </a:p>
          <a:p>
            <a:pPr marL="0" lvl="0" indent="0" algn="l" rtl="0">
              <a:lnSpc>
                <a:spcPct val="100000"/>
              </a:lnSpc>
              <a:spcBef>
                <a:spcPts val="0"/>
              </a:spcBef>
              <a:spcAft>
                <a:spcPts val="0"/>
              </a:spcAft>
              <a:buNone/>
            </a:pPr>
            <a:r>
              <a:rPr lang="en"/>
              <a:t>		  </a:t>
            </a:r>
            <a:r>
              <a:rPr lang="en" u="sng"/>
              <a:t>Deliverables</a:t>
            </a:r>
            <a:endParaRPr u="sng"/>
          </a:p>
          <a:p>
            <a:pPr marL="1428750" lvl="0" indent="-342900" algn="l" rtl="0">
              <a:spcBef>
                <a:spcPts val="0"/>
              </a:spcBef>
              <a:spcAft>
                <a:spcPts val="0"/>
              </a:spcAft>
              <a:buSzPts val="1800"/>
              <a:buChar char="●"/>
            </a:pPr>
            <a:r>
              <a:rPr lang="en"/>
              <a:t>a functional inventory management system</a:t>
            </a:r>
            <a:endParaRPr/>
          </a:p>
          <a:p>
            <a:pPr marL="1428750" lvl="0" indent="-342900" algn="l" rtl="0">
              <a:spcBef>
                <a:spcPts val="0"/>
              </a:spcBef>
              <a:spcAft>
                <a:spcPts val="0"/>
              </a:spcAft>
              <a:buSzPts val="1800"/>
              <a:buChar char="●"/>
            </a:pPr>
            <a:r>
              <a:rPr lang="en"/>
              <a:t>sufficient system documentation</a:t>
            </a:r>
            <a:endParaRPr sz="2400"/>
          </a:p>
          <a:p>
            <a:pPr marL="0" lvl="0" indent="0" algn="l" rtl="0">
              <a:spcBef>
                <a:spcPts val="1600"/>
              </a:spcBef>
              <a:spcAft>
                <a:spcPts val="0"/>
              </a:spcAft>
              <a:buNone/>
            </a:pPr>
            <a:r>
              <a:rPr lang="en" sz="2400">
                <a:solidFill>
                  <a:schemeClr val="dk1"/>
                </a:solidFill>
              </a:rPr>
              <a:t>Time: </a:t>
            </a:r>
            <a:r>
              <a:rPr lang="en"/>
              <a:t>Project must be completed between February 4th and April 23rd (80 days)</a:t>
            </a:r>
            <a:endParaRPr/>
          </a:p>
          <a:p>
            <a:pPr marL="0" lvl="0" indent="0" algn="l" rtl="0">
              <a:spcBef>
                <a:spcPts val="1600"/>
              </a:spcBef>
              <a:spcAft>
                <a:spcPts val="1600"/>
              </a:spcAft>
              <a:buNone/>
            </a:pPr>
            <a:r>
              <a:rPr lang="en" sz="2400">
                <a:solidFill>
                  <a:schemeClr val="dk1"/>
                </a:solidFill>
              </a:rPr>
              <a:t>Cost: </a:t>
            </a:r>
            <a:r>
              <a:rPr lang="en"/>
              <a:t>Project has a minimal budget—every expenditure must be approved by sponsor</a:t>
            </a:r>
            <a:endParaRPr/>
          </a:p>
        </p:txBody>
      </p:sp>
      <p:sp>
        <p:nvSpPr>
          <p:cNvPr id="103" name="Google Shape;103;p19"/>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Nick Batista 	6</a:t>
            </a:r>
            <a:endParaRPr>
              <a:solidFill>
                <a:srgbClr val="FFFFFF"/>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0" y="0"/>
            <a:ext cx="861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Milestones</a:t>
            </a:r>
            <a:endParaRPr/>
          </a:p>
        </p:txBody>
      </p:sp>
      <p:sp>
        <p:nvSpPr>
          <p:cNvPr id="109" name="Google Shape;109;p20"/>
          <p:cNvSpPr txBox="1">
            <a:spLocks noGrp="1"/>
          </p:cNvSpPr>
          <p:nvPr>
            <p:ph type="body" idx="1"/>
          </p:nvPr>
        </p:nvSpPr>
        <p:spPr>
          <a:xfrm>
            <a:off x="0" y="598050"/>
            <a:ext cx="9144000" cy="4482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graphicFrame>
        <p:nvGraphicFramePr>
          <p:cNvPr id="110" name="Google Shape;110;p20"/>
          <p:cNvGraphicFramePr/>
          <p:nvPr/>
        </p:nvGraphicFramePr>
        <p:xfrm>
          <a:off x="39025" y="681235"/>
          <a:ext cx="3000000" cy="3000000"/>
        </p:xfrm>
        <a:graphic>
          <a:graphicData uri="http://schemas.openxmlformats.org/drawingml/2006/table">
            <a:tbl>
              <a:tblPr>
                <a:noFill/>
                <a:tableStyleId>{5BA3EE4E-C0BF-4F8B-9E46-0E8541F4F275}</a:tableStyleId>
              </a:tblPr>
              <a:tblGrid>
                <a:gridCol w="2416125">
                  <a:extLst>
                    <a:ext uri="{9D8B030D-6E8A-4147-A177-3AD203B41FA5}">
                      <a16:colId xmlns:a16="http://schemas.microsoft.com/office/drawing/2014/main" val="20000"/>
                    </a:ext>
                  </a:extLst>
                </a:gridCol>
                <a:gridCol w="4449150">
                  <a:extLst>
                    <a:ext uri="{9D8B030D-6E8A-4147-A177-3AD203B41FA5}">
                      <a16:colId xmlns:a16="http://schemas.microsoft.com/office/drawing/2014/main" val="20001"/>
                    </a:ext>
                  </a:extLst>
                </a:gridCol>
                <a:gridCol w="1947700">
                  <a:extLst>
                    <a:ext uri="{9D8B030D-6E8A-4147-A177-3AD203B41FA5}">
                      <a16:colId xmlns:a16="http://schemas.microsoft.com/office/drawing/2014/main" val="20002"/>
                    </a:ext>
                  </a:extLst>
                </a:gridCol>
              </a:tblGrid>
              <a:tr h="479550">
                <a:tc>
                  <a:txBody>
                    <a:bodyPr/>
                    <a:lstStyle/>
                    <a:p>
                      <a:pPr marL="0" lvl="0" indent="0" algn="l" rtl="0">
                        <a:spcBef>
                          <a:spcPts val="0"/>
                        </a:spcBef>
                        <a:spcAft>
                          <a:spcPts val="0"/>
                        </a:spcAft>
                        <a:buNone/>
                      </a:pPr>
                      <a:r>
                        <a:rPr lang="en" sz="1800">
                          <a:solidFill>
                            <a:schemeClr val="dk1"/>
                          </a:solidFill>
                          <a:latin typeface="Oswald"/>
                          <a:ea typeface="Oswald"/>
                          <a:cs typeface="Oswald"/>
                          <a:sym typeface="Oswald"/>
                        </a:rPr>
                        <a:t>Phase</a:t>
                      </a:r>
                      <a:endParaRPr sz="1800"/>
                    </a:p>
                  </a:txBody>
                  <a:tcPr marL="91425" marR="91425" marT="91425" marB="91425"/>
                </a:tc>
                <a:tc>
                  <a:txBody>
                    <a:bodyPr/>
                    <a:lstStyle/>
                    <a:p>
                      <a:pPr marL="0" lvl="0" indent="0" algn="l" rtl="0">
                        <a:spcBef>
                          <a:spcPts val="0"/>
                        </a:spcBef>
                        <a:spcAft>
                          <a:spcPts val="0"/>
                        </a:spcAft>
                        <a:buNone/>
                      </a:pPr>
                      <a:r>
                        <a:rPr lang="en" sz="1800">
                          <a:solidFill>
                            <a:schemeClr val="dk1"/>
                          </a:solidFill>
                          <a:latin typeface="Oswald"/>
                          <a:ea typeface="Oswald"/>
                          <a:cs typeface="Oswald"/>
                          <a:sym typeface="Oswald"/>
                        </a:rPr>
                        <a:t>Milestone</a:t>
                      </a:r>
                      <a:endParaRPr sz="1800">
                        <a:solidFill>
                          <a:schemeClr val="dk1"/>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sz="1800">
                          <a:solidFill>
                            <a:schemeClr val="dk1"/>
                          </a:solidFill>
                          <a:latin typeface="Oswald"/>
                          <a:ea typeface="Oswald"/>
                          <a:cs typeface="Oswald"/>
                          <a:sym typeface="Oswald"/>
                        </a:rPr>
                        <a:t>Dates</a:t>
                      </a:r>
                      <a:endParaRPr sz="1800"/>
                    </a:p>
                  </a:txBody>
                  <a:tcPr marL="91425" marR="91425" marT="91425" marB="91425"/>
                </a:tc>
                <a:extLst>
                  <a:ext uri="{0D108BD9-81ED-4DB2-BD59-A6C34878D82A}">
                    <a16:rowId xmlns:a16="http://schemas.microsoft.com/office/drawing/2014/main" val="10000"/>
                  </a:ext>
                </a:extLst>
              </a:tr>
              <a:tr h="479550">
                <a:tc>
                  <a:txBody>
                    <a:bodyPr/>
                    <a:lstStyle/>
                    <a:p>
                      <a:pPr marL="0" lvl="0" indent="0" algn="l" rtl="0">
                        <a:spcBef>
                          <a:spcPts val="0"/>
                        </a:spcBef>
                        <a:spcAft>
                          <a:spcPts val="0"/>
                        </a:spcAft>
                        <a:buNone/>
                      </a:pPr>
                      <a:r>
                        <a:rPr lang="en">
                          <a:solidFill>
                            <a:srgbClr val="FFFFFF"/>
                          </a:solidFill>
                          <a:latin typeface="Oswald"/>
                          <a:ea typeface="Oswald"/>
                          <a:cs typeface="Oswald"/>
                          <a:sym typeface="Oswald"/>
                        </a:rPr>
                        <a:t>Initiating</a:t>
                      </a:r>
                      <a:endParaRPr>
                        <a:solidFill>
                          <a:srgbClr val="FFFFFF"/>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Oswald"/>
                          <a:ea typeface="Oswald"/>
                          <a:cs typeface="Oswald"/>
                          <a:sym typeface="Oswald"/>
                        </a:rPr>
                        <a:t>Meet with Sponsor</a:t>
                      </a:r>
                      <a:endParaRPr>
                        <a:solidFill>
                          <a:srgbClr val="FFFFFF"/>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Oswald"/>
                          <a:ea typeface="Oswald"/>
                          <a:cs typeface="Oswald"/>
                          <a:sym typeface="Oswald"/>
                        </a:rPr>
                        <a:t>2/4/2019</a:t>
                      </a:r>
                      <a:endParaRPr>
                        <a:solidFill>
                          <a:srgbClr val="FFFFFF"/>
                        </a:solidFill>
                        <a:latin typeface="Oswald"/>
                        <a:ea typeface="Oswald"/>
                        <a:cs typeface="Oswald"/>
                        <a:sym typeface="Oswald"/>
                      </a:endParaRPr>
                    </a:p>
                  </a:txBody>
                  <a:tcPr marL="91425" marR="91425" marT="91425" marB="91425"/>
                </a:tc>
                <a:extLst>
                  <a:ext uri="{0D108BD9-81ED-4DB2-BD59-A6C34878D82A}">
                    <a16:rowId xmlns:a16="http://schemas.microsoft.com/office/drawing/2014/main" val="10001"/>
                  </a:ext>
                </a:extLst>
              </a:tr>
              <a:tr h="479550">
                <a:tc>
                  <a:txBody>
                    <a:bodyPr/>
                    <a:lstStyle/>
                    <a:p>
                      <a:pPr marL="0" lvl="0" indent="0" algn="l" rtl="0">
                        <a:spcBef>
                          <a:spcPts val="0"/>
                        </a:spcBef>
                        <a:spcAft>
                          <a:spcPts val="0"/>
                        </a:spcAft>
                        <a:buNone/>
                      </a:pPr>
                      <a:r>
                        <a:rPr lang="en">
                          <a:solidFill>
                            <a:srgbClr val="FFFFFF"/>
                          </a:solidFill>
                          <a:latin typeface="Oswald"/>
                          <a:ea typeface="Oswald"/>
                          <a:cs typeface="Oswald"/>
                          <a:sym typeface="Oswald"/>
                        </a:rPr>
                        <a:t>Planning</a:t>
                      </a:r>
                      <a:endParaRPr>
                        <a:solidFill>
                          <a:srgbClr val="FFFFFF"/>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Oswald"/>
                          <a:ea typeface="Oswald"/>
                          <a:cs typeface="Oswald"/>
                          <a:sym typeface="Oswald"/>
                        </a:rPr>
                        <a:t>Develop project charter</a:t>
                      </a:r>
                      <a:endParaRPr>
                        <a:solidFill>
                          <a:srgbClr val="FFFFFF"/>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Oswald"/>
                          <a:ea typeface="Oswald"/>
                          <a:cs typeface="Oswald"/>
                          <a:sym typeface="Oswald"/>
                        </a:rPr>
                        <a:t>2/13/2019</a:t>
                      </a:r>
                      <a:endParaRPr>
                        <a:solidFill>
                          <a:srgbClr val="FFFFFF"/>
                        </a:solidFill>
                        <a:latin typeface="Oswald"/>
                        <a:ea typeface="Oswald"/>
                        <a:cs typeface="Oswald"/>
                        <a:sym typeface="Oswald"/>
                      </a:endParaRPr>
                    </a:p>
                  </a:txBody>
                  <a:tcPr marL="91425" marR="91425" marT="91425" marB="91425"/>
                </a:tc>
                <a:extLst>
                  <a:ext uri="{0D108BD9-81ED-4DB2-BD59-A6C34878D82A}">
                    <a16:rowId xmlns:a16="http://schemas.microsoft.com/office/drawing/2014/main" val="10002"/>
                  </a:ext>
                </a:extLst>
              </a:tr>
              <a:tr h="479550">
                <a:tc>
                  <a:txBody>
                    <a:bodyPr/>
                    <a:lstStyle/>
                    <a:p>
                      <a:pPr marL="0" lvl="0" indent="0" algn="l" rtl="0">
                        <a:spcBef>
                          <a:spcPts val="0"/>
                        </a:spcBef>
                        <a:spcAft>
                          <a:spcPts val="0"/>
                        </a:spcAft>
                        <a:buNone/>
                      </a:pPr>
                      <a:endParaRPr>
                        <a:solidFill>
                          <a:srgbClr val="FFFFFF"/>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Oswald"/>
                          <a:ea typeface="Oswald"/>
                          <a:cs typeface="Oswald"/>
                          <a:sym typeface="Oswald"/>
                        </a:rPr>
                        <a:t>Develop Work Breakdown Structure</a:t>
                      </a:r>
                      <a:endParaRPr>
                        <a:solidFill>
                          <a:srgbClr val="FFFFFF"/>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Oswald"/>
                          <a:ea typeface="Oswald"/>
                          <a:cs typeface="Oswald"/>
                          <a:sym typeface="Oswald"/>
                        </a:rPr>
                        <a:t>2/15/2019</a:t>
                      </a:r>
                      <a:endParaRPr>
                        <a:solidFill>
                          <a:srgbClr val="FFFFFF"/>
                        </a:solidFill>
                        <a:latin typeface="Oswald"/>
                        <a:ea typeface="Oswald"/>
                        <a:cs typeface="Oswald"/>
                        <a:sym typeface="Oswald"/>
                      </a:endParaRPr>
                    </a:p>
                  </a:txBody>
                  <a:tcPr marL="91425" marR="91425" marT="91425" marB="91425"/>
                </a:tc>
                <a:extLst>
                  <a:ext uri="{0D108BD9-81ED-4DB2-BD59-A6C34878D82A}">
                    <a16:rowId xmlns:a16="http://schemas.microsoft.com/office/drawing/2014/main" val="10003"/>
                  </a:ext>
                </a:extLst>
              </a:tr>
              <a:tr h="479550">
                <a:tc>
                  <a:txBody>
                    <a:bodyPr/>
                    <a:lstStyle/>
                    <a:p>
                      <a:pPr marL="0" lvl="0" indent="0" algn="l" rtl="0">
                        <a:spcBef>
                          <a:spcPts val="0"/>
                        </a:spcBef>
                        <a:spcAft>
                          <a:spcPts val="0"/>
                        </a:spcAft>
                        <a:buNone/>
                      </a:pPr>
                      <a:endParaRPr>
                        <a:solidFill>
                          <a:srgbClr val="FFFFFF"/>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Oswald"/>
                          <a:ea typeface="Oswald"/>
                          <a:cs typeface="Oswald"/>
                          <a:sym typeface="Oswald"/>
                        </a:rPr>
                        <a:t>Completion of Project Schedule</a:t>
                      </a:r>
                      <a:endParaRPr>
                        <a:solidFill>
                          <a:srgbClr val="FFFFFF"/>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Oswald"/>
                          <a:ea typeface="Oswald"/>
                          <a:cs typeface="Oswald"/>
                          <a:sym typeface="Oswald"/>
                        </a:rPr>
                        <a:t>2/18/2019</a:t>
                      </a:r>
                      <a:endParaRPr>
                        <a:solidFill>
                          <a:srgbClr val="FFFFFF"/>
                        </a:solidFill>
                        <a:latin typeface="Oswald"/>
                        <a:ea typeface="Oswald"/>
                        <a:cs typeface="Oswald"/>
                        <a:sym typeface="Oswald"/>
                      </a:endParaRPr>
                    </a:p>
                  </a:txBody>
                  <a:tcPr marL="91425" marR="91425" marT="91425" marB="91425"/>
                </a:tc>
                <a:extLst>
                  <a:ext uri="{0D108BD9-81ED-4DB2-BD59-A6C34878D82A}">
                    <a16:rowId xmlns:a16="http://schemas.microsoft.com/office/drawing/2014/main" val="10004"/>
                  </a:ext>
                </a:extLst>
              </a:tr>
              <a:tr h="479550">
                <a:tc>
                  <a:txBody>
                    <a:bodyPr/>
                    <a:lstStyle/>
                    <a:p>
                      <a:pPr marL="0" lvl="0" indent="0" algn="l" rtl="0">
                        <a:spcBef>
                          <a:spcPts val="0"/>
                        </a:spcBef>
                        <a:spcAft>
                          <a:spcPts val="0"/>
                        </a:spcAft>
                        <a:buNone/>
                      </a:pPr>
                      <a:r>
                        <a:rPr lang="en">
                          <a:solidFill>
                            <a:srgbClr val="FFFFFF"/>
                          </a:solidFill>
                          <a:latin typeface="Oswald"/>
                          <a:ea typeface="Oswald"/>
                          <a:cs typeface="Oswald"/>
                          <a:sym typeface="Oswald"/>
                        </a:rPr>
                        <a:t>Executing</a:t>
                      </a:r>
                      <a:endParaRPr>
                        <a:solidFill>
                          <a:srgbClr val="FFFFFF"/>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Oswald"/>
                          <a:ea typeface="Oswald"/>
                          <a:cs typeface="Oswald"/>
                          <a:sym typeface="Oswald"/>
                        </a:rPr>
                        <a:t>Demo Prototype to Sponsor</a:t>
                      </a:r>
                      <a:endParaRPr>
                        <a:solidFill>
                          <a:srgbClr val="FFFFFF"/>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Oswald"/>
                          <a:ea typeface="Oswald"/>
                          <a:cs typeface="Oswald"/>
                          <a:sym typeface="Oswald"/>
                        </a:rPr>
                        <a:t>3/15/2019</a:t>
                      </a:r>
                      <a:endParaRPr>
                        <a:solidFill>
                          <a:srgbClr val="FFFFFF"/>
                        </a:solidFill>
                        <a:latin typeface="Oswald"/>
                        <a:ea typeface="Oswald"/>
                        <a:cs typeface="Oswald"/>
                        <a:sym typeface="Oswald"/>
                      </a:endParaRPr>
                    </a:p>
                  </a:txBody>
                  <a:tcPr marL="91425" marR="91425" marT="91425" marB="91425"/>
                </a:tc>
                <a:extLst>
                  <a:ext uri="{0D108BD9-81ED-4DB2-BD59-A6C34878D82A}">
                    <a16:rowId xmlns:a16="http://schemas.microsoft.com/office/drawing/2014/main" val="10005"/>
                  </a:ext>
                </a:extLst>
              </a:tr>
              <a:tr h="479550">
                <a:tc>
                  <a:txBody>
                    <a:bodyPr/>
                    <a:lstStyle/>
                    <a:p>
                      <a:pPr marL="0" lvl="0" indent="0" algn="l" rtl="0">
                        <a:spcBef>
                          <a:spcPts val="0"/>
                        </a:spcBef>
                        <a:spcAft>
                          <a:spcPts val="0"/>
                        </a:spcAft>
                        <a:buNone/>
                      </a:pPr>
                      <a:endParaRPr>
                        <a:solidFill>
                          <a:srgbClr val="FFFFFF"/>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Oswald"/>
                          <a:ea typeface="Oswald"/>
                          <a:cs typeface="Oswald"/>
                          <a:sym typeface="Oswald"/>
                        </a:rPr>
                        <a:t>Submit Documentation</a:t>
                      </a:r>
                      <a:endParaRPr>
                        <a:solidFill>
                          <a:srgbClr val="FFFFFF"/>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Oswald"/>
                          <a:ea typeface="Oswald"/>
                          <a:cs typeface="Oswald"/>
                          <a:sym typeface="Oswald"/>
                        </a:rPr>
                        <a:t>4/23/2019</a:t>
                      </a:r>
                      <a:endParaRPr>
                        <a:solidFill>
                          <a:srgbClr val="FFFFFF"/>
                        </a:solidFill>
                        <a:latin typeface="Oswald"/>
                        <a:ea typeface="Oswald"/>
                        <a:cs typeface="Oswald"/>
                        <a:sym typeface="Oswald"/>
                      </a:endParaRPr>
                    </a:p>
                  </a:txBody>
                  <a:tcPr marL="91425" marR="91425" marT="91425" marB="91425"/>
                </a:tc>
                <a:extLst>
                  <a:ext uri="{0D108BD9-81ED-4DB2-BD59-A6C34878D82A}">
                    <a16:rowId xmlns:a16="http://schemas.microsoft.com/office/drawing/2014/main" val="10006"/>
                  </a:ext>
                </a:extLst>
              </a:tr>
              <a:tr h="479550">
                <a:tc>
                  <a:txBody>
                    <a:bodyPr/>
                    <a:lstStyle/>
                    <a:p>
                      <a:pPr marL="0" lvl="0" indent="0" algn="l" rtl="0">
                        <a:spcBef>
                          <a:spcPts val="0"/>
                        </a:spcBef>
                        <a:spcAft>
                          <a:spcPts val="0"/>
                        </a:spcAft>
                        <a:buNone/>
                      </a:pPr>
                      <a:r>
                        <a:rPr lang="en">
                          <a:solidFill>
                            <a:srgbClr val="FFFFFF"/>
                          </a:solidFill>
                          <a:latin typeface="Oswald"/>
                          <a:ea typeface="Oswald"/>
                          <a:cs typeface="Oswald"/>
                          <a:sym typeface="Oswald"/>
                        </a:rPr>
                        <a:t>Monitoring and Controlling</a:t>
                      </a:r>
                      <a:endParaRPr>
                        <a:solidFill>
                          <a:srgbClr val="FFFFFF"/>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Oswald"/>
                          <a:ea typeface="Oswald"/>
                          <a:cs typeface="Oswald"/>
                          <a:sym typeface="Oswald"/>
                        </a:rPr>
                        <a:t>Change Controls</a:t>
                      </a:r>
                      <a:endParaRPr>
                        <a:solidFill>
                          <a:srgbClr val="FFFFFF"/>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Oswald"/>
                          <a:ea typeface="Oswald"/>
                          <a:cs typeface="Oswald"/>
                          <a:sym typeface="Oswald"/>
                        </a:rPr>
                        <a:t>2/18/2019 - 4/23/2019</a:t>
                      </a:r>
                      <a:endParaRPr>
                        <a:solidFill>
                          <a:srgbClr val="FFFFFF"/>
                        </a:solidFill>
                        <a:latin typeface="Oswald"/>
                        <a:ea typeface="Oswald"/>
                        <a:cs typeface="Oswald"/>
                        <a:sym typeface="Oswald"/>
                      </a:endParaRPr>
                    </a:p>
                  </a:txBody>
                  <a:tcPr marL="91425" marR="91425" marT="91425" marB="91425"/>
                </a:tc>
                <a:extLst>
                  <a:ext uri="{0D108BD9-81ED-4DB2-BD59-A6C34878D82A}">
                    <a16:rowId xmlns:a16="http://schemas.microsoft.com/office/drawing/2014/main" val="10007"/>
                  </a:ext>
                </a:extLst>
              </a:tr>
              <a:tr h="479550">
                <a:tc>
                  <a:txBody>
                    <a:bodyPr/>
                    <a:lstStyle/>
                    <a:p>
                      <a:pPr marL="0" lvl="0" indent="0" algn="l" rtl="0">
                        <a:spcBef>
                          <a:spcPts val="0"/>
                        </a:spcBef>
                        <a:spcAft>
                          <a:spcPts val="0"/>
                        </a:spcAft>
                        <a:buNone/>
                      </a:pPr>
                      <a:r>
                        <a:rPr lang="en">
                          <a:solidFill>
                            <a:srgbClr val="FFFFFF"/>
                          </a:solidFill>
                          <a:latin typeface="Oswald"/>
                          <a:ea typeface="Oswald"/>
                          <a:cs typeface="Oswald"/>
                          <a:sym typeface="Oswald"/>
                        </a:rPr>
                        <a:t>Closing</a:t>
                      </a:r>
                      <a:endParaRPr>
                        <a:solidFill>
                          <a:srgbClr val="FFFFFF"/>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Oswald"/>
                          <a:ea typeface="Oswald"/>
                          <a:cs typeface="Oswald"/>
                          <a:sym typeface="Oswald"/>
                        </a:rPr>
                        <a:t>Project Charter Sign off</a:t>
                      </a:r>
                      <a:endParaRPr>
                        <a:solidFill>
                          <a:srgbClr val="FFFFFF"/>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Oswald"/>
                          <a:ea typeface="Oswald"/>
                          <a:cs typeface="Oswald"/>
                          <a:sym typeface="Oswald"/>
                        </a:rPr>
                        <a:t>4/23/2019</a:t>
                      </a:r>
                      <a:endParaRPr>
                        <a:solidFill>
                          <a:srgbClr val="FFFFFF"/>
                        </a:solidFill>
                        <a:latin typeface="Oswald"/>
                        <a:ea typeface="Oswald"/>
                        <a:cs typeface="Oswald"/>
                        <a:sym typeface="Oswald"/>
                      </a:endParaRPr>
                    </a:p>
                  </a:txBody>
                  <a:tcPr marL="91425" marR="91425" marT="91425" marB="91425"/>
                </a:tc>
                <a:extLst>
                  <a:ext uri="{0D108BD9-81ED-4DB2-BD59-A6C34878D82A}">
                    <a16:rowId xmlns:a16="http://schemas.microsoft.com/office/drawing/2014/main" val="10008"/>
                  </a:ext>
                </a:extLst>
              </a:tr>
            </a:tbl>
          </a:graphicData>
        </a:graphic>
      </p:graphicFrame>
      <p:sp>
        <p:nvSpPr>
          <p:cNvPr id="111" name="Google Shape;111;p20"/>
          <p:cNvSpPr txBox="1"/>
          <p:nvPr/>
        </p:nvSpPr>
        <p:spPr>
          <a:xfrm>
            <a:off x="7800850" y="4845450"/>
            <a:ext cx="1418100" cy="2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Wen Jin	7	8</a:t>
            </a:r>
            <a:endParaRPr>
              <a:solidFill>
                <a:srgbClr val="FFFFFF"/>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Plan of Action</a:t>
            </a:r>
            <a:endParaRPr/>
          </a:p>
        </p:txBody>
      </p:sp>
      <p:pic>
        <p:nvPicPr>
          <p:cNvPr id="117" name="Google Shape;117;p21"/>
          <p:cNvPicPr preferRelativeResize="0"/>
          <p:nvPr/>
        </p:nvPicPr>
        <p:blipFill>
          <a:blip r:embed="rId3">
            <a:alphaModFix/>
          </a:blip>
          <a:stretch>
            <a:fillRect/>
          </a:stretch>
        </p:blipFill>
        <p:spPr>
          <a:xfrm>
            <a:off x="1771413" y="877500"/>
            <a:ext cx="5601180" cy="4265998"/>
          </a:xfrm>
          <a:prstGeom prst="rect">
            <a:avLst/>
          </a:prstGeom>
          <a:noFill/>
          <a:ln>
            <a:noFill/>
          </a:ln>
        </p:spPr>
      </p:pic>
      <p:sp>
        <p:nvSpPr>
          <p:cNvPr id="118" name="Google Shape;118;p21"/>
          <p:cNvSpPr txBox="1"/>
          <p:nvPr/>
        </p:nvSpPr>
        <p:spPr>
          <a:xfrm>
            <a:off x="7335800" y="4741200"/>
            <a:ext cx="2120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Wen Jin	 	8</a:t>
            </a:r>
            <a:endParaRPr>
              <a:solidFill>
                <a:srgbClr val="FFFFFF"/>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2051</Words>
  <Application>Microsoft Macintosh PowerPoint</Application>
  <PresentationFormat>On-screen Show (16:9)</PresentationFormat>
  <Paragraphs>378</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Average</vt:lpstr>
      <vt:lpstr>Arial</vt:lpstr>
      <vt:lpstr>Roboto</vt:lpstr>
      <vt:lpstr>Oswald</vt:lpstr>
      <vt:lpstr>Slate</vt:lpstr>
      <vt:lpstr>Inventory Management System for CUSD Extension Dept. Theater Program</vt:lpstr>
      <vt:lpstr>Agenda </vt:lpstr>
      <vt:lpstr>Project Background</vt:lpstr>
      <vt:lpstr>Project Purpose</vt:lpstr>
      <vt:lpstr>Project Requirements</vt:lpstr>
      <vt:lpstr>Project Stakeholders</vt:lpstr>
      <vt:lpstr>Dependencies and Constraints</vt:lpstr>
      <vt:lpstr>Milestones</vt:lpstr>
      <vt:lpstr>Plan of Action</vt:lpstr>
      <vt:lpstr>PowerPoint Presentation</vt:lpstr>
      <vt:lpstr>PowerPoint Presentation</vt:lpstr>
      <vt:lpstr>Time Success </vt:lpstr>
      <vt:lpstr>Risk Analysis: Initiation</vt:lpstr>
      <vt:lpstr>Risk Analysis: Planning</vt:lpstr>
      <vt:lpstr>Risk Analysis: Execution</vt:lpstr>
      <vt:lpstr>Risk Analysis: Control</vt:lpstr>
      <vt:lpstr>Risk Analysis: Closing</vt:lpstr>
      <vt:lpstr>Change Control</vt:lpstr>
      <vt:lpstr>AssetTiger Demo Overview</vt:lpstr>
      <vt:lpstr>Assets View </vt:lpstr>
      <vt:lpstr>Detailed Asset View</vt:lpstr>
      <vt:lpstr>AssetTiger Setting/Customization</vt:lpstr>
      <vt:lpstr>Asset column customization</vt:lpstr>
      <vt:lpstr>User Setting</vt:lpstr>
      <vt:lpstr>Report</vt:lpstr>
      <vt:lpstr>Import and Export</vt:lpstr>
      <vt:lpstr>Documentation</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 for CUSD Extension Dept. Theater Program</dc:title>
  <cp:lastModifiedBy>Bill Feng</cp:lastModifiedBy>
  <cp:revision>1</cp:revision>
  <dcterms:modified xsi:type="dcterms:W3CDTF">2019-05-29T22:32:49Z</dcterms:modified>
</cp:coreProperties>
</file>