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Ubuntu"/>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54D8AB-933D-4E24-B8B1-0191E5202394}">
  <a:tblStyle styleId="{7954D8AB-933D-4E24-B8B1-0191E520239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Ubuntu-bold.fntdata"/><Relationship Id="rId25" Type="http://schemas.openxmlformats.org/officeDocument/2006/relationships/font" Target="fonts/Ubuntu-regular.fntdata"/><Relationship Id="rId28" Type="http://schemas.openxmlformats.org/officeDocument/2006/relationships/font" Target="fonts/Ubuntu-boldItalic.fntdata"/><Relationship Id="rId27" Type="http://schemas.openxmlformats.org/officeDocument/2006/relationships/font" Target="fonts/Ubuntu-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30361860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30361860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70e339dc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70e339dc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72cf554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72cf554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749023d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749023d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3036186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3036186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30361860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30361860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70e339dc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70e339dc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5181c9a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5181c9a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5181c9aa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5181c9aa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5181c9aa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5181c9aa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30361860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30361860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30361860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30361860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30361860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30361860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30361860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30361860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70e339dc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70e339dc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6abf41a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6abf41a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70e339dc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70e339dc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70e339d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70e339d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magma.github.io/magma/docs/orc8r/architecture_overview" TargetMode="External"/><Relationship Id="rId4" Type="http://schemas.openxmlformats.org/officeDocument/2006/relationships/hyperlink" Target="https://magma.github.io/magma/docs/feg/deploy_intro" TargetMode="External"/><Relationship Id="rId5" Type="http://schemas.openxmlformats.org/officeDocument/2006/relationships/hyperlink" Target="https://magma.github.io/magma/docs/lte/setup_deb" TargetMode="External"/><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hyperlink" Target="https://nickvsnetworking.com/my-first-5g-core-open5gs-and-ueransi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techcommunity.microsoft.com/t5/azure-for-operators-blog/what-is-the-5g-user-plane-function-upf/ba-p/3690887" TargetMode="External"/><Relationship Id="rId4" Type="http://schemas.openxmlformats.org/officeDocument/2006/relationships/hyperlink" Target="https://www.youtube.com/watch?v=Wj9tw0TGzls" TargetMode="External"/><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hyperlink" Target="https://www.youtube.com/watch?v=dp_tHjYcmJ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68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5G </a:t>
            </a:r>
            <a:r>
              <a:rPr lang="zh-TW"/>
              <a:t>Learning report</a:t>
            </a:r>
            <a:endParaRPr/>
          </a:p>
        </p:txBody>
      </p:sp>
      <p:sp>
        <p:nvSpPr>
          <p:cNvPr id="55" name="Google Shape;55;p13"/>
          <p:cNvSpPr txBox="1"/>
          <p:nvPr/>
        </p:nvSpPr>
        <p:spPr>
          <a:xfrm>
            <a:off x="799550" y="2777825"/>
            <a:ext cx="7121700" cy="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Github : https://github.com/feng-fs355/automation/tree/main/Network</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37525" y="90575"/>
            <a:ext cx="8520600" cy="572700"/>
          </a:xfrm>
          <a:prstGeom prst="rect">
            <a:avLst/>
          </a:prstGeom>
        </p:spPr>
        <p:txBody>
          <a:bodyPr anchorCtr="0" anchor="t" bIns="91425" lIns="91425" spcFirstLastPara="1" rIns="91425" wrap="square" tIns="91425">
            <a:normAutofit fontScale="90000"/>
          </a:bodyPr>
          <a:lstStyle/>
          <a:p>
            <a:pPr indent="0" lvl="0" marL="0" marR="228600" rtl="0" algn="l">
              <a:lnSpc>
                <a:spcPct val="125000"/>
              </a:lnSpc>
              <a:spcBef>
                <a:spcPts val="3500"/>
              </a:spcBef>
              <a:spcAft>
                <a:spcPts val="0"/>
              </a:spcAft>
              <a:buClr>
                <a:schemeClr val="dk1"/>
              </a:buClr>
              <a:buSzPct val="70967"/>
              <a:buFont typeface="Arial"/>
              <a:buNone/>
            </a:pPr>
            <a:r>
              <a:rPr b="1" lang="zh-TW" sz="1550">
                <a:latin typeface="Calibri"/>
                <a:ea typeface="Calibri"/>
                <a:cs typeface="Calibri"/>
                <a:sym typeface="Calibri"/>
              </a:rPr>
              <a:t>4. </a:t>
            </a:r>
            <a:r>
              <a:rPr lang="zh-TW" sz="1600">
                <a:latin typeface="Calibri"/>
                <a:ea typeface="Calibri"/>
                <a:cs typeface="Calibri"/>
                <a:sym typeface="Calibri"/>
              </a:rPr>
              <a:t>5GC opensource 1 </a:t>
            </a:r>
            <a:r>
              <a:rPr b="1" lang="zh-TW" sz="1550">
                <a:solidFill>
                  <a:srgbClr val="333333"/>
                </a:solidFill>
              </a:rPr>
              <a:t>: </a:t>
            </a:r>
            <a:r>
              <a:rPr b="1" lang="zh-TW" sz="1550">
                <a:solidFill>
                  <a:srgbClr val="5602A4"/>
                </a:solidFill>
                <a:highlight>
                  <a:srgbClr val="FFFFFF"/>
                </a:highlight>
              </a:rPr>
              <a:t>Integrated 5G SA FWA</a:t>
            </a:r>
            <a:endParaRPr b="1" sz="1550">
              <a:solidFill>
                <a:srgbClr val="5602A4"/>
              </a:solidFill>
              <a:highlight>
                <a:srgbClr val="FFFFFF"/>
              </a:highlight>
            </a:endParaRPr>
          </a:p>
          <a:p>
            <a:pPr indent="0" lvl="0" marL="0" rtl="0" algn="l">
              <a:spcBef>
                <a:spcPts val="1200"/>
              </a:spcBef>
              <a:spcAft>
                <a:spcPts val="0"/>
              </a:spcAft>
              <a:buNone/>
            </a:pPr>
            <a:r>
              <a:t/>
            </a:r>
            <a:endParaRPr/>
          </a:p>
        </p:txBody>
      </p:sp>
      <p:sp>
        <p:nvSpPr>
          <p:cNvPr id="131" name="Google Shape;131;p22"/>
          <p:cNvSpPr txBox="1"/>
          <p:nvPr>
            <p:ph idx="1" type="body"/>
          </p:nvPr>
        </p:nvSpPr>
        <p:spPr>
          <a:xfrm>
            <a:off x="369400" y="663275"/>
            <a:ext cx="8520600" cy="1554000"/>
          </a:xfrm>
          <a:prstGeom prst="rect">
            <a:avLst/>
          </a:prstGeom>
        </p:spPr>
        <p:txBody>
          <a:bodyPr anchorCtr="0" anchor="t" bIns="91425" lIns="91425" spcFirstLastPara="1" rIns="91425" wrap="square" tIns="91425">
            <a:normAutofit fontScale="70000" lnSpcReduction="10000"/>
          </a:bodyPr>
          <a:lstStyle/>
          <a:p>
            <a:pPr indent="0" lvl="0" marL="0" rtl="0" algn="l">
              <a:lnSpc>
                <a:spcPct val="125000"/>
              </a:lnSpc>
              <a:spcBef>
                <a:spcPts val="2700"/>
              </a:spcBef>
              <a:spcAft>
                <a:spcPts val="0"/>
              </a:spcAft>
              <a:buClr>
                <a:schemeClr val="dk1"/>
              </a:buClr>
              <a:buSzPct val="104761"/>
              <a:buFont typeface="Arial"/>
              <a:buNone/>
            </a:pPr>
            <a:r>
              <a:rPr b="1" lang="zh-TW" sz="1050">
                <a:solidFill>
                  <a:srgbClr val="4A4A4A"/>
                </a:solidFill>
                <a:highlight>
                  <a:srgbClr val="FFFFFF"/>
                </a:highlight>
              </a:rPr>
              <a:t>Prerequisites</a:t>
            </a:r>
            <a:endParaRPr b="1" sz="1050">
              <a:solidFill>
                <a:srgbClr val="4A4A4A"/>
              </a:solidFill>
              <a:highlight>
                <a:srgbClr val="FFFFFF"/>
              </a:highlight>
            </a:endParaRPr>
          </a:p>
          <a:p>
            <a:pPr indent="0" lvl="0" marL="0" rtl="0" algn="l">
              <a:spcBef>
                <a:spcPts val="1200"/>
              </a:spcBef>
              <a:spcAft>
                <a:spcPts val="0"/>
              </a:spcAft>
              <a:buClr>
                <a:schemeClr val="dk1"/>
              </a:buClr>
              <a:buSzPct val="104761"/>
              <a:buFont typeface="Arial"/>
              <a:buNone/>
            </a:pPr>
            <a:r>
              <a:rPr lang="zh-TW" sz="1050">
                <a:solidFill>
                  <a:srgbClr val="4A4A4A"/>
                </a:solidFill>
                <a:highlight>
                  <a:srgbClr val="FFFFFF"/>
                </a:highlight>
              </a:rPr>
              <a:t>Before starting to configure 5G SA setup, first you need to bring up a setup to handle your own/local subscribers. So before configuring Inbound Roaming you need:</a:t>
            </a:r>
            <a:endParaRPr sz="1050">
              <a:solidFill>
                <a:srgbClr val="4A4A4A"/>
              </a:solidFill>
              <a:highlight>
                <a:srgbClr val="FFFFFF"/>
              </a:highlight>
            </a:endParaRPr>
          </a:p>
          <a:p>
            <a:pPr indent="-275272" lvl="0" marL="457200" rtl="0" algn="l">
              <a:spcBef>
                <a:spcPts val="1200"/>
              </a:spcBef>
              <a:spcAft>
                <a:spcPts val="0"/>
              </a:spcAft>
              <a:buClr>
                <a:srgbClr val="4A4A4A"/>
              </a:buClr>
              <a:buSzPct val="100000"/>
              <a:buChar char="●"/>
            </a:pPr>
            <a:r>
              <a:rPr lang="zh-TW" sz="1050">
                <a:solidFill>
                  <a:srgbClr val="4A4A4A"/>
                </a:solidFill>
                <a:highlight>
                  <a:srgbClr val="FFFFFF"/>
                </a:highlight>
              </a:rPr>
              <a:t>Install </a:t>
            </a:r>
            <a:r>
              <a:rPr lang="zh-TW" sz="1050">
                <a:solidFill>
                  <a:srgbClr val="5602A4"/>
                </a:solidFill>
                <a:highlight>
                  <a:srgbClr val="FFFFFF"/>
                </a:highlight>
                <a:uFill>
                  <a:noFill/>
                </a:uFill>
                <a:hlinkClick r:id="rId3">
                  <a:extLst>
                    <a:ext uri="{A12FA001-AC4F-418D-AE19-62706E023703}">
                      <ahyp:hlinkClr val="tx"/>
                    </a:ext>
                  </a:extLst>
                </a:hlinkClick>
              </a:rPr>
              <a:t>Or8cr</a:t>
            </a:r>
            <a:r>
              <a:rPr lang="zh-TW" sz="1050">
                <a:solidFill>
                  <a:srgbClr val="4A4A4A"/>
                </a:solidFill>
                <a:highlight>
                  <a:srgbClr val="FFFFFF"/>
                </a:highlight>
              </a:rPr>
              <a:t>,</a:t>
            </a:r>
            <a:endParaRPr sz="1050">
              <a:solidFill>
                <a:srgbClr val="4A4A4A"/>
              </a:solidFill>
              <a:highlight>
                <a:srgbClr val="FFFFFF"/>
              </a:highlight>
            </a:endParaRPr>
          </a:p>
          <a:p>
            <a:pPr indent="-275272" lvl="0" marL="457200" rtl="0" algn="l">
              <a:spcBef>
                <a:spcPts val="0"/>
              </a:spcBef>
              <a:spcAft>
                <a:spcPts val="0"/>
              </a:spcAft>
              <a:buClr>
                <a:srgbClr val="4A4A4A"/>
              </a:buClr>
              <a:buSzPct val="100000"/>
              <a:buChar char="●"/>
            </a:pPr>
            <a:r>
              <a:rPr lang="zh-TW" sz="1050">
                <a:solidFill>
                  <a:srgbClr val="4A4A4A"/>
                </a:solidFill>
                <a:highlight>
                  <a:srgbClr val="FFFFFF"/>
                </a:highlight>
              </a:rPr>
              <a:t>Install </a:t>
            </a:r>
            <a:r>
              <a:rPr lang="zh-TW" sz="1050">
                <a:solidFill>
                  <a:srgbClr val="5602A4"/>
                </a:solidFill>
                <a:highlight>
                  <a:srgbClr val="FFFFFF"/>
                </a:highlight>
                <a:uFill>
                  <a:noFill/>
                </a:uFill>
                <a:hlinkClick r:id="rId4">
                  <a:extLst>
                    <a:ext uri="{A12FA001-AC4F-418D-AE19-62706E023703}">
                      <ahyp:hlinkClr val="tx"/>
                    </a:ext>
                  </a:extLst>
                </a:hlinkClick>
              </a:rPr>
              <a:t>Federatetion Gateway</a:t>
            </a:r>
            <a:r>
              <a:rPr lang="zh-TW" sz="1050">
                <a:solidFill>
                  <a:srgbClr val="4A4A4A"/>
                </a:solidFill>
                <a:highlight>
                  <a:srgbClr val="FFFFFF"/>
                </a:highlight>
              </a:rPr>
              <a:t> and,</a:t>
            </a:r>
            <a:endParaRPr sz="1050">
              <a:solidFill>
                <a:srgbClr val="4A4A4A"/>
              </a:solidFill>
              <a:highlight>
                <a:srgbClr val="FFFFFF"/>
              </a:highlight>
            </a:endParaRPr>
          </a:p>
          <a:p>
            <a:pPr indent="-275272" lvl="0" marL="457200" rtl="0" algn="l">
              <a:spcBef>
                <a:spcPts val="0"/>
              </a:spcBef>
              <a:spcAft>
                <a:spcPts val="0"/>
              </a:spcAft>
              <a:buClr>
                <a:srgbClr val="4A4A4A"/>
              </a:buClr>
              <a:buSzPct val="100000"/>
              <a:buChar char="●"/>
            </a:pPr>
            <a:r>
              <a:rPr lang="zh-TW" sz="1050">
                <a:solidFill>
                  <a:srgbClr val="4A4A4A"/>
                </a:solidFill>
                <a:highlight>
                  <a:srgbClr val="FFFFFF"/>
                </a:highlight>
              </a:rPr>
              <a:t>Install </a:t>
            </a:r>
            <a:r>
              <a:rPr lang="zh-TW" sz="1050">
                <a:solidFill>
                  <a:srgbClr val="5602A4"/>
                </a:solidFill>
                <a:highlight>
                  <a:srgbClr val="FFFFFF"/>
                </a:highlight>
                <a:uFill>
                  <a:noFill/>
                </a:uFill>
                <a:hlinkClick r:id="rId5">
                  <a:extLst>
                    <a:ext uri="{A12FA001-AC4F-418D-AE19-62706E023703}">
                      <ahyp:hlinkClr val="tx"/>
                    </a:ext>
                  </a:extLst>
                </a:hlinkClick>
              </a:rPr>
              <a:t>Access Gateway</a:t>
            </a:r>
            <a:r>
              <a:rPr lang="zh-TW" sz="1050">
                <a:solidFill>
                  <a:srgbClr val="4A4A4A"/>
                </a:solidFill>
                <a:highlight>
                  <a:srgbClr val="FFFFFF"/>
                </a:highlight>
              </a:rPr>
              <a:t>.</a:t>
            </a:r>
            <a:endParaRPr sz="1050">
              <a:solidFill>
                <a:srgbClr val="4A4A4A"/>
              </a:solidFill>
              <a:highlight>
                <a:srgbClr val="FFFFFF"/>
              </a:highlight>
            </a:endParaRPr>
          </a:p>
          <a:p>
            <a:pPr indent="-275272" lvl="0" marL="457200" rtl="0" algn="l">
              <a:spcBef>
                <a:spcPts val="0"/>
              </a:spcBef>
              <a:spcAft>
                <a:spcPts val="0"/>
              </a:spcAft>
              <a:buClr>
                <a:srgbClr val="4A4A4A"/>
              </a:buClr>
              <a:buSzPct val="100000"/>
              <a:buChar char="●"/>
            </a:pPr>
            <a:r>
              <a:rPr lang="zh-TW" sz="1050">
                <a:solidFill>
                  <a:srgbClr val="4A4A4A"/>
                </a:solidFill>
                <a:highlight>
                  <a:srgbClr val="FFFFFF"/>
                </a:highlight>
              </a:rPr>
              <a:t>Make sure your setup is able to serve calls with your local subscribers</a:t>
            </a:r>
            <a:endParaRPr sz="1050">
              <a:solidFill>
                <a:srgbClr val="4A4A4A"/>
              </a:solidFill>
              <a:highlight>
                <a:srgbClr val="FFFFFF"/>
              </a:highlight>
            </a:endParaRPr>
          </a:p>
          <a:p>
            <a:pPr indent="0" lvl="0" marL="0" rtl="0" algn="l">
              <a:spcBef>
                <a:spcPts val="1200"/>
              </a:spcBef>
              <a:spcAft>
                <a:spcPts val="1200"/>
              </a:spcAft>
              <a:buNone/>
            </a:pPr>
            <a:r>
              <a:t/>
            </a:r>
            <a:endParaRPr/>
          </a:p>
        </p:txBody>
      </p:sp>
      <p:pic>
        <p:nvPicPr>
          <p:cNvPr id="132" name="Google Shape;132;p22"/>
          <p:cNvPicPr preferRelativeResize="0"/>
          <p:nvPr/>
        </p:nvPicPr>
        <p:blipFill>
          <a:blip r:embed="rId6">
            <a:alphaModFix/>
          </a:blip>
          <a:stretch>
            <a:fillRect/>
          </a:stretch>
        </p:blipFill>
        <p:spPr>
          <a:xfrm>
            <a:off x="123625" y="1887600"/>
            <a:ext cx="4731375" cy="3255900"/>
          </a:xfrm>
          <a:prstGeom prst="rect">
            <a:avLst/>
          </a:prstGeom>
          <a:noFill/>
          <a:ln>
            <a:noFill/>
          </a:ln>
        </p:spPr>
      </p:pic>
      <p:sp>
        <p:nvSpPr>
          <p:cNvPr id="133" name="Google Shape;133;p22"/>
          <p:cNvSpPr txBox="1"/>
          <p:nvPr/>
        </p:nvSpPr>
        <p:spPr>
          <a:xfrm>
            <a:off x="2233800" y="498425"/>
            <a:ext cx="5259000" cy="2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000">
                <a:solidFill>
                  <a:schemeClr val="dk2"/>
                </a:solidFill>
              </a:rPr>
              <a:t>https://magma.github.io/magma/docs/next/lte/integrated_5g_sa</a:t>
            </a:r>
            <a:endParaRPr sz="10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198250" y="240800"/>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zh-TW" sz="1600">
                <a:latin typeface="Calibri"/>
                <a:ea typeface="Calibri"/>
                <a:cs typeface="Calibri"/>
                <a:sym typeface="Calibri"/>
              </a:rPr>
              <a:t>5. </a:t>
            </a:r>
            <a:r>
              <a:rPr lang="zh-TW" sz="1600">
                <a:latin typeface="Calibri"/>
                <a:ea typeface="Calibri"/>
                <a:cs typeface="Calibri"/>
                <a:sym typeface="Calibri"/>
              </a:rPr>
              <a:t>5GC opensource 2 : open5gs and ueransim</a:t>
            </a:r>
            <a:endParaRPr/>
          </a:p>
        </p:txBody>
      </p:sp>
      <p:sp>
        <p:nvSpPr>
          <p:cNvPr id="139" name="Google Shape;139;p23"/>
          <p:cNvSpPr txBox="1"/>
          <p:nvPr/>
        </p:nvSpPr>
        <p:spPr>
          <a:xfrm>
            <a:off x="779075" y="4629000"/>
            <a:ext cx="72312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40" name="Google Shape;140;p23"/>
          <p:cNvPicPr preferRelativeResize="0"/>
          <p:nvPr/>
        </p:nvPicPr>
        <p:blipFill>
          <a:blip r:embed="rId3">
            <a:alphaModFix/>
          </a:blip>
          <a:stretch>
            <a:fillRect/>
          </a:stretch>
        </p:blipFill>
        <p:spPr>
          <a:xfrm>
            <a:off x="455925" y="644225"/>
            <a:ext cx="6323501" cy="4049001"/>
          </a:xfrm>
          <a:prstGeom prst="rect">
            <a:avLst/>
          </a:prstGeom>
          <a:noFill/>
          <a:ln>
            <a:noFill/>
          </a:ln>
        </p:spPr>
      </p:pic>
      <p:sp>
        <p:nvSpPr>
          <p:cNvPr id="141" name="Google Shape;141;p23"/>
          <p:cNvSpPr txBox="1"/>
          <p:nvPr/>
        </p:nvSpPr>
        <p:spPr>
          <a:xfrm>
            <a:off x="1073200" y="4561050"/>
            <a:ext cx="6323400" cy="6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u="sng">
                <a:solidFill>
                  <a:schemeClr val="hlink"/>
                </a:solidFill>
                <a:hlinkClick r:id="rId4"/>
              </a:rPr>
              <a:t>https://nickvsnetworking.com/my-first-5g-core-open5gs-and-ueransim/</a:t>
            </a:r>
            <a:endParaRPr sz="1200">
              <a:solidFill>
                <a:schemeClr val="dk2"/>
              </a:solidFill>
            </a:endParaRPr>
          </a:p>
          <a:p>
            <a:pPr indent="0" lvl="0" marL="0" rtl="0" algn="l">
              <a:spcBef>
                <a:spcPts val="0"/>
              </a:spcBef>
              <a:spcAft>
                <a:spcPts val="0"/>
              </a:spcAft>
              <a:buClr>
                <a:schemeClr val="dk1"/>
              </a:buClr>
              <a:buSzPts val="1100"/>
              <a:buFont typeface="Arial"/>
              <a:buNone/>
            </a:pPr>
            <a:r>
              <a:rPr lang="zh-TW" sz="1200">
                <a:solidFill>
                  <a:schemeClr val="dk2"/>
                </a:solidFill>
              </a:rPr>
              <a:t>https://open5gs.org/open5gs/docs/guide/01-quickstart/</a:t>
            </a:r>
            <a:endParaRPr sz="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6240175" y="1202775"/>
            <a:ext cx="2466975" cy="1847850"/>
          </a:xfrm>
          <a:prstGeom prst="rect">
            <a:avLst/>
          </a:prstGeom>
          <a:noFill/>
          <a:ln>
            <a:noFill/>
          </a:ln>
        </p:spPr>
      </p:pic>
      <p:sp>
        <p:nvSpPr>
          <p:cNvPr id="152" name="Google Shape;152;p25"/>
          <p:cNvSpPr txBox="1"/>
          <p:nvPr/>
        </p:nvSpPr>
        <p:spPr>
          <a:xfrm>
            <a:off x="280275" y="1079125"/>
            <a:ext cx="5115900" cy="6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Test SIM - PySIM</a:t>
            </a:r>
            <a:endParaRPr sz="1800">
              <a:solidFill>
                <a:schemeClr val="dk2"/>
              </a:solidFill>
            </a:endParaRPr>
          </a:p>
        </p:txBody>
      </p:sp>
      <p:sp>
        <p:nvSpPr>
          <p:cNvPr id="153" name="Google Shape;153;p25"/>
          <p:cNvSpPr txBox="1"/>
          <p:nvPr/>
        </p:nvSpPr>
        <p:spPr>
          <a:xfrm>
            <a:off x="187100" y="1627050"/>
            <a:ext cx="623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pySim is a small command-line tool to program(write to) a variety of programmable sim cards.</a:t>
            </a:r>
            <a:endParaRPr/>
          </a:p>
        </p:txBody>
      </p:sp>
      <p:sp>
        <p:nvSpPr>
          <p:cNvPr id="154" name="Google Shape;154;p25"/>
          <p:cNvSpPr txBox="1"/>
          <p:nvPr/>
        </p:nvSpPr>
        <p:spPr>
          <a:xfrm>
            <a:off x="239050" y="2335850"/>
            <a:ext cx="75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https://downloads.osmocom.org/docs/pysim/master/html/</a:t>
            </a:r>
            <a:endParaRPr/>
          </a:p>
        </p:txBody>
      </p:sp>
      <p:sp>
        <p:nvSpPr>
          <p:cNvPr id="155" name="Google Shape;155;p25"/>
          <p:cNvSpPr txBox="1"/>
          <p:nvPr/>
        </p:nvSpPr>
        <p:spPr>
          <a:xfrm>
            <a:off x="187100" y="2829250"/>
            <a:ext cx="68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https://www.youtube.com/watch?v=xvdLCqSDAMY</a:t>
            </a:r>
            <a:endParaRPr/>
          </a:p>
        </p:txBody>
      </p:sp>
      <p:sp>
        <p:nvSpPr>
          <p:cNvPr id="156" name="Google Shape;156;p25"/>
          <p:cNvSpPr txBox="1"/>
          <p:nvPr>
            <p:ph idx="4294967295" type="subTitle"/>
          </p:nvPr>
        </p:nvSpPr>
        <p:spPr>
          <a:xfrm>
            <a:off x="88200" y="129150"/>
            <a:ext cx="8520600" cy="51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zh-TW"/>
              <a:t>.Test Beds </a:t>
            </a:r>
            <a:r>
              <a:rPr b="1" lang="zh-TW"/>
              <a:t>related</a:t>
            </a:r>
            <a:r>
              <a:rPr b="1" lang="zh-TW"/>
              <a:t> to </a:t>
            </a:r>
            <a:r>
              <a:rPr b="1" lang="zh-TW"/>
              <a:t>5G UE (User equipment)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nvSpPr>
        <p:spPr>
          <a:xfrm>
            <a:off x="337950" y="148375"/>
            <a:ext cx="7863600" cy="7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TW">
                <a:solidFill>
                  <a:schemeClr val="dk2"/>
                </a:solidFill>
                <a:latin typeface="Calibri"/>
                <a:ea typeface="Calibri"/>
                <a:cs typeface="Calibri"/>
                <a:sym typeface="Calibri"/>
              </a:rPr>
              <a:t>. </a:t>
            </a:r>
            <a:r>
              <a:rPr b="1" lang="zh-TW">
                <a:solidFill>
                  <a:schemeClr val="dk2"/>
                </a:solidFill>
                <a:latin typeface="Calibri"/>
                <a:ea typeface="Calibri"/>
                <a:cs typeface="Calibri"/>
                <a:sym typeface="Calibri"/>
              </a:rPr>
              <a:t>Test Beds related to 5G CoreNetwork (CD-Router)</a:t>
            </a:r>
            <a:endParaRPr b="1">
              <a:solidFill>
                <a:schemeClr val="dk2"/>
              </a:solidFill>
              <a:latin typeface="Calibri"/>
              <a:ea typeface="Calibri"/>
              <a:cs typeface="Calibri"/>
              <a:sym typeface="Calibri"/>
            </a:endParaRPr>
          </a:p>
          <a:p>
            <a:pPr indent="0" lvl="0" marL="0" rtl="0" algn="l">
              <a:spcBef>
                <a:spcPts val="1200"/>
              </a:spcBef>
              <a:spcAft>
                <a:spcPts val="0"/>
              </a:spcAft>
              <a:buNone/>
            </a:pPr>
            <a:r>
              <a:t/>
            </a:r>
            <a:endParaRPr b="1" sz="1800">
              <a:solidFill>
                <a:schemeClr val="dk2"/>
              </a:solidFill>
            </a:endParaRPr>
          </a:p>
        </p:txBody>
      </p:sp>
      <p:pic>
        <p:nvPicPr>
          <p:cNvPr id="162" name="Google Shape;162;p26"/>
          <p:cNvPicPr preferRelativeResize="0"/>
          <p:nvPr/>
        </p:nvPicPr>
        <p:blipFill>
          <a:blip r:embed="rId3">
            <a:alphaModFix/>
          </a:blip>
          <a:stretch>
            <a:fillRect/>
          </a:stretch>
        </p:blipFill>
        <p:spPr>
          <a:xfrm>
            <a:off x="53475" y="898400"/>
            <a:ext cx="5213650" cy="3890825"/>
          </a:xfrm>
          <a:prstGeom prst="rect">
            <a:avLst/>
          </a:prstGeom>
          <a:noFill/>
          <a:ln>
            <a:noFill/>
          </a:ln>
        </p:spPr>
      </p:pic>
      <p:sp>
        <p:nvSpPr>
          <p:cNvPr id="163" name="Google Shape;163;p26"/>
          <p:cNvSpPr txBox="1"/>
          <p:nvPr/>
        </p:nvSpPr>
        <p:spPr>
          <a:xfrm>
            <a:off x="0" y="502800"/>
            <a:ext cx="7558800" cy="3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800">
                <a:solidFill>
                  <a:srgbClr val="0000FF"/>
                </a:solidFill>
              </a:rPr>
              <a:t>Potential 5G test setup refer from 4G Test suites</a:t>
            </a:r>
            <a:endParaRPr b="1" sz="1800">
              <a:solidFill>
                <a:srgbClr val="0000FF"/>
              </a:solidFill>
            </a:endParaRPr>
          </a:p>
        </p:txBody>
      </p:sp>
      <p:sp>
        <p:nvSpPr>
          <p:cNvPr id="164" name="Google Shape;164;p26"/>
          <p:cNvSpPr txBox="1"/>
          <p:nvPr/>
        </p:nvSpPr>
        <p:spPr>
          <a:xfrm>
            <a:off x="2291475" y="4616000"/>
            <a:ext cx="69321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2"/>
                </a:solidFill>
              </a:rPr>
              <a:t>https://www.qacafe.com/resources/2017-04-06-test-setup-lte-gateway-mobile-hotspot/</a:t>
            </a:r>
            <a:endParaRPr sz="12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nvSpPr>
        <p:spPr>
          <a:xfrm>
            <a:off x="684150" y="230800"/>
            <a:ext cx="6239700" cy="40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zh-TW">
                <a:solidFill>
                  <a:schemeClr val="dk2"/>
                </a:solidFill>
                <a:latin typeface="Calibri"/>
                <a:ea typeface="Calibri"/>
                <a:cs typeface="Calibri"/>
                <a:sym typeface="Calibri"/>
              </a:rPr>
              <a:t>8. </a:t>
            </a:r>
            <a:r>
              <a:rPr lang="zh-TW">
                <a:solidFill>
                  <a:schemeClr val="dk2"/>
                </a:solidFill>
                <a:latin typeface="Calibri"/>
                <a:ea typeface="Calibri"/>
                <a:cs typeface="Calibri"/>
                <a:sym typeface="Calibri"/>
              </a:rPr>
              <a:t>5G testing reference from AWS</a:t>
            </a:r>
            <a:endParaRPr sz="1800">
              <a:solidFill>
                <a:schemeClr val="dk2"/>
              </a:solidFill>
            </a:endParaRPr>
          </a:p>
        </p:txBody>
      </p:sp>
      <p:pic>
        <p:nvPicPr>
          <p:cNvPr id="170" name="Google Shape;170;p27"/>
          <p:cNvPicPr preferRelativeResize="0"/>
          <p:nvPr/>
        </p:nvPicPr>
        <p:blipFill>
          <a:blip r:embed="rId3">
            <a:alphaModFix/>
          </a:blip>
          <a:stretch>
            <a:fillRect/>
          </a:stretch>
        </p:blipFill>
        <p:spPr>
          <a:xfrm>
            <a:off x="185375" y="1396975"/>
            <a:ext cx="8839202" cy="3555572"/>
          </a:xfrm>
          <a:prstGeom prst="rect">
            <a:avLst/>
          </a:prstGeom>
          <a:noFill/>
          <a:ln>
            <a:noFill/>
          </a:ln>
        </p:spPr>
      </p:pic>
      <p:sp>
        <p:nvSpPr>
          <p:cNvPr id="171" name="Google Shape;171;p27"/>
          <p:cNvSpPr txBox="1"/>
          <p:nvPr/>
        </p:nvSpPr>
        <p:spPr>
          <a:xfrm>
            <a:off x="313225" y="732725"/>
            <a:ext cx="89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https://docs.aws.amazon.com/zh_tw/whitepapers/latest/cicd_for_5g_networks_on_aws/testing.html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800"/>
              <a:t>10.</a:t>
            </a:r>
            <a:r>
              <a:rPr lang="zh-TW" sz="1800">
                <a:latin typeface="Calibri"/>
                <a:ea typeface="Calibri"/>
                <a:cs typeface="Calibri"/>
                <a:sym typeface="Calibri"/>
              </a:rPr>
              <a:t> Layer </a:t>
            </a:r>
            <a:r>
              <a:rPr lang="zh-TW" sz="1800">
                <a:latin typeface="Calibri"/>
                <a:ea typeface="Calibri"/>
                <a:cs typeface="Calibri"/>
                <a:sym typeface="Calibri"/>
              </a:rPr>
              <a:t>2 Qos 802.1p (DSCP) test reference</a:t>
            </a:r>
            <a:endParaRPr sz="1800"/>
          </a:p>
        </p:txBody>
      </p:sp>
      <p:sp>
        <p:nvSpPr>
          <p:cNvPr id="177" name="Google Shape;177;p28"/>
          <p:cNvSpPr txBox="1"/>
          <p:nvPr/>
        </p:nvSpPr>
        <p:spPr>
          <a:xfrm>
            <a:off x="535350" y="3895500"/>
            <a:ext cx="80733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https://techlibrary.hpe.com/device_help/ProCurveJ9562A/conf/qualityofservice/qosdiffserve.htm</a:t>
            </a:r>
            <a:endParaRPr sz="1800">
              <a:solidFill>
                <a:schemeClr val="dk2"/>
              </a:solidFill>
            </a:endParaRPr>
          </a:p>
        </p:txBody>
      </p:sp>
      <p:sp>
        <p:nvSpPr>
          <p:cNvPr id="178" name="Google Shape;178;p28"/>
          <p:cNvSpPr txBox="1"/>
          <p:nvPr/>
        </p:nvSpPr>
        <p:spPr>
          <a:xfrm>
            <a:off x="535350" y="2767075"/>
            <a:ext cx="8520600" cy="15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How to Test ?  example: IXIA</a:t>
            </a:r>
            <a:endParaRPr sz="1800">
              <a:solidFill>
                <a:schemeClr val="dk2"/>
              </a:solidFill>
            </a:endParaRPr>
          </a:p>
          <a:p>
            <a:pPr indent="0" lvl="0" marL="0" rtl="0" algn="l">
              <a:spcBef>
                <a:spcPts val="0"/>
              </a:spcBef>
              <a:spcAft>
                <a:spcPts val="0"/>
              </a:spcAft>
              <a:buNone/>
            </a:pPr>
            <a:r>
              <a:rPr lang="zh-TW" sz="1800">
                <a:solidFill>
                  <a:schemeClr val="dk2"/>
                </a:solidFill>
              </a:rPr>
              <a:t>https://www.youtube.com/watch?v=ogqUlxsafUA</a:t>
            </a:r>
            <a:endParaRPr sz="1800">
              <a:solidFill>
                <a:schemeClr val="dk2"/>
              </a:solidFill>
            </a:endParaRPr>
          </a:p>
        </p:txBody>
      </p:sp>
      <p:sp>
        <p:nvSpPr>
          <p:cNvPr id="179" name="Google Shape;179;p28"/>
          <p:cNvSpPr txBox="1"/>
          <p:nvPr/>
        </p:nvSpPr>
        <p:spPr>
          <a:xfrm>
            <a:off x="468775" y="1017725"/>
            <a:ext cx="8587200" cy="13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Keyword : Vlan user priority</a:t>
            </a:r>
            <a:br>
              <a:rPr lang="zh-TW" sz="1800">
                <a:solidFill>
                  <a:schemeClr val="dk2"/>
                </a:solidFill>
              </a:rPr>
            </a:br>
            <a:br>
              <a:rPr lang="zh-TW" sz="1800">
                <a:solidFill>
                  <a:schemeClr val="dk2"/>
                </a:solidFill>
              </a:rPr>
            </a:br>
            <a:r>
              <a:rPr lang="zh-TW" sz="1800">
                <a:solidFill>
                  <a:schemeClr val="dk2"/>
                </a:solidFill>
              </a:rPr>
              <a:t>Purpose: </a:t>
            </a:r>
            <a:r>
              <a:rPr lang="zh-TW" sz="1800">
                <a:solidFill>
                  <a:schemeClr val="dk1"/>
                </a:solidFill>
                <a:highlight>
                  <a:srgbClr val="FFFFFF"/>
                </a:highlight>
                <a:latin typeface="Verdana"/>
                <a:ea typeface="Verdana"/>
                <a:cs typeface="Verdana"/>
                <a:sym typeface="Verdana"/>
              </a:rPr>
              <a:t>The QoS VLAN Priority lets you assign a priority to outbound packets containing the specified VLAN-ID (VID). </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aphicFrame>
        <p:nvGraphicFramePr>
          <p:cNvPr id="184" name="Google Shape;184;p29"/>
          <p:cNvGraphicFramePr/>
          <p:nvPr/>
        </p:nvGraphicFramePr>
        <p:xfrm>
          <a:off x="152400" y="256575"/>
          <a:ext cx="3000000" cy="3000000"/>
        </p:xfrm>
        <a:graphic>
          <a:graphicData uri="http://schemas.openxmlformats.org/drawingml/2006/table">
            <a:tbl>
              <a:tblPr>
                <a:solidFill>
                  <a:srgbClr val="FFFFFF"/>
                </a:solidFill>
                <a:tableStyleId>{7954D8AB-933D-4E24-B8B1-0191E5202394}</a:tableStyleId>
              </a:tblPr>
              <a:tblGrid>
                <a:gridCol w="3971925"/>
                <a:gridCol w="1781175"/>
                <a:gridCol w="2047875"/>
              </a:tblGrid>
              <a:tr h="332875">
                <a:tc>
                  <a:txBody>
                    <a:bodyPr/>
                    <a:lstStyle/>
                    <a:p>
                      <a:pPr indent="0" lvl="0" marL="0" rtl="0" algn="l">
                        <a:lnSpc>
                          <a:spcPct val="115000"/>
                        </a:lnSpc>
                        <a:spcBef>
                          <a:spcPts val="0"/>
                        </a:spcBef>
                        <a:spcAft>
                          <a:spcPts val="0"/>
                        </a:spcAft>
                        <a:buNone/>
                      </a:pPr>
                      <a:r>
                        <a:rPr b="1" lang="zh-TW" sz="1200">
                          <a:solidFill>
                            <a:srgbClr val="161616"/>
                          </a:solidFill>
                          <a:highlight>
                            <a:srgbClr val="FFFFFF"/>
                          </a:highlight>
                        </a:rPr>
                        <a:t>TOS Value</a:t>
                      </a:r>
                      <a:endParaRPr b="1" sz="1200">
                        <a:solidFill>
                          <a:srgbClr val="161616"/>
                        </a:solidFill>
                        <a:highlight>
                          <a:srgbClr val="FFFFFF"/>
                        </a:highlight>
                      </a:endParaRPr>
                    </a:p>
                  </a:txBody>
                  <a:tcPr marT="91425" marB="91425" marR="91425" marL="91425" anchor="ctr">
                    <a:lnB cap="flat" cmpd="sng" w="9525">
                      <a:solidFill>
                        <a:srgbClr val="F4F4F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1200">
                          <a:solidFill>
                            <a:srgbClr val="161616"/>
                          </a:solidFill>
                          <a:highlight>
                            <a:srgbClr val="FFFFFF"/>
                          </a:highlight>
                        </a:rPr>
                        <a:t>VLAN Priority</a:t>
                      </a:r>
                      <a:endParaRPr b="1" sz="1200">
                        <a:solidFill>
                          <a:srgbClr val="161616"/>
                        </a:solidFill>
                        <a:highlight>
                          <a:srgbClr val="FFFFFF"/>
                        </a:highlight>
                      </a:endParaRPr>
                    </a:p>
                  </a:txBody>
                  <a:tcPr marT="91425" marB="91425" marR="91425" marL="91425" anchor="ctr">
                    <a:lnB cap="flat" cmpd="sng" w="9525">
                      <a:solidFill>
                        <a:srgbClr val="F4F4F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1200">
                          <a:solidFill>
                            <a:srgbClr val="161616"/>
                          </a:solidFill>
                          <a:highlight>
                            <a:srgbClr val="FFFFFF"/>
                          </a:highlight>
                        </a:rPr>
                        <a:t>Device Priority</a:t>
                      </a:r>
                      <a:endParaRPr b="1" sz="1200">
                        <a:solidFill>
                          <a:srgbClr val="161616"/>
                        </a:solidFill>
                        <a:highlight>
                          <a:srgbClr val="FFFFFF"/>
                        </a:highlight>
                      </a:endParaRPr>
                    </a:p>
                  </a:txBody>
                  <a:tcPr marT="91425" marB="91425" marR="91425" marL="91425" anchor="ctr">
                    <a:lnB cap="flat" cmpd="sng" w="9525">
                      <a:solidFill>
                        <a:srgbClr val="F4F4F4"/>
                      </a:solidFill>
                      <a:prstDash val="solid"/>
                      <a:round/>
                      <a:headEnd len="sm" w="sm" type="none"/>
                      <a:tailEnd len="sm" w="sm" type="none"/>
                    </a:lnB>
                  </a:tcPr>
                </a:tc>
              </a:tr>
              <a:tr h="387850">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111000 - Network_Control</a:t>
                      </a:r>
                      <a:endParaRPr sz="1200">
                        <a:solidFill>
                          <a:srgbClr val="525252"/>
                        </a:solidFill>
                        <a:highlight>
                          <a:srgbClr val="FFFFFF"/>
                        </a:highlight>
                      </a:endParaRPr>
                    </a:p>
                  </a:txBody>
                  <a:tcPr marT="91425" marB="91425" marR="91425" marL="91425" anchor="ctr">
                    <a:lnT cap="flat" cmpd="sng" w="9525">
                      <a:solidFill>
                        <a:srgbClr val="F4F4F4"/>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7</a:t>
                      </a:r>
                      <a:endParaRPr sz="1200">
                        <a:solidFill>
                          <a:srgbClr val="525252"/>
                        </a:solidFill>
                        <a:highlight>
                          <a:srgbClr val="FFFFFF"/>
                        </a:highlight>
                      </a:endParaRPr>
                    </a:p>
                  </a:txBody>
                  <a:tcPr marT="91425" marB="91425" marR="91425" marL="91425" anchor="ctr">
                    <a:lnT cap="flat" cmpd="sng" w="9525">
                      <a:solidFill>
                        <a:srgbClr val="F4F4F4"/>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1</a:t>
                      </a:r>
                      <a:endParaRPr sz="1200">
                        <a:solidFill>
                          <a:srgbClr val="525252"/>
                        </a:solidFill>
                        <a:highlight>
                          <a:srgbClr val="FFFFFF"/>
                        </a:highlight>
                      </a:endParaRPr>
                    </a:p>
                  </a:txBody>
                  <a:tcPr marT="91425" marB="91425" marR="91425" marL="91425" anchor="ctr">
                    <a:lnT cap="flat" cmpd="sng" w="9525">
                      <a:solidFill>
                        <a:srgbClr val="F4F4F4"/>
                      </a:solidFill>
                      <a:prstDash val="solid"/>
                      <a:round/>
                      <a:headEnd len="sm" w="sm" type="none"/>
                      <a:tailEnd len="sm" w="sm" type="none"/>
                    </a:lnT>
                    <a:lnB cap="flat" cmpd="sng" w="9525">
                      <a:solidFill>
                        <a:srgbClr val="E0E0E0"/>
                      </a:solidFill>
                      <a:prstDash val="solid"/>
                      <a:round/>
                      <a:headEnd len="sm" w="sm" type="none"/>
                      <a:tailEnd len="sm" w="sm" type="none"/>
                    </a:lnB>
                  </a:tcPr>
                </a:tc>
              </a:tr>
              <a:tr h="387850">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110000 - Internetwork_Control</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6</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1</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r>
              <a:tr h="387850">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101000 - Critical_/_Realtime</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5</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2</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r>
              <a:tr h="387850">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100000 - Interactive_1</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4</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2</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r>
              <a:tr h="387850">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011000 - Interactive_2</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3</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3</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r>
              <a:tr h="387850">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010000 - Batch_1</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2</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3</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r>
              <a:tr h="387850">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001000 - Batch_2</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1</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4</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r>
              <a:tr h="387850">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000000 - Best_Effort</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0</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4</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r>
              <a:tr h="387850">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Any DSCP value</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0</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200">
                          <a:solidFill>
                            <a:srgbClr val="525252"/>
                          </a:solidFill>
                          <a:highlight>
                            <a:srgbClr val="FFFFFF"/>
                          </a:highlight>
                        </a:rPr>
                        <a:t>4</a:t>
                      </a:r>
                      <a:endParaRPr sz="1200">
                        <a:solidFill>
                          <a:srgbClr val="525252"/>
                        </a:solidFill>
                        <a:highlight>
                          <a:srgbClr val="FFFFFF"/>
                        </a:highlight>
                      </a:endParaRPr>
                    </a:p>
                  </a:txBody>
                  <a:tcPr marT="91425" marB="91425" marR="91425" marL="91425" anchor="ctr">
                    <a:lnT cap="flat" cmpd="sng" w="9525">
                      <a:solidFill>
                        <a:srgbClr val="E0E0E0"/>
                      </a:solidFill>
                      <a:prstDash val="solid"/>
                      <a:round/>
                      <a:headEnd len="sm" w="sm" type="none"/>
                      <a:tailEnd len="sm" w="sm" type="none"/>
                    </a:lnT>
                    <a:lnB cap="flat" cmpd="sng" w="9525">
                      <a:solidFill>
                        <a:srgbClr val="E0E0E0"/>
                      </a:solidFill>
                      <a:prstDash val="solid"/>
                      <a:round/>
                      <a:headEnd len="sm" w="sm" type="none"/>
                      <a:tailEnd len="sm" w="sm" type="none"/>
                    </a:lnB>
                  </a:tcPr>
                </a:tc>
              </a:tr>
            </a:tbl>
          </a:graphicData>
        </a:graphic>
      </p:graphicFrame>
      <p:sp>
        <p:nvSpPr>
          <p:cNvPr id="185" name="Google Shape;185;p29"/>
          <p:cNvSpPr txBox="1"/>
          <p:nvPr/>
        </p:nvSpPr>
        <p:spPr>
          <a:xfrm>
            <a:off x="208350" y="4310125"/>
            <a:ext cx="7552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https://www.ibm.com/docs/en/zos/2.3.0?topic=tagging-specific-interface</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89825" y="0"/>
            <a:ext cx="8520600" cy="27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11. Layer 3 Qos</a:t>
            </a:r>
            <a:endParaRPr/>
          </a:p>
        </p:txBody>
      </p:sp>
      <p:sp>
        <p:nvSpPr>
          <p:cNvPr id="191" name="Google Shape;191;p30"/>
          <p:cNvSpPr txBox="1"/>
          <p:nvPr>
            <p:ph idx="1" type="body"/>
          </p:nvPr>
        </p:nvSpPr>
        <p:spPr>
          <a:xfrm>
            <a:off x="311700" y="475450"/>
            <a:ext cx="8520600" cy="215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1400"/>
              <a:t>DiffServ is a coarse-grained, class-based mechanism for traffic management. In contrast, IntServ is a fine-grained, flow-based mechanism. DiffServ relies on a mechanism to classify and mark packets as belonging to a specific class. DiffServ-aware routers implement per-hop behaviors (PHBs), which define the packet-forwarding properties associated with a class of traffic. Different PHBs may be defined to offer, for example, low-loss or low-latency service.</a:t>
            </a:r>
            <a:endParaRPr sz="1400"/>
          </a:p>
        </p:txBody>
      </p:sp>
      <p:pic>
        <p:nvPicPr>
          <p:cNvPr id="192" name="Google Shape;192;p30"/>
          <p:cNvPicPr preferRelativeResize="0"/>
          <p:nvPr/>
        </p:nvPicPr>
        <p:blipFill>
          <a:blip r:embed="rId3">
            <a:alphaModFix/>
          </a:blip>
          <a:stretch>
            <a:fillRect/>
          </a:stretch>
        </p:blipFill>
        <p:spPr>
          <a:xfrm>
            <a:off x="104175" y="1734275"/>
            <a:ext cx="8806249" cy="350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52825" y="396925"/>
            <a:ext cx="8173800" cy="3249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2"/>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AutoNum type="arabicPeriod"/>
            </a:pPr>
            <a:r>
              <a:rPr lang="zh-TW" sz="1600">
                <a:solidFill>
                  <a:schemeClr val="dk1"/>
                </a:solidFill>
                <a:latin typeface="Calibri"/>
                <a:ea typeface="Calibri"/>
                <a:cs typeface="Calibri"/>
                <a:sym typeface="Calibri"/>
              </a:rPr>
              <a:t>5G NSA vs 5G SA</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AutoNum type="arabicPeriod"/>
            </a:pPr>
            <a:r>
              <a:rPr lang="zh-TW" sz="1600">
                <a:solidFill>
                  <a:schemeClr val="dk1"/>
                </a:solidFill>
                <a:latin typeface="Calibri"/>
                <a:ea typeface="Calibri"/>
                <a:cs typeface="Calibri"/>
                <a:sym typeface="Calibri"/>
              </a:rPr>
              <a:t>5G SA architecture</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AutoNum type="arabicPeriod"/>
            </a:pPr>
            <a:r>
              <a:rPr lang="zh-TW" sz="1600">
                <a:solidFill>
                  <a:schemeClr val="dk1"/>
                </a:solidFill>
                <a:latin typeface="Calibri"/>
                <a:ea typeface="Calibri"/>
                <a:cs typeface="Calibri"/>
                <a:sym typeface="Calibri"/>
              </a:rPr>
              <a:t>5G Core Network</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AutoNum type="arabicPeriod"/>
            </a:pPr>
            <a:r>
              <a:rPr lang="zh-TW" sz="1600">
                <a:solidFill>
                  <a:schemeClr val="dk1"/>
                </a:solidFill>
                <a:latin typeface="Calibri"/>
                <a:ea typeface="Calibri"/>
                <a:cs typeface="Calibri"/>
                <a:sym typeface="Calibri"/>
              </a:rPr>
              <a:t>5GC opensource 1: Magma</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AutoNum type="arabicPeriod"/>
            </a:pPr>
            <a:r>
              <a:rPr lang="zh-TW" sz="1600">
                <a:solidFill>
                  <a:schemeClr val="dk1"/>
                </a:solidFill>
                <a:latin typeface="Calibri"/>
                <a:ea typeface="Calibri"/>
                <a:cs typeface="Calibri"/>
                <a:sym typeface="Calibri"/>
              </a:rPr>
              <a:t>5GC opensource 2 : open5gs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AutoNum type="arabicPeriod"/>
            </a:pPr>
            <a:r>
              <a:rPr lang="zh-TW" sz="1600">
                <a:solidFill>
                  <a:schemeClr val="dk1"/>
                </a:solidFill>
                <a:latin typeface="Calibri"/>
                <a:ea typeface="Calibri"/>
                <a:cs typeface="Calibri"/>
                <a:sym typeface="Calibri"/>
              </a:rPr>
              <a:t>Test Beds releated to 5G UE(</a:t>
            </a:r>
            <a:r>
              <a:rPr lang="zh-TW" sz="1600">
                <a:solidFill>
                  <a:schemeClr val="dk1"/>
                </a:solidFill>
                <a:highlight>
                  <a:srgbClr val="FFFFFF"/>
                </a:highlight>
                <a:latin typeface="Calibri"/>
                <a:ea typeface="Calibri"/>
                <a:cs typeface="Calibri"/>
                <a:sym typeface="Calibri"/>
              </a:rPr>
              <a:t>UERANSIM</a:t>
            </a:r>
            <a:r>
              <a:rPr lang="zh-TW"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AutoNum type="arabicPeriod"/>
            </a:pPr>
            <a:r>
              <a:rPr lang="zh-TW" sz="1600">
                <a:solidFill>
                  <a:schemeClr val="dk1"/>
                </a:solidFill>
                <a:latin typeface="Calibri"/>
                <a:ea typeface="Calibri"/>
                <a:cs typeface="Calibri"/>
                <a:sym typeface="Calibri"/>
              </a:rPr>
              <a:t>Test Beds related to 5G UE (User equipment)</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AutoNum type="arabicPeriod"/>
            </a:pPr>
            <a:r>
              <a:rPr lang="zh-TW" sz="1600">
                <a:solidFill>
                  <a:schemeClr val="dk1"/>
                </a:solidFill>
                <a:latin typeface="Calibri"/>
                <a:ea typeface="Calibri"/>
                <a:cs typeface="Calibri"/>
                <a:sym typeface="Calibri"/>
              </a:rPr>
              <a:t>Test Beds related to 5G CoreNetwork (CD-Router)</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AutoNum type="arabicPeriod"/>
            </a:pPr>
            <a:r>
              <a:rPr lang="zh-TW" sz="1600">
                <a:solidFill>
                  <a:schemeClr val="dk1"/>
                </a:solidFill>
                <a:latin typeface="Calibri"/>
                <a:ea typeface="Calibri"/>
                <a:cs typeface="Calibri"/>
                <a:sym typeface="Calibri"/>
              </a:rPr>
              <a:t>5G testing reference from AWS</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AutoNum type="arabicPeriod"/>
            </a:pPr>
            <a:r>
              <a:rPr lang="zh-TW" sz="1600">
                <a:solidFill>
                  <a:schemeClr val="dk1"/>
                </a:solidFill>
                <a:latin typeface="Calibri"/>
                <a:ea typeface="Calibri"/>
                <a:cs typeface="Calibri"/>
                <a:sym typeface="Calibri"/>
              </a:rPr>
              <a:t>Layer 2 Qos 802.1p (DSCP) test reference</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AutoNum type="arabicPeriod"/>
            </a:pPr>
            <a:r>
              <a:rPr lang="zh-TW" sz="1600">
                <a:solidFill>
                  <a:schemeClr val="dk1"/>
                </a:solidFill>
                <a:latin typeface="Calibri"/>
                <a:ea typeface="Calibri"/>
                <a:cs typeface="Calibri"/>
                <a:sym typeface="Calibri"/>
              </a:rPr>
              <a:t>Layer 3 Qos (PHB)</a:t>
            </a:r>
            <a:endParaRPr sz="16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161725" y="318975"/>
            <a:ext cx="54834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zh-TW" sz="1600">
                <a:solidFill>
                  <a:srgbClr val="333333"/>
                </a:solidFill>
                <a:highlight>
                  <a:srgbClr val="FFFFFF"/>
                </a:highlight>
                <a:latin typeface="Microsoft JhengHei"/>
                <a:ea typeface="Microsoft JhengHei"/>
                <a:cs typeface="Microsoft JhengHei"/>
                <a:sym typeface="Microsoft JhengHei"/>
              </a:rPr>
              <a:t>NSA = Non-Standalone</a:t>
            </a:r>
            <a:endParaRPr b="1" sz="1600">
              <a:solidFill>
                <a:srgbClr val="333333"/>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rPr b="1" lang="zh-TW" sz="1600">
                <a:solidFill>
                  <a:srgbClr val="333333"/>
                </a:solidFill>
                <a:highlight>
                  <a:srgbClr val="FFFFFF"/>
                </a:highlight>
                <a:latin typeface="Microsoft JhengHei"/>
                <a:ea typeface="Microsoft JhengHei"/>
                <a:cs typeface="Microsoft JhengHei"/>
                <a:sym typeface="Microsoft JhengHei"/>
              </a:rPr>
              <a:t>  </a:t>
            </a:r>
            <a:endParaRPr b="1" sz="1600">
              <a:solidFill>
                <a:srgbClr val="333333"/>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rPr b="1" lang="zh-TW" sz="1600">
                <a:solidFill>
                  <a:srgbClr val="333333"/>
                </a:solidFill>
                <a:highlight>
                  <a:srgbClr val="FFFFFF"/>
                </a:highlight>
                <a:latin typeface="Microsoft JhengHei"/>
                <a:ea typeface="Microsoft JhengHei"/>
                <a:cs typeface="Microsoft JhengHei"/>
                <a:sym typeface="Microsoft JhengHei"/>
              </a:rPr>
              <a:t> -&gt;  4G + 5G</a:t>
            </a:r>
            <a:endParaRPr b="1" sz="1600">
              <a:solidFill>
                <a:srgbClr val="333333"/>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b="1" sz="1600">
              <a:solidFill>
                <a:srgbClr val="333333"/>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b="1" sz="1600">
              <a:solidFill>
                <a:srgbClr val="333333"/>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rPr b="1" lang="zh-TW" sz="1600">
                <a:solidFill>
                  <a:srgbClr val="333333"/>
                </a:solidFill>
                <a:highlight>
                  <a:srgbClr val="FFFFFF"/>
                </a:highlight>
                <a:latin typeface="Microsoft JhengHei"/>
                <a:ea typeface="Microsoft JhengHei"/>
                <a:cs typeface="Microsoft JhengHei"/>
                <a:sym typeface="Microsoft JhengHei"/>
              </a:rPr>
              <a:t>SA = Standalone</a:t>
            </a:r>
            <a:endParaRPr b="1" sz="1600">
              <a:solidFill>
                <a:srgbClr val="333333"/>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rPr b="1" lang="zh-TW" sz="1600">
                <a:solidFill>
                  <a:srgbClr val="333333"/>
                </a:solidFill>
                <a:highlight>
                  <a:srgbClr val="FFFFFF"/>
                </a:highlight>
                <a:latin typeface="Microsoft JhengHei"/>
                <a:ea typeface="Microsoft JhengHei"/>
                <a:cs typeface="Microsoft JhengHei"/>
                <a:sym typeface="Microsoft JhengHei"/>
              </a:rPr>
              <a:t> </a:t>
            </a:r>
            <a:endParaRPr b="1" sz="1600">
              <a:solidFill>
                <a:srgbClr val="333333"/>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rPr b="1" lang="zh-TW" sz="1600">
                <a:solidFill>
                  <a:srgbClr val="333333"/>
                </a:solidFill>
                <a:highlight>
                  <a:srgbClr val="FFFFFF"/>
                </a:highlight>
                <a:latin typeface="Microsoft JhengHei"/>
                <a:ea typeface="Microsoft JhengHei"/>
                <a:cs typeface="Microsoft JhengHei"/>
                <a:sym typeface="Microsoft JhengHei"/>
              </a:rPr>
              <a:t>-&gt; 5G New Radio access only</a:t>
            </a:r>
            <a:endParaRPr b="1" sz="1600">
              <a:solidFill>
                <a:srgbClr val="333333"/>
              </a:solidFill>
              <a:highlight>
                <a:srgbClr val="FFFFFF"/>
              </a:highlight>
              <a:latin typeface="Microsoft JhengHei"/>
              <a:ea typeface="Microsoft JhengHei"/>
              <a:cs typeface="Microsoft JhengHei"/>
              <a:sym typeface="Microsoft JhengHei"/>
            </a:endParaRPr>
          </a:p>
        </p:txBody>
      </p:sp>
      <p:pic>
        <p:nvPicPr>
          <p:cNvPr id="66" name="Google Shape;66;p15"/>
          <p:cNvPicPr preferRelativeResize="0"/>
          <p:nvPr/>
        </p:nvPicPr>
        <p:blipFill>
          <a:blip r:embed="rId3">
            <a:alphaModFix/>
          </a:blip>
          <a:stretch>
            <a:fillRect/>
          </a:stretch>
        </p:blipFill>
        <p:spPr>
          <a:xfrm>
            <a:off x="2822575" y="126000"/>
            <a:ext cx="5939200" cy="4723451"/>
          </a:xfrm>
          <a:prstGeom prst="rect">
            <a:avLst/>
          </a:prstGeom>
          <a:noFill/>
          <a:ln>
            <a:noFill/>
          </a:ln>
        </p:spPr>
      </p:pic>
      <p:sp>
        <p:nvSpPr>
          <p:cNvPr id="67" name="Google Shape;67;p15"/>
          <p:cNvSpPr txBox="1"/>
          <p:nvPr/>
        </p:nvSpPr>
        <p:spPr>
          <a:xfrm>
            <a:off x="2822575" y="0"/>
            <a:ext cx="41163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000FF"/>
              </a:buClr>
              <a:buSzPts val="1800"/>
              <a:buAutoNum type="arabicPeriod"/>
            </a:pPr>
            <a:r>
              <a:rPr b="1" lang="zh-TW" sz="1800">
                <a:solidFill>
                  <a:srgbClr val="0000FF"/>
                </a:solidFill>
              </a:rPr>
              <a:t>5G NSA vs 5G SA</a:t>
            </a:r>
            <a:endParaRPr b="1">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514525" y="382225"/>
            <a:ext cx="77181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800">
                <a:solidFill>
                  <a:schemeClr val="dk2"/>
                </a:solidFill>
              </a:rPr>
              <a:t>5G NSA</a:t>
            </a:r>
            <a:endParaRPr b="1" sz="1800">
              <a:solidFill>
                <a:schemeClr val="dk2"/>
              </a:solidFill>
            </a:endParaRPr>
          </a:p>
        </p:txBody>
      </p:sp>
      <p:sp>
        <p:nvSpPr>
          <p:cNvPr id="73" name="Google Shape;73;p16"/>
          <p:cNvSpPr txBox="1"/>
          <p:nvPr/>
        </p:nvSpPr>
        <p:spPr>
          <a:xfrm>
            <a:off x="367500" y="837950"/>
            <a:ext cx="84090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https://source.android.com/docs/core/connect/5g-nsa?hl=zh-tw</a:t>
            </a:r>
            <a:endParaRPr sz="1800">
              <a:solidFill>
                <a:schemeClr val="dk2"/>
              </a:solidFill>
            </a:endParaRPr>
          </a:p>
        </p:txBody>
      </p:sp>
      <p:sp>
        <p:nvSpPr>
          <p:cNvPr id="74" name="Google Shape;74;p16"/>
          <p:cNvSpPr txBox="1"/>
          <p:nvPr/>
        </p:nvSpPr>
        <p:spPr>
          <a:xfrm>
            <a:off x="367500" y="1573000"/>
            <a:ext cx="8511900" cy="9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rgbClr val="202124"/>
                </a:solidFill>
                <a:highlight>
                  <a:srgbClr val="FFFFFF"/>
                </a:highlight>
              </a:rPr>
              <a:t>Devices running </a:t>
            </a:r>
            <a:r>
              <a:rPr b="1" lang="zh-TW" sz="1500">
                <a:solidFill>
                  <a:srgbClr val="202124"/>
                </a:solidFill>
                <a:highlight>
                  <a:srgbClr val="FFFFFF"/>
                </a:highlight>
              </a:rPr>
              <a:t>Android 10</a:t>
            </a:r>
            <a:r>
              <a:rPr lang="zh-TW" sz="1200">
                <a:solidFill>
                  <a:srgbClr val="202124"/>
                </a:solidFill>
                <a:highlight>
                  <a:srgbClr val="FFFFFF"/>
                </a:highlight>
              </a:rPr>
              <a:t> or higher can support 5G non-standalone (NSA). 5G NSA is a solution for 5G networks where the network is supported by the </a:t>
            </a:r>
            <a:r>
              <a:rPr b="1" lang="zh-TW" sz="1200">
                <a:solidFill>
                  <a:srgbClr val="202124"/>
                </a:solidFill>
                <a:highlight>
                  <a:srgbClr val="FFFFFF"/>
                </a:highlight>
              </a:rPr>
              <a:t>existing 4G infrastructure.</a:t>
            </a:r>
            <a:r>
              <a:rPr lang="zh-TW" sz="1200">
                <a:solidFill>
                  <a:srgbClr val="202124"/>
                </a:solidFill>
                <a:highlight>
                  <a:srgbClr val="FFFFFF"/>
                </a:highlight>
              </a:rPr>
              <a:t> On Android 10, devices can display a 5G icon on the status bar when a device connects to a 5G network.</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277675" y="3630225"/>
            <a:ext cx="974839" cy="1073975"/>
          </a:xfrm>
          <a:prstGeom prst="rect">
            <a:avLst/>
          </a:prstGeom>
          <a:noFill/>
          <a:ln>
            <a:noFill/>
          </a:ln>
        </p:spPr>
      </p:pic>
      <p:pic>
        <p:nvPicPr>
          <p:cNvPr id="80" name="Google Shape;80;p17"/>
          <p:cNvPicPr preferRelativeResize="0"/>
          <p:nvPr/>
        </p:nvPicPr>
        <p:blipFill>
          <a:blip r:embed="rId4">
            <a:alphaModFix/>
          </a:blip>
          <a:stretch>
            <a:fillRect/>
          </a:stretch>
        </p:blipFill>
        <p:spPr>
          <a:xfrm>
            <a:off x="1492248" y="955575"/>
            <a:ext cx="1334977" cy="1468475"/>
          </a:xfrm>
          <a:prstGeom prst="rect">
            <a:avLst/>
          </a:prstGeom>
          <a:noFill/>
          <a:ln>
            <a:noFill/>
          </a:ln>
        </p:spPr>
      </p:pic>
      <p:pic>
        <p:nvPicPr>
          <p:cNvPr id="81" name="Google Shape;81;p17"/>
          <p:cNvPicPr preferRelativeResize="0"/>
          <p:nvPr/>
        </p:nvPicPr>
        <p:blipFill>
          <a:blip r:embed="rId5">
            <a:alphaModFix/>
          </a:blip>
          <a:stretch>
            <a:fillRect/>
          </a:stretch>
        </p:blipFill>
        <p:spPr>
          <a:xfrm>
            <a:off x="2709600" y="690950"/>
            <a:ext cx="2724350" cy="1733100"/>
          </a:xfrm>
          <a:prstGeom prst="rect">
            <a:avLst/>
          </a:prstGeom>
          <a:noFill/>
          <a:ln>
            <a:noFill/>
          </a:ln>
        </p:spPr>
      </p:pic>
      <p:cxnSp>
        <p:nvCxnSpPr>
          <p:cNvPr id="82" name="Google Shape;82;p17"/>
          <p:cNvCxnSpPr>
            <a:stCxn id="80" idx="1"/>
            <a:endCxn id="79" idx="0"/>
          </p:cNvCxnSpPr>
          <p:nvPr/>
        </p:nvCxnSpPr>
        <p:spPr>
          <a:xfrm flipH="1">
            <a:off x="765048" y="1689812"/>
            <a:ext cx="727200" cy="1940400"/>
          </a:xfrm>
          <a:prstGeom prst="straightConnector1">
            <a:avLst/>
          </a:prstGeom>
          <a:noFill/>
          <a:ln cap="flat" cmpd="sng" w="28575">
            <a:solidFill>
              <a:schemeClr val="dk2"/>
            </a:solidFill>
            <a:prstDash val="solid"/>
            <a:round/>
            <a:headEnd len="med" w="med" type="none"/>
            <a:tailEnd len="med" w="med" type="none"/>
          </a:ln>
        </p:spPr>
      </p:cxnSp>
      <p:sp>
        <p:nvSpPr>
          <p:cNvPr id="83" name="Google Shape;83;p17"/>
          <p:cNvSpPr/>
          <p:nvPr/>
        </p:nvSpPr>
        <p:spPr>
          <a:xfrm>
            <a:off x="1734600" y="3866300"/>
            <a:ext cx="975000" cy="83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TW"/>
              <a:t>5G CPE</a:t>
            </a:r>
            <a:endParaRPr b="1"/>
          </a:p>
        </p:txBody>
      </p:sp>
      <p:cxnSp>
        <p:nvCxnSpPr>
          <p:cNvPr id="84" name="Google Shape;84;p17"/>
          <p:cNvCxnSpPr>
            <a:stCxn id="80" idx="2"/>
            <a:endCxn id="83" idx="0"/>
          </p:cNvCxnSpPr>
          <p:nvPr/>
        </p:nvCxnSpPr>
        <p:spPr>
          <a:xfrm>
            <a:off x="2159736" y="2424050"/>
            <a:ext cx="62400" cy="1442400"/>
          </a:xfrm>
          <a:prstGeom prst="straightConnector1">
            <a:avLst/>
          </a:prstGeom>
          <a:noFill/>
          <a:ln cap="flat" cmpd="sng" w="28575">
            <a:solidFill>
              <a:schemeClr val="dk2"/>
            </a:solidFill>
            <a:prstDash val="solid"/>
            <a:round/>
            <a:headEnd len="med" w="med" type="none"/>
            <a:tailEnd len="med" w="med" type="none"/>
          </a:ln>
        </p:spPr>
      </p:cxnSp>
      <p:sp>
        <p:nvSpPr>
          <p:cNvPr id="85" name="Google Shape;85;p17"/>
          <p:cNvSpPr/>
          <p:nvPr/>
        </p:nvSpPr>
        <p:spPr>
          <a:xfrm>
            <a:off x="6512525" y="3322425"/>
            <a:ext cx="2322756" cy="127893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Internet</a:t>
            </a:r>
            <a:endParaRPr/>
          </a:p>
        </p:txBody>
      </p:sp>
      <p:cxnSp>
        <p:nvCxnSpPr>
          <p:cNvPr id="86" name="Google Shape;86;p17"/>
          <p:cNvCxnSpPr>
            <a:stCxn id="81" idx="3"/>
            <a:endCxn id="85" idx="3"/>
          </p:cNvCxnSpPr>
          <p:nvPr/>
        </p:nvCxnSpPr>
        <p:spPr>
          <a:xfrm>
            <a:off x="5433950" y="1557500"/>
            <a:ext cx="2240100" cy="1838100"/>
          </a:xfrm>
          <a:prstGeom prst="straightConnector1">
            <a:avLst/>
          </a:prstGeom>
          <a:noFill/>
          <a:ln cap="flat" cmpd="sng" w="28575">
            <a:solidFill>
              <a:schemeClr val="dk2"/>
            </a:solidFill>
            <a:prstDash val="solid"/>
            <a:round/>
            <a:headEnd len="med" w="med" type="none"/>
            <a:tailEnd len="med" w="med" type="none"/>
          </a:ln>
        </p:spPr>
      </p:cxnSp>
      <p:sp>
        <p:nvSpPr>
          <p:cNvPr id="87" name="Google Shape;87;p17"/>
          <p:cNvSpPr txBox="1"/>
          <p:nvPr/>
        </p:nvSpPr>
        <p:spPr>
          <a:xfrm>
            <a:off x="1810525" y="529225"/>
            <a:ext cx="14406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RAN</a:t>
            </a:r>
            <a:endParaRPr sz="1800">
              <a:solidFill>
                <a:schemeClr val="dk2"/>
              </a:solidFill>
            </a:endParaRPr>
          </a:p>
        </p:txBody>
      </p:sp>
      <p:sp>
        <p:nvSpPr>
          <p:cNvPr id="88" name="Google Shape;88;p17"/>
          <p:cNvSpPr txBox="1"/>
          <p:nvPr/>
        </p:nvSpPr>
        <p:spPr>
          <a:xfrm>
            <a:off x="4228575" y="352875"/>
            <a:ext cx="14406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5GC</a:t>
            </a:r>
            <a:endParaRPr sz="1800">
              <a:solidFill>
                <a:schemeClr val="dk2"/>
              </a:solidFill>
            </a:endParaRPr>
          </a:p>
        </p:txBody>
      </p:sp>
      <p:sp>
        <p:nvSpPr>
          <p:cNvPr id="89" name="Google Shape;89;p17"/>
          <p:cNvSpPr txBox="1"/>
          <p:nvPr/>
        </p:nvSpPr>
        <p:spPr>
          <a:xfrm>
            <a:off x="1161375" y="29400"/>
            <a:ext cx="5424600" cy="39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zh-TW" sz="1800">
                <a:solidFill>
                  <a:schemeClr val="dk2"/>
                </a:solidFill>
              </a:rPr>
              <a:t>2. </a:t>
            </a:r>
            <a:r>
              <a:rPr b="1" lang="zh-TW" sz="1800">
                <a:solidFill>
                  <a:schemeClr val="dk2"/>
                </a:solidFill>
              </a:rPr>
              <a:t>5G SA architecture</a:t>
            </a:r>
            <a:endParaRPr sz="1800">
              <a:solidFill>
                <a:schemeClr val="dk2"/>
              </a:solidFill>
            </a:endParaRPr>
          </a:p>
        </p:txBody>
      </p:sp>
      <p:sp>
        <p:nvSpPr>
          <p:cNvPr id="90" name="Google Shape;90;p17"/>
          <p:cNvSpPr txBox="1"/>
          <p:nvPr/>
        </p:nvSpPr>
        <p:spPr>
          <a:xfrm>
            <a:off x="2275130" y="2637275"/>
            <a:ext cx="4184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rPr>
              <a:t>gNB</a:t>
            </a:r>
            <a:endParaRPr sz="1800">
              <a:solidFill>
                <a:schemeClr val="dk2"/>
              </a:solidFill>
            </a:endParaRPr>
          </a:p>
          <a:p>
            <a:pPr indent="0" lvl="0" marL="0" rtl="0" algn="l">
              <a:spcBef>
                <a:spcPts val="0"/>
              </a:spcBef>
              <a:spcAft>
                <a:spcPts val="0"/>
              </a:spcAft>
              <a:buNone/>
            </a:pPr>
            <a:r>
              <a:rPr lang="zh-TW" sz="1800">
                <a:solidFill>
                  <a:schemeClr val="dk2"/>
                </a:solidFill>
              </a:rPr>
              <a:t>DU  : Provide Radio network access</a:t>
            </a:r>
            <a:br>
              <a:rPr lang="zh-TW" sz="1800">
                <a:solidFill>
                  <a:schemeClr val="dk2"/>
                </a:solidFill>
              </a:rPr>
            </a:br>
            <a:r>
              <a:rPr lang="zh-TW" sz="1800">
                <a:solidFill>
                  <a:schemeClr val="dk2"/>
                </a:solidFill>
              </a:rPr>
              <a:t>CU :  Provide Network Protocol stack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107075"/>
            <a:ext cx="8520600" cy="46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5G Core Network function</a:t>
            </a:r>
            <a:endParaRPr/>
          </a:p>
          <a:p>
            <a:pPr indent="0" lvl="0" marL="0" rtl="0" algn="l">
              <a:spcBef>
                <a:spcPts val="0"/>
              </a:spcBef>
              <a:spcAft>
                <a:spcPts val="0"/>
              </a:spcAft>
              <a:buNone/>
            </a:pPr>
            <a:r>
              <a:t/>
            </a:r>
            <a:endParaRPr sz="911"/>
          </a:p>
          <a:p>
            <a:pPr indent="0" lvl="0" marL="0" rtl="0" algn="l">
              <a:spcBef>
                <a:spcPts val="0"/>
              </a:spcBef>
              <a:spcAft>
                <a:spcPts val="0"/>
              </a:spcAft>
              <a:buNone/>
            </a:pPr>
            <a:r>
              <a:t/>
            </a:r>
            <a:endParaRPr/>
          </a:p>
        </p:txBody>
      </p:sp>
      <p:sp>
        <p:nvSpPr>
          <p:cNvPr id="96" name="Google Shape;96;p18"/>
          <p:cNvSpPr txBox="1"/>
          <p:nvPr>
            <p:ph idx="1" type="body"/>
          </p:nvPr>
        </p:nvSpPr>
        <p:spPr>
          <a:xfrm>
            <a:off x="272025" y="620100"/>
            <a:ext cx="8520600" cy="3903300"/>
          </a:xfrm>
          <a:prstGeom prst="rect">
            <a:avLst/>
          </a:prstGeom>
        </p:spPr>
        <p:txBody>
          <a:bodyPr anchorCtr="0" anchor="t" bIns="91425" lIns="91425" spcFirstLastPara="1" rIns="91425" wrap="square" tIns="91425">
            <a:noAutofit/>
          </a:bodyPr>
          <a:lstStyle/>
          <a:p>
            <a:pPr indent="-228600" lvl="0" marL="457200" rtl="0" algn="l">
              <a:lnSpc>
                <a:spcPct val="95000"/>
              </a:lnSpc>
              <a:spcBef>
                <a:spcPts val="1500"/>
              </a:spcBef>
              <a:spcAft>
                <a:spcPts val="0"/>
              </a:spcAft>
              <a:buClr>
                <a:srgbClr val="374151"/>
              </a:buClr>
              <a:buSzPts val="1210"/>
              <a:buFont typeface="Ubuntu"/>
              <a:buNone/>
            </a:pPr>
            <a:r>
              <a:rPr lang="zh-TW" sz="1210">
                <a:solidFill>
                  <a:srgbClr val="374151"/>
                </a:solidFill>
                <a:latin typeface="Ubuntu"/>
                <a:ea typeface="Ubuntu"/>
                <a:cs typeface="Ubuntu"/>
                <a:sym typeface="Ubuntu"/>
              </a:rPr>
              <a:t>1.</a:t>
            </a:r>
            <a:r>
              <a:rPr b="1" lang="zh-TW" sz="1210">
                <a:solidFill>
                  <a:srgbClr val="374151"/>
                </a:solidFill>
                <a:latin typeface="Ubuntu"/>
                <a:ea typeface="Ubuntu"/>
                <a:cs typeface="Ubuntu"/>
                <a:sym typeface="Ubuntu"/>
              </a:rPr>
              <a:t>User Access and Authentication(</a:t>
            </a:r>
            <a:r>
              <a:rPr b="1" lang="zh-TW" sz="1210">
                <a:solidFill>
                  <a:srgbClr val="0000FF"/>
                </a:solidFill>
                <a:latin typeface="Ubuntu"/>
                <a:ea typeface="Ubuntu"/>
                <a:cs typeface="Ubuntu"/>
                <a:sym typeface="Ubuntu"/>
              </a:rPr>
              <a:t>authentication</a:t>
            </a:r>
            <a:r>
              <a:rPr b="1" lang="zh-TW" sz="1210">
                <a:solidFill>
                  <a:srgbClr val="374151"/>
                </a:solidFill>
                <a:latin typeface="Ubuntu"/>
                <a:ea typeface="Ubuntu"/>
                <a:cs typeface="Ubuntu"/>
                <a:sym typeface="Ubuntu"/>
              </a:rPr>
              <a:t> </a:t>
            </a:r>
            <a:r>
              <a:rPr b="1" lang="zh-TW" sz="1210">
                <a:solidFill>
                  <a:srgbClr val="374151"/>
                </a:solidFill>
                <a:latin typeface="Ubuntu"/>
                <a:ea typeface="Ubuntu"/>
                <a:cs typeface="Ubuntu"/>
                <a:sym typeface="Ubuntu"/>
              </a:rPr>
              <a:t>)</a:t>
            </a:r>
            <a:r>
              <a:rPr lang="zh-TW" sz="1210">
                <a:solidFill>
                  <a:srgbClr val="374151"/>
                </a:solidFill>
                <a:latin typeface="Ubuntu"/>
                <a:ea typeface="Ubuntu"/>
                <a:cs typeface="Ubuntu"/>
                <a:sym typeface="Ubuntu"/>
              </a:rPr>
              <a:t>:  Relate to the UE connect to the 5G access network</a:t>
            </a:r>
            <a:endParaRPr sz="1210">
              <a:solidFill>
                <a:srgbClr val="374151"/>
              </a:solidFill>
              <a:latin typeface="Ubuntu"/>
              <a:ea typeface="Ubuntu"/>
              <a:cs typeface="Ubuntu"/>
              <a:sym typeface="Ubuntu"/>
            </a:endParaRPr>
          </a:p>
          <a:p>
            <a:pPr indent="-228600" lvl="0" marL="457200" rtl="0" algn="l">
              <a:lnSpc>
                <a:spcPct val="95000"/>
              </a:lnSpc>
              <a:spcBef>
                <a:spcPts val="0"/>
              </a:spcBef>
              <a:spcAft>
                <a:spcPts val="0"/>
              </a:spcAft>
              <a:buClr>
                <a:srgbClr val="374151"/>
              </a:buClr>
              <a:buSzPts val="1210"/>
              <a:buFont typeface="Ubuntu"/>
              <a:buNone/>
            </a:pPr>
            <a:r>
              <a:t/>
            </a:r>
            <a:endParaRPr sz="1210">
              <a:solidFill>
                <a:srgbClr val="374151"/>
              </a:solidFill>
              <a:latin typeface="Ubuntu"/>
              <a:ea typeface="Ubuntu"/>
              <a:cs typeface="Ubuntu"/>
              <a:sym typeface="Ubuntu"/>
            </a:endParaRPr>
          </a:p>
          <a:p>
            <a:pPr indent="-228600" lvl="0" marL="457200" rtl="0" algn="l">
              <a:lnSpc>
                <a:spcPct val="95000"/>
              </a:lnSpc>
              <a:spcBef>
                <a:spcPts val="0"/>
              </a:spcBef>
              <a:spcAft>
                <a:spcPts val="0"/>
              </a:spcAft>
              <a:buClr>
                <a:srgbClr val="374151"/>
              </a:buClr>
              <a:buSzPts val="1210"/>
              <a:buFont typeface="Ubuntu"/>
              <a:buNone/>
            </a:pPr>
            <a:r>
              <a:rPr lang="zh-TW" sz="1210">
                <a:solidFill>
                  <a:srgbClr val="374151"/>
                </a:solidFill>
                <a:latin typeface="Ubuntu"/>
                <a:ea typeface="Ubuntu"/>
                <a:cs typeface="Ubuntu"/>
                <a:sym typeface="Ubuntu"/>
              </a:rPr>
              <a:t>2.</a:t>
            </a:r>
            <a:r>
              <a:rPr b="1" lang="zh-TW" sz="1210">
                <a:solidFill>
                  <a:srgbClr val="374151"/>
                </a:solidFill>
                <a:latin typeface="Ubuntu"/>
                <a:ea typeface="Ubuntu"/>
                <a:cs typeface="Ubuntu"/>
                <a:sym typeface="Ubuntu"/>
              </a:rPr>
              <a:t>Session Management(</a:t>
            </a:r>
            <a:r>
              <a:rPr b="1" lang="zh-TW" sz="1210">
                <a:solidFill>
                  <a:srgbClr val="0000FF"/>
                </a:solidFill>
                <a:latin typeface="Ubuntu"/>
                <a:ea typeface="Ubuntu"/>
                <a:cs typeface="Ubuntu"/>
                <a:sym typeface="Ubuntu"/>
              </a:rPr>
              <a:t>Voice,Data,other communication service</a:t>
            </a:r>
            <a:r>
              <a:rPr b="1" lang="zh-TW" sz="1210">
                <a:solidFill>
                  <a:srgbClr val="374151"/>
                </a:solidFill>
                <a:latin typeface="Ubuntu"/>
                <a:ea typeface="Ubuntu"/>
                <a:cs typeface="Ubuntu"/>
                <a:sym typeface="Ubuntu"/>
              </a:rPr>
              <a:t>)</a:t>
            </a:r>
            <a:r>
              <a:rPr lang="zh-TW" sz="1210">
                <a:solidFill>
                  <a:srgbClr val="374151"/>
                </a:solidFill>
                <a:latin typeface="Ubuntu"/>
                <a:ea typeface="Ubuntu"/>
                <a:cs typeface="Ubuntu"/>
                <a:sym typeface="Ubuntu"/>
              </a:rPr>
              <a:t>: </a:t>
            </a:r>
            <a:endParaRPr sz="1210">
              <a:solidFill>
                <a:srgbClr val="374151"/>
              </a:solidFill>
              <a:latin typeface="Ubuntu"/>
              <a:ea typeface="Ubuntu"/>
              <a:cs typeface="Ubuntu"/>
              <a:sym typeface="Ubuntu"/>
            </a:endParaRPr>
          </a:p>
          <a:p>
            <a:pPr indent="-228600" lvl="0" marL="457200" rtl="0" algn="l">
              <a:lnSpc>
                <a:spcPct val="95000"/>
              </a:lnSpc>
              <a:spcBef>
                <a:spcPts val="0"/>
              </a:spcBef>
              <a:spcAft>
                <a:spcPts val="0"/>
              </a:spcAft>
              <a:buClr>
                <a:srgbClr val="374151"/>
              </a:buClr>
              <a:buSzPts val="1210"/>
              <a:buFont typeface="Ubuntu"/>
              <a:buNone/>
            </a:pPr>
            <a:r>
              <a:rPr lang="zh-TW" sz="1210">
                <a:solidFill>
                  <a:srgbClr val="374151"/>
                </a:solidFill>
                <a:latin typeface="Ubuntu"/>
                <a:ea typeface="Ubuntu"/>
                <a:cs typeface="Ubuntu"/>
                <a:sym typeface="Ubuntu"/>
              </a:rPr>
              <a:t>Related to UE connection has been created,establishing, maintaining, and releasing communication sessions. This includes voice calls, data transfers, and other communication services.</a:t>
            </a:r>
            <a:endParaRPr sz="1210">
              <a:solidFill>
                <a:srgbClr val="374151"/>
              </a:solidFill>
              <a:latin typeface="Ubuntu"/>
              <a:ea typeface="Ubuntu"/>
              <a:cs typeface="Ubuntu"/>
              <a:sym typeface="Ubuntu"/>
            </a:endParaRPr>
          </a:p>
          <a:p>
            <a:pPr indent="-228600" lvl="0" marL="457200" rtl="0" algn="l">
              <a:lnSpc>
                <a:spcPct val="95000"/>
              </a:lnSpc>
              <a:spcBef>
                <a:spcPts val="0"/>
              </a:spcBef>
              <a:spcAft>
                <a:spcPts val="0"/>
              </a:spcAft>
              <a:buClr>
                <a:srgbClr val="374151"/>
              </a:buClr>
              <a:buSzPts val="1210"/>
              <a:buFont typeface="Ubuntu"/>
              <a:buNone/>
            </a:pPr>
            <a:r>
              <a:t/>
            </a:r>
            <a:endParaRPr sz="1210">
              <a:solidFill>
                <a:srgbClr val="374151"/>
              </a:solidFill>
              <a:latin typeface="Ubuntu"/>
              <a:ea typeface="Ubuntu"/>
              <a:cs typeface="Ubuntu"/>
              <a:sym typeface="Ubuntu"/>
            </a:endParaRPr>
          </a:p>
          <a:p>
            <a:pPr indent="-228600" lvl="0" marL="457200" rtl="0" algn="l">
              <a:lnSpc>
                <a:spcPct val="95000"/>
              </a:lnSpc>
              <a:spcBef>
                <a:spcPts val="0"/>
              </a:spcBef>
              <a:spcAft>
                <a:spcPts val="0"/>
              </a:spcAft>
              <a:buClr>
                <a:srgbClr val="374151"/>
              </a:buClr>
              <a:buSzPts val="1210"/>
              <a:buFont typeface="Ubuntu"/>
              <a:buNone/>
            </a:pPr>
            <a:r>
              <a:rPr lang="zh-TW" sz="1210">
                <a:solidFill>
                  <a:srgbClr val="374151"/>
                </a:solidFill>
                <a:latin typeface="Ubuntu"/>
                <a:ea typeface="Ubuntu"/>
                <a:cs typeface="Ubuntu"/>
                <a:sym typeface="Ubuntu"/>
              </a:rPr>
              <a:t>3.</a:t>
            </a:r>
            <a:r>
              <a:rPr b="1" lang="zh-TW" sz="1210">
                <a:solidFill>
                  <a:srgbClr val="374151"/>
                </a:solidFill>
                <a:latin typeface="Ubuntu"/>
                <a:ea typeface="Ubuntu"/>
                <a:cs typeface="Ubuntu"/>
                <a:sym typeface="Ubuntu"/>
              </a:rPr>
              <a:t>Mobility Management(</a:t>
            </a:r>
            <a:r>
              <a:rPr b="1" lang="zh-TW" sz="1210">
                <a:solidFill>
                  <a:srgbClr val="0000FF"/>
                </a:solidFill>
                <a:latin typeface="Ubuntu"/>
                <a:ea typeface="Ubuntu"/>
                <a:cs typeface="Ubuntu"/>
                <a:sym typeface="Ubuntu"/>
              </a:rPr>
              <a:t>roaming</a:t>
            </a:r>
            <a:r>
              <a:rPr b="1" lang="zh-TW" sz="1210">
                <a:solidFill>
                  <a:srgbClr val="374151"/>
                </a:solidFill>
                <a:latin typeface="Ubuntu"/>
                <a:ea typeface="Ubuntu"/>
                <a:cs typeface="Ubuntu"/>
                <a:sym typeface="Ubuntu"/>
              </a:rPr>
              <a:t>)</a:t>
            </a:r>
            <a:r>
              <a:rPr lang="zh-TW" sz="1210">
                <a:solidFill>
                  <a:srgbClr val="374151"/>
                </a:solidFill>
                <a:latin typeface="Ubuntu"/>
                <a:ea typeface="Ubuntu"/>
                <a:cs typeface="Ubuntu"/>
                <a:sym typeface="Ubuntu"/>
              </a:rPr>
              <a:t>:  The core network handles the switching and roaming of UE as they move. </a:t>
            </a:r>
            <a:endParaRPr sz="1210">
              <a:solidFill>
                <a:srgbClr val="374151"/>
              </a:solidFill>
              <a:latin typeface="Ubuntu"/>
              <a:ea typeface="Ubuntu"/>
              <a:cs typeface="Ubuntu"/>
              <a:sym typeface="Ubuntu"/>
            </a:endParaRPr>
          </a:p>
          <a:p>
            <a:pPr indent="-228600" lvl="0" marL="457200" rtl="0" algn="l">
              <a:lnSpc>
                <a:spcPct val="95000"/>
              </a:lnSpc>
              <a:spcBef>
                <a:spcPts val="0"/>
              </a:spcBef>
              <a:spcAft>
                <a:spcPts val="0"/>
              </a:spcAft>
              <a:buClr>
                <a:srgbClr val="374151"/>
              </a:buClr>
              <a:buSzPts val="1210"/>
              <a:buFont typeface="Ubuntu"/>
              <a:buNone/>
            </a:pPr>
            <a:r>
              <a:t/>
            </a:r>
            <a:endParaRPr sz="1210">
              <a:solidFill>
                <a:srgbClr val="374151"/>
              </a:solidFill>
              <a:latin typeface="Ubuntu"/>
              <a:ea typeface="Ubuntu"/>
              <a:cs typeface="Ubuntu"/>
              <a:sym typeface="Ubuntu"/>
            </a:endParaRPr>
          </a:p>
          <a:p>
            <a:pPr indent="-228600" lvl="0" marL="457200" rtl="0" algn="l">
              <a:lnSpc>
                <a:spcPct val="95000"/>
              </a:lnSpc>
              <a:spcBef>
                <a:spcPts val="0"/>
              </a:spcBef>
              <a:spcAft>
                <a:spcPts val="0"/>
              </a:spcAft>
              <a:buClr>
                <a:srgbClr val="374151"/>
              </a:buClr>
              <a:buSzPts val="1210"/>
              <a:buFont typeface="Ubuntu"/>
              <a:buNone/>
            </a:pPr>
            <a:r>
              <a:rPr lang="zh-TW" sz="1210">
                <a:solidFill>
                  <a:srgbClr val="374151"/>
                </a:solidFill>
                <a:latin typeface="Ubuntu"/>
                <a:ea typeface="Ubuntu"/>
                <a:cs typeface="Ubuntu"/>
                <a:sym typeface="Ubuntu"/>
              </a:rPr>
              <a:t>4.</a:t>
            </a:r>
            <a:r>
              <a:rPr b="1" lang="zh-TW" sz="1210">
                <a:solidFill>
                  <a:srgbClr val="374151"/>
                </a:solidFill>
                <a:latin typeface="Ubuntu"/>
                <a:ea typeface="Ubuntu"/>
                <a:cs typeface="Ubuntu"/>
                <a:sym typeface="Ubuntu"/>
              </a:rPr>
              <a:t>Network Slicing Support(</a:t>
            </a:r>
            <a:r>
              <a:rPr b="1" lang="zh-TW" sz="1210">
                <a:solidFill>
                  <a:srgbClr val="0000FF"/>
                </a:solidFill>
                <a:latin typeface="Ubuntu"/>
                <a:ea typeface="Ubuntu"/>
                <a:cs typeface="Ubuntu"/>
                <a:sym typeface="Ubuntu"/>
              </a:rPr>
              <a:t>SDN, NFV</a:t>
            </a:r>
            <a:r>
              <a:rPr b="1" lang="zh-TW" sz="1210">
                <a:solidFill>
                  <a:srgbClr val="374151"/>
                </a:solidFill>
                <a:latin typeface="Ubuntu"/>
                <a:ea typeface="Ubuntu"/>
                <a:cs typeface="Ubuntu"/>
                <a:sym typeface="Ubuntu"/>
              </a:rPr>
              <a:t>)</a:t>
            </a:r>
            <a:r>
              <a:rPr lang="zh-TW" sz="1210">
                <a:solidFill>
                  <a:srgbClr val="374151"/>
                </a:solidFill>
                <a:latin typeface="Ubuntu"/>
                <a:ea typeface="Ubuntu"/>
                <a:cs typeface="Ubuntu"/>
                <a:sym typeface="Ubuntu"/>
              </a:rPr>
              <a:t>: </a:t>
            </a:r>
            <a:endParaRPr sz="1210">
              <a:solidFill>
                <a:srgbClr val="374151"/>
              </a:solidFill>
              <a:latin typeface="Ubuntu"/>
              <a:ea typeface="Ubuntu"/>
              <a:cs typeface="Ubuntu"/>
              <a:sym typeface="Ubuntu"/>
            </a:endParaRPr>
          </a:p>
          <a:p>
            <a:pPr indent="-228600" lvl="0" marL="457200" rtl="0" algn="l">
              <a:lnSpc>
                <a:spcPct val="95000"/>
              </a:lnSpc>
              <a:spcBef>
                <a:spcPts val="0"/>
              </a:spcBef>
              <a:spcAft>
                <a:spcPts val="0"/>
              </a:spcAft>
              <a:buClr>
                <a:srgbClr val="374151"/>
              </a:buClr>
              <a:buSzPts val="1210"/>
              <a:buFont typeface="Ubuntu"/>
              <a:buNone/>
            </a:pPr>
            <a:r>
              <a:rPr lang="zh-TW" sz="1210">
                <a:solidFill>
                  <a:srgbClr val="374151"/>
                </a:solidFill>
                <a:latin typeface="Ubuntu"/>
                <a:ea typeface="Ubuntu"/>
                <a:cs typeface="Ubuntu"/>
                <a:sym typeface="Ubuntu"/>
              </a:rPr>
              <a:t>The 5G core network supports network slicing technology, allowing network resources to be </a:t>
            </a:r>
            <a:r>
              <a:rPr b="1" lang="zh-TW" sz="1210">
                <a:solidFill>
                  <a:srgbClr val="374151"/>
                </a:solidFill>
                <a:latin typeface="Ubuntu"/>
                <a:ea typeface="Ubuntu"/>
                <a:cs typeface="Ubuntu"/>
                <a:sym typeface="Ubuntu"/>
              </a:rPr>
              <a:t>dynamically allocated to meet the specific requirements of different services and applications</a:t>
            </a:r>
            <a:r>
              <a:rPr lang="zh-TW" sz="1210">
                <a:solidFill>
                  <a:srgbClr val="374151"/>
                </a:solidFill>
                <a:latin typeface="Ubuntu"/>
                <a:ea typeface="Ubuntu"/>
                <a:cs typeface="Ubuntu"/>
                <a:sym typeface="Ubuntu"/>
              </a:rPr>
              <a:t>.</a:t>
            </a:r>
            <a:endParaRPr sz="1210">
              <a:solidFill>
                <a:srgbClr val="374151"/>
              </a:solidFill>
              <a:latin typeface="Ubuntu"/>
              <a:ea typeface="Ubuntu"/>
              <a:cs typeface="Ubuntu"/>
              <a:sym typeface="Ubuntu"/>
            </a:endParaRPr>
          </a:p>
          <a:p>
            <a:pPr indent="-228600" lvl="0" marL="457200" rtl="0" algn="l">
              <a:lnSpc>
                <a:spcPct val="95000"/>
              </a:lnSpc>
              <a:spcBef>
                <a:spcPts val="0"/>
              </a:spcBef>
              <a:spcAft>
                <a:spcPts val="0"/>
              </a:spcAft>
              <a:buClr>
                <a:srgbClr val="374151"/>
              </a:buClr>
              <a:buSzPts val="1210"/>
              <a:buFont typeface="Ubuntu"/>
              <a:buNone/>
            </a:pPr>
            <a:r>
              <a:t/>
            </a:r>
            <a:endParaRPr sz="1210">
              <a:solidFill>
                <a:srgbClr val="374151"/>
              </a:solidFill>
              <a:latin typeface="Ubuntu"/>
              <a:ea typeface="Ubuntu"/>
              <a:cs typeface="Ubuntu"/>
              <a:sym typeface="Ubuntu"/>
            </a:endParaRPr>
          </a:p>
          <a:p>
            <a:pPr indent="-228600" lvl="0" marL="457200" rtl="0" algn="l">
              <a:lnSpc>
                <a:spcPct val="95000"/>
              </a:lnSpc>
              <a:spcBef>
                <a:spcPts val="0"/>
              </a:spcBef>
              <a:spcAft>
                <a:spcPts val="0"/>
              </a:spcAft>
              <a:buClr>
                <a:srgbClr val="374151"/>
              </a:buClr>
              <a:buSzPts val="1210"/>
              <a:buFont typeface="Ubuntu"/>
              <a:buNone/>
            </a:pPr>
            <a:r>
              <a:rPr lang="zh-TW" sz="1210">
                <a:solidFill>
                  <a:srgbClr val="374151"/>
                </a:solidFill>
                <a:latin typeface="Ubuntu"/>
                <a:ea typeface="Ubuntu"/>
                <a:cs typeface="Ubuntu"/>
                <a:sym typeface="Ubuntu"/>
              </a:rPr>
              <a:t>5.</a:t>
            </a:r>
            <a:r>
              <a:rPr b="1" lang="zh-TW" sz="1210">
                <a:solidFill>
                  <a:srgbClr val="374151"/>
                </a:solidFill>
                <a:latin typeface="Ubuntu"/>
                <a:ea typeface="Ubuntu"/>
                <a:cs typeface="Ubuntu"/>
                <a:sym typeface="Ubuntu"/>
              </a:rPr>
              <a:t>Edge Computing and Low Latency (</a:t>
            </a:r>
            <a:r>
              <a:rPr b="1" lang="zh-TW" sz="1210">
                <a:solidFill>
                  <a:srgbClr val="0000FF"/>
                </a:solidFill>
                <a:latin typeface="Ubuntu"/>
                <a:ea typeface="Ubuntu"/>
                <a:cs typeface="Ubuntu"/>
                <a:sym typeface="Ubuntu"/>
              </a:rPr>
              <a:t>Low </a:t>
            </a:r>
            <a:r>
              <a:rPr b="1" lang="zh-TW" sz="1210">
                <a:solidFill>
                  <a:srgbClr val="0000FF"/>
                </a:solidFill>
                <a:latin typeface="Ubuntu"/>
                <a:ea typeface="Ubuntu"/>
                <a:cs typeface="Ubuntu"/>
                <a:sym typeface="Ubuntu"/>
              </a:rPr>
              <a:t>latency ,  IoT</a:t>
            </a:r>
            <a:r>
              <a:rPr b="1" lang="zh-TW" sz="1210">
                <a:solidFill>
                  <a:srgbClr val="374151"/>
                </a:solidFill>
                <a:latin typeface="Ubuntu"/>
                <a:ea typeface="Ubuntu"/>
                <a:cs typeface="Ubuntu"/>
                <a:sym typeface="Ubuntu"/>
              </a:rPr>
              <a:t>)</a:t>
            </a:r>
            <a:r>
              <a:rPr lang="zh-TW" sz="1210">
                <a:solidFill>
                  <a:srgbClr val="374151"/>
                </a:solidFill>
                <a:latin typeface="Ubuntu"/>
                <a:ea typeface="Ubuntu"/>
                <a:cs typeface="Ubuntu"/>
                <a:sym typeface="Ubuntu"/>
              </a:rPr>
              <a:t>: Keyword: </a:t>
            </a:r>
            <a:r>
              <a:rPr b="1" lang="zh-TW" sz="1210">
                <a:solidFill>
                  <a:srgbClr val="374151"/>
                </a:solidFill>
                <a:latin typeface="Ubuntu"/>
                <a:ea typeface="Ubuntu"/>
                <a:cs typeface="Ubuntu"/>
                <a:sym typeface="Ubuntu"/>
              </a:rPr>
              <a:t>reducing latency </a:t>
            </a:r>
            <a:r>
              <a:rPr lang="zh-TW" sz="1210">
                <a:solidFill>
                  <a:srgbClr val="374151"/>
                </a:solidFill>
                <a:latin typeface="Ubuntu"/>
                <a:ea typeface="Ubuntu"/>
                <a:cs typeface="Ubuntu"/>
                <a:sym typeface="Ubuntu"/>
              </a:rPr>
              <a:t>, especially for applications requiring low latency, such as the Internet of Things (IoT) and augmented reality.</a:t>
            </a:r>
            <a:endParaRPr sz="1210">
              <a:solidFill>
                <a:srgbClr val="374151"/>
              </a:solidFill>
              <a:latin typeface="Ubuntu"/>
              <a:ea typeface="Ubuntu"/>
              <a:cs typeface="Ubuntu"/>
              <a:sym typeface="Ubuntu"/>
            </a:endParaRPr>
          </a:p>
          <a:p>
            <a:pPr indent="-228600" lvl="0" marL="457200" rtl="0" algn="l">
              <a:lnSpc>
                <a:spcPct val="95000"/>
              </a:lnSpc>
              <a:spcBef>
                <a:spcPts val="0"/>
              </a:spcBef>
              <a:spcAft>
                <a:spcPts val="0"/>
              </a:spcAft>
              <a:buClr>
                <a:srgbClr val="374151"/>
              </a:buClr>
              <a:buSzPts val="1210"/>
              <a:buFont typeface="Ubuntu"/>
              <a:buNone/>
            </a:pPr>
            <a:r>
              <a:t/>
            </a:r>
            <a:endParaRPr sz="1210">
              <a:solidFill>
                <a:srgbClr val="374151"/>
              </a:solidFill>
              <a:latin typeface="Ubuntu"/>
              <a:ea typeface="Ubuntu"/>
              <a:cs typeface="Ubuntu"/>
              <a:sym typeface="Ubuntu"/>
            </a:endParaRPr>
          </a:p>
          <a:p>
            <a:pPr indent="-228600" lvl="0" marL="457200" rtl="0" algn="l">
              <a:lnSpc>
                <a:spcPct val="95000"/>
              </a:lnSpc>
              <a:spcBef>
                <a:spcPts val="0"/>
              </a:spcBef>
              <a:spcAft>
                <a:spcPts val="0"/>
              </a:spcAft>
              <a:buClr>
                <a:srgbClr val="374151"/>
              </a:buClr>
              <a:buSzPts val="1210"/>
              <a:buFont typeface="Ubuntu"/>
              <a:buNone/>
            </a:pPr>
            <a:r>
              <a:rPr lang="zh-TW" sz="1210">
                <a:solidFill>
                  <a:srgbClr val="374151"/>
                </a:solidFill>
                <a:latin typeface="Ubuntu"/>
                <a:ea typeface="Ubuntu"/>
                <a:cs typeface="Ubuntu"/>
                <a:sym typeface="Ubuntu"/>
              </a:rPr>
              <a:t>6.</a:t>
            </a:r>
            <a:r>
              <a:rPr b="1" lang="zh-TW" sz="1210">
                <a:solidFill>
                  <a:srgbClr val="374151"/>
                </a:solidFill>
                <a:latin typeface="Ubuntu"/>
                <a:ea typeface="Ubuntu"/>
                <a:cs typeface="Ubuntu"/>
                <a:sym typeface="Ubuntu"/>
              </a:rPr>
              <a:t>Security and Privacy(</a:t>
            </a:r>
            <a:r>
              <a:rPr b="1" lang="zh-TW" sz="1210">
                <a:solidFill>
                  <a:srgbClr val="0000FF"/>
                </a:solidFill>
                <a:latin typeface="Ubuntu"/>
                <a:ea typeface="Ubuntu"/>
                <a:cs typeface="Ubuntu"/>
                <a:sym typeface="Ubuntu"/>
              </a:rPr>
              <a:t>Security</a:t>
            </a:r>
            <a:r>
              <a:rPr b="1" lang="zh-TW" sz="1210">
                <a:solidFill>
                  <a:srgbClr val="374151"/>
                </a:solidFill>
                <a:latin typeface="Ubuntu"/>
                <a:ea typeface="Ubuntu"/>
                <a:cs typeface="Ubuntu"/>
                <a:sym typeface="Ubuntu"/>
              </a:rPr>
              <a:t>)</a:t>
            </a:r>
            <a:r>
              <a:rPr lang="zh-TW" sz="1210">
                <a:solidFill>
                  <a:srgbClr val="374151"/>
                </a:solidFill>
                <a:latin typeface="Ubuntu"/>
                <a:ea typeface="Ubuntu"/>
                <a:cs typeface="Ubuntu"/>
                <a:sym typeface="Ubuntu"/>
              </a:rPr>
              <a:t>: </a:t>
            </a:r>
            <a:endParaRPr sz="1210">
              <a:solidFill>
                <a:srgbClr val="374151"/>
              </a:solidFill>
              <a:latin typeface="Ubuntu"/>
              <a:ea typeface="Ubuntu"/>
              <a:cs typeface="Ubuntu"/>
              <a:sym typeface="Ubuntu"/>
            </a:endParaRPr>
          </a:p>
          <a:p>
            <a:pPr indent="-228600" lvl="0" marL="457200" rtl="0" algn="l">
              <a:lnSpc>
                <a:spcPct val="95000"/>
              </a:lnSpc>
              <a:spcBef>
                <a:spcPts val="0"/>
              </a:spcBef>
              <a:spcAft>
                <a:spcPts val="0"/>
              </a:spcAft>
              <a:buClr>
                <a:srgbClr val="374151"/>
              </a:buClr>
              <a:buSzPts val="1210"/>
              <a:buFont typeface="Ubuntu"/>
              <a:buNone/>
            </a:pPr>
            <a:r>
              <a:rPr lang="zh-TW" sz="1210">
                <a:solidFill>
                  <a:srgbClr val="374151"/>
                </a:solidFill>
                <a:latin typeface="Ubuntu"/>
                <a:ea typeface="Ubuntu"/>
                <a:cs typeface="Ubuntu"/>
                <a:sym typeface="Ubuntu"/>
              </a:rPr>
              <a:t>The core network is responsible for managing the security and privacy of communications. It employs encryption and authentication technologies to protect data transmission and ensures the appropriate safeguarding of user information.</a:t>
            </a:r>
            <a:endParaRPr sz="1210">
              <a:solidFill>
                <a:srgbClr val="374151"/>
              </a:solidFill>
              <a:latin typeface="Ubuntu"/>
              <a:ea typeface="Ubuntu"/>
              <a:cs typeface="Ubuntu"/>
              <a:sym typeface="Ubuntu"/>
            </a:endParaRPr>
          </a:p>
          <a:p>
            <a:pPr indent="0" lvl="0" marL="0" rtl="0" algn="l">
              <a:lnSpc>
                <a:spcPct val="95000"/>
              </a:lnSpc>
              <a:spcBef>
                <a:spcPts val="1500"/>
              </a:spcBef>
              <a:spcAft>
                <a:spcPts val="1200"/>
              </a:spcAft>
              <a:buSzPts val="1018"/>
              <a:buNone/>
            </a:pPr>
            <a:r>
              <a:t/>
            </a:r>
            <a:endParaRPr sz="1665"/>
          </a:p>
        </p:txBody>
      </p:sp>
      <p:sp>
        <p:nvSpPr>
          <p:cNvPr id="97" name="Google Shape;97;p18"/>
          <p:cNvSpPr txBox="1"/>
          <p:nvPr/>
        </p:nvSpPr>
        <p:spPr>
          <a:xfrm>
            <a:off x="272025" y="4434625"/>
            <a:ext cx="8943300" cy="6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solidFill>
                  <a:schemeClr val="dk1"/>
                </a:solidFill>
                <a:highlight>
                  <a:schemeClr val="accent1"/>
                </a:highlight>
              </a:rPr>
              <a:t>Reference:</a:t>
            </a:r>
            <a:r>
              <a:rPr lang="zh-TW" sz="2800">
                <a:solidFill>
                  <a:schemeClr val="dk1"/>
                </a:solidFill>
                <a:highlight>
                  <a:schemeClr val="accent1"/>
                </a:highlight>
              </a:rPr>
              <a:t> </a:t>
            </a:r>
            <a:r>
              <a:rPr lang="zh-TW" sz="911">
                <a:solidFill>
                  <a:schemeClr val="dk1"/>
                </a:solidFill>
                <a:highlight>
                  <a:schemeClr val="accent1"/>
                </a:highlight>
              </a:rPr>
              <a:t>https://ws-proj.moe.edu.tw/Download.ashx?u=LzAwMS9VcGxvYWQvNTc2L3JlbGZpbGUvMTMwOTcvMzk4L2VkOTMzNGY4LTJmOTYtNDc2My05M2NiLTM0Nzg3NGQ2MmVmMC5wZGY%3D&amp;n=MDEuIOWKiei7kuS9kSAtLSA1R%2BiIh%2Be2sui3r%2BWIh%2BeJh%2BWwjuirli5wZGY%3D</a:t>
            </a:r>
            <a:endParaRPr sz="1800">
              <a:solidFill>
                <a:schemeClr val="dk2"/>
              </a:solidFill>
              <a:highlight>
                <a:schemeClr val="accen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18350" y="7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3. 5G Core Network</a:t>
            </a:r>
            <a:endParaRPr/>
          </a:p>
        </p:txBody>
      </p:sp>
      <p:pic>
        <p:nvPicPr>
          <p:cNvPr id="103" name="Google Shape;103;p19"/>
          <p:cNvPicPr preferRelativeResize="0"/>
          <p:nvPr/>
        </p:nvPicPr>
        <p:blipFill>
          <a:blip r:embed="rId3">
            <a:alphaModFix/>
          </a:blip>
          <a:stretch>
            <a:fillRect/>
          </a:stretch>
        </p:blipFill>
        <p:spPr>
          <a:xfrm>
            <a:off x="35800" y="646800"/>
            <a:ext cx="8572500" cy="3695700"/>
          </a:xfrm>
          <a:prstGeom prst="rect">
            <a:avLst/>
          </a:prstGeom>
          <a:noFill/>
          <a:ln>
            <a:noFill/>
          </a:ln>
        </p:spPr>
      </p:pic>
      <p:sp>
        <p:nvSpPr>
          <p:cNvPr id="104" name="Google Shape;104;p19"/>
          <p:cNvSpPr txBox="1"/>
          <p:nvPr/>
        </p:nvSpPr>
        <p:spPr>
          <a:xfrm>
            <a:off x="313225" y="4146125"/>
            <a:ext cx="8927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000">
                <a:solidFill>
                  <a:srgbClr val="202124"/>
                </a:solidFill>
                <a:highlight>
                  <a:srgbClr val="FFFFFF"/>
                </a:highlight>
              </a:rPr>
              <a:t>(1)</a:t>
            </a:r>
            <a:r>
              <a:rPr b="1" lang="zh-TW" sz="1000">
                <a:solidFill>
                  <a:srgbClr val="202124"/>
                </a:solidFill>
                <a:highlight>
                  <a:srgbClr val="FFFFFF"/>
                </a:highlight>
              </a:rPr>
              <a:t>N1 </a:t>
            </a:r>
            <a:r>
              <a:rPr lang="zh-TW" sz="1000">
                <a:solidFill>
                  <a:srgbClr val="202124"/>
                </a:solidFill>
                <a:highlight>
                  <a:srgbClr val="FFFFFF"/>
                </a:highlight>
              </a:rPr>
              <a:t>interface is </a:t>
            </a:r>
            <a:r>
              <a:rPr lang="zh-TW" sz="1000">
                <a:solidFill>
                  <a:srgbClr val="040C28"/>
                </a:solidFill>
              </a:rPr>
              <a:t>between the </a:t>
            </a:r>
            <a:r>
              <a:rPr b="1" lang="zh-TW" sz="1000">
                <a:solidFill>
                  <a:srgbClr val="040C28"/>
                </a:solidFill>
              </a:rPr>
              <a:t>UE</a:t>
            </a:r>
            <a:r>
              <a:rPr lang="zh-TW" sz="1000">
                <a:solidFill>
                  <a:srgbClr val="040C28"/>
                </a:solidFill>
              </a:rPr>
              <a:t> and the AMF (</a:t>
            </a:r>
            <a:r>
              <a:rPr b="1" lang="zh-TW" sz="1000">
                <a:solidFill>
                  <a:srgbClr val="040C28"/>
                </a:solidFill>
              </a:rPr>
              <a:t>Accessibility &amp; Mobility Management Function</a:t>
            </a:r>
            <a:r>
              <a:rPr lang="zh-TW" sz="1000">
                <a:solidFill>
                  <a:srgbClr val="040C28"/>
                </a:solidFill>
              </a:rPr>
              <a:t>)</a:t>
            </a:r>
            <a:r>
              <a:rPr lang="zh-TW" sz="1000">
                <a:solidFill>
                  <a:srgbClr val="202124"/>
                </a:solidFill>
                <a:highlight>
                  <a:srgbClr val="FFFFFF"/>
                </a:highlight>
              </a:rPr>
              <a:t>. The N1 interface is used by the UE for </a:t>
            </a:r>
            <a:r>
              <a:rPr b="1" lang="zh-TW" sz="1000">
                <a:solidFill>
                  <a:srgbClr val="202124"/>
                </a:solidFill>
                <a:highlight>
                  <a:srgbClr val="FFFFFF"/>
                </a:highlight>
              </a:rPr>
              <a:t>non-radio signaling</a:t>
            </a:r>
            <a:r>
              <a:rPr lang="zh-TW" sz="1000">
                <a:solidFill>
                  <a:srgbClr val="202124"/>
                </a:solidFill>
                <a:highlight>
                  <a:srgbClr val="FFFFFF"/>
                </a:highlight>
              </a:rPr>
              <a:t> mainly NAS(</a:t>
            </a:r>
            <a:r>
              <a:rPr b="1" lang="zh-TW" sz="1000">
                <a:solidFill>
                  <a:srgbClr val="202124"/>
                </a:solidFill>
                <a:highlight>
                  <a:srgbClr val="FFFFFF"/>
                </a:highlight>
              </a:rPr>
              <a:t>Non access stratum</a:t>
            </a:r>
            <a:r>
              <a:rPr lang="zh-TW" sz="1000">
                <a:solidFill>
                  <a:srgbClr val="202124"/>
                </a:solidFill>
                <a:highlight>
                  <a:srgbClr val="FFFFFF"/>
                </a:highlight>
              </a:rPr>
              <a:t>) layer signaling. N1 N2 acts as the interface between gNodeB and AMF.</a:t>
            </a:r>
            <a:br>
              <a:rPr lang="zh-TW" sz="1000">
                <a:solidFill>
                  <a:srgbClr val="202124"/>
                </a:solidFill>
                <a:highlight>
                  <a:srgbClr val="FFFFFF"/>
                </a:highlight>
              </a:rPr>
            </a:br>
            <a:r>
              <a:rPr lang="zh-TW" sz="1000">
                <a:solidFill>
                  <a:srgbClr val="202124"/>
                </a:solidFill>
                <a:highlight>
                  <a:srgbClr val="FFFFFF"/>
                </a:highlight>
              </a:rPr>
              <a:t>(2)</a:t>
            </a:r>
            <a:r>
              <a:rPr b="1" lang="zh-TW" sz="1000">
                <a:solidFill>
                  <a:srgbClr val="303233"/>
                </a:solidFill>
                <a:highlight>
                  <a:srgbClr val="FFFFFF"/>
                </a:highlight>
              </a:rPr>
              <a:t>N2 Interface (AN(</a:t>
            </a:r>
            <a:r>
              <a:rPr b="1" lang="zh-TW" sz="1000">
                <a:solidFill>
                  <a:srgbClr val="202124"/>
                </a:solidFill>
                <a:highlight>
                  <a:srgbClr val="FFFFFF"/>
                </a:highlight>
              </a:rPr>
              <a:t>access stratum</a:t>
            </a:r>
            <a:r>
              <a:rPr b="1" lang="zh-TW" sz="1000">
                <a:solidFill>
                  <a:srgbClr val="303233"/>
                </a:solidFill>
                <a:highlight>
                  <a:srgbClr val="FFFFFF"/>
                </a:highlight>
              </a:rPr>
              <a:t>) &lt;-&gt; AMF) : Paging </a:t>
            </a:r>
            <a:r>
              <a:rPr lang="zh-TW" sz="1000">
                <a:solidFill>
                  <a:srgbClr val="303233"/>
                </a:solidFill>
                <a:highlight>
                  <a:srgbClr val="FFFFFF"/>
                </a:highlight>
              </a:rPr>
              <a:t>,</a:t>
            </a:r>
            <a:r>
              <a:rPr b="1" lang="zh-TW" sz="1000">
                <a:solidFill>
                  <a:srgbClr val="303233"/>
                </a:solidFill>
                <a:highlight>
                  <a:srgbClr val="FFFFFF"/>
                </a:highlight>
              </a:rPr>
              <a:t>Handover</a:t>
            </a:r>
            <a:r>
              <a:rPr lang="zh-TW" sz="1000">
                <a:solidFill>
                  <a:srgbClr val="303233"/>
                </a:solidFill>
                <a:highlight>
                  <a:srgbClr val="FFFFFF"/>
                </a:highlight>
              </a:rPr>
              <a:t>,</a:t>
            </a:r>
            <a:r>
              <a:rPr b="1" lang="zh-TW" sz="1000">
                <a:solidFill>
                  <a:srgbClr val="303233"/>
                </a:solidFill>
                <a:highlight>
                  <a:srgbClr val="FFFFFF"/>
                </a:highlight>
              </a:rPr>
              <a:t>UE mobility</a:t>
            </a:r>
            <a:r>
              <a:rPr lang="zh-TW" sz="1000">
                <a:solidFill>
                  <a:srgbClr val="303233"/>
                </a:solidFill>
                <a:highlight>
                  <a:srgbClr val="FFFFFF"/>
                </a:highlight>
              </a:rPr>
              <a:t>,related to PDU Session resource setup </a:t>
            </a:r>
            <a:endParaRPr sz="1000">
              <a:solidFill>
                <a:srgbClr val="303233"/>
              </a:solidFill>
              <a:highlight>
                <a:srgbClr val="FFFFFF"/>
              </a:highlight>
            </a:endParaRPr>
          </a:p>
          <a:p>
            <a:pPr indent="0" lvl="0" marL="0" rtl="0" algn="l">
              <a:spcBef>
                <a:spcPts val="0"/>
              </a:spcBef>
              <a:spcAft>
                <a:spcPts val="0"/>
              </a:spcAft>
              <a:buNone/>
            </a:pPr>
            <a:r>
              <a:t/>
            </a:r>
            <a:endParaRPr b="1" sz="1000">
              <a:solidFill>
                <a:srgbClr val="303233"/>
              </a:solidFill>
              <a:highlight>
                <a:srgbClr val="FFFFFF"/>
              </a:highlight>
            </a:endParaRPr>
          </a:p>
          <a:p>
            <a:pPr indent="0" lvl="0" marL="0" rtl="0" algn="l">
              <a:spcBef>
                <a:spcPts val="0"/>
              </a:spcBef>
              <a:spcAft>
                <a:spcPts val="0"/>
              </a:spcAft>
              <a:buNone/>
            </a:pPr>
            <a:r>
              <a:rPr lang="zh-TW" sz="1000">
                <a:solidFill>
                  <a:srgbClr val="202124"/>
                </a:solidFill>
                <a:highlight>
                  <a:srgbClr val="FFFFFF"/>
                </a:highlight>
              </a:rPr>
              <a:t>(3)</a:t>
            </a:r>
            <a:r>
              <a:rPr b="1" lang="zh-TW" sz="1000">
                <a:solidFill>
                  <a:srgbClr val="202124"/>
                </a:solidFill>
                <a:highlight>
                  <a:srgbClr val="FFFFFF"/>
                </a:highlight>
              </a:rPr>
              <a:t>N3 interface:</a:t>
            </a:r>
            <a:r>
              <a:rPr lang="zh-TW" sz="1050">
                <a:solidFill>
                  <a:srgbClr val="333333"/>
                </a:solidFill>
                <a:highlight>
                  <a:srgbClr val="FFFFFF"/>
                </a:highlight>
              </a:rPr>
              <a:t> Interface between the </a:t>
            </a:r>
            <a:r>
              <a:rPr b="1" lang="zh-TW" sz="1050">
                <a:solidFill>
                  <a:srgbClr val="333333"/>
                </a:solidFill>
                <a:highlight>
                  <a:srgbClr val="FFFFFF"/>
                </a:highlight>
              </a:rPr>
              <a:t>RAN (gNB</a:t>
            </a:r>
            <a:r>
              <a:rPr lang="zh-TW" sz="1050">
                <a:solidFill>
                  <a:srgbClr val="333333"/>
                </a:solidFill>
                <a:highlight>
                  <a:srgbClr val="FFFFFF"/>
                </a:highlight>
              </a:rPr>
              <a:t>) and the (initial) </a:t>
            </a:r>
            <a:r>
              <a:rPr b="1" lang="zh-TW" sz="1050">
                <a:solidFill>
                  <a:srgbClr val="333333"/>
                </a:solidFill>
                <a:highlight>
                  <a:srgbClr val="FFFFFF"/>
                </a:highlight>
              </a:rPr>
              <a:t>UPF</a:t>
            </a:r>
            <a:r>
              <a:rPr lang="zh-TW" sz="1050">
                <a:solidFill>
                  <a:srgbClr val="333333"/>
                </a:solidFill>
                <a:highlight>
                  <a:srgbClr val="FFFFFF"/>
                </a:highlight>
              </a:rPr>
              <a:t>.(</a:t>
            </a:r>
            <a:r>
              <a:rPr lang="zh-TW" sz="1200">
                <a:solidFill>
                  <a:srgbClr val="333333"/>
                </a:solidFill>
                <a:highlight>
                  <a:srgbClr val="FFFFFF"/>
                </a:highlight>
              </a:rPr>
              <a:t>User Plane Function (UPF)</a:t>
            </a:r>
            <a:r>
              <a:rPr lang="zh-TW" sz="1050">
                <a:solidFill>
                  <a:srgbClr val="333333"/>
                </a:solidFill>
                <a:highlight>
                  <a:srgbClr val="FFFFFF"/>
                </a:highlight>
              </a:rPr>
              <a:t>) </a:t>
            </a:r>
            <a:endParaRPr b="1" sz="1000">
              <a:solidFill>
                <a:srgbClr val="202124"/>
              </a:solidFill>
              <a:highlight>
                <a:srgbClr val="FFFFFF"/>
              </a:highlight>
            </a:endParaRPr>
          </a:p>
        </p:txBody>
      </p:sp>
      <p:sp>
        <p:nvSpPr>
          <p:cNvPr id="105" name="Google Shape;105;p19"/>
          <p:cNvSpPr txBox="1"/>
          <p:nvPr/>
        </p:nvSpPr>
        <p:spPr>
          <a:xfrm>
            <a:off x="2934425" y="131875"/>
            <a:ext cx="6209700" cy="5727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FF"/>
              </a:buClr>
              <a:buSzPts val="1000"/>
              <a:buChar char="●"/>
            </a:pPr>
            <a:r>
              <a:rPr b="1" lang="zh-TW" sz="1000">
                <a:solidFill>
                  <a:srgbClr val="0000FF"/>
                </a:solidFill>
                <a:highlight>
                  <a:srgbClr val="FFFFFF"/>
                </a:highlight>
              </a:rPr>
              <a:t>N1 Interface is based on 3GPP TS 38.413 version 16.2.0 Release 16</a:t>
            </a:r>
            <a:endParaRPr b="1" sz="1000">
              <a:solidFill>
                <a:srgbClr val="0000FF"/>
              </a:solidFill>
              <a:highlight>
                <a:srgbClr val="FFFFFF"/>
              </a:highlight>
            </a:endParaRPr>
          </a:p>
          <a:p>
            <a:pPr indent="-292100" lvl="0" marL="457200" rtl="0" algn="l">
              <a:lnSpc>
                <a:spcPct val="115000"/>
              </a:lnSpc>
              <a:spcBef>
                <a:spcPts val="0"/>
              </a:spcBef>
              <a:spcAft>
                <a:spcPts val="0"/>
              </a:spcAft>
              <a:buClr>
                <a:srgbClr val="0000FF"/>
              </a:buClr>
              <a:buSzPts val="1000"/>
              <a:buChar char="●"/>
            </a:pPr>
            <a:r>
              <a:rPr b="1" lang="zh-TW" sz="1000">
                <a:solidFill>
                  <a:srgbClr val="0000FF"/>
                </a:solidFill>
                <a:highlight>
                  <a:srgbClr val="FFFFFF"/>
                </a:highlight>
              </a:rPr>
              <a:t>N2 Interface is based on 3GPP TS 24.501 version 15.3.0 Release 15</a:t>
            </a:r>
            <a:endParaRPr b="1" sz="1000">
              <a:solidFill>
                <a:srgbClr val="0000FF"/>
              </a:solidFill>
              <a:highlight>
                <a:srgbClr val="FFFFFF"/>
              </a:highlight>
            </a:endParaRPr>
          </a:p>
          <a:p>
            <a:pPr indent="-292100" lvl="0" marL="457200" rtl="0" algn="l">
              <a:lnSpc>
                <a:spcPct val="115000"/>
              </a:lnSpc>
              <a:spcBef>
                <a:spcPts val="0"/>
              </a:spcBef>
              <a:spcAft>
                <a:spcPts val="0"/>
              </a:spcAft>
              <a:buClr>
                <a:srgbClr val="0000FF"/>
              </a:buClr>
              <a:buSzPts val="1000"/>
              <a:buChar char="●"/>
            </a:pPr>
            <a:r>
              <a:rPr b="1" lang="zh-TW" sz="1000">
                <a:solidFill>
                  <a:srgbClr val="0000FF"/>
                </a:solidFill>
                <a:highlight>
                  <a:srgbClr val="FFFFFF"/>
                </a:highlight>
              </a:rPr>
              <a:t>N3 Interface is based on 3GPP TS 29.281 version 15.7.0 Release 15</a:t>
            </a:r>
            <a:endParaRPr b="1" sz="1000">
              <a:solidFill>
                <a:srgbClr val="0000FF"/>
              </a:solidFill>
              <a:highlight>
                <a:srgbClr val="FFFFFF"/>
              </a:highlight>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nvSpPr>
        <p:spPr>
          <a:xfrm>
            <a:off x="2538800" y="4574750"/>
            <a:ext cx="70311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1" name="Google Shape;111;p20"/>
          <p:cNvSpPr txBox="1"/>
          <p:nvPr/>
        </p:nvSpPr>
        <p:spPr>
          <a:xfrm>
            <a:off x="1269375" y="131900"/>
            <a:ext cx="65037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N1 , N2 , N3 </a:t>
            </a:r>
            <a:endParaRPr sz="1800">
              <a:solidFill>
                <a:schemeClr val="dk2"/>
              </a:solidFill>
            </a:endParaRPr>
          </a:p>
        </p:txBody>
      </p:sp>
      <p:sp>
        <p:nvSpPr>
          <p:cNvPr id="112" name="Google Shape;112;p20"/>
          <p:cNvSpPr txBox="1"/>
          <p:nvPr/>
        </p:nvSpPr>
        <p:spPr>
          <a:xfrm>
            <a:off x="362650" y="4113150"/>
            <a:ext cx="7682400" cy="13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rgbClr val="333333"/>
                </a:solidFill>
                <a:highlight>
                  <a:srgbClr val="FFFFFF"/>
                </a:highlight>
              </a:rPr>
              <a:t>User Plane Function (UPF)</a:t>
            </a:r>
            <a:br>
              <a:rPr lang="zh-TW" sz="1200">
                <a:solidFill>
                  <a:srgbClr val="333333"/>
                </a:solidFill>
                <a:highlight>
                  <a:srgbClr val="FFFFFF"/>
                </a:highlight>
              </a:rPr>
            </a:br>
            <a:r>
              <a:rPr lang="zh-TW" sz="1200" u="sng">
                <a:solidFill>
                  <a:schemeClr val="hlink"/>
                </a:solidFill>
                <a:highlight>
                  <a:srgbClr val="FFFFFF"/>
                </a:highlight>
                <a:hlinkClick r:id="rId3"/>
              </a:rPr>
              <a:t>https://techcommunity.microsoft.com/t5/azure-for-operators-blog/what-is-the-5g-user-plane-function-upf/ba-p/3690887</a:t>
            </a:r>
            <a:br>
              <a:rPr lang="zh-TW" sz="1200">
                <a:solidFill>
                  <a:srgbClr val="333333"/>
                </a:solidFill>
                <a:highlight>
                  <a:srgbClr val="FFFFFF"/>
                </a:highlight>
              </a:rPr>
            </a:br>
            <a:r>
              <a:rPr lang="zh-TW" sz="1200" u="sng">
                <a:solidFill>
                  <a:schemeClr val="hlink"/>
                </a:solidFill>
                <a:highlight>
                  <a:srgbClr val="FFFFFF"/>
                </a:highlight>
                <a:hlinkClick r:id="rId4"/>
              </a:rPr>
              <a:t>https://www.youtube.com/watch?v=Wj9tw0TGzls</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p:txBody>
      </p:sp>
      <p:sp>
        <p:nvSpPr>
          <p:cNvPr id="113" name="Google Shape;113;p20"/>
          <p:cNvSpPr txBox="1"/>
          <p:nvPr/>
        </p:nvSpPr>
        <p:spPr>
          <a:xfrm>
            <a:off x="6017250" y="74175"/>
            <a:ext cx="30828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000">
                <a:solidFill>
                  <a:srgbClr val="202124"/>
                </a:solidFill>
                <a:highlight>
                  <a:srgbClr val="FFFFFF"/>
                </a:highlight>
              </a:rPr>
              <a:t>(1)N1 </a:t>
            </a:r>
            <a:r>
              <a:rPr lang="zh-TW" sz="1000">
                <a:solidFill>
                  <a:srgbClr val="202124"/>
                </a:solidFill>
                <a:highlight>
                  <a:srgbClr val="FFFFFF"/>
                </a:highlight>
              </a:rPr>
              <a:t>interface is </a:t>
            </a:r>
            <a:r>
              <a:rPr lang="zh-TW" sz="1000">
                <a:solidFill>
                  <a:srgbClr val="040C28"/>
                </a:solidFill>
              </a:rPr>
              <a:t>between the </a:t>
            </a:r>
            <a:r>
              <a:rPr b="1" lang="zh-TW" sz="1000">
                <a:solidFill>
                  <a:srgbClr val="040C28"/>
                </a:solidFill>
              </a:rPr>
              <a:t>UE</a:t>
            </a:r>
            <a:r>
              <a:rPr lang="zh-TW" sz="1000">
                <a:solidFill>
                  <a:srgbClr val="040C28"/>
                </a:solidFill>
              </a:rPr>
              <a:t> and the AMF (</a:t>
            </a:r>
            <a:r>
              <a:rPr b="1" lang="zh-TW" sz="1000">
                <a:solidFill>
                  <a:srgbClr val="040C28"/>
                </a:solidFill>
              </a:rPr>
              <a:t>Accessibility &amp; Mobility Management Function</a:t>
            </a:r>
            <a:r>
              <a:rPr lang="zh-TW" sz="1000">
                <a:solidFill>
                  <a:srgbClr val="040C28"/>
                </a:solidFill>
              </a:rPr>
              <a:t>)</a:t>
            </a:r>
            <a:r>
              <a:rPr lang="zh-TW" sz="1000">
                <a:solidFill>
                  <a:srgbClr val="202124"/>
                </a:solidFill>
                <a:highlight>
                  <a:srgbClr val="FFFFFF"/>
                </a:highlight>
              </a:rPr>
              <a:t>. </a:t>
            </a:r>
            <a:endParaRPr sz="1000">
              <a:solidFill>
                <a:srgbClr val="202124"/>
              </a:solidFill>
              <a:highlight>
                <a:srgbClr val="FFFFFF"/>
              </a:highlight>
            </a:endParaRPr>
          </a:p>
          <a:p>
            <a:pPr indent="0" lvl="0" marL="0" rtl="0" algn="l">
              <a:spcBef>
                <a:spcPts val="0"/>
              </a:spcBef>
              <a:spcAft>
                <a:spcPts val="0"/>
              </a:spcAft>
              <a:buNone/>
            </a:pPr>
            <a:r>
              <a:rPr lang="zh-TW" sz="1000">
                <a:solidFill>
                  <a:srgbClr val="202124"/>
                </a:solidFill>
                <a:highlight>
                  <a:srgbClr val="FFFFFF"/>
                </a:highlight>
              </a:rPr>
              <a:t>(2)</a:t>
            </a:r>
            <a:r>
              <a:rPr b="1" lang="zh-TW" sz="1000">
                <a:solidFill>
                  <a:srgbClr val="303233"/>
                </a:solidFill>
                <a:highlight>
                  <a:srgbClr val="FFFFFF"/>
                </a:highlight>
              </a:rPr>
              <a:t>N2 Interface (AN(</a:t>
            </a:r>
            <a:r>
              <a:rPr b="1" lang="zh-TW" sz="1000">
                <a:solidFill>
                  <a:srgbClr val="202124"/>
                </a:solidFill>
                <a:highlight>
                  <a:srgbClr val="FFFFFF"/>
                </a:highlight>
              </a:rPr>
              <a:t>access stratum</a:t>
            </a:r>
            <a:r>
              <a:rPr b="1" lang="zh-TW" sz="1000">
                <a:solidFill>
                  <a:srgbClr val="303233"/>
                </a:solidFill>
                <a:highlight>
                  <a:srgbClr val="FFFFFF"/>
                </a:highlight>
              </a:rPr>
              <a:t>) &lt;-&gt; AMF) : Paging </a:t>
            </a:r>
            <a:r>
              <a:rPr lang="zh-TW" sz="1000">
                <a:solidFill>
                  <a:srgbClr val="303233"/>
                </a:solidFill>
                <a:highlight>
                  <a:srgbClr val="FFFFFF"/>
                </a:highlight>
              </a:rPr>
              <a:t>,</a:t>
            </a:r>
            <a:r>
              <a:rPr b="1" lang="zh-TW" sz="1000">
                <a:solidFill>
                  <a:srgbClr val="303233"/>
                </a:solidFill>
                <a:highlight>
                  <a:srgbClr val="FFFFFF"/>
                </a:highlight>
              </a:rPr>
              <a:t>Handover</a:t>
            </a:r>
            <a:r>
              <a:rPr lang="zh-TW" sz="1000">
                <a:solidFill>
                  <a:srgbClr val="303233"/>
                </a:solidFill>
                <a:highlight>
                  <a:srgbClr val="FFFFFF"/>
                </a:highlight>
              </a:rPr>
              <a:t>,</a:t>
            </a:r>
            <a:r>
              <a:rPr b="1" lang="zh-TW" sz="1000">
                <a:solidFill>
                  <a:srgbClr val="303233"/>
                </a:solidFill>
                <a:highlight>
                  <a:srgbClr val="FFFFFF"/>
                </a:highlight>
              </a:rPr>
              <a:t>UE mobility</a:t>
            </a:r>
            <a:r>
              <a:rPr lang="zh-TW" sz="1000">
                <a:solidFill>
                  <a:srgbClr val="303233"/>
                </a:solidFill>
                <a:highlight>
                  <a:srgbClr val="FFFFFF"/>
                </a:highlight>
              </a:rPr>
              <a:t>,related to PDU Session resource setup </a:t>
            </a:r>
            <a:endParaRPr sz="1000">
              <a:solidFill>
                <a:srgbClr val="303233"/>
              </a:solidFill>
              <a:highlight>
                <a:srgbClr val="FFFFFF"/>
              </a:highlight>
            </a:endParaRPr>
          </a:p>
          <a:p>
            <a:pPr indent="0" lvl="0" marL="0" rtl="0" algn="l">
              <a:spcBef>
                <a:spcPts val="0"/>
              </a:spcBef>
              <a:spcAft>
                <a:spcPts val="0"/>
              </a:spcAft>
              <a:buNone/>
            </a:pPr>
            <a:r>
              <a:rPr lang="zh-TW" sz="1000">
                <a:solidFill>
                  <a:srgbClr val="202124"/>
                </a:solidFill>
                <a:highlight>
                  <a:srgbClr val="FFFFFF"/>
                </a:highlight>
              </a:rPr>
              <a:t>(3)</a:t>
            </a:r>
            <a:r>
              <a:rPr b="1" lang="zh-TW" sz="1000">
                <a:solidFill>
                  <a:srgbClr val="202124"/>
                </a:solidFill>
                <a:highlight>
                  <a:srgbClr val="FFFFFF"/>
                </a:highlight>
              </a:rPr>
              <a:t>N3 interface:</a:t>
            </a:r>
            <a:r>
              <a:rPr lang="zh-TW" sz="1050">
                <a:solidFill>
                  <a:srgbClr val="333333"/>
                </a:solidFill>
                <a:highlight>
                  <a:srgbClr val="FFFFFF"/>
                </a:highlight>
              </a:rPr>
              <a:t> Interface between the </a:t>
            </a:r>
            <a:r>
              <a:rPr b="1" lang="zh-TW" sz="1050">
                <a:solidFill>
                  <a:srgbClr val="333333"/>
                </a:solidFill>
                <a:highlight>
                  <a:srgbClr val="FFFFFF"/>
                </a:highlight>
              </a:rPr>
              <a:t>RAN (gNB</a:t>
            </a:r>
            <a:r>
              <a:rPr lang="zh-TW" sz="1050">
                <a:solidFill>
                  <a:srgbClr val="333333"/>
                </a:solidFill>
                <a:highlight>
                  <a:srgbClr val="FFFFFF"/>
                </a:highlight>
              </a:rPr>
              <a:t>) and the (initial) </a:t>
            </a:r>
            <a:r>
              <a:rPr b="1" lang="zh-TW" sz="1050">
                <a:solidFill>
                  <a:srgbClr val="333333"/>
                </a:solidFill>
                <a:highlight>
                  <a:srgbClr val="FFFFFF"/>
                </a:highlight>
              </a:rPr>
              <a:t>UPF</a:t>
            </a:r>
            <a:r>
              <a:rPr lang="zh-TW" sz="1050">
                <a:solidFill>
                  <a:srgbClr val="333333"/>
                </a:solidFill>
                <a:highlight>
                  <a:srgbClr val="FFFFFF"/>
                </a:highlight>
              </a:rPr>
              <a:t>. </a:t>
            </a:r>
            <a:endParaRPr/>
          </a:p>
        </p:txBody>
      </p:sp>
      <p:pic>
        <p:nvPicPr>
          <p:cNvPr id="114" name="Google Shape;114;p20"/>
          <p:cNvPicPr preferRelativeResize="0"/>
          <p:nvPr/>
        </p:nvPicPr>
        <p:blipFill>
          <a:blip r:embed="rId5">
            <a:alphaModFix/>
          </a:blip>
          <a:stretch>
            <a:fillRect/>
          </a:stretch>
        </p:blipFill>
        <p:spPr>
          <a:xfrm>
            <a:off x="160650" y="799700"/>
            <a:ext cx="5856601" cy="319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102950" y="1438275"/>
            <a:ext cx="8839201" cy="3556397"/>
          </a:xfrm>
          <a:prstGeom prst="rect">
            <a:avLst/>
          </a:prstGeom>
          <a:noFill/>
          <a:ln>
            <a:noFill/>
          </a:ln>
        </p:spPr>
      </p:pic>
      <p:sp>
        <p:nvSpPr>
          <p:cNvPr id="120" name="Google Shape;120;p21"/>
          <p:cNvSpPr txBox="1"/>
          <p:nvPr/>
        </p:nvSpPr>
        <p:spPr>
          <a:xfrm>
            <a:off x="140200" y="247275"/>
            <a:ext cx="8152200" cy="10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Reference: (1) https://ithelp.ithome.com.tw/articles/10295681 </a:t>
            </a:r>
            <a:br>
              <a:rPr lang="zh-TW" sz="1800">
                <a:solidFill>
                  <a:schemeClr val="dk2"/>
                </a:solidFill>
              </a:rPr>
            </a:br>
            <a:r>
              <a:rPr lang="zh-TW" sz="1800">
                <a:solidFill>
                  <a:schemeClr val="dk2"/>
                </a:solidFill>
              </a:rPr>
              <a:t>                   (2) </a:t>
            </a:r>
            <a:r>
              <a:rPr lang="zh-TW" sz="1800" u="sng">
                <a:solidFill>
                  <a:schemeClr val="hlink"/>
                </a:solidFill>
                <a:hlinkClick r:id="rId4"/>
              </a:rPr>
              <a:t>https://www.youtube.com/watch?v=dp_tHjYcmJY</a:t>
            </a:r>
            <a:endParaRPr sz="1800">
              <a:solidFill>
                <a:schemeClr val="dk2"/>
              </a:solidFill>
            </a:endParaRPr>
          </a:p>
          <a:p>
            <a:pPr indent="0" lvl="0" marL="0" rtl="0" algn="l">
              <a:spcBef>
                <a:spcPts val="0"/>
              </a:spcBef>
              <a:spcAft>
                <a:spcPts val="0"/>
              </a:spcAft>
              <a:buNone/>
            </a:pPr>
            <a:r>
              <a:rPr lang="zh-TW" sz="1800">
                <a:solidFill>
                  <a:schemeClr val="dk2"/>
                </a:solidFill>
              </a:rPr>
              <a:t>                   (3) </a:t>
            </a:r>
            <a:r>
              <a:rPr lang="zh-TW" sz="1800">
                <a:solidFill>
                  <a:schemeClr val="dk2"/>
                </a:solidFill>
              </a:rPr>
              <a:t>https://ithelp.ithome.com.tw/articles/10294923</a:t>
            </a:r>
            <a:endParaRPr sz="1800">
              <a:solidFill>
                <a:schemeClr val="dk2"/>
              </a:solidFill>
            </a:endParaRPr>
          </a:p>
        </p:txBody>
      </p:sp>
      <p:cxnSp>
        <p:nvCxnSpPr>
          <p:cNvPr id="121" name="Google Shape;121;p21"/>
          <p:cNvCxnSpPr/>
          <p:nvPr/>
        </p:nvCxnSpPr>
        <p:spPr>
          <a:xfrm>
            <a:off x="3429000" y="3132250"/>
            <a:ext cx="1343700" cy="15498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21"/>
          <p:cNvSpPr txBox="1"/>
          <p:nvPr/>
        </p:nvSpPr>
        <p:spPr>
          <a:xfrm>
            <a:off x="3363050" y="3816400"/>
            <a:ext cx="692400" cy="5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N3</a:t>
            </a:r>
            <a:endParaRPr sz="1800">
              <a:solidFill>
                <a:schemeClr val="dk2"/>
              </a:solidFill>
            </a:endParaRPr>
          </a:p>
        </p:txBody>
      </p:sp>
      <p:sp>
        <p:nvSpPr>
          <p:cNvPr id="123" name="Google Shape;123;p21"/>
          <p:cNvSpPr txBox="1"/>
          <p:nvPr/>
        </p:nvSpPr>
        <p:spPr>
          <a:xfrm>
            <a:off x="906725" y="1994750"/>
            <a:ext cx="9975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N1</a:t>
            </a:r>
            <a:endParaRPr sz="1800">
              <a:solidFill>
                <a:schemeClr val="dk2"/>
              </a:solidFill>
            </a:endParaRPr>
          </a:p>
        </p:txBody>
      </p:sp>
      <p:cxnSp>
        <p:nvCxnSpPr>
          <p:cNvPr id="124" name="Google Shape;124;p21"/>
          <p:cNvCxnSpPr/>
          <p:nvPr/>
        </p:nvCxnSpPr>
        <p:spPr>
          <a:xfrm flipH="1" rot="10800000">
            <a:off x="6297500" y="4739750"/>
            <a:ext cx="1145700" cy="1812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21"/>
          <p:cNvSpPr txBox="1"/>
          <p:nvPr/>
        </p:nvSpPr>
        <p:spPr>
          <a:xfrm>
            <a:off x="7525675" y="4682000"/>
            <a:ext cx="5112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N3</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