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8" r:id="rId5"/>
    <p:sldId id="270" r:id="rId6"/>
    <p:sldId id="269" r:id="rId7"/>
    <p:sldId id="258" r:id="rId8"/>
    <p:sldId id="364" r:id="rId9"/>
    <p:sldId id="365" r:id="rId10"/>
    <p:sldId id="379" r:id="rId11"/>
    <p:sldId id="367" r:id="rId12"/>
    <p:sldId id="369" r:id="rId13"/>
    <p:sldId id="370" r:id="rId14"/>
    <p:sldId id="373" r:id="rId15"/>
    <p:sldId id="374" r:id="rId16"/>
    <p:sldId id="383" r:id="rId17"/>
    <p:sldId id="375" r:id="rId18"/>
    <p:sldId id="372" r:id="rId19"/>
    <p:sldId id="376" r:id="rId20"/>
    <p:sldId id="366" r:id="rId21"/>
    <p:sldId id="377" r:id="rId22"/>
    <p:sldId id="271" r:id="rId23"/>
    <p:sldId id="378" r:id="rId24"/>
    <p:sldId id="371" r:id="rId25"/>
    <p:sldId id="382" r:id="rId26"/>
    <p:sldId id="257" r:id="rId27"/>
    <p:sldId id="380" r:id="rId28"/>
    <p:sldId id="38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5210-DEFD-AFFF-7626-52245DAB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252B66-7831-0CB9-FF05-ADECF4E69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E917A-F802-367A-9043-73322793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3EE99-9FD4-B4FF-1C9B-2BF051C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24AB8-6B7C-53E7-D5AC-F83FB2D4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C1555-D9A3-38C7-22F3-2D531CA5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E10433-138E-2528-75A8-A102AFB2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D4DA3-C9BA-BF4A-983D-2B087A9D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3D9B4-A11C-DBA9-737E-B61CE303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18718-94EB-8B94-AB8D-835DB4E3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15C99-8511-515C-0A94-0F70A14D2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2C6C4-AF61-4117-1183-77ECFC1A4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C8AE6-E2CA-1E1A-BF1A-3A5A1115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3846C-AFA6-EACC-B549-17774F45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44074-39A1-2222-C7E2-C1697018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8D4C4-1CC3-4011-9D5C-4780F91C9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13D392-9E92-4D3E-A6C4-B42AAA72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BFB56-3C63-4093-9C4F-96429388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87EDF-1429-4671-93E6-75307FFF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3C760-5085-4F13-AE22-FE4A9B03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2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D06AD-F579-48D3-ACF4-DA7618B6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4CB24-8994-46A5-BE56-555DA764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263B9-A60F-4F58-A47B-205506B8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2D95B-31FA-4814-A58F-68C0DEFC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08271-DDC4-4317-AEF1-0D24E596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4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F0F1-F87F-4A0E-96C8-8CBDCCDA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3D6F0-C9BB-47C2-94C7-F34F1CB6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8D731-EC65-4441-B3DE-7D57B532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6F04E-19D5-4D2A-B028-B4F4033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2CE13-2BE1-4DFE-97B5-672EB612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87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9DEB0-3F74-4823-9F99-F70FC7B0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DDE4C-D731-4B1A-A9E3-F75023F76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8D9F5-B710-4AC6-93F4-FB43F789E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7E46D-CD7A-47FF-8FA7-A40FC438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C26D2-1369-4F7A-B740-DD12E7D6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FB6F2-72DA-443F-B178-D7EBC2E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75CF7-7D3E-4088-867D-86FB2555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BDFDF-1C91-4191-B08F-243CF805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0C4B91-9493-4071-865D-77EEBE64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286326-B4D3-43D0-9A68-6A3B227D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8D4F9-71ED-4BE4-A015-43729A19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0C6A61-77B7-480E-B041-B6653CF6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7BB2BC-6F4D-45C1-B707-5D87270F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6B610-0DEF-4AF1-9B5C-A6DBC630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33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EF005-BBE8-45BB-82BD-08400E7B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C0570F-A802-49F9-AFA0-E220287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A1A57-8D91-4D41-8730-6A97844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488B8-4A44-421B-B504-9B097634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81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EDEC97-D652-4FBC-B764-F699F70A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DD096B-8823-49AE-B29D-EEB25E29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E296C0-0EAE-45DB-9361-EEA1AD34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32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08F84-6E21-4FCB-8BC8-EF9842C0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CB7AC-86BB-4F4D-A442-B2F48096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0E4D2C-2FEC-4AF2-B730-9E16672D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1E015-6639-4431-822B-7F47649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8C855-868B-4669-BEB3-EF2C3A83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40210-E2C5-45CC-BA14-8992A092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7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07D1B-9E3B-3613-E5E5-3D359EE7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89F4D-8AF4-7C94-7BDE-8797F45F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2335C-BF00-9451-CFD0-EC1408E4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93C91-C3E1-E258-806B-E4F522F7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14887-A9EE-AE2A-5347-79890F6D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19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79F6E-DC6E-4E3E-A94F-B8A44910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06543B-2D50-4281-A295-61A89A67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EB4A7-CF58-4F74-9CAD-C5F85726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0D510-8BD0-47CD-89E6-43FD7240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E2368-3A51-4A6E-91BC-8117AC11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7C15D-F0F5-4C2C-B314-2F82B675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46BA-C147-42C1-8740-D90F18D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2301BE-3C9C-42BB-A591-C1E526ED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B8195-EC3F-49A4-809A-8468A02D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AB8DC-3C53-42D0-A5F8-3088E949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7BABD-2317-4272-9BF4-244B1129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28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553CDF-28D4-485B-8E06-4A2CE95F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0FB04E-3BD0-46AE-9E15-C335A70E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61C63-D84D-4E4E-A11D-A8B45D4D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580E0-DA98-4004-B748-F2C50F8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41816-A5C1-4B17-A73F-FD59397F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B927-3029-B2CE-1515-A715C5D9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C2E67-0495-5C73-5933-24CEF16D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2DA7B-AF7D-249E-7C01-F9F5D9D2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289F5-90DC-B9CB-3547-3053B670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68B0C-9102-0949-335E-8E46F469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3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7A74-58C9-B870-4908-58C9E3DE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82BB2-3221-A8D2-C9DA-42B5E3EFD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AF6572-884E-B447-32B9-D8F84091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C3081-5CC3-5ECA-D26C-F47DCB59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DEC9E1-7E8B-00B9-935F-8AA5EC2E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D3577-14CB-EEB9-A5C0-68788FBC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8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265E-B39C-32D9-1D84-7A82C77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279C1-1BF3-BD9A-D538-91C48871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61427-64C2-A8C0-B705-DA84A98A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FBB840-AE0D-5D70-84D1-E7E1A9218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395B4-DCC7-EC07-3D6D-A552A4CEA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9D2FE7-5FA9-E62C-2A37-D2E5CF16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03EE94-4550-E722-873A-D0FE8E36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89D1BE-9376-7574-3664-6E8E0CBD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4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1B5A9-0EC8-E3F6-3E7C-4AB5CC8D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048556-D978-CF26-4D76-EF4314B5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E5965F-FEEC-85B4-E116-499D1D23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6C741-9D1A-2183-4393-093ABE2B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A6E97-7F66-86D8-9CF2-8B037FDA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1A8026-3E4F-2D38-5E52-F63AD548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70209-1741-F625-645C-A587244E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E6E21-C957-EE58-C65E-EEB0842C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A50A-BAC1-BDCC-7B28-89DF51EE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93632-91D2-7F27-87F2-6EFE509A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6FC2F-4E57-BDA9-0449-4BDC710D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EE5BB-7483-8503-EDFD-A8426618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E1D65-0E49-6C86-F2A6-F6FE60E9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4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D9AE5-46C3-E25B-BBBD-771515A8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A45B69-B793-5A9E-9034-B2019A591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EB821-6F21-72EC-2127-AE0D8ECB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E2C22-70A3-C8EE-B452-3424DA8F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97F02-2A6F-36DD-6255-DA8ECC39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36492-FA83-049E-A9BE-4B2211C9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5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D2CC7-351A-6E36-CF0B-BCE10603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279400-4086-1A0F-89B0-1AC4C3DD7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15BA5-3906-2885-E822-7C83294E4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5F40-DB7C-484C-8F29-2A8C0C79223F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4658-84A6-11B7-8888-48DE4D910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D5BF4-5BB3-556A-3E6E-A695D7B3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1E57-DC58-4533-973B-DCCE3C615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5732A-AAF2-4760-A926-A2E87E68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6CCB4-4539-4579-B716-F8C632BB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41426-C556-4628-B0FE-00A52B16B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3A713-BE76-40FE-96E9-B40E18C20DB2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3415C-0C6E-4C5E-A175-E60B80AEE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30D32-9BD6-4833-BECB-42318CA73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0453C-ED34-4B84-8A17-E699F5BE5F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3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4D1FA-853F-4216-4669-D77C4A435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类型和类型系统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2A0418-C86A-C899-4413-C7FB04F5E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冯新宇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DA5391-AD9C-2B1C-0970-ADDD743F5541}"/>
              </a:ext>
            </a:extLst>
          </p:cNvPr>
          <p:cNvSpPr txBox="1"/>
          <p:nvPr/>
        </p:nvSpPr>
        <p:spPr>
          <a:xfrm>
            <a:off x="10233061" y="6226139"/>
            <a:ext cx="1474341" cy="36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2025/09/17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831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代数数据类型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积类型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DA435E-C4E0-4792-A5B5-CD71C4020F42}"/>
                  </a:ext>
                </a:extLst>
              </p:cNvPr>
              <p:cNvSpPr txBox="1"/>
              <p:nvPr/>
            </p:nvSpPr>
            <p:spPr>
              <a:xfrm>
                <a:off x="971764" y="2453780"/>
                <a:ext cx="3020442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:</m:t>
                          </m:r>
                          <m: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 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:</m:t>
                          </m:r>
                          <m: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1,  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:</m:t>
                          </m:r>
                          <m: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kumimoji="0" lang="zh-CN" altLang="el-GR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DA435E-C4E0-4792-A5B5-CD71C402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64" y="2453780"/>
                <a:ext cx="3020442" cy="759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FE3AED2-DEAE-E0D0-8F07-E25940A844DB}"/>
              </a:ext>
            </a:extLst>
          </p:cNvPr>
          <p:cNvSpPr txBox="1"/>
          <p:nvPr/>
        </p:nvSpPr>
        <p:spPr>
          <a:xfrm>
            <a:off x="349432" y="1751743"/>
            <a:ext cx="48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pairs and tuples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0025B6-5449-F5A1-F6D9-7EAD7BA156A4}"/>
                  </a:ext>
                </a:extLst>
              </p:cNvPr>
              <p:cNvSpPr txBox="1"/>
              <p:nvPr/>
            </p:nvSpPr>
            <p:spPr>
              <a:xfrm>
                <a:off x="4730393" y="2453779"/>
                <a:ext cx="1764137" cy="757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:</m:t>
                          </m:r>
                          <m: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zh-CN" alt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fst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: </m:t>
                          </m:r>
                          <m:r>
                            <a:rPr kumimoji="0" lang="zh-CN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0025B6-5449-F5A1-F6D9-7EAD7BA1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93" y="2453779"/>
                <a:ext cx="1764137" cy="757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695ABA-E6B0-9771-6FA1-E1BC915813EC}"/>
                  </a:ext>
                </a:extLst>
              </p:cNvPr>
              <p:cNvSpPr txBox="1"/>
              <p:nvPr/>
            </p:nvSpPr>
            <p:spPr>
              <a:xfrm>
                <a:off x="7374276" y="2453779"/>
                <a:ext cx="1764137" cy="695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:</m:t>
                          </m:r>
                          <m: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zh-CN" alt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snd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: </m:t>
                          </m:r>
                          <m:r>
                            <a:rPr kumimoji="0" lang="zh-CN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695ABA-E6B0-9771-6FA1-E1BC9158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76" y="2453779"/>
                <a:ext cx="1764137" cy="695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75ED8A00-4F3F-F03A-F5E8-CBD8B96F3D63}"/>
              </a:ext>
            </a:extLst>
          </p:cNvPr>
          <p:cNvSpPr txBox="1"/>
          <p:nvPr/>
        </p:nvSpPr>
        <p:spPr>
          <a:xfrm>
            <a:off x="681951" y="3461668"/>
            <a:ext cx="4828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可以看成是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的泛化：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05B9E3-7C80-4BE6-87A0-F44B10FCAE8B}"/>
                  </a:ext>
                </a:extLst>
              </p:cNvPr>
              <p:cNvSpPr txBox="1"/>
              <p:nvPr/>
            </p:nvSpPr>
            <p:spPr>
              <a:xfrm>
                <a:off x="889998" y="3973991"/>
                <a:ext cx="1781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1, 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2, …,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𝑒𝑛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05B9E3-7C80-4BE6-87A0-F44B10FC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8" y="3973991"/>
                <a:ext cx="1781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7080F3-9824-3E68-9004-BD238979D3C5}"/>
                  </a:ext>
                </a:extLst>
              </p:cNvPr>
              <p:cNvSpPr txBox="1"/>
              <p:nvPr/>
            </p:nvSpPr>
            <p:spPr>
              <a:xfrm>
                <a:off x="3775864" y="3973991"/>
                <a:ext cx="2583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1, (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2, 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…,</m:t>
                              </m:r>
                              <m:r>
                                <a:rPr lang="en-US" altLang="zh-CN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𝑒𝑛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…) 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7080F3-9824-3E68-9004-BD238979D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64" y="3973991"/>
                <a:ext cx="25838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FB73B0E-B971-2213-9924-15ECDFE705B1}"/>
              </a:ext>
            </a:extLst>
          </p:cNvPr>
          <p:cNvSpPr txBox="1"/>
          <p:nvPr/>
        </p:nvSpPr>
        <p:spPr>
          <a:xfrm>
            <a:off x="2578813" y="3981001"/>
            <a:ext cx="178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可以看做是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EEC9C5-7ADF-E20A-D581-2B0345C7D99C}"/>
              </a:ext>
            </a:extLst>
          </p:cNvPr>
          <p:cNvSpPr txBox="1"/>
          <p:nvPr/>
        </p:nvSpPr>
        <p:spPr>
          <a:xfrm>
            <a:off x="6193603" y="3981001"/>
            <a:ext cx="12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76680B0-CF8E-96E3-E500-4AE97E3B37E2}"/>
              </a:ext>
            </a:extLst>
          </p:cNvPr>
          <p:cNvGrpSpPr/>
          <p:nvPr/>
        </p:nvGrpSpPr>
        <p:grpSpPr>
          <a:xfrm>
            <a:off x="3096378" y="4357343"/>
            <a:ext cx="6624255" cy="388284"/>
            <a:chOff x="5128516" y="5432066"/>
            <a:chExt cx="6624255" cy="388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E5222C7-23A3-22D7-974F-A9D5F1B41F70}"/>
                    </a:ext>
                  </a:extLst>
                </p:cNvPr>
                <p:cNvSpPr txBox="1"/>
                <p:nvPr/>
              </p:nvSpPr>
              <p:spPr>
                <a:xfrm>
                  <a:off x="9168931" y="5451018"/>
                  <a:ext cx="25838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𝜏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zh-C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𝜏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…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zh-C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𝜏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Symbol" panose="05050102010706020507" pitchFamily="18" charset="2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E5222C7-23A3-22D7-974F-A9D5F1B4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8931" y="5451018"/>
                  <a:ext cx="25838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5B67578-B5AB-B3AF-02A8-1ACF24524396}"/>
                </a:ext>
              </a:extLst>
            </p:cNvPr>
            <p:cNvSpPr txBox="1"/>
            <p:nvPr/>
          </p:nvSpPr>
          <p:spPr>
            <a:xfrm>
              <a:off x="8232161" y="5449350"/>
              <a:ext cx="1417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可以表示为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1A76123-B822-CE0E-9574-903F59250D64}"/>
                    </a:ext>
                  </a:extLst>
                </p:cNvPr>
                <p:cNvSpPr txBox="1"/>
                <p:nvPr/>
              </p:nvSpPr>
              <p:spPr>
                <a:xfrm>
                  <a:off x="5808002" y="5432066"/>
                  <a:ext cx="25838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𝜏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zh-CN" alt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𝜏</m:t>
                        </m:r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…</m:t>
                            </m:r>
                            <m:r>
                              <a:rPr lang="en-US" altLang="zh-CN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×</m:t>
                            </m:r>
                            <m:r>
                              <a:rPr lang="zh-CN" alt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𝜏</m:t>
                            </m:r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…)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1A76123-B822-CE0E-9574-903F59250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02" y="5432066"/>
                  <a:ext cx="258384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63F444-A495-0ABF-B17F-A3A54CB8ABE4}"/>
                </a:ext>
              </a:extLst>
            </p:cNvPr>
            <p:cNvSpPr txBox="1"/>
            <p:nvPr/>
          </p:nvSpPr>
          <p:spPr>
            <a:xfrm>
              <a:off x="5128516" y="5439076"/>
              <a:ext cx="231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其类型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14A8D96-0DB4-44F9-2A3B-D94F45BF88D6}"/>
              </a:ext>
            </a:extLst>
          </p:cNvPr>
          <p:cNvSpPr txBox="1"/>
          <p:nvPr/>
        </p:nvSpPr>
        <p:spPr>
          <a:xfrm>
            <a:off x="681950" y="5221973"/>
            <a:ext cx="841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struct/records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可以看做是带标签的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labelled tuples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C860A7-C21A-08F0-FBDC-63DF303C7361}"/>
                  </a:ext>
                </a:extLst>
              </p:cNvPr>
              <p:cNvSpPr txBox="1"/>
              <p:nvPr/>
            </p:nvSpPr>
            <p:spPr>
              <a:xfrm>
                <a:off x="534029" y="5634420"/>
                <a:ext cx="92058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𝑑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1:</m:t>
                          </m:r>
                          <m:r>
                            <a:rPr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= 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1,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:</m:t>
                          </m:r>
                          <m:r>
                            <a:rPr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= 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, …,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𝑑𝑛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:</m:t>
                          </m:r>
                          <m:r>
                            <a:rPr lang="zh-CN" alt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= </m:t>
                          </m:r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𝑒𝑛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:</m:t>
                      </m:r>
                      <m:r>
                        <m:rPr>
                          <m:nor/>
                        </m:rP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struct</m:t>
                      </m:r>
                      <m:r>
                        <m:rPr>
                          <m:nor/>
                        </m:rP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MyStruct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{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𝑑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1:</m:t>
                      </m:r>
                      <m:r>
                        <a:rPr lang="zh-CN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𝜏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1,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:</m:t>
                      </m:r>
                      <m:r>
                        <a:rPr lang="zh-CN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𝜏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…, 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𝑑𝑛</m:t>
                      </m:r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:</m:t>
                      </m:r>
                      <m:r>
                        <a:rPr lang="zh-CN" alt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𝜏</m:t>
                      </m:r>
                      <m:r>
                        <a:rPr lang="en-US" altLang="zh-CN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}</m:t>
                      </m:r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C860A7-C21A-08F0-FBDC-63DF303C7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29" y="5634420"/>
                <a:ext cx="920587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00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代数数据类型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E3AED2-DEAE-E0D0-8F07-E25940A844DB}"/>
              </a:ext>
            </a:extLst>
          </p:cNvPr>
          <p:cNvSpPr txBox="1"/>
          <p:nvPr/>
        </p:nvSpPr>
        <p:spPr>
          <a:xfrm>
            <a:off x="349432" y="1751743"/>
            <a:ext cx="48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 types and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BAB970-663B-786A-6428-9450C5013179}"/>
              </a:ext>
            </a:extLst>
          </p:cNvPr>
          <p:cNvSpPr txBox="1"/>
          <p:nvPr/>
        </p:nvSpPr>
        <p:spPr>
          <a:xfrm>
            <a:off x="1640655" y="2867101"/>
            <a:ext cx="713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e ::=  …  |  left e  |  right e  |  case e do e1 e2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626A2-A06B-CD92-3B78-79EC2BDC83A8}"/>
              </a:ext>
            </a:extLst>
          </p:cNvPr>
          <p:cNvSpPr txBox="1"/>
          <p:nvPr/>
        </p:nvSpPr>
        <p:spPr>
          <a:xfrm>
            <a:off x="1640655" y="2363228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 ::=  …  | 1 + 2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06A6F7-1B42-FE71-FBA0-71E315093BD1}"/>
              </a:ext>
            </a:extLst>
          </p:cNvPr>
          <p:cNvSpPr txBox="1"/>
          <p:nvPr/>
        </p:nvSpPr>
        <p:spPr>
          <a:xfrm>
            <a:off x="3100966" y="4222909"/>
            <a:ext cx="2161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</a:t>
            </a:r>
            <a:r>
              <a:rPr lang="en-US" altLang="zh-CN" sz="2400" dirty="0"/>
              <a:t> data{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float f;</a:t>
            </a:r>
          </a:p>
          <a:p>
            <a:r>
              <a:rPr lang="en-US" altLang="zh-CN" sz="2400" dirty="0"/>
              <a:t>    char c;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BDEA82-074B-9DA3-8C61-FACFB75F2BED}"/>
              </a:ext>
            </a:extLst>
          </p:cNvPr>
          <p:cNvSpPr txBox="1"/>
          <p:nvPr/>
        </p:nvSpPr>
        <p:spPr>
          <a:xfrm>
            <a:off x="2070491" y="3761244"/>
            <a:ext cx="363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Consider unions in C: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D5D09-C30E-6E8A-D923-CD2868B77F66}"/>
              </a:ext>
            </a:extLst>
          </p:cNvPr>
          <p:cNvSpPr txBox="1"/>
          <p:nvPr/>
        </p:nvSpPr>
        <p:spPr>
          <a:xfrm>
            <a:off x="6698583" y="4443535"/>
            <a:ext cx="4122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Using the same location for multiple data. 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Can contain only one value at any given time.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代数数据类型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E3AED2-DEAE-E0D0-8F07-E25940A844DB}"/>
              </a:ext>
            </a:extLst>
          </p:cNvPr>
          <p:cNvSpPr txBox="1"/>
          <p:nvPr/>
        </p:nvSpPr>
        <p:spPr>
          <a:xfrm>
            <a:off x="349432" y="1751743"/>
            <a:ext cx="48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 types and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enum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BAB970-663B-786A-6428-9450C5013179}"/>
              </a:ext>
            </a:extLst>
          </p:cNvPr>
          <p:cNvSpPr txBox="1"/>
          <p:nvPr/>
        </p:nvSpPr>
        <p:spPr>
          <a:xfrm>
            <a:off x="1640655" y="2867101"/>
            <a:ext cx="713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(Terms)  e ::=  …  |  left e  |  right e  |  case e do e1 e2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626A2-A06B-CD92-3B78-79EC2BDC83A8}"/>
              </a:ext>
            </a:extLst>
          </p:cNvPr>
          <p:cNvSpPr txBox="1"/>
          <p:nvPr/>
        </p:nvSpPr>
        <p:spPr>
          <a:xfrm>
            <a:off x="1640655" y="2363228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(Types)    ::=  …  | 1 + 2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1DE7C8-8404-C810-348A-097B2F21FDE3}"/>
              </a:ext>
            </a:extLst>
          </p:cNvPr>
          <p:cNvGrpSpPr/>
          <p:nvPr/>
        </p:nvGrpSpPr>
        <p:grpSpPr>
          <a:xfrm>
            <a:off x="1239963" y="3921137"/>
            <a:ext cx="3717432" cy="756297"/>
            <a:chOff x="1439061" y="3459838"/>
            <a:chExt cx="3717432" cy="756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F4A4FF-74F5-9F5A-7D21-C008FFB8202E}"/>
                    </a:ext>
                  </a:extLst>
                </p:cNvPr>
                <p:cNvSpPr txBox="1"/>
                <p:nvPr/>
              </p:nvSpPr>
              <p:spPr>
                <a:xfrm>
                  <a:off x="1439061" y="3459838"/>
                  <a:ext cx="2895601" cy="75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left</m:t>
                                </m:r>
                              </m:e>
                              <m:sub>
                                <m:r>
                                  <a:rPr lang="zh-CN" alt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F4A4FF-74F5-9F5A-7D21-C008FFB82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895601" cy="7562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6C7E5FE-9D86-3C23-040E-A3F07C1ECFC8}"/>
                </a:ext>
              </a:extLst>
            </p:cNvPr>
            <p:cNvSpPr txBox="1"/>
            <p:nvPr/>
          </p:nvSpPr>
          <p:spPr>
            <a:xfrm>
              <a:off x="4464316" y="3643770"/>
              <a:ext cx="692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(left)</a:t>
              </a:r>
              <a:endPara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CC079A-A67B-5B45-EB8B-F03EF79B67C9}"/>
              </a:ext>
            </a:extLst>
          </p:cNvPr>
          <p:cNvGrpSpPr/>
          <p:nvPr/>
        </p:nvGrpSpPr>
        <p:grpSpPr>
          <a:xfrm>
            <a:off x="2457451" y="5281482"/>
            <a:ext cx="6893483" cy="693908"/>
            <a:chOff x="1439061" y="4695080"/>
            <a:chExt cx="6893483" cy="693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B6482F4-8AEE-C790-E22F-01B616EDDD21}"/>
                    </a:ext>
                  </a:extLst>
                </p:cNvPr>
                <p:cNvSpPr txBox="1"/>
                <p:nvPr/>
              </p:nvSpPr>
              <p:spPr>
                <a:xfrm>
                  <a:off x="1439061" y="4695080"/>
                  <a:ext cx="5971570" cy="6939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B6482F4-8AEE-C790-E22F-01B616EDD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5971570" cy="6939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A0B2324-7FB8-ADD3-5D46-DC5315C4A220}"/>
                </a:ext>
              </a:extLst>
            </p:cNvPr>
            <p:cNvSpPr txBox="1"/>
            <p:nvPr/>
          </p:nvSpPr>
          <p:spPr>
            <a:xfrm>
              <a:off x="7531234" y="4873205"/>
              <a:ext cx="801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(case)</a:t>
              </a:r>
              <a:endPara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21F8BE-74A0-6002-F17A-AF12B75A4DDE}"/>
              </a:ext>
            </a:extLst>
          </p:cNvPr>
          <p:cNvGrpSpPr/>
          <p:nvPr/>
        </p:nvGrpSpPr>
        <p:grpSpPr>
          <a:xfrm>
            <a:off x="5846211" y="3921137"/>
            <a:ext cx="4024683" cy="758669"/>
            <a:chOff x="1439061" y="3459838"/>
            <a:chExt cx="4024683" cy="758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0F7A111-5D42-2513-AE69-06F89A8BB8EB}"/>
                    </a:ext>
                  </a:extLst>
                </p:cNvPr>
                <p:cNvSpPr txBox="1"/>
                <p:nvPr/>
              </p:nvSpPr>
              <p:spPr>
                <a:xfrm>
                  <a:off x="1439061" y="3459838"/>
                  <a:ext cx="3102388" cy="7586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right</m:t>
                                </m:r>
                              </m:e>
                              <m:sub>
                                <m:r>
                                  <a:rPr lang="zh-CN" alt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zh-CN" alt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0F7A111-5D42-2513-AE69-06F89A8BB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3102388" cy="7586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D3971F-F5C6-C115-FEE5-FBBB6109C1A2}"/>
                </a:ext>
              </a:extLst>
            </p:cNvPr>
            <p:cNvSpPr txBox="1"/>
            <p:nvPr/>
          </p:nvSpPr>
          <p:spPr>
            <a:xfrm>
              <a:off x="4633837" y="3643770"/>
              <a:ext cx="829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(right)</a:t>
              </a:r>
              <a:endPara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96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代数数据类型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E3AED2-DEAE-E0D0-8F07-E25940A844DB}"/>
              </a:ext>
            </a:extLst>
          </p:cNvPr>
          <p:cNvSpPr txBox="1"/>
          <p:nvPr/>
        </p:nvSpPr>
        <p:spPr>
          <a:xfrm>
            <a:off x="349432" y="1751743"/>
            <a:ext cx="482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 types and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enum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BAB970-663B-786A-6428-9450C5013179}"/>
              </a:ext>
            </a:extLst>
          </p:cNvPr>
          <p:cNvSpPr txBox="1"/>
          <p:nvPr/>
        </p:nvSpPr>
        <p:spPr>
          <a:xfrm>
            <a:off x="1640655" y="2867101"/>
            <a:ext cx="7135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(Terms)  e ::=  …  |  left e  |  right e  |  case e do e1 e2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1626A2-A06B-CD92-3B78-79EC2BDC83A8}"/>
              </a:ext>
            </a:extLst>
          </p:cNvPr>
          <p:cNvSpPr txBox="1"/>
          <p:nvPr/>
        </p:nvSpPr>
        <p:spPr>
          <a:xfrm>
            <a:off x="1640655" y="2363228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(Types)    ::=  …  | 1 + 2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1DE7C8-8404-C810-348A-097B2F21FDE3}"/>
              </a:ext>
            </a:extLst>
          </p:cNvPr>
          <p:cNvGrpSpPr/>
          <p:nvPr/>
        </p:nvGrpSpPr>
        <p:grpSpPr>
          <a:xfrm>
            <a:off x="1239963" y="3921137"/>
            <a:ext cx="3717432" cy="756297"/>
            <a:chOff x="1439061" y="3459838"/>
            <a:chExt cx="3717432" cy="756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F4A4FF-74F5-9F5A-7D21-C008FFB8202E}"/>
                    </a:ext>
                  </a:extLst>
                </p:cNvPr>
                <p:cNvSpPr txBox="1"/>
                <p:nvPr/>
              </p:nvSpPr>
              <p:spPr>
                <a:xfrm>
                  <a:off x="1439061" y="3459838"/>
                  <a:ext cx="2895601" cy="7562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left</m:t>
                                </m:r>
                              </m:e>
                              <m:sub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1+</m:t>
                                </m:r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𝑒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0" lang="el-GR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zh-CN" alt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F4A4FF-74F5-9F5A-7D21-C008FFB82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895601" cy="7562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6C7E5FE-9D86-3C23-040E-A3F07C1ECFC8}"/>
                </a:ext>
              </a:extLst>
            </p:cNvPr>
            <p:cNvSpPr txBox="1"/>
            <p:nvPr/>
          </p:nvSpPr>
          <p:spPr>
            <a:xfrm>
              <a:off x="4464316" y="3643770"/>
              <a:ext cx="692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(left)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BCC079A-A67B-5B45-EB8B-F03EF79B67C9}"/>
              </a:ext>
            </a:extLst>
          </p:cNvPr>
          <p:cNvGrpSpPr/>
          <p:nvPr/>
        </p:nvGrpSpPr>
        <p:grpSpPr>
          <a:xfrm>
            <a:off x="2457451" y="5281482"/>
            <a:ext cx="6893483" cy="693908"/>
            <a:chOff x="1439061" y="4695080"/>
            <a:chExt cx="6893483" cy="693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B6482F4-8AEE-C790-E22F-01B616EDDD21}"/>
                    </a:ext>
                  </a:extLst>
                </p:cNvPr>
                <p:cNvSpPr txBox="1"/>
                <p:nvPr/>
              </p:nvSpPr>
              <p:spPr>
                <a:xfrm>
                  <a:off x="1439061" y="4695080"/>
                  <a:ext cx="5971570" cy="6939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2      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  <m: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   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  <m: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case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e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B6482F4-8AEE-C790-E22F-01B616EDD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5971570" cy="6939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A0B2324-7FB8-ADD3-5D46-DC5315C4A220}"/>
                </a:ext>
              </a:extLst>
            </p:cNvPr>
            <p:cNvSpPr txBox="1"/>
            <p:nvPr/>
          </p:nvSpPr>
          <p:spPr>
            <a:xfrm>
              <a:off x="7531234" y="4873205"/>
              <a:ext cx="801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(case)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021F8BE-74A0-6002-F17A-AF12B75A4DDE}"/>
              </a:ext>
            </a:extLst>
          </p:cNvPr>
          <p:cNvGrpSpPr/>
          <p:nvPr/>
        </p:nvGrpSpPr>
        <p:grpSpPr>
          <a:xfrm>
            <a:off x="5846211" y="3921137"/>
            <a:ext cx="4024683" cy="758669"/>
            <a:chOff x="1439061" y="3459838"/>
            <a:chExt cx="4024683" cy="758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0F7A111-5D42-2513-AE69-06F89A8BB8EB}"/>
                    </a:ext>
                  </a:extLst>
                </p:cNvPr>
                <p:cNvSpPr txBox="1"/>
                <p:nvPr/>
              </p:nvSpPr>
              <p:spPr>
                <a:xfrm>
                  <a:off x="1439061" y="3459838"/>
                  <a:ext cx="3102388" cy="7586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⊢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right</m:t>
                                </m:r>
                              </m:e>
                              <m:sub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1+</m:t>
                                </m:r>
                                <m:r>
                                  <a:rPr kumimoji="0" lang="zh-CN" alt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Symbol" panose="05050102010706020507" pitchFamily="18" charset="2"/>
                              </a:rPr>
                              <m:t>𝑒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kumimoji="0" lang="el-GR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τ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a:rPr kumimoji="0" lang="zh-CN" alt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0F7A111-5D42-2513-AE69-06F89A8BB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3102388" cy="7586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D3971F-F5C6-C115-FEE5-FBBB6109C1A2}"/>
                </a:ext>
              </a:extLst>
            </p:cNvPr>
            <p:cNvSpPr txBox="1"/>
            <p:nvPr/>
          </p:nvSpPr>
          <p:spPr>
            <a:xfrm>
              <a:off x="4633837" y="3643770"/>
              <a:ext cx="829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(right)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975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和类型在实际语言中的形式（仓颉）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2BF224-BBEF-2976-4FB9-DE812CC1B7FC}"/>
              </a:ext>
            </a:extLst>
          </p:cNvPr>
          <p:cNvSpPr txBox="1"/>
          <p:nvPr/>
        </p:nvSpPr>
        <p:spPr>
          <a:xfrm>
            <a:off x="783384" y="1530372"/>
            <a:ext cx="447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enum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Expr =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| CONST(Int)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| ADD(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Expr, Expr)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| MUL(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Expr, Expr)</a:t>
            </a:r>
            <a:endParaRPr lang="zh-CN" altLang="en-US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E240FE-BDFE-A4E2-E383-C8EA60A02B4E}"/>
              </a:ext>
            </a:extLst>
          </p:cNvPr>
          <p:cNvSpPr txBox="1"/>
          <p:nvPr/>
        </p:nvSpPr>
        <p:spPr>
          <a:xfrm>
            <a:off x="5260134" y="1630416"/>
            <a:ext cx="5594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CONST(3)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ADD(CONST(3), COSNT(4))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MUL(CONST(3), 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ADD(CONST(4), COSNT(5))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0C509-6B90-9658-6047-7840639360DB}"/>
              </a:ext>
            </a:extLst>
          </p:cNvPr>
          <p:cNvSpPr txBox="1"/>
          <p:nvPr/>
        </p:nvSpPr>
        <p:spPr>
          <a:xfrm>
            <a:off x="838200" y="3668986"/>
            <a:ext cx="904324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func eval (e: Expr): Int {</a:t>
            </a:r>
          </a:p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   match(e) {</a:t>
            </a:r>
          </a:p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       case CONST(i) =&gt; i</a:t>
            </a:r>
          </a:p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       case ADD(e1, e2) =&gt; eval(e1) + eval(e2)</a:t>
            </a:r>
          </a:p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       case MUL(e1, e2) =&gt; eval(e1) * eval(e2)</a:t>
            </a:r>
          </a:p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   }</a:t>
            </a:r>
          </a:p>
          <a:p>
            <a:pPr>
              <a:spcBef>
                <a:spcPts val="600"/>
              </a:spcBef>
              <a:buNone/>
            </a:pPr>
            <a:r>
              <a:rPr lang="pt-BR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02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9F309-FD09-58AB-58CD-A6977E3A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A60AF-3092-CBC9-3E0C-A51FCF9A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和类型在实际语言中的形式（仓颉）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300D3F-0C7D-8AEE-A156-47687CE708DB}"/>
                  </a:ext>
                </a:extLst>
              </p:cNvPr>
              <p:cNvSpPr txBox="1"/>
              <p:nvPr/>
            </p:nvSpPr>
            <p:spPr>
              <a:xfrm>
                <a:off x="1619250" y="4824641"/>
                <a:ext cx="6368421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𝑒𝑥𝑝𝑟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𝑒𝑥𝑝𝑟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𝑒𝑥𝑝𝑟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300D3F-0C7D-8AEE-A156-47687CE7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4824641"/>
                <a:ext cx="6368421" cy="509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8B14D48-CEF3-9892-7F6B-E1E37FE34763}"/>
              </a:ext>
            </a:extLst>
          </p:cNvPr>
          <p:cNvSpPr txBox="1"/>
          <p:nvPr/>
        </p:nvSpPr>
        <p:spPr>
          <a:xfrm>
            <a:off x="1562100" y="4320496"/>
            <a:ext cx="410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对应于下面的和类型：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6A4262-3685-BFA4-1189-A3CB4E257592}"/>
              </a:ext>
            </a:extLst>
          </p:cNvPr>
          <p:cNvSpPr txBox="1"/>
          <p:nvPr/>
        </p:nvSpPr>
        <p:spPr>
          <a:xfrm>
            <a:off x="783384" y="1548540"/>
            <a:ext cx="4476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enum</a:t>
            </a:r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Expr =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| CONST(Int)</a:t>
            </a:r>
            <a:endParaRPr lang="en-US" altLang="zh-CN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| ADD(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Expr, Expr)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| MUL(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Expr, Expr)</a:t>
            </a:r>
            <a:endParaRPr lang="zh-CN" altLang="en-US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58AB7-160D-D809-78A8-C6F867FDBF64}"/>
              </a:ext>
            </a:extLst>
          </p:cNvPr>
          <p:cNvSpPr txBox="1"/>
          <p:nvPr/>
        </p:nvSpPr>
        <p:spPr>
          <a:xfrm>
            <a:off x="5260134" y="1648584"/>
            <a:ext cx="5594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CONST(3)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ADD(CONST(3), COSNT(4))</a:t>
            </a:r>
          </a:p>
          <a:p>
            <a:pPr algn="l"/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MUL(CONST(3), 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ADD(CONST(4), COSNT(5))</a:t>
            </a:r>
          </a:p>
          <a:p>
            <a:r>
              <a:rPr lang="en-US" altLang="zh-CN" sz="20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zh-CN" altLang="en-US" sz="20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5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和类型在实际语言中的形式（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7" name="流程图: 文档 6">
            <a:extLst>
              <a:ext uri="{FF2B5EF4-FFF2-40B4-BE49-F238E27FC236}">
                <a16:creationId xmlns:a16="http://schemas.microsoft.com/office/drawing/2014/main" id="{E2702539-17DE-EA24-5F07-46E35D44D751}"/>
              </a:ext>
            </a:extLst>
          </p:cNvPr>
          <p:cNvSpPr/>
          <p:nvPr/>
        </p:nvSpPr>
        <p:spPr>
          <a:xfrm>
            <a:off x="546100" y="1608794"/>
            <a:ext cx="5213350" cy="1890055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2BF224-BBEF-2976-4FB9-DE812CC1B7FC}"/>
              </a:ext>
            </a:extLst>
          </p:cNvPr>
          <p:cNvSpPr txBox="1"/>
          <p:nvPr/>
        </p:nvSpPr>
        <p:spPr>
          <a:xfrm>
            <a:off x="546100" y="1757769"/>
            <a:ext cx="554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enum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Barcode {</a:t>
            </a:r>
          </a:p>
          <a:p>
            <a:pPr algn="l"/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case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upc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(Int, Int, Int, Int)</a:t>
            </a:r>
          </a:p>
          <a:p>
            <a:pPr algn="l"/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case </a:t>
            </a:r>
            <a:r>
              <a:rPr lang="en-US" altLang="zh-CN" sz="20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qrCode</a:t>
            </a:r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(String)</a:t>
            </a:r>
          </a:p>
          <a:p>
            <a:pPr algn="l"/>
            <a:r>
              <a:rPr lang="en-US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FBF84F-15B8-5DDD-2078-E2A2B053EEBF}"/>
              </a:ext>
            </a:extLst>
          </p:cNvPr>
          <p:cNvSpPr txBox="1"/>
          <p:nvPr/>
        </p:nvSpPr>
        <p:spPr>
          <a:xfrm>
            <a:off x="3613150" y="3932394"/>
            <a:ext cx="8477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0" dirty="0">
                <a:effectLst/>
                <a:latin typeface="Menlo"/>
              </a:rPr>
              <a:t>var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productBarcode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altLang="zh-CN" sz="2000" b="0" i="0" dirty="0" err="1">
                <a:effectLst/>
                <a:latin typeface="Menlo"/>
              </a:rPr>
              <a:t>Barcode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.upc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zh-CN" sz="2000" b="0" i="0" dirty="0">
                <a:effectLst/>
                <a:latin typeface="Menlo"/>
              </a:rPr>
              <a:t>8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altLang="zh-CN" sz="2000" b="0" i="0" dirty="0">
                <a:effectLst/>
                <a:latin typeface="Menlo"/>
              </a:rPr>
              <a:t>85909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altLang="zh-CN" sz="2000" b="0" i="0" dirty="0">
                <a:effectLst/>
                <a:latin typeface="Menlo"/>
              </a:rPr>
              <a:t>51226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altLang="zh-CN" sz="2000" b="0" i="0" dirty="0">
                <a:effectLst/>
                <a:latin typeface="Menlo"/>
              </a:rPr>
              <a:t>3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pPr algn="l"/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productBarcode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= .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qrCode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altLang="zh-CN" sz="2000" b="0" i="0" dirty="0">
                <a:effectLst/>
                <a:latin typeface="Menlo"/>
              </a:rPr>
              <a:t>"ABCDEFGHIJKLMNOP"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Menlo"/>
            </a:endParaRPr>
          </a:p>
          <a:p>
            <a:pPr algn="l"/>
            <a:endParaRPr lang="en-US" altLang="zh-CN" sz="2000" b="1" dirty="0">
              <a:solidFill>
                <a:srgbClr val="000000"/>
              </a:solidFill>
              <a:latin typeface="Menlo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/>
            <a:r>
              <a:rPr lang="en-US" altLang="zh-CN" sz="2000" b="1" i="0" dirty="0">
                <a:solidFill>
                  <a:srgbClr val="000000"/>
                </a:solidFill>
                <a:effectLst/>
                <a:latin typeface="Menlo"/>
              </a:rPr>
              <a:t>switch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productBarcode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{ 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Menlo"/>
              </a:rPr>
              <a:t>case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.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upc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(let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numberSystem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, let manufacturer, let product, let check): 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print("UPC: \(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numberSystem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), \(manufacturer), \(product), \(check).") </a:t>
            </a: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  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Menlo"/>
              </a:rPr>
              <a:t>case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.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qrCode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(let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productCode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): 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print("QR code: \(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Menlo"/>
              </a:rPr>
              <a:t>productCode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).")</a:t>
            </a:r>
          </a:p>
          <a:p>
            <a:pPr algn="l"/>
            <a:r>
              <a:rPr lang="en-US" altLang="zh-CN" sz="20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zh-CN" altLang="en-US" sz="20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“积类型”和“和类型”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2830CB-ABA7-A7E4-20F5-651C21D3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1438348" cy="4351338"/>
          </a:xfrm>
        </p:spPr>
        <p:txBody>
          <a:bodyPr/>
          <a:lstStyle/>
          <a:p>
            <a:r>
              <a:rPr lang="en-US" altLang="zh-CN" dirty="0"/>
              <a:t>“logical duals”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make a </a:t>
            </a:r>
            <a:r>
              <a:rPr lang="en-US" altLang="zh-CN" dirty="0">
                <a:sym typeface="Symbol" panose="05050102010706020507" pitchFamily="18" charset="2"/>
              </a:rPr>
              <a:t>1  2, we need a 1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and</a:t>
            </a:r>
            <a:r>
              <a:rPr lang="en-US" altLang="zh-CN" dirty="0">
                <a:sym typeface="Symbol" panose="05050102010706020507" pitchFamily="18" charset="2"/>
              </a:rPr>
              <a:t> a 2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To make a 1 + 2, we need a 1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or</a:t>
            </a:r>
            <a:r>
              <a:rPr lang="en-US" altLang="zh-CN" dirty="0">
                <a:sym typeface="Symbol" panose="05050102010706020507" pitchFamily="18" charset="2"/>
              </a:rPr>
              <a:t> a 2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1  2, we can get a 1 or a 2 or both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(our “choice”)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1 + 2, we must be prepared for either a 1 or a 2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(the value’s “choice”)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1 has n1 possible values, and 2 has n2 possible values,</a:t>
            </a:r>
          </a:p>
          <a:p>
            <a:pPr lvl="2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 1  2 has n1  n2 possible values</a:t>
            </a:r>
          </a:p>
          <a:p>
            <a:pPr lvl="2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 1 + 2 has n1 + n2 possible values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34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“积类型”和“和类型”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2830CB-ABA7-A7E4-20F5-651C21D3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1438348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nothing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类型：只有一个值 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”，可以视作特殊的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unit  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nothing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类型：没有值！可以视作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个分支的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+ nothing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 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各自有什么用？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11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函数类型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C12C3E1-4E82-4CB8-9E65-F09557FD0D53}"/>
                  </a:ext>
                </a:extLst>
              </p:cNvPr>
              <p:cNvSpPr txBox="1"/>
              <p:nvPr/>
            </p:nvSpPr>
            <p:spPr>
              <a:xfrm>
                <a:off x="861223" y="5037428"/>
                <a:ext cx="2568075" cy="629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  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τ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⊢ 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τ</m:t>
                          </m:r>
                          <m:r>
                            <a:rPr kumimoji="0" lang="zh-CN" alt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C12C3E1-4E82-4CB8-9E65-F09557FD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23" y="5037428"/>
                <a:ext cx="2568075" cy="6297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7E6384-2EF4-44A1-940A-DCA2CF12CF1E}"/>
                  </a:ext>
                </a:extLst>
              </p:cNvPr>
              <p:cNvSpPr txBox="1"/>
              <p:nvPr/>
            </p:nvSpPr>
            <p:spPr>
              <a:xfrm>
                <a:off x="258076" y="3680000"/>
                <a:ext cx="3977948" cy="895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1→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7E6384-2EF4-44A1-940A-DCA2CF12C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6" y="3680000"/>
                <a:ext cx="3977948" cy="895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4D118E9-192C-4D2D-B970-E773E540C38B}"/>
                  </a:ext>
                </a:extLst>
              </p:cNvPr>
              <p:cNvSpPr txBox="1"/>
              <p:nvPr/>
            </p:nvSpPr>
            <p:spPr>
              <a:xfrm>
                <a:off x="377345" y="2034801"/>
                <a:ext cx="3987823" cy="868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l-GR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Γ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zh-CN" alt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λ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</m:d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2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4D118E9-192C-4D2D-B970-E773E540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45" y="2034801"/>
                <a:ext cx="3987823" cy="868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F672B5A-D864-4296-90E6-29907EBB19E9}"/>
              </a:ext>
            </a:extLst>
          </p:cNvPr>
          <p:cNvSpPr txBox="1">
            <a:spLocks/>
          </p:cNvSpPr>
          <p:nvPr/>
        </p:nvSpPr>
        <p:spPr>
          <a:xfrm>
            <a:off x="5903015" y="3680000"/>
            <a:ext cx="6288985" cy="221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Under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 is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well-typed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expr of type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Typing context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(records types of non-local variables)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47DFBC-00CD-4F2C-8210-FF8BD1C965F9}"/>
                  </a:ext>
                </a:extLst>
              </p:cNvPr>
              <p:cNvSpPr txBox="1"/>
              <p:nvPr/>
            </p:nvSpPr>
            <p:spPr>
              <a:xfrm>
                <a:off x="7323547" y="2934219"/>
                <a:ext cx="13365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⊢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47DFBC-00CD-4F2C-8210-FF8BD1C9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547" y="2934219"/>
                <a:ext cx="13365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C69B9AD-AFA2-4FDB-906E-681DDFE6419F}"/>
                  </a:ext>
                </a:extLst>
              </p:cNvPr>
              <p:cNvSpPr txBox="1"/>
              <p:nvPr/>
            </p:nvSpPr>
            <p:spPr>
              <a:xfrm>
                <a:off x="7323547" y="5145962"/>
                <a:ext cx="2395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∷=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∙|  </m:t>
                      </m:r>
                      <m:r>
                        <m:rPr>
                          <m:sty m:val="p"/>
                        </m:rPr>
                        <a:rPr kumimoji="0" lang="el-GR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Γ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0" lang="el-GR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τ</m:t>
                      </m:r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C69B9AD-AFA2-4FDB-906E-681DDFE64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547" y="5145962"/>
                <a:ext cx="2395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1299038C-D277-4479-AC9B-8C8F767EEB75}"/>
              </a:ext>
            </a:extLst>
          </p:cNvPr>
          <p:cNvSpPr txBox="1"/>
          <p:nvPr/>
        </p:nvSpPr>
        <p:spPr>
          <a:xfrm>
            <a:off x="6004224" y="231417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Judgment: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488D30E-5FAC-41A0-8BC8-CB2A6D42A085}"/>
              </a:ext>
            </a:extLst>
          </p:cNvPr>
          <p:cNvSpPr/>
          <p:nvPr/>
        </p:nvSpPr>
        <p:spPr>
          <a:xfrm>
            <a:off x="6669157" y="496957"/>
            <a:ext cx="5436703" cy="1502319"/>
          </a:xfrm>
          <a:prstGeom prst="wedgeRoundRectCallout">
            <a:avLst>
              <a:gd name="adj1" fmla="val -29242"/>
              <a:gd name="adj2" fmla="val 101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check(Gamma: Env, e: Expr, T: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: Bool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39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E2F4-D99A-4C62-8221-AF0F25AE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为什么要类型系统？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E9960A-77B5-42C3-A9AD-1BEADFDD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90" y="293205"/>
            <a:ext cx="4043569" cy="4043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BFCFF95-B1A0-48A2-9C72-721B53AF6E40}"/>
              </a:ext>
            </a:extLst>
          </p:cNvPr>
          <p:cNvSpPr txBox="1"/>
          <p:nvPr/>
        </p:nvSpPr>
        <p:spPr>
          <a:xfrm>
            <a:off x="1576180" y="1987826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类型的概念天然存在，无法回避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04BBF0-CF9D-42F7-916C-C24940FA1F67}"/>
              </a:ext>
            </a:extLst>
          </p:cNvPr>
          <p:cNvSpPr txBox="1"/>
          <p:nvPr/>
        </p:nvSpPr>
        <p:spPr>
          <a:xfrm>
            <a:off x="1576180" y="2699749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在编程中的体现：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CB9398-C0FD-4369-9CAB-3D1310BAD156}"/>
              </a:ext>
            </a:extLst>
          </p:cNvPr>
          <p:cNvGrpSpPr/>
          <p:nvPr/>
        </p:nvGrpSpPr>
        <p:grpSpPr>
          <a:xfrm>
            <a:off x="4008909" y="3696587"/>
            <a:ext cx="2745335" cy="1788695"/>
            <a:chOff x="5668219" y="1545491"/>
            <a:chExt cx="2745335" cy="178869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FBBFF0E-1CC8-45C9-A2BF-81BAC4332AC9}"/>
                </a:ext>
              </a:extLst>
            </p:cNvPr>
            <p:cNvGrpSpPr/>
            <p:nvPr/>
          </p:nvGrpSpPr>
          <p:grpSpPr>
            <a:xfrm>
              <a:off x="5668219" y="1545491"/>
              <a:ext cx="2745335" cy="1788695"/>
              <a:chOff x="5668219" y="1545491"/>
              <a:chExt cx="2745335" cy="178869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08DD66E-81DE-4C3A-BA83-4C8443E5E1E9}"/>
                  </a:ext>
                </a:extLst>
              </p:cNvPr>
              <p:cNvSpPr/>
              <p:nvPr/>
            </p:nvSpPr>
            <p:spPr>
              <a:xfrm>
                <a:off x="5668219" y="1545491"/>
                <a:ext cx="2392937" cy="17886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031CE2-04D7-4A31-9BE8-D5C4D900AAFA}"/>
                  </a:ext>
                </a:extLst>
              </p:cNvPr>
              <p:cNvSpPr txBox="1"/>
              <p:nvPr/>
            </p:nvSpPr>
            <p:spPr>
              <a:xfrm>
                <a:off x="5756452" y="1582872"/>
                <a:ext cx="265710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int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*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x, y, z;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int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 o = 4;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…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z = x + y;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黑体" panose="02010609060101010101" pitchFamily="49" charset="-122"/>
                    <a:cs typeface="Courier New" panose="02070309020205020404" pitchFamily="49" charset="0"/>
                  </a:rPr>
                  <a:t>z = o + “123”;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9983263-B63F-4314-88E3-90FAD87D57DF}"/>
                </a:ext>
              </a:extLst>
            </p:cNvPr>
            <p:cNvSpPr txBox="1"/>
            <p:nvPr/>
          </p:nvSpPr>
          <p:spPr>
            <a:xfrm>
              <a:off x="7390152" y="2462729"/>
              <a:ext cx="442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  <a:sym typeface="Wingdings 2" panose="05020102010507070707" pitchFamily="18" charset="2"/>
                </a:rPr>
                <a:t>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736C594-5308-4355-BC89-A372ACACD581}"/>
              </a:ext>
            </a:extLst>
          </p:cNvPr>
          <p:cNvSpPr txBox="1"/>
          <p:nvPr/>
        </p:nvSpPr>
        <p:spPr>
          <a:xfrm>
            <a:off x="6224457" y="4887853"/>
            <a:ext cx="442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  <a:sym typeface="Wingdings 2" panose="05020102010507070707" pitchFamily="18" charset="2"/>
              </a:rPr>
              <a:t>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47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C8B305E-E1D9-44D8-8B5E-F6B1165F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" y="484851"/>
            <a:ext cx="9756346" cy="5888298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AAE2B335-9A22-476D-B8B2-F3626AE7D493}"/>
              </a:ext>
            </a:extLst>
          </p:cNvPr>
          <p:cNvSpPr/>
          <p:nvPr/>
        </p:nvSpPr>
        <p:spPr>
          <a:xfrm>
            <a:off x="8941904" y="3190460"/>
            <a:ext cx="3048001" cy="1172817"/>
          </a:xfrm>
          <a:prstGeom prst="wedgeRoundRectCallout">
            <a:avLst>
              <a:gd name="adj1" fmla="val -55921"/>
              <a:gd name="adj2" fmla="val 7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经典的类型推断算法：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Hindley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-Milner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52166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1A-EEFA-4B03-B5D4-C97A0C1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类型推断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00697B-E093-40B4-ADB2-B3F82A2C86CC}"/>
              </a:ext>
            </a:extLst>
          </p:cNvPr>
          <p:cNvGrpSpPr/>
          <p:nvPr/>
        </p:nvGrpSpPr>
        <p:grpSpPr>
          <a:xfrm>
            <a:off x="3055800" y="3045839"/>
            <a:ext cx="3562488" cy="2172204"/>
            <a:chOff x="8048393" y="1419225"/>
            <a:chExt cx="3562488" cy="21722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955CD8-B10A-44F7-B67F-ED6413A02C3D}"/>
                </a:ext>
              </a:extLst>
            </p:cNvPr>
            <p:cNvSpPr/>
            <p:nvPr/>
          </p:nvSpPr>
          <p:spPr>
            <a:xfrm>
              <a:off x="8048393" y="1419225"/>
              <a:ext cx="3393640" cy="2172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47499A-4A49-4659-92FC-E2073C7730DF}"/>
                </a:ext>
              </a:extLst>
            </p:cNvPr>
            <p:cNvSpPr txBox="1"/>
            <p:nvPr/>
          </p:nvSpPr>
          <p:spPr>
            <a:xfrm>
              <a:off x="8221050" y="1550788"/>
              <a:ext cx="338983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let x = 100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let y = “hello”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print(x + 3)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print(y + “ world!”)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A1E73B1-E3D7-458E-9E11-1DE9FABDD42B}"/>
              </a:ext>
            </a:extLst>
          </p:cNvPr>
          <p:cNvSpPr txBox="1"/>
          <p:nvPr/>
        </p:nvSpPr>
        <p:spPr>
          <a:xfrm>
            <a:off x="1083365" y="2137431"/>
            <a:ext cx="938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是否需要类型标注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区分静态类型和动态类型的标准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ADDC00-3BFD-490A-A929-3BCADF834616}"/>
              </a:ext>
            </a:extLst>
          </p:cNvPr>
          <p:cNvSpPr txBox="1"/>
          <p:nvPr/>
        </p:nvSpPr>
        <p:spPr>
          <a:xfrm>
            <a:off x="7136296" y="3429000"/>
            <a:ext cx="4333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静态类型系统仍然允许省略类型标注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编译器可以自动推断类型信息</a:t>
            </a:r>
          </a:p>
        </p:txBody>
      </p:sp>
    </p:spTree>
    <p:extLst>
      <p:ext uri="{BB962C8B-B14F-4D97-AF65-F5344CB8AC3E}">
        <p14:creationId xmlns:p14="http://schemas.microsoft.com/office/powerpoint/2010/main" val="102885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1A-EEFA-4B03-B5D4-C97A0C1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Hindley-Milner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95DBB9-1F74-5205-3C83-5A8CD82C1D61}"/>
              </a:ext>
            </a:extLst>
          </p:cNvPr>
          <p:cNvSpPr txBox="1"/>
          <p:nvPr/>
        </p:nvSpPr>
        <p:spPr>
          <a:xfrm>
            <a:off x="3077882" y="3429000"/>
            <a:ext cx="545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Stanford CS242 (2012)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课件</a:t>
            </a:r>
          </a:p>
        </p:txBody>
      </p:sp>
    </p:spTree>
    <p:extLst>
      <p:ext uri="{BB962C8B-B14F-4D97-AF65-F5344CB8AC3E}">
        <p14:creationId xmlns:p14="http://schemas.microsoft.com/office/powerpoint/2010/main" val="238441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7448D-9147-CC15-4C2D-318D1142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Hindley-Milner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8DE71-1D45-EA3C-1B62-D2484215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参数化多态的表达力约束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子类型的支持</a:t>
            </a:r>
          </a:p>
        </p:txBody>
      </p:sp>
    </p:spTree>
    <p:extLst>
      <p:ext uri="{BB962C8B-B14F-4D97-AF65-F5344CB8AC3E}">
        <p14:creationId xmlns:p14="http://schemas.microsoft.com/office/powerpoint/2010/main" val="251427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DB2E9-56E9-7F89-5F26-1CB1B5F6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类型的分类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可变类型和不可变类型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73776-D231-0440-3EE8-1795840D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50029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6FAAB-521E-4094-9396-D00E3E8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类型的分类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值类型和引用类型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5902F-2A40-8FAE-9987-EE26A343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值类型</a:t>
            </a:r>
            <a:endParaRPr lang="en-US" altLang="zh-CN" dirty="0"/>
          </a:p>
          <a:p>
            <a:pPr lvl="1"/>
            <a:r>
              <a:rPr lang="zh-CN" altLang="en-US" dirty="0"/>
              <a:t>类型所包含的值是数据本身（可以是复杂类型）</a:t>
            </a:r>
            <a:endParaRPr lang="en-US" altLang="zh-CN" dirty="0"/>
          </a:p>
          <a:p>
            <a:pPr lvl="1"/>
            <a:r>
              <a:rPr lang="zh-CN" altLang="en-US" dirty="0"/>
              <a:t>赋值：</a:t>
            </a:r>
            <a:r>
              <a:rPr lang="en-US" altLang="zh-CN" dirty="0"/>
              <a:t>copy</a:t>
            </a:r>
            <a:r>
              <a:rPr lang="zh-CN" altLang="en-US" dirty="0"/>
              <a:t>语义，复制数据本身</a:t>
            </a:r>
            <a:endParaRPr lang="en-US" altLang="zh-CN" dirty="0"/>
          </a:p>
          <a:p>
            <a:pPr lvl="1"/>
            <a:r>
              <a:rPr lang="zh-CN" altLang="en-US" dirty="0"/>
              <a:t>参考：</a:t>
            </a:r>
            <a:r>
              <a:rPr lang="en-US" altLang="zh-CN" dirty="0"/>
              <a:t>C</a:t>
            </a:r>
            <a:r>
              <a:rPr lang="zh-CN" altLang="en-US" dirty="0"/>
              <a:t>里面的</a:t>
            </a:r>
            <a:r>
              <a:rPr lang="en-US" altLang="zh-CN" dirty="0"/>
              <a:t>struct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引用类型</a:t>
            </a:r>
            <a:endParaRPr lang="en-US" altLang="zh-CN" dirty="0"/>
          </a:p>
          <a:p>
            <a:pPr lvl="1"/>
            <a:r>
              <a:rPr lang="zh-CN" altLang="en-US" dirty="0"/>
              <a:t>类型所包含的值本身是个引用，由引用间接的访问数据本身</a:t>
            </a:r>
            <a:endParaRPr lang="en-US" altLang="zh-CN" dirty="0"/>
          </a:p>
          <a:p>
            <a:pPr lvl="1"/>
            <a:r>
              <a:rPr lang="zh-CN" altLang="en-US" dirty="0"/>
              <a:t>赋值：复制的是引用，构成了引用别名</a:t>
            </a:r>
            <a:endParaRPr lang="en-US" altLang="zh-CN" dirty="0"/>
          </a:p>
          <a:p>
            <a:pPr lvl="1"/>
            <a:r>
              <a:rPr lang="zh-CN" altLang="en-US" dirty="0"/>
              <a:t>参考：</a:t>
            </a:r>
            <a:r>
              <a:rPr lang="en-US" altLang="zh-CN" dirty="0"/>
              <a:t>Java</a:t>
            </a:r>
            <a:r>
              <a:rPr lang="zh-CN" altLang="en-US" dirty="0"/>
              <a:t>里面的对象，</a:t>
            </a:r>
            <a:r>
              <a:rPr lang="en-US" altLang="zh-CN" dirty="0"/>
              <a:t>Haskell</a:t>
            </a:r>
            <a:r>
              <a:rPr lang="zh-CN" altLang="en-US" dirty="0"/>
              <a:t>里面的各种类型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12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0064287-F7D2-3DA1-4166-3349B69A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07" y="509451"/>
            <a:ext cx="8365735" cy="2540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FF27C6-5E87-8B33-40F5-4E204CDB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207" y="3722127"/>
            <a:ext cx="2928009" cy="2667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D956111-6ABE-601C-5531-5019DA93F7EF}"/>
              </a:ext>
            </a:extLst>
          </p:cNvPr>
          <p:cNvSpPr/>
          <p:nvPr/>
        </p:nvSpPr>
        <p:spPr>
          <a:xfrm>
            <a:off x="4288422" y="6410598"/>
            <a:ext cx="39162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/>
                <a:ea typeface="黑体" panose="02010609060101010101" pitchFamily="49" charset="-122"/>
              </a:rPr>
              <a:t>https://www.baeldung.com/java-valhalla-project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5F67A3-472D-1FCC-AEB4-932CEF22E5A4}"/>
              </a:ext>
            </a:extLst>
          </p:cNvPr>
          <p:cNvSpPr txBox="1"/>
          <p:nvPr/>
        </p:nvSpPr>
        <p:spPr>
          <a:xfrm>
            <a:off x="1011528" y="2125107"/>
            <a:ext cx="145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CB290C-457F-8808-073D-F98FD732DF96}"/>
              </a:ext>
            </a:extLst>
          </p:cNvPr>
          <p:cNvSpPr txBox="1"/>
          <p:nvPr/>
        </p:nvSpPr>
        <p:spPr>
          <a:xfrm>
            <a:off x="1179167" y="4825239"/>
            <a:ext cx="111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8B8A4-27F6-9408-270B-46476277E718}"/>
              </a:ext>
            </a:extLst>
          </p:cNvPr>
          <p:cNvSpPr txBox="1"/>
          <p:nvPr/>
        </p:nvSpPr>
        <p:spPr>
          <a:xfrm>
            <a:off x="6756943" y="4220841"/>
            <a:ext cx="1790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值类型优势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2F0E07-37E8-EF3B-2B21-41AED70126E7}"/>
              </a:ext>
            </a:extLst>
          </p:cNvPr>
          <p:cNvSpPr txBox="1"/>
          <p:nvPr/>
        </p:nvSpPr>
        <p:spPr>
          <a:xfrm>
            <a:off x="7138748" y="4916613"/>
            <a:ext cx="2518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性能（速度和内存）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3960D0-8BDC-FA7B-E405-C426709231AB}"/>
              </a:ext>
            </a:extLst>
          </p:cNvPr>
          <p:cNvSpPr txBox="1"/>
          <p:nvPr/>
        </p:nvSpPr>
        <p:spPr>
          <a:xfrm>
            <a:off x="7138748" y="5491193"/>
            <a:ext cx="1455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7356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6FAAB-521E-4094-9396-D00E3E8F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值类型和引用类型的区别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5902F-2A40-8FAE-9987-EE26A343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语义上的区别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但对于不可变数据类型，我们感受不到上述区别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不同的数据类型，表示上是否统一？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会影响其他很多相关特性，接下来的内容中会介绍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性能开销上的区别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成员访问的区别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运行期进行间接访问还是编译期实现算好偏移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内存占用和局部性的区别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内存管理的区别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栈上分配还是堆上动态分配</a:t>
            </a:r>
          </a:p>
        </p:txBody>
      </p:sp>
    </p:spTree>
    <p:extLst>
      <p:ext uri="{BB962C8B-B14F-4D97-AF65-F5344CB8AC3E}">
        <p14:creationId xmlns:p14="http://schemas.microsoft.com/office/powerpoint/2010/main" val="9736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1A-EEFA-4B03-B5D4-C97A0C1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类型系统在编程语言中的作用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25824-854E-4274-9F82-303CFF27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提供一组约束，避免出错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提升可靠性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约束开发者的自由度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让程序更好读、更易维护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类型信息让我们更容易预判程序行为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让编译器做更多优化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更多的约束让开发者遵循更固定的模式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类型给编译器提供了更多信息，指导优化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95C0-C227-4EDC-8E3C-64D41A0A2197}"/>
              </a:ext>
            </a:extLst>
          </p:cNvPr>
          <p:cNvSpPr txBox="1"/>
          <p:nvPr/>
        </p:nvSpPr>
        <p:spPr>
          <a:xfrm>
            <a:off x="6450495" y="3359426"/>
            <a:ext cx="557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map: (A -&gt; B) -&gt; List&lt;A&gt; -&gt; List&lt;B&gt;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8048E-FAE7-42CD-B0B2-C8CF086E7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64" y="3956027"/>
            <a:ext cx="4071488" cy="22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A3ABD-86C8-4D71-BF19-B7B79CC6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99019"/>
            <a:ext cx="5157787" cy="82391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动态类型语言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97C12-33F5-4778-A3CE-84BB8A0DF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1893"/>
            <a:ext cx="5157787" cy="51182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代表性语言：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Python, JavaScript, Lua, Ruby, PHP, Pearl, …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变量的类型可以在运行中变化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类型检查在运行中进行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解释执行为主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约束少、表达能力强、易学易用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难以支持大规模软件开发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7B26CE-4D9C-49DF-B4A9-C4CA5E0D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99019"/>
            <a:ext cx="5183188" cy="82391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静态类型语言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B7CE6-A63C-4D8C-8DF2-7804F150B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1893"/>
            <a:ext cx="5183188" cy="51182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代表性语言：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Java, C#, Go, Swift, Scala, Rust … </a:t>
            </a: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变量的类型在编译期确定，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运行中不发生变化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类型检查在编译期完成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虚拟机或静态编译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易维护，支持大规模软件开发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约束多，有一定学习门槛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981A-EEFA-4B03-B5D4-C97A0C1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动态类型语言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静态类型语言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00697B-E093-40B4-ADB2-B3F82A2C86CC}"/>
              </a:ext>
            </a:extLst>
          </p:cNvPr>
          <p:cNvGrpSpPr/>
          <p:nvPr/>
        </p:nvGrpSpPr>
        <p:grpSpPr>
          <a:xfrm>
            <a:off x="2795504" y="2378112"/>
            <a:ext cx="3562488" cy="3162300"/>
            <a:chOff x="8048393" y="1419225"/>
            <a:chExt cx="3562488" cy="31623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955CD8-B10A-44F7-B67F-ED6413A02C3D}"/>
                </a:ext>
              </a:extLst>
            </p:cNvPr>
            <p:cNvSpPr/>
            <p:nvPr/>
          </p:nvSpPr>
          <p:spPr>
            <a:xfrm>
              <a:off x="8048393" y="1419225"/>
              <a:ext cx="3393640" cy="31623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47499A-4A49-4659-92FC-E2073C7730DF}"/>
                </a:ext>
              </a:extLst>
            </p:cNvPr>
            <p:cNvSpPr txBox="1"/>
            <p:nvPr/>
          </p:nvSpPr>
          <p:spPr>
            <a:xfrm>
              <a:off x="8221050" y="1550788"/>
              <a:ext cx="338983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if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 (x &gt; 0)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  y = “hello”;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else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  y = 3;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if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 (x &gt; 0)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  z = y + “world”;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else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等线" panose="02010600030101010101" pitchFamily="2" charset="-122"/>
                  <a:cs typeface="Courier New" panose="02070309020205020404" pitchFamily="49" charset="0"/>
                </a:rPr>
                <a:t>  z = y + 4;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A1E73B1-E3D7-458E-9E11-1DE9FABDD42B}"/>
              </a:ext>
            </a:extLst>
          </p:cNvPr>
          <p:cNvSpPr txBox="1"/>
          <p:nvPr/>
        </p:nvSpPr>
        <p:spPr>
          <a:xfrm>
            <a:off x="7354957" y="2584174"/>
            <a:ext cx="31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动态类型：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OK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3C3523-57AB-4F73-8FB5-626229289E6E}"/>
              </a:ext>
            </a:extLst>
          </p:cNvPr>
          <p:cNvSpPr txBox="1"/>
          <p:nvPr/>
        </p:nvSpPr>
        <p:spPr>
          <a:xfrm>
            <a:off x="7354957" y="3298782"/>
            <a:ext cx="31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静态类型：报错</a:t>
            </a:r>
          </a:p>
        </p:txBody>
      </p:sp>
    </p:spTree>
    <p:extLst>
      <p:ext uri="{BB962C8B-B14F-4D97-AF65-F5344CB8AC3E}">
        <p14:creationId xmlns:p14="http://schemas.microsoft.com/office/powerpoint/2010/main" val="67030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FAA5832-B142-4E89-B4F7-33D30F8F80ED}"/>
              </a:ext>
            </a:extLst>
          </p:cNvPr>
          <p:cNvGrpSpPr/>
          <p:nvPr/>
        </p:nvGrpSpPr>
        <p:grpSpPr>
          <a:xfrm>
            <a:off x="5712437" y="1376613"/>
            <a:ext cx="6084928" cy="4104774"/>
            <a:chOff x="5933661" y="2326105"/>
            <a:chExt cx="6084928" cy="4104774"/>
          </a:xfrm>
        </p:grpSpPr>
        <p:pic>
          <p:nvPicPr>
            <p:cNvPr id="1026" name="Picture 2" descr="无脸日&quot;上班不再看脸色">
              <a:extLst>
                <a:ext uri="{FF2B5EF4-FFF2-40B4-BE49-F238E27FC236}">
                  <a16:creationId xmlns:a16="http://schemas.microsoft.com/office/drawing/2014/main" id="{0B270CE3-FEE8-444E-986E-1C98DDD7C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658" y="2413261"/>
              <a:ext cx="6052931" cy="391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D506D82-8E25-42F6-8AA9-4B70839C20C9}"/>
                </a:ext>
              </a:extLst>
            </p:cNvPr>
            <p:cNvSpPr/>
            <p:nvPr/>
          </p:nvSpPr>
          <p:spPr>
            <a:xfrm>
              <a:off x="5933661" y="2326105"/>
              <a:ext cx="2594113" cy="410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95462E3-165D-408C-AF00-13DA677F1200}"/>
              </a:ext>
            </a:extLst>
          </p:cNvPr>
          <p:cNvGrpSpPr/>
          <p:nvPr/>
        </p:nvGrpSpPr>
        <p:grpSpPr>
          <a:xfrm>
            <a:off x="1013791" y="1793707"/>
            <a:ext cx="4721087" cy="5084650"/>
            <a:chOff x="934278" y="427121"/>
            <a:chExt cx="6052931" cy="594961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24F8545-D208-4E7D-9A55-996332EC2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858" y="427121"/>
              <a:ext cx="5715000" cy="5715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54EC64D-0DD4-41BB-B603-4D24BEB1836C}"/>
                </a:ext>
              </a:extLst>
            </p:cNvPr>
            <p:cNvSpPr/>
            <p:nvPr/>
          </p:nvSpPr>
          <p:spPr>
            <a:xfrm>
              <a:off x="934278" y="4531895"/>
              <a:ext cx="6052931" cy="1844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553D50F-E9D8-4056-985D-3140BD54CC15}"/>
              </a:ext>
            </a:extLst>
          </p:cNvPr>
          <p:cNvSpPr txBox="1"/>
          <p:nvPr/>
        </p:nvSpPr>
        <p:spPr>
          <a:xfrm>
            <a:off x="1411356" y="5868750"/>
            <a:ext cx="16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静态类型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F99CC4-9795-488B-BA9A-E8F0676E4F38}"/>
              </a:ext>
            </a:extLst>
          </p:cNvPr>
          <p:cNvSpPr txBox="1"/>
          <p:nvPr/>
        </p:nvSpPr>
        <p:spPr>
          <a:xfrm>
            <a:off x="8580782" y="5868750"/>
            <a:ext cx="16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动态类型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3E38E9-893E-46BE-BBF7-CB81E7F74370}"/>
              </a:ext>
            </a:extLst>
          </p:cNvPr>
          <p:cNvSpPr txBox="1"/>
          <p:nvPr/>
        </p:nvSpPr>
        <p:spPr>
          <a:xfrm>
            <a:off x="586408" y="706012"/>
            <a:ext cx="8709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假如你是会议组织者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主持者，要与参会人积极互动。。。</a:t>
            </a:r>
          </a:p>
        </p:txBody>
      </p:sp>
    </p:spTree>
    <p:extLst>
      <p:ext uri="{BB962C8B-B14F-4D97-AF65-F5344CB8AC3E}">
        <p14:creationId xmlns:p14="http://schemas.microsoft.com/office/powerpoint/2010/main" val="221548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52394-59BF-457C-8213-36BDA44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类型系统和类型检查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619E2-8D79-4340-BE1B-8558288F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867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类型系统：一组类型定义和类型检查规则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F9F8A-51CC-470C-98FE-E75A173D71EA}"/>
              </a:ext>
            </a:extLst>
          </p:cNvPr>
          <p:cNvSpPr txBox="1"/>
          <p:nvPr/>
        </p:nvSpPr>
        <p:spPr>
          <a:xfrm>
            <a:off x="1013792" y="2474842"/>
            <a:ext cx="454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D23E77-5CBC-4FC5-A3C8-80285DC656E1}"/>
              </a:ext>
            </a:extLst>
          </p:cNvPr>
          <p:cNvSpPr txBox="1"/>
          <p:nvPr/>
        </p:nvSpPr>
        <p:spPr>
          <a:xfrm>
            <a:off x="1013792" y="3050710"/>
            <a:ext cx="916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每种类型都有相应的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Elimination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01C845-C80A-485E-8F0C-4A937BBAB06F}"/>
                  </a:ext>
                </a:extLst>
              </p:cNvPr>
              <p:cNvSpPr txBox="1"/>
              <p:nvPr/>
            </p:nvSpPr>
            <p:spPr>
              <a:xfrm>
                <a:off x="992346" y="4293705"/>
                <a:ext cx="1824153" cy="725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/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m:t>true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01C845-C80A-485E-8F0C-4A937BBAB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46" y="4293705"/>
                <a:ext cx="1824153" cy="725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1E2076-1733-4ABE-8C28-0DC5430949E6}"/>
                  </a:ext>
                </a:extLst>
              </p:cNvPr>
              <p:cNvSpPr txBox="1"/>
              <p:nvPr/>
            </p:nvSpPr>
            <p:spPr>
              <a:xfrm>
                <a:off x="3284883" y="4293705"/>
                <a:ext cx="1883464" cy="725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/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m:t>false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1E2076-1733-4ABE-8C28-0DC54309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83" y="4293705"/>
                <a:ext cx="1883464" cy="725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4471693-FE5E-4DB6-95F3-5A7862E4D8BD}"/>
                  </a:ext>
                </a:extLst>
              </p:cNvPr>
              <p:cNvSpPr txBox="1"/>
              <p:nvPr/>
            </p:nvSpPr>
            <p:spPr>
              <a:xfrm>
                <a:off x="992346" y="5724108"/>
                <a:ext cx="396454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if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then</m:t>
                          </m:r>
                          <m: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else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 :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T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4471693-FE5E-4DB6-95F3-5A7862E4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46" y="5724108"/>
                <a:ext cx="3964547" cy="701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573E66BC-4D83-4A48-BF26-B7689ED11940}"/>
              </a:ext>
            </a:extLst>
          </p:cNvPr>
          <p:cNvSpPr txBox="1"/>
          <p:nvPr/>
        </p:nvSpPr>
        <p:spPr>
          <a:xfrm>
            <a:off x="614549" y="3789121"/>
            <a:ext cx="2670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 rules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6995022-CC48-4644-B6F6-B95EC64EA389}"/>
              </a:ext>
            </a:extLst>
          </p:cNvPr>
          <p:cNvSpPr txBox="1"/>
          <p:nvPr/>
        </p:nvSpPr>
        <p:spPr>
          <a:xfrm>
            <a:off x="614549" y="5214001"/>
            <a:ext cx="345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Elimination rules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对话气泡: 圆角矩形 34">
            <a:extLst>
              <a:ext uri="{FF2B5EF4-FFF2-40B4-BE49-F238E27FC236}">
                <a16:creationId xmlns:a16="http://schemas.microsoft.com/office/drawing/2014/main" id="{2754BA95-E421-46EB-8B3B-6441A335BAE0}"/>
              </a:ext>
            </a:extLst>
          </p:cNvPr>
          <p:cNvSpPr/>
          <p:nvPr/>
        </p:nvSpPr>
        <p:spPr>
          <a:xfrm>
            <a:off x="6313824" y="5214001"/>
            <a:ext cx="2881871" cy="558995"/>
          </a:xfrm>
          <a:prstGeom prst="wedgeRoundRectCallout">
            <a:avLst>
              <a:gd name="adj1" fmla="val -96839"/>
              <a:gd name="adj2" fmla="val 78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左右分支类型必须相同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82FE3A8-F5AD-4213-A6D4-FB818C661B59}"/>
                  </a:ext>
                </a:extLst>
              </p:cNvPr>
              <p:cNvSpPr txBox="1"/>
              <p:nvPr/>
            </p:nvSpPr>
            <p:spPr>
              <a:xfrm>
                <a:off x="5717723" y="4290470"/>
                <a:ext cx="361034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 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and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82FE3A8-F5AD-4213-A6D4-FB818C661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23" y="4290470"/>
                <a:ext cx="3610347" cy="701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7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AAFFB-A49C-4C80-8D64-656E304B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类型检查规则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033ED3-2CB9-4713-81BB-CE1553761B3F}"/>
                  </a:ext>
                </a:extLst>
              </p:cNvPr>
              <p:cNvSpPr txBox="1"/>
              <p:nvPr/>
            </p:nvSpPr>
            <p:spPr>
              <a:xfrm>
                <a:off x="1002285" y="1647892"/>
                <a:ext cx="1824153" cy="725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/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m:t>true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033ED3-2CB9-4713-81BB-CE155376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5" y="1647892"/>
                <a:ext cx="1824153" cy="725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E5A4F7-65E5-4612-B4F4-04F412F9D190}"/>
                  </a:ext>
                </a:extLst>
              </p:cNvPr>
              <p:cNvSpPr txBox="1"/>
              <p:nvPr/>
            </p:nvSpPr>
            <p:spPr>
              <a:xfrm>
                <a:off x="3294822" y="1647892"/>
                <a:ext cx="1883464" cy="725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/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m:t>false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0E5A4F7-65E5-4612-B4F4-04F412F9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22" y="1647892"/>
                <a:ext cx="1883464" cy="7257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7AA74E-BE3E-4316-A3DF-D06283FD492A}"/>
                  </a:ext>
                </a:extLst>
              </p:cNvPr>
              <p:cNvSpPr txBox="1"/>
              <p:nvPr/>
            </p:nvSpPr>
            <p:spPr>
              <a:xfrm>
                <a:off x="1002285" y="3078295"/>
                <a:ext cx="396454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1:</m:t>
                          </m:r>
                          <m:r>
                            <m:rPr>
                              <m:sty m:val="p"/>
                            </m:r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2:</m:t>
                          </m:r>
                          <m:r>
                            <m:rPr>
                              <m:sty m:val="p"/>
                            </m:r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if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then</m:t>
                          </m:r>
                          <m: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else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 :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l-GR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07AA74E-BE3E-4316-A3DF-D06283FD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85" y="3078295"/>
                <a:ext cx="3964547" cy="701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342015-B7C4-47D2-B428-19D8A9FCA0E5}"/>
              </a:ext>
            </a:extLst>
          </p:cNvPr>
          <p:cNvSpPr txBox="1"/>
          <p:nvPr/>
        </p:nvSpPr>
        <p:spPr>
          <a:xfrm>
            <a:off x="888885" y="444542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Judgment: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4A4EB1-1A46-4CF9-BA1E-88FF05DC556B}"/>
                  </a:ext>
                </a:extLst>
              </p:cNvPr>
              <p:cNvSpPr txBox="1"/>
              <p:nvPr/>
            </p:nvSpPr>
            <p:spPr>
              <a:xfrm>
                <a:off x="1914361" y="5025442"/>
                <a:ext cx="10814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⊢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 :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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4A4EB1-1A46-4CF9-BA1E-88FF05DC5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361" y="5025442"/>
                <a:ext cx="1081490" cy="369332"/>
              </a:xfrm>
              <a:prstGeom prst="rect">
                <a:avLst/>
              </a:prstGeom>
              <a:blipFill>
                <a:blip r:embed="rId5"/>
                <a:stretch>
                  <a:fillRect l="-8475" t="-2786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45B7CFA-C844-479C-AD90-9742D42EB0EE}"/>
              </a:ext>
            </a:extLst>
          </p:cNvPr>
          <p:cNvSpPr txBox="1"/>
          <p:nvPr/>
        </p:nvSpPr>
        <p:spPr>
          <a:xfrm>
            <a:off x="6096000" y="3198930"/>
            <a:ext cx="5784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func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Expr,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Typ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: Bool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   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(e){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(T ==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false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(T ==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case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e1 and e2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</a:t>
            </a:r>
            <a:r>
              <a:rPr kumimoji="0" lang="en-US" altLang="zh-CN" sz="1800" b="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check(e1,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&amp;&amp; check(e2,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e then e1 else e2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check(e,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&amp;&amp; check(e1, T) 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&amp;&amp; check(e2, 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DA435E-C4E0-4792-A5B5-CD71C4020F42}"/>
                  </a:ext>
                </a:extLst>
              </p:cNvPr>
              <p:cNvSpPr txBox="1"/>
              <p:nvPr/>
            </p:nvSpPr>
            <p:spPr>
              <a:xfrm>
                <a:off x="6096000" y="1690688"/>
                <a:ext cx="361034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      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⊢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and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𝑒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m:t>2: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bool</m:t>
                          </m:r>
                          <m:r>
                            <a:rPr kumimoji="0" lang="zh-CN" altLang="en-US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DA435E-C4E0-4792-A5B5-CD71C402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688"/>
                <a:ext cx="3610347" cy="701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6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DEE0-263E-4C67-168F-E5E450BA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类型的分类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基本类型和复合类型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18233-1C4F-A1E1-CF6C-B81E6DC5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基本类型：整数、浮点数、布尔等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复合类型</a:t>
            </a:r>
            <a:endParaRPr lang="en-US" altLang="zh-CN" dirty="0"/>
          </a:p>
          <a:p>
            <a:pPr lvl="1"/>
            <a:r>
              <a:rPr lang="zh-CN" altLang="en-US" dirty="0"/>
              <a:t>数组、</a:t>
            </a:r>
            <a:r>
              <a:rPr lang="en-US" altLang="zh-CN" dirty="0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class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积类型、和类型</a:t>
            </a:r>
          </a:p>
        </p:txBody>
      </p:sp>
    </p:spTree>
    <p:extLst>
      <p:ext uri="{BB962C8B-B14F-4D97-AF65-F5344CB8AC3E}">
        <p14:creationId xmlns:p14="http://schemas.microsoft.com/office/powerpoint/2010/main" val="360153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27955</TotalTime>
  <Words>1669</Words>
  <Application>Microsoft Office PowerPoint</Application>
  <PresentationFormat>宽屏</PresentationFormat>
  <Paragraphs>277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Menlo</vt:lpstr>
      <vt:lpstr>Arial</vt:lpstr>
      <vt:lpstr>Calibri</vt:lpstr>
      <vt:lpstr>Cambria Math</vt:lpstr>
      <vt:lpstr>Courier New</vt:lpstr>
      <vt:lpstr>Symbol</vt:lpstr>
      <vt:lpstr>Times New Roman</vt:lpstr>
      <vt:lpstr>等线</vt:lpstr>
      <vt:lpstr>等线 Light</vt:lpstr>
      <vt:lpstr>微软雅黑</vt:lpstr>
      <vt:lpstr>Office 主题​​</vt:lpstr>
      <vt:lpstr>1_Office 主题​​</vt:lpstr>
      <vt:lpstr>类型和类型系统</vt:lpstr>
      <vt:lpstr>为什么要类型系统？</vt:lpstr>
      <vt:lpstr>类型系统在编程语言中的作用</vt:lpstr>
      <vt:lpstr>PowerPoint 演示文稿</vt:lpstr>
      <vt:lpstr>动态类型语言 vs. 静态类型语言</vt:lpstr>
      <vt:lpstr>PowerPoint 演示文稿</vt:lpstr>
      <vt:lpstr>类型系统和类型检查</vt:lpstr>
      <vt:lpstr>类型检查规则</vt:lpstr>
      <vt:lpstr>类型的分类 —— 基本类型和复合类型</vt:lpstr>
      <vt:lpstr>代数数据类型 —— 积类型</vt:lpstr>
      <vt:lpstr>代数数据类型 —— 和类型</vt:lpstr>
      <vt:lpstr>代数数据类型 —— 和类型</vt:lpstr>
      <vt:lpstr>代数数据类型 —— 和类型</vt:lpstr>
      <vt:lpstr>和类型在实际语言中的形式（仓颉）</vt:lpstr>
      <vt:lpstr>和类型在实际语言中的形式（仓颉）</vt:lpstr>
      <vt:lpstr>和类型在实际语言中的形式（Swift）</vt:lpstr>
      <vt:lpstr>“积类型”和“和类型”</vt:lpstr>
      <vt:lpstr>“积类型”和“和类型”</vt:lpstr>
      <vt:lpstr>函数类型</vt:lpstr>
      <vt:lpstr>PowerPoint 演示文稿</vt:lpstr>
      <vt:lpstr>类型推断</vt:lpstr>
      <vt:lpstr>Hindley-Milner算法</vt:lpstr>
      <vt:lpstr>Hindley-Milner算法</vt:lpstr>
      <vt:lpstr>类型的分类 —— 可变类型和不可变类型</vt:lpstr>
      <vt:lpstr>类型的分类 ——值类型和引用类型</vt:lpstr>
      <vt:lpstr>PowerPoint 演示文稿</vt:lpstr>
      <vt:lpstr>值类型和引用类型的区别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类型和类型系统</dc:title>
  <dc:creator>冯 新宇</dc:creator>
  <cp:lastModifiedBy>新宇 冯</cp:lastModifiedBy>
  <cp:revision>40</cp:revision>
  <dcterms:created xsi:type="dcterms:W3CDTF">2024-03-15T09:19:27Z</dcterms:created>
  <dcterms:modified xsi:type="dcterms:W3CDTF">2025-09-19T00:23:53Z</dcterms:modified>
</cp:coreProperties>
</file>