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58" r:id="rId6"/>
    <p:sldId id="259" r:id="rId7"/>
    <p:sldId id="266" r:id="rId8"/>
    <p:sldId id="262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2"/>
    <a:srgbClr val="AA96DA"/>
    <a:srgbClr val="A8D8EA"/>
    <a:srgbClr val="FCBAD3"/>
    <a:srgbClr val="35477D"/>
    <a:srgbClr val="6C5B7B"/>
    <a:srgbClr val="F67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0908" y="2823163"/>
            <a:ext cx="635859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好名字商城</a:t>
            </a:r>
            <a:endParaRPr lang="zh-CN" altLang="en-US" sz="72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15378" y="4124232"/>
            <a:ext cx="40233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小组成员：张小锋</a:t>
            </a:r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 </a:t>
            </a:r>
            <a:r>
              <a:rPr lang="zh-CN" altLang="en-US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胡权富</a:t>
            </a:r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 </a:t>
            </a:r>
            <a:r>
              <a:rPr lang="zh-CN" altLang="en-US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郭嘉伦</a:t>
            </a:r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 	      </a:t>
            </a:r>
            <a:r>
              <a:rPr lang="zh-CN" altLang="en-US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周逸云</a:t>
            </a:r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 </a:t>
            </a:r>
            <a:r>
              <a:rPr lang="zh-CN" altLang="en-US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王露瑶</a:t>
            </a:r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 </a:t>
            </a:r>
            <a:r>
              <a:rPr lang="zh-CN" altLang="en-US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黄</a:t>
            </a:r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    </a:t>
            </a:r>
            <a:r>
              <a:rPr lang="zh-CN" altLang="en-US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焕</a:t>
            </a:r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 </a:t>
            </a:r>
            <a:endParaRPr lang="en-US" altLang="zh-CN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13" name="斜纹 12"/>
          <p:cNvSpPr/>
          <p:nvPr/>
        </p:nvSpPr>
        <p:spPr>
          <a:xfrm>
            <a:off x="0" y="0"/>
            <a:ext cx="6858000" cy="6858000"/>
          </a:xfrm>
          <a:prstGeom prst="diagStripe">
            <a:avLst/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/>
          <p:cNvSpPr/>
          <p:nvPr/>
        </p:nvSpPr>
        <p:spPr>
          <a:xfrm>
            <a:off x="3529819" y="-18758"/>
            <a:ext cx="3362179" cy="3362179"/>
          </a:xfrm>
          <a:prstGeom prst="diagStrip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15915" y="5036820"/>
            <a:ext cx="3510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汇</a:t>
            </a:r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  </a:t>
            </a:r>
            <a:r>
              <a:rPr lang="zh-CN" altLang="en-US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报</a:t>
            </a:r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  </a:t>
            </a:r>
            <a:r>
              <a:rPr lang="zh-CN" altLang="en-US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人：郭嘉伦 王露瑶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62177" y="213022"/>
            <a:ext cx="546764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项目架构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19245" y="1028065"/>
            <a:ext cx="4956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                           -------------</a:t>
            </a:r>
            <a:r>
              <a:rPr lang="zh-CN" altLang="en-US" sz="24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前端技术</a:t>
            </a:r>
            <a:endParaRPr lang="zh-CN" altLang="en-US" sz="24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7" name="斜纹 6"/>
          <p:cNvSpPr/>
          <p:nvPr/>
        </p:nvSpPr>
        <p:spPr>
          <a:xfrm rot="10800000">
            <a:off x="5200357" y="-154745"/>
            <a:ext cx="6991643" cy="6991643"/>
          </a:xfrm>
          <a:prstGeom prst="diagStripe">
            <a:avLst>
              <a:gd name="adj" fmla="val 75562"/>
            </a:avLst>
          </a:prstGeom>
          <a:solidFill>
            <a:srgbClr val="AA96D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斜纹 7"/>
          <p:cNvSpPr/>
          <p:nvPr/>
        </p:nvSpPr>
        <p:spPr>
          <a:xfrm>
            <a:off x="9601198" y="1549955"/>
            <a:ext cx="2593146" cy="2593146"/>
          </a:xfrm>
          <a:prstGeom prst="diagStrip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5556938" y="1886817"/>
            <a:ext cx="525780" cy="525780"/>
          </a:xfrm>
          <a:prstGeom prst="frame">
            <a:avLst>
              <a:gd name="adj1" fmla="val 20527"/>
            </a:avLst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KSO_Shape"/>
          <p:cNvSpPr/>
          <p:nvPr/>
        </p:nvSpPr>
        <p:spPr>
          <a:xfrm>
            <a:off x="4421946" y="3110488"/>
            <a:ext cx="525780" cy="525780"/>
          </a:xfrm>
          <a:prstGeom prst="frame">
            <a:avLst>
              <a:gd name="adj1" fmla="val 20527"/>
            </a:avLst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KSO_Shape"/>
          <p:cNvSpPr/>
          <p:nvPr/>
        </p:nvSpPr>
        <p:spPr>
          <a:xfrm>
            <a:off x="3081811" y="4473342"/>
            <a:ext cx="525780" cy="525780"/>
          </a:xfrm>
          <a:prstGeom prst="frame">
            <a:avLst>
              <a:gd name="adj1" fmla="val 20527"/>
            </a:avLst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96000" y="1826541"/>
            <a:ext cx="38508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vue</a:t>
            </a:r>
            <a:endParaRPr lang="zh-CN" altLang="en-US" sz="32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47920" y="3101340"/>
            <a:ext cx="3483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ElementUI</a:t>
            </a:r>
            <a:r>
              <a:rPr lang="en-US" altLang="zh-CN" sz="3600" dirty="0">
                <a:solidFill>
                  <a:srgbClr val="FFFFD2"/>
                </a:solidFill>
                <a:latin typeface="Berlin Sans FB Demi" panose="020E0802020502020306" pitchFamily="34" charset="0"/>
              </a:rPr>
              <a:t>组</a:t>
            </a:r>
            <a:r>
              <a:rPr lang="zh-CN" altLang="en-US" sz="3600" dirty="0">
                <a:solidFill>
                  <a:srgbClr val="FFFFD2"/>
                </a:solidFill>
                <a:latin typeface="Berlin Sans FB Demi" panose="020E0802020502020306" pitchFamily="34" charset="0"/>
              </a:rPr>
              <a:t>件</a:t>
            </a:r>
            <a:r>
              <a:rPr lang="en-US" altLang="zh-CN" sz="3600" dirty="0">
                <a:solidFill>
                  <a:srgbClr val="FFFFD2"/>
                </a:solidFill>
                <a:latin typeface="Berlin Sans FB Demi" panose="020E0802020502020306" pitchFamily="34" charset="0"/>
              </a:rPr>
              <a:t>库</a:t>
            </a:r>
            <a:endParaRPr lang="en-US" altLang="zh-CN" sz="36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07592" y="4436262"/>
            <a:ext cx="352494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FFD2"/>
                </a:solidFill>
                <a:latin typeface="Berlin Sans FB Demi" panose="020E0802020502020306" pitchFamily="34" charset="0"/>
              </a:rPr>
              <a:t>axios的http库</a:t>
            </a:r>
            <a:endParaRPr lang="en-US" altLang="zh-CN" sz="40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SO_Shape"/>
          <p:cNvSpPr/>
          <p:nvPr/>
        </p:nvSpPr>
        <p:spPr>
          <a:xfrm>
            <a:off x="4695092" y="1808737"/>
            <a:ext cx="3760764" cy="3240526"/>
          </a:xfrm>
          <a:custGeom>
            <a:avLst/>
            <a:gdLst>
              <a:gd name="connsiteX0" fmla="*/ 758698 w 1517396"/>
              <a:gd name="connsiteY0" fmla="*/ 189989 h 1308100"/>
              <a:gd name="connsiteX1" fmla="*/ 170672 w 1517396"/>
              <a:gd name="connsiteY1" fmla="*/ 1203827 h 1308100"/>
              <a:gd name="connsiteX2" fmla="*/ 1346724 w 1517396"/>
              <a:gd name="connsiteY2" fmla="*/ 1203827 h 1308100"/>
              <a:gd name="connsiteX3" fmla="*/ 758698 w 1517396"/>
              <a:gd name="connsiteY3" fmla="*/ 0 h 1308100"/>
              <a:gd name="connsiteX4" fmla="*/ 1517396 w 1517396"/>
              <a:gd name="connsiteY4" fmla="*/ 1308100 h 1308100"/>
              <a:gd name="connsiteX5" fmla="*/ 0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758698" y="189989"/>
                </a:moveTo>
                <a:lnTo>
                  <a:pt x="170672" y="1203827"/>
                </a:lnTo>
                <a:lnTo>
                  <a:pt x="1346724" y="1203827"/>
                </a:lnTo>
                <a:close/>
                <a:moveTo>
                  <a:pt x="758698" y="0"/>
                </a:moveTo>
                <a:lnTo>
                  <a:pt x="1517396" y="1308100"/>
                </a:lnTo>
                <a:lnTo>
                  <a:pt x="0" y="1308100"/>
                </a:lnTo>
                <a:close/>
              </a:path>
            </a:pathLst>
          </a:custGeom>
          <a:solidFill>
            <a:srgbClr val="AA96D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3365108" y="2011347"/>
            <a:ext cx="3760764" cy="3240526"/>
          </a:xfrm>
          <a:custGeom>
            <a:avLst/>
            <a:gdLst>
              <a:gd name="connsiteX0" fmla="*/ 170672 w 1517396"/>
              <a:gd name="connsiteY0" fmla="*/ 104273 h 1308100"/>
              <a:gd name="connsiteX1" fmla="*/ 758698 w 1517396"/>
              <a:gd name="connsiteY1" fmla="*/ 1118111 h 1308100"/>
              <a:gd name="connsiteX2" fmla="*/ 1346724 w 1517396"/>
              <a:gd name="connsiteY2" fmla="*/ 104273 h 1308100"/>
              <a:gd name="connsiteX3" fmla="*/ 0 w 1517396"/>
              <a:gd name="connsiteY3" fmla="*/ 0 h 1308100"/>
              <a:gd name="connsiteX4" fmla="*/ 1517396 w 1517396"/>
              <a:gd name="connsiteY4" fmla="*/ 0 h 1308100"/>
              <a:gd name="connsiteX5" fmla="*/ 758698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170672" y="104273"/>
                </a:moveTo>
                <a:lnTo>
                  <a:pt x="758698" y="1118111"/>
                </a:lnTo>
                <a:lnTo>
                  <a:pt x="1346724" y="104273"/>
                </a:lnTo>
                <a:close/>
                <a:moveTo>
                  <a:pt x="0" y="0"/>
                </a:moveTo>
                <a:lnTo>
                  <a:pt x="1517396" y="0"/>
                </a:lnTo>
                <a:lnTo>
                  <a:pt x="758698" y="1308100"/>
                </a:lnTo>
                <a:close/>
              </a:path>
            </a:pathLst>
          </a:custGeom>
          <a:solidFill>
            <a:srgbClr val="FCBAD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16701" y="2727531"/>
            <a:ext cx="635859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springboot</a:t>
            </a:r>
            <a:endParaRPr lang="zh-CN" altLang="en-US" sz="72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64717" y="217467"/>
            <a:ext cx="546764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项目架构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61790" y="976630"/>
            <a:ext cx="4956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                           -------------</a:t>
            </a:r>
            <a:r>
              <a:rPr lang="zh-CN" altLang="en-US" sz="24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后端技术</a:t>
            </a:r>
            <a:endParaRPr lang="zh-CN" altLang="en-US" sz="24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stCxn id="11" idx="0"/>
          </p:cNvCxnSpPr>
          <p:nvPr/>
        </p:nvCxnSpPr>
        <p:spPr>
          <a:xfrm>
            <a:off x="6094095" y="418465"/>
            <a:ext cx="0" cy="6858000"/>
          </a:xfrm>
          <a:prstGeom prst="line">
            <a:avLst/>
          </a:prstGeom>
          <a:ln w="22225">
            <a:solidFill>
              <a:srgbClr val="AA96D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60273" y="418465"/>
            <a:ext cx="546764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需求对象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62178" y="2419642"/>
            <a:ext cx="4065563" cy="0"/>
          </a:xfrm>
          <a:prstGeom prst="line">
            <a:avLst/>
          </a:prstGeom>
          <a:ln w="19050">
            <a:solidFill>
              <a:srgbClr val="FFF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764258" y="4232029"/>
            <a:ext cx="4065563" cy="0"/>
          </a:xfrm>
          <a:prstGeom prst="line">
            <a:avLst/>
          </a:prstGeom>
          <a:ln w="19050">
            <a:solidFill>
              <a:srgbClr val="FFF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472375" y="5948289"/>
            <a:ext cx="4065563" cy="0"/>
          </a:xfrm>
          <a:prstGeom prst="line">
            <a:avLst/>
          </a:prstGeom>
          <a:ln w="19050">
            <a:solidFill>
              <a:srgbClr val="FFF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KSO_Shape"/>
          <p:cNvSpPr/>
          <p:nvPr/>
        </p:nvSpPr>
        <p:spPr bwMode="auto">
          <a:xfrm>
            <a:off x="6252502" y="1532495"/>
            <a:ext cx="1006427" cy="857140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rgbClr val="FCBAD3"/>
          </a:solidFill>
          <a:ln>
            <a:noFill/>
          </a:ln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5" name="KSO_Shape"/>
          <p:cNvSpPr/>
          <p:nvPr/>
        </p:nvSpPr>
        <p:spPr bwMode="auto">
          <a:xfrm>
            <a:off x="5092163" y="3255039"/>
            <a:ext cx="835025" cy="952500"/>
          </a:xfrm>
          <a:custGeom>
            <a:avLst/>
            <a:gdLst>
              <a:gd name="T0" fmla="*/ 870927 w 3212"/>
              <a:gd name="T1" fmla="*/ 431703 h 3667"/>
              <a:gd name="T2" fmla="*/ 900582 w 3212"/>
              <a:gd name="T3" fmla="*/ 415079 h 3667"/>
              <a:gd name="T4" fmla="*/ 972900 w 3212"/>
              <a:gd name="T5" fmla="*/ 368844 h 3667"/>
              <a:gd name="T6" fmla="*/ 1045737 w 3212"/>
              <a:gd name="T7" fmla="*/ 313777 h 3667"/>
              <a:gd name="T8" fmla="*/ 1088399 w 3212"/>
              <a:gd name="T9" fmla="*/ 274295 h 3667"/>
              <a:gd name="T10" fmla="*/ 1126899 w 3212"/>
              <a:gd name="T11" fmla="*/ 232735 h 3667"/>
              <a:gd name="T12" fmla="*/ 1156554 w 3212"/>
              <a:gd name="T13" fmla="*/ 188578 h 3667"/>
              <a:gd name="T14" fmla="*/ 1172162 w 3212"/>
              <a:gd name="T15" fmla="*/ 150654 h 3667"/>
              <a:gd name="T16" fmla="*/ 1177365 w 3212"/>
              <a:gd name="T17" fmla="*/ 127797 h 3667"/>
              <a:gd name="T18" fmla="*/ 1178925 w 3212"/>
              <a:gd name="T19" fmla="*/ 104939 h 3667"/>
              <a:gd name="T20" fmla="*/ 1176844 w 3212"/>
              <a:gd name="T21" fmla="*/ 92990 h 3667"/>
              <a:gd name="T22" fmla="*/ 1167479 w 3212"/>
              <a:gd name="T23" fmla="*/ 73769 h 3667"/>
              <a:gd name="T24" fmla="*/ 1154473 w 3212"/>
              <a:gd name="T25" fmla="*/ 61301 h 3667"/>
              <a:gd name="T26" fmla="*/ 1136263 w 3212"/>
              <a:gd name="T27" fmla="*/ 47274 h 3667"/>
              <a:gd name="T28" fmla="*/ 1108689 w 3212"/>
              <a:gd name="T29" fmla="*/ 33767 h 3667"/>
              <a:gd name="T30" fmla="*/ 1071230 w 3212"/>
              <a:gd name="T31" fmla="*/ 21819 h 3667"/>
              <a:gd name="T32" fmla="*/ 1022325 w 3212"/>
              <a:gd name="T33" fmla="*/ 11948 h 3667"/>
              <a:gd name="T34" fmla="*/ 961454 w 3212"/>
              <a:gd name="T35" fmla="*/ 5714 h 3667"/>
              <a:gd name="T36" fmla="*/ 885495 w 3212"/>
              <a:gd name="T37" fmla="*/ 3636 h 3667"/>
              <a:gd name="T38" fmla="*/ 843353 w 3212"/>
              <a:gd name="T39" fmla="*/ 3117 h 3667"/>
              <a:gd name="T40" fmla="*/ 782482 w 3212"/>
              <a:gd name="T41" fmla="*/ 0 h 3667"/>
              <a:gd name="T42" fmla="*/ 708084 w 3212"/>
              <a:gd name="T43" fmla="*/ 2078 h 3667"/>
              <a:gd name="T44" fmla="*/ 659178 w 3212"/>
              <a:gd name="T45" fmla="*/ 8831 h 3667"/>
              <a:gd name="T46" fmla="*/ 610273 w 3212"/>
              <a:gd name="T47" fmla="*/ 20260 h 3667"/>
              <a:gd name="T48" fmla="*/ 563970 w 3212"/>
              <a:gd name="T49" fmla="*/ 37923 h 3667"/>
              <a:gd name="T50" fmla="*/ 523389 w 3212"/>
              <a:gd name="T51" fmla="*/ 63379 h 3667"/>
              <a:gd name="T52" fmla="*/ 495294 w 3212"/>
              <a:gd name="T53" fmla="*/ 90393 h 3667"/>
              <a:gd name="T54" fmla="*/ 481767 w 3212"/>
              <a:gd name="T55" fmla="*/ 110653 h 3667"/>
              <a:gd name="T56" fmla="*/ 475004 w 3212"/>
              <a:gd name="T57" fmla="*/ 125199 h 3667"/>
              <a:gd name="T58" fmla="*/ 482808 w 3212"/>
              <a:gd name="T59" fmla="*/ 147537 h 3667"/>
              <a:gd name="T60" fmla="*/ 507260 w 3212"/>
              <a:gd name="T61" fmla="*/ 190656 h 3667"/>
              <a:gd name="T62" fmla="*/ 547321 w 3212"/>
              <a:gd name="T63" fmla="*/ 241567 h 3667"/>
              <a:gd name="T64" fmla="*/ 582179 w 3212"/>
              <a:gd name="T65" fmla="*/ 277412 h 3667"/>
              <a:gd name="T66" fmla="*/ 625881 w 3212"/>
              <a:gd name="T67" fmla="*/ 317413 h 3667"/>
              <a:gd name="T68" fmla="*/ 681550 w 3212"/>
              <a:gd name="T69" fmla="*/ 360532 h 3667"/>
              <a:gd name="T70" fmla="*/ 748144 w 3212"/>
              <a:gd name="T71" fmla="*/ 406767 h 3667"/>
              <a:gd name="T72" fmla="*/ 311640 w 3212"/>
              <a:gd name="T73" fmla="*/ 394819 h 3667"/>
              <a:gd name="T74" fmla="*/ 1671098 w 3212"/>
              <a:gd name="T75" fmla="*/ 1905000 h 3667"/>
              <a:gd name="T76" fmla="*/ 819421 w 3212"/>
              <a:gd name="T77" fmla="*/ 506511 h 3667"/>
              <a:gd name="T78" fmla="*/ 819941 w 3212"/>
              <a:gd name="T79" fmla="*/ 850419 h 3667"/>
              <a:gd name="T80" fmla="*/ 819421 w 3212"/>
              <a:gd name="T81" fmla="*/ 506511 h 3667"/>
              <a:gd name="T82" fmla="*/ 665422 w 3212"/>
              <a:gd name="T83" fmla="*/ 817690 h 3667"/>
              <a:gd name="T84" fmla="*/ 1094122 w 3212"/>
              <a:gd name="T85" fmla="*/ 1640575 h 366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212" h="3667">
                <a:moveTo>
                  <a:pt x="2532" y="723"/>
                </a:moveTo>
                <a:lnTo>
                  <a:pt x="2318" y="1565"/>
                </a:lnTo>
                <a:lnTo>
                  <a:pt x="1674" y="831"/>
                </a:lnTo>
                <a:lnTo>
                  <a:pt x="1700" y="816"/>
                </a:lnTo>
                <a:lnTo>
                  <a:pt x="1731" y="799"/>
                </a:lnTo>
                <a:lnTo>
                  <a:pt x="1771" y="775"/>
                </a:lnTo>
                <a:lnTo>
                  <a:pt x="1818" y="745"/>
                </a:lnTo>
                <a:lnTo>
                  <a:pt x="1870" y="710"/>
                </a:lnTo>
                <a:lnTo>
                  <a:pt x="1925" y="671"/>
                </a:lnTo>
                <a:lnTo>
                  <a:pt x="1982" y="627"/>
                </a:lnTo>
                <a:lnTo>
                  <a:pt x="2010" y="604"/>
                </a:lnTo>
                <a:lnTo>
                  <a:pt x="2039" y="579"/>
                </a:lnTo>
                <a:lnTo>
                  <a:pt x="2067" y="554"/>
                </a:lnTo>
                <a:lnTo>
                  <a:pt x="2092" y="528"/>
                </a:lnTo>
                <a:lnTo>
                  <a:pt x="2118" y="502"/>
                </a:lnTo>
                <a:lnTo>
                  <a:pt x="2142" y="476"/>
                </a:lnTo>
                <a:lnTo>
                  <a:pt x="2166" y="448"/>
                </a:lnTo>
                <a:lnTo>
                  <a:pt x="2186" y="419"/>
                </a:lnTo>
                <a:lnTo>
                  <a:pt x="2206" y="391"/>
                </a:lnTo>
                <a:lnTo>
                  <a:pt x="2223" y="363"/>
                </a:lnTo>
                <a:lnTo>
                  <a:pt x="2238" y="334"/>
                </a:lnTo>
                <a:lnTo>
                  <a:pt x="2249" y="305"/>
                </a:lnTo>
                <a:lnTo>
                  <a:pt x="2253" y="290"/>
                </a:lnTo>
                <a:lnTo>
                  <a:pt x="2257" y="275"/>
                </a:lnTo>
                <a:lnTo>
                  <a:pt x="2261" y="261"/>
                </a:lnTo>
                <a:lnTo>
                  <a:pt x="2263" y="246"/>
                </a:lnTo>
                <a:lnTo>
                  <a:pt x="2264" y="231"/>
                </a:lnTo>
                <a:lnTo>
                  <a:pt x="2266" y="217"/>
                </a:lnTo>
                <a:lnTo>
                  <a:pt x="2266" y="202"/>
                </a:lnTo>
                <a:lnTo>
                  <a:pt x="2264" y="188"/>
                </a:lnTo>
                <a:lnTo>
                  <a:pt x="2262" y="179"/>
                </a:lnTo>
                <a:lnTo>
                  <a:pt x="2260" y="169"/>
                </a:lnTo>
                <a:lnTo>
                  <a:pt x="2253" y="157"/>
                </a:lnTo>
                <a:lnTo>
                  <a:pt x="2244" y="142"/>
                </a:lnTo>
                <a:lnTo>
                  <a:pt x="2236" y="134"/>
                </a:lnTo>
                <a:lnTo>
                  <a:pt x="2229" y="127"/>
                </a:lnTo>
                <a:lnTo>
                  <a:pt x="2219" y="118"/>
                </a:lnTo>
                <a:lnTo>
                  <a:pt x="2209" y="108"/>
                </a:lnTo>
                <a:lnTo>
                  <a:pt x="2197" y="100"/>
                </a:lnTo>
                <a:lnTo>
                  <a:pt x="2184" y="91"/>
                </a:lnTo>
                <a:lnTo>
                  <a:pt x="2168" y="83"/>
                </a:lnTo>
                <a:lnTo>
                  <a:pt x="2150" y="74"/>
                </a:lnTo>
                <a:lnTo>
                  <a:pt x="2131" y="65"/>
                </a:lnTo>
                <a:lnTo>
                  <a:pt x="2109" y="57"/>
                </a:lnTo>
                <a:lnTo>
                  <a:pt x="2085" y="50"/>
                </a:lnTo>
                <a:lnTo>
                  <a:pt x="2059" y="42"/>
                </a:lnTo>
                <a:lnTo>
                  <a:pt x="2031" y="35"/>
                </a:lnTo>
                <a:lnTo>
                  <a:pt x="1999" y="29"/>
                </a:lnTo>
                <a:lnTo>
                  <a:pt x="1965" y="23"/>
                </a:lnTo>
                <a:lnTo>
                  <a:pt x="1930" y="18"/>
                </a:lnTo>
                <a:lnTo>
                  <a:pt x="1890" y="14"/>
                </a:lnTo>
                <a:lnTo>
                  <a:pt x="1848" y="11"/>
                </a:lnTo>
                <a:lnTo>
                  <a:pt x="1802" y="8"/>
                </a:lnTo>
                <a:lnTo>
                  <a:pt x="1754" y="7"/>
                </a:lnTo>
                <a:lnTo>
                  <a:pt x="1702" y="7"/>
                </a:lnTo>
                <a:lnTo>
                  <a:pt x="1647" y="8"/>
                </a:lnTo>
                <a:lnTo>
                  <a:pt x="1621" y="6"/>
                </a:lnTo>
                <a:lnTo>
                  <a:pt x="1590" y="3"/>
                </a:lnTo>
                <a:lnTo>
                  <a:pt x="1550" y="1"/>
                </a:lnTo>
                <a:lnTo>
                  <a:pt x="1504" y="0"/>
                </a:lnTo>
                <a:lnTo>
                  <a:pt x="1450" y="0"/>
                </a:lnTo>
                <a:lnTo>
                  <a:pt x="1391" y="2"/>
                </a:lnTo>
                <a:lnTo>
                  <a:pt x="1361" y="4"/>
                </a:lnTo>
                <a:lnTo>
                  <a:pt x="1330" y="7"/>
                </a:lnTo>
                <a:lnTo>
                  <a:pt x="1299" y="12"/>
                </a:lnTo>
                <a:lnTo>
                  <a:pt x="1267" y="17"/>
                </a:lnTo>
                <a:lnTo>
                  <a:pt x="1235" y="23"/>
                </a:lnTo>
                <a:lnTo>
                  <a:pt x="1203" y="30"/>
                </a:lnTo>
                <a:lnTo>
                  <a:pt x="1173" y="39"/>
                </a:lnTo>
                <a:lnTo>
                  <a:pt x="1142" y="48"/>
                </a:lnTo>
                <a:lnTo>
                  <a:pt x="1113" y="59"/>
                </a:lnTo>
                <a:lnTo>
                  <a:pt x="1084" y="73"/>
                </a:lnTo>
                <a:lnTo>
                  <a:pt x="1057" y="87"/>
                </a:lnTo>
                <a:lnTo>
                  <a:pt x="1030" y="103"/>
                </a:lnTo>
                <a:lnTo>
                  <a:pt x="1006" y="122"/>
                </a:lnTo>
                <a:lnTo>
                  <a:pt x="982" y="141"/>
                </a:lnTo>
                <a:lnTo>
                  <a:pt x="962" y="163"/>
                </a:lnTo>
                <a:lnTo>
                  <a:pt x="952" y="174"/>
                </a:lnTo>
                <a:lnTo>
                  <a:pt x="943" y="186"/>
                </a:lnTo>
                <a:lnTo>
                  <a:pt x="935" y="200"/>
                </a:lnTo>
                <a:lnTo>
                  <a:pt x="926" y="213"/>
                </a:lnTo>
                <a:lnTo>
                  <a:pt x="919" y="227"/>
                </a:lnTo>
                <a:lnTo>
                  <a:pt x="913" y="241"/>
                </a:lnTo>
                <a:lnTo>
                  <a:pt x="915" y="252"/>
                </a:lnTo>
                <a:lnTo>
                  <a:pt x="920" y="266"/>
                </a:lnTo>
                <a:lnTo>
                  <a:pt x="928" y="284"/>
                </a:lnTo>
                <a:lnTo>
                  <a:pt x="940" y="307"/>
                </a:lnTo>
                <a:lnTo>
                  <a:pt x="954" y="335"/>
                </a:lnTo>
                <a:lnTo>
                  <a:pt x="975" y="367"/>
                </a:lnTo>
                <a:lnTo>
                  <a:pt x="1001" y="404"/>
                </a:lnTo>
                <a:lnTo>
                  <a:pt x="1034" y="443"/>
                </a:lnTo>
                <a:lnTo>
                  <a:pt x="1052" y="465"/>
                </a:lnTo>
                <a:lnTo>
                  <a:pt x="1073" y="487"/>
                </a:lnTo>
                <a:lnTo>
                  <a:pt x="1095" y="510"/>
                </a:lnTo>
                <a:lnTo>
                  <a:pt x="1119" y="534"/>
                </a:lnTo>
                <a:lnTo>
                  <a:pt x="1145" y="559"/>
                </a:lnTo>
                <a:lnTo>
                  <a:pt x="1173" y="584"/>
                </a:lnTo>
                <a:lnTo>
                  <a:pt x="1203" y="611"/>
                </a:lnTo>
                <a:lnTo>
                  <a:pt x="1236" y="638"/>
                </a:lnTo>
                <a:lnTo>
                  <a:pt x="1272" y="666"/>
                </a:lnTo>
                <a:lnTo>
                  <a:pt x="1310" y="694"/>
                </a:lnTo>
                <a:lnTo>
                  <a:pt x="1350" y="723"/>
                </a:lnTo>
                <a:lnTo>
                  <a:pt x="1391" y="753"/>
                </a:lnTo>
                <a:lnTo>
                  <a:pt x="1438" y="783"/>
                </a:lnTo>
                <a:lnTo>
                  <a:pt x="1485" y="814"/>
                </a:lnTo>
                <a:lnTo>
                  <a:pt x="832" y="1583"/>
                </a:lnTo>
                <a:lnTo>
                  <a:pt x="599" y="760"/>
                </a:lnTo>
                <a:lnTo>
                  <a:pt x="0" y="1091"/>
                </a:lnTo>
                <a:lnTo>
                  <a:pt x="0" y="3667"/>
                </a:lnTo>
                <a:lnTo>
                  <a:pt x="3212" y="3667"/>
                </a:lnTo>
                <a:lnTo>
                  <a:pt x="3212" y="1099"/>
                </a:lnTo>
                <a:lnTo>
                  <a:pt x="2532" y="723"/>
                </a:lnTo>
                <a:close/>
                <a:moveTo>
                  <a:pt x="1575" y="975"/>
                </a:moveTo>
                <a:lnTo>
                  <a:pt x="1862" y="1140"/>
                </a:lnTo>
                <a:lnTo>
                  <a:pt x="1863" y="1471"/>
                </a:lnTo>
                <a:lnTo>
                  <a:pt x="1576" y="1637"/>
                </a:lnTo>
                <a:lnTo>
                  <a:pt x="1289" y="1472"/>
                </a:lnTo>
                <a:lnTo>
                  <a:pt x="1288" y="1141"/>
                </a:lnTo>
                <a:lnTo>
                  <a:pt x="1575" y="975"/>
                </a:lnTo>
                <a:close/>
                <a:moveTo>
                  <a:pt x="1638" y="3560"/>
                </a:moveTo>
                <a:lnTo>
                  <a:pt x="1146" y="3175"/>
                </a:lnTo>
                <a:lnTo>
                  <a:pt x="1279" y="1574"/>
                </a:lnTo>
                <a:lnTo>
                  <a:pt x="1601" y="1735"/>
                </a:lnTo>
                <a:lnTo>
                  <a:pt x="1879" y="1556"/>
                </a:lnTo>
                <a:lnTo>
                  <a:pt x="2103" y="3158"/>
                </a:lnTo>
                <a:lnTo>
                  <a:pt x="1638" y="3560"/>
                </a:lnTo>
                <a:close/>
              </a:path>
            </a:pathLst>
          </a:custGeom>
          <a:solidFill>
            <a:srgbClr val="FCBAD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KSO_Shape"/>
          <p:cNvSpPr/>
          <p:nvPr/>
        </p:nvSpPr>
        <p:spPr>
          <a:xfrm>
            <a:off x="6210300" y="5313613"/>
            <a:ext cx="1327638" cy="577523"/>
          </a:xfrm>
          <a:custGeom>
            <a:avLst/>
            <a:gdLst>
              <a:gd name="connsiteX0" fmla="*/ 124619 w 2178050"/>
              <a:gd name="connsiteY0" fmla="*/ 384969 h 946150"/>
              <a:gd name="connsiteX1" fmla="*/ 124619 w 2178050"/>
              <a:gd name="connsiteY1" fmla="*/ 568325 h 946150"/>
              <a:gd name="connsiteX2" fmla="*/ 197485 w 2178050"/>
              <a:gd name="connsiteY2" fmla="*/ 568325 h 946150"/>
              <a:gd name="connsiteX3" fmla="*/ 197485 w 2178050"/>
              <a:gd name="connsiteY3" fmla="*/ 384969 h 946150"/>
              <a:gd name="connsiteX4" fmla="*/ 1174750 w 2178050"/>
              <a:gd name="connsiteY4" fmla="*/ 118268 h 946150"/>
              <a:gd name="connsiteX5" fmla="*/ 1174750 w 2178050"/>
              <a:gd name="connsiteY5" fmla="*/ 118269 h 946150"/>
              <a:gd name="connsiteX6" fmla="*/ 317499 w 2178050"/>
              <a:gd name="connsiteY6" fmla="*/ 118269 h 946150"/>
              <a:gd name="connsiteX7" fmla="*/ 317499 w 2178050"/>
              <a:gd name="connsiteY7" fmla="*/ 827881 h 946150"/>
              <a:gd name="connsiteX8" fmla="*/ 1174750 w 2178050"/>
              <a:gd name="connsiteY8" fmla="*/ 827881 h 946150"/>
              <a:gd name="connsiteX9" fmla="*/ 1174750 w 2178050"/>
              <a:gd name="connsiteY9" fmla="*/ 827882 h 946150"/>
              <a:gd name="connsiteX10" fmla="*/ 1174751 w 2178050"/>
              <a:gd name="connsiteY10" fmla="*/ 827881 h 946150"/>
              <a:gd name="connsiteX11" fmla="*/ 1662906 w 2178050"/>
              <a:gd name="connsiteY11" fmla="*/ 118268 h 946150"/>
              <a:gd name="connsiteX12" fmla="*/ 197485 w 2178050"/>
              <a:gd name="connsiteY12" fmla="*/ 0 h 946150"/>
              <a:gd name="connsiteX13" fmla="*/ 2178050 w 2178050"/>
              <a:gd name="connsiteY13" fmla="*/ 0 h 946150"/>
              <a:gd name="connsiteX14" fmla="*/ 2178050 w 2178050"/>
              <a:gd name="connsiteY14" fmla="*/ 946150 h 946150"/>
              <a:gd name="connsiteX15" fmla="*/ 197485 w 2178050"/>
              <a:gd name="connsiteY15" fmla="*/ 946150 h 946150"/>
              <a:gd name="connsiteX16" fmla="*/ 197485 w 2178050"/>
              <a:gd name="connsiteY16" fmla="*/ 694531 h 946150"/>
              <a:gd name="connsiteX17" fmla="*/ 125940 w 2178050"/>
              <a:gd name="connsiteY17" fmla="*/ 694531 h 946150"/>
              <a:gd name="connsiteX18" fmla="*/ 0 w 2178050"/>
              <a:gd name="connsiteY18" fmla="*/ 568591 h 946150"/>
              <a:gd name="connsiteX19" fmla="*/ 0 w 2178050"/>
              <a:gd name="connsiteY19" fmla="*/ 384703 h 946150"/>
              <a:gd name="connsiteX20" fmla="*/ 125940 w 2178050"/>
              <a:gd name="connsiteY20" fmla="*/ 258763 h 946150"/>
              <a:gd name="connsiteX21" fmla="*/ 197485 w 2178050"/>
              <a:gd name="connsiteY21" fmla="*/ 258763 h 94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78050" h="946150">
                <a:moveTo>
                  <a:pt x="124619" y="384969"/>
                </a:moveTo>
                <a:lnTo>
                  <a:pt x="124619" y="568325"/>
                </a:lnTo>
                <a:lnTo>
                  <a:pt x="197485" y="568325"/>
                </a:lnTo>
                <a:lnTo>
                  <a:pt x="197485" y="384969"/>
                </a:lnTo>
                <a:close/>
                <a:moveTo>
                  <a:pt x="1174750" y="118268"/>
                </a:moveTo>
                <a:lnTo>
                  <a:pt x="1174750" y="118269"/>
                </a:lnTo>
                <a:lnTo>
                  <a:pt x="317499" y="118269"/>
                </a:lnTo>
                <a:lnTo>
                  <a:pt x="317499" y="827881"/>
                </a:lnTo>
                <a:lnTo>
                  <a:pt x="1174750" y="827881"/>
                </a:lnTo>
                <a:lnTo>
                  <a:pt x="1174750" y="827882"/>
                </a:lnTo>
                <a:lnTo>
                  <a:pt x="1174751" y="827881"/>
                </a:lnTo>
                <a:lnTo>
                  <a:pt x="1662906" y="118268"/>
                </a:lnTo>
                <a:close/>
                <a:moveTo>
                  <a:pt x="197485" y="0"/>
                </a:moveTo>
                <a:lnTo>
                  <a:pt x="2178050" y="0"/>
                </a:lnTo>
                <a:lnTo>
                  <a:pt x="2178050" y="946150"/>
                </a:lnTo>
                <a:lnTo>
                  <a:pt x="197485" y="946150"/>
                </a:lnTo>
                <a:lnTo>
                  <a:pt x="197485" y="694531"/>
                </a:lnTo>
                <a:lnTo>
                  <a:pt x="125940" y="694531"/>
                </a:lnTo>
                <a:cubicBezTo>
                  <a:pt x="56385" y="694531"/>
                  <a:pt x="0" y="638146"/>
                  <a:pt x="0" y="568591"/>
                </a:cubicBezTo>
                <a:lnTo>
                  <a:pt x="0" y="384703"/>
                </a:lnTo>
                <a:cubicBezTo>
                  <a:pt x="0" y="315148"/>
                  <a:pt x="56385" y="258763"/>
                  <a:pt x="125940" y="258763"/>
                </a:cubicBezTo>
                <a:lnTo>
                  <a:pt x="197485" y="258763"/>
                </a:lnTo>
                <a:close/>
              </a:path>
            </a:pathLst>
          </a:cu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KSO_Shape"/>
          <p:cNvSpPr/>
          <p:nvPr/>
        </p:nvSpPr>
        <p:spPr>
          <a:xfrm>
            <a:off x="5861246" y="2179372"/>
            <a:ext cx="469506" cy="469506"/>
          </a:xfrm>
          <a:prstGeom prst="donut">
            <a:avLst/>
          </a:prstGeom>
          <a:solidFill>
            <a:srgbClr val="FF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KSO_Shape"/>
          <p:cNvSpPr/>
          <p:nvPr/>
        </p:nvSpPr>
        <p:spPr>
          <a:xfrm>
            <a:off x="5943461" y="4081318"/>
            <a:ext cx="301422" cy="301422"/>
          </a:xfrm>
          <a:prstGeom prst="donut">
            <a:avLst>
              <a:gd name="adj" fmla="val 16011"/>
            </a:avLst>
          </a:prstGeom>
          <a:solidFill>
            <a:srgbClr val="FF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9" name="KSO_Shape"/>
          <p:cNvSpPr/>
          <p:nvPr/>
        </p:nvSpPr>
        <p:spPr>
          <a:xfrm>
            <a:off x="5861246" y="5713536"/>
            <a:ext cx="469506" cy="469506"/>
          </a:xfrm>
          <a:prstGeom prst="donut">
            <a:avLst/>
          </a:prstGeom>
          <a:solidFill>
            <a:srgbClr val="FF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54914" y="1796627"/>
            <a:ext cx="30786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rgbClr val="AA96DA"/>
                </a:solidFill>
                <a:latin typeface="Berlin Sans FB Demi" panose="020E0802020502020306" pitchFamily="34" charset="0"/>
              </a:rPr>
              <a:t>用户</a:t>
            </a:r>
            <a:endParaRPr lang="zh-CN" altLang="en-US" sz="3200" dirty="0">
              <a:solidFill>
                <a:srgbClr val="AA96DA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44011" y="3559828"/>
            <a:ext cx="30786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AA96DA"/>
                </a:solidFill>
                <a:latin typeface="Berlin Sans FB Demi" panose="020E0802020502020306" pitchFamily="34" charset="0"/>
              </a:rPr>
              <a:t>商家</a:t>
            </a:r>
            <a:endParaRPr lang="zh-CN" altLang="en-US" sz="3200" dirty="0">
              <a:solidFill>
                <a:srgbClr val="AA96DA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955110" y="5197377"/>
            <a:ext cx="30786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rgbClr val="AA96DA"/>
                </a:solidFill>
                <a:latin typeface="Berlin Sans FB Demi" panose="020E0802020502020306" pitchFamily="34" charset="0"/>
              </a:rPr>
              <a:t>管理员</a:t>
            </a:r>
            <a:endParaRPr lang="zh-CN" altLang="en-US" sz="3200" dirty="0">
              <a:solidFill>
                <a:srgbClr val="AA96DA"/>
              </a:solidFill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62178" y="179705"/>
            <a:ext cx="546764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用户功能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08050" y="1911985"/>
          <a:ext cx="10375900" cy="3811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055"/>
                <a:gridCol w="2597785"/>
                <a:gridCol w="2600325"/>
                <a:gridCol w="2578735"/>
              </a:tblGrid>
              <a:tr h="1270635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bg1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  <a:sym typeface="+mn-ea"/>
                      </a:endParaRPr>
                    </a:p>
                    <a:p>
                      <a:pPr algn="ctr"/>
                      <a:r>
                        <a:rPr lang="zh-CN" altLang="en-US" sz="360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  <a:sym typeface="+mn-ea"/>
                        </a:rPr>
                        <a:t>注册</a:t>
                      </a:r>
                      <a:endParaRPr lang="zh-CN" altLang="en-US" sz="3600" dirty="0">
                        <a:solidFill>
                          <a:schemeClr val="bg1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  <a:sym typeface="+mn-ea"/>
                      </a:endParaRPr>
                    </a:p>
                  </a:txBody>
                  <a:tcPr>
                    <a:solidFill>
                      <a:srgbClr val="AA96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  <a:p>
                      <a:pPr algn="ctr"/>
                      <a:r>
                        <a:rPr lang="zh-CN" altLang="en-US" sz="3600" dirty="0"/>
                        <a:t>登录</a:t>
                      </a:r>
                      <a:endParaRPr lang="zh-CN" altLang="en-US" sz="3600" dirty="0"/>
                    </a:p>
                  </a:txBody>
                  <a:tcPr>
                    <a:solidFill>
                      <a:srgbClr val="AA96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  <a:p>
                      <a:pPr algn="ctr"/>
                      <a:r>
                        <a:rPr lang="zh-CN" altLang="en-US" sz="3600" dirty="0"/>
                        <a:t>修改信息</a:t>
                      </a:r>
                      <a:endParaRPr lang="zh-CN" altLang="en-US" sz="3600" dirty="0"/>
                    </a:p>
                  </a:txBody>
                  <a:tcPr>
                    <a:solidFill>
                      <a:srgbClr val="AA96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  <a:p>
                      <a:pPr algn="ctr"/>
                      <a:r>
                        <a:rPr lang="zh-CN" altLang="en-US" sz="3600" dirty="0"/>
                        <a:t>申请会员</a:t>
                      </a:r>
                      <a:endParaRPr lang="zh-CN" altLang="en-US" sz="3600" dirty="0"/>
                    </a:p>
                  </a:txBody>
                  <a:tcPr>
                    <a:solidFill>
                      <a:srgbClr val="AA96DA"/>
                    </a:solidFill>
                  </a:tcPr>
                </a:tc>
              </a:tr>
              <a:tr h="1270635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rgbClr val="AA96DA"/>
                        </a:solidFill>
                      </a:endParaRPr>
                    </a:p>
                    <a:p>
                      <a:pPr algn="ctr"/>
                      <a:r>
                        <a:rPr lang="zh-CN" altLang="en-US" sz="3600" dirty="0">
                          <a:solidFill>
                            <a:srgbClr val="AA96DA"/>
                          </a:solidFill>
                        </a:rPr>
                        <a:t>申请开店</a:t>
                      </a:r>
                      <a:endParaRPr lang="zh-CN" altLang="en-US" sz="3600" dirty="0">
                        <a:solidFill>
                          <a:srgbClr val="AA96DA"/>
                        </a:solidFill>
                      </a:endParaRPr>
                    </a:p>
                  </a:txBody>
                  <a:tcPr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solidFill>
                          <a:srgbClr val="AA96DA"/>
                        </a:solidFill>
                      </a:endParaRPr>
                    </a:p>
                    <a:p>
                      <a:pPr algn="ctr"/>
                      <a:r>
                        <a:rPr lang="zh-CN" altLang="en-US" sz="3600">
                          <a:solidFill>
                            <a:srgbClr val="AA96DA"/>
                          </a:solidFill>
                        </a:rPr>
                        <a:t>购买商品</a:t>
                      </a:r>
                      <a:endParaRPr lang="zh-CN" altLang="en-US" sz="3600">
                        <a:solidFill>
                          <a:srgbClr val="AA96DA"/>
                        </a:solidFill>
                      </a:endParaRPr>
                    </a:p>
                  </a:txBody>
                  <a:tcPr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solidFill>
                          <a:srgbClr val="AA96DA"/>
                        </a:solidFill>
                      </a:endParaRPr>
                    </a:p>
                    <a:p>
                      <a:pPr algn="ctr"/>
                      <a:r>
                        <a:rPr lang="zh-CN" altLang="en-US" sz="3600">
                          <a:solidFill>
                            <a:srgbClr val="AA96DA"/>
                          </a:solidFill>
                        </a:rPr>
                        <a:t>加购物车</a:t>
                      </a:r>
                      <a:endParaRPr lang="zh-CN" altLang="en-US" sz="3600">
                        <a:solidFill>
                          <a:srgbClr val="AA96DA"/>
                        </a:solidFill>
                      </a:endParaRPr>
                    </a:p>
                  </a:txBody>
                  <a:tcPr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rgbClr val="AA96DA"/>
                        </a:solidFill>
                      </a:endParaRPr>
                    </a:p>
                    <a:p>
                      <a:pPr algn="ctr"/>
                      <a:r>
                        <a:rPr lang="zh-CN" altLang="en-US" sz="3600" dirty="0">
                          <a:solidFill>
                            <a:srgbClr val="AA96DA"/>
                          </a:solidFill>
                        </a:rPr>
                        <a:t>进店逛逛</a:t>
                      </a:r>
                      <a:endParaRPr lang="zh-CN" altLang="en-US" sz="3600" dirty="0">
                        <a:solidFill>
                          <a:srgbClr val="AA96DA"/>
                        </a:solidFill>
                      </a:endParaRPr>
                    </a:p>
                  </a:txBody>
                  <a:tcPr>
                    <a:solidFill>
                      <a:srgbClr val="FFFFD2"/>
                    </a:solidFill>
                  </a:tcPr>
                </a:tc>
              </a:tr>
              <a:tr h="1270635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rgbClr val="FFFFD2"/>
                        </a:solidFill>
                      </a:endParaRPr>
                    </a:p>
                    <a:p>
                      <a:pPr algn="ctr"/>
                      <a:r>
                        <a:rPr lang="zh-CN" altLang="en-US" sz="3600" dirty="0">
                          <a:solidFill>
                            <a:srgbClr val="FFFFD2"/>
                          </a:solidFill>
                        </a:rPr>
                        <a:t>搜索商品</a:t>
                      </a:r>
                      <a:endParaRPr lang="zh-CN" altLang="en-US" sz="3600" dirty="0">
                        <a:solidFill>
                          <a:srgbClr val="FFFFD2"/>
                        </a:solidFill>
                      </a:endParaRPr>
                    </a:p>
                  </a:txBody>
                  <a:tcPr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rgbClr val="FFFFD2"/>
                        </a:solidFill>
                      </a:endParaRPr>
                    </a:p>
                    <a:p>
                      <a:pPr algn="ctr"/>
                      <a:r>
                        <a:rPr lang="zh-CN" altLang="en-US" sz="3600" dirty="0">
                          <a:solidFill>
                            <a:srgbClr val="FFFFD2"/>
                          </a:solidFill>
                        </a:rPr>
                        <a:t>查看订单</a:t>
                      </a:r>
                      <a:endParaRPr lang="zh-CN" altLang="en-US" sz="3600" dirty="0">
                        <a:solidFill>
                          <a:srgbClr val="FFFFD2"/>
                        </a:solidFill>
                      </a:endParaRPr>
                    </a:p>
                  </a:txBody>
                  <a:tcPr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solidFill>
                          <a:srgbClr val="FFFFD2"/>
                        </a:solidFill>
                      </a:endParaRPr>
                    </a:p>
                    <a:p>
                      <a:pPr algn="ctr"/>
                      <a:r>
                        <a:rPr lang="zh-CN" altLang="en-US" sz="3600">
                          <a:solidFill>
                            <a:srgbClr val="FFFFD2"/>
                          </a:solidFill>
                        </a:rPr>
                        <a:t>发表评论</a:t>
                      </a:r>
                      <a:endParaRPr lang="zh-CN" altLang="en-US" sz="3600">
                        <a:solidFill>
                          <a:srgbClr val="FFFFD2"/>
                        </a:solidFill>
                      </a:endParaRPr>
                    </a:p>
                  </a:txBody>
                  <a:tcPr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rgbClr val="FFFFD2"/>
                        </a:solidFill>
                      </a:endParaRPr>
                    </a:p>
                    <a:p>
                      <a:pPr algn="ctr"/>
                      <a:r>
                        <a:rPr lang="zh-CN" altLang="en-US" sz="3600" dirty="0">
                          <a:solidFill>
                            <a:srgbClr val="FFFFD2"/>
                          </a:solidFill>
                        </a:rPr>
                        <a:t>收货退货</a:t>
                      </a:r>
                      <a:endParaRPr lang="zh-CN" altLang="en-US" sz="3600" dirty="0">
                        <a:solidFill>
                          <a:srgbClr val="FFFFD2"/>
                        </a:solidFill>
                      </a:endParaRPr>
                    </a:p>
                  </a:txBody>
                  <a:tcPr>
                    <a:solidFill>
                      <a:srgbClr val="FCB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70433" y="181610"/>
            <a:ext cx="546764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商家功能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4185655" y="2146355"/>
            <a:ext cx="3817034" cy="3015456"/>
          </a:xfrm>
          <a:custGeom>
            <a:avLst/>
            <a:gdLst/>
            <a:ahLst/>
            <a:cxnLst/>
            <a:rect l="l" t="t" r="r" b="b"/>
            <a:pathLst>
              <a:path w="936104" h="739561">
                <a:moveTo>
                  <a:pt x="282640" y="667561"/>
                </a:moveTo>
                <a:lnTo>
                  <a:pt x="653465" y="667561"/>
                </a:lnTo>
                <a:lnTo>
                  <a:pt x="684077" y="739561"/>
                </a:lnTo>
                <a:lnTo>
                  <a:pt x="252028" y="739561"/>
                </a:lnTo>
                <a:close/>
                <a:moveTo>
                  <a:pt x="54052" y="52175"/>
                </a:moveTo>
                <a:lnTo>
                  <a:pt x="54052" y="520175"/>
                </a:lnTo>
                <a:lnTo>
                  <a:pt x="882052" y="520175"/>
                </a:lnTo>
                <a:lnTo>
                  <a:pt x="882052" y="52175"/>
                </a:lnTo>
                <a:close/>
                <a:moveTo>
                  <a:pt x="0" y="0"/>
                </a:moveTo>
                <a:lnTo>
                  <a:pt x="936104" y="0"/>
                </a:lnTo>
                <a:lnTo>
                  <a:pt x="936104" y="648000"/>
                </a:lnTo>
                <a:lnTo>
                  <a:pt x="0" y="648000"/>
                </a:lnTo>
                <a:close/>
              </a:path>
            </a:pathLst>
          </a:cu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24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5380" y="2451571"/>
            <a:ext cx="254149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  <a:sym typeface="+mn-ea"/>
              </a:rPr>
              <a:t>商品管理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3783" y="2852096"/>
            <a:ext cx="35264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D2"/>
                </a:solidFill>
                <a:sym typeface="+mn-ea"/>
              </a:rPr>
              <a:t>查看商品，对商品进行添加，修改，删除操作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829821" y="2451571"/>
            <a:ext cx="254149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  <a:sym typeface="+mn-ea"/>
              </a:rPr>
              <a:t>订单管理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838224" y="2852096"/>
            <a:ext cx="35264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D2"/>
                </a:solidFill>
                <a:sym typeface="+mn-ea"/>
              </a:rPr>
              <a:t>商品发货，查看待收货和已完成订单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62178" y="233680"/>
            <a:ext cx="546764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管理员功能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4" name="KSO_Shape"/>
          <p:cNvSpPr/>
          <p:nvPr/>
        </p:nvSpPr>
        <p:spPr>
          <a:xfrm>
            <a:off x="4707268" y="1846660"/>
            <a:ext cx="2538256" cy="2538256"/>
          </a:xfrm>
          <a:prstGeom prst="roundRect">
            <a:avLst/>
          </a:prstGeom>
          <a:solidFill>
            <a:srgbClr val="FF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KSO_Shape"/>
          <p:cNvSpPr/>
          <p:nvPr/>
        </p:nvSpPr>
        <p:spPr>
          <a:xfrm>
            <a:off x="8979267" y="2476500"/>
            <a:ext cx="1905000" cy="1905000"/>
          </a:xfrm>
          <a:prstGeom prst="roundRect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KSO_Shape"/>
          <p:cNvSpPr/>
          <p:nvPr/>
        </p:nvSpPr>
        <p:spPr>
          <a:xfrm>
            <a:off x="808983" y="2476500"/>
            <a:ext cx="1905000" cy="1905000"/>
          </a:xfrm>
          <a:prstGeom prst="roundRect">
            <a:avLst/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0580" y="4490737"/>
            <a:ext cx="254149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用户管理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8983" y="4891262"/>
            <a:ext cx="290488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D2"/>
                </a:solidFill>
              </a:rPr>
              <a:t>查看用户列表，对用户进行删除操作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07268" y="4494153"/>
            <a:ext cx="254149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商家管理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15671" y="4894678"/>
            <a:ext cx="290488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D2"/>
                </a:solidFill>
              </a:rPr>
              <a:t>审核用户发起的开店申请，查看已有商店，对商店进行删除操作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70864" y="4490737"/>
            <a:ext cx="254149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轮播图管理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79267" y="4891262"/>
            <a:ext cx="290488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D2"/>
                </a:solidFill>
              </a:rPr>
              <a:t>对轮播图进行添加，删除功能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514975" y="2921635"/>
            <a:ext cx="62731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FFFFD2"/>
                </a:solidFill>
                <a:latin typeface="Berlin Sans FB Demi" panose="020E0802020502020306" pitchFamily="34" charset="0"/>
              </a:rPr>
              <a:t>项目演示</a:t>
            </a:r>
            <a:endParaRPr lang="zh-CN" altLang="en-US" sz="60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3" name="斜纹 12"/>
          <p:cNvSpPr/>
          <p:nvPr/>
        </p:nvSpPr>
        <p:spPr>
          <a:xfrm>
            <a:off x="0" y="0"/>
            <a:ext cx="6858000" cy="6858000"/>
          </a:xfrm>
          <a:prstGeom prst="diagStripe">
            <a:avLst/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/>
          <p:cNvSpPr/>
          <p:nvPr/>
        </p:nvSpPr>
        <p:spPr>
          <a:xfrm>
            <a:off x="3529819" y="-18758"/>
            <a:ext cx="3362179" cy="3362179"/>
          </a:xfrm>
          <a:prstGeom prst="diagStrip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TABLE_BEAUTIFY" val="smartTable{674ae46c-7b7d-4703-af14-fe47f1642634}"/>
  <p:tag name="TABLE_ENDDRAG_ORIGIN_RECT" val="817*300"/>
  <p:tag name="TABLE_ENDDRAG_RECT" val="49*153*817*30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WPS 演示</Application>
  <PresentationFormat>宽屏</PresentationFormat>
  <Paragraphs>82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Berlin Sans FB Demi</vt:lpstr>
      <vt:lpstr>Constantia</vt:lpstr>
      <vt:lpstr>Aharoni</vt:lpstr>
      <vt:lpstr>Yu Gothic UI Semibold</vt:lpstr>
      <vt:lpstr>Calibri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小王子</cp:lastModifiedBy>
  <cp:revision>24</cp:revision>
  <dcterms:created xsi:type="dcterms:W3CDTF">2019-05-29T18:55:00Z</dcterms:created>
  <dcterms:modified xsi:type="dcterms:W3CDTF">2022-01-02T02:28:27Z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KSOTemplateUUID">
    <vt:lpwstr>v1.0_mb_HpBlU2uGXyVO94xHcSR/Bw==</vt:lpwstr>
  </property>
  <property fmtid="{D5CDD505-2E9C-101B-9397-08002B2CF9AE}" pid="4" name="ICV">
    <vt:lpwstr>D40174F4E96243BBB055DCA4B246BA73</vt:lpwstr>
  </property>
</Properties>
</file>