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64" r:id="rId3"/>
    <p:sldId id="286" r:id="rId4"/>
    <p:sldId id="287" r:id="rId5"/>
    <p:sldId id="288" r:id="rId6"/>
    <p:sldId id="293" r:id="rId7"/>
    <p:sldId id="289" r:id="rId8"/>
    <p:sldId id="294" r:id="rId9"/>
    <p:sldId id="295" r:id="rId10"/>
    <p:sldId id="290" r:id="rId11"/>
    <p:sldId id="296" r:id="rId12"/>
    <p:sldId id="297" r:id="rId13"/>
    <p:sldId id="298" r:id="rId14"/>
    <p:sldId id="299" r:id="rId15"/>
    <p:sldId id="292" r:id="rId16"/>
  </p:sldIdLst>
  <p:sldSz cx="12188825" cy="6858000"/>
  <p:notesSz cx="6858000" cy="9144000"/>
  <p:custDataLst>
    <p:tags r:id="rId22"/>
  </p:custDataLst>
  <p:defaultText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9012ECD-51FC-41F1-AA8D-1B2483CD663E}"/>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280" autoAdjust="0"/>
  </p:normalViewPr>
  <p:slideViewPr>
    <p:cSldViewPr showGuides="1">
      <p:cViewPr varScale="1">
        <p:scale>
          <a:sx n="115" d="100"/>
          <a:sy n="115" d="100"/>
        </p:scale>
        <p:origin x="204" y="96"/>
      </p:cViewPr>
      <p:guideLst>
        <p:guide pos="3924"/>
        <p:guide orient="horz" pos="2160"/>
      </p:guideLst>
    </p:cSldViewPr>
  </p:slideViewPr>
  <p:notesTextViewPr>
    <p:cViewPr>
      <p:scale>
        <a:sx n="1" d="1"/>
        <a:sy n="1" d="1"/>
      </p:scale>
      <p:origin x="0" y="0"/>
    </p:cViewPr>
  </p:notesTextViewPr>
  <p:notesViewPr>
    <p:cSldViewPr>
      <p:cViewPr varScale="1">
        <p:scale>
          <a:sx n="75" d="100"/>
          <a:sy n="75" d="100"/>
        </p:scale>
        <p:origin x="2480" y="184"/>
      </p:cViewPr>
      <p:guideLst>
        <p:guide orient="horz" pos="2880"/>
        <p:guide pos="2207"/>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fld>
            <a:endParaRPr dirty="0">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fld>
            <a:endParaRPr dirty="0">
              <a:solidFill>
                <a:schemeClr val="tx2"/>
              </a:solidFill>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fld>
            <a:endParaRPr dirty="0"/>
          </a:p>
        </p:txBody>
      </p:sp>
    </p:spTree>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2"/>
        </a:solidFill>
        <a:latin typeface="+mn-lt"/>
        <a:ea typeface="+mn-ea"/>
        <a:cs typeface="+mn-cs"/>
      </a:defRPr>
    </a:lvl1pPr>
    <a:lvl2pPr marL="609600" algn="l" defTabSz="1218565" rtl="0" eaLnBrk="1" latinLnBrk="0" hangingPunct="1">
      <a:defRPr sz="1600" kern="1200">
        <a:solidFill>
          <a:schemeClr val="tx2"/>
        </a:solidFill>
        <a:latin typeface="+mn-lt"/>
        <a:ea typeface="+mn-ea"/>
        <a:cs typeface="+mn-cs"/>
      </a:defRPr>
    </a:lvl2pPr>
    <a:lvl3pPr marL="1219200" algn="l" defTabSz="1218565" rtl="0" eaLnBrk="1" latinLnBrk="0" hangingPunct="1">
      <a:defRPr sz="1600" kern="1200">
        <a:solidFill>
          <a:schemeClr val="tx2"/>
        </a:solidFill>
        <a:latin typeface="+mn-lt"/>
        <a:ea typeface="+mn-ea"/>
        <a:cs typeface="+mn-cs"/>
      </a:defRPr>
    </a:lvl3pPr>
    <a:lvl4pPr marL="1828165" algn="l" defTabSz="1218565" rtl="0" eaLnBrk="1" latinLnBrk="0" hangingPunct="1">
      <a:defRPr sz="1600" kern="1200">
        <a:solidFill>
          <a:schemeClr val="tx2"/>
        </a:solidFill>
        <a:latin typeface="+mn-lt"/>
        <a:ea typeface="+mn-ea"/>
        <a:cs typeface="+mn-cs"/>
      </a:defRPr>
    </a:lvl4pPr>
    <a:lvl5pPr marL="2437765" algn="l" defTabSz="1218565" rtl="0" eaLnBrk="1" latinLnBrk="0" hangingPunct="1">
      <a:defRPr sz="1600" kern="1200">
        <a:solidFill>
          <a:schemeClr val="tx2"/>
        </a:solidFill>
        <a:latin typeface="+mn-lt"/>
        <a:ea typeface="+mn-ea"/>
        <a:cs typeface="+mn-cs"/>
      </a:defRPr>
    </a:lvl5pPr>
    <a:lvl6pPr marL="3047365" algn="l" defTabSz="1218565" rtl="0" eaLnBrk="1" latinLnBrk="0" hangingPunct="1">
      <a:defRPr sz="1600" kern="1200">
        <a:solidFill>
          <a:schemeClr val="tx1"/>
        </a:solidFill>
        <a:latin typeface="+mn-lt"/>
        <a:ea typeface="+mn-ea"/>
        <a:cs typeface="+mn-cs"/>
      </a:defRPr>
    </a:lvl6pPr>
    <a:lvl7pPr marL="3656965" algn="l" defTabSz="1218565" rtl="0" eaLnBrk="1" latinLnBrk="0" hangingPunct="1">
      <a:defRPr sz="1600" kern="1200">
        <a:solidFill>
          <a:schemeClr val="tx1"/>
        </a:solidFill>
        <a:latin typeface="+mn-lt"/>
        <a:ea typeface="+mn-ea"/>
        <a:cs typeface="+mn-cs"/>
      </a:defRPr>
    </a:lvl7pPr>
    <a:lvl8pPr marL="4266565" algn="l" defTabSz="1218565" rtl="0" eaLnBrk="1" latinLnBrk="0" hangingPunct="1">
      <a:defRPr sz="1600" kern="1200">
        <a:solidFill>
          <a:schemeClr val="tx1"/>
        </a:solidFill>
        <a:latin typeface="+mn-lt"/>
        <a:ea typeface="+mn-ea"/>
        <a:cs typeface="+mn-cs"/>
      </a:defRPr>
    </a:lvl8pPr>
    <a:lvl9pPr marL="4876165"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zh-CN" altLang="en-US" smtClean="0"/>
              <a:t>单击此处编辑母版标题样式</a:t>
            </a:r>
            <a:endParaRPr lang="zh-CN" altLang="en-US" smtClean="0"/>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zh-CN" altLang="en-US" smtClean="0"/>
              <a:t>单击此处编辑母版副标题样式</a:t>
            </a:r>
            <a:endParaRPr lang="zh-CN" altLang="en-US" smtClean="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smtClean="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smtClean="0"/>
          </a:p>
        </p:txBody>
      </p:sp>
      <p:sp>
        <p:nvSpPr>
          <p:cNvPr id="4" name="Date Placeholder 3"/>
          <p:cNvSpPr>
            <a:spLocks noGrp="1"/>
          </p:cNvSpPr>
          <p:nvPr>
            <p:ph type="dt" sz="half" idx="10"/>
          </p:nvPr>
        </p:nvSpPr>
        <p:spPr/>
        <p:txBody>
          <a:bodyPr/>
          <a:lstStyle/>
          <a:p>
            <a:fld id="{7AECB6C2-1084-4AED-A74A-DF028B0094EA}" type="datetimeFigureOut">
              <a:rPr lang="en-US"/>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591C5AD9-787D-40FA-8A4D-16A055B9AF81}" type="slidenum">
              <a:rPr/>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zh-CN" altLang="en-US" smtClean="0"/>
              <a:t>单击此处编辑母版标题样式</a:t>
            </a:r>
            <a:endParaRPr lang="zh-CN" altLang="en-US" smtClean="0"/>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smtClean="0"/>
          </a:p>
        </p:txBody>
      </p:sp>
      <p:sp>
        <p:nvSpPr>
          <p:cNvPr id="4" name="Date Placeholder 3"/>
          <p:cNvSpPr>
            <a:spLocks noGrp="1"/>
          </p:cNvSpPr>
          <p:nvPr>
            <p:ph type="dt" sz="half" idx="10"/>
          </p:nvPr>
        </p:nvSpPr>
        <p:spPr/>
        <p:txBody>
          <a:bodyPr/>
          <a:lstStyle/>
          <a:p>
            <a:fld id="{7AECB6C2-1084-4AED-A74A-DF028B0094EA}" type="datetimeFigureOut">
              <a:rPr lang="en-US"/>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591C5AD9-787D-40FA-8A4D-16A055B9AF81}" type="slidenum">
              <a:rPr/>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smtClean="0"/>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smtClean="0"/>
          </a:p>
        </p:txBody>
      </p:sp>
      <p:sp>
        <p:nvSpPr>
          <p:cNvPr id="4" name="Date Placeholder 3"/>
          <p:cNvSpPr>
            <a:spLocks noGrp="1"/>
          </p:cNvSpPr>
          <p:nvPr>
            <p:ph type="dt" sz="half" idx="10"/>
          </p:nvPr>
        </p:nvSpPr>
        <p:spPr/>
        <p:txBody>
          <a:bodyPr/>
          <a:lstStyle/>
          <a:p>
            <a:fld id="{8B5A30F4-0B4E-4E4B-BC36-C30CD13F4E17}" type="datetimeFigureOut">
              <a:rPr lang="en-US"/>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DA60BA0E-20D0-4E7C-B286-26C960A6788F}" type="slidenum">
              <a:rPr/>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zh-CN" altLang="en-US" smtClean="0"/>
              <a:t>单击此处编辑母版标题样式</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zh-CN" altLang="en-US" smtClean="0"/>
              <a:t>单击此处编辑母版文本样式</a:t>
            </a:r>
            <a:endParaRPr lang="zh-CN" altLang="en-US" smtClean="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smtClean="0"/>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045">
              <a:defRPr sz="1800"/>
            </a:lvl5pPr>
            <a:lvl6pPr marL="1706880" indent="0">
              <a:buNone/>
              <a:defRPr sz="1800"/>
            </a:lvl6pPr>
            <a:lvl7pPr marL="2011045">
              <a:defRPr sz="1800"/>
            </a:lvl7pPr>
            <a:lvl8pPr marL="2011045">
              <a:defRPr sz="1800"/>
            </a:lvl8pPr>
            <a:lvl9pPr marL="2011045">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smtClean="0"/>
          </a:p>
        </p:txBody>
      </p:sp>
      <p:sp>
        <p:nvSpPr>
          <p:cNvPr id="5" name="Date Placeholder 4"/>
          <p:cNvSpPr>
            <a:spLocks noGrp="1"/>
          </p:cNvSpPr>
          <p:nvPr>
            <p:ph type="dt" sz="half" idx="10"/>
          </p:nvPr>
        </p:nvSpPr>
        <p:spPr/>
        <p:txBody>
          <a:bodyPr/>
          <a:lstStyle/>
          <a:p>
            <a:fld id="{2DD204D1-F9BD-4643-8480-6EA41EB484F1}" type="datetimeFigureOut">
              <a:rPr lang="en-US"/>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EB37DED6-D4C7-42EE-AB49-D2E39E64FDE4}" type="slidenum">
              <a:rPr/>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zh-CN" altLang="en-US" smtClean="0"/>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smtClean="0"/>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smtClean="0"/>
          </a:p>
        </p:txBody>
      </p:sp>
      <p:sp>
        <p:nvSpPr>
          <p:cNvPr id="7" name="Date Placeholder 6"/>
          <p:cNvSpPr>
            <a:spLocks noGrp="1"/>
          </p:cNvSpPr>
          <p:nvPr>
            <p:ph type="dt" sz="half" idx="10"/>
          </p:nvPr>
        </p:nvSpPr>
        <p:spPr/>
        <p:txBody>
          <a:bodyPr/>
          <a:lstStyle/>
          <a:p>
            <a:fld id="{2DD204D1-F9BD-4643-8480-6EA41EB484F1}" type="datetimeFigureOut">
              <a:rPr lang="en-US"/>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EB37DED6-D4C7-42EE-AB49-D2E39E64FDE4}" type="slidenum">
              <a:rPr/>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smtClean="0"/>
          </a:p>
        </p:txBody>
      </p:sp>
      <p:sp>
        <p:nvSpPr>
          <p:cNvPr id="3" name="Date Placeholder 2"/>
          <p:cNvSpPr>
            <a:spLocks noGrp="1"/>
          </p:cNvSpPr>
          <p:nvPr>
            <p:ph type="dt" sz="half" idx="10"/>
          </p:nvPr>
        </p:nvSpPr>
        <p:spPr/>
        <p:txBody>
          <a:bodyPr/>
          <a:lstStyle/>
          <a:p>
            <a:fld id="{2DD204D1-F9BD-4643-8480-6EA41EB484F1}" type="datetimeFigureOut">
              <a:rPr lang="en-US"/>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EB37DED6-D4C7-42EE-AB49-D2E39E64FDE4}" type="slidenum">
              <a:rPr/>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EB37DED6-D4C7-42EE-AB49-D2E39E64FDE4}" type="slidenum">
              <a:rPr/>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zh-CN" altLang="en-US" smtClean="0"/>
              <a:t>单击此处编辑母版标题样式</a:t>
            </a:r>
            <a:endParaRPr lang="zh-CN" altLang="en-US" smtClean="0"/>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zh-CN" altLang="en-US" smtClean="0"/>
              <a:t>单击此处编辑母版文本样式</a:t>
            </a:r>
            <a:endParaRPr lang="zh-CN" altLang="en-US" smtClean="0"/>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smtClean="0"/>
          </a:p>
        </p:txBody>
      </p:sp>
      <p:sp>
        <p:nvSpPr>
          <p:cNvPr id="5" name="Date Placeholder 4"/>
          <p:cNvSpPr>
            <a:spLocks noGrp="1"/>
          </p:cNvSpPr>
          <p:nvPr>
            <p:ph type="dt" sz="half" idx="10"/>
          </p:nvPr>
        </p:nvSpPr>
        <p:spPr/>
        <p:txBody>
          <a:bodyPr/>
          <a:lstStyle/>
          <a:p>
            <a:fld id="{126BF754-515F-40B9-8D24-D54D5825B3D0}" type="datetimeFigureOut">
              <a:rPr lang="en-US"/>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2DFBB78A-01B4-41F2-96B0-677A4A282832}" type="slidenum">
              <a:rPr/>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zh-CN" altLang="en-US" smtClean="0"/>
              <a:t>单击此处编辑母版标题样式</a:t>
            </a:r>
            <a:endParaRPr lang="zh-CN" altLang="en-US" smtClean="0"/>
          </a:p>
        </p:txBody>
      </p:sp>
      <p:sp>
        <p:nvSpPr>
          <p:cNvPr id="3" name="Picture Placeholder 2" descr="An empty placeholder to add an image. Click on the placeholder and select the image that you wish to add."/>
          <p:cNvSpPr>
            <a:spLocks noGrp="1"/>
          </p:cNvSpPr>
          <p:nvPr>
            <p:ph type="pic" idx="1" hasCustomPrompt="1"/>
          </p:nvPr>
        </p:nvSpPr>
        <p:spPr>
          <a:xfrm>
            <a:off x="2437765" y="279401"/>
            <a:ext cx="7313295" cy="4448175"/>
          </a:xfrm>
        </p:spPr>
        <p:txBody>
          <a:bodyPr>
            <a:normAutofit/>
          </a:bodyPr>
          <a:lstStyle>
            <a:lvl1pPr marL="0" indent="0">
              <a:buNone/>
              <a:defRPr sz="2800"/>
            </a:lvl1pPr>
            <a:lvl2pPr marL="609600" indent="0">
              <a:buNone/>
              <a:defRPr sz="37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r>
              <a:rPr lang="zh-CN" altLang="en-US" smtClean="0"/>
              <a:t>将图片拖动到占位符，或单击添加图标</a:t>
            </a:r>
            <a:endParaRPr dirty="0"/>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26BF754-515F-40B9-8D24-D54D5825B3D0}" type="datetimeFigureOut">
              <a:rPr lang="en-US"/>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2DFBB78A-01B4-41F2-96B0-677A4A282832}" type="slidenum">
              <a:rPr/>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zh-CN" altLang="en-US" smtClean="0"/>
              <a:t>单击此处编辑母版标题样式</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fld>
            <a:endParaRPr lang="en-US" dirty="0"/>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1218565" rtl="0" eaLnBrk="1" latinLnBrk="0" hangingPunct="1">
        <a:lnSpc>
          <a:spcPct val="85000"/>
        </a:lnSpc>
        <a:spcBef>
          <a:spcPct val="0"/>
        </a:spcBef>
        <a:buNone/>
        <a:defRPr sz="4400" kern="1200" cap="none" baseline="0">
          <a:solidFill>
            <a:schemeClr val="tx1"/>
          </a:solidFill>
          <a:latin typeface="+mj-lt"/>
          <a:ea typeface="+mj-ea"/>
          <a:cs typeface="+mj-cs"/>
        </a:defRPr>
      </a:lvl1pPr>
    </p:titleStyle>
    <p:bodyStyle>
      <a:lvl1pPr marL="304800" indent="-304800" algn="l" defTabSz="1218565" rtl="0" eaLnBrk="1" latinLnBrk="0" hangingPunct="1">
        <a:lnSpc>
          <a:spcPct val="95000"/>
        </a:lnSpc>
        <a:spcBef>
          <a:spcPts val="1865"/>
        </a:spcBef>
        <a:buSzPct val="100000"/>
        <a:buFont typeface="Arial" panose="020B0604020202020204" pitchFamily="34" charset="0"/>
        <a:buChar char="•"/>
        <a:defRPr sz="2400" kern="1200">
          <a:solidFill>
            <a:schemeClr val="tx1"/>
          </a:solidFill>
          <a:latin typeface="+mn-lt"/>
          <a:ea typeface="+mn-ea"/>
          <a:cs typeface="+mn-cs"/>
        </a:defRPr>
      </a:lvl1pPr>
      <a:lvl2pPr marL="731520" indent="-304800" algn="l" defTabSz="1218565" rtl="0" eaLnBrk="1" latinLnBrk="0" hangingPunct="1">
        <a:lnSpc>
          <a:spcPct val="95000"/>
        </a:lnSpc>
        <a:spcBef>
          <a:spcPts val="1065"/>
        </a:spcBef>
        <a:buSzPct val="100000"/>
        <a:buFont typeface="Century Gothic" pitchFamily="34" charset="0"/>
        <a:buChar char="–"/>
        <a:defRPr sz="2000" kern="1200">
          <a:solidFill>
            <a:schemeClr val="tx1"/>
          </a:solidFill>
          <a:latin typeface="+mn-lt"/>
          <a:ea typeface="+mn-ea"/>
          <a:cs typeface="+mn-cs"/>
        </a:defRPr>
      </a:lvl2pPr>
      <a:lvl3pPr marL="1158240" indent="-304800" algn="l" defTabSz="1218565" rtl="0" eaLnBrk="1" latinLnBrk="0" hangingPunct="1">
        <a:lnSpc>
          <a:spcPct val="95000"/>
        </a:lnSpc>
        <a:spcBef>
          <a:spcPts val="1065"/>
        </a:spcBef>
        <a:buSzPct val="100000"/>
        <a:buFont typeface="Century Gothic" pitchFamily="34" charset="0"/>
        <a:buChar char="–"/>
        <a:defRPr sz="1800" kern="1200">
          <a:solidFill>
            <a:schemeClr val="tx1"/>
          </a:solidFill>
          <a:latin typeface="+mn-lt"/>
          <a:ea typeface="+mn-ea"/>
          <a:cs typeface="+mn-cs"/>
        </a:defRPr>
      </a:lvl3pPr>
      <a:lvl4pPr marL="1584960" indent="-304800" algn="l" defTabSz="1218565" rtl="0" eaLnBrk="1" latinLnBrk="0" hangingPunct="1">
        <a:lnSpc>
          <a:spcPct val="95000"/>
        </a:lnSpc>
        <a:spcBef>
          <a:spcPts val="1065"/>
        </a:spcBef>
        <a:buSzPct val="100000"/>
        <a:buFont typeface="Century Gothic" pitchFamily="34" charset="0"/>
        <a:buChar char="–"/>
        <a:defRPr sz="1800" kern="1200">
          <a:solidFill>
            <a:schemeClr val="tx1"/>
          </a:solidFill>
          <a:latin typeface="+mn-lt"/>
          <a:ea typeface="+mn-ea"/>
          <a:cs typeface="+mn-cs"/>
        </a:defRPr>
      </a:lvl4pPr>
      <a:lvl5pPr marL="2011045" indent="-304800" algn="l" defTabSz="1218565" rtl="0" eaLnBrk="1" latinLnBrk="0" hangingPunct="1">
        <a:lnSpc>
          <a:spcPct val="95000"/>
        </a:lnSpc>
        <a:spcBef>
          <a:spcPts val="1065"/>
        </a:spcBef>
        <a:buSzPct val="100000"/>
        <a:buFont typeface="Century Gothic" pitchFamily="34" charset="0"/>
        <a:buChar char="–"/>
        <a:defRPr sz="1800" kern="1200">
          <a:solidFill>
            <a:schemeClr val="tx1"/>
          </a:solidFill>
          <a:latin typeface="+mn-lt"/>
          <a:ea typeface="+mn-ea"/>
          <a:cs typeface="+mn-cs"/>
        </a:defRPr>
      </a:lvl5pPr>
      <a:lvl6pPr marL="2437765" indent="-304800" algn="l" defTabSz="1218565" rtl="0" eaLnBrk="1" latinLnBrk="0" hangingPunct="1">
        <a:lnSpc>
          <a:spcPct val="95000"/>
        </a:lnSpc>
        <a:spcBef>
          <a:spcPts val="1065"/>
        </a:spcBef>
        <a:buSzPct val="90000"/>
        <a:buFont typeface="Century Gothic" pitchFamily="34" charset="0"/>
        <a:buChar char="–"/>
        <a:defRPr sz="1800" kern="1200">
          <a:solidFill>
            <a:schemeClr val="tx1"/>
          </a:solidFill>
          <a:latin typeface="+mn-lt"/>
          <a:ea typeface="+mn-ea"/>
          <a:cs typeface="+mn-cs"/>
        </a:defRPr>
      </a:lvl6pPr>
      <a:lvl7pPr marL="2864485" indent="-304800" algn="l" defTabSz="1218565" rtl="0" eaLnBrk="1" latinLnBrk="0" hangingPunct="1">
        <a:lnSpc>
          <a:spcPct val="95000"/>
        </a:lnSpc>
        <a:spcBef>
          <a:spcPts val="1065"/>
        </a:spcBef>
        <a:buSzPct val="90000"/>
        <a:buFont typeface="Century Gothic" pitchFamily="34" charset="0"/>
        <a:buChar char="–"/>
        <a:defRPr sz="1800" kern="1200">
          <a:solidFill>
            <a:schemeClr val="tx1"/>
          </a:solidFill>
          <a:latin typeface="+mn-lt"/>
          <a:ea typeface="+mn-ea"/>
          <a:cs typeface="+mn-cs"/>
        </a:defRPr>
      </a:lvl7pPr>
      <a:lvl8pPr marL="3291205" indent="-304800" algn="l" defTabSz="1218565" rtl="0" eaLnBrk="1" latinLnBrk="0" hangingPunct="1">
        <a:lnSpc>
          <a:spcPct val="95000"/>
        </a:lnSpc>
        <a:spcBef>
          <a:spcPts val="1065"/>
        </a:spcBef>
        <a:buSzPct val="90000"/>
        <a:buFont typeface="Century Gothic" pitchFamily="34" charset="0"/>
        <a:buChar char="–"/>
        <a:defRPr sz="1800" kern="1200">
          <a:solidFill>
            <a:schemeClr val="tx1"/>
          </a:solidFill>
          <a:latin typeface="+mn-lt"/>
          <a:ea typeface="+mn-ea"/>
          <a:cs typeface="+mn-cs"/>
        </a:defRPr>
      </a:lvl8pPr>
      <a:lvl9pPr marL="3778885" indent="-304800" algn="l" defTabSz="1218565" rtl="0" eaLnBrk="1" latinLnBrk="0" hangingPunct="1">
        <a:lnSpc>
          <a:spcPct val="95000"/>
        </a:lnSpc>
        <a:spcBef>
          <a:spcPts val="1065"/>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7880" y="2702560"/>
            <a:ext cx="10100945" cy="1453515"/>
          </a:xfrm>
        </p:spPr>
        <p:txBody>
          <a:bodyPr/>
          <a:lstStyle/>
          <a:p>
            <a:pPr algn="r"/>
            <a:r>
              <a:rPr lang="zh-CN" altLang="en-US" sz="2800" dirty="0" err="1" smtClean="0"/>
              <a:t>论文《An Attentive Survey of Attention Models</a:t>
            </a:r>
            <a:r>
              <a:rPr lang="zh-CN" altLang="en-US" sz="3200" dirty="0" err="1" smtClean="0"/>
              <a:t>》</a:t>
            </a:r>
            <a:endParaRPr lang="zh-CN" altLang="en-US" sz="3200" dirty="0" err="1" smtClean="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931275" y="0"/>
            <a:ext cx="325755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副标题 3"/>
          <p:cNvSpPr/>
          <p:nvPr>
            <p:ph type="subTitle" idx="1"/>
          </p:nvPr>
        </p:nvSpPr>
        <p:spPr/>
        <p:txBody>
          <a:bodyPr/>
          <a:p>
            <a:pPr algn="r"/>
            <a:r>
              <a:rPr lang="zh-CN" altLang="en-US" sz="2400"/>
              <a:t>丁锋</a:t>
            </a:r>
            <a:endParaRPr lang="zh-CN" altLang="en-US" sz="2400"/>
          </a:p>
          <a:p>
            <a:pPr algn="r"/>
            <a:r>
              <a:rPr lang="en-US" altLang="zh-CN" sz="2400"/>
              <a:t>2019.05.17</a:t>
            </a:r>
            <a:endParaRPr lang="en-US" altLang="zh-CN" sz="2400"/>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2"/>
          <p:cNvPicPr>
            <a:picLocks noChangeAspect="1" noChangeArrowheads="1"/>
          </p:cNvPicPr>
          <p:nvPr/>
        </p:nvPicPr>
        <p:blipFill>
          <a:blip r:embed="rId1" cstate="print"/>
          <a:srcRect/>
          <a:stretch>
            <a:fillRect/>
          </a:stretch>
        </p:blipFill>
        <p:spPr bwMode="auto">
          <a:xfrm>
            <a:off x="9620733" y="27901"/>
            <a:ext cx="2569026" cy="1276418"/>
          </a:xfrm>
          <a:prstGeom prst="rect">
            <a:avLst/>
          </a:prstGeom>
          <a:ln>
            <a:noFill/>
          </a:ln>
          <a:effectLst>
            <a:softEdge rad="112500"/>
          </a:effectLst>
        </p:spPr>
      </p:pic>
      <p:sp>
        <p:nvSpPr>
          <p:cNvPr id="2" name="Title 1"/>
          <p:cNvSpPr>
            <a:spLocks noGrp="1"/>
          </p:cNvSpPr>
          <p:nvPr>
            <p:ph type="title"/>
          </p:nvPr>
        </p:nvSpPr>
        <p:spPr>
          <a:xfrm>
            <a:off x="109220" y="123825"/>
            <a:ext cx="10157460" cy="703580"/>
          </a:xfrm>
        </p:spPr>
        <p:txBody>
          <a:bodyPr/>
          <a:lstStyle/>
          <a:p>
            <a:r>
              <a:rPr lang="zh-CN" altLang="en-US" sz="2400" b="1">
                <a:sym typeface="+mn-ea"/>
              </a:rPr>
              <a:t>根据位置的数量：</a:t>
            </a:r>
            <a:r>
              <a:rPr lang="en-US" altLang="zh-CN" sz="2400" b="1">
                <a:sym typeface="+mn-ea"/>
              </a:rPr>
              <a:t>soft,hard,local,global-Attention</a:t>
            </a:r>
            <a:endParaRPr lang="en-US" altLang="zh-CN" sz="2400" b="1">
              <a:sym typeface="+mn-ea"/>
            </a:endParaRPr>
          </a:p>
        </p:txBody>
      </p:sp>
      <p:sp>
        <p:nvSpPr>
          <p:cNvPr id="4" name="文本框 3"/>
          <p:cNvSpPr txBox="1"/>
          <p:nvPr/>
        </p:nvSpPr>
        <p:spPr>
          <a:xfrm>
            <a:off x="267335" y="1304290"/>
            <a:ext cx="11922760" cy="5631180"/>
          </a:xfrm>
          <a:prstGeom prst="rect">
            <a:avLst/>
          </a:prstGeom>
          <a:noFill/>
        </p:spPr>
        <p:txBody>
          <a:bodyPr wrap="square" rtlCol="0">
            <a:spAutoFit/>
          </a:bodyPr>
          <a:p>
            <a:r>
              <a:rPr lang="zh-CN" altLang="en-US"/>
              <a:t>（</a:t>
            </a:r>
            <a:r>
              <a:rPr lang="en-US" altLang="zh-CN"/>
              <a:t>1</a:t>
            </a:r>
            <a:r>
              <a:rPr lang="zh-CN" altLang="en-US"/>
              <a:t>）</a:t>
            </a:r>
            <a:r>
              <a:rPr lang="en-US" altLang="zh-CN" b="1"/>
              <a:t>hard</a:t>
            </a:r>
            <a:r>
              <a:rPr lang="en-US" altLang="zh-CN" b="1"/>
              <a:t> Attention:</a:t>
            </a:r>
            <a:endParaRPr lang="en-US" altLang="zh-CN"/>
          </a:p>
          <a:p>
            <a:r>
              <a:rPr lang="en-US" altLang="zh-CN"/>
              <a:t>	根据输入序列中</a:t>
            </a:r>
            <a:r>
              <a:rPr lang="en-US" altLang="zh-CN" u="sng"/>
              <a:t>随机采样的隐藏状态</a:t>
            </a:r>
            <a:r>
              <a:rPr lang="zh-CN" altLang="en-US" u="sng"/>
              <a:t>构建</a:t>
            </a:r>
            <a:r>
              <a:rPr lang="en-US" altLang="zh-CN"/>
              <a:t>上下文向量，这是使用由注意权重参数化的多因素分布来完成的</a:t>
            </a:r>
            <a:endParaRPr lang="en-US" altLang="zh-CN"/>
          </a:p>
          <a:p>
            <a:endParaRPr lang="en-US" altLang="zh-CN"/>
          </a:p>
          <a:p>
            <a:r>
              <a:rPr lang="en-US" altLang="zh-CN"/>
              <a:t> </a:t>
            </a:r>
            <a:r>
              <a:rPr lang="zh-CN" altLang="en-US"/>
              <a:t>（</a:t>
            </a:r>
            <a:r>
              <a:rPr lang="en-US" altLang="zh-CN"/>
              <a:t>2</a:t>
            </a:r>
            <a:r>
              <a:rPr lang="zh-CN" altLang="en-US"/>
              <a:t>）</a:t>
            </a:r>
            <a:r>
              <a:rPr lang="en-US" altLang="zh-CN" b="1"/>
              <a:t>soft </a:t>
            </a:r>
            <a:r>
              <a:rPr lang="en-US" altLang="zh-CN" b="1"/>
              <a:t>Attention</a:t>
            </a:r>
            <a:r>
              <a:rPr lang="zh-CN" altLang="en-US" b="1"/>
              <a:t>：</a:t>
            </a:r>
            <a:endParaRPr lang="zh-CN" altLang="en-US" b="1"/>
          </a:p>
          <a:p>
            <a:r>
              <a:rPr lang="en-US" altLang="zh-CN"/>
              <a:t>	</a:t>
            </a:r>
            <a:r>
              <a:t>它使用输入序列的</a:t>
            </a:r>
            <a:r>
              <a:rPr u="sng"/>
              <a:t>所有隐藏状态的加权平均</a:t>
            </a:r>
            <a:r>
              <a:t>来构建上下文向量</a:t>
            </a:r>
          </a:p>
          <a:p/>
          <a:p>
            <a:r>
              <a:rPr lang="zh-CN" altLang="en-US"/>
              <a:t> （</a:t>
            </a:r>
            <a:r>
              <a:rPr lang="en-US" altLang="zh-CN"/>
              <a:t>3</a:t>
            </a:r>
            <a:r>
              <a:rPr lang="zh-CN" altLang="en-US"/>
              <a:t>）</a:t>
            </a:r>
            <a:r>
              <a:rPr lang="en-US" altLang="zh-CN" b="1"/>
              <a:t>local-At</a:t>
            </a:r>
            <a:r>
              <a:rPr lang="en-US" altLang="zh-CN" b="1"/>
              <a:t>tention</a:t>
            </a:r>
            <a:r>
              <a:rPr lang="zh-CN" altLang="en-US" b="1"/>
              <a:t>局部注意力</a:t>
            </a:r>
            <a:r>
              <a:rPr lang="en-US" altLang="zh-CN"/>
              <a:t>:</a:t>
            </a:r>
            <a:r>
              <a:rPr lang="zh-CN" altLang="en-US"/>
              <a:t>介于 Hard，soft之间</a:t>
            </a:r>
            <a:endParaRPr lang="zh-CN" altLang="en-US"/>
          </a:p>
          <a:p>
            <a:r>
              <a:rPr lang="en-US" altLang="zh-CN"/>
              <a:t>	</a:t>
            </a:r>
            <a:r>
              <a:t>首先检测输入序列中的注意点或位置，并在该位置周围选择一个窗口以创建局部</a:t>
            </a:r>
            <a:r>
              <a:rPr lang="en-US"/>
              <a:t>soft-attention</a:t>
            </a:r>
            <a:r>
              <a:t>。</a:t>
            </a:r>
          </a:p>
          <a:p/>
          <a:p>
            <a:r>
              <a:rPr lang="zh-CN" altLang="en-US">
                <a:sym typeface="+mn-ea"/>
              </a:rPr>
              <a:t>（</a:t>
            </a:r>
            <a:r>
              <a:rPr lang="en-US" altLang="zh-CN">
                <a:sym typeface="+mn-ea"/>
              </a:rPr>
              <a:t>4</a:t>
            </a:r>
            <a:r>
              <a:rPr lang="zh-CN" altLang="en-US">
                <a:sym typeface="+mn-ea"/>
              </a:rPr>
              <a:t>）</a:t>
            </a:r>
            <a:r>
              <a:rPr lang="en-US" altLang="zh-CN" b="1">
                <a:sym typeface="+mn-ea"/>
              </a:rPr>
              <a:t>global A</a:t>
            </a:r>
            <a:r>
              <a:rPr lang="en-US" altLang="zh-CN" b="1">
                <a:sym typeface="+mn-ea"/>
              </a:rPr>
              <a:t>ttention</a:t>
            </a:r>
            <a:r>
              <a:rPr lang="zh-CN" altLang="en-US" b="1">
                <a:sym typeface="+mn-ea"/>
              </a:rPr>
              <a:t>：</a:t>
            </a:r>
            <a:endParaRPr lang="zh-CN" altLang="en-US" b="1"/>
          </a:p>
          <a:p>
            <a:r>
              <a:rPr lang="en-US" altLang="zh-CN">
                <a:sym typeface="+mn-ea"/>
              </a:rPr>
              <a:t>	</a:t>
            </a:r>
            <a:r>
              <a:rPr lang="zh-CN" altLang="en-US">
                <a:sym typeface="+mn-ea"/>
              </a:rPr>
              <a:t>类似</a:t>
            </a:r>
            <a:r>
              <a:rPr lang="en-US" altLang="zh-CN">
                <a:sym typeface="+mn-ea"/>
              </a:rPr>
              <a:t>soft-attention</a:t>
            </a:r>
            <a:endParaRPr>
              <a:sym typeface="+mn-ea"/>
            </a:endParaRPr>
          </a:p>
          <a:p/>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2"/>
          <p:cNvPicPr>
            <a:picLocks noChangeAspect="1" noChangeArrowheads="1"/>
          </p:cNvPicPr>
          <p:nvPr/>
        </p:nvPicPr>
        <p:blipFill>
          <a:blip r:embed="rId1" cstate="print"/>
          <a:srcRect/>
          <a:stretch>
            <a:fillRect/>
          </a:stretch>
        </p:blipFill>
        <p:spPr bwMode="auto">
          <a:xfrm>
            <a:off x="9620733" y="27901"/>
            <a:ext cx="2569026" cy="1276418"/>
          </a:xfrm>
          <a:prstGeom prst="rect">
            <a:avLst/>
          </a:prstGeom>
          <a:ln>
            <a:noFill/>
          </a:ln>
          <a:effectLst>
            <a:softEdge rad="112500"/>
          </a:effectLst>
        </p:spPr>
      </p:pic>
      <p:sp>
        <p:nvSpPr>
          <p:cNvPr id="2" name="Title 1"/>
          <p:cNvSpPr>
            <a:spLocks noGrp="1"/>
          </p:cNvSpPr>
          <p:nvPr>
            <p:ph type="title"/>
          </p:nvPr>
        </p:nvSpPr>
        <p:spPr>
          <a:xfrm>
            <a:off x="109220" y="123825"/>
            <a:ext cx="10157460" cy="703580"/>
          </a:xfrm>
        </p:spPr>
        <p:txBody>
          <a:bodyPr>
            <a:normAutofit/>
          </a:bodyPr>
          <a:lstStyle/>
          <a:p>
            <a:r>
              <a:rPr lang="zh-CN" altLang="en-US" sz="2400" b="1">
                <a:sym typeface="+mn-ea"/>
              </a:rPr>
              <a:t>根据Number of representations：</a:t>
            </a:r>
            <a:endParaRPr lang="en-US" altLang="zh-CN" sz="2400" b="1">
              <a:sym typeface="+mn-ea"/>
            </a:endParaRPr>
          </a:p>
        </p:txBody>
      </p:sp>
      <p:sp>
        <p:nvSpPr>
          <p:cNvPr id="3" name="文本框 2"/>
          <p:cNvSpPr txBox="1"/>
          <p:nvPr/>
        </p:nvSpPr>
        <p:spPr>
          <a:xfrm>
            <a:off x="109220" y="1304290"/>
            <a:ext cx="11833225" cy="2306955"/>
          </a:xfrm>
          <a:prstGeom prst="rect">
            <a:avLst/>
          </a:prstGeom>
          <a:noFill/>
        </p:spPr>
        <p:txBody>
          <a:bodyPr wrap="square" rtlCol="0">
            <a:spAutoFit/>
          </a:bodyPr>
          <a:p>
            <a:r>
              <a:rPr lang="zh-CN" altLang="en-US"/>
              <a:t>思想：</a:t>
            </a:r>
            <a:endParaRPr lang="zh-CN" altLang="en-US"/>
          </a:p>
          <a:p>
            <a:r>
              <a:rPr lang="zh-CN" altLang="en-US"/>
              <a:t>     一般来说，很多应用中使用了输入序列的单一特征表示。在某些场景中，使用输入的一个特征表示可能不足以完成下游任务，使用AM对多个特征表示组合成更好表示</a:t>
            </a:r>
            <a:endParaRPr lang="zh-CN" altLang="en-US"/>
          </a:p>
          <a:p>
            <a:r>
              <a:rPr lang="zh-CN" altLang="en-US"/>
              <a:t>     注意力可以用于</a:t>
            </a:r>
            <a:r>
              <a:rPr lang="zh-CN" altLang="en-US">
                <a:sym typeface="+mn-ea"/>
              </a:rPr>
              <a:t>确定下游任务输入的多个表示的相关性，</a:t>
            </a:r>
            <a:r>
              <a:rPr lang="zh-CN" altLang="en-US"/>
              <a:t>为这些不同的表示分配重要权重，这可以确定最相关的方面，忽略输入中的噪声和冗余。</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20" y="123825"/>
            <a:ext cx="10157460" cy="703580"/>
          </a:xfrm>
        </p:spPr>
        <p:txBody>
          <a:bodyPr/>
          <a:lstStyle/>
          <a:p>
            <a:r>
              <a:rPr lang="en-US" altLang="zh-CN" sz="2400"/>
              <a:t>Section4    </a:t>
            </a:r>
            <a:r>
              <a:rPr lang="zh-CN" altLang="en-US" sz="2400"/>
              <a:t>与</a:t>
            </a:r>
            <a:r>
              <a:rPr lang="en-US" altLang="zh-CN" sz="2400"/>
              <a:t>Attention</a:t>
            </a:r>
            <a:r>
              <a:rPr lang="zh-CN" altLang="en-US" sz="2400"/>
              <a:t>结合的典型神经网络架构</a:t>
            </a:r>
            <a:endParaRPr lang="zh-CN" altLang="en-US" sz="2400"/>
          </a:p>
        </p:txBody>
      </p:sp>
      <p:pic>
        <p:nvPicPr>
          <p:cNvPr id="6" name="Picture 12"/>
          <p:cNvPicPr>
            <a:picLocks noChangeAspect="1" noChangeArrowheads="1"/>
          </p:cNvPicPr>
          <p:nvPr/>
        </p:nvPicPr>
        <p:blipFill>
          <a:blip r:embed="rId1" cstate="print"/>
          <a:srcRect/>
          <a:stretch>
            <a:fillRect/>
          </a:stretch>
        </p:blipFill>
        <p:spPr bwMode="auto">
          <a:xfrm>
            <a:off x="9620733" y="27901"/>
            <a:ext cx="2569026" cy="1276418"/>
          </a:xfrm>
          <a:prstGeom prst="rect">
            <a:avLst/>
          </a:prstGeom>
          <a:ln>
            <a:noFill/>
          </a:ln>
          <a:effectLst>
            <a:softEdge rad="112500"/>
          </a:effectLst>
        </p:spPr>
      </p:pic>
      <p:sp>
        <p:nvSpPr>
          <p:cNvPr id="4" name="文本框 3"/>
          <p:cNvSpPr txBox="1"/>
          <p:nvPr/>
        </p:nvSpPr>
        <p:spPr>
          <a:xfrm>
            <a:off x="376555" y="1083945"/>
            <a:ext cx="11435080" cy="4892675"/>
          </a:xfrm>
          <a:prstGeom prst="rect">
            <a:avLst/>
          </a:prstGeom>
          <a:noFill/>
        </p:spPr>
        <p:txBody>
          <a:bodyPr wrap="square" rtlCol="0">
            <a:spAutoFit/>
          </a:bodyPr>
          <a:p>
            <a:r>
              <a:rPr lang="zh-CN" altLang="en-US"/>
              <a:t>（</a:t>
            </a:r>
            <a:r>
              <a:rPr lang="en-US" altLang="zh-CN"/>
              <a:t>1</a:t>
            </a:r>
            <a:r>
              <a:rPr lang="zh-CN" altLang="en-US"/>
              <a:t>）</a:t>
            </a:r>
            <a:r>
              <a:rPr lang="zh-CN" altLang="en-US" b="1"/>
              <a:t>encoder-decoder结构</a:t>
            </a:r>
            <a:endParaRPr lang="zh-CN" altLang="en-US"/>
          </a:p>
          <a:p>
            <a:r>
              <a:rPr lang="zh-CN" altLang="en-US"/>
              <a:t>      注意力机制的最早使用是作为 基于encoder-decoder框架的RNN 的组成部分，来编码长输入语句</a:t>
            </a:r>
            <a:endParaRPr lang="zh-CN" altLang="en-US"/>
          </a:p>
          <a:p>
            <a:endParaRPr lang="zh-CN" altLang="en-US"/>
          </a:p>
          <a:p>
            <a:r>
              <a:rPr lang="zh-CN" altLang="en-US"/>
              <a:t>（</a:t>
            </a:r>
            <a:r>
              <a:rPr lang="en-US" altLang="zh-CN"/>
              <a:t>2</a:t>
            </a:r>
            <a:r>
              <a:rPr lang="zh-CN" altLang="en-US"/>
              <a:t>）</a:t>
            </a:r>
            <a:r>
              <a:rPr lang="zh-CN" altLang="en-US" b="1"/>
              <a:t>Memory Networks</a:t>
            </a:r>
            <a:endParaRPr lang="zh-CN" altLang="en-US"/>
          </a:p>
          <a:p>
            <a:r>
              <a:rPr lang="zh-CN" altLang="en-US"/>
              <a:t>       将注意力扩展到单个输入序列之外的记忆网络</a:t>
            </a:r>
            <a:endParaRPr lang="zh-CN" altLang="en-US"/>
          </a:p>
          <a:p>
            <a:endParaRPr lang="zh-CN" altLang="en-US"/>
          </a:p>
          <a:p>
            <a:r>
              <a:rPr lang="zh-CN" altLang="en-US"/>
              <a:t> （</a:t>
            </a:r>
            <a:r>
              <a:rPr lang="en-US" altLang="zh-CN"/>
              <a:t>3</a:t>
            </a:r>
            <a:r>
              <a:rPr lang="zh-CN" altLang="en-US"/>
              <a:t>）Networks without RNNs （</a:t>
            </a:r>
            <a:r>
              <a:rPr lang="en-US" altLang="zh-CN"/>
              <a:t>e.g:Transformer</a:t>
            </a:r>
            <a:r>
              <a:rPr lang="zh-CN" altLang="en-US"/>
              <a:t>）</a:t>
            </a:r>
            <a:endParaRPr lang="zh-CN" altLang="en-US"/>
          </a:p>
          <a:p>
            <a:r>
              <a:rPr lang="en-US" altLang="zh-CN"/>
              <a:t>        RNN结构依赖于编码步骤输入的顺序处理，因为处理无法并行化，这导致计算效率低下.</a:t>
            </a:r>
            <a:endParaRPr lang="en-US" altLang="zh-CN"/>
          </a:p>
          <a:p>
            <a:r>
              <a:rPr lang="en-US" altLang="zh-CN"/>
              <a:t>        Transformer结构无需任何循环组件，实现了显著的并行处理、更短的训练时间和更高的翻译精度</a:t>
            </a:r>
            <a:endParaRPr lang="en-US" altLang="zh-CN"/>
          </a:p>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20" y="123825"/>
            <a:ext cx="10157460" cy="703580"/>
          </a:xfrm>
        </p:spPr>
        <p:txBody>
          <a:bodyPr/>
          <a:lstStyle/>
          <a:p>
            <a:r>
              <a:rPr lang="en-US" altLang="zh-CN" sz="2400"/>
              <a:t>Section</a:t>
            </a:r>
            <a:r>
              <a:rPr lang="en-US" sz="2400"/>
              <a:t>5	Attention</a:t>
            </a:r>
            <a:r>
              <a:rPr lang="zh-CN" altLang="en-US" sz="2400"/>
              <a:t>提高神经网络的可解释性</a:t>
            </a:r>
            <a:endParaRPr lang="zh-CN" altLang="en-US" sz="2400"/>
          </a:p>
        </p:txBody>
      </p:sp>
      <p:pic>
        <p:nvPicPr>
          <p:cNvPr id="6" name="Picture 12"/>
          <p:cNvPicPr>
            <a:picLocks noChangeAspect="1" noChangeArrowheads="1"/>
          </p:cNvPicPr>
          <p:nvPr/>
        </p:nvPicPr>
        <p:blipFill>
          <a:blip r:embed="rId1" cstate="print"/>
          <a:srcRect/>
          <a:stretch>
            <a:fillRect/>
          </a:stretch>
        </p:blipFill>
        <p:spPr bwMode="auto">
          <a:xfrm>
            <a:off x="9620733" y="27901"/>
            <a:ext cx="2569026" cy="1276418"/>
          </a:xfrm>
          <a:prstGeom prst="rect">
            <a:avLst/>
          </a:prstGeom>
          <a:ln>
            <a:noFill/>
          </a:ln>
          <a:effectLst>
            <a:softEdge rad="112500"/>
          </a:effectLst>
        </p:spPr>
      </p:pic>
      <p:sp>
        <p:nvSpPr>
          <p:cNvPr id="4" name="文本框 3"/>
          <p:cNvSpPr txBox="1"/>
          <p:nvPr/>
        </p:nvSpPr>
        <p:spPr>
          <a:xfrm>
            <a:off x="543560" y="1304290"/>
            <a:ext cx="11435080" cy="1106805"/>
          </a:xfrm>
          <a:prstGeom prst="rect">
            <a:avLst/>
          </a:prstGeom>
          <a:noFill/>
        </p:spPr>
        <p:txBody>
          <a:bodyPr wrap="square" rtlCol="0">
            <a:spAutoFit/>
          </a:bodyPr>
          <a:p>
            <a:r>
              <a:rPr sz="1800"/>
              <a:t>从可解释性的角度来看，注意力机制特别有趣，因为它允许我们直接检查深度学习体系结构的内部工作</a:t>
            </a:r>
          </a:p>
          <a:p>
            <a:r>
              <a:rPr lang="zh-CN" altLang="en-US"/>
              <a:t>    </a:t>
            </a:r>
            <a:endParaRPr lang="en-US" altLang="zh-CN"/>
          </a:p>
          <a:p>
            <a:endParaRPr lang="zh-CN" altLang="en-US"/>
          </a:p>
        </p:txBody>
      </p:sp>
      <p:pic>
        <p:nvPicPr>
          <p:cNvPr id="5" name="图片 4"/>
          <p:cNvPicPr>
            <a:picLocks noChangeAspect="1"/>
          </p:cNvPicPr>
          <p:nvPr/>
        </p:nvPicPr>
        <p:blipFill>
          <a:blip r:embed="rId2"/>
          <a:stretch>
            <a:fillRect/>
          </a:stretch>
        </p:blipFill>
        <p:spPr>
          <a:xfrm>
            <a:off x="337185" y="1995805"/>
            <a:ext cx="11007725" cy="33597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tLang="zh-CN" dirty="0"/>
          </a:p>
        </p:txBody>
      </p:sp>
      <p:pic>
        <p:nvPicPr>
          <p:cNvPr id="6" name="Picture 12"/>
          <p:cNvPicPr>
            <a:picLocks noChangeAspect="1" noChangeArrowheads="1"/>
          </p:cNvPicPr>
          <p:nvPr/>
        </p:nvPicPr>
        <p:blipFill>
          <a:blip r:embed="rId1" cstate="print"/>
          <a:srcRect/>
          <a:stretch>
            <a:fillRect/>
          </a:stretch>
        </p:blipFill>
        <p:spPr bwMode="auto">
          <a:xfrm>
            <a:off x="9620733" y="27901"/>
            <a:ext cx="2569026" cy="1276418"/>
          </a:xfrm>
          <a:prstGeom prst="rect">
            <a:avLst/>
          </a:prstGeom>
          <a:ln>
            <a:noFill/>
          </a:ln>
          <a:effectLst>
            <a:softEdge rad="112500"/>
          </a:effectLst>
        </p:spPr>
      </p:pic>
      <p:sp>
        <p:nvSpPr>
          <p:cNvPr id="3" name="内容占位符 2"/>
          <p:cNvSpPr/>
          <p:nvPr>
            <p:ph idx="1"/>
          </p:nvPr>
        </p:nvSpPr>
        <p:spPr>
          <a:xfrm>
            <a:off x="1015709" y="2501265"/>
            <a:ext cx="10157354" cy="4470400"/>
          </a:xfrm>
        </p:spPr>
        <p:txBody>
          <a:bodyPr/>
          <a:p>
            <a:pPr marL="0" indent="0" algn="ctr">
              <a:buNone/>
            </a:pPr>
            <a:r>
              <a:rPr lang="en-US" altLang="zh-CN" sz="5400"/>
              <a:t>Thanks</a:t>
            </a:r>
            <a:endParaRPr lang="en-US" altLang="zh-CN" sz="5400"/>
          </a:p>
        </p:txBody>
      </p:sp>
      <p:sp>
        <p:nvSpPr>
          <p:cNvPr id="4" name="文本框 3"/>
          <p:cNvSpPr txBox="1"/>
          <p:nvPr/>
        </p:nvSpPr>
        <p:spPr>
          <a:xfrm>
            <a:off x="8496935" y="5584190"/>
            <a:ext cx="5086350" cy="829945"/>
          </a:xfrm>
          <a:prstGeom prst="rect">
            <a:avLst/>
          </a:prstGeom>
          <a:noFill/>
        </p:spPr>
        <p:txBody>
          <a:bodyPr wrap="square" rtlCol="0">
            <a:spAutoFit/>
          </a:bodyPr>
          <a:p>
            <a:endParaRPr lang="zh-CN" altLang="en-US"/>
          </a:p>
          <a:p>
            <a:r>
              <a:rPr lang="en-US" altLang="zh-CN"/>
              <a:t>2019.05.17</a:t>
            </a:r>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04470"/>
            <a:ext cx="10157460" cy="923290"/>
          </a:xfrm>
        </p:spPr>
        <p:txBody>
          <a:bodyPr/>
          <a:lstStyle/>
          <a:p>
            <a:r>
              <a:rPr lang="en-US" altLang="zh-CN" sz="3600" dirty="0"/>
              <a:t>Attention </a:t>
            </a:r>
            <a:r>
              <a:rPr lang="zh-CN" altLang="en-US" sz="3600" dirty="0"/>
              <a:t>模型意义</a:t>
            </a:r>
            <a:endParaRPr lang="zh-CN" altLang="en-US" sz="3600" dirty="0"/>
          </a:p>
        </p:txBody>
      </p:sp>
      <p:pic>
        <p:nvPicPr>
          <p:cNvPr id="6" name="Picture 12"/>
          <p:cNvPicPr>
            <a:picLocks noChangeAspect="1" noChangeArrowheads="1"/>
          </p:cNvPicPr>
          <p:nvPr/>
        </p:nvPicPr>
        <p:blipFill>
          <a:blip r:embed="rId1" cstate="print"/>
          <a:srcRect/>
          <a:stretch>
            <a:fillRect/>
          </a:stretch>
        </p:blipFill>
        <p:spPr bwMode="auto">
          <a:xfrm>
            <a:off x="9620733" y="27901"/>
            <a:ext cx="2569026" cy="1276418"/>
          </a:xfrm>
          <a:prstGeom prst="rect">
            <a:avLst/>
          </a:prstGeom>
          <a:ln>
            <a:noFill/>
          </a:ln>
          <a:effectLst>
            <a:softEdge rad="112500"/>
          </a:effectLst>
        </p:spPr>
      </p:pic>
      <p:sp>
        <p:nvSpPr>
          <p:cNvPr id="3" name="文本框 2"/>
          <p:cNvSpPr txBox="1"/>
          <p:nvPr/>
        </p:nvSpPr>
        <p:spPr>
          <a:xfrm>
            <a:off x="528955" y="1262380"/>
            <a:ext cx="11661140" cy="3415030"/>
          </a:xfrm>
          <a:prstGeom prst="rect">
            <a:avLst/>
          </a:prstGeom>
          <a:noFill/>
        </p:spPr>
        <p:txBody>
          <a:bodyPr wrap="square" rtlCol="0">
            <a:spAutoFit/>
          </a:bodyPr>
          <a:p>
            <a:r>
              <a:rPr lang="en-US" altLang="zh-CN"/>
              <a:t>--</a:t>
            </a:r>
            <a:r>
              <a:rPr lang="zh-CN" altLang="en-US"/>
              <a:t>提高任务性能（</a:t>
            </a:r>
            <a:r>
              <a:rPr lang="en-US" altLang="zh-CN"/>
              <a:t>e.g</a:t>
            </a:r>
            <a:r>
              <a:rPr lang="zh-CN" altLang="en-US"/>
              <a:t>允许模型动态关注输入的某些部分，忽略其他无关信息</a:t>
            </a:r>
            <a:r>
              <a:rPr lang="zh-CN" altLang="en-US"/>
              <a:t>）</a:t>
            </a:r>
            <a:endParaRPr lang="zh-CN" altLang="en-US"/>
          </a:p>
          <a:p>
            <a:endParaRPr lang="zh-CN" altLang="en-US"/>
          </a:p>
          <a:p>
            <a:r>
              <a:rPr lang="en-US" altLang="zh-CN"/>
              <a:t>--</a:t>
            </a:r>
            <a:r>
              <a:rPr lang="zh-CN" altLang="en-US"/>
              <a:t>提高神经网络的可解释性</a:t>
            </a:r>
            <a:endParaRPr lang="zh-CN" altLang="en-US"/>
          </a:p>
          <a:p>
            <a:endParaRPr lang="zh-CN" altLang="en-US"/>
          </a:p>
          <a:p>
            <a:r>
              <a:rPr lang="en-US" altLang="zh-CN"/>
              <a:t>--有助于克服</a:t>
            </a:r>
            <a:r>
              <a:rPr lang="zh-CN" altLang="en-US"/>
              <a:t>循环</a:t>
            </a:r>
            <a:r>
              <a:rPr lang="en-US" altLang="zh-CN"/>
              <a:t>神经网络（RNN）带来的一些</a:t>
            </a:r>
            <a:r>
              <a:rPr lang="zh-CN" altLang="en-US"/>
              <a:t>问题</a:t>
            </a:r>
            <a:r>
              <a:rPr lang="en-US" altLang="zh-CN"/>
              <a:t>，例如性能下降，输入长度增加以及输入顺序处理导致的计算效率低下</a:t>
            </a:r>
            <a:endParaRPr lang="en-US" altLang="zh-CN"/>
          </a:p>
          <a:p>
            <a:endParaRPr lang="en-US" altLang="zh-CN"/>
          </a:p>
          <a:p>
            <a:r>
              <a:rPr lang="en-US" altLang="zh-CN"/>
              <a:t>--</a:t>
            </a:r>
            <a:r>
              <a:rPr lang="zh-CN" altLang="en-US"/>
              <a:t>有助于改善</a:t>
            </a:r>
            <a:r>
              <a:rPr lang="en-US" altLang="zh-CN"/>
              <a:t>Seq2Seq </a:t>
            </a:r>
            <a:r>
              <a:rPr lang="zh-CN" altLang="en-US"/>
              <a:t>任务</a:t>
            </a:r>
            <a:r>
              <a:rPr lang="zh-CN" altLang="en-US"/>
              <a:t>中 </a:t>
            </a:r>
            <a:r>
              <a:rPr lang="en-US" altLang="zh-CN"/>
              <a:t>Encoder</a:t>
            </a:r>
            <a:r>
              <a:rPr lang="zh-CN" altLang="en-US"/>
              <a:t>压缩过程的信息丢失 和</a:t>
            </a:r>
            <a:r>
              <a:rPr lang="en-US" altLang="zh-CN"/>
              <a:t>Decoder</a:t>
            </a:r>
            <a:r>
              <a:rPr lang="zh-CN" altLang="en-US"/>
              <a:t>时缺乏模拟输入和输出序列的对齐</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920" y="381635"/>
            <a:ext cx="10157460" cy="854710"/>
          </a:xfrm>
        </p:spPr>
        <p:txBody>
          <a:bodyPr/>
          <a:lstStyle/>
          <a:p>
            <a:r>
              <a:rPr lang="zh-CN" altLang="en-US" dirty="0"/>
              <a:t>文章</a:t>
            </a:r>
            <a:r>
              <a:rPr lang="zh-CN" altLang="en-US" dirty="0"/>
              <a:t>目录</a:t>
            </a:r>
            <a:r>
              <a:rPr lang="zh-CN" altLang="en-US" dirty="0"/>
              <a:t>结构</a:t>
            </a:r>
            <a:endParaRPr lang="zh-CN" altLang="en-US" dirty="0"/>
          </a:p>
        </p:txBody>
      </p:sp>
      <p:pic>
        <p:nvPicPr>
          <p:cNvPr id="6" name="Picture 12"/>
          <p:cNvPicPr>
            <a:picLocks noChangeAspect="1" noChangeArrowheads="1"/>
          </p:cNvPicPr>
          <p:nvPr/>
        </p:nvPicPr>
        <p:blipFill>
          <a:blip r:embed="rId1" cstate="print"/>
          <a:srcRect/>
          <a:stretch>
            <a:fillRect/>
          </a:stretch>
        </p:blipFill>
        <p:spPr bwMode="auto">
          <a:xfrm>
            <a:off x="9620733" y="27901"/>
            <a:ext cx="2569026" cy="1276418"/>
          </a:xfrm>
          <a:prstGeom prst="rect">
            <a:avLst/>
          </a:prstGeom>
          <a:ln>
            <a:noFill/>
          </a:ln>
          <a:effectLst>
            <a:softEdge rad="112500"/>
          </a:effectLst>
        </p:spPr>
      </p:pic>
      <p:sp>
        <p:nvSpPr>
          <p:cNvPr id="3" name="内容占位符 2"/>
          <p:cNvSpPr/>
          <p:nvPr>
            <p:ph idx="1"/>
          </p:nvPr>
        </p:nvSpPr>
        <p:spPr>
          <a:xfrm>
            <a:off x="653415" y="1839595"/>
            <a:ext cx="11652885" cy="4470400"/>
          </a:xfrm>
        </p:spPr>
        <p:txBody>
          <a:bodyPr/>
          <a:p>
            <a:r>
              <a:rPr lang="en-US" altLang="zh-CN"/>
              <a:t>Section2  	Bahdanau[2014]</a:t>
            </a:r>
            <a:r>
              <a:rPr lang="zh-CN" altLang="en-US"/>
              <a:t>提出</a:t>
            </a:r>
            <a:r>
              <a:rPr lang="en-US" altLang="zh-CN">
                <a:sym typeface="+mn-ea"/>
              </a:rPr>
              <a:t>Attention Model</a:t>
            </a:r>
            <a:r>
              <a:rPr lang="zh-CN" altLang="en-US"/>
              <a:t>的背景</a:t>
            </a:r>
            <a:endParaRPr lang="zh-CN" altLang="en-US"/>
          </a:p>
          <a:p>
            <a:r>
              <a:rPr lang="en-US" altLang="zh-CN"/>
              <a:t>Section3  	Attention Model </a:t>
            </a:r>
            <a:r>
              <a:rPr lang="zh-CN" altLang="en-US"/>
              <a:t>的分类</a:t>
            </a:r>
            <a:endParaRPr lang="zh-CN" altLang="en-US"/>
          </a:p>
          <a:p>
            <a:r>
              <a:rPr lang="en-US" altLang="zh-CN"/>
              <a:t>Section4,5	AM</a:t>
            </a:r>
            <a:r>
              <a:rPr lang="zh-CN" altLang="en-US"/>
              <a:t>在典型网络结构上的应用、</a:t>
            </a:r>
            <a:r>
              <a:rPr lang="en-US" altLang="zh-CN"/>
              <a:t>AM</a:t>
            </a:r>
            <a:r>
              <a:rPr lang="zh-CN" altLang="en-US"/>
              <a:t>如何提高神经网络</a:t>
            </a:r>
            <a:r>
              <a:rPr lang="zh-CN" altLang="en-US"/>
              <a:t>可解释性</a:t>
            </a:r>
            <a:endParaRPr lang="zh-CN" altLang="en-US"/>
          </a:p>
          <a:p>
            <a:r>
              <a:rPr lang="en-US" altLang="zh-CN"/>
              <a:t>Section6	</a:t>
            </a:r>
            <a:r>
              <a:rPr lang="zh-CN" altLang="en-US"/>
              <a:t>总结</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195" y="381635"/>
            <a:ext cx="10157460" cy="568960"/>
          </a:xfrm>
        </p:spPr>
        <p:txBody>
          <a:bodyPr/>
          <a:lstStyle/>
          <a:p>
            <a:r>
              <a:rPr lang="en-US" altLang="zh-CN" sz="2400">
                <a:sym typeface="+mn-ea"/>
              </a:rPr>
              <a:t>Section2  	Bahdanau[2014]</a:t>
            </a:r>
            <a:r>
              <a:rPr lang="zh-CN" altLang="en-US" sz="2400">
                <a:sym typeface="+mn-ea"/>
              </a:rPr>
              <a:t>提出</a:t>
            </a:r>
            <a:r>
              <a:rPr lang="en-US" altLang="zh-CN" sz="2400">
                <a:sym typeface="+mn-ea"/>
              </a:rPr>
              <a:t>Attention Model</a:t>
            </a:r>
            <a:r>
              <a:rPr lang="zh-CN" altLang="en-US" sz="2400">
                <a:sym typeface="+mn-ea"/>
              </a:rPr>
              <a:t>的背景</a:t>
            </a:r>
            <a:endParaRPr lang="zh-CN" altLang="en-US" sz="2400" dirty="0">
              <a:sym typeface="+mn-ea"/>
            </a:endParaRPr>
          </a:p>
        </p:txBody>
      </p:sp>
      <p:pic>
        <p:nvPicPr>
          <p:cNvPr id="6" name="Picture 12"/>
          <p:cNvPicPr>
            <a:picLocks noChangeAspect="1" noChangeArrowheads="1"/>
          </p:cNvPicPr>
          <p:nvPr/>
        </p:nvPicPr>
        <p:blipFill>
          <a:blip r:embed="rId1" cstate="print"/>
          <a:srcRect/>
          <a:stretch>
            <a:fillRect/>
          </a:stretch>
        </p:blipFill>
        <p:spPr bwMode="auto">
          <a:xfrm>
            <a:off x="9620733" y="27901"/>
            <a:ext cx="2569026" cy="1276418"/>
          </a:xfrm>
          <a:prstGeom prst="rect">
            <a:avLst/>
          </a:prstGeom>
          <a:ln>
            <a:noFill/>
          </a:ln>
          <a:effectLst>
            <a:softEdge rad="112500"/>
          </a:effectLst>
        </p:spPr>
      </p:pic>
      <p:pic>
        <p:nvPicPr>
          <p:cNvPr id="4" name="内容占位符 3"/>
          <p:cNvPicPr>
            <a:picLocks noChangeAspect="1"/>
          </p:cNvPicPr>
          <p:nvPr>
            <p:ph idx="1"/>
          </p:nvPr>
        </p:nvPicPr>
        <p:blipFill>
          <a:blip r:embed="rId2"/>
          <a:stretch>
            <a:fillRect/>
          </a:stretch>
        </p:blipFill>
        <p:spPr>
          <a:xfrm>
            <a:off x="686435" y="2154555"/>
            <a:ext cx="4322445" cy="3546475"/>
          </a:xfrm>
          <a:prstGeom prst="rect">
            <a:avLst/>
          </a:prstGeom>
        </p:spPr>
      </p:pic>
      <p:sp>
        <p:nvSpPr>
          <p:cNvPr id="5" name="文本框 4"/>
          <p:cNvSpPr txBox="1"/>
          <p:nvPr/>
        </p:nvSpPr>
        <p:spPr>
          <a:xfrm>
            <a:off x="4723765" y="1554480"/>
            <a:ext cx="6330950" cy="460375"/>
          </a:xfrm>
          <a:prstGeom prst="rect">
            <a:avLst/>
          </a:prstGeom>
          <a:noFill/>
        </p:spPr>
        <p:txBody>
          <a:bodyPr wrap="square" rtlCol="0">
            <a:spAutoFit/>
          </a:bodyPr>
          <a:p>
            <a:r>
              <a:rPr lang="zh-CN" altLang="en-US" b="1"/>
              <a:t>传统</a:t>
            </a:r>
            <a:r>
              <a:rPr lang="en-US" altLang="zh-CN" b="1"/>
              <a:t>Encoder-Decoder</a:t>
            </a:r>
            <a:r>
              <a:rPr lang="zh-CN" altLang="en-US" b="1"/>
              <a:t>结构的问题：</a:t>
            </a:r>
            <a:endParaRPr lang="zh-CN" altLang="en-US" b="1"/>
          </a:p>
        </p:txBody>
      </p:sp>
      <p:sp>
        <p:nvSpPr>
          <p:cNvPr id="7" name="文本框 6"/>
          <p:cNvSpPr txBox="1"/>
          <p:nvPr/>
        </p:nvSpPr>
        <p:spPr>
          <a:xfrm>
            <a:off x="5337810" y="2436495"/>
            <a:ext cx="6852920" cy="1260475"/>
          </a:xfrm>
          <a:prstGeom prst="rect">
            <a:avLst/>
          </a:prstGeom>
          <a:noFill/>
        </p:spPr>
        <p:txBody>
          <a:bodyPr wrap="square" rtlCol="0">
            <a:spAutoFit/>
          </a:bodyPr>
          <a:p>
            <a:r>
              <a:rPr lang="en-US" altLang="zh-CN" sz="2000"/>
              <a:t>1</a:t>
            </a:r>
            <a:r>
              <a:rPr lang="zh-CN" altLang="en-US" sz="2000"/>
              <a:t>）</a:t>
            </a:r>
            <a:r>
              <a:rPr lang="en-US" altLang="zh-CN" sz="2000"/>
              <a:t>Encoder</a:t>
            </a:r>
            <a:r>
              <a:rPr lang="zh-CN" altLang="en-US" sz="2000"/>
              <a:t>压缩过程中信息丢失</a:t>
            </a:r>
            <a:endParaRPr lang="zh-CN" altLang="en-US"/>
          </a:p>
          <a:p>
            <a:r>
              <a:rPr lang="zh-CN" altLang="en-US"/>
              <a:t>   </a:t>
            </a:r>
            <a:r>
              <a:rPr lang="zh-CN" altLang="en-US" sz="1600"/>
              <a:t>编码器必须将所有输入信息压缩成传递给解码器的单个固定长度矢量h</a:t>
            </a:r>
            <a:r>
              <a:rPr lang="en-US" altLang="zh-CN" sz="1600"/>
              <a:t>t</a:t>
            </a:r>
            <a:r>
              <a:rPr lang="zh-CN" altLang="en-US" sz="1600"/>
              <a:t>。使用单个固定长度矢量来压缩长而详细的输入序列可能会导致信息丢失</a:t>
            </a:r>
            <a:endParaRPr lang="zh-CN" altLang="en-US" sz="1600"/>
          </a:p>
        </p:txBody>
      </p:sp>
      <p:sp>
        <p:nvSpPr>
          <p:cNvPr id="8" name="文本框 7"/>
          <p:cNvSpPr txBox="1"/>
          <p:nvPr/>
        </p:nvSpPr>
        <p:spPr>
          <a:xfrm>
            <a:off x="5337810" y="3886200"/>
            <a:ext cx="6852920" cy="1506855"/>
          </a:xfrm>
          <a:prstGeom prst="rect">
            <a:avLst/>
          </a:prstGeom>
          <a:noFill/>
        </p:spPr>
        <p:txBody>
          <a:bodyPr wrap="square" rtlCol="0">
            <a:spAutoFit/>
          </a:bodyPr>
          <a:p>
            <a:r>
              <a:rPr lang="en-US" altLang="zh-CN" sz="2000"/>
              <a:t>2</a:t>
            </a:r>
            <a:r>
              <a:rPr lang="zh-CN" altLang="en-US" sz="2000"/>
              <a:t>）</a:t>
            </a:r>
            <a:r>
              <a:rPr lang="en-US" altLang="zh-CN" sz="2000"/>
              <a:t>Decoder</a:t>
            </a:r>
            <a:r>
              <a:rPr lang="zh-CN" altLang="en-US" sz="2000"/>
              <a:t>过程中缺乏模拟输入输出序列之间的对齐</a:t>
            </a:r>
            <a:endParaRPr lang="zh-CN" altLang="en-US"/>
          </a:p>
          <a:p>
            <a:r>
              <a:rPr lang="zh-CN" altLang="en-US"/>
              <a:t>  </a:t>
            </a:r>
            <a:r>
              <a:rPr lang="zh-CN" altLang="en-US" sz="1600"/>
              <a:t> seq2seq任务中，每个输出Token都收到特定部分的影响，然而Decoder缺乏可选择关注相关Token的机制</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195" y="381635"/>
            <a:ext cx="10157460" cy="568960"/>
          </a:xfrm>
        </p:spPr>
        <p:txBody>
          <a:bodyPr/>
          <a:lstStyle/>
          <a:p>
            <a:r>
              <a:rPr lang="en-US" altLang="zh-CN" sz="2400">
                <a:sym typeface="+mn-ea"/>
              </a:rPr>
              <a:t>Section2  	Bahdanau[2014]</a:t>
            </a:r>
            <a:r>
              <a:rPr lang="zh-CN" altLang="en-US" sz="2400">
                <a:sym typeface="+mn-ea"/>
              </a:rPr>
              <a:t>提出</a:t>
            </a:r>
            <a:r>
              <a:rPr lang="en-US" altLang="zh-CN" sz="2400">
                <a:sym typeface="+mn-ea"/>
              </a:rPr>
              <a:t>Attention Model</a:t>
            </a:r>
            <a:r>
              <a:rPr lang="zh-CN" altLang="en-US" sz="2400">
                <a:sym typeface="+mn-ea"/>
              </a:rPr>
              <a:t>的背景</a:t>
            </a:r>
            <a:endParaRPr lang="zh-CN" altLang="en-US" sz="2400" dirty="0">
              <a:sym typeface="+mn-ea"/>
            </a:endParaRPr>
          </a:p>
        </p:txBody>
      </p:sp>
      <p:pic>
        <p:nvPicPr>
          <p:cNvPr id="6" name="Picture 12"/>
          <p:cNvPicPr>
            <a:picLocks noChangeAspect="1" noChangeArrowheads="1"/>
          </p:cNvPicPr>
          <p:nvPr/>
        </p:nvPicPr>
        <p:blipFill>
          <a:blip r:embed="rId1" cstate="print"/>
          <a:srcRect/>
          <a:stretch>
            <a:fillRect/>
          </a:stretch>
        </p:blipFill>
        <p:spPr bwMode="auto">
          <a:xfrm>
            <a:off x="9620733" y="27901"/>
            <a:ext cx="2569026" cy="1276418"/>
          </a:xfrm>
          <a:prstGeom prst="rect">
            <a:avLst/>
          </a:prstGeom>
          <a:ln>
            <a:noFill/>
          </a:ln>
          <a:effectLst>
            <a:softEdge rad="112500"/>
          </a:effectLst>
        </p:spPr>
      </p:pic>
      <p:pic>
        <p:nvPicPr>
          <p:cNvPr id="4" name="内容占位符 3"/>
          <p:cNvPicPr>
            <a:picLocks noChangeAspect="1"/>
          </p:cNvPicPr>
          <p:nvPr>
            <p:ph idx="1"/>
          </p:nvPr>
        </p:nvPicPr>
        <p:blipFill>
          <a:blip r:embed="rId2"/>
          <a:stretch>
            <a:fillRect/>
          </a:stretch>
        </p:blipFill>
        <p:spPr>
          <a:xfrm>
            <a:off x="85090" y="2155190"/>
            <a:ext cx="5076825" cy="4236085"/>
          </a:xfrm>
          <a:prstGeom prst="rect">
            <a:avLst/>
          </a:prstGeom>
        </p:spPr>
      </p:pic>
      <p:sp>
        <p:nvSpPr>
          <p:cNvPr id="5" name="文本框 4"/>
          <p:cNvSpPr txBox="1"/>
          <p:nvPr/>
        </p:nvSpPr>
        <p:spPr>
          <a:xfrm>
            <a:off x="4901565" y="1694180"/>
            <a:ext cx="6330950" cy="460375"/>
          </a:xfrm>
          <a:prstGeom prst="rect">
            <a:avLst/>
          </a:prstGeom>
          <a:noFill/>
        </p:spPr>
        <p:txBody>
          <a:bodyPr wrap="square" rtlCol="0">
            <a:spAutoFit/>
          </a:bodyPr>
          <a:p>
            <a:r>
              <a:rPr lang="en-US" altLang="zh-CN" b="1"/>
              <a:t>AM</a:t>
            </a:r>
            <a:r>
              <a:rPr lang="zh-CN" altLang="en-US" b="1"/>
              <a:t>改善之前问题的思想</a:t>
            </a:r>
            <a:r>
              <a:rPr lang="zh-CN" altLang="en-US" b="1"/>
              <a:t>：</a:t>
            </a:r>
            <a:endParaRPr lang="zh-CN" altLang="en-US" b="1"/>
          </a:p>
        </p:txBody>
      </p:sp>
      <p:sp>
        <p:nvSpPr>
          <p:cNvPr id="10" name="文本框 9"/>
          <p:cNvSpPr txBox="1"/>
          <p:nvPr/>
        </p:nvSpPr>
        <p:spPr>
          <a:xfrm>
            <a:off x="5369560" y="2279015"/>
            <a:ext cx="6116320" cy="460375"/>
          </a:xfrm>
          <a:prstGeom prst="rect">
            <a:avLst/>
          </a:prstGeom>
          <a:noFill/>
        </p:spPr>
        <p:txBody>
          <a:bodyPr wrap="square" rtlCol="0">
            <a:spAutoFit/>
          </a:bodyPr>
          <a:p>
            <a:endParaRPr lang="zh-CN" altLang="en-US"/>
          </a:p>
        </p:txBody>
      </p:sp>
      <p:sp>
        <p:nvSpPr>
          <p:cNvPr id="12" name="文本框 11"/>
          <p:cNvSpPr txBox="1"/>
          <p:nvPr/>
        </p:nvSpPr>
        <p:spPr>
          <a:xfrm>
            <a:off x="5161915" y="2446020"/>
            <a:ext cx="7027545" cy="1076325"/>
          </a:xfrm>
          <a:prstGeom prst="rect">
            <a:avLst/>
          </a:prstGeom>
          <a:noFill/>
        </p:spPr>
        <p:txBody>
          <a:bodyPr wrap="square" rtlCol="0">
            <a:spAutoFit/>
          </a:bodyPr>
          <a:p>
            <a:r>
              <a:rPr lang="zh-CN" altLang="en-US" sz="1600"/>
              <a:t>降低</a:t>
            </a:r>
            <a:r>
              <a:rPr lang="en-US" altLang="zh-CN" sz="1600"/>
              <a:t>Decoder</a:t>
            </a:r>
            <a:r>
              <a:rPr lang="zh-CN" altLang="en-US" sz="1600"/>
              <a:t>访问整个编码输入序列{h1，h2，...，hT}来改善</a:t>
            </a:r>
            <a:r>
              <a:rPr lang="zh-CN" altLang="en-US" sz="1600"/>
              <a:t>这些问题</a:t>
            </a:r>
            <a:r>
              <a:rPr lang="zh-CN" altLang="en-US" sz="1600"/>
              <a:t>。</a:t>
            </a:r>
            <a:endParaRPr lang="zh-CN" altLang="en-US" sz="1600"/>
          </a:p>
          <a:p>
            <a:endParaRPr lang="zh-CN" altLang="en-US" sz="1600"/>
          </a:p>
          <a:p>
            <a:r>
              <a:rPr lang="zh-CN" altLang="en-US" sz="1600"/>
              <a:t>在输入序列上引用注意力</a:t>
            </a:r>
            <a:r>
              <a:rPr lang="zh-CN" altLang="en-US" sz="1600"/>
              <a:t>权重α，以优先考虑存在相关信息的位置集合，以生成下一个输出Token</a:t>
            </a:r>
            <a:endParaRPr lang="zh-CN" altLang="en-US" sz="1600"/>
          </a:p>
        </p:txBody>
      </p:sp>
      <p:cxnSp>
        <p:nvCxnSpPr>
          <p:cNvPr id="13" name="直接箭头连接符 12"/>
          <p:cNvCxnSpPr/>
          <p:nvPr/>
        </p:nvCxnSpPr>
        <p:spPr>
          <a:xfrm>
            <a:off x="4766945" y="4281805"/>
            <a:ext cx="751840"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566410" y="4094480"/>
            <a:ext cx="4776470" cy="460375"/>
          </a:xfrm>
          <a:prstGeom prst="rect">
            <a:avLst/>
          </a:prstGeom>
          <a:noFill/>
        </p:spPr>
        <p:txBody>
          <a:bodyPr wrap="square" rtlCol="0">
            <a:spAutoFit/>
          </a:bodyPr>
          <a:p>
            <a:r>
              <a:rPr lang="en-US" altLang="zh-CN" sz="1200">
                <a:solidFill>
                  <a:srgbClr val="FF0000"/>
                </a:solidFill>
              </a:rPr>
              <a:t>Attention Block:</a:t>
            </a:r>
            <a:r>
              <a:rPr lang="zh-CN" altLang="en-US" sz="1200">
                <a:solidFill>
                  <a:srgbClr val="FF0000"/>
                </a:solidFill>
              </a:rPr>
              <a:t>自动学习注意力权重矩阵</a:t>
            </a:r>
            <a:endParaRPr lang="zh-CN" altLang="en-US" sz="1200">
              <a:solidFill>
                <a:srgbClr val="FF0000"/>
              </a:solidFill>
            </a:endParaRPr>
          </a:p>
          <a:p>
            <a:r>
              <a:rPr lang="en-US" altLang="zh-CN" sz="1200">
                <a:solidFill>
                  <a:srgbClr val="FF0000"/>
                </a:solidFill>
              </a:rPr>
              <a:t>	</a:t>
            </a:r>
            <a:r>
              <a:rPr lang="zh-CN" altLang="en-US" sz="1200">
                <a:solidFill>
                  <a:srgbClr val="FF0000"/>
                </a:solidFill>
              </a:rPr>
              <a:t>其中</a:t>
            </a:r>
            <a:r>
              <a:rPr lang="en-US" altLang="zh-CN" sz="1200">
                <a:solidFill>
                  <a:srgbClr val="FF0000"/>
                </a:solidFill>
              </a:rPr>
              <a:t>αij</a:t>
            </a:r>
            <a:r>
              <a:rPr lang="zh-CN" altLang="en-US" sz="1200">
                <a:solidFill>
                  <a:srgbClr val="FF0000"/>
                </a:solidFill>
              </a:rPr>
              <a:t>表示：</a:t>
            </a:r>
            <a:r>
              <a:rPr lang="en-US" altLang="zh-CN" sz="1200">
                <a:solidFill>
                  <a:srgbClr val="FF0000"/>
                </a:solidFill>
              </a:rPr>
              <a:t>hi </a:t>
            </a:r>
            <a:r>
              <a:rPr lang="zh-CN" altLang="en-US" sz="1200">
                <a:solidFill>
                  <a:srgbClr val="FF0000"/>
                </a:solidFill>
              </a:rPr>
              <a:t>与</a:t>
            </a:r>
            <a:r>
              <a:rPr lang="en-US" altLang="zh-CN" sz="1200">
                <a:solidFill>
                  <a:srgbClr val="FF0000"/>
                </a:solidFill>
              </a:rPr>
              <a:t>si</a:t>
            </a:r>
            <a:r>
              <a:rPr lang="zh-CN" altLang="en-US" sz="1200">
                <a:solidFill>
                  <a:srgbClr val="FF0000"/>
                </a:solidFill>
              </a:rPr>
              <a:t>之间的相关度</a:t>
            </a:r>
            <a:endParaRPr lang="zh-CN" altLang="en-US" sz="12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20" y="123825"/>
            <a:ext cx="10157460" cy="703580"/>
          </a:xfrm>
        </p:spPr>
        <p:txBody>
          <a:bodyPr/>
          <a:lstStyle/>
          <a:p>
            <a:r>
              <a:rPr lang="en-US" altLang="zh-CN" sz="2400"/>
              <a:t>Section3    Attention Mo</a:t>
            </a:r>
            <a:r>
              <a:rPr lang="en-US" altLang="zh-CN" sz="2400"/>
              <a:t>del 分类</a:t>
            </a:r>
            <a:endParaRPr lang="en-US" altLang="zh-CN" sz="2400"/>
          </a:p>
        </p:txBody>
      </p:sp>
      <p:pic>
        <p:nvPicPr>
          <p:cNvPr id="6" name="Picture 12"/>
          <p:cNvPicPr>
            <a:picLocks noChangeAspect="1" noChangeArrowheads="1"/>
          </p:cNvPicPr>
          <p:nvPr/>
        </p:nvPicPr>
        <p:blipFill>
          <a:blip r:embed="rId1" cstate="print"/>
          <a:srcRect/>
          <a:stretch>
            <a:fillRect/>
          </a:stretch>
        </p:blipFill>
        <p:spPr bwMode="auto">
          <a:xfrm>
            <a:off x="9620733" y="27901"/>
            <a:ext cx="2569026" cy="1276418"/>
          </a:xfrm>
          <a:prstGeom prst="rect">
            <a:avLst/>
          </a:prstGeom>
          <a:ln>
            <a:noFill/>
          </a:ln>
          <a:effectLst>
            <a:softEdge rad="112500"/>
          </a:effectLst>
        </p:spPr>
      </p:pic>
      <p:pic>
        <p:nvPicPr>
          <p:cNvPr id="9" name="图片 8"/>
          <p:cNvPicPr>
            <a:picLocks noChangeAspect="1"/>
          </p:cNvPicPr>
          <p:nvPr/>
        </p:nvPicPr>
        <p:blipFill>
          <a:blip r:embed="rId2"/>
          <a:stretch>
            <a:fillRect/>
          </a:stretch>
        </p:blipFill>
        <p:spPr>
          <a:xfrm>
            <a:off x="424180" y="2286000"/>
            <a:ext cx="7679690" cy="3566795"/>
          </a:xfrm>
          <a:prstGeom prst="rect">
            <a:avLst/>
          </a:prstGeom>
        </p:spPr>
      </p:pic>
      <p:sp>
        <p:nvSpPr>
          <p:cNvPr id="10" name="文本框 9"/>
          <p:cNvSpPr txBox="1"/>
          <p:nvPr/>
        </p:nvSpPr>
        <p:spPr>
          <a:xfrm>
            <a:off x="8393430" y="5176520"/>
            <a:ext cx="3796665" cy="460375"/>
          </a:xfrm>
          <a:prstGeom prst="rect">
            <a:avLst/>
          </a:prstGeom>
          <a:noFill/>
        </p:spPr>
        <p:txBody>
          <a:bodyPr wrap="square" rtlCol="0">
            <a:spAutoFit/>
          </a:bodyPr>
          <a:p>
            <a:r>
              <a:rPr lang="zh-CN" altLang="en-US"/>
              <a:t>【注】分类之间不排斥</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2"/>
          <p:cNvPicPr>
            <a:picLocks noChangeAspect="1" noChangeArrowheads="1"/>
          </p:cNvPicPr>
          <p:nvPr/>
        </p:nvPicPr>
        <p:blipFill>
          <a:blip r:embed="rId1" cstate="print"/>
          <a:srcRect/>
          <a:stretch>
            <a:fillRect/>
          </a:stretch>
        </p:blipFill>
        <p:spPr bwMode="auto">
          <a:xfrm>
            <a:off x="9620733" y="27901"/>
            <a:ext cx="2569026" cy="1276418"/>
          </a:xfrm>
          <a:prstGeom prst="rect">
            <a:avLst/>
          </a:prstGeom>
          <a:ln>
            <a:noFill/>
          </a:ln>
          <a:effectLst>
            <a:softEdge rad="112500"/>
          </a:effectLst>
        </p:spPr>
      </p:pic>
      <p:sp>
        <p:nvSpPr>
          <p:cNvPr id="2" name="Title 1"/>
          <p:cNvSpPr>
            <a:spLocks noGrp="1"/>
          </p:cNvSpPr>
          <p:nvPr>
            <p:ph type="title"/>
          </p:nvPr>
        </p:nvSpPr>
        <p:spPr>
          <a:xfrm>
            <a:off x="109220" y="123825"/>
            <a:ext cx="10157460" cy="703580"/>
          </a:xfrm>
        </p:spPr>
        <p:txBody>
          <a:bodyPr/>
          <a:lstStyle/>
          <a:p>
            <a:r>
              <a:rPr lang="zh-CN" altLang="en-US" sz="2400" b="1">
                <a:sym typeface="+mn-ea"/>
              </a:rPr>
              <a:t>根据序列的数量分类：distinctive ,co-attention,self-attention</a:t>
            </a:r>
            <a:endParaRPr lang="zh-CN" altLang="en-US" sz="2400" b="1">
              <a:sym typeface="+mn-ea"/>
            </a:endParaRPr>
          </a:p>
        </p:txBody>
      </p:sp>
      <p:sp>
        <p:nvSpPr>
          <p:cNvPr id="4" name="文本框 3"/>
          <p:cNvSpPr txBox="1"/>
          <p:nvPr/>
        </p:nvSpPr>
        <p:spPr>
          <a:xfrm>
            <a:off x="267335" y="1304290"/>
            <a:ext cx="11922760" cy="3784600"/>
          </a:xfrm>
          <a:prstGeom prst="rect">
            <a:avLst/>
          </a:prstGeom>
          <a:noFill/>
        </p:spPr>
        <p:txBody>
          <a:bodyPr wrap="square" rtlCol="0">
            <a:spAutoFit/>
          </a:bodyPr>
          <a:p>
            <a:r>
              <a:rPr lang="zh-CN" altLang="en-US"/>
              <a:t>（</a:t>
            </a:r>
            <a:r>
              <a:rPr lang="en-US" altLang="zh-CN"/>
              <a:t>1</a:t>
            </a:r>
            <a:r>
              <a:rPr lang="zh-CN" altLang="en-US"/>
              <a:t>）</a:t>
            </a:r>
            <a:r>
              <a:rPr lang="en-US" altLang="zh-CN" b="1"/>
              <a:t>distinctive Attention:</a:t>
            </a:r>
            <a:endParaRPr lang="en-US" altLang="zh-CN"/>
          </a:p>
          <a:p>
            <a:r>
              <a:rPr lang="en-US" altLang="zh-CN"/>
              <a:t>	单输入 ，候选和查询状态分别属于两个不同的输入和输出序列时使用</a:t>
            </a:r>
            <a:endParaRPr lang="en-US" altLang="zh-CN"/>
          </a:p>
          <a:p>
            <a:r>
              <a:rPr lang="en-US" altLang="zh-CN"/>
              <a:t>       	用处：摘要，图像字幕，语音识别</a:t>
            </a:r>
            <a:endParaRPr lang="en-US" altLang="zh-CN"/>
          </a:p>
          <a:p>
            <a:r>
              <a:rPr lang="en-US" altLang="zh-CN"/>
              <a:t> </a:t>
            </a:r>
            <a:r>
              <a:rPr lang="zh-CN" altLang="en-US"/>
              <a:t>（</a:t>
            </a:r>
            <a:r>
              <a:rPr lang="en-US" altLang="zh-CN"/>
              <a:t>2</a:t>
            </a:r>
            <a:r>
              <a:rPr lang="zh-CN" altLang="en-US"/>
              <a:t>）</a:t>
            </a:r>
            <a:r>
              <a:rPr lang="en-US" altLang="zh-CN" b="1"/>
              <a:t>Co-Attention</a:t>
            </a:r>
            <a:r>
              <a:rPr lang="zh-CN" altLang="en-US" b="1"/>
              <a:t>共同关注：</a:t>
            </a:r>
            <a:endParaRPr lang="zh-CN" altLang="en-US" b="1"/>
          </a:p>
          <a:p>
            <a:r>
              <a:rPr lang="en-US" altLang="zh-CN"/>
              <a:t>	多输入</a:t>
            </a:r>
            <a:r>
              <a:rPr lang="zh-CN" altLang="en-US"/>
              <a:t>，</a:t>
            </a:r>
            <a:r>
              <a:rPr lang="en-US" altLang="zh-CN"/>
              <a:t>多个输入序列同时共同学习他们的注意力权重，捕获这些输入之间的相互作用。</a:t>
            </a:r>
            <a:endParaRPr lang="en-US" altLang="zh-CN"/>
          </a:p>
          <a:p>
            <a:r>
              <a:rPr lang="zh-CN" altLang="en-US"/>
              <a:t> （</a:t>
            </a:r>
            <a:r>
              <a:rPr lang="en-US" altLang="zh-CN"/>
              <a:t>3</a:t>
            </a:r>
            <a:r>
              <a:rPr lang="zh-CN" altLang="en-US"/>
              <a:t>）</a:t>
            </a:r>
            <a:r>
              <a:rPr lang="en-US" altLang="zh-CN" b="1"/>
              <a:t>Self-Attention</a:t>
            </a:r>
            <a:r>
              <a:rPr lang="zh-CN" altLang="en-US" b="1"/>
              <a:t>自注意力</a:t>
            </a:r>
            <a:r>
              <a:rPr lang="en-US" altLang="zh-CN"/>
              <a:t>:</a:t>
            </a:r>
            <a:r>
              <a:rPr lang="zh-CN" altLang="en-US"/>
              <a:t>输入序列，输出不是序列（比如文本分类任务</a:t>
            </a:r>
            <a:r>
              <a:rPr lang="zh-CN" altLang="en-US"/>
              <a:t>）</a:t>
            </a:r>
            <a:endParaRPr lang="zh-CN" altLang="en-US"/>
          </a:p>
          <a:p>
            <a:r>
              <a:rPr lang="en-US" altLang="zh-CN"/>
              <a:t>	</a:t>
            </a:r>
            <a:r>
              <a:t>在相同的输入序列中，注意力模型可以用于学习输入序列中每个token的相关token</a:t>
            </a: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2"/>
          <p:cNvPicPr>
            <a:picLocks noChangeAspect="1" noChangeArrowheads="1"/>
          </p:cNvPicPr>
          <p:nvPr/>
        </p:nvPicPr>
        <p:blipFill>
          <a:blip r:embed="rId1" cstate="print"/>
          <a:srcRect/>
          <a:stretch>
            <a:fillRect/>
          </a:stretch>
        </p:blipFill>
        <p:spPr bwMode="auto">
          <a:xfrm>
            <a:off x="9620733" y="27901"/>
            <a:ext cx="2569026" cy="1276418"/>
          </a:xfrm>
          <a:prstGeom prst="rect">
            <a:avLst/>
          </a:prstGeom>
          <a:ln>
            <a:noFill/>
          </a:ln>
          <a:effectLst>
            <a:softEdge rad="112500"/>
          </a:effectLst>
        </p:spPr>
      </p:pic>
      <p:sp>
        <p:nvSpPr>
          <p:cNvPr id="2" name="Title 1"/>
          <p:cNvSpPr>
            <a:spLocks noGrp="1"/>
          </p:cNvSpPr>
          <p:nvPr>
            <p:ph type="title"/>
          </p:nvPr>
        </p:nvSpPr>
        <p:spPr>
          <a:xfrm>
            <a:off x="109220" y="123825"/>
            <a:ext cx="10157460" cy="703580"/>
          </a:xfrm>
        </p:spPr>
        <p:txBody>
          <a:bodyPr>
            <a:normAutofit fontScale="90000"/>
          </a:bodyPr>
          <a:lstStyle/>
          <a:p>
            <a:r>
              <a:rPr lang="zh-CN" altLang="en-US" sz="2400" b="1">
                <a:sym typeface="+mn-ea"/>
              </a:rPr>
              <a:t>根据抽象级别的数量</a:t>
            </a:r>
            <a:r>
              <a:rPr lang="zh-CN" altLang="en-US" sz="2400" b="1">
                <a:sym typeface="+mn-ea"/>
              </a:rPr>
              <a:t>：</a:t>
            </a:r>
            <a:r>
              <a:rPr lang="en-US" altLang="zh-CN" sz="2400" b="1">
                <a:sym typeface="+mn-ea"/>
              </a:rPr>
              <a:t>single-level Attention</a:t>
            </a:r>
            <a:r>
              <a:rPr lang="zh-CN" altLang="en-US" sz="2400" b="1">
                <a:sym typeface="+mn-ea"/>
              </a:rPr>
              <a:t>、</a:t>
            </a:r>
            <a:r>
              <a:rPr lang="en-US" altLang="zh-CN" sz="2400" b="1">
                <a:sym typeface="+mn-ea"/>
              </a:rPr>
              <a:t>multi-level Attention</a:t>
            </a:r>
            <a:endParaRPr lang="en-US" altLang="zh-CN" sz="2400" b="1">
              <a:sym typeface="+mn-ea"/>
            </a:endParaRPr>
          </a:p>
        </p:txBody>
      </p:sp>
      <p:sp>
        <p:nvSpPr>
          <p:cNvPr id="4" name="文本框 3"/>
          <p:cNvSpPr txBox="1"/>
          <p:nvPr/>
        </p:nvSpPr>
        <p:spPr>
          <a:xfrm>
            <a:off x="267335" y="1304290"/>
            <a:ext cx="11922760" cy="4523105"/>
          </a:xfrm>
          <a:prstGeom prst="rect">
            <a:avLst/>
          </a:prstGeom>
          <a:noFill/>
        </p:spPr>
        <p:txBody>
          <a:bodyPr wrap="square" rtlCol="0">
            <a:spAutoFit/>
          </a:bodyPr>
          <a:p>
            <a:r>
              <a:rPr lang="zh-CN" altLang="en-US"/>
              <a:t>（</a:t>
            </a:r>
            <a:r>
              <a:rPr lang="en-US" altLang="zh-CN"/>
              <a:t>1</a:t>
            </a:r>
            <a:r>
              <a:rPr lang="zh-CN" altLang="en-US"/>
              <a:t>）</a:t>
            </a:r>
            <a:r>
              <a:rPr lang="en-US" altLang="zh-CN" b="1">
                <a:sym typeface="+mn-ea"/>
              </a:rPr>
              <a:t>single-level Attention:</a:t>
            </a:r>
            <a:endParaRPr lang="en-US" altLang="zh-CN"/>
          </a:p>
          <a:p>
            <a:r>
              <a:rPr lang="en-US" altLang="zh-CN"/>
              <a:t>	一般的情况下，只计算原始输入序列的注意权重，称为 single-level</a:t>
            </a:r>
            <a:endParaRPr lang="en-US" altLang="zh-CN"/>
          </a:p>
          <a:p>
            <a:r>
              <a:rPr lang="zh-CN" altLang="en-US"/>
              <a:t>（</a:t>
            </a:r>
            <a:r>
              <a:rPr lang="en-US" altLang="zh-CN"/>
              <a:t>2</a:t>
            </a:r>
            <a:r>
              <a:rPr lang="zh-CN" altLang="en-US"/>
              <a:t>）</a:t>
            </a:r>
            <a:r>
              <a:rPr lang="en-US" altLang="zh-CN" b="1">
                <a:sym typeface="+mn-ea"/>
              </a:rPr>
              <a:t>multi-level Attention</a:t>
            </a:r>
            <a:r>
              <a:rPr lang="zh-CN" altLang="en-US"/>
              <a:t>：</a:t>
            </a:r>
            <a:endParaRPr lang="zh-CN" altLang="en-US"/>
          </a:p>
          <a:p>
            <a:r>
              <a:rPr lang="en-US" altLang="zh-CN"/>
              <a:t>	</a:t>
            </a:r>
            <a:r>
              <a:t>注意力可以</a:t>
            </a:r>
            <a:r>
              <a:rPr lang="zh-CN"/>
              <a:t>串行</a:t>
            </a:r>
            <a:r>
              <a:t>应用</a:t>
            </a:r>
            <a:r>
              <a:rPr lang="zh-CN"/>
              <a:t>到</a:t>
            </a:r>
            <a:r>
              <a:t>输入序列的多个抽象级别</a:t>
            </a:r>
            <a:r>
              <a:rPr lang="zh-CN"/>
              <a:t>（</a:t>
            </a:r>
            <a:r>
              <a:rPr lang="en-US" altLang="zh-CN"/>
              <a:t>e.g:</a:t>
            </a:r>
            <a:r>
              <a:rPr lang="zh-CN" altLang="en-US"/>
              <a:t>字符，词，语句</a:t>
            </a:r>
            <a:r>
              <a:rPr lang="en-US" altLang="zh-CN"/>
              <a:t>...</a:t>
            </a:r>
            <a:r>
              <a:rPr lang="zh-CN"/>
              <a:t>）</a:t>
            </a:r>
            <a:r>
              <a:t>。</a:t>
            </a:r>
          </a:p>
          <a:p/>
          <a:p>
            <a:r>
              <a:t> </a:t>
            </a:r>
            <a:r>
              <a:rPr lang="en-US"/>
              <a:t>	</a:t>
            </a:r>
            <a:r>
              <a:t>较低抽象级别的输出（上下文向量）成为较高抽象级别的查询状态--》可以根</a:t>
            </a:r>
            <a:r>
              <a:rPr lang="en-US"/>
              <a:t>	</a:t>
            </a:r>
            <a:r>
              <a:t>据从上到下各个级别的抽象进一步分类。</a:t>
            </a:r>
          </a:p>
          <a:p>
            <a:r>
              <a:rPr lang="en-US"/>
              <a:t>  E.g</a:t>
            </a:r>
            <a:r>
              <a:t>:根据语句级和字符级进行文章分类（HAM层次注意力）</a:t>
            </a:r>
            <a:r>
              <a:rPr lang="en-US"/>
              <a:t>:</a:t>
            </a:r>
            <a:endParaRPr lang="en-US"/>
          </a:p>
          <a:p>
            <a:pPr lvl="2"/>
            <a:r>
              <a:rPr lang="en-US"/>
              <a:t>    首先，建立了一种基于句子表示的attention，其将第一级attention应用于 单词嵌入向量（word embedding vectors）序列。然后，它使用第二级attention来聚合这些句子表示，以形成文档表示,文档的最终表示形式用作分类任务的特征向量</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tLang="zh-CN" dirty="0"/>
          </a:p>
        </p:txBody>
      </p:sp>
      <p:pic>
        <p:nvPicPr>
          <p:cNvPr id="6" name="Picture 12"/>
          <p:cNvPicPr>
            <a:picLocks noChangeAspect="1" noChangeArrowheads="1"/>
          </p:cNvPicPr>
          <p:nvPr/>
        </p:nvPicPr>
        <p:blipFill>
          <a:blip r:embed="rId1" cstate="print"/>
          <a:srcRect/>
          <a:stretch>
            <a:fillRect/>
          </a:stretch>
        </p:blipFill>
        <p:spPr bwMode="auto">
          <a:xfrm>
            <a:off x="9620733" y="27901"/>
            <a:ext cx="2569026" cy="1276418"/>
          </a:xfrm>
          <a:prstGeom prst="rect">
            <a:avLst/>
          </a:prstGeom>
          <a:ln>
            <a:noFill/>
          </a:ln>
          <a:effectLst>
            <a:softEdge rad="112500"/>
          </a:effectLst>
        </p:spPr>
      </p:pic>
      <p:pic>
        <p:nvPicPr>
          <p:cNvPr id="4" name="内容占位符 3"/>
          <p:cNvPicPr>
            <a:picLocks noChangeAspect="1"/>
          </p:cNvPicPr>
          <p:nvPr>
            <p:ph idx="1"/>
          </p:nvPr>
        </p:nvPicPr>
        <p:blipFill>
          <a:blip r:embed="rId2"/>
          <a:stretch>
            <a:fillRect/>
          </a:stretch>
        </p:blipFill>
        <p:spPr>
          <a:xfrm>
            <a:off x="642620" y="1202055"/>
            <a:ext cx="6718300" cy="4236720"/>
          </a:xfrm>
          <a:prstGeom prst="rect">
            <a:avLst/>
          </a:prstGeom>
        </p:spPr>
      </p:pic>
      <p:sp>
        <p:nvSpPr>
          <p:cNvPr id="5" name="文本框 4"/>
          <p:cNvSpPr txBox="1"/>
          <p:nvPr/>
        </p:nvSpPr>
        <p:spPr>
          <a:xfrm>
            <a:off x="484505" y="492760"/>
            <a:ext cx="8754745" cy="460375"/>
          </a:xfrm>
          <a:prstGeom prst="rect">
            <a:avLst/>
          </a:prstGeom>
          <a:noFill/>
        </p:spPr>
        <p:txBody>
          <a:bodyPr wrap="square" rtlCol="0">
            <a:spAutoFit/>
          </a:bodyPr>
          <a:p>
            <a:r>
              <a:rPr lang="zh-CN" altLang="en-US"/>
              <a:t>应用场景举例：</a:t>
            </a:r>
            <a:r>
              <a:rPr lang="en-US" altLang="zh-CN"/>
              <a:t>Co-Attention </a:t>
            </a:r>
            <a:r>
              <a:rPr lang="zh-CN" altLang="en-US"/>
              <a:t>与</a:t>
            </a:r>
            <a:r>
              <a:rPr lang="en-US" altLang="zh-CN"/>
              <a:t>Multi-level Attention</a:t>
            </a:r>
            <a:r>
              <a:rPr lang="zh-CN" altLang="en-US"/>
              <a:t>结合</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DOC_GUID" val="{4039a313-7f68-4b9e-9de0-fe6937dd295f}"/>
</p:tagLst>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tf02787940</Template>
  <TotalTime>0</TotalTime>
  <Words>2418</Words>
  <Application>WPS 演示</Application>
  <PresentationFormat>自定义</PresentationFormat>
  <Paragraphs>117</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宋体</vt:lpstr>
      <vt:lpstr>Wingdings</vt:lpstr>
      <vt:lpstr>Century Gothic</vt:lpstr>
      <vt:lpstr>幼圆</vt:lpstr>
      <vt:lpstr>Segoe Print</vt:lpstr>
      <vt:lpstr>微软雅黑</vt:lpstr>
      <vt:lpstr>Arial Unicode MS</vt:lpstr>
      <vt:lpstr>Books 16x9</vt:lpstr>
      <vt:lpstr>论文《An Attentive Survey of Attention Models》</vt:lpstr>
      <vt:lpstr>本周</vt:lpstr>
      <vt:lpstr>next</vt:lpstr>
      <vt:lpstr>next</vt:lpstr>
      <vt:lpstr>Section2  	Bahdanau[2014]提出Attention Model的背景</vt:lpstr>
      <vt:lpstr>next</vt:lpstr>
      <vt:lpstr>Section3 	Attention Model 分类</vt:lpstr>
      <vt:lpstr>根据序列的数量分类：distinctive ,co-attention,self-attention</vt:lpstr>
      <vt:lpstr>next</vt:lpstr>
      <vt:lpstr>根据序列的数量分类：distinctive ,co-attention,self-attention</vt:lpstr>
      <vt:lpstr>根据抽象级别的数量：single-level Attention、multi-level Attention</vt:lpstr>
      <vt:lpstr>Section3    Attention Model 分类</vt:lpstr>
      <vt:lpstr>Section4    与Attention结合的典型神经网络架构</vt:lpstr>
      <vt:lpstr>next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NLPer团队周报</dc:title>
  <dc:creator>xiao sun</dc:creator>
  <cp:lastModifiedBy>锋</cp:lastModifiedBy>
  <cp:revision>128</cp:revision>
  <dcterms:created xsi:type="dcterms:W3CDTF">2017-11-03T12:08:00Z</dcterms:created>
  <dcterms:modified xsi:type="dcterms:W3CDTF">2019-05-17T06:48:59Z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KSOProductBuildVer">
    <vt:lpwstr>2052-11.1.0.8661</vt:lpwstr>
  </property>
  <property fmtid="{D5CDD505-2E9C-101B-9397-08002B2CF9AE}" pid="9" name="KSORubyTemplateID">
    <vt:lpwstr>13</vt:lpwstr>
  </property>
</Properties>
</file>