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84017"/>
  </p:normalViewPr>
  <p:slideViewPr>
    <p:cSldViewPr snapToGrid="0">
      <p:cViewPr varScale="1">
        <p:scale>
          <a:sx n="102" d="100"/>
          <a:sy n="102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C25BA-B254-45B1-A406-CE30D298E74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EAF2D9-3DC1-4926-B4FE-49874B56DD4A}">
      <dgm:prSet/>
      <dgm:spPr/>
      <dgm:t>
        <a:bodyPr/>
        <a:lstStyle/>
        <a:p>
          <a:r>
            <a:rPr lang="en-US" b="0" i="0"/>
            <a:t>Inefficiencies in the job seeking and hiring process</a:t>
          </a:r>
          <a:endParaRPr lang="en-US"/>
        </a:p>
      </dgm:t>
    </dgm:pt>
    <dgm:pt modelId="{E88EE082-8FF8-4484-BA28-7DE2EC84FDF4}" type="parTrans" cxnId="{40FB0AE6-EA06-4E3B-B4A5-7D52D73A8839}">
      <dgm:prSet/>
      <dgm:spPr/>
      <dgm:t>
        <a:bodyPr/>
        <a:lstStyle/>
        <a:p>
          <a:endParaRPr lang="en-US"/>
        </a:p>
      </dgm:t>
    </dgm:pt>
    <dgm:pt modelId="{57627B78-F09B-438B-8EDD-493B59A5D403}" type="sibTrans" cxnId="{40FB0AE6-EA06-4E3B-B4A5-7D52D73A8839}">
      <dgm:prSet/>
      <dgm:spPr/>
      <dgm:t>
        <a:bodyPr/>
        <a:lstStyle/>
        <a:p>
          <a:endParaRPr lang="en-US"/>
        </a:p>
      </dgm:t>
    </dgm:pt>
    <dgm:pt modelId="{ABBAED88-BDD9-43BC-997A-574D7EF0C40A}">
      <dgm:prSet/>
      <dgm:spPr/>
      <dgm:t>
        <a:bodyPr/>
        <a:lstStyle/>
        <a:p>
          <a:r>
            <a:rPr lang="en-US" b="0" i="0"/>
            <a:t>JobDealer: A platform for job seekers and employers to connect and communicate</a:t>
          </a:r>
          <a:endParaRPr lang="en-US"/>
        </a:p>
      </dgm:t>
    </dgm:pt>
    <dgm:pt modelId="{0FB08A27-BC34-4DD4-835F-6D7099D60C78}" type="parTrans" cxnId="{0F1E84A9-7C96-4445-B7DD-E61121DBFACE}">
      <dgm:prSet/>
      <dgm:spPr/>
      <dgm:t>
        <a:bodyPr/>
        <a:lstStyle/>
        <a:p>
          <a:endParaRPr lang="en-US"/>
        </a:p>
      </dgm:t>
    </dgm:pt>
    <dgm:pt modelId="{C742EA6F-8144-46FF-8ABC-17E4806BA5B8}" type="sibTrans" cxnId="{0F1E84A9-7C96-4445-B7DD-E61121DBFACE}">
      <dgm:prSet/>
      <dgm:spPr/>
      <dgm:t>
        <a:bodyPr/>
        <a:lstStyle/>
        <a:p>
          <a:endParaRPr lang="en-US"/>
        </a:p>
      </dgm:t>
    </dgm:pt>
    <dgm:pt modelId="{9F26C47E-0C4B-F045-AD12-EABAC027C340}" type="pres">
      <dgm:prSet presAssocID="{53AC25BA-B254-45B1-A406-CE30D298E745}" presName="vert0" presStyleCnt="0">
        <dgm:presLayoutVars>
          <dgm:dir/>
          <dgm:animOne val="branch"/>
          <dgm:animLvl val="lvl"/>
        </dgm:presLayoutVars>
      </dgm:prSet>
      <dgm:spPr/>
    </dgm:pt>
    <dgm:pt modelId="{7DEE0079-E13D-4848-B715-BC1435657D31}" type="pres">
      <dgm:prSet presAssocID="{75EAF2D9-3DC1-4926-B4FE-49874B56DD4A}" presName="thickLine" presStyleLbl="alignNode1" presStyleIdx="0" presStyleCnt="2"/>
      <dgm:spPr/>
    </dgm:pt>
    <dgm:pt modelId="{C17C62C5-5128-5E48-9192-8DF557F908AD}" type="pres">
      <dgm:prSet presAssocID="{75EAF2D9-3DC1-4926-B4FE-49874B56DD4A}" presName="horz1" presStyleCnt="0"/>
      <dgm:spPr/>
    </dgm:pt>
    <dgm:pt modelId="{857EF958-71C1-E042-B027-35D8A82627CB}" type="pres">
      <dgm:prSet presAssocID="{75EAF2D9-3DC1-4926-B4FE-49874B56DD4A}" presName="tx1" presStyleLbl="revTx" presStyleIdx="0" presStyleCnt="2"/>
      <dgm:spPr/>
    </dgm:pt>
    <dgm:pt modelId="{8424B8BD-87EA-9A4C-9474-A0826704BE20}" type="pres">
      <dgm:prSet presAssocID="{75EAF2D9-3DC1-4926-B4FE-49874B56DD4A}" presName="vert1" presStyleCnt="0"/>
      <dgm:spPr/>
    </dgm:pt>
    <dgm:pt modelId="{79A3179C-57FB-914C-9241-FEF50CBEEE22}" type="pres">
      <dgm:prSet presAssocID="{ABBAED88-BDD9-43BC-997A-574D7EF0C40A}" presName="thickLine" presStyleLbl="alignNode1" presStyleIdx="1" presStyleCnt="2"/>
      <dgm:spPr/>
    </dgm:pt>
    <dgm:pt modelId="{2BC7CFC3-F2CD-A648-B4C5-984BD4032F0B}" type="pres">
      <dgm:prSet presAssocID="{ABBAED88-BDD9-43BC-997A-574D7EF0C40A}" presName="horz1" presStyleCnt="0"/>
      <dgm:spPr/>
    </dgm:pt>
    <dgm:pt modelId="{C8FE5945-FA70-8B4F-8E29-2D996D8BD3E3}" type="pres">
      <dgm:prSet presAssocID="{ABBAED88-BDD9-43BC-997A-574D7EF0C40A}" presName="tx1" presStyleLbl="revTx" presStyleIdx="1" presStyleCnt="2"/>
      <dgm:spPr/>
    </dgm:pt>
    <dgm:pt modelId="{5FA0084D-929B-2C4F-A850-F171FEE5BF54}" type="pres">
      <dgm:prSet presAssocID="{ABBAED88-BDD9-43BC-997A-574D7EF0C40A}" presName="vert1" presStyleCnt="0"/>
      <dgm:spPr/>
    </dgm:pt>
  </dgm:ptLst>
  <dgm:cxnLst>
    <dgm:cxn modelId="{9FCC8659-1031-FC40-82A4-6B7C71FDDA8D}" type="presOf" srcId="{75EAF2D9-3DC1-4926-B4FE-49874B56DD4A}" destId="{857EF958-71C1-E042-B027-35D8A82627CB}" srcOrd="0" destOrd="0" presId="urn:microsoft.com/office/officeart/2008/layout/LinedList"/>
    <dgm:cxn modelId="{A10C8769-0CD1-A843-BC8F-4A1B7D15A699}" type="presOf" srcId="{53AC25BA-B254-45B1-A406-CE30D298E745}" destId="{9F26C47E-0C4B-F045-AD12-EABAC027C340}" srcOrd="0" destOrd="0" presId="urn:microsoft.com/office/officeart/2008/layout/LinedList"/>
    <dgm:cxn modelId="{0F1E84A9-7C96-4445-B7DD-E61121DBFACE}" srcId="{53AC25BA-B254-45B1-A406-CE30D298E745}" destId="{ABBAED88-BDD9-43BC-997A-574D7EF0C40A}" srcOrd="1" destOrd="0" parTransId="{0FB08A27-BC34-4DD4-835F-6D7099D60C78}" sibTransId="{C742EA6F-8144-46FF-8ABC-17E4806BA5B8}"/>
    <dgm:cxn modelId="{40FB0AE6-EA06-4E3B-B4A5-7D52D73A8839}" srcId="{53AC25BA-B254-45B1-A406-CE30D298E745}" destId="{75EAF2D9-3DC1-4926-B4FE-49874B56DD4A}" srcOrd="0" destOrd="0" parTransId="{E88EE082-8FF8-4484-BA28-7DE2EC84FDF4}" sibTransId="{57627B78-F09B-438B-8EDD-493B59A5D403}"/>
    <dgm:cxn modelId="{451FA4F6-0632-AF47-8B09-9CC336461443}" type="presOf" srcId="{ABBAED88-BDD9-43BC-997A-574D7EF0C40A}" destId="{C8FE5945-FA70-8B4F-8E29-2D996D8BD3E3}" srcOrd="0" destOrd="0" presId="urn:microsoft.com/office/officeart/2008/layout/LinedList"/>
    <dgm:cxn modelId="{7206D721-80EF-A44E-849D-12330D687B0A}" type="presParOf" srcId="{9F26C47E-0C4B-F045-AD12-EABAC027C340}" destId="{7DEE0079-E13D-4848-B715-BC1435657D31}" srcOrd="0" destOrd="0" presId="urn:microsoft.com/office/officeart/2008/layout/LinedList"/>
    <dgm:cxn modelId="{0A838945-DB7F-7940-9BB4-CCB6A8BBC65E}" type="presParOf" srcId="{9F26C47E-0C4B-F045-AD12-EABAC027C340}" destId="{C17C62C5-5128-5E48-9192-8DF557F908AD}" srcOrd="1" destOrd="0" presId="urn:microsoft.com/office/officeart/2008/layout/LinedList"/>
    <dgm:cxn modelId="{DD695EC6-56EE-B44F-89E9-6D6D28E28E45}" type="presParOf" srcId="{C17C62C5-5128-5E48-9192-8DF557F908AD}" destId="{857EF958-71C1-E042-B027-35D8A82627CB}" srcOrd="0" destOrd="0" presId="urn:microsoft.com/office/officeart/2008/layout/LinedList"/>
    <dgm:cxn modelId="{4F006D2F-2234-9547-9827-93BBF64436ED}" type="presParOf" srcId="{C17C62C5-5128-5E48-9192-8DF557F908AD}" destId="{8424B8BD-87EA-9A4C-9474-A0826704BE20}" srcOrd="1" destOrd="0" presId="urn:microsoft.com/office/officeart/2008/layout/LinedList"/>
    <dgm:cxn modelId="{9939DFF3-B9CC-7B47-A2ED-464CE343D881}" type="presParOf" srcId="{9F26C47E-0C4B-F045-AD12-EABAC027C340}" destId="{79A3179C-57FB-914C-9241-FEF50CBEEE22}" srcOrd="2" destOrd="0" presId="urn:microsoft.com/office/officeart/2008/layout/LinedList"/>
    <dgm:cxn modelId="{D9F5576E-45D8-984B-84E2-07ACBC038606}" type="presParOf" srcId="{9F26C47E-0C4B-F045-AD12-EABAC027C340}" destId="{2BC7CFC3-F2CD-A648-B4C5-984BD4032F0B}" srcOrd="3" destOrd="0" presId="urn:microsoft.com/office/officeart/2008/layout/LinedList"/>
    <dgm:cxn modelId="{A835C1DA-1CAE-B249-B51F-B55DFE237D50}" type="presParOf" srcId="{2BC7CFC3-F2CD-A648-B4C5-984BD4032F0B}" destId="{C8FE5945-FA70-8B4F-8E29-2D996D8BD3E3}" srcOrd="0" destOrd="0" presId="urn:microsoft.com/office/officeart/2008/layout/LinedList"/>
    <dgm:cxn modelId="{F2D38129-E017-F647-9875-07532EE4C96C}" type="presParOf" srcId="{2BC7CFC3-F2CD-A648-B4C5-984BD4032F0B}" destId="{5FA0084D-929B-2C4F-A850-F171FEE5B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E0079-E13D-4848-B715-BC1435657D31}">
      <dsp:nvSpPr>
        <dsp:cNvPr id="0" name=""/>
        <dsp:cNvSpPr/>
      </dsp:nvSpPr>
      <dsp:spPr>
        <a:xfrm>
          <a:off x="0" y="0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F958-71C1-E042-B027-35D8A82627CB}">
      <dsp:nvSpPr>
        <dsp:cNvPr id="0" name=""/>
        <dsp:cNvSpPr/>
      </dsp:nvSpPr>
      <dsp:spPr>
        <a:xfrm>
          <a:off x="0" y="0"/>
          <a:ext cx="5077071" cy="238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Inefficiencies in the job seeking and hiring process</a:t>
          </a:r>
          <a:endParaRPr lang="en-US" sz="3400" kern="1200"/>
        </a:p>
      </dsp:txBody>
      <dsp:txXfrm>
        <a:off x="0" y="0"/>
        <a:ext cx="5077071" cy="2380435"/>
      </dsp:txXfrm>
    </dsp:sp>
    <dsp:sp modelId="{79A3179C-57FB-914C-9241-FEF50CBEEE22}">
      <dsp:nvSpPr>
        <dsp:cNvPr id="0" name=""/>
        <dsp:cNvSpPr/>
      </dsp:nvSpPr>
      <dsp:spPr>
        <a:xfrm>
          <a:off x="0" y="2380435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E5945-FA70-8B4F-8E29-2D996D8BD3E3}">
      <dsp:nvSpPr>
        <dsp:cNvPr id="0" name=""/>
        <dsp:cNvSpPr/>
      </dsp:nvSpPr>
      <dsp:spPr>
        <a:xfrm>
          <a:off x="0" y="2380435"/>
          <a:ext cx="5077071" cy="238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JobDealer: A platform for job seekers and employers to connect and communicate</a:t>
          </a:r>
          <a:endParaRPr lang="en-US" sz="3400" kern="1200"/>
        </a:p>
      </dsp:txBody>
      <dsp:txXfrm>
        <a:off x="0" y="2380435"/>
        <a:ext cx="5077071" cy="2380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F8DA-3B64-1549-863B-4FE9A55CC988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4BBA8-5F76-484D-9A4A-59E904309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67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2400" b="0" i="0" dirty="0">
                <a:solidFill>
                  <a:srgbClr val="D1D5DB"/>
                </a:solidFill>
                <a:effectLst/>
                <a:latin typeface="Söhne"/>
              </a:rPr>
              <a:t>Introduction: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D1D5DB"/>
                </a:solidFill>
                <a:effectLst/>
                <a:latin typeface="Söhne"/>
              </a:rPr>
              <a:t>Welcome everyone, today I'll be presenting </a:t>
            </a:r>
            <a:r>
              <a:rPr lang="en-US" altLang="zh-CN" sz="2400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sz="2400" b="0" i="0" dirty="0">
                <a:solidFill>
                  <a:srgbClr val="D1D5DB"/>
                </a:solidFill>
                <a:effectLst/>
                <a:latin typeface="Söhne"/>
              </a:rPr>
              <a:t>, a platform designed to streamline the job seeking and hiring process.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7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Thank you for your attention. I'll now open the floor for questions and discussion.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45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The traditional job seeking and hiring process can be inefficient, with communication barriers between job seekers and employers.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aims to bridge this gap by providing an intuitive platform for job seekers and employers to connect, communicate, and exchange information efficiently.</a:t>
            </a: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0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consists of three main modules: Job Post Browsing, Job Seeker Browsing, and Chat.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All of the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uis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are developed using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swifui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, no need to care different screens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These modules work together to create a seamless experience for both job seekers and employers.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69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The Job Post Browsing module allows job seekers to browse and search for job posts that match their skills and interests.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Users can view job post details, including a map showing the job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Recently viewed job posts are displayed in a "Recently Browsed" list for easy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We've implemented this feature using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SwiftUI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to create an easy-to-use interface.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23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The Job Seeker Browsing module allows employers to browse and search for job seekers with the skills and experience they're looking for.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This feature also utilizes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SwiftUI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to create an efficient user interface.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4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The Chat module provides a chat interface for job seekers and employers to communicate and exchange files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We've implemented this feature using a .NET server-side, the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SignalR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framework for real-time data exchange, and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WebApi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for data management.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37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One of the key innovations of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is its real-time chat and file exchange functionality, which sets it apart from other job-seeking platforms.</a:t>
            </a: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5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Now, let's move on to the demo. I'll showcase not only the real-time chat feature but also other key functionalities of the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platform, including job post browsing and job seeker browsing.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(Conduct demo, demonstrating the following)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Browsing and searching for job posts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Browsing and searching for job seekers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Real-time chat functionality and file exchange between job seekers and employers</a:t>
            </a: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40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In conclusion, 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JobDealer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addresses core functionalities for job seeking and hiring while streamlining the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Potential future enhancements include personalized recommendations, enhanced chat functionality, bookmarking and sharing features, and a community for users to share content and experiences.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4BBA8-5F76-484D-9A4A-59E904309D1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5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903A-1CB2-37E0-4644-3C7C61EE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CD9F8-CB40-ABA6-E4AB-30A9D283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AD457-6C4F-0EF9-74A3-7D7DE474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1CDF0-B45C-3A0E-E74F-AA0AFA6B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CC089-EDDD-7FC9-3DBF-37ECC7D3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98612-F0C6-B0BB-1BBF-1239A8DC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A4620-047D-6C10-C78D-CF933E58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A524-0F2D-A2E6-08BB-67E26AE0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3D39F-417D-2557-8D4C-1764A6A2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7547A-A3A1-F756-9430-862A9A5B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8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02A8C-CD18-9771-5805-1ECE8300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5F4B3-D3D9-2087-5EFB-A8D65F93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9435-08AD-1814-114B-BF15ACFC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15F3-9608-546D-B3E2-5099DBD0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ED844-98B4-BF3B-4DD2-50FCC723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8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4C26-DE94-7485-CBB6-48C6B335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28871-E64B-D0E0-8E3A-EC7499E3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34BF4-B7A9-A1A9-714B-85563F0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9C4DF-5FF2-D3C7-7FF6-867508AC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EF3BF-6E29-DF7C-6AD1-62BEFF35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05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61C0-3FC7-592B-9623-F813575C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6DA65-5365-E859-B96C-AAC434D0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402E2-A21D-E5BE-4B38-D867651B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A3ED-1C64-7AF2-6ED3-2223067E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4DCCE-9B09-1F8E-DD74-8717CA86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0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4E347-FD4A-92F2-D588-0EA00F70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EE74B-A14D-33B0-041D-F44B30CD7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B6BCD-1EFA-A4BE-DCC9-DD5D5B4A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842A3-E232-0EE5-1DB1-605429E1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EBD1F-425F-710A-EF00-CBCA709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CAA04-FA47-AAB1-1705-B21F9427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3C01-E3D8-220D-D9C9-0E3F192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05DF9-DF14-7C19-C111-9867052E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15F06-AE75-28F5-9002-D6B0174B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48685-80B9-4DF3-C19A-D0812DF28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54C86-35D7-F790-3D35-28E4CF1D5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D69BA6-DD0A-554A-6E02-4C346C37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3C3312-BB62-A4EB-12FF-45496B95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AC41F-8278-EE20-6005-B62ED582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3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6094A-7434-EFAC-B011-1459B26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42D3C1-881B-3B47-2FF9-4752C92D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D5FBA-DBC1-F879-9468-B112A468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4B1B4A-12F5-86A2-98E5-1240669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558778-DABD-C40A-7BF0-672C9792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22EC8-B455-5123-A12E-3ECCCD2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ABE11-B273-66A9-6DEE-05001E56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1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5B96-FD87-85EF-6420-AB393137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1B71C-1BD2-610D-2042-6FB3642E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99FED-12D2-319B-1444-11569333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AF60A-9A9C-80DA-F5D1-CC12F1F8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BDED8-4385-5446-BA0D-2A9F203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8C3F4-6361-5606-129F-9B3E93F4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0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2FADD-7F5A-E926-627A-84673C82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80F87-785F-CF29-CAE6-68E50B2D9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68269-C339-BBFD-257E-FB43FFB9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D60DA-41C6-A7A1-3439-1A8D176A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497AA-2651-3CB5-520C-B8E20214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CC131-7242-D0CB-EFEE-EBFB18E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7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4178F-02F0-031C-486C-6BDD161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22F94-7A60-5A82-5E19-A18942AD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4C1E5-841F-B56E-4509-131FBED4F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FDDF-75E8-C04C-A97D-AB9A6A45B454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5B9E-7A5C-03D6-B76E-10B97399E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E2A8B-3A94-35E2-6B24-961C58F74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7B1C-4FCB-5E45-9DBB-3F0D4ECDFB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704A97-C44E-69AB-866C-973AC579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7200" b="0" i="0" dirty="0">
                <a:effectLst/>
                <a:latin typeface="Söhne"/>
              </a:rPr>
              <a:t>Job Dealer: Streamlining the Job Seeking and Hiring Process</a:t>
            </a:r>
            <a:endParaRPr kumimoji="1"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DEA6C-EBD9-EDEC-8173-BE0010DF1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dirty="0" err="1"/>
              <a:t>Bohan</a:t>
            </a:r>
            <a:r>
              <a:rPr kumimoji="1" lang="en-US" altLang="zh-CN" dirty="0"/>
              <a:t> Feng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2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B759B3-87B1-7D4B-7474-F7F1C4CF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9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Q&amp;A</a:t>
            </a:r>
            <a:endParaRPr kumimoji="1" lang="en-US" altLang="zh-CN" sz="9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3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77F26E-6703-85FF-AFD4-9E89E804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CN" sz="4100" b="0" i="0">
                <a:effectLst/>
                <a:latin typeface="Söhne"/>
              </a:rPr>
              <a:t>Introduction</a:t>
            </a:r>
            <a:endParaRPr kumimoji="1" lang="zh-CN" altLang="en-US" sz="41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484D803-176D-7AF2-14C2-0E949656D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379887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0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F02EE-5211-7735-55B2-458E488E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CN" sz="5600" b="0" i="0">
                <a:effectLst/>
                <a:latin typeface="Söhne"/>
              </a:rPr>
              <a:t>Design and Approach</a:t>
            </a:r>
            <a:endParaRPr kumimoji="1" lang="zh-CN" altLang="en-US" sz="5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474CA-67F4-9015-6F7E-9A8B592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Söhne"/>
              </a:rPr>
              <a:t>Module 1: Job Post Browsing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Söhne"/>
              </a:rPr>
              <a:t>Module 2: Job Seeker Browsing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Söhne"/>
              </a:rPr>
              <a:t>Module 3: Chat</a:t>
            </a:r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9943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28819-53D4-F970-FDFF-A74E6D20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altLang="zh-CN" b="0" i="0">
                <a:effectLst/>
                <a:latin typeface="Söhne"/>
              </a:rPr>
              <a:t>Job Post Browsing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A063F-920B-1722-C031-989E548C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Söhne"/>
              </a:rPr>
              <a:t>Allows job seekers to browse and search for job posts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Söhne"/>
              </a:rPr>
              <a:t>View job post details, including job location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Söhne"/>
              </a:rPr>
              <a:t>"Recently Browsed" list for easy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Söhne"/>
              </a:rPr>
              <a:t>Implemented using </a:t>
            </a:r>
            <a:r>
              <a:rPr lang="en-US" altLang="zh-CN" sz="2000" b="0" i="0" dirty="0" err="1">
                <a:effectLst/>
                <a:latin typeface="Söhne"/>
              </a:rPr>
              <a:t>SwiftUI</a:t>
            </a:r>
            <a:endParaRPr lang="en-US" altLang="zh-CN" sz="2000" b="0" i="0" dirty="0">
              <a:effectLst/>
              <a:latin typeface="Söhne"/>
            </a:endParaRPr>
          </a:p>
          <a:p>
            <a:endParaRPr kumimoji="1" lang="zh-CN" altLang="en-US" sz="2000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E910E486-2A5C-5895-ABB6-5D8C06B2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36" y="1073835"/>
            <a:ext cx="2178526" cy="4710330"/>
          </a:xfrm>
          <a:prstGeom prst="rect">
            <a:avLst/>
          </a:prstGeom>
        </p:spPr>
      </p:pic>
      <p:pic>
        <p:nvPicPr>
          <p:cNvPr id="7" name="图片 6" descr="图示&#10;&#10;中度可信度描述已自动生成">
            <a:extLst>
              <a:ext uri="{FF2B5EF4-FFF2-40B4-BE49-F238E27FC236}">
                <a16:creationId xmlns:a16="http://schemas.microsoft.com/office/drawing/2014/main" id="{4AF2B526-6377-64BE-4BCF-6D7AA493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11" y="1073835"/>
            <a:ext cx="2178526" cy="47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5813B6-0E80-0CFA-4721-0DBB8DF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Job Seeker Browsing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1070-0A95-9590-7B12-DAA960C5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Söhne"/>
              </a:rPr>
              <a:t>Allows employers to browse and search for job seekers</a:t>
            </a:r>
          </a:p>
        </p:txBody>
      </p:sp>
      <p:pic>
        <p:nvPicPr>
          <p:cNvPr id="7" name="图片 6" descr="图形用户界面, 应用程序, Teams&#10;&#10;描述已自动生成">
            <a:extLst>
              <a:ext uri="{FF2B5EF4-FFF2-40B4-BE49-F238E27FC236}">
                <a16:creationId xmlns:a16="http://schemas.microsoft.com/office/drawing/2014/main" id="{7EEB7AED-4FE5-885A-1DD8-A4469200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36" y="1073835"/>
            <a:ext cx="2178526" cy="4710330"/>
          </a:xfrm>
          <a:prstGeom prst="rect">
            <a:avLst/>
          </a:prstGeom>
        </p:spPr>
      </p:pic>
      <p:pic>
        <p:nvPicPr>
          <p:cNvPr id="5" name="图片 4" descr="手机屏幕截图&#10;&#10;中度可信度描述已自动生成">
            <a:extLst>
              <a:ext uri="{FF2B5EF4-FFF2-40B4-BE49-F238E27FC236}">
                <a16:creationId xmlns:a16="http://schemas.microsoft.com/office/drawing/2014/main" id="{0554EAF3-58A1-823E-E479-DB587A686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11" y="1073835"/>
            <a:ext cx="2178526" cy="47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639A85-CFDB-57D9-1081-DDE13513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altLang="zh-CN" b="0" i="0">
                <a:effectLst/>
                <a:latin typeface="Söhne"/>
              </a:rPr>
              <a:t>Chat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83D79-F936-1B91-703B-5941C256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>
                <a:effectLst/>
                <a:latin typeface="Söhne"/>
              </a:rPr>
              <a:t>Chat interface for communication and file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i="0">
                <a:effectLst/>
                <a:latin typeface="Söhne"/>
              </a:rPr>
              <a:t>Implemented using .NET server-side, SignalR framework, and WebApi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D8BF2726-D933-9C44-5445-428C2383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36" y="1073835"/>
            <a:ext cx="2178526" cy="4710330"/>
          </a:xfrm>
          <a:prstGeom prst="rect">
            <a:avLst/>
          </a:prstGeom>
        </p:spPr>
      </p:pic>
      <p:pic>
        <p:nvPicPr>
          <p:cNvPr id="15" name="图片 1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AC98CC8B-8D0A-02A4-BA0D-6BF5A06D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11" y="1073835"/>
            <a:ext cx="2178526" cy="47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4C16D9-85DB-B175-6B69-FC11FF5F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CN" sz="4600" b="0" i="0">
                <a:effectLst/>
                <a:latin typeface="Söhne"/>
              </a:rPr>
              <a:t>Advanced Techniques and Innovations</a:t>
            </a:r>
            <a:endParaRPr kumimoji="1" lang="zh-CN" altLang="en-US" sz="4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74D6C-F539-F5CF-4FCD-58793C11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altLang="zh-CN" sz="2400" b="0" i="0" dirty="0">
                <a:effectLst/>
                <a:latin typeface="Söhne"/>
              </a:rPr>
              <a:t>Real-time chat and file exchange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12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477B7A-73DD-A4DC-8B50-0D2A22A3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CN" sz="4100" b="0" i="0" dirty="0">
                <a:effectLst/>
                <a:latin typeface="Söhne"/>
              </a:rPr>
              <a:t>Demo</a:t>
            </a:r>
            <a:endParaRPr kumimoji="1" lang="zh-CN" altLang="en-US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E9053-E6FE-8CD5-CA98-5CCBB088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öhne"/>
              </a:rPr>
              <a:t>Showcasing the real-time chat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öhne"/>
              </a:rPr>
              <a:t>Efficient communication between job seeker and employer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13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AA365-A72B-0DB2-28C0-74B58179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CN" sz="5100" b="0" i="0">
                <a:effectLst/>
                <a:latin typeface="Söhne"/>
              </a:rPr>
              <a:t>Conclusion and Future Work</a:t>
            </a:r>
            <a:endParaRPr kumimoji="1" lang="zh-CN" altLang="en-US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4D1AA-5DEA-FA82-C3BC-A36C57F1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Söhne"/>
              </a:rPr>
              <a:t>Addressing core functionalities for job seeking and hiring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Söhne"/>
              </a:rPr>
              <a:t>Potential future enhancements</a:t>
            </a:r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1303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19611</TotalTime>
  <Words>585</Words>
  <Application>Microsoft Macintosh PowerPoint</Application>
  <PresentationFormat>宽屏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Söhne</vt:lpstr>
      <vt:lpstr>Arial</vt:lpstr>
      <vt:lpstr>Office 主题​​</vt:lpstr>
      <vt:lpstr>Job Dealer: Streamlining the Job Seeking and Hiring Process</vt:lpstr>
      <vt:lpstr>Introduction</vt:lpstr>
      <vt:lpstr>Design and Approach</vt:lpstr>
      <vt:lpstr>Job Post Browsing</vt:lpstr>
      <vt:lpstr>Job Seeker Browsing</vt:lpstr>
      <vt:lpstr>Chat</vt:lpstr>
      <vt:lpstr>Advanced Techniques and Innovations</vt:lpstr>
      <vt:lpstr>Demo</vt:lpstr>
      <vt:lpstr>Conclusion and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JobDealer: Streamlining the Job Seeking and Hiring Process</dc:title>
  <dc:creator>Bohan 冯</dc:creator>
  <cp:lastModifiedBy>Bohan 冯</cp:lastModifiedBy>
  <cp:revision>4</cp:revision>
  <dcterms:created xsi:type="dcterms:W3CDTF">2023-04-29T04:34:00Z</dcterms:created>
  <dcterms:modified xsi:type="dcterms:W3CDTF">2023-05-13T05:32:59Z</dcterms:modified>
</cp:coreProperties>
</file>