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504" r:id="rId3"/>
    <p:sldId id="51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CN" smtClean="0"/>
              <a:t>C/C++</a:t>
            </a:r>
            <a:r>
              <a:rPr lang="zh-CN" altLang="en-US" smtClean="0"/>
              <a:t>学习指南  邵发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森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《C/C++</a:t>
            </a:r>
            <a:r>
              <a:rPr lang="zh-CN" altLang="en-US" smtClean="0"/>
              <a:t>学习指南</a:t>
            </a:r>
            <a:r>
              <a:rPr lang="en-US" altLang="zh-CN" dirty="0" smtClean="0"/>
              <a:t>》</a:t>
            </a:r>
            <a:br>
              <a:rPr lang="en-US" altLang="zh-CN" dirty="0" smtClean="0"/>
            </a:br>
            <a:r>
              <a:rPr lang="en-US" altLang="zh-CN" smtClean="0"/>
              <a:t>     </a:t>
            </a:r>
            <a:r>
              <a:rPr lang="zh-CN" altLang="en-US" sz="2800" smtClean="0">
                <a:solidFill>
                  <a:srgbClr val="FFFF00"/>
                </a:solidFill>
              </a:rPr>
              <a:t>第</a:t>
            </a:r>
            <a:r>
              <a:rPr lang="en-US" altLang="zh-CN" sz="2800" smtClean="0">
                <a:solidFill>
                  <a:srgbClr val="FFFF00"/>
                </a:solidFill>
              </a:rPr>
              <a:t>30.4</a:t>
            </a:r>
            <a:r>
              <a:rPr lang="zh-CN" altLang="en-US" sz="2800" smtClean="0">
                <a:solidFill>
                  <a:srgbClr val="FFFF00"/>
                </a:solidFill>
              </a:rPr>
              <a:t>讲</a:t>
            </a:r>
            <a:r>
              <a:rPr lang="zh-CN" altLang="en-US" sz="2800" smtClean="0">
                <a:solidFill>
                  <a:srgbClr val="FFFF00"/>
                </a:solidFill>
              </a:rPr>
              <a:t>：标准模板库</a:t>
            </a:r>
            <a:r>
              <a:rPr lang="en-US" altLang="zh-CN" sz="2800" smtClean="0">
                <a:solidFill>
                  <a:srgbClr val="FFFF00"/>
                </a:solidFill>
              </a:rPr>
              <a:t>STL</a:t>
            </a:r>
            <a:r>
              <a:rPr lang="zh-CN" altLang="en-US" sz="2800" smtClean="0">
                <a:solidFill>
                  <a:srgbClr val="FFFF00"/>
                </a:solidFill>
              </a:rPr>
              <a:t>之</a:t>
            </a:r>
            <a:r>
              <a:rPr lang="en-US" altLang="zh-CN" sz="2800" smtClean="0">
                <a:solidFill>
                  <a:srgbClr val="FFFF00"/>
                </a:solidFill>
              </a:rPr>
              <a:t>string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endParaRPr lang="zh-CN" altLang="en-US" sz="2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6275040" cy="1752600"/>
          </a:xfrm>
        </p:spPr>
        <p:txBody>
          <a:bodyPr/>
          <a:lstStyle/>
          <a:p>
            <a:r>
              <a:rPr lang="zh-CN" altLang="en-US" smtClean="0"/>
              <a:t>作者：邵发       </a:t>
            </a:r>
            <a:r>
              <a:rPr lang="en-US" altLang="zh-CN" dirty="0" smtClean="0"/>
              <a:t>QQ</a:t>
            </a:r>
            <a:r>
              <a:rPr lang="zh-CN" altLang="en-US" smtClean="0"/>
              <a:t>群：</a:t>
            </a:r>
            <a:r>
              <a:rPr lang="en-US" altLang="zh-CN" dirty="0">
                <a:latin typeface="+mj-ea"/>
                <a:ea typeface="+mj-ea"/>
              </a:rPr>
              <a:t>417024631</a:t>
            </a:r>
          </a:p>
          <a:p>
            <a:r>
              <a:rPr lang="zh-CN" altLang="en-US" smtClean="0"/>
              <a:t>官网：</a:t>
            </a:r>
            <a:r>
              <a:rPr lang="en-US" altLang="zh-CN" smtClean="0"/>
              <a:t>http://afanihao.cn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STL: </a:t>
            </a:r>
            <a:r>
              <a:rPr lang="en-US" altLang="zh-CN" sz="3200" smtClean="0"/>
              <a:t>string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sz="2400" smtClean="0">
                <a:latin typeface="+mn-ea"/>
              </a:rPr>
              <a:t>封装了字符串相关的操作</a:t>
            </a:r>
            <a:endParaRPr lang="en-US" altLang="zh-CN" sz="2400" smtClean="0">
              <a:latin typeface="+mn-ea"/>
            </a:endParaRPr>
          </a:p>
          <a:p>
            <a:pPr marL="109728" indent="0">
              <a:buNone/>
            </a:pPr>
            <a:endParaRPr lang="en-US" altLang="zh-CN" sz="2400" smtClean="0">
              <a:latin typeface="+mn-ea"/>
            </a:endParaRPr>
          </a:p>
          <a:p>
            <a:pPr marL="109728" indent="0">
              <a:buNone/>
            </a:pPr>
            <a:r>
              <a:rPr lang="zh-CN" altLang="en-US" sz="2400" smtClean="0">
                <a:latin typeface="+mn-ea"/>
              </a:rPr>
              <a:t>内部实现和</a:t>
            </a:r>
            <a:r>
              <a:rPr lang="en-US" altLang="zh-CN" sz="2400" smtClean="0">
                <a:latin typeface="+mn-ea"/>
              </a:rPr>
              <a:t>vector</a:t>
            </a:r>
            <a:r>
              <a:rPr lang="zh-CN" altLang="en-US" sz="2400" smtClean="0">
                <a:latin typeface="+mn-ea"/>
              </a:rPr>
              <a:t>类似。操作接口上增加了字符串的接口。</a:t>
            </a:r>
            <a:endParaRPr lang="en-US" altLang="zh-CN" sz="2400">
              <a:latin typeface="+mn-ea"/>
            </a:endParaRPr>
          </a:p>
          <a:p>
            <a:pPr marL="109728" indent="0">
              <a:buNone/>
            </a:pPr>
            <a:endParaRPr lang="en-US" altLang="zh-CN" sz="2400">
              <a:latin typeface="+mn-ea"/>
            </a:endParaRPr>
          </a:p>
          <a:p>
            <a:pPr marL="109728" indent="0">
              <a:buNone/>
            </a:pPr>
            <a:endParaRPr lang="en-US" altLang="zh-CN" sz="240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724054"/>
            <a:ext cx="431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C/C++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学习指南   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http://afanihao.cn</a:t>
            </a:r>
            <a:endParaRPr lang="zh-CN" altLang="en-US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30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string</a:t>
            </a:r>
            <a:r>
              <a:rPr lang="zh-CN" altLang="en-US" sz="3200" smtClean="0"/>
              <a:t>是模板吗？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sz="2400" smtClean="0">
                <a:latin typeface="+mn-ea"/>
              </a:rPr>
              <a:t>实际上，</a:t>
            </a:r>
            <a:r>
              <a:rPr lang="en-US" altLang="zh-CN" sz="2400" smtClean="0">
                <a:latin typeface="+mn-ea"/>
              </a:rPr>
              <a:t>string</a:t>
            </a:r>
            <a:r>
              <a:rPr lang="zh-CN" altLang="en-US" sz="2400" smtClean="0">
                <a:latin typeface="+mn-ea"/>
              </a:rPr>
              <a:t>是模板，是被</a:t>
            </a:r>
            <a:r>
              <a:rPr lang="en-US" altLang="zh-CN" sz="2400" smtClean="0">
                <a:latin typeface="+mn-ea"/>
              </a:rPr>
              <a:t>typedef</a:t>
            </a:r>
            <a:r>
              <a:rPr lang="zh-CN" altLang="en-US" sz="2400" smtClean="0">
                <a:latin typeface="+mn-ea"/>
              </a:rPr>
              <a:t>出来的类型。</a:t>
            </a:r>
            <a:endParaRPr lang="en-US" altLang="zh-CN" sz="2400" smtClean="0">
              <a:latin typeface="+mn-ea"/>
            </a:endParaRPr>
          </a:p>
          <a:p>
            <a:pPr marL="109728" indent="0">
              <a:buNone/>
            </a:pPr>
            <a:r>
              <a:rPr lang="zh-CN" altLang="en-US" sz="2400" smtClean="0">
                <a:latin typeface="+mn-ea"/>
              </a:rPr>
              <a:t>存在两种字符串：</a:t>
            </a:r>
            <a:r>
              <a:rPr lang="en-US" altLang="zh-CN" sz="2400" smtClean="0">
                <a:latin typeface="+mn-ea"/>
              </a:rPr>
              <a:t>string</a:t>
            </a:r>
            <a:r>
              <a:rPr lang="zh-CN" altLang="en-US" sz="2400" smtClean="0">
                <a:latin typeface="+mn-ea"/>
              </a:rPr>
              <a:t>和</a:t>
            </a:r>
            <a:r>
              <a:rPr lang="en-US" altLang="zh-CN" sz="2400" smtClean="0">
                <a:latin typeface="+mn-ea"/>
              </a:rPr>
              <a:t>wstring(</a:t>
            </a:r>
            <a:r>
              <a:rPr lang="zh-CN" altLang="en-US" sz="2400" smtClean="0">
                <a:latin typeface="+mn-ea"/>
              </a:rPr>
              <a:t>宽字符串</a:t>
            </a:r>
            <a:r>
              <a:rPr lang="en-US" altLang="zh-CN" sz="2400" smtClean="0">
                <a:latin typeface="+mn-ea"/>
              </a:rPr>
              <a:t>,unicode)</a:t>
            </a:r>
          </a:p>
          <a:p>
            <a:pPr marL="109728" indent="0">
              <a:buNone/>
            </a:pPr>
            <a:endParaRPr lang="en-US" altLang="zh-CN" sz="2400" smtClean="0">
              <a:latin typeface="+mn-ea"/>
            </a:endParaRPr>
          </a:p>
          <a:p>
            <a:pPr marL="109728" indent="0">
              <a:buNone/>
            </a:pPr>
            <a:r>
              <a:rPr lang="en-US" altLang="zh-CN" sz="2400">
                <a:latin typeface="+mn-ea"/>
              </a:rPr>
              <a:t>typedef </a:t>
            </a:r>
            <a:r>
              <a:rPr lang="en-US" altLang="zh-CN" sz="2400">
                <a:solidFill>
                  <a:srgbClr val="FF0000"/>
                </a:solidFill>
                <a:latin typeface="+mn-ea"/>
              </a:rPr>
              <a:t>basic_string&lt;char, char_traits&lt;char&gt;, allocator&lt;char</a:t>
            </a:r>
            <a:r>
              <a:rPr lang="en-US" altLang="zh-CN" sz="2400">
                <a:solidFill>
                  <a:srgbClr val="FF0000"/>
                </a:solidFill>
                <a:latin typeface="+mn-ea"/>
              </a:rPr>
              <a:t>&gt; </a:t>
            </a:r>
            <a:r>
              <a:rPr lang="en-US" altLang="zh-CN" sz="2400" smtClean="0">
                <a:solidFill>
                  <a:srgbClr val="FF0000"/>
                </a:solidFill>
                <a:latin typeface="+mn-ea"/>
              </a:rPr>
              <a:t>&gt;  </a:t>
            </a:r>
            <a:r>
              <a:rPr lang="en-US" altLang="zh-CN" sz="2400">
                <a:latin typeface="+mn-ea"/>
              </a:rPr>
              <a:t>	</a:t>
            </a:r>
            <a:r>
              <a:rPr lang="en-US" altLang="zh-CN" sz="2400">
                <a:solidFill>
                  <a:srgbClr val="0000CC"/>
                </a:solidFill>
                <a:latin typeface="+mn-ea"/>
              </a:rPr>
              <a:t>string</a:t>
            </a:r>
            <a:r>
              <a:rPr lang="en-US" altLang="zh-CN" sz="2400" smtClean="0">
                <a:latin typeface="+mn-ea"/>
              </a:rPr>
              <a:t>;</a:t>
            </a:r>
          </a:p>
          <a:p>
            <a:pPr marL="109728" indent="0">
              <a:buNone/>
            </a:pPr>
            <a:endParaRPr lang="en-US" altLang="zh-CN" sz="2400">
              <a:latin typeface="+mn-ea"/>
            </a:endParaRPr>
          </a:p>
          <a:p>
            <a:pPr marL="109728" indent="0">
              <a:buNone/>
            </a:pPr>
            <a:r>
              <a:rPr lang="en-US" altLang="zh-CN" sz="2400">
                <a:latin typeface="+mn-ea"/>
              </a:rPr>
              <a:t>typedef </a:t>
            </a:r>
            <a:r>
              <a:rPr lang="en-US" altLang="zh-CN" sz="2400">
                <a:solidFill>
                  <a:srgbClr val="FF0000"/>
                </a:solidFill>
                <a:latin typeface="+mn-ea"/>
              </a:rPr>
              <a:t>basic_string&lt;wchar_t, char_traits&lt;wchar_t&gt;,</a:t>
            </a:r>
          </a:p>
          <a:p>
            <a:pPr marL="109728" indent="0"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</a:rPr>
              <a:t>	allocator&lt;wchar_t&gt; </a:t>
            </a:r>
            <a:r>
              <a:rPr lang="en-US" altLang="zh-CN" sz="240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sz="2400">
                <a:latin typeface="+mn-ea"/>
              </a:rPr>
              <a:t> </a:t>
            </a:r>
            <a:r>
              <a:rPr lang="en-US" altLang="zh-CN" sz="2400" smtClean="0">
                <a:latin typeface="+mn-ea"/>
              </a:rPr>
              <a:t> </a:t>
            </a:r>
            <a:r>
              <a:rPr lang="en-US" altLang="zh-CN" sz="2400" smtClean="0">
                <a:solidFill>
                  <a:srgbClr val="0000CC"/>
                </a:solidFill>
                <a:latin typeface="+mn-ea"/>
              </a:rPr>
              <a:t>wstring</a:t>
            </a:r>
            <a:r>
              <a:rPr lang="en-US" altLang="zh-CN" sz="2400">
                <a:latin typeface="+mn-ea"/>
              </a:rPr>
              <a:t>;</a:t>
            </a:r>
            <a:endParaRPr lang="en-US" altLang="zh-CN" sz="240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724054"/>
            <a:ext cx="431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C/C++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学习指南   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http://afanihao.cn</a:t>
            </a:r>
            <a:endParaRPr lang="zh-CN" altLang="en-US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6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mtClean="0">
            <a:latin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3985</TotalTime>
  <Words>94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都市</vt:lpstr>
      <vt:lpstr>《C/C++学习指南》      第30.4讲：标准模板库STL之string </vt:lpstr>
      <vt:lpstr>STL: string</vt:lpstr>
      <vt:lpstr>string是模板吗？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shaofa</dc:creator>
  <cp:lastModifiedBy>shaofa</cp:lastModifiedBy>
  <cp:revision>1600</cp:revision>
  <dcterms:created xsi:type="dcterms:W3CDTF">2015-03-18T06:00:18Z</dcterms:created>
  <dcterms:modified xsi:type="dcterms:W3CDTF">2015-08-28T06:26:56Z</dcterms:modified>
</cp:coreProperties>
</file>