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3B824F-DB26-47E3-B683-D49A81304346}">
  <a:tblStyle styleId="{553B824F-DB26-47E3-B683-D49A813043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4b3aa5f0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b3aa5f0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4b3aa5f0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4b3aa5f0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b3aa5f0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b3aa5f0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b3aa5f07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b3aa5f07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b3aa5f0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b3aa5f0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4b3aa5f0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4b3aa5f0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4b3aa5f07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4b3aa5f07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4b3aa5f07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4b3aa5f07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766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Music Recommendation System on Digital Music Dataset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Bowei Feng, Cong Deng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a:t>
            </a:r>
            <a:endParaRPr/>
          </a:p>
        </p:txBody>
      </p:sp>
      <p:sp>
        <p:nvSpPr>
          <p:cNvPr id="284" name="Google Shape;284;p14"/>
          <p:cNvSpPr txBox="1"/>
          <p:nvPr>
            <p:ph idx="1" type="body"/>
          </p:nvPr>
        </p:nvSpPr>
        <p:spPr>
          <a:xfrm>
            <a:off x="1303800" y="1639925"/>
            <a:ext cx="7030500" cy="28635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b="1" lang="en" sz="2400"/>
              <a:t>Data selection and preprocessing</a:t>
            </a:r>
            <a:endParaRPr b="1" sz="2400"/>
          </a:p>
          <a:p>
            <a:pPr indent="-381000" lvl="0" marL="457200" rtl="0" algn="l">
              <a:lnSpc>
                <a:spcPct val="200000"/>
              </a:lnSpc>
              <a:spcBef>
                <a:spcPts val="0"/>
              </a:spcBef>
              <a:spcAft>
                <a:spcPts val="0"/>
              </a:spcAft>
              <a:buSzPts val="2400"/>
              <a:buChar char="●"/>
            </a:pPr>
            <a:r>
              <a:rPr b="1" lang="en" sz="2400"/>
              <a:t>Giving </a:t>
            </a:r>
            <a:r>
              <a:rPr b="1" lang="en" sz="2400"/>
              <a:t>rating prediction</a:t>
            </a:r>
            <a:endParaRPr b="1" sz="2400"/>
          </a:p>
          <a:p>
            <a:pPr indent="-381000" lvl="0" marL="457200" rtl="0" algn="l">
              <a:lnSpc>
                <a:spcPct val="200000"/>
              </a:lnSpc>
              <a:spcBef>
                <a:spcPts val="0"/>
              </a:spcBef>
              <a:spcAft>
                <a:spcPts val="0"/>
              </a:spcAft>
              <a:buSzPts val="2400"/>
              <a:buChar char="●"/>
            </a:pPr>
            <a:r>
              <a:rPr b="1" lang="en" sz="2400"/>
              <a:t>Recommending music</a:t>
            </a:r>
            <a:endParaRPr b="1" sz="2400"/>
          </a:p>
          <a:p>
            <a:pPr indent="-381000" lvl="0" marL="457200" rtl="0" algn="l">
              <a:lnSpc>
                <a:spcPct val="200000"/>
              </a:lnSpc>
              <a:spcBef>
                <a:spcPts val="0"/>
              </a:spcBef>
              <a:spcAft>
                <a:spcPts val="0"/>
              </a:spcAft>
              <a:buSzPts val="2400"/>
              <a:buChar char="●"/>
            </a:pPr>
            <a:r>
              <a:rPr b="1" lang="en" sz="2400"/>
              <a:t>Model evaluation</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selection and preprocessing</a:t>
            </a:r>
            <a:endParaRPr/>
          </a:p>
        </p:txBody>
      </p:sp>
      <p:sp>
        <p:nvSpPr>
          <p:cNvPr id="290" name="Google Shape;290;p15"/>
          <p:cNvSpPr txBox="1"/>
          <p:nvPr>
            <p:ph idx="1" type="body"/>
          </p:nvPr>
        </p:nvSpPr>
        <p:spPr>
          <a:xfrm>
            <a:off x="1303800" y="1990050"/>
            <a:ext cx="7030500" cy="29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choose a digital music data with over 64000 ratings, which is applied to 3568 movies by 5541 users.</a:t>
            </a:r>
            <a:endParaRPr sz="1800"/>
          </a:p>
          <a:p>
            <a:pPr indent="0" lvl="0" marL="0" rtl="0" algn="l">
              <a:spcBef>
                <a:spcPts val="1600"/>
              </a:spcBef>
              <a:spcAft>
                <a:spcPts val="0"/>
              </a:spcAft>
              <a:buNone/>
            </a:pPr>
            <a:r>
              <a:rPr lang="en" sz="1800"/>
              <a:t>Then we preprocess the data in two ways:</a:t>
            </a:r>
            <a:endParaRPr sz="1800"/>
          </a:p>
          <a:p>
            <a:pPr indent="-342900" lvl="0" marL="457200" rtl="0" algn="l">
              <a:spcBef>
                <a:spcPts val="1600"/>
              </a:spcBef>
              <a:spcAft>
                <a:spcPts val="0"/>
              </a:spcAft>
              <a:buSzPts val="1800"/>
              <a:buChar char="●"/>
            </a:pPr>
            <a:r>
              <a:rPr lang="en" sz="1800"/>
              <a:t>We simply split t</a:t>
            </a:r>
            <a:r>
              <a:rPr lang="en" sz="1800"/>
              <a:t>h</a:t>
            </a:r>
            <a:r>
              <a:rPr lang="en" sz="1800"/>
              <a:t>e dataset into two parts — 80% as training set and 20% as test set for each users.</a:t>
            </a:r>
            <a:endParaRPr sz="1800"/>
          </a:p>
          <a:p>
            <a:pPr indent="-342900" lvl="0" marL="457200" rtl="0" algn="l">
              <a:spcBef>
                <a:spcPts val="0"/>
              </a:spcBef>
              <a:spcAft>
                <a:spcPts val="0"/>
              </a:spcAft>
              <a:buSzPts val="1800"/>
              <a:buChar char="●"/>
            </a:pPr>
            <a:r>
              <a:rPr lang="en" sz="1800"/>
              <a:t>We also choose some of users and some of their ratings to get train and test dataset.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Giving rating prediction</a:t>
            </a:r>
            <a:endParaRPr/>
          </a:p>
        </p:txBody>
      </p:sp>
      <p:sp>
        <p:nvSpPr>
          <p:cNvPr id="296" name="Google Shape;296;p16"/>
          <p:cNvSpPr txBox="1"/>
          <p:nvPr>
            <p:ph idx="1" type="body"/>
          </p:nvPr>
        </p:nvSpPr>
        <p:spPr>
          <a:xfrm>
            <a:off x="1303800" y="1460775"/>
            <a:ext cx="70305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Building the model:</a:t>
            </a:r>
            <a:endParaRPr sz="1800"/>
          </a:p>
          <a:p>
            <a:pPr indent="-342900" lvl="0" marL="457200" rtl="0" algn="l">
              <a:spcBef>
                <a:spcPts val="1600"/>
              </a:spcBef>
              <a:spcAft>
                <a:spcPts val="0"/>
              </a:spcAft>
              <a:buSzPts val="1800"/>
              <a:buAutoNum type="arabicPeriod"/>
            </a:pPr>
            <a:r>
              <a:rPr lang="en" sz="1800"/>
              <a:t>Base on User-based Collaborative Filtering.</a:t>
            </a:r>
            <a:endParaRPr sz="1800"/>
          </a:p>
          <a:p>
            <a:pPr indent="-342900" lvl="0" marL="457200" rtl="0" algn="l">
              <a:spcBef>
                <a:spcPts val="0"/>
              </a:spcBef>
              <a:spcAft>
                <a:spcPts val="0"/>
              </a:spcAft>
              <a:buSzPts val="1800"/>
              <a:buAutoNum type="arabicPeriod"/>
            </a:pPr>
            <a:r>
              <a:rPr lang="en" sz="1800"/>
              <a:t>We apply Jaccard similarity to balance s</a:t>
            </a:r>
            <a:r>
              <a:rPr lang="en" sz="1800"/>
              <a:t>imilarity and diversity</a:t>
            </a:r>
            <a:r>
              <a:rPr lang="en" sz="1800"/>
              <a:t> between two users </a:t>
            </a:r>
            <a:r>
              <a:rPr lang="en" sz="1800"/>
              <a:t>and Euclidean distance to calculate the similarity on the item they both rated.</a:t>
            </a:r>
            <a:endParaRPr sz="1800"/>
          </a:p>
          <a:p>
            <a:pPr indent="0" lvl="0" marL="457200" rtl="0" algn="l">
              <a:spcBef>
                <a:spcPts val="1600"/>
              </a:spcBef>
              <a:spcAft>
                <a:spcPts val="1600"/>
              </a:spcAft>
              <a:buNone/>
            </a:pPr>
            <a:r>
              <a:t/>
            </a:r>
            <a:endParaRPr sz="1800"/>
          </a:p>
        </p:txBody>
      </p:sp>
      <p:pic>
        <p:nvPicPr>
          <p:cNvPr id="297" name="Google Shape;297;p16"/>
          <p:cNvPicPr preferRelativeResize="0"/>
          <p:nvPr/>
        </p:nvPicPr>
        <p:blipFill>
          <a:blip r:embed="rId3">
            <a:alphaModFix/>
          </a:blip>
          <a:stretch>
            <a:fillRect/>
          </a:stretch>
        </p:blipFill>
        <p:spPr>
          <a:xfrm>
            <a:off x="5842425" y="3081575"/>
            <a:ext cx="1787200" cy="1951500"/>
          </a:xfrm>
          <a:prstGeom prst="rect">
            <a:avLst/>
          </a:prstGeom>
          <a:noFill/>
          <a:ln>
            <a:noFill/>
          </a:ln>
        </p:spPr>
      </p:pic>
      <p:sp>
        <p:nvSpPr>
          <p:cNvPr id="298" name="Google Shape;298;p16"/>
          <p:cNvSpPr/>
          <p:nvPr/>
        </p:nvSpPr>
        <p:spPr>
          <a:xfrm>
            <a:off x="1034200" y="3501750"/>
            <a:ext cx="3851400" cy="1368300"/>
          </a:xfrm>
          <a:prstGeom prst="wedgeRectCallout">
            <a:avLst>
              <a:gd fmla="val 68182" name="adj1"/>
              <a:gd fmla="val 9993" name="adj2"/>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Because of the sparsity of rating records, we should not only consider the items they both rated but also the proportion of items that have been jointly rated to total items that have been rated by them.</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Giving rating prediction</a:t>
            </a:r>
            <a:endParaRPr/>
          </a:p>
        </p:txBody>
      </p:sp>
      <p:sp>
        <p:nvSpPr>
          <p:cNvPr id="304" name="Google Shape;304;p17"/>
          <p:cNvSpPr txBox="1"/>
          <p:nvPr>
            <p:ph idx="1" type="body"/>
          </p:nvPr>
        </p:nvSpPr>
        <p:spPr>
          <a:xfrm>
            <a:off x="1303800" y="1460775"/>
            <a:ext cx="70305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Building the model:</a:t>
            </a:r>
            <a:endParaRPr sz="1800"/>
          </a:p>
          <a:p>
            <a:pPr indent="-342900" lvl="0" marL="457200" rtl="0" algn="l">
              <a:spcBef>
                <a:spcPts val="1600"/>
              </a:spcBef>
              <a:spcAft>
                <a:spcPts val="0"/>
              </a:spcAft>
              <a:buSzPts val="1800"/>
              <a:buAutoNum type="arabicPeriod"/>
            </a:pPr>
            <a:r>
              <a:rPr lang="en" sz="1800"/>
              <a:t>Base on User-based Collaborative Filtering.</a:t>
            </a:r>
            <a:endParaRPr sz="1800"/>
          </a:p>
          <a:p>
            <a:pPr indent="-342900" lvl="0" marL="457200" rtl="0" algn="l">
              <a:spcBef>
                <a:spcPts val="0"/>
              </a:spcBef>
              <a:spcAft>
                <a:spcPts val="0"/>
              </a:spcAft>
              <a:buSzPts val="1800"/>
              <a:buAutoNum type="arabicPeriod"/>
            </a:pPr>
            <a:r>
              <a:rPr lang="en" sz="1800"/>
              <a:t>We apply Jaccard similarity to balance similarity and diversity between two users and Euclidean distance to calculate the similarity on the item they both rated.</a:t>
            </a:r>
            <a:endParaRPr sz="1800"/>
          </a:p>
          <a:p>
            <a:pPr indent="-342900" lvl="0" marL="457200" rtl="0" algn="l">
              <a:spcBef>
                <a:spcPts val="0"/>
              </a:spcBef>
              <a:spcAft>
                <a:spcPts val="0"/>
              </a:spcAft>
              <a:buSzPts val="1800"/>
              <a:buAutoNum type="arabicPeriod"/>
            </a:pPr>
            <a:r>
              <a:rPr lang="en" sz="1800"/>
              <a:t>The combined similarity between two users are:</a:t>
            </a:r>
            <a:endParaRPr sz="1800"/>
          </a:p>
          <a:p>
            <a:pPr indent="0" lvl="0" marL="457200" rtl="0" algn="l">
              <a:spcBef>
                <a:spcPts val="1600"/>
              </a:spcBef>
              <a:spcAft>
                <a:spcPts val="1600"/>
              </a:spcAft>
              <a:buNone/>
            </a:pPr>
            <a:r>
              <a:t/>
            </a:r>
            <a:endParaRPr sz="1800"/>
          </a:p>
        </p:txBody>
      </p:sp>
      <p:pic>
        <p:nvPicPr>
          <p:cNvPr id="305" name="Google Shape;305;p17"/>
          <p:cNvPicPr preferRelativeResize="0"/>
          <p:nvPr/>
        </p:nvPicPr>
        <p:blipFill rotWithShape="1">
          <a:blip r:embed="rId3">
            <a:alphaModFix/>
          </a:blip>
          <a:srcRect b="4272" l="0" r="0" t="9765"/>
          <a:stretch/>
        </p:blipFill>
        <p:spPr>
          <a:xfrm>
            <a:off x="3052763" y="3615725"/>
            <a:ext cx="3038475" cy="14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Recommending music</a:t>
            </a:r>
            <a:endParaRPr/>
          </a:p>
        </p:txBody>
      </p:sp>
      <p:sp>
        <p:nvSpPr>
          <p:cNvPr id="311" name="Google Shape;311;p18"/>
          <p:cNvSpPr txBox="1"/>
          <p:nvPr>
            <p:ph idx="1" type="body"/>
          </p:nvPr>
        </p:nvSpPr>
        <p:spPr>
          <a:xfrm>
            <a:off x="1303800" y="1387500"/>
            <a:ext cx="7030500" cy="33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have already given the similarity between two users. Next step is to give the recommendation. If we let N be the set of K users who are most similar to user x. So the rating that most likely user x will give to music i is: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After we calculate all the rating prediction, we can sort them and get a Top 10 recommendation list.</a:t>
            </a:r>
            <a:endParaRPr sz="1800"/>
          </a:p>
        </p:txBody>
      </p:sp>
      <p:pic>
        <p:nvPicPr>
          <p:cNvPr id="312" name="Google Shape;312;p18"/>
          <p:cNvPicPr preferRelativeResize="0"/>
          <p:nvPr/>
        </p:nvPicPr>
        <p:blipFill rotWithShape="1">
          <a:blip r:embed="rId3">
            <a:alphaModFix/>
          </a:blip>
          <a:srcRect b="0" l="0" r="0" t="21116"/>
          <a:stretch/>
        </p:blipFill>
        <p:spPr>
          <a:xfrm>
            <a:off x="3101325" y="2668325"/>
            <a:ext cx="2762250" cy="751350"/>
          </a:xfrm>
          <a:prstGeom prst="rect">
            <a:avLst/>
          </a:prstGeom>
          <a:noFill/>
          <a:ln>
            <a:noFill/>
          </a:ln>
        </p:spPr>
      </p:pic>
      <p:pic>
        <p:nvPicPr>
          <p:cNvPr id="313" name="Google Shape;313;p18"/>
          <p:cNvPicPr preferRelativeResize="0"/>
          <p:nvPr/>
        </p:nvPicPr>
        <p:blipFill rotWithShape="1">
          <a:blip r:embed="rId3">
            <a:alphaModFix/>
          </a:blip>
          <a:srcRect b="0" l="0" r="0" t="21116"/>
          <a:stretch/>
        </p:blipFill>
        <p:spPr>
          <a:xfrm>
            <a:off x="3101325" y="2717175"/>
            <a:ext cx="2762250" cy="75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88625" y="57600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Model evaluation</a:t>
            </a:r>
            <a:endParaRPr sz="3600"/>
          </a:p>
          <a:p>
            <a:pPr indent="0" lvl="0" marL="0" rtl="0" algn="ctr">
              <a:spcBef>
                <a:spcPts val="0"/>
              </a:spcBef>
              <a:spcAft>
                <a:spcPts val="0"/>
              </a:spcAft>
              <a:buNone/>
            </a:pPr>
            <a:r>
              <a:t/>
            </a:r>
            <a:endParaRPr/>
          </a:p>
        </p:txBody>
      </p:sp>
      <p:sp>
        <p:nvSpPr>
          <p:cNvPr id="319" name="Google Shape;319;p19"/>
          <p:cNvSpPr txBox="1"/>
          <p:nvPr>
            <p:ph idx="1" type="body"/>
          </p:nvPr>
        </p:nvSpPr>
        <p:spPr>
          <a:xfrm>
            <a:off x="1388625" y="13281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The evaluation is running on the testing dataset. </a:t>
            </a:r>
            <a:endParaRPr sz="1800"/>
          </a:p>
          <a:p>
            <a:pPr indent="0" lvl="0" marL="0" rtl="0" algn="ctr">
              <a:spcBef>
                <a:spcPts val="1600"/>
              </a:spcBef>
              <a:spcAft>
                <a:spcPts val="1600"/>
              </a:spcAft>
              <a:buNone/>
            </a:pPr>
            <a:r>
              <a:rPr lang="en" sz="1800"/>
              <a:t>And the result is shown as below:</a:t>
            </a:r>
            <a:endParaRPr sz="1800"/>
          </a:p>
        </p:txBody>
      </p:sp>
      <p:graphicFrame>
        <p:nvGraphicFramePr>
          <p:cNvPr id="320" name="Google Shape;320;p19"/>
          <p:cNvGraphicFramePr/>
          <p:nvPr/>
        </p:nvGraphicFramePr>
        <p:xfrm>
          <a:off x="952500" y="2439300"/>
          <a:ext cx="3000000" cy="3000000"/>
        </p:xfrm>
        <a:graphic>
          <a:graphicData uri="http://schemas.openxmlformats.org/drawingml/2006/table">
            <a:tbl>
              <a:tblPr>
                <a:noFill/>
                <a:tableStyleId>{553B824F-DB26-47E3-B683-D49A81304346}</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b="1" lang="en">
                          <a:solidFill>
                            <a:srgbClr val="FFFFFF"/>
                          </a:solidFill>
                        </a:rPr>
                        <a:t>MAE</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RMSE</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Precision</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Recall</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F-measure</a:t>
                      </a:r>
                      <a:endParaRPr b="1">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a:solidFill>
                            <a:srgbClr val="FFFFFF"/>
                          </a:solidFill>
                        </a:rPr>
                        <a:t>NDCG</a:t>
                      </a:r>
                      <a:endParaRPr b="1">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FFFFFF"/>
                          </a:solidFill>
                        </a:rPr>
                        <a:t>0.7763</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1.1331</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0.0512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0.0315</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0.0386</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0.2143</a:t>
                      </a:r>
                      <a:endParaRPr>
                        <a:solidFill>
                          <a:srgbClr val="FFFFFF"/>
                        </a:solidFill>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future work</a:t>
            </a:r>
            <a:endParaRPr/>
          </a:p>
        </p:txBody>
      </p:sp>
      <p:sp>
        <p:nvSpPr>
          <p:cNvPr id="326" name="Google Shape;326;p20"/>
          <p:cNvSpPr txBox="1"/>
          <p:nvPr>
            <p:ph idx="1" type="body"/>
          </p:nvPr>
        </p:nvSpPr>
        <p:spPr>
          <a:xfrm>
            <a:off x="1303800" y="1319575"/>
            <a:ext cx="7030500" cy="349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There are some pros and cons of the model:</a:t>
            </a:r>
            <a:r>
              <a:rPr lang="en" sz="1800"/>
              <a:t> </a:t>
            </a:r>
            <a:endParaRPr sz="1800"/>
          </a:p>
          <a:p>
            <a:pPr indent="0" lvl="0" marL="0" rtl="0" algn="l">
              <a:lnSpc>
                <a:spcPct val="100000"/>
              </a:lnSpc>
              <a:spcBef>
                <a:spcPts val="400"/>
              </a:spcBef>
              <a:spcAft>
                <a:spcPts val="0"/>
              </a:spcAft>
              <a:buNone/>
            </a:pPr>
            <a:r>
              <a:rPr lang="en" sz="1800"/>
              <a:t>Pros:</a:t>
            </a:r>
            <a:endParaRPr sz="1800"/>
          </a:p>
          <a:p>
            <a:pPr indent="-342900" lvl="0" marL="457200" rtl="0" algn="l">
              <a:lnSpc>
                <a:spcPct val="100000"/>
              </a:lnSpc>
              <a:spcBef>
                <a:spcPts val="400"/>
              </a:spcBef>
              <a:spcAft>
                <a:spcPts val="0"/>
              </a:spcAft>
              <a:buSzPts val="1800"/>
              <a:buChar char="●"/>
            </a:pPr>
            <a:r>
              <a:rPr lang="en" sz="1800"/>
              <a:t>Easy to implement</a:t>
            </a:r>
            <a:endParaRPr sz="1800"/>
          </a:p>
          <a:p>
            <a:pPr indent="-342900" lvl="0" marL="457200" rtl="0" algn="l">
              <a:lnSpc>
                <a:spcPct val="100000"/>
              </a:lnSpc>
              <a:spcBef>
                <a:spcPts val="400"/>
              </a:spcBef>
              <a:spcAft>
                <a:spcPts val="0"/>
              </a:spcAft>
              <a:buSzPts val="1800"/>
              <a:buChar char="●"/>
            </a:pPr>
            <a:r>
              <a:rPr lang="en" sz="1800"/>
              <a:t>Context independent</a:t>
            </a:r>
            <a:endParaRPr sz="1800"/>
          </a:p>
          <a:p>
            <a:pPr indent="0" lvl="0" marL="0" rtl="0" algn="l">
              <a:lnSpc>
                <a:spcPct val="100000"/>
              </a:lnSpc>
              <a:spcBef>
                <a:spcPts val="400"/>
              </a:spcBef>
              <a:spcAft>
                <a:spcPts val="0"/>
              </a:spcAft>
              <a:buNone/>
            </a:pPr>
            <a:r>
              <a:rPr lang="en" sz="1800"/>
              <a:t>Cons:</a:t>
            </a:r>
            <a:endParaRPr sz="1800"/>
          </a:p>
          <a:p>
            <a:pPr indent="-342900" lvl="0" marL="457200" rtl="0" algn="l">
              <a:lnSpc>
                <a:spcPct val="100000"/>
              </a:lnSpc>
              <a:spcBef>
                <a:spcPts val="400"/>
              </a:spcBef>
              <a:spcAft>
                <a:spcPts val="0"/>
              </a:spcAft>
              <a:buSzPts val="1800"/>
              <a:buChar char="●"/>
            </a:pPr>
            <a:r>
              <a:rPr lang="en" sz="1800"/>
              <a:t>The percentage of people who rate items is really low.</a:t>
            </a:r>
            <a:endParaRPr sz="1800"/>
          </a:p>
          <a:p>
            <a:pPr indent="-342900" lvl="0" marL="457200" rtl="0" algn="l">
              <a:lnSpc>
                <a:spcPct val="100000"/>
              </a:lnSpc>
              <a:spcBef>
                <a:spcPts val="400"/>
              </a:spcBef>
              <a:spcAft>
                <a:spcPts val="0"/>
              </a:spcAft>
              <a:buSzPts val="1800"/>
              <a:buChar char="●"/>
            </a:pPr>
            <a:r>
              <a:rPr lang="en" sz="1800"/>
              <a:t>New users will have no to little information about them to be compared with other users. And new items will lack of ratings to create a solid ranking.</a:t>
            </a:r>
            <a:endParaRPr sz="1800"/>
          </a:p>
          <a:p>
            <a:pPr indent="-342900" lvl="0" marL="457200" rtl="0" algn="l">
              <a:lnSpc>
                <a:spcPct val="100000"/>
              </a:lnSpc>
              <a:spcBef>
                <a:spcPts val="400"/>
              </a:spcBef>
              <a:spcAft>
                <a:spcPts val="400"/>
              </a:spcAft>
              <a:buSzPts val="1800"/>
              <a:buChar char="●"/>
            </a:pPr>
            <a:r>
              <a:rPr lang="en" sz="1800"/>
              <a:t>Better </a:t>
            </a:r>
            <a:r>
              <a:rPr lang="en" sz="1800"/>
              <a:t>recommendation</a:t>
            </a:r>
            <a:r>
              <a:rPr lang="en" sz="1800"/>
              <a:t> requires more users as well as more computing power and time.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future work</a:t>
            </a:r>
            <a:endParaRPr/>
          </a:p>
        </p:txBody>
      </p:sp>
      <p:sp>
        <p:nvSpPr>
          <p:cNvPr id="332" name="Google Shape;332;p21"/>
          <p:cNvSpPr txBox="1"/>
          <p:nvPr>
            <p:ph idx="1" type="body"/>
          </p:nvPr>
        </p:nvSpPr>
        <p:spPr>
          <a:xfrm>
            <a:off x="1303800" y="2125675"/>
            <a:ext cx="7030500" cy="18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we calculate many criteria to assess whether the model is good or not, we think the most appropriate criterion is MAE and RMSE. </a:t>
            </a:r>
            <a:endParaRPr sz="1800"/>
          </a:p>
          <a:p>
            <a:pPr indent="0" lvl="0" marL="0" rtl="0" algn="l">
              <a:spcBef>
                <a:spcPts val="1600"/>
              </a:spcBef>
              <a:spcAft>
                <a:spcPts val="1600"/>
              </a:spcAft>
              <a:buNone/>
            </a:pPr>
            <a:r>
              <a:rPr lang="en" sz="1800"/>
              <a:t>More computing power is needed if we want to conduct our model on a much bigger dataset. The benefit is apparent, we can get a more better recommandation.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