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3543024" cy="1235109"/>
          </a:xfrm>
          <a:prstGeom prst="rect">
            <a:avLst/>
          </a:prstGeom>
        </p:spPr>
      </p:pic>
      <p:sp>
        <p:nvSpPr>
          <p:cNvPr id="3" name="textbox 2"/>
          <p:cNvSpPr/>
          <p:nvPr/>
        </p:nvSpPr>
        <p:spPr>
          <a:xfrm>
            <a:off x="3070351" y="2772409"/>
            <a:ext cx="6086475" cy="7092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8000"/>
              </a:lnSpc>
            </a:pPr>
            <a:r>
              <a:rPr sz="5100" spc="-10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Compiler</a:t>
            </a:r>
            <a:r>
              <a:rPr sz="5100" spc="-10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5100" spc="-10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-</a:t>
            </a:r>
            <a:r>
              <a:rPr sz="5100" spc="-10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5100" spc="-10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L</a:t>
            </a:r>
            <a:r>
              <a:rPr sz="5100" spc="-5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a</a:t>
            </a:r>
            <a:r>
              <a:rPr sz="5100" spc="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b</a:t>
            </a:r>
            <a:r>
              <a:rPr sz="5100" spc="-10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5100" spc="-10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3</a:t>
            </a:r>
            <a:endParaRPr lang="en-US" altLang="en-US" sz="5100" dirty="0"/>
          </a:p>
        </p:txBody>
      </p:sp>
      <p:sp>
        <p:nvSpPr>
          <p:cNvPr id="4" name="textbox 3"/>
          <p:cNvSpPr/>
          <p:nvPr/>
        </p:nvSpPr>
        <p:spPr>
          <a:xfrm>
            <a:off x="5596229" y="6477100"/>
            <a:ext cx="5677534" cy="1911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sz="1100" spc="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BUPT</a:t>
            </a:r>
            <a:r>
              <a:rPr sz="1100" spc="-1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-</a:t>
            </a:r>
            <a:r>
              <a:rPr sz="1100" spc="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Compiler</a:t>
            </a:r>
            <a:r>
              <a:rPr sz="1100" spc="-1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                                 </a:t>
            </a:r>
            <a:r>
              <a:rPr sz="1100" spc="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                   </a:t>
            </a:r>
            <a:r>
              <a:rPr sz="1600" spc="0" baseline="300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endParaRPr lang="en-US" altLang="en-US" sz="104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2387600" y="2893942"/>
            <a:ext cx="7416800" cy="2819400"/>
          </a:xfrm>
          <a:prstGeom prst="rect">
            <a:avLst/>
          </a:prstGeom>
        </p:spPr>
      </p:pic>
      <p:sp>
        <p:nvSpPr>
          <p:cNvPr id="34" name="textbox 34"/>
          <p:cNvSpPr/>
          <p:nvPr/>
        </p:nvSpPr>
        <p:spPr>
          <a:xfrm>
            <a:off x="935786" y="733449"/>
            <a:ext cx="7550784" cy="17056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43815" algn="l" rtl="0" eaLnBrk="0">
              <a:lnSpc>
                <a:spcPct val="99000"/>
              </a:lnSpc>
            </a:pPr>
            <a:r>
              <a:rPr sz="3900" spc="-1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Interacting</a:t>
            </a:r>
            <a:r>
              <a:rPr sz="3900" spc="-1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3900" spc="-1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Bison</a:t>
            </a:r>
            <a:r>
              <a:rPr sz="3900" spc="-1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3900" spc="-1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with</a:t>
            </a:r>
            <a:r>
              <a:rPr sz="3900" spc="-1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3900" spc="-1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Fle</a:t>
            </a:r>
            <a:r>
              <a:rPr sz="3900" spc="-2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x</a:t>
            </a:r>
            <a:endParaRPr lang="en-US" altLang="en-US" sz="3900" dirty="0"/>
          </a:p>
          <a:p>
            <a:pPr algn="l" rtl="0" eaLnBrk="0">
              <a:lnSpc>
                <a:spcPct val="111000"/>
              </a:lnSpc>
            </a:pPr>
            <a:endParaRPr lang="en-US" altLang="en-US" sz="1000" dirty="0"/>
          </a:p>
          <a:p>
            <a:pPr algn="l" rtl="0" eaLnBrk="0">
              <a:lnSpc>
                <a:spcPct val="111000"/>
              </a:lnSpc>
            </a:pPr>
            <a:endParaRPr lang="en-US" altLang="en-US" sz="1000" dirty="0"/>
          </a:p>
          <a:p>
            <a:pPr algn="l" rtl="0" eaLnBrk="0">
              <a:lnSpc>
                <a:spcPct val="112000"/>
              </a:lnSpc>
            </a:pPr>
            <a:endParaRPr lang="en-US" altLang="en-US" sz="1000" dirty="0"/>
          </a:p>
          <a:p>
            <a:pPr algn="l" rtl="0" eaLnBrk="0">
              <a:lnSpc>
                <a:spcPct val="112000"/>
              </a:lnSpc>
            </a:pP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600" dirty="0"/>
          </a:p>
          <a:p>
            <a:pPr marL="12700" algn="l" rtl="0" eaLnBrk="0">
              <a:lnSpc>
                <a:spcPct val="83000"/>
              </a:lnSpc>
              <a:spcBef>
                <a:spcPts val="5"/>
              </a:spcBef>
            </a:pPr>
            <a:r>
              <a:rPr sz="2500" spc="-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2500" spc="-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500" spc="-8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Calculator</a:t>
            </a:r>
            <a:r>
              <a:rPr sz="2500" spc="-8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2500" spc="-8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Examp</a:t>
            </a:r>
            <a:r>
              <a:rPr sz="2500" spc="-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l</a:t>
            </a:r>
            <a:r>
              <a:rPr sz="2500" spc="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e</a:t>
            </a:r>
            <a:endParaRPr lang="en-US" altLang="en-US" sz="2500" dirty="0"/>
          </a:p>
        </p:txBody>
      </p:sp>
      <p:sp>
        <p:nvSpPr>
          <p:cNvPr id="35" name="textbox 35"/>
          <p:cNvSpPr/>
          <p:nvPr/>
        </p:nvSpPr>
        <p:spPr>
          <a:xfrm>
            <a:off x="5596229" y="6477100"/>
            <a:ext cx="5677534" cy="1911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sz="1100" spc="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BUPT</a:t>
            </a:r>
            <a:r>
              <a:rPr sz="1100" spc="-1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-</a:t>
            </a:r>
            <a:r>
              <a:rPr sz="1100" spc="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Compiler</a:t>
            </a:r>
            <a:r>
              <a:rPr sz="1100" spc="-1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                         </a:t>
            </a:r>
            <a:r>
              <a:rPr sz="1100" spc="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                          </a:t>
            </a:r>
            <a:r>
              <a:rPr sz="1600" spc="0" baseline="300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11</a:t>
            </a:r>
            <a:endParaRPr lang="en-US" altLang="en-US" sz="104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6"/>
          <p:cNvSpPr/>
          <p:nvPr/>
        </p:nvSpPr>
        <p:spPr>
          <a:xfrm>
            <a:off x="935786" y="835151"/>
            <a:ext cx="7779384" cy="22421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24130" algn="l" rtl="0" eaLnBrk="0">
              <a:lnSpc>
                <a:spcPct val="83000"/>
              </a:lnSpc>
            </a:pPr>
            <a:r>
              <a:rPr sz="3900" spc="-1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Bison</a:t>
            </a:r>
            <a:r>
              <a:rPr sz="3900" spc="-1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3900" spc="-1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Exercis</a:t>
            </a:r>
            <a:r>
              <a:rPr sz="3900" spc="-8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e</a:t>
            </a:r>
            <a:endParaRPr lang="en-US" altLang="en-US" sz="3900" dirty="0"/>
          </a:p>
          <a:p>
            <a:pPr algn="l" rtl="0" eaLnBrk="0">
              <a:lnSpc>
                <a:spcPct val="109000"/>
              </a:lnSpc>
            </a:pPr>
            <a:endParaRPr lang="en-US" altLang="en-US" sz="1000" dirty="0"/>
          </a:p>
          <a:p>
            <a:pPr algn="l" rtl="0" eaLnBrk="0">
              <a:lnSpc>
                <a:spcPct val="110000"/>
              </a:lnSpc>
            </a:pPr>
            <a:endParaRPr lang="en-US" altLang="en-US" sz="1000" dirty="0"/>
          </a:p>
          <a:p>
            <a:pPr algn="l" rtl="0" eaLnBrk="0">
              <a:lnSpc>
                <a:spcPct val="110000"/>
              </a:lnSpc>
            </a:pPr>
            <a:endParaRPr lang="en-US" altLang="en-US" sz="1000" dirty="0"/>
          </a:p>
          <a:p>
            <a:pPr algn="l" rtl="0" eaLnBrk="0">
              <a:lnSpc>
                <a:spcPct val="110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5000"/>
              </a:lnSpc>
              <a:spcBef>
                <a:spcPts val="750"/>
              </a:spcBef>
            </a:pPr>
            <a:r>
              <a:rPr sz="2500" spc="-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2500" spc="-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500" spc="-8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Valid</a:t>
            </a:r>
            <a:r>
              <a:rPr sz="2500" spc="-8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2500" spc="-8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Parenthes</a:t>
            </a:r>
            <a:r>
              <a:rPr sz="2500" spc="-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e</a:t>
            </a:r>
            <a:r>
              <a:rPr sz="2500" spc="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s</a:t>
            </a:r>
            <a:endParaRPr lang="en-US" altLang="en-US" sz="2500" dirty="0"/>
          </a:p>
          <a:p>
            <a:pPr algn="l" rtl="0" eaLnBrk="0">
              <a:lnSpc>
                <a:spcPct val="145000"/>
              </a:lnSpc>
            </a:pPr>
            <a:endParaRPr lang="en-US" altLang="en-US" sz="1000" dirty="0"/>
          </a:p>
          <a:p>
            <a:pPr algn="l" rtl="0" eaLnBrk="0">
              <a:lnSpc>
                <a:spcPct val="105000"/>
              </a:lnSpc>
            </a:pPr>
            <a:endParaRPr lang="en-US" altLang="en-US" sz="500" dirty="0"/>
          </a:p>
          <a:p>
            <a:pPr marL="478790" algn="l" rtl="0" eaLnBrk="0">
              <a:lnSpc>
                <a:spcPts val="2625"/>
              </a:lnSpc>
              <a:spcBef>
                <a:spcPts val="5"/>
              </a:spcBef>
            </a:pPr>
            <a:r>
              <a:rPr sz="2100" spc="-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Leetcode</a:t>
            </a:r>
            <a:r>
              <a:rPr sz="2100" spc="-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2100" spc="-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20,</a:t>
            </a:r>
            <a:r>
              <a:rPr sz="2100" spc="-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2100" spc="-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solve</a:t>
            </a:r>
            <a:r>
              <a:rPr sz="2100" spc="-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2100" spc="-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it</a:t>
            </a:r>
            <a:r>
              <a:rPr sz="2100" spc="-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2100" spc="-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with</a:t>
            </a:r>
            <a:r>
              <a:rPr sz="2100" spc="-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2100" spc="-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Flex/Bison</a:t>
            </a:r>
            <a:r>
              <a:rPr sz="2100" spc="-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2100" spc="-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in</a:t>
            </a:r>
            <a:r>
              <a:rPr sz="2100" spc="-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2100" spc="-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the</a:t>
            </a:r>
            <a:r>
              <a:rPr sz="2100" spc="-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2100" spc="-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lab</a:t>
            </a:r>
            <a:endParaRPr lang="en-US" altLang="en-US" sz="2100" dirty="0"/>
          </a:p>
        </p:txBody>
      </p:sp>
      <p:pic>
        <p:nvPicPr>
          <p:cNvPr id="37" name="picture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2336800" y="3680100"/>
            <a:ext cx="7518400" cy="1828800"/>
          </a:xfrm>
          <a:prstGeom prst="rect">
            <a:avLst/>
          </a:prstGeom>
        </p:spPr>
      </p:pic>
      <p:sp>
        <p:nvSpPr>
          <p:cNvPr id="38" name="textbox 38"/>
          <p:cNvSpPr/>
          <p:nvPr/>
        </p:nvSpPr>
        <p:spPr>
          <a:xfrm>
            <a:off x="5596229" y="6476338"/>
            <a:ext cx="5677534" cy="1917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sz="1100" spc="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BUPT</a:t>
            </a:r>
            <a:r>
              <a:rPr sz="1100" spc="-1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-</a:t>
            </a:r>
            <a:r>
              <a:rPr sz="1100" spc="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Compiler</a:t>
            </a:r>
            <a:r>
              <a:rPr sz="1100" spc="-1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                         </a:t>
            </a:r>
            <a:r>
              <a:rPr sz="1100" spc="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                          </a:t>
            </a:r>
            <a:r>
              <a:rPr sz="1600" spc="0" baseline="300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12</a:t>
            </a:r>
            <a:endParaRPr lang="en-US" altLang="en-US" sz="104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/>
          <p:nvPr/>
        </p:nvSpPr>
        <p:spPr>
          <a:xfrm>
            <a:off x="933145" y="825093"/>
            <a:ext cx="6105525" cy="39147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3000"/>
              </a:lnSpc>
            </a:pPr>
            <a:r>
              <a:rPr sz="4000" spc="-1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Outline</a:t>
            </a:r>
            <a:endParaRPr lang="en-US" altLang="en-US" sz="4000" dirty="0"/>
          </a:p>
          <a:p>
            <a:pPr algn="l" rtl="0" eaLnBrk="0">
              <a:lnSpc>
                <a:spcPct val="110000"/>
              </a:lnSpc>
            </a:pPr>
            <a:endParaRPr lang="en-US" altLang="en-US" sz="1000" dirty="0"/>
          </a:p>
          <a:p>
            <a:pPr algn="l" rtl="0" eaLnBrk="0">
              <a:lnSpc>
                <a:spcPct val="110000"/>
              </a:lnSpc>
            </a:pPr>
            <a:endParaRPr lang="en-US" altLang="en-US" sz="1000" dirty="0"/>
          </a:p>
          <a:p>
            <a:pPr algn="l" rtl="0" eaLnBrk="0">
              <a:lnSpc>
                <a:spcPct val="110000"/>
              </a:lnSpc>
            </a:pPr>
            <a:endParaRPr lang="en-US" altLang="en-US" sz="1000" dirty="0"/>
          </a:p>
          <a:p>
            <a:pPr algn="l" rtl="0" eaLnBrk="0">
              <a:lnSpc>
                <a:spcPct val="110000"/>
              </a:lnSpc>
            </a:pPr>
            <a:endParaRPr lang="en-US" altLang="en-US" sz="1000" dirty="0"/>
          </a:p>
          <a:p>
            <a:pPr marL="15240" algn="l" rtl="0" eaLnBrk="0">
              <a:lnSpc>
                <a:spcPct val="84000"/>
              </a:lnSpc>
              <a:spcBef>
                <a:spcPts val="755"/>
              </a:spcBef>
            </a:pPr>
            <a:r>
              <a:rPr sz="2500" spc="-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2500" spc="-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500" spc="-10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Context-Free</a:t>
            </a:r>
            <a:r>
              <a:rPr sz="2500" spc="-10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2500" spc="-10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Grammar</a:t>
            </a:r>
            <a:r>
              <a:rPr sz="2500" spc="-10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2500" spc="-10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Introductio</a:t>
            </a:r>
            <a:r>
              <a:rPr sz="25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n</a:t>
            </a:r>
            <a:endParaRPr lang="en-US" altLang="en-US" sz="2500" dirty="0"/>
          </a:p>
          <a:p>
            <a:pPr algn="l" rtl="0" eaLnBrk="0">
              <a:lnSpc>
                <a:spcPct val="113000"/>
              </a:lnSpc>
            </a:pPr>
            <a:endParaRPr lang="en-US" altLang="en-US" sz="1000" dirty="0"/>
          </a:p>
          <a:p>
            <a:pPr algn="l" rtl="0" eaLnBrk="0">
              <a:lnSpc>
                <a:spcPct val="114000"/>
              </a:lnSpc>
            </a:pPr>
            <a:endParaRPr lang="en-US" altLang="en-US" sz="1000" dirty="0"/>
          </a:p>
          <a:p>
            <a:pPr marL="15240" algn="l" rtl="0" eaLnBrk="0">
              <a:lnSpc>
                <a:spcPct val="84000"/>
              </a:lnSpc>
              <a:spcBef>
                <a:spcPts val="755"/>
              </a:spcBef>
            </a:pPr>
            <a:r>
              <a:rPr sz="2500" spc="-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2500" spc="-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500" spc="-9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GNU</a:t>
            </a:r>
            <a:r>
              <a:rPr sz="2500" spc="-9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2500" spc="-9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Bison</a:t>
            </a:r>
            <a:r>
              <a:rPr sz="2500" spc="-9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2500" spc="-9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Introduct</a:t>
            </a:r>
            <a:r>
              <a:rPr sz="2500" spc="-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i</a:t>
            </a:r>
            <a:r>
              <a:rPr sz="2500" spc="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on</a:t>
            </a:r>
            <a:endParaRPr lang="en-US" altLang="en-US" sz="2500" dirty="0"/>
          </a:p>
          <a:p>
            <a:pPr algn="l" rtl="0" eaLnBrk="0">
              <a:lnSpc>
                <a:spcPct val="198000"/>
              </a:lnSpc>
            </a:pPr>
            <a:endParaRPr lang="en-US" altLang="en-US" sz="1000" dirty="0"/>
          </a:p>
          <a:p>
            <a:pPr marL="15240" algn="l" rtl="0" eaLnBrk="0">
              <a:lnSpc>
                <a:spcPct val="98000"/>
              </a:lnSpc>
              <a:spcBef>
                <a:spcPts val="755"/>
              </a:spcBef>
            </a:pPr>
            <a:r>
              <a:rPr sz="2500" spc="-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2500" spc="-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500" spc="-9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Interacting</a:t>
            </a:r>
            <a:r>
              <a:rPr sz="2500" spc="-9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2500" spc="-9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Bison</a:t>
            </a:r>
            <a:r>
              <a:rPr sz="2500" spc="-9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2500" spc="-9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with</a:t>
            </a:r>
            <a:r>
              <a:rPr sz="2500" spc="-9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2500" spc="-9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Fl</a:t>
            </a:r>
            <a:r>
              <a:rPr sz="2500" spc="-1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e</a:t>
            </a:r>
            <a:r>
              <a:rPr sz="2500" spc="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x</a:t>
            </a:r>
            <a:endParaRPr lang="en-US" altLang="en-US" sz="2500" dirty="0"/>
          </a:p>
          <a:p>
            <a:pPr algn="l" rtl="0" eaLnBrk="0">
              <a:lnSpc>
                <a:spcPct val="117000"/>
              </a:lnSpc>
            </a:pPr>
            <a:endParaRPr lang="en-US" altLang="en-US" sz="1000" dirty="0"/>
          </a:p>
          <a:p>
            <a:pPr algn="l" rtl="0" eaLnBrk="0">
              <a:lnSpc>
                <a:spcPct val="118000"/>
              </a:lnSpc>
            </a:pP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600" dirty="0"/>
          </a:p>
          <a:p>
            <a:pPr marL="15240" algn="l" rtl="0" eaLnBrk="0">
              <a:lnSpc>
                <a:spcPct val="82000"/>
              </a:lnSpc>
              <a:spcBef>
                <a:spcPts val="5"/>
              </a:spcBef>
            </a:pPr>
            <a:r>
              <a:rPr sz="2500" spc="-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2500" spc="-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500" spc="-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Bison</a:t>
            </a:r>
            <a:r>
              <a:rPr sz="2500" spc="-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2500" spc="-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Exercis</a:t>
            </a:r>
            <a:r>
              <a:rPr sz="25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e</a:t>
            </a:r>
            <a:endParaRPr lang="en-US" altLang="en-US" sz="2500" dirty="0"/>
          </a:p>
        </p:txBody>
      </p:sp>
      <p:sp>
        <p:nvSpPr>
          <p:cNvPr id="5" name="textbox 5"/>
          <p:cNvSpPr/>
          <p:nvPr/>
        </p:nvSpPr>
        <p:spPr>
          <a:xfrm>
            <a:off x="5596229" y="6476338"/>
            <a:ext cx="5677534" cy="1917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sz="1100" spc="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BUPT</a:t>
            </a:r>
            <a:r>
              <a:rPr sz="1100" spc="-1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-</a:t>
            </a:r>
            <a:r>
              <a:rPr sz="1100" spc="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Compiler</a:t>
            </a:r>
            <a:r>
              <a:rPr sz="1100" spc="-1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                                     </a:t>
            </a:r>
            <a:r>
              <a:rPr sz="1100" spc="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               </a:t>
            </a:r>
            <a:r>
              <a:rPr sz="1600" spc="0" baseline="300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2</a:t>
            </a:r>
            <a:endParaRPr lang="en-US" altLang="en-US" sz="104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964286" y="1478099"/>
            <a:ext cx="6646313" cy="4878250"/>
          </a:xfrm>
          <a:prstGeom prst="rect">
            <a:avLst/>
          </a:prstGeom>
        </p:spPr>
      </p:pic>
      <p:sp>
        <p:nvSpPr>
          <p:cNvPr id="10" name="textbox 10"/>
          <p:cNvSpPr/>
          <p:nvPr/>
        </p:nvSpPr>
        <p:spPr>
          <a:xfrm>
            <a:off x="947673" y="825093"/>
            <a:ext cx="4185920" cy="5270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4000"/>
              </a:lnSpc>
            </a:pPr>
            <a:r>
              <a:rPr sz="3900" spc="-1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Syntax</a:t>
            </a:r>
            <a:r>
              <a:rPr sz="3900" spc="-1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3900" spc="-1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Analysi</a:t>
            </a:r>
            <a:r>
              <a:rPr sz="3900" spc="-12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s</a:t>
            </a:r>
            <a:endParaRPr lang="en-US" altLang="en-US" sz="3900" dirty="0"/>
          </a:p>
        </p:txBody>
      </p:sp>
      <p:sp>
        <p:nvSpPr>
          <p:cNvPr id="11" name="textbox 11"/>
          <p:cNvSpPr/>
          <p:nvPr/>
        </p:nvSpPr>
        <p:spPr>
          <a:xfrm>
            <a:off x="5596229" y="6477253"/>
            <a:ext cx="5677534" cy="1905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8000"/>
              </a:lnSpc>
            </a:pPr>
            <a:r>
              <a:rPr sz="1100" spc="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BUPT</a:t>
            </a:r>
            <a:r>
              <a:rPr sz="1100" spc="-1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-</a:t>
            </a:r>
            <a:r>
              <a:rPr sz="1100" spc="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Compiler</a:t>
            </a:r>
            <a:r>
              <a:rPr sz="1100" spc="-1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                                         </a:t>
            </a:r>
            <a:r>
              <a:rPr sz="1100" spc="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           </a:t>
            </a:r>
            <a:r>
              <a:rPr sz="1600" spc="0" baseline="300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4</a:t>
            </a:r>
            <a:endParaRPr lang="en-US" altLang="en-US" sz="104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/>
          <p:nvPr/>
        </p:nvSpPr>
        <p:spPr>
          <a:xfrm>
            <a:off x="935786" y="822299"/>
            <a:ext cx="9227184" cy="28003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5000"/>
              </a:lnSpc>
            </a:pPr>
            <a:endParaRPr lang="en-US" altLang="en-US" sz="100" dirty="0"/>
          </a:p>
          <a:p>
            <a:pPr marL="19685" algn="l" rtl="0" eaLnBrk="0">
              <a:lnSpc>
                <a:spcPct val="85000"/>
              </a:lnSpc>
            </a:pPr>
            <a:r>
              <a:rPr sz="3900" spc="-1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Context-Free</a:t>
            </a:r>
            <a:r>
              <a:rPr sz="3900" spc="-1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3900" spc="-1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Grammar</a:t>
            </a:r>
            <a:r>
              <a:rPr sz="3900" spc="-1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3900" spc="-1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Introductio</a:t>
            </a:r>
            <a:r>
              <a:rPr sz="39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n</a:t>
            </a:r>
            <a:endParaRPr lang="en-US" altLang="en-US" sz="3900" dirty="0"/>
          </a:p>
          <a:p>
            <a:pPr algn="l" rtl="0" eaLnBrk="0">
              <a:lnSpc>
                <a:spcPct val="113000"/>
              </a:lnSpc>
            </a:pPr>
            <a:endParaRPr lang="en-US" altLang="en-US" sz="1000" dirty="0"/>
          </a:p>
          <a:p>
            <a:pPr algn="l" rtl="0" eaLnBrk="0">
              <a:lnSpc>
                <a:spcPct val="113000"/>
              </a:lnSpc>
            </a:pPr>
            <a:endParaRPr lang="en-US" altLang="en-US" sz="1000" dirty="0"/>
          </a:p>
          <a:p>
            <a:pPr algn="l" rtl="0" eaLnBrk="0">
              <a:lnSpc>
                <a:spcPct val="114000"/>
              </a:lnSpc>
            </a:pPr>
            <a:endParaRPr lang="en-US" altLang="en-US" sz="1000" dirty="0"/>
          </a:p>
          <a:p>
            <a:pPr algn="l" rtl="0" eaLnBrk="0">
              <a:lnSpc>
                <a:spcPct val="114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79000"/>
              </a:lnSpc>
              <a:spcBef>
                <a:spcPts val="755"/>
              </a:spcBef>
            </a:pPr>
            <a:r>
              <a:rPr sz="2500" spc="-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2500" spc="-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500" spc="-8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Context-Free</a:t>
            </a:r>
            <a:r>
              <a:rPr sz="2500" spc="-8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2500" spc="-8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Gramma</a:t>
            </a:r>
            <a:r>
              <a:rPr sz="2500" spc="-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r</a:t>
            </a:r>
            <a:endParaRPr lang="en-US" altLang="en-US" sz="2500" dirty="0"/>
          </a:p>
          <a:p>
            <a:pPr algn="l" rtl="0" eaLnBrk="0">
              <a:lnSpc>
                <a:spcPct val="102000"/>
              </a:lnSpc>
            </a:pPr>
            <a:endParaRPr lang="en-US" altLang="en-US" sz="600" dirty="0"/>
          </a:p>
          <a:p>
            <a:pPr marL="467360" indent="-2540" algn="l" rtl="0" eaLnBrk="0">
              <a:lnSpc>
                <a:spcPct val="168000"/>
              </a:lnSpc>
              <a:spcBef>
                <a:spcPts val="5"/>
              </a:spcBef>
            </a:pPr>
            <a:r>
              <a:rPr sz="2100" spc="-9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Context-free</a:t>
            </a:r>
            <a:r>
              <a:rPr sz="2100" spc="-9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2100" spc="-9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grammar</a:t>
            </a:r>
            <a:r>
              <a:rPr sz="2100" spc="-9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2100" spc="-9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(or</a:t>
            </a:r>
            <a:r>
              <a:rPr sz="2100" spc="-9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2100" spc="-9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CFG)</a:t>
            </a:r>
            <a:r>
              <a:rPr sz="2100" spc="-9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2100" spc="-9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defines</a:t>
            </a:r>
            <a:r>
              <a:rPr sz="2100" spc="-9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2100" spc="-9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the</a:t>
            </a:r>
            <a:r>
              <a:rPr sz="2100" spc="-9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2100" u="sng" spc="-9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2100" u="sng" spc="-9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context-fre</a:t>
            </a:r>
            <a:r>
              <a:rPr sz="2100" u="sng" spc="-5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e</a:t>
            </a:r>
            <a:r>
              <a:rPr sz="2100" spc="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  </a:t>
            </a:r>
            <a:r>
              <a:rPr sz="2100" u="sng" spc="-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languages</a:t>
            </a:r>
            <a:r>
              <a:rPr sz="2100" spc="-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,</a:t>
            </a:r>
            <a:r>
              <a:rPr sz="2100" spc="-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2100" spc="-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a</a:t>
            </a:r>
            <a:r>
              <a:rPr sz="2100" spc="-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2100" spc="-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strict</a:t>
            </a:r>
            <a:r>
              <a:rPr sz="2100" spc="-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2100" spc="-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superset</a:t>
            </a:r>
            <a:r>
              <a:rPr sz="2100" spc="-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2100" spc="-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of</a:t>
            </a:r>
            <a:r>
              <a:rPr sz="2100" spc="-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2100" spc="-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the</a:t>
            </a:r>
            <a:r>
              <a:rPr sz="2100" spc="-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2100" spc="-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regular</a:t>
            </a:r>
            <a:r>
              <a:rPr sz="2100" spc="-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2100" spc="-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la</a:t>
            </a:r>
            <a:r>
              <a:rPr sz="2100" spc="-5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n</a:t>
            </a:r>
            <a:r>
              <a:rPr sz="2100" spc="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guage</a:t>
            </a:r>
            <a:endParaRPr lang="en-US" altLang="en-US" sz="2100" dirty="0"/>
          </a:p>
        </p:txBody>
      </p:sp>
      <p:sp>
        <p:nvSpPr>
          <p:cNvPr id="13" name="textbox 13"/>
          <p:cNvSpPr/>
          <p:nvPr/>
        </p:nvSpPr>
        <p:spPr>
          <a:xfrm>
            <a:off x="5596229" y="6477710"/>
            <a:ext cx="5677534" cy="1905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8000"/>
              </a:lnSpc>
            </a:pPr>
            <a:r>
              <a:rPr sz="1100" spc="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BUPT</a:t>
            </a:r>
            <a:r>
              <a:rPr sz="1100" spc="-1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-</a:t>
            </a:r>
            <a:r>
              <a:rPr sz="1100" spc="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Compiler</a:t>
            </a:r>
            <a:r>
              <a:rPr sz="1100" spc="-1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                                     </a:t>
            </a:r>
            <a:r>
              <a:rPr sz="1100" spc="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               </a:t>
            </a:r>
            <a:r>
              <a:rPr sz="1600" spc="0" baseline="300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5</a:t>
            </a:r>
            <a:endParaRPr lang="en-US" altLang="en-US" sz="104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/>
          <p:nvPr/>
        </p:nvSpPr>
        <p:spPr>
          <a:xfrm>
            <a:off x="930401" y="1934971"/>
            <a:ext cx="10197465" cy="37287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8000"/>
              </a:lnSpc>
            </a:pPr>
            <a:r>
              <a:rPr sz="1800" spc="-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800" spc="-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800" spc="-8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A</a:t>
            </a:r>
            <a:r>
              <a:rPr sz="1800" spc="-8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800" spc="-8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context-free</a:t>
            </a:r>
            <a:r>
              <a:rPr sz="1800" spc="-8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800" spc="-8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grammar</a:t>
            </a:r>
            <a:r>
              <a:rPr sz="1800" spc="-8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800" spc="-8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(CFG)</a:t>
            </a:r>
            <a:r>
              <a:rPr sz="1800" spc="-8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800" spc="-8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consists</a:t>
            </a:r>
            <a:r>
              <a:rPr sz="1800" spc="-8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800" spc="-8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of</a:t>
            </a:r>
            <a:r>
              <a:rPr sz="1800" spc="-8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800" spc="-8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four</a:t>
            </a:r>
            <a:r>
              <a:rPr sz="1800" spc="-8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800" spc="-8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p</a:t>
            </a:r>
            <a:r>
              <a:rPr sz="18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a</a:t>
            </a:r>
            <a:r>
              <a:rPr sz="1800" spc="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rts</a:t>
            </a:r>
            <a:r>
              <a:rPr sz="1800" spc="-8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:</a:t>
            </a:r>
            <a:endParaRPr lang="en-US" altLang="en-US" sz="1800" dirty="0"/>
          </a:p>
          <a:p>
            <a:pPr marL="467995" algn="l" rtl="0" eaLnBrk="0">
              <a:lnSpc>
                <a:spcPct val="99000"/>
              </a:lnSpc>
              <a:spcBef>
                <a:spcPts val="1445"/>
              </a:spcBef>
            </a:pPr>
            <a:r>
              <a:rPr sz="1500" spc="-4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spc="-4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500" b="1" spc="-40" dirty="0">
                <a:solidFill>
                  <a:srgbClr val="FF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Terminals</a:t>
            </a:r>
            <a:r>
              <a:rPr sz="1500" spc="-40" dirty="0">
                <a:solidFill>
                  <a:srgbClr val="FF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b="1" spc="-40" dirty="0">
                <a:solidFill>
                  <a:srgbClr val="FF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(</a:t>
            </a:r>
            <a:r>
              <a:rPr sz="1500" b="1" spc="-40" dirty="0">
                <a:solidFill>
                  <a:srgbClr val="FF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终结符号</a:t>
            </a:r>
            <a:r>
              <a:rPr sz="1500" b="1" spc="-40" dirty="0">
                <a:solidFill>
                  <a:srgbClr val="FF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)</a:t>
            </a:r>
            <a:r>
              <a:rPr sz="15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:</a:t>
            </a:r>
            <a:r>
              <a:rPr sz="15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Basic</a:t>
            </a:r>
            <a:r>
              <a:rPr sz="15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symbols</a:t>
            </a:r>
            <a:r>
              <a:rPr sz="15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from</a:t>
            </a:r>
            <a:r>
              <a:rPr sz="15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which</a:t>
            </a:r>
            <a:r>
              <a:rPr sz="15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strings</a:t>
            </a:r>
            <a:r>
              <a:rPr sz="15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are</a:t>
            </a:r>
            <a:r>
              <a:rPr sz="15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formed</a:t>
            </a:r>
            <a:r>
              <a:rPr sz="15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(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token</a:t>
            </a:r>
            <a:r>
              <a:rPr sz="15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names</a:t>
            </a:r>
            <a:r>
              <a:rPr sz="15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)</a:t>
            </a:r>
            <a:endParaRPr lang="en-US" altLang="en-US" sz="1500" dirty="0"/>
          </a:p>
          <a:p>
            <a:pPr marL="467995" algn="l" rtl="0" eaLnBrk="0">
              <a:lnSpc>
                <a:spcPct val="99000"/>
              </a:lnSpc>
              <a:spcBef>
                <a:spcPts val="1435"/>
              </a:spcBef>
            </a:pPr>
            <a:r>
              <a:rPr sz="1500" spc="-4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spc="-4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500" b="1" spc="-40" dirty="0">
                <a:solidFill>
                  <a:srgbClr val="FF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Nonterminals</a:t>
            </a:r>
            <a:r>
              <a:rPr sz="1500" spc="-40" dirty="0">
                <a:solidFill>
                  <a:srgbClr val="FF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b="1" spc="-40" dirty="0">
                <a:solidFill>
                  <a:srgbClr val="FF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(</a:t>
            </a:r>
            <a:r>
              <a:rPr sz="1500" b="1" spc="-40" dirty="0">
                <a:solidFill>
                  <a:srgbClr val="FF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非终结符号</a:t>
            </a:r>
            <a:r>
              <a:rPr sz="1500" b="1" spc="-40" dirty="0">
                <a:solidFill>
                  <a:srgbClr val="FF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)</a:t>
            </a:r>
            <a:r>
              <a:rPr sz="15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:</a:t>
            </a:r>
            <a:r>
              <a:rPr sz="15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Syntactic</a:t>
            </a:r>
            <a:r>
              <a:rPr sz="15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variables</a:t>
            </a:r>
            <a:r>
              <a:rPr sz="15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that</a:t>
            </a:r>
            <a:r>
              <a:rPr sz="15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deno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te</a:t>
            </a:r>
            <a:r>
              <a:rPr sz="15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sets</a:t>
            </a:r>
            <a:r>
              <a:rPr sz="15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of</a:t>
            </a:r>
            <a:r>
              <a:rPr sz="15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strings</a:t>
            </a:r>
            <a:endParaRPr lang="en-US" altLang="en-US" sz="1500" dirty="0"/>
          </a:p>
          <a:p>
            <a:pPr marL="923290" algn="l" rtl="0" eaLnBrk="0">
              <a:lnSpc>
                <a:spcPts val="1470"/>
              </a:lnSpc>
              <a:spcBef>
                <a:spcPts val="1250"/>
              </a:spcBef>
            </a:pPr>
            <a:r>
              <a:rPr sz="120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20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12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Usually</a:t>
            </a:r>
            <a:r>
              <a:rPr sz="12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2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correspond</a:t>
            </a:r>
            <a:r>
              <a:rPr sz="12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2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to</a:t>
            </a:r>
            <a:r>
              <a:rPr sz="12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2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a</a:t>
            </a:r>
            <a:r>
              <a:rPr sz="12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2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language</a:t>
            </a:r>
            <a:r>
              <a:rPr sz="12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2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constr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uct</a:t>
            </a:r>
            <a:r>
              <a:rPr sz="12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,</a:t>
            </a:r>
            <a:r>
              <a:rPr sz="12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such</a:t>
            </a:r>
            <a:r>
              <a:rPr sz="12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as</a:t>
            </a:r>
            <a:r>
              <a:rPr sz="12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stmt</a:t>
            </a:r>
            <a:r>
              <a:rPr sz="12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2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(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statements</a:t>
            </a:r>
            <a:r>
              <a:rPr sz="12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)</a:t>
            </a:r>
            <a:endParaRPr lang="en-US" altLang="en-US" sz="1200" dirty="0"/>
          </a:p>
          <a:p>
            <a:pPr marL="467995" algn="l" rtl="0" eaLnBrk="0">
              <a:lnSpc>
                <a:spcPct val="99000"/>
              </a:lnSpc>
              <a:spcBef>
                <a:spcPts val="1280"/>
              </a:spcBef>
            </a:pPr>
            <a:r>
              <a:rPr sz="1500" spc="-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spc="-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5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One</a:t>
            </a:r>
            <a:r>
              <a:rPr sz="15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nonterminal</a:t>
            </a:r>
            <a:r>
              <a:rPr sz="15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is</a:t>
            </a:r>
            <a:r>
              <a:rPr sz="15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distinguished</a:t>
            </a:r>
            <a:r>
              <a:rPr sz="15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as</a:t>
            </a:r>
            <a:r>
              <a:rPr sz="15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th</a:t>
            </a:r>
            <a:r>
              <a:rPr sz="1500" spc="-2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e</a:t>
            </a:r>
            <a:r>
              <a:rPr sz="15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b="1" spc="0" dirty="0">
                <a:solidFill>
                  <a:srgbClr val="FF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start</a:t>
            </a:r>
            <a:r>
              <a:rPr sz="1500" spc="-40" dirty="0">
                <a:solidFill>
                  <a:srgbClr val="FF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b="1" spc="0" dirty="0">
                <a:solidFill>
                  <a:srgbClr val="FF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symbol</a:t>
            </a:r>
            <a:r>
              <a:rPr sz="1500" spc="-40" dirty="0">
                <a:solidFill>
                  <a:srgbClr val="FF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b="1" spc="-40" dirty="0">
                <a:solidFill>
                  <a:srgbClr val="FF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(</a:t>
            </a:r>
            <a:r>
              <a:rPr sz="1500" b="1" spc="-40" dirty="0">
                <a:solidFill>
                  <a:srgbClr val="FF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开始符号</a:t>
            </a:r>
            <a:r>
              <a:rPr sz="1500" b="1" spc="-40" dirty="0">
                <a:solidFill>
                  <a:srgbClr val="FF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)</a:t>
            </a:r>
            <a:endParaRPr lang="en-US" altLang="en-US" sz="1500" dirty="0"/>
          </a:p>
          <a:p>
            <a:pPr marL="923290" algn="l" rtl="0" eaLnBrk="0">
              <a:lnSpc>
                <a:spcPts val="1470"/>
              </a:lnSpc>
              <a:spcBef>
                <a:spcPts val="1275"/>
              </a:spcBef>
            </a:pPr>
            <a:r>
              <a:rPr sz="120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20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12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The</a:t>
            </a:r>
            <a:r>
              <a:rPr sz="12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2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set</a:t>
            </a:r>
            <a:r>
              <a:rPr sz="12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2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of</a:t>
            </a:r>
            <a:r>
              <a:rPr sz="12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2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strings</a:t>
            </a:r>
            <a:r>
              <a:rPr sz="12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2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denoted</a:t>
            </a:r>
            <a:r>
              <a:rPr sz="12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2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by</a:t>
            </a:r>
            <a:r>
              <a:rPr sz="12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2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the</a:t>
            </a:r>
            <a:r>
              <a:rPr sz="12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2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start</a:t>
            </a:r>
            <a:r>
              <a:rPr sz="12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2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symbol</a:t>
            </a:r>
            <a:r>
              <a:rPr sz="12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2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is</a:t>
            </a:r>
            <a:r>
              <a:rPr sz="12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2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t</a:t>
            </a:r>
            <a:r>
              <a:rPr sz="1200" spc="-1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h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e</a:t>
            </a:r>
            <a:r>
              <a:rPr sz="12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language</a:t>
            </a:r>
            <a:r>
              <a:rPr sz="12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generated</a:t>
            </a:r>
            <a:r>
              <a:rPr sz="12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by</a:t>
            </a:r>
            <a:r>
              <a:rPr sz="12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the</a:t>
            </a:r>
            <a:r>
              <a:rPr sz="12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CFG</a:t>
            </a:r>
            <a:endParaRPr lang="en-US" altLang="en-US" sz="1200" dirty="0"/>
          </a:p>
          <a:p>
            <a:pPr marL="695325" indent="-227965" algn="l" rtl="0" eaLnBrk="0">
              <a:lnSpc>
                <a:spcPct val="124000"/>
              </a:lnSpc>
              <a:spcBef>
                <a:spcPts val="1285"/>
              </a:spcBef>
            </a:pPr>
            <a:r>
              <a:rPr sz="1500" spc="-5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spc="-5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500" b="1" spc="-50" dirty="0">
                <a:solidFill>
                  <a:srgbClr val="FF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Productions</a:t>
            </a:r>
            <a:r>
              <a:rPr sz="1500" spc="-50" dirty="0">
                <a:solidFill>
                  <a:srgbClr val="FF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b="1" spc="-50" dirty="0">
                <a:solidFill>
                  <a:srgbClr val="FF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(</a:t>
            </a:r>
            <a:r>
              <a:rPr sz="1500" b="1" spc="-50" dirty="0">
                <a:solidFill>
                  <a:srgbClr val="FF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产生式</a:t>
            </a:r>
            <a:r>
              <a:rPr sz="1500" b="1" spc="-50" dirty="0">
                <a:solidFill>
                  <a:srgbClr val="FF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)</a:t>
            </a:r>
            <a:r>
              <a:rPr sz="1500" spc="-5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:</a:t>
            </a:r>
            <a:r>
              <a:rPr sz="1500" spc="-5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-5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Specify</a:t>
            </a:r>
            <a:r>
              <a:rPr sz="1500" spc="-5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-5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the</a:t>
            </a:r>
            <a:r>
              <a:rPr sz="1500" spc="-5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-5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manner</a:t>
            </a:r>
            <a:r>
              <a:rPr sz="1500" spc="-5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-5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in</a:t>
            </a:r>
            <a:r>
              <a:rPr sz="1500" spc="-5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-5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which</a:t>
            </a:r>
            <a:r>
              <a:rPr sz="1500" spc="-5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-5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the</a:t>
            </a:r>
            <a:r>
              <a:rPr sz="1500" spc="-5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-5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terminals</a:t>
            </a:r>
            <a:r>
              <a:rPr sz="1500" spc="-5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-5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and</a:t>
            </a:r>
            <a:r>
              <a:rPr sz="1500" spc="-5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-5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non-te</a:t>
            </a:r>
            <a:r>
              <a:rPr sz="15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r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minals</a:t>
            </a:r>
            <a:r>
              <a:rPr sz="1500" spc="-5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can</a:t>
            </a:r>
            <a:r>
              <a:rPr sz="1500" spc="-5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be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-5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combined</a:t>
            </a:r>
            <a:r>
              <a:rPr sz="1500" spc="-5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-5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to</a:t>
            </a:r>
            <a:r>
              <a:rPr sz="1500" spc="-5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-5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form</a:t>
            </a:r>
            <a:r>
              <a:rPr sz="1500" spc="-5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-5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string</a:t>
            </a:r>
            <a:r>
              <a:rPr sz="15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s</a:t>
            </a:r>
            <a:endParaRPr lang="en-US" altLang="en-US" sz="1500" dirty="0"/>
          </a:p>
          <a:p>
            <a:pPr marL="467995" algn="l" rtl="0" eaLnBrk="0">
              <a:lnSpc>
                <a:spcPct val="99000"/>
              </a:lnSpc>
              <a:spcBef>
                <a:spcPts val="1340"/>
              </a:spcBef>
            </a:pPr>
            <a:r>
              <a:rPr sz="1500" spc="-50" dirty="0">
                <a:solidFill>
                  <a:srgbClr val="0070C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spc="-50" dirty="0">
                <a:solidFill>
                  <a:srgbClr val="0070C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500" spc="-50" dirty="0">
                <a:solidFill>
                  <a:srgbClr val="0070C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Format</a:t>
            </a:r>
            <a:r>
              <a:rPr sz="1500" spc="-5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:</a:t>
            </a:r>
            <a:r>
              <a:rPr sz="1500" spc="-5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-5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head</a:t>
            </a:r>
            <a:r>
              <a:rPr sz="1500" spc="-5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-5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(left</a:t>
            </a:r>
            <a:r>
              <a:rPr sz="1500" spc="-5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-5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side)</a:t>
            </a:r>
            <a:r>
              <a:rPr sz="1500" spc="-5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-50" dirty="0">
                <a:solidFill>
                  <a:srgbClr val="000000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→</a:t>
            </a:r>
            <a:r>
              <a:rPr sz="1500" spc="-50" dirty="0">
                <a:solidFill>
                  <a:srgbClr val="000000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 </a:t>
            </a:r>
            <a:r>
              <a:rPr sz="1500" spc="-5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body</a:t>
            </a:r>
            <a:r>
              <a:rPr sz="1500" spc="-5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-5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(ri</a:t>
            </a:r>
            <a:r>
              <a:rPr sz="1500" spc="-1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g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ht</a:t>
            </a:r>
            <a:r>
              <a:rPr sz="1500" spc="-5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side</a:t>
            </a:r>
            <a:r>
              <a:rPr sz="1500" spc="-5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)</a:t>
            </a:r>
            <a:endParaRPr lang="en-US" altLang="en-US" sz="1500" dirty="0"/>
          </a:p>
          <a:p>
            <a:pPr algn="l" rtl="0" eaLnBrk="0">
              <a:lnSpc>
                <a:spcPct val="106000"/>
              </a:lnSpc>
            </a:pPr>
            <a:endParaRPr lang="en-US" altLang="en-US" sz="1100" dirty="0"/>
          </a:p>
          <a:p>
            <a:pPr algn="l" rtl="0" eaLnBrk="0">
              <a:lnSpc>
                <a:spcPct val="10000"/>
              </a:lnSpc>
            </a:pPr>
            <a:endParaRPr lang="en-US" altLang="en-US" sz="100" dirty="0"/>
          </a:p>
          <a:p>
            <a:pPr marL="467995" algn="l" rtl="0" eaLnBrk="0">
              <a:lnSpc>
                <a:spcPct val="100000"/>
              </a:lnSpc>
            </a:pPr>
            <a:r>
              <a:rPr sz="1500" spc="-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spc="-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500" spc="-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The</a:t>
            </a:r>
            <a:r>
              <a:rPr sz="1500" spc="-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-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head</a:t>
            </a:r>
            <a:r>
              <a:rPr sz="1500" spc="-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-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is</a:t>
            </a:r>
            <a:r>
              <a:rPr sz="1500" spc="-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-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a</a:t>
            </a:r>
            <a:r>
              <a:rPr sz="1500" spc="-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-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nonterminal;</a:t>
            </a:r>
            <a:r>
              <a:rPr sz="1500" spc="-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-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the</a:t>
            </a:r>
            <a:r>
              <a:rPr sz="1500" spc="-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-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body</a:t>
            </a:r>
            <a:r>
              <a:rPr sz="1500" spc="-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-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consists</a:t>
            </a:r>
            <a:r>
              <a:rPr sz="1500" spc="-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-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of</a:t>
            </a:r>
            <a:r>
              <a:rPr sz="1500" spc="-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-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zero</a:t>
            </a:r>
            <a:r>
              <a:rPr sz="1500" spc="-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-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or</a:t>
            </a:r>
            <a:r>
              <a:rPr sz="1500" spc="-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-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more</a:t>
            </a:r>
            <a:r>
              <a:rPr sz="1500" spc="-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1500" spc="-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termin</a:t>
            </a:r>
            <a:r>
              <a:rPr sz="15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a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ls</a:t>
            </a:r>
            <a:r>
              <a:rPr sz="1500" spc="-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/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nonterminals</a:t>
            </a:r>
            <a:endParaRPr lang="en-US" altLang="en-US" sz="1500" dirty="0"/>
          </a:p>
        </p:txBody>
      </p:sp>
      <p:sp>
        <p:nvSpPr>
          <p:cNvPr id="15" name="textbox 15"/>
          <p:cNvSpPr/>
          <p:nvPr/>
        </p:nvSpPr>
        <p:spPr>
          <a:xfrm>
            <a:off x="942644" y="822299"/>
            <a:ext cx="9220200" cy="5295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5000"/>
              </a:lnSpc>
            </a:pPr>
            <a:r>
              <a:rPr sz="3900" spc="-1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Context-Free</a:t>
            </a:r>
            <a:r>
              <a:rPr sz="3900" spc="-1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3900" spc="-1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Grammar</a:t>
            </a:r>
            <a:r>
              <a:rPr sz="3900" spc="-1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3900" spc="-1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Introductio</a:t>
            </a:r>
            <a:r>
              <a:rPr sz="39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n</a:t>
            </a:r>
            <a:endParaRPr lang="en-US" altLang="en-US" sz="3900" dirty="0"/>
          </a:p>
        </p:txBody>
      </p:sp>
      <p:sp>
        <p:nvSpPr>
          <p:cNvPr id="16" name="textbox 16"/>
          <p:cNvSpPr/>
          <p:nvPr/>
        </p:nvSpPr>
        <p:spPr>
          <a:xfrm>
            <a:off x="5596229" y="6476338"/>
            <a:ext cx="5677534" cy="1917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sz="1100" spc="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BUPT</a:t>
            </a:r>
            <a:r>
              <a:rPr sz="1100" spc="-1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-</a:t>
            </a:r>
            <a:r>
              <a:rPr sz="1100" spc="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Compiler</a:t>
            </a:r>
            <a:r>
              <a:rPr sz="1100" spc="-1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                                     </a:t>
            </a:r>
            <a:r>
              <a:rPr sz="1100" spc="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               </a:t>
            </a:r>
            <a:r>
              <a:rPr sz="1600" spc="0" baseline="300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6</a:t>
            </a:r>
            <a:endParaRPr lang="en-US" altLang="en-US" sz="104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504666" y="2951929"/>
            <a:ext cx="9182665" cy="2826016"/>
          </a:xfrm>
          <a:prstGeom prst="rect">
            <a:avLst/>
          </a:prstGeom>
        </p:spPr>
      </p:pic>
      <p:sp>
        <p:nvSpPr>
          <p:cNvPr id="18" name="textbox 18"/>
          <p:cNvSpPr/>
          <p:nvPr/>
        </p:nvSpPr>
        <p:spPr>
          <a:xfrm>
            <a:off x="935786" y="822299"/>
            <a:ext cx="9227184" cy="16173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5000"/>
              </a:lnSpc>
            </a:pPr>
            <a:endParaRPr lang="en-US" altLang="en-US" sz="100" dirty="0"/>
          </a:p>
          <a:p>
            <a:pPr marL="19685" algn="l" rtl="0" eaLnBrk="0">
              <a:lnSpc>
                <a:spcPct val="85000"/>
              </a:lnSpc>
            </a:pPr>
            <a:r>
              <a:rPr sz="3900" spc="-1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Context-Free</a:t>
            </a:r>
            <a:r>
              <a:rPr sz="3900" spc="-1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3900" spc="-1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Grammar</a:t>
            </a:r>
            <a:r>
              <a:rPr sz="3900" spc="-1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3900" spc="-1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Introductio</a:t>
            </a:r>
            <a:r>
              <a:rPr sz="39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n</a:t>
            </a:r>
            <a:endParaRPr lang="en-US" altLang="en-US" sz="3900" dirty="0"/>
          </a:p>
          <a:p>
            <a:pPr algn="l" rtl="0" eaLnBrk="0">
              <a:lnSpc>
                <a:spcPct val="110000"/>
              </a:lnSpc>
            </a:pPr>
            <a:endParaRPr lang="en-US" altLang="en-US" sz="1000" dirty="0"/>
          </a:p>
          <a:p>
            <a:pPr algn="l" rtl="0" eaLnBrk="0">
              <a:lnSpc>
                <a:spcPct val="110000"/>
              </a:lnSpc>
            </a:pPr>
            <a:endParaRPr lang="en-US" altLang="en-US" sz="1000" dirty="0"/>
          </a:p>
          <a:p>
            <a:pPr algn="l" rtl="0" eaLnBrk="0">
              <a:lnSpc>
                <a:spcPct val="110000"/>
              </a:lnSpc>
            </a:pPr>
            <a:endParaRPr lang="en-US" altLang="en-US" sz="1000" dirty="0"/>
          </a:p>
          <a:p>
            <a:pPr algn="l" rtl="0" eaLnBrk="0">
              <a:lnSpc>
                <a:spcPct val="111000"/>
              </a:lnSpc>
            </a:pP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600" dirty="0"/>
          </a:p>
          <a:p>
            <a:pPr marL="12700" algn="l" rtl="0" eaLnBrk="0">
              <a:lnSpc>
                <a:spcPct val="84000"/>
              </a:lnSpc>
              <a:spcBef>
                <a:spcPts val="5"/>
              </a:spcBef>
            </a:pPr>
            <a:r>
              <a:rPr sz="2500" spc="-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2500" spc="-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500" spc="-9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Example</a:t>
            </a:r>
            <a:r>
              <a:rPr sz="2500" spc="-9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2500" spc="-9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–</a:t>
            </a:r>
            <a:r>
              <a:rPr sz="2500" spc="-9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2500" spc="-9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Arithmetic</a:t>
            </a:r>
            <a:r>
              <a:rPr sz="2500" spc="-9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2500" spc="-9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Expressio</a:t>
            </a:r>
            <a:r>
              <a:rPr sz="25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n</a:t>
            </a:r>
            <a:endParaRPr lang="en-US" altLang="en-US" sz="2500" dirty="0"/>
          </a:p>
        </p:txBody>
      </p:sp>
      <p:sp>
        <p:nvSpPr>
          <p:cNvPr id="19" name="textbox 19"/>
          <p:cNvSpPr/>
          <p:nvPr/>
        </p:nvSpPr>
        <p:spPr>
          <a:xfrm>
            <a:off x="5596229" y="6477710"/>
            <a:ext cx="5677534" cy="1905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8000"/>
              </a:lnSpc>
            </a:pPr>
            <a:r>
              <a:rPr sz="1100" spc="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BUPT</a:t>
            </a:r>
            <a:r>
              <a:rPr sz="1100" spc="-1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-</a:t>
            </a:r>
            <a:r>
              <a:rPr sz="1100" spc="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Compiler</a:t>
            </a:r>
            <a:r>
              <a:rPr sz="1100" spc="-1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                                      </a:t>
            </a:r>
            <a:r>
              <a:rPr sz="1100" spc="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              </a:t>
            </a:r>
            <a:r>
              <a:rPr sz="1600" spc="0" baseline="300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7</a:t>
            </a:r>
            <a:endParaRPr lang="en-US" altLang="en-US" sz="104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6516893" y="1959631"/>
            <a:ext cx="4187411" cy="4083325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61390" y="2853629"/>
            <a:ext cx="5234608" cy="2645190"/>
          </a:xfrm>
          <a:prstGeom prst="rect">
            <a:avLst/>
          </a:prstGeom>
        </p:spPr>
      </p:pic>
      <p:sp>
        <p:nvSpPr>
          <p:cNvPr id="22" name="textbox 22"/>
          <p:cNvSpPr/>
          <p:nvPr/>
        </p:nvSpPr>
        <p:spPr>
          <a:xfrm>
            <a:off x="942644" y="822299"/>
            <a:ext cx="9220200" cy="5295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5000"/>
              </a:lnSpc>
            </a:pPr>
            <a:r>
              <a:rPr sz="3900" spc="-1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Context-Free</a:t>
            </a:r>
            <a:r>
              <a:rPr sz="3900" spc="-1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3900" spc="-1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Grammar</a:t>
            </a:r>
            <a:r>
              <a:rPr sz="3900" spc="-1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3900" spc="-1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Introductio</a:t>
            </a:r>
            <a:r>
              <a:rPr sz="39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n</a:t>
            </a:r>
            <a:endParaRPr lang="en-US" altLang="en-US" sz="3900" dirty="0"/>
          </a:p>
        </p:txBody>
      </p:sp>
      <p:sp>
        <p:nvSpPr>
          <p:cNvPr id="23" name="textbox 23"/>
          <p:cNvSpPr/>
          <p:nvPr/>
        </p:nvSpPr>
        <p:spPr>
          <a:xfrm>
            <a:off x="935786" y="2093924"/>
            <a:ext cx="3613784" cy="3460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8000"/>
              </a:lnSpc>
            </a:pPr>
            <a:r>
              <a:rPr sz="2400" spc="-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2400" spc="-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4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Example</a:t>
            </a:r>
            <a:r>
              <a:rPr sz="24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24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–</a:t>
            </a:r>
            <a:r>
              <a:rPr sz="24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24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Chemis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t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ry</a:t>
            </a:r>
            <a:endParaRPr lang="en-US" altLang="en-US" sz="2400" dirty="0"/>
          </a:p>
        </p:txBody>
      </p:sp>
      <p:sp>
        <p:nvSpPr>
          <p:cNvPr id="24" name="textbox 24"/>
          <p:cNvSpPr/>
          <p:nvPr/>
        </p:nvSpPr>
        <p:spPr>
          <a:xfrm>
            <a:off x="5596229" y="6476338"/>
            <a:ext cx="5677534" cy="1917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sz="1100" spc="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BUPT</a:t>
            </a:r>
            <a:r>
              <a:rPr sz="1100" spc="-1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-</a:t>
            </a:r>
            <a:r>
              <a:rPr sz="1100" spc="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Compiler</a:t>
            </a:r>
            <a:r>
              <a:rPr sz="1100" spc="-1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                                       </a:t>
            </a:r>
            <a:r>
              <a:rPr sz="1100" spc="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             </a:t>
            </a:r>
            <a:r>
              <a:rPr sz="1600" spc="0" baseline="300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8</a:t>
            </a:r>
            <a:endParaRPr lang="en-US" altLang="en-US" sz="104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861390" y="2853629"/>
            <a:ext cx="5234608" cy="264519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447181" y="2853629"/>
            <a:ext cx="4326835" cy="2796416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942644" y="822299"/>
            <a:ext cx="9220200" cy="5295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5000"/>
              </a:lnSpc>
            </a:pPr>
            <a:r>
              <a:rPr sz="3900" spc="-1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Context-Free</a:t>
            </a:r>
            <a:r>
              <a:rPr sz="3900" spc="-1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3900" spc="-1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Grammar</a:t>
            </a:r>
            <a:r>
              <a:rPr sz="3900" spc="-1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3900" spc="-1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Introductio</a:t>
            </a:r>
            <a:r>
              <a:rPr sz="3900" spc="-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n</a:t>
            </a:r>
            <a:endParaRPr lang="en-US" altLang="en-US" sz="3900" dirty="0"/>
          </a:p>
        </p:txBody>
      </p:sp>
      <p:sp>
        <p:nvSpPr>
          <p:cNvPr id="28" name="textbox 28"/>
          <p:cNvSpPr/>
          <p:nvPr/>
        </p:nvSpPr>
        <p:spPr>
          <a:xfrm>
            <a:off x="935786" y="2093924"/>
            <a:ext cx="3613784" cy="3460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8000"/>
              </a:lnSpc>
            </a:pPr>
            <a:r>
              <a:rPr sz="2400" spc="-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2400" spc="-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4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Example</a:t>
            </a:r>
            <a:r>
              <a:rPr sz="24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24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–</a:t>
            </a:r>
            <a:r>
              <a:rPr sz="24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2400" spc="-4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Chemis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t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ry</a:t>
            </a:r>
            <a:endParaRPr lang="en-US" altLang="en-US" sz="2400" dirty="0"/>
          </a:p>
        </p:txBody>
      </p:sp>
      <p:sp>
        <p:nvSpPr>
          <p:cNvPr id="29" name="textbox 29"/>
          <p:cNvSpPr/>
          <p:nvPr/>
        </p:nvSpPr>
        <p:spPr>
          <a:xfrm>
            <a:off x="6193942" y="2089200"/>
            <a:ext cx="2495550" cy="4616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430"/>
              </a:lnSpc>
            </a:pPr>
            <a:r>
              <a:rPr sz="2500" spc="-12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Derived</a:t>
            </a:r>
            <a:r>
              <a:rPr sz="2500" spc="-12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2500" spc="-12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form</a:t>
            </a:r>
            <a:r>
              <a:rPr sz="2500" spc="-9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s</a:t>
            </a:r>
            <a:r>
              <a:rPr sz="2500" spc="-12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:</a:t>
            </a:r>
            <a:endParaRPr lang="en-US" altLang="en-US" sz="2500" dirty="0"/>
          </a:p>
        </p:txBody>
      </p:sp>
      <p:sp>
        <p:nvSpPr>
          <p:cNvPr id="30" name="textbox 30"/>
          <p:cNvSpPr/>
          <p:nvPr/>
        </p:nvSpPr>
        <p:spPr>
          <a:xfrm>
            <a:off x="5596229" y="6476338"/>
            <a:ext cx="5677534" cy="1917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sz="1100" spc="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BUPT</a:t>
            </a:r>
            <a:r>
              <a:rPr sz="1100" spc="-1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-</a:t>
            </a:r>
            <a:r>
              <a:rPr sz="1100" spc="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Compiler</a:t>
            </a:r>
            <a:r>
              <a:rPr sz="1100" spc="-1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                                       </a:t>
            </a:r>
            <a:r>
              <a:rPr sz="1100" spc="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             </a:t>
            </a:r>
            <a:r>
              <a:rPr sz="1600" spc="0" baseline="300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9</a:t>
            </a:r>
            <a:endParaRPr lang="en-US" altLang="en-US" sz="104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1"/>
          <p:cNvSpPr/>
          <p:nvPr/>
        </p:nvSpPr>
        <p:spPr>
          <a:xfrm>
            <a:off x="935786" y="733449"/>
            <a:ext cx="10192384" cy="52743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9685" algn="l" rtl="0" eaLnBrk="0">
              <a:lnSpc>
                <a:spcPts val="5360"/>
              </a:lnSpc>
            </a:pPr>
            <a:r>
              <a:rPr sz="3900" spc="-15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GNU</a:t>
            </a:r>
            <a:r>
              <a:rPr sz="3900" spc="-15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3900" spc="-15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Bison</a:t>
            </a:r>
            <a:r>
              <a:rPr sz="3900" spc="-15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3900" spc="-15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Introducti</a:t>
            </a:r>
            <a:r>
              <a:rPr sz="3900" spc="-11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o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n</a:t>
            </a:r>
            <a:endParaRPr lang="en-US" altLang="en-US" sz="3900" dirty="0"/>
          </a:p>
          <a:p>
            <a:pPr algn="l" rtl="0" eaLnBrk="0">
              <a:lnSpc>
                <a:spcPct val="183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700" dirty="0"/>
          </a:p>
          <a:p>
            <a:pPr marL="234950" indent="-222250" algn="l" rtl="0" eaLnBrk="0">
              <a:lnSpc>
                <a:spcPct val="140000"/>
              </a:lnSpc>
              <a:spcBef>
                <a:spcPts val="5"/>
              </a:spcBef>
            </a:pPr>
            <a:r>
              <a:rPr sz="2800" spc="-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2800" spc="-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800" spc="-1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Bison</a:t>
            </a:r>
            <a:r>
              <a:rPr sz="2800" spc="-17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的前身为基于</a:t>
            </a:r>
            <a:r>
              <a:rPr sz="2800" spc="-1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Unix</a:t>
            </a:r>
            <a:r>
              <a:rPr sz="2800" spc="-17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的</a:t>
            </a:r>
            <a:r>
              <a:rPr sz="2800" spc="-1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Yacc</a:t>
            </a:r>
            <a:r>
              <a:rPr sz="2800" spc="-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sz="2800" spc="-17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令人惊讶的是，</a:t>
            </a:r>
            <a:r>
              <a:rPr sz="2800" spc="-17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</a:t>
            </a:r>
            <a:r>
              <a:rPr sz="2800" spc="-1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Ya</a:t>
            </a:r>
            <a:r>
              <a:rPr sz="2800" spc="-7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c</a:t>
            </a:r>
            <a:r>
              <a:rPr sz="2800" spc="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c</a:t>
            </a:r>
            <a:r>
              <a:rPr sz="2800" spc="-17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的发布时</a:t>
            </a:r>
            <a:r>
              <a:rPr sz="2800" spc="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</a:t>
            </a:r>
            <a:r>
              <a:rPr sz="2800" spc="-13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间甚至比</a:t>
            </a:r>
            <a:r>
              <a:rPr sz="2800" spc="-1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Lex</a:t>
            </a:r>
            <a:r>
              <a:rPr sz="2800" spc="-13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还要早。</a:t>
            </a:r>
            <a:r>
              <a:rPr sz="2800" spc="-13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</a:t>
            </a:r>
            <a:r>
              <a:rPr sz="2800" spc="-13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Yacc</a:t>
            </a:r>
            <a:r>
              <a:rPr sz="2800" spc="-13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所采用的</a:t>
            </a:r>
            <a:r>
              <a:rPr sz="2800" spc="-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L</a:t>
            </a:r>
            <a:r>
              <a:rPr sz="2800" spc="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R</a:t>
            </a:r>
            <a:r>
              <a:rPr sz="2800" spc="-13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分析技术的理论基础早在</a:t>
            </a:r>
            <a:r>
              <a:rPr sz="2800" spc="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</a:t>
            </a:r>
            <a:r>
              <a:rPr sz="2800" spc="-12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20</a:t>
            </a:r>
            <a:r>
              <a:rPr sz="2800" spc="-12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世纪</a:t>
            </a:r>
            <a:r>
              <a:rPr sz="2800" spc="-12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50</a:t>
            </a:r>
            <a:r>
              <a:rPr sz="2800" spc="-12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年代就已经由</a:t>
            </a:r>
            <a:r>
              <a:rPr sz="2800" spc="-12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Knuth</a:t>
            </a:r>
            <a:r>
              <a:rPr sz="2800" spc="-12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逐步建立了起来，而</a:t>
            </a:r>
            <a:r>
              <a:rPr sz="2800" spc="-12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Ya</a:t>
            </a:r>
            <a:r>
              <a:rPr sz="2800" spc="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cc</a:t>
            </a:r>
            <a:r>
              <a:rPr sz="2800" spc="-12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本身则是</a:t>
            </a:r>
            <a:r>
              <a:rPr sz="2800" spc="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</a:t>
            </a:r>
            <a:r>
              <a:rPr sz="2800" spc="-16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贝尔实验室的</a:t>
            </a:r>
            <a:r>
              <a:rPr sz="2800" spc="-1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S.C.</a:t>
            </a:r>
            <a:r>
              <a:rPr sz="2800" spc="-1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2800" spc="-1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Johns</a:t>
            </a:r>
            <a:r>
              <a:rPr sz="2800" spc="-9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o</a:t>
            </a:r>
            <a:r>
              <a:rPr sz="2800" spc="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n</a:t>
            </a:r>
            <a:r>
              <a:rPr sz="2800" spc="-16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基于这些理论在</a:t>
            </a:r>
            <a:r>
              <a:rPr sz="2800" spc="-1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1975</a:t>
            </a:r>
            <a:r>
              <a:rPr sz="2800" spc="-16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年到</a:t>
            </a:r>
            <a:r>
              <a:rPr sz="2800" spc="-1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1978</a:t>
            </a:r>
            <a:r>
              <a:rPr sz="2800" spc="-16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年写成</a:t>
            </a:r>
            <a:r>
              <a:rPr sz="2800" spc="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sz="2800" spc="-19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的。到了</a:t>
            </a:r>
            <a:r>
              <a:rPr sz="2800" spc="-19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1985</a:t>
            </a:r>
            <a:r>
              <a:rPr sz="2800" spc="-19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年，当时在</a:t>
            </a:r>
            <a:r>
              <a:rPr sz="2800" spc="-19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UC</a:t>
            </a:r>
            <a:r>
              <a:rPr sz="2800" spc="-19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2800" spc="-19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Berkeley</a:t>
            </a:r>
            <a:r>
              <a:rPr sz="2800" spc="-19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的一个研究生</a:t>
            </a:r>
            <a:r>
              <a:rPr sz="2800" spc="-19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Bob</a:t>
            </a:r>
            <a:r>
              <a:rPr sz="2800" spc="-19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2800" spc="-19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Corbe</a:t>
            </a:r>
            <a:r>
              <a:rPr sz="2800" spc="-16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t</a:t>
            </a:r>
            <a:r>
              <a:rPr sz="2800" spc="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t</a:t>
            </a:r>
            <a:r>
              <a:rPr sz="2800" spc="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2800" spc="-19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在</a:t>
            </a:r>
            <a:r>
              <a:rPr sz="2800" spc="-19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BSD</a:t>
            </a:r>
            <a:r>
              <a:rPr sz="2800" spc="-19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下重写了</a:t>
            </a:r>
            <a:r>
              <a:rPr sz="2800" spc="-19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Yacc</a:t>
            </a:r>
            <a:r>
              <a:rPr sz="2800" spc="-19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2800" spc="-1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800" spc="-19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后来</a:t>
            </a:r>
            <a:r>
              <a:rPr sz="2800" spc="-19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GNU</a:t>
            </a:r>
            <a:r>
              <a:rPr sz="2800" spc="-19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2800" spc="-19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Proje</a:t>
            </a:r>
            <a:r>
              <a:rPr sz="2800" spc="-12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c</a:t>
            </a:r>
            <a:r>
              <a:rPr sz="2800" spc="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t</a:t>
            </a:r>
            <a:r>
              <a:rPr sz="2800" spc="-19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接管了这个项目，为其增</a:t>
            </a:r>
            <a:r>
              <a:rPr sz="2800" spc="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sz="2800" spc="-9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加了许多新的特性，于是就有了我们今天所用的</a:t>
            </a:r>
            <a:r>
              <a:rPr sz="2800" spc="-9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GNU</a:t>
            </a:r>
            <a:r>
              <a:rPr sz="2800" spc="-9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sz="2800" spc="-9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Bis</a:t>
            </a:r>
            <a:r>
              <a:rPr sz="2800" spc="-8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o</a:t>
            </a:r>
            <a:r>
              <a:rPr sz="2800" spc="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n</a:t>
            </a:r>
            <a:r>
              <a:rPr sz="2800" spc="-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en-US" sz="2800" dirty="0"/>
          </a:p>
        </p:txBody>
      </p:sp>
      <p:sp>
        <p:nvSpPr>
          <p:cNvPr id="32" name="textbox 32"/>
          <p:cNvSpPr/>
          <p:nvPr/>
        </p:nvSpPr>
        <p:spPr>
          <a:xfrm>
            <a:off x="5596229" y="6476338"/>
            <a:ext cx="5677534" cy="1917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sz="1100" spc="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BUPT</a:t>
            </a:r>
            <a:r>
              <a:rPr sz="1100" spc="-1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-</a:t>
            </a:r>
            <a:r>
              <a:rPr sz="1100" spc="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Compiler</a:t>
            </a:r>
            <a:r>
              <a:rPr sz="1100" spc="-1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                         </a:t>
            </a:r>
            <a:r>
              <a:rPr sz="1100" spc="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                          </a:t>
            </a:r>
            <a:r>
              <a:rPr sz="1600" spc="0" baseline="300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10</a:t>
            </a:r>
            <a:endParaRPr lang="en-US" altLang="en-US" sz="104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762730ee-3d11-47ef-8121-6a31f6ca6332"/>
  <p:tag name="COMMONDATA" val="eyJoZGlkIjoiMWQxZWM4MGVjMTlmMGVjOWUyOTA4NGYzNWM4ZDcwZjIifQ==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2397</Words>
  <Application>WPS 演示</Application>
  <PresentationFormat/>
  <Paragraphs>106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Lucida Sans Typewriter</vt:lpstr>
      <vt:lpstr>Calibri</vt:lpstr>
      <vt:lpstr>Arial</vt:lpstr>
      <vt:lpstr>等线</vt:lpstr>
      <vt:lpstr>Courier New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双帆</cp:lastModifiedBy>
  <cp:revision>1</cp:revision>
  <dcterms:created xsi:type="dcterms:W3CDTF">2023-10-24T09:48:03Z</dcterms:created>
  <dcterms:modified xsi:type="dcterms:W3CDTF">2023-10-24T09:48:03Z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wqlLaW5nc29mdCBQREYgdG8gV1BTIDgw</vt:lpwstr>
  </property>
  <property fmtid="{D5CDD505-2E9C-101B-9397-08002B2CF9AE}" pid="3" name="Created">
    <vt:filetime>2023-10-24T17:46:44Z</vt:filetime>
  </property>
  <property fmtid="{D5CDD505-2E9C-101B-9397-08002B2CF9AE}" pid="4" name="ICV">
    <vt:lpwstr>F830E99736B742EB9A370F2B72037360_12</vt:lpwstr>
  </property>
  <property fmtid="{D5CDD505-2E9C-101B-9397-08002B2CF9AE}" pid="5" name="KSOProductBuildVer">
    <vt:lpwstr>2052-11.1.0.15319</vt:lpwstr>
  </property>
</Properties>
</file>