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1473" y="1749297"/>
            <a:ext cx="536905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1850" y="3993794"/>
            <a:ext cx="8988298" cy="121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Yu Gothic UI Light" panose="020B0300000000000000" charset="-128"/>
                <a:cs typeface="Yu Gothic UI Light" panose="020B03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Yu Gothic UI Light" panose="020B0300000000000000" charset="-128"/>
                <a:cs typeface="Yu Gothic UI Light" panose="020B03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Yu Gothic UI Light" panose="020B0300000000000000" charset="-128"/>
                <a:cs typeface="Yu Gothic UI Light" panose="020B03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8152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Yu Gothic UI Light" panose="020B0300000000000000" charset="-128"/>
                <a:cs typeface="Yu Gothic UI Light" panose="020B03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0072" y="1983689"/>
            <a:ext cx="10531855" cy="198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473" y="1749297"/>
            <a:ext cx="5368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Yu Gothic UI Light" panose="020B0300000000000000" charset="-128"/>
                <a:cs typeface="Yu Gothic UI Light" panose="020B0300000000000000" charset="-128"/>
              </a:rPr>
              <a:t>Compilers</a:t>
            </a:r>
            <a:r>
              <a:rPr sz="6000" spc="-90" dirty="0">
                <a:latin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sz="6000" dirty="0">
                <a:latin typeface="Yu Gothic UI Light" panose="020B0300000000000000" charset="-128"/>
                <a:cs typeface="Yu Gothic UI Light" panose="020B0300000000000000" charset="-128"/>
              </a:rPr>
              <a:t>–</a:t>
            </a:r>
            <a:r>
              <a:rPr sz="6000" spc="-40" dirty="0">
                <a:latin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sz="6000" spc="-5" dirty="0">
                <a:latin typeface="Yu Gothic UI Light" panose="020B0300000000000000" charset="-128"/>
                <a:cs typeface="Yu Gothic UI Light" panose="020B0300000000000000" charset="-128"/>
              </a:rPr>
              <a:t>lab6</a:t>
            </a:r>
            <a:endParaRPr sz="6000">
              <a:latin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769215"/>
            <a:ext cx="9125585" cy="32277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ahoma" panose="020B0604030504040204"/>
                <a:cs typeface="Tahoma" panose="020B0604030504040204"/>
              </a:rPr>
              <a:t>When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push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latin typeface="Tahoma" panose="020B0604030504040204"/>
                <a:cs typeface="Tahoma" panose="020B0604030504040204"/>
              </a:rPr>
              <a:t>symbol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SzPct val="117000"/>
              <a:buFont typeface="Tahoma" panose="020B0604030504040204"/>
              <a:buChar char="-"/>
              <a:tabLst>
                <a:tab pos="515620" algn="l"/>
              </a:tabLst>
            </a:pP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ExtDef</a:t>
            </a:r>
            <a:r>
              <a:rPr sz="2400" spc="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Specifier</a:t>
            </a:r>
            <a:r>
              <a:rPr sz="2400" spc="4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ExtDecList</a:t>
            </a:r>
            <a:r>
              <a:rPr sz="2400" dirty="0">
                <a:latin typeface="Consolas" panose="020B0609020204030204"/>
                <a:cs typeface="Consolas" panose="020B0609020204030204"/>
              </a:rPr>
              <a:t>:</a:t>
            </a:r>
            <a:r>
              <a:rPr sz="2400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10" dirty="0">
                <a:latin typeface="Tahoma" panose="020B0604030504040204"/>
                <a:cs typeface="Tahoma" panose="020B0604030504040204"/>
              </a:rPr>
              <a:t>global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variable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17000"/>
              <a:buFont typeface="Tahoma" panose="020B0604030504040204"/>
              <a:buChar char="-"/>
              <a:tabLst>
                <a:tab pos="515620" algn="l"/>
              </a:tabLst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ExtDe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400" spc="3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-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Specifie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400" spc="5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nsolas" panose="020B0609020204030204"/>
                <a:cs typeface="Consolas" panose="020B0609020204030204"/>
              </a:rPr>
              <a:t>SEMI</a:t>
            </a:r>
            <a:r>
              <a:rPr sz="2400" dirty="0">
                <a:latin typeface="Consolas" panose="020B0609020204030204"/>
                <a:cs typeface="Consolas" panose="020B0609020204030204"/>
              </a:rPr>
              <a:t>:</a:t>
            </a:r>
            <a:r>
              <a:rPr sz="2400" spc="-5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use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r</a:t>
            </a:r>
            <a:r>
              <a:rPr sz="2800" spc="380" dirty="0">
                <a:latin typeface="Tahoma" panose="020B0604030504040204"/>
                <a:cs typeface="Tahoma" panose="020B0604030504040204"/>
              </a:rPr>
              <a:t>-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de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f</a:t>
            </a:r>
            <a:r>
              <a:rPr sz="2800" spc="-5" dirty="0">
                <a:latin typeface="Tahoma" panose="020B0604030504040204"/>
                <a:cs typeface="Tahoma" panose="020B0604030504040204"/>
              </a:rPr>
              <a:t>ined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type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17000"/>
              <a:buFont typeface="Tahoma" panose="020B0604030504040204"/>
              <a:buChar char="-"/>
              <a:tabLst>
                <a:tab pos="515620" algn="l"/>
              </a:tabLst>
            </a:pP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ExtDef</a:t>
            </a:r>
            <a:r>
              <a:rPr sz="2400" spc="3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Specifier</a:t>
            </a:r>
            <a:r>
              <a:rPr sz="2400" spc="5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FunDec</a:t>
            </a:r>
            <a:r>
              <a:rPr sz="2400" spc="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CompSt</a:t>
            </a:r>
            <a:r>
              <a:rPr sz="2400" dirty="0">
                <a:latin typeface="Consolas" panose="020B0609020204030204"/>
                <a:cs typeface="Consolas" panose="020B0609020204030204"/>
              </a:rPr>
              <a:t>:</a:t>
            </a:r>
            <a:r>
              <a:rPr sz="2400" spc="-5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funct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i</a:t>
            </a:r>
            <a:r>
              <a:rPr sz="2800" spc="20" dirty="0">
                <a:latin typeface="Tahoma" panose="020B0604030504040204"/>
                <a:cs typeface="Tahoma" panose="020B0604030504040204"/>
              </a:rPr>
              <a:t>o</a:t>
            </a:r>
            <a:r>
              <a:rPr sz="2800" spc="30" dirty="0">
                <a:latin typeface="Tahoma" panose="020B0604030504040204"/>
                <a:cs typeface="Tahoma" panose="020B0604030504040204"/>
              </a:rPr>
              <a:t>n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definition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17000"/>
              <a:buFont typeface="Tahoma" panose="020B0604030504040204"/>
              <a:buChar char="-"/>
              <a:tabLst>
                <a:tab pos="515620" algn="l"/>
              </a:tabLst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400" spc="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Specifier</a:t>
            </a:r>
            <a:r>
              <a:rPr sz="2400" spc="4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DecList</a:t>
            </a:r>
            <a:r>
              <a:rPr sz="2400" spc="5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80" dirty="0">
                <a:solidFill>
                  <a:srgbClr val="006FC0"/>
                </a:solidFill>
                <a:latin typeface="Consolas" panose="020B0609020204030204"/>
                <a:cs typeface="Consolas" panose="020B0609020204030204"/>
              </a:rPr>
              <a:t>SEMI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: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local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variable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5036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  <a:r>
              <a:rPr spc="-100" dirty="0"/>
              <a:t> </a:t>
            </a:r>
            <a:r>
              <a:rPr spc="5" dirty="0"/>
              <a:t>Hints</a:t>
            </a:r>
            <a:endParaRPr spc="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572" y="1983689"/>
            <a:ext cx="3908425" cy="189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04800" algn="l"/>
              </a:tabLst>
            </a:pPr>
            <a:r>
              <a:rPr sz="2800" spc="-30" dirty="0">
                <a:latin typeface="Tahoma" panose="020B0604030504040204"/>
                <a:cs typeface="Tahoma" panose="020B0604030504040204"/>
              </a:rPr>
              <a:t>What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i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s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lvalu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e</a:t>
            </a:r>
            <a:r>
              <a:rPr sz="2800" spc="-100" dirty="0">
                <a:latin typeface="Tahoma" panose="020B0604030504040204"/>
                <a:cs typeface="Tahoma" panose="020B0604030504040204"/>
              </a:rPr>
              <a:t>?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76200">
              <a:lnSpc>
                <a:spcPct val="100000"/>
              </a:lnSpc>
              <a:spcBef>
                <a:spcPts val="2540"/>
              </a:spcBef>
            </a:pP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Exp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Exp</a:t>
            </a:r>
            <a:r>
              <a:rPr sz="2400" baseline="-21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400" spc="637" baseline="-21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 panose="020B0609020204030204"/>
                <a:cs typeface="Consolas" panose="020B0609020204030204"/>
              </a:rPr>
              <a:t>ASSIGN </a:t>
            </a:r>
            <a:r>
              <a:rPr sz="2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Exp</a:t>
            </a:r>
            <a:r>
              <a:rPr sz="2400" baseline="-21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400" baseline="-21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Tahoma" panose="020B0604030504040204"/>
                <a:cs typeface="Tahoma" panose="020B0604030504040204"/>
              </a:rPr>
              <a:t>only</a:t>
            </a:r>
            <a:r>
              <a:rPr sz="2800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when: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1022" y="4140781"/>
          <a:ext cx="3503930" cy="165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/>
                <a:gridCol w="485775"/>
                <a:gridCol w="655320"/>
                <a:gridCol w="590550"/>
                <a:gridCol w="589280"/>
                <a:gridCol w="452120"/>
              </a:tblGrid>
              <a:tr h="514053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Exp</a:t>
                      </a:r>
                      <a:r>
                        <a:rPr sz="2400" spc="-7" baseline="-2100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 baseline="-21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260"/>
                        </a:lnSpc>
                      </a:pPr>
                      <a:r>
                        <a:rPr sz="2400" spc="10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ID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651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dirty="0">
                          <a:latin typeface="Consolas" panose="020B0609020204030204"/>
                          <a:cs typeface="Consolas" panose="020B0609020204030204"/>
                        </a:rPr>
                        <a:t>|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Exp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D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ID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90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latin typeface="Consolas" panose="020B0609020204030204"/>
                          <a:cs typeface="Consolas" panose="020B0609020204030204"/>
                        </a:rPr>
                        <a:t>|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Exp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LB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Exp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RB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668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5036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  <a:r>
              <a:rPr spc="-100" dirty="0"/>
              <a:t> </a:t>
            </a:r>
            <a:r>
              <a:rPr spc="5" dirty="0"/>
              <a:t>Hints</a:t>
            </a:r>
            <a:endParaRPr spc="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983689"/>
            <a:ext cx="6323330" cy="198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Yu Gothic UI" panose="020B0500000000000000" charset="-128"/>
                <a:cs typeface="Yu Gothic UI" panose="020B0500000000000000" charset="-128"/>
              </a:rPr>
              <a:t>JSON</a:t>
            </a:r>
            <a:r>
              <a:rPr sz="2800" b="1" spc="-3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800" b="1" spc="-5" dirty="0">
                <a:latin typeface="Yu Gothic UI" panose="020B0500000000000000" charset="-128"/>
                <a:cs typeface="Yu Gothic UI" panose="020B0500000000000000" charset="-128"/>
              </a:rPr>
              <a:t>object</a:t>
            </a:r>
            <a:endParaRPr sz="2800">
              <a:latin typeface="Yu Gothic UI" panose="020B0500000000000000" charset="-128"/>
              <a:cs typeface="Yu Gothic UI" panose="020B0500000000000000" charset="-128"/>
            </a:endParaRPr>
          </a:p>
          <a:p>
            <a:pPr marL="12700" marR="5080">
              <a:lnSpc>
                <a:spcPts val="6050"/>
              </a:lnSpc>
              <a:spcBef>
                <a:spcPts val="440"/>
              </a:spcBef>
            </a:pPr>
            <a:r>
              <a:rPr sz="2800" spc="-30" dirty="0">
                <a:latin typeface="Tahoma" panose="020B0604030504040204"/>
                <a:cs typeface="Tahoma" panose="020B0604030504040204"/>
              </a:rPr>
              <a:t>Write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950" i="1" spc="-40" dirty="0">
                <a:latin typeface="Calibri" panose="020F0502020204030204"/>
                <a:cs typeface="Calibri" panose="020F0502020204030204"/>
              </a:rPr>
              <a:t>struct</a:t>
            </a:r>
            <a:r>
              <a:rPr sz="2950" i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Tahoma" panose="020B0604030504040204"/>
                <a:cs typeface="Tahoma" panose="020B0604030504040204"/>
              </a:rPr>
              <a:t>definition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latin typeface="Tahoma" panose="020B0604030504040204"/>
                <a:cs typeface="Tahoma" panose="020B0604030504040204"/>
              </a:rPr>
              <a:t>JSON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object. </a:t>
            </a:r>
            <a:r>
              <a:rPr sz="2800" spc="-8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latin typeface="Tahoma" panose="020B0604030504040204"/>
                <a:cs typeface="Tahoma" panose="020B0604030504040204"/>
              </a:rPr>
              <a:t>You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may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refer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project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2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doc,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 panose="020B0604030504040204"/>
                <a:cs typeface="Tahoma" panose="020B0604030504040204"/>
              </a:rPr>
              <a:t>Listing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2800" u="heavy" spc="-140" dirty="0">
                <a:uFill>
                  <a:solidFill>
                    <a:srgbClr val="000000"/>
                  </a:solidFill>
                </a:uFill>
                <a:latin typeface="Tahoma" panose="020B0604030504040204"/>
                <a:cs typeface="Tahoma" panose="020B0604030504040204"/>
              </a:rPr>
              <a:t>2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1871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E</a:t>
            </a:r>
            <a:r>
              <a:rPr dirty="0"/>
              <a:t>x</a:t>
            </a:r>
            <a:r>
              <a:rPr spc="10" dirty="0"/>
              <a:t>e</a:t>
            </a:r>
            <a:r>
              <a:rPr spc="-5" dirty="0"/>
              <a:t>rc</a:t>
            </a:r>
            <a:r>
              <a:rPr spc="-20" dirty="0"/>
              <a:t>i</a:t>
            </a:r>
            <a:r>
              <a:rPr spc="-5" dirty="0"/>
              <a:t>se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1732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83689"/>
            <a:ext cx="3543300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latin typeface="Tahoma" panose="020B0604030504040204"/>
                <a:cs typeface="Tahoma" panose="020B0604030504040204"/>
              </a:rPr>
              <a:t>Type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Checking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Tahoma" panose="020B0604030504040204"/>
                <a:cs typeface="Tahoma" panose="020B0604030504040204"/>
              </a:rPr>
              <a:t>Implementation</a:t>
            </a:r>
            <a:r>
              <a:rPr sz="2800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Hints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983689"/>
            <a:ext cx="534987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ahoma" panose="020B0604030504040204"/>
                <a:cs typeface="Tahoma" panose="020B0604030504040204"/>
              </a:rPr>
              <a:t>We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have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two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categories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5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70" dirty="0">
                <a:latin typeface="Yu Gothic UI" panose="020B0500000000000000" charset="-128"/>
                <a:cs typeface="Yu Gothic UI" panose="020B0500000000000000" charset="-128"/>
              </a:rPr>
              <a:t>types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: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30" dirty="0">
                <a:latin typeface="Tahoma" panose="020B0604030504040204"/>
                <a:cs typeface="Tahoma" panose="020B0604030504040204"/>
              </a:rPr>
              <a:t>Primitive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type: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int/char/float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Tahoma" panose="020B0604030504040204"/>
                <a:cs typeface="Tahoma" panose="020B0604030504040204"/>
              </a:rPr>
              <a:t>Der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i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ved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t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y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pe: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7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rray/s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t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ructure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3472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Type</a:t>
            </a:r>
            <a:r>
              <a:rPr spc="-75" dirty="0"/>
              <a:t> </a:t>
            </a:r>
            <a:r>
              <a:rPr dirty="0"/>
              <a:t>Checking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983689"/>
            <a:ext cx="6748145" cy="230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Tahoma" panose="020B0604030504040204"/>
                <a:cs typeface="Tahoma" panose="020B0604030504040204"/>
              </a:rPr>
              <a:t>Some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constructs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are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associated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with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0" dirty="0">
                <a:latin typeface="Tahoma" panose="020B0604030504040204"/>
                <a:cs typeface="Tahoma" panose="020B0604030504040204"/>
              </a:rPr>
              <a:t>types: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5" dirty="0">
                <a:latin typeface="Tahoma" panose="020B0604030504040204"/>
                <a:cs typeface="Tahoma" panose="020B0604030504040204"/>
              </a:rPr>
              <a:t>Variable: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type</a:t>
            </a:r>
            <a:r>
              <a:rPr sz="24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of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itself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0" dirty="0">
                <a:latin typeface="Tahoma" panose="020B0604030504040204"/>
                <a:cs typeface="Tahoma" panose="020B0604030504040204"/>
              </a:rPr>
              <a:t>Function: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return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type,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types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70" dirty="0">
                <a:latin typeface="Tahoma" panose="020B0604030504040204"/>
                <a:cs typeface="Tahoma" panose="020B0604030504040204"/>
              </a:rPr>
              <a:t>Expression: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type</a:t>
            </a:r>
            <a:r>
              <a:rPr sz="24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of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evaluated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value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3472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Type</a:t>
            </a:r>
            <a:r>
              <a:rPr spc="-75" dirty="0"/>
              <a:t> </a:t>
            </a:r>
            <a:r>
              <a:rPr dirty="0"/>
              <a:t>Checking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983689"/>
            <a:ext cx="7482840" cy="335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How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two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types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are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equal?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30" dirty="0">
                <a:latin typeface="Tahoma" panose="020B0604030504040204"/>
                <a:cs typeface="Tahoma" panose="020B0604030504040204"/>
              </a:rPr>
              <a:t>Primitive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type: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constant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equal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85" dirty="0">
                <a:latin typeface="Tahoma" panose="020B0604030504040204"/>
                <a:cs typeface="Tahoma" panose="020B0604030504040204"/>
              </a:rPr>
              <a:t>Array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: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base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type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equal,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siz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equal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70" dirty="0">
                <a:latin typeface="Tahoma" panose="020B0604030504040204"/>
                <a:cs typeface="Tahoma" panose="020B0604030504040204"/>
              </a:rPr>
              <a:t>Structure: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155700" lvl="2" indent="-2286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20" dirty="0">
                <a:latin typeface="Tahoma" panose="020B0604030504040204"/>
                <a:cs typeface="Tahoma" panose="020B0604030504040204"/>
              </a:rPr>
              <a:t>Named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equal:</a:t>
            </a:r>
            <a:r>
              <a:rPr sz="20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0" dirty="0">
                <a:latin typeface="Tahoma" panose="020B0604030504040204"/>
                <a:cs typeface="Tahoma" panose="020B0604030504040204"/>
              </a:rPr>
              <a:t>two</a:t>
            </a:r>
            <a:r>
              <a:rPr sz="20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struct</a:t>
            </a:r>
            <a:r>
              <a:rPr sz="20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have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same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name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155700" lvl="2" indent="-22860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35" dirty="0">
                <a:latin typeface="Tahoma" panose="020B0604030504040204"/>
                <a:cs typeface="Tahoma" panose="020B0604030504040204"/>
              </a:rPr>
              <a:t>Structural</a:t>
            </a:r>
            <a:r>
              <a:rPr sz="20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equal: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0" dirty="0">
                <a:latin typeface="Tahoma" panose="020B0604030504040204"/>
                <a:cs typeface="Tahoma" panose="020B0604030504040204"/>
              </a:rPr>
              <a:t>two</a:t>
            </a:r>
            <a:r>
              <a:rPr sz="20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struct</a:t>
            </a:r>
            <a:r>
              <a:rPr sz="20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have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same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10" dirty="0">
                <a:latin typeface="Tahoma" panose="020B0604030504040204"/>
                <a:cs typeface="Tahoma" panose="020B0604030504040204"/>
              </a:rPr>
              <a:t>definition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3472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Type</a:t>
            </a:r>
            <a:r>
              <a:rPr spc="-75" dirty="0"/>
              <a:t> </a:t>
            </a:r>
            <a:r>
              <a:rPr dirty="0"/>
              <a:t>Checking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769215"/>
            <a:ext cx="36036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How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define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type? </a:t>
            </a:r>
            <a:r>
              <a:rPr sz="2800" spc="-8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(Recursive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definition)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3472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Type</a:t>
            </a:r>
            <a:r>
              <a:rPr spc="-75" dirty="0"/>
              <a:t> </a:t>
            </a:r>
            <a:r>
              <a:rPr dirty="0"/>
              <a:t>Checking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38398" y="3429000"/>
            <a:ext cx="5102187" cy="15360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983689"/>
            <a:ext cx="3603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How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define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type?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3472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Type</a:t>
            </a:r>
            <a:r>
              <a:rPr spc="-75" dirty="0"/>
              <a:t> </a:t>
            </a:r>
            <a:r>
              <a:rPr dirty="0"/>
              <a:t>Checking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2681" y="682751"/>
            <a:ext cx="3734166" cy="11239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2008632"/>
            <a:ext cx="10238232" cy="4047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769215"/>
            <a:ext cx="9737725" cy="19469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reuse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lab5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20" dirty="0">
                <a:latin typeface="Tahoma" panose="020B0604030504040204"/>
                <a:cs typeface="Tahoma" panose="020B0604030504040204"/>
              </a:rPr>
              <a:t>code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into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project2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5"/>
              </a:spcBef>
              <a:buChar char="-"/>
              <a:tabLst>
                <a:tab pos="515620" algn="l"/>
              </a:tabLst>
            </a:pPr>
            <a:r>
              <a:rPr sz="2800" spc="-20" dirty="0">
                <a:latin typeface="Tahoma" panose="020B0604030504040204"/>
                <a:cs typeface="Tahoma" panose="020B0604030504040204"/>
              </a:rPr>
              <a:t>red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e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fin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e</a:t>
            </a:r>
            <a:r>
              <a:rPr sz="28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VAL_T</a:t>
            </a:r>
            <a:r>
              <a:rPr sz="2400" spc="-5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macr</a:t>
            </a:r>
            <a:r>
              <a:rPr sz="2800" spc="-15" dirty="0">
                <a:latin typeface="Tahoma" panose="020B0604030504040204"/>
                <a:cs typeface="Tahoma" panose="020B0604030504040204"/>
              </a:rPr>
              <a:t>o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95" dirty="0">
                <a:latin typeface="Tahoma" panose="020B0604030504040204"/>
                <a:cs typeface="Tahoma" panose="020B0604030504040204"/>
              </a:rPr>
              <a:t>as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you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r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s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e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l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f</a:t>
            </a:r>
            <a:r>
              <a:rPr sz="2800" spc="385" dirty="0">
                <a:latin typeface="Tahoma" panose="020B0604030504040204"/>
                <a:cs typeface="Tahoma" panose="020B0604030504040204"/>
              </a:rPr>
              <a:t>-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de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f</a:t>
            </a:r>
            <a:r>
              <a:rPr sz="2800" spc="-5" dirty="0">
                <a:latin typeface="Tahoma" panose="020B0604030504040204"/>
                <a:cs typeface="Tahoma" panose="020B0604030504040204"/>
              </a:rPr>
              <a:t>ined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type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0"/>
              </a:spcBef>
              <a:buChar char="-"/>
              <a:tabLst>
                <a:tab pos="515620" algn="l"/>
              </a:tabLst>
            </a:pPr>
            <a:r>
              <a:rPr sz="2800" spc="-35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5" dirty="0">
                <a:latin typeface="Tahoma" panose="020B0604030504040204"/>
                <a:cs typeface="Tahoma" panose="020B0604030504040204"/>
              </a:rPr>
              <a:t>self-defined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type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represents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ahoma" panose="020B0604030504040204"/>
                <a:cs typeface="Tahoma" panose="020B0604030504040204"/>
              </a:rPr>
              <a:t>information</a:t>
            </a:r>
            <a:r>
              <a:rPr sz="2800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5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symbol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5036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  <a:r>
              <a:rPr spc="-100" dirty="0"/>
              <a:t> </a:t>
            </a:r>
            <a:r>
              <a:rPr spc="5" dirty="0"/>
              <a:t>Hints</a:t>
            </a:r>
            <a:endParaRPr spc="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72" y="1769215"/>
            <a:ext cx="664083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ahoma" panose="020B0604030504040204"/>
                <a:cs typeface="Tahoma" panose="020B0604030504040204"/>
              </a:rPr>
              <a:t>Recorded</a:t>
            </a:r>
            <a:r>
              <a:rPr sz="28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latin typeface="Tahoma" panose="020B0604030504040204"/>
                <a:cs typeface="Tahoma" panose="020B0604030504040204"/>
              </a:rPr>
              <a:t>information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5"/>
              </a:spcBef>
              <a:buChar char="-"/>
              <a:tabLst>
                <a:tab pos="515620" algn="l"/>
              </a:tabLst>
            </a:pPr>
            <a:r>
              <a:rPr sz="2800" spc="-75" dirty="0">
                <a:latin typeface="Tahoma" panose="020B0604030504040204"/>
                <a:cs typeface="Tahoma" panose="020B0604030504040204"/>
              </a:rPr>
              <a:t>variable: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type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(primitive,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0" dirty="0">
                <a:latin typeface="Tahoma" panose="020B0604030504040204"/>
                <a:cs typeface="Tahoma" panose="020B0604030504040204"/>
              </a:rPr>
              <a:t>array,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structure)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0"/>
              </a:spcBef>
              <a:buChar char="-"/>
              <a:tabLst>
                <a:tab pos="515620" algn="l"/>
              </a:tabLst>
            </a:pPr>
            <a:r>
              <a:rPr sz="2800" spc="-60" dirty="0">
                <a:latin typeface="Tahoma" panose="020B0604030504040204"/>
                <a:cs typeface="Tahoma" panose="020B0604030504040204"/>
              </a:rPr>
              <a:t>function: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return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type,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8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types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515620" lvl="1" indent="-274320">
              <a:lnSpc>
                <a:spcPct val="100000"/>
              </a:lnSpc>
              <a:spcBef>
                <a:spcPts val="1680"/>
              </a:spcBef>
              <a:buChar char="-"/>
              <a:tabLst>
                <a:tab pos="515620" algn="l"/>
              </a:tabLst>
            </a:pPr>
            <a:r>
              <a:rPr sz="2800" spc="-30" dirty="0">
                <a:latin typeface="Tahoma" panose="020B0604030504040204"/>
                <a:cs typeface="Tahoma" panose="020B0604030504040204"/>
              </a:rPr>
              <a:t>type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nam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2800" spc="-380" dirty="0">
                <a:latin typeface="Tahoma" panose="020B0604030504040204"/>
                <a:cs typeface="Tahoma" panose="020B0604030504040204"/>
              </a:rPr>
              <a:t>:</a:t>
            </a:r>
            <a:r>
              <a:rPr sz="28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type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its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e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lf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5036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  <a:r>
              <a:rPr spc="-100" dirty="0"/>
              <a:t> </a:t>
            </a:r>
            <a:r>
              <a:rPr spc="5" dirty="0"/>
              <a:t>Hints</a:t>
            </a:r>
            <a:endParaRPr spc="5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f4d5710-1885-4fd0-9032-fccb9f012326"/>
  <p:tag name="COMMONDATA" val="eyJoZGlkIjoiMDU1ZTdiNDY3NmMwMTY3NmIxMDllMjI3ODVkMGNjNm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演示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Yu Gothic UI Light</vt:lpstr>
      <vt:lpstr>Tahoma</vt:lpstr>
      <vt:lpstr>Arial MT</vt:lpstr>
      <vt:lpstr>Yu Gothic UI</vt:lpstr>
      <vt:lpstr>Consolas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Outline</vt:lpstr>
      <vt:lpstr>Type Checking</vt:lpstr>
      <vt:lpstr>Type Checking</vt:lpstr>
      <vt:lpstr>Type Checking</vt:lpstr>
      <vt:lpstr>Type Checking</vt:lpstr>
      <vt:lpstr>Type Checking</vt:lpstr>
      <vt:lpstr>Implementation Hints</vt:lpstr>
      <vt:lpstr>Implementation Hints</vt:lpstr>
      <vt:lpstr>Implementation Hints</vt:lpstr>
      <vt:lpstr>Implementation Hints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– lab6</dc:title>
  <dc:creator>Wang Sinan</dc:creator>
  <cp:lastModifiedBy>双帆</cp:lastModifiedBy>
  <cp:revision>1</cp:revision>
  <dcterms:created xsi:type="dcterms:W3CDTF">2023-12-04T15:43:19Z</dcterms:created>
  <dcterms:modified xsi:type="dcterms:W3CDTF">2023-12-04T15:43:19Z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2020-10-20T08:00:00Z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2023-12-04T08:00:00Z</vt:filetime>
  </property>
  <property fmtid="{D5CDD505-2E9C-101B-9397-08002B2CF9AE}" pid="5" name="ICV">
    <vt:lpwstr>493E1EA7C86F4A68AA0521A83C1CACBC_12</vt:lpwstr>
  </property>
  <property fmtid="{D5CDD505-2E9C-101B-9397-08002B2CF9AE}" pid="6" name="KSOProductBuildVer">
    <vt:lpwstr>2052-11.1.0.15319</vt:lpwstr>
  </property>
</Properties>
</file>