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8" r:id="rId1"/>
  </p:sldMasterIdLst>
  <p:notesMasterIdLst>
    <p:notesMasterId r:id="rId38"/>
  </p:notesMasterIdLst>
  <p:handoutMasterIdLst>
    <p:handoutMasterId r:id="rId39"/>
  </p:handoutMasterIdLst>
  <p:sldIdLst>
    <p:sldId id="3149" r:id="rId2"/>
    <p:sldId id="3162" r:id="rId3"/>
    <p:sldId id="3161" r:id="rId4"/>
    <p:sldId id="3168" r:id="rId5"/>
    <p:sldId id="3110" r:id="rId6"/>
    <p:sldId id="3184" r:id="rId7"/>
    <p:sldId id="3169" r:id="rId8"/>
    <p:sldId id="3186" r:id="rId9"/>
    <p:sldId id="3170" r:id="rId10"/>
    <p:sldId id="3171" r:id="rId11"/>
    <p:sldId id="3187" r:id="rId12"/>
    <p:sldId id="3190" r:id="rId13"/>
    <p:sldId id="3191" r:id="rId14"/>
    <p:sldId id="3193" r:id="rId15"/>
    <p:sldId id="3172" r:id="rId16"/>
    <p:sldId id="3173" r:id="rId17"/>
    <p:sldId id="3177" r:id="rId18"/>
    <p:sldId id="3174" r:id="rId19"/>
    <p:sldId id="3194" r:id="rId20"/>
    <p:sldId id="3200" r:id="rId21"/>
    <p:sldId id="3196" r:id="rId22"/>
    <p:sldId id="258" r:id="rId23"/>
    <p:sldId id="3197" r:id="rId24"/>
    <p:sldId id="260" r:id="rId25"/>
    <p:sldId id="3175" r:id="rId26"/>
    <p:sldId id="3178" r:id="rId27"/>
    <p:sldId id="3189" r:id="rId28"/>
    <p:sldId id="3201" r:id="rId29"/>
    <p:sldId id="3202" r:id="rId30"/>
    <p:sldId id="3179" r:id="rId31"/>
    <p:sldId id="3176" r:id="rId32"/>
    <p:sldId id="3182" r:id="rId33"/>
    <p:sldId id="3164" r:id="rId34"/>
    <p:sldId id="3203" r:id="rId35"/>
    <p:sldId id="3165" r:id="rId36"/>
    <p:sldId id="3166" r:id="rId37"/>
  </p:sldIdLst>
  <p:sldSz cx="12858750" cy="723265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B7F1"/>
    <a:srgbClr val="8ED7F1"/>
    <a:srgbClr val="AE0304"/>
    <a:srgbClr val="F0A12C"/>
    <a:srgbClr val="FBBF09"/>
    <a:srgbClr val="0170C1"/>
    <a:srgbClr val="006AB6"/>
    <a:srgbClr val="D52C0A"/>
    <a:srgbClr val="535353"/>
    <a:srgbClr val="30B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30" autoAdjust="0"/>
    <p:restoredTop sz="95816" autoAdjust="0"/>
  </p:normalViewPr>
  <p:slideViewPr>
    <p:cSldViewPr>
      <p:cViewPr varScale="1">
        <p:scale>
          <a:sx n="87" d="100"/>
          <a:sy n="87" d="100"/>
        </p:scale>
        <p:origin x="90" y="43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3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800" b="1" dirty="0" err="1">
              <a:solidFill>
                <a:schemeClr val="bg1"/>
              </a:solidFill>
            </a:rPr>
            <a:t>控制端部署软件</a:t>
          </a:r>
          <a:endParaRPr lang="en-US" sz="18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id-ID" sz="1800" b="1" dirty="0" err="1">
              <a:solidFill>
                <a:schemeClr val="bg1"/>
              </a:solidFill>
            </a:rPr>
            <a:t>修改配置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id-ID" sz="1800" b="1" dirty="0" err="1">
              <a:solidFill>
                <a:schemeClr val="bg1"/>
              </a:solidFill>
            </a:rPr>
            <a:t>建立连接</a:t>
          </a:r>
          <a:endParaRPr 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id-ID" sz="1800" b="1" dirty="0" err="1">
              <a:solidFill>
                <a:schemeClr val="bg1"/>
              </a:solidFill>
            </a:rPr>
            <a:t>执行脚本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  <a:ln>
          <a:solidFill>
            <a:schemeClr val="accent3">
              <a:lumMod val="75000"/>
            </a:schemeClr>
          </a:solidFill>
        </a:ln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  <a:ln>
          <a:solidFill>
            <a:schemeClr val="accent2"/>
          </a:solidFill>
        </a:ln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  <a:ln>
          <a:solidFill>
            <a:schemeClr val="accent4"/>
          </a:solidFill>
        </a:ln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  <a:ln>
          <a:solidFill>
            <a:schemeClr val="accent3"/>
          </a:solidFill>
        </a:ln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B6DD4421-44ED-4E2C-A5A1-94B93F655309}" type="presOf" srcId="{839B389E-0F3A-4E44-B6E2-13F1399C142F}" destId="{A9F63716-280D-4A8A-8AF8-9D84FEF36D8F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11C9325D-2F99-4088-AEAD-578F273BFA53}" type="presOf" srcId="{AACFA7FC-124D-47F0-AAB7-D837F03A13D6}" destId="{BF198A36-C0C4-4E90-AC13-6C982ACE8400}" srcOrd="0" destOrd="0" presId="urn:microsoft.com/office/officeart/2005/8/layout/hProcess4"/>
    <dgm:cxn modelId="{54783E45-88BC-405A-97E3-68F6FA6679FB}" type="presOf" srcId="{45610BF7-B096-4636-A867-71803911F6BC}" destId="{2467359E-7225-4CFB-BBD2-900CCD5D7BDE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C5E5AE59-B176-46A7-AAF1-143D591E29C5}" type="presOf" srcId="{12A631F8-73E8-4437-A632-1DA4C96C2081}" destId="{1FE64DFD-23AF-4F50-BCBC-C27132FB3B0D}" srcOrd="0" destOrd="0" presId="urn:microsoft.com/office/officeart/2005/8/layout/hProcess4"/>
    <dgm:cxn modelId="{910B609B-BC00-4A5A-A9D7-E6031192E210}" type="presOf" srcId="{62F3A35F-EA2B-462C-89DA-224952DBD84B}" destId="{3B837679-D346-4EBB-AB0C-EE653ACF3C6C}" srcOrd="0" destOrd="0" presId="urn:microsoft.com/office/officeart/2005/8/layout/hProcess4"/>
    <dgm:cxn modelId="{1B01ACAC-0CB3-4FE9-B16F-5AC94CECA4D0}" type="presOf" srcId="{ABB6AAD5-BB22-443A-B98E-11707CBE16C9}" destId="{329F22C9-55CE-4923-A3AD-2FFA227599C0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39908ED5-CE34-48A0-A845-E5DAF5E8455F}" type="presOf" srcId="{37FDA6AE-027B-4120-90CE-09301A415796}" destId="{D1957E8D-52E6-47CA-9E1F-B3BE7EB3E09B}" srcOrd="0" destOrd="0" presId="urn:microsoft.com/office/officeart/2005/8/layout/hProcess4"/>
    <dgm:cxn modelId="{AFC5C9E6-FA6F-437F-8268-1D5F91BA7449}" type="presOf" srcId="{8C92A023-B595-4B7E-9FD1-86305B47363F}" destId="{47A26F57-A010-4072-9EBD-86BD6484D91B}" srcOrd="0" destOrd="0" presId="urn:microsoft.com/office/officeart/2005/8/layout/hProcess4"/>
    <dgm:cxn modelId="{AFD15E79-8132-44D6-A961-631254B3A50B}" type="presParOf" srcId="{329F22C9-55CE-4923-A3AD-2FFA227599C0}" destId="{872017F4-5903-43E5-A816-F3AC98CFF3B1}" srcOrd="0" destOrd="0" presId="urn:microsoft.com/office/officeart/2005/8/layout/hProcess4"/>
    <dgm:cxn modelId="{E5D3E5CF-5287-4851-A4B3-4399AA6B3B7B}" type="presParOf" srcId="{329F22C9-55CE-4923-A3AD-2FFA227599C0}" destId="{D9FC563C-D769-4101-9655-D8B5A1C6252F}" srcOrd="1" destOrd="0" presId="urn:microsoft.com/office/officeart/2005/8/layout/hProcess4"/>
    <dgm:cxn modelId="{F1CDC3FD-C005-42ED-8858-11A9E0F94831}" type="presParOf" srcId="{329F22C9-55CE-4923-A3AD-2FFA227599C0}" destId="{ED6524A3-5A32-48CD-B667-DFB44CF40773}" srcOrd="2" destOrd="0" presId="urn:microsoft.com/office/officeart/2005/8/layout/hProcess4"/>
    <dgm:cxn modelId="{C03F9A45-95DD-4637-8AA2-95398958FCFE}" type="presParOf" srcId="{ED6524A3-5A32-48CD-B667-DFB44CF40773}" destId="{D2991228-8CF8-4943-9450-6060DB6B2D0D}" srcOrd="0" destOrd="0" presId="urn:microsoft.com/office/officeart/2005/8/layout/hProcess4"/>
    <dgm:cxn modelId="{D20B2B95-8A86-4886-827A-E0C9F58DD567}" type="presParOf" srcId="{D2991228-8CF8-4943-9450-6060DB6B2D0D}" destId="{0A6DDAA2-A8F8-4C83-A2A4-E718221F4F47}" srcOrd="0" destOrd="0" presId="urn:microsoft.com/office/officeart/2005/8/layout/hProcess4"/>
    <dgm:cxn modelId="{FA2D173D-55D5-482A-A58D-ECE55FD42DC7}" type="presParOf" srcId="{D2991228-8CF8-4943-9450-6060DB6B2D0D}" destId="{5CD9D2C4-CA47-4E2F-9386-15BF2C5BFCE9}" srcOrd="1" destOrd="0" presId="urn:microsoft.com/office/officeart/2005/8/layout/hProcess4"/>
    <dgm:cxn modelId="{5876D4E2-0FAB-4ECF-83D0-043B7247B0DB}" type="presParOf" srcId="{D2991228-8CF8-4943-9450-6060DB6B2D0D}" destId="{0AA0795C-3E61-4B6C-BFBF-9678D7606329}" srcOrd="2" destOrd="0" presId="urn:microsoft.com/office/officeart/2005/8/layout/hProcess4"/>
    <dgm:cxn modelId="{F610A25D-F568-40B2-A15F-593C345C6212}" type="presParOf" srcId="{D2991228-8CF8-4943-9450-6060DB6B2D0D}" destId="{3B837679-D346-4EBB-AB0C-EE653ACF3C6C}" srcOrd="3" destOrd="0" presId="urn:microsoft.com/office/officeart/2005/8/layout/hProcess4"/>
    <dgm:cxn modelId="{9EF31F86-EBD3-4B54-9B14-C3A97E20331B}" type="presParOf" srcId="{D2991228-8CF8-4943-9450-6060DB6B2D0D}" destId="{89312213-4838-4C30-A681-20C663B3ED12}" srcOrd="4" destOrd="0" presId="urn:microsoft.com/office/officeart/2005/8/layout/hProcess4"/>
    <dgm:cxn modelId="{5D8DF1B2-46B7-4F79-9458-DD857B5E5855}" type="presParOf" srcId="{ED6524A3-5A32-48CD-B667-DFB44CF40773}" destId="{1FE64DFD-23AF-4F50-BCBC-C27132FB3B0D}" srcOrd="1" destOrd="0" presId="urn:microsoft.com/office/officeart/2005/8/layout/hProcess4"/>
    <dgm:cxn modelId="{25AB0BB9-D894-4E64-8B3D-C2DB599726F8}" type="presParOf" srcId="{ED6524A3-5A32-48CD-B667-DFB44CF40773}" destId="{3E192D9B-A9E7-40C2-8A43-829922D5ACBF}" srcOrd="2" destOrd="0" presId="urn:microsoft.com/office/officeart/2005/8/layout/hProcess4"/>
    <dgm:cxn modelId="{2E763F53-18F2-4BC5-94B4-96CC925C7E73}" type="presParOf" srcId="{3E192D9B-A9E7-40C2-8A43-829922D5ACBF}" destId="{C4A7D10B-4C13-456F-9E6C-9F9985127CE1}" srcOrd="0" destOrd="0" presId="urn:microsoft.com/office/officeart/2005/8/layout/hProcess4"/>
    <dgm:cxn modelId="{F6A89CE9-3334-43FE-AEBE-5D6F52C5145B}" type="presParOf" srcId="{3E192D9B-A9E7-40C2-8A43-829922D5ACBF}" destId="{B651F1CF-D429-4713-ABB8-9F7461E4F7F5}" srcOrd="1" destOrd="0" presId="urn:microsoft.com/office/officeart/2005/8/layout/hProcess4"/>
    <dgm:cxn modelId="{39BB0715-C3AE-4DA9-A285-64B79A492540}" type="presParOf" srcId="{3E192D9B-A9E7-40C2-8A43-829922D5ACBF}" destId="{935188BB-FF57-4D09-84D9-19ECEEFAA612}" srcOrd="2" destOrd="0" presId="urn:microsoft.com/office/officeart/2005/8/layout/hProcess4"/>
    <dgm:cxn modelId="{BD6F011D-149C-46C0-8481-929DF4EDD600}" type="presParOf" srcId="{3E192D9B-A9E7-40C2-8A43-829922D5ACBF}" destId="{D1957E8D-52E6-47CA-9E1F-B3BE7EB3E09B}" srcOrd="3" destOrd="0" presId="urn:microsoft.com/office/officeart/2005/8/layout/hProcess4"/>
    <dgm:cxn modelId="{4F7AE9D8-84E7-491C-BECD-96E4F4DBD4F3}" type="presParOf" srcId="{3E192D9B-A9E7-40C2-8A43-829922D5ACBF}" destId="{99CED883-7DB5-4B78-B4E7-386BDE96A531}" srcOrd="4" destOrd="0" presId="urn:microsoft.com/office/officeart/2005/8/layout/hProcess4"/>
    <dgm:cxn modelId="{CAE8A1E0-BFD2-4483-AFC4-D7A748391273}" type="presParOf" srcId="{ED6524A3-5A32-48CD-B667-DFB44CF40773}" destId="{BF198A36-C0C4-4E90-AC13-6C982ACE8400}" srcOrd="3" destOrd="0" presId="urn:microsoft.com/office/officeart/2005/8/layout/hProcess4"/>
    <dgm:cxn modelId="{3BDDFF45-75C0-4D4F-98AE-0B15281FBDDC}" type="presParOf" srcId="{ED6524A3-5A32-48CD-B667-DFB44CF40773}" destId="{D6723E67-A432-4FEE-AC6B-8E6B17DEE5B7}" srcOrd="4" destOrd="0" presId="urn:microsoft.com/office/officeart/2005/8/layout/hProcess4"/>
    <dgm:cxn modelId="{CEB733CE-AF89-4484-A7E1-F4B1853D77EC}" type="presParOf" srcId="{D6723E67-A432-4FEE-AC6B-8E6B17DEE5B7}" destId="{47D1E680-C156-4E6D-86C6-95E9E423BCC9}" srcOrd="0" destOrd="0" presId="urn:microsoft.com/office/officeart/2005/8/layout/hProcess4"/>
    <dgm:cxn modelId="{68608DC7-76F6-40D5-8C46-0C5FF2C8BBED}" type="presParOf" srcId="{D6723E67-A432-4FEE-AC6B-8E6B17DEE5B7}" destId="{C26DB7B9-FAD6-48DB-954D-A5E46F77BD6D}" srcOrd="1" destOrd="0" presId="urn:microsoft.com/office/officeart/2005/8/layout/hProcess4"/>
    <dgm:cxn modelId="{361A0131-5DAD-4F01-B960-4C4A9A956E98}" type="presParOf" srcId="{D6723E67-A432-4FEE-AC6B-8E6B17DEE5B7}" destId="{313EE525-068F-4B0D-B80F-E3D1A721A503}" srcOrd="2" destOrd="0" presId="urn:microsoft.com/office/officeart/2005/8/layout/hProcess4"/>
    <dgm:cxn modelId="{6ED493F3-F388-4AF5-9460-5F16CFEEC643}" type="presParOf" srcId="{D6723E67-A432-4FEE-AC6B-8E6B17DEE5B7}" destId="{47A26F57-A010-4072-9EBD-86BD6484D91B}" srcOrd="3" destOrd="0" presId="urn:microsoft.com/office/officeart/2005/8/layout/hProcess4"/>
    <dgm:cxn modelId="{2DDE5C9C-0EDF-4AC6-A819-10EBBEF79590}" type="presParOf" srcId="{D6723E67-A432-4FEE-AC6B-8E6B17DEE5B7}" destId="{48206F52-42E7-4248-B79E-9B1077913B20}" srcOrd="4" destOrd="0" presId="urn:microsoft.com/office/officeart/2005/8/layout/hProcess4"/>
    <dgm:cxn modelId="{7EECB036-43B5-4CCC-8665-21C1AA798775}" type="presParOf" srcId="{ED6524A3-5A32-48CD-B667-DFB44CF40773}" destId="{2467359E-7225-4CFB-BBD2-900CCD5D7BDE}" srcOrd="5" destOrd="0" presId="urn:microsoft.com/office/officeart/2005/8/layout/hProcess4"/>
    <dgm:cxn modelId="{9FC153A5-8C8F-4F2A-9C5A-58A477CBD3D2}" type="presParOf" srcId="{ED6524A3-5A32-48CD-B667-DFB44CF40773}" destId="{0F447C47-A4FF-407A-BC1F-16AC042D6327}" srcOrd="6" destOrd="0" presId="urn:microsoft.com/office/officeart/2005/8/layout/hProcess4"/>
    <dgm:cxn modelId="{5830FA57-23CE-4410-AB35-934B10D77959}" type="presParOf" srcId="{0F447C47-A4FF-407A-BC1F-16AC042D6327}" destId="{21F77DA2-0E77-43BA-AFE7-885029D8FC3B}" srcOrd="0" destOrd="0" presId="urn:microsoft.com/office/officeart/2005/8/layout/hProcess4"/>
    <dgm:cxn modelId="{DD84EC51-6AD7-4BAE-A700-2D410BFDDD40}" type="presParOf" srcId="{0F447C47-A4FF-407A-BC1F-16AC042D6327}" destId="{939DFC11-B217-40F1-B0EE-ADA1D5FE8FDC}" srcOrd="1" destOrd="0" presId="urn:microsoft.com/office/officeart/2005/8/layout/hProcess4"/>
    <dgm:cxn modelId="{A0013868-9A2A-4ABD-8DBC-908A5415A226}" type="presParOf" srcId="{0F447C47-A4FF-407A-BC1F-16AC042D6327}" destId="{999DAA6F-B9C3-4EA2-A461-724C3FC87C73}" srcOrd="2" destOrd="0" presId="urn:microsoft.com/office/officeart/2005/8/layout/hProcess4"/>
    <dgm:cxn modelId="{CE049927-576B-40FC-B088-1DF2F76229D9}" type="presParOf" srcId="{0F447C47-A4FF-407A-BC1F-16AC042D6327}" destId="{A9F63716-280D-4A8A-8AF8-9D84FEF36D8F}" srcOrd="3" destOrd="0" presId="urn:microsoft.com/office/officeart/2005/8/layout/hProcess4"/>
    <dgm:cxn modelId="{642BAAB2-5EF1-4EEB-88A1-7F7910B8BC12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E1EB3-5710-4C65-9733-16216B7DC55E}" type="doc">
      <dgm:prSet loTypeId="urn:microsoft.com/office/officeart/2009/3/layout/CircleRelationship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93A765-8E00-4E6A-9AAA-90A1F96B594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磁盘</a:t>
          </a:r>
        </a:p>
      </dgm:t>
    </dgm:pt>
    <dgm:pt modelId="{D3478685-49DB-4EE4-9CD3-BC36548B5CCD}" type="parTrans" cxnId="{74D64E8F-33FE-4D9F-8A18-6A4D535DC3D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6F7031-8656-417D-BD87-D4E707974024}" type="sibTrans" cxnId="{74D64E8F-33FE-4D9F-8A18-6A4D535DC3D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9ED697-1886-4B8D-B883-D057D79EF5D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</a:p>
      </dgm:t>
    </dgm:pt>
    <dgm:pt modelId="{2D80764C-9E23-4FEC-AA0B-EDC37DF0BAFA}" type="parTrans" cxnId="{BCC851F8-F601-4403-9AE6-54F9DE9CE0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A9835-3C69-4D8E-B2D9-03A709563009}" type="sibTrans" cxnId="{BCC851F8-F601-4403-9AE6-54F9DE9CE0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B6B148-8933-4957-9370-2CCD4D718471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A16BC-04F5-49A0-AE13-B82C38C9A937}" type="parTrans" cxnId="{8D5EBBE9-B62E-41CF-854C-06ED079F8D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07050A-54A4-4290-9A81-CEE669ED537C}" type="sibTrans" cxnId="{8D5EBBE9-B62E-41CF-854C-06ED079F8D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52E9F6-45E4-46AE-A6C2-B6A5EBB5EDC7}" type="pres">
      <dgm:prSet presAssocID="{C7EE1EB3-5710-4C65-9733-16216B7DC55E}" presName="Name0" presStyleCnt="0">
        <dgm:presLayoutVars>
          <dgm:chMax val="1"/>
          <dgm:chPref val="1"/>
        </dgm:presLayoutVars>
      </dgm:prSet>
      <dgm:spPr/>
    </dgm:pt>
    <dgm:pt modelId="{41E72818-BF75-46C2-AA95-C78E7A95C5D1}" type="pres">
      <dgm:prSet presAssocID="{7E93A765-8E00-4E6A-9AAA-90A1F96B594D}" presName="Parent" presStyleLbl="node0" presStyleIdx="0" presStyleCnt="1">
        <dgm:presLayoutVars>
          <dgm:chMax val="5"/>
          <dgm:chPref val="5"/>
        </dgm:presLayoutVars>
      </dgm:prSet>
      <dgm:spPr/>
    </dgm:pt>
    <dgm:pt modelId="{9DCEBE52-8812-4B75-BF92-B6BA00466468}" type="pres">
      <dgm:prSet presAssocID="{7E93A765-8E00-4E6A-9AAA-90A1F96B594D}" presName="Accent1" presStyleLbl="node1" presStyleIdx="0" presStyleCnt="13"/>
      <dgm:spPr/>
    </dgm:pt>
    <dgm:pt modelId="{C2CDA419-DBE5-40CE-A393-190670C2CBD9}" type="pres">
      <dgm:prSet presAssocID="{7E93A765-8E00-4E6A-9AAA-90A1F96B594D}" presName="Accent2" presStyleLbl="node1" presStyleIdx="1" presStyleCnt="13"/>
      <dgm:spPr/>
    </dgm:pt>
    <dgm:pt modelId="{BB25DE75-D8CF-4261-936A-D742F7B114B1}" type="pres">
      <dgm:prSet presAssocID="{7E93A765-8E00-4E6A-9AAA-90A1F96B594D}" presName="Accent3" presStyleLbl="node1" presStyleIdx="2" presStyleCnt="13"/>
      <dgm:spPr/>
    </dgm:pt>
    <dgm:pt modelId="{E4730538-141A-4F4F-89CB-8D9A43695821}" type="pres">
      <dgm:prSet presAssocID="{7E93A765-8E00-4E6A-9AAA-90A1F96B594D}" presName="Accent4" presStyleLbl="node1" presStyleIdx="3" presStyleCnt="13" custScaleX="271892" custScaleY="272549" custLinFactX="100000" custLinFactY="-110473" custLinFactNeighborX="124259" custLinFactNeighborY="-200000"/>
      <dgm:spPr/>
    </dgm:pt>
    <dgm:pt modelId="{8D6C07B8-E9BD-42B8-9AFB-F73775185D70}" type="pres">
      <dgm:prSet presAssocID="{7E93A765-8E00-4E6A-9AAA-90A1F96B594D}" presName="Accent5" presStyleLbl="node1" presStyleIdx="4" presStyleCnt="13"/>
      <dgm:spPr/>
    </dgm:pt>
    <dgm:pt modelId="{156551AE-05D5-4A66-B90B-5922EAD879FC}" type="pres">
      <dgm:prSet presAssocID="{7E93A765-8E00-4E6A-9AAA-90A1F96B594D}" presName="Accent6" presStyleLbl="node1" presStyleIdx="5" presStyleCnt="13"/>
      <dgm:spPr/>
    </dgm:pt>
    <dgm:pt modelId="{BC046848-E23E-494C-B303-1040AE758005}" type="pres">
      <dgm:prSet presAssocID="{F79ED697-1886-4B8D-B883-D057D79EF5D8}" presName="Child1" presStyleLbl="node1" presStyleIdx="6" presStyleCnt="13">
        <dgm:presLayoutVars>
          <dgm:chMax val="0"/>
          <dgm:chPref val="0"/>
        </dgm:presLayoutVars>
      </dgm:prSet>
      <dgm:spPr/>
    </dgm:pt>
    <dgm:pt modelId="{744E1F3E-CE02-4BFC-9237-FE073894FB0E}" type="pres">
      <dgm:prSet presAssocID="{F79ED697-1886-4B8D-B883-D057D79EF5D8}" presName="Accent7" presStyleCnt="0"/>
      <dgm:spPr/>
    </dgm:pt>
    <dgm:pt modelId="{C4E5407C-1F59-42C2-8E79-B53457615258}" type="pres">
      <dgm:prSet presAssocID="{F79ED697-1886-4B8D-B883-D057D79EF5D8}" presName="AccentHold1" presStyleLbl="node1" presStyleIdx="7" presStyleCnt="13"/>
      <dgm:spPr/>
    </dgm:pt>
    <dgm:pt modelId="{ACF18407-9C6C-47E9-8770-6227E6FD3D46}" type="pres">
      <dgm:prSet presAssocID="{F79ED697-1886-4B8D-B883-D057D79EF5D8}" presName="Accent8" presStyleCnt="0"/>
      <dgm:spPr/>
    </dgm:pt>
    <dgm:pt modelId="{AF906165-B08B-40E4-BECF-D22FBE0B20F0}" type="pres">
      <dgm:prSet presAssocID="{F79ED697-1886-4B8D-B883-D057D79EF5D8}" presName="AccentHold2" presStyleLbl="node1" presStyleIdx="8" presStyleCnt="13" custScaleX="178576" custScaleY="177124" custLinFactNeighborX="82853" custLinFactNeighborY="29748"/>
      <dgm:spPr/>
    </dgm:pt>
    <dgm:pt modelId="{315C0F9C-57F2-4F61-89A7-6AE088B57A48}" type="pres">
      <dgm:prSet presAssocID="{D2B6B148-8933-4957-9370-2CCD4D718471}" presName="Child2" presStyleLbl="node1" presStyleIdx="9" presStyleCnt="13" custLinFactNeighborX="-64381" custLinFactNeighborY="-10891">
        <dgm:presLayoutVars>
          <dgm:chMax val="0"/>
          <dgm:chPref val="0"/>
        </dgm:presLayoutVars>
      </dgm:prSet>
      <dgm:spPr/>
    </dgm:pt>
    <dgm:pt modelId="{85F5EC11-9A08-41A4-A198-4C42CCCAAEDE}" type="pres">
      <dgm:prSet presAssocID="{D2B6B148-8933-4957-9370-2CCD4D718471}" presName="Accent9" presStyleCnt="0"/>
      <dgm:spPr/>
    </dgm:pt>
    <dgm:pt modelId="{170C6F90-70E7-462D-B1FF-1D85C6ACF620}" type="pres">
      <dgm:prSet presAssocID="{D2B6B148-8933-4957-9370-2CCD4D718471}" presName="AccentHold1" presStyleLbl="node1" presStyleIdx="10" presStyleCnt="13"/>
      <dgm:spPr/>
    </dgm:pt>
    <dgm:pt modelId="{FCF66462-4DD7-416E-B815-BCCBECF5C7EB}" type="pres">
      <dgm:prSet presAssocID="{D2B6B148-8933-4957-9370-2CCD4D718471}" presName="Accent10" presStyleCnt="0"/>
      <dgm:spPr/>
    </dgm:pt>
    <dgm:pt modelId="{795A4FC7-184A-40BF-9043-CF464951B45E}" type="pres">
      <dgm:prSet presAssocID="{D2B6B148-8933-4957-9370-2CCD4D718471}" presName="AccentHold2" presStyleLbl="node1" presStyleIdx="11" presStyleCnt="13"/>
      <dgm:spPr/>
    </dgm:pt>
    <dgm:pt modelId="{1F95E873-7FF1-46C6-BAEC-8A89ECEBDC1F}" type="pres">
      <dgm:prSet presAssocID="{D2B6B148-8933-4957-9370-2CCD4D718471}" presName="Accent11" presStyleCnt="0"/>
      <dgm:spPr/>
    </dgm:pt>
    <dgm:pt modelId="{42D3AD76-1631-4EA5-8486-581E2A21B0DA}" type="pres">
      <dgm:prSet presAssocID="{D2B6B148-8933-4957-9370-2CCD4D718471}" presName="AccentHold3" presStyleLbl="node1" presStyleIdx="12" presStyleCnt="13"/>
      <dgm:spPr/>
    </dgm:pt>
  </dgm:ptLst>
  <dgm:cxnLst>
    <dgm:cxn modelId="{B4531D3F-EE84-4E0A-84F9-ECDAFC256541}" type="presOf" srcId="{C7EE1EB3-5710-4C65-9733-16216B7DC55E}" destId="{2852E9F6-45E4-46AE-A6C2-B6A5EBB5EDC7}" srcOrd="0" destOrd="0" presId="urn:microsoft.com/office/officeart/2009/3/layout/CircleRelationship"/>
    <dgm:cxn modelId="{9BB9B36C-BA33-4872-9409-E086393599BD}" type="presOf" srcId="{D2B6B148-8933-4957-9370-2CCD4D718471}" destId="{315C0F9C-57F2-4F61-89A7-6AE088B57A48}" srcOrd="0" destOrd="0" presId="urn:microsoft.com/office/officeart/2009/3/layout/CircleRelationship"/>
    <dgm:cxn modelId="{74D64E8F-33FE-4D9F-8A18-6A4D535DC3D5}" srcId="{C7EE1EB3-5710-4C65-9733-16216B7DC55E}" destId="{7E93A765-8E00-4E6A-9AAA-90A1F96B594D}" srcOrd="0" destOrd="0" parTransId="{D3478685-49DB-4EE4-9CD3-BC36548B5CCD}" sibTransId="{156F7031-8656-417D-BD87-D4E707974024}"/>
    <dgm:cxn modelId="{70FD9BA6-F1AD-4548-9F95-3818E44CE60B}" type="presOf" srcId="{F79ED697-1886-4B8D-B883-D057D79EF5D8}" destId="{BC046848-E23E-494C-B303-1040AE758005}" srcOrd="0" destOrd="0" presId="urn:microsoft.com/office/officeart/2009/3/layout/CircleRelationship"/>
    <dgm:cxn modelId="{8D5EBBE9-B62E-41CF-854C-06ED079F8DFF}" srcId="{7E93A765-8E00-4E6A-9AAA-90A1F96B594D}" destId="{D2B6B148-8933-4957-9370-2CCD4D718471}" srcOrd="1" destOrd="0" parTransId="{5D2A16BC-04F5-49A0-AE13-B82C38C9A937}" sibTransId="{9B07050A-54A4-4290-9A81-CEE669ED537C}"/>
    <dgm:cxn modelId="{BCC851F8-F601-4403-9AE6-54F9DE9CE0D1}" srcId="{7E93A765-8E00-4E6A-9AAA-90A1F96B594D}" destId="{F79ED697-1886-4B8D-B883-D057D79EF5D8}" srcOrd="0" destOrd="0" parTransId="{2D80764C-9E23-4FEC-AA0B-EDC37DF0BAFA}" sibTransId="{098A9835-3C69-4D8E-B2D9-03A709563009}"/>
    <dgm:cxn modelId="{58B1ECFE-7D43-4D56-83DE-57B082A6BC50}" type="presOf" srcId="{7E93A765-8E00-4E6A-9AAA-90A1F96B594D}" destId="{41E72818-BF75-46C2-AA95-C78E7A95C5D1}" srcOrd="0" destOrd="0" presId="urn:microsoft.com/office/officeart/2009/3/layout/CircleRelationship"/>
    <dgm:cxn modelId="{DAB0F53E-42DF-4376-878F-20CEEAFEE737}" type="presParOf" srcId="{2852E9F6-45E4-46AE-A6C2-B6A5EBB5EDC7}" destId="{41E72818-BF75-46C2-AA95-C78E7A95C5D1}" srcOrd="0" destOrd="0" presId="urn:microsoft.com/office/officeart/2009/3/layout/CircleRelationship"/>
    <dgm:cxn modelId="{EADD3331-A802-461E-8DB3-98B63EB8182F}" type="presParOf" srcId="{2852E9F6-45E4-46AE-A6C2-B6A5EBB5EDC7}" destId="{9DCEBE52-8812-4B75-BF92-B6BA00466468}" srcOrd="1" destOrd="0" presId="urn:microsoft.com/office/officeart/2009/3/layout/CircleRelationship"/>
    <dgm:cxn modelId="{B925FD10-3DFC-4A9B-8A53-856A351D8054}" type="presParOf" srcId="{2852E9F6-45E4-46AE-A6C2-B6A5EBB5EDC7}" destId="{C2CDA419-DBE5-40CE-A393-190670C2CBD9}" srcOrd="2" destOrd="0" presId="urn:microsoft.com/office/officeart/2009/3/layout/CircleRelationship"/>
    <dgm:cxn modelId="{4A2B29B2-11B4-4952-914F-364C8728C366}" type="presParOf" srcId="{2852E9F6-45E4-46AE-A6C2-B6A5EBB5EDC7}" destId="{BB25DE75-D8CF-4261-936A-D742F7B114B1}" srcOrd="3" destOrd="0" presId="urn:microsoft.com/office/officeart/2009/3/layout/CircleRelationship"/>
    <dgm:cxn modelId="{36E5BF9D-38F5-4ECF-A612-3EC6B907E47D}" type="presParOf" srcId="{2852E9F6-45E4-46AE-A6C2-B6A5EBB5EDC7}" destId="{E4730538-141A-4F4F-89CB-8D9A43695821}" srcOrd="4" destOrd="0" presId="urn:microsoft.com/office/officeart/2009/3/layout/CircleRelationship"/>
    <dgm:cxn modelId="{9A52F0BA-2579-45F3-971F-ACAF903086C8}" type="presParOf" srcId="{2852E9F6-45E4-46AE-A6C2-B6A5EBB5EDC7}" destId="{8D6C07B8-E9BD-42B8-9AFB-F73775185D70}" srcOrd="5" destOrd="0" presId="urn:microsoft.com/office/officeart/2009/3/layout/CircleRelationship"/>
    <dgm:cxn modelId="{FA75E61D-BB92-4888-BCB9-5B400B4C81CE}" type="presParOf" srcId="{2852E9F6-45E4-46AE-A6C2-B6A5EBB5EDC7}" destId="{156551AE-05D5-4A66-B90B-5922EAD879FC}" srcOrd="6" destOrd="0" presId="urn:microsoft.com/office/officeart/2009/3/layout/CircleRelationship"/>
    <dgm:cxn modelId="{740C8935-765D-412B-A9FA-6471127383A6}" type="presParOf" srcId="{2852E9F6-45E4-46AE-A6C2-B6A5EBB5EDC7}" destId="{BC046848-E23E-494C-B303-1040AE758005}" srcOrd="7" destOrd="0" presId="urn:microsoft.com/office/officeart/2009/3/layout/CircleRelationship"/>
    <dgm:cxn modelId="{04ADAAFA-3F1C-4145-A541-BF01D9A1152C}" type="presParOf" srcId="{2852E9F6-45E4-46AE-A6C2-B6A5EBB5EDC7}" destId="{744E1F3E-CE02-4BFC-9237-FE073894FB0E}" srcOrd="8" destOrd="0" presId="urn:microsoft.com/office/officeart/2009/3/layout/CircleRelationship"/>
    <dgm:cxn modelId="{650D2D1C-390B-45F0-A8B8-BC77F0412422}" type="presParOf" srcId="{744E1F3E-CE02-4BFC-9237-FE073894FB0E}" destId="{C4E5407C-1F59-42C2-8E79-B53457615258}" srcOrd="0" destOrd="0" presId="urn:microsoft.com/office/officeart/2009/3/layout/CircleRelationship"/>
    <dgm:cxn modelId="{ECF02BAC-6C14-4B14-95AF-C53FE9A51EFF}" type="presParOf" srcId="{2852E9F6-45E4-46AE-A6C2-B6A5EBB5EDC7}" destId="{ACF18407-9C6C-47E9-8770-6227E6FD3D46}" srcOrd="9" destOrd="0" presId="urn:microsoft.com/office/officeart/2009/3/layout/CircleRelationship"/>
    <dgm:cxn modelId="{CEA9FE3C-FD9D-4F20-B36C-4780980115D1}" type="presParOf" srcId="{ACF18407-9C6C-47E9-8770-6227E6FD3D46}" destId="{AF906165-B08B-40E4-BECF-D22FBE0B20F0}" srcOrd="0" destOrd="0" presId="urn:microsoft.com/office/officeart/2009/3/layout/CircleRelationship"/>
    <dgm:cxn modelId="{84E900FD-7610-412D-9A52-2818F857A0D9}" type="presParOf" srcId="{2852E9F6-45E4-46AE-A6C2-B6A5EBB5EDC7}" destId="{315C0F9C-57F2-4F61-89A7-6AE088B57A48}" srcOrd="10" destOrd="0" presId="urn:microsoft.com/office/officeart/2009/3/layout/CircleRelationship"/>
    <dgm:cxn modelId="{2A8FDBB9-0DCC-4055-959F-6FB7B32422F8}" type="presParOf" srcId="{2852E9F6-45E4-46AE-A6C2-B6A5EBB5EDC7}" destId="{85F5EC11-9A08-41A4-A198-4C42CCCAAEDE}" srcOrd="11" destOrd="0" presId="urn:microsoft.com/office/officeart/2009/3/layout/CircleRelationship"/>
    <dgm:cxn modelId="{8CA887DD-ECF7-4B23-B188-3B6DA91B0FA9}" type="presParOf" srcId="{85F5EC11-9A08-41A4-A198-4C42CCCAAEDE}" destId="{170C6F90-70E7-462D-B1FF-1D85C6ACF620}" srcOrd="0" destOrd="0" presId="urn:microsoft.com/office/officeart/2009/3/layout/CircleRelationship"/>
    <dgm:cxn modelId="{3AE1CCB5-8A58-4E52-955B-D794A7627DA0}" type="presParOf" srcId="{2852E9F6-45E4-46AE-A6C2-B6A5EBB5EDC7}" destId="{FCF66462-4DD7-416E-B815-BCCBECF5C7EB}" srcOrd="12" destOrd="0" presId="urn:microsoft.com/office/officeart/2009/3/layout/CircleRelationship"/>
    <dgm:cxn modelId="{EC5CA61E-1A05-4FB3-AE6A-A43094856578}" type="presParOf" srcId="{FCF66462-4DD7-416E-B815-BCCBECF5C7EB}" destId="{795A4FC7-184A-40BF-9043-CF464951B45E}" srcOrd="0" destOrd="0" presId="urn:microsoft.com/office/officeart/2009/3/layout/CircleRelationship"/>
    <dgm:cxn modelId="{26D8B07E-CB83-401E-83C2-5571E0E8CE32}" type="presParOf" srcId="{2852E9F6-45E4-46AE-A6C2-B6A5EBB5EDC7}" destId="{1F95E873-7FF1-46C6-BAEC-8A89ECEBDC1F}" srcOrd="13" destOrd="0" presId="urn:microsoft.com/office/officeart/2009/3/layout/CircleRelationship"/>
    <dgm:cxn modelId="{254F384F-0BA2-40A7-AC56-8698B1E2DAF3}" type="presParOf" srcId="{1F95E873-7FF1-46C6-BAEC-8A89ECEBDC1F}" destId="{42D3AD76-1631-4EA5-8486-581E2A21B0D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798" y="1385531"/>
          <a:ext cx="2100808" cy="173272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1160964" y="1724823"/>
          <a:ext cx="2425219" cy="2425219"/>
        </a:xfrm>
        <a:prstGeom prst="leftCircularArrow">
          <a:avLst>
            <a:gd name="adj1" fmla="val 3598"/>
            <a:gd name="adj2" fmla="val 447510"/>
            <a:gd name="adj3" fmla="val 2223021"/>
            <a:gd name="adj4" fmla="val 9024489"/>
            <a:gd name="adj5" fmla="val 4198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467644" y="2746960"/>
          <a:ext cx="1867385" cy="74259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bg1"/>
              </a:solidFill>
            </a:rPr>
            <a:t>控制端部署软件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89394" y="2768710"/>
        <a:ext cx="1823885" cy="699097"/>
      </dsp:txXfrm>
    </dsp:sp>
    <dsp:sp modelId="{B651F1CF-D429-4713-ABB8-9F7461E4F7F5}">
      <dsp:nvSpPr>
        <dsp:cNvPr id="0" name=""/>
        <dsp:cNvSpPr/>
      </dsp:nvSpPr>
      <dsp:spPr>
        <a:xfrm>
          <a:off x="2750580" y="1385531"/>
          <a:ext cx="2100808" cy="173272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3893239" y="285808"/>
          <a:ext cx="2693655" cy="2693655"/>
        </a:xfrm>
        <a:prstGeom prst="circularArrow">
          <a:avLst>
            <a:gd name="adj1" fmla="val 3240"/>
            <a:gd name="adj2" fmla="val 399490"/>
            <a:gd name="adj3" fmla="val 19425000"/>
            <a:gd name="adj4" fmla="val 12575511"/>
            <a:gd name="adj5" fmla="val 378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3217427" y="1014232"/>
          <a:ext cx="1867385" cy="74259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 err="1">
              <a:solidFill>
                <a:schemeClr val="bg1"/>
              </a:solidFill>
            </a:rPr>
            <a:t>修改配置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239177" y="1035982"/>
        <a:ext cx="1823885" cy="699097"/>
      </dsp:txXfrm>
    </dsp:sp>
    <dsp:sp modelId="{C26DB7B9-FAD6-48DB-954D-A5E46F77BD6D}">
      <dsp:nvSpPr>
        <dsp:cNvPr id="0" name=""/>
        <dsp:cNvSpPr/>
      </dsp:nvSpPr>
      <dsp:spPr>
        <a:xfrm>
          <a:off x="5500363" y="1385531"/>
          <a:ext cx="2100808" cy="173272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6660529" y="1724823"/>
          <a:ext cx="2425219" cy="2425219"/>
        </a:xfrm>
        <a:prstGeom prst="leftCircularArrow">
          <a:avLst>
            <a:gd name="adj1" fmla="val 3598"/>
            <a:gd name="adj2" fmla="val 447510"/>
            <a:gd name="adj3" fmla="val 2223021"/>
            <a:gd name="adj4" fmla="val 9024489"/>
            <a:gd name="adj5" fmla="val 4198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5967209" y="2746960"/>
          <a:ext cx="1867385" cy="74259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 err="1">
              <a:solidFill>
                <a:schemeClr val="bg1"/>
              </a:solidFill>
            </a:rPr>
            <a:t>建立连接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5988959" y="2768710"/>
        <a:ext cx="1823885" cy="699097"/>
      </dsp:txXfrm>
    </dsp:sp>
    <dsp:sp modelId="{939DFC11-B217-40F1-B0EE-ADA1D5FE8FDC}">
      <dsp:nvSpPr>
        <dsp:cNvPr id="0" name=""/>
        <dsp:cNvSpPr/>
      </dsp:nvSpPr>
      <dsp:spPr>
        <a:xfrm>
          <a:off x="8250145" y="1385531"/>
          <a:ext cx="2100808" cy="173272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8716992" y="1014232"/>
          <a:ext cx="1867385" cy="742597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 err="1">
              <a:solidFill>
                <a:schemeClr val="bg1"/>
              </a:solidFill>
            </a:rPr>
            <a:t>执行脚本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8738742" y="1035982"/>
        <a:ext cx="1823885" cy="699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72818-BF75-46C2-AA95-C78E7A95C5D1}">
      <dsp:nvSpPr>
        <dsp:cNvPr id="0" name=""/>
        <dsp:cNvSpPr/>
      </dsp:nvSpPr>
      <dsp:spPr>
        <a:xfrm>
          <a:off x="795599" y="279437"/>
          <a:ext cx="2260049" cy="22600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磁盘</a:t>
          </a:r>
        </a:p>
      </dsp:txBody>
      <dsp:txXfrm>
        <a:off x="1126576" y="610406"/>
        <a:ext cx="1598095" cy="1598062"/>
      </dsp:txXfrm>
    </dsp:sp>
    <dsp:sp modelId="{9DCEBE52-8812-4B75-BF92-B6BA00466468}">
      <dsp:nvSpPr>
        <dsp:cNvPr id="0" name=""/>
        <dsp:cNvSpPr/>
      </dsp:nvSpPr>
      <dsp:spPr>
        <a:xfrm>
          <a:off x="2085134" y="176470"/>
          <a:ext cx="251350" cy="251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DA419-DBE5-40CE-A393-190670C2CBD9}">
      <dsp:nvSpPr>
        <dsp:cNvPr id="0" name=""/>
        <dsp:cNvSpPr/>
      </dsp:nvSpPr>
      <dsp:spPr>
        <a:xfrm>
          <a:off x="1489964" y="2371522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25DE75-D8CF-4261-936A-D742F7B114B1}">
      <dsp:nvSpPr>
        <dsp:cNvPr id="0" name=""/>
        <dsp:cNvSpPr/>
      </dsp:nvSpPr>
      <dsp:spPr>
        <a:xfrm>
          <a:off x="3201078" y="1196638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730538-141A-4F4F-89CB-8D9A43695821}">
      <dsp:nvSpPr>
        <dsp:cNvPr id="0" name=""/>
        <dsp:cNvSpPr/>
      </dsp:nvSpPr>
      <dsp:spPr>
        <a:xfrm>
          <a:off x="2677829" y="1568103"/>
          <a:ext cx="683400" cy="6850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C07B8-E9BD-42B8-9AFB-F73775185D70}">
      <dsp:nvSpPr>
        <dsp:cNvPr id="0" name=""/>
        <dsp:cNvSpPr/>
      </dsp:nvSpPr>
      <dsp:spPr>
        <a:xfrm>
          <a:off x="1541663" y="533687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551AE-05D5-4A66-B90B-5922EAD879FC}">
      <dsp:nvSpPr>
        <dsp:cNvPr id="0" name=""/>
        <dsp:cNvSpPr/>
      </dsp:nvSpPr>
      <dsp:spPr>
        <a:xfrm>
          <a:off x="967929" y="1575769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046848-E23E-494C-B303-1040AE758005}">
      <dsp:nvSpPr>
        <dsp:cNvPr id="0" name=""/>
        <dsp:cNvSpPr/>
      </dsp:nvSpPr>
      <dsp:spPr>
        <a:xfrm>
          <a:off x="89465" y="687346"/>
          <a:ext cx="918814" cy="918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</a:p>
      </dsp:txBody>
      <dsp:txXfrm>
        <a:off x="224022" y="821860"/>
        <a:ext cx="649700" cy="649493"/>
      </dsp:txXfrm>
    </dsp:sp>
    <dsp:sp modelId="{C4E5407C-1F59-42C2-8E79-B53457615258}">
      <dsp:nvSpPr>
        <dsp:cNvPr id="0" name=""/>
        <dsp:cNvSpPr/>
      </dsp:nvSpPr>
      <dsp:spPr>
        <a:xfrm>
          <a:off x="1830842" y="541608"/>
          <a:ext cx="251350" cy="251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906165-B08B-40E4-BECF-D22FBE0B20F0}">
      <dsp:nvSpPr>
        <dsp:cNvPr id="0" name=""/>
        <dsp:cNvSpPr/>
      </dsp:nvSpPr>
      <dsp:spPr>
        <a:xfrm>
          <a:off x="373574" y="1835118"/>
          <a:ext cx="811384" cy="80480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C0F9C-57F2-4F61-89A7-6AE088B57A48}">
      <dsp:nvSpPr>
        <dsp:cNvPr id="0" name=""/>
        <dsp:cNvSpPr/>
      </dsp:nvSpPr>
      <dsp:spPr>
        <a:xfrm>
          <a:off x="2695701" y="155111"/>
          <a:ext cx="918814" cy="9185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0258" y="289625"/>
        <a:ext cx="649700" cy="649493"/>
      </dsp:txXfrm>
    </dsp:sp>
    <dsp:sp modelId="{170C6F90-70E7-462D-B1FF-1D85C6ACF620}">
      <dsp:nvSpPr>
        <dsp:cNvPr id="0" name=""/>
        <dsp:cNvSpPr/>
      </dsp:nvSpPr>
      <dsp:spPr>
        <a:xfrm>
          <a:off x="2877433" y="889321"/>
          <a:ext cx="251350" cy="251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5A4FC7-184A-40BF-9043-CF464951B45E}">
      <dsp:nvSpPr>
        <dsp:cNvPr id="0" name=""/>
        <dsp:cNvSpPr/>
      </dsp:nvSpPr>
      <dsp:spPr>
        <a:xfrm>
          <a:off x="2879" y="2415877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D3AD76-1631-4EA5-8486-581E2A21B0DA}">
      <dsp:nvSpPr>
        <dsp:cNvPr id="0" name=""/>
        <dsp:cNvSpPr/>
      </dsp:nvSpPr>
      <dsp:spPr>
        <a:xfrm>
          <a:off x="1817812" y="2156611"/>
          <a:ext cx="181997" cy="1821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0:04:43.9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99.67188"/>
      <inkml:brushProperty name="anchorY" value="-8426.92578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561.75781"/>
      <inkml:brushProperty name="anchorY" value="-19491.2812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040.85156"/>
      <inkml:brushProperty name="anchorY" value="-31622.32031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9333.03125"/>
      <inkml:brushProperty name="anchorY" value="-41735.47656"/>
      <inkml:brushProperty name="scaleFactor" value="0.5"/>
    </inkml:brush>
  </inkml:definitions>
  <inkml:trace contextRef="#ctx0" brushRef="#br0">630 1277 24575,'69'53'0,"0"-5"0,-13 3 0,7 15 0,1-3-2257,-10-13 0,0-2 0,3 2 2257,14 17 0,3 4 0,-1-4 0,-9-9 0,-1-2 0,-2-3-384,15 12 0,-1-2 384,-20-19 0,0-2 0,-3 0 0,9 13 0,-1-3 269,8-7 0,-1-2-269,-14 4 0,-3-6 0,24 0 0,0 9 0,-24-17 0,6 0 0,-16-4 0,0 3 2614,21 21-2614,-18-15 0,-3-2 0,-1 4 0,-7-9 0</inkml:trace>
  <inkml:trace contextRef="#ctx0" brushRef="#br1" timeOffset="897">3786 0 24575,'-6'16'0,"1"14"0,5 18 0,0 21 0,-11-14 0,-6 5-2287,2 6 0,-7 5 2287,-17 0 0,-9 4 0,7-3 0,11 4 0,-2 0 0,-12-5 0,-8 2 0,3-4 0,3 6 0,2-1 0,4-10 0,-2 4 0,-3 0 0,-11 8 0,-3 1 0,3 1-768,10-5 0,3 0 0,-3 1 768,-10 6 0,-3 0 0,3-2 0,14-16 0,3-2 0,-2 2 0,-8 11 0,-2 3 0,-2 3 0,3-7 0,-2 3 0,-1 1 0,1-1-1050,3-4 0,1-1 0,-1 2 1,-2 1 1049,0-2 0,-3 2 0,-2 2 0,2-1 0,2-2 0,-4 9 0,2-2 0,2 0 0,-2 0 0,-4 2 0,0 1 0,0-1 0,5-2-674,10-13 1,3-2 0,0 0 0,0 4 673,-7 13 0,0 2 0,-1 3 0,-1 2-258,6-12 1,-2 2 0,0 0 0,1 3 0,0 2 257,7-7 0,1 1 0,0 2 0,1 1 0,-2 2 0,-1 1 31,-1-1 1,-3 5 0,-1 1-1,0 0 1,1-2 0,4-5-1,4-7 1,0 8 0,4-6 0,2-4-1,0-2 1,-4 11 0,-1 0-1,1 0 1</inkml:trace>
  <inkml:trace contextRef="#ctx0" brushRef="#br2" timeOffset="3938">9556 10863 24575,'-50'0'0,"21"0"0,-22-6 0,29-15 0,-30-5 0,-11-31-1852,9 10 0,-6-4 1852,-8-11 0,-2-6-1054,13 10 1,-2-5-1,-1-3 1054,11 11 0,-1-2 0,0-2 0,-3-1-1128,-7-7 1,-2-1-1,-2-4 1,-5-9 1127,19 19 0,-3-6 0,-2-4 0,-1-2 0,-2-3 0,1 0 0,0 1 0,0 2-377,1 1 0,0 0 0,0 0 0,0 1 0,0-1 0,-1-1 0,1 0 0,0 0 377,-3-5 0,1 0 0,0-1 0,-1 0 0,1-1 0,-1 0 0,0 0 0,-1-1-152,3 5 1,-1-2 0,-1 0 0,0-1 0,0 1 0,0 0 0,2 1 0,2 2 0,3 2 151,-3-3 0,4 2 0,1 2 0,1 0 0,1 1 0,-1-1 0,0-1-91,-5-5 1,0-2 0,-1 0-1,1 0 1,1 1 0,2 2-1,2 3 91,-4-10 0,2 3 0,2 1 0,2 3 0,1 1 92,-4-6 1,2 2-1,1 2 1,1 2-93,-7-8 0,2 3 0,-1 0 261,9 15 0,-1-1 1,1 1-1,2 4-261,-2-4 0,2 4 0,6 5 1365,5-2 0,4 9-1365,-15-2 0,33 32 0,3 16 0</inkml:trace>
  <inkml:trace contextRef="#ctx0" brushRef="#br3" timeOffset="4874">8443 6830 24575,'-4'5'0,"-29"31"0,-6-3 0,-8 6-2472,1 4 1,-4 8 0,-3 1 2471,2-3 0,-3 2 0,-1 2 0,-3 1-838,3-2 0,-3 2 0,-1 2 0,0 0 0,0 2 838,-2 3 0,2 2 0,-1 0 0,-2 2 0,-2-1-260,2-4 0,-3 0 0,-2 1 0,0 0 0,0 0 0,3 1 260,1 1 0,1 0 0,1 2 0,0-2 0,2-1 0,0-2-485,-2-2 0,2-2 1,0-1-1,0 0 1,-1 2 484,-6 9 0,-2 3 0,0 0 0,1-3 0,4-5-105,4-7 1,4-6 0,-1-1-1,-1 6 105,3 1 0,0 3 0,-2 3 0,-2 0 0,-4 0 0,-5-2 0,-5 1 0,-3 0 0,-1 1 0,2-1 0,5 0 0,0 4 0,4-2 0,2 0 0,-3 4 0,-7 6 0,11-12 0,-6 4 0,-3 4 0,-2 1 0,-1 3 0,0 0 0,1 1 0,4-2 0,4 0 0,3 0 0,3 1 0,1 1 0,2 0 0,1-1 0,2-1 0,-1-1 0,1-3 0,-11 11 0,-1-3 0,2-1 0,2-2 0,3-1 0,5 0 0,0 11 0,0 1 0,0 0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9T10:05:10.5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9135.6875"/>
      <inkml:brushProperty name="anchorY" value="-163260.23438"/>
      <inkml:brushProperty name="scaleFactor" value="0.5"/>
    </inkml:brush>
  </inkml:definitions>
  <inkml:trace contextRef="#ctx0" brushRef="#br0">14 1676 24575,'0'8'0,"0"30"0,-5 19 0,-1 7-4692,3 29 4692,9-18 0,3 12 0,3-7 0,0-8 0,5 0-885,8 8 1,5 8-1,1-1 885,-6-12 0,0-2 0,3 1 0,3 0 0,2 1 0,1 1 0,5 11 0,1 3 0,1-2-592,-2-3 1,1-1-1,2 0 592,-5-13 0,2 0 0,0 0 0,-2-5 0,1 2 0,0-4 0,1 3-540,-2-3 0,3 4 0,0-1 0,0-7 540,25 16 0,0-2 27,-17-3 1,0 6 0,0-11-28,7-9 0,-2-7 776,-3 9 0,-1-9-776,21-13 1498,-29-5 0,2-2-1498,33-8 3248,-18 2-3248,4-24 2200,-16 0-2200,6 0 957,1 0-957,13-16 0,19-35-1470,-37 17 1,3-7 1469,4-12 0,6-9 0,0 0-1524,-4 5 0,0 0 0,5-5 1524,1-3 0,4-5 0,2-3 0,0-2-843,-11 10 0,0-2 0,0-2 0,0-2 0,2-1 843,-3 5 0,-1 0 0,1-2 0,1-2 0,3-4 0,2-5-282,-8 9 0,3-5 0,3-4 0,1-4 1,1-1-1,0-1 0,0 1 0,-3 3 0,-2 3 1,-3 6 281,3-4 0,-4 5 0,-2 4 0,-1 0 0,1 0 0,1-4 0,3-5-119,-3 4 1,4-7-1,3-4 1,1-3-1,0 0 1,-1 1-1,-2 3 1,-4 6 0,-4 6-1,-7 10 119,7-9 0,-8 12 0,-2 3 0,3-7 32,6-9 0,2-7 0,1-1 0,-1 3 0,-5 9-32,3 2 0,-3 7 0,-1-1 500,5-12 1,0-2-1,-3 5-500,8-5 0,-7 7 1527,-18 22 1,-4 5-1528,7-9 4567,-13 15-4567,-13 13 4312,-1 3-4312,-2 11 594,1 2 1,1 4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1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9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9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3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7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5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r>
              <a:rPr kumimoji="1" lang="zh-CN" altLang="en-US" dirty="0"/>
              <a:t>万左右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1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2.5</a:t>
            </a:r>
            <a:r>
              <a:rPr kumimoji="1" lang="zh-CN" altLang="en-US" dirty="0"/>
              <a:t>万左右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2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2.5</a:t>
            </a:r>
            <a:r>
              <a:rPr kumimoji="1" lang="zh-CN" altLang="en-US" dirty="0"/>
              <a:t>万左右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6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A5120-FA9F-F748-93DF-6AA111CFE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316666-EB85-9547-96F7-3225602B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ACD7C-B4DD-ED40-9615-1ECA5C01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37132-B288-3F43-8B79-9536A667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B8D6A-E01E-674B-A3A7-BF9BEB88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7A9FA-3249-BB47-9185-57F9FAC8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2FE18-6DDB-BE45-8AE5-2AE1E4F0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70158-E709-4345-B6C2-FF04EB2E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5F205-023D-1643-A012-6B7EA218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648C0-A4B0-DF48-BA4D-EF694056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6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A589F3-B5F0-3040-934F-626FF2DED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D1E3B-8270-6548-9FB4-BE5DE717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DF8FF-43A6-4A4E-9A8E-CA13EB92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232CF-E104-EC40-AC33-F7F254E1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8C799-AE5E-2D4F-A174-EBE2F257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39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6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2C00-644E-483D-88F4-7CF358C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EFA90-6046-49BE-9768-91371245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43A93E93-166D-47F5-9EF1-ACEABE24AE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31367-FCE2-46F5-95FA-5F6AD28C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EF170F-D7E8-47B7-BE66-EA84D810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5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D8D4-3216-544D-9F01-FA6F89DA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135D9-5D46-0C46-9367-8E6B2D3C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593F0-1B56-6649-B5C9-A42AE453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E6593-142A-2E47-96B0-887DD390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F4AE9-6A04-374E-ABFC-C6364898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6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78D3-BC06-B64E-B48A-AB684168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48922-983C-A54C-8567-CD93066A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FD1C1-0509-0644-BD74-3A24AF5A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EC3C9-6E7D-8048-A29F-0824C871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8BCF5-8EB8-2245-903D-2DD4CA16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1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A5CD-BF92-0442-A5B1-7631FD9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2C6EC-6B40-CA40-8598-896F96AF7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612945-45DD-974C-BD48-E9D2C046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DBDBA-688B-C44B-A167-B7661A44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5A37E-FE96-1A45-AACC-E8874AC8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A0ED6-C95F-094D-B65C-9A28D7FF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7BFEE-B6AD-9E42-97C2-438C205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5A35F-6936-A747-B547-1EE96013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F798C-F0D6-5D41-875D-8C3DA115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72BAE-9C29-5641-8EB9-6FB2789C9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BFD111-6930-3241-BC81-7283B1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82973A-4CF4-2B40-A6AE-330A863A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072CC7-1336-1B4F-A3DA-AAB336C9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044F6-90E0-634B-9DA0-A00AE5BC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9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8C7D6-1B8C-BF4E-9851-00717D88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F051C-E6BF-2A4D-BC51-3EFC6B36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4FF05E-A99A-4640-9482-816AA14B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F2A81-F213-004A-83C5-C6475939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2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65ABA4-DCA3-AA42-A598-401C7505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5056BB-7D1C-5146-8AA8-F456028D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BFF13-BE69-824C-B6E7-2282F95A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BEFA5-9970-894E-8626-2869A1B8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C87AB-6071-AD4F-89F2-F06BD26C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DE874-9D98-CD49-81E2-C67EC2F2B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66DD9-5331-2D45-9468-66AE9350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7C70C-7F16-2346-A8B0-E86F89E5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4C607-A68A-0A4F-AA6A-D265454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6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9262-A74E-4343-BB2B-A3E612C1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11AB12-46DC-6640-B486-C02350D1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EFAB2-A580-014A-99B4-C63C4147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DD776-4B98-EE42-AF2F-F7EAC982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08B7C-363A-304E-809D-EEBD721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07EE2-CC8B-BA49-9548-8D5B4A5A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21BDA7-2447-8244-B212-E85B7286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FC040-3C3C-0F4E-BE38-9B4DD4DB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50547-3FE7-3547-9C18-55989AA30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2020/11/10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BCE29-E4F7-D04E-8F14-DAD25A7BD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6E66C-9AC1-0F42-B83B-D9E463517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DD5E6AC7-085B-124B-932F-771CB598BC8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2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6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87" y="591989"/>
            <a:ext cx="6984776" cy="536138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图片 7" descr="徽标&#10;&#10;描述已自动生成">
            <a:extLst>
              <a:ext uri="{FF2B5EF4-FFF2-40B4-BE49-F238E27FC236}">
                <a16:creationId xmlns:a16="http://schemas.microsoft.com/office/drawing/2014/main" id="{A434381C-DB26-E544-8591-A3B23342861A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75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3967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gif"/><Relationship Id="rId10" Type="http://schemas.openxmlformats.org/officeDocument/2006/relationships/image" Target="../media/image27.emf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4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6.png"/><Relationship Id="rId14" Type="http://schemas.openxmlformats.org/officeDocument/2006/relationships/image" Target="../media/image5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customXml" Target="../ink/ink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2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6573391" y="4988615"/>
            <a:ext cx="3947234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“梦想计划” 项目</a:t>
            </a:r>
          </a:p>
        </p:txBody>
      </p:sp>
      <p:sp>
        <p:nvSpPr>
          <p:cNvPr id="11" name="矩形 10"/>
          <p:cNvSpPr/>
          <p:nvPr/>
        </p:nvSpPr>
        <p:spPr>
          <a:xfrm>
            <a:off x="7221463" y="5706676"/>
            <a:ext cx="524523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高可用网站架构的设计与实现方案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81303" y="4180702"/>
            <a:ext cx="4309134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Rich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集团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FY20</a:t>
            </a:r>
          </a:p>
        </p:txBody>
      </p:sp>
      <p:pic>
        <p:nvPicPr>
          <p:cNvPr id="7" name="图片 6" descr="徽标&#10;&#10;描述已自动生成">
            <a:extLst>
              <a:ext uri="{FF2B5EF4-FFF2-40B4-BE49-F238E27FC236}">
                <a16:creationId xmlns:a16="http://schemas.microsoft.com/office/drawing/2014/main" id="{D1F8C6D7-6771-4258-8C30-FAA878A22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57" y="225642"/>
            <a:ext cx="2598923" cy="25989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14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59"/>
    </mc:Choice>
    <mc:Fallback xmlns="">
      <p:transition advTm="1459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2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2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8277FE-5B54-DF4F-BC65-5685DD4C2D3A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4D89F0C-A442-344F-A6ED-93B4E5B40BCA}"/>
              </a:ext>
            </a:extLst>
          </p:cNvPr>
          <p:cNvGrpSpPr/>
          <p:nvPr/>
        </p:nvGrpSpPr>
        <p:grpSpPr>
          <a:xfrm>
            <a:off x="361950" y="2334515"/>
            <a:ext cx="1978490" cy="1065420"/>
            <a:chOff x="2439754" y="2541910"/>
            <a:chExt cx="1978490" cy="106542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9527D5F-E9F8-6046-8C9F-5C2097AF5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2946188"/>
              <a:ext cx="696000" cy="593113"/>
            </a:xfrm>
            <a:prstGeom prst="rect">
              <a:avLst/>
            </a:prstGeom>
          </p:spPr>
        </p:pic>
        <p:pic>
          <p:nvPicPr>
            <p:cNvPr id="23" name="Picture 16" descr="PC Blue">
              <a:extLst>
                <a:ext uri="{FF2B5EF4-FFF2-40B4-BE49-F238E27FC236}">
                  <a16:creationId xmlns:a16="http://schemas.microsoft.com/office/drawing/2014/main" id="{E811B096-E65F-3842-9D05-78C3E5978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011" y="2946188"/>
              <a:ext cx="643737" cy="570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6BFDF7-9D60-3E47-A838-E9FB64F17B75}"/>
                </a:ext>
              </a:extLst>
            </p:cNvPr>
            <p:cNvSpPr txBox="1"/>
            <p:nvPr/>
          </p:nvSpPr>
          <p:spPr>
            <a:xfrm>
              <a:off x="2990418" y="25419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客户端</a:t>
              </a:r>
            </a:p>
          </p:txBody>
        </p:sp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C420F0DF-9F16-7D46-A39D-6B98D1EA11BA}"/>
                </a:ext>
              </a:extLst>
            </p:cNvPr>
            <p:cNvSpPr/>
            <p:nvPr/>
          </p:nvSpPr>
          <p:spPr>
            <a:xfrm>
              <a:off x="2439754" y="2573723"/>
              <a:ext cx="1978490" cy="1033607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7CA6463-3566-F149-A746-28D5E1C78C6E}"/>
              </a:ext>
            </a:extLst>
          </p:cNvPr>
          <p:cNvCxnSpPr>
            <a:endCxn id="24" idx="0"/>
          </p:cNvCxnSpPr>
          <p:nvPr/>
        </p:nvCxnSpPr>
        <p:spPr>
          <a:xfrm>
            <a:off x="1323259" y="3430531"/>
            <a:ext cx="0" cy="7856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AEB1E25-3F60-5641-84F3-126ECB544714}"/>
              </a:ext>
            </a:extLst>
          </p:cNvPr>
          <p:cNvGrpSpPr/>
          <p:nvPr/>
        </p:nvGrpSpPr>
        <p:grpSpPr>
          <a:xfrm>
            <a:off x="739311" y="5803157"/>
            <a:ext cx="1322798" cy="1204428"/>
            <a:chOff x="739311" y="5803157"/>
            <a:chExt cx="1322798" cy="1204428"/>
          </a:xfrm>
        </p:grpSpPr>
        <p:pic>
          <p:nvPicPr>
            <p:cNvPr id="32" name="Picture 25" descr="search_server">
              <a:extLst>
                <a:ext uri="{FF2B5EF4-FFF2-40B4-BE49-F238E27FC236}">
                  <a16:creationId xmlns:a16="http://schemas.microsoft.com/office/drawing/2014/main" id="{8350015A-F56C-474C-A694-0F9C61384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07" y="5803157"/>
              <a:ext cx="693503" cy="693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31B3EB9-A6ED-0A4D-8EF7-7CD926A96B7B}"/>
                </a:ext>
              </a:extLst>
            </p:cNvPr>
            <p:cNvSpPr txBox="1"/>
            <p:nvPr/>
          </p:nvSpPr>
          <p:spPr>
            <a:xfrm>
              <a:off x="739311" y="6638253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DNS</a:t>
              </a:r>
              <a:r>
                <a:rPr kumimoji="1" lang="zh-CN" altLang="en-US" dirty="0"/>
                <a:t>服务器</a:t>
              </a:r>
            </a:p>
          </p:txBody>
        </p:sp>
      </p:grp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5183A548-5562-C242-AAB3-FC159317E3F0}"/>
              </a:ext>
            </a:extLst>
          </p:cNvPr>
          <p:cNvCxnSpPr>
            <a:cxnSpLocks/>
          </p:cNvCxnSpPr>
          <p:nvPr/>
        </p:nvCxnSpPr>
        <p:spPr>
          <a:xfrm>
            <a:off x="1351195" y="5099440"/>
            <a:ext cx="0" cy="718467"/>
          </a:xfrm>
          <a:prstGeom prst="line">
            <a:avLst/>
          </a:prstGeom>
          <a:ln w="444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7FA6015-F8AA-8D4E-B6F6-96472D6F7A2F}"/>
              </a:ext>
            </a:extLst>
          </p:cNvPr>
          <p:cNvGrpSpPr/>
          <p:nvPr/>
        </p:nvGrpSpPr>
        <p:grpSpPr>
          <a:xfrm>
            <a:off x="2804073" y="3101451"/>
            <a:ext cx="1338828" cy="3454092"/>
            <a:chOff x="2804073" y="3101451"/>
            <a:chExt cx="1338828" cy="3454092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37171F8-7EC0-F24B-8E2A-55074301A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904" y="3339075"/>
              <a:ext cx="696000" cy="707409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E216B4A-8A88-0E46-9D62-FB2316BC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56" y="5259047"/>
              <a:ext cx="696000" cy="707409"/>
            </a:xfrm>
            <a:prstGeom prst="rect">
              <a:avLst/>
            </a:prstGeom>
          </p:spPr>
        </p:pic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374F890-1880-4649-9759-B04B6867E366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3440904" y="4046484"/>
              <a:ext cx="2052" cy="1212563"/>
            </a:xfrm>
            <a:prstGeom prst="line">
              <a:avLst/>
            </a:prstGeom>
            <a:ln w="444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2E58F5FF-F645-8846-8C24-DD8CD2D00749}"/>
                </a:ext>
              </a:extLst>
            </p:cNvPr>
            <p:cNvSpPr/>
            <p:nvPr/>
          </p:nvSpPr>
          <p:spPr>
            <a:xfrm>
              <a:off x="2900983" y="3101451"/>
              <a:ext cx="1080120" cy="31073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846C394-C0DE-3F46-93B2-3A2CF9785D82}"/>
                </a:ext>
              </a:extLst>
            </p:cNvPr>
            <p:cNvSpPr txBox="1"/>
            <p:nvPr/>
          </p:nvSpPr>
          <p:spPr>
            <a:xfrm>
              <a:off x="2804073" y="618621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调度器集群</a:t>
              </a:r>
            </a:p>
          </p:txBody>
        </p:sp>
      </p:grp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D745175-08B3-884E-827B-BA0C7D38ECD0}"/>
              </a:ext>
            </a:extLst>
          </p:cNvPr>
          <p:cNvCxnSpPr>
            <a:stCxn id="24" idx="3"/>
            <a:endCxn id="41" idx="1"/>
          </p:cNvCxnSpPr>
          <p:nvPr/>
        </p:nvCxnSpPr>
        <p:spPr>
          <a:xfrm>
            <a:off x="2075723" y="4650423"/>
            <a:ext cx="825260" cy="4698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AADE3F2-93EE-474B-89ED-53E6BDBCFC9C}"/>
              </a:ext>
            </a:extLst>
          </p:cNvPr>
          <p:cNvCxnSpPr>
            <a:cxnSpLocks/>
            <a:stCxn id="41" idx="3"/>
            <a:endCxn id="18" idx="1"/>
          </p:cNvCxnSpPr>
          <p:nvPr/>
        </p:nvCxnSpPr>
        <p:spPr>
          <a:xfrm flipV="1">
            <a:off x="3981103" y="3101451"/>
            <a:ext cx="939533" cy="15536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82B4ADD9-9702-064E-9659-F78710A4342D}"/>
              </a:ext>
            </a:extLst>
          </p:cNvPr>
          <p:cNvGrpSpPr/>
          <p:nvPr/>
        </p:nvGrpSpPr>
        <p:grpSpPr>
          <a:xfrm>
            <a:off x="4920636" y="2470702"/>
            <a:ext cx="3051597" cy="3185319"/>
            <a:chOff x="4920636" y="2470702"/>
            <a:chExt cx="3051597" cy="3185319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D6164FA-53A9-064C-992F-98B659DF189D}"/>
                </a:ext>
              </a:extLst>
            </p:cNvPr>
            <p:cNvGrpSpPr/>
            <p:nvPr/>
          </p:nvGrpSpPr>
          <p:grpSpPr>
            <a:xfrm>
              <a:off x="4920636" y="2470702"/>
              <a:ext cx="3051597" cy="1213417"/>
              <a:chOff x="5396798" y="2361719"/>
              <a:chExt cx="3051597" cy="1213417"/>
            </a:xfrm>
          </p:grpSpPr>
          <p:sp>
            <p:nvSpPr>
              <p:cNvPr id="14" name="Text Box 40">
                <a:extLst>
                  <a:ext uri="{FF2B5EF4-FFF2-40B4-BE49-F238E27FC236}">
                    <a16:creationId xmlns:a16="http://schemas.microsoft.com/office/drawing/2014/main" id="{D15316F8-A197-7D4C-84C5-2AE77FBFF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2006" y="2361719"/>
                <a:ext cx="1902275" cy="379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zh-CN" altLang="en-US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静态</a:t>
                </a:r>
                <a:r>
                  <a:rPr kumimoji="0" lang="en-US" altLang="zh-CN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Web</a:t>
                </a:r>
                <a:r>
                  <a:rPr kumimoji="0" lang="zh-CN" altLang="en-US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服务器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938F23D-3DCE-7A4B-8639-4CAA507A6107}"/>
                  </a:ext>
                </a:extLst>
              </p:cNvPr>
              <p:cNvGrpSpPr/>
              <p:nvPr/>
            </p:nvGrpSpPr>
            <p:grpSpPr>
              <a:xfrm>
                <a:off x="5547300" y="2741375"/>
                <a:ext cx="2771686" cy="693504"/>
                <a:chOff x="7309795" y="1453399"/>
                <a:chExt cx="2771686" cy="693504"/>
              </a:xfrm>
            </p:grpSpPr>
            <p:pic>
              <p:nvPicPr>
                <p:cNvPr id="9" name="Picture 15" descr="web_server">
                  <a:extLst>
                    <a:ext uri="{FF2B5EF4-FFF2-40B4-BE49-F238E27FC236}">
                      <a16:creationId xmlns:a16="http://schemas.microsoft.com/office/drawing/2014/main" id="{51671B81-16B4-E741-AC1E-0397C9A94F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87978" y="1453400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Picture 15" descr="web_server">
                  <a:extLst>
                    <a:ext uri="{FF2B5EF4-FFF2-40B4-BE49-F238E27FC236}">
                      <a16:creationId xmlns:a16="http://schemas.microsoft.com/office/drawing/2014/main" id="{97EB1001-0EF5-C745-8ED0-4F53A3D4CF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1583" y="1453400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" name="Picture 15" descr="web_server">
                  <a:extLst>
                    <a:ext uri="{FF2B5EF4-FFF2-40B4-BE49-F238E27FC236}">
                      <a16:creationId xmlns:a16="http://schemas.microsoft.com/office/drawing/2014/main" id="{A643068C-F83B-F449-8A95-C19E500811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09795" y="1453399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7EEBA9C2-0515-EB43-88A6-EACD5813ABC5}"/>
                  </a:ext>
                </a:extLst>
              </p:cNvPr>
              <p:cNvSpPr/>
              <p:nvPr/>
            </p:nvSpPr>
            <p:spPr>
              <a:xfrm>
                <a:off x="5396798" y="2409800"/>
                <a:ext cx="3051597" cy="1165336"/>
              </a:xfrm>
              <a:prstGeom prst="roundRect">
                <a:avLst/>
              </a:prstGeom>
              <a:solidFill>
                <a:srgbClr val="8ED7F1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BFD4465-72D0-F546-8E05-D824535D0E98}"/>
                </a:ext>
              </a:extLst>
            </p:cNvPr>
            <p:cNvGrpSpPr/>
            <p:nvPr/>
          </p:nvGrpSpPr>
          <p:grpSpPr>
            <a:xfrm>
              <a:off x="4920636" y="4500602"/>
              <a:ext cx="3051597" cy="1155419"/>
              <a:chOff x="5354239" y="5085789"/>
              <a:chExt cx="3051597" cy="1155419"/>
            </a:xfrm>
          </p:grpSpPr>
          <p:sp>
            <p:nvSpPr>
              <p:cNvPr id="12" name="Text Box 40">
                <a:extLst>
                  <a:ext uri="{FF2B5EF4-FFF2-40B4-BE49-F238E27FC236}">
                    <a16:creationId xmlns:a16="http://schemas.microsoft.com/office/drawing/2014/main" id="{A01E8E72-2084-244F-82D2-1C1225DAE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0995" y="5085789"/>
                <a:ext cx="2224296" cy="379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0" lang="en-US" altLang="zh-CN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FPM</a:t>
                </a:r>
                <a:r>
                  <a:rPr kumimoji="0" lang="zh-CN" altLang="en-US" sz="1867" dirty="0">
                    <a:latin typeface="微软雅黑" pitchFamily="34" charset="-122"/>
                    <a:ea typeface="微软雅黑" pitchFamily="34" charset="-122"/>
                    <a:cs typeface="Times New Roman" pitchFamily="18" charset="0"/>
                  </a:rPr>
                  <a:t>应用服务器</a:t>
                </a: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799C723C-960F-0347-A5AE-F929C4019399}"/>
                  </a:ext>
                </a:extLst>
              </p:cNvPr>
              <p:cNvGrpSpPr/>
              <p:nvPr/>
            </p:nvGrpSpPr>
            <p:grpSpPr>
              <a:xfrm>
                <a:off x="5547300" y="5442555"/>
                <a:ext cx="2771685" cy="693504"/>
                <a:chOff x="7309795" y="3976364"/>
                <a:chExt cx="2771685" cy="693504"/>
              </a:xfrm>
            </p:grpSpPr>
            <p:pic>
              <p:nvPicPr>
                <p:cNvPr id="8" name="Picture 15" descr="web_server">
                  <a:extLst>
                    <a:ext uri="{FF2B5EF4-FFF2-40B4-BE49-F238E27FC236}">
                      <a16:creationId xmlns:a16="http://schemas.microsoft.com/office/drawing/2014/main" id="{5752D127-E662-754A-B144-7794B7A000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87977" y="3976364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15" descr="web_server">
                  <a:extLst>
                    <a:ext uri="{FF2B5EF4-FFF2-40B4-BE49-F238E27FC236}">
                      <a16:creationId xmlns:a16="http://schemas.microsoft.com/office/drawing/2014/main" id="{62FC9BA5-C1AA-394A-84F6-6BF320C8F3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09795" y="3976365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" name="Picture 15" descr="web_server">
                  <a:extLst>
                    <a:ext uri="{FF2B5EF4-FFF2-40B4-BE49-F238E27FC236}">
                      <a16:creationId xmlns:a16="http://schemas.microsoft.com/office/drawing/2014/main" id="{E7FFD9F0-1EFB-BD46-9476-E74B41339F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01582" y="3976364"/>
                  <a:ext cx="693503" cy="6935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9" name="圆角矩形 18">
                <a:extLst>
                  <a:ext uri="{FF2B5EF4-FFF2-40B4-BE49-F238E27FC236}">
                    <a16:creationId xmlns:a16="http://schemas.microsoft.com/office/drawing/2014/main" id="{5773883D-A304-BD4E-BA49-6EBC149E3A6B}"/>
                  </a:ext>
                </a:extLst>
              </p:cNvPr>
              <p:cNvSpPr/>
              <p:nvPr/>
            </p:nvSpPr>
            <p:spPr>
              <a:xfrm>
                <a:off x="5354239" y="5101068"/>
                <a:ext cx="3051597" cy="114014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14CB7133-64EF-464D-A9BF-C0D3C2D37EED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446435" y="3684119"/>
              <a:ext cx="0" cy="831762"/>
            </a:xfrm>
            <a:prstGeom prst="line">
              <a:avLst/>
            </a:prstGeom>
            <a:ln w="317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595E16A-6403-CA4F-AF3D-79D3A4B06996}"/>
              </a:ext>
            </a:extLst>
          </p:cNvPr>
          <p:cNvGrpSpPr/>
          <p:nvPr/>
        </p:nvGrpSpPr>
        <p:grpSpPr>
          <a:xfrm>
            <a:off x="8296663" y="1935082"/>
            <a:ext cx="994617" cy="3498073"/>
            <a:chOff x="8438988" y="1774436"/>
            <a:chExt cx="994617" cy="3498073"/>
          </a:xfrm>
        </p:grpSpPr>
        <p:pic>
          <p:nvPicPr>
            <p:cNvPr id="57" name="Picture 6" descr="svr-book">
              <a:extLst>
                <a:ext uri="{FF2B5EF4-FFF2-40B4-BE49-F238E27FC236}">
                  <a16:creationId xmlns:a16="http://schemas.microsoft.com/office/drawing/2014/main" id="{E899A6AB-FB3A-D845-868D-D6B927D7B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107" y="3616325"/>
              <a:ext cx="696000" cy="6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6" descr="svr-book">
              <a:extLst>
                <a:ext uri="{FF2B5EF4-FFF2-40B4-BE49-F238E27FC236}">
                  <a16:creationId xmlns:a16="http://schemas.microsoft.com/office/drawing/2014/main" id="{9D8B4D1E-5360-6C44-8EBD-52F466C8B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107" y="2755103"/>
              <a:ext cx="696000" cy="6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6" descr="svr-book">
              <a:extLst>
                <a:ext uri="{FF2B5EF4-FFF2-40B4-BE49-F238E27FC236}">
                  <a16:creationId xmlns:a16="http://schemas.microsoft.com/office/drawing/2014/main" id="{ECDF708E-2552-2E4D-AD7B-F5355CBFD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3649" y="4545360"/>
              <a:ext cx="696000" cy="6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6" descr="svr-book">
              <a:extLst>
                <a:ext uri="{FF2B5EF4-FFF2-40B4-BE49-F238E27FC236}">
                  <a16:creationId xmlns:a16="http://schemas.microsoft.com/office/drawing/2014/main" id="{3D7B8051-B5AA-2747-8267-AF58F6262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7625" y="1822783"/>
              <a:ext cx="696000" cy="6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圆角矩形 75">
              <a:extLst>
                <a:ext uri="{FF2B5EF4-FFF2-40B4-BE49-F238E27FC236}">
                  <a16:creationId xmlns:a16="http://schemas.microsoft.com/office/drawing/2014/main" id="{99F1A7C8-9E98-7A4B-A0CB-327F1CC04DBC}"/>
                </a:ext>
              </a:extLst>
            </p:cNvPr>
            <p:cNvSpPr/>
            <p:nvPr/>
          </p:nvSpPr>
          <p:spPr>
            <a:xfrm>
              <a:off x="8438988" y="1774436"/>
              <a:ext cx="994617" cy="3498073"/>
            </a:xfrm>
            <a:prstGeom prst="roundRect">
              <a:avLst/>
            </a:prstGeom>
            <a:solidFill>
              <a:schemeClr val="bg1">
                <a:lumMod val="75000"/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7E64D56-5669-7C4A-A927-2D9B689F9694}"/>
              </a:ext>
            </a:extLst>
          </p:cNvPr>
          <p:cNvGrpSpPr/>
          <p:nvPr/>
        </p:nvGrpSpPr>
        <p:grpSpPr>
          <a:xfrm>
            <a:off x="9822460" y="2532303"/>
            <a:ext cx="927900" cy="2171647"/>
            <a:chOff x="9461915" y="2518783"/>
            <a:chExt cx="927900" cy="2171647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5E2B4EA6-0CE8-7945-B4BF-93FE197B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15" y="2764420"/>
              <a:ext cx="696000" cy="696000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AF5F4549-4C32-4C4A-9E4B-0EBF68823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15" y="3825462"/>
              <a:ext cx="696000" cy="696000"/>
            </a:xfrm>
            <a:prstGeom prst="rect">
              <a:avLst/>
            </a:prstGeom>
          </p:spPr>
        </p:pic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id="{7E228FFF-5955-8342-A7E9-B5F5E6452307}"/>
                </a:ext>
              </a:extLst>
            </p:cNvPr>
            <p:cNvSpPr/>
            <p:nvPr/>
          </p:nvSpPr>
          <p:spPr>
            <a:xfrm>
              <a:off x="9461915" y="2518783"/>
              <a:ext cx="927900" cy="217164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0" name="Picture 84" descr="black_server">
            <a:extLst>
              <a:ext uri="{FF2B5EF4-FFF2-40B4-BE49-F238E27FC236}">
                <a16:creationId xmlns:a16="http://schemas.microsoft.com/office/drawing/2014/main" id="{8B9959E5-0C11-8049-A793-B773E61D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483" y="3263749"/>
            <a:ext cx="643255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肘形连接符 84">
            <a:extLst>
              <a:ext uri="{FF2B5EF4-FFF2-40B4-BE49-F238E27FC236}">
                <a16:creationId xmlns:a16="http://schemas.microsoft.com/office/drawing/2014/main" id="{B77771E5-1BD9-A74B-B5D9-2116957FF87D}"/>
              </a:ext>
            </a:extLst>
          </p:cNvPr>
          <p:cNvCxnSpPr>
            <a:stCxn id="14" idx="0"/>
            <a:endCxn id="80" idx="0"/>
          </p:cNvCxnSpPr>
          <p:nvPr/>
        </p:nvCxnSpPr>
        <p:spPr>
          <a:xfrm rot="16200000" flipH="1">
            <a:off x="8586022" y="341661"/>
            <a:ext cx="793047" cy="5051129"/>
          </a:xfrm>
          <a:prstGeom prst="bentConnector3">
            <a:avLst>
              <a:gd name="adj1" fmla="val -15673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0E3913A-EAE0-4645-A594-82D71E97D718}"/>
              </a:ext>
            </a:extLst>
          </p:cNvPr>
          <p:cNvSpPr txBox="1"/>
          <p:nvPr/>
        </p:nvSpPr>
        <p:spPr>
          <a:xfrm>
            <a:off x="10827501" y="3990001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缓存</a:t>
            </a:r>
            <a:r>
              <a:rPr kumimoji="1" lang="en-US" altLang="zh-CN" dirty="0"/>
              <a:t>(git)</a:t>
            </a:r>
            <a:r>
              <a:rPr kumimoji="1" lang="zh-CN" altLang="en-US" dirty="0"/>
              <a:t>服务器</a:t>
            </a:r>
            <a:endParaRPr kumimoji="1" lang="en-US" altLang="zh-CN" dirty="0"/>
          </a:p>
        </p:txBody>
      </p: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84867146-0A3F-1942-B909-04D163DAD4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99550" y="2430168"/>
            <a:ext cx="1310400" cy="5270807"/>
          </a:xfrm>
          <a:prstGeom prst="bentConnector3">
            <a:avLst>
              <a:gd name="adj1" fmla="val -8348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5FBCD0C2-BC23-D640-8F1A-F8BB67B0C13F}"/>
              </a:ext>
            </a:extLst>
          </p:cNvPr>
          <p:cNvSpPr txBox="1"/>
          <p:nvPr/>
        </p:nvSpPr>
        <p:spPr>
          <a:xfrm>
            <a:off x="8226332" y="54586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存储集群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1A42629-C555-BC48-9115-A448CE2C75CC}"/>
              </a:ext>
            </a:extLst>
          </p:cNvPr>
          <p:cNvSpPr txBox="1"/>
          <p:nvPr/>
        </p:nvSpPr>
        <p:spPr>
          <a:xfrm>
            <a:off x="9521944" y="47153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数据库服务器</a:t>
            </a:r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74B73581-6C41-D741-935B-55A1A7855980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10306774" y="5084690"/>
            <a:ext cx="0" cy="16532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87795FB0-0375-5741-8788-9719FBC8EDA7}"/>
              </a:ext>
            </a:extLst>
          </p:cNvPr>
          <p:cNvCxnSpPr>
            <a:endCxn id="76" idx="0"/>
          </p:cNvCxnSpPr>
          <p:nvPr/>
        </p:nvCxnSpPr>
        <p:spPr>
          <a:xfrm>
            <a:off x="8792782" y="1209448"/>
            <a:ext cx="1190" cy="7256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5E13F23C-5103-7942-8866-54D924A3DABA}"/>
              </a:ext>
            </a:extLst>
          </p:cNvPr>
          <p:cNvCxnSpPr>
            <a:stCxn id="92" idx="2"/>
          </p:cNvCxnSpPr>
          <p:nvPr/>
        </p:nvCxnSpPr>
        <p:spPr>
          <a:xfrm>
            <a:off x="8780330" y="5828006"/>
            <a:ext cx="0" cy="9098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2C19E4AA-3909-FF47-8119-C8807E2FEBF7}"/>
              </a:ext>
            </a:extLst>
          </p:cNvPr>
          <p:cNvGrpSpPr/>
          <p:nvPr/>
        </p:nvGrpSpPr>
        <p:grpSpPr>
          <a:xfrm>
            <a:off x="570795" y="4216156"/>
            <a:ext cx="1504928" cy="868534"/>
            <a:chOff x="570795" y="4216156"/>
            <a:chExt cx="1504928" cy="868534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7CCEC6A-248B-7847-94C1-83775D1B4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0795" y="4216156"/>
              <a:ext cx="1504928" cy="86853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E0D64276-3C3C-DC45-B03D-40CC2BD88EC9}"/>
                </a:ext>
              </a:extLst>
            </p:cNvPr>
            <p:cNvSpPr txBox="1"/>
            <p:nvPr/>
          </p:nvSpPr>
          <p:spPr>
            <a:xfrm>
              <a:off x="699914" y="4534982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INTERNET</a:t>
              </a:r>
              <a:endParaRPr kumimoji="1" lang="zh-CN" altLang="en-US" dirty="0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1F8F0D6E-F006-5D46-B8CF-94BF4C4E4CD9}"/>
              </a:ext>
            </a:extLst>
          </p:cNvPr>
          <p:cNvSpPr/>
          <p:nvPr/>
        </p:nvSpPr>
        <p:spPr>
          <a:xfrm>
            <a:off x="343217" y="736005"/>
            <a:ext cx="3005951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项目拓扑图</a:t>
            </a:r>
          </a:p>
        </p:txBody>
      </p:sp>
    </p:spTree>
    <p:extLst>
      <p:ext uri="{BB962C8B-B14F-4D97-AF65-F5344CB8AC3E}">
        <p14:creationId xmlns:p14="http://schemas.microsoft.com/office/powerpoint/2010/main" val="348474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F42734-5423-8446-A3A6-807F24A3565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9D70B7-35E3-A242-81F0-B654D53F239F}"/>
              </a:ext>
            </a:extLst>
          </p:cNvPr>
          <p:cNvSpPr/>
          <p:nvPr/>
        </p:nvSpPr>
        <p:spPr>
          <a:xfrm>
            <a:off x="361950" y="808013"/>
            <a:ext cx="2441694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硬件选型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D8332C-CAE6-8C41-A3A3-505E5A04841E}"/>
              </a:ext>
            </a:extLst>
          </p:cNvPr>
          <p:cNvSpPr txBox="1"/>
          <p:nvPr/>
        </p:nvSpPr>
        <p:spPr>
          <a:xfrm>
            <a:off x="6589771" y="4419773"/>
            <a:ext cx="56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32GBX8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975E3A-86EB-D944-A3EB-38F64A63398F}"/>
              </a:ext>
            </a:extLst>
          </p:cNvPr>
          <p:cNvSpPr txBox="1"/>
          <p:nvPr/>
        </p:nvSpPr>
        <p:spPr>
          <a:xfrm>
            <a:off x="2803644" y="971434"/>
            <a:ext cx="3142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调度器集群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pic>
        <p:nvPicPr>
          <p:cNvPr id="7" name="图片 6" descr="电子设备&#10;&#10;描述已自动生成">
            <a:extLst>
              <a:ext uri="{FF2B5EF4-FFF2-40B4-BE49-F238E27FC236}">
                <a16:creationId xmlns:a16="http://schemas.microsoft.com/office/drawing/2014/main" id="{6C0B7458-6931-9D4F-B252-92DD67749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2278192"/>
            <a:ext cx="4749800" cy="3060700"/>
          </a:xfrm>
          <a:prstGeom prst="rect">
            <a:avLst/>
          </a:prstGeom>
        </p:spPr>
      </p:pic>
      <p:sp>
        <p:nvSpPr>
          <p:cNvPr id="9" name="标题1">
            <a:extLst>
              <a:ext uri="{FF2B5EF4-FFF2-40B4-BE49-F238E27FC236}">
                <a16:creationId xmlns:a16="http://schemas.microsoft.com/office/drawing/2014/main" id="{0026BCB9-9DA4-6641-9F47-17EF36D6B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4" y="3351607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rgbClr val="F2F2F2"/>
                </a:solidFill>
                <a:cs typeface="+mn-ea"/>
                <a:sym typeface="+mn-lt"/>
              </a:rPr>
              <a:t>CPU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1" name="标题2">
            <a:extLst>
              <a:ext uri="{FF2B5EF4-FFF2-40B4-BE49-F238E27FC236}">
                <a16:creationId xmlns:a16="http://schemas.microsoft.com/office/drawing/2014/main" id="{A34D0F9F-E5F0-F848-BE07-3A0D50D4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4425022"/>
            <a:ext cx="1075267" cy="525706"/>
          </a:xfrm>
          <a:prstGeom prst="roundRect">
            <a:avLst>
              <a:gd name="adj" fmla="val 11921"/>
            </a:avLst>
          </a:prstGeom>
          <a:solidFill>
            <a:srgbClr val="049AAB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内存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3" name="标题3">
            <a:extLst>
              <a:ext uri="{FF2B5EF4-FFF2-40B4-BE49-F238E27FC236}">
                <a16:creationId xmlns:a16="http://schemas.microsoft.com/office/drawing/2014/main" id="{A4364129-0577-8345-AB13-DA366014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5494708"/>
            <a:ext cx="1075267" cy="520114"/>
          </a:xfrm>
          <a:prstGeom prst="roundRect">
            <a:avLst>
              <a:gd name="adj" fmla="val 11921"/>
            </a:avLst>
          </a:prstGeom>
          <a:solidFill>
            <a:srgbClr val="01304C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硬盘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5" name="标题1">
            <a:extLst>
              <a:ext uri="{FF2B5EF4-FFF2-40B4-BE49-F238E27FC236}">
                <a16:creationId xmlns:a16="http://schemas.microsoft.com/office/drawing/2014/main" id="{1F21C3C8-5D35-8D4B-92F0-FFB47799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2278192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选型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C53EC6-C171-224F-8A76-5F614E81EFB2}"/>
              </a:ext>
            </a:extLst>
          </p:cNvPr>
          <p:cNvSpPr txBox="1"/>
          <p:nvPr/>
        </p:nvSpPr>
        <p:spPr>
          <a:xfrm>
            <a:off x="6588505" y="228344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华为</a:t>
            </a:r>
            <a:r>
              <a:rPr kumimoji="1" lang="en-US" altLang="zh-CN" dirty="0"/>
              <a:t>2488H</a:t>
            </a:r>
            <a:r>
              <a:rPr kumimoji="1" lang="zh-CN" altLang="en-US" dirty="0"/>
              <a:t> </a:t>
            </a:r>
            <a:r>
              <a:rPr kumimoji="1" lang="en-US" altLang="zh-CN" dirty="0"/>
              <a:t>v5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2U4</a:t>
            </a:r>
            <a:r>
              <a:rPr kumimoji="1" lang="zh-CN" altLang="en-US" dirty="0"/>
              <a:t>路机架式服务器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5CEB0B-F137-5E48-AAF2-99EA31F40195}"/>
              </a:ext>
            </a:extLst>
          </p:cNvPr>
          <p:cNvSpPr txBox="1"/>
          <p:nvPr/>
        </p:nvSpPr>
        <p:spPr>
          <a:xfrm>
            <a:off x="6588505" y="3351607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搭配英特尔至强金牌</a:t>
            </a:r>
            <a:r>
              <a:rPr kumimoji="1" lang="en-US" altLang="zh-CN" dirty="0"/>
              <a:t>5118</a:t>
            </a:r>
            <a:r>
              <a:rPr kumimoji="1" lang="zh-CN" altLang="en-US" dirty="0"/>
              <a:t>处理器（</a:t>
            </a:r>
            <a:r>
              <a:rPr kumimoji="1" lang="en-US" altLang="zh-CN" dirty="0"/>
              <a:t>2.2GHz/16-Core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42D78B-F17C-7547-8948-53888E4D252A}"/>
              </a:ext>
            </a:extLst>
          </p:cNvPr>
          <p:cNvSpPr txBox="1"/>
          <p:nvPr/>
        </p:nvSpPr>
        <p:spPr>
          <a:xfrm>
            <a:off x="6588505" y="549470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1.2TB</a:t>
            </a:r>
            <a:r>
              <a:rPr kumimoji="1" lang="zh-CN" altLang="en-US" dirty="0"/>
              <a:t> </a:t>
            </a:r>
            <a:r>
              <a:rPr kumimoji="1" lang="en-US" altLang="zh-CN" dirty="0"/>
              <a:t>SAS</a:t>
            </a:r>
            <a:r>
              <a:rPr kumimoji="1" lang="zh-CN" altLang="en-US" dirty="0"/>
              <a:t>盘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CF82AF-E26C-754D-A0D6-0E191F70172B}"/>
              </a:ext>
            </a:extLst>
          </p:cNvPr>
          <p:cNvSpPr txBox="1"/>
          <p:nvPr/>
        </p:nvSpPr>
        <p:spPr>
          <a:xfrm rot="1422545">
            <a:off x="2402890" y="3125683"/>
            <a:ext cx="8090227" cy="144655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8800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网站访问量大！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F40AA8-A690-3A43-8963-BF21E49B612D}"/>
              </a:ext>
            </a:extLst>
          </p:cNvPr>
          <p:cNvSpPr txBox="1"/>
          <p:nvPr/>
        </p:nvSpPr>
        <p:spPr>
          <a:xfrm rot="19862119">
            <a:off x="1681593" y="2967362"/>
            <a:ext cx="9020395" cy="144655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8800" dirty="0">
                <a:latin typeface="Hannotate SC" panose="03000500000000000000" pitchFamily="66" charset="-122"/>
                <a:ea typeface="Hannotate SC" panose="03000500000000000000" pitchFamily="66" charset="-122"/>
                <a:cs typeface="LingWai SC Medium" panose="03050602040302020204" pitchFamily="66" charset="-122"/>
              </a:rPr>
              <a:t>同时在线人数多！</a:t>
            </a:r>
          </a:p>
        </p:txBody>
      </p:sp>
    </p:spTree>
    <p:extLst>
      <p:ext uri="{BB962C8B-B14F-4D97-AF65-F5344CB8AC3E}">
        <p14:creationId xmlns:p14="http://schemas.microsoft.com/office/powerpoint/2010/main" val="266346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  <p:bldP spid="13" grpId="0" animBg="1"/>
      <p:bldP spid="15" grpId="0" animBg="1"/>
      <p:bldP spid="16" grpId="0"/>
      <p:bldP spid="17" grpId="0"/>
      <p:bldP spid="18" grpId="0"/>
      <p:bldP spid="20" grpId="0" animBg="1"/>
      <p:bldP spid="20" grpId="1" animBg="1"/>
      <p:bldP spid="21" grpId="0" animBg="1"/>
      <p:bldP spid="2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2D0C256-49E3-8D40-B778-8BBF73E9516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F9CD3-8054-C847-A0C1-86B942A4AC7A}"/>
              </a:ext>
            </a:extLst>
          </p:cNvPr>
          <p:cNvSpPr/>
          <p:nvPr/>
        </p:nvSpPr>
        <p:spPr>
          <a:xfrm>
            <a:off x="361950" y="808013"/>
            <a:ext cx="2441694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硬件选型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9F0247-EF5B-BA4E-8CBB-4289A2F4F793}"/>
              </a:ext>
            </a:extLst>
          </p:cNvPr>
          <p:cNvSpPr txBox="1"/>
          <p:nvPr/>
        </p:nvSpPr>
        <p:spPr>
          <a:xfrm>
            <a:off x="2803644" y="971434"/>
            <a:ext cx="27413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————web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E1B5BC-2195-EB41-899A-AC73FE36F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4" y="1901188"/>
            <a:ext cx="4127500" cy="3098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02AB4D-FA16-AB40-9BA9-BA382C6B7177}"/>
              </a:ext>
            </a:extLst>
          </p:cNvPr>
          <p:cNvSpPr txBox="1"/>
          <p:nvPr/>
        </p:nvSpPr>
        <p:spPr>
          <a:xfrm>
            <a:off x="6589771" y="4419773"/>
            <a:ext cx="56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32GBX4</a:t>
            </a:r>
          </a:p>
          <a:p>
            <a:endParaRPr kumimoji="1" lang="zh-CN" altLang="en-US" dirty="0"/>
          </a:p>
        </p:txBody>
      </p:sp>
      <p:sp>
        <p:nvSpPr>
          <p:cNvPr id="14" name="标题1">
            <a:extLst>
              <a:ext uri="{FF2B5EF4-FFF2-40B4-BE49-F238E27FC236}">
                <a16:creationId xmlns:a16="http://schemas.microsoft.com/office/drawing/2014/main" id="{8B4A319C-A8CD-1341-A3DD-21059B33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4" y="3351607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rgbClr val="F2F2F2"/>
                </a:solidFill>
                <a:cs typeface="+mn-ea"/>
                <a:sym typeface="+mn-lt"/>
              </a:rPr>
              <a:t>CPU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5" name="标题2">
            <a:extLst>
              <a:ext uri="{FF2B5EF4-FFF2-40B4-BE49-F238E27FC236}">
                <a16:creationId xmlns:a16="http://schemas.microsoft.com/office/drawing/2014/main" id="{2A1E2FC7-25D1-B144-BAC8-A8ADED45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4425022"/>
            <a:ext cx="1075267" cy="525706"/>
          </a:xfrm>
          <a:prstGeom prst="roundRect">
            <a:avLst>
              <a:gd name="adj" fmla="val 11921"/>
            </a:avLst>
          </a:prstGeom>
          <a:solidFill>
            <a:srgbClr val="049AAB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内存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6" name="标题3">
            <a:extLst>
              <a:ext uri="{FF2B5EF4-FFF2-40B4-BE49-F238E27FC236}">
                <a16:creationId xmlns:a16="http://schemas.microsoft.com/office/drawing/2014/main" id="{5F49F5E9-3CA7-344A-B467-83CD636A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5494708"/>
            <a:ext cx="1075267" cy="520114"/>
          </a:xfrm>
          <a:prstGeom prst="roundRect">
            <a:avLst>
              <a:gd name="adj" fmla="val 11921"/>
            </a:avLst>
          </a:prstGeom>
          <a:solidFill>
            <a:srgbClr val="01304C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硬盘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48CEE717-C739-0C4C-80DC-4A7F4DFD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2278192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选型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EDA277-813F-584C-B6FC-58BA7FB115B2}"/>
              </a:ext>
            </a:extLst>
          </p:cNvPr>
          <p:cNvSpPr txBox="1"/>
          <p:nvPr/>
        </p:nvSpPr>
        <p:spPr>
          <a:xfrm>
            <a:off x="6588505" y="228344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华为</a:t>
            </a:r>
            <a:r>
              <a:rPr kumimoji="1" lang="en-US" altLang="zh-CN" dirty="0"/>
              <a:t>2288H</a:t>
            </a:r>
            <a:r>
              <a:rPr kumimoji="1" lang="zh-CN" altLang="en-US" dirty="0"/>
              <a:t> </a:t>
            </a:r>
            <a:r>
              <a:rPr kumimoji="1" lang="en-US" altLang="zh-CN" dirty="0"/>
              <a:t>v5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2U2</a:t>
            </a:r>
            <a:r>
              <a:rPr kumimoji="1" lang="zh-CN" altLang="en-US" dirty="0"/>
              <a:t>路机架式服务器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C7B7AF-D659-5E48-9890-4289BEB2E114}"/>
              </a:ext>
            </a:extLst>
          </p:cNvPr>
          <p:cNvSpPr txBox="1"/>
          <p:nvPr/>
        </p:nvSpPr>
        <p:spPr>
          <a:xfrm>
            <a:off x="6588505" y="3351607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搭配英特尔至强金牌</a:t>
            </a:r>
            <a:r>
              <a:rPr kumimoji="1" lang="en-US" altLang="zh-CN" dirty="0"/>
              <a:t>4214</a:t>
            </a:r>
            <a:r>
              <a:rPr kumimoji="1" lang="zh-CN" altLang="en-US" dirty="0"/>
              <a:t>处理器（</a:t>
            </a:r>
            <a:r>
              <a:rPr kumimoji="1" lang="en-US" altLang="zh-CN" dirty="0"/>
              <a:t>2.2GHz/12-Core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BB84C3-6185-394A-B81B-0D98DF810BE3}"/>
              </a:ext>
            </a:extLst>
          </p:cNvPr>
          <p:cNvSpPr txBox="1"/>
          <p:nvPr/>
        </p:nvSpPr>
        <p:spPr>
          <a:xfrm>
            <a:off x="6588505" y="549470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1.2TB</a:t>
            </a:r>
            <a:r>
              <a:rPr kumimoji="1" lang="zh-CN" altLang="en-US" dirty="0"/>
              <a:t> </a:t>
            </a:r>
            <a:r>
              <a:rPr kumimoji="1" lang="en-US" altLang="zh-CN" dirty="0"/>
              <a:t>SAS</a:t>
            </a:r>
            <a:r>
              <a:rPr kumimoji="1" lang="zh-CN" altLang="en-US" dirty="0"/>
              <a:t>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99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2D0C256-49E3-8D40-B778-8BBF73E9516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F9CD3-8054-C847-A0C1-86B942A4AC7A}"/>
              </a:ext>
            </a:extLst>
          </p:cNvPr>
          <p:cNvSpPr/>
          <p:nvPr/>
        </p:nvSpPr>
        <p:spPr>
          <a:xfrm>
            <a:off x="361950" y="808013"/>
            <a:ext cx="2441694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硬件选型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9F0247-EF5B-BA4E-8CBB-4289A2F4F793}"/>
              </a:ext>
            </a:extLst>
          </p:cNvPr>
          <p:cNvSpPr txBox="1"/>
          <p:nvPr/>
        </p:nvSpPr>
        <p:spPr>
          <a:xfrm>
            <a:off x="2803644" y="971434"/>
            <a:ext cx="36663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分布式存储集群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02AB4D-FA16-AB40-9BA9-BA382C6B7177}"/>
              </a:ext>
            </a:extLst>
          </p:cNvPr>
          <p:cNvSpPr txBox="1"/>
          <p:nvPr/>
        </p:nvSpPr>
        <p:spPr>
          <a:xfrm>
            <a:off x="6589771" y="4419773"/>
            <a:ext cx="56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32GBX4</a:t>
            </a:r>
          </a:p>
          <a:p>
            <a:endParaRPr kumimoji="1" lang="zh-CN" altLang="en-US" dirty="0"/>
          </a:p>
        </p:txBody>
      </p:sp>
      <p:sp>
        <p:nvSpPr>
          <p:cNvPr id="14" name="标题1">
            <a:extLst>
              <a:ext uri="{FF2B5EF4-FFF2-40B4-BE49-F238E27FC236}">
                <a16:creationId xmlns:a16="http://schemas.microsoft.com/office/drawing/2014/main" id="{8B4A319C-A8CD-1341-A3DD-21059B33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4" y="3351607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rgbClr val="F2F2F2"/>
                </a:solidFill>
                <a:cs typeface="+mn-ea"/>
                <a:sym typeface="+mn-lt"/>
              </a:rPr>
              <a:t>CPU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5" name="标题2">
            <a:extLst>
              <a:ext uri="{FF2B5EF4-FFF2-40B4-BE49-F238E27FC236}">
                <a16:creationId xmlns:a16="http://schemas.microsoft.com/office/drawing/2014/main" id="{2A1E2FC7-25D1-B144-BAC8-A8ADED45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4425022"/>
            <a:ext cx="1075267" cy="525706"/>
          </a:xfrm>
          <a:prstGeom prst="roundRect">
            <a:avLst>
              <a:gd name="adj" fmla="val 11921"/>
            </a:avLst>
          </a:prstGeom>
          <a:solidFill>
            <a:srgbClr val="049AAB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内存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6" name="标题3">
            <a:extLst>
              <a:ext uri="{FF2B5EF4-FFF2-40B4-BE49-F238E27FC236}">
                <a16:creationId xmlns:a16="http://schemas.microsoft.com/office/drawing/2014/main" id="{5F49F5E9-3CA7-344A-B467-83CD636A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5494708"/>
            <a:ext cx="1075267" cy="520114"/>
          </a:xfrm>
          <a:prstGeom prst="roundRect">
            <a:avLst>
              <a:gd name="adj" fmla="val 11921"/>
            </a:avLst>
          </a:prstGeom>
          <a:solidFill>
            <a:srgbClr val="01304C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硬盘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48CEE717-C739-0C4C-80DC-4A7F4DFD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2278192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选型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EDA277-813F-584C-B6FC-58BA7FB115B2}"/>
              </a:ext>
            </a:extLst>
          </p:cNvPr>
          <p:cNvSpPr txBox="1"/>
          <p:nvPr/>
        </p:nvSpPr>
        <p:spPr>
          <a:xfrm>
            <a:off x="6588505" y="228344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华为</a:t>
            </a:r>
            <a:r>
              <a:rPr lang="en" altLang="zh-CN" dirty="0" err="1"/>
              <a:t>OceanStor</a:t>
            </a:r>
            <a:r>
              <a:rPr lang="en" altLang="zh-CN" dirty="0"/>
              <a:t> 9000 V5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C7B7AF-D659-5E48-9890-4289BEB2E114}"/>
              </a:ext>
            </a:extLst>
          </p:cNvPr>
          <p:cNvSpPr txBox="1"/>
          <p:nvPr/>
        </p:nvSpPr>
        <p:spPr>
          <a:xfrm>
            <a:off x="6588505" y="3351607"/>
            <a:ext cx="460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*英特尔至强金牌</a:t>
            </a:r>
            <a:r>
              <a:rPr kumimoji="1" lang="en-US" altLang="zh-CN" dirty="0"/>
              <a:t>5120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2.2GHz/16-Core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BB84C3-6185-394A-B81B-0D98DF810BE3}"/>
              </a:ext>
            </a:extLst>
          </p:cNvPr>
          <p:cNvSpPr txBox="1"/>
          <p:nvPr/>
        </p:nvSpPr>
        <p:spPr>
          <a:xfrm>
            <a:off x="6588505" y="54947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4TB</a:t>
            </a:r>
            <a:r>
              <a:rPr kumimoji="1" lang="zh-CN" altLang="en-US" dirty="0"/>
              <a:t>*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SAS</a:t>
            </a:r>
            <a:r>
              <a:rPr kumimoji="1" lang="zh-CN" altLang="en-US" dirty="0"/>
              <a:t>盘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4A53A-E605-7E43-9A9A-E785BE1B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1" y="1823822"/>
            <a:ext cx="3644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2D0C256-49E3-8D40-B778-8BBF73E9516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3F9CD3-8054-C847-A0C1-86B942A4AC7A}"/>
              </a:ext>
            </a:extLst>
          </p:cNvPr>
          <p:cNvSpPr/>
          <p:nvPr/>
        </p:nvSpPr>
        <p:spPr>
          <a:xfrm>
            <a:off x="361950" y="808013"/>
            <a:ext cx="2441694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硬件选型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9F0247-EF5B-BA4E-8CBB-4289A2F4F793}"/>
              </a:ext>
            </a:extLst>
          </p:cNvPr>
          <p:cNvSpPr txBox="1"/>
          <p:nvPr/>
        </p:nvSpPr>
        <p:spPr>
          <a:xfrm>
            <a:off x="2803644" y="971434"/>
            <a:ext cx="33586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数据库服务器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02AB4D-FA16-AB40-9BA9-BA382C6B7177}"/>
              </a:ext>
            </a:extLst>
          </p:cNvPr>
          <p:cNvSpPr txBox="1"/>
          <p:nvPr/>
        </p:nvSpPr>
        <p:spPr>
          <a:xfrm>
            <a:off x="6589771" y="4419773"/>
            <a:ext cx="563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32GBX8</a:t>
            </a:r>
          </a:p>
          <a:p>
            <a:endParaRPr kumimoji="1" lang="zh-CN" altLang="en-US" dirty="0"/>
          </a:p>
        </p:txBody>
      </p:sp>
      <p:sp>
        <p:nvSpPr>
          <p:cNvPr id="14" name="标题1">
            <a:extLst>
              <a:ext uri="{FF2B5EF4-FFF2-40B4-BE49-F238E27FC236}">
                <a16:creationId xmlns:a16="http://schemas.microsoft.com/office/drawing/2014/main" id="{8B4A319C-A8CD-1341-A3DD-21059B33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4" y="3351607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rgbClr val="F2F2F2"/>
                </a:solidFill>
                <a:cs typeface="+mn-ea"/>
                <a:sym typeface="+mn-lt"/>
              </a:rPr>
              <a:t>CPU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5" name="标题2">
            <a:extLst>
              <a:ext uri="{FF2B5EF4-FFF2-40B4-BE49-F238E27FC236}">
                <a16:creationId xmlns:a16="http://schemas.microsoft.com/office/drawing/2014/main" id="{2A1E2FC7-25D1-B144-BAC8-A8ADED450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4425022"/>
            <a:ext cx="1075267" cy="525706"/>
          </a:xfrm>
          <a:prstGeom prst="roundRect">
            <a:avLst>
              <a:gd name="adj" fmla="val 11921"/>
            </a:avLst>
          </a:prstGeom>
          <a:solidFill>
            <a:srgbClr val="049AAB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内存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6" name="标题3">
            <a:extLst>
              <a:ext uri="{FF2B5EF4-FFF2-40B4-BE49-F238E27FC236}">
                <a16:creationId xmlns:a16="http://schemas.microsoft.com/office/drawing/2014/main" id="{5F49F5E9-3CA7-344A-B467-83CD636A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5494708"/>
            <a:ext cx="1075267" cy="520114"/>
          </a:xfrm>
          <a:prstGeom prst="roundRect">
            <a:avLst>
              <a:gd name="adj" fmla="val 11921"/>
            </a:avLst>
          </a:prstGeom>
          <a:solidFill>
            <a:srgbClr val="01304C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硬盘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7" name="标题1">
            <a:extLst>
              <a:ext uri="{FF2B5EF4-FFF2-40B4-BE49-F238E27FC236}">
                <a16:creationId xmlns:a16="http://schemas.microsoft.com/office/drawing/2014/main" id="{48CEE717-C739-0C4C-80DC-4A7F4DFD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93" y="2278192"/>
            <a:ext cx="1075267" cy="529435"/>
          </a:xfrm>
          <a:prstGeom prst="roundRect">
            <a:avLst>
              <a:gd name="adj" fmla="val 11921"/>
            </a:avLst>
          </a:prstGeom>
          <a:solidFill>
            <a:srgbClr val="9BD744"/>
          </a:solidFill>
          <a:ln w="25400">
            <a:noFill/>
            <a:round/>
            <a:headEnd/>
            <a:tailEnd/>
          </a:ln>
        </p:spPr>
        <p:txBody>
          <a:bodyPr lIns="82815" tIns="41407" rIns="82815" bIns="41407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F2F2F2"/>
                </a:solidFill>
                <a:cs typeface="+mn-ea"/>
                <a:sym typeface="+mn-lt"/>
              </a:rPr>
              <a:t>选型</a:t>
            </a:r>
            <a:endParaRPr lang="zh-CN" altLang="zh-CN" sz="1600" b="1" dirty="0">
              <a:solidFill>
                <a:srgbClr val="F2F2F2"/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EDA277-813F-584C-B6FC-58BA7FB115B2}"/>
              </a:ext>
            </a:extLst>
          </p:cNvPr>
          <p:cNvSpPr txBox="1"/>
          <p:nvPr/>
        </p:nvSpPr>
        <p:spPr>
          <a:xfrm>
            <a:off x="6588505" y="228344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华为</a:t>
            </a:r>
            <a:r>
              <a:rPr kumimoji="1" lang="en-US" altLang="zh-CN" dirty="0"/>
              <a:t>5885H</a:t>
            </a:r>
            <a:r>
              <a:rPr kumimoji="1" lang="zh-CN" altLang="en-US" dirty="0"/>
              <a:t> </a:t>
            </a:r>
            <a:r>
              <a:rPr kumimoji="1" lang="en-US" altLang="zh-CN" dirty="0"/>
              <a:t>v5</a:t>
            </a:r>
            <a:r>
              <a:rPr kumimoji="1" lang="zh-CN" altLang="en-US" dirty="0"/>
              <a:t>   </a:t>
            </a:r>
            <a:r>
              <a:rPr kumimoji="1" lang="en-US" altLang="zh-CN" dirty="0"/>
              <a:t>4U4</a:t>
            </a:r>
            <a:r>
              <a:rPr kumimoji="1" lang="zh-CN" altLang="en-US" dirty="0"/>
              <a:t>路机架式服务器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C7B7AF-D659-5E48-9890-4289BEB2E114}"/>
              </a:ext>
            </a:extLst>
          </p:cNvPr>
          <p:cNvSpPr txBox="1"/>
          <p:nvPr/>
        </p:nvSpPr>
        <p:spPr>
          <a:xfrm>
            <a:off x="6588505" y="3351607"/>
            <a:ext cx="5538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搭配英特尔至强金牌</a:t>
            </a:r>
            <a:r>
              <a:rPr kumimoji="1" lang="en-US" altLang="zh-CN" dirty="0"/>
              <a:t>6230</a:t>
            </a:r>
            <a:r>
              <a:rPr kumimoji="1" lang="zh-CN" altLang="en-US" dirty="0"/>
              <a:t>处理器（</a:t>
            </a:r>
            <a:r>
              <a:rPr kumimoji="1" lang="en-US" altLang="zh-CN" dirty="0"/>
              <a:t>2.2GHz/20-Core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BB84C3-6185-394A-B81B-0D98DF810BE3}"/>
              </a:ext>
            </a:extLst>
          </p:cNvPr>
          <p:cNvSpPr txBox="1"/>
          <p:nvPr/>
        </p:nvSpPr>
        <p:spPr>
          <a:xfrm>
            <a:off x="6588505" y="549470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1.2TB</a:t>
            </a:r>
            <a:r>
              <a:rPr kumimoji="1" lang="zh-CN" altLang="en-US" dirty="0"/>
              <a:t>*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SAS</a:t>
            </a:r>
            <a:r>
              <a:rPr kumimoji="1" lang="zh-CN" altLang="en-US" dirty="0"/>
              <a:t>盘</a:t>
            </a:r>
            <a:endParaRPr kumimoji="1" lang="en-US" altLang="zh-CN" dirty="0"/>
          </a:p>
        </p:txBody>
      </p:sp>
      <p:pic>
        <p:nvPicPr>
          <p:cNvPr id="7" name="图片 6" descr="图片包含 电脑, 前, 站, 游戏机&#10;&#10;描述已自动生成">
            <a:extLst>
              <a:ext uri="{FF2B5EF4-FFF2-40B4-BE49-F238E27FC236}">
                <a16:creationId xmlns:a16="http://schemas.microsoft.com/office/drawing/2014/main" id="{11FE8EA2-9537-9E4E-9AF3-D6B452970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3" y="2395455"/>
            <a:ext cx="4509305" cy="25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B1A7EB-B3AA-5B40-B309-42434C550D2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B3B90B-60F6-C145-AB26-0370907E7F45}"/>
              </a:ext>
            </a:extLst>
          </p:cNvPr>
          <p:cNvSpPr/>
          <p:nvPr/>
        </p:nvSpPr>
        <p:spPr>
          <a:xfrm>
            <a:off x="361950" y="685791"/>
            <a:ext cx="7420622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Ansible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自动化运维部署集群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C6AD90-30C4-1E4D-AD84-34738EB0FC30}"/>
              </a:ext>
            </a:extLst>
          </p:cNvPr>
          <p:cNvSpPr txBox="1"/>
          <p:nvPr/>
        </p:nvSpPr>
        <p:spPr>
          <a:xfrm>
            <a:off x="361950" y="1510122"/>
            <a:ext cx="114505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ansilbe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自动化运维工具进行所有集群服务器的远程配置及服务搭建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D4EC2F2-6005-9348-B3C5-F3EDE44943A1}"/>
              </a:ext>
            </a:extLst>
          </p:cNvPr>
          <p:cNvGrpSpPr/>
          <p:nvPr/>
        </p:nvGrpSpPr>
        <p:grpSpPr>
          <a:xfrm>
            <a:off x="545215" y="4468312"/>
            <a:ext cx="2063229" cy="1879123"/>
            <a:chOff x="545215" y="4468312"/>
            <a:chExt cx="2063229" cy="1879123"/>
          </a:xfrm>
        </p:grpSpPr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19197A3A-FDF3-1C4A-9566-396BF5BA8F95}"/>
                </a:ext>
              </a:extLst>
            </p:cNvPr>
            <p:cNvGrpSpPr/>
            <p:nvPr/>
          </p:nvGrpSpPr>
          <p:grpSpPr>
            <a:xfrm>
              <a:off x="545215" y="4468312"/>
              <a:ext cx="2063229" cy="1879123"/>
              <a:chOff x="2747965" y="2908185"/>
              <a:chExt cx="1956488" cy="1781907"/>
            </a:xfrm>
          </p:grpSpPr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B97A9E7C-8C1A-E745-9E14-6817DBDF840E}"/>
                  </a:ext>
                </a:extLst>
              </p:cNvPr>
              <p:cNvSpPr/>
              <p:nvPr/>
            </p:nvSpPr>
            <p:spPr>
              <a:xfrm flipH="1">
                <a:off x="2747965" y="2908185"/>
                <a:ext cx="1781907" cy="178190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便捷部署</a:t>
                </a:r>
                <a:endParaRPr lang="en-GB" sz="2000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20">
                <a:extLst>
                  <a:ext uri="{FF2B5EF4-FFF2-40B4-BE49-F238E27FC236}">
                    <a16:creationId xmlns:a16="http://schemas.microsoft.com/office/drawing/2014/main" id="{7BF15638-B982-7C47-A867-896289CE212E}"/>
                  </a:ext>
                </a:extLst>
              </p:cNvPr>
              <p:cNvSpPr/>
              <p:nvPr/>
            </p:nvSpPr>
            <p:spPr>
              <a:xfrm>
                <a:off x="2840467" y="3819464"/>
                <a:ext cx="1863986" cy="310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30" name="图形 29" descr="金条">
              <a:extLst>
                <a:ext uri="{FF2B5EF4-FFF2-40B4-BE49-F238E27FC236}">
                  <a16:creationId xmlns:a16="http://schemas.microsoft.com/office/drawing/2014/main" id="{FB2517B0-E03C-E34D-874F-F87A4CAC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225" y="4626597"/>
              <a:ext cx="717829" cy="717829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A1729EC-9A9A-F846-B963-9F1379899EF2}"/>
              </a:ext>
            </a:extLst>
          </p:cNvPr>
          <p:cNvGrpSpPr/>
          <p:nvPr/>
        </p:nvGrpSpPr>
        <p:grpSpPr>
          <a:xfrm>
            <a:off x="9703074" y="2562033"/>
            <a:ext cx="1879123" cy="1879123"/>
            <a:chOff x="9703074" y="2562033"/>
            <a:chExt cx="1879123" cy="1879123"/>
          </a:xfrm>
        </p:grpSpPr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35CFEE14-6461-3B46-B8D7-48FC43C9FB2F}"/>
                </a:ext>
              </a:extLst>
            </p:cNvPr>
            <p:cNvSpPr/>
            <p:nvPr/>
          </p:nvSpPr>
          <p:spPr>
            <a:xfrm flipH="1">
              <a:off x="9703074" y="2562033"/>
              <a:ext cx="1879123" cy="18791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GB" sz="2000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社区</a:t>
              </a:r>
              <a:r>
                <a:rPr lang="zh-CN" altLang="en-US" sz="2000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活跃</a:t>
              </a:r>
              <a:endParaRPr lang="en-GB" sz="2000" dirty="0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2" name="图形 31" descr="飘带">
              <a:extLst>
                <a:ext uri="{FF2B5EF4-FFF2-40B4-BE49-F238E27FC236}">
                  <a16:creationId xmlns:a16="http://schemas.microsoft.com/office/drawing/2014/main" id="{74D350D9-C77F-6C49-B31D-C085942C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08132" y="2664839"/>
              <a:ext cx="669005" cy="669005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6D16C1-2B3B-A741-9D26-53246874793E}"/>
              </a:ext>
            </a:extLst>
          </p:cNvPr>
          <p:cNvGrpSpPr/>
          <p:nvPr/>
        </p:nvGrpSpPr>
        <p:grpSpPr>
          <a:xfrm>
            <a:off x="670844" y="3793968"/>
            <a:ext cx="5416391" cy="2576315"/>
            <a:chOff x="670844" y="3793968"/>
            <a:chExt cx="5416391" cy="2576315"/>
          </a:xfrm>
        </p:grpSpPr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51359445-2B34-6442-A27B-563FD1FC60F3}"/>
                </a:ext>
              </a:extLst>
            </p:cNvPr>
            <p:cNvGrpSpPr/>
            <p:nvPr/>
          </p:nvGrpSpPr>
          <p:grpSpPr>
            <a:xfrm>
              <a:off x="670844" y="3793968"/>
              <a:ext cx="5416391" cy="2576315"/>
              <a:chOff x="1015508" y="1030515"/>
              <a:chExt cx="5136175" cy="2443030"/>
            </a:xfrm>
          </p:grpSpPr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06EC4981-44EA-1B4F-BAB7-42B7773CAFEF}"/>
                  </a:ext>
                </a:extLst>
              </p:cNvPr>
              <p:cNvSpPr/>
              <p:nvPr/>
            </p:nvSpPr>
            <p:spPr>
              <a:xfrm flipH="1">
                <a:off x="4369776" y="1691638"/>
                <a:ext cx="1781907" cy="17819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6F23150-3132-1A42-8E2C-E7416467DB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508" y="1030515"/>
                <a:ext cx="349218" cy="431275"/>
              </a:xfrm>
              <a:custGeom>
                <a:avLst/>
                <a:gdLst>
                  <a:gd name="T0" fmla="*/ 0 w 85"/>
                  <a:gd name="T1" fmla="*/ 29 h 105"/>
                  <a:gd name="T2" fmla="*/ 50 w 85"/>
                  <a:gd name="T3" fmla="*/ 0 h 105"/>
                  <a:gd name="T4" fmla="*/ 70 w 85"/>
                  <a:gd name="T5" fmla="*/ 35 h 105"/>
                  <a:gd name="T6" fmla="*/ 56 w 85"/>
                  <a:gd name="T7" fmla="*/ 42 h 105"/>
                  <a:gd name="T8" fmla="*/ 69 w 85"/>
                  <a:gd name="T9" fmla="*/ 64 h 105"/>
                  <a:gd name="T10" fmla="*/ 67 w 85"/>
                  <a:gd name="T11" fmla="*/ 68 h 105"/>
                  <a:gd name="T12" fmla="*/ 72 w 85"/>
                  <a:gd name="T13" fmla="*/ 69 h 105"/>
                  <a:gd name="T14" fmla="*/ 70 w 85"/>
                  <a:gd name="T15" fmla="*/ 73 h 105"/>
                  <a:gd name="T16" fmla="*/ 72 w 85"/>
                  <a:gd name="T17" fmla="*/ 77 h 105"/>
                  <a:gd name="T18" fmla="*/ 77 w 85"/>
                  <a:gd name="T19" fmla="*/ 77 h 105"/>
                  <a:gd name="T20" fmla="*/ 81 w 85"/>
                  <a:gd name="T21" fmla="*/ 85 h 105"/>
                  <a:gd name="T22" fmla="*/ 80 w 85"/>
                  <a:gd name="T23" fmla="*/ 89 h 105"/>
                  <a:gd name="T24" fmla="*/ 85 w 85"/>
                  <a:gd name="T25" fmla="*/ 91 h 105"/>
                  <a:gd name="T26" fmla="*/ 79 w 85"/>
                  <a:gd name="T27" fmla="*/ 98 h 105"/>
                  <a:gd name="T28" fmla="*/ 69 w 85"/>
                  <a:gd name="T29" fmla="*/ 81 h 105"/>
                  <a:gd name="T30" fmla="*/ 65 w 85"/>
                  <a:gd name="T31" fmla="*/ 83 h 105"/>
                  <a:gd name="T32" fmla="*/ 76 w 85"/>
                  <a:gd name="T33" fmla="*/ 102 h 105"/>
                  <a:gd name="T34" fmla="*/ 73 w 85"/>
                  <a:gd name="T35" fmla="*/ 105 h 105"/>
                  <a:gd name="T36" fmla="*/ 71 w 85"/>
                  <a:gd name="T37" fmla="*/ 105 h 105"/>
                  <a:gd name="T38" fmla="*/ 46 w 85"/>
                  <a:gd name="T39" fmla="*/ 63 h 105"/>
                  <a:gd name="T40" fmla="*/ 45 w 85"/>
                  <a:gd name="T41" fmla="*/ 64 h 105"/>
                  <a:gd name="T42" fmla="*/ 68 w 85"/>
                  <a:gd name="T43" fmla="*/ 105 h 105"/>
                  <a:gd name="T44" fmla="*/ 63 w 85"/>
                  <a:gd name="T45" fmla="*/ 104 h 105"/>
                  <a:gd name="T46" fmla="*/ 34 w 85"/>
                  <a:gd name="T47" fmla="*/ 55 h 105"/>
                  <a:gd name="T48" fmla="*/ 20 w 85"/>
                  <a:gd name="T49" fmla="*/ 63 h 105"/>
                  <a:gd name="T50" fmla="*/ 0 w 85"/>
                  <a:gd name="T51" fmla="*/ 29 h 105"/>
                  <a:gd name="T52" fmla="*/ 14 w 85"/>
                  <a:gd name="T53" fmla="*/ 28 h 105"/>
                  <a:gd name="T54" fmla="*/ 22 w 85"/>
                  <a:gd name="T55" fmla="*/ 42 h 105"/>
                  <a:gd name="T56" fmla="*/ 49 w 85"/>
                  <a:gd name="T57" fmla="*/ 26 h 105"/>
                  <a:gd name="T58" fmla="*/ 42 w 85"/>
                  <a:gd name="T59" fmla="*/ 12 h 105"/>
                  <a:gd name="T60" fmla="*/ 14 w 85"/>
                  <a:gd name="T61" fmla="*/ 2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105">
                    <a:moveTo>
                      <a:pt x="0" y="29"/>
                    </a:moveTo>
                    <a:cubicBezTo>
                      <a:pt x="13" y="12"/>
                      <a:pt x="30" y="3"/>
                      <a:pt x="50" y="0"/>
                    </a:cubicBezTo>
                    <a:cubicBezTo>
                      <a:pt x="56" y="11"/>
                      <a:pt x="63" y="23"/>
                      <a:pt x="70" y="35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65" y="83"/>
                      <a:pt x="65" y="83"/>
                      <a:pt x="65" y="83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1" y="105"/>
                      <a:pt x="71" y="105"/>
                      <a:pt x="71" y="105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13" y="52"/>
                      <a:pt x="7" y="40"/>
                      <a:pt x="0" y="29"/>
                    </a:cubicBezTo>
                    <a:close/>
                    <a:moveTo>
                      <a:pt x="14" y="28"/>
                    </a:moveTo>
                    <a:cubicBezTo>
                      <a:pt x="22" y="42"/>
                      <a:pt x="22" y="42"/>
                      <a:pt x="22" y="42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14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8" dirty="0">
                  <a:solidFill>
                    <a:prstClr val="black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3E9E9383-50DF-394B-9830-C195D99EE680}"/>
                  </a:ext>
                </a:extLst>
              </p:cNvPr>
              <p:cNvSpPr/>
              <p:nvPr/>
            </p:nvSpPr>
            <p:spPr>
              <a:xfrm>
                <a:off x="4274834" y="2346797"/>
                <a:ext cx="1863986" cy="471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配置简单</a:t>
                </a:r>
                <a:endPara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34" name="图形 33" descr="复选标记">
              <a:extLst>
                <a:ext uri="{FF2B5EF4-FFF2-40B4-BE49-F238E27FC236}">
                  <a16:creationId xmlns:a16="http://schemas.microsoft.com/office/drawing/2014/main" id="{15A74B89-5E04-A34B-B87B-550B2C432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06286" y="4608539"/>
              <a:ext cx="790321" cy="790321"/>
            </a:xfrm>
            <a:prstGeom prst="rect">
              <a:avLst/>
            </a:prstGeom>
          </p:spPr>
        </p:pic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D861800-2D6F-084D-993A-83351EE69C29}"/>
              </a:ext>
            </a:extLst>
          </p:cNvPr>
          <p:cNvGrpSpPr/>
          <p:nvPr/>
        </p:nvGrpSpPr>
        <p:grpSpPr>
          <a:xfrm>
            <a:off x="6067682" y="2589222"/>
            <a:ext cx="2327372" cy="1879123"/>
            <a:chOff x="6067682" y="2589222"/>
            <a:chExt cx="2327372" cy="1879123"/>
          </a:xfrm>
        </p:grpSpPr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0E646276-8382-0346-AA58-28601C913B4A}"/>
                </a:ext>
              </a:extLst>
            </p:cNvPr>
            <p:cNvGrpSpPr/>
            <p:nvPr/>
          </p:nvGrpSpPr>
          <p:grpSpPr>
            <a:xfrm>
              <a:off x="6067682" y="2589222"/>
              <a:ext cx="2327372" cy="1879123"/>
              <a:chOff x="6000456" y="2833465"/>
              <a:chExt cx="2206966" cy="1781907"/>
            </a:xfrm>
          </p:grpSpPr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id="{153DC819-A46D-E84F-A7D5-ED3E5C7FDE47}"/>
                  </a:ext>
                </a:extLst>
              </p:cNvPr>
              <p:cNvSpPr/>
              <p:nvPr/>
            </p:nvSpPr>
            <p:spPr>
              <a:xfrm flipH="1">
                <a:off x="6000456" y="2833465"/>
                <a:ext cx="1781907" cy="178190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5AF83D7C-7332-CB40-B65E-BD97159FCC4D}"/>
                  </a:ext>
                </a:extLst>
              </p:cNvPr>
              <p:cNvSpPr/>
              <p:nvPr/>
            </p:nvSpPr>
            <p:spPr>
              <a:xfrm>
                <a:off x="6343436" y="3508163"/>
                <a:ext cx="1863986" cy="407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海量模块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36" name="图形 35" descr="行星">
              <a:extLst>
                <a:ext uri="{FF2B5EF4-FFF2-40B4-BE49-F238E27FC236}">
                  <a16:creationId xmlns:a16="http://schemas.microsoft.com/office/drawing/2014/main" id="{2106DBFA-7319-DA4E-8D94-9462DB19B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50043" y="2655020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3576E80-E9CE-EF47-B82B-2F7E0E6657FD}"/>
              </a:ext>
            </a:extLst>
          </p:cNvPr>
          <p:cNvGrpSpPr/>
          <p:nvPr/>
        </p:nvGrpSpPr>
        <p:grpSpPr>
          <a:xfrm>
            <a:off x="2397716" y="2589223"/>
            <a:ext cx="2324930" cy="1879123"/>
            <a:chOff x="2397716" y="2589223"/>
            <a:chExt cx="2324930" cy="1879123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1F500963-1A9D-C543-9540-B084197E458C}"/>
                </a:ext>
              </a:extLst>
            </p:cNvPr>
            <p:cNvGrpSpPr/>
            <p:nvPr/>
          </p:nvGrpSpPr>
          <p:grpSpPr>
            <a:xfrm>
              <a:off x="2397716" y="2589223"/>
              <a:ext cx="2324930" cy="1879123"/>
              <a:chOff x="1108416" y="1691638"/>
              <a:chExt cx="2204651" cy="1781907"/>
            </a:xfrm>
          </p:grpSpPr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6B034A21-FE48-4749-AE7C-0E204A3AED57}"/>
                  </a:ext>
                </a:extLst>
              </p:cNvPr>
              <p:cNvSpPr/>
              <p:nvPr/>
            </p:nvSpPr>
            <p:spPr>
              <a:xfrm flipH="1">
                <a:off x="1108416" y="1691638"/>
                <a:ext cx="1781907" cy="17819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1ECC0FC3-C2EB-124E-92E8-8F83C0046694}"/>
                  </a:ext>
                </a:extLst>
              </p:cNvPr>
              <p:cNvSpPr/>
              <p:nvPr/>
            </p:nvSpPr>
            <p:spPr>
              <a:xfrm>
                <a:off x="1449081" y="2366335"/>
                <a:ext cx="1863986" cy="407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批量管理</a:t>
                </a:r>
                <a:endPara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38" name="图形 37" descr="工作流">
              <a:extLst>
                <a:ext uri="{FF2B5EF4-FFF2-40B4-BE49-F238E27FC236}">
                  <a16:creationId xmlns:a16="http://schemas.microsoft.com/office/drawing/2014/main" id="{28077A50-3757-244C-B0E4-7AC60753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22525" y="2612504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6E30FA1-7388-2441-AFE7-FBBBC4FA8647}"/>
              </a:ext>
            </a:extLst>
          </p:cNvPr>
          <p:cNvGrpSpPr/>
          <p:nvPr/>
        </p:nvGrpSpPr>
        <p:grpSpPr>
          <a:xfrm>
            <a:off x="8120716" y="4468345"/>
            <a:ext cx="2053035" cy="1879123"/>
            <a:chOff x="8120716" y="4468345"/>
            <a:chExt cx="2053035" cy="1879123"/>
          </a:xfrm>
        </p:grpSpPr>
        <p:grpSp>
          <p:nvGrpSpPr>
            <p:cNvPr id="25" name="Group 28">
              <a:extLst>
                <a:ext uri="{FF2B5EF4-FFF2-40B4-BE49-F238E27FC236}">
                  <a16:creationId xmlns:a16="http://schemas.microsoft.com/office/drawing/2014/main" id="{B7846EAE-5049-B746-8496-8A08D7B57E71}"/>
                </a:ext>
              </a:extLst>
            </p:cNvPr>
            <p:cNvGrpSpPr/>
            <p:nvPr/>
          </p:nvGrpSpPr>
          <p:grpSpPr>
            <a:xfrm>
              <a:off x="8120716" y="4468345"/>
              <a:ext cx="2053035" cy="1879123"/>
              <a:chOff x="7631136" y="1691638"/>
              <a:chExt cx="1946822" cy="1781907"/>
            </a:xfrm>
          </p:grpSpPr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03E3204D-FF29-6143-9E44-6FA5CD8C1BA5}"/>
                  </a:ext>
                </a:extLst>
              </p:cNvPr>
              <p:cNvSpPr/>
              <p:nvPr/>
            </p:nvSpPr>
            <p:spPr>
              <a:xfrm flipH="1">
                <a:off x="7631136" y="1691638"/>
                <a:ext cx="1781907" cy="17819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61E685D4-1C4A-C348-A855-758972C4E8F3}"/>
                  </a:ext>
                </a:extLst>
              </p:cNvPr>
              <p:cNvSpPr/>
              <p:nvPr/>
            </p:nvSpPr>
            <p:spPr>
              <a:xfrm>
                <a:off x="7713972" y="2440253"/>
                <a:ext cx="1863986" cy="407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基于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SSH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架构</a:t>
                </a:r>
                <a:endParaRPr lang="en-US" altLang="zh-CN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40" name="图形 39" descr="链接">
              <a:extLst>
                <a:ext uri="{FF2B5EF4-FFF2-40B4-BE49-F238E27FC236}">
                  <a16:creationId xmlns:a16="http://schemas.microsoft.com/office/drawing/2014/main" id="{EEFD19C5-08F8-E14D-B89E-972CA1366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703671" y="4647093"/>
              <a:ext cx="713214" cy="713214"/>
            </a:xfrm>
            <a:prstGeom prst="rect">
              <a:avLst/>
            </a:prstGeom>
          </p:spPr>
        </p:pic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B4FE4717-8912-A24C-B27C-C58B373BC12E}"/>
              </a:ext>
            </a:extLst>
          </p:cNvPr>
          <p:cNvSpPr txBox="1"/>
          <p:nvPr/>
        </p:nvSpPr>
        <p:spPr>
          <a:xfrm>
            <a:off x="164679" y="6464814"/>
            <a:ext cx="3215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只需在主控端部署</a:t>
            </a:r>
            <a:r>
              <a:rPr lang="en" altLang="zh-CN" dirty="0"/>
              <a:t>Ansible</a:t>
            </a:r>
            <a:r>
              <a:rPr lang="zh-CN" altLang="en-US" dirty="0"/>
              <a:t>环境</a:t>
            </a:r>
            <a:endParaRPr lang="en-US" altLang="zh-CN" dirty="0"/>
          </a:p>
          <a:p>
            <a:pPr algn="ctr"/>
            <a:r>
              <a:rPr lang="zh-CN" altLang="en-US" dirty="0"/>
              <a:t>被控端无需做任何操作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15B74BE-7BE4-3846-B354-C776DB71A35F}"/>
              </a:ext>
            </a:extLst>
          </p:cNvPr>
          <p:cNvSpPr txBox="1"/>
          <p:nvPr/>
        </p:nvSpPr>
        <p:spPr>
          <a:xfrm>
            <a:off x="1080086" y="2369091"/>
            <a:ext cx="1483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系统配置</a:t>
            </a:r>
            <a:endParaRPr kumimoji="1" lang="en-US" altLang="zh-CN" dirty="0"/>
          </a:p>
          <a:p>
            <a:r>
              <a:rPr kumimoji="1" lang="zh-CN" altLang="en-US" dirty="0"/>
              <a:t>程序部署</a:t>
            </a:r>
            <a:endParaRPr kumimoji="1" lang="en-US" altLang="zh-CN" dirty="0"/>
          </a:p>
          <a:p>
            <a:r>
              <a:rPr kumimoji="1" lang="zh-CN" altLang="en-US" dirty="0"/>
              <a:t>运行命令</a:t>
            </a:r>
            <a:endParaRPr kumimoji="1" lang="en-US" altLang="zh-CN" dirty="0"/>
          </a:p>
          <a:p>
            <a:r>
              <a:rPr kumimoji="1" lang="zh-CN" altLang="en-US" dirty="0"/>
              <a:t>软件安装      </a:t>
            </a:r>
            <a:endParaRPr kumimoji="1" lang="en-US" altLang="zh-CN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B1E1BF-B47D-9C4C-A04E-A539BDBBCF21}"/>
              </a:ext>
            </a:extLst>
          </p:cNvPr>
          <p:cNvSpPr txBox="1"/>
          <p:nvPr/>
        </p:nvSpPr>
        <p:spPr>
          <a:xfrm>
            <a:off x="4506027" y="21650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有大量常规运维模块，可实现绝大部分自动化操作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AECBECE-3EF2-4647-B7B5-7D3945AAF4F6}"/>
              </a:ext>
            </a:extLst>
          </p:cNvPr>
          <p:cNvSpPr txBox="1"/>
          <p:nvPr/>
        </p:nvSpPr>
        <p:spPr>
          <a:xfrm>
            <a:off x="3493286" y="648766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无需做复杂环境配置，便捷上手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A0AA97-AA93-4A45-B8CC-094005CA10EF}"/>
              </a:ext>
            </a:extLst>
          </p:cNvPr>
          <p:cNvSpPr txBox="1"/>
          <p:nvPr/>
        </p:nvSpPr>
        <p:spPr>
          <a:xfrm>
            <a:off x="7475857" y="6526216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默认使用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协议对设备进行管理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72E875-EDC1-EF4F-88D0-2FCB76B32548}"/>
              </a:ext>
            </a:extLst>
          </p:cNvPr>
          <p:cNvSpPr txBox="1"/>
          <p:nvPr/>
        </p:nvSpPr>
        <p:spPr>
          <a:xfrm>
            <a:off x="10922097" y="46416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应用拓展更高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89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A6B492-947D-C647-9FF2-A5A953F7A389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4A4BE8-1678-614D-A3A7-040C07E7AC3D}"/>
              </a:ext>
            </a:extLst>
          </p:cNvPr>
          <p:cNvSpPr/>
          <p:nvPr/>
        </p:nvSpPr>
        <p:spPr>
          <a:xfrm>
            <a:off x="361950" y="859776"/>
            <a:ext cx="4333238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Ansible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环境部署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6" name="Diagram 16">
            <a:extLst>
              <a:ext uri="{FF2B5EF4-FFF2-40B4-BE49-F238E27FC236}">
                <a16:creationId xmlns:a16="http://schemas.microsoft.com/office/drawing/2014/main" id="{1184DBE9-A814-914D-926C-E67DE1B16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826461"/>
              </p:ext>
            </p:extLst>
          </p:nvPr>
        </p:nvGraphicFramePr>
        <p:xfrm>
          <a:off x="1090672" y="859776"/>
          <a:ext cx="10585176" cy="4503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F876C1-29F0-5C47-94E7-49E534774900}"/>
              </a:ext>
            </a:extLst>
          </p:cNvPr>
          <p:cNvSpPr txBox="1">
            <a:spLocks/>
          </p:cNvSpPr>
          <p:nvPr/>
        </p:nvSpPr>
        <p:spPr>
          <a:xfrm>
            <a:off x="1121504" y="5114059"/>
            <a:ext cx="1748488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2D7E93-B788-6A4E-9CF7-6157A82A1D1E}"/>
              </a:ext>
            </a:extLst>
          </p:cNvPr>
          <p:cNvSpPr txBox="1">
            <a:spLocks/>
          </p:cNvSpPr>
          <p:nvPr/>
        </p:nvSpPr>
        <p:spPr>
          <a:xfrm>
            <a:off x="891460" y="4545002"/>
            <a:ext cx="2514060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id-ID" sz="2000" b="1" dirty="0">
                <a:solidFill>
                  <a:schemeClr val="tx1"/>
                </a:solidFill>
              </a:rPr>
              <a:t>安装</a:t>
            </a:r>
            <a:r>
              <a:rPr lang="en-US" altLang="zh-CN" sz="2000" b="1" dirty="0">
                <a:solidFill>
                  <a:schemeClr val="tx1"/>
                </a:solidFill>
              </a:rPr>
              <a:t>ansible</a:t>
            </a:r>
            <a:r>
              <a:rPr lang="zh-CN" altLang="en-US" sz="2000" b="1" dirty="0">
                <a:solidFill>
                  <a:schemeClr val="tx1"/>
                </a:solidFill>
              </a:rPr>
              <a:t>工具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r>
              <a:rPr lang="en-US" altLang="zh-CN" sz="1600" b="1" dirty="0" err="1">
                <a:solidFill>
                  <a:schemeClr val="tx1"/>
                </a:solidFill>
              </a:rPr>
              <a:t>ssh</a:t>
            </a:r>
            <a:r>
              <a:rPr lang="zh-CN" altLang="en-US" sz="1600" b="1" dirty="0">
                <a:solidFill>
                  <a:schemeClr val="tx1"/>
                </a:solidFill>
              </a:rPr>
              <a:t>功能是否开启  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检查是否具备</a:t>
            </a:r>
            <a:r>
              <a:rPr lang="en-US" altLang="zh-CN" sz="1600" b="1" dirty="0">
                <a:solidFill>
                  <a:schemeClr val="tx1"/>
                </a:solidFill>
              </a:rPr>
              <a:t>python</a:t>
            </a:r>
            <a:r>
              <a:rPr lang="zh-CN" altLang="en-US" sz="1600" b="1" dirty="0">
                <a:solidFill>
                  <a:schemeClr val="tx1"/>
                </a:solidFill>
              </a:rPr>
              <a:t>工具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0722F3-0D7C-C84F-AB44-E54F2A57A742}"/>
              </a:ext>
            </a:extLst>
          </p:cNvPr>
          <p:cNvSpPr txBox="1">
            <a:spLocks/>
          </p:cNvSpPr>
          <p:nvPr/>
        </p:nvSpPr>
        <p:spPr>
          <a:xfrm>
            <a:off x="6612888" y="4565674"/>
            <a:ext cx="2161075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环境检查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zh-CN" altLang="en-US" sz="1600" b="1" dirty="0">
                <a:solidFill>
                  <a:schemeClr val="tx1"/>
                </a:solidFill>
              </a:rPr>
              <a:t>测试远程主机访问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分发公钥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b="1" dirty="0" err="1">
                <a:solidFill>
                  <a:schemeClr val="tx1"/>
                </a:solidFill>
              </a:rPr>
              <a:t>Ssh</a:t>
            </a:r>
            <a:r>
              <a:rPr lang="zh-CN" altLang="en-US" sz="1600" b="1" dirty="0">
                <a:solidFill>
                  <a:schemeClr val="tx1"/>
                </a:solidFill>
              </a:rPr>
              <a:t>访问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检查被控制端</a:t>
            </a:r>
            <a:r>
              <a:rPr lang="en-US" altLang="zh-CN" sz="1600" b="1" dirty="0" err="1">
                <a:solidFill>
                  <a:schemeClr val="tx1"/>
                </a:solidFill>
              </a:rPr>
              <a:t>ssh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检查被控制端</a:t>
            </a:r>
            <a:r>
              <a:rPr lang="en-US" altLang="zh-CN" sz="1600" b="1" dirty="0">
                <a:solidFill>
                  <a:schemeClr val="tx1"/>
                </a:solidFill>
              </a:rPr>
              <a:t>python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F1F181-BD88-B045-8CB5-16DD02643B1A}"/>
              </a:ext>
            </a:extLst>
          </p:cNvPr>
          <p:cNvSpPr txBox="1">
            <a:spLocks/>
          </p:cNvSpPr>
          <p:nvPr/>
        </p:nvSpPr>
        <p:spPr>
          <a:xfrm>
            <a:off x="9329427" y="4655516"/>
            <a:ext cx="2325187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运行脚本部署集群</a:t>
            </a:r>
            <a:br>
              <a:rPr lang="en-US" sz="2000" b="1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编写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运行脚本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开始集群部署</a:t>
            </a:r>
            <a:r>
              <a:rPr lang="en-US" sz="1600" b="1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16" name="图形 15" descr="Web 设计">
            <a:extLst>
              <a:ext uri="{FF2B5EF4-FFF2-40B4-BE49-F238E27FC236}">
                <a16:creationId xmlns:a16="http://schemas.microsoft.com/office/drawing/2014/main" id="{F7FAA371-E9CA-BE49-BF08-C184C57BD7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4669" y="2743270"/>
            <a:ext cx="914400" cy="914400"/>
          </a:xfrm>
          <a:prstGeom prst="rect">
            <a:avLst/>
          </a:prstGeom>
        </p:spPr>
      </p:pic>
      <p:pic>
        <p:nvPicPr>
          <p:cNvPr id="20" name="图形 19" descr="钥匙">
            <a:extLst>
              <a:ext uri="{FF2B5EF4-FFF2-40B4-BE49-F238E27FC236}">
                <a16:creationId xmlns:a16="http://schemas.microsoft.com/office/drawing/2014/main" id="{ADA9009D-9888-444E-B49D-FDD750C5E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6226" y="2701925"/>
            <a:ext cx="914400" cy="914400"/>
          </a:xfrm>
          <a:prstGeom prst="rect">
            <a:avLst/>
          </a:prstGeom>
        </p:spPr>
      </p:pic>
      <p:pic>
        <p:nvPicPr>
          <p:cNvPr id="22" name="图形 21" descr="框">
            <a:extLst>
              <a:ext uri="{FF2B5EF4-FFF2-40B4-BE49-F238E27FC236}">
                <a16:creationId xmlns:a16="http://schemas.microsoft.com/office/drawing/2014/main" id="{A4882B01-DF03-F04D-A736-27EB18B35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96074" y="2701925"/>
            <a:ext cx="914400" cy="914400"/>
          </a:xfrm>
          <a:prstGeom prst="rect">
            <a:avLst/>
          </a:prstGeom>
        </p:spPr>
      </p:pic>
      <p:pic>
        <p:nvPicPr>
          <p:cNvPr id="24" name="图形 23" descr="打开文件夹">
            <a:extLst>
              <a:ext uri="{FF2B5EF4-FFF2-40B4-BE49-F238E27FC236}">
                <a16:creationId xmlns:a16="http://schemas.microsoft.com/office/drawing/2014/main" id="{E912CB0F-D390-F54B-9B99-8615D4A895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34821" y="2718324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12397D-E7AC-FD4B-913A-274F6356B98C}"/>
              </a:ext>
            </a:extLst>
          </p:cNvPr>
          <p:cNvSpPr txBox="1">
            <a:spLocks/>
          </p:cNvSpPr>
          <p:nvPr/>
        </p:nvSpPr>
        <p:spPr>
          <a:xfrm>
            <a:off x="3793345" y="4545002"/>
            <a:ext cx="2275990" cy="167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配置基本环境</a:t>
            </a:r>
            <a:br>
              <a:rPr lang="en-US" sz="2000" b="1" dirty="0">
                <a:solidFill>
                  <a:schemeClr val="bg1">
                    <a:lumMod val="75000"/>
                  </a:schemeClr>
                </a:solidFill>
              </a:rPr>
            </a:b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定义域名解析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配置</a:t>
            </a:r>
            <a:r>
              <a:rPr lang="en-US" altLang="zh-CN" sz="1600" b="1" dirty="0">
                <a:solidFill>
                  <a:schemeClr val="tx1"/>
                </a:solidFill>
              </a:rPr>
              <a:t>SSH</a:t>
            </a:r>
            <a:r>
              <a:rPr lang="zh-CN" altLang="en-US" sz="1600" b="1" dirty="0">
                <a:solidFill>
                  <a:schemeClr val="tx1"/>
                </a:solidFill>
              </a:rPr>
              <a:t>秘钥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修改主配置文件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定义主机清单文件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1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B1A7EB-B3AA-5B40-B309-42434C550D2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B6938B-6D8F-184E-8655-C0653B7E3109}"/>
              </a:ext>
            </a:extLst>
          </p:cNvPr>
          <p:cNvSpPr/>
          <p:nvPr/>
        </p:nvSpPr>
        <p:spPr>
          <a:xfrm>
            <a:off x="361948" y="799864"/>
            <a:ext cx="7100021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ansible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部署本项目集群流程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BBDC28-4517-C642-9F1E-CBD453420C9E}"/>
              </a:ext>
            </a:extLst>
          </p:cNvPr>
          <p:cNvSpPr txBox="1"/>
          <p:nvPr/>
        </p:nvSpPr>
        <p:spPr>
          <a:xfrm>
            <a:off x="361948" y="1721470"/>
            <a:ext cx="121348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准备工作：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选择一台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proxy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服务器作控制端，部署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ansible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工具，生成秘钥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受控集群配置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及主机名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	</a:t>
            </a: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修改配置，定义主机清单，分发秘钥检查与受控集群连接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实现方式：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编写脚本部署集群基础环境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针对不同服务集群部署软件（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Nginx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MariaDB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Keepalived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以剧本形式，将修改好的应用主配置文件分发到集群（采用将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/roles/template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文件中写好的配置覆盖到目标主机配置文件所在路径的方式，部分内容运用变量）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针对不同服务集群配置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selinux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、防火墙、各服务启动项等内容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整合零散剧本按照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roles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规则存放好，执行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roles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部署集群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打包压缩完备的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roles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，应用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工具上传至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服务器，以作备份及后续升级扩容使用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50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BEBDF8-AA2F-8D40-8145-FCF20EAAA7EE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0F0E7C-50EF-E54F-B7D1-111120B816A7}"/>
              </a:ext>
            </a:extLst>
          </p:cNvPr>
          <p:cNvSpPr/>
          <p:nvPr/>
        </p:nvSpPr>
        <p:spPr>
          <a:xfrm>
            <a:off x="361950" y="833835"/>
            <a:ext cx="3005951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调度器集群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32B35A9-1968-4B39-9968-291E84416041}"/>
              </a:ext>
            </a:extLst>
          </p:cNvPr>
          <p:cNvGrpSpPr/>
          <p:nvPr/>
        </p:nvGrpSpPr>
        <p:grpSpPr>
          <a:xfrm>
            <a:off x="1623842" y="2437989"/>
            <a:ext cx="8185881" cy="3829858"/>
            <a:chOff x="792946" y="2176165"/>
            <a:chExt cx="8185881" cy="252906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1379435-24B0-43C0-86E5-DB249924444B}"/>
                </a:ext>
              </a:extLst>
            </p:cNvPr>
            <p:cNvGrpSpPr/>
            <p:nvPr/>
          </p:nvGrpSpPr>
          <p:grpSpPr>
            <a:xfrm>
              <a:off x="792946" y="2176165"/>
              <a:ext cx="8185881" cy="2529064"/>
              <a:chOff x="792946" y="2176165"/>
              <a:chExt cx="8185881" cy="252906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D64F68D-46CC-4FAC-8521-EE5B7C6538E8}"/>
                  </a:ext>
                </a:extLst>
              </p:cNvPr>
              <p:cNvGrpSpPr/>
              <p:nvPr/>
            </p:nvGrpSpPr>
            <p:grpSpPr>
              <a:xfrm>
                <a:off x="792946" y="2176165"/>
                <a:ext cx="8185881" cy="2529064"/>
                <a:chOff x="720938" y="2105552"/>
                <a:chExt cx="8185881" cy="2529064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00081290-CCE5-4A04-86EE-3DE45D42216E}"/>
                    </a:ext>
                  </a:extLst>
                </p:cNvPr>
                <p:cNvSpPr/>
                <p:nvPr/>
              </p:nvSpPr>
              <p:spPr>
                <a:xfrm>
                  <a:off x="745006" y="2105552"/>
                  <a:ext cx="1938607" cy="551895"/>
                </a:xfrm>
                <a:custGeom>
                  <a:avLst/>
                  <a:gdLst>
                    <a:gd name="connsiteX0" fmla="*/ 0 w 1938607"/>
                    <a:gd name="connsiteY0" fmla="*/ 120960 h 1209600"/>
                    <a:gd name="connsiteX1" fmla="*/ 120960 w 1938607"/>
                    <a:gd name="connsiteY1" fmla="*/ 0 h 1209600"/>
                    <a:gd name="connsiteX2" fmla="*/ 1817647 w 1938607"/>
                    <a:gd name="connsiteY2" fmla="*/ 0 h 1209600"/>
                    <a:gd name="connsiteX3" fmla="*/ 1938607 w 1938607"/>
                    <a:gd name="connsiteY3" fmla="*/ 120960 h 1209600"/>
                    <a:gd name="connsiteX4" fmla="*/ 1938607 w 1938607"/>
                    <a:gd name="connsiteY4" fmla="*/ 1088640 h 1209600"/>
                    <a:gd name="connsiteX5" fmla="*/ 1817647 w 1938607"/>
                    <a:gd name="connsiteY5" fmla="*/ 1209600 h 1209600"/>
                    <a:gd name="connsiteX6" fmla="*/ 120960 w 1938607"/>
                    <a:gd name="connsiteY6" fmla="*/ 1209600 h 1209600"/>
                    <a:gd name="connsiteX7" fmla="*/ 0 w 1938607"/>
                    <a:gd name="connsiteY7" fmla="*/ 1088640 h 1209600"/>
                    <a:gd name="connsiteX8" fmla="*/ 0 w 1938607"/>
                    <a:gd name="connsiteY8" fmla="*/ 120960 h 12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38607" h="1209600">
                      <a:moveTo>
                        <a:pt x="0" y="120960"/>
                      </a:moveTo>
                      <a:cubicBezTo>
                        <a:pt x="0" y="54156"/>
                        <a:pt x="54156" y="0"/>
                        <a:pt x="120960" y="0"/>
                      </a:cubicBezTo>
                      <a:lnTo>
                        <a:pt x="1817647" y="0"/>
                      </a:lnTo>
                      <a:cubicBezTo>
                        <a:pt x="1884451" y="0"/>
                        <a:pt x="1938607" y="54156"/>
                        <a:pt x="1938607" y="120960"/>
                      </a:cubicBezTo>
                      <a:lnTo>
                        <a:pt x="1938607" y="1088640"/>
                      </a:lnTo>
                      <a:cubicBezTo>
                        <a:pt x="1938607" y="1155444"/>
                        <a:pt x="1884451" y="1209600"/>
                        <a:pt x="1817647" y="1209600"/>
                      </a:cubicBezTo>
                      <a:lnTo>
                        <a:pt x="120960" y="1209600"/>
                      </a:lnTo>
                      <a:cubicBezTo>
                        <a:pt x="54156" y="1209600"/>
                        <a:pt x="0" y="1155444"/>
                        <a:pt x="0" y="1088640"/>
                      </a:cubicBezTo>
                      <a:lnTo>
                        <a:pt x="0" y="12096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9136" tIns="199136" rIns="199136" bIns="540838" numCol="1" spcCol="1270" anchor="t" anchorCtr="0">
                  <a:noAutofit/>
                </a:bodyPr>
                <a:lstStyle/>
                <a:p>
                  <a:pPr marL="0" lvl="0" indent="0"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zh-CN" altLang="en-US" sz="2800" kern="1200" dirty="0"/>
                    <a:t>客户端</a:t>
                  </a:r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56B81A0D-1A6D-4B23-9883-2FEF4E9815EF}"/>
                    </a:ext>
                  </a:extLst>
                </p:cNvPr>
                <p:cNvSpPr/>
                <p:nvPr/>
              </p:nvSpPr>
              <p:spPr>
                <a:xfrm>
                  <a:off x="720938" y="4024891"/>
                  <a:ext cx="8165596" cy="609725"/>
                </a:xfrm>
                <a:custGeom>
                  <a:avLst/>
                  <a:gdLst>
                    <a:gd name="connsiteX0" fmla="*/ 0 w 1938607"/>
                    <a:gd name="connsiteY0" fmla="*/ 161280 h 1612800"/>
                    <a:gd name="connsiteX1" fmla="*/ 161280 w 1938607"/>
                    <a:gd name="connsiteY1" fmla="*/ 0 h 1612800"/>
                    <a:gd name="connsiteX2" fmla="*/ 1777327 w 1938607"/>
                    <a:gd name="connsiteY2" fmla="*/ 0 h 1612800"/>
                    <a:gd name="connsiteX3" fmla="*/ 1938607 w 1938607"/>
                    <a:gd name="connsiteY3" fmla="*/ 161280 h 1612800"/>
                    <a:gd name="connsiteX4" fmla="*/ 1938607 w 1938607"/>
                    <a:gd name="connsiteY4" fmla="*/ 1451520 h 1612800"/>
                    <a:gd name="connsiteX5" fmla="*/ 1777327 w 1938607"/>
                    <a:gd name="connsiteY5" fmla="*/ 1612800 h 1612800"/>
                    <a:gd name="connsiteX6" fmla="*/ 161280 w 1938607"/>
                    <a:gd name="connsiteY6" fmla="*/ 1612800 h 1612800"/>
                    <a:gd name="connsiteX7" fmla="*/ 0 w 1938607"/>
                    <a:gd name="connsiteY7" fmla="*/ 1451520 h 1612800"/>
                    <a:gd name="connsiteX8" fmla="*/ 0 w 1938607"/>
                    <a:gd name="connsiteY8" fmla="*/ 161280 h 1612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38607" h="1612800">
                      <a:moveTo>
                        <a:pt x="0" y="161280"/>
                      </a:moveTo>
                      <a:cubicBezTo>
                        <a:pt x="0" y="72208"/>
                        <a:pt x="72208" y="0"/>
                        <a:pt x="161280" y="0"/>
                      </a:cubicBezTo>
                      <a:lnTo>
                        <a:pt x="1777327" y="0"/>
                      </a:lnTo>
                      <a:cubicBezTo>
                        <a:pt x="1866399" y="0"/>
                        <a:pt x="1938607" y="72208"/>
                        <a:pt x="1938607" y="161280"/>
                      </a:cubicBezTo>
                      <a:lnTo>
                        <a:pt x="1938607" y="1451520"/>
                      </a:lnTo>
                      <a:cubicBezTo>
                        <a:pt x="1938607" y="1540592"/>
                        <a:pt x="1866399" y="1612800"/>
                        <a:pt x="1777327" y="1612800"/>
                      </a:cubicBezTo>
                      <a:lnTo>
                        <a:pt x="161280" y="1612800"/>
                      </a:lnTo>
                      <a:cubicBezTo>
                        <a:pt x="72208" y="1612800"/>
                        <a:pt x="0" y="1540592"/>
                        <a:pt x="0" y="1451520"/>
                      </a:cubicBezTo>
                      <a:lnTo>
                        <a:pt x="0" y="1612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46373" tIns="246373" rIns="246373" bIns="246373" numCol="1" spcCol="1270" anchor="t" anchorCtr="0">
                  <a:noAutofit/>
                </a:bodyPr>
                <a:lstStyle/>
                <a:p>
                  <a:pPr marL="0" lvl="1"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zh-CN" altLang="en-US" sz="2000" kern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调度器</a:t>
                  </a:r>
                  <a:endParaRPr lang="en-US" altLang="zh-CN" sz="20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0" lvl="1"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避免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服务器真实地址暴露、降低</a:t>
                  </a: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web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服务器负载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7E5FA42E-C2A1-427C-BF76-6069DA4719DE}"/>
                    </a:ext>
                  </a:extLst>
                </p:cNvPr>
                <p:cNvSpPr/>
                <p:nvPr/>
              </p:nvSpPr>
              <p:spPr>
                <a:xfrm>
                  <a:off x="2957308" y="2229987"/>
                  <a:ext cx="623038" cy="310754"/>
                </a:xfrm>
                <a:custGeom>
                  <a:avLst/>
                  <a:gdLst>
                    <a:gd name="connsiteX0" fmla="*/ 0 w 623038"/>
                    <a:gd name="connsiteY0" fmla="*/ 96531 h 482657"/>
                    <a:gd name="connsiteX1" fmla="*/ 381710 w 623038"/>
                    <a:gd name="connsiteY1" fmla="*/ 96531 h 482657"/>
                    <a:gd name="connsiteX2" fmla="*/ 381710 w 623038"/>
                    <a:gd name="connsiteY2" fmla="*/ 0 h 482657"/>
                    <a:gd name="connsiteX3" fmla="*/ 623038 w 623038"/>
                    <a:gd name="connsiteY3" fmla="*/ 241329 h 482657"/>
                    <a:gd name="connsiteX4" fmla="*/ 381710 w 623038"/>
                    <a:gd name="connsiteY4" fmla="*/ 482657 h 482657"/>
                    <a:gd name="connsiteX5" fmla="*/ 381710 w 623038"/>
                    <a:gd name="connsiteY5" fmla="*/ 386126 h 482657"/>
                    <a:gd name="connsiteX6" fmla="*/ 0 w 623038"/>
                    <a:gd name="connsiteY6" fmla="*/ 386126 h 482657"/>
                    <a:gd name="connsiteX7" fmla="*/ 0 w 623038"/>
                    <a:gd name="connsiteY7" fmla="*/ 96531 h 482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3038" h="482657">
                      <a:moveTo>
                        <a:pt x="0" y="96531"/>
                      </a:moveTo>
                      <a:lnTo>
                        <a:pt x="381710" y="96531"/>
                      </a:lnTo>
                      <a:lnTo>
                        <a:pt x="381710" y="0"/>
                      </a:lnTo>
                      <a:lnTo>
                        <a:pt x="623038" y="241329"/>
                      </a:lnTo>
                      <a:lnTo>
                        <a:pt x="381710" y="482657"/>
                      </a:lnTo>
                      <a:lnTo>
                        <a:pt x="381710" y="386126"/>
                      </a:lnTo>
                      <a:lnTo>
                        <a:pt x="0" y="386126"/>
                      </a:lnTo>
                      <a:lnTo>
                        <a:pt x="0" y="9653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96531" rIns="144797" bIns="96531" numCol="1" spcCol="1270" anchor="ctr" anchorCtr="0">
                  <a:noAutofit/>
                </a:bodyPr>
                <a:lstStyle/>
                <a:p>
                  <a:pPr marL="0" lvl="0" indent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zh-CN" altLang="en-US" sz="1800" kern="1200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F1250611-61A5-40A3-848A-8320A2153128}"/>
                    </a:ext>
                  </a:extLst>
                </p:cNvPr>
                <p:cNvSpPr/>
                <p:nvPr/>
              </p:nvSpPr>
              <p:spPr>
                <a:xfrm>
                  <a:off x="3876461" y="2105552"/>
                  <a:ext cx="1938607" cy="551895"/>
                </a:xfrm>
                <a:custGeom>
                  <a:avLst/>
                  <a:gdLst>
                    <a:gd name="connsiteX0" fmla="*/ 0 w 1938607"/>
                    <a:gd name="connsiteY0" fmla="*/ 120960 h 1209600"/>
                    <a:gd name="connsiteX1" fmla="*/ 120960 w 1938607"/>
                    <a:gd name="connsiteY1" fmla="*/ 0 h 1209600"/>
                    <a:gd name="connsiteX2" fmla="*/ 1817647 w 1938607"/>
                    <a:gd name="connsiteY2" fmla="*/ 0 h 1209600"/>
                    <a:gd name="connsiteX3" fmla="*/ 1938607 w 1938607"/>
                    <a:gd name="connsiteY3" fmla="*/ 120960 h 1209600"/>
                    <a:gd name="connsiteX4" fmla="*/ 1938607 w 1938607"/>
                    <a:gd name="connsiteY4" fmla="*/ 1088640 h 1209600"/>
                    <a:gd name="connsiteX5" fmla="*/ 1817647 w 1938607"/>
                    <a:gd name="connsiteY5" fmla="*/ 1209600 h 1209600"/>
                    <a:gd name="connsiteX6" fmla="*/ 120960 w 1938607"/>
                    <a:gd name="connsiteY6" fmla="*/ 1209600 h 1209600"/>
                    <a:gd name="connsiteX7" fmla="*/ 0 w 1938607"/>
                    <a:gd name="connsiteY7" fmla="*/ 1088640 h 1209600"/>
                    <a:gd name="connsiteX8" fmla="*/ 0 w 1938607"/>
                    <a:gd name="connsiteY8" fmla="*/ 120960 h 12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38607" h="1209600">
                      <a:moveTo>
                        <a:pt x="0" y="120960"/>
                      </a:moveTo>
                      <a:cubicBezTo>
                        <a:pt x="0" y="54156"/>
                        <a:pt x="54156" y="0"/>
                        <a:pt x="120960" y="0"/>
                      </a:cubicBezTo>
                      <a:lnTo>
                        <a:pt x="1817647" y="0"/>
                      </a:lnTo>
                      <a:cubicBezTo>
                        <a:pt x="1884451" y="0"/>
                        <a:pt x="1938607" y="54156"/>
                        <a:pt x="1938607" y="120960"/>
                      </a:cubicBezTo>
                      <a:lnTo>
                        <a:pt x="1938607" y="1088640"/>
                      </a:lnTo>
                      <a:cubicBezTo>
                        <a:pt x="1938607" y="1155444"/>
                        <a:pt x="1884451" y="1209600"/>
                        <a:pt x="1817647" y="1209600"/>
                      </a:cubicBezTo>
                      <a:lnTo>
                        <a:pt x="120960" y="1209600"/>
                      </a:lnTo>
                      <a:cubicBezTo>
                        <a:pt x="54156" y="1209600"/>
                        <a:pt x="0" y="1155444"/>
                        <a:pt x="0" y="1088640"/>
                      </a:cubicBezTo>
                      <a:lnTo>
                        <a:pt x="0" y="12096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9136" tIns="199136" rIns="199136" bIns="540838" numCol="1" spcCol="1270" anchor="t" anchorCtr="0">
                  <a:noAutofit/>
                </a:bodyPr>
                <a:lstStyle/>
                <a:p>
                  <a:pPr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800" dirty="0"/>
                    <a:t>调度器</a:t>
                  </a:r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CAD7140B-3C95-4AD1-830E-9BAACC69E729}"/>
                    </a:ext>
                  </a:extLst>
                </p:cNvPr>
                <p:cNvSpPr/>
                <p:nvPr/>
              </p:nvSpPr>
              <p:spPr>
                <a:xfrm>
                  <a:off x="6968212" y="2105552"/>
                  <a:ext cx="1938607" cy="551895"/>
                </a:xfrm>
                <a:custGeom>
                  <a:avLst/>
                  <a:gdLst>
                    <a:gd name="connsiteX0" fmla="*/ 0 w 1938607"/>
                    <a:gd name="connsiteY0" fmla="*/ 120960 h 1209600"/>
                    <a:gd name="connsiteX1" fmla="*/ 120960 w 1938607"/>
                    <a:gd name="connsiteY1" fmla="*/ 0 h 1209600"/>
                    <a:gd name="connsiteX2" fmla="*/ 1817647 w 1938607"/>
                    <a:gd name="connsiteY2" fmla="*/ 0 h 1209600"/>
                    <a:gd name="connsiteX3" fmla="*/ 1938607 w 1938607"/>
                    <a:gd name="connsiteY3" fmla="*/ 120960 h 1209600"/>
                    <a:gd name="connsiteX4" fmla="*/ 1938607 w 1938607"/>
                    <a:gd name="connsiteY4" fmla="*/ 1088640 h 1209600"/>
                    <a:gd name="connsiteX5" fmla="*/ 1817647 w 1938607"/>
                    <a:gd name="connsiteY5" fmla="*/ 1209600 h 1209600"/>
                    <a:gd name="connsiteX6" fmla="*/ 120960 w 1938607"/>
                    <a:gd name="connsiteY6" fmla="*/ 1209600 h 1209600"/>
                    <a:gd name="connsiteX7" fmla="*/ 0 w 1938607"/>
                    <a:gd name="connsiteY7" fmla="*/ 1088640 h 1209600"/>
                    <a:gd name="connsiteX8" fmla="*/ 0 w 1938607"/>
                    <a:gd name="connsiteY8" fmla="*/ 120960 h 12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38607" h="1209600">
                      <a:moveTo>
                        <a:pt x="0" y="120960"/>
                      </a:moveTo>
                      <a:cubicBezTo>
                        <a:pt x="0" y="54156"/>
                        <a:pt x="54156" y="0"/>
                        <a:pt x="120960" y="0"/>
                      </a:cubicBezTo>
                      <a:lnTo>
                        <a:pt x="1817647" y="0"/>
                      </a:lnTo>
                      <a:cubicBezTo>
                        <a:pt x="1884451" y="0"/>
                        <a:pt x="1938607" y="54156"/>
                        <a:pt x="1938607" y="120960"/>
                      </a:cubicBezTo>
                      <a:lnTo>
                        <a:pt x="1938607" y="1088640"/>
                      </a:lnTo>
                      <a:cubicBezTo>
                        <a:pt x="1938607" y="1155444"/>
                        <a:pt x="1884451" y="1209600"/>
                        <a:pt x="1817647" y="1209600"/>
                      </a:cubicBezTo>
                      <a:lnTo>
                        <a:pt x="120960" y="1209600"/>
                      </a:lnTo>
                      <a:cubicBezTo>
                        <a:pt x="54156" y="1209600"/>
                        <a:pt x="0" y="1155444"/>
                        <a:pt x="0" y="1088640"/>
                      </a:cubicBezTo>
                      <a:lnTo>
                        <a:pt x="0" y="12096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46000">
                      <a:schemeClr val="accent6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9136" tIns="199136" rIns="199136" bIns="540838" numCol="1" spcCol="1270" anchor="t" anchorCtr="0">
                  <a:noAutofit/>
                </a:bodyPr>
                <a:lstStyle/>
                <a:p>
                  <a:pPr algn="ctr" defTabSz="1244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2800" dirty="0"/>
                    <a:t>服务器</a:t>
                  </a:r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EC83E2E-799C-4D9B-9410-7092D80B296B}"/>
                  </a:ext>
                </a:extLst>
              </p:cNvPr>
              <p:cNvSpPr txBox="1"/>
              <p:nvPr/>
            </p:nvSpPr>
            <p:spPr>
              <a:xfrm>
                <a:off x="2789394" y="268397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发送请求</a:t>
                </a: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D4E79CC-1CA0-4034-A261-B6D44622B5F0}"/>
                </a:ext>
              </a:extLst>
            </p:cNvPr>
            <p:cNvSpPr txBox="1"/>
            <p:nvPr/>
          </p:nvSpPr>
          <p:spPr>
            <a:xfrm>
              <a:off x="5932224" y="268044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转发请求</a:t>
              </a:r>
            </a:p>
          </p:txBody>
        </p:sp>
      </p:grp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FE96B79-89BE-405D-B501-E0AF631AA1CA}"/>
              </a:ext>
            </a:extLst>
          </p:cNvPr>
          <p:cNvSpPr/>
          <p:nvPr/>
        </p:nvSpPr>
        <p:spPr>
          <a:xfrm>
            <a:off x="6983025" y="2626426"/>
            <a:ext cx="623038" cy="470587"/>
          </a:xfrm>
          <a:custGeom>
            <a:avLst/>
            <a:gdLst>
              <a:gd name="connsiteX0" fmla="*/ 0 w 623038"/>
              <a:gd name="connsiteY0" fmla="*/ 96531 h 482657"/>
              <a:gd name="connsiteX1" fmla="*/ 381710 w 623038"/>
              <a:gd name="connsiteY1" fmla="*/ 96531 h 482657"/>
              <a:gd name="connsiteX2" fmla="*/ 381710 w 623038"/>
              <a:gd name="connsiteY2" fmla="*/ 0 h 482657"/>
              <a:gd name="connsiteX3" fmla="*/ 623038 w 623038"/>
              <a:gd name="connsiteY3" fmla="*/ 241329 h 482657"/>
              <a:gd name="connsiteX4" fmla="*/ 381710 w 623038"/>
              <a:gd name="connsiteY4" fmla="*/ 482657 h 482657"/>
              <a:gd name="connsiteX5" fmla="*/ 381710 w 623038"/>
              <a:gd name="connsiteY5" fmla="*/ 386126 h 482657"/>
              <a:gd name="connsiteX6" fmla="*/ 0 w 623038"/>
              <a:gd name="connsiteY6" fmla="*/ 386126 h 482657"/>
              <a:gd name="connsiteX7" fmla="*/ 0 w 623038"/>
              <a:gd name="connsiteY7" fmla="*/ 96531 h 48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038" h="482657">
                <a:moveTo>
                  <a:pt x="0" y="96531"/>
                </a:moveTo>
                <a:lnTo>
                  <a:pt x="381710" y="96531"/>
                </a:lnTo>
                <a:lnTo>
                  <a:pt x="381710" y="0"/>
                </a:lnTo>
                <a:lnTo>
                  <a:pt x="623038" y="241329"/>
                </a:lnTo>
                <a:lnTo>
                  <a:pt x="381710" y="482657"/>
                </a:lnTo>
                <a:lnTo>
                  <a:pt x="381710" y="386126"/>
                </a:lnTo>
                <a:lnTo>
                  <a:pt x="0" y="386126"/>
                </a:lnTo>
                <a:lnTo>
                  <a:pt x="0" y="9653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6531" rIns="144797" bIns="9653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1800" kern="1200"/>
          </a:p>
        </p:txBody>
      </p:sp>
      <p:sp>
        <p:nvSpPr>
          <p:cNvPr id="26" name="箭头: 上弧形 25">
            <a:extLst>
              <a:ext uri="{FF2B5EF4-FFF2-40B4-BE49-F238E27FC236}">
                <a16:creationId xmlns:a16="http://schemas.microsoft.com/office/drawing/2014/main" id="{40068A05-993C-4FD1-8135-B5495CB12AE7}"/>
              </a:ext>
            </a:extLst>
          </p:cNvPr>
          <p:cNvSpPr/>
          <p:nvPr/>
        </p:nvSpPr>
        <p:spPr>
          <a:xfrm rot="10800000">
            <a:off x="2618334" y="3396895"/>
            <a:ext cx="6260668" cy="981525"/>
          </a:xfrm>
          <a:prstGeom prst="curvedDown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8000">
                <a:schemeClr val="accent6">
                  <a:lumMod val="95000"/>
                  <a:lumOff val="5000"/>
                </a:schemeClr>
              </a:gs>
              <a:gs pos="51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0E855C7-4D37-47BE-919E-7863D908999C}"/>
              </a:ext>
            </a:extLst>
          </p:cNvPr>
          <p:cNvSpPr txBox="1"/>
          <p:nvPr/>
        </p:nvSpPr>
        <p:spPr>
          <a:xfrm>
            <a:off x="5223842" y="3211833"/>
            <a:ext cx="123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回复请求</a:t>
            </a:r>
          </a:p>
        </p:txBody>
      </p:sp>
    </p:spTree>
    <p:extLst>
      <p:ext uri="{BB962C8B-B14F-4D97-AF65-F5344CB8AC3E}">
        <p14:creationId xmlns:p14="http://schemas.microsoft.com/office/powerpoint/2010/main" val="229130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3458-23DB-4442-A6F5-0653909646C4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FF7A7C-1951-4829-BF15-027707D89EBB}"/>
              </a:ext>
            </a:extLst>
          </p:cNvPr>
          <p:cNvSpPr/>
          <p:nvPr/>
        </p:nvSpPr>
        <p:spPr>
          <a:xfrm>
            <a:off x="361950" y="819180"/>
            <a:ext cx="4134466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调度器工具选择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6545E03-656B-485D-A4A1-3DD87C18EAFB}"/>
              </a:ext>
            </a:extLst>
          </p:cNvPr>
          <p:cNvSpPr/>
          <p:nvPr/>
        </p:nvSpPr>
        <p:spPr>
          <a:xfrm>
            <a:off x="4594247" y="4430131"/>
            <a:ext cx="2664296" cy="2210530"/>
          </a:xfrm>
          <a:custGeom>
            <a:avLst/>
            <a:gdLst>
              <a:gd name="connsiteX0" fmla="*/ 0 w 1938607"/>
              <a:gd name="connsiteY0" fmla="*/ 161280 h 1612800"/>
              <a:gd name="connsiteX1" fmla="*/ 161280 w 1938607"/>
              <a:gd name="connsiteY1" fmla="*/ 0 h 1612800"/>
              <a:gd name="connsiteX2" fmla="*/ 1777327 w 1938607"/>
              <a:gd name="connsiteY2" fmla="*/ 0 h 1612800"/>
              <a:gd name="connsiteX3" fmla="*/ 1938607 w 1938607"/>
              <a:gd name="connsiteY3" fmla="*/ 161280 h 1612800"/>
              <a:gd name="connsiteX4" fmla="*/ 1938607 w 1938607"/>
              <a:gd name="connsiteY4" fmla="*/ 1451520 h 1612800"/>
              <a:gd name="connsiteX5" fmla="*/ 1777327 w 1938607"/>
              <a:gd name="connsiteY5" fmla="*/ 1612800 h 1612800"/>
              <a:gd name="connsiteX6" fmla="*/ 161280 w 1938607"/>
              <a:gd name="connsiteY6" fmla="*/ 1612800 h 1612800"/>
              <a:gd name="connsiteX7" fmla="*/ 0 w 1938607"/>
              <a:gd name="connsiteY7" fmla="*/ 1451520 h 1612800"/>
              <a:gd name="connsiteX8" fmla="*/ 0 w 1938607"/>
              <a:gd name="connsiteY8" fmla="*/ 161280 h 16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8607" h="1612800">
                <a:moveTo>
                  <a:pt x="0" y="161280"/>
                </a:moveTo>
                <a:cubicBezTo>
                  <a:pt x="0" y="72208"/>
                  <a:pt x="72208" y="0"/>
                  <a:pt x="161280" y="0"/>
                </a:cubicBezTo>
                <a:lnTo>
                  <a:pt x="1777327" y="0"/>
                </a:lnTo>
                <a:cubicBezTo>
                  <a:pt x="1866399" y="0"/>
                  <a:pt x="1938607" y="72208"/>
                  <a:pt x="1938607" y="161280"/>
                </a:cubicBezTo>
                <a:lnTo>
                  <a:pt x="1938607" y="1451520"/>
                </a:lnTo>
                <a:cubicBezTo>
                  <a:pt x="1938607" y="1540592"/>
                  <a:pt x="1866399" y="1612800"/>
                  <a:pt x="1777327" y="1612800"/>
                </a:cubicBezTo>
                <a:lnTo>
                  <a:pt x="161280" y="1612800"/>
                </a:lnTo>
                <a:cubicBezTo>
                  <a:pt x="72208" y="1612800"/>
                  <a:pt x="0" y="1540592"/>
                  <a:pt x="0" y="1451520"/>
                </a:cubicBezTo>
                <a:lnTo>
                  <a:pt x="0" y="16128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373" tIns="246373" rIns="246373" bIns="246373" numCol="1" spcCol="1270" anchor="t" anchorCtr="0">
            <a:noAutofit/>
          </a:bodyPr>
          <a:lstStyle/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分离动态静态页面高负载处理能力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无健康检查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A381008-6560-40BB-A292-60D651B3F4AD}"/>
              </a:ext>
            </a:extLst>
          </p:cNvPr>
          <p:cNvSpPr/>
          <p:nvPr/>
        </p:nvSpPr>
        <p:spPr>
          <a:xfrm>
            <a:off x="1692627" y="4430131"/>
            <a:ext cx="2664296" cy="2210530"/>
          </a:xfrm>
          <a:custGeom>
            <a:avLst/>
            <a:gdLst>
              <a:gd name="connsiteX0" fmla="*/ 0 w 1938607"/>
              <a:gd name="connsiteY0" fmla="*/ 161280 h 1612800"/>
              <a:gd name="connsiteX1" fmla="*/ 161280 w 1938607"/>
              <a:gd name="connsiteY1" fmla="*/ 0 h 1612800"/>
              <a:gd name="connsiteX2" fmla="*/ 1777327 w 1938607"/>
              <a:gd name="connsiteY2" fmla="*/ 0 h 1612800"/>
              <a:gd name="connsiteX3" fmla="*/ 1938607 w 1938607"/>
              <a:gd name="connsiteY3" fmla="*/ 161280 h 1612800"/>
              <a:gd name="connsiteX4" fmla="*/ 1938607 w 1938607"/>
              <a:gd name="connsiteY4" fmla="*/ 1451520 h 1612800"/>
              <a:gd name="connsiteX5" fmla="*/ 1777327 w 1938607"/>
              <a:gd name="connsiteY5" fmla="*/ 1612800 h 1612800"/>
              <a:gd name="connsiteX6" fmla="*/ 161280 w 1938607"/>
              <a:gd name="connsiteY6" fmla="*/ 1612800 h 1612800"/>
              <a:gd name="connsiteX7" fmla="*/ 0 w 1938607"/>
              <a:gd name="connsiteY7" fmla="*/ 1451520 h 1612800"/>
              <a:gd name="connsiteX8" fmla="*/ 0 w 1938607"/>
              <a:gd name="connsiteY8" fmla="*/ 161280 h 16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8607" h="1612800">
                <a:moveTo>
                  <a:pt x="0" y="161280"/>
                </a:moveTo>
                <a:cubicBezTo>
                  <a:pt x="0" y="72208"/>
                  <a:pt x="72208" y="0"/>
                  <a:pt x="161280" y="0"/>
                </a:cubicBezTo>
                <a:lnTo>
                  <a:pt x="1777327" y="0"/>
                </a:lnTo>
                <a:cubicBezTo>
                  <a:pt x="1866399" y="0"/>
                  <a:pt x="1938607" y="72208"/>
                  <a:pt x="1938607" y="161280"/>
                </a:cubicBezTo>
                <a:lnTo>
                  <a:pt x="1938607" y="1451520"/>
                </a:lnTo>
                <a:cubicBezTo>
                  <a:pt x="1938607" y="1540592"/>
                  <a:pt x="1866399" y="1612800"/>
                  <a:pt x="1777327" y="1612800"/>
                </a:cubicBezTo>
                <a:lnTo>
                  <a:pt x="161280" y="1612800"/>
                </a:lnTo>
                <a:cubicBezTo>
                  <a:pt x="72208" y="1612800"/>
                  <a:pt x="0" y="1540592"/>
                  <a:pt x="0" y="1451520"/>
                </a:cubicBezTo>
                <a:lnTo>
                  <a:pt x="0" y="16128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373" tIns="246373" rIns="246373" bIns="246373" numCol="1" spcCol="1270" anchor="t" anchorCtr="0">
            <a:noAutofit/>
          </a:bodyPr>
          <a:lstStyle/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可伸缩的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B3CF8B1-1FC1-4BA7-B1AB-C59958400931}"/>
              </a:ext>
            </a:extLst>
          </p:cNvPr>
          <p:cNvGrpSpPr/>
          <p:nvPr/>
        </p:nvGrpSpPr>
        <p:grpSpPr>
          <a:xfrm>
            <a:off x="1316807" y="1888133"/>
            <a:ext cx="9452877" cy="1512313"/>
            <a:chOff x="1315731" y="2864368"/>
            <a:chExt cx="9452877" cy="151231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2A26739-AFA4-499C-86B7-20EF3808B368}"/>
                </a:ext>
              </a:extLst>
            </p:cNvPr>
            <p:cNvSpPr txBox="1"/>
            <p:nvPr/>
          </p:nvSpPr>
          <p:spPr>
            <a:xfrm>
              <a:off x="1315731" y="3409423"/>
              <a:ext cx="129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504F485-E1FD-4EC1-B43E-960D4A48A5C0}"/>
                </a:ext>
              </a:extLst>
            </p:cNvPr>
            <p:cNvSpPr txBox="1"/>
            <p:nvPr/>
          </p:nvSpPr>
          <p:spPr>
            <a:xfrm>
              <a:off x="9813751" y="3409423"/>
              <a:ext cx="95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</a:p>
          </p:txBody>
        </p:sp>
        <p:sp>
          <p:nvSpPr>
            <p:cNvPr id="53" name="Teardrop 16">
              <a:extLst>
                <a:ext uri="{FF2B5EF4-FFF2-40B4-BE49-F238E27FC236}">
                  <a16:creationId xmlns:a16="http://schemas.microsoft.com/office/drawing/2014/main" id="{A24000DF-3C9E-4C87-8FD7-C8208B383552}"/>
                </a:ext>
              </a:extLst>
            </p:cNvPr>
            <p:cNvSpPr/>
            <p:nvPr/>
          </p:nvSpPr>
          <p:spPr>
            <a:xfrm rot="13500000" flipH="1">
              <a:off x="2282862" y="2848646"/>
              <a:ext cx="1481675" cy="1513121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  <a:alpha val="96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17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Teardrop 16">
              <a:extLst>
                <a:ext uri="{FF2B5EF4-FFF2-40B4-BE49-F238E27FC236}">
                  <a16:creationId xmlns:a16="http://schemas.microsoft.com/office/drawing/2014/main" id="{B0FC13EB-EBA5-46CB-B923-FA470874627B}"/>
                </a:ext>
              </a:extLst>
            </p:cNvPr>
            <p:cNvSpPr/>
            <p:nvPr/>
          </p:nvSpPr>
          <p:spPr>
            <a:xfrm rot="13500000" flipH="1">
              <a:off x="5184482" y="2848645"/>
              <a:ext cx="1481675" cy="1513121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  <a:alpha val="96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17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7" name="Teardrop 16">
              <a:extLst>
                <a:ext uri="{FF2B5EF4-FFF2-40B4-BE49-F238E27FC236}">
                  <a16:creationId xmlns:a16="http://schemas.microsoft.com/office/drawing/2014/main" id="{69BCCD9A-0144-4DA5-8F01-5149FE9135CF}"/>
                </a:ext>
              </a:extLst>
            </p:cNvPr>
            <p:cNvSpPr/>
            <p:nvPr/>
          </p:nvSpPr>
          <p:spPr>
            <a:xfrm rot="13500000" flipH="1">
              <a:off x="8086103" y="2879283"/>
              <a:ext cx="1481675" cy="1513121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  <a:alpha val="96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17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F684350-CE01-411F-AAFE-C762B627E73D}"/>
                </a:ext>
              </a:extLst>
            </p:cNvPr>
            <p:cNvSpPr txBox="1"/>
            <p:nvPr/>
          </p:nvSpPr>
          <p:spPr>
            <a:xfrm>
              <a:off x="2724632" y="3451178"/>
              <a:ext cx="888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LVS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1736E35-078D-4C4C-9BAF-11F94EA10B37}"/>
                </a:ext>
              </a:extLst>
            </p:cNvPr>
            <p:cNvSpPr txBox="1"/>
            <p:nvPr/>
          </p:nvSpPr>
          <p:spPr>
            <a:xfrm>
              <a:off x="5385259" y="339484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Haproxy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A4265F5-E9D3-4485-BEA0-2D368CB176D5}"/>
                </a:ext>
              </a:extLst>
            </p:cNvPr>
            <p:cNvSpPr txBox="1"/>
            <p:nvPr/>
          </p:nvSpPr>
          <p:spPr>
            <a:xfrm>
              <a:off x="8457883" y="3409423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nginx</a:t>
              </a:r>
              <a:endParaRPr lang="zh-CN" altLang="en-US" dirty="0"/>
            </a:p>
          </p:txBody>
        </p:sp>
      </p:grp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E7DDE74B-3820-412D-9E07-B01767E77BD1}"/>
              </a:ext>
            </a:extLst>
          </p:cNvPr>
          <p:cNvSpPr/>
          <p:nvPr/>
        </p:nvSpPr>
        <p:spPr>
          <a:xfrm>
            <a:off x="7492992" y="4430131"/>
            <a:ext cx="2664296" cy="2210530"/>
          </a:xfrm>
          <a:custGeom>
            <a:avLst/>
            <a:gdLst>
              <a:gd name="connsiteX0" fmla="*/ 0 w 1938607"/>
              <a:gd name="connsiteY0" fmla="*/ 161280 h 1612800"/>
              <a:gd name="connsiteX1" fmla="*/ 161280 w 1938607"/>
              <a:gd name="connsiteY1" fmla="*/ 0 h 1612800"/>
              <a:gd name="connsiteX2" fmla="*/ 1777327 w 1938607"/>
              <a:gd name="connsiteY2" fmla="*/ 0 h 1612800"/>
              <a:gd name="connsiteX3" fmla="*/ 1938607 w 1938607"/>
              <a:gd name="connsiteY3" fmla="*/ 161280 h 1612800"/>
              <a:gd name="connsiteX4" fmla="*/ 1938607 w 1938607"/>
              <a:gd name="connsiteY4" fmla="*/ 1451520 h 1612800"/>
              <a:gd name="connsiteX5" fmla="*/ 1777327 w 1938607"/>
              <a:gd name="connsiteY5" fmla="*/ 1612800 h 1612800"/>
              <a:gd name="connsiteX6" fmla="*/ 161280 w 1938607"/>
              <a:gd name="connsiteY6" fmla="*/ 1612800 h 1612800"/>
              <a:gd name="connsiteX7" fmla="*/ 0 w 1938607"/>
              <a:gd name="connsiteY7" fmla="*/ 1451520 h 1612800"/>
              <a:gd name="connsiteX8" fmla="*/ 0 w 1938607"/>
              <a:gd name="connsiteY8" fmla="*/ 161280 h 16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8607" h="1612800">
                <a:moveTo>
                  <a:pt x="0" y="161280"/>
                </a:moveTo>
                <a:cubicBezTo>
                  <a:pt x="0" y="72208"/>
                  <a:pt x="72208" y="0"/>
                  <a:pt x="161280" y="0"/>
                </a:cubicBezTo>
                <a:lnTo>
                  <a:pt x="1777327" y="0"/>
                </a:lnTo>
                <a:cubicBezTo>
                  <a:pt x="1866399" y="0"/>
                  <a:pt x="1938607" y="72208"/>
                  <a:pt x="1938607" y="161280"/>
                </a:cubicBezTo>
                <a:lnTo>
                  <a:pt x="1938607" y="1451520"/>
                </a:lnTo>
                <a:cubicBezTo>
                  <a:pt x="1938607" y="1540592"/>
                  <a:pt x="1866399" y="1612800"/>
                  <a:pt x="1777327" y="1612800"/>
                </a:cubicBezTo>
                <a:lnTo>
                  <a:pt x="161280" y="1612800"/>
                </a:lnTo>
                <a:cubicBezTo>
                  <a:pt x="72208" y="1612800"/>
                  <a:pt x="0" y="1540592"/>
                  <a:pt x="0" y="1451520"/>
                </a:cubicBezTo>
                <a:lnTo>
                  <a:pt x="0" y="16128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6373" tIns="246373" rIns="246373" bIns="246373" numCol="1" spcCol="1270" anchor="t" anchorCtr="0">
            <a:noAutofit/>
          </a:bodyPr>
          <a:lstStyle/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地址重写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61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040856D3-798E-DD4C-A1FB-813035BC3272}"/>
              </a:ext>
            </a:extLst>
          </p:cNvPr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9885759" y="1539726"/>
            <a:ext cx="2565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集团简介</a:t>
            </a:r>
            <a:endParaRPr lang="zh-CN" altLang="en-US" dirty="0">
              <a:solidFill>
                <a:schemeClr val="bg2">
                  <a:lumMod val="10000"/>
                </a:scheme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127" name="Group 5"/>
          <p:cNvGrpSpPr>
            <a:grpSpLocks/>
          </p:cNvGrpSpPr>
          <p:nvPr/>
        </p:nvGrpSpPr>
        <p:grpSpPr bwMode="auto">
          <a:xfrm>
            <a:off x="8704807" y="1299221"/>
            <a:ext cx="817066" cy="817066"/>
            <a:chOff x="0" y="0"/>
            <a:chExt cx="366" cy="366"/>
          </a:xfrm>
        </p:grpSpPr>
        <p:sp>
          <p:nvSpPr>
            <p:cNvPr id="5153" name="Oval 6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4" name="Freeform 7"/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140 w 71"/>
                <a:gd name="T1" fmla="*/ 21 h 79"/>
                <a:gd name="T2" fmla="*/ 144 w 71"/>
                <a:gd name="T3" fmla="*/ 6 h 79"/>
                <a:gd name="T4" fmla="*/ 148 w 71"/>
                <a:gd name="T5" fmla="*/ 17 h 79"/>
                <a:gd name="T6" fmla="*/ 15 w 71"/>
                <a:gd name="T7" fmla="*/ 6 h 79"/>
                <a:gd name="T8" fmla="*/ 60 w 71"/>
                <a:gd name="T9" fmla="*/ 0 h 79"/>
                <a:gd name="T10" fmla="*/ 90 w 71"/>
                <a:gd name="T11" fmla="*/ 6 h 79"/>
                <a:gd name="T12" fmla="*/ 135 w 71"/>
                <a:gd name="T13" fmla="*/ 21 h 79"/>
                <a:gd name="T14" fmla="*/ 15 w 71"/>
                <a:gd name="T15" fmla="*/ 6 h 79"/>
                <a:gd name="T16" fmla="*/ 0 w 71"/>
                <a:gd name="T17" fmla="*/ 10 h 79"/>
                <a:gd name="T18" fmla="*/ 10 w 71"/>
                <a:gd name="T19" fmla="*/ 6 h 79"/>
                <a:gd name="T20" fmla="*/ 6 w 71"/>
                <a:gd name="T21" fmla="*/ 21 h 79"/>
                <a:gd name="T22" fmla="*/ 133 w 71"/>
                <a:gd name="T23" fmla="*/ 27 h 79"/>
                <a:gd name="T24" fmla="*/ 17 w 71"/>
                <a:gd name="T25" fmla="*/ 118 h 79"/>
                <a:gd name="T26" fmla="*/ 133 w 71"/>
                <a:gd name="T27" fmla="*/ 27 h 79"/>
                <a:gd name="T28" fmla="*/ 108 w 71"/>
                <a:gd name="T29" fmla="*/ 102 h 79"/>
                <a:gd name="T30" fmla="*/ 85 w 71"/>
                <a:gd name="T31" fmla="*/ 95 h 79"/>
                <a:gd name="T32" fmla="*/ 85 w 71"/>
                <a:gd name="T33" fmla="*/ 89 h 79"/>
                <a:gd name="T34" fmla="*/ 123 w 71"/>
                <a:gd name="T35" fmla="*/ 83 h 79"/>
                <a:gd name="T36" fmla="*/ 85 w 71"/>
                <a:gd name="T37" fmla="*/ 89 h 79"/>
                <a:gd name="T38" fmla="*/ 123 w 71"/>
                <a:gd name="T39" fmla="*/ 73 h 79"/>
                <a:gd name="T40" fmla="*/ 85 w 71"/>
                <a:gd name="T41" fmla="*/ 66 h 79"/>
                <a:gd name="T42" fmla="*/ 52 w 71"/>
                <a:gd name="T43" fmla="*/ 108 h 79"/>
                <a:gd name="T44" fmla="*/ 48 w 71"/>
                <a:gd name="T45" fmla="*/ 89 h 79"/>
                <a:gd name="T46" fmla="*/ 29 w 71"/>
                <a:gd name="T47" fmla="*/ 85 h 79"/>
                <a:gd name="T48" fmla="*/ 79 w 71"/>
                <a:gd name="T49" fmla="*/ 83 h 79"/>
                <a:gd name="T50" fmla="*/ 54 w 71"/>
                <a:gd name="T51" fmla="*/ 83 h 79"/>
                <a:gd name="T52" fmla="*/ 27 w 71"/>
                <a:gd name="T53" fmla="*/ 46 h 79"/>
                <a:gd name="T54" fmla="*/ 79 w 71"/>
                <a:gd name="T55" fmla="*/ 35 h 79"/>
                <a:gd name="T56" fmla="*/ 27 w 71"/>
                <a:gd name="T57" fmla="*/ 46 h 79"/>
                <a:gd name="T58" fmla="*/ 10 w 71"/>
                <a:gd name="T59" fmla="*/ 135 h 79"/>
                <a:gd name="T60" fmla="*/ 142 w 71"/>
                <a:gd name="T61" fmla="*/ 125 h 79"/>
                <a:gd name="T62" fmla="*/ 65 w 71"/>
                <a:gd name="T63" fmla="*/ 139 h 79"/>
                <a:gd name="T64" fmla="*/ 33 w 71"/>
                <a:gd name="T65" fmla="*/ 164 h 79"/>
                <a:gd name="T66" fmla="*/ 65 w 71"/>
                <a:gd name="T67" fmla="*/ 139 h 79"/>
                <a:gd name="T68" fmla="*/ 100 w 71"/>
                <a:gd name="T69" fmla="*/ 164 h 79"/>
                <a:gd name="T70" fmla="*/ 100 w 71"/>
                <a:gd name="T71" fmla="*/ 139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9885759" y="2806998"/>
            <a:ext cx="256505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8727131" y="2598491"/>
            <a:ext cx="817066" cy="817066"/>
            <a:chOff x="0" y="0"/>
            <a:chExt cx="366" cy="366"/>
          </a:xfrm>
        </p:grpSpPr>
        <p:sp>
          <p:nvSpPr>
            <p:cNvPr id="5151" name="Oval 10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2" name="Freeform 11"/>
            <p:cNvSpPr>
              <a:spLocks noEditPoints="1"/>
            </p:cNvSpPr>
            <p:nvPr/>
          </p:nvSpPr>
          <p:spPr bwMode="auto">
            <a:xfrm>
              <a:off x="108" y="100"/>
              <a:ext cx="152" cy="164"/>
            </a:xfrm>
            <a:custGeom>
              <a:avLst/>
              <a:gdLst>
                <a:gd name="T0" fmla="*/ 112 w 73"/>
                <a:gd name="T1" fmla="*/ 164 h 79"/>
                <a:gd name="T2" fmla="*/ 108 w 73"/>
                <a:gd name="T3" fmla="*/ 85 h 79"/>
                <a:gd name="T4" fmla="*/ 102 w 73"/>
                <a:gd name="T5" fmla="*/ 75 h 79"/>
                <a:gd name="T6" fmla="*/ 121 w 73"/>
                <a:gd name="T7" fmla="*/ 69 h 79"/>
                <a:gd name="T8" fmla="*/ 115 w 73"/>
                <a:gd name="T9" fmla="*/ 75 h 79"/>
                <a:gd name="T10" fmla="*/ 137 w 73"/>
                <a:gd name="T11" fmla="*/ 93 h 79"/>
                <a:gd name="T12" fmla="*/ 152 w 73"/>
                <a:gd name="T13" fmla="*/ 93 h 79"/>
                <a:gd name="T14" fmla="*/ 152 w 73"/>
                <a:gd name="T15" fmla="*/ 125 h 79"/>
                <a:gd name="T16" fmla="*/ 79 w 73"/>
                <a:gd name="T17" fmla="*/ 125 h 79"/>
                <a:gd name="T18" fmla="*/ 146 w 73"/>
                <a:gd name="T19" fmla="*/ 125 h 79"/>
                <a:gd name="T20" fmla="*/ 115 w 73"/>
                <a:gd name="T21" fmla="*/ 131 h 79"/>
                <a:gd name="T22" fmla="*/ 108 w 73"/>
                <a:gd name="T23" fmla="*/ 135 h 79"/>
                <a:gd name="T24" fmla="*/ 104 w 73"/>
                <a:gd name="T25" fmla="*/ 125 h 79"/>
                <a:gd name="T26" fmla="*/ 108 w 73"/>
                <a:gd name="T27" fmla="*/ 102 h 79"/>
                <a:gd name="T28" fmla="*/ 115 w 73"/>
                <a:gd name="T29" fmla="*/ 118 h 79"/>
                <a:gd name="T30" fmla="*/ 115 w 73"/>
                <a:gd name="T31" fmla="*/ 131 h 79"/>
                <a:gd name="T32" fmla="*/ 67 w 73"/>
                <a:gd name="T33" fmla="*/ 102 h 79"/>
                <a:gd name="T34" fmla="*/ 23 w 73"/>
                <a:gd name="T35" fmla="*/ 112 h 79"/>
                <a:gd name="T36" fmla="*/ 23 w 73"/>
                <a:gd name="T37" fmla="*/ 102 h 79"/>
                <a:gd name="T38" fmla="*/ 23 w 73"/>
                <a:gd name="T39" fmla="*/ 95 h 79"/>
                <a:gd name="T40" fmla="*/ 23 w 73"/>
                <a:gd name="T41" fmla="*/ 85 h 79"/>
                <a:gd name="T42" fmla="*/ 69 w 73"/>
                <a:gd name="T43" fmla="*/ 95 h 79"/>
                <a:gd name="T44" fmla="*/ 19 w 73"/>
                <a:gd name="T45" fmla="*/ 58 h 79"/>
                <a:gd name="T46" fmla="*/ 90 w 73"/>
                <a:gd name="T47" fmla="*/ 52 h 79"/>
                <a:gd name="T48" fmla="*/ 90 w 73"/>
                <a:gd name="T49" fmla="*/ 62 h 79"/>
                <a:gd name="T50" fmla="*/ 23 w 73"/>
                <a:gd name="T51" fmla="*/ 79 h 79"/>
                <a:gd name="T52" fmla="*/ 23 w 73"/>
                <a:gd name="T53" fmla="*/ 69 h 79"/>
                <a:gd name="T54" fmla="*/ 92 w 73"/>
                <a:gd name="T55" fmla="*/ 69 h 79"/>
                <a:gd name="T56" fmla="*/ 90 w 73"/>
                <a:gd name="T57" fmla="*/ 79 h 79"/>
                <a:gd name="T58" fmla="*/ 104 w 73"/>
                <a:gd name="T59" fmla="*/ 44 h 79"/>
                <a:gd name="T60" fmla="*/ 87 w 73"/>
                <a:gd name="T61" fmla="*/ 27 h 79"/>
                <a:gd name="T62" fmla="*/ 77 w 73"/>
                <a:gd name="T63" fmla="*/ 39 h 79"/>
                <a:gd name="T64" fmla="*/ 25 w 73"/>
                <a:gd name="T65" fmla="*/ 29 h 79"/>
                <a:gd name="T66" fmla="*/ 25 w 73"/>
                <a:gd name="T67" fmla="*/ 27 h 79"/>
                <a:gd name="T68" fmla="*/ 8 w 73"/>
                <a:gd name="T69" fmla="*/ 139 h 79"/>
                <a:gd name="T70" fmla="*/ 71 w 73"/>
                <a:gd name="T71" fmla="*/ 154 h 79"/>
                <a:gd name="T72" fmla="*/ 19 w 73"/>
                <a:gd name="T73" fmla="*/ 164 h 79"/>
                <a:gd name="T74" fmla="*/ 0 w 73"/>
                <a:gd name="T75" fmla="*/ 35 h 79"/>
                <a:gd name="T76" fmla="*/ 29 w 73"/>
                <a:gd name="T77" fmla="*/ 21 h 79"/>
                <a:gd name="T78" fmla="*/ 37 w 73"/>
                <a:gd name="T79" fmla="*/ 17 h 79"/>
                <a:gd name="T80" fmla="*/ 75 w 73"/>
                <a:gd name="T81" fmla="*/ 17 h 79"/>
                <a:gd name="T82" fmla="*/ 85 w 73"/>
                <a:gd name="T83" fmla="*/ 21 h 79"/>
                <a:gd name="T84" fmla="*/ 115 w 73"/>
                <a:gd name="T85" fmla="*/ 35 h 79"/>
                <a:gd name="T86" fmla="*/ 104 w 73"/>
                <a:gd name="T87" fmla="*/ 66 h 79"/>
                <a:gd name="T88" fmla="*/ 56 w 73"/>
                <a:gd name="T89" fmla="*/ 8 h 79"/>
                <a:gd name="T90" fmla="*/ 56 w 73"/>
                <a:gd name="T91" fmla="*/ 27 h 79"/>
                <a:gd name="T92" fmla="*/ 56 w 73"/>
                <a:gd name="T93" fmla="*/ 8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3" h="79">
                  <a:moveTo>
                    <a:pt x="73" y="60"/>
                  </a:moveTo>
                  <a:cubicBezTo>
                    <a:pt x="73" y="71"/>
                    <a:pt x="65" y="79"/>
                    <a:pt x="54" y="79"/>
                  </a:cubicBezTo>
                  <a:cubicBezTo>
                    <a:pt x="43" y="79"/>
                    <a:pt x="35" y="71"/>
                    <a:pt x="35" y="60"/>
                  </a:cubicBezTo>
                  <a:cubicBezTo>
                    <a:pt x="35" y="50"/>
                    <a:pt x="42" y="42"/>
                    <a:pt x="52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9" y="41"/>
                    <a:pt x="63" y="43"/>
                    <a:pt x="66" y="45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2" y="52"/>
                    <a:pt x="73" y="56"/>
                    <a:pt x="73" y="60"/>
                  </a:cubicBezTo>
                  <a:close/>
                  <a:moveTo>
                    <a:pt x="54" y="44"/>
                  </a:moveTo>
                  <a:cubicBezTo>
                    <a:pt x="45" y="44"/>
                    <a:pt x="38" y="51"/>
                    <a:pt x="38" y="60"/>
                  </a:cubicBezTo>
                  <a:cubicBezTo>
                    <a:pt x="38" y="69"/>
                    <a:pt x="45" y="76"/>
                    <a:pt x="54" y="76"/>
                  </a:cubicBezTo>
                  <a:cubicBezTo>
                    <a:pt x="63" y="76"/>
                    <a:pt x="70" y="69"/>
                    <a:pt x="70" y="60"/>
                  </a:cubicBezTo>
                  <a:cubicBezTo>
                    <a:pt x="70" y="51"/>
                    <a:pt x="63" y="44"/>
                    <a:pt x="54" y="44"/>
                  </a:cubicBezTo>
                  <a:close/>
                  <a:moveTo>
                    <a:pt x="55" y="63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2"/>
                    <a:pt x="50" y="61"/>
                    <a:pt x="50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7" y="59"/>
                    <a:pt x="57" y="60"/>
                  </a:cubicBezTo>
                  <a:cubicBezTo>
                    <a:pt x="57" y="61"/>
                    <a:pt x="56" y="62"/>
                    <a:pt x="55" y="63"/>
                  </a:cubicBezTo>
                  <a:close/>
                  <a:moveTo>
                    <a:pt x="11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1" y="51"/>
                    <a:pt x="30" y="52"/>
                    <a:pt x="3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9" y="53"/>
                    <a:pt x="9" y="51"/>
                  </a:cubicBezTo>
                  <a:cubicBezTo>
                    <a:pt x="9" y="50"/>
                    <a:pt x="10" y="49"/>
                    <a:pt x="11" y="49"/>
                  </a:cubicBezTo>
                  <a:close/>
                  <a:moveTo>
                    <a:pt x="3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3"/>
                    <a:pt x="35" y="44"/>
                    <a:pt x="33" y="46"/>
                  </a:cubicBezTo>
                  <a:close/>
                  <a:moveTo>
                    <a:pt x="11" y="30"/>
                  </a:moveTo>
                  <a:cubicBezTo>
                    <a:pt x="10" y="30"/>
                    <a:pt x="9" y="29"/>
                    <a:pt x="9" y="28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5" y="26"/>
                    <a:pt x="45" y="28"/>
                  </a:cubicBezTo>
                  <a:cubicBezTo>
                    <a:pt x="45" y="29"/>
                    <a:pt x="44" y="30"/>
                    <a:pt x="43" y="30"/>
                  </a:cubicBezTo>
                  <a:lnTo>
                    <a:pt x="11" y="30"/>
                  </a:lnTo>
                  <a:close/>
                  <a:moveTo>
                    <a:pt x="11" y="38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4"/>
                    <a:pt x="10" y="33"/>
                    <a:pt x="11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8"/>
                    <a:pt x="43" y="38"/>
                    <a:pt x="43" y="38"/>
                  </a:cubicBezTo>
                  <a:lnTo>
                    <a:pt x="11" y="38"/>
                  </a:lnTo>
                  <a:close/>
                  <a:moveTo>
                    <a:pt x="50" y="21"/>
                  </a:moveTo>
                  <a:cubicBezTo>
                    <a:pt x="50" y="16"/>
                    <a:pt x="47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2" y="17"/>
                    <a:pt x="40" y="19"/>
                    <a:pt x="3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2" y="17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3"/>
                    <a:pt x="4" y="16"/>
                    <a:pt x="4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71"/>
                    <a:pt x="8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6"/>
                    <a:pt x="38" y="78"/>
                    <a:pt x="3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5" y="79"/>
                    <a:pt x="0" y="76"/>
                    <a:pt x="0" y="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3"/>
                    <a:pt x="5" y="10"/>
                    <a:pt x="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4"/>
                    <a:pt x="23" y="0"/>
                    <a:pt x="27" y="0"/>
                  </a:cubicBezTo>
                  <a:cubicBezTo>
                    <a:pt x="32" y="0"/>
                    <a:pt x="35" y="4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40" y="9"/>
                    <a:pt x="4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0" y="10"/>
                    <a:pt x="55" y="13"/>
                    <a:pt x="55" y="1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lnTo>
                    <a:pt x="50" y="21"/>
                  </a:lnTo>
                  <a:close/>
                  <a:moveTo>
                    <a:pt x="27" y="4"/>
                  </a:moveTo>
                  <a:cubicBezTo>
                    <a:pt x="25" y="4"/>
                    <a:pt x="23" y="6"/>
                    <a:pt x="23" y="9"/>
                  </a:cubicBezTo>
                  <a:cubicBezTo>
                    <a:pt x="23" y="11"/>
                    <a:pt x="25" y="13"/>
                    <a:pt x="27" y="13"/>
                  </a:cubicBezTo>
                  <a:cubicBezTo>
                    <a:pt x="30" y="13"/>
                    <a:pt x="32" y="11"/>
                    <a:pt x="32" y="9"/>
                  </a:cubicBezTo>
                  <a:cubicBezTo>
                    <a:pt x="32" y="6"/>
                    <a:pt x="30" y="4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31" name="Group 13"/>
          <p:cNvGrpSpPr>
            <a:grpSpLocks/>
          </p:cNvGrpSpPr>
          <p:nvPr/>
        </p:nvGrpSpPr>
        <p:grpSpPr bwMode="auto">
          <a:xfrm>
            <a:off x="8727131" y="3866506"/>
            <a:ext cx="817066" cy="817066"/>
            <a:chOff x="0" y="0"/>
            <a:chExt cx="366" cy="366"/>
          </a:xfrm>
        </p:grpSpPr>
        <p:sp>
          <p:nvSpPr>
            <p:cNvPr id="5149" name="Oval 14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0" name="Freeform 15"/>
            <p:cNvSpPr>
              <a:spLocks noEditPoints="1"/>
            </p:cNvSpPr>
            <p:nvPr/>
          </p:nvSpPr>
          <p:spPr bwMode="auto">
            <a:xfrm>
              <a:off x="102" y="102"/>
              <a:ext cx="162" cy="162"/>
            </a:xfrm>
            <a:custGeom>
              <a:avLst/>
              <a:gdLst>
                <a:gd name="T0" fmla="*/ 104 w 78"/>
                <a:gd name="T1" fmla="*/ 83 h 78"/>
                <a:gd name="T2" fmla="*/ 120 w 78"/>
                <a:gd name="T3" fmla="*/ 85 h 78"/>
                <a:gd name="T4" fmla="*/ 162 w 78"/>
                <a:gd name="T5" fmla="*/ 44 h 78"/>
                <a:gd name="T6" fmla="*/ 162 w 78"/>
                <a:gd name="T7" fmla="*/ 37 h 78"/>
                <a:gd name="T8" fmla="*/ 133 w 78"/>
                <a:gd name="T9" fmla="*/ 69 h 78"/>
                <a:gd name="T10" fmla="*/ 104 w 78"/>
                <a:gd name="T11" fmla="*/ 64 h 78"/>
                <a:gd name="T12" fmla="*/ 96 w 78"/>
                <a:gd name="T13" fmla="*/ 37 h 78"/>
                <a:gd name="T14" fmla="*/ 127 w 78"/>
                <a:gd name="T15" fmla="*/ 4 h 78"/>
                <a:gd name="T16" fmla="*/ 120 w 78"/>
                <a:gd name="T17" fmla="*/ 2 h 78"/>
                <a:gd name="T18" fmla="*/ 79 w 78"/>
                <a:gd name="T19" fmla="*/ 44 h 78"/>
                <a:gd name="T20" fmla="*/ 83 w 78"/>
                <a:gd name="T21" fmla="*/ 60 h 78"/>
                <a:gd name="T22" fmla="*/ 44 w 78"/>
                <a:gd name="T23" fmla="*/ 110 h 78"/>
                <a:gd name="T24" fmla="*/ 35 w 78"/>
                <a:gd name="T25" fmla="*/ 108 h 78"/>
                <a:gd name="T26" fmla="*/ 10 w 78"/>
                <a:gd name="T27" fmla="*/ 133 h 78"/>
                <a:gd name="T28" fmla="*/ 35 w 78"/>
                <a:gd name="T29" fmla="*/ 160 h 78"/>
                <a:gd name="T30" fmla="*/ 60 w 78"/>
                <a:gd name="T31" fmla="*/ 133 h 78"/>
                <a:gd name="T32" fmla="*/ 60 w 78"/>
                <a:gd name="T33" fmla="*/ 125 h 78"/>
                <a:gd name="T34" fmla="*/ 104 w 78"/>
                <a:gd name="T35" fmla="*/ 83 h 78"/>
                <a:gd name="T36" fmla="*/ 35 w 78"/>
                <a:gd name="T37" fmla="*/ 147 h 78"/>
                <a:gd name="T38" fmla="*/ 23 w 78"/>
                <a:gd name="T39" fmla="*/ 133 h 78"/>
                <a:gd name="T40" fmla="*/ 35 w 78"/>
                <a:gd name="T41" fmla="*/ 120 h 78"/>
                <a:gd name="T42" fmla="*/ 50 w 78"/>
                <a:gd name="T43" fmla="*/ 133 h 78"/>
                <a:gd name="T44" fmla="*/ 35 w 78"/>
                <a:gd name="T45" fmla="*/ 147 h 78"/>
                <a:gd name="T46" fmla="*/ 37 w 78"/>
                <a:gd name="T47" fmla="*/ 50 h 78"/>
                <a:gd name="T48" fmla="*/ 62 w 78"/>
                <a:gd name="T49" fmla="*/ 75 h 78"/>
                <a:gd name="T50" fmla="*/ 75 w 78"/>
                <a:gd name="T51" fmla="*/ 64 h 78"/>
                <a:gd name="T52" fmla="*/ 50 w 78"/>
                <a:gd name="T53" fmla="*/ 39 h 78"/>
                <a:gd name="T54" fmla="*/ 56 w 78"/>
                <a:gd name="T55" fmla="*/ 33 h 78"/>
                <a:gd name="T56" fmla="*/ 23 w 78"/>
                <a:gd name="T57" fmla="*/ 0 h 78"/>
                <a:gd name="T58" fmla="*/ 0 w 78"/>
                <a:gd name="T59" fmla="*/ 25 h 78"/>
                <a:gd name="T60" fmla="*/ 33 w 78"/>
                <a:gd name="T61" fmla="*/ 56 h 78"/>
                <a:gd name="T62" fmla="*/ 37 w 78"/>
                <a:gd name="T63" fmla="*/ 50 h 78"/>
                <a:gd name="T64" fmla="*/ 114 w 78"/>
                <a:gd name="T65" fmla="*/ 87 h 78"/>
                <a:gd name="T66" fmla="*/ 79 w 78"/>
                <a:gd name="T67" fmla="*/ 118 h 78"/>
                <a:gd name="T68" fmla="*/ 116 w 78"/>
                <a:gd name="T69" fmla="*/ 156 h 78"/>
                <a:gd name="T70" fmla="*/ 139 w 78"/>
                <a:gd name="T71" fmla="*/ 156 h 78"/>
                <a:gd name="T72" fmla="*/ 150 w 78"/>
                <a:gd name="T73" fmla="*/ 145 h 78"/>
                <a:gd name="T74" fmla="*/ 150 w 78"/>
                <a:gd name="T75" fmla="*/ 123 h 78"/>
                <a:gd name="T76" fmla="*/ 114 w 78"/>
                <a:gd name="T77" fmla="*/ 87 h 78"/>
                <a:gd name="T78" fmla="*/ 129 w 78"/>
                <a:gd name="T79" fmla="*/ 147 h 78"/>
                <a:gd name="T80" fmla="*/ 125 w 78"/>
                <a:gd name="T81" fmla="*/ 147 h 78"/>
                <a:gd name="T82" fmla="*/ 93 w 78"/>
                <a:gd name="T83" fmla="*/ 118 h 78"/>
                <a:gd name="T84" fmla="*/ 93 w 78"/>
                <a:gd name="T85" fmla="*/ 112 h 78"/>
                <a:gd name="T86" fmla="*/ 100 w 78"/>
                <a:gd name="T87" fmla="*/ 112 h 78"/>
                <a:gd name="T88" fmla="*/ 129 w 78"/>
                <a:gd name="T89" fmla="*/ 143 h 78"/>
                <a:gd name="T90" fmla="*/ 129 w 78"/>
                <a:gd name="T91" fmla="*/ 147 h 78"/>
                <a:gd name="T92" fmla="*/ 143 w 78"/>
                <a:gd name="T93" fmla="*/ 135 h 78"/>
                <a:gd name="T94" fmla="*/ 137 w 78"/>
                <a:gd name="T95" fmla="*/ 135 h 78"/>
                <a:gd name="T96" fmla="*/ 108 w 78"/>
                <a:gd name="T97" fmla="*/ 106 h 78"/>
                <a:gd name="T98" fmla="*/ 108 w 78"/>
                <a:gd name="T99" fmla="*/ 100 h 78"/>
                <a:gd name="T100" fmla="*/ 112 w 78"/>
                <a:gd name="T101" fmla="*/ 100 h 78"/>
                <a:gd name="T102" fmla="*/ 143 w 78"/>
                <a:gd name="T103" fmla="*/ 129 h 78"/>
                <a:gd name="T104" fmla="*/ 143 w 78"/>
                <a:gd name="T105" fmla="*/ 135 h 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8" h="78">
                  <a:moveTo>
                    <a:pt x="50" y="40"/>
                  </a:moveTo>
                  <a:cubicBezTo>
                    <a:pt x="53" y="41"/>
                    <a:pt x="55" y="41"/>
                    <a:pt x="58" y="41"/>
                  </a:cubicBezTo>
                  <a:cubicBezTo>
                    <a:pt x="69" y="41"/>
                    <a:pt x="78" y="32"/>
                    <a:pt x="78" y="21"/>
                  </a:cubicBezTo>
                  <a:cubicBezTo>
                    <a:pt x="78" y="20"/>
                    <a:pt x="78" y="19"/>
                    <a:pt x="78" y="1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47" y="1"/>
                    <a:pt x="38" y="10"/>
                    <a:pt x="38" y="21"/>
                  </a:cubicBezTo>
                  <a:cubicBezTo>
                    <a:pt x="38" y="24"/>
                    <a:pt x="39" y="27"/>
                    <a:pt x="40" y="29"/>
                  </a:cubicBezTo>
                  <a:cubicBezTo>
                    <a:pt x="34" y="40"/>
                    <a:pt x="24" y="49"/>
                    <a:pt x="21" y="53"/>
                  </a:cubicBezTo>
                  <a:cubicBezTo>
                    <a:pt x="20" y="52"/>
                    <a:pt x="18" y="52"/>
                    <a:pt x="17" y="52"/>
                  </a:cubicBezTo>
                  <a:cubicBezTo>
                    <a:pt x="10" y="52"/>
                    <a:pt x="5" y="58"/>
                    <a:pt x="5" y="64"/>
                  </a:cubicBezTo>
                  <a:cubicBezTo>
                    <a:pt x="5" y="71"/>
                    <a:pt x="10" y="77"/>
                    <a:pt x="17" y="77"/>
                  </a:cubicBezTo>
                  <a:cubicBezTo>
                    <a:pt x="24" y="77"/>
                    <a:pt x="29" y="71"/>
                    <a:pt x="29" y="64"/>
                  </a:cubicBezTo>
                  <a:cubicBezTo>
                    <a:pt x="29" y="63"/>
                    <a:pt x="29" y="61"/>
                    <a:pt x="29" y="60"/>
                  </a:cubicBezTo>
                  <a:cubicBezTo>
                    <a:pt x="31" y="56"/>
                    <a:pt x="39" y="47"/>
                    <a:pt x="50" y="40"/>
                  </a:cubicBezTo>
                  <a:close/>
                  <a:moveTo>
                    <a:pt x="17" y="71"/>
                  </a:moveTo>
                  <a:cubicBezTo>
                    <a:pt x="14" y="71"/>
                    <a:pt x="11" y="68"/>
                    <a:pt x="11" y="64"/>
                  </a:cubicBezTo>
                  <a:cubicBezTo>
                    <a:pt x="11" y="61"/>
                    <a:pt x="14" y="58"/>
                    <a:pt x="17" y="58"/>
                  </a:cubicBezTo>
                  <a:cubicBezTo>
                    <a:pt x="21" y="58"/>
                    <a:pt x="24" y="61"/>
                    <a:pt x="24" y="64"/>
                  </a:cubicBezTo>
                  <a:cubicBezTo>
                    <a:pt x="24" y="68"/>
                    <a:pt x="21" y="71"/>
                    <a:pt x="17" y="71"/>
                  </a:cubicBezTo>
                  <a:close/>
                  <a:moveTo>
                    <a:pt x="18" y="24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8" y="24"/>
                  </a:lnTo>
                  <a:close/>
                  <a:moveTo>
                    <a:pt x="55" y="42"/>
                  </a:moveTo>
                  <a:cubicBezTo>
                    <a:pt x="55" y="42"/>
                    <a:pt x="45" y="45"/>
                    <a:pt x="38" y="57"/>
                  </a:cubicBezTo>
                  <a:cubicBezTo>
                    <a:pt x="38" y="56"/>
                    <a:pt x="56" y="75"/>
                    <a:pt x="56" y="75"/>
                  </a:cubicBezTo>
                  <a:cubicBezTo>
                    <a:pt x="59" y="78"/>
                    <a:pt x="64" y="78"/>
                    <a:pt x="67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5" y="67"/>
                    <a:pt x="75" y="62"/>
                    <a:pt x="72" y="59"/>
                  </a:cubicBezTo>
                  <a:lnTo>
                    <a:pt x="55" y="42"/>
                  </a:lnTo>
                  <a:close/>
                  <a:moveTo>
                    <a:pt x="62" y="71"/>
                  </a:moveTo>
                  <a:cubicBezTo>
                    <a:pt x="62" y="72"/>
                    <a:pt x="60" y="72"/>
                    <a:pt x="60" y="7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5"/>
                    <a:pt x="45" y="54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69"/>
                    <a:pt x="63" y="71"/>
                    <a:pt x="62" y="71"/>
                  </a:cubicBezTo>
                  <a:close/>
                  <a:moveTo>
                    <a:pt x="69" y="65"/>
                  </a:moveTo>
                  <a:cubicBezTo>
                    <a:pt x="68" y="66"/>
                    <a:pt x="67" y="66"/>
                    <a:pt x="66" y="65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2" y="47"/>
                    <a:pt x="54" y="47"/>
                    <a:pt x="54" y="48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3"/>
                    <a:pt x="69" y="64"/>
                    <a:pt x="69" y="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9912548" y="4074270"/>
            <a:ext cx="256505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项目方案</a:t>
            </a:r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9912548" y="5341542"/>
            <a:ext cx="256505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项目总结</a:t>
            </a:r>
          </a:p>
        </p:txBody>
      </p:sp>
      <p:grpSp>
        <p:nvGrpSpPr>
          <p:cNvPr id="5134" name="Group 18"/>
          <p:cNvGrpSpPr>
            <a:grpSpLocks/>
          </p:cNvGrpSpPr>
          <p:nvPr/>
        </p:nvGrpSpPr>
        <p:grpSpPr bwMode="auto">
          <a:xfrm>
            <a:off x="8729363" y="5101036"/>
            <a:ext cx="812602" cy="817066"/>
            <a:chOff x="0" y="0"/>
            <a:chExt cx="364" cy="366"/>
          </a:xfrm>
        </p:grpSpPr>
        <p:sp>
          <p:nvSpPr>
            <p:cNvPr id="5147" name="Oval 19"/>
            <p:cNvSpPr>
              <a:spLocks noChangeArrowheads="1"/>
            </p:cNvSpPr>
            <p:nvPr/>
          </p:nvSpPr>
          <p:spPr bwMode="auto">
            <a:xfrm>
              <a:off x="0" y="0"/>
              <a:ext cx="364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48" name="Freeform 20"/>
            <p:cNvSpPr>
              <a:spLocks noEditPoints="1"/>
            </p:cNvSpPr>
            <p:nvPr/>
          </p:nvSpPr>
          <p:spPr bwMode="auto">
            <a:xfrm>
              <a:off x="108" y="106"/>
              <a:ext cx="148" cy="154"/>
            </a:xfrm>
            <a:custGeom>
              <a:avLst/>
              <a:gdLst>
                <a:gd name="T0" fmla="*/ 135 w 71"/>
                <a:gd name="T1" fmla="*/ 12 h 74"/>
                <a:gd name="T2" fmla="*/ 135 w 71"/>
                <a:gd name="T3" fmla="*/ 10 h 74"/>
                <a:gd name="T4" fmla="*/ 106 w 71"/>
                <a:gd name="T5" fmla="*/ 0 h 74"/>
                <a:gd name="T6" fmla="*/ 79 w 71"/>
                <a:gd name="T7" fmla="*/ 10 h 74"/>
                <a:gd name="T8" fmla="*/ 67 w 71"/>
                <a:gd name="T9" fmla="*/ 23 h 74"/>
                <a:gd name="T10" fmla="*/ 67 w 71"/>
                <a:gd name="T11" fmla="*/ 40 h 74"/>
                <a:gd name="T12" fmla="*/ 85 w 71"/>
                <a:gd name="T13" fmla="*/ 40 h 74"/>
                <a:gd name="T14" fmla="*/ 96 w 71"/>
                <a:gd name="T15" fmla="*/ 27 h 74"/>
                <a:gd name="T16" fmla="*/ 106 w 71"/>
                <a:gd name="T17" fmla="*/ 23 h 74"/>
                <a:gd name="T18" fmla="*/ 117 w 71"/>
                <a:gd name="T19" fmla="*/ 27 h 74"/>
                <a:gd name="T20" fmla="*/ 119 w 71"/>
                <a:gd name="T21" fmla="*/ 29 h 74"/>
                <a:gd name="T22" fmla="*/ 123 w 71"/>
                <a:gd name="T23" fmla="*/ 40 h 74"/>
                <a:gd name="T24" fmla="*/ 119 w 71"/>
                <a:gd name="T25" fmla="*/ 50 h 74"/>
                <a:gd name="T26" fmla="*/ 92 w 71"/>
                <a:gd name="T27" fmla="*/ 79 h 74"/>
                <a:gd name="T28" fmla="*/ 79 w 71"/>
                <a:gd name="T29" fmla="*/ 83 h 74"/>
                <a:gd name="T30" fmla="*/ 69 w 71"/>
                <a:gd name="T31" fmla="*/ 79 h 74"/>
                <a:gd name="T32" fmla="*/ 69 w 71"/>
                <a:gd name="T33" fmla="*/ 77 h 74"/>
                <a:gd name="T34" fmla="*/ 52 w 71"/>
                <a:gd name="T35" fmla="*/ 94 h 74"/>
                <a:gd name="T36" fmla="*/ 52 w 71"/>
                <a:gd name="T37" fmla="*/ 96 h 74"/>
                <a:gd name="T38" fmla="*/ 79 w 71"/>
                <a:gd name="T39" fmla="*/ 106 h 74"/>
                <a:gd name="T40" fmla="*/ 79 w 71"/>
                <a:gd name="T41" fmla="*/ 106 h 74"/>
                <a:gd name="T42" fmla="*/ 108 w 71"/>
                <a:gd name="T43" fmla="*/ 96 h 74"/>
                <a:gd name="T44" fmla="*/ 135 w 71"/>
                <a:gd name="T45" fmla="*/ 67 h 74"/>
                <a:gd name="T46" fmla="*/ 148 w 71"/>
                <a:gd name="T47" fmla="*/ 40 h 74"/>
                <a:gd name="T48" fmla="*/ 135 w 71"/>
                <a:gd name="T49" fmla="*/ 12 h 74"/>
                <a:gd name="T50" fmla="*/ 65 w 71"/>
                <a:gd name="T51" fmla="*/ 114 h 74"/>
                <a:gd name="T52" fmla="*/ 52 w 71"/>
                <a:gd name="T53" fmla="*/ 127 h 74"/>
                <a:gd name="T54" fmla="*/ 42 w 71"/>
                <a:gd name="T55" fmla="*/ 131 h 74"/>
                <a:gd name="T56" fmla="*/ 31 w 71"/>
                <a:gd name="T57" fmla="*/ 127 h 74"/>
                <a:gd name="T58" fmla="*/ 29 w 71"/>
                <a:gd name="T59" fmla="*/ 125 h 74"/>
                <a:gd name="T60" fmla="*/ 25 w 71"/>
                <a:gd name="T61" fmla="*/ 114 h 74"/>
                <a:gd name="T62" fmla="*/ 29 w 71"/>
                <a:gd name="T63" fmla="*/ 104 h 74"/>
                <a:gd name="T64" fmla="*/ 56 w 71"/>
                <a:gd name="T65" fmla="*/ 75 h 74"/>
                <a:gd name="T66" fmla="*/ 69 w 71"/>
                <a:gd name="T67" fmla="*/ 71 h 74"/>
                <a:gd name="T68" fmla="*/ 79 w 71"/>
                <a:gd name="T69" fmla="*/ 75 h 74"/>
                <a:gd name="T70" fmla="*/ 79 w 71"/>
                <a:gd name="T71" fmla="*/ 77 h 74"/>
                <a:gd name="T72" fmla="*/ 79 w 71"/>
                <a:gd name="T73" fmla="*/ 77 h 74"/>
                <a:gd name="T74" fmla="*/ 96 w 71"/>
                <a:gd name="T75" fmla="*/ 60 h 74"/>
                <a:gd name="T76" fmla="*/ 96 w 71"/>
                <a:gd name="T77" fmla="*/ 58 h 74"/>
                <a:gd name="T78" fmla="*/ 94 w 71"/>
                <a:gd name="T79" fmla="*/ 56 h 74"/>
                <a:gd name="T80" fmla="*/ 90 w 71"/>
                <a:gd name="T81" fmla="*/ 54 h 74"/>
                <a:gd name="T82" fmla="*/ 69 w 71"/>
                <a:gd name="T83" fmla="*/ 48 h 74"/>
                <a:gd name="T84" fmla="*/ 40 w 71"/>
                <a:gd name="T85" fmla="*/ 58 h 74"/>
                <a:gd name="T86" fmla="*/ 13 w 71"/>
                <a:gd name="T87" fmla="*/ 87 h 74"/>
                <a:gd name="T88" fmla="*/ 0 w 71"/>
                <a:gd name="T89" fmla="*/ 114 h 74"/>
                <a:gd name="T90" fmla="*/ 13 w 71"/>
                <a:gd name="T91" fmla="*/ 142 h 74"/>
                <a:gd name="T92" fmla="*/ 13 w 71"/>
                <a:gd name="T93" fmla="*/ 144 h 74"/>
                <a:gd name="T94" fmla="*/ 42 w 71"/>
                <a:gd name="T95" fmla="*/ 154 h 74"/>
                <a:gd name="T96" fmla="*/ 42 w 71"/>
                <a:gd name="T97" fmla="*/ 154 h 74"/>
                <a:gd name="T98" fmla="*/ 69 w 71"/>
                <a:gd name="T99" fmla="*/ 144 h 74"/>
                <a:gd name="T100" fmla="*/ 81 w 71"/>
                <a:gd name="T101" fmla="*/ 131 h 74"/>
                <a:gd name="T102" fmla="*/ 81 w 71"/>
                <a:gd name="T103" fmla="*/ 114 h 74"/>
                <a:gd name="T104" fmla="*/ 65 w 71"/>
                <a:gd name="T105" fmla="*/ 114 h 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1" h="74">
                  <a:moveTo>
                    <a:pt x="65" y="6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1" y="1"/>
                    <a:pt x="56" y="0"/>
                    <a:pt x="51" y="0"/>
                  </a:cubicBezTo>
                  <a:cubicBezTo>
                    <a:pt x="47" y="0"/>
                    <a:pt x="42" y="1"/>
                    <a:pt x="38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3"/>
                    <a:pt x="30" y="17"/>
                    <a:pt x="32" y="19"/>
                  </a:cubicBezTo>
                  <a:cubicBezTo>
                    <a:pt x="35" y="21"/>
                    <a:pt x="38" y="21"/>
                    <a:pt x="41" y="1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2"/>
                    <a:pt x="50" y="11"/>
                    <a:pt x="51" y="11"/>
                  </a:cubicBezTo>
                  <a:cubicBezTo>
                    <a:pt x="53" y="11"/>
                    <a:pt x="55" y="12"/>
                    <a:pt x="56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5"/>
                    <a:pt x="59" y="17"/>
                    <a:pt x="59" y="19"/>
                  </a:cubicBezTo>
                  <a:cubicBezTo>
                    <a:pt x="59" y="21"/>
                    <a:pt x="58" y="23"/>
                    <a:pt x="57" y="24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9"/>
                    <a:pt x="40" y="40"/>
                    <a:pt x="38" y="40"/>
                  </a:cubicBezTo>
                  <a:cubicBezTo>
                    <a:pt x="37" y="40"/>
                    <a:pt x="35" y="39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50"/>
                    <a:pt x="34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3" y="51"/>
                    <a:pt x="48" y="50"/>
                    <a:pt x="52" y="46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9" y="29"/>
                    <a:pt x="71" y="24"/>
                    <a:pt x="71" y="19"/>
                  </a:cubicBezTo>
                  <a:cubicBezTo>
                    <a:pt x="71" y="14"/>
                    <a:pt x="69" y="9"/>
                    <a:pt x="65" y="6"/>
                  </a:cubicBezTo>
                  <a:close/>
                  <a:moveTo>
                    <a:pt x="31" y="55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3" y="62"/>
                    <a:pt x="21" y="63"/>
                    <a:pt x="20" y="63"/>
                  </a:cubicBezTo>
                  <a:cubicBezTo>
                    <a:pt x="18" y="63"/>
                    <a:pt x="16" y="62"/>
                    <a:pt x="15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59"/>
                    <a:pt x="12" y="57"/>
                    <a:pt x="12" y="55"/>
                  </a:cubicBezTo>
                  <a:cubicBezTo>
                    <a:pt x="12" y="53"/>
                    <a:pt x="13" y="51"/>
                    <a:pt x="14" y="50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5"/>
                    <a:pt x="31" y="34"/>
                    <a:pt x="33" y="34"/>
                  </a:cubicBezTo>
                  <a:cubicBezTo>
                    <a:pt x="34" y="34"/>
                    <a:pt x="36" y="35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7"/>
                    <a:pt x="44" y="26"/>
                    <a:pt x="43" y="26"/>
                  </a:cubicBezTo>
                  <a:cubicBezTo>
                    <a:pt x="40" y="24"/>
                    <a:pt x="36" y="23"/>
                    <a:pt x="33" y="23"/>
                  </a:cubicBezTo>
                  <a:cubicBezTo>
                    <a:pt x="28" y="23"/>
                    <a:pt x="23" y="24"/>
                    <a:pt x="19" y="2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5"/>
                    <a:pt x="0" y="50"/>
                    <a:pt x="0" y="55"/>
                  </a:cubicBezTo>
                  <a:cubicBezTo>
                    <a:pt x="0" y="60"/>
                    <a:pt x="2" y="65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0" y="73"/>
                    <a:pt x="15" y="74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4" y="74"/>
                    <a:pt x="29" y="73"/>
                    <a:pt x="33" y="69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1"/>
                    <a:pt x="41" y="57"/>
                    <a:pt x="39" y="55"/>
                  </a:cubicBezTo>
                  <a:cubicBezTo>
                    <a:pt x="37" y="53"/>
                    <a:pt x="33" y="53"/>
                    <a:pt x="31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2669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6" name="Text Box 24"/>
          <p:cNvSpPr txBox="1">
            <a:spLocks noChangeArrowheads="1"/>
          </p:cNvSpPr>
          <p:nvPr/>
        </p:nvSpPr>
        <p:spPr bwMode="auto">
          <a:xfrm>
            <a:off x="7767191" y="1522463"/>
            <a:ext cx="817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>
            <a:off x="7770804" y="4095105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>
            <a:off x="7770804" y="2806998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139" name="Text Box 27"/>
          <p:cNvSpPr txBox="1">
            <a:spLocks noChangeArrowheads="1"/>
          </p:cNvSpPr>
          <p:nvPr/>
        </p:nvSpPr>
        <p:spPr bwMode="auto">
          <a:xfrm>
            <a:off x="7770804" y="5316240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3" y="1048906"/>
            <a:ext cx="9233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zh-CN" sz="3600" b="1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3" name="Text Box 31"/>
          <p:cNvSpPr txBox="1">
            <a:spLocks noChangeArrowheads="1"/>
          </p:cNvSpPr>
          <p:nvPr/>
        </p:nvSpPr>
        <p:spPr bwMode="auto">
          <a:xfrm>
            <a:off x="2566460" y="1172017"/>
            <a:ext cx="1974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zh-CN" sz="280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700" y="1909058"/>
            <a:ext cx="3214688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126" grpId="0"/>
      <p:bldP spid="5128" grpId="0"/>
      <p:bldP spid="5130" grpId="0"/>
      <p:bldP spid="5132" grpId="0"/>
      <p:bldP spid="5136" grpId="0"/>
      <p:bldP spid="5138" grpId="0"/>
      <p:bldP spid="5137" grpId="0"/>
      <p:bldP spid="5139" grpId="0"/>
      <p:bldP spid="5141" grpId="0" animBg="1"/>
      <p:bldP spid="5142" grpId="0"/>
      <p:bldP spid="5143" grpId="0"/>
      <p:bldP spid="51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C507E-5079-4B4C-A2F2-0E7034F3271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A42A76-151A-4684-AD52-B395ACC66126}"/>
              </a:ext>
            </a:extLst>
          </p:cNvPr>
          <p:cNvSpPr/>
          <p:nvPr/>
        </p:nvSpPr>
        <p:spPr>
          <a:xfrm>
            <a:off x="361950" y="808013"/>
            <a:ext cx="5425075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Haproxy+Keepalive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B70B63-334E-439A-9E03-CBBBA903AF4E}"/>
              </a:ext>
            </a:extLst>
          </p:cNvPr>
          <p:cNvSpPr txBox="1"/>
          <p:nvPr/>
        </p:nvSpPr>
        <p:spPr>
          <a:xfrm>
            <a:off x="1028775" y="1816125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Keepalived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防止单点故障、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VRRP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、健康检查、自动剔除故障机、添加复工机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8641F8-D758-4A00-9E28-9A55409E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1" y="2527821"/>
            <a:ext cx="10786085" cy="39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4FDB0E90-A9C8-974F-BCD7-B62CCBC37DD6}"/>
              </a:ext>
            </a:extLst>
          </p:cNvPr>
          <p:cNvSpPr/>
          <p:nvPr/>
        </p:nvSpPr>
        <p:spPr>
          <a:xfrm>
            <a:off x="5493271" y="1816125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BF9211E3-FF25-D84B-801A-1C973DA94C5F}"/>
              </a:ext>
            </a:extLst>
          </p:cNvPr>
          <p:cNvSpPr/>
          <p:nvPr/>
        </p:nvSpPr>
        <p:spPr>
          <a:xfrm rot="3432964">
            <a:off x="6393333" y="2460019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429077E7-7CB5-D549-BEDC-08DADF7D0446}"/>
              </a:ext>
            </a:extLst>
          </p:cNvPr>
          <p:cNvSpPr/>
          <p:nvPr/>
        </p:nvSpPr>
        <p:spPr>
          <a:xfrm rot="18394540">
            <a:off x="4590511" y="2389909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45F45CF1-FB24-F04E-95D5-09C0F16A1A6D}"/>
              </a:ext>
            </a:extLst>
          </p:cNvPr>
          <p:cNvSpPr/>
          <p:nvPr/>
        </p:nvSpPr>
        <p:spPr>
          <a:xfrm rot="6662234">
            <a:off x="6445079" y="3483500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66B097EE-5CF6-9F4F-A3ED-3E20551FE098}"/>
              </a:ext>
            </a:extLst>
          </p:cNvPr>
          <p:cNvSpPr/>
          <p:nvPr/>
        </p:nvSpPr>
        <p:spPr>
          <a:xfrm rot="14971836">
            <a:off x="4539039" y="3463323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F634086-794D-D04A-8228-539E26F3B84E}"/>
              </a:ext>
            </a:extLst>
          </p:cNvPr>
          <p:cNvSpPr/>
          <p:nvPr/>
        </p:nvSpPr>
        <p:spPr>
          <a:xfrm>
            <a:off x="5470108" y="4164754"/>
            <a:ext cx="1074092" cy="21126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B535DF-C533-A34F-B2A8-69C7A08496F3}"/>
              </a:ext>
            </a:extLst>
          </p:cNvPr>
          <p:cNvSpPr/>
          <p:nvPr/>
        </p:nvSpPr>
        <p:spPr>
          <a:xfrm>
            <a:off x="3140537" y="1485248"/>
            <a:ext cx="2983509" cy="430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LNMP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实现动静分离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5F3DD7-736F-264E-8DEF-186AC121CF61}"/>
              </a:ext>
            </a:extLst>
          </p:cNvPr>
          <p:cNvSpPr/>
          <p:nvPr/>
        </p:nvSpPr>
        <p:spPr>
          <a:xfrm>
            <a:off x="905885" y="2472560"/>
            <a:ext cx="3579273" cy="430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连接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proxy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集群实现负载均衡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073091-55CD-1941-89BB-8DAE143D711B}"/>
              </a:ext>
            </a:extLst>
          </p:cNvPr>
          <p:cNvSpPr/>
          <p:nvPr/>
        </p:nvSpPr>
        <p:spPr>
          <a:xfrm>
            <a:off x="8873123" y="2276534"/>
            <a:ext cx="2264975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插入文本内容请插入文本内容请插入</a:t>
            </a:r>
            <a:endParaRPr lang="en-GB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2EC605A-411F-144D-B8C4-7E423C132B0F}"/>
              </a:ext>
            </a:extLst>
          </p:cNvPr>
          <p:cNvGrpSpPr/>
          <p:nvPr/>
        </p:nvGrpSpPr>
        <p:grpSpPr>
          <a:xfrm>
            <a:off x="6590426" y="3377325"/>
            <a:ext cx="600503" cy="458632"/>
            <a:chOff x="7756526" y="649288"/>
            <a:chExt cx="1847850" cy="14112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6177B4A7-093E-B44A-94F0-5C433C1A9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6526" y="819150"/>
              <a:ext cx="1160463" cy="1241425"/>
            </a:xfrm>
            <a:custGeom>
              <a:avLst/>
              <a:gdLst>
                <a:gd name="T0" fmla="*/ 198 w 397"/>
                <a:gd name="T1" fmla="*/ 0 h 425"/>
                <a:gd name="T2" fmla="*/ 0 w 397"/>
                <a:gd name="T3" fmla="*/ 173 h 425"/>
                <a:gd name="T4" fmla="*/ 198 w 397"/>
                <a:gd name="T5" fmla="*/ 346 h 425"/>
                <a:gd name="T6" fmla="*/ 217 w 397"/>
                <a:gd name="T7" fmla="*/ 345 h 425"/>
                <a:gd name="T8" fmla="*/ 165 w 397"/>
                <a:gd name="T9" fmla="*/ 425 h 425"/>
                <a:gd name="T10" fmla="*/ 365 w 397"/>
                <a:gd name="T11" fmla="*/ 268 h 425"/>
                <a:gd name="T12" fmla="*/ 397 w 397"/>
                <a:gd name="T13" fmla="*/ 173 h 425"/>
                <a:gd name="T14" fmla="*/ 198 w 397"/>
                <a:gd name="T15" fmla="*/ 0 h 425"/>
                <a:gd name="T16" fmla="*/ 91 w 397"/>
                <a:gd name="T17" fmla="*/ 198 h 425"/>
                <a:gd name="T18" fmla="*/ 66 w 397"/>
                <a:gd name="T19" fmla="*/ 173 h 425"/>
                <a:gd name="T20" fmla="*/ 91 w 397"/>
                <a:gd name="T21" fmla="*/ 148 h 425"/>
                <a:gd name="T22" fmla="*/ 116 w 397"/>
                <a:gd name="T23" fmla="*/ 173 h 425"/>
                <a:gd name="T24" fmla="*/ 91 w 397"/>
                <a:gd name="T25" fmla="*/ 198 h 425"/>
                <a:gd name="T26" fmla="*/ 198 w 397"/>
                <a:gd name="T27" fmla="*/ 198 h 425"/>
                <a:gd name="T28" fmla="*/ 173 w 397"/>
                <a:gd name="T29" fmla="*/ 173 h 425"/>
                <a:gd name="T30" fmla="*/ 198 w 397"/>
                <a:gd name="T31" fmla="*/ 148 h 425"/>
                <a:gd name="T32" fmla="*/ 224 w 397"/>
                <a:gd name="T33" fmla="*/ 173 h 425"/>
                <a:gd name="T34" fmla="*/ 198 w 397"/>
                <a:gd name="T35" fmla="*/ 198 h 425"/>
                <a:gd name="T36" fmla="*/ 306 w 397"/>
                <a:gd name="T37" fmla="*/ 198 h 425"/>
                <a:gd name="T38" fmla="*/ 280 w 397"/>
                <a:gd name="T39" fmla="*/ 173 h 425"/>
                <a:gd name="T40" fmla="*/ 306 w 397"/>
                <a:gd name="T41" fmla="*/ 148 h 425"/>
                <a:gd name="T42" fmla="*/ 331 w 397"/>
                <a:gd name="T43" fmla="*/ 173 h 425"/>
                <a:gd name="T44" fmla="*/ 306 w 397"/>
                <a:gd name="T45" fmla="*/ 1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7" h="425">
                  <a:moveTo>
                    <a:pt x="198" y="0"/>
                  </a:moveTo>
                  <a:cubicBezTo>
                    <a:pt x="89" y="0"/>
                    <a:pt x="0" y="77"/>
                    <a:pt x="0" y="173"/>
                  </a:cubicBezTo>
                  <a:cubicBezTo>
                    <a:pt x="0" y="268"/>
                    <a:pt x="89" y="346"/>
                    <a:pt x="198" y="346"/>
                  </a:cubicBezTo>
                  <a:cubicBezTo>
                    <a:pt x="205" y="346"/>
                    <a:pt x="211" y="346"/>
                    <a:pt x="217" y="345"/>
                  </a:cubicBezTo>
                  <a:cubicBezTo>
                    <a:pt x="217" y="390"/>
                    <a:pt x="165" y="425"/>
                    <a:pt x="165" y="425"/>
                  </a:cubicBezTo>
                  <a:cubicBezTo>
                    <a:pt x="295" y="382"/>
                    <a:pt x="347" y="304"/>
                    <a:pt x="365" y="268"/>
                  </a:cubicBezTo>
                  <a:cubicBezTo>
                    <a:pt x="385" y="240"/>
                    <a:pt x="397" y="208"/>
                    <a:pt x="397" y="173"/>
                  </a:cubicBezTo>
                  <a:cubicBezTo>
                    <a:pt x="397" y="77"/>
                    <a:pt x="308" y="0"/>
                    <a:pt x="198" y="0"/>
                  </a:cubicBezTo>
                  <a:close/>
                  <a:moveTo>
                    <a:pt x="91" y="198"/>
                  </a:moveTo>
                  <a:cubicBezTo>
                    <a:pt x="77" y="198"/>
                    <a:pt x="66" y="187"/>
                    <a:pt x="66" y="173"/>
                  </a:cubicBezTo>
                  <a:cubicBezTo>
                    <a:pt x="66" y="159"/>
                    <a:pt x="77" y="148"/>
                    <a:pt x="91" y="148"/>
                  </a:cubicBezTo>
                  <a:cubicBezTo>
                    <a:pt x="105" y="148"/>
                    <a:pt x="116" y="159"/>
                    <a:pt x="116" y="173"/>
                  </a:cubicBezTo>
                  <a:cubicBezTo>
                    <a:pt x="116" y="187"/>
                    <a:pt x="105" y="198"/>
                    <a:pt x="91" y="198"/>
                  </a:cubicBezTo>
                  <a:close/>
                  <a:moveTo>
                    <a:pt x="198" y="198"/>
                  </a:moveTo>
                  <a:cubicBezTo>
                    <a:pt x="184" y="198"/>
                    <a:pt x="173" y="187"/>
                    <a:pt x="173" y="173"/>
                  </a:cubicBezTo>
                  <a:cubicBezTo>
                    <a:pt x="173" y="159"/>
                    <a:pt x="184" y="148"/>
                    <a:pt x="198" y="148"/>
                  </a:cubicBezTo>
                  <a:cubicBezTo>
                    <a:pt x="212" y="148"/>
                    <a:pt x="224" y="159"/>
                    <a:pt x="224" y="173"/>
                  </a:cubicBezTo>
                  <a:cubicBezTo>
                    <a:pt x="224" y="187"/>
                    <a:pt x="212" y="198"/>
                    <a:pt x="198" y="198"/>
                  </a:cubicBezTo>
                  <a:close/>
                  <a:moveTo>
                    <a:pt x="306" y="198"/>
                  </a:moveTo>
                  <a:cubicBezTo>
                    <a:pt x="292" y="198"/>
                    <a:pt x="280" y="187"/>
                    <a:pt x="280" y="173"/>
                  </a:cubicBezTo>
                  <a:cubicBezTo>
                    <a:pt x="280" y="159"/>
                    <a:pt x="292" y="148"/>
                    <a:pt x="306" y="148"/>
                  </a:cubicBezTo>
                  <a:cubicBezTo>
                    <a:pt x="320" y="148"/>
                    <a:pt x="331" y="159"/>
                    <a:pt x="331" y="173"/>
                  </a:cubicBezTo>
                  <a:cubicBezTo>
                    <a:pt x="331" y="187"/>
                    <a:pt x="320" y="198"/>
                    <a:pt x="306" y="19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CBC83B3-C3FF-AF4D-B8AD-03B4B0938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501" y="649288"/>
              <a:ext cx="1031875" cy="1181100"/>
            </a:xfrm>
            <a:custGeom>
              <a:avLst/>
              <a:gdLst>
                <a:gd name="T0" fmla="*/ 258 w 353"/>
                <a:gd name="T1" fmla="*/ 0 h 404"/>
                <a:gd name="T2" fmla="*/ 88 w 353"/>
                <a:gd name="T3" fmla="*/ 0 h 404"/>
                <a:gd name="T4" fmla="*/ 0 w 353"/>
                <a:gd name="T5" fmla="*/ 57 h 404"/>
                <a:gd name="T6" fmla="*/ 70 w 353"/>
                <a:gd name="T7" fmla="*/ 97 h 404"/>
                <a:gd name="T8" fmla="*/ 133 w 353"/>
                <a:gd name="T9" fmla="*/ 231 h 404"/>
                <a:gd name="T10" fmla="*/ 133 w 353"/>
                <a:gd name="T11" fmla="*/ 231 h 404"/>
                <a:gd name="T12" fmla="*/ 99 w 353"/>
                <a:gd name="T13" fmla="*/ 334 h 404"/>
                <a:gd name="T14" fmla="*/ 97 w 353"/>
                <a:gd name="T15" fmla="*/ 337 h 404"/>
                <a:gd name="T16" fmla="*/ 226 w 353"/>
                <a:gd name="T17" fmla="*/ 404 h 404"/>
                <a:gd name="T18" fmla="*/ 170 w 353"/>
                <a:gd name="T19" fmla="*/ 304 h 404"/>
                <a:gd name="T20" fmla="*/ 258 w 353"/>
                <a:gd name="T21" fmla="*/ 304 h 404"/>
                <a:gd name="T22" fmla="*/ 353 w 353"/>
                <a:gd name="T23" fmla="*/ 208 h 404"/>
                <a:gd name="T24" fmla="*/ 353 w 353"/>
                <a:gd name="T25" fmla="*/ 95 h 404"/>
                <a:gd name="T26" fmla="*/ 258 w 353"/>
                <a:gd name="T2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3" h="404">
                  <a:moveTo>
                    <a:pt x="25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9" y="0"/>
                    <a:pt x="15" y="23"/>
                    <a:pt x="0" y="57"/>
                  </a:cubicBezTo>
                  <a:cubicBezTo>
                    <a:pt x="26" y="66"/>
                    <a:pt x="50" y="80"/>
                    <a:pt x="70" y="97"/>
                  </a:cubicBezTo>
                  <a:cubicBezTo>
                    <a:pt x="109" y="131"/>
                    <a:pt x="133" y="178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69"/>
                    <a:pt x="120" y="304"/>
                    <a:pt x="99" y="334"/>
                  </a:cubicBezTo>
                  <a:cubicBezTo>
                    <a:pt x="98" y="335"/>
                    <a:pt x="98" y="336"/>
                    <a:pt x="97" y="337"/>
                  </a:cubicBezTo>
                  <a:cubicBezTo>
                    <a:pt x="129" y="362"/>
                    <a:pt x="172" y="385"/>
                    <a:pt x="226" y="404"/>
                  </a:cubicBezTo>
                  <a:cubicBezTo>
                    <a:pt x="226" y="404"/>
                    <a:pt x="160" y="359"/>
                    <a:pt x="170" y="304"/>
                  </a:cubicBezTo>
                  <a:cubicBezTo>
                    <a:pt x="258" y="304"/>
                    <a:pt x="258" y="304"/>
                    <a:pt x="258" y="304"/>
                  </a:cubicBezTo>
                  <a:cubicBezTo>
                    <a:pt x="310" y="304"/>
                    <a:pt x="353" y="260"/>
                    <a:pt x="353" y="208"/>
                  </a:cubicBezTo>
                  <a:cubicBezTo>
                    <a:pt x="353" y="95"/>
                    <a:pt x="353" y="95"/>
                    <a:pt x="353" y="95"/>
                  </a:cubicBezTo>
                  <a:cubicBezTo>
                    <a:pt x="353" y="43"/>
                    <a:pt x="310" y="0"/>
                    <a:pt x="25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Oval 26">
              <a:extLst>
                <a:ext uri="{FF2B5EF4-FFF2-40B4-BE49-F238E27FC236}">
                  <a16:creationId xmlns:a16="http://schemas.microsoft.com/office/drawing/2014/main" id="{F522F9CC-9E60-324A-BF7D-FAE1BAE00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8613" y="1250950"/>
              <a:ext cx="146050" cy="1460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Oval 27">
              <a:extLst>
                <a:ext uri="{FF2B5EF4-FFF2-40B4-BE49-F238E27FC236}">
                  <a16:creationId xmlns:a16="http://schemas.microsoft.com/office/drawing/2014/main" id="{F0491796-6F74-F141-A335-D4C522419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1351" y="1250950"/>
              <a:ext cx="149225" cy="1460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Oval 28">
              <a:extLst>
                <a:ext uri="{FF2B5EF4-FFF2-40B4-BE49-F238E27FC236}">
                  <a16:creationId xmlns:a16="http://schemas.microsoft.com/office/drawing/2014/main" id="{17DA3589-C3B9-0D4A-8A5E-735F818A1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088" y="1250950"/>
              <a:ext cx="149225" cy="14605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08DB2D4-3A1E-AC46-A082-8C845EC76A9D}"/>
              </a:ext>
            </a:extLst>
          </p:cNvPr>
          <p:cNvGrpSpPr/>
          <p:nvPr/>
        </p:nvGrpSpPr>
        <p:grpSpPr>
          <a:xfrm>
            <a:off x="5773058" y="5018148"/>
            <a:ext cx="613247" cy="492228"/>
            <a:chOff x="209550" y="2830513"/>
            <a:chExt cx="1552575" cy="124618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181AA5EA-E59D-FA45-8A98-169E98B5C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988" y="3214688"/>
              <a:ext cx="493713" cy="666750"/>
            </a:xfrm>
            <a:custGeom>
              <a:avLst/>
              <a:gdLst>
                <a:gd name="T0" fmla="*/ 33 w 170"/>
                <a:gd name="T1" fmla="*/ 229 h 229"/>
                <a:gd name="T2" fmla="*/ 10 w 170"/>
                <a:gd name="T3" fmla="*/ 221 h 229"/>
                <a:gd name="T4" fmla="*/ 10 w 170"/>
                <a:gd name="T5" fmla="*/ 221 h 229"/>
                <a:gd name="T6" fmla="*/ 0 w 170"/>
                <a:gd name="T7" fmla="*/ 199 h 229"/>
                <a:gd name="T8" fmla="*/ 0 w 170"/>
                <a:gd name="T9" fmla="*/ 199 h 229"/>
                <a:gd name="T10" fmla="*/ 0 w 170"/>
                <a:gd name="T11" fmla="*/ 195 h 229"/>
                <a:gd name="T12" fmla="*/ 0 w 170"/>
                <a:gd name="T13" fmla="*/ 195 h 229"/>
                <a:gd name="T14" fmla="*/ 19 w 170"/>
                <a:gd name="T15" fmla="*/ 32 h 229"/>
                <a:gd name="T16" fmla="*/ 58 w 170"/>
                <a:gd name="T17" fmla="*/ 0 h 229"/>
                <a:gd name="T18" fmla="*/ 58 w 170"/>
                <a:gd name="T19" fmla="*/ 0 h 229"/>
                <a:gd name="T20" fmla="*/ 136 w 170"/>
                <a:gd name="T21" fmla="*/ 0 h 229"/>
                <a:gd name="T22" fmla="*/ 160 w 170"/>
                <a:gd name="T23" fmla="*/ 9 h 229"/>
                <a:gd name="T24" fmla="*/ 160 w 170"/>
                <a:gd name="T25" fmla="*/ 9 h 229"/>
                <a:gd name="T26" fmla="*/ 170 w 170"/>
                <a:gd name="T27" fmla="*/ 31 h 229"/>
                <a:gd name="T28" fmla="*/ 170 w 170"/>
                <a:gd name="T29" fmla="*/ 31 h 229"/>
                <a:gd name="T30" fmla="*/ 170 w 170"/>
                <a:gd name="T31" fmla="*/ 35 h 229"/>
                <a:gd name="T32" fmla="*/ 170 w 170"/>
                <a:gd name="T33" fmla="*/ 35 h 229"/>
                <a:gd name="T34" fmla="*/ 149 w 170"/>
                <a:gd name="T35" fmla="*/ 197 h 229"/>
                <a:gd name="T36" fmla="*/ 110 w 170"/>
                <a:gd name="T37" fmla="*/ 229 h 229"/>
                <a:gd name="T38" fmla="*/ 110 w 170"/>
                <a:gd name="T39" fmla="*/ 229 h 229"/>
                <a:gd name="T40" fmla="*/ 33 w 170"/>
                <a:gd name="T41" fmla="*/ 229 h 229"/>
                <a:gd name="T42" fmla="*/ 37 w 170"/>
                <a:gd name="T43" fmla="*/ 34 h 229"/>
                <a:gd name="T44" fmla="*/ 19 w 170"/>
                <a:gd name="T45" fmla="*/ 197 h 229"/>
                <a:gd name="T46" fmla="*/ 19 w 170"/>
                <a:gd name="T47" fmla="*/ 199 h 229"/>
                <a:gd name="T48" fmla="*/ 19 w 170"/>
                <a:gd name="T49" fmla="*/ 199 h 229"/>
                <a:gd name="T50" fmla="*/ 33 w 170"/>
                <a:gd name="T51" fmla="*/ 210 h 229"/>
                <a:gd name="T52" fmla="*/ 33 w 170"/>
                <a:gd name="T53" fmla="*/ 210 h 229"/>
                <a:gd name="T54" fmla="*/ 110 w 170"/>
                <a:gd name="T55" fmla="*/ 210 h 229"/>
                <a:gd name="T56" fmla="*/ 130 w 170"/>
                <a:gd name="T57" fmla="*/ 195 h 229"/>
                <a:gd name="T58" fmla="*/ 130 w 170"/>
                <a:gd name="T59" fmla="*/ 195 h 229"/>
                <a:gd name="T60" fmla="*/ 151 w 170"/>
                <a:gd name="T61" fmla="*/ 32 h 229"/>
                <a:gd name="T62" fmla="*/ 152 w 170"/>
                <a:gd name="T63" fmla="*/ 31 h 229"/>
                <a:gd name="T64" fmla="*/ 152 w 170"/>
                <a:gd name="T65" fmla="*/ 31 h 229"/>
                <a:gd name="T66" fmla="*/ 136 w 170"/>
                <a:gd name="T67" fmla="*/ 19 h 229"/>
                <a:gd name="T68" fmla="*/ 136 w 170"/>
                <a:gd name="T69" fmla="*/ 19 h 229"/>
                <a:gd name="T70" fmla="*/ 58 w 170"/>
                <a:gd name="T71" fmla="*/ 19 h 229"/>
                <a:gd name="T72" fmla="*/ 58 w 170"/>
                <a:gd name="T73" fmla="*/ 19 h 229"/>
                <a:gd name="T74" fmla="*/ 58 w 170"/>
                <a:gd name="T75" fmla="*/ 19 h 229"/>
                <a:gd name="T76" fmla="*/ 37 w 170"/>
                <a:gd name="T77" fmla="*/ 3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0" h="229">
                  <a:moveTo>
                    <a:pt x="33" y="229"/>
                  </a:moveTo>
                  <a:cubicBezTo>
                    <a:pt x="24" y="229"/>
                    <a:pt x="16" y="226"/>
                    <a:pt x="10" y="221"/>
                  </a:cubicBezTo>
                  <a:cubicBezTo>
                    <a:pt x="10" y="221"/>
                    <a:pt x="10" y="221"/>
                    <a:pt x="10" y="221"/>
                  </a:cubicBezTo>
                  <a:cubicBezTo>
                    <a:pt x="4" y="215"/>
                    <a:pt x="0" y="207"/>
                    <a:pt x="0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7"/>
                    <a:pt x="0" y="196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13"/>
                    <a:pt x="39" y="1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6" y="0"/>
                    <a:pt x="154" y="3"/>
                    <a:pt x="160" y="9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66" y="14"/>
                    <a:pt x="170" y="22"/>
                    <a:pt x="170" y="31"/>
                  </a:cubicBezTo>
                  <a:cubicBezTo>
                    <a:pt x="170" y="31"/>
                    <a:pt x="170" y="31"/>
                    <a:pt x="170" y="31"/>
                  </a:cubicBezTo>
                  <a:cubicBezTo>
                    <a:pt x="170" y="32"/>
                    <a:pt x="170" y="33"/>
                    <a:pt x="170" y="35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46" y="216"/>
                    <a:pt x="129" y="229"/>
                    <a:pt x="110" y="229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33" y="229"/>
                    <a:pt x="33" y="229"/>
                    <a:pt x="33" y="229"/>
                  </a:cubicBezTo>
                  <a:close/>
                  <a:moveTo>
                    <a:pt x="37" y="34"/>
                  </a:moveTo>
                  <a:cubicBezTo>
                    <a:pt x="19" y="197"/>
                    <a:pt x="19" y="197"/>
                    <a:pt x="19" y="197"/>
                  </a:cubicBezTo>
                  <a:cubicBezTo>
                    <a:pt x="19" y="198"/>
                    <a:pt x="19" y="198"/>
                    <a:pt x="19" y="199"/>
                  </a:cubicBezTo>
                  <a:cubicBezTo>
                    <a:pt x="19" y="199"/>
                    <a:pt x="19" y="199"/>
                    <a:pt x="19" y="199"/>
                  </a:cubicBezTo>
                  <a:cubicBezTo>
                    <a:pt x="19" y="204"/>
                    <a:pt x="24" y="210"/>
                    <a:pt x="33" y="210"/>
                  </a:cubicBezTo>
                  <a:cubicBezTo>
                    <a:pt x="33" y="210"/>
                    <a:pt x="33" y="210"/>
                    <a:pt x="33" y="210"/>
                  </a:cubicBezTo>
                  <a:cubicBezTo>
                    <a:pt x="110" y="210"/>
                    <a:pt x="110" y="210"/>
                    <a:pt x="110" y="210"/>
                  </a:cubicBezTo>
                  <a:cubicBezTo>
                    <a:pt x="120" y="211"/>
                    <a:pt x="130" y="202"/>
                    <a:pt x="130" y="195"/>
                  </a:cubicBezTo>
                  <a:cubicBezTo>
                    <a:pt x="130" y="195"/>
                    <a:pt x="130" y="195"/>
                    <a:pt x="130" y="195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51" y="32"/>
                    <a:pt x="152" y="31"/>
                    <a:pt x="152" y="31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2" y="25"/>
                    <a:pt x="147" y="19"/>
                    <a:pt x="136" y="19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47" y="19"/>
                    <a:pt x="38" y="28"/>
                    <a:pt x="3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A129B2AC-A6BA-034D-9AF8-72EA3A2D0F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088" y="3214688"/>
              <a:ext cx="488950" cy="666750"/>
            </a:xfrm>
            <a:custGeom>
              <a:avLst/>
              <a:gdLst>
                <a:gd name="T0" fmla="*/ 130 w 168"/>
                <a:gd name="T1" fmla="*/ 195 h 229"/>
                <a:gd name="T2" fmla="*/ 110 w 168"/>
                <a:gd name="T3" fmla="*/ 210 h 229"/>
                <a:gd name="T4" fmla="*/ 33 w 168"/>
                <a:gd name="T5" fmla="*/ 210 h 229"/>
                <a:gd name="T6" fmla="*/ 19 w 168"/>
                <a:gd name="T7" fmla="*/ 199 h 229"/>
                <a:gd name="T8" fmla="*/ 19 w 168"/>
                <a:gd name="T9" fmla="*/ 197 h 229"/>
                <a:gd name="T10" fmla="*/ 25 w 168"/>
                <a:gd name="T11" fmla="*/ 140 h 229"/>
                <a:gd name="T12" fmla="*/ 9 w 168"/>
                <a:gd name="T13" fmla="*/ 117 h 229"/>
                <a:gd name="T14" fmla="*/ 0 w 168"/>
                <a:gd name="T15" fmla="*/ 195 h 229"/>
                <a:gd name="T16" fmla="*/ 0 w 168"/>
                <a:gd name="T17" fmla="*/ 199 h 229"/>
                <a:gd name="T18" fmla="*/ 10 w 168"/>
                <a:gd name="T19" fmla="*/ 221 h 229"/>
                <a:gd name="T20" fmla="*/ 33 w 168"/>
                <a:gd name="T21" fmla="*/ 229 h 229"/>
                <a:gd name="T22" fmla="*/ 110 w 168"/>
                <a:gd name="T23" fmla="*/ 229 h 229"/>
                <a:gd name="T24" fmla="*/ 149 w 168"/>
                <a:gd name="T25" fmla="*/ 197 h 229"/>
                <a:gd name="T26" fmla="*/ 163 w 168"/>
                <a:gd name="T27" fmla="*/ 88 h 229"/>
                <a:gd name="T28" fmla="*/ 140 w 168"/>
                <a:gd name="T29" fmla="*/ 120 h 229"/>
                <a:gd name="T30" fmla="*/ 130 w 168"/>
                <a:gd name="T31" fmla="*/ 195 h 229"/>
                <a:gd name="T32" fmla="*/ 32 w 168"/>
                <a:gd name="T33" fmla="*/ 78 h 229"/>
                <a:gd name="T34" fmla="*/ 37 w 168"/>
                <a:gd name="T35" fmla="*/ 34 h 229"/>
                <a:gd name="T36" fmla="*/ 58 w 168"/>
                <a:gd name="T37" fmla="*/ 19 h 229"/>
                <a:gd name="T38" fmla="*/ 58 w 168"/>
                <a:gd name="T39" fmla="*/ 19 h 229"/>
                <a:gd name="T40" fmla="*/ 136 w 168"/>
                <a:gd name="T41" fmla="*/ 19 h 229"/>
                <a:gd name="T42" fmla="*/ 151 w 168"/>
                <a:gd name="T43" fmla="*/ 31 h 229"/>
                <a:gd name="T44" fmla="*/ 151 w 168"/>
                <a:gd name="T45" fmla="*/ 32 h 229"/>
                <a:gd name="T46" fmla="*/ 151 w 168"/>
                <a:gd name="T47" fmla="*/ 34 h 229"/>
                <a:gd name="T48" fmla="*/ 168 w 168"/>
                <a:gd name="T49" fmla="*/ 20 h 229"/>
                <a:gd name="T50" fmla="*/ 160 w 168"/>
                <a:gd name="T51" fmla="*/ 9 h 229"/>
                <a:gd name="T52" fmla="*/ 136 w 168"/>
                <a:gd name="T53" fmla="*/ 0 h 229"/>
                <a:gd name="T54" fmla="*/ 58 w 168"/>
                <a:gd name="T55" fmla="*/ 0 h 229"/>
                <a:gd name="T56" fmla="*/ 19 w 168"/>
                <a:gd name="T57" fmla="*/ 32 h 229"/>
                <a:gd name="T58" fmla="*/ 14 w 168"/>
                <a:gd name="T59" fmla="*/ 71 h 229"/>
                <a:gd name="T60" fmla="*/ 14 w 168"/>
                <a:gd name="T61" fmla="*/ 71 h 229"/>
                <a:gd name="T62" fmla="*/ 32 w 168"/>
                <a:gd name="T63" fmla="*/ 7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29">
                  <a:moveTo>
                    <a:pt x="130" y="195"/>
                  </a:moveTo>
                  <a:cubicBezTo>
                    <a:pt x="130" y="202"/>
                    <a:pt x="120" y="211"/>
                    <a:pt x="110" y="210"/>
                  </a:cubicBezTo>
                  <a:cubicBezTo>
                    <a:pt x="33" y="210"/>
                    <a:pt x="33" y="210"/>
                    <a:pt x="33" y="210"/>
                  </a:cubicBezTo>
                  <a:cubicBezTo>
                    <a:pt x="24" y="210"/>
                    <a:pt x="19" y="204"/>
                    <a:pt x="19" y="199"/>
                  </a:cubicBezTo>
                  <a:cubicBezTo>
                    <a:pt x="19" y="198"/>
                    <a:pt x="19" y="198"/>
                    <a:pt x="19" y="197"/>
                  </a:cubicBezTo>
                  <a:cubicBezTo>
                    <a:pt x="25" y="140"/>
                    <a:pt x="25" y="140"/>
                    <a:pt x="25" y="140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6"/>
                    <a:pt x="0" y="197"/>
                    <a:pt x="0" y="199"/>
                  </a:cubicBezTo>
                  <a:cubicBezTo>
                    <a:pt x="0" y="207"/>
                    <a:pt x="4" y="215"/>
                    <a:pt x="10" y="221"/>
                  </a:cubicBezTo>
                  <a:cubicBezTo>
                    <a:pt x="16" y="226"/>
                    <a:pt x="24" y="229"/>
                    <a:pt x="33" y="229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129" y="229"/>
                    <a:pt x="146" y="216"/>
                    <a:pt x="149" y="197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40" y="120"/>
                    <a:pt x="140" y="120"/>
                    <a:pt x="140" y="120"/>
                  </a:cubicBezTo>
                  <a:lnTo>
                    <a:pt x="130" y="195"/>
                  </a:lnTo>
                  <a:close/>
                  <a:moveTo>
                    <a:pt x="32" y="78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8" y="28"/>
                    <a:pt x="47" y="19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136" y="19"/>
                    <a:pt x="136" y="19"/>
                    <a:pt x="136" y="19"/>
                  </a:cubicBezTo>
                  <a:cubicBezTo>
                    <a:pt x="146" y="19"/>
                    <a:pt x="151" y="25"/>
                    <a:pt x="151" y="31"/>
                  </a:cubicBezTo>
                  <a:cubicBezTo>
                    <a:pt x="151" y="31"/>
                    <a:pt x="151" y="32"/>
                    <a:pt x="151" y="32"/>
                  </a:cubicBezTo>
                  <a:cubicBezTo>
                    <a:pt x="151" y="34"/>
                    <a:pt x="151" y="34"/>
                    <a:pt x="151" y="34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67" y="16"/>
                    <a:pt x="164" y="12"/>
                    <a:pt x="160" y="9"/>
                  </a:cubicBezTo>
                  <a:cubicBezTo>
                    <a:pt x="154" y="3"/>
                    <a:pt x="145" y="0"/>
                    <a:pt x="1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9" y="1"/>
                    <a:pt x="21" y="13"/>
                    <a:pt x="19" y="32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lnTo>
                    <a:pt x="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D5730E24-2170-E641-B5BE-2B33E86C0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0" y="2981325"/>
              <a:ext cx="1552575" cy="1095375"/>
            </a:xfrm>
            <a:custGeom>
              <a:avLst/>
              <a:gdLst>
                <a:gd name="T0" fmla="*/ 534 w 534"/>
                <a:gd name="T1" fmla="*/ 290 h 376"/>
                <a:gd name="T2" fmla="*/ 534 w 534"/>
                <a:gd name="T3" fmla="*/ 289 h 376"/>
                <a:gd name="T4" fmla="*/ 506 w 534"/>
                <a:gd name="T5" fmla="*/ 82 h 376"/>
                <a:gd name="T6" fmla="*/ 499 w 534"/>
                <a:gd name="T7" fmla="*/ 56 h 376"/>
                <a:gd name="T8" fmla="*/ 479 w 534"/>
                <a:gd name="T9" fmla="*/ 22 h 376"/>
                <a:gd name="T10" fmla="*/ 424 w 534"/>
                <a:gd name="T11" fmla="*/ 0 h 376"/>
                <a:gd name="T12" fmla="*/ 120 w 534"/>
                <a:gd name="T13" fmla="*/ 0 h 376"/>
                <a:gd name="T14" fmla="*/ 28 w 534"/>
                <a:gd name="T15" fmla="*/ 82 h 376"/>
                <a:gd name="T16" fmla="*/ 28 w 534"/>
                <a:gd name="T17" fmla="*/ 82 h 376"/>
                <a:gd name="T18" fmla="*/ 0 w 534"/>
                <a:gd name="T19" fmla="*/ 289 h 376"/>
                <a:gd name="T20" fmla="*/ 0 w 534"/>
                <a:gd name="T21" fmla="*/ 290 h 376"/>
                <a:gd name="T22" fmla="*/ 0 w 534"/>
                <a:gd name="T23" fmla="*/ 299 h 376"/>
                <a:gd name="T24" fmla="*/ 22 w 534"/>
                <a:gd name="T25" fmla="*/ 353 h 376"/>
                <a:gd name="T26" fmla="*/ 77 w 534"/>
                <a:gd name="T27" fmla="*/ 376 h 376"/>
                <a:gd name="T28" fmla="*/ 77 w 534"/>
                <a:gd name="T29" fmla="*/ 376 h 376"/>
                <a:gd name="T30" fmla="*/ 376 w 534"/>
                <a:gd name="T31" fmla="*/ 376 h 376"/>
                <a:gd name="T32" fmla="*/ 381 w 534"/>
                <a:gd name="T33" fmla="*/ 376 h 376"/>
                <a:gd name="T34" fmla="*/ 457 w 534"/>
                <a:gd name="T35" fmla="*/ 376 h 376"/>
                <a:gd name="T36" fmla="*/ 457 w 534"/>
                <a:gd name="T37" fmla="*/ 376 h 376"/>
                <a:gd name="T38" fmla="*/ 512 w 534"/>
                <a:gd name="T39" fmla="*/ 353 h 376"/>
                <a:gd name="T40" fmla="*/ 534 w 534"/>
                <a:gd name="T41" fmla="*/ 299 h 376"/>
                <a:gd name="T42" fmla="*/ 534 w 534"/>
                <a:gd name="T43" fmla="*/ 290 h 376"/>
                <a:gd name="T44" fmla="*/ 376 w 534"/>
                <a:gd name="T45" fmla="*/ 347 h 376"/>
                <a:gd name="T46" fmla="*/ 77 w 534"/>
                <a:gd name="T47" fmla="*/ 347 h 376"/>
                <a:gd name="T48" fmla="*/ 28 w 534"/>
                <a:gd name="T49" fmla="*/ 299 h 376"/>
                <a:gd name="T50" fmla="*/ 28 w 534"/>
                <a:gd name="T51" fmla="*/ 293 h 376"/>
                <a:gd name="T52" fmla="*/ 28 w 534"/>
                <a:gd name="T53" fmla="*/ 293 h 376"/>
                <a:gd name="T54" fmla="*/ 56 w 534"/>
                <a:gd name="T55" fmla="*/ 86 h 376"/>
                <a:gd name="T56" fmla="*/ 56 w 534"/>
                <a:gd name="T57" fmla="*/ 86 h 376"/>
                <a:gd name="T58" fmla="*/ 120 w 534"/>
                <a:gd name="T59" fmla="*/ 28 h 376"/>
                <a:gd name="T60" fmla="*/ 395 w 534"/>
                <a:gd name="T61" fmla="*/ 28 h 376"/>
                <a:gd name="T62" fmla="*/ 395 w 534"/>
                <a:gd name="T63" fmla="*/ 28 h 376"/>
                <a:gd name="T64" fmla="*/ 414 w 534"/>
                <a:gd name="T65" fmla="*/ 28 h 376"/>
                <a:gd name="T66" fmla="*/ 472 w 534"/>
                <a:gd name="T67" fmla="*/ 65 h 376"/>
                <a:gd name="T68" fmla="*/ 473 w 534"/>
                <a:gd name="T69" fmla="*/ 77 h 376"/>
                <a:gd name="T70" fmla="*/ 473 w 534"/>
                <a:gd name="T71" fmla="*/ 83 h 376"/>
                <a:gd name="T72" fmla="*/ 445 w 534"/>
                <a:gd name="T73" fmla="*/ 290 h 376"/>
                <a:gd name="T74" fmla="*/ 445 w 534"/>
                <a:gd name="T75" fmla="*/ 290 h 376"/>
                <a:gd name="T76" fmla="*/ 381 w 534"/>
                <a:gd name="T77" fmla="*/ 347 h 376"/>
                <a:gd name="T78" fmla="*/ 376 w 534"/>
                <a:gd name="T79" fmla="*/ 34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4" h="376">
                  <a:moveTo>
                    <a:pt x="534" y="290"/>
                  </a:moveTo>
                  <a:cubicBezTo>
                    <a:pt x="534" y="289"/>
                    <a:pt x="534" y="289"/>
                    <a:pt x="534" y="289"/>
                  </a:cubicBezTo>
                  <a:cubicBezTo>
                    <a:pt x="506" y="82"/>
                    <a:pt x="506" y="82"/>
                    <a:pt x="506" y="82"/>
                  </a:cubicBezTo>
                  <a:cubicBezTo>
                    <a:pt x="505" y="73"/>
                    <a:pt x="502" y="64"/>
                    <a:pt x="499" y="56"/>
                  </a:cubicBezTo>
                  <a:cubicBezTo>
                    <a:pt x="495" y="43"/>
                    <a:pt x="488" y="31"/>
                    <a:pt x="479" y="22"/>
                  </a:cubicBezTo>
                  <a:cubicBezTo>
                    <a:pt x="465" y="8"/>
                    <a:pt x="446" y="0"/>
                    <a:pt x="42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74" y="0"/>
                    <a:pt x="34" y="36"/>
                    <a:pt x="28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3"/>
                    <a:pt x="0" y="296"/>
                    <a:pt x="0" y="299"/>
                  </a:cubicBezTo>
                  <a:cubicBezTo>
                    <a:pt x="0" y="320"/>
                    <a:pt x="8" y="339"/>
                    <a:pt x="22" y="353"/>
                  </a:cubicBezTo>
                  <a:cubicBezTo>
                    <a:pt x="36" y="367"/>
                    <a:pt x="55" y="376"/>
                    <a:pt x="77" y="376"/>
                  </a:cubicBezTo>
                  <a:cubicBezTo>
                    <a:pt x="77" y="376"/>
                    <a:pt x="77" y="376"/>
                    <a:pt x="77" y="376"/>
                  </a:cubicBezTo>
                  <a:cubicBezTo>
                    <a:pt x="376" y="376"/>
                    <a:pt x="376" y="376"/>
                    <a:pt x="376" y="376"/>
                  </a:cubicBezTo>
                  <a:cubicBezTo>
                    <a:pt x="381" y="376"/>
                    <a:pt x="381" y="376"/>
                    <a:pt x="381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57" y="376"/>
                    <a:pt x="457" y="376"/>
                    <a:pt x="457" y="376"/>
                  </a:cubicBezTo>
                  <a:cubicBezTo>
                    <a:pt x="479" y="376"/>
                    <a:pt x="498" y="367"/>
                    <a:pt x="512" y="353"/>
                  </a:cubicBezTo>
                  <a:cubicBezTo>
                    <a:pt x="526" y="339"/>
                    <a:pt x="534" y="320"/>
                    <a:pt x="534" y="299"/>
                  </a:cubicBezTo>
                  <a:cubicBezTo>
                    <a:pt x="534" y="296"/>
                    <a:pt x="534" y="293"/>
                    <a:pt x="534" y="290"/>
                  </a:cubicBezTo>
                  <a:close/>
                  <a:moveTo>
                    <a:pt x="376" y="347"/>
                  </a:moveTo>
                  <a:cubicBezTo>
                    <a:pt x="77" y="347"/>
                    <a:pt x="77" y="347"/>
                    <a:pt x="77" y="347"/>
                  </a:cubicBezTo>
                  <a:cubicBezTo>
                    <a:pt x="48" y="347"/>
                    <a:pt x="28" y="327"/>
                    <a:pt x="28" y="299"/>
                  </a:cubicBezTo>
                  <a:cubicBezTo>
                    <a:pt x="28" y="297"/>
                    <a:pt x="28" y="295"/>
                    <a:pt x="28" y="293"/>
                  </a:cubicBezTo>
                  <a:cubicBezTo>
                    <a:pt x="28" y="293"/>
                    <a:pt x="28" y="293"/>
                    <a:pt x="28" y="293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9" y="55"/>
                    <a:pt x="89" y="28"/>
                    <a:pt x="120" y="28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414" y="28"/>
                    <a:pt x="414" y="28"/>
                    <a:pt x="414" y="28"/>
                  </a:cubicBezTo>
                  <a:cubicBezTo>
                    <a:pt x="438" y="28"/>
                    <a:pt x="461" y="44"/>
                    <a:pt x="472" y="65"/>
                  </a:cubicBezTo>
                  <a:cubicBezTo>
                    <a:pt x="473" y="69"/>
                    <a:pt x="473" y="73"/>
                    <a:pt x="473" y="77"/>
                  </a:cubicBezTo>
                  <a:cubicBezTo>
                    <a:pt x="473" y="79"/>
                    <a:pt x="473" y="80"/>
                    <a:pt x="473" y="83"/>
                  </a:cubicBezTo>
                  <a:cubicBezTo>
                    <a:pt x="445" y="290"/>
                    <a:pt x="445" y="290"/>
                    <a:pt x="445" y="290"/>
                  </a:cubicBezTo>
                  <a:cubicBezTo>
                    <a:pt x="445" y="290"/>
                    <a:pt x="445" y="290"/>
                    <a:pt x="445" y="290"/>
                  </a:cubicBezTo>
                  <a:cubicBezTo>
                    <a:pt x="442" y="321"/>
                    <a:pt x="412" y="348"/>
                    <a:pt x="381" y="347"/>
                  </a:cubicBezTo>
                  <a:lnTo>
                    <a:pt x="376" y="3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1F56A411-749A-1046-A0EC-AD14B44F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3263900"/>
              <a:ext cx="561975" cy="481013"/>
            </a:xfrm>
            <a:custGeom>
              <a:avLst/>
              <a:gdLst>
                <a:gd name="T0" fmla="*/ 79 w 193"/>
                <a:gd name="T1" fmla="*/ 161 h 165"/>
                <a:gd name="T2" fmla="*/ 190 w 193"/>
                <a:gd name="T3" fmla="*/ 5 h 165"/>
                <a:gd name="T4" fmla="*/ 188 w 193"/>
                <a:gd name="T5" fmla="*/ 3 h 165"/>
                <a:gd name="T6" fmla="*/ 83 w 193"/>
                <a:gd name="T7" fmla="*/ 88 h 165"/>
                <a:gd name="T8" fmla="*/ 67 w 193"/>
                <a:gd name="T9" fmla="*/ 91 h 165"/>
                <a:gd name="T10" fmla="*/ 6 w 193"/>
                <a:gd name="T11" fmla="*/ 67 h 165"/>
                <a:gd name="T12" fmla="*/ 3 w 193"/>
                <a:gd name="T13" fmla="*/ 71 h 165"/>
                <a:gd name="T14" fmla="*/ 67 w 193"/>
                <a:gd name="T15" fmla="*/ 161 h 165"/>
                <a:gd name="T16" fmla="*/ 79 w 193"/>
                <a:gd name="T17" fmla="*/ 16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65">
                  <a:moveTo>
                    <a:pt x="79" y="161"/>
                  </a:moveTo>
                  <a:cubicBezTo>
                    <a:pt x="190" y="5"/>
                    <a:pt x="190" y="5"/>
                    <a:pt x="190" y="5"/>
                  </a:cubicBezTo>
                  <a:cubicBezTo>
                    <a:pt x="193" y="0"/>
                    <a:pt x="192" y="0"/>
                    <a:pt x="188" y="3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79" y="92"/>
                    <a:pt x="72" y="93"/>
                    <a:pt x="67" y="91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1" y="65"/>
                    <a:pt x="0" y="67"/>
                    <a:pt x="3" y="71"/>
                  </a:cubicBezTo>
                  <a:cubicBezTo>
                    <a:pt x="67" y="161"/>
                    <a:pt x="67" y="161"/>
                    <a:pt x="67" y="161"/>
                  </a:cubicBezTo>
                  <a:cubicBezTo>
                    <a:pt x="70" y="165"/>
                    <a:pt x="75" y="165"/>
                    <a:pt x="79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E83FB3AD-010D-8F44-AC68-C37549B02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2830513"/>
              <a:ext cx="306388" cy="307975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7 h 106"/>
                <a:gd name="T4" fmla="*/ 23 w 105"/>
                <a:gd name="T5" fmla="*/ 104 h 106"/>
                <a:gd name="T6" fmla="*/ 30 w 105"/>
                <a:gd name="T7" fmla="*/ 106 h 106"/>
                <a:gd name="T8" fmla="*/ 40 w 105"/>
                <a:gd name="T9" fmla="*/ 101 h 106"/>
                <a:gd name="T10" fmla="*/ 38 w 105"/>
                <a:gd name="T11" fmla="*/ 84 h 106"/>
                <a:gd name="T12" fmla="*/ 38 w 105"/>
                <a:gd name="T13" fmla="*/ 84 h 106"/>
                <a:gd name="T14" fmla="*/ 25 w 105"/>
                <a:gd name="T15" fmla="*/ 57 h 106"/>
                <a:gd name="T16" fmla="*/ 33 w 105"/>
                <a:gd name="T17" fmla="*/ 34 h 106"/>
                <a:gd name="T18" fmla="*/ 53 w 105"/>
                <a:gd name="T19" fmla="*/ 25 h 106"/>
                <a:gd name="T20" fmla="*/ 80 w 105"/>
                <a:gd name="T21" fmla="*/ 49 h 106"/>
                <a:gd name="T22" fmla="*/ 105 w 105"/>
                <a:gd name="T23" fmla="*/ 49 h 106"/>
                <a:gd name="T24" fmla="*/ 105 w 105"/>
                <a:gd name="T25" fmla="*/ 48 h 106"/>
                <a:gd name="T26" fmla="*/ 53 w 105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1"/>
                    <a:pt x="0" y="27"/>
                    <a:pt x="0" y="57"/>
                  </a:cubicBezTo>
                  <a:cubicBezTo>
                    <a:pt x="0" y="76"/>
                    <a:pt x="9" y="93"/>
                    <a:pt x="23" y="104"/>
                  </a:cubicBezTo>
                  <a:cubicBezTo>
                    <a:pt x="25" y="105"/>
                    <a:pt x="28" y="106"/>
                    <a:pt x="30" y="106"/>
                  </a:cubicBezTo>
                  <a:cubicBezTo>
                    <a:pt x="34" y="106"/>
                    <a:pt x="38" y="105"/>
                    <a:pt x="40" y="101"/>
                  </a:cubicBezTo>
                  <a:cubicBezTo>
                    <a:pt x="44" y="96"/>
                    <a:pt x="43" y="88"/>
                    <a:pt x="38" y="84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0" y="79"/>
                    <a:pt x="25" y="69"/>
                    <a:pt x="25" y="57"/>
                  </a:cubicBezTo>
                  <a:cubicBezTo>
                    <a:pt x="25" y="48"/>
                    <a:pt x="28" y="40"/>
                    <a:pt x="33" y="34"/>
                  </a:cubicBezTo>
                  <a:cubicBezTo>
                    <a:pt x="39" y="28"/>
                    <a:pt x="45" y="25"/>
                    <a:pt x="53" y="25"/>
                  </a:cubicBezTo>
                  <a:cubicBezTo>
                    <a:pt x="65" y="25"/>
                    <a:pt x="76" y="35"/>
                    <a:pt x="80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5" y="48"/>
                    <a:pt x="105" y="48"/>
                  </a:cubicBezTo>
                  <a:cubicBezTo>
                    <a:pt x="101" y="22"/>
                    <a:pt x="80" y="1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A6A0370-D5F0-D641-A351-3FBB4D38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8" y="2830513"/>
              <a:ext cx="304800" cy="307975"/>
            </a:xfrm>
            <a:custGeom>
              <a:avLst/>
              <a:gdLst>
                <a:gd name="T0" fmla="*/ 105 w 105"/>
                <a:gd name="T1" fmla="*/ 48 h 106"/>
                <a:gd name="T2" fmla="*/ 53 w 105"/>
                <a:gd name="T3" fmla="*/ 0 h 106"/>
                <a:gd name="T4" fmla="*/ 1 w 105"/>
                <a:gd name="T5" fmla="*/ 49 h 106"/>
                <a:gd name="T6" fmla="*/ 0 w 105"/>
                <a:gd name="T7" fmla="*/ 57 h 106"/>
                <a:gd name="T8" fmla="*/ 23 w 105"/>
                <a:gd name="T9" fmla="*/ 104 h 106"/>
                <a:gd name="T10" fmla="*/ 30 w 105"/>
                <a:gd name="T11" fmla="*/ 106 h 106"/>
                <a:gd name="T12" fmla="*/ 40 w 105"/>
                <a:gd name="T13" fmla="*/ 101 h 106"/>
                <a:gd name="T14" fmla="*/ 38 w 105"/>
                <a:gd name="T15" fmla="*/ 84 h 106"/>
                <a:gd name="T16" fmla="*/ 25 w 105"/>
                <a:gd name="T17" fmla="*/ 57 h 106"/>
                <a:gd name="T18" fmla="*/ 26 w 105"/>
                <a:gd name="T19" fmla="*/ 49 h 106"/>
                <a:gd name="T20" fmla="*/ 33 w 105"/>
                <a:gd name="T21" fmla="*/ 34 h 106"/>
                <a:gd name="T22" fmla="*/ 53 w 105"/>
                <a:gd name="T23" fmla="*/ 25 h 106"/>
                <a:gd name="T24" fmla="*/ 80 w 105"/>
                <a:gd name="T25" fmla="*/ 49 h 106"/>
                <a:gd name="T26" fmla="*/ 105 w 105"/>
                <a:gd name="T27" fmla="*/ 49 h 106"/>
                <a:gd name="T28" fmla="*/ 105 w 105"/>
                <a:gd name="T29" fmla="*/ 4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6">
                  <a:moveTo>
                    <a:pt x="105" y="48"/>
                  </a:moveTo>
                  <a:cubicBezTo>
                    <a:pt x="101" y="22"/>
                    <a:pt x="80" y="1"/>
                    <a:pt x="53" y="0"/>
                  </a:cubicBezTo>
                  <a:cubicBezTo>
                    <a:pt x="25" y="1"/>
                    <a:pt x="4" y="22"/>
                    <a:pt x="1" y="49"/>
                  </a:cubicBezTo>
                  <a:cubicBezTo>
                    <a:pt x="0" y="52"/>
                    <a:pt x="0" y="54"/>
                    <a:pt x="0" y="57"/>
                  </a:cubicBezTo>
                  <a:cubicBezTo>
                    <a:pt x="0" y="76"/>
                    <a:pt x="9" y="93"/>
                    <a:pt x="23" y="104"/>
                  </a:cubicBezTo>
                  <a:cubicBezTo>
                    <a:pt x="25" y="105"/>
                    <a:pt x="28" y="106"/>
                    <a:pt x="30" y="106"/>
                  </a:cubicBezTo>
                  <a:cubicBezTo>
                    <a:pt x="34" y="106"/>
                    <a:pt x="38" y="105"/>
                    <a:pt x="40" y="101"/>
                  </a:cubicBezTo>
                  <a:cubicBezTo>
                    <a:pt x="44" y="96"/>
                    <a:pt x="43" y="88"/>
                    <a:pt x="38" y="84"/>
                  </a:cubicBezTo>
                  <a:cubicBezTo>
                    <a:pt x="30" y="79"/>
                    <a:pt x="25" y="69"/>
                    <a:pt x="25" y="57"/>
                  </a:cubicBezTo>
                  <a:cubicBezTo>
                    <a:pt x="25" y="54"/>
                    <a:pt x="25" y="52"/>
                    <a:pt x="26" y="49"/>
                  </a:cubicBezTo>
                  <a:cubicBezTo>
                    <a:pt x="27" y="43"/>
                    <a:pt x="30" y="38"/>
                    <a:pt x="33" y="34"/>
                  </a:cubicBezTo>
                  <a:cubicBezTo>
                    <a:pt x="39" y="28"/>
                    <a:pt x="45" y="25"/>
                    <a:pt x="53" y="25"/>
                  </a:cubicBezTo>
                  <a:cubicBezTo>
                    <a:pt x="65" y="25"/>
                    <a:pt x="76" y="35"/>
                    <a:pt x="80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5" y="48"/>
                    <a:pt x="10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98D8CC62-4A67-D749-A453-5ACC19FAC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8" y="2830513"/>
              <a:ext cx="306388" cy="307975"/>
            </a:xfrm>
            <a:custGeom>
              <a:avLst/>
              <a:gdLst>
                <a:gd name="T0" fmla="*/ 105 w 105"/>
                <a:gd name="T1" fmla="*/ 48 h 106"/>
                <a:gd name="T2" fmla="*/ 53 w 105"/>
                <a:gd name="T3" fmla="*/ 0 h 106"/>
                <a:gd name="T4" fmla="*/ 1 w 105"/>
                <a:gd name="T5" fmla="*/ 49 h 106"/>
                <a:gd name="T6" fmla="*/ 0 w 105"/>
                <a:gd name="T7" fmla="*/ 57 h 106"/>
                <a:gd name="T8" fmla="*/ 23 w 105"/>
                <a:gd name="T9" fmla="*/ 104 h 106"/>
                <a:gd name="T10" fmla="*/ 30 w 105"/>
                <a:gd name="T11" fmla="*/ 106 h 106"/>
                <a:gd name="T12" fmla="*/ 40 w 105"/>
                <a:gd name="T13" fmla="*/ 101 h 106"/>
                <a:gd name="T14" fmla="*/ 38 w 105"/>
                <a:gd name="T15" fmla="*/ 84 h 106"/>
                <a:gd name="T16" fmla="*/ 25 w 105"/>
                <a:gd name="T17" fmla="*/ 57 h 106"/>
                <a:gd name="T18" fmla="*/ 26 w 105"/>
                <a:gd name="T19" fmla="*/ 49 h 106"/>
                <a:gd name="T20" fmla="*/ 33 w 105"/>
                <a:gd name="T21" fmla="*/ 34 h 106"/>
                <a:gd name="T22" fmla="*/ 53 w 105"/>
                <a:gd name="T23" fmla="*/ 25 h 106"/>
                <a:gd name="T24" fmla="*/ 80 w 105"/>
                <a:gd name="T25" fmla="*/ 49 h 106"/>
                <a:gd name="T26" fmla="*/ 105 w 105"/>
                <a:gd name="T27" fmla="*/ 49 h 106"/>
                <a:gd name="T28" fmla="*/ 105 w 105"/>
                <a:gd name="T29" fmla="*/ 4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06">
                  <a:moveTo>
                    <a:pt x="105" y="48"/>
                  </a:moveTo>
                  <a:cubicBezTo>
                    <a:pt x="101" y="22"/>
                    <a:pt x="80" y="1"/>
                    <a:pt x="53" y="0"/>
                  </a:cubicBezTo>
                  <a:cubicBezTo>
                    <a:pt x="25" y="1"/>
                    <a:pt x="4" y="22"/>
                    <a:pt x="1" y="49"/>
                  </a:cubicBezTo>
                  <a:cubicBezTo>
                    <a:pt x="0" y="52"/>
                    <a:pt x="0" y="54"/>
                    <a:pt x="0" y="57"/>
                  </a:cubicBezTo>
                  <a:cubicBezTo>
                    <a:pt x="0" y="76"/>
                    <a:pt x="9" y="93"/>
                    <a:pt x="23" y="104"/>
                  </a:cubicBezTo>
                  <a:cubicBezTo>
                    <a:pt x="25" y="105"/>
                    <a:pt x="28" y="106"/>
                    <a:pt x="30" y="106"/>
                  </a:cubicBezTo>
                  <a:cubicBezTo>
                    <a:pt x="34" y="106"/>
                    <a:pt x="38" y="105"/>
                    <a:pt x="40" y="101"/>
                  </a:cubicBezTo>
                  <a:cubicBezTo>
                    <a:pt x="44" y="96"/>
                    <a:pt x="43" y="88"/>
                    <a:pt x="38" y="84"/>
                  </a:cubicBezTo>
                  <a:cubicBezTo>
                    <a:pt x="30" y="79"/>
                    <a:pt x="25" y="69"/>
                    <a:pt x="25" y="57"/>
                  </a:cubicBezTo>
                  <a:cubicBezTo>
                    <a:pt x="25" y="54"/>
                    <a:pt x="25" y="52"/>
                    <a:pt x="26" y="49"/>
                  </a:cubicBezTo>
                  <a:cubicBezTo>
                    <a:pt x="27" y="43"/>
                    <a:pt x="30" y="38"/>
                    <a:pt x="33" y="34"/>
                  </a:cubicBezTo>
                  <a:cubicBezTo>
                    <a:pt x="39" y="28"/>
                    <a:pt x="45" y="25"/>
                    <a:pt x="53" y="25"/>
                  </a:cubicBezTo>
                  <a:cubicBezTo>
                    <a:pt x="65" y="25"/>
                    <a:pt x="76" y="35"/>
                    <a:pt x="80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9"/>
                    <a:pt x="105" y="48"/>
                    <a:pt x="10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488186B-8B96-234F-93F5-3D70B6DE72FC}"/>
              </a:ext>
            </a:extLst>
          </p:cNvPr>
          <p:cNvSpPr txBox="1"/>
          <p:nvPr/>
        </p:nvSpPr>
        <p:spPr>
          <a:xfrm>
            <a:off x="1889329" y="4867125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健康状态检测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7AC1625-9280-5842-8491-ECC0DFD05F5F}"/>
              </a:ext>
            </a:extLst>
          </p:cNvPr>
          <p:cNvSpPr txBox="1"/>
          <p:nvPr/>
        </p:nvSpPr>
        <p:spPr>
          <a:xfrm>
            <a:off x="7775336" y="264311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网站访问统计、风险预警、宕机报警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B0E98E0-9D8F-234F-87A9-A04E6404EF9A}"/>
              </a:ext>
            </a:extLst>
          </p:cNvPr>
          <p:cNvSpPr txBox="1"/>
          <p:nvPr/>
        </p:nvSpPr>
        <p:spPr>
          <a:xfrm>
            <a:off x="7883532" y="485403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实现地址重写、网站加密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1748BB-3007-4445-9CE4-7E89EA688CE1}"/>
              </a:ext>
            </a:extLst>
          </p:cNvPr>
          <p:cNvSpPr txBox="1"/>
          <p:nvPr/>
        </p:nvSpPr>
        <p:spPr>
          <a:xfrm>
            <a:off x="5973934" y="61771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服务器优化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4AD316F-713D-CE41-AD03-A6E2CB1E691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37905F-AB29-3542-AA6B-9E8424C75ED5}"/>
              </a:ext>
            </a:extLst>
          </p:cNvPr>
          <p:cNvSpPr/>
          <p:nvPr/>
        </p:nvSpPr>
        <p:spPr>
          <a:xfrm>
            <a:off x="361950" y="788485"/>
            <a:ext cx="2577949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84487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94984" y="2369823"/>
            <a:ext cx="4155117" cy="4748995"/>
            <a:chOff x="-36513" y="2291232"/>
            <a:chExt cx="3940099" cy="4503245"/>
          </a:xfrm>
        </p:grpSpPr>
        <p:sp>
          <p:nvSpPr>
            <p:cNvPr id="6" name="Line 29"/>
            <p:cNvSpPr>
              <a:spLocks noChangeShapeType="1"/>
            </p:cNvSpPr>
            <p:nvPr/>
          </p:nvSpPr>
          <p:spPr bwMode="gray">
            <a:xfrm flipH="1">
              <a:off x="2814" y="6365566"/>
              <a:ext cx="3036678" cy="246217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7" name="Line 30"/>
            <p:cNvSpPr>
              <a:spLocks noChangeShapeType="1"/>
            </p:cNvSpPr>
            <p:nvPr/>
          </p:nvSpPr>
          <p:spPr bwMode="gray">
            <a:xfrm flipH="1">
              <a:off x="2813" y="3767245"/>
              <a:ext cx="1234288" cy="2844542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gray">
            <a:xfrm flipH="1">
              <a:off x="2813" y="3663833"/>
              <a:ext cx="2320254" cy="2947948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gray">
            <a:xfrm flipH="1">
              <a:off x="2814" y="5375568"/>
              <a:ext cx="3118750" cy="1236215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gray">
            <a:xfrm flipH="1">
              <a:off x="2812" y="2291232"/>
              <a:ext cx="2589096" cy="4320551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gray">
            <a:xfrm flipH="1">
              <a:off x="2813" y="3691709"/>
              <a:ext cx="2867827" cy="2920074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gray">
            <a:xfrm flipH="1">
              <a:off x="2814" y="4797945"/>
              <a:ext cx="3184146" cy="1813837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gray">
            <a:xfrm flipH="1">
              <a:off x="2813" y="5875818"/>
              <a:ext cx="3900773" cy="735964"/>
            </a:xfrm>
            <a:prstGeom prst="line">
              <a:avLst/>
            </a:prstGeom>
            <a:noFill/>
            <a:ln w="19050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gray">
            <a:xfrm flipH="1">
              <a:off x="-36513" y="4415200"/>
              <a:ext cx="3025171" cy="2379277"/>
            </a:xfrm>
            <a:prstGeom prst="line">
              <a:avLst/>
            </a:prstGeom>
            <a:noFill/>
            <a:ln w="9525">
              <a:solidFill>
                <a:srgbClr val="2B293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305" y="4799694"/>
            <a:ext cx="2479485" cy="2432760"/>
            <a:chOff x="2617" y="4551130"/>
            <a:chExt cx="2351177" cy="2306870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grpSpPr>
        <p:sp>
          <p:nvSpPr>
            <p:cNvPr id="34" name="Arc 43"/>
            <p:cNvSpPr>
              <a:spLocks/>
            </p:cNvSpPr>
            <p:nvPr/>
          </p:nvSpPr>
          <p:spPr bwMode="gray">
            <a:xfrm>
              <a:off x="2617" y="4551130"/>
              <a:ext cx="2351177" cy="230687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76200">
              <a:solidFill>
                <a:srgbClr val="E8E8E6"/>
              </a:solidFill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gray">
            <a:xfrm>
              <a:off x="102992" y="5646057"/>
              <a:ext cx="1401860" cy="61276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599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Segoe UI Emoji" panose="020B0502040204020203" pitchFamily="34" charset="0"/>
                </a:rPr>
                <a:t>WEB</a:t>
              </a:r>
              <a:endParaRPr lang="zh-CN" altLang="en-US" sz="3599" b="1" dirty="0">
                <a:solidFill>
                  <a:schemeClr val="bg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D26748-60BC-9D44-A1AC-652251892C4A}"/>
              </a:ext>
            </a:extLst>
          </p:cNvPr>
          <p:cNvGrpSpPr/>
          <p:nvPr/>
        </p:nvGrpSpPr>
        <p:grpSpPr>
          <a:xfrm>
            <a:off x="1459893" y="1755088"/>
            <a:ext cx="3636714" cy="5052940"/>
            <a:chOff x="1459893" y="1755088"/>
            <a:chExt cx="3636714" cy="5052940"/>
          </a:xfrm>
        </p:grpSpPr>
        <p:sp>
          <p:nvSpPr>
            <p:cNvPr id="8" name="AutoShape 31"/>
            <p:cNvSpPr>
              <a:spLocks noChangeArrowheads="1"/>
            </p:cNvSpPr>
            <p:nvPr/>
          </p:nvSpPr>
          <p:spPr bwMode="gray">
            <a:xfrm>
              <a:off x="2598798" y="3650551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9" name="AutoShape 32"/>
            <p:cNvSpPr>
              <a:spLocks noChangeArrowheads="1"/>
            </p:cNvSpPr>
            <p:nvPr/>
          </p:nvSpPr>
          <p:spPr bwMode="gray">
            <a:xfrm>
              <a:off x="3334713" y="4445143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0" name="AutoShape 33"/>
            <p:cNvSpPr>
              <a:spLocks noChangeArrowheads="1"/>
            </p:cNvSpPr>
            <p:nvPr/>
          </p:nvSpPr>
          <p:spPr bwMode="gray">
            <a:xfrm>
              <a:off x="3510941" y="5496771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0"/>
            <p:cNvSpPr>
              <a:spLocks noChangeArrowheads="1"/>
            </p:cNvSpPr>
            <p:nvPr/>
          </p:nvSpPr>
          <p:spPr bwMode="gray">
            <a:xfrm>
              <a:off x="4350103" y="5681745"/>
              <a:ext cx="746504" cy="74650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6" name="AutoShape 55"/>
            <p:cNvSpPr>
              <a:spLocks noChangeArrowheads="1"/>
            </p:cNvSpPr>
            <p:nvPr/>
          </p:nvSpPr>
          <p:spPr bwMode="gray">
            <a:xfrm>
              <a:off x="2813548" y="1755088"/>
              <a:ext cx="746504" cy="74650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7" name="AutoShape 56"/>
            <p:cNvSpPr>
              <a:spLocks noChangeArrowheads="1"/>
            </p:cNvSpPr>
            <p:nvPr/>
          </p:nvSpPr>
          <p:spPr bwMode="gray">
            <a:xfrm>
              <a:off x="3054500" y="3212589"/>
              <a:ext cx="746504" cy="74650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7"/>
            <p:cNvSpPr>
              <a:spLocks noChangeArrowheads="1"/>
            </p:cNvSpPr>
            <p:nvPr/>
          </p:nvSpPr>
          <p:spPr bwMode="gray">
            <a:xfrm>
              <a:off x="3502098" y="4534619"/>
              <a:ext cx="746504" cy="74650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29" name="AutoShape 58"/>
            <p:cNvSpPr>
              <a:spLocks noChangeArrowheads="1"/>
            </p:cNvSpPr>
            <p:nvPr/>
          </p:nvSpPr>
          <p:spPr bwMode="gray">
            <a:xfrm>
              <a:off x="1459893" y="3716894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30" name="AutoShape 59"/>
            <p:cNvSpPr>
              <a:spLocks noChangeArrowheads="1"/>
            </p:cNvSpPr>
            <p:nvPr/>
          </p:nvSpPr>
          <p:spPr bwMode="gray">
            <a:xfrm>
              <a:off x="3400190" y="6548374"/>
              <a:ext cx="259654" cy="259654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615412" y="1679856"/>
            <a:ext cx="742247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为了降低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服务器负载，加快访问速度，使用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LNMP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实现了网站的动静分离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21788" y="2899735"/>
            <a:ext cx="7703254" cy="78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haproxy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实现了负载均衡。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有效分摊服务器的压力，延长服务器寿命，同时让用户获得更好的体验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0816" y="4629138"/>
            <a:ext cx="5950219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shell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计划任务，监控服务器的硬件健康状态。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92541" y="5511253"/>
            <a:ext cx="6935131" cy="1526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应用计划任务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awk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实时监控网页的访问量是否健康（访问量非自然暴跌暴增）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同时也便于后期分作用户数据分析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周期性反馈并存储用户访问数据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extBox 170"/>
          <p:cNvSpPr txBox="1"/>
          <p:nvPr/>
        </p:nvSpPr>
        <p:spPr>
          <a:xfrm>
            <a:off x="3603477" y="1404040"/>
            <a:ext cx="2430093" cy="367761"/>
          </a:xfrm>
          <a:prstGeom prst="rect">
            <a:avLst/>
          </a:prstGeom>
          <a:noFill/>
        </p:spPr>
        <p:txBody>
          <a:bodyPr wrap="square" lIns="96426" tIns="48212" rIns="96426" bIns="4821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LNMP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实现动静分离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170"/>
          <p:cNvSpPr txBox="1"/>
          <p:nvPr/>
        </p:nvSpPr>
        <p:spPr>
          <a:xfrm>
            <a:off x="3599254" y="2551634"/>
            <a:ext cx="2430093" cy="367761"/>
          </a:xfrm>
          <a:prstGeom prst="rect">
            <a:avLst/>
          </a:prstGeom>
          <a:noFill/>
        </p:spPr>
        <p:txBody>
          <a:bodyPr wrap="square" lIns="96426" tIns="48212" rIns="96426" bIns="4821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负载均衡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70"/>
          <p:cNvSpPr txBox="1"/>
          <p:nvPr/>
        </p:nvSpPr>
        <p:spPr>
          <a:xfrm>
            <a:off x="4248602" y="4287784"/>
            <a:ext cx="2430093" cy="367761"/>
          </a:xfrm>
          <a:prstGeom prst="rect">
            <a:avLst/>
          </a:prstGeom>
          <a:noFill/>
        </p:spPr>
        <p:txBody>
          <a:bodyPr wrap="square" lIns="96426" tIns="48212" rIns="96426" bIns="48212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健康状态检测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5091042" y="5242391"/>
            <a:ext cx="2430093" cy="367761"/>
          </a:xfrm>
          <a:prstGeom prst="rect">
            <a:avLst/>
          </a:prstGeom>
          <a:noFill/>
        </p:spPr>
        <p:txBody>
          <a:bodyPr wrap="square" lIns="96426" tIns="48212" rIns="96426" bIns="48212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网站访问统计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DF06D00-9582-D544-944F-50D3609DCE4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4F747D0-0E8C-7C41-BAD6-43C41FA5C0D6}"/>
              </a:ext>
            </a:extLst>
          </p:cNvPr>
          <p:cNvSpPr/>
          <p:nvPr/>
        </p:nvSpPr>
        <p:spPr>
          <a:xfrm>
            <a:off x="361950" y="818479"/>
            <a:ext cx="2577950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222818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31" grpId="0"/>
      <p:bldP spid="32" grpId="0"/>
      <p:bldP spid="35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E0B50C67-E177-A44E-B139-0E29B3D168AA}"/>
              </a:ext>
            </a:extLst>
          </p:cNvPr>
          <p:cNvGrpSpPr/>
          <p:nvPr/>
        </p:nvGrpSpPr>
        <p:grpSpPr>
          <a:xfrm>
            <a:off x="6141343" y="4048373"/>
            <a:ext cx="1338608" cy="1338608"/>
            <a:chOff x="6920031" y="3363156"/>
            <a:chExt cx="1338773" cy="1338773"/>
          </a:xfrm>
        </p:grpSpPr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F12F581E-2508-BA4E-B81D-BC9777F88445}"/>
                </a:ext>
              </a:extLst>
            </p:cNvPr>
            <p:cNvSpPr/>
            <p:nvPr/>
          </p:nvSpPr>
          <p:spPr>
            <a:xfrm>
              <a:off x="6920031" y="3363156"/>
              <a:ext cx="1338773" cy="1338773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" name="Group 20">
              <a:extLst>
                <a:ext uri="{FF2B5EF4-FFF2-40B4-BE49-F238E27FC236}">
                  <a16:creationId xmlns:a16="http://schemas.microsoft.com/office/drawing/2014/main" id="{5861B9AE-BAE2-AE4F-B2A3-3A88483DE5C7}"/>
                </a:ext>
              </a:extLst>
            </p:cNvPr>
            <p:cNvGrpSpPr/>
            <p:nvPr/>
          </p:nvGrpSpPr>
          <p:grpSpPr>
            <a:xfrm>
              <a:off x="7357245" y="3796320"/>
              <a:ext cx="464344" cy="465138"/>
              <a:chOff x="7287419" y="3505994"/>
              <a:chExt cx="464344" cy="465138"/>
            </a:xfrm>
            <a:solidFill>
              <a:schemeClr val="bg2"/>
            </a:solidFill>
          </p:grpSpPr>
          <p:sp>
            <p:nvSpPr>
              <p:cNvPr id="5" name="AutoShape 37">
                <a:extLst>
                  <a:ext uri="{FF2B5EF4-FFF2-40B4-BE49-F238E27FC236}">
                    <a16:creationId xmlns:a16="http://schemas.microsoft.com/office/drawing/2014/main" id="{FBA4423F-9606-6240-AB23-E4A54C042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6" name="AutoShape 38">
                <a:extLst>
                  <a:ext uri="{FF2B5EF4-FFF2-40B4-BE49-F238E27FC236}">
                    <a16:creationId xmlns:a16="http://schemas.microsoft.com/office/drawing/2014/main" id="{81ED2CAA-DF67-6846-AD44-4EADFE0E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7" name="AutoShape 39">
                <a:extLst>
                  <a:ext uri="{FF2B5EF4-FFF2-40B4-BE49-F238E27FC236}">
                    <a16:creationId xmlns:a16="http://schemas.microsoft.com/office/drawing/2014/main" id="{7EA7E2D9-3C1D-7343-B17F-A4993C9F0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8" name="AutoShape 40">
                <a:extLst>
                  <a:ext uri="{FF2B5EF4-FFF2-40B4-BE49-F238E27FC236}">
                    <a16:creationId xmlns:a16="http://schemas.microsoft.com/office/drawing/2014/main" id="{B8ED0BBD-ACB4-B945-BE32-2FD6BF42D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9" name="AutoShape 41">
                <a:extLst>
                  <a:ext uri="{FF2B5EF4-FFF2-40B4-BE49-F238E27FC236}">
                    <a16:creationId xmlns:a16="http://schemas.microsoft.com/office/drawing/2014/main" id="{BF4EC5CF-41EA-794C-9744-F2BD0E611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0" name="AutoShape 42">
                <a:extLst>
                  <a:ext uri="{FF2B5EF4-FFF2-40B4-BE49-F238E27FC236}">
                    <a16:creationId xmlns:a16="http://schemas.microsoft.com/office/drawing/2014/main" id="{8DAD8DC8-2E33-B249-8AFA-C78342592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7960D35-F5ED-7547-8C76-3ACF02CBCF5B}"/>
              </a:ext>
            </a:extLst>
          </p:cNvPr>
          <p:cNvGrpSpPr/>
          <p:nvPr/>
        </p:nvGrpSpPr>
        <p:grpSpPr>
          <a:xfrm>
            <a:off x="6921088" y="2929364"/>
            <a:ext cx="947671" cy="1017594"/>
            <a:chOff x="6096000" y="2566881"/>
            <a:chExt cx="1338773" cy="1338773"/>
          </a:xfrm>
        </p:grpSpPr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4A0D5234-6092-884A-ABED-6BE65E03929B}"/>
                </a:ext>
              </a:extLst>
            </p:cNvPr>
            <p:cNvSpPr/>
            <p:nvPr/>
          </p:nvSpPr>
          <p:spPr>
            <a:xfrm>
              <a:off x="6096000" y="2566881"/>
              <a:ext cx="1338773" cy="1338773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A5CC3B39-F40B-8141-83B9-1C6946A8E052}"/>
                </a:ext>
              </a:extLst>
            </p:cNvPr>
            <p:cNvGrpSpPr/>
            <p:nvPr/>
          </p:nvGrpSpPr>
          <p:grpSpPr>
            <a:xfrm>
              <a:off x="6551978" y="3004095"/>
              <a:ext cx="434975" cy="464344"/>
              <a:chOff x="9159875" y="1647825"/>
              <a:chExt cx="434975" cy="464344"/>
            </a:xfrm>
            <a:solidFill>
              <a:schemeClr val="bg2"/>
            </a:solidFill>
          </p:grpSpPr>
          <p:sp>
            <p:nvSpPr>
              <p:cNvPr id="14" name="AutoShape 78">
                <a:extLst>
                  <a:ext uri="{FF2B5EF4-FFF2-40B4-BE49-F238E27FC236}">
                    <a16:creationId xmlns:a16="http://schemas.microsoft.com/office/drawing/2014/main" id="{9A914A00-581D-C94C-BEFA-12A0EE192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875" y="1647825"/>
                <a:ext cx="434975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5" name="AutoShape 79">
                <a:extLst>
                  <a:ext uri="{FF2B5EF4-FFF2-40B4-BE49-F238E27FC236}">
                    <a16:creationId xmlns:a16="http://schemas.microsoft.com/office/drawing/2014/main" id="{88A14129-2AE1-774F-A2EA-9CE6F62F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7819" y="1705769"/>
                <a:ext cx="319088" cy="2905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6" name="AutoShape 80">
                <a:extLst>
                  <a:ext uri="{FF2B5EF4-FFF2-40B4-BE49-F238E27FC236}">
                    <a16:creationId xmlns:a16="http://schemas.microsoft.com/office/drawing/2014/main" id="{F3C568A6-FFC9-E240-8D3A-368CC4633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1650" y="1749425"/>
                <a:ext cx="87313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7" tIns="19047" rIns="19047" bIns="19047" anchor="ctr"/>
              <a:lstStyle/>
              <a:p>
                <a:pPr algn="ctr" defTabSz="228570" hangingPunct="0"/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4259EF6-0F93-CE49-9F46-F522B5A0AC66}"/>
              </a:ext>
            </a:extLst>
          </p:cNvPr>
          <p:cNvGrpSpPr/>
          <p:nvPr/>
        </p:nvGrpSpPr>
        <p:grpSpPr>
          <a:xfrm>
            <a:off x="5353987" y="2020881"/>
            <a:ext cx="1625225" cy="1707577"/>
            <a:chOff x="4362154" y="1776581"/>
            <a:chExt cx="1960098" cy="1960098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91A8F783-DB8C-3246-8F03-8A96FF9C8016}"/>
                </a:ext>
              </a:extLst>
            </p:cNvPr>
            <p:cNvSpPr/>
            <p:nvPr/>
          </p:nvSpPr>
          <p:spPr>
            <a:xfrm>
              <a:off x="4362154" y="1776581"/>
              <a:ext cx="1960098" cy="1960098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A773E244-EC31-E043-B97A-E8F8C7D15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9621" y="2488223"/>
              <a:ext cx="904951" cy="528990"/>
            </a:xfrm>
            <a:custGeom>
              <a:avLst/>
              <a:gdLst>
                <a:gd name="T0" fmla="*/ 232 w 316"/>
                <a:gd name="T1" fmla="*/ 27 h 172"/>
                <a:gd name="T2" fmla="*/ 221 w 316"/>
                <a:gd name="T3" fmla="*/ 20 h 172"/>
                <a:gd name="T4" fmla="*/ 157 w 316"/>
                <a:gd name="T5" fmla="*/ 10 h 172"/>
                <a:gd name="T6" fmla="*/ 92 w 316"/>
                <a:gd name="T7" fmla="*/ 9 h 172"/>
                <a:gd name="T8" fmla="*/ 84 w 316"/>
                <a:gd name="T9" fmla="*/ 13 h 172"/>
                <a:gd name="T10" fmla="*/ 0 w 316"/>
                <a:gd name="T11" fmla="*/ 121 h 172"/>
                <a:gd name="T12" fmla="*/ 78 w 316"/>
                <a:gd name="T13" fmla="*/ 109 h 172"/>
                <a:gd name="T14" fmla="*/ 84 w 316"/>
                <a:gd name="T15" fmla="*/ 113 h 172"/>
                <a:gd name="T16" fmla="*/ 120 w 316"/>
                <a:gd name="T17" fmla="*/ 142 h 172"/>
                <a:gd name="T18" fmla="*/ 159 w 316"/>
                <a:gd name="T19" fmla="*/ 163 h 172"/>
                <a:gd name="T20" fmla="*/ 163 w 316"/>
                <a:gd name="T21" fmla="*/ 165 h 172"/>
                <a:gd name="T22" fmla="*/ 190 w 316"/>
                <a:gd name="T23" fmla="*/ 164 h 172"/>
                <a:gd name="T24" fmla="*/ 217 w 316"/>
                <a:gd name="T25" fmla="*/ 153 h 172"/>
                <a:gd name="T26" fmla="*/ 233 w 316"/>
                <a:gd name="T27" fmla="*/ 146 h 172"/>
                <a:gd name="T28" fmla="*/ 265 w 316"/>
                <a:gd name="T29" fmla="*/ 162 h 172"/>
                <a:gd name="T30" fmla="*/ 288 w 316"/>
                <a:gd name="T31" fmla="*/ 14 h 172"/>
                <a:gd name="T32" fmla="*/ 225 w 316"/>
                <a:gd name="T33" fmla="*/ 129 h 172"/>
                <a:gd name="T34" fmla="*/ 225 w 316"/>
                <a:gd name="T35" fmla="*/ 139 h 172"/>
                <a:gd name="T36" fmla="*/ 216 w 316"/>
                <a:gd name="T37" fmla="*/ 142 h 172"/>
                <a:gd name="T38" fmla="*/ 207 w 316"/>
                <a:gd name="T39" fmla="*/ 142 h 172"/>
                <a:gd name="T40" fmla="*/ 189 w 316"/>
                <a:gd name="T41" fmla="*/ 153 h 172"/>
                <a:gd name="T42" fmla="*/ 185 w 316"/>
                <a:gd name="T43" fmla="*/ 153 h 172"/>
                <a:gd name="T44" fmla="*/ 180 w 316"/>
                <a:gd name="T45" fmla="*/ 156 h 172"/>
                <a:gd name="T46" fmla="*/ 157 w 316"/>
                <a:gd name="T47" fmla="*/ 149 h 172"/>
                <a:gd name="T48" fmla="*/ 130 w 316"/>
                <a:gd name="T49" fmla="*/ 128 h 172"/>
                <a:gd name="T50" fmla="*/ 88 w 316"/>
                <a:gd name="T51" fmla="*/ 103 h 172"/>
                <a:gd name="T52" fmla="*/ 71 w 316"/>
                <a:gd name="T53" fmla="*/ 91 h 172"/>
                <a:gd name="T54" fmla="*/ 71 w 316"/>
                <a:gd name="T55" fmla="*/ 90 h 172"/>
                <a:gd name="T56" fmla="*/ 72 w 316"/>
                <a:gd name="T57" fmla="*/ 88 h 172"/>
                <a:gd name="T58" fmla="*/ 93 w 316"/>
                <a:gd name="T59" fmla="*/ 20 h 172"/>
                <a:gd name="T60" fmla="*/ 132 w 316"/>
                <a:gd name="T61" fmla="*/ 24 h 172"/>
                <a:gd name="T62" fmla="*/ 127 w 316"/>
                <a:gd name="T63" fmla="*/ 72 h 172"/>
                <a:gd name="T64" fmla="*/ 185 w 316"/>
                <a:gd name="T65" fmla="*/ 54 h 172"/>
                <a:gd name="T66" fmla="*/ 241 w 316"/>
                <a:gd name="T67" fmla="*/ 11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172">
                  <a:moveTo>
                    <a:pt x="288" y="14"/>
                  </a:moveTo>
                  <a:cubicBezTo>
                    <a:pt x="232" y="27"/>
                    <a:pt x="232" y="27"/>
                    <a:pt x="232" y="27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28" y="22"/>
                    <a:pt x="221" y="20"/>
                    <a:pt x="221" y="20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3" y="5"/>
                    <a:pt x="165" y="7"/>
                    <a:pt x="157" y="1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1" y="9"/>
                    <a:pt x="87" y="10"/>
                    <a:pt x="84" y="1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69" y="144"/>
                    <a:pt x="76" y="120"/>
                    <a:pt x="78" y="109"/>
                  </a:cubicBezTo>
                  <a:cubicBezTo>
                    <a:pt x="82" y="112"/>
                    <a:pt x="82" y="112"/>
                    <a:pt x="82" y="112"/>
                  </a:cubicBezTo>
                  <a:cubicBezTo>
                    <a:pt x="84" y="113"/>
                    <a:pt x="84" y="113"/>
                    <a:pt x="84" y="113"/>
                  </a:cubicBezTo>
                  <a:cubicBezTo>
                    <a:pt x="84" y="120"/>
                    <a:pt x="85" y="130"/>
                    <a:pt x="99" y="127"/>
                  </a:cubicBezTo>
                  <a:cubicBezTo>
                    <a:pt x="99" y="127"/>
                    <a:pt x="100" y="157"/>
                    <a:pt x="120" y="142"/>
                  </a:cubicBezTo>
                  <a:cubicBezTo>
                    <a:pt x="120" y="142"/>
                    <a:pt x="120" y="161"/>
                    <a:pt x="138" y="155"/>
                  </a:cubicBezTo>
                  <a:cubicBezTo>
                    <a:pt x="138" y="155"/>
                    <a:pt x="141" y="172"/>
                    <a:pt x="159" y="163"/>
                  </a:cubicBezTo>
                  <a:cubicBezTo>
                    <a:pt x="162" y="165"/>
                    <a:pt x="162" y="165"/>
                    <a:pt x="162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4" y="165"/>
                    <a:pt x="173" y="168"/>
                    <a:pt x="181" y="167"/>
                  </a:cubicBezTo>
                  <a:cubicBezTo>
                    <a:pt x="185" y="167"/>
                    <a:pt x="188" y="166"/>
                    <a:pt x="190" y="164"/>
                  </a:cubicBezTo>
                  <a:cubicBezTo>
                    <a:pt x="196" y="163"/>
                    <a:pt x="208" y="161"/>
                    <a:pt x="214" y="153"/>
                  </a:cubicBezTo>
                  <a:cubicBezTo>
                    <a:pt x="215" y="153"/>
                    <a:pt x="216" y="153"/>
                    <a:pt x="217" y="153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224" y="153"/>
                    <a:pt x="230" y="150"/>
                    <a:pt x="233" y="146"/>
                  </a:cubicBezTo>
                  <a:cubicBezTo>
                    <a:pt x="235" y="143"/>
                    <a:pt x="236" y="140"/>
                    <a:pt x="236" y="136"/>
                  </a:cubicBezTo>
                  <a:cubicBezTo>
                    <a:pt x="236" y="136"/>
                    <a:pt x="248" y="160"/>
                    <a:pt x="265" y="162"/>
                  </a:cubicBezTo>
                  <a:cubicBezTo>
                    <a:pt x="316" y="137"/>
                    <a:pt x="316" y="137"/>
                    <a:pt x="316" y="137"/>
                  </a:cubicBezTo>
                  <a:lnTo>
                    <a:pt x="288" y="14"/>
                  </a:lnTo>
                  <a:close/>
                  <a:moveTo>
                    <a:pt x="230" y="127"/>
                  </a:moveTo>
                  <a:cubicBezTo>
                    <a:pt x="225" y="129"/>
                    <a:pt x="225" y="129"/>
                    <a:pt x="225" y="129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37"/>
                    <a:pt x="225" y="139"/>
                    <a:pt x="225" y="139"/>
                  </a:cubicBezTo>
                  <a:cubicBezTo>
                    <a:pt x="223" y="141"/>
                    <a:pt x="220" y="142"/>
                    <a:pt x="216" y="142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4" y="143"/>
                    <a:pt x="212" y="142"/>
                    <a:pt x="211" y="142"/>
                  </a:cubicBezTo>
                  <a:cubicBezTo>
                    <a:pt x="207" y="142"/>
                    <a:pt x="207" y="142"/>
                    <a:pt x="207" y="142"/>
                  </a:cubicBezTo>
                  <a:cubicBezTo>
                    <a:pt x="206" y="146"/>
                    <a:pt x="206" y="146"/>
                    <a:pt x="206" y="146"/>
                  </a:cubicBezTo>
                  <a:cubicBezTo>
                    <a:pt x="204" y="150"/>
                    <a:pt x="196" y="153"/>
                    <a:pt x="189" y="153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83" y="156"/>
                    <a:pt x="182" y="156"/>
                    <a:pt x="180" y="156"/>
                  </a:cubicBezTo>
                  <a:cubicBezTo>
                    <a:pt x="175" y="157"/>
                    <a:pt x="169" y="155"/>
                    <a:pt x="167" y="155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6" y="144"/>
                    <a:pt x="154" y="140"/>
                    <a:pt x="149" y="140"/>
                  </a:cubicBezTo>
                  <a:cubicBezTo>
                    <a:pt x="149" y="140"/>
                    <a:pt x="147" y="116"/>
                    <a:pt x="130" y="128"/>
                  </a:cubicBezTo>
                  <a:cubicBezTo>
                    <a:pt x="130" y="128"/>
                    <a:pt x="125" y="108"/>
                    <a:pt x="109" y="117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88"/>
                    <a:pt x="72" y="88"/>
                    <a:pt x="72" y="88"/>
                  </a:cubicBezTo>
                  <a:cubicBezTo>
                    <a:pt x="72" y="87"/>
                    <a:pt x="90" y="26"/>
                    <a:pt x="91" y="21"/>
                  </a:cubicBezTo>
                  <a:cubicBezTo>
                    <a:pt x="91" y="21"/>
                    <a:pt x="93" y="20"/>
                    <a:pt x="93" y="20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4" y="22"/>
                    <a:pt x="132" y="24"/>
                    <a:pt x="132" y="24"/>
                  </a:cubicBezTo>
                  <a:cubicBezTo>
                    <a:pt x="125" y="30"/>
                    <a:pt x="122" y="60"/>
                    <a:pt x="122" y="60"/>
                  </a:cubicBezTo>
                  <a:cubicBezTo>
                    <a:pt x="119" y="67"/>
                    <a:pt x="127" y="72"/>
                    <a:pt x="127" y="72"/>
                  </a:cubicBezTo>
                  <a:cubicBezTo>
                    <a:pt x="140" y="81"/>
                    <a:pt x="154" y="47"/>
                    <a:pt x="154" y="47"/>
                  </a:cubicBezTo>
                  <a:cubicBezTo>
                    <a:pt x="161" y="41"/>
                    <a:pt x="172" y="45"/>
                    <a:pt x="185" y="54"/>
                  </a:cubicBezTo>
                  <a:cubicBezTo>
                    <a:pt x="206" y="76"/>
                    <a:pt x="232" y="102"/>
                    <a:pt x="239" y="111"/>
                  </a:cubicBezTo>
                  <a:cubicBezTo>
                    <a:pt x="241" y="114"/>
                    <a:pt x="242" y="117"/>
                    <a:pt x="241" y="119"/>
                  </a:cubicBezTo>
                  <a:cubicBezTo>
                    <a:pt x="240" y="123"/>
                    <a:pt x="233" y="126"/>
                    <a:pt x="230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9" tIns="45714" rIns="91429" bIns="45714" numCol="1" anchor="t" anchorCtr="0" compatLnSpc="1">
              <a:prstTxWarp prst="textNoShape">
                <a:avLst/>
              </a:prstTxWarp>
            </a:bodyPr>
            <a:lstStyle/>
            <a:p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9">
            <a:extLst>
              <a:ext uri="{FF2B5EF4-FFF2-40B4-BE49-F238E27FC236}">
                <a16:creationId xmlns:a16="http://schemas.microsoft.com/office/drawing/2014/main" id="{AF97CF06-E5FB-A145-8A0F-3AD5E541716D}"/>
              </a:ext>
            </a:extLst>
          </p:cNvPr>
          <p:cNvGrpSpPr/>
          <p:nvPr/>
        </p:nvGrpSpPr>
        <p:grpSpPr>
          <a:xfrm>
            <a:off x="5038355" y="3655515"/>
            <a:ext cx="1434898" cy="1353302"/>
            <a:chOff x="6096000" y="4400370"/>
            <a:chExt cx="1781907" cy="1781907"/>
          </a:xfrm>
        </p:grpSpPr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6F7146DD-EBE5-D444-959C-8FE1944BE79A}"/>
                </a:ext>
              </a:extLst>
            </p:cNvPr>
            <p:cNvSpPr/>
            <p:nvPr/>
          </p:nvSpPr>
          <p:spPr>
            <a:xfrm>
              <a:off x="6096000" y="4400370"/>
              <a:ext cx="1781907" cy="178190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7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54F7CEC1-6504-8D49-BBC8-219039A540F5}"/>
                </a:ext>
              </a:extLst>
            </p:cNvPr>
            <p:cNvGrpSpPr/>
            <p:nvPr/>
          </p:nvGrpSpPr>
          <p:grpSpPr>
            <a:xfrm>
              <a:off x="6612822" y="4917650"/>
              <a:ext cx="632375" cy="747345"/>
              <a:chOff x="1325323" y="3586519"/>
              <a:chExt cx="632375" cy="747345"/>
            </a:xfrm>
            <a:solidFill>
              <a:schemeClr val="bg2"/>
            </a:solidFill>
          </p:grpSpPr>
          <p:sp>
            <p:nvSpPr>
              <p:cNvPr id="23" name="Freeform 45">
                <a:extLst>
                  <a:ext uri="{FF2B5EF4-FFF2-40B4-BE49-F238E27FC236}">
                    <a16:creationId xmlns:a16="http://schemas.microsoft.com/office/drawing/2014/main" id="{7E9B00DD-3D5E-5345-B362-7D12339A5C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5323" y="3586519"/>
                <a:ext cx="632375" cy="747345"/>
              </a:xfrm>
              <a:custGeom>
                <a:avLst/>
                <a:gdLst>
                  <a:gd name="T0" fmla="*/ 215 w 221"/>
                  <a:gd name="T1" fmla="*/ 212 h 243"/>
                  <a:gd name="T2" fmla="*/ 174 w 221"/>
                  <a:gd name="T3" fmla="*/ 157 h 243"/>
                  <a:gd name="T4" fmla="*/ 179 w 221"/>
                  <a:gd name="T5" fmla="*/ 37 h 243"/>
                  <a:gd name="T6" fmla="*/ 105 w 221"/>
                  <a:gd name="T7" fmla="*/ 0 h 243"/>
                  <a:gd name="T8" fmla="*/ 49 w 221"/>
                  <a:gd name="T9" fmla="*/ 19 h 243"/>
                  <a:gd name="T10" fmla="*/ 31 w 221"/>
                  <a:gd name="T11" fmla="*/ 151 h 243"/>
                  <a:gd name="T12" fmla="*/ 105 w 221"/>
                  <a:gd name="T13" fmla="*/ 188 h 243"/>
                  <a:gd name="T14" fmla="*/ 143 w 221"/>
                  <a:gd name="T15" fmla="*/ 180 h 243"/>
                  <a:gd name="T16" fmla="*/ 185 w 221"/>
                  <a:gd name="T17" fmla="*/ 235 h 243"/>
                  <a:gd name="T18" fmla="*/ 200 w 221"/>
                  <a:gd name="T19" fmla="*/ 243 h 243"/>
                  <a:gd name="T20" fmla="*/ 200 w 221"/>
                  <a:gd name="T21" fmla="*/ 243 h 243"/>
                  <a:gd name="T22" fmla="*/ 211 w 221"/>
                  <a:gd name="T23" fmla="*/ 239 h 243"/>
                  <a:gd name="T24" fmla="*/ 215 w 221"/>
                  <a:gd name="T25" fmla="*/ 212 h 243"/>
                  <a:gd name="T26" fmla="*/ 144 w 221"/>
                  <a:gd name="T27" fmla="*/ 146 h 243"/>
                  <a:gd name="T28" fmla="*/ 105 w 221"/>
                  <a:gd name="T29" fmla="*/ 159 h 243"/>
                  <a:gd name="T30" fmla="*/ 54 w 221"/>
                  <a:gd name="T31" fmla="*/ 133 h 243"/>
                  <a:gd name="T32" fmla="*/ 66 w 221"/>
                  <a:gd name="T33" fmla="*/ 42 h 243"/>
                  <a:gd name="T34" fmla="*/ 105 w 221"/>
                  <a:gd name="T35" fmla="*/ 29 h 243"/>
                  <a:gd name="T36" fmla="*/ 156 w 221"/>
                  <a:gd name="T37" fmla="*/ 54 h 243"/>
                  <a:gd name="T38" fmla="*/ 144 w 221"/>
                  <a:gd name="T39" fmla="*/ 146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1" h="243">
                    <a:moveTo>
                      <a:pt x="215" y="212"/>
                    </a:moveTo>
                    <a:cubicBezTo>
                      <a:pt x="174" y="157"/>
                      <a:pt x="174" y="157"/>
                      <a:pt x="174" y="157"/>
                    </a:cubicBezTo>
                    <a:cubicBezTo>
                      <a:pt x="204" y="124"/>
                      <a:pt x="206" y="73"/>
                      <a:pt x="179" y="37"/>
                    </a:cubicBezTo>
                    <a:cubicBezTo>
                      <a:pt x="161" y="13"/>
                      <a:pt x="134" y="0"/>
                      <a:pt x="105" y="0"/>
                    </a:cubicBezTo>
                    <a:cubicBezTo>
                      <a:pt x="85" y="0"/>
                      <a:pt x="65" y="7"/>
                      <a:pt x="49" y="19"/>
                    </a:cubicBezTo>
                    <a:cubicBezTo>
                      <a:pt x="8" y="51"/>
                      <a:pt x="0" y="110"/>
                      <a:pt x="31" y="151"/>
                    </a:cubicBezTo>
                    <a:cubicBezTo>
                      <a:pt x="49" y="174"/>
                      <a:pt x="76" y="188"/>
                      <a:pt x="105" y="188"/>
                    </a:cubicBezTo>
                    <a:cubicBezTo>
                      <a:pt x="118" y="188"/>
                      <a:pt x="131" y="185"/>
                      <a:pt x="143" y="180"/>
                    </a:cubicBezTo>
                    <a:cubicBezTo>
                      <a:pt x="185" y="235"/>
                      <a:pt x="185" y="235"/>
                      <a:pt x="185" y="235"/>
                    </a:cubicBezTo>
                    <a:cubicBezTo>
                      <a:pt x="189" y="240"/>
                      <a:pt x="194" y="243"/>
                      <a:pt x="200" y="243"/>
                    </a:cubicBezTo>
                    <a:cubicBezTo>
                      <a:pt x="200" y="243"/>
                      <a:pt x="200" y="243"/>
                      <a:pt x="200" y="243"/>
                    </a:cubicBezTo>
                    <a:cubicBezTo>
                      <a:pt x="204" y="243"/>
                      <a:pt x="208" y="241"/>
                      <a:pt x="211" y="239"/>
                    </a:cubicBezTo>
                    <a:cubicBezTo>
                      <a:pt x="220" y="232"/>
                      <a:pt x="221" y="220"/>
                      <a:pt x="215" y="212"/>
                    </a:cubicBezTo>
                    <a:close/>
                    <a:moveTo>
                      <a:pt x="144" y="146"/>
                    </a:moveTo>
                    <a:cubicBezTo>
                      <a:pt x="133" y="154"/>
                      <a:pt x="119" y="159"/>
                      <a:pt x="105" y="159"/>
                    </a:cubicBezTo>
                    <a:cubicBezTo>
                      <a:pt x="85" y="159"/>
                      <a:pt x="66" y="150"/>
                      <a:pt x="54" y="133"/>
                    </a:cubicBezTo>
                    <a:cubicBezTo>
                      <a:pt x="33" y="105"/>
                      <a:pt x="38" y="64"/>
                      <a:pt x="66" y="42"/>
                    </a:cubicBezTo>
                    <a:cubicBezTo>
                      <a:pt x="78" y="33"/>
                      <a:pt x="91" y="29"/>
                      <a:pt x="105" y="29"/>
                    </a:cubicBezTo>
                    <a:cubicBezTo>
                      <a:pt x="125" y="29"/>
                      <a:pt x="144" y="38"/>
                      <a:pt x="156" y="54"/>
                    </a:cubicBezTo>
                    <a:cubicBezTo>
                      <a:pt x="178" y="83"/>
                      <a:pt x="172" y="124"/>
                      <a:pt x="144" y="1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46">
                <a:extLst>
                  <a:ext uri="{FF2B5EF4-FFF2-40B4-BE49-F238E27FC236}">
                    <a16:creationId xmlns:a16="http://schemas.microsoft.com/office/drawing/2014/main" id="{4734E89B-F9BC-0E4B-A1F1-49D5060F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405" y="3752885"/>
                <a:ext cx="248347" cy="223554"/>
              </a:xfrm>
              <a:custGeom>
                <a:avLst/>
                <a:gdLst>
                  <a:gd name="T0" fmla="*/ 86 w 87"/>
                  <a:gd name="T1" fmla="*/ 33 h 73"/>
                  <a:gd name="T2" fmla="*/ 45 w 87"/>
                  <a:gd name="T3" fmla="*/ 1 h 73"/>
                  <a:gd name="T4" fmla="*/ 40 w 87"/>
                  <a:gd name="T5" fmla="*/ 1 h 73"/>
                  <a:gd name="T6" fmla="*/ 24 w 87"/>
                  <a:gd name="T7" fmla="*/ 14 h 73"/>
                  <a:gd name="T8" fmla="*/ 24 w 87"/>
                  <a:gd name="T9" fmla="*/ 1 h 73"/>
                  <a:gd name="T10" fmla="*/ 15 w 87"/>
                  <a:gd name="T11" fmla="*/ 1 h 73"/>
                  <a:gd name="T12" fmla="*/ 15 w 87"/>
                  <a:gd name="T13" fmla="*/ 22 h 73"/>
                  <a:gd name="T14" fmla="*/ 8 w 87"/>
                  <a:gd name="T15" fmla="*/ 27 h 73"/>
                  <a:gd name="T16" fmla="*/ 1 w 87"/>
                  <a:gd name="T17" fmla="*/ 33 h 73"/>
                  <a:gd name="T18" fmla="*/ 1 w 87"/>
                  <a:gd name="T19" fmla="*/ 35 h 73"/>
                  <a:gd name="T20" fmla="*/ 8 w 87"/>
                  <a:gd name="T21" fmla="*/ 35 h 73"/>
                  <a:gd name="T22" fmla="*/ 8 w 87"/>
                  <a:gd name="T23" fmla="*/ 73 h 73"/>
                  <a:gd name="T24" fmla="*/ 32 w 87"/>
                  <a:gd name="T25" fmla="*/ 73 h 73"/>
                  <a:gd name="T26" fmla="*/ 32 w 87"/>
                  <a:gd name="T27" fmla="*/ 72 h 73"/>
                  <a:gd name="T28" fmla="*/ 32 w 87"/>
                  <a:gd name="T29" fmla="*/ 55 h 73"/>
                  <a:gd name="T30" fmla="*/ 41 w 87"/>
                  <a:gd name="T31" fmla="*/ 42 h 73"/>
                  <a:gd name="T32" fmla="*/ 52 w 87"/>
                  <a:gd name="T33" fmla="*/ 54 h 73"/>
                  <a:gd name="T34" fmla="*/ 52 w 87"/>
                  <a:gd name="T35" fmla="*/ 73 h 73"/>
                  <a:gd name="T36" fmla="*/ 77 w 87"/>
                  <a:gd name="T37" fmla="*/ 73 h 73"/>
                  <a:gd name="T38" fmla="*/ 77 w 87"/>
                  <a:gd name="T39" fmla="*/ 35 h 73"/>
                  <a:gd name="T40" fmla="*/ 85 w 87"/>
                  <a:gd name="T41" fmla="*/ 35 h 73"/>
                  <a:gd name="T42" fmla="*/ 86 w 87"/>
                  <a:gd name="T43" fmla="*/ 3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7" h="73">
                    <a:moveTo>
                      <a:pt x="86" y="33"/>
                    </a:moveTo>
                    <a:cubicBezTo>
                      <a:pt x="45" y="1"/>
                      <a:pt x="45" y="1"/>
                      <a:pt x="45" y="1"/>
                    </a:cubicBezTo>
                    <a:cubicBezTo>
                      <a:pt x="44" y="0"/>
                      <a:pt x="41" y="0"/>
                      <a:pt x="40" y="1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0" y="35"/>
                      <a:pt x="1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5"/>
                      <a:pt x="32" y="42"/>
                      <a:pt x="41" y="42"/>
                    </a:cubicBezTo>
                    <a:cubicBezTo>
                      <a:pt x="51" y="42"/>
                      <a:pt x="52" y="54"/>
                      <a:pt x="52" y="54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77" y="73"/>
                      <a:pt x="77" y="73"/>
                      <a:pt x="77" y="73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7" y="35"/>
                      <a:pt x="87" y="34"/>
                      <a:pt x="86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9" tIns="45714" rIns="91429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707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" name="TextBox 41">
            <a:extLst>
              <a:ext uri="{FF2B5EF4-FFF2-40B4-BE49-F238E27FC236}">
                <a16:creationId xmlns:a16="http://schemas.microsoft.com/office/drawing/2014/main" id="{77F7580C-102A-814D-8DEB-E940364EF2CB}"/>
              </a:ext>
            </a:extLst>
          </p:cNvPr>
          <p:cNvSpPr txBox="1"/>
          <p:nvPr/>
        </p:nvSpPr>
        <p:spPr>
          <a:xfrm>
            <a:off x="2182052" y="4612437"/>
            <a:ext cx="2514292" cy="88037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URL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重写技术，防止网站域名变更修改后用户无法访问网站，提高网站的安全性。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70">
            <a:extLst>
              <a:ext uri="{FF2B5EF4-FFF2-40B4-BE49-F238E27FC236}">
                <a16:creationId xmlns:a16="http://schemas.microsoft.com/office/drawing/2014/main" id="{5F38D38F-F70D-9E4C-A7E7-094DBA2F278B}"/>
              </a:ext>
            </a:extLst>
          </p:cNvPr>
          <p:cNvSpPr txBox="1"/>
          <p:nvPr/>
        </p:nvSpPr>
        <p:spPr>
          <a:xfrm>
            <a:off x="2069910" y="4036864"/>
            <a:ext cx="2304215" cy="5648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地址重写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B7512505-917B-634E-BE13-6525C67D9FA4}"/>
              </a:ext>
            </a:extLst>
          </p:cNvPr>
          <p:cNvSpPr txBox="1"/>
          <p:nvPr/>
        </p:nvSpPr>
        <p:spPr>
          <a:xfrm>
            <a:off x="1962863" y="2017735"/>
            <a:ext cx="2738319" cy="1434377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为了维护网站的安全，配置启用风险预警，一旦服务器检测到风险产生，需要立即推送预警，而非等待客户端浏览器页面刷新时发送请求，重新加载数据。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170">
            <a:extLst>
              <a:ext uri="{FF2B5EF4-FFF2-40B4-BE49-F238E27FC236}">
                <a16:creationId xmlns:a16="http://schemas.microsoft.com/office/drawing/2014/main" id="{EF3A1B39-F25D-AF43-81CE-1D3DAE796078}"/>
              </a:ext>
            </a:extLst>
          </p:cNvPr>
          <p:cNvSpPr txBox="1"/>
          <p:nvPr/>
        </p:nvSpPr>
        <p:spPr>
          <a:xfrm>
            <a:off x="1938531" y="1444427"/>
            <a:ext cx="2304215" cy="5648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风险预警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41">
            <a:extLst>
              <a:ext uri="{FF2B5EF4-FFF2-40B4-BE49-F238E27FC236}">
                <a16:creationId xmlns:a16="http://schemas.microsoft.com/office/drawing/2014/main" id="{E96CA102-AB5E-684C-A368-973C84D83894}"/>
              </a:ext>
            </a:extLst>
          </p:cNvPr>
          <p:cNvSpPr txBox="1"/>
          <p:nvPr/>
        </p:nvSpPr>
        <p:spPr>
          <a:xfrm>
            <a:off x="7763720" y="4758401"/>
            <a:ext cx="2514292" cy="88037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协议建立了信息安全通道，保证用户信息及数据传输的安全。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70">
            <a:extLst>
              <a:ext uri="{FF2B5EF4-FFF2-40B4-BE49-F238E27FC236}">
                <a16:creationId xmlns:a16="http://schemas.microsoft.com/office/drawing/2014/main" id="{20AF98F8-2802-DE4A-A2F1-9A1A1607E403}"/>
              </a:ext>
            </a:extLst>
          </p:cNvPr>
          <p:cNvSpPr txBox="1"/>
          <p:nvPr/>
        </p:nvSpPr>
        <p:spPr>
          <a:xfrm>
            <a:off x="7576241" y="4062092"/>
            <a:ext cx="2304215" cy="5648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网站加密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4BC12E41-459F-B94C-84F9-9F35B172560A}"/>
              </a:ext>
            </a:extLst>
          </p:cNvPr>
          <p:cNvSpPr txBox="1"/>
          <p:nvPr/>
        </p:nvSpPr>
        <p:spPr>
          <a:xfrm>
            <a:off x="8013239" y="1942784"/>
            <a:ext cx="3024648" cy="880379"/>
          </a:xfrm>
          <a:prstGeom prst="rect">
            <a:avLst/>
          </a:prstGeom>
          <a:noFill/>
        </p:spPr>
        <p:txBody>
          <a:bodyPr wrap="square" lIns="81225" tIns="40613" rIns="81225" bIns="4061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shell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编写各硬件异常监测脚本，便于及时对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集未正常运行预警，防止业务受影响。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0">
            <a:extLst>
              <a:ext uri="{FF2B5EF4-FFF2-40B4-BE49-F238E27FC236}">
                <a16:creationId xmlns:a16="http://schemas.microsoft.com/office/drawing/2014/main" id="{E46CCADD-0CBD-6D46-82D0-13E58600F67E}"/>
              </a:ext>
            </a:extLst>
          </p:cNvPr>
          <p:cNvSpPr txBox="1"/>
          <p:nvPr/>
        </p:nvSpPr>
        <p:spPr>
          <a:xfrm>
            <a:off x="7868759" y="1298765"/>
            <a:ext cx="2304215" cy="564825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宕机预警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60E70D1-9E5F-5045-98AE-B002823623CB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38AC9B8-F0ED-AB49-B005-ACBECA21E2FA}"/>
              </a:ext>
            </a:extLst>
          </p:cNvPr>
          <p:cNvSpPr/>
          <p:nvPr/>
        </p:nvSpPr>
        <p:spPr>
          <a:xfrm>
            <a:off x="361950" y="818479"/>
            <a:ext cx="2577950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24744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50" y="1341215"/>
            <a:ext cx="2905371" cy="156223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4E0C89-52EA-BC4D-B78C-C4027BD8F720}"/>
              </a:ext>
            </a:extLst>
          </p:cNvPr>
          <p:cNvGrpSpPr/>
          <p:nvPr/>
        </p:nvGrpSpPr>
        <p:grpSpPr>
          <a:xfrm>
            <a:off x="8770362" y="3221333"/>
            <a:ext cx="2376133" cy="648036"/>
            <a:chOff x="8770362" y="3221333"/>
            <a:chExt cx="2376133" cy="648036"/>
          </a:xfrm>
        </p:grpSpPr>
        <p:sp>
          <p:nvSpPr>
            <p:cNvPr id="3" name="下箭头 2"/>
            <p:cNvSpPr/>
            <p:nvPr/>
          </p:nvSpPr>
          <p:spPr>
            <a:xfrm>
              <a:off x="8770362" y="3221333"/>
              <a:ext cx="288016" cy="64803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下箭头 48"/>
            <p:cNvSpPr/>
            <p:nvPr/>
          </p:nvSpPr>
          <p:spPr>
            <a:xfrm>
              <a:off x="10858479" y="3221333"/>
              <a:ext cx="288016" cy="64803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下箭头 49"/>
            <p:cNvSpPr/>
            <p:nvPr/>
          </p:nvSpPr>
          <p:spPr>
            <a:xfrm>
              <a:off x="9719019" y="3221333"/>
              <a:ext cx="288016" cy="648036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5" tIns="45717" rIns="91435" bIns="4571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9" b="1072"/>
          <a:stretch/>
        </p:blipFill>
        <p:spPr>
          <a:xfrm>
            <a:off x="8029090" y="4103188"/>
            <a:ext cx="3667873" cy="2016113"/>
          </a:xfrm>
          <a:prstGeom prst="rect">
            <a:avLst/>
          </a:prstGeom>
        </p:spPr>
      </p:pic>
      <p:sp>
        <p:nvSpPr>
          <p:cNvPr id="15" name="Pentagon 3">
            <a:extLst>
              <a:ext uri="{FF2B5EF4-FFF2-40B4-BE49-F238E27FC236}">
                <a16:creationId xmlns:a16="http://schemas.microsoft.com/office/drawing/2014/main" id="{414635C5-2DDD-F640-9A4D-E6B575A158BF}"/>
              </a:ext>
            </a:extLst>
          </p:cNvPr>
          <p:cNvSpPr/>
          <p:nvPr/>
        </p:nvSpPr>
        <p:spPr>
          <a:xfrm>
            <a:off x="909489" y="2368812"/>
            <a:ext cx="3965430" cy="54323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部署</a:t>
            </a:r>
            <a:r>
              <a:rPr lang="en-US" altLang="zh-CN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404</a:t>
            </a: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页面</a:t>
            </a:r>
            <a:endParaRPr lang="en-US" altLang="zh-CN" sz="1687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Pentagon 5">
            <a:extLst>
              <a:ext uri="{FF2B5EF4-FFF2-40B4-BE49-F238E27FC236}">
                <a16:creationId xmlns:a16="http://schemas.microsoft.com/office/drawing/2014/main" id="{7086A477-2B20-474D-81B2-D0E1600A878B}"/>
              </a:ext>
            </a:extLst>
          </p:cNvPr>
          <p:cNvSpPr/>
          <p:nvPr/>
        </p:nvSpPr>
        <p:spPr>
          <a:xfrm>
            <a:off x="909489" y="3253483"/>
            <a:ext cx="3965430" cy="54323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升级</a:t>
            </a:r>
            <a:r>
              <a:rPr lang="en-US" altLang="zh-CN" sz="1687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nginx</a:t>
            </a: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版本，开启</a:t>
            </a:r>
            <a:r>
              <a:rPr lang="en-US" altLang="zh-CN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status</a:t>
            </a: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模块</a:t>
            </a:r>
            <a:endParaRPr lang="en-US" altLang="zh-CN" sz="1687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Pentagon 3">
            <a:extLst>
              <a:ext uri="{FF2B5EF4-FFF2-40B4-BE49-F238E27FC236}">
                <a16:creationId xmlns:a16="http://schemas.microsoft.com/office/drawing/2014/main" id="{C013DA57-7008-8649-8F91-1DEA0ABBDC16}"/>
              </a:ext>
            </a:extLst>
          </p:cNvPr>
          <p:cNvSpPr/>
          <p:nvPr/>
        </p:nvSpPr>
        <p:spPr>
          <a:xfrm>
            <a:off x="909488" y="4141187"/>
            <a:ext cx="3965431" cy="543238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8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编写日志切割脚本，每周五备份</a:t>
            </a:r>
            <a:endParaRPr lang="zh-CN" altLang="en-US" sz="1687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Pentagon 5">
            <a:extLst>
              <a:ext uri="{FF2B5EF4-FFF2-40B4-BE49-F238E27FC236}">
                <a16:creationId xmlns:a16="http://schemas.microsoft.com/office/drawing/2014/main" id="{6182FF9B-A394-5549-992D-663E93353579}"/>
              </a:ext>
            </a:extLst>
          </p:cNvPr>
          <p:cNvSpPr/>
          <p:nvPr/>
        </p:nvSpPr>
        <p:spPr>
          <a:xfrm>
            <a:off x="909487" y="5107892"/>
            <a:ext cx="3965432" cy="543238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8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开启</a:t>
            </a:r>
            <a:r>
              <a:rPr lang="en-US" altLang="zh-CN" sz="1687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gzip</a:t>
            </a:r>
            <a:r>
              <a:rPr lang="zh-CN" altLang="en-US" sz="1687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压缩功能、文件缓存功能</a:t>
            </a:r>
            <a:endParaRPr lang="zh-CN" altLang="en-US" sz="1687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爆炸形 2 4">
            <a:extLst>
              <a:ext uri="{FF2B5EF4-FFF2-40B4-BE49-F238E27FC236}">
                <a16:creationId xmlns:a16="http://schemas.microsoft.com/office/drawing/2014/main" id="{C5D4A366-4CCB-2E43-A2AE-3687A89F3E33}"/>
              </a:ext>
            </a:extLst>
          </p:cNvPr>
          <p:cNvSpPr/>
          <p:nvPr/>
        </p:nvSpPr>
        <p:spPr>
          <a:xfrm>
            <a:off x="2627591" y="1316119"/>
            <a:ext cx="7983479" cy="4417966"/>
          </a:xfrm>
          <a:prstGeom prst="irregularSeal2">
            <a:avLst/>
          </a:prstGeom>
          <a:solidFill>
            <a:srgbClr val="FF0000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3600" dirty="0"/>
              <a:t>注意！</a:t>
            </a:r>
            <a:endParaRPr kumimoji="1" lang="en-US" altLang="zh-CN" sz="3600" dirty="0"/>
          </a:p>
          <a:p>
            <a:pPr algn="ctr"/>
            <a:r>
              <a:rPr kumimoji="1" lang="en-US" altLang="zh-CN" sz="3600" dirty="0"/>
              <a:t>Nginx</a:t>
            </a:r>
            <a:r>
              <a:rPr kumimoji="1" lang="zh-CN" altLang="en-US" sz="3600" dirty="0"/>
              <a:t>版本至少</a:t>
            </a:r>
            <a:r>
              <a:rPr kumimoji="1" lang="en-US" altLang="zh-CN" sz="3600" dirty="0"/>
              <a:t>1.15.8</a:t>
            </a:r>
          </a:p>
          <a:p>
            <a:pPr algn="ctr"/>
            <a:r>
              <a:rPr kumimoji="1" lang="zh-CN" altLang="en-US" sz="3600" dirty="0"/>
              <a:t>才可以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341B47-4E74-1946-BB99-08EA0B18579D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4ABC21-2E9A-1143-96AC-01703711C0C8}"/>
              </a:ext>
            </a:extLst>
          </p:cNvPr>
          <p:cNvSpPr/>
          <p:nvPr/>
        </p:nvSpPr>
        <p:spPr>
          <a:xfrm>
            <a:off x="394448" y="818348"/>
            <a:ext cx="3706463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集群优化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gallery dir="l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6" grpId="0" animBg="1"/>
      <p:bldP spid="28" grpId="0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B51B55-7C35-A949-88C3-B2724A7C5BC1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674BDB-3DBE-1A4C-A2C2-F35EF625A54E}"/>
              </a:ext>
            </a:extLst>
          </p:cNvPr>
          <p:cNvSpPr/>
          <p:nvPr/>
        </p:nvSpPr>
        <p:spPr>
          <a:xfrm>
            <a:off x="354963" y="895749"/>
            <a:ext cx="4134465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存储集群的选择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676AEC-BFFB-B444-B703-E94E3C4B378A}"/>
              </a:ext>
            </a:extLst>
          </p:cNvPr>
          <p:cNvSpPr/>
          <p:nvPr/>
        </p:nvSpPr>
        <p:spPr>
          <a:xfrm>
            <a:off x="4847112" y="3184277"/>
            <a:ext cx="64293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方案二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搭建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nfs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服务，分别在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web1 web2 web3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进行挂载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问题：出现单点故障问题，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nfs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挂掉，没有办法同步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3C68FFFC-014B-1A48-8A92-99E3E5D6E5E8}"/>
              </a:ext>
            </a:extLst>
          </p:cNvPr>
          <p:cNvGrpSpPr/>
          <p:nvPr/>
        </p:nvGrpSpPr>
        <p:grpSpPr>
          <a:xfrm>
            <a:off x="676183" y="1728912"/>
            <a:ext cx="589578" cy="1020118"/>
            <a:chOff x="8774141" y="586610"/>
            <a:chExt cx="589578" cy="1020118"/>
          </a:xfrm>
        </p:grpSpPr>
        <p:sp>
          <p:nvSpPr>
            <p:cNvPr id="6" name="Oval 27">
              <a:extLst>
                <a:ext uri="{FF2B5EF4-FFF2-40B4-BE49-F238E27FC236}">
                  <a16:creationId xmlns:a16="http://schemas.microsoft.com/office/drawing/2014/main" id="{341E1D7A-F77F-1344-9161-ED62AEAD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4141" y="586610"/>
              <a:ext cx="589578" cy="589578"/>
            </a:xfrm>
            <a:prstGeom prst="ellipse">
              <a:avLst/>
            </a:pr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07895CD3-1C14-EC4C-A13A-46CD9154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9203" y="1008364"/>
              <a:ext cx="199454" cy="598364"/>
            </a:xfrm>
            <a:custGeom>
              <a:avLst/>
              <a:gdLst>
                <a:gd name="T0" fmla="*/ 113 w 227"/>
                <a:gd name="T1" fmla="*/ 681 h 681"/>
                <a:gd name="T2" fmla="*/ 0 w 227"/>
                <a:gd name="T3" fmla="*/ 113 h 681"/>
                <a:gd name="T4" fmla="*/ 94 w 227"/>
                <a:gd name="T5" fmla="*/ 0 h 681"/>
                <a:gd name="T6" fmla="*/ 227 w 227"/>
                <a:gd name="T7" fmla="*/ 113 h 681"/>
                <a:gd name="T8" fmla="*/ 113 w 227"/>
                <a:gd name="T9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681">
                  <a:moveTo>
                    <a:pt x="113" y="681"/>
                  </a:moveTo>
                  <a:lnTo>
                    <a:pt x="0" y="113"/>
                  </a:lnTo>
                  <a:lnTo>
                    <a:pt x="94" y="0"/>
                  </a:lnTo>
                  <a:lnTo>
                    <a:pt x="227" y="113"/>
                  </a:lnTo>
                  <a:lnTo>
                    <a:pt x="113" y="681"/>
                  </a:lnTo>
                  <a:close/>
                </a:path>
              </a:pathLst>
            </a:custGeom>
            <a:solidFill>
              <a:srgbClr val="1367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id="{7E2ED60D-AC1A-524C-8A00-ABDE01B13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526" y="650752"/>
              <a:ext cx="464808" cy="463051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9" name="TextBox 118">
              <a:extLst>
                <a:ext uri="{FF2B5EF4-FFF2-40B4-BE49-F238E27FC236}">
                  <a16:creationId xmlns:a16="http://schemas.microsoft.com/office/drawing/2014/main" id="{BDBC18FE-CDBF-4544-9507-D1D0DA1E9AFF}"/>
                </a:ext>
              </a:extLst>
            </p:cNvPr>
            <p:cNvSpPr txBox="1"/>
            <p:nvPr/>
          </p:nvSpPr>
          <p:spPr>
            <a:xfrm>
              <a:off x="8846191" y="69318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rgbClr val="136772"/>
                  </a:solidFill>
                  <a:latin typeface="Roboto Light"/>
                </a:rPr>
                <a:t>01</a:t>
              </a:r>
            </a:p>
          </p:txBody>
        </p: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5FFB2D34-153B-2243-8630-966B17F2219F}"/>
              </a:ext>
            </a:extLst>
          </p:cNvPr>
          <p:cNvGrpSpPr/>
          <p:nvPr/>
        </p:nvGrpSpPr>
        <p:grpSpPr>
          <a:xfrm>
            <a:off x="10605839" y="3184277"/>
            <a:ext cx="803970" cy="1392669"/>
            <a:chOff x="7699546" y="806274"/>
            <a:chExt cx="803970" cy="1392669"/>
          </a:xfrm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F2164AF2-7D66-9B4E-9F14-046D25C6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778" y="1380036"/>
              <a:ext cx="271504" cy="818907"/>
            </a:xfrm>
            <a:custGeom>
              <a:avLst/>
              <a:gdLst>
                <a:gd name="T0" fmla="*/ 153 w 309"/>
                <a:gd name="T1" fmla="*/ 932 h 932"/>
                <a:gd name="T2" fmla="*/ 0 w 309"/>
                <a:gd name="T3" fmla="*/ 156 h 932"/>
                <a:gd name="T4" fmla="*/ 127 w 309"/>
                <a:gd name="T5" fmla="*/ 0 h 932"/>
                <a:gd name="T6" fmla="*/ 309 w 309"/>
                <a:gd name="T7" fmla="*/ 156 h 932"/>
                <a:gd name="T8" fmla="*/ 153 w 309"/>
                <a:gd name="T9" fmla="*/ 93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32">
                  <a:moveTo>
                    <a:pt x="153" y="932"/>
                  </a:moveTo>
                  <a:lnTo>
                    <a:pt x="0" y="156"/>
                  </a:lnTo>
                  <a:lnTo>
                    <a:pt x="127" y="0"/>
                  </a:lnTo>
                  <a:lnTo>
                    <a:pt x="309" y="156"/>
                  </a:lnTo>
                  <a:lnTo>
                    <a:pt x="153" y="932"/>
                  </a:lnTo>
                  <a:close/>
                </a:path>
              </a:pathLst>
            </a:custGeom>
            <a:solidFill>
              <a:srgbClr val="25C8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2" name="Oval 34">
              <a:extLst>
                <a:ext uri="{FF2B5EF4-FFF2-40B4-BE49-F238E27FC236}">
                  <a16:creationId xmlns:a16="http://schemas.microsoft.com/office/drawing/2014/main" id="{5AFF1B6C-9E3E-2643-99B8-6AC3B83E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546" y="806274"/>
              <a:ext cx="803970" cy="804848"/>
            </a:xfrm>
            <a:prstGeom prst="ellipse">
              <a:avLst/>
            </a:prstGeom>
            <a:solidFill>
              <a:srgbClr val="25C8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B44DD16E-54D4-E248-B2C5-831F351E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775" y="891503"/>
              <a:ext cx="633511" cy="63439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4" name="TextBox 123">
              <a:extLst>
                <a:ext uri="{FF2B5EF4-FFF2-40B4-BE49-F238E27FC236}">
                  <a16:creationId xmlns:a16="http://schemas.microsoft.com/office/drawing/2014/main" id="{86FF1C3D-5497-CB42-84A4-A5C550409E2A}"/>
                </a:ext>
              </a:extLst>
            </p:cNvPr>
            <p:cNvSpPr txBox="1"/>
            <p:nvPr/>
          </p:nvSpPr>
          <p:spPr>
            <a:xfrm>
              <a:off x="7832867" y="977865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kern="0" dirty="0">
                  <a:solidFill>
                    <a:srgbClr val="25C8B6"/>
                  </a:solidFill>
                  <a:latin typeface="Roboto Light"/>
                </a:rPr>
                <a:t>02</a:t>
              </a:r>
            </a:p>
          </p:txBody>
        </p:sp>
      </p:grpSp>
      <p:grpSp>
        <p:nvGrpSpPr>
          <p:cNvPr id="15" name="Group 36">
            <a:extLst>
              <a:ext uri="{FF2B5EF4-FFF2-40B4-BE49-F238E27FC236}">
                <a16:creationId xmlns:a16="http://schemas.microsoft.com/office/drawing/2014/main" id="{0F70D4FF-43D2-0B48-84AD-EFE4EFB39D85}"/>
              </a:ext>
            </a:extLst>
          </p:cNvPr>
          <p:cNvGrpSpPr/>
          <p:nvPr/>
        </p:nvGrpSpPr>
        <p:grpSpPr>
          <a:xfrm>
            <a:off x="2448421" y="4566843"/>
            <a:ext cx="980579" cy="1697563"/>
            <a:chOff x="6452734" y="1251752"/>
            <a:chExt cx="980579" cy="1697563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468A5F81-4AB6-694C-8321-8CFEBD89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594" y="1952041"/>
              <a:ext cx="329496" cy="997274"/>
            </a:xfrm>
            <a:custGeom>
              <a:avLst/>
              <a:gdLst>
                <a:gd name="T0" fmla="*/ 186 w 375"/>
                <a:gd name="T1" fmla="*/ 1135 h 1135"/>
                <a:gd name="T2" fmla="*/ 0 w 375"/>
                <a:gd name="T3" fmla="*/ 189 h 1135"/>
                <a:gd name="T4" fmla="*/ 156 w 375"/>
                <a:gd name="T5" fmla="*/ 0 h 1135"/>
                <a:gd name="T6" fmla="*/ 375 w 375"/>
                <a:gd name="T7" fmla="*/ 189 h 1135"/>
                <a:gd name="T8" fmla="*/ 186 w 3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35">
                  <a:moveTo>
                    <a:pt x="186" y="1135"/>
                  </a:moveTo>
                  <a:lnTo>
                    <a:pt x="0" y="189"/>
                  </a:lnTo>
                  <a:lnTo>
                    <a:pt x="156" y="0"/>
                  </a:lnTo>
                  <a:lnTo>
                    <a:pt x="375" y="189"/>
                  </a:lnTo>
                  <a:lnTo>
                    <a:pt x="186" y="1135"/>
                  </a:lnTo>
                  <a:close/>
                </a:path>
              </a:pathLst>
            </a:cu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7" name="Oval 38">
              <a:extLst>
                <a:ext uri="{FF2B5EF4-FFF2-40B4-BE49-F238E27FC236}">
                  <a16:creationId xmlns:a16="http://schemas.microsoft.com/office/drawing/2014/main" id="{D07DFED2-C32F-BD44-8520-FEBAAC1AC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2734" y="1251752"/>
              <a:ext cx="980579" cy="982337"/>
            </a:xfrm>
            <a:prstGeom prst="ellipse">
              <a:avLst/>
            </a:prstGeom>
            <a:solidFill>
              <a:srgbClr val="81DC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8" name="Oval 39">
              <a:extLst>
                <a:ext uri="{FF2B5EF4-FFF2-40B4-BE49-F238E27FC236}">
                  <a16:creationId xmlns:a16="http://schemas.microsoft.com/office/drawing/2014/main" id="{59290A05-0A59-744F-A3F7-B11FB4F67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15" y="1357191"/>
              <a:ext cx="773217" cy="77146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Roboto Light"/>
              </a:endParaRPr>
            </a:p>
          </p:txBody>
        </p:sp>
        <p:sp>
          <p:nvSpPr>
            <p:cNvPr id="19" name="TextBox 128">
              <a:extLst>
                <a:ext uri="{FF2B5EF4-FFF2-40B4-BE49-F238E27FC236}">
                  <a16:creationId xmlns:a16="http://schemas.microsoft.com/office/drawing/2014/main" id="{4FB2F208-1B4C-B748-B463-BA78E864752B}"/>
                </a:ext>
              </a:extLst>
            </p:cNvPr>
            <p:cNvSpPr txBox="1"/>
            <p:nvPr/>
          </p:nvSpPr>
          <p:spPr>
            <a:xfrm>
              <a:off x="6613078" y="1449654"/>
              <a:ext cx="6527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kern="0">
                  <a:solidFill>
                    <a:srgbClr val="81DC63"/>
                  </a:solidFill>
                  <a:latin typeface="Roboto Light"/>
                </a:rPr>
                <a:t>03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FEC1D78-38CA-7444-B8D5-60D984C9ABD1}"/>
              </a:ext>
            </a:extLst>
          </p:cNvPr>
          <p:cNvSpPr txBox="1"/>
          <p:nvPr/>
        </p:nvSpPr>
        <p:spPr>
          <a:xfrm>
            <a:off x="1460823" y="1633579"/>
            <a:ext cx="8446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方案一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rsync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问题：没有一个单独服务器存储设备，同步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服务器挂掉，就没有办法进行同步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477A05-351E-6147-8E29-1E6ED533EA10}"/>
              </a:ext>
            </a:extLst>
          </p:cNvPr>
          <p:cNvSpPr txBox="1"/>
          <p:nvPr/>
        </p:nvSpPr>
        <p:spPr>
          <a:xfrm>
            <a:off x="3750551" y="4720422"/>
            <a:ext cx="2028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方案三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Ceph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020F7C2-8A70-4C45-B521-04058BC9BC63}"/>
                  </a:ext>
                </a:extLst>
              </p14:cNvPr>
              <p14:cNvContentPartPr/>
              <p14:nvPr/>
            </p14:nvContentPartPr>
            <p14:xfrm>
              <a:off x="6059856" y="815022"/>
              <a:ext cx="3440520" cy="44434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020F7C2-8A70-4C45-B521-04058BC9B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1856" y="797022"/>
                <a:ext cx="3476160" cy="44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9F414949-B303-6343-AC73-37D8D5C6F27B}"/>
                  </a:ext>
                </a:extLst>
              </p14:cNvPr>
              <p14:cNvContentPartPr/>
              <p14:nvPr/>
            </p14:nvContentPartPr>
            <p14:xfrm>
              <a:off x="3482256" y="5065182"/>
              <a:ext cx="2148120" cy="18014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9F414949-B303-6343-AC73-37D8D5C6F2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4256" y="5047542"/>
                <a:ext cx="2183760" cy="18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B1A7EB-B3AA-5B40-B309-42434C550D2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3916D6-F5E7-FA4D-942E-0DEAA1A2952B}"/>
              </a:ext>
            </a:extLst>
          </p:cNvPr>
          <p:cNvSpPr/>
          <p:nvPr/>
        </p:nvSpPr>
        <p:spPr>
          <a:xfrm>
            <a:off x="361950" y="808013"/>
            <a:ext cx="4134465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分布式存储集群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8EB8F6-4F62-9C48-8CF8-6451F9069509}"/>
              </a:ext>
            </a:extLst>
          </p:cNvPr>
          <p:cNvGrpSpPr/>
          <p:nvPr/>
        </p:nvGrpSpPr>
        <p:grpSpPr>
          <a:xfrm>
            <a:off x="2900983" y="1841987"/>
            <a:ext cx="5829656" cy="3548676"/>
            <a:chOff x="5133231" y="1759837"/>
            <a:chExt cx="5829656" cy="3548676"/>
          </a:xfrm>
        </p:grpSpPr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id="{71841F91-9277-A548-9599-EE5427038AC3}"/>
                </a:ext>
              </a:extLst>
            </p:cNvPr>
            <p:cNvGrpSpPr/>
            <p:nvPr/>
          </p:nvGrpSpPr>
          <p:grpSpPr>
            <a:xfrm>
              <a:off x="5133231" y="1759837"/>
              <a:ext cx="5829656" cy="2067036"/>
              <a:chOff x="4318044" y="210938"/>
              <a:chExt cx="5528059" cy="1960098"/>
            </a:xfrm>
          </p:grpSpPr>
          <p:sp>
            <p:nvSpPr>
              <p:cNvPr id="7" name="Oval 5">
                <a:extLst>
                  <a:ext uri="{FF2B5EF4-FFF2-40B4-BE49-F238E27FC236}">
                    <a16:creationId xmlns:a16="http://schemas.microsoft.com/office/drawing/2014/main" id="{FA3A1B21-CB06-4B41-BBF9-1A7E6B16BF1E}"/>
                  </a:ext>
                </a:extLst>
              </p:cNvPr>
              <p:cNvSpPr/>
              <p:nvPr/>
            </p:nvSpPr>
            <p:spPr>
              <a:xfrm>
                <a:off x="4318044" y="210938"/>
                <a:ext cx="1960098" cy="19600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" name="Freeform 43">
                <a:extLst>
                  <a:ext uri="{FF2B5EF4-FFF2-40B4-BE49-F238E27FC236}">
                    <a16:creationId xmlns:a16="http://schemas.microsoft.com/office/drawing/2014/main" id="{582C19CA-FEDA-634A-9B88-F0E23846A7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41152" y="432406"/>
                <a:ext cx="904951" cy="528990"/>
              </a:xfrm>
              <a:custGeom>
                <a:avLst/>
                <a:gdLst>
                  <a:gd name="T0" fmla="*/ 232 w 316"/>
                  <a:gd name="T1" fmla="*/ 27 h 172"/>
                  <a:gd name="T2" fmla="*/ 221 w 316"/>
                  <a:gd name="T3" fmla="*/ 20 h 172"/>
                  <a:gd name="T4" fmla="*/ 157 w 316"/>
                  <a:gd name="T5" fmla="*/ 10 h 172"/>
                  <a:gd name="T6" fmla="*/ 92 w 316"/>
                  <a:gd name="T7" fmla="*/ 9 h 172"/>
                  <a:gd name="T8" fmla="*/ 84 w 316"/>
                  <a:gd name="T9" fmla="*/ 13 h 172"/>
                  <a:gd name="T10" fmla="*/ 0 w 316"/>
                  <a:gd name="T11" fmla="*/ 121 h 172"/>
                  <a:gd name="T12" fmla="*/ 78 w 316"/>
                  <a:gd name="T13" fmla="*/ 109 h 172"/>
                  <a:gd name="T14" fmla="*/ 84 w 316"/>
                  <a:gd name="T15" fmla="*/ 113 h 172"/>
                  <a:gd name="T16" fmla="*/ 120 w 316"/>
                  <a:gd name="T17" fmla="*/ 142 h 172"/>
                  <a:gd name="T18" fmla="*/ 159 w 316"/>
                  <a:gd name="T19" fmla="*/ 163 h 172"/>
                  <a:gd name="T20" fmla="*/ 163 w 316"/>
                  <a:gd name="T21" fmla="*/ 165 h 172"/>
                  <a:gd name="T22" fmla="*/ 190 w 316"/>
                  <a:gd name="T23" fmla="*/ 164 h 172"/>
                  <a:gd name="T24" fmla="*/ 217 w 316"/>
                  <a:gd name="T25" fmla="*/ 153 h 172"/>
                  <a:gd name="T26" fmla="*/ 233 w 316"/>
                  <a:gd name="T27" fmla="*/ 146 h 172"/>
                  <a:gd name="T28" fmla="*/ 265 w 316"/>
                  <a:gd name="T29" fmla="*/ 162 h 172"/>
                  <a:gd name="T30" fmla="*/ 288 w 316"/>
                  <a:gd name="T31" fmla="*/ 14 h 172"/>
                  <a:gd name="T32" fmla="*/ 225 w 316"/>
                  <a:gd name="T33" fmla="*/ 129 h 172"/>
                  <a:gd name="T34" fmla="*/ 225 w 316"/>
                  <a:gd name="T35" fmla="*/ 139 h 172"/>
                  <a:gd name="T36" fmla="*/ 216 w 316"/>
                  <a:gd name="T37" fmla="*/ 142 h 172"/>
                  <a:gd name="T38" fmla="*/ 207 w 316"/>
                  <a:gd name="T39" fmla="*/ 142 h 172"/>
                  <a:gd name="T40" fmla="*/ 189 w 316"/>
                  <a:gd name="T41" fmla="*/ 153 h 172"/>
                  <a:gd name="T42" fmla="*/ 185 w 316"/>
                  <a:gd name="T43" fmla="*/ 153 h 172"/>
                  <a:gd name="T44" fmla="*/ 180 w 316"/>
                  <a:gd name="T45" fmla="*/ 156 h 172"/>
                  <a:gd name="T46" fmla="*/ 157 w 316"/>
                  <a:gd name="T47" fmla="*/ 149 h 172"/>
                  <a:gd name="T48" fmla="*/ 130 w 316"/>
                  <a:gd name="T49" fmla="*/ 128 h 172"/>
                  <a:gd name="T50" fmla="*/ 88 w 316"/>
                  <a:gd name="T51" fmla="*/ 103 h 172"/>
                  <a:gd name="T52" fmla="*/ 71 w 316"/>
                  <a:gd name="T53" fmla="*/ 91 h 172"/>
                  <a:gd name="T54" fmla="*/ 71 w 316"/>
                  <a:gd name="T55" fmla="*/ 90 h 172"/>
                  <a:gd name="T56" fmla="*/ 72 w 316"/>
                  <a:gd name="T57" fmla="*/ 88 h 172"/>
                  <a:gd name="T58" fmla="*/ 93 w 316"/>
                  <a:gd name="T59" fmla="*/ 20 h 172"/>
                  <a:gd name="T60" fmla="*/ 132 w 316"/>
                  <a:gd name="T61" fmla="*/ 24 h 172"/>
                  <a:gd name="T62" fmla="*/ 127 w 316"/>
                  <a:gd name="T63" fmla="*/ 72 h 172"/>
                  <a:gd name="T64" fmla="*/ 185 w 316"/>
                  <a:gd name="T65" fmla="*/ 54 h 172"/>
                  <a:gd name="T66" fmla="*/ 241 w 316"/>
                  <a:gd name="T67" fmla="*/ 119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6" h="172">
                    <a:moveTo>
                      <a:pt x="288" y="14"/>
                    </a:moveTo>
                    <a:cubicBezTo>
                      <a:pt x="232" y="27"/>
                      <a:pt x="232" y="27"/>
                      <a:pt x="232" y="27"/>
                    </a:cubicBezTo>
                    <a:cubicBezTo>
                      <a:pt x="233" y="31"/>
                      <a:pt x="233" y="31"/>
                      <a:pt x="233" y="31"/>
                    </a:cubicBezTo>
                    <a:cubicBezTo>
                      <a:pt x="228" y="22"/>
                      <a:pt x="221" y="20"/>
                      <a:pt x="221" y="20"/>
                    </a:cubicBezTo>
                    <a:cubicBezTo>
                      <a:pt x="178" y="7"/>
                      <a:pt x="178" y="7"/>
                      <a:pt x="178" y="7"/>
                    </a:cubicBezTo>
                    <a:cubicBezTo>
                      <a:pt x="173" y="5"/>
                      <a:pt x="165" y="7"/>
                      <a:pt x="157" y="10"/>
                    </a:cubicBezTo>
                    <a:cubicBezTo>
                      <a:pt x="156" y="9"/>
                      <a:pt x="156" y="9"/>
                      <a:pt x="156" y="9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91" y="9"/>
                      <a:pt x="87" y="10"/>
                      <a:pt x="84" y="13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4" y="148"/>
                      <a:pt x="54" y="148"/>
                      <a:pt x="54" y="148"/>
                    </a:cubicBezTo>
                    <a:cubicBezTo>
                      <a:pt x="69" y="144"/>
                      <a:pt x="76" y="120"/>
                      <a:pt x="78" y="109"/>
                    </a:cubicBezTo>
                    <a:cubicBezTo>
                      <a:pt x="82" y="112"/>
                      <a:pt x="82" y="112"/>
                      <a:pt x="82" y="112"/>
                    </a:cubicBezTo>
                    <a:cubicBezTo>
                      <a:pt x="84" y="113"/>
                      <a:pt x="84" y="113"/>
                      <a:pt x="84" y="113"/>
                    </a:cubicBezTo>
                    <a:cubicBezTo>
                      <a:pt x="84" y="120"/>
                      <a:pt x="85" y="130"/>
                      <a:pt x="99" y="127"/>
                    </a:cubicBezTo>
                    <a:cubicBezTo>
                      <a:pt x="99" y="127"/>
                      <a:pt x="100" y="157"/>
                      <a:pt x="120" y="142"/>
                    </a:cubicBezTo>
                    <a:cubicBezTo>
                      <a:pt x="120" y="142"/>
                      <a:pt x="120" y="161"/>
                      <a:pt x="138" y="155"/>
                    </a:cubicBezTo>
                    <a:cubicBezTo>
                      <a:pt x="138" y="155"/>
                      <a:pt x="141" y="172"/>
                      <a:pt x="159" y="163"/>
                    </a:cubicBezTo>
                    <a:cubicBezTo>
                      <a:pt x="162" y="165"/>
                      <a:pt x="162" y="165"/>
                      <a:pt x="162" y="165"/>
                    </a:cubicBezTo>
                    <a:cubicBezTo>
                      <a:pt x="163" y="165"/>
                      <a:pt x="163" y="165"/>
                      <a:pt x="163" y="165"/>
                    </a:cubicBezTo>
                    <a:cubicBezTo>
                      <a:pt x="164" y="165"/>
                      <a:pt x="173" y="168"/>
                      <a:pt x="181" y="167"/>
                    </a:cubicBezTo>
                    <a:cubicBezTo>
                      <a:pt x="185" y="167"/>
                      <a:pt x="188" y="166"/>
                      <a:pt x="190" y="164"/>
                    </a:cubicBezTo>
                    <a:cubicBezTo>
                      <a:pt x="196" y="163"/>
                      <a:pt x="208" y="161"/>
                      <a:pt x="214" y="153"/>
                    </a:cubicBezTo>
                    <a:cubicBezTo>
                      <a:pt x="215" y="153"/>
                      <a:pt x="216" y="153"/>
                      <a:pt x="217" y="153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224" y="153"/>
                      <a:pt x="230" y="150"/>
                      <a:pt x="233" y="146"/>
                    </a:cubicBezTo>
                    <a:cubicBezTo>
                      <a:pt x="235" y="143"/>
                      <a:pt x="236" y="140"/>
                      <a:pt x="236" y="136"/>
                    </a:cubicBezTo>
                    <a:cubicBezTo>
                      <a:pt x="236" y="136"/>
                      <a:pt x="248" y="160"/>
                      <a:pt x="265" y="162"/>
                    </a:cubicBezTo>
                    <a:cubicBezTo>
                      <a:pt x="316" y="137"/>
                      <a:pt x="316" y="137"/>
                      <a:pt x="316" y="137"/>
                    </a:cubicBezTo>
                    <a:lnTo>
                      <a:pt x="288" y="14"/>
                    </a:lnTo>
                    <a:close/>
                    <a:moveTo>
                      <a:pt x="230" y="127"/>
                    </a:moveTo>
                    <a:cubicBezTo>
                      <a:pt x="225" y="129"/>
                      <a:pt x="225" y="129"/>
                      <a:pt x="225" y="129"/>
                    </a:cubicBezTo>
                    <a:cubicBezTo>
                      <a:pt x="226" y="133"/>
                      <a:pt x="226" y="133"/>
                      <a:pt x="226" y="133"/>
                    </a:cubicBezTo>
                    <a:cubicBezTo>
                      <a:pt x="226" y="137"/>
                      <a:pt x="225" y="139"/>
                      <a:pt x="225" y="139"/>
                    </a:cubicBezTo>
                    <a:cubicBezTo>
                      <a:pt x="223" y="141"/>
                      <a:pt x="220" y="142"/>
                      <a:pt x="216" y="142"/>
                    </a:cubicBezTo>
                    <a:cubicBezTo>
                      <a:pt x="216" y="142"/>
                      <a:pt x="216" y="142"/>
                      <a:pt x="216" y="142"/>
                    </a:cubicBezTo>
                    <a:cubicBezTo>
                      <a:pt x="214" y="143"/>
                      <a:pt x="212" y="142"/>
                      <a:pt x="211" y="142"/>
                    </a:cubicBezTo>
                    <a:cubicBezTo>
                      <a:pt x="207" y="142"/>
                      <a:pt x="207" y="142"/>
                      <a:pt x="207" y="142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4" y="150"/>
                      <a:pt x="196" y="153"/>
                      <a:pt x="189" y="153"/>
                    </a:cubicBezTo>
                    <a:cubicBezTo>
                      <a:pt x="188" y="153"/>
                      <a:pt x="188" y="153"/>
                      <a:pt x="188" y="153"/>
                    </a:cubicBezTo>
                    <a:cubicBezTo>
                      <a:pt x="185" y="153"/>
                      <a:pt x="185" y="153"/>
                      <a:pt x="185" y="153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3" y="156"/>
                      <a:pt x="182" y="156"/>
                      <a:pt x="180" y="156"/>
                    </a:cubicBezTo>
                    <a:cubicBezTo>
                      <a:pt x="175" y="157"/>
                      <a:pt x="169" y="155"/>
                      <a:pt x="167" y="155"/>
                    </a:cubicBezTo>
                    <a:cubicBezTo>
                      <a:pt x="157" y="149"/>
                      <a:pt x="157" y="149"/>
                      <a:pt x="157" y="149"/>
                    </a:cubicBezTo>
                    <a:cubicBezTo>
                      <a:pt x="156" y="144"/>
                      <a:pt x="154" y="140"/>
                      <a:pt x="149" y="140"/>
                    </a:cubicBezTo>
                    <a:cubicBezTo>
                      <a:pt x="149" y="140"/>
                      <a:pt x="147" y="116"/>
                      <a:pt x="130" y="128"/>
                    </a:cubicBezTo>
                    <a:cubicBezTo>
                      <a:pt x="130" y="128"/>
                      <a:pt x="125" y="108"/>
                      <a:pt x="109" y="117"/>
                    </a:cubicBezTo>
                    <a:cubicBezTo>
                      <a:pt x="88" y="103"/>
                      <a:pt x="88" y="103"/>
                      <a:pt x="88" y="103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0"/>
                      <a:pt x="71" y="90"/>
                      <a:pt x="71" y="90"/>
                    </a:cubicBezTo>
                    <a:cubicBezTo>
                      <a:pt x="72" y="89"/>
                      <a:pt x="72" y="89"/>
                      <a:pt x="72" y="89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7"/>
                      <a:pt x="90" y="26"/>
                      <a:pt x="91" y="21"/>
                    </a:cubicBezTo>
                    <a:cubicBezTo>
                      <a:pt x="91" y="21"/>
                      <a:pt x="93" y="20"/>
                      <a:pt x="93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4" y="22"/>
                      <a:pt x="132" y="24"/>
                      <a:pt x="132" y="24"/>
                    </a:cubicBezTo>
                    <a:cubicBezTo>
                      <a:pt x="125" y="30"/>
                      <a:pt x="122" y="60"/>
                      <a:pt x="122" y="60"/>
                    </a:cubicBezTo>
                    <a:cubicBezTo>
                      <a:pt x="119" y="67"/>
                      <a:pt x="127" y="72"/>
                      <a:pt x="127" y="72"/>
                    </a:cubicBezTo>
                    <a:cubicBezTo>
                      <a:pt x="140" y="81"/>
                      <a:pt x="154" y="47"/>
                      <a:pt x="154" y="47"/>
                    </a:cubicBezTo>
                    <a:cubicBezTo>
                      <a:pt x="161" y="41"/>
                      <a:pt x="172" y="45"/>
                      <a:pt x="185" y="54"/>
                    </a:cubicBezTo>
                    <a:cubicBezTo>
                      <a:pt x="206" y="76"/>
                      <a:pt x="232" y="102"/>
                      <a:pt x="239" y="111"/>
                    </a:cubicBezTo>
                    <a:cubicBezTo>
                      <a:pt x="241" y="114"/>
                      <a:pt x="242" y="117"/>
                      <a:pt x="241" y="119"/>
                    </a:cubicBezTo>
                    <a:cubicBezTo>
                      <a:pt x="240" y="123"/>
                      <a:pt x="233" y="126"/>
                      <a:pt x="230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6429" tIns="48214" rIns="96429" bIns="482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Franklin Gothic Medium" panose="020B06030201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" name="图形 8" descr="智能手机">
              <a:extLst>
                <a:ext uri="{FF2B5EF4-FFF2-40B4-BE49-F238E27FC236}">
                  <a16:creationId xmlns:a16="http://schemas.microsoft.com/office/drawing/2014/main" id="{3EF89DFC-1A4D-AC4F-BB48-FC198575A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9019" y="2315919"/>
              <a:ext cx="914400" cy="914400"/>
            </a:xfrm>
            <a:prstGeom prst="rect">
              <a:avLst/>
            </a:prstGeom>
          </p:spPr>
        </p:pic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2356BC9-378A-C940-9236-0A5A6B810EBF}"/>
                </a:ext>
              </a:extLst>
            </p:cNvPr>
            <p:cNvSpPr/>
            <p:nvPr/>
          </p:nvSpPr>
          <p:spPr>
            <a:xfrm>
              <a:off x="6647153" y="1924137"/>
              <a:ext cx="3384376" cy="33843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Franklin Gothic Medium" panose="020B06030201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1" name="图形 10" descr="服务器">
              <a:extLst>
                <a:ext uri="{FF2B5EF4-FFF2-40B4-BE49-F238E27FC236}">
                  <a16:creationId xmlns:a16="http://schemas.microsoft.com/office/drawing/2014/main" id="{04CB4994-053C-3D4B-A439-8940B4DAF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1209" y="2363787"/>
              <a:ext cx="2301319" cy="2301319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DC466C3-0CBF-134E-9215-094C9603E413}"/>
              </a:ext>
            </a:extLst>
          </p:cNvPr>
          <p:cNvSpPr txBox="1"/>
          <p:nvPr/>
        </p:nvSpPr>
        <p:spPr>
          <a:xfrm>
            <a:off x="629587" y="2098623"/>
            <a:ext cx="31325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NFS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algn="just">
              <a:spcAft>
                <a:spcPts val="0"/>
              </a:spcAft>
            </a:pP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对服务器要求不高</a:t>
            </a:r>
          </a:p>
          <a:p>
            <a:pPr marL="285750" indent="-285750" algn="just">
              <a:spcAft>
                <a:spcPts val="0"/>
              </a:spcAft>
              <a:buFontTx/>
              <a:buChar char="-"/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部署简单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Tx/>
              <a:buChar char="-"/>
            </a:pP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容易发生单点故障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在高并发的时候性能受限制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客户端没有用户认证机制</a:t>
            </a:r>
          </a:p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4E4B4E-4A8A-8B45-9A55-9BACB0D666B4}"/>
              </a:ext>
            </a:extLst>
          </p:cNvPr>
          <p:cNvSpPr txBox="1"/>
          <p:nvPr/>
        </p:nvSpPr>
        <p:spPr>
          <a:xfrm>
            <a:off x="7976088" y="1244482"/>
            <a:ext cx="3034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Ceph</a:t>
            </a:r>
            <a:r>
              <a:rPr lang="zh-CN" altLang="en-US" sz="2400" dirty="0"/>
              <a:t>分布式存储集群</a:t>
            </a:r>
            <a:endParaRPr lang="en-US" altLang="zh-CN" sz="2400" dirty="0"/>
          </a:p>
          <a:p>
            <a:r>
              <a:rPr lang="zh-CN" altLang="en-US" sz="2400" dirty="0"/>
              <a:t>优点</a:t>
            </a:r>
            <a:endParaRPr lang="en-US" altLang="zh-CN" sz="2400" dirty="0"/>
          </a:p>
          <a:p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高可用性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高扩展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高性能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存储方式很多种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块存储     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文件系统    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对象存储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可以无限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扩容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有数据校验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部署服务器比较多</a:t>
            </a:r>
            <a:endParaRPr lang="en-US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zh-CN" altLang="en-US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建设成本较高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32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D9DE4ADE-070D-284A-A950-6115AECFC8E2}"/>
              </a:ext>
            </a:extLst>
          </p:cNvPr>
          <p:cNvSpPr/>
          <p:nvPr/>
        </p:nvSpPr>
        <p:spPr>
          <a:xfrm>
            <a:off x="2595625" y="1547214"/>
            <a:ext cx="1409505" cy="247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 err="1"/>
              <a:t>Ceph-osd</a:t>
            </a:r>
            <a:endParaRPr lang="zh-CN" alt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432F3CF-7B6E-0743-953C-63983200897F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2D46A0-F56D-2449-B03D-4E9127CC86FB}"/>
              </a:ext>
            </a:extLst>
          </p:cNvPr>
          <p:cNvSpPr/>
          <p:nvPr/>
        </p:nvSpPr>
        <p:spPr>
          <a:xfrm>
            <a:off x="369831" y="880021"/>
            <a:ext cx="3708066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部署</a:t>
            </a:r>
            <a:r>
              <a:rPr lang="en-US" altLang="zh-CN" sz="4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ceph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集群</a:t>
            </a:r>
          </a:p>
        </p:txBody>
      </p:sp>
      <p:pic>
        <p:nvPicPr>
          <p:cNvPr id="30" name="Picture 86">
            <a:extLst>
              <a:ext uri="{FF2B5EF4-FFF2-40B4-BE49-F238E27FC236}">
                <a16:creationId xmlns:a16="http://schemas.microsoft.com/office/drawing/2014/main" id="{698A1DD2-4956-E340-B862-A887E8BA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61" y="5345999"/>
            <a:ext cx="79216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svr-book">
            <a:extLst>
              <a:ext uri="{FF2B5EF4-FFF2-40B4-BE49-F238E27FC236}">
                <a16:creationId xmlns:a16="http://schemas.microsoft.com/office/drawing/2014/main" id="{230679ED-8682-A14A-B11A-B3F41F5D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935" y="1447155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 descr="svr-book">
            <a:extLst>
              <a:ext uri="{FF2B5EF4-FFF2-40B4-BE49-F238E27FC236}">
                <a16:creationId xmlns:a16="http://schemas.microsoft.com/office/drawing/2014/main" id="{674114EB-C73D-0747-BDF6-12D99AEA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03" y="1396875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 descr="svr-book">
            <a:extLst>
              <a:ext uri="{FF2B5EF4-FFF2-40B4-BE49-F238E27FC236}">
                <a16:creationId xmlns:a16="http://schemas.microsoft.com/office/drawing/2014/main" id="{810BE79A-8420-8442-BB5B-16516C5E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623" y="1447155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 descr="svr-book">
            <a:extLst>
              <a:ext uri="{FF2B5EF4-FFF2-40B4-BE49-F238E27FC236}">
                <a16:creationId xmlns:a16="http://schemas.microsoft.com/office/drawing/2014/main" id="{CB666698-0E8E-0448-B717-364003F22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298" y="1447155"/>
            <a:ext cx="696000" cy="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5ED98F8-B39B-B040-BB6F-0F2DDE8319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403" y="3401783"/>
            <a:ext cx="696000" cy="6960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4C264B1-8EB2-8B4D-A0CA-75015E8D28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011" y="3493865"/>
            <a:ext cx="696000" cy="696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62C9AD5-7315-A94E-AC3B-649A2C183C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604" y="3493865"/>
            <a:ext cx="696000" cy="696000"/>
          </a:xfrm>
          <a:prstGeom prst="rect">
            <a:avLst/>
          </a:prstGeom>
        </p:spPr>
      </p:pic>
      <p:cxnSp>
        <p:nvCxnSpPr>
          <p:cNvPr id="38" name="直接连接符 22">
            <a:extLst>
              <a:ext uri="{FF2B5EF4-FFF2-40B4-BE49-F238E27FC236}">
                <a16:creationId xmlns:a16="http://schemas.microsoft.com/office/drawing/2014/main" id="{ED13CFF1-733E-0344-830F-6562A421F3C1}"/>
              </a:ext>
            </a:extLst>
          </p:cNvPr>
          <p:cNvCxnSpPr/>
          <p:nvPr/>
        </p:nvCxnSpPr>
        <p:spPr>
          <a:xfrm flipH="1">
            <a:off x="9867395" y="5345999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24">
            <a:extLst>
              <a:ext uri="{FF2B5EF4-FFF2-40B4-BE49-F238E27FC236}">
                <a16:creationId xmlns:a16="http://schemas.microsoft.com/office/drawing/2014/main" id="{2B815B19-3763-C349-8BE7-35B0D19648D2}"/>
              </a:ext>
            </a:extLst>
          </p:cNvPr>
          <p:cNvCxnSpPr/>
          <p:nvPr/>
        </p:nvCxnSpPr>
        <p:spPr>
          <a:xfrm flipH="1" flipV="1">
            <a:off x="8411604" y="3841865"/>
            <a:ext cx="1372407" cy="200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26">
            <a:extLst>
              <a:ext uri="{FF2B5EF4-FFF2-40B4-BE49-F238E27FC236}">
                <a16:creationId xmlns:a16="http://schemas.microsoft.com/office/drawing/2014/main" id="{FF4D7E1B-59B1-E94D-BFC2-741ABA585D7F}"/>
              </a:ext>
            </a:extLst>
          </p:cNvPr>
          <p:cNvCxnSpPr/>
          <p:nvPr/>
        </p:nvCxnSpPr>
        <p:spPr>
          <a:xfrm flipV="1">
            <a:off x="9867395" y="3841865"/>
            <a:ext cx="0" cy="1864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28">
            <a:extLst>
              <a:ext uri="{FF2B5EF4-FFF2-40B4-BE49-F238E27FC236}">
                <a16:creationId xmlns:a16="http://schemas.microsoft.com/office/drawing/2014/main" id="{9F79D6F0-59DE-6548-AEB5-25E97E304112}"/>
              </a:ext>
            </a:extLst>
          </p:cNvPr>
          <p:cNvCxnSpPr/>
          <p:nvPr/>
        </p:nvCxnSpPr>
        <p:spPr>
          <a:xfrm flipV="1">
            <a:off x="9939403" y="3841865"/>
            <a:ext cx="1182532" cy="210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30">
            <a:extLst>
              <a:ext uri="{FF2B5EF4-FFF2-40B4-BE49-F238E27FC236}">
                <a16:creationId xmlns:a16="http://schemas.microsoft.com/office/drawing/2014/main" id="{9BDC615B-0176-DC41-90D6-1C1CFEEDF6E6}"/>
              </a:ext>
            </a:extLst>
          </p:cNvPr>
          <p:cNvCxnSpPr>
            <a:cxnSpLocks/>
          </p:cNvCxnSpPr>
          <p:nvPr/>
        </p:nvCxnSpPr>
        <p:spPr>
          <a:xfrm flipH="1" flipV="1">
            <a:off x="7929933" y="1983573"/>
            <a:ext cx="488424" cy="178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33">
            <a:extLst>
              <a:ext uri="{FF2B5EF4-FFF2-40B4-BE49-F238E27FC236}">
                <a16:creationId xmlns:a16="http://schemas.microsoft.com/office/drawing/2014/main" id="{D5A93A3B-2F41-D44D-A077-BA5E20874A1F}"/>
              </a:ext>
            </a:extLst>
          </p:cNvPr>
          <p:cNvCxnSpPr>
            <a:cxnSpLocks/>
          </p:cNvCxnSpPr>
          <p:nvPr/>
        </p:nvCxnSpPr>
        <p:spPr>
          <a:xfrm flipH="1" flipV="1">
            <a:off x="9203601" y="1783745"/>
            <a:ext cx="488424" cy="178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34">
            <a:extLst>
              <a:ext uri="{FF2B5EF4-FFF2-40B4-BE49-F238E27FC236}">
                <a16:creationId xmlns:a16="http://schemas.microsoft.com/office/drawing/2014/main" id="{0C999291-2737-1B48-A3BE-83CD69BBC5C3}"/>
              </a:ext>
            </a:extLst>
          </p:cNvPr>
          <p:cNvCxnSpPr>
            <a:cxnSpLocks/>
          </p:cNvCxnSpPr>
          <p:nvPr/>
        </p:nvCxnSpPr>
        <p:spPr>
          <a:xfrm flipH="1" flipV="1">
            <a:off x="10469579" y="1796638"/>
            <a:ext cx="488424" cy="178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36">
            <a:extLst>
              <a:ext uri="{FF2B5EF4-FFF2-40B4-BE49-F238E27FC236}">
                <a16:creationId xmlns:a16="http://schemas.microsoft.com/office/drawing/2014/main" id="{4AFB0228-28A6-FE41-AD60-74404ECF034D}"/>
              </a:ext>
            </a:extLst>
          </p:cNvPr>
          <p:cNvCxnSpPr/>
          <p:nvPr/>
        </p:nvCxnSpPr>
        <p:spPr>
          <a:xfrm flipV="1">
            <a:off x="11121935" y="1983573"/>
            <a:ext cx="348000" cy="141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38">
            <a:extLst>
              <a:ext uri="{FF2B5EF4-FFF2-40B4-BE49-F238E27FC236}">
                <a16:creationId xmlns:a16="http://schemas.microsoft.com/office/drawing/2014/main" id="{EB11DCA4-D81C-D544-8B0D-318A06522E95}"/>
              </a:ext>
            </a:extLst>
          </p:cNvPr>
          <p:cNvCxnSpPr>
            <a:stCxn id="37" idx="0"/>
          </p:cNvCxnSpPr>
          <p:nvPr/>
        </p:nvCxnSpPr>
        <p:spPr>
          <a:xfrm flipV="1">
            <a:off x="8411604" y="1983573"/>
            <a:ext cx="509938" cy="151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0">
            <a:extLst>
              <a:ext uri="{FF2B5EF4-FFF2-40B4-BE49-F238E27FC236}">
                <a16:creationId xmlns:a16="http://schemas.microsoft.com/office/drawing/2014/main" id="{D23990EB-B73D-BF4C-BD52-C5A375108B8A}"/>
              </a:ext>
            </a:extLst>
          </p:cNvPr>
          <p:cNvCxnSpPr/>
          <p:nvPr/>
        </p:nvCxnSpPr>
        <p:spPr>
          <a:xfrm flipV="1">
            <a:off x="8580295" y="1983573"/>
            <a:ext cx="1750752" cy="158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2">
            <a:extLst>
              <a:ext uri="{FF2B5EF4-FFF2-40B4-BE49-F238E27FC236}">
                <a16:creationId xmlns:a16="http://schemas.microsoft.com/office/drawing/2014/main" id="{152C387B-2E21-CE49-8C80-61CC0722DF74}"/>
              </a:ext>
            </a:extLst>
          </p:cNvPr>
          <p:cNvCxnSpPr/>
          <p:nvPr/>
        </p:nvCxnSpPr>
        <p:spPr>
          <a:xfrm flipV="1">
            <a:off x="8625933" y="1957296"/>
            <a:ext cx="2705470" cy="183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4">
            <a:extLst>
              <a:ext uri="{FF2B5EF4-FFF2-40B4-BE49-F238E27FC236}">
                <a16:creationId xmlns:a16="http://schemas.microsoft.com/office/drawing/2014/main" id="{F8BAB8D8-1D35-3543-919E-27F02830CF4D}"/>
              </a:ext>
            </a:extLst>
          </p:cNvPr>
          <p:cNvCxnSpPr/>
          <p:nvPr/>
        </p:nvCxnSpPr>
        <p:spPr>
          <a:xfrm flipH="1" flipV="1">
            <a:off x="8063604" y="1994233"/>
            <a:ext cx="1479559" cy="164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6">
            <a:extLst>
              <a:ext uri="{FF2B5EF4-FFF2-40B4-BE49-F238E27FC236}">
                <a16:creationId xmlns:a16="http://schemas.microsoft.com/office/drawing/2014/main" id="{41095708-5F23-3848-A07F-43E85BE73DE8}"/>
              </a:ext>
            </a:extLst>
          </p:cNvPr>
          <p:cNvCxnSpPr/>
          <p:nvPr/>
        </p:nvCxnSpPr>
        <p:spPr>
          <a:xfrm flipV="1">
            <a:off x="9887194" y="2033628"/>
            <a:ext cx="517730" cy="1608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48">
            <a:extLst>
              <a:ext uri="{FF2B5EF4-FFF2-40B4-BE49-F238E27FC236}">
                <a16:creationId xmlns:a16="http://schemas.microsoft.com/office/drawing/2014/main" id="{53E1763D-F667-B042-8DD3-7C1448B83CAF}"/>
              </a:ext>
            </a:extLst>
          </p:cNvPr>
          <p:cNvCxnSpPr/>
          <p:nvPr/>
        </p:nvCxnSpPr>
        <p:spPr>
          <a:xfrm flipV="1">
            <a:off x="9983047" y="2034057"/>
            <a:ext cx="1341187" cy="157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0">
            <a:extLst>
              <a:ext uri="{FF2B5EF4-FFF2-40B4-BE49-F238E27FC236}">
                <a16:creationId xmlns:a16="http://schemas.microsoft.com/office/drawing/2014/main" id="{C24033F3-41F8-8144-85ED-51FA022769E9}"/>
              </a:ext>
            </a:extLst>
          </p:cNvPr>
          <p:cNvCxnSpPr/>
          <p:nvPr/>
        </p:nvCxnSpPr>
        <p:spPr>
          <a:xfrm flipH="1" flipV="1">
            <a:off x="9129333" y="1941016"/>
            <a:ext cx="1694727" cy="140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AF3A3C8-9D0C-2C43-8476-E042CFBEBBF2}"/>
              </a:ext>
            </a:extLst>
          </p:cNvPr>
          <p:cNvCxnSpPr/>
          <p:nvPr/>
        </p:nvCxnSpPr>
        <p:spPr>
          <a:xfrm flipH="1" flipV="1">
            <a:off x="8091618" y="1925588"/>
            <a:ext cx="2636589" cy="162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5B4EFB3-E902-534B-9E23-EB2E31E638A3}"/>
              </a:ext>
            </a:extLst>
          </p:cNvPr>
          <p:cNvSpPr/>
          <p:nvPr/>
        </p:nvSpPr>
        <p:spPr>
          <a:xfrm>
            <a:off x="8625933" y="1116648"/>
            <a:ext cx="1409505" cy="247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 err="1"/>
              <a:t>Ceph-osd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6ADA2E1-4DF2-274D-96AC-FA2B5D5940FF}"/>
              </a:ext>
            </a:extLst>
          </p:cNvPr>
          <p:cNvSpPr/>
          <p:nvPr/>
        </p:nvSpPr>
        <p:spPr>
          <a:xfrm>
            <a:off x="9127144" y="4461074"/>
            <a:ext cx="1277780" cy="2794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Ceph</a:t>
            </a:r>
            <a:r>
              <a:rPr lang="en-US" altLang="zh-CN" dirty="0"/>
              <a:t>-mon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6024282-2E01-A94F-A492-3EF7226D6F3E}"/>
              </a:ext>
            </a:extLst>
          </p:cNvPr>
          <p:cNvSpPr/>
          <p:nvPr/>
        </p:nvSpPr>
        <p:spPr>
          <a:xfrm>
            <a:off x="396935" y="1983573"/>
            <a:ext cx="6844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集群服务器基础配置（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、主机名、防火墙、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selinux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ceph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集群所需软件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修改配置分别启动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osd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创建共享池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合并共享池为文件系统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集群挂载使用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4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BAAC9DC-E4D0-4AE1-817F-33950F581E9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4AEB3E-1D1E-49A8-98B2-2A6E7E369F75}"/>
              </a:ext>
            </a:extLst>
          </p:cNvPr>
          <p:cNvSpPr/>
          <p:nvPr/>
        </p:nvSpPr>
        <p:spPr>
          <a:xfrm>
            <a:off x="361950" y="808013"/>
            <a:ext cx="4908716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Session &amp; Cookie</a:t>
            </a:r>
            <a:endParaRPr lang="zh-CN" alt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E5342E90-00FF-4DA0-A3E6-D91FD540F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86" y="3163619"/>
            <a:ext cx="696000" cy="593113"/>
          </a:xfrm>
          <a:prstGeom prst="rect">
            <a:avLst/>
          </a:prstGeom>
        </p:spPr>
      </p:pic>
      <p:pic>
        <p:nvPicPr>
          <p:cNvPr id="79" name="Picture 15" descr="web_server">
            <a:extLst>
              <a:ext uri="{FF2B5EF4-FFF2-40B4-BE49-F238E27FC236}">
                <a16:creationId xmlns:a16="http://schemas.microsoft.com/office/drawing/2014/main" id="{443B99B6-CEB0-4E36-806B-BA6C76A4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23" y="1747042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15" descr="web_server">
            <a:extLst>
              <a:ext uri="{FF2B5EF4-FFF2-40B4-BE49-F238E27FC236}">
                <a16:creationId xmlns:a16="http://schemas.microsoft.com/office/drawing/2014/main" id="{07657B0B-534C-49A6-9736-9D398AA5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45" y="4595580"/>
            <a:ext cx="693503" cy="69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B1EB3C08-1418-4DEC-9A15-FC729542C0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3112269"/>
            <a:ext cx="696000" cy="707409"/>
          </a:xfrm>
          <a:prstGeom prst="rect">
            <a:avLst/>
          </a:prstGeom>
        </p:spPr>
      </p:pic>
      <p:pic>
        <p:nvPicPr>
          <p:cNvPr id="82" name="Picture 84" descr="black_server">
            <a:extLst>
              <a:ext uri="{FF2B5EF4-FFF2-40B4-BE49-F238E27FC236}">
                <a16:creationId xmlns:a16="http://schemas.microsoft.com/office/drawing/2014/main" id="{C28AF1DB-15ED-4C7A-A544-73D76302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291" y="3163619"/>
            <a:ext cx="643255" cy="67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15EF8158-B838-4279-B988-2947A414D1BC}"/>
              </a:ext>
            </a:extLst>
          </p:cNvPr>
          <p:cNvSpPr txBox="1"/>
          <p:nvPr/>
        </p:nvSpPr>
        <p:spPr>
          <a:xfrm>
            <a:off x="2505204" y="3826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82F97BB-C24F-49A3-AEAA-E4652F2173E7}"/>
              </a:ext>
            </a:extLst>
          </p:cNvPr>
          <p:cNvSpPr txBox="1"/>
          <p:nvPr/>
        </p:nvSpPr>
        <p:spPr>
          <a:xfrm>
            <a:off x="7096845" y="248274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Web1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9A7BBF8-4258-4D34-BB2D-5F20EADF88B3}"/>
              </a:ext>
            </a:extLst>
          </p:cNvPr>
          <p:cNvSpPr txBox="1"/>
          <p:nvPr/>
        </p:nvSpPr>
        <p:spPr>
          <a:xfrm>
            <a:off x="7058714" y="535353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Web2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FB2B6C1-1C1E-4BCE-B4AC-ED2400F03B6A}"/>
              </a:ext>
            </a:extLst>
          </p:cNvPr>
          <p:cNvSpPr txBox="1"/>
          <p:nvPr/>
        </p:nvSpPr>
        <p:spPr>
          <a:xfrm>
            <a:off x="9362505" y="39239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缓存服务器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7CE61BB-EBB7-49FD-B42F-1E994CE2362B}"/>
              </a:ext>
            </a:extLst>
          </p:cNvPr>
          <p:cNvSpPr txBox="1"/>
          <p:nvPr/>
        </p:nvSpPr>
        <p:spPr>
          <a:xfrm>
            <a:off x="4538593" y="3826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调度器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42F966F-8628-4E86-B1DE-157397474D65}"/>
              </a:ext>
            </a:extLst>
          </p:cNvPr>
          <p:cNvCxnSpPr>
            <a:stCxn id="78" idx="3"/>
            <a:endCxn id="81" idx="1"/>
          </p:cNvCxnSpPr>
          <p:nvPr/>
        </p:nvCxnSpPr>
        <p:spPr>
          <a:xfrm>
            <a:off x="3291786" y="3460176"/>
            <a:ext cx="1337389" cy="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7314F16-6445-4C42-8DE6-356A1D94AD02}"/>
              </a:ext>
            </a:extLst>
          </p:cNvPr>
          <p:cNvCxnSpPr>
            <a:stCxn id="81" idx="3"/>
            <a:endCxn id="79" idx="1"/>
          </p:cNvCxnSpPr>
          <p:nvPr/>
        </p:nvCxnSpPr>
        <p:spPr>
          <a:xfrm flipV="1">
            <a:off x="5325175" y="2093794"/>
            <a:ext cx="1763548" cy="13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147E4D1-74C2-4879-B89D-B8CF4F933A43}"/>
              </a:ext>
            </a:extLst>
          </p:cNvPr>
          <p:cNvCxnSpPr>
            <a:stCxn id="81" idx="3"/>
            <a:endCxn id="80" idx="1"/>
          </p:cNvCxnSpPr>
          <p:nvPr/>
        </p:nvCxnSpPr>
        <p:spPr>
          <a:xfrm>
            <a:off x="5325175" y="3465974"/>
            <a:ext cx="1771670" cy="147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A33D153-FC53-435F-B49D-776748823C46}"/>
              </a:ext>
            </a:extLst>
          </p:cNvPr>
          <p:cNvSpPr txBox="1"/>
          <p:nvPr/>
        </p:nvSpPr>
        <p:spPr>
          <a:xfrm>
            <a:off x="2502247" y="41484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Cookies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B49B7C4-716F-40D8-A1AC-E297840B4527}"/>
              </a:ext>
            </a:extLst>
          </p:cNvPr>
          <p:cNvSpPr txBox="1"/>
          <p:nvPr/>
        </p:nvSpPr>
        <p:spPr>
          <a:xfrm>
            <a:off x="9572322" y="27099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Session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F53D2C1-A4FF-4A74-B7F6-41F60AEC7E8B}"/>
              </a:ext>
            </a:extLst>
          </p:cNvPr>
          <p:cNvSpPr txBox="1"/>
          <p:nvPr/>
        </p:nvSpPr>
        <p:spPr>
          <a:xfrm>
            <a:off x="4094116" y="48225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再次输入名称密码</a:t>
            </a: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9F781A03-67B3-410B-83CF-CE888D20E72C}"/>
              </a:ext>
            </a:extLst>
          </p:cNvPr>
          <p:cNvSpPr/>
          <p:nvPr/>
        </p:nvSpPr>
        <p:spPr>
          <a:xfrm rot="9742961">
            <a:off x="3158698" y="2292755"/>
            <a:ext cx="3927172" cy="429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71FDFBF6-211C-479A-A466-9D6DC4E3CC08}"/>
              </a:ext>
            </a:extLst>
          </p:cNvPr>
          <p:cNvSpPr/>
          <p:nvPr/>
        </p:nvSpPr>
        <p:spPr>
          <a:xfrm>
            <a:off x="3291786" y="3460175"/>
            <a:ext cx="1329267" cy="2006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416312AF-91B8-4F2C-86FE-363CC42979F2}"/>
              </a:ext>
            </a:extLst>
          </p:cNvPr>
          <p:cNvSpPr/>
          <p:nvPr/>
        </p:nvSpPr>
        <p:spPr>
          <a:xfrm rot="12007641">
            <a:off x="3167448" y="4197378"/>
            <a:ext cx="3927172" cy="4291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68A9AF37-E358-4769-9DF8-BFCBC8E08117}"/>
              </a:ext>
            </a:extLst>
          </p:cNvPr>
          <p:cNvSpPr/>
          <p:nvPr/>
        </p:nvSpPr>
        <p:spPr>
          <a:xfrm>
            <a:off x="3429000" y="3294513"/>
            <a:ext cx="984151" cy="105788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51633ED6-76C0-4AEB-9EBE-BBB37F6FAA6A}"/>
              </a:ext>
            </a:extLst>
          </p:cNvPr>
          <p:cNvSpPr/>
          <p:nvPr/>
        </p:nvSpPr>
        <p:spPr>
          <a:xfrm rot="19338703">
            <a:off x="5225021" y="2831216"/>
            <a:ext cx="2004378" cy="168895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C1FC5D0A-CA5B-43F0-AFBB-2EE6073BB2CB}"/>
              </a:ext>
            </a:extLst>
          </p:cNvPr>
          <p:cNvSpPr/>
          <p:nvPr/>
        </p:nvSpPr>
        <p:spPr>
          <a:xfrm rot="2319683">
            <a:off x="5316813" y="4109215"/>
            <a:ext cx="2004378" cy="168895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778B71C6-CEBA-4209-A146-842590E86F31}"/>
              </a:ext>
            </a:extLst>
          </p:cNvPr>
          <p:cNvSpPr/>
          <p:nvPr/>
        </p:nvSpPr>
        <p:spPr>
          <a:xfrm rot="19383504">
            <a:off x="7683142" y="4301508"/>
            <a:ext cx="2160240" cy="165219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D369554A-8D7C-4897-AFB5-68E825B85B0D}"/>
              </a:ext>
            </a:extLst>
          </p:cNvPr>
          <p:cNvSpPr/>
          <p:nvPr/>
        </p:nvSpPr>
        <p:spPr>
          <a:xfrm rot="2172915">
            <a:off x="7674110" y="2525518"/>
            <a:ext cx="2160240" cy="165219"/>
          </a:xfrm>
          <a:prstGeom prst="rightArrow">
            <a:avLst/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左弧形 101">
            <a:extLst>
              <a:ext uri="{FF2B5EF4-FFF2-40B4-BE49-F238E27FC236}">
                <a16:creationId xmlns:a16="http://schemas.microsoft.com/office/drawing/2014/main" id="{BEB597A5-ECBC-4270-ADC6-F58E78F7F84C}"/>
              </a:ext>
            </a:extLst>
          </p:cNvPr>
          <p:cNvSpPr/>
          <p:nvPr/>
        </p:nvSpPr>
        <p:spPr>
          <a:xfrm rot="5028950">
            <a:off x="5888361" y="-820659"/>
            <a:ext cx="1082028" cy="6556416"/>
          </a:xfrm>
          <a:prstGeom prst="curvedRightArrow">
            <a:avLst>
              <a:gd name="adj1" fmla="val 25000"/>
              <a:gd name="adj2" fmla="val 50000"/>
              <a:gd name="adj3" fmla="val 57141"/>
            </a:avLst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箭头: 上弧形 102">
            <a:extLst>
              <a:ext uri="{FF2B5EF4-FFF2-40B4-BE49-F238E27FC236}">
                <a16:creationId xmlns:a16="http://schemas.microsoft.com/office/drawing/2014/main" id="{5B39CF9A-B3D0-43F2-B119-5AE3B9EBF8E9}"/>
              </a:ext>
            </a:extLst>
          </p:cNvPr>
          <p:cNvSpPr/>
          <p:nvPr/>
        </p:nvSpPr>
        <p:spPr>
          <a:xfrm rot="10800000">
            <a:off x="3184717" y="3937847"/>
            <a:ext cx="6667450" cy="1243338"/>
          </a:xfrm>
          <a:prstGeom prst="curvedDownArrow">
            <a:avLst>
              <a:gd name="adj1" fmla="val 25000"/>
              <a:gd name="adj2" fmla="val 50000"/>
              <a:gd name="adj3" fmla="val 52095"/>
            </a:avLst>
          </a:prstGeom>
          <a:solidFill>
            <a:srgbClr val="FBB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/>
      <p:bldP spid="93" grpId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7C54-3D50-4608-9960-F81CECB3B166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091D77-D4EE-4BBE-85A7-10775E936B4F}"/>
              </a:ext>
            </a:extLst>
          </p:cNvPr>
          <p:cNvSpPr/>
          <p:nvPr/>
        </p:nvSpPr>
        <p:spPr>
          <a:xfrm>
            <a:off x="364917" y="808013"/>
            <a:ext cx="4134466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部署缓存服务器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B764D1-07AF-428F-8C50-471264A2B4EF}"/>
              </a:ext>
            </a:extLst>
          </p:cNvPr>
          <p:cNvSpPr/>
          <p:nvPr/>
        </p:nvSpPr>
        <p:spPr>
          <a:xfrm>
            <a:off x="391123" y="1787497"/>
            <a:ext cx="4196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Memcached</a:t>
            </a:r>
            <a:r>
              <a:rPr lang="en-US" altLang="zh-CN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 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2F4B83-2AA7-426C-86C8-439FFAB39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6" y="3044076"/>
            <a:ext cx="4464495" cy="2955495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457786-5CE5-439B-872B-60318C2B96AF}"/>
              </a:ext>
            </a:extLst>
          </p:cNvPr>
          <p:cNvGrpSpPr/>
          <p:nvPr/>
        </p:nvGrpSpPr>
        <p:grpSpPr>
          <a:xfrm>
            <a:off x="5067045" y="1631568"/>
            <a:ext cx="1980282" cy="1459768"/>
            <a:chOff x="6079609" y="668775"/>
            <a:chExt cx="1980282" cy="145976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F3F05323-57D8-4E44-B74B-C7BAE4B14E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39866" y="408518"/>
              <a:ext cx="1459768" cy="1980282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grp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B5F6CD8-D473-4BB6-AD80-D3DED2EACB1B}"/>
                </a:ext>
              </a:extLst>
            </p:cNvPr>
            <p:cNvSpPr txBox="1"/>
            <p:nvPr/>
          </p:nvSpPr>
          <p:spPr>
            <a:xfrm>
              <a:off x="6129121" y="782178"/>
              <a:ext cx="138037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减少对数据库访问次数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322842-ABF8-4A86-A140-6D0AECE53741}"/>
              </a:ext>
            </a:extLst>
          </p:cNvPr>
          <p:cNvGrpSpPr/>
          <p:nvPr/>
        </p:nvGrpSpPr>
        <p:grpSpPr>
          <a:xfrm>
            <a:off x="8337524" y="2156557"/>
            <a:ext cx="1980282" cy="1459768"/>
            <a:chOff x="9115566" y="907703"/>
            <a:chExt cx="1980282" cy="145976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83C39228-2AE4-4F1C-8390-AE85F55971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75823" y="647446"/>
              <a:ext cx="1459768" cy="1980282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grp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DA62C3-099B-40A5-9653-79CB17750C22}"/>
                </a:ext>
              </a:extLst>
            </p:cNvPr>
            <p:cNvSpPr txBox="1"/>
            <p:nvPr/>
          </p:nvSpPr>
          <p:spPr>
            <a:xfrm>
              <a:off x="9115566" y="969593"/>
              <a:ext cx="1454026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提高动态</a:t>
              </a:r>
              <a:r>
                <a:rPr lang="en-US" altLang="zh-CN" dirty="0"/>
                <a:t>Web</a:t>
              </a:r>
              <a:r>
                <a:rPr lang="zh-CN" altLang="en-US" dirty="0"/>
                <a:t>应用的速度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D6D36A-816C-42CE-A1F8-78470F9E3091}"/>
              </a:ext>
            </a:extLst>
          </p:cNvPr>
          <p:cNvGrpSpPr/>
          <p:nvPr/>
        </p:nvGrpSpPr>
        <p:grpSpPr>
          <a:xfrm>
            <a:off x="6094689" y="3616325"/>
            <a:ext cx="1980282" cy="1459768"/>
            <a:chOff x="6094689" y="3616325"/>
            <a:chExt cx="1980282" cy="145976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1E03F53F-AAB7-41F5-9158-6147D92527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54946" y="3356068"/>
              <a:ext cx="1459768" cy="1980282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grp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4270632-9297-477F-9A3A-B686EFC30274}"/>
                </a:ext>
              </a:extLst>
            </p:cNvPr>
            <p:cNvSpPr txBox="1"/>
            <p:nvPr/>
          </p:nvSpPr>
          <p:spPr>
            <a:xfrm>
              <a:off x="6109567" y="3707004"/>
              <a:ext cx="138037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提高</a:t>
              </a:r>
              <a:endParaRPr lang="en-US" altLang="zh-CN" dirty="0"/>
            </a:p>
            <a:p>
              <a:r>
                <a:rPr lang="zh-CN" altLang="en-US" dirty="0"/>
                <a:t>可扩展性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6DCC35-23EF-4950-8C7B-F6BBAEE2224D}"/>
              </a:ext>
            </a:extLst>
          </p:cNvPr>
          <p:cNvGrpSpPr/>
          <p:nvPr/>
        </p:nvGrpSpPr>
        <p:grpSpPr>
          <a:xfrm>
            <a:off x="8829935" y="4168669"/>
            <a:ext cx="2027994" cy="1459768"/>
            <a:chOff x="8829935" y="4168669"/>
            <a:chExt cx="2027994" cy="145976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6AF64F77-7F18-4E11-9423-B42EF0509BB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137904" y="3908412"/>
              <a:ext cx="1459768" cy="1980282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grpFill/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just">
                <a:lnSpc>
                  <a:spcPct val="120000"/>
                </a:lnSpc>
                <a:defRPr/>
              </a:pPr>
              <a:endParaRPr lang="da-DK" sz="800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0FE8657-EE15-4610-98A2-E881D2E3A509}"/>
                </a:ext>
              </a:extLst>
            </p:cNvPr>
            <p:cNvSpPr txBox="1"/>
            <p:nvPr/>
          </p:nvSpPr>
          <p:spPr>
            <a:xfrm>
              <a:off x="8829935" y="4264310"/>
              <a:ext cx="1487871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自动删除不使用的缓存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066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集团简介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lao ban show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213866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01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9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B1A7EB-B3AA-5B40-B309-42434C550D2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686ED4-9F24-C44C-A42C-562AA4078A42}"/>
              </a:ext>
            </a:extLst>
          </p:cNvPr>
          <p:cNvSpPr/>
          <p:nvPr/>
        </p:nvSpPr>
        <p:spPr>
          <a:xfrm>
            <a:off x="361950" y="808013"/>
            <a:ext cx="3570208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数据库服务器</a:t>
            </a:r>
          </a:p>
        </p:txBody>
      </p:sp>
      <p:pic>
        <p:nvPicPr>
          <p:cNvPr id="4" name="图片 3" descr="t017f962f433e0ac034">
            <a:extLst>
              <a:ext uri="{FF2B5EF4-FFF2-40B4-BE49-F238E27FC236}">
                <a16:creationId xmlns:a16="http://schemas.microsoft.com/office/drawing/2014/main" id="{F02EE8D3-00F3-1945-A540-DE4A94BD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551" y="3130303"/>
            <a:ext cx="4109085" cy="34677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E11F0A-A7BD-6A49-9170-E8C3C7916A9C}"/>
              </a:ext>
            </a:extLst>
          </p:cNvPr>
          <p:cNvSpPr txBox="1"/>
          <p:nvPr/>
        </p:nvSpPr>
        <p:spPr>
          <a:xfrm>
            <a:off x="344378" y="1737767"/>
            <a:ext cx="10333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数据库指的是以一定方式储存在一起、能为多个用户共享、具有尽可能小的冗余度的特点、是与应用程序彼此独立的数据集合。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本项目配备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台数据库服务器，实现互为备份，保障数据安全。</a:t>
            </a:r>
          </a:p>
        </p:txBody>
      </p:sp>
      <p:sp>
        <p:nvSpPr>
          <p:cNvPr id="6" name="Shape 5166">
            <a:extLst>
              <a:ext uri="{FF2B5EF4-FFF2-40B4-BE49-F238E27FC236}">
                <a16:creationId xmlns:a16="http://schemas.microsoft.com/office/drawing/2014/main" id="{1622C53E-7BAD-432C-A708-432CA4C2D7FC}"/>
              </a:ext>
            </a:extLst>
          </p:cNvPr>
          <p:cNvSpPr/>
          <p:nvPr/>
        </p:nvSpPr>
        <p:spPr>
          <a:xfrm>
            <a:off x="2018754" y="3734442"/>
            <a:ext cx="1410246" cy="124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00B0F0"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5167">
            <a:extLst>
              <a:ext uri="{FF2B5EF4-FFF2-40B4-BE49-F238E27FC236}">
                <a16:creationId xmlns:a16="http://schemas.microsoft.com/office/drawing/2014/main" id="{D8903FD5-054B-450D-8A2A-9846E39D987B}"/>
              </a:ext>
            </a:extLst>
          </p:cNvPr>
          <p:cNvSpPr/>
          <p:nvPr/>
        </p:nvSpPr>
        <p:spPr>
          <a:xfrm>
            <a:off x="1591078" y="4475154"/>
            <a:ext cx="2270916" cy="130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5168">
            <a:extLst>
              <a:ext uri="{FF2B5EF4-FFF2-40B4-BE49-F238E27FC236}">
                <a16:creationId xmlns:a16="http://schemas.microsoft.com/office/drawing/2014/main" id="{70E27C4C-FF89-45EC-9E41-FCB2949C0563}"/>
              </a:ext>
            </a:extLst>
          </p:cNvPr>
          <p:cNvSpPr/>
          <p:nvPr/>
        </p:nvSpPr>
        <p:spPr>
          <a:xfrm>
            <a:off x="1163407" y="5278309"/>
            <a:ext cx="3131586" cy="1300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3784426-0D53-4759-9522-9A93121B9EAF}"/>
              </a:ext>
            </a:extLst>
          </p:cNvPr>
          <p:cNvGrpSpPr/>
          <p:nvPr/>
        </p:nvGrpSpPr>
        <p:grpSpPr>
          <a:xfrm>
            <a:off x="2381281" y="3388323"/>
            <a:ext cx="1114008" cy="795461"/>
            <a:chOff x="2257467" y="1108481"/>
            <a:chExt cx="962190" cy="687055"/>
          </a:xfrm>
          <a:solidFill>
            <a:srgbClr val="00B0F0">
              <a:alpha val="10196"/>
            </a:srgbClr>
          </a:solidFill>
        </p:grpSpPr>
        <p:sp>
          <p:nvSpPr>
            <p:cNvPr id="10" name="Shape 5171">
              <a:extLst>
                <a:ext uri="{FF2B5EF4-FFF2-40B4-BE49-F238E27FC236}">
                  <a16:creationId xmlns:a16="http://schemas.microsoft.com/office/drawing/2014/main" id="{04D60006-375A-4876-B82F-5C07348041BB}"/>
                </a:ext>
              </a:extLst>
            </p:cNvPr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Shape 5176">
              <a:extLst>
                <a:ext uri="{FF2B5EF4-FFF2-40B4-BE49-F238E27FC236}">
                  <a16:creationId xmlns:a16="http://schemas.microsoft.com/office/drawing/2014/main" id="{75B234D1-AE75-45FE-94B5-8B7C78F0E67F}"/>
                </a:ext>
              </a:extLst>
            </p:cNvPr>
            <p:cNvSpPr/>
            <p:nvPr/>
          </p:nvSpPr>
          <p:spPr>
            <a:xfrm>
              <a:off x="2257467" y="1333900"/>
              <a:ext cx="962190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数据共享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EE6F58-F310-4FC2-A551-36C4E5F25965}"/>
              </a:ext>
            </a:extLst>
          </p:cNvPr>
          <p:cNvGrpSpPr/>
          <p:nvPr/>
        </p:nvGrpSpPr>
        <p:grpSpPr>
          <a:xfrm>
            <a:off x="2017996" y="4467493"/>
            <a:ext cx="1840580" cy="500639"/>
            <a:chOff x="1943689" y="2040579"/>
            <a:chExt cx="1589745" cy="432411"/>
          </a:xfrm>
          <a:solidFill>
            <a:srgbClr val="00B0F0">
              <a:alpha val="20000"/>
            </a:srgbClr>
          </a:solidFill>
        </p:grpSpPr>
        <p:sp>
          <p:nvSpPr>
            <p:cNvPr id="13" name="Shape 5173">
              <a:extLst>
                <a:ext uri="{FF2B5EF4-FFF2-40B4-BE49-F238E27FC236}">
                  <a16:creationId xmlns:a16="http://schemas.microsoft.com/office/drawing/2014/main" id="{7EFE34D1-AB25-401C-84F1-B1BD38465F09}"/>
                </a:ext>
              </a:extLst>
            </p:cNvPr>
            <p:cNvSpPr/>
            <p:nvPr/>
          </p:nvSpPr>
          <p:spPr>
            <a:xfrm>
              <a:off x="1943689" y="2040579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Shape 5177">
              <a:extLst>
                <a:ext uri="{FF2B5EF4-FFF2-40B4-BE49-F238E27FC236}">
                  <a16:creationId xmlns:a16="http://schemas.microsoft.com/office/drawing/2014/main" id="{F13F94A9-31FC-45AD-A6C8-6BEFFC9DF69F}"/>
                </a:ext>
              </a:extLst>
            </p:cNvPr>
            <p:cNvSpPr/>
            <p:nvPr/>
          </p:nvSpPr>
          <p:spPr>
            <a:xfrm>
              <a:off x="2178345" y="2068694"/>
              <a:ext cx="1263702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l"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减少数据的冗余度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4FACBF-A771-440B-BFD9-D06A06752836}"/>
              </a:ext>
            </a:extLst>
          </p:cNvPr>
          <p:cNvGrpSpPr/>
          <p:nvPr/>
        </p:nvGrpSpPr>
        <p:grpSpPr>
          <a:xfrm>
            <a:off x="1591081" y="5278309"/>
            <a:ext cx="2701249" cy="500640"/>
            <a:chOff x="1574955" y="2740898"/>
            <a:chExt cx="2333121" cy="432412"/>
          </a:xfrm>
          <a:solidFill>
            <a:srgbClr val="00B0F0">
              <a:alpha val="10196"/>
            </a:srgbClr>
          </a:solidFill>
        </p:grpSpPr>
        <p:sp>
          <p:nvSpPr>
            <p:cNvPr id="16" name="Shape 5172">
              <a:extLst>
                <a:ext uri="{FF2B5EF4-FFF2-40B4-BE49-F238E27FC236}">
                  <a16:creationId xmlns:a16="http://schemas.microsoft.com/office/drawing/2014/main" id="{B5B74ECB-1037-4D47-BFFE-7CD53BA4577B}"/>
                </a:ext>
              </a:extLst>
            </p:cNvPr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Shape 5178">
              <a:extLst>
                <a:ext uri="{FF2B5EF4-FFF2-40B4-BE49-F238E27FC236}">
                  <a16:creationId xmlns:a16="http://schemas.microsoft.com/office/drawing/2014/main" id="{0C715A70-8CB6-4CBA-840B-D66422C98CE2}"/>
                </a:ext>
              </a:extLst>
            </p:cNvPr>
            <p:cNvSpPr/>
            <p:nvPr/>
          </p:nvSpPr>
          <p:spPr>
            <a:xfrm>
              <a:off x="2011735" y="2746381"/>
              <a:ext cx="1849246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l" fontAlgn="auto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数据实现集中控制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5F729F-8CB8-4AD5-A86C-2CCA7E428694}"/>
              </a:ext>
            </a:extLst>
          </p:cNvPr>
          <p:cNvGrpSpPr/>
          <p:nvPr/>
        </p:nvGrpSpPr>
        <p:grpSpPr>
          <a:xfrm>
            <a:off x="1163405" y="6081463"/>
            <a:ext cx="3561910" cy="500634"/>
            <a:chOff x="1205565" y="3434598"/>
            <a:chExt cx="3076490" cy="432407"/>
          </a:xfrm>
          <a:solidFill>
            <a:srgbClr val="00B0F0">
              <a:alpha val="40000"/>
            </a:srgbClr>
          </a:solidFill>
        </p:grpSpPr>
        <p:sp>
          <p:nvSpPr>
            <p:cNvPr id="19" name="Shape 5174">
              <a:extLst>
                <a:ext uri="{FF2B5EF4-FFF2-40B4-BE49-F238E27FC236}">
                  <a16:creationId xmlns:a16="http://schemas.microsoft.com/office/drawing/2014/main" id="{CE30F19D-A5D6-4977-9A06-87F86C2E4C86}"/>
                </a:ext>
              </a:extLst>
            </p:cNvPr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Shape 5179">
              <a:extLst>
                <a:ext uri="{FF2B5EF4-FFF2-40B4-BE49-F238E27FC236}">
                  <a16:creationId xmlns:a16="http://schemas.microsoft.com/office/drawing/2014/main" id="{595BAB3E-C5C8-4AA0-9942-24B4A2C78899}"/>
                </a:ext>
              </a:extLst>
            </p:cNvPr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数据一致性和可维护性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0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7DDD4A-2836-F644-95AE-BE913FECD688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C4431-B95D-45B8-8692-30E95B00D8AC}"/>
              </a:ext>
            </a:extLst>
          </p:cNvPr>
          <p:cNvSpPr/>
          <p:nvPr/>
        </p:nvSpPr>
        <p:spPr>
          <a:xfrm>
            <a:off x="361950" y="952029"/>
            <a:ext cx="8084265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数据库服务器的特点与功能配置</a:t>
            </a:r>
          </a:p>
        </p:txBody>
      </p:sp>
      <p:sp>
        <p:nvSpPr>
          <p:cNvPr id="5" name="Shape 5166">
            <a:extLst>
              <a:ext uri="{FF2B5EF4-FFF2-40B4-BE49-F238E27FC236}">
                <a16:creationId xmlns:a16="http://schemas.microsoft.com/office/drawing/2014/main" id="{4679ABF6-AC48-4B6E-B6D4-6CFFEBAF83A5}"/>
              </a:ext>
            </a:extLst>
          </p:cNvPr>
          <p:cNvSpPr/>
          <p:nvPr/>
        </p:nvSpPr>
        <p:spPr>
          <a:xfrm>
            <a:off x="1223467" y="2366946"/>
            <a:ext cx="1410246" cy="124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rgbClr val="00B0F0"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Shape 5167">
            <a:extLst>
              <a:ext uri="{FF2B5EF4-FFF2-40B4-BE49-F238E27FC236}">
                <a16:creationId xmlns:a16="http://schemas.microsoft.com/office/drawing/2014/main" id="{9659F3E4-E26F-4EE4-B9B4-8D51B77555B1}"/>
              </a:ext>
            </a:extLst>
          </p:cNvPr>
          <p:cNvSpPr/>
          <p:nvPr/>
        </p:nvSpPr>
        <p:spPr>
          <a:xfrm>
            <a:off x="795791" y="3107658"/>
            <a:ext cx="2270916" cy="130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rgbClr val="00B0F0">
              <a:alpha val="7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5168">
            <a:extLst>
              <a:ext uri="{FF2B5EF4-FFF2-40B4-BE49-F238E27FC236}">
                <a16:creationId xmlns:a16="http://schemas.microsoft.com/office/drawing/2014/main" id="{397EDB34-813B-4125-83AC-D471CEDDE0E2}"/>
              </a:ext>
            </a:extLst>
          </p:cNvPr>
          <p:cNvSpPr/>
          <p:nvPr/>
        </p:nvSpPr>
        <p:spPr>
          <a:xfrm>
            <a:off x="368120" y="3910813"/>
            <a:ext cx="3131586" cy="1300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44112" tIns="44112" rIns="44112" bIns="44112" numCol="1" anchor="ctr">
            <a:noAutofit/>
          </a:bodyPr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FF7609-E925-4B45-AB2A-39DB8ADB4A8B}"/>
              </a:ext>
            </a:extLst>
          </p:cNvPr>
          <p:cNvGrpSpPr/>
          <p:nvPr/>
        </p:nvGrpSpPr>
        <p:grpSpPr>
          <a:xfrm>
            <a:off x="1585994" y="2020827"/>
            <a:ext cx="1114008" cy="795461"/>
            <a:chOff x="2257467" y="1108481"/>
            <a:chExt cx="962190" cy="687055"/>
          </a:xfrm>
          <a:solidFill>
            <a:srgbClr val="00B0F0">
              <a:alpha val="10196"/>
            </a:srgbClr>
          </a:solidFill>
        </p:grpSpPr>
        <p:sp>
          <p:nvSpPr>
            <p:cNvPr id="9" name="Shape 5171">
              <a:extLst>
                <a:ext uri="{FF2B5EF4-FFF2-40B4-BE49-F238E27FC236}">
                  <a16:creationId xmlns:a16="http://schemas.microsoft.com/office/drawing/2014/main" id="{90DC1DD6-DBA4-46CD-9A46-EE4CDDD2E766}"/>
                </a:ext>
              </a:extLst>
            </p:cNvPr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Shape 5176">
              <a:extLst>
                <a:ext uri="{FF2B5EF4-FFF2-40B4-BE49-F238E27FC236}">
                  <a16:creationId xmlns:a16="http://schemas.microsoft.com/office/drawing/2014/main" id="{2147BE0F-42CA-4649-B130-D8B9D57E5E10}"/>
                </a:ext>
              </a:extLst>
            </p:cNvPr>
            <p:cNvSpPr/>
            <p:nvPr/>
          </p:nvSpPr>
          <p:spPr>
            <a:xfrm>
              <a:off x="2257467" y="1333900"/>
              <a:ext cx="962190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数据共享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E4F7060-6A6F-4C2F-8C0A-E70219F2480A}"/>
              </a:ext>
            </a:extLst>
          </p:cNvPr>
          <p:cNvGrpSpPr/>
          <p:nvPr/>
        </p:nvGrpSpPr>
        <p:grpSpPr>
          <a:xfrm>
            <a:off x="1222709" y="3099997"/>
            <a:ext cx="1840580" cy="500639"/>
            <a:chOff x="1943689" y="2040579"/>
            <a:chExt cx="1589745" cy="432411"/>
          </a:xfrm>
          <a:solidFill>
            <a:srgbClr val="00B0F0">
              <a:alpha val="20000"/>
            </a:srgbClr>
          </a:solidFill>
        </p:grpSpPr>
        <p:sp>
          <p:nvSpPr>
            <p:cNvPr id="12" name="Shape 5173">
              <a:extLst>
                <a:ext uri="{FF2B5EF4-FFF2-40B4-BE49-F238E27FC236}">
                  <a16:creationId xmlns:a16="http://schemas.microsoft.com/office/drawing/2014/main" id="{665BAD2D-B7FC-4E7A-8725-E28AEBAF3C3D}"/>
                </a:ext>
              </a:extLst>
            </p:cNvPr>
            <p:cNvSpPr/>
            <p:nvPr/>
          </p:nvSpPr>
          <p:spPr>
            <a:xfrm>
              <a:off x="1943689" y="2040579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Shape 5177">
              <a:extLst>
                <a:ext uri="{FF2B5EF4-FFF2-40B4-BE49-F238E27FC236}">
                  <a16:creationId xmlns:a16="http://schemas.microsoft.com/office/drawing/2014/main" id="{8D56EC95-A15D-4704-A5F6-A8DC2E3B46F8}"/>
                </a:ext>
              </a:extLst>
            </p:cNvPr>
            <p:cNvSpPr/>
            <p:nvPr/>
          </p:nvSpPr>
          <p:spPr>
            <a:xfrm>
              <a:off x="2178345" y="2068694"/>
              <a:ext cx="1263702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l" fontAlgn="auto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减少数据的冗余度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C4164A-AEC3-4CD7-9207-32517EBBE8C7}"/>
              </a:ext>
            </a:extLst>
          </p:cNvPr>
          <p:cNvGrpSpPr/>
          <p:nvPr/>
        </p:nvGrpSpPr>
        <p:grpSpPr>
          <a:xfrm>
            <a:off x="795794" y="3910813"/>
            <a:ext cx="2701249" cy="500640"/>
            <a:chOff x="1574955" y="2740898"/>
            <a:chExt cx="2333121" cy="432412"/>
          </a:xfrm>
          <a:solidFill>
            <a:srgbClr val="00B0F0">
              <a:alpha val="10196"/>
            </a:srgbClr>
          </a:solidFill>
        </p:grpSpPr>
        <p:sp>
          <p:nvSpPr>
            <p:cNvPr id="15" name="Shape 5172">
              <a:extLst>
                <a:ext uri="{FF2B5EF4-FFF2-40B4-BE49-F238E27FC236}">
                  <a16:creationId xmlns:a16="http://schemas.microsoft.com/office/drawing/2014/main" id="{617B57CE-3DC5-4EB3-9D2A-2C32E445EBC9}"/>
                </a:ext>
              </a:extLst>
            </p:cNvPr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Shape 5178">
              <a:extLst>
                <a:ext uri="{FF2B5EF4-FFF2-40B4-BE49-F238E27FC236}">
                  <a16:creationId xmlns:a16="http://schemas.microsoft.com/office/drawing/2014/main" id="{BC07D66C-2FDA-4CBC-A3FF-4698018D9677}"/>
                </a:ext>
              </a:extLst>
            </p:cNvPr>
            <p:cNvSpPr/>
            <p:nvPr/>
          </p:nvSpPr>
          <p:spPr>
            <a:xfrm>
              <a:off x="2011735" y="2746381"/>
              <a:ext cx="1849246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l" fontAlgn="auto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数据实现集中控制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CA77A84-5044-4DA4-8E10-D1E810590E73}"/>
              </a:ext>
            </a:extLst>
          </p:cNvPr>
          <p:cNvGrpSpPr/>
          <p:nvPr/>
        </p:nvGrpSpPr>
        <p:grpSpPr>
          <a:xfrm>
            <a:off x="368118" y="4713967"/>
            <a:ext cx="3561910" cy="500634"/>
            <a:chOff x="1205565" y="3434598"/>
            <a:chExt cx="3076490" cy="432407"/>
          </a:xfrm>
          <a:solidFill>
            <a:srgbClr val="00B0F0">
              <a:alpha val="40000"/>
            </a:srgbClr>
          </a:solidFill>
        </p:grpSpPr>
        <p:sp>
          <p:nvSpPr>
            <p:cNvPr id="18" name="Shape 5174">
              <a:extLst>
                <a:ext uri="{FF2B5EF4-FFF2-40B4-BE49-F238E27FC236}">
                  <a16:creationId xmlns:a16="http://schemas.microsoft.com/office/drawing/2014/main" id="{DD1F7323-7C8C-4D92-B495-F474D5AB415B}"/>
                </a:ext>
              </a:extLst>
            </p:cNvPr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4112" tIns="44112" rIns="44112" bIns="44112" numCol="1" anchor="ctr">
              <a:noAutofit/>
            </a:bodyPr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C4C4C"/>
                  </a:solidFill>
                </a:defRPr>
              </a:pPr>
              <a:endPara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Shape 5179">
              <a:extLst>
                <a:ext uri="{FF2B5EF4-FFF2-40B4-BE49-F238E27FC236}">
                  <a16:creationId xmlns:a16="http://schemas.microsoft.com/office/drawing/2014/main" id="{FDEA5B2A-E824-4F2E-BAF2-7AA9178054C8}"/>
                </a:ext>
              </a:extLst>
            </p:cNvPr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defTabSz="553880" fontAlgn="base">
                <a:lnSpc>
                  <a:spcPct val="120000"/>
                </a:lnSpc>
                <a:spcAft>
                  <a:spcPct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数据一致性和可维护性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18FB7E4E-0DCF-4826-966B-C18FDDEB5632}"/>
              </a:ext>
            </a:extLst>
          </p:cNvPr>
          <p:cNvSpPr txBox="1"/>
          <p:nvPr/>
        </p:nvSpPr>
        <p:spPr>
          <a:xfrm>
            <a:off x="8160668" y="2366946"/>
            <a:ext cx="269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部署监控系统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运用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awk+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计划任务实现硬件监控告警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1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57552DC-8027-4168-A548-DDA56BCF5AC6}"/>
              </a:ext>
            </a:extLst>
          </p:cNvPr>
          <p:cNvSpPr txBox="1"/>
          <p:nvPr/>
        </p:nvSpPr>
        <p:spPr>
          <a:xfrm>
            <a:off x="4404082" y="2187994"/>
            <a:ext cx="33993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对数据库系统、内存、 磁盘、CPU、 网卡、</a:t>
            </a: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端口、网络连接等进行监控及时有效地将</a:t>
            </a: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数据库的异常进行报警</a:t>
            </a:r>
          </a:p>
        </p:txBody>
      </p:sp>
      <p:graphicFrame>
        <p:nvGraphicFramePr>
          <p:cNvPr id="44" name="图示 43">
            <a:extLst>
              <a:ext uri="{FF2B5EF4-FFF2-40B4-BE49-F238E27FC236}">
                <a16:creationId xmlns:a16="http://schemas.microsoft.com/office/drawing/2014/main" id="{87AF7D04-28AE-4ADA-A25E-82A849254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939203"/>
              </p:ext>
            </p:extLst>
          </p:nvPr>
        </p:nvGraphicFramePr>
        <p:xfrm>
          <a:off x="7783993" y="2803343"/>
          <a:ext cx="4203179" cy="320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52F8FF80-C606-4CAE-8688-5EF5F2037DED}"/>
              </a:ext>
            </a:extLst>
          </p:cNvPr>
          <p:cNvSpPr txBox="1"/>
          <p:nvPr/>
        </p:nvSpPr>
        <p:spPr>
          <a:xfrm>
            <a:off x="8227987" y="4848178"/>
            <a:ext cx="7200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BAE5F0-341A-40DA-8E25-AF5B1A97995E}"/>
              </a:ext>
            </a:extLst>
          </p:cNvPr>
          <p:cNvSpPr txBox="1"/>
          <p:nvPr/>
        </p:nvSpPr>
        <p:spPr>
          <a:xfrm>
            <a:off x="10461823" y="4529301"/>
            <a:ext cx="7200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3439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30C9-D01C-0840-9D78-1C6FD759CB2B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8B60D5-BF6E-F948-8AC0-7B8670ACB662}"/>
              </a:ext>
            </a:extLst>
          </p:cNvPr>
          <p:cNvSpPr/>
          <p:nvPr/>
        </p:nvSpPr>
        <p:spPr>
          <a:xfrm>
            <a:off x="474162" y="808013"/>
            <a:ext cx="3345788" cy="769441"/>
          </a:xfrm>
          <a:prstGeom prst="rect">
            <a:avLst/>
          </a:prstGeom>
          <a:noFill/>
          <a:effectLst>
            <a:glow rad="127000">
              <a:srgbClr val="1CB7F1"/>
            </a:glow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GIT</a:t>
            </a: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版本控制</a:t>
            </a:r>
          </a:p>
        </p:txBody>
      </p:sp>
    </p:spTree>
    <p:extLst>
      <p:ext uri="{BB962C8B-B14F-4D97-AF65-F5344CB8AC3E}">
        <p14:creationId xmlns:p14="http://schemas.microsoft.com/office/powerpoint/2010/main" val="137282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项目总结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bian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wan le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611410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2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07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添加相关标题文字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ADD RELATED TITLE WORDS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540878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04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8216415" y="5216326"/>
            <a:ext cx="3947234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感谢聆听 批评指导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适用与工作总计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创业计划书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述职报告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201X</a:t>
            </a:r>
          </a:p>
        </p:txBody>
      </p:sp>
    </p:spTree>
    <p:extLst>
      <p:ext uri="{BB962C8B-B14F-4D97-AF65-F5344CB8AC3E}">
        <p14:creationId xmlns:p14="http://schemas.microsoft.com/office/powerpoint/2010/main" val="26295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2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2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275867-CAC3-4F30-9F18-8B7AD5391AB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集团简介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90315B-164A-4F16-B794-E83DC750B98E}"/>
              </a:ext>
            </a:extLst>
          </p:cNvPr>
          <p:cNvSpPr/>
          <p:nvPr/>
        </p:nvSpPr>
        <p:spPr>
          <a:xfrm>
            <a:off x="8317788" y="5510723"/>
            <a:ext cx="938159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2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20%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4A5B6-F513-40B4-BFE9-F2093F3521B5}"/>
              </a:ext>
            </a:extLst>
          </p:cNvPr>
          <p:cNvSpPr/>
          <p:nvPr/>
        </p:nvSpPr>
        <p:spPr>
          <a:xfrm>
            <a:off x="10866190" y="5510723"/>
            <a:ext cx="937446" cy="400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2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80%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45B331-9DDB-4490-AC7A-8557731AF050}"/>
              </a:ext>
            </a:extLst>
          </p:cNvPr>
          <p:cNvSpPr txBox="1">
            <a:spLocks/>
          </p:cNvSpPr>
          <p:nvPr/>
        </p:nvSpPr>
        <p:spPr>
          <a:xfrm>
            <a:off x="7293471" y="1349935"/>
            <a:ext cx="288032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关于我们</a:t>
            </a:r>
            <a:endParaRPr lang="en-US" sz="40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A4325A-87C1-4248-96D9-BCFA55AD53D6}"/>
              </a:ext>
            </a:extLst>
          </p:cNvPr>
          <p:cNvSpPr txBox="1">
            <a:spLocks/>
          </p:cNvSpPr>
          <p:nvPr/>
        </p:nvSpPr>
        <p:spPr>
          <a:xfrm>
            <a:off x="7315671" y="2176165"/>
            <a:ext cx="5234384" cy="288032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Rich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集团成立于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2020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年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月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日，至今已有多万秒了。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我司在资金方面突出一个实力雄厚；在人才方面，也是让老板天天感叹着“天下英雄尽入吾彀（</a:t>
            </a:r>
            <a:r>
              <a:rPr lang="en-US" altLang="zh-CN" sz="180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gòu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）中矣”。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我司什么都做，为紧随时代步伐，现进军互联网。全员包括老板一起行动，核心项目为“梦想计划”。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     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目前我司有管理层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人，员工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人。</a:t>
            </a:r>
            <a:endParaRPr lang="en-US" altLang="zh-CN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3C3A1-2319-47CF-A678-216CAC8CE151}"/>
              </a:ext>
            </a:extLst>
          </p:cNvPr>
          <p:cNvSpPr/>
          <p:nvPr/>
        </p:nvSpPr>
        <p:spPr>
          <a:xfrm>
            <a:off x="308695" y="1460165"/>
            <a:ext cx="7006976" cy="4450989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>
            <a:off x="3474619" y="3956323"/>
            <a:ext cx="0" cy="101338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21" y="3956323"/>
            <a:ext cx="0" cy="1013383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17" y="2943501"/>
            <a:ext cx="0" cy="101338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84" y="2943501"/>
            <a:ext cx="0" cy="101338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6708E108-0D4A-4676-91C9-EAB1BF84DB0B}"/>
              </a:ext>
            </a:extLst>
          </p:cNvPr>
          <p:cNvCxnSpPr/>
          <p:nvPr/>
        </p:nvCxnSpPr>
        <p:spPr>
          <a:xfrm flipV="1">
            <a:off x="1461026" y="2942939"/>
            <a:ext cx="0" cy="101338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70">
            <a:extLst>
              <a:ext uri="{FF2B5EF4-FFF2-40B4-BE49-F238E27FC236}">
                <a16:creationId xmlns:a16="http://schemas.microsoft.com/office/drawing/2014/main" id="{D72FB792-2D11-4A7A-9068-D67E5E651DB8}"/>
              </a:ext>
            </a:extLst>
          </p:cNvPr>
          <p:cNvSpPr txBox="1"/>
          <p:nvPr/>
        </p:nvSpPr>
        <p:spPr>
          <a:xfrm>
            <a:off x="255273" y="2363367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卢浩然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集团总裁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170">
            <a:extLst>
              <a:ext uri="{FF2B5EF4-FFF2-40B4-BE49-F238E27FC236}">
                <a16:creationId xmlns:a16="http://schemas.microsoft.com/office/drawing/2014/main" id="{6AB00C9C-DA50-4C4F-99CA-B1BA44402DEC}"/>
              </a:ext>
            </a:extLst>
          </p:cNvPr>
          <p:cNvSpPr txBox="1"/>
          <p:nvPr/>
        </p:nvSpPr>
        <p:spPr>
          <a:xfrm>
            <a:off x="2290465" y="4977935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马腾飞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集团副总裁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170">
            <a:extLst>
              <a:ext uri="{FF2B5EF4-FFF2-40B4-BE49-F238E27FC236}">
                <a16:creationId xmlns:a16="http://schemas.microsoft.com/office/drawing/2014/main" id="{9B2223BA-F652-4ED7-A9A3-A6ADD59B5791}"/>
              </a:ext>
            </a:extLst>
          </p:cNvPr>
          <p:cNvSpPr txBox="1"/>
          <p:nvPr/>
        </p:nvSpPr>
        <p:spPr>
          <a:xfrm>
            <a:off x="4209946" y="2394722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景宇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集团特聘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CTO</a:t>
            </a:r>
          </a:p>
        </p:txBody>
      </p:sp>
      <p:sp>
        <p:nvSpPr>
          <p:cNvPr id="49" name="TextBox 170">
            <a:extLst>
              <a:ext uri="{FF2B5EF4-FFF2-40B4-BE49-F238E27FC236}">
                <a16:creationId xmlns:a16="http://schemas.microsoft.com/office/drawing/2014/main" id="{A25ABD27-6B87-46AD-85A9-A6D10081F47B}"/>
              </a:ext>
            </a:extLst>
          </p:cNvPr>
          <p:cNvSpPr txBox="1"/>
          <p:nvPr/>
        </p:nvSpPr>
        <p:spPr>
          <a:xfrm>
            <a:off x="6247965" y="4977935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于娟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集团特聘</a:t>
            </a: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CDO</a:t>
            </a:r>
          </a:p>
        </p:txBody>
      </p:sp>
      <p:sp>
        <p:nvSpPr>
          <p:cNvPr id="51" name="TextBox 170">
            <a:extLst>
              <a:ext uri="{FF2B5EF4-FFF2-40B4-BE49-F238E27FC236}">
                <a16:creationId xmlns:a16="http://schemas.microsoft.com/office/drawing/2014/main" id="{D22FCB33-A0C0-4DDC-94EC-B51C2F4F7FEA}"/>
              </a:ext>
            </a:extLst>
          </p:cNvPr>
          <p:cNvSpPr txBox="1"/>
          <p:nvPr/>
        </p:nvSpPr>
        <p:spPr>
          <a:xfrm>
            <a:off x="8277028" y="2394722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张杰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部门总监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170">
            <a:extLst>
              <a:ext uri="{FF2B5EF4-FFF2-40B4-BE49-F238E27FC236}">
                <a16:creationId xmlns:a16="http://schemas.microsoft.com/office/drawing/2014/main" id="{FCD30364-33BC-4DCD-A30A-005B2349CCED}"/>
              </a:ext>
            </a:extLst>
          </p:cNvPr>
          <p:cNvSpPr txBox="1"/>
          <p:nvPr/>
        </p:nvSpPr>
        <p:spPr>
          <a:xfrm>
            <a:off x="10261715" y="4977935"/>
            <a:ext cx="2430227" cy="580133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冯臣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Arial" panose="020B0604020202020204" pitchFamily="34" charset="0"/>
              </a:rPr>
              <a:t>打杂的</a:t>
            </a:r>
            <a:endParaRPr lang="en-US" altLang="zh-CN" sz="1400" b="1" dirty="0">
              <a:solidFill>
                <a:schemeClr val="bg2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61191D31-8A18-4C25-9EE7-8268F34D9B6F}"/>
              </a:ext>
            </a:extLst>
          </p:cNvPr>
          <p:cNvCxnSpPr/>
          <p:nvPr/>
        </p:nvCxnSpPr>
        <p:spPr>
          <a:xfrm>
            <a:off x="11541943" y="3956322"/>
            <a:ext cx="0" cy="1013383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C1BDAAB-EC8B-4ECA-A89A-D667FDEDDB6A}"/>
              </a:ext>
            </a:extLst>
          </p:cNvPr>
          <p:cNvSpPr txBox="1"/>
          <p:nvPr/>
        </p:nvSpPr>
        <p:spPr>
          <a:xfrm>
            <a:off x="258584" y="1103946"/>
            <a:ext cx="5533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集团联合创始人之一，早年在南非打工时意外获取到一批价值无法估量的钻石，摇身一变富可敌国，遂觉人生无趣，自学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，致敬林纳斯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《just for fun》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，在马尔代夫与马总偶然相识，意气相投一拍即合，联合创立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集团。因早年打工经历，深知打工人的辛苦，主动融入员工，担起本方案的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5226874-7C3C-48D3-B716-B1422728F432}"/>
              </a:ext>
            </a:extLst>
          </p:cNvPr>
          <p:cNvSpPr txBox="1"/>
          <p:nvPr/>
        </p:nvSpPr>
        <p:spPr>
          <a:xfrm>
            <a:off x="1699318" y="555806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集团联合创始人之一，艺名化疼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腾飞，原疼训集团二股东。厌倦了躺着数钱也数不完的生活，携巨资共同创立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rich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集团追梦，出于无聊设计本方案的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7F35E8F-9779-4CAA-8DFB-D408D92B97AF}"/>
              </a:ext>
            </a:extLst>
          </p:cNvPr>
          <p:cNvSpPr txBox="1"/>
          <p:nvPr/>
        </p:nvSpPr>
        <p:spPr>
          <a:xfrm>
            <a:off x="4197250" y="1605778"/>
            <a:ext cx="287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站在技术的珠峰顶端的人物，懂的都懂，现负责本方案的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44A6D6A-F340-46C8-AA58-4ECEE51A3EC0}"/>
              </a:ext>
            </a:extLst>
          </p:cNvPr>
          <p:cNvSpPr txBox="1"/>
          <p:nvPr/>
        </p:nvSpPr>
        <p:spPr>
          <a:xfrm>
            <a:off x="6429375" y="5650930"/>
            <a:ext cx="3237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业界资深技术专家，马总亲自从微软天价挖的，实力可见一斑，负责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567A57-D74C-4196-AD0E-48D6032C925B}"/>
              </a:ext>
            </a:extLst>
          </p:cNvPr>
          <p:cNvSpPr txBox="1"/>
          <p:nvPr/>
        </p:nvSpPr>
        <p:spPr>
          <a:xfrm>
            <a:off x="9079336" y="1605778"/>
            <a:ext cx="2040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高手，顶级高手；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钱给的太多了，就来了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负责本方案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F7245E0-BC1E-43B9-A6E0-220D52A3ABCD}"/>
              </a:ext>
            </a:extLst>
          </p:cNvPr>
          <p:cNvSpPr txBox="1"/>
          <p:nvPr/>
        </p:nvSpPr>
        <p:spPr>
          <a:xfrm>
            <a:off x="10563852" y="5608348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公司底层一线员工，生活所迫转型技术程序员。负责本方案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FA5F888-ABEE-DD4C-A74B-4C0D6D59035B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集团简介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4EA08D-AE17-3D42-A80A-AD80859EC21C}"/>
              </a:ext>
            </a:extLst>
          </p:cNvPr>
          <p:cNvGrpSpPr/>
          <p:nvPr/>
        </p:nvGrpSpPr>
        <p:grpSpPr>
          <a:xfrm>
            <a:off x="1130385" y="1590282"/>
            <a:ext cx="10601085" cy="4639360"/>
            <a:chOff x="1161637" y="1636642"/>
            <a:chExt cx="10601085" cy="463936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19D73C1-741F-7245-9E4C-8EA7BA474ADE}"/>
                </a:ext>
              </a:extLst>
            </p:cNvPr>
            <p:cNvGrpSpPr/>
            <p:nvPr/>
          </p:nvGrpSpPr>
          <p:grpSpPr>
            <a:xfrm>
              <a:off x="1161637" y="1636642"/>
              <a:ext cx="10601085" cy="4639360"/>
              <a:chOff x="1161637" y="1636642"/>
              <a:chExt cx="10601085" cy="46393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61637" y="1636642"/>
                <a:ext cx="10601085" cy="4639360"/>
                <a:chOff x="1100786" y="1551735"/>
                <a:chExt cx="10052640" cy="4399344"/>
              </a:xfrm>
            </p:grpSpPr>
            <p:sp>
              <p:nvSpPr>
                <p:cNvPr id="22" name="Freeform 21"/>
                <p:cNvSpPr/>
                <p:nvPr/>
              </p:nvSpPr>
              <p:spPr>
                <a:xfrm rot="19805282">
                  <a:off x="1456384" y="1551735"/>
                  <a:ext cx="9350488" cy="4399344"/>
                </a:xfrm>
                <a:custGeom>
                  <a:avLst/>
                  <a:gdLst>
                    <a:gd name="connsiteX0" fmla="*/ 9210674 w 9350488"/>
                    <a:gd name="connsiteY0" fmla="*/ 3819266 h 4399344"/>
                    <a:gd name="connsiteX1" fmla="*/ 9350488 w 9350488"/>
                    <a:gd name="connsiteY1" fmla="*/ 4082226 h 4399344"/>
                    <a:gd name="connsiteX2" fmla="*/ 9033370 w 9350488"/>
                    <a:gd name="connsiteY2" fmla="*/ 4399344 h 4399344"/>
                    <a:gd name="connsiteX3" fmla="*/ 6852320 w 9350488"/>
                    <a:gd name="connsiteY3" fmla="*/ 4399344 h 4399344"/>
                    <a:gd name="connsiteX4" fmla="*/ 6844759 w 9350488"/>
                    <a:gd name="connsiteY4" fmla="*/ 4398581 h 4399344"/>
                    <a:gd name="connsiteX5" fmla="*/ 6831730 w 9350488"/>
                    <a:gd name="connsiteY5" fmla="*/ 4398964 h 4399344"/>
                    <a:gd name="connsiteX6" fmla="*/ 6805150 w 9350488"/>
                    <a:gd name="connsiteY6" fmla="*/ 4394589 h 4399344"/>
                    <a:gd name="connsiteX7" fmla="*/ 6788410 w 9350488"/>
                    <a:gd name="connsiteY7" fmla="*/ 4392901 h 4399344"/>
                    <a:gd name="connsiteX8" fmla="*/ 6781081 w 9350488"/>
                    <a:gd name="connsiteY8" fmla="*/ 4390626 h 4399344"/>
                    <a:gd name="connsiteX9" fmla="*/ 6771692 w 9350488"/>
                    <a:gd name="connsiteY9" fmla="*/ 4389080 h 4399344"/>
                    <a:gd name="connsiteX10" fmla="*/ 6748678 w 9350488"/>
                    <a:gd name="connsiteY10" fmla="*/ 4380567 h 4399344"/>
                    <a:gd name="connsiteX11" fmla="*/ 6728884 w 9350488"/>
                    <a:gd name="connsiteY11" fmla="*/ 4374423 h 4399344"/>
                    <a:gd name="connsiteX12" fmla="*/ 6722076 w 9350488"/>
                    <a:gd name="connsiteY12" fmla="*/ 4370728 h 4399344"/>
                    <a:gd name="connsiteX13" fmla="*/ 6714626 w 9350488"/>
                    <a:gd name="connsiteY13" fmla="*/ 4367972 h 4399344"/>
                    <a:gd name="connsiteX14" fmla="*/ 6695104 w 9350488"/>
                    <a:gd name="connsiteY14" fmla="*/ 4356088 h 4399344"/>
                    <a:gd name="connsiteX15" fmla="*/ 6675017 w 9350488"/>
                    <a:gd name="connsiteY15" fmla="*/ 4345185 h 4399344"/>
                    <a:gd name="connsiteX16" fmla="*/ 6668890 w 9350488"/>
                    <a:gd name="connsiteY16" fmla="*/ 4340130 h 4399344"/>
                    <a:gd name="connsiteX17" fmla="*/ 6662274 w 9350488"/>
                    <a:gd name="connsiteY17" fmla="*/ 4336102 h 4399344"/>
                    <a:gd name="connsiteX18" fmla="*/ 6647012 w 9350488"/>
                    <a:gd name="connsiteY18" fmla="*/ 4322079 h 4399344"/>
                    <a:gd name="connsiteX19" fmla="*/ 6628085 w 9350488"/>
                    <a:gd name="connsiteY19" fmla="*/ 4306462 h 4399344"/>
                    <a:gd name="connsiteX20" fmla="*/ 6622029 w 9350488"/>
                    <a:gd name="connsiteY20" fmla="*/ 4299122 h 4399344"/>
                    <a:gd name="connsiteX21" fmla="*/ 6616378 w 9350488"/>
                    <a:gd name="connsiteY21" fmla="*/ 4293931 h 4399344"/>
                    <a:gd name="connsiteX22" fmla="*/ 6606505 w 9350488"/>
                    <a:gd name="connsiteY22" fmla="*/ 4280307 h 4399344"/>
                    <a:gd name="connsiteX23" fmla="*/ 6589361 w 9350488"/>
                    <a:gd name="connsiteY23" fmla="*/ 4259529 h 4399344"/>
                    <a:gd name="connsiteX24" fmla="*/ 6583143 w 9350488"/>
                    <a:gd name="connsiteY24" fmla="*/ 4248073 h 4399344"/>
                    <a:gd name="connsiteX25" fmla="*/ 6578683 w 9350488"/>
                    <a:gd name="connsiteY25" fmla="*/ 4241920 h 4399344"/>
                    <a:gd name="connsiteX26" fmla="*/ 5577164 w 9350488"/>
                    <a:gd name="connsiteY26" fmla="*/ 2519482 h 4399344"/>
                    <a:gd name="connsiteX27" fmla="*/ 3584720 w 9350488"/>
                    <a:gd name="connsiteY27" fmla="*/ 2519482 h 4399344"/>
                    <a:gd name="connsiteX28" fmla="*/ 3577151 w 9350488"/>
                    <a:gd name="connsiteY28" fmla="*/ 2518719 h 4399344"/>
                    <a:gd name="connsiteX29" fmla="*/ 3564128 w 9350488"/>
                    <a:gd name="connsiteY29" fmla="*/ 2519102 h 4399344"/>
                    <a:gd name="connsiteX30" fmla="*/ 3537559 w 9350488"/>
                    <a:gd name="connsiteY30" fmla="*/ 2514728 h 4399344"/>
                    <a:gd name="connsiteX31" fmla="*/ 3520810 w 9350488"/>
                    <a:gd name="connsiteY31" fmla="*/ 2513039 h 4399344"/>
                    <a:gd name="connsiteX32" fmla="*/ 3513476 w 9350488"/>
                    <a:gd name="connsiteY32" fmla="*/ 2510763 h 4399344"/>
                    <a:gd name="connsiteX33" fmla="*/ 3504091 w 9350488"/>
                    <a:gd name="connsiteY33" fmla="*/ 2509217 h 4399344"/>
                    <a:gd name="connsiteX34" fmla="*/ 3481082 w 9350488"/>
                    <a:gd name="connsiteY34" fmla="*/ 2500707 h 4399344"/>
                    <a:gd name="connsiteX35" fmla="*/ 3461284 w 9350488"/>
                    <a:gd name="connsiteY35" fmla="*/ 2494561 h 4399344"/>
                    <a:gd name="connsiteX36" fmla="*/ 3454474 w 9350488"/>
                    <a:gd name="connsiteY36" fmla="*/ 2490865 h 4399344"/>
                    <a:gd name="connsiteX37" fmla="*/ 3447024 w 9350488"/>
                    <a:gd name="connsiteY37" fmla="*/ 2488109 h 4399344"/>
                    <a:gd name="connsiteX38" fmla="*/ 3427503 w 9350488"/>
                    <a:gd name="connsiteY38" fmla="*/ 2476226 h 4399344"/>
                    <a:gd name="connsiteX39" fmla="*/ 3407416 w 9350488"/>
                    <a:gd name="connsiteY39" fmla="*/ 2465323 h 4399344"/>
                    <a:gd name="connsiteX40" fmla="*/ 3401290 w 9350488"/>
                    <a:gd name="connsiteY40" fmla="*/ 2460268 h 4399344"/>
                    <a:gd name="connsiteX41" fmla="*/ 3394672 w 9350488"/>
                    <a:gd name="connsiteY41" fmla="*/ 2456239 h 4399344"/>
                    <a:gd name="connsiteX42" fmla="*/ 3379407 w 9350488"/>
                    <a:gd name="connsiteY42" fmla="*/ 2442213 h 4399344"/>
                    <a:gd name="connsiteX43" fmla="*/ 3360484 w 9350488"/>
                    <a:gd name="connsiteY43" fmla="*/ 2426600 h 4399344"/>
                    <a:gd name="connsiteX44" fmla="*/ 3354430 w 9350488"/>
                    <a:gd name="connsiteY44" fmla="*/ 2419263 h 4399344"/>
                    <a:gd name="connsiteX45" fmla="*/ 3348776 w 9350488"/>
                    <a:gd name="connsiteY45" fmla="*/ 2414068 h 4399344"/>
                    <a:gd name="connsiteX46" fmla="*/ 3338897 w 9350488"/>
                    <a:gd name="connsiteY46" fmla="*/ 2400437 h 4399344"/>
                    <a:gd name="connsiteX47" fmla="*/ 3321761 w 9350488"/>
                    <a:gd name="connsiteY47" fmla="*/ 2379667 h 4399344"/>
                    <a:gd name="connsiteX48" fmla="*/ 3315545 w 9350488"/>
                    <a:gd name="connsiteY48" fmla="*/ 2368216 h 4399344"/>
                    <a:gd name="connsiteX49" fmla="*/ 3311081 w 9350488"/>
                    <a:gd name="connsiteY49" fmla="*/ 2362057 h 4399344"/>
                    <a:gd name="connsiteX50" fmla="*/ 2309562 w 9350488"/>
                    <a:gd name="connsiteY50" fmla="*/ 639619 h 4399344"/>
                    <a:gd name="connsiteX51" fmla="*/ 317118 w 9350488"/>
                    <a:gd name="connsiteY51" fmla="*/ 639619 h 4399344"/>
                    <a:gd name="connsiteX52" fmla="*/ 1 w 9350488"/>
                    <a:gd name="connsiteY52" fmla="*/ 322501 h 4399344"/>
                    <a:gd name="connsiteX53" fmla="*/ 317119 w 9350488"/>
                    <a:gd name="connsiteY53" fmla="*/ 5383 h 4399344"/>
                    <a:gd name="connsiteX54" fmla="*/ 2436279 w 9350488"/>
                    <a:gd name="connsiteY54" fmla="*/ 5383 h 4399344"/>
                    <a:gd name="connsiteX55" fmla="*/ 2448735 w 9350488"/>
                    <a:gd name="connsiteY55" fmla="*/ 2523 h 4399344"/>
                    <a:gd name="connsiteX56" fmla="*/ 2627103 w 9350488"/>
                    <a:gd name="connsiteY56" fmla="*/ 31715 h 4399344"/>
                    <a:gd name="connsiteX57" fmla="*/ 2650943 w 9350488"/>
                    <a:gd name="connsiteY57" fmla="*/ 46228 h 4399344"/>
                    <a:gd name="connsiteX58" fmla="*/ 2675472 w 9350488"/>
                    <a:gd name="connsiteY58" fmla="*/ 59542 h 4399344"/>
                    <a:gd name="connsiteX59" fmla="*/ 2790366 w 9350488"/>
                    <a:gd name="connsiteY59" fmla="*/ 199065 h 4399344"/>
                    <a:gd name="connsiteX60" fmla="*/ 2794154 w 9350488"/>
                    <a:gd name="connsiteY60" fmla="*/ 211270 h 4399344"/>
                    <a:gd name="connsiteX61" fmla="*/ 3767495 w 9350488"/>
                    <a:gd name="connsiteY61" fmla="*/ 1885246 h 4399344"/>
                    <a:gd name="connsiteX62" fmla="*/ 5703881 w 9350488"/>
                    <a:gd name="connsiteY62" fmla="*/ 1885246 h 4399344"/>
                    <a:gd name="connsiteX63" fmla="*/ 5716337 w 9350488"/>
                    <a:gd name="connsiteY63" fmla="*/ 1882386 h 4399344"/>
                    <a:gd name="connsiteX64" fmla="*/ 5894704 w 9350488"/>
                    <a:gd name="connsiteY64" fmla="*/ 1911577 h 4399344"/>
                    <a:gd name="connsiteX65" fmla="*/ 5930433 w 9350488"/>
                    <a:gd name="connsiteY65" fmla="*/ 1933328 h 4399344"/>
                    <a:gd name="connsiteX66" fmla="*/ 5943074 w 9350488"/>
                    <a:gd name="connsiteY66" fmla="*/ 1939405 h 4399344"/>
                    <a:gd name="connsiteX67" fmla="*/ 6044613 w 9350488"/>
                    <a:gd name="connsiteY67" fmla="*/ 2051207 h 4399344"/>
                    <a:gd name="connsiteX68" fmla="*/ 6057322 w 9350488"/>
                    <a:gd name="connsiteY68" fmla="*/ 2083506 h 4399344"/>
                    <a:gd name="connsiteX69" fmla="*/ 7035096 w 9350488"/>
                    <a:gd name="connsiteY69" fmla="*/ 3765107 h 4399344"/>
                    <a:gd name="connsiteX70" fmla="*/ 9033370 w 9350488"/>
                    <a:gd name="connsiteY70" fmla="*/ 3765107 h 4399344"/>
                    <a:gd name="connsiteX71" fmla="*/ 9210674 w 9350488"/>
                    <a:gd name="connsiteY71" fmla="*/ 3819266 h 4399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9350488" h="4399344">
                      <a:moveTo>
                        <a:pt x="9210674" y="3819266"/>
                      </a:moveTo>
                      <a:cubicBezTo>
                        <a:pt x="9295028" y="3876255"/>
                        <a:pt x="9350488" y="3972763"/>
                        <a:pt x="9350488" y="4082226"/>
                      </a:cubicBezTo>
                      <a:cubicBezTo>
                        <a:pt x="9350488" y="4257365"/>
                        <a:pt x="9208509" y="4399344"/>
                        <a:pt x="9033370" y="4399344"/>
                      </a:cubicBezTo>
                      <a:lnTo>
                        <a:pt x="6852320" y="4399344"/>
                      </a:lnTo>
                      <a:lnTo>
                        <a:pt x="6844759" y="4398581"/>
                      </a:lnTo>
                      <a:lnTo>
                        <a:pt x="6831730" y="4398964"/>
                      </a:lnTo>
                      <a:lnTo>
                        <a:pt x="6805150" y="4394589"/>
                      </a:lnTo>
                      <a:lnTo>
                        <a:pt x="6788410" y="4392901"/>
                      </a:lnTo>
                      <a:lnTo>
                        <a:pt x="6781081" y="4390626"/>
                      </a:lnTo>
                      <a:lnTo>
                        <a:pt x="6771692" y="4389080"/>
                      </a:lnTo>
                      <a:lnTo>
                        <a:pt x="6748678" y="4380567"/>
                      </a:lnTo>
                      <a:lnTo>
                        <a:pt x="6728884" y="4374423"/>
                      </a:lnTo>
                      <a:lnTo>
                        <a:pt x="6722076" y="4370728"/>
                      </a:lnTo>
                      <a:lnTo>
                        <a:pt x="6714626" y="4367972"/>
                      </a:lnTo>
                      <a:lnTo>
                        <a:pt x="6695104" y="4356088"/>
                      </a:lnTo>
                      <a:lnTo>
                        <a:pt x="6675017" y="4345185"/>
                      </a:lnTo>
                      <a:lnTo>
                        <a:pt x="6668890" y="4340130"/>
                      </a:lnTo>
                      <a:lnTo>
                        <a:pt x="6662274" y="4336102"/>
                      </a:lnTo>
                      <a:lnTo>
                        <a:pt x="6647012" y="4322079"/>
                      </a:lnTo>
                      <a:lnTo>
                        <a:pt x="6628085" y="4306462"/>
                      </a:lnTo>
                      <a:lnTo>
                        <a:pt x="6622029" y="4299122"/>
                      </a:lnTo>
                      <a:lnTo>
                        <a:pt x="6616378" y="4293931"/>
                      </a:lnTo>
                      <a:lnTo>
                        <a:pt x="6606505" y="4280307"/>
                      </a:lnTo>
                      <a:lnTo>
                        <a:pt x="6589361" y="4259529"/>
                      </a:lnTo>
                      <a:lnTo>
                        <a:pt x="6583143" y="4248073"/>
                      </a:lnTo>
                      <a:lnTo>
                        <a:pt x="6578683" y="4241920"/>
                      </a:lnTo>
                      <a:lnTo>
                        <a:pt x="5577164" y="2519482"/>
                      </a:lnTo>
                      <a:lnTo>
                        <a:pt x="3584720" y="2519482"/>
                      </a:lnTo>
                      <a:lnTo>
                        <a:pt x="3577151" y="2518719"/>
                      </a:lnTo>
                      <a:lnTo>
                        <a:pt x="3564128" y="2519102"/>
                      </a:lnTo>
                      <a:lnTo>
                        <a:pt x="3537559" y="2514728"/>
                      </a:lnTo>
                      <a:lnTo>
                        <a:pt x="3520810" y="2513039"/>
                      </a:lnTo>
                      <a:lnTo>
                        <a:pt x="3513476" y="2510763"/>
                      </a:lnTo>
                      <a:lnTo>
                        <a:pt x="3504091" y="2509217"/>
                      </a:lnTo>
                      <a:lnTo>
                        <a:pt x="3481082" y="2500707"/>
                      </a:lnTo>
                      <a:lnTo>
                        <a:pt x="3461284" y="2494561"/>
                      </a:lnTo>
                      <a:lnTo>
                        <a:pt x="3454474" y="2490865"/>
                      </a:lnTo>
                      <a:lnTo>
                        <a:pt x="3447024" y="2488109"/>
                      </a:lnTo>
                      <a:lnTo>
                        <a:pt x="3427503" y="2476226"/>
                      </a:lnTo>
                      <a:lnTo>
                        <a:pt x="3407416" y="2465323"/>
                      </a:lnTo>
                      <a:lnTo>
                        <a:pt x="3401290" y="2460268"/>
                      </a:lnTo>
                      <a:lnTo>
                        <a:pt x="3394672" y="2456239"/>
                      </a:lnTo>
                      <a:lnTo>
                        <a:pt x="3379407" y="2442213"/>
                      </a:lnTo>
                      <a:lnTo>
                        <a:pt x="3360484" y="2426600"/>
                      </a:lnTo>
                      <a:lnTo>
                        <a:pt x="3354430" y="2419263"/>
                      </a:lnTo>
                      <a:lnTo>
                        <a:pt x="3348776" y="2414068"/>
                      </a:lnTo>
                      <a:lnTo>
                        <a:pt x="3338897" y="2400437"/>
                      </a:lnTo>
                      <a:lnTo>
                        <a:pt x="3321761" y="2379667"/>
                      </a:lnTo>
                      <a:lnTo>
                        <a:pt x="3315545" y="2368216"/>
                      </a:lnTo>
                      <a:lnTo>
                        <a:pt x="3311081" y="2362057"/>
                      </a:lnTo>
                      <a:lnTo>
                        <a:pt x="2309562" y="639619"/>
                      </a:lnTo>
                      <a:lnTo>
                        <a:pt x="317118" y="639619"/>
                      </a:lnTo>
                      <a:cubicBezTo>
                        <a:pt x="141979" y="639619"/>
                        <a:pt x="0" y="497640"/>
                        <a:pt x="1" y="322501"/>
                      </a:cubicBezTo>
                      <a:cubicBezTo>
                        <a:pt x="0" y="147362"/>
                        <a:pt x="141979" y="5383"/>
                        <a:pt x="317119" y="5383"/>
                      </a:cubicBezTo>
                      <a:lnTo>
                        <a:pt x="2436279" y="5383"/>
                      </a:lnTo>
                      <a:lnTo>
                        <a:pt x="2448735" y="2523"/>
                      </a:lnTo>
                      <a:cubicBezTo>
                        <a:pt x="2510031" y="-5274"/>
                        <a:pt x="2572102" y="5149"/>
                        <a:pt x="2627103" y="31715"/>
                      </a:cubicBezTo>
                      <a:lnTo>
                        <a:pt x="2650943" y="46228"/>
                      </a:lnTo>
                      <a:lnTo>
                        <a:pt x="2675472" y="59542"/>
                      </a:lnTo>
                      <a:cubicBezTo>
                        <a:pt x="2726084" y="93735"/>
                        <a:pt x="2766295" y="142156"/>
                        <a:pt x="2790366" y="199065"/>
                      </a:cubicBezTo>
                      <a:lnTo>
                        <a:pt x="2794154" y="211270"/>
                      </a:lnTo>
                      <a:lnTo>
                        <a:pt x="3767495" y="1885246"/>
                      </a:lnTo>
                      <a:lnTo>
                        <a:pt x="5703881" y="1885246"/>
                      </a:lnTo>
                      <a:lnTo>
                        <a:pt x="5716337" y="1882386"/>
                      </a:lnTo>
                      <a:cubicBezTo>
                        <a:pt x="5777633" y="1874589"/>
                        <a:pt x="5839704" y="1885011"/>
                        <a:pt x="5894704" y="1911577"/>
                      </a:cubicBezTo>
                      <a:lnTo>
                        <a:pt x="5930433" y="1933328"/>
                      </a:lnTo>
                      <a:lnTo>
                        <a:pt x="5943074" y="1939405"/>
                      </a:lnTo>
                      <a:cubicBezTo>
                        <a:pt x="5985251" y="1967899"/>
                        <a:pt x="6020204" y="2006273"/>
                        <a:pt x="6044613" y="2051207"/>
                      </a:cubicBezTo>
                      <a:lnTo>
                        <a:pt x="6057322" y="2083506"/>
                      </a:lnTo>
                      <a:lnTo>
                        <a:pt x="7035096" y="3765107"/>
                      </a:lnTo>
                      <a:lnTo>
                        <a:pt x="9033370" y="3765107"/>
                      </a:lnTo>
                      <a:cubicBezTo>
                        <a:pt x="9099047" y="3765107"/>
                        <a:pt x="9160061" y="3785073"/>
                        <a:pt x="9210674" y="381926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 rot="19805282">
                  <a:off x="1100786" y="3962064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 rot="19805282">
                  <a:off x="4856481" y="3966200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 rot="19805282">
                  <a:off x="2976655" y="2907046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 rot="19805282">
                  <a:off x="6750373" y="2907049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 rot="19805282">
                  <a:off x="10518517" y="2907047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 rot="19805282">
                  <a:off x="8614859" y="3962065"/>
                  <a:ext cx="634909" cy="6342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latin typeface="Franklin Gothic Medium" panose="020B06030201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8" name="图形 7" descr="男性形象">
                <a:extLst>
                  <a:ext uri="{FF2B5EF4-FFF2-40B4-BE49-F238E27FC236}">
                    <a16:creationId xmlns:a16="http://schemas.microsoft.com/office/drawing/2014/main" id="{FC140D1B-2FAD-4A28-89D2-8C5D344AF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13457" y="3123240"/>
                <a:ext cx="522324" cy="522324"/>
              </a:xfrm>
              <a:prstGeom prst="rect">
                <a:avLst/>
              </a:prstGeom>
            </p:spPr>
          </p:pic>
          <p:pic>
            <p:nvPicPr>
              <p:cNvPr id="12" name="图形 11" descr="讲师">
                <a:extLst>
                  <a:ext uri="{FF2B5EF4-FFF2-40B4-BE49-F238E27FC236}">
                    <a16:creationId xmlns:a16="http://schemas.microsoft.com/office/drawing/2014/main" id="{E18C9B8B-009B-4655-995C-2FD45A5B4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200834" y="4239885"/>
                <a:ext cx="533784" cy="533784"/>
              </a:xfrm>
              <a:prstGeom prst="rect">
                <a:avLst/>
              </a:prstGeom>
            </p:spPr>
          </p:pic>
          <p:pic>
            <p:nvPicPr>
              <p:cNvPr id="14" name="图形 13" descr="男学生">
                <a:extLst>
                  <a:ext uri="{FF2B5EF4-FFF2-40B4-BE49-F238E27FC236}">
                    <a16:creationId xmlns:a16="http://schemas.microsoft.com/office/drawing/2014/main" id="{98130A47-3CEC-48DF-85F3-E523A4D38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/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130365" y="4222824"/>
                <a:ext cx="580133" cy="580133"/>
              </a:xfrm>
              <a:prstGeom prst="rect">
                <a:avLst/>
              </a:prstGeom>
            </p:spPr>
          </p:pic>
          <p:pic>
            <p:nvPicPr>
              <p:cNvPr id="16" name="图形 15" descr="女学生">
                <a:extLst>
                  <a:ext uri="{FF2B5EF4-FFF2-40B4-BE49-F238E27FC236}">
                    <a16:creationId xmlns:a16="http://schemas.microsoft.com/office/drawing/2014/main" id="{03630720-FDBD-43EF-8896-79297E14A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197475" y="3116641"/>
                <a:ext cx="531209" cy="531209"/>
              </a:xfrm>
              <a:prstGeom prst="rect">
                <a:avLst/>
              </a:prstGeom>
            </p:spPr>
          </p:pic>
          <p:pic>
            <p:nvPicPr>
              <p:cNvPr id="50" name="图形 49" descr="用户">
                <a:extLst>
                  <a:ext uri="{FF2B5EF4-FFF2-40B4-BE49-F238E27FC236}">
                    <a16:creationId xmlns:a16="http://schemas.microsoft.com/office/drawing/2014/main" id="{5703D540-5396-453E-AD20-64C84838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174586" y="3126901"/>
                <a:ext cx="546825" cy="546825"/>
              </a:xfrm>
              <a:prstGeom prst="rect">
                <a:avLst/>
              </a:prstGeom>
            </p:spPr>
          </p:pic>
        </p:grpSp>
        <p:pic>
          <p:nvPicPr>
            <p:cNvPr id="7" name="图形 6" descr="小精灵帽">
              <a:extLst>
                <a:ext uri="{FF2B5EF4-FFF2-40B4-BE49-F238E27FC236}">
                  <a16:creationId xmlns:a16="http://schemas.microsoft.com/office/drawing/2014/main" id="{95BD61CB-4CDA-C843-8A07-6A185B436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15503" y="4248602"/>
              <a:ext cx="514768" cy="514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64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9" grpId="0"/>
      <p:bldP spid="51" grpId="0"/>
      <p:bldP spid="52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项目背景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chui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time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553702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02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0FB679-9FCA-9E4F-8C95-CCE2EC256D85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项目背景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71B57D-3BF2-0845-B98E-10362415951A}"/>
              </a:ext>
            </a:extLst>
          </p:cNvPr>
          <p:cNvSpPr txBox="1"/>
          <p:nvPr/>
        </p:nvSpPr>
        <p:spPr>
          <a:xfrm>
            <a:off x="1532831" y="1168053"/>
            <a:ext cx="9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随着社会上越开越多的人变得咸鱼，还有很多人，看上去空有一腔热血与抱负，却整天自怨自艾，抱怨社会的不公与不平等，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rich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集团“梦想计划”项目应时代而生。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本项目专注于激发每个咸鱼心底里的梦想并帮助其实现，让更多的人得到自我价值的体现。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每个人都可以通过我们的网站表达自己的梦想，自己的诉求，凡是不脱离社会主义核心价值观的都有机会。我们每周从中综合考量后挑选一位最脱颖而出的幸运儿，以我司雄厚的财力资源，助你圆梦！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请认准唯一官网：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www.youqian.com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/>
              <a:t>       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80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7"/>
            <a:ext cx="12857163" cy="7232468"/>
          </a:xfrm>
          <a:prstGeom prst="rect">
            <a:avLst/>
          </a:prstGeom>
          <a:blipFill dpi="0"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976149" y="449"/>
            <a:ext cx="5881809" cy="7232466"/>
          </a:xfrm>
          <a:custGeom>
            <a:avLst/>
            <a:gdLst>
              <a:gd name="T0" fmla="*/ 1998 w 4661"/>
              <a:gd name="T1" fmla="*/ 0 h 5613"/>
              <a:gd name="T2" fmla="*/ 4661 w 4661"/>
              <a:gd name="T3" fmla="*/ 0 h 5613"/>
              <a:gd name="T4" fmla="*/ 2660 w 4661"/>
              <a:gd name="T5" fmla="*/ 5613 h 5613"/>
              <a:gd name="T6" fmla="*/ 0 w 4661"/>
              <a:gd name="T7" fmla="*/ 5613 h 5613"/>
              <a:gd name="T8" fmla="*/ 1998 w 4661"/>
              <a:gd name="T9" fmla="*/ 0 h 5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5613">
                <a:moveTo>
                  <a:pt x="1998" y="0"/>
                </a:moveTo>
                <a:lnTo>
                  <a:pt x="4661" y="0"/>
                </a:lnTo>
                <a:lnTo>
                  <a:pt x="2660" y="5613"/>
                </a:lnTo>
                <a:lnTo>
                  <a:pt x="0" y="5613"/>
                </a:lnTo>
                <a:lnTo>
                  <a:pt x="1998" y="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vert="horz" wrap="square" lIns="45311" tIns="22656" rIns="45311" bIns="22656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79592" y="2180318"/>
            <a:ext cx="2506612" cy="353493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pPr>
              <a:tabLst>
                <a:tab pos="990501" algn="l"/>
              </a:tabLst>
            </a:pPr>
            <a:r>
              <a:rPr lang="zh-CN" altLang="en-US" sz="20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项目方案</a:t>
            </a:r>
            <a:endParaRPr lang="en-SG" altLang="zh-CN" sz="20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592" y="1905558"/>
            <a:ext cx="2647861" cy="261172"/>
          </a:xfrm>
          <a:prstGeom prst="rect">
            <a:avLst/>
          </a:prstGeom>
          <a:noFill/>
        </p:spPr>
        <p:txBody>
          <a:bodyPr wrap="square" lIns="45311" tIns="22656" rIns="45311" bIns="22656" rtlCol="0">
            <a:spAutoFit/>
          </a:bodyPr>
          <a:lstStyle/>
          <a:p>
            <a:r>
              <a:rPr lang="en-US" altLang="zh-CN" sz="140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kan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wo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duo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Microsoft Himalaya" panose="01010100010101010101" pitchFamily="2" charset="0"/>
              </a:rPr>
              <a:t>nb</a:t>
            </a:r>
            <a:endParaRPr lang="zh-CN" altLang="en-US" sz="14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93632" y="3600657"/>
            <a:ext cx="1611410" cy="2230840"/>
          </a:xfrm>
          <a:prstGeom prst="rect">
            <a:avLst/>
          </a:prstGeom>
          <a:noFill/>
        </p:spPr>
        <p:txBody>
          <a:bodyPr wrap="none" lIns="45311" tIns="22656" rIns="45311" bIns="22656" rtlCol="0">
            <a:spAutoFit/>
          </a:bodyPr>
          <a:lstStyle/>
          <a:p>
            <a:r>
              <a:rPr lang="en-US" altLang="zh-CN" sz="14199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lang="zh-CN" altLang="en-US" sz="14199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45" grpId="0"/>
      <p:bldP spid="46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F4D9D5-CEF8-E646-86DA-B42CAB1DCFE3}"/>
              </a:ext>
            </a:extLst>
          </p:cNvPr>
          <p:cNvSpPr txBox="1">
            <a:spLocks/>
          </p:cNvSpPr>
          <p:nvPr/>
        </p:nvSpPr>
        <p:spPr>
          <a:xfrm>
            <a:off x="361950" y="269589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/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MH_Other_6">
            <a:extLst>
              <a:ext uri="{FF2B5EF4-FFF2-40B4-BE49-F238E27FC236}">
                <a16:creationId xmlns:a16="http://schemas.microsoft.com/office/drawing/2014/main" id="{A3FACD9B-ED4E-B541-A4D4-761B914F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683" y="1006007"/>
            <a:ext cx="668301" cy="668337"/>
          </a:xfrm>
          <a:prstGeom prst="ellipse">
            <a:avLst/>
          </a:prstGeom>
          <a:solidFill>
            <a:srgbClr val="9BD744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Other_7">
            <a:extLst>
              <a:ext uri="{FF2B5EF4-FFF2-40B4-BE49-F238E27FC236}">
                <a16:creationId xmlns:a16="http://schemas.microsoft.com/office/drawing/2014/main" id="{67E0560D-71B6-9C4C-8A21-D22B15D5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111" y="1731670"/>
            <a:ext cx="668300" cy="668337"/>
          </a:xfrm>
          <a:prstGeom prst="ellipse">
            <a:avLst/>
          </a:prstGeom>
          <a:solidFill>
            <a:srgbClr val="01304C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MH_Other_8">
            <a:extLst>
              <a:ext uri="{FF2B5EF4-FFF2-40B4-BE49-F238E27FC236}">
                <a16:creationId xmlns:a16="http://schemas.microsoft.com/office/drawing/2014/main" id="{5E3FA961-B29F-4248-B197-EB33B84A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253" y="2750188"/>
            <a:ext cx="668301" cy="669925"/>
          </a:xfrm>
          <a:prstGeom prst="ellipse">
            <a:avLst/>
          </a:prstGeom>
          <a:solidFill>
            <a:srgbClr val="049AAB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MH_Other_9">
            <a:extLst>
              <a:ext uri="{FF2B5EF4-FFF2-40B4-BE49-F238E27FC236}">
                <a16:creationId xmlns:a16="http://schemas.microsoft.com/office/drawing/2014/main" id="{932C9245-FCB4-9D49-96CC-C89E69F5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16" y="3770295"/>
            <a:ext cx="668300" cy="669925"/>
          </a:xfrm>
          <a:prstGeom prst="ellipse">
            <a:avLst/>
          </a:prstGeom>
          <a:solidFill>
            <a:srgbClr val="01304C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MH_Other_10">
            <a:extLst>
              <a:ext uri="{FF2B5EF4-FFF2-40B4-BE49-F238E27FC236}">
                <a16:creationId xmlns:a16="http://schemas.microsoft.com/office/drawing/2014/main" id="{90298A25-E996-8545-B821-A45B2071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247" y="4594160"/>
            <a:ext cx="668301" cy="668337"/>
          </a:xfrm>
          <a:prstGeom prst="ellipse">
            <a:avLst/>
          </a:prstGeom>
          <a:solidFill>
            <a:srgbClr val="9BD744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MH_Title_1">
            <a:extLst>
              <a:ext uri="{FF2B5EF4-FFF2-40B4-BE49-F238E27FC236}">
                <a16:creationId xmlns:a16="http://schemas.microsoft.com/office/drawing/2014/main" id="{32DDD4B4-60D8-EC4E-9077-F59458591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8" y="2481463"/>
            <a:ext cx="1570435" cy="2269723"/>
          </a:xfrm>
          <a:custGeom>
            <a:avLst/>
            <a:gdLst>
              <a:gd name="T0" fmla="*/ 272796 w 1159484"/>
              <a:gd name="T1" fmla="*/ 1430 h 1674380"/>
              <a:gd name="T2" fmla="*/ 986253 w 1159484"/>
              <a:gd name="T3" fmla="*/ 329551 h 1674380"/>
              <a:gd name="T4" fmla="*/ 983624 w 1159484"/>
              <a:gd name="T5" fmla="*/ 1349563 h 1674380"/>
              <a:gd name="T6" fmla="*/ 0 w 1159484"/>
              <a:gd name="T7" fmla="*/ 1611015 h 1674380"/>
              <a:gd name="T8" fmla="*/ 3991 w 1159484"/>
              <a:gd name="T9" fmla="*/ 63005 h 1674380"/>
              <a:gd name="T10" fmla="*/ 272796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noFill/>
          </a:ln>
        </p:spPr>
        <p:txBody>
          <a:bodyPr lIns="0" tIns="0" rIns="107925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zh-CN" altLang="en-US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设计</a:t>
            </a:r>
            <a:endParaRPr lang="en-US" altLang="zh-CN" sz="40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latinLnBrk="1"/>
            <a:r>
              <a:rPr lang="zh-CN" altLang="en-US" sz="40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理念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3E3EA4B3-8145-1D4A-AABE-965040A09F80}"/>
              </a:ext>
            </a:extLst>
          </p:cNvPr>
          <p:cNvSpPr txBox="1"/>
          <p:nvPr/>
        </p:nvSpPr>
        <p:spPr>
          <a:xfrm>
            <a:off x="5490804" y="1136402"/>
            <a:ext cx="4694144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具备负载均衡，高可用，风险预警，解决单点故障的代理服务器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9" name="TextBox 24">
            <a:extLst>
              <a:ext uri="{FF2B5EF4-FFF2-40B4-BE49-F238E27FC236}">
                <a16:creationId xmlns:a16="http://schemas.microsoft.com/office/drawing/2014/main" id="{BA440156-9128-4249-82D4-F204F2EA702C}"/>
              </a:ext>
            </a:extLst>
          </p:cNvPr>
          <p:cNvSpPr txBox="1"/>
          <p:nvPr/>
        </p:nvSpPr>
        <p:spPr>
          <a:xfrm>
            <a:off x="5532637" y="796468"/>
            <a:ext cx="3977382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en-US" altLang="zh-CN" sz="2000" b="1" dirty="0" err="1">
                <a:cs typeface="+mn-ea"/>
                <a:sym typeface="+mn-lt"/>
              </a:rPr>
              <a:t>HAproxy+keepalived</a:t>
            </a:r>
            <a:r>
              <a:rPr lang="zh-CN" altLang="en-US" sz="2000" b="1" dirty="0">
                <a:cs typeface="+mn-ea"/>
                <a:sym typeface="+mn-lt"/>
              </a:rPr>
              <a:t>代理服务器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EB6BC260-A048-6940-97C4-6EA4A92D9E8C}"/>
              </a:ext>
            </a:extLst>
          </p:cNvPr>
          <p:cNvSpPr txBox="1"/>
          <p:nvPr/>
        </p:nvSpPr>
        <p:spPr>
          <a:xfrm>
            <a:off x="5991702" y="1882098"/>
            <a:ext cx="5622249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GB" kern="0" dirty="0">
                <a:solidFill>
                  <a:schemeClr val="tx1"/>
                </a:solidFill>
                <a:sym typeface="+mn-lt"/>
              </a:rPr>
              <a:t>利用</a:t>
            </a:r>
            <a:r>
              <a:rPr lang="en-US" altLang="zh-CN" kern="0" dirty="0" err="1">
                <a:solidFill>
                  <a:schemeClr val="tx1"/>
                </a:solidFill>
                <a:sym typeface="+mn-lt"/>
              </a:rPr>
              <a:t>nginx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搭建动静分离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web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服务器，具备负载均衡，防止单机故障具备风险预警及宕机报警，网站访问统计，使用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https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保证访问安全性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1B5D04AC-C9F6-C043-ACE2-9DC451ED9779}"/>
              </a:ext>
            </a:extLst>
          </p:cNvPr>
          <p:cNvSpPr txBox="1"/>
          <p:nvPr/>
        </p:nvSpPr>
        <p:spPr>
          <a:xfrm>
            <a:off x="5674583" y="2950823"/>
            <a:ext cx="4839087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搭建</a:t>
            </a:r>
            <a:r>
              <a:rPr lang="en-US" altLang="zh-CN" sz="1400" kern="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ceph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集群存储</a:t>
            </a:r>
            <a:r>
              <a:rPr lang="en-US" altLang="zh-CN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数据及文件，对比</a:t>
            </a:r>
            <a:r>
              <a:rPr lang="en-US" altLang="zh-CN" sz="1400" kern="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nfs</a:t>
            </a:r>
            <a:r>
              <a:rPr lang="zh-CN" altLang="en-US" sz="1400" kern="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。实现后端存储节点具备高扩展，高可用，高性能的特点。</a:t>
            </a:r>
            <a:endParaRPr lang="en-GB" altLang="zh-CN" sz="14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8FD3491B-AAA5-2C48-86A4-A6FCED00FED2}"/>
              </a:ext>
            </a:extLst>
          </p:cNvPr>
          <p:cNvSpPr txBox="1"/>
          <p:nvPr/>
        </p:nvSpPr>
        <p:spPr>
          <a:xfrm>
            <a:off x="5717971" y="2616439"/>
            <a:ext cx="3555793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en-US" altLang="zh-CN" sz="2000" b="1" dirty="0" err="1">
                <a:cs typeface="+mn-ea"/>
                <a:sym typeface="+mn-lt"/>
              </a:rPr>
              <a:t>ceph</a:t>
            </a:r>
            <a:r>
              <a:rPr lang="zh-CN" altLang="en-US" sz="2000" b="1" dirty="0">
                <a:cs typeface="+mn-ea"/>
                <a:sym typeface="+mn-lt"/>
              </a:rPr>
              <a:t>文件系统实现分布式存储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CD760-710C-3E41-BA90-DFB779D60256}"/>
              </a:ext>
            </a:extLst>
          </p:cNvPr>
          <p:cNvSpPr txBox="1"/>
          <p:nvPr/>
        </p:nvSpPr>
        <p:spPr>
          <a:xfrm>
            <a:off x="6128267" y="4076769"/>
            <a:ext cx="5622249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GB" kern="0" dirty="0">
                <a:solidFill>
                  <a:schemeClr val="tx1"/>
                </a:solidFill>
                <a:sym typeface="+mn-lt"/>
              </a:rPr>
              <a:t>构建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单独的数据库服务器，数据库需要占用大量内存避免高访问时期单机处理能力不足。构建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git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服务，实现版本控制和数据的可恢复性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B8B70-B7E1-4641-801D-FB37F96B1253}"/>
              </a:ext>
            </a:extLst>
          </p:cNvPr>
          <p:cNvSpPr txBox="1"/>
          <p:nvPr/>
        </p:nvSpPr>
        <p:spPr>
          <a:xfrm>
            <a:off x="6045476" y="3672852"/>
            <a:ext cx="3231986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构建数据库服务器</a:t>
            </a:r>
            <a:r>
              <a:rPr lang="en-US" altLang="zh-CN" sz="2000" b="1" dirty="0">
                <a:cs typeface="+mn-ea"/>
                <a:sym typeface="+mn-lt"/>
              </a:rPr>
              <a:t>+git</a:t>
            </a:r>
            <a:r>
              <a:rPr lang="zh-CN" altLang="en-US" sz="2000" b="1" dirty="0">
                <a:cs typeface="+mn-ea"/>
                <a:sym typeface="+mn-lt"/>
              </a:rPr>
              <a:t>服务</a:t>
            </a: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7011012C-F7A4-924F-B0FE-99B88E4AC986}"/>
              </a:ext>
            </a:extLst>
          </p:cNvPr>
          <p:cNvSpPr txBox="1"/>
          <p:nvPr/>
        </p:nvSpPr>
        <p:spPr>
          <a:xfrm>
            <a:off x="5404766" y="4688979"/>
            <a:ext cx="2483383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高效自动化部署服务</a:t>
            </a: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6D00FE61-3B6F-AB48-BA1B-8DF543C80B9F}"/>
              </a:ext>
            </a:extLst>
          </p:cNvPr>
          <p:cNvSpPr txBox="1"/>
          <p:nvPr/>
        </p:nvSpPr>
        <p:spPr>
          <a:xfrm>
            <a:off x="6128293" y="1554815"/>
            <a:ext cx="2691774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Nginx</a:t>
            </a:r>
            <a:r>
              <a:rPr lang="zh-CN" altLang="en-US" sz="2000" b="1" dirty="0">
                <a:cs typeface="+mn-ea"/>
                <a:sym typeface="+mn-lt"/>
              </a:rPr>
              <a:t>实现</a:t>
            </a:r>
            <a:r>
              <a:rPr lang="en-US" altLang="zh-CN" sz="2000" b="1" dirty="0">
                <a:cs typeface="+mn-ea"/>
                <a:sym typeface="+mn-lt"/>
              </a:rPr>
              <a:t>Web</a:t>
            </a:r>
            <a:r>
              <a:rPr lang="zh-CN" altLang="en-US" sz="2000" b="1" dirty="0">
                <a:cs typeface="+mn-ea"/>
                <a:sym typeface="+mn-lt"/>
              </a:rPr>
              <a:t>服务器</a:t>
            </a:r>
          </a:p>
        </p:txBody>
      </p:sp>
      <p:sp>
        <p:nvSpPr>
          <p:cNvPr id="29" name="TextBox 23">
            <a:extLst>
              <a:ext uri="{FF2B5EF4-FFF2-40B4-BE49-F238E27FC236}">
                <a16:creationId xmlns:a16="http://schemas.microsoft.com/office/drawing/2014/main" id="{5878A928-DF2B-244D-B69A-8BCC140F2A54}"/>
              </a:ext>
            </a:extLst>
          </p:cNvPr>
          <p:cNvSpPr txBox="1"/>
          <p:nvPr/>
        </p:nvSpPr>
        <p:spPr>
          <a:xfrm>
            <a:off x="5379733" y="5084284"/>
            <a:ext cx="5094045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为方便后期集群增加，使用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ansible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完成基本的自动化服务部署</a:t>
            </a:r>
            <a:endParaRPr lang="en-US" altLang="zh-CN" kern="0" dirty="0">
              <a:solidFill>
                <a:schemeClr val="tx1"/>
              </a:solidFill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避免大量繁杂的人工重复操作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451F42-702F-4F4B-9DA9-681BF40A037A}"/>
              </a:ext>
            </a:extLst>
          </p:cNvPr>
          <p:cNvGrpSpPr/>
          <p:nvPr/>
        </p:nvGrpSpPr>
        <p:grpSpPr>
          <a:xfrm>
            <a:off x="1388752" y="1369049"/>
            <a:ext cx="4418803" cy="4165215"/>
            <a:chOff x="1388752" y="1369049"/>
            <a:chExt cx="4418803" cy="41652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C6161E6-9F55-D345-9896-B8228A9EB3D8}"/>
                </a:ext>
              </a:extLst>
            </p:cNvPr>
            <p:cNvGrpSpPr/>
            <p:nvPr/>
          </p:nvGrpSpPr>
          <p:grpSpPr>
            <a:xfrm>
              <a:off x="1544722" y="1369049"/>
              <a:ext cx="4262833" cy="3640765"/>
              <a:chOff x="1542228" y="1943112"/>
              <a:chExt cx="4495957" cy="3839659"/>
            </a:xfrm>
          </p:grpSpPr>
          <p:sp>
            <p:nvSpPr>
              <p:cNvPr id="7" name="MH_Other_1">
                <a:extLst>
                  <a:ext uri="{FF2B5EF4-FFF2-40B4-BE49-F238E27FC236}">
                    <a16:creationId xmlns:a16="http://schemas.microsoft.com/office/drawing/2014/main" id="{B461D231-0244-8F4C-82B8-DE0BC9BD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2228" y="3856602"/>
                <a:ext cx="3964565" cy="326147"/>
              </a:xfrm>
              <a:custGeom>
                <a:avLst/>
                <a:gdLst>
                  <a:gd name="T0" fmla="*/ 0 w 3759200"/>
                  <a:gd name="T1" fmla="*/ 76116 h 179488"/>
                  <a:gd name="T2" fmla="*/ 2070100 w 3759200"/>
                  <a:gd name="T3" fmla="*/ 177602 h 179488"/>
                  <a:gd name="T4" fmla="*/ 3759200 w 3759200"/>
                  <a:gd name="T5" fmla="*/ 0 h 1794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59200" h="179488">
                    <a:moveTo>
                      <a:pt x="0" y="76200"/>
                    </a:moveTo>
                    <a:cubicBezTo>
                      <a:pt x="921808" y="129116"/>
                      <a:pt x="1443567" y="190500"/>
                      <a:pt x="2070100" y="177800"/>
                    </a:cubicBezTo>
                    <a:cubicBezTo>
                      <a:pt x="2696633" y="165100"/>
                      <a:pt x="3440641" y="86783"/>
                      <a:pt x="375920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MH_Other_2">
                <a:extLst>
                  <a:ext uri="{FF2B5EF4-FFF2-40B4-BE49-F238E27FC236}">
                    <a16:creationId xmlns:a16="http://schemas.microsoft.com/office/drawing/2014/main" id="{88504CB0-0705-0D4B-BF45-5AFABFC61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446" y="1943112"/>
                <a:ext cx="3398986" cy="2219010"/>
              </a:xfrm>
              <a:custGeom>
                <a:avLst/>
                <a:gdLst>
                  <a:gd name="T0" fmla="*/ 0 w 3263900"/>
                  <a:gd name="T1" fmla="*/ 1778000 h 1778000"/>
                  <a:gd name="T2" fmla="*/ 2070100 w 3263900"/>
                  <a:gd name="T3" fmla="*/ 1016000 h 1778000"/>
                  <a:gd name="T4" fmla="*/ 3263900 w 3263900"/>
                  <a:gd name="T5" fmla="*/ 0 h 17780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63900" h="1778000">
                    <a:moveTo>
                      <a:pt x="0" y="1778000"/>
                    </a:moveTo>
                    <a:cubicBezTo>
                      <a:pt x="594783" y="1656291"/>
                      <a:pt x="1526117" y="1312333"/>
                      <a:pt x="2070100" y="1016000"/>
                    </a:cubicBezTo>
                    <a:cubicBezTo>
                      <a:pt x="2614083" y="719667"/>
                      <a:pt x="2897716" y="483658"/>
                      <a:pt x="326390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MH_Other_3">
                <a:extLst>
                  <a:ext uri="{FF2B5EF4-FFF2-40B4-BE49-F238E27FC236}">
                    <a16:creationId xmlns:a16="http://schemas.microsoft.com/office/drawing/2014/main" id="{A77BF01F-D1D2-AA47-84D5-21588E8B11F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336">
                <a:off x="1544798" y="2794114"/>
                <a:ext cx="4140974" cy="1204045"/>
              </a:xfrm>
              <a:custGeom>
                <a:avLst/>
                <a:gdLst>
                  <a:gd name="T0" fmla="*/ 0 w 4203700"/>
                  <a:gd name="T1" fmla="*/ 939800 h 939800"/>
                  <a:gd name="T2" fmla="*/ 2387600 w 4203700"/>
                  <a:gd name="T3" fmla="*/ 622300 h 939800"/>
                  <a:gd name="T4" fmla="*/ 4203700 w 4203700"/>
                  <a:gd name="T5" fmla="*/ 0 h 9398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03700" h="939800">
                    <a:moveTo>
                      <a:pt x="0" y="939800"/>
                    </a:moveTo>
                    <a:cubicBezTo>
                      <a:pt x="919691" y="827616"/>
                      <a:pt x="1686983" y="778933"/>
                      <a:pt x="2387600" y="622300"/>
                    </a:cubicBezTo>
                    <a:cubicBezTo>
                      <a:pt x="3088217" y="465667"/>
                      <a:pt x="3722158" y="201083"/>
                      <a:pt x="4203700" y="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MH_Other_4">
                <a:extLst>
                  <a:ext uri="{FF2B5EF4-FFF2-40B4-BE49-F238E27FC236}">
                    <a16:creationId xmlns:a16="http://schemas.microsoft.com/office/drawing/2014/main" id="{D090D6F8-84B5-884D-8C28-B4D702C10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414" y="4162122"/>
                <a:ext cx="4379771" cy="723265"/>
              </a:xfrm>
              <a:custGeom>
                <a:avLst/>
                <a:gdLst>
                  <a:gd name="T0" fmla="*/ 0 w 4152900"/>
                  <a:gd name="T1" fmla="*/ 0 h 685800"/>
                  <a:gd name="T2" fmla="*/ 2959100 w 4152900"/>
                  <a:gd name="T3" fmla="*/ 368300 h 685800"/>
                  <a:gd name="T4" fmla="*/ 4152900 w 4152900"/>
                  <a:gd name="T5" fmla="*/ 685800 h 6858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152900" h="685800">
                    <a:moveTo>
                      <a:pt x="0" y="0"/>
                    </a:moveTo>
                    <a:cubicBezTo>
                      <a:pt x="1133475" y="127000"/>
                      <a:pt x="2266950" y="254000"/>
                      <a:pt x="2959100" y="368300"/>
                    </a:cubicBezTo>
                    <a:cubicBezTo>
                      <a:pt x="3651250" y="482600"/>
                      <a:pt x="3902075" y="584200"/>
                      <a:pt x="4152900" y="6858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MH_Other_5">
                <a:extLst>
                  <a:ext uri="{FF2B5EF4-FFF2-40B4-BE49-F238E27FC236}">
                    <a16:creationId xmlns:a16="http://schemas.microsoft.com/office/drawing/2014/main" id="{A951F4AB-139D-5D4D-A2D0-773DA252D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4838" y="4162121"/>
                <a:ext cx="3428813" cy="1620650"/>
              </a:xfrm>
              <a:custGeom>
                <a:avLst/>
                <a:gdLst>
                  <a:gd name="T0" fmla="*/ 0 w 3251200"/>
                  <a:gd name="T1" fmla="*/ 0 h 1536700"/>
                  <a:gd name="T2" fmla="*/ 2235200 w 3251200"/>
                  <a:gd name="T3" fmla="*/ 787400 h 1536700"/>
                  <a:gd name="T4" fmla="*/ 3251200 w 3251200"/>
                  <a:gd name="T5" fmla="*/ 1536700 h 15367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51200" h="1536700">
                    <a:moveTo>
                      <a:pt x="0" y="0"/>
                    </a:moveTo>
                    <a:cubicBezTo>
                      <a:pt x="1049866" y="208491"/>
                      <a:pt x="1693333" y="531283"/>
                      <a:pt x="2235200" y="787400"/>
                    </a:cubicBezTo>
                    <a:cubicBezTo>
                      <a:pt x="2777067" y="1043517"/>
                      <a:pt x="3141133" y="1359958"/>
                      <a:pt x="3251200" y="15367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2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MH_Other_5">
              <a:extLst>
                <a:ext uri="{FF2B5EF4-FFF2-40B4-BE49-F238E27FC236}">
                  <a16:creationId xmlns:a16="http://schemas.microsoft.com/office/drawing/2014/main" id="{961D2513-46E3-2943-BACD-0B7979B034D6}"/>
                </a:ext>
              </a:extLst>
            </p:cNvPr>
            <p:cNvSpPr>
              <a:spLocks/>
            </p:cNvSpPr>
            <p:nvPr/>
          </p:nvSpPr>
          <p:spPr bwMode="auto">
            <a:xfrm rot="634568">
              <a:off x="1388752" y="3700501"/>
              <a:ext cx="3179564" cy="1833763"/>
            </a:xfrm>
            <a:custGeom>
              <a:avLst/>
              <a:gdLst>
                <a:gd name="T0" fmla="*/ 0 w 3251200"/>
                <a:gd name="T1" fmla="*/ 0 h 1536700"/>
                <a:gd name="T2" fmla="*/ 2235200 w 3251200"/>
                <a:gd name="T3" fmla="*/ 787400 h 1536700"/>
                <a:gd name="T4" fmla="*/ 3251200 w 3251200"/>
                <a:gd name="T5" fmla="*/ 1536700 h 153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1200" h="1536700">
                  <a:moveTo>
                    <a:pt x="0" y="0"/>
                  </a:moveTo>
                  <a:cubicBezTo>
                    <a:pt x="1049866" y="208491"/>
                    <a:pt x="1693333" y="531283"/>
                    <a:pt x="2235200" y="787400"/>
                  </a:cubicBezTo>
                  <a:cubicBezTo>
                    <a:pt x="2777067" y="1043517"/>
                    <a:pt x="3141133" y="1359958"/>
                    <a:pt x="3251200" y="1536700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TextBox 24">
            <a:extLst>
              <a:ext uri="{FF2B5EF4-FFF2-40B4-BE49-F238E27FC236}">
                <a16:creationId xmlns:a16="http://schemas.microsoft.com/office/drawing/2014/main" id="{7C455271-53FF-4244-BE6D-5BA910FE29FD}"/>
              </a:ext>
            </a:extLst>
          </p:cNvPr>
          <p:cNvSpPr txBox="1"/>
          <p:nvPr/>
        </p:nvSpPr>
        <p:spPr>
          <a:xfrm>
            <a:off x="5115936" y="5770075"/>
            <a:ext cx="1970422" cy="395305"/>
          </a:xfrm>
          <a:prstGeom prst="rect">
            <a:avLst/>
          </a:prstGeom>
          <a:noFill/>
        </p:spPr>
        <p:txBody>
          <a:bodyPr wrap="none" lIns="86683" tIns="43341" rIns="86683" bIns="43341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建立缓存服务器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1EA9850B-4443-3E40-80C5-579919394144}"/>
              </a:ext>
            </a:extLst>
          </p:cNvPr>
          <p:cNvSpPr txBox="1"/>
          <p:nvPr/>
        </p:nvSpPr>
        <p:spPr>
          <a:xfrm>
            <a:off x="5090903" y="6165380"/>
            <a:ext cx="5094045" cy="587922"/>
          </a:xfrm>
          <a:prstGeom prst="rect">
            <a:avLst/>
          </a:prstGeom>
          <a:noFill/>
        </p:spPr>
        <p:txBody>
          <a:bodyPr wrap="square" lIns="86683" tIns="43341" rIns="86683" bIns="43341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>
              <a:defRPr/>
            </a:pP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应用</a:t>
            </a:r>
            <a:r>
              <a:rPr lang="en-US" altLang="zh-CN" kern="0" dirty="0" err="1">
                <a:solidFill>
                  <a:schemeClr val="tx1"/>
                </a:solidFill>
                <a:sym typeface="+mn-lt"/>
              </a:rPr>
              <a:t>session&amp;cookie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，使用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php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实现</a:t>
            </a:r>
            <a:r>
              <a:rPr lang="en-US" altLang="zh-CN" kern="0" dirty="0">
                <a:solidFill>
                  <a:schemeClr val="tx1"/>
                </a:solidFill>
                <a:sym typeface="+mn-lt"/>
              </a:rPr>
              <a:t>session</a:t>
            </a:r>
            <a:r>
              <a:rPr lang="zh-CN" altLang="en-US" kern="0" dirty="0">
                <a:solidFill>
                  <a:schemeClr val="tx1"/>
                </a:solidFill>
                <a:sym typeface="+mn-lt"/>
              </a:rPr>
              <a:t>共享，减少相同内容重复访问，提高网站运行效率</a:t>
            </a:r>
            <a:endParaRPr lang="en-GB" altLang="zh-CN" kern="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34" name="MH_Other_9">
            <a:extLst>
              <a:ext uri="{FF2B5EF4-FFF2-40B4-BE49-F238E27FC236}">
                <a16:creationId xmlns:a16="http://schemas.microsoft.com/office/drawing/2014/main" id="{57A1AB7A-183B-9140-9E47-E83CC0C90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533" y="5475517"/>
            <a:ext cx="668300" cy="669925"/>
          </a:xfrm>
          <a:prstGeom prst="ellipse">
            <a:avLst/>
          </a:prstGeom>
          <a:solidFill>
            <a:srgbClr val="01304C"/>
          </a:solidFill>
          <a:ln w="28575"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/>
            <a:r>
              <a:rPr lang="en-US" altLang="zh-CN" sz="240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2400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611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2" grpId="0"/>
      <p:bldP spid="33" grpId="0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2257</Words>
  <Application>Microsoft Office PowerPoint</Application>
  <PresentationFormat>自定义</PresentationFormat>
  <Paragraphs>405</Paragraphs>
  <Slides>36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Hannotate SC</vt:lpstr>
      <vt:lpstr>PingFang SC</vt:lpstr>
      <vt:lpstr>Roboto Light</vt:lpstr>
      <vt:lpstr>等线</vt:lpstr>
      <vt:lpstr>等线 Light</vt:lpstr>
      <vt:lpstr>冬青黑体简体中文 W3</vt:lpstr>
      <vt:lpstr>华文隶书</vt:lpstr>
      <vt:lpstr>华文细黑</vt:lpstr>
      <vt:lpstr>楷体</vt:lpstr>
      <vt:lpstr>微软雅黑</vt:lpstr>
      <vt:lpstr>微软雅黑</vt:lpstr>
      <vt:lpstr>Agency FB</vt:lpstr>
      <vt:lpstr>Arial</vt:lpstr>
      <vt:lpstr>Calibri</vt:lpstr>
      <vt:lpstr>Franklin Gothic Book</vt:lpstr>
      <vt:lpstr>Franklin Gothic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2016-10-17T14:00:15Z</dcterms:created>
  <dcterms:modified xsi:type="dcterms:W3CDTF">2020-11-10T17:45:28Z</dcterms:modified>
</cp:coreProperties>
</file>