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6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2"/>
    <p:sldMasterId id="2147483660" r:id="rId3"/>
    <p:sldMasterId id="2147483662" r:id="rId4"/>
    <p:sldMasterId id="2147483667" r:id="rId5"/>
    <p:sldMasterId id="2147483669" r:id="rId6"/>
    <p:sldMasterId id="2147483675" r:id="rId7"/>
  </p:sldMasterIdLst>
  <p:notesMasterIdLst>
    <p:notesMasterId r:id="rId16"/>
  </p:notesMasterIdLst>
  <p:handoutMasterIdLst>
    <p:handoutMasterId r:id="rId17"/>
  </p:handoutMasterIdLst>
  <p:sldIdLst>
    <p:sldId id="256" r:id="rId8"/>
    <p:sldId id="328" r:id="rId9"/>
    <p:sldId id="330" r:id="rId10"/>
    <p:sldId id="331" r:id="rId11"/>
    <p:sldId id="332" r:id="rId12"/>
    <p:sldId id="329" r:id="rId13"/>
    <p:sldId id="335" r:id="rId14"/>
    <p:sldId id="334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2935" userDrawn="1">
          <p15:clr>
            <a:srgbClr val="A4A3A4"/>
          </p15:clr>
        </p15:guide>
        <p15:guide id="7" orient="horz" pos="577" userDrawn="1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pos="249" userDrawn="1">
          <p15:clr>
            <a:srgbClr val="A4A3A4"/>
          </p15:clr>
        </p15:guide>
        <p15:guide id="11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42"/>
    <a:srgbClr val="EDF2F5"/>
    <a:srgbClr val="4D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86409" autoAdjust="0"/>
  </p:normalViewPr>
  <p:slideViewPr>
    <p:cSldViewPr snapToGrid="0">
      <p:cViewPr varScale="1">
        <p:scale>
          <a:sx n="114" d="100"/>
          <a:sy n="114" d="100"/>
        </p:scale>
        <p:origin x="552" y="90"/>
      </p:cViewPr>
      <p:guideLst>
        <p:guide orient="horz" pos="1620"/>
        <p:guide pos="2880"/>
        <p:guide orient="horz" pos="2935"/>
        <p:guide orient="horz" pos="577"/>
        <p:guide orient="horz" pos="169"/>
        <p:guide orient="horz" pos="667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26" Type="http://schemas.openxmlformats.org/officeDocument/2006/relationships/customXml" Target="../customXml/item6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5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24" Type="http://schemas.openxmlformats.org/officeDocument/2006/relationships/customXml" Target="../customXml/item4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23" Type="http://schemas.openxmlformats.org/officeDocument/2006/relationships/customXml" Target="../customXml/item3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746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1713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402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6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</a:t>
            </a:r>
            <a:r>
              <a:rPr lang="en-US" dirty="0"/>
              <a:t>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CF57C7D0-A58F-4D9D-B650-686CB506B709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360000">
              <a:spcBef>
                <a:spcPts val="0"/>
              </a:spcBef>
              <a:spcAft>
                <a:spcPts val="0"/>
              </a:spcAft>
              <a:tabLst>
                <a:tab pos="360000" algn="l"/>
              </a:tabLst>
            </a:pPr>
            <a:r>
              <a:rPr lang="en-GB" sz="800">
                <a:solidFill>
                  <a:srgbClr val="001753"/>
                </a:solidFill>
                <a:latin typeface="Arial" panose="020B0604020202020204" pitchFamily="34" charset="0"/>
                <a:ea typeface="Nokia Pure Text Light" panose="020B0403020202020204" pitchFamily="34" charset="0"/>
              </a:rPr>
              <a:t>Nokia internal use</a:t>
            </a:r>
            <a:endParaRPr lang="en-GB" sz="800" dirty="0">
              <a:solidFill>
                <a:srgbClr val="001753"/>
              </a:solidFill>
              <a:latin typeface="Arial" panose="020B0604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81" r:id="rId4"/>
    <p:sldLayoutId id="2147483654" r:id="rId5"/>
    <p:sldLayoutId id="2147483678" r:id="rId6"/>
    <p:sldLayoutId id="2147483673" r:id="rId7"/>
    <p:sldLayoutId id="2147483679" r:id="rId8"/>
    <p:sldLayoutId id="2147483674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BE9BF3D4-586F-48C6-B80D-CECD149E5887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8F26E1AB-5715-4F85-8751-5D3CB6FBE5B5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F87BD13A-17D9-44C0-B419-F28B6DE52F87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AC99DD37-DF54-49DD-9BF3-AE140D55784B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D5F523D4-29E5-4E74-97CF-02CC89881343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.it/@papic/Invoke?language=cpp11&amp;folderId=de15b741-d12f-4cf9-a0e9-56df5c94c9bf" TargetMode="External"/><Relationship Id="rId3" Type="http://schemas.openxmlformats.org/officeDocument/2006/relationships/hyperlink" Target="https://repl.it/@papic/Inline-variables" TargetMode="External"/><Relationship Id="rId7" Type="http://schemas.openxmlformats.org/officeDocument/2006/relationships/hyperlink" Target="https://repl.it/@papic/Lambda-this" TargetMode="External"/><Relationship Id="rId2" Type="http://schemas.openxmlformats.org/officeDocument/2006/relationships/hyperlink" Target="https://repl.it/@papic/Nested-namespac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pl.it/@papic/If-with-variable?language=cpp11&amp;folderId=de15b741-d12f-4cf9-a0e9-56df5c94c9bf" TargetMode="External"/><Relationship Id="rId5" Type="http://schemas.openxmlformats.org/officeDocument/2006/relationships/hyperlink" Target="https://repl.it/@papic/Structure-binding?language=cpp11&amp;folderId=de15b741-d12f-4cf9-a0e9-56df5c94c9bf" TargetMode="External"/><Relationship Id="rId4" Type="http://schemas.openxmlformats.org/officeDocument/2006/relationships/hyperlink" Target="https://repl.it/@papic/Brace-initialis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c17-class-template-type-deduction" TargetMode="External"/><Relationship Id="rId7" Type="http://schemas.openxmlformats.org/officeDocument/2006/relationships/hyperlink" Target="https://repl.it/@robertmeier/c17-fold-expressions" TargetMode="External"/><Relationship Id="rId2" Type="http://schemas.openxmlformats.org/officeDocument/2006/relationships/hyperlink" Target="https://repl.it/@robertmeier/c17-if-constexp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pl.it/@robertmeier/c17-stdvatiant" TargetMode="External"/><Relationship Id="rId5" Type="http://schemas.openxmlformats.org/officeDocument/2006/relationships/hyperlink" Target="https://repl.it/@robertmeier/c17-stdoptional" TargetMode="External"/><Relationship Id="rId4" Type="http://schemas.openxmlformats.org/officeDocument/2006/relationships/hyperlink" Target="https://repl.it/@robertmeier/c17-emplacebac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header/filesystem" TargetMode="External"/><Relationship Id="rId2" Type="http://schemas.openxmlformats.org/officeDocument/2006/relationships/hyperlink" Target="https://en.cppreference.com/w/cpp/language/class_template_argument_deduc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cppreference.com/w/cpp/experimental/parallelism" TargetMode="External"/><Relationship Id="rId4" Type="http://schemas.openxmlformats.org/officeDocument/2006/relationships/hyperlink" Target="https://en.cppreference.com/w/cpp/string/basic_string_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nY4e4faNp0" TargetMode="External"/><Relationship Id="rId2" Type="http://schemas.openxmlformats.org/officeDocument/2006/relationships/hyperlink" Target="https://www.youtube.com/watch?v=e2ZQyYr0Oi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Ve8cHE9LNfk" TargetMode="External"/><Relationship Id="rId4" Type="http://schemas.openxmlformats.org/officeDocument/2006/relationships/hyperlink" Target="https://www.youtube.com/watch?v=gKbORJtnVu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quick-bench.com/q--hAnkm2CYn81qNFYJtXeFDg-Q" TargetMode="External"/><Relationship Id="rId2" Type="http://schemas.openxmlformats.org/officeDocument/2006/relationships/hyperlink" Target="https://repl.it/@robertmeier/c17-stdvatian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/>
        <p:txBody>
          <a:bodyPr lIns="0" tIns="0" rIns="0" bIns="0" anchor="t"/>
          <a:lstStyle/>
          <a:p>
            <a:r>
              <a:rPr lang="en-US" noProof="0" dirty="0"/>
              <a:t>C++17 Basics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Milorad Papic / Robert Meier</a:t>
            </a:r>
            <a:endParaRPr lang="en-US" noProof="0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C++17 New Features (</a:t>
            </a:r>
            <a:r>
              <a:rPr lang="en-US" dirty="0"/>
              <a:t>link leads to examples</a:t>
            </a:r>
            <a:r>
              <a:rPr lang="en-US" noProof="0" dirty="0"/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Nested namespaces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Inline variables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Brace </a:t>
            </a:r>
            <a:r>
              <a:rPr lang="en-US" sz="2400" dirty="0" err="1">
                <a:hlinkClick r:id="rId4"/>
              </a:rPr>
              <a:t>initialisation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Structure binding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If with variable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Lambda [*this]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Invoke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738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C++17 New Features (link leads to examples)</a:t>
            </a:r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compile time if (if </a:t>
            </a:r>
            <a:r>
              <a:rPr lang="en-US" sz="2400" dirty="0" err="1">
                <a:hlinkClick r:id="rId2"/>
              </a:rPr>
              <a:t>constexpr</a:t>
            </a:r>
            <a:r>
              <a:rPr lang="en-US" sz="2400" dirty="0">
                <a:hlinkClick r:id="rId2"/>
              </a:rPr>
              <a:t>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hlinkClick r:id="rId3"/>
              </a:rPr>
              <a:t>class template type deduction</a:t>
            </a:r>
            <a:endParaRPr lang="en-US" sz="240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hlinkClick r:id="rId4"/>
              </a:rPr>
              <a:t>emplace </a:t>
            </a:r>
            <a:r>
              <a:rPr lang="en-US" sz="2400" dirty="0">
                <a:hlinkClick r:id="rId4"/>
              </a:rPr>
              <a:t>functions return reference to object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hlinkClick r:id="rId5"/>
              </a:rPr>
              <a:t>std</a:t>
            </a:r>
            <a:r>
              <a:rPr lang="en-US" sz="2400" dirty="0">
                <a:hlinkClick r:id="rId5"/>
              </a:rPr>
              <a:t>::optional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std::variant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binary fold expressions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0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C++17 New Features (not presented here, links to </a:t>
            </a:r>
            <a:r>
              <a:rPr lang="en-US" dirty="0" err="1"/>
              <a:t>cpp</a:t>
            </a:r>
            <a:r>
              <a:rPr lang="en-US" dirty="0"/>
              <a:t> reference)</a:t>
            </a:r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class template deduction guides</a:t>
            </a:r>
            <a:endParaRPr lang="en-US" sz="24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std::filesystem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std::</a:t>
            </a:r>
            <a:r>
              <a:rPr lang="en-US" sz="2400" dirty="0" err="1">
                <a:hlinkClick r:id="rId4"/>
              </a:rPr>
              <a:t>string_view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new algorithms and parallel execution policy</a:t>
            </a:r>
            <a:endParaRPr lang="en-US" sz="240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e.g. parallel </a:t>
            </a:r>
            <a:r>
              <a:rPr lang="en-US" sz="2200" dirty="0" err="1"/>
              <a:t>for_each</a:t>
            </a:r>
            <a:r>
              <a:rPr lang="en-US" sz="2200" dirty="0"/>
              <a:t> execution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no </a:t>
            </a:r>
            <a:r>
              <a:rPr lang="en-US" sz="2200" dirty="0" err="1"/>
              <a:t>gcc</a:t>
            </a:r>
            <a:r>
              <a:rPr lang="en-US" sz="2200" dirty="0"/>
              <a:t> support at the moment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97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Video Resources</a:t>
            </a:r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C++17 - The Best Features - Nicolai </a:t>
            </a:r>
            <a:r>
              <a:rPr lang="en-US" dirty="0" err="1">
                <a:hlinkClick r:id="rId2"/>
              </a:rPr>
              <a:t>Josuttis</a:t>
            </a:r>
            <a:r>
              <a:rPr lang="en-US" dirty="0">
                <a:hlinkClick r:id="rId2"/>
              </a:rPr>
              <a:t> [ACCU 2018]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3"/>
              </a:rPr>
              <a:t>CppCon</a:t>
            </a:r>
            <a:r>
              <a:rPr lang="en-US" dirty="0">
                <a:hlinkClick r:id="rId3"/>
              </a:rPr>
              <a:t> 2017: Jason Turner “Practical C++17”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CppCon</a:t>
            </a:r>
            <a:r>
              <a:rPr lang="en-US" dirty="0">
                <a:hlinkClick r:id="rId4"/>
              </a:rPr>
              <a:t> 2018: Mateusz </a:t>
            </a:r>
            <a:r>
              <a:rPr lang="en-US" dirty="0" err="1">
                <a:hlinkClick r:id="rId4"/>
              </a:rPr>
              <a:t>Pusz</a:t>
            </a:r>
            <a:r>
              <a:rPr lang="en-US" dirty="0">
                <a:hlinkClick r:id="rId4"/>
              </a:rPr>
              <a:t> “Effective replacement of dynamic polymorphism with std::variant”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CppCon</a:t>
            </a:r>
            <a:r>
              <a:rPr lang="en-US" dirty="0">
                <a:hlinkClick r:id="rId5"/>
              </a:rPr>
              <a:t> 2017: Dietmar </a:t>
            </a:r>
            <a:r>
              <a:rPr lang="en-US" dirty="0" err="1">
                <a:hlinkClick r:id="rId5"/>
              </a:rPr>
              <a:t>Kühl</a:t>
            </a:r>
            <a:r>
              <a:rPr lang="en-US" dirty="0">
                <a:hlinkClick r:id="rId5"/>
              </a:rPr>
              <a:t> “C++17 Parallel Algorithms”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49B81C-8D95-489F-84FF-491FD8A81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830296"/>
          </a:xfrm>
        </p:spPr>
        <p:txBody>
          <a:bodyPr/>
          <a:lstStyle/>
          <a:p>
            <a:endParaRPr lang="de-DE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Click on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left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side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where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your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text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Press F1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Type „open </a:t>
            </a:r>
            <a:r>
              <a:rPr lang="de-DE" dirty="0" err="1">
                <a:solidFill>
                  <a:schemeClr val="tx2"/>
                </a:solidFill>
              </a:rPr>
              <a:t>shell</a:t>
            </a:r>
            <a:r>
              <a:rPr lang="de-DE" dirty="0">
                <a:solidFill>
                  <a:schemeClr val="tx2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In </a:t>
            </a:r>
            <a:r>
              <a:rPr lang="de-DE" dirty="0" err="1">
                <a:solidFill>
                  <a:schemeClr val="tx2"/>
                </a:solidFill>
              </a:rPr>
              <a:t>new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shell</a:t>
            </a:r>
            <a:r>
              <a:rPr lang="de-DE" dirty="0">
                <a:solidFill>
                  <a:schemeClr val="tx2"/>
                </a:solidFill>
              </a:rPr>
              <a:t> type „g++ -</a:t>
            </a:r>
            <a:r>
              <a:rPr lang="de-DE" dirty="0" err="1">
                <a:solidFill>
                  <a:schemeClr val="tx2"/>
                </a:solidFill>
              </a:rPr>
              <a:t>std</a:t>
            </a:r>
            <a:r>
              <a:rPr lang="de-DE" dirty="0">
                <a:solidFill>
                  <a:schemeClr val="tx2"/>
                </a:solidFill>
              </a:rPr>
              <a:t>=</a:t>
            </a:r>
            <a:r>
              <a:rPr lang="de-DE" dirty="0" err="1">
                <a:solidFill>
                  <a:schemeClr val="tx2"/>
                </a:solidFill>
              </a:rPr>
              <a:t>c++</a:t>
            </a:r>
            <a:r>
              <a:rPr lang="de-DE" dirty="0">
                <a:solidFill>
                  <a:schemeClr val="tx2"/>
                </a:solidFill>
              </a:rPr>
              <a:t>17 &lt;</a:t>
            </a:r>
            <a:r>
              <a:rPr lang="de-DE" dirty="0" err="1">
                <a:solidFill>
                  <a:schemeClr val="tx2"/>
                </a:solidFill>
              </a:rPr>
              <a:t>cpp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files</a:t>
            </a:r>
            <a:r>
              <a:rPr lang="de-DE" dirty="0">
                <a:solidFill>
                  <a:schemeClr val="tx2"/>
                </a:solidFill>
              </a:rPr>
              <a:t>&gt; &amp;&amp; ./</a:t>
            </a:r>
            <a:r>
              <a:rPr lang="de-DE" dirty="0" err="1">
                <a:solidFill>
                  <a:schemeClr val="tx2"/>
                </a:solidFill>
              </a:rPr>
              <a:t>a.out</a:t>
            </a:r>
            <a:r>
              <a:rPr lang="de-DE" dirty="0">
                <a:solidFill>
                  <a:schemeClr val="tx2"/>
                </a:solidFill>
              </a:rPr>
              <a:t>“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419C-FE64-47D0-9CEB-B0E90784AE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in repl.it </a:t>
            </a:r>
            <a:r>
              <a:rPr lang="de-DE" dirty="0" err="1"/>
              <a:t>with</a:t>
            </a:r>
            <a:r>
              <a:rPr lang="de-DE" dirty="0"/>
              <a:t>  C++17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945A-7BD5-476D-9D40-46E8153EA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25048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>
          <a:xfrm>
            <a:off x="2686837" y="1888358"/>
            <a:ext cx="8359200" cy="1980000"/>
          </a:xfrm>
        </p:spPr>
        <p:txBody>
          <a:bodyPr lIns="0" tIns="0" rIns="0" bIns="0" anchor="t"/>
          <a:lstStyle/>
          <a:p>
            <a:r>
              <a:rPr lang="en-US" noProof="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78665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49B81C-8D95-489F-84FF-491FD8A81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8302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2"/>
                </a:solidFill>
              </a:rPr>
              <a:t>based</a:t>
            </a:r>
            <a:r>
              <a:rPr lang="de-DE" sz="1200" dirty="0">
                <a:solidFill>
                  <a:schemeClr val="tx2"/>
                </a:solidFill>
              </a:rPr>
              <a:t> on </a:t>
            </a:r>
            <a:r>
              <a:rPr lang="de-DE" sz="1200" dirty="0" err="1">
                <a:solidFill>
                  <a:schemeClr val="tx2"/>
                </a:solidFill>
              </a:rPr>
              <a:t>example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for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en-US" sz="1200" dirty="0">
                <a:hlinkClick r:id="rId2"/>
              </a:rPr>
              <a:t>std::variant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hlinkClick r:id="rId3"/>
              </a:rPr>
              <a:t>http://quick-bench.com/q--hAnkm2CYn81qNFYJtXeFDg-Q</a:t>
            </a:r>
            <a:endParaRPr lang="de-DE" sz="1200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419C-FE64-47D0-9CEB-B0E90784AE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performance</a:t>
            </a:r>
            <a:r>
              <a:rPr lang="de-DE" dirty="0"/>
              <a:t> - </a:t>
            </a:r>
            <a:r>
              <a:rPr lang="de-DE" dirty="0" err="1"/>
              <a:t>std</a:t>
            </a:r>
            <a:r>
              <a:rPr lang="de-DE" dirty="0"/>
              <a:t>::variant vs. </a:t>
            </a:r>
            <a:r>
              <a:rPr lang="de-DE" dirty="0" err="1"/>
              <a:t>polymorphic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945A-7BD5-476D-9D40-46E8153EA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4F550-1F12-4D4E-8464-C097EEAF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438" y="1769660"/>
            <a:ext cx="5011570" cy="25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00473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74E9AEE0-7FE0-4E86-A209-704C6EA35B36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EF96A764-DD67-4439-8BD0-91AD32E03C73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5BD2CFCB-9E62-4476-9210-EFA2FE0307DA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BFE34C65-9FE2-43C2-902F-78A546ABCB0F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41F6F3AF-B431-4FA5-ADA8-DB4FA13316FE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D57EE24C-CEB0-4D68-B45F-8B71933AF2C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7A0983979CA48B44FFB924D3019FE" ma:contentTypeVersion="5" ma:contentTypeDescription="Create a new document." ma:contentTypeScope="" ma:versionID="1d84598b0922e4f29f0a46714974d776">
  <xsd:schema xmlns:xsd="http://www.w3.org/2001/XMLSchema" xmlns:xs="http://www.w3.org/2001/XMLSchema" xmlns:p="http://schemas.microsoft.com/office/2006/metadata/properties" xmlns:ns2="71c5aaf6-e6ce-465b-b873-5148d2a4c105" xmlns:ns3="ca49a32b-009e-4b9a-8ebc-73c28faaa916" targetNamespace="http://schemas.microsoft.com/office/2006/metadata/properties" ma:root="true" ma:fieldsID="99c6bcbc9a601b14bad2b2a17ea8ee45" ns2:_="" ns3:_="">
    <xsd:import namespace="71c5aaf6-e6ce-465b-b873-5148d2a4c105"/>
    <xsd:import namespace="ca49a32b-009e-4b9a-8ebc-73c28faaa9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9a32b-009e-4b9a-8ebc-73c28faaa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1c5aaf6-e6ce-465b-b873-5148d2a4c105">R4IRP42IU2B5-876731731-7</_dlc_DocId>
    <_dlc_DocIdUrl xmlns="71c5aaf6-e6ce-465b-b873-5148d2a4c105">
      <Url>https://nokia.sharepoint.com/sites/5GL2Techopeningdiscussion/_layouts/15/DocIdRedir.aspx?ID=R4IRP42IU2B5-876731731-7</Url>
      <Description>R4IRP42IU2B5-876731731-7</Description>
    </_dlc_DocIdUrl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826FA07C-A199-43B1-A30A-67E7BC569876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133F862-F76A-49B8-967E-DD2369EE5FE1}"/>
</file>

<file path=customXml/itemProps3.xml><?xml version="1.0" encoding="utf-8"?>
<ds:datastoreItem xmlns:ds="http://schemas.openxmlformats.org/officeDocument/2006/customXml" ds:itemID="{03C6A3D4-03CA-47BE-85B2-5A4EA2CC5F2D}"/>
</file>

<file path=customXml/itemProps4.xml><?xml version="1.0" encoding="utf-8"?>
<ds:datastoreItem xmlns:ds="http://schemas.openxmlformats.org/officeDocument/2006/customXml" ds:itemID="{74398490-497F-4527-BF4F-E4FBBFF3C204}"/>
</file>

<file path=customXml/itemProps5.xml><?xml version="1.0" encoding="utf-8"?>
<ds:datastoreItem xmlns:ds="http://schemas.openxmlformats.org/officeDocument/2006/customXml" ds:itemID="{67A7A784-7253-4E9D-ABBD-FDD279D93334}"/>
</file>

<file path=customXml/itemProps6.xml><?xml version="1.0" encoding="utf-8"?>
<ds:datastoreItem xmlns:ds="http://schemas.openxmlformats.org/officeDocument/2006/customXml" ds:itemID="{F347B32B-16B3-4968-8E0C-25777CACF19D}"/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Nokia_Pure_PPT_Nokia_V3</Template>
  <TotalTime>0</TotalTime>
  <Words>291</Words>
  <Application>Microsoft Office PowerPoint</Application>
  <PresentationFormat>On-screen Show (16:9)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</cp:revision>
  <dcterms:created xsi:type="dcterms:W3CDTF">2017-11-02T08:43:09Z</dcterms:created>
  <dcterms:modified xsi:type="dcterms:W3CDTF">2019-03-08T12:51:56Z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{826FA07C-A199-43B1-A30A-67E7BC569876}</vt:lpwstr>
  </property>
  <property fmtid="{D5CDD505-2E9C-101B-9397-08002B2CF9AE}" pid="3" name="MSIP_Label_46cc7c65-2b09-40ab-abef-d10548338a3b_Enabled">
    <vt:lpwstr>True</vt:lpwstr>
  </property>
  <property fmtid="{D5CDD505-2E9C-101B-9397-08002B2CF9AE}" pid="4" name="MSIP_Label_46cc7c65-2b09-40ab-abef-d10548338a3b_SiteId">
    <vt:lpwstr>5d471751-9675-428d-917b-70f44f9630b0</vt:lpwstr>
  </property>
  <property fmtid="{D5CDD505-2E9C-101B-9397-08002B2CF9AE}" pid="5" name="MSIP_Label_46cc7c65-2b09-40ab-abef-d10548338a3b_Owner">
    <vt:lpwstr>milorad.papic@nokia.com</vt:lpwstr>
  </property>
  <property fmtid="{D5CDD505-2E9C-101B-9397-08002B2CF9AE}" pid="6" name="MSIP_Label_46cc7c65-2b09-40ab-abef-d10548338a3b_SetDate">
    <vt:lpwstr>2019-01-29T07:57:56.1929122Z</vt:lpwstr>
  </property>
  <property fmtid="{D5CDD505-2E9C-101B-9397-08002B2CF9AE}" pid="7" name="MSIP_Label_46cc7c65-2b09-40ab-abef-d10548338a3b_Name">
    <vt:lpwstr>Nokia internal use</vt:lpwstr>
  </property>
  <property fmtid="{D5CDD505-2E9C-101B-9397-08002B2CF9AE}" pid="8" name="MSIP_Label_46cc7c65-2b09-40ab-abef-d10548338a3b_Application">
    <vt:lpwstr>Microsoft Azure Information Protection</vt:lpwstr>
  </property>
  <property fmtid="{D5CDD505-2E9C-101B-9397-08002B2CF9AE}" pid="9" name="MSIP_Label_46cc7c65-2b09-40ab-abef-d10548338a3b_Extended_MSFT_Method">
    <vt:lpwstr>Manual</vt:lpwstr>
  </property>
  <property fmtid="{D5CDD505-2E9C-101B-9397-08002B2CF9AE}" pid="10" name="Sensitivity">
    <vt:lpwstr>Nokia internal use</vt:lpwstr>
  </property>
  <property fmtid="{D5CDD505-2E9C-101B-9397-08002B2CF9AE}" pid="11" name="ContentTypeId">
    <vt:lpwstr>0x0101008447A0983979CA48B44FFB924D3019FE</vt:lpwstr>
  </property>
  <property fmtid="{D5CDD505-2E9C-101B-9397-08002B2CF9AE}" pid="12" name="_dlc_DocIdItemGuid">
    <vt:lpwstr>772ffc10-f996-435c-8057-787e39beb529</vt:lpwstr>
  </property>
</Properties>
</file>