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2" r:id="rId2"/>
    <p:sldId id="269" r:id="rId3"/>
    <p:sldId id="273" r:id="rId4"/>
    <p:sldId id="274" r:id="rId5"/>
    <p:sldId id="257" r:id="rId6"/>
    <p:sldId id="256" r:id="rId7"/>
    <p:sldId id="258" r:id="rId8"/>
    <p:sldId id="275" r:id="rId9"/>
    <p:sldId id="259" r:id="rId10"/>
    <p:sldId id="262" r:id="rId11"/>
    <p:sldId id="265" r:id="rId12"/>
    <p:sldId id="266" r:id="rId13"/>
    <p:sldId id="278" r:id="rId14"/>
    <p:sldId id="263" r:id="rId15"/>
    <p:sldId id="276" r:id="rId16"/>
    <p:sldId id="264" r:id="rId17"/>
    <p:sldId id="261" r:id="rId18"/>
    <p:sldId id="271" r:id="rId19"/>
    <p:sldId id="267" r:id="rId20"/>
    <p:sldId id="279" r:id="rId21"/>
    <p:sldId id="280" r:id="rId22"/>
    <p:sldId id="260" r:id="rId23"/>
    <p:sldId id="270" r:id="rId24"/>
    <p:sldId id="281" r:id="rId25"/>
    <p:sldId id="27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9CD2"/>
    <a:srgbClr val="DDE6F4"/>
    <a:srgbClr val="A081C6"/>
    <a:srgbClr val="9975C0"/>
    <a:srgbClr val="EBE1F2"/>
    <a:srgbClr val="DDCDE8"/>
    <a:srgbClr val="F1EBF6"/>
    <a:srgbClr val="ACB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50" autoAdjust="0"/>
  </p:normalViewPr>
  <p:slideViewPr>
    <p:cSldViewPr snapToGrid="0">
      <p:cViewPr>
        <p:scale>
          <a:sx n="66" d="100"/>
          <a:sy n="66" d="100"/>
        </p:scale>
        <p:origin x="130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C9308-49E3-48FB-8CBB-4B80A28ECBD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2A2CA-0BB6-43AA-939D-E759889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Word sup </a:t>
            </a:r>
            <a:r>
              <a:rPr lang="zh-CN" altLang="en-US" dirty="0"/>
              <a:t>提供了一个思路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A2CA-0BB6-43AA-939D-E759889FDD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基本的实验效果</a:t>
            </a:r>
            <a:endParaRPr lang="en-US" altLang="zh-CN" dirty="0"/>
          </a:p>
          <a:p>
            <a:r>
              <a:rPr lang="zh-CN" altLang="en-US" dirty="0"/>
              <a:t>可以看到，这种检测是可以组合成单词的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A2CA-0BB6-43AA-939D-E759889FDD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可以看到这个网络结构是一个典型的分割的网络图，值得注意的是</a:t>
            </a:r>
            <a:r>
              <a:rPr lang="en-US" altLang="zh-CN" dirty="0"/>
              <a:t>backbone</a:t>
            </a:r>
            <a:r>
              <a:rPr lang="zh-CN" altLang="en-US" dirty="0"/>
              <a:t>为</a:t>
            </a:r>
            <a:r>
              <a:rPr lang="en-US" altLang="zh-CN" dirty="0"/>
              <a:t>vgg16</a:t>
            </a:r>
          </a:p>
          <a:p>
            <a:r>
              <a:rPr lang="zh-CN" altLang="en-US" dirty="0"/>
              <a:t>除了预测字符区域以外还预测一个关系，这个思路来自于姿态估计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A2CA-0BB6-43AA-939D-E759889FDD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我们都知道字符标注很少，要想刷到很高的结果，弱监督是无法避免的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A2CA-0BB6-43AA-939D-E759889FDD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因为作者使用了一个高斯热度图来取代了传统的区域标签，那么交叉熵在这里显然不能适用了，一个简单的解决思路就是换成</a:t>
            </a:r>
            <a:r>
              <a:rPr lang="en-US" altLang="zh-CN" dirty="0"/>
              <a:t>L2 loss</a:t>
            </a:r>
          </a:p>
          <a:p>
            <a:r>
              <a:rPr lang="zh-CN" altLang="en-US" dirty="0"/>
              <a:t>不过考虑到弱监督，有了更多的设计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A2CA-0BB6-43AA-939D-E759889FDD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8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孟加拉和阿拉伯字符是连续的，效果会下降很多，于是利用等分来得到相同的效果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A2CA-0BB6-43AA-939D-E759889FDD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还可以用于矫正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A2CA-0BB6-43AA-939D-E759889FDD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7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换句话说，为什么把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A2CA-0BB6-43AA-939D-E759889FDD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>
            <a:extLst>
              <a:ext uri="{FF2B5EF4-FFF2-40B4-BE49-F238E27FC236}">
                <a16:creationId xmlns:a16="http://schemas.microsoft.com/office/drawing/2014/main" id="{BF738EEB-5DD4-4D1E-88D0-E4EC8B0E0BE0}"/>
              </a:ext>
            </a:extLst>
          </p:cNvPr>
          <p:cNvSpPr/>
          <p:nvPr userDrawn="1"/>
        </p:nvSpPr>
        <p:spPr>
          <a:xfrm>
            <a:off x="5235364" y="2177427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DCC51B8-ED18-4A9D-B381-544EAE48D8DC}"/>
              </a:ext>
            </a:extLst>
          </p:cNvPr>
          <p:cNvSpPr/>
          <p:nvPr userDrawn="1"/>
        </p:nvSpPr>
        <p:spPr>
          <a:xfrm>
            <a:off x="4126410" y="310306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955EA77-19A4-4E26-A697-B5A8453372D6}"/>
              </a:ext>
            </a:extLst>
          </p:cNvPr>
          <p:cNvSpPr/>
          <p:nvPr userDrawn="1"/>
        </p:nvSpPr>
        <p:spPr>
          <a:xfrm>
            <a:off x="2248973" y="2945912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0676890-A8E3-46CA-B699-39B4C143A149}"/>
              </a:ext>
            </a:extLst>
          </p:cNvPr>
          <p:cNvSpPr/>
          <p:nvPr userDrawn="1"/>
        </p:nvSpPr>
        <p:spPr>
          <a:xfrm>
            <a:off x="4979851" y="1096297"/>
            <a:ext cx="98880" cy="98880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D2CCC10-A251-4CA5-B889-7109F4F6C28B}"/>
              </a:ext>
            </a:extLst>
          </p:cNvPr>
          <p:cNvSpPr/>
          <p:nvPr userDrawn="1"/>
        </p:nvSpPr>
        <p:spPr>
          <a:xfrm>
            <a:off x="3813990" y="1157403"/>
            <a:ext cx="248487" cy="248487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E3435F3-D384-4D09-B99F-9F7D1EEB982F}"/>
              </a:ext>
            </a:extLst>
          </p:cNvPr>
          <p:cNvSpPr/>
          <p:nvPr userDrawn="1"/>
        </p:nvSpPr>
        <p:spPr>
          <a:xfrm>
            <a:off x="4385669" y="2155521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603F44D-AD4B-408D-94B3-8142BECF20FB}"/>
              </a:ext>
            </a:extLst>
          </p:cNvPr>
          <p:cNvSpPr/>
          <p:nvPr userDrawn="1"/>
        </p:nvSpPr>
        <p:spPr>
          <a:xfrm>
            <a:off x="6400980" y="1026586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C7B417B-9D88-4F49-8D69-1D3F5B6A5356}"/>
              </a:ext>
            </a:extLst>
          </p:cNvPr>
          <p:cNvSpPr/>
          <p:nvPr userDrawn="1"/>
        </p:nvSpPr>
        <p:spPr>
          <a:xfrm>
            <a:off x="3204390" y="1746676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AFE1C0-BE6A-4578-9CFA-07A445ED544D}"/>
              </a:ext>
            </a:extLst>
          </p:cNvPr>
          <p:cNvSpPr/>
          <p:nvPr userDrawn="1"/>
        </p:nvSpPr>
        <p:spPr>
          <a:xfrm>
            <a:off x="2819824" y="809247"/>
            <a:ext cx="143253" cy="14325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3546C8E-9E42-4762-88DE-D71FD6403310}"/>
              </a:ext>
            </a:extLst>
          </p:cNvPr>
          <p:cNvSpPr/>
          <p:nvPr userDrawn="1"/>
        </p:nvSpPr>
        <p:spPr>
          <a:xfrm>
            <a:off x="503140" y="807291"/>
            <a:ext cx="331430" cy="33143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7BDD9FD-1626-446A-9B34-0E8E006CB910}"/>
              </a:ext>
            </a:extLst>
          </p:cNvPr>
          <p:cNvSpPr/>
          <p:nvPr userDrawn="1"/>
        </p:nvSpPr>
        <p:spPr>
          <a:xfrm>
            <a:off x="4396759" y="1603423"/>
            <a:ext cx="143253" cy="14325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95437A3-363C-49C6-9D4A-566C10ABD678}"/>
              </a:ext>
            </a:extLst>
          </p:cNvPr>
          <p:cNvSpPr/>
          <p:nvPr userDrawn="1"/>
        </p:nvSpPr>
        <p:spPr>
          <a:xfrm>
            <a:off x="7330460" y="1154558"/>
            <a:ext cx="98880" cy="9888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9EFA8A8-AD40-4589-A324-713167FC4F8D}"/>
              </a:ext>
            </a:extLst>
          </p:cNvPr>
          <p:cNvSpPr/>
          <p:nvPr userDrawn="1"/>
        </p:nvSpPr>
        <p:spPr>
          <a:xfrm>
            <a:off x="8458220" y="692008"/>
            <a:ext cx="98880" cy="9888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CB020BB-D163-4449-8AA4-C47E34C3B61D}"/>
              </a:ext>
            </a:extLst>
          </p:cNvPr>
          <p:cNvSpPr/>
          <p:nvPr userDrawn="1"/>
        </p:nvSpPr>
        <p:spPr>
          <a:xfrm>
            <a:off x="717054" y="3792867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8A5BEAF-2805-4D5C-A0EB-5CCC40E633B8}"/>
              </a:ext>
            </a:extLst>
          </p:cNvPr>
          <p:cNvSpPr/>
          <p:nvPr userDrawn="1"/>
        </p:nvSpPr>
        <p:spPr>
          <a:xfrm>
            <a:off x="1078410" y="2225231"/>
            <a:ext cx="248487" cy="248487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4718029-6DF1-4FBD-8AB3-1143F78C7C11}"/>
              </a:ext>
            </a:extLst>
          </p:cNvPr>
          <p:cNvSpPr/>
          <p:nvPr userDrawn="1"/>
        </p:nvSpPr>
        <p:spPr>
          <a:xfrm>
            <a:off x="1551029" y="3359289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8357E40-CB17-4394-BFB0-2EFF6EAFA81C}"/>
              </a:ext>
            </a:extLst>
          </p:cNvPr>
          <p:cNvSpPr/>
          <p:nvPr userDrawn="1"/>
        </p:nvSpPr>
        <p:spPr>
          <a:xfrm>
            <a:off x="-167252" y="-497193"/>
            <a:ext cx="12725012" cy="85801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2DADF16-9BB5-4C9F-A0E2-80C4D3E455FB}"/>
              </a:ext>
            </a:extLst>
          </p:cNvPr>
          <p:cNvSpPr/>
          <p:nvPr userDrawn="1"/>
        </p:nvSpPr>
        <p:spPr>
          <a:xfrm>
            <a:off x="-784860" y="-262162"/>
            <a:ext cx="13761720" cy="858012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9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16F0D-3B87-4764-A251-39B69F82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19696-C524-46EB-B120-C0C7AE4D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483D6-147E-4E1A-B4FC-A97C1681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CB1-11A8-488E-B488-218CFF3656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9FC14-C848-4155-8870-45C8B0E4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7DE77-64BA-4A19-BC2C-1C38F076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F929-07D3-463E-8170-21A797C4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24A9AC-E59E-41CC-9E70-12727E5F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0B653-66EF-4EF2-870F-BBDF5E38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F9468-6F05-4C4B-8A83-F3B86D7B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CB1-11A8-488E-B488-218CFF3656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FB7D9-4127-4CD3-8347-1B0238E8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19DF0-5FED-4E0A-908D-E2D30F27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F929-07D3-463E-8170-21A797C4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4988EDA5-14D6-4908-BC8B-C52DF6788A36}"/>
              </a:ext>
            </a:extLst>
          </p:cNvPr>
          <p:cNvSpPr/>
          <p:nvPr userDrawn="1"/>
        </p:nvSpPr>
        <p:spPr>
          <a:xfrm>
            <a:off x="5235364" y="2177427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7AA46C-1E68-4412-8AE7-BBB8F55C5CBE}"/>
              </a:ext>
            </a:extLst>
          </p:cNvPr>
          <p:cNvSpPr/>
          <p:nvPr userDrawn="1"/>
        </p:nvSpPr>
        <p:spPr>
          <a:xfrm>
            <a:off x="4126410" y="310306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FBBEF35-AB56-4DD9-9056-DABF89FE0C85}"/>
              </a:ext>
            </a:extLst>
          </p:cNvPr>
          <p:cNvSpPr/>
          <p:nvPr userDrawn="1"/>
        </p:nvSpPr>
        <p:spPr>
          <a:xfrm>
            <a:off x="2248973" y="2945912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53FA5F-BEE4-487A-874A-BF4F3B9404C3}"/>
              </a:ext>
            </a:extLst>
          </p:cNvPr>
          <p:cNvSpPr/>
          <p:nvPr userDrawn="1"/>
        </p:nvSpPr>
        <p:spPr>
          <a:xfrm>
            <a:off x="4979851" y="1096297"/>
            <a:ext cx="98880" cy="98880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30E979-D435-45D0-9A45-C2D61312AF73}"/>
              </a:ext>
            </a:extLst>
          </p:cNvPr>
          <p:cNvSpPr/>
          <p:nvPr userDrawn="1"/>
        </p:nvSpPr>
        <p:spPr>
          <a:xfrm>
            <a:off x="3813990" y="1157403"/>
            <a:ext cx="248487" cy="248487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602DC09-3DAC-4AFD-A2FD-D2CB811BA347}"/>
              </a:ext>
            </a:extLst>
          </p:cNvPr>
          <p:cNvSpPr/>
          <p:nvPr userDrawn="1"/>
        </p:nvSpPr>
        <p:spPr>
          <a:xfrm>
            <a:off x="4385669" y="2155521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2B23F6-9F6D-46F8-9E03-3E677BAA4F73}"/>
              </a:ext>
            </a:extLst>
          </p:cNvPr>
          <p:cNvSpPr/>
          <p:nvPr userDrawn="1"/>
        </p:nvSpPr>
        <p:spPr>
          <a:xfrm>
            <a:off x="6400980" y="1026586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3482BFF-547B-4E42-9C9D-48B78E2A3AC9}"/>
              </a:ext>
            </a:extLst>
          </p:cNvPr>
          <p:cNvSpPr/>
          <p:nvPr userDrawn="1"/>
        </p:nvSpPr>
        <p:spPr>
          <a:xfrm>
            <a:off x="3204390" y="1746676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E68D72-8B0B-412A-8BA6-D94C8E334262}"/>
              </a:ext>
            </a:extLst>
          </p:cNvPr>
          <p:cNvSpPr/>
          <p:nvPr userDrawn="1"/>
        </p:nvSpPr>
        <p:spPr>
          <a:xfrm>
            <a:off x="2819824" y="809247"/>
            <a:ext cx="143253" cy="14325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BE7A9B2-48CD-41FC-9681-CA5471FB6ADB}"/>
              </a:ext>
            </a:extLst>
          </p:cNvPr>
          <p:cNvSpPr/>
          <p:nvPr userDrawn="1"/>
        </p:nvSpPr>
        <p:spPr>
          <a:xfrm>
            <a:off x="503140" y="807291"/>
            <a:ext cx="331430" cy="33143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7CC137-7D14-4ADB-8658-137A470DEA3B}"/>
              </a:ext>
            </a:extLst>
          </p:cNvPr>
          <p:cNvSpPr/>
          <p:nvPr userDrawn="1"/>
        </p:nvSpPr>
        <p:spPr>
          <a:xfrm>
            <a:off x="4396759" y="1603423"/>
            <a:ext cx="143253" cy="14325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C1FD56-7515-47B0-AB57-B52E2DBED955}"/>
              </a:ext>
            </a:extLst>
          </p:cNvPr>
          <p:cNvSpPr/>
          <p:nvPr userDrawn="1"/>
        </p:nvSpPr>
        <p:spPr>
          <a:xfrm>
            <a:off x="7330460" y="1154558"/>
            <a:ext cx="98880" cy="9888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34E06E4-0D37-450E-8231-5C7DCCD149AA}"/>
              </a:ext>
            </a:extLst>
          </p:cNvPr>
          <p:cNvSpPr/>
          <p:nvPr userDrawn="1"/>
        </p:nvSpPr>
        <p:spPr>
          <a:xfrm>
            <a:off x="8458220" y="692008"/>
            <a:ext cx="98880" cy="9888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8A5D8F7-BAEC-4E02-94E9-45DDC20315A0}"/>
              </a:ext>
            </a:extLst>
          </p:cNvPr>
          <p:cNvSpPr/>
          <p:nvPr userDrawn="1"/>
        </p:nvSpPr>
        <p:spPr>
          <a:xfrm>
            <a:off x="717054" y="3792867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2E98B7F-D214-4E62-AA67-D73C839176CE}"/>
              </a:ext>
            </a:extLst>
          </p:cNvPr>
          <p:cNvSpPr/>
          <p:nvPr userDrawn="1"/>
        </p:nvSpPr>
        <p:spPr>
          <a:xfrm>
            <a:off x="1078410" y="2225231"/>
            <a:ext cx="248487" cy="248487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EB2954-9344-44A2-904C-F0FBBBE348FF}"/>
              </a:ext>
            </a:extLst>
          </p:cNvPr>
          <p:cNvSpPr/>
          <p:nvPr userDrawn="1"/>
        </p:nvSpPr>
        <p:spPr>
          <a:xfrm>
            <a:off x="1551029" y="3359289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92E345F-BA57-4318-A5E9-E72AC4509BA9}"/>
              </a:ext>
            </a:extLst>
          </p:cNvPr>
          <p:cNvSpPr/>
          <p:nvPr userDrawn="1"/>
        </p:nvSpPr>
        <p:spPr>
          <a:xfrm rot="4100719">
            <a:off x="7414195" y="5629192"/>
            <a:ext cx="4746123" cy="1219034"/>
          </a:xfrm>
          <a:prstGeom prst="triangle">
            <a:avLst>
              <a:gd name="adj" fmla="val 26683"/>
            </a:avLst>
          </a:prstGeom>
          <a:gradFill flip="none" rotWithShape="1">
            <a:gsLst>
              <a:gs pos="100000">
                <a:srgbClr val="DDCDE8"/>
              </a:gs>
              <a:gs pos="51000">
                <a:srgbClr val="EBEFF8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3DE25514-86CE-414B-9277-F6384ED0BBDF}"/>
              </a:ext>
            </a:extLst>
          </p:cNvPr>
          <p:cNvSpPr/>
          <p:nvPr userDrawn="1"/>
        </p:nvSpPr>
        <p:spPr>
          <a:xfrm rot="20274252">
            <a:off x="8333934" y="6431468"/>
            <a:ext cx="4627116" cy="2200720"/>
          </a:xfrm>
          <a:prstGeom prst="triangle">
            <a:avLst>
              <a:gd name="adj" fmla="val 58783"/>
            </a:avLst>
          </a:pr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C248F7C-1835-4CBC-A4C3-73067D2973A2}"/>
              </a:ext>
            </a:extLst>
          </p:cNvPr>
          <p:cNvSpPr/>
          <p:nvPr userDrawn="1"/>
        </p:nvSpPr>
        <p:spPr>
          <a:xfrm rot="4151255">
            <a:off x="10069166" y="6436480"/>
            <a:ext cx="5432871" cy="2168651"/>
          </a:xfrm>
          <a:prstGeom prst="triangle">
            <a:avLst>
              <a:gd name="adj" fmla="val 31608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CD055481-4A07-40B9-A840-8B044EF04344}"/>
              </a:ext>
            </a:extLst>
          </p:cNvPr>
          <p:cNvSpPr/>
          <p:nvPr userDrawn="1"/>
        </p:nvSpPr>
        <p:spPr>
          <a:xfrm rot="21386220">
            <a:off x="11449495" y="4479746"/>
            <a:ext cx="4527628" cy="1445483"/>
          </a:xfrm>
          <a:prstGeom prst="triangle">
            <a:avLst/>
          </a:pr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5297AB21-B668-4B58-8AF3-D0AF6FFF0AEC}"/>
              </a:ext>
            </a:extLst>
          </p:cNvPr>
          <p:cNvSpPr/>
          <p:nvPr userDrawn="1"/>
        </p:nvSpPr>
        <p:spPr>
          <a:xfrm rot="17563111">
            <a:off x="8919324" y="4334396"/>
            <a:ext cx="3566796" cy="1267596"/>
          </a:xfrm>
          <a:prstGeom prst="triangle">
            <a:avLst>
              <a:gd name="adj" fmla="val 92068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AD97B4F9-2D9D-4804-BFAE-1E381F296301}"/>
              </a:ext>
            </a:extLst>
          </p:cNvPr>
          <p:cNvSpPr/>
          <p:nvPr userDrawn="1"/>
        </p:nvSpPr>
        <p:spPr>
          <a:xfrm rot="19148097">
            <a:off x="8240635" y="4231472"/>
            <a:ext cx="6608797" cy="1535965"/>
          </a:xfrm>
          <a:prstGeom prst="triangle">
            <a:avLst>
              <a:gd name="adj" fmla="val 92060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C5FFD7C7-C1DA-4049-9A50-654B109406C5}"/>
              </a:ext>
            </a:extLst>
          </p:cNvPr>
          <p:cNvSpPr/>
          <p:nvPr userDrawn="1"/>
        </p:nvSpPr>
        <p:spPr>
          <a:xfrm rot="11373417">
            <a:off x="9552077" y="3925958"/>
            <a:ext cx="1335950" cy="1267596"/>
          </a:xfrm>
          <a:prstGeom prst="triangle">
            <a:avLst>
              <a:gd name="adj" fmla="val 92068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E8DBB0C-89D7-4842-BBFE-F0CCBF5D00BD}"/>
              </a:ext>
            </a:extLst>
          </p:cNvPr>
          <p:cNvSpPr/>
          <p:nvPr userDrawn="1"/>
        </p:nvSpPr>
        <p:spPr>
          <a:xfrm>
            <a:off x="8610735" y="5202488"/>
            <a:ext cx="259702" cy="259702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65617993-6A9C-463A-ABC8-1BC5505BAA65}"/>
              </a:ext>
            </a:extLst>
          </p:cNvPr>
          <p:cNvSpPr/>
          <p:nvPr userDrawn="1"/>
        </p:nvSpPr>
        <p:spPr>
          <a:xfrm rot="17347099">
            <a:off x="5026436" y="6733754"/>
            <a:ext cx="4746123" cy="1219034"/>
          </a:xfrm>
          <a:prstGeom prst="triangle">
            <a:avLst>
              <a:gd name="adj" fmla="val 26683"/>
            </a:avLst>
          </a:prstGeom>
          <a:gradFill flip="none" rotWithShape="1">
            <a:gsLst>
              <a:gs pos="100000">
                <a:srgbClr val="DDCDE8"/>
              </a:gs>
              <a:gs pos="51000">
                <a:srgbClr val="EBEFF8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12A3E51-7FB3-46EE-BA1E-A8B1E80DD309}"/>
              </a:ext>
            </a:extLst>
          </p:cNvPr>
          <p:cNvSpPr/>
          <p:nvPr userDrawn="1"/>
        </p:nvSpPr>
        <p:spPr>
          <a:xfrm rot="9038567">
            <a:off x="-2818911" y="2225125"/>
            <a:ext cx="7521619" cy="2408306"/>
          </a:xfrm>
          <a:prstGeom prst="triangle">
            <a:avLst>
              <a:gd name="adj" fmla="val 60647"/>
            </a:avLst>
          </a:prstGeom>
          <a:gradFill>
            <a:gsLst>
              <a:gs pos="100000">
                <a:srgbClr val="ACBCDA">
                  <a:alpha val="50000"/>
                </a:srgbClr>
              </a:gs>
              <a:gs pos="37000">
                <a:srgbClr val="EBEFF8">
                  <a:alpha val="48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E5C4A5F4-507A-47FC-94B9-09E1980020E7}"/>
              </a:ext>
            </a:extLst>
          </p:cNvPr>
          <p:cNvSpPr/>
          <p:nvPr userDrawn="1"/>
        </p:nvSpPr>
        <p:spPr>
          <a:xfrm rot="17400028">
            <a:off x="2193013" y="777820"/>
            <a:ext cx="4746123" cy="1219034"/>
          </a:xfrm>
          <a:prstGeom prst="triangle">
            <a:avLst>
              <a:gd name="adj" fmla="val 26683"/>
            </a:avLst>
          </a:prstGeom>
          <a:gradFill flip="none" rotWithShape="1">
            <a:gsLst>
              <a:gs pos="100000">
                <a:srgbClr val="DDCDE8"/>
              </a:gs>
              <a:gs pos="51000">
                <a:srgbClr val="EBEFF8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41FCB514-4484-4D68-8D57-078B1F7C8BDC}"/>
              </a:ext>
            </a:extLst>
          </p:cNvPr>
          <p:cNvSpPr/>
          <p:nvPr userDrawn="1"/>
        </p:nvSpPr>
        <p:spPr>
          <a:xfrm rot="20274252">
            <a:off x="-1581885" y="-288573"/>
            <a:ext cx="4627116" cy="2200720"/>
          </a:xfrm>
          <a:prstGeom prst="triangle">
            <a:avLst>
              <a:gd name="adj" fmla="val 58783"/>
            </a:avLst>
          </a:pr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7789923-0042-44B5-A251-D381B58ADF73}"/>
              </a:ext>
            </a:extLst>
          </p:cNvPr>
          <p:cNvSpPr/>
          <p:nvPr userDrawn="1"/>
        </p:nvSpPr>
        <p:spPr>
          <a:xfrm rot="4151255">
            <a:off x="153347" y="-283561"/>
            <a:ext cx="5432871" cy="2168651"/>
          </a:xfrm>
          <a:prstGeom prst="triangle">
            <a:avLst>
              <a:gd name="adj" fmla="val 31608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D48F4D1-282F-4D10-BB9A-62453F5E6DF3}"/>
              </a:ext>
            </a:extLst>
          </p:cNvPr>
          <p:cNvSpPr/>
          <p:nvPr userDrawn="1"/>
        </p:nvSpPr>
        <p:spPr>
          <a:xfrm rot="7461736">
            <a:off x="-52888" y="2310520"/>
            <a:ext cx="3753631" cy="1498345"/>
          </a:xfrm>
          <a:prstGeom prst="triangle">
            <a:avLst>
              <a:gd name="adj" fmla="val 74989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B570D41-FA90-4C0D-B976-81C028507823}"/>
              </a:ext>
            </a:extLst>
          </p:cNvPr>
          <p:cNvSpPr/>
          <p:nvPr userDrawn="1"/>
        </p:nvSpPr>
        <p:spPr>
          <a:xfrm>
            <a:off x="5235364" y="2177427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4DCFC19-664C-4AA5-A734-38D50064DF57}"/>
              </a:ext>
            </a:extLst>
          </p:cNvPr>
          <p:cNvSpPr/>
          <p:nvPr userDrawn="1"/>
        </p:nvSpPr>
        <p:spPr>
          <a:xfrm>
            <a:off x="4126410" y="310306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703B495-E2A8-458B-9621-9183B2469797}"/>
              </a:ext>
            </a:extLst>
          </p:cNvPr>
          <p:cNvSpPr/>
          <p:nvPr userDrawn="1"/>
        </p:nvSpPr>
        <p:spPr>
          <a:xfrm>
            <a:off x="2631852" y="1387337"/>
            <a:ext cx="189169" cy="189169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7C6D14-16F6-4170-98BB-D9658970F89E}"/>
              </a:ext>
            </a:extLst>
          </p:cNvPr>
          <p:cNvSpPr/>
          <p:nvPr userDrawn="1"/>
        </p:nvSpPr>
        <p:spPr>
          <a:xfrm>
            <a:off x="6380662" y="493597"/>
            <a:ext cx="272374" cy="272374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7E67BF1-0E78-4633-8B42-CF68C6D99675}"/>
              </a:ext>
            </a:extLst>
          </p:cNvPr>
          <p:cNvSpPr/>
          <p:nvPr userDrawn="1"/>
        </p:nvSpPr>
        <p:spPr>
          <a:xfrm>
            <a:off x="5035947" y="902157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66C970-FB3E-408B-A454-1BFBC678F8FA}"/>
              </a:ext>
            </a:extLst>
          </p:cNvPr>
          <p:cNvSpPr/>
          <p:nvPr userDrawn="1"/>
        </p:nvSpPr>
        <p:spPr>
          <a:xfrm>
            <a:off x="8151937" y="1576506"/>
            <a:ext cx="136187" cy="13618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78F62A05-B3C7-4379-B091-0D0958BD802E}"/>
              </a:ext>
            </a:extLst>
          </p:cNvPr>
          <p:cNvSpPr/>
          <p:nvPr userDrawn="1"/>
        </p:nvSpPr>
        <p:spPr>
          <a:xfrm rot="19070509">
            <a:off x="-2963935" y="-1936576"/>
            <a:ext cx="5432871" cy="2168651"/>
          </a:xfrm>
          <a:prstGeom prst="triangle">
            <a:avLst/>
          </a:pr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9ABDECC-C5AB-423C-99E1-5B80C72D10B6}"/>
              </a:ext>
            </a:extLst>
          </p:cNvPr>
          <p:cNvSpPr/>
          <p:nvPr userDrawn="1"/>
        </p:nvSpPr>
        <p:spPr>
          <a:xfrm rot="20544922">
            <a:off x="-3330592" y="-1889935"/>
            <a:ext cx="5432871" cy="2168651"/>
          </a:xfrm>
          <a:prstGeom prst="triangl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C851D53-A888-4FF4-B8BA-A5BE6711849C}"/>
              </a:ext>
            </a:extLst>
          </p:cNvPr>
          <p:cNvSpPr/>
          <p:nvPr userDrawn="1"/>
        </p:nvSpPr>
        <p:spPr>
          <a:xfrm rot="17669547">
            <a:off x="4206564" y="-2348549"/>
            <a:ext cx="5432871" cy="2168651"/>
          </a:xfrm>
          <a:prstGeom prst="triangle">
            <a:avLst>
              <a:gd name="adj" fmla="val 55512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AEB4078-592A-46EA-96F3-0C6B01AC0E69}"/>
              </a:ext>
            </a:extLst>
          </p:cNvPr>
          <p:cNvSpPr/>
          <p:nvPr userDrawn="1"/>
        </p:nvSpPr>
        <p:spPr>
          <a:xfrm rot="18238328">
            <a:off x="6547216" y="-1464270"/>
            <a:ext cx="5464213" cy="1098054"/>
          </a:xfrm>
          <a:prstGeom prst="triangle">
            <a:avLst>
              <a:gd name="adj" fmla="val 40709"/>
            </a:avLst>
          </a:prstGeom>
          <a:gradFill>
            <a:gsLst>
              <a:gs pos="100000">
                <a:srgbClr val="ACBCDA">
                  <a:alpha val="50000"/>
                </a:srgbClr>
              </a:gs>
              <a:gs pos="37000">
                <a:srgbClr val="EBEFF8">
                  <a:alpha val="48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B1E74D-D097-42D2-970E-878CD1ED5D7A}"/>
              </a:ext>
            </a:extLst>
          </p:cNvPr>
          <p:cNvSpPr/>
          <p:nvPr userDrawn="1"/>
        </p:nvSpPr>
        <p:spPr>
          <a:xfrm>
            <a:off x="2690218" y="3621967"/>
            <a:ext cx="189169" cy="189169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523ADD9C-5D28-4B31-A393-84ECFA56386C}"/>
              </a:ext>
            </a:extLst>
          </p:cNvPr>
          <p:cNvSpPr/>
          <p:nvPr userDrawn="1"/>
        </p:nvSpPr>
        <p:spPr>
          <a:xfrm rot="20274252">
            <a:off x="3485383" y="-444460"/>
            <a:ext cx="4627116" cy="2200720"/>
          </a:xfrm>
          <a:prstGeom prst="triangle">
            <a:avLst>
              <a:gd name="adj" fmla="val 58783"/>
            </a:avLst>
          </a:pr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FA7B4F0-7D3D-4F15-9333-4BD64831A7AC}"/>
              </a:ext>
            </a:extLst>
          </p:cNvPr>
          <p:cNvSpPr/>
          <p:nvPr userDrawn="1"/>
        </p:nvSpPr>
        <p:spPr>
          <a:xfrm>
            <a:off x="561063" y="1176715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FE25778-AEB3-4ED4-AE72-9F20ED698822}"/>
              </a:ext>
            </a:extLst>
          </p:cNvPr>
          <p:cNvSpPr/>
          <p:nvPr userDrawn="1"/>
        </p:nvSpPr>
        <p:spPr>
          <a:xfrm>
            <a:off x="443916" y="2680187"/>
            <a:ext cx="259702" cy="259702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FBA3641-1FC6-4B85-80DA-919ADECBD2FC}"/>
              </a:ext>
            </a:extLst>
          </p:cNvPr>
          <p:cNvSpPr/>
          <p:nvPr userDrawn="1"/>
        </p:nvSpPr>
        <p:spPr>
          <a:xfrm>
            <a:off x="9193678" y="310305"/>
            <a:ext cx="183291" cy="18329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B4264-4E65-416F-BE10-71AD8E11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D270B-F183-4735-A3EB-94B9C95C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5AEE3-E145-4EA0-B716-2C5CC38A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046A57-B57A-4E82-9710-A65DC54ED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F721F-EA8A-4EAE-913F-6695D6A01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C76F52-3E80-413A-96C2-6C6A1F3A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CB1-11A8-488E-B488-218CFF3656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5B7A50-6A6E-471F-9DD8-453DF459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E2F8B-27D9-49AE-AEEB-0C45DE1B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F929-07D3-463E-8170-21A797C4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676C8-DE14-4DD5-9372-F0E039C9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B3B295-D9FD-4286-B6B4-06E7449E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CB1-11A8-488E-B488-218CFF3656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620ED5-DA67-4B0F-BA94-7EDFCC6C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81A715-76FF-41D2-9714-7C370C93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F929-07D3-463E-8170-21A797C4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057B0-0676-49D0-9ABF-22E4D017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CB1-11A8-488E-B488-218CFF3656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7799FF-30AA-45F8-9870-FA0FE76F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B43A8-2DEA-49B5-91AC-F24934FE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F929-07D3-463E-8170-21A797C4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02059-67B2-44D5-BAD9-E3AC8F25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909BD-251C-4203-A3DA-74C988C8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54DDF0-7DE6-4D8A-985D-CBDC1309E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D4E55-4ED3-4483-B642-B0369D9F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CB1-11A8-488E-B488-218CFF3656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59ABD-72E7-45B3-AA4F-F45C0296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C7C1C-D286-4DDF-B323-22FF14F9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F929-07D3-463E-8170-21A797C4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2DBC2-4AA9-4343-96E5-13C912BB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06FDC-740B-4C15-B0A9-F7BC4B16B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7FBB6-B90B-4411-940E-020C0655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D4B79-0CC2-4C94-9813-940273C6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CB1-11A8-488E-B488-218CFF3656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8F0987-3A69-4131-B2FA-D9B5F7D7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063F8-6186-4954-9F38-AF251580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F929-07D3-463E-8170-21A797C4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8F3D68-BC90-44AC-8043-43715C1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80996-8DEA-49CB-9A21-C708A1C4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43173-4E70-4816-9DC8-410DB714D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FCB1-11A8-488E-B488-218CFF3656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BE316-CFAD-4F3B-AFC0-F971AAB9F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0358A-A367-425B-96DA-06E756BA3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F929-07D3-463E-8170-21A797C49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CFA1AD57-1D3E-4C50-AC91-5501DADED7BF}"/>
              </a:ext>
            </a:extLst>
          </p:cNvPr>
          <p:cNvSpPr/>
          <p:nvPr/>
        </p:nvSpPr>
        <p:spPr>
          <a:xfrm rot="9038567">
            <a:off x="-2818911" y="2225125"/>
            <a:ext cx="7521619" cy="2408306"/>
          </a:xfrm>
          <a:prstGeom prst="triangle">
            <a:avLst>
              <a:gd name="adj" fmla="val 60647"/>
            </a:avLst>
          </a:prstGeom>
          <a:gradFill>
            <a:gsLst>
              <a:gs pos="100000">
                <a:srgbClr val="ACBCDA">
                  <a:alpha val="50000"/>
                </a:srgbClr>
              </a:gs>
              <a:gs pos="37000">
                <a:srgbClr val="EBEFF8">
                  <a:alpha val="48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79249191-FC5C-48EE-9FDA-3661C853A8E2}"/>
              </a:ext>
            </a:extLst>
          </p:cNvPr>
          <p:cNvSpPr/>
          <p:nvPr/>
        </p:nvSpPr>
        <p:spPr>
          <a:xfrm rot="17400028">
            <a:off x="2193013" y="777820"/>
            <a:ext cx="4746123" cy="1219034"/>
          </a:xfrm>
          <a:prstGeom prst="triangle">
            <a:avLst>
              <a:gd name="adj" fmla="val 26683"/>
            </a:avLst>
          </a:prstGeom>
          <a:gradFill flip="none" rotWithShape="1">
            <a:gsLst>
              <a:gs pos="100000">
                <a:srgbClr val="DDCDE8"/>
              </a:gs>
              <a:gs pos="51000">
                <a:srgbClr val="EBEFF8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5698BDEB-E8AB-4218-937F-09491A41A763}"/>
              </a:ext>
            </a:extLst>
          </p:cNvPr>
          <p:cNvSpPr/>
          <p:nvPr/>
        </p:nvSpPr>
        <p:spPr>
          <a:xfrm rot="20274252">
            <a:off x="-1581885" y="-288573"/>
            <a:ext cx="4627116" cy="2200720"/>
          </a:xfrm>
          <a:prstGeom prst="triangle">
            <a:avLst>
              <a:gd name="adj" fmla="val 58783"/>
            </a:avLst>
          </a:pr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F09B689-68A6-41CF-80DA-E14AA167992D}"/>
              </a:ext>
            </a:extLst>
          </p:cNvPr>
          <p:cNvSpPr/>
          <p:nvPr/>
        </p:nvSpPr>
        <p:spPr>
          <a:xfrm rot="4151255">
            <a:off x="153347" y="-283561"/>
            <a:ext cx="5432871" cy="2168651"/>
          </a:xfrm>
          <a:prstGeom prst="triangle">
            <a:avLst>
              <a:gd name="adj" fmla="val 31608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D6C7680-ABD8-4B27-9549-3D49380C1C40}"/>
              </a:ext>
            </a:extLst>
          </p:cNvPr>
          <p:cNvSpPr/>
          <p:nvPr/>
        </p:nvSpPr>
        <p:spPr>
          <a:xfrm rot="7461736">
            <a:off x="-52888" y="2310520"/>
            <a:ext cx="3753631" cy="1498345"/>
          </a:xfrm>
          <a:prstGeom prst="triangle">
            <a:avLst>
              <a:gd name="adj" fmla="val 74989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54E357F-A74D-4B8E-99AD-54A6544C580F}"/>
              </a:ext>
            </a:extLst>
          </p:cNvPr>
          <p:cNvSpPr/>
          <p:nvPr/>
        </p:nvSpPr>
        <p:spPr>
          <a:xfrm>
            <a:off x="5235364" y="2177427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B735D6D-F8C8-4952-AC2B-91764CD51CBE}"/>
              </a:ext>
            </a:extLst>
          </p:cNvPr>
          <p:cNvSpPr/>
          <p:nvPr/>
        </p:nvSpPr>
        <p:spPr>
          <a:xfrm>
            <a:off x="4126410" y="310306"/>
            <a:ext cx="139421" cy="13942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E44C843-2A0C-4485-8FB5-1F45F76A8BCB}"/>
              </a:ext>
            </a:extLst>
          </p:cNvPr>
          <p:cNvSpPr/>
          <p:nvPr/>
        </p:nvSpPr>
        <p:spPr>
          <a:xfrm>
            <a:off x="2631852" y="1387337"/>
            <a:ext cx="189169" cy="189169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E7EEE0A-1CD2-432D-9E81-094F933D74CE}"/>
              </a:ext>
            </a:extLst>
          </p:cNvPr>
          <p:cNvSpPr/>
          <p:nvPr/>
        </p:nvSpPr>
        <p:spPr>
          <a:xfrm>
            <a:off x="6380662" y="493597"/>
            <a:ext cx="272374" cy="272374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D94E64D-511B-4506-AE77-7577A8831EE0}"/>
              </a:ext>
            </a:extLst>
          </p:cNvPr>
          <p:cNvSpPr/>
          <p:nvPr/>
        </p:nvSpPr>
        <p:spPr>
          <a:xfrm>
            <a:off x="5035947" y="902157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E285334-BB48-472D-8288-F61C57E2443E}"/>
              </a:ext>
            </a:extLst>
          </p:cNvPr>
          <p:cNvSpPr/>
          <p:nvPr/>
        </p:nvSpPr>
        <p:spPr>
          <a:xfrm>
            <a:off x="8151937" y="1576506"/>
            <a:ext cx="136187" cy="13618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BE6F9C2-38BA-4A23-952B-5A501D501853}"/>
              </a:ext>
            </a:extLst>
          </p:cNvPr>
          <p:cNvSpPr/>
          <p:nvPr/>
        </p:nvSpPr>
        <p:spPr>
          <a:xfrm rot="19070509">
            <a:off x="-2963935" y="-1936576"/>
            <a:ext cx="5432871" cy="2168651"/>
          </a:xfrm>
          <a:prstGeom prst="triangle">
            <a:avLst/>
          </a:pr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261B8060-E885-4AA0-A066-3BCAB2B8D239}"/>
              </a:ext>
            </a:extLst>
          </p:cNvPr>
          <p:cNvSpPr/>
          <p:nvPr/>
        </p:nvSpPr>
        <p:spPr>
          <a:xfrm rot="20544922">
            <a:off x="-3330592" y="-1889935"/>
            <a:ext cx="5432871" cy="2168651"/>
          </a:xfrm>
          <a:prstGeom prst="triangl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68E29F3E-7804-4CA6-BAEB-AC433E9AFD01}"/>
              </a:ext>
            </a:extLst>
          </p:cNvPr>
          <p:cNvSpPr/>
          <p:nvPr/>
        </p:nvSpPr>
        <p:spPr>
          <a:xfrm rot="17669547">
            <a:off x="4206564" y="-2348549"/>
            <a:ext cx="5432871" cy="2168651"/>
          </a:xfrm>
          <a:prstGeom prst="triangle">
            <a:avLst>
              <a:gd name="adj" fmla="val 55512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AF0F0A60-7C5A-4BFB-B6C4-1ECC5CB3868C}"/>
              </a:ext>
            </a:extLst>
          </p:cNvPr>
          <p:cNvSpPr/>
          <p:nvPr/>
        </p:nvSpPr>
        <p:spPr>
          <a:xfrm rot="18238328">
            <a:off x="6547216" y="-1464270"/>
            <a:ext cx="5464213" cy="1098054"/>
          </a:xfrm>
          <a:prstGeom prst="triangle">
            <a:avLst>
              <a:gd name="adj" fmla="val 40709"/>
            </a:avLst>
          </a:prstGeom>
          <a:gradFill>
            <a:gsLst>
              <a:gs pos="100000">
                <a:srgbClr val="ACBCDA">
                  <a:alpha val="50000"/>
                </a:srgbClr>
              </a:gs>
              <a:gs pos="37000">
                <a:srgbClr val="EBEFF8">
                  <a:alpha val="48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85510E1-2505-4CBC-8F0B-B91827332CBA}"/>
              </a:ext>
            </a:extLst>
          </p:cNvPr>
          <p:cNvSpPr/>
          <p:nvPr/>
        </p:nvSpPr>
        <p:spPr>
          <a:xfrm>
            <a:off x="2690218" y="3621967"/>
            <a:ext cx="189169" cy="189169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641F3AD-6E0F-4847-90AC-656117578FC5}"/>
              </a:ext>
            </a:extLst>
          </p:cNvPr>
          <p:cNvSpPr/>
          <p:nvPr/>
        </p:nvSpPr>
        <p:spPr>
          <a:xfrm rot="20274252">
            <a:off x="3485383" y="-444460"/>
            <a:ext cx="4627116" cy="2200720"/>
          </a:xfrm>
          <a:prstGeom prst="triangle">
            <a:avLst>
              <a:gd name="adj" fmla="val 58783"/>
            </a:avLst>
          </a:pr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4C90A7A-B5A5-41EE-B071-D7DA6AA76216}"/>
              </a:ext>
            </a:extLst>
          </p:cNvPr>
          <p:cNvSpPr/>
          <p:nvPr/>
        </p:nvSpPr>
        <p:spPr>
          <a:xfrm>
            <a:off x="561063" y="1176715"/>
            <a:ext cx="235031" cy="23503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7BB8520-01C1-4ECE-8744-FB2E3C1ED0C4}"/>
              </a:ext>
            </a:extLst>
          </p:cNvPr>
          <p:cNvSpPr/>
          <p:nvPr/>
        </p:nvSpPr>
        <p:spPr>
          <a:xfrm>
            <a:off x="443916" y="2680187"/>
            <a:ext cx="259702" cy="259702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894C64-3D83-433E-B7F9-792F1BDC82C9}"/>
              </a:ext>
            </a:extLst>
          </p:cNvPr>
          <p:cNvSpPr/>
          <p:nvPr/>
        </p:nvSpPr>
        <p:spPr>
          <a:xfrm>
            <a:off x="9193678" y="310305"/>
            <a:ext cx="183291" cy="183291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1EFC68-2800-4778-BFE7-D3D1B2555DDF}"/>
              </a:ext>
            </a:extLst>
          </p:cNvPr>
          <p:cNvSpPr/>
          <p:nvPr/>
        </p:nvSpPr>
        <p:spPr>
          <a:xfrm>
            <a:off x="-167252" y="-497193"/>
            <a:ext cx="12725012" cy="85801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D39275-3AA7-49B5-9959-4248252B724C}"/>
              </a:ext>
            </a:extLst>
          </p:cNvPr>
          <p:cNvSpPr/>
          <p:nvPr/>
        </p:nvSpPr>
        <p:spPr>
          <a:xfrm>
            <a:off x="-784860" y="-262162"/>
            <a:ext cx="13761720" cy="858012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AFCED1B-5164-40A9-9BD4-AEFEE6EB2AB0}"/>
              </a:ext>
            </a:extLst>
          </p:cNvPr>
          <p:cNvGrpSpPr/>
          <p:nvPr/>
        </p:nvGrpSpPr>
        <p:grpSpPr>
          <a:xfrm>
            <a:off x="3657883" y="1462277"/>
            <a:ext cx="8610318" cy="944880"/>
            <a:chOff x="3657883" y="1447265"/>
            <a:chExt cx="8610318" cy="94488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3605A63-65CF-4087-80C7-79E7F26117D8}"/>
                </a:ext>
              </a:extLst>
            </p:cNvPr>
            <p:cNvSpPr/>
            <p:nvPr/>
          </p:nvSpPr>
          <p:spPr>
            <a:xfrm>
              <a:off x="3657883" y="1447265"/>
              <a:ext cx="8610318" cy="944880"/>
            </a:xfrm>
            <a:prstGeom prst="rect">
              <a:avLst/>
            </a:prstGeom>
            <a:solidFill>
              <a:srgbClr val="7030A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FE110A2-6FC2-44D8-9EF0-52BEE327AA90}"/>
                </a:ext>
              </a:extLst>
            </p:cNvPr>
            <p:cNvSpPr/>
            <p:nvPr/>
          </p:nvSpPr>
          <p:spPr>
            <a:xfrm>
              <a:off x="3880867" y="1627317"/>
              <a:ext cx="8164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NimbusRomNo9L-Medi"/>
                </a:rPr>
                <a:t>Character Region Awareness for Text Detection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FD3BE93-4458-4F9C-8F03-04B8BBD06E3C}"/>
              </a:ext>
            </a:extLst>
          </p:cNvPr>
          <p:cNvSpPr/>
          <p:nvPr/>
        </p:nvSpPr>
        <p:spPr>
          <a:xfrm>
            <a:off x="4541520" y="4290934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Youngmin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Dongyoon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Sangdoo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Yun, and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Hwalsuk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  <a:endParaRPr lang="en-US" altLang="zh-CN" sz="1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87525F-5EA5-4225-9876-AD2471813E20}"/>
              </a:ext>
            </a:extLst>
          </p:cNvPr>
          <p:cNvSpPr/>
          <p:nvPr/>
        </p:nvSpPr>
        <p:spPr>
          <a:xfrm>
            <a:off x="6974140" y="3411985"/>
            <a:ext cx="4806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altLang="zh-CN" sz="2800" b="1" dirty="0">
                <a:latin typeface="NimbusRomNo9L-Regu"/>
              </a:rPr>
              <a:t>Clova AI Research, NAVER Corp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92692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829E6B-740F-49F1-A2C0-CE67B001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18" y="1264732"/>
            <a:ext cx="9281964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2C8364-5F2C-4BA4-9F29-D90D48BC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008" y="1657196"/>
            <a:ext cx="4419983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3105C7-8F52-4578-8C94-B925BCD2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421" y="1984885"/>
            <a:ext cx="4115157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2CD059-E5AE-423B-BB94-AF09221C23CE}"/>
              </a:ext>
            </a:extLst>
          </p:cNvPr>
          <p:cNvSpPr/>
          <p:nvPr/>
        </p:nvSpPr>
        <p:spPr>
          <a:xfrm>
            <a:off x="-167252" y="-497193"/>
            <a:ext cx="12725012" cy="85801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1A9B79-DA6B-4498-8326-F00177780E3D}"/>
              </a:ext>
            </a:extLst>
          </p:cNvPr>
          <p:cNvSpPr/>
          <p:nvPr/>
        </p:nvSpPr>
        <p:spPr>
          <a:xfrm>
            <a:off x="-784860" y="-262162"/>
            <a:ext cx="13761720" cy="858012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F727FF-678E-4037-A311-07F6E22F5A7A}"/>
              </a:ext>
            </a:extLst>
          </p:cNvPr>
          <p:cNvGrpSpPr/>
          <p:nvPr/>
        </p:nvGrpSpPr>
        <p:grpSpPr>
          <a:xfrm>
            <a:off x="3007068" y="1840376"/>
            <a:ext cx="6177864" cy="3706466"/>
            <a:chOff x="3440223" y="2476390"/>
            <a:chExt cx="4793395" cy="287584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B4C577D-E422-4B12-A003-8110295F4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DE6F4">
                  <a:tint val="45000"/>
                  <a:satMod val="400000"/>
                </a:srgbClr>
              </a:duotone>
            </a:blip>
            <a:srcRect r="9827"/>
            <a:stretch/>
          </p:blipFill>
          <p:spPr>
            <a:xfrm>
              <a:off x="3816626" y="2476390"/>
              <a:ext cx="4040587" cy="73920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3BA07BE-7C69-4DF1-AB90-315FEBC08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DE6F4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415668" y="3559950"/>
              <a:ext cx="2842506" cy="83065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D55EFF8-65C7-432F-8EA3-D18B49290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DE6F4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440223" y="4734958"/>
              <a:ext cx="4793395" cy="617273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1C91E1-E0D5-4CBD-97BC-33712C82A6A5}"/>
              </a:ext>
            </a:extLst>
          </p:cNvPr>
          <p:cNvGrpSpPr/>
          <p:nvPr/>
        </p:nvGrpSpPr>
        <p:grpSpPr>
          <a:xfrm>
            <a:off x="289719" y="218263"/>
            <a:ext cx="2890521" cy="944880"/>
            <a:chOff x="9377679" y="1447265"/>
            <a:chExt cx="2890521" cy="9448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0F9924-7419-4F77-8B9C-5E5CC44F1552}"/>
                </a:ext>
              </a:extLst>
            </p:cNvPr>
            <p:cNvSpPr/>
            <p:nvPr/>
          </p:nvSpPr>
          <p:spPr>
            <a:xfrm>
              <a:off x="9377679" y="1447265"/>
              <a:ext cx="2890521" cy="944880"/>
            </a:xfrm>
            <a:prstGeom prst="rect">
              <a:avLst/>
            </a:prstGeom>
            <a:solidFill>
              <a:srgbClr val="7030A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447AD8-8737-4042-A38C-A59307AD78A2}"/>
                </a:ext>
              </a:extLst>
            </p:cNvPr>
            <p:cNvSpPr/>
            <p:nvPr/>
          </p:nvSpPr>
          <p:spPr>
            <a:xfrm>
              <a:off x="10474125" y="1719650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损失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05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342677F-49BD-44A5-9A70-128461517222}"/>
              </a:ext>
            </a:extLst>
          </p:cNvPr>
          <p:cNvGrpSpPr/>
          <p:nvPr/>
        </p:nvGrpSpPr>
        <p:grpSpPr>
          <a:xfrm>
            <a:off x="289719" y="218263"/>
            <a:ext cx="2890521" cy="944880"/>
            <a:chOff x="9377679" y="1447265"/>
            <a:chExt cx="2890521" cy="9448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39EF373-1D5E-440B-97FA-8048E8E2285F}"/>
                </a:ext>
              </a:extLst>
            </p:cNvPr>
            <p:cNvSpPr/>
            <p:nvPr/>
          </p:nvSpPr>
          <p:spPr>
            <a:xfrm>
              <a:off x="9377679" y="1447265"/>
              <a:ext cx="2890521" cy="944880"/>
            </a:xfrm>
            <a:prstGeom prst="rect">
              <a:avLst/>
            </a:prstGeom>
            <a:solidFill>
              <a:srgbClr val="7030A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3FCDCA-E4CF-4C93-A87A-C1C7B5B81C80}"/>
                </a:ext>
              </a:extLst>
            </p:cNvPr>
            <p:cNvSpPr/>
            <p:nvPr/>
          </p:nvSpPr>
          <p:spPr>
            <a:xfrm>
              <a:off x="10345885" y="171965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后处理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518826-8C5F-4930-A1FD-43F3ECC28A00}"/>
              </a:ext>
            </a:extLst>
          </p:cNvPr>
          <p:cNvGrpSpPr/>
          <p:nvPr/>
        </p:nvGrpSpPr>
        <p:grpSpPr>
          <a:xfrm>
            <a:off x="2385695" y="1978571"/>
            <a:ext cx="7420610" cy="2900857"/>
            <a:chOff x="2607310" y="1978571"/>
            <a:chExt cx="7420610" cy="29008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CAC1DCF-A02B-4942-947E-BC60EFEE1206}"/>
                </a:ext>
              </a:extLst>
            </p:cNvPr>
            <p:cNvSpPr/>
            <p:nvPr/>
          </p:nvSpPr>
          <p:spPr>
            <a:xfrm>
              <a:off x="2607310" y="1978571"/>
              <a:ext cx="7420610" cy="2900857"/>
            </a:xfrm>
            <a:prstGeom prst="rect">
              <a:avLst/>
            </a:prstGeom>
            <a:solidFill>
              <a:srgbClr val="9975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0316123-7124-40BB-B1B1-B579C516D69B}"/>
                    </a:ext>
                  </a:extLst>
                </p:cNvPr>
                <p:cNvSpPr/>
                <p:nvPr/>
              </p:nvSpPr>
              <p:spPr>
                <a:xfrm>
                  <a:off x="3110231" y="2255569"/>
                  <a:ext cx="6130514" cy="23083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zh-CN" alt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用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初始化包含原图的二值图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。如果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，则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M(p) 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=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1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zh-CN" alt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在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上进行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Connected Component Labeling (CCL)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</a:t>
                  </a:r>
                  <a:endPara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zh-CN" altLang="en-US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用每个区域的最小外接矩形来获得四边形输出</a:t>
                  </a:r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0316123-7124-40BB-B1B1-B579C516D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231" y="2255569"/>
                  <a:ext cx="6130514" cy="2308324"/>
                </a:xfrm>
                <a:prstGeom prst="rect">
                  <a:avLst/>
                </a:prstGeom>
                <a:blipFill>
                  <a:blip r:embed="rId2"/>
                  <a:stretch>
                    <a:fillRect l="-1392" t="-2902" r="-1988" b="-4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818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06AD96-3575-4AC5-87B4-D94E7B19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64" y="1596231"/>
            <a:ext cx="4526672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0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158DAE-EA73-45C4-8D8F-D5F3923B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87" y="1177095"/>
            <a:ext cx="9746825" cy="450381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A54146A-E8D2-43D5-B11D-EE55B70FDD4B}"/>
              </a:ext>
            </a:extLst>
          </p:cNvPr>
          <p:cNvGrpSpPr/>
          <p:nvPr/>
        </p:nvGrpSpPr>
        <p:grpSpPr>
          <a:xfrm>
            <a:off x="289719" y="218263"/>
            <a:ext cx="2890521" cy="944880"/>
            <a:chOff x="9377679" y="1447265"/>
            <a:chExt cx="2890521" cy="9448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1C680F-7D3E-4D29-A0C2-355081EF673F}"/>
                </a:ext>
              </a:extLst>
            </p:cNvPr>
            <p:cNvSpPr/>
            <p:nvPr/>
          </p:nvSpPr>
          <p:spPr>
            <a:xfrm>
              <a:off x="9377679" y="1447265"/>
              <a:ext cx="2890521" cy="944880"/>
            </a:xfrm>
            <a:prstGeom prst="rect">
              <a:avLst/>
            </a:prstGeom>
            <a:solidFill>
              <a:srgbClr val="7030A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28BFDE3-0430-4BF6-9466-8EC72CA5A8D2}"/>
                </a:ext>
              </a:extLst>
            </p:cNvPr>
            <p:cNvSpPr/>
            <p:nvPr/>
          </p:nvSpPr>
          <p:spPr>
            <a:xfrm>
              <a:off x="10217644" y="1719650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实验结果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58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2CD1D7-35A4-42C7-A65E-8D420770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61" y="2510710"/>
            <a:ext cx="4823878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3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3A42C0-B38F-4CFD-8BE3-CCB301F7653B}"/>
              </a:ext>
            </a:extLst>
          </p:cNvPr>
          <p:cNvSpPr/>
          <p:nvPr/>
        </p:nvSpPr>
        <p:spPr>
          <a:xfrm>
            <a:off x="-167252" y="-497193"/>
            <a:ext cx="12725012" cy="85801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057958-F0A8-4AF7-95CB-B209A045434D}"/>
              </a:ext>
            </a:extLst>
          </p:cNvPr>
          <p:cNvSpPr/>
          <p:nvPr/>
        </p:nvSpPr>
        <p:spPr>
          <a:xfrm>
            <a:off x="-784860" y="-262162"/>
            <a:ext cx="13761720" cy="858012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15B494-69D9-4A51-B2C5-CCDAAD1386B9}"/>
              </a:ext>
            </a:extLst>
          </p:cNvPr>
          <p:cNvGrpSpPr/>
          <p:nvPr/>
        </p:nvGrpSpPr>
        <p:grpSpPr>
          <a:xfrm rot="2700000">
            <a:off x="3637158" y="903107"/>
            <a:ext cx="5116191" cy="5051786"/>
            <a:chOff x="3728119" y="1208216"/>
            <a:chExt cx="5116191" cy="505178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4AE3413-5849-418D-9809-C898818A4121}"/>
                </a:ext>
              </a:extLst>
            </p:cNvPr>
            <p:cNvGrpSpPr/>
            <p:nvPr/>
          </p:nvGrpSpPr>
          <p:grpSpPr>
            <a:xfrm>
              <a:off x="5143608" y="1208216"/>
              <a:ext cx="2287929" cy="5051786"/>
              <a:chOff x="5143608" y="1208216"/>
              <a:chExt cx="2287929" cy="5051786"/>
            </a:xfrm>
          </p:grpSpPr>
          <p:sp>
            <p:nvSpPr>
              <p:cNvPr id="11" name="矩形: 剪去左右顶角 10">
                <a:extLst>
                  <a:ext uri="{FF2B5EF4-FFF2-40B4-BE49-F238E27FC236}">
                    <a16:creationId xmlns:a16="http://schemas.microsoft.com/office/drawing/2014/main" id="{7C56ACCD-F2E9-4A9D-BF28-61D38F4990DF}"/>
                  </a:ext>
                </a:extLst>
              </p:cNvPr>
              <p:cNvSpPr/>
              <p:nvPr/>
            </p:nvSpPr>
            <p:spPr>
              <a:xfrm>
                <a:off x="5143608" y="3792867"/>
                <a:ext cx="2287929" cy="2467135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A081C6">
                  <a:alpha val="7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矩形: 剪去左右顶角 11">
                <a:extLst>
                  <a:ext uri="{FF2B5EF4-FFF2-40B4-BE49-F238E27FC236}">
                    <a16:creationId xmlns:a16="http://schemas.microsoft.com/office/drawing/2014/main" id="{78CE77B7-4AD7-436B-B48E-0E410D05F86B}"/>
                  </a:ext>
                </a:extLst>
              </p:cNvPr>
              <p:cNvSpPr/>
              <p:nvPr/>
            </p:nvSpPr>
            <p:spPr>
              <a:xfrm rot="10800000">
                <a:off x="5143608" y="1208216"/>
                <a:ext cx="2287929" cy="2467135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A081C6">
                  <a:alpha val="7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矩形: 剪去左右顶角 7">
              <a:extLst>
                <a:ext uri="{FF2B5EF4-FFF2-40B4-BE49-F238E27FC236}">
                  <a16:creationId xmlns:a16="http://schemas.microsoft.com/office/drawing/2014/main" id="{F0B73FF6-092B-469F-A32D-24EA376C8A60}"/>
                </a:ext>
              </a:extLst>
            </p:cNvPr>
            <p:cNvSpPr/>
            <p:nvPr/>
          </p:nvSpPr>
          <p:spPr>
            <a:xfrm rot="5400000">
              <a:off x="3817722" y="2500542"/>
              <a:ext cx="2287929" cy="246713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A081C6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: 剪去左右顶角 8">
              <a:extLst>
                <a:ext uri="{FF2B5EF4-FFF2-40B4-BE49-F238E27FC236}">
                  <a16:creationId xmlns:a16="http://schemas.microsoft.com/office/drawing/2014/main" id="{F65924D7-8610-453F-8DB9-344500556FBA}"/>
                </a:ext>
              </a:extLst>
            </p:cNvPr>
            <p:cNvSpPr/>
            <p:nvPr/>
          </p:nvSpPr>
          <p:spPr>
            <a:xfrm rot="16200000">
              <a:off x="6466778" y="2500542"/>
              <a:ext cx="2287929" cy="246713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A081C6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B1FFE98-B12A-4F41-9780-24DC05B30849}"/>
                </a:ext>
              </a:extLst>
            </p:cNvPr>
            <p:cNvSpPr/>
            <p:nvPr/>
          </p:nvSpPr>
          <p:spPr>
            <a:xfrm>
              <a:off x="5295172" y="2754112"/>
              <a:ext cx="1971040" cy="1971040"/>
            </a:xfrm>
            <a:prstGeom prst="ellipse">
              <a:avLst/>
            </a:prstGeom>
            <a:solidFill>
              <a:srgbClr val="DDE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3EEFFEC-52F9-484F-AF10-B41EFB18022B}"/>
              </a:ext>
            </a:extLst>
          </p:cNvPr>
          <p:cNvSpPr/>
          <p:nvPr/>
        </p:nvSpPr>
        <p:spPr>
          <a:xfrm>
            <a:off x="9026184" y="2943393"/>
            <a:ext cx="212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Medi"/>
              </a:rPr>
              <a:t>Multi-language issue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3B66D7-D968-4339-B82E-8764B212067E}"/>
              </a:ext>
            </a:extLst>
          </p:cNvPr>
          <p:cNvSpPr/>
          <p:nvPr/>
        </p:nvSpPr>
        <p:spPr>
          <a:xfrm>
            <a:off x="9172698" y="3564093"/>
            <a:ext cx="18357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NimbusRomNo9L-Medi"/>
              </a:rPr>
              <a:t>Comparison with </a:t>
            </a:r>
          </a:p>
          <a:p>
            <a:pPr algn="ctr"/>
            <a:r>
              <a:rPr lang="en-US" altLang="zh-CN" dirty="0">
                <a:latin typeface="NimbusRomNo9L-Medi"/>
              </a:rPr>
              <a:t>End-to-end </a:t>
            </a:r>
          </a:p>
          <a:p>
            <a:pPr algn="ctr"/>
            <a:r>
              <a:rPr lang="en-US" altLang="zh-CN" dirty="0">
                <a:latin typeface="NimbusRomNo9L-Medi"/>
              </a:rPr>
              <a:t>methods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721AA8-50CE-4EE6-9AF9-807B0E99068D}"/>
              </a:ext>
            </a:extLst>
          </p:cNvPr>
          <p:cNvSpPr/>
          <p:nvPr/>
        </p:nvSpPr>
        <p:spPr>
          <a:xfrm>
            <a:off x="1012435" y="3564093"/>
            <a:ext cx="2169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Medi"/>
              </a:rPr>
              <a:t>Generalization ability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A727FB-283F-41FF-90A8-3C8B9FD215E8}"/>
              </a:ext>
            </a:extLst>
          </p:cNvPr>
          <p:cNvSpPr/>
          <p:nvPr/>
        </p:nvSpPr>
        <p:spPr>
          <a:xfrm>
            <a:off x="670548" y="2946287"/>
            <a:ext cx="289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Medi"/>
              </a:rPr>
              <a:t>Robustness to Scale Variance</a:t>
            </a:r>
            <a:endParaRPr 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8D29799-1273-47CA-B1C2-EF6712DE36BE}"/>
              </a:ext>
            </a:extLst>
          </p:cNvPr>
          <p:cNvCxnSpPr/>
          <p:nvPr/>
        </p:nvCxnSpPr>
        <p:spPr>
          <a:xfrm>
            <a:off x="555585" y="3431894"/>
            <a:ext cx="3045647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7E3DCFB-3F95-40DA-B745-C157AEB768B4}"/>
              </a:ext>
            </a:extLst>
          </p:cNvPr>
          <p:cNvCxnSpPr/>
          <p:nvPr/>
        </p:nvCxnSpPr>
        <p:spPr>
          <a:xfrm>
            <a:off x="8567753" y="3431894"/>
            <a:ext cx="3045647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AA90999-458D-4650-9763-214146A78C6E}"/>
              </a:ext>
            </a:extLst>
          </p:cNvPr>
          <p:cNvSpPr/>
          <p:nvPr/>
        </p:nvSpPr>
        <p:spPr>
          <a:xfrm>
            <a:off x="5736037" y="31673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NimbusRomNo9L-Medi"/>
              </a:rPr>
              <a:t>讨论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444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1B2591-5A20-4379-97F4-A67AE83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01" y="1531455"/>
            <a:ext cx="9441998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BE08FD-647D-42CA-A829-CE083853EE73}"/>
              </a:ext>
            </a:extLst>
          </p:cNvPr>
          <p:cNvSpPr/>
          <p:nvPr/>
        </p:nvSpPr>
        <p:spPr>
          <a:xfrm>
            <a:off x="-167252" y="-497193"/>
            <a:ext cx="12725012" cy="85801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D41FB6-38DE-44F7-9A8C-2DEC70C36A96}"/>
              </a:ext>
            </a:extLst>
          </p:cNvPr>
          <p:cNvSpPr/>
          <p:nvPr/>
        </p:nvSpPr>
        <p:spPr>
          <a:xfrm>
            <a:off x="-784860" y="-262162"/>
            <a:ext cx="13761720" cy="858012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5393A30-C10B-4E6C-B42E-A07E598BCB16}"/>
              </a:ext>
            </a:extLst>
          </p:cNvPr>
          <p:cNvGrpSpPr/>
          <p:nvPr/>
        </p:nvGrpSpPr>
        <p:grpSpPr>
          <a:xfrm>
            <a:off x="5803205" y="1381432"/>
            <a:ext cx="6569445" cy="4249136"/>
            <a:chOff x="7071263" y="1626560"/>
            <a:chExt cx="7018020" cy="45392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4CAA33D-2387-41EC-8A8C-D65ED990F39E}"/>
                </a:ext>
              </a:extLst>
            </p:cNvPr>
            <p:cNvSpPr/>
            <p:nvPr/>
          </p:nvSpPr>
          <p:spPr>
            <a:xfrm>
              <a:off x="7071263" y="1626560"/>
              <a:ext cx="7018020" cy="4539276"/>
            </a:xfrm>
            <a:prstGeom prst="rect">
              <a:avLst/>
            </a:prstGeom>
            <a:solidFill>
              <a:srgbClr val="9975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FE683-8D04-4838-85FF-37C84D6528A8}"/>
                </a:ext>
              </a:extLst>
            </p:cNvPr>
            <p:cNvSpPr/>
            <p:nvPr/>
          </p:nvSpPr>
          <p:spPr>
            <a:xfrm>
              <a:off x="7217948" y="2188038"/>
              <a:ext cx="6724651" cy="2860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Character Region Awareness for Text Detection CVPR2019</a:t>
              </a: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What is wrong with scene text recognition model comparisons? dataset and model analysis</a:t>
              </a:r>
            </a:p>
            <a:p>
              <a:r>
                <a:rPr lang="en-US" altLang="zh-CN" sz="24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arXiv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2019-4-3 </a:t>
              </a:r>
            </a:p>
            <a:p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030" name="Picture 6" descr="https://media.licdn.com/media-proxy/ext?w=700&amp;h=497&amp;f=n&amp;hash=aBulfkPZyf6xKHuvsG%2BwffCiVf8%3D&amp;ora=1%2CaFBCTXdkRmpGL2lvQUFBPQ%2CxAVta5g-0R6jnhwUxwsyrr6SuU6k7UQJS4fITWn8CnL_5YrCOSCwJ9jferK-pl0XcDMBlhszffCqRzHkFpe-NdCvKg">
            <a:extLst>
              <a:ext uri="{FF2B5EF4-FFF2-40B4-BE49-F238E27FC236}">
                <a16:creationId xmlns:a16="http://schemas.microsoft.com/office/drawing/2014/main" id="{D55B8F14-08EC-4EB6-87D1-B22A4099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432"/>
            <a:ext cx="5814251" cy="41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82D581A-CFCC-4631-932B-4DE4C7F76E17}"/>
              </a:ext>
            </a:extLst>
          </p:cNvPr>
          <p:cNvSpPr/>
          <p:nvPr/>
        </p:nvSpPr>
        <p:spPr>
          <a:xfrm>
            <a:off x="1165922" y="365769"/>
            <a:ext cx="33041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이활석  </a:t>
            </a:r>
            <a:r>
              <a:rPr lang="en-US" altLang="ko-KR" sz="2000" b="1" dirty="0" err="1"/>
              <a:t>Hwalsuk</a:t>
            </a:r>
            <a:r>
              <a:rPr lang="en-US" altLang="ko-KR" sz="2000" b="1" dirty="0"/>
              <a:t> Lee</a:t>
            </a:r>
          </a:p>
          <a:p>
            <a:r>
              <a:rPr lang="en-US" altLang="zh-CN" sz="2000" b="1" dirty="0"/>
              <a:t>NAVER Corp AI Researcher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369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3789DC9-8247-4DB2-87E8-653EF0385047}"/>
              </a:ext>
            </a:extLst>
          </p:cNvPr>
          <p:cNvGrpSpPr/>
          <p:nvPr/>
        </p:nvGrpSpPr>
        <p:grpSpPr>
          <a:xfrm>
            <a:off x="2868704" y="-1219200"/>
            <a:ext cx="7786300" cy="8765488"/>
            <a:chOff x="2868704" y="-1219200"/>
            <a:chExt cx="7786300" cy="876548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65C7EFD-DC31-4F50-BB2E-C61AB3A930DB}"/>
                </a:ext>
              </a:extLst>
            </p:cNvPr>
            <p:cNvGrpSpPr/>
            <p:nvPr/>
          </p:nvGrpSpPr>
          <p:grpSpPr>
            <a:xfrm>
              <a:off x="3252844" y="893906"/>
              <a:ext cx="7018020" cy="4539276"/>
              <a:chOff x="3252844" y="893906"/>
              <a:chExt cx="7018020" cy="453927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5939DF1-4E58-4CF3-878E-68A61F04FDED}"/>
                  </a:ext>
                </a:extLst>
              </p:cNvPr>
              <p:cNvSpPr/>
              <p:nvPr/>
            </p:nvSpPr>
            <p:spPr>
              <a:xfrm>
                <a:off x="3252844" y="893906"/>
                <a:ext cx="7018020" cy="4539276"/>
              </a:xfrm>
              <a:prstGeom prst="rect">
                <a:avLst/>
              </a:prstGeom>
              <a:solidFill>
                <a:srgbClr val="9975C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E31FA77-31A0-40C9-B89F-3E0FBAB85362}"/>
                  </a:ext>
                </a:extLst>
              </p:cNvPr>
              <p:cNvSpPr/>
              <p:nvPr/>
            </p:nvSpPr>
            <p:spPr>
              <a:xfrm>
                <a:off x="3755765" y="1455384"/>
                <a:ext cx="613051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本质上是一个分割</a:t>
                </a:r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seg-link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的区别：</a:t>
                </a:r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seg-link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的基础网络是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SSD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，本质上来说还是一个基于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proposal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的方法，那么他就会收到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proposal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数量以及网络感受野的限制，同时他还需要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NMS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这种后处理过程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pixel-link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的区别？</a:t>
                </a:r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pixel-link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作为分割上面的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seg-link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其实和本文有着很高的相似性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02DECBC-E79E-4132-8318-F1C5AB642BBB}"/>
                </a:ext>
              </a:extLst>
            </p:cNvPr>
            <p:cNvSpPr/>
            <p:nvPr/>
          </p:nvSpPr>
          <p:spPr>
            <a:xfrm>
              <a:off x="2868704" y="-1219200"/>
              <a:ext cx="384140" cy="6652382"/>
            </a:xfrm>
            <a:prstGeom prst="rect">
              <a:avLst/>
            </a:prstGeom>
            <a:solidFill>
              <a:srgbClr val="B19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C34FF5-436A-41A6-97CB-5031F2EF7D9A}"/>
                </a:ext>
              </a:extLst>
            </p:cNvPr>
            <p:cNvSpPr/>
            <p:nvPr/>
          </p:nvSpPr>
          <p:spPr>
            <a:xfrm>
              <a:off x="10270864" y="893906"/>
              <a:ext cx="384140" cy="6652382"/>
            </a:xfrm>
            <a:prstGeom prst="rect">
              <a:avLst/>
            </a:prstGeom>
            <a:solidFill>
              <a:srgbClr val="B19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0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DC981-8988-4335-B892-ED2D93F1A45E}"/>
              </a:ext>
            </a:extLst>
          </p:cNvPr>
          <p:cNvSpPr/>
          <p:nvPr/>
        </p:nvSpPr>
        <p:spPr>
          <a:xfrm>
            <a:off x="-167252" y="-497193"/>
            <a:ext cx="12725012" cy="85801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1FEC5B-297D-4680-AB06-7A0C853E5E1D}"/>
              </a:ext>
            </a:extLst>
          </p:cNvPr>
          <p:cNvSpPr/>
          <p:nvPr/>
        </p:nvSpPr>
        <p:spPr>
          <a:xfrm>
            <a:off x="-784860" y="-262162"/>
            <a:ext cx="13761720" cy="858012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F8DC03-FBE8-4AA4-A108-A088B6FB8FC2}"/>
              </a:ext>
            </a:extLst>
          </p:cNvPr>
          <p:cNvGrpSpPr/>
          <p:nvPr/>
        </p:nvGrpSpPr>
        <p:grpSpPr>
          <a:xfrm>
            <a:off x="3947442" y="2423160"/>
            <a:ext cx="6707562" cy="1005840"/>
            <a:chOff x="3657883" y="1386305"/>
            <a:chExt cx="6707562" cy="10058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7625B40-B851-4B29-ACEA-4D2EEA27FD46}"/>
                </a:ext>
              </a:extLst>
            </p:cNvPr>
            <p:cNvSpPr/>
            <p:nvPr/>
          </p:nvSpPr>
          <p:spPr>
            <a:xfrm>
              <a:off x="3657883" y="1386305"/>
              <a:ext cx="6707562" cy="1005840"/>
            </a:xfrm>
            <a:prstGeom prst="rect">
              <a:avLst/>
            </a:prstGeom>
            <a:solidFill>
              <a:srgbClr val="B19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70FDB1A-E6BF-4933-A7CF-C603A2D0ED18}"/>
                </a:ext>
              </a:extLst>
            </p:cNvPr>
            <p:cNvSpPr/>
            <p:nvPr/>
          </p:nvSpPr>
          <p:spPr>
            <a:xfrm>
              <a:off x="5511547" y="1627317"/>
              <a:ext cx="19405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NimbusRomNo9L-Medi"/>
                </a:rPr>
                <a:t>Thank You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49397FE2-A9E4-4CD1-A6AB-DDD068E7A57C}"/>
              </a:ext>
            </a:extLst>
          </p:cNvPr>
          <p:cNvSpPr/>
          <p:nvPr/>
        </p:nvSpPr>
        <p:spPr>
          <a:xfrm>
            <a:off x="10270864" y="-1437814"/>
            <a:ext cx="384140" cy="6652382"/>
          </a:xfrm>
          <a:prstGeom prst="rect">
            <a:avLst/>
          </a:prstGeom>
          <a:solidFill>
            <a:srgbClr val="B19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DBF8C8-A480-4393-98FE-207DAE4D237A}"/>
              </a:ext>
            </a:extLst>
          </p:cNvPr>
          <p:cNvSpPr/>
          <p:nvPr/>
        </p:nvSpPr>
        <p:spPr>
          <a:xfrm>
            <a:off x="4589525" y="2042160"/>
            <a:ext cx="457953" cy="7930649"/>
          </a:xfrm>
          <a:prstGeom prst="rect">
            <a:avLst/>
          </a:prstGeom>
          <a:solidFill>
            <a:srgbClr val="B19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1812E55-E57A-4A59-AE4A-FDBFECABA7FA}"/>
              </a:ext>
            </a:extLst>
          </p:cNvPr>
          <p:cNvSpPr/>
          <p:nvPr/>
        </p:nvSpPr>
        <p:spPr>
          <a:xfrm>
            <a:off x="10233989" y="2423160"/>
            <a:ext cx="6707562" cy="1005840"/>
          </a:xfrm>
          <a:prstGeom prst="rect">
            <a:avLst/>
          </a:prstGeom>
          <a:solidFill>
            <a:srgbClr val="B19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B883AA-1F33-4E04-91CF-8C7266B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0" y="2285901"/>
            <a:ext cx="483911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366E8D-B012-4C93-A528-579272775442}"/>
              </a:ext>
            </a:extLst>
          </p:cNvPr>
          <p:cNvSpPr/>
          <p:nvPr/>
        </p:nvSpPr>
        <p:spPr>
          <a:xfrm>
            <a:off x="-167252" y="-497193"/>
            <a:ext cx="12725012" cy="85801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8C62AF-9920-4563-AC7E-53CD57A0348D}"/>
              </a:ext>
            </a:extLst>
          </p:cNvPr>
          <p:cNvSpPr/>
          <p:nvPr/>
        </p:nvSpPr>
        <p:spPr>
          <a:xfrm>
            <a:off x="-784860" y="-262162"/>
            <a:ext cx="13761720" cy="858012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C6C9F56-FF0B-45D4-A02E-FA2DF9FF5052}"/>
              </a:ext>
            </a:extLst>
          </p:cNvPr>
          <p:cNvGrpSpPr/>
          <p:nvPr/>
        </p:nvGrpSpPr>
        <p:grpSpPr>
          <a:xfrm>
            <a:off x="3657883" y="1462277"/>
            <a:ext cx="8610318" cy="944880"/>
            <a:chOff x="3657883" y="1447265"/>
            <a:chExt cx="8610318" cy="9448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01D4168-7D3A-41A7-AB06-0228FAC4C1D7}"/>
                </a:ext>
              </a:extLst>
            </p:cNvPr>
            <p:cNvSpPr/>
            <p:nvPr/>
          </p:nvSpPr>
          <p:spPr>
            <a:xfrm>
              <a:off x="3657883" y="1447265"/>
              <a:ext cx="8610318" cy="944880"/>
            </a:xfrm>
            <a:prstGeom prst="rect">
              <a:avLst/>
            </a:prstGeom>
            <a:solidFill>
              <a:srgbClr val="7030A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2D3160-C97F-46D1-9C31-3188AF72BFA2}"/>
                </a:ext>
              </a:extLst>
            </p:cNvPr>
            <p:cNvSpPr/>
            <p:nvPr/>
          </p:nvSpPr>
          <p:spPr>
            <a:xfrm>
              <a:off x="3880867" y="1627317"/>
              <a:ext cx="8164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NimbusRomNo9L-Medi"/>
                </a:rPr>
                <a:t>Character Region Awareness for Text Detection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665211A3-6047-4D64-8AEB-618A35C5D640}"/>
              </a:ext>
            </a:extLst>
          </p:cNvPr>
          <p:cNvSpPr/>
          <p:nvPr/>
        </p:nvSpPr>
        <p:spPr>
          <a:xfrm>
            <a:off x="4541520" y="4290934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Youngmin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Dongyoon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Sangdoo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Yun, and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Hwalsuk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  <a:endParaRPr lang="en-US" altLang="zh-CN" sz="1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65866-BA2D-4038-A0E6-CACF76E2762F}"/>
              </a:ext>
            </a:extLst>
          </p:cNvPr>
          <p:cNvSpPr/>
          <p:nvPr/>
        </p:nvSpPr>
        <p:spPr>
          <a:xfrm>
            <a:off x="6974140" y="3411985"/>
            <a:ext cx="4806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altLang="zh-CN" sz="2800" b="1" dirty="0">
                <a:latin typeface="NimbusRomNo9L-Regu"/>
              </a:rPr>
              <a:t>Clova AI Research, NAVER Corp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46710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7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1AC4BF-3C13-409B-B902-F3CA5CE265A4}"/>
              </a:ext>
            </a:extLst>
          </p:cNvPr>
          <p:cNvSpPr/>
          <p:nvPr/>
        </p:nvSpPr>
        <p:spPr>
          <a:xfrm>
            <a:off x="-167252" y="-497193"/>
            <a:ext cx="12725012" cy="85801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D1FFB-0112-4DEB-844D-AB481165CD9A}"/>
              </a:ext>
            </a:extLst>
          </p:cNvPr>
          <p:cNvSpPr/>
          <p:nvPr/>
        </p:nvSpPr>
        <p:spPr>
          <a:xfrm>
            <a:off x="-784860" y="-262162"/>
            <a:ext cx="13761720" cy="858012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BE08FD-647D-42CA-A829-CE083853EE73}"/>
              </a:ext>
            </a:extLst>
          </p:cNvPr>
          <p:cNvSpPr/>
          <p:nvPr/>
        </p:nvSpPr>
        <p:spPr>
          <a:xfrm>
            <a:off x="-167252" y="-497193"/>
            <a:ext cx="12725012" cy="85801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D41FB6-38DE-44F7-9A8C-2DEC70C36A96}"/>
              </a:ext>
            </a:extLst>
          </p:cNvPr>
          <p:cNvSpPr/>
          <p:nvPr/>
        </p:nvSpPr>
        <p:spPr>
          <a:xfrm>
            <a:off x="-784860" y="-262162"/>
            <a:ext cx="13761720" cy="858012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F8D06E-5573-4D93-813A-6139311FE4DD}"/>
              </a:ext>
            </a:extLst>
          </p:cNvPr>
          <p:cNvSpPr/>
          <p:nvPr/>
        </p:nvSpPr>
        <p:spPr>
          <a:xfrm>
            <a:off x="982980" y="1797549"/>
            <a:ext cx="7018020" cy="4539276"/>
          </a:xfrm>
          <a:prstGeom prst="rect">
            <a:avLst/>
          </a:prstGeom>
          <a:solidFill>
            <a:srgbClr val="9975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5AA907D-951F-423B-B252-46B820EAFFE9}"/>
              </a:ext>
            </a:extLst>
          </p:cNvPr>
          <p:cNvSpPr/>
          <p:nvPr/>
        </p:nvSpPr>
        <p:spPr>
          <a:xfrm>
            <a:off x="163830" y="538038"/>
            <a:ext cx="1950720" cy="1950720"/>
          </a:xfrm>
          <a:prstGeom prst="ellipse">
            <a:avLst/>
          </a:prstGeom>
          <a:solidFill>
            <a:srgbClr val="99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动机</a:t>
            </a:r>
            <a:endParaRPr 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F5B54C-27B2-4CDD-B3F9-23797A12B563}"/>
              </a:ext>
            </a:extLst>
          </p:cNvPr>
          <p:cNvSpPr/>
          <p:nvPr/>
        </p:nvSpPr>
        <p:spPr>
          <a:xfrm>
            <a:off x="1485900" y="2359027"/>
            <a:ext cx="6724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常见方法：检测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word-level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bbox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形变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极端的长宽比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字符检测的优势：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自底向上的过程可以很好的解决上面的问题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字符检测的劣势：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如何连接字符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没有字符标注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2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0B75B6-5FA7-4A80-A327-3940A580A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092" y="2122132"/>
            <a:ext cx="7505816" cy="261373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2D305BC-E3D4-4A42-AA43-52FAFF767019}"/>
              </a:ext>
            </a:extLst>
          </p:cNvPr>
          <p:cNvGrpSpPr/>
          <p:nvPr/>
        </p:nvGrpSpPr>
        <p:grpSpPr>
          <a:xfrm>
            <a:off x="289719" y="218263"/>
            <a:ext cx="2890521" cy="944880"/>
            <a:chOff x="9377679" y="1447265"/>
            <a:chExt cx="2890521" cy="9448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A34C2F-023D-4D77-8449-956CC60B6A09}"/>
                </a:ext>
              </a:extLst>
            </p:cNvPr>
            <p:cNvSpPr/>
            <p:nvPr/>
          </p:nvSpPr>
          <p:spPr>
            <a:xfrm>
              <a:off x="9377679" y="1447265"/>
              <a:ext cx="2890521" cy="944880"/>
            </a:xfrm>
            <a:prstGeom prst="rect">
              <a:avLst/>
            </a:prstGeom>
            <a:solidFill>
              <a:srgbClr val="7030A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F3B5816-9221-4A6C-A886-14A9FD03981C}"/>
                </a:ext>
              </a:extLst>
            </p:cNvPr>
            <p:cNvSpPr/>
            <p:nvPr/>
          </p:nvSpPr>
          <p:spPr>
            <a:xfrm>
              <a:off x="9533062" y="1719650"/>
              <a:ext cx="24929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bg1"/>
                  </a:solidFill>
                </a:rPr>
                <a:t>如何解决上面的问题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59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85BAFD-3552-49FC-944C-AC93F13D5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6667" y1="6510" x2="41575" y2="21519"/>
                        <a14:foregroundMark x1="50366" y1="3255" x2="5311" y2="36347"/>
                        <a14:foregroundMark x1="98168" y1="3255" x2="52564" y2="36347"/>
                        <a14:foregroundMark x1="52198" y1="3255" x2="97985" y2="36528"/>
                        <a14:foregroundMark x1="54212" y1="29114" x2="52747" y2="31646"/>
                        <a14:foregroundMark x1="51099" y1="36890" x2="4396" y2="69620"/>
                        <a14:foregroundMark x1="50733" y1="70524" x2="4945" y2="93671"/>
                        <a14:foregroundMark x1="97985" y1="70705" x2="51648" y2="93852"/>
                        <a14:foregroundMark x1="51648" y1="71067" x2="97985" y2="94213"/>
                        <a14:foregroundMark x1="57326" y1="72514" x2="93590" y2="72514"/>
                        <a14:foregroundMark x1="54945" y1="92586" x2="92308" y2="90597"/>
                        <a14:foregroundMark x1="95604" y1="93671" x2="61722" y2="92043"/>
                        <a14:foregroundMark x1="57692" y1="79928" x2="66300" y2="93490"/>
                        <a14:foregroundMark x1="96886" y1="82459" x2="71978" y2="87342"/>
                        <a14:foregroundMark x1="97985" y1="88788" x2="97802" y2="74141"/>
                        <a14:foregroundMark x1="33883" y1="33092" x2="45788" y2="55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114" y="451166"/>
            <a:ext cx="5880281" cy="59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6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1137E3-7308-4B6B-A902-6786A0D4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572" y="273400"/>
            <a:ext cx="6092855" cy="63112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6E8321A-E318-4F36-B0B4-FDABDC386D06}"/>
              </a:ext>
            </a:extLst>
          </p:cNvPr>
          <p:cNvGrpSpPr/>
          <p:nvPr/>
        </p:nvGrpSpPr>
        <p:grpSpPr>
          <a:xfrm>
            <a:off x="289719" y="218263"/>
            <a:ext cx="2890521" cy="944880"/>
            <a:chOff x="9377679" y="1447265"/>
            <a:chExt cx="2890521" cy="94488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ED4C327-BB1C-4434-B3E1-560E19A334A5}"/>
                </a:ext>
              </a:extLst>
            </p:cNvPr>
            <p:cNvSpPr/>
            <p:nvPr/>
          </p:nvSpPr>
          <p:spPr>
            <a:xfrm>
              <a:off x="9377679" y="1447265"/>
              <a:ext cx="2890521" cy="944880"/>
            </a:xfrm>
            <a:prstGeom prst="rect">
              <a:avLst/>
            </a:prstGeom>
            <a:solidFill>
              <a:srgbClr val="7030A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F7B263-DDE3-422D-A034-13042B46DD98}"/>
                </a:ext>
              </a:extLst>
            </p:cNvPr>
            <p:cNvSpPr/>
            <p:nvPr/>
          </p:nvSpPr>
          <p:spPr>
            <a:xfrm>
              <a:off x="10217644" y="1719650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网络结构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96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6B2FEB-64C9-41C9-89F9-2EF5A038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89" y="1240817"/>
            <a:ext cx="8786621" cy="28272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5588A4-14DC-4C01-B0BD-BD0821AEC5F7}"/>
              </a:ext>
            </a:extLst>
          </p:cNvPr>
          <p:cNvSpPr/>
          <p:nvPr/>
        </p:nvSpPr>
        <p:spPr>
          <a:xfrm>
            <a:off x="1111621" y="4521313"/>
            <a:ext cx="9968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不直接标记每一个像素，而是使用高斯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heatmap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来代替，思想来源于姿态估计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9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939DF1-4E58-4CF3-878E-68A61F04FDED}"/>
              </a:ext>
            </a:extLst>
          </p:cNvPr>
          <p:cNvSpPr/>
          <p:nvPr/>
        </p:nvSpPr>
        <p:spPr>
          <a:xfrm>
            <a:off x="3252844" y="893906"/>
            <a:ext cx="7018020" cy="4539276"/>
          </a:xfrm>
          <a:prstGeom prst="rect">
            <a:avLst/>
          </a:prstGeom>
          <a:solidFill>
            <a:srgbClr val="9975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31FA77-31A0-40C9-B89F-3E0FBAB85362}"/>
              </a:ext>
            </a:extLst>
          </p:cNvPr>
          <p:cNvSpPr/>
          <p:nvPr/>
        </p:nvSpPr>
        <p:spPr>
          <a:xfrm>
            <a:off x="3755765" y="1455384"/>
            <a:ext cx="61305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本质上是一个分割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seg-link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的区别：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seg-link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的基础网络是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，本质上来说还是一个基于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proposal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的方法，那么他就会收到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proposal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数量以及网络感受野的限制，同时他还需要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NMS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这种后处理过程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pixel-link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的区别？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pixel-link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作为分割上面的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seg-link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其实和本文有着很高的相似性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0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6EA294-F55B-432A-A123-C0AD8A608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77" y="1455249"/>
            <a:ext cx="9754445" cy="394750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EB96FC8-BA62-40FA-B679-D0846CC2CF4D}"/>
              </a:ext>
            </a:extLst>
          </p:cNvPr>
          <p:cNvGrpSpPr/>
          <p:nvPr/>
        </p:nvGrpSpPr>
        <p:grpSpPr>
          <a:xfrm>
            <a:off x="289719" y="218263"/>
            <a:ext cx="2890521" cy="944880"/>
            <a:chOff x="9377679" y="1447265"/>
            <a:chExt cx="2890521" cy="9448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1E3924-5BF1-4AF1-8D50-A7FB20AC1B08}"/>
                </a:ext>
              </a:extLst>
            </p:cNvPr>
            <p:cNvSpPr/>
            <p:nvPr/>
          </p:nvSpPr>
          <p:spPr>
            <a:xfrm>
              <a:off x="9377679" y="1447265"/>
              <a:ext cx="2890521" cy="944880"/>
            </a:xfrm>
            <a:prstGeom prst="rect">
              <a:avLst/>
            </a:prstGeom>
            <a:solidFill>
              <a:srgbClr val="7030A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437AC4-E986-455B-A7A9-DE7E9FF52A78}"/>
                </a:ext>
              </a:extLst>
            </p:cNvPr>
            <p:cNvSpPr/>
            <p:nvPr/>
          </p:nvSpPr>
          <p:spPr>
            <a:xfrm>
              <a:off x="9727126" y="1719650"/>
              <a:ext cx="2191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网络流程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&amp;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弱监督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75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525</Words>
  <Application>Microsoft Office PowerPoint</Application>
  <PresentationFormat>宽屏</PresentationFormat>
  <Paragraphs>69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NimbusRomNo9L-Medi</vt:lpstr>
      <vt:lpstr>NimbusRomNo9L-Regu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yd c</dc:creator>
  <cp:lastModifiedBy>yd c</cp:lastModifiedBy>
  <cp:revision>65</cp:revision>
  <dcterms:created xsi:type="dcterms:W3CDTF">2019-04-07T04:57:15Z</dcterms:created>
  <dcterms:modified xsi:type="dcterms:W3CDTF">2019-04-07T11:44:00Z</dcterms:modified>
</cp:coreProperties>
</file>