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9"/>
  </p:handoutMasterIdLst>
  <p:sldIdLst>
    <p:sldId id="257" r:id="rId3"/>
    <p:sldId id="258" r:id="rId5"/>
    <p:sldId id="286" r:id="rId6"/>
    <p:sldId id="287" r:id="rId7"/>
    <p:sldId id="288" r:id="rId8"/>
    <p:sldId id="427" r:id="rId9"/>
    <p:sldId id="289" r:id="rId10"/>
    <p:sldId id="292" r:id="rId11"/>
    <p:sldId id="259" r:id="rId12"/>
    <p:sldId id="260" r:id="rId13"/>
    <p:sldId id="261" r:id="rId14"/>
    <p:sldId id="328" r:id="rId15"/>
    <p:sldId id="263" r:id="rId16"/>
    <p:sldId id="291" r:id="rId17"/>
    <p:sldId id="329" r:id="rId18"/>
    <p:sldId id="295" r:id="rId19"/>
    <p:sldId id="330" r:id="rId20"/>
    <p:sldId id="331" r:id="rId21"/>
    <p:sldId id="335" r:id="rId22"/>
    <p:sldId id="336" r:id="rId23"/>
    <p:sldId id="378" r:id="rId24"/>
    <p:sldId id="343" r:id="rId25"/>
    <p:sldId id="338" r:id="rId26"/>
    <p:sldId id="337" r:id="rId27"/>
    <p:sldId id="332" r:id="rId28"/>
    <p:sldId id="340" r:id="rId29"/>
    <p:sldId id="339" r:id="rId30"/>
    <p:sldId id="341" r:id="rId31"/>
    <p:sldId id="342" r:id="rId32"/>
    <p:sldId id="344" r:id="rId33"/>
    <p:sldId id="345" r:id="rId34"/>
    <p:sldId id="346" r:id="rId35"/>
    <p:sldId id="290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2.xml"/><Relationship Id="rId2" Type="http://schemas.openxmlformats.org/officeDocument/2006/relationships/image" Target="../media/image24.jpe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75" y="265523"/>
            <a:ext cx="9797143" cy="684825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TextBox 71"/>
          <p:cNvSpPr txBox="1"/>
          <p:nvPr/>
        </p:nvSpPr>
        <p:spPr>
          <a:xfrm>
            <a:off x="3763804" y="2467868"/>
            <a:ext cx="4664041" cy="140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265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大数据技术分享</a:t>
            </a:r>
            <a:r>
              <a:rPr lang="en-US" altLang="zh-CN" sz="4265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	</a:t>
            </a:r>
            <a:r>
              <a:rPr lang="en-US" altLang="zh-CN" sz="1865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--</a:t>
            </a:r>
            <a:r>
              <a:rPr lang="zh-CN" altLang="en-US" sz="1865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（万方分析）</a:t>
            </a:r>
            <a:endParaRPr lang="zh-CN" altLang="en-US" sz="1865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98500"/>
            <a:ext cx="876300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cxnSp>
        <p:nvCxnSpPr>
          <p:cNvPr id="4" name="Straight Connector 2"/>
          <p:cNvCxnSpPr/>
          <p:nvPr/>
        </p:nvCxnSpPr>
        <p:spPr>
          <a:xfrm>
            <a:off x="219397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375800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533668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690070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>
            <a:stCxn id="3" idx="2"/>
          </p:cNvCxnSpPr>
          <p:nvPr/>
        </p:nvCxnSpPr>
        <p:spPr>
          <a:xfrm flipH="1">
            <a:off x="10133753" y="5231553"/>
            <a:ext cx="12954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"/>
          <p:cNvCxnSpPr/>
          <p:nvPr/>
        </p:nvCxnSpPr>
        <p:spPr>
          <a:xfrm rot="10800000">
            <a:off x="847916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915229" y="5231727"/>
            <a:ext cx="1188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241053" y="4008087"/>
            <a:ext cx="1837621" cy="779271"/>
            <a:chOff x="930790" y="3006065"/>
            <a:chExt cx="1378216" cy="584453"/>
          </a:xfrm>
        </p:grpSpPr>
        <p:sp>
          <p:nvSpPr>
            <p:cNvPr id="11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US" altLang="zh-CN" sz="1865" dirty="0"/>
                <a:t>Scanla</a:t>
              </a:r>
              <a:endParaRPr lang="en-US" altLang="zh-CN" sz="1865" dirty="0"/>
            </a:p>
          </p:txBody>
        </p:sp>
        <p:sp>
          <p:nvSpPr>
            <p:cNvPr id="12" name="ïṧľíḋe"/>
            <p:cNvSpPr txBox="1"/>
            <p:nvPr/>
          </p:nvSpPr>
          <p:spPr>
            <a:xfrm>
              <a:off x="930790" y="3175019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9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Scala是一门多范式的编程语言，一种类似java的编程语言，设计初衷是实现可伸缩的语言 、并集成面向对象编程和函数式编程的各种特性</a:t>
              </a:r>
              <a:endParaRPr lang="zh-CN" altLang="en-US" sz="800" dirty="0"/>
            </a:p>
          </p:txBody>
        </p:sp>
      </p:grpSp>
      <p:sp>
        <p:nvSpPr>
          <p:cNvPr id="13" name="ïšľíḑê"/>
          <p:cNvSpPr txBox="1"/>
          <p:nvPr/>
        </p:nvSpPr>
        <p:spPr>
          <a:xfrm>
            <a:off x="9749584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日志收集</a:t>
            </a:r>
            <a:endParaRPr lang="zh-CN" altLang="id-ID" sz="1600" b="1" dirty="0"/>
          </a:p>
        </p:txBody>
      </p:sp>
      <p:sp>
        <p:nvSpPr>
          <p:cNvPr id="14" name="íṧḷíḑè"/>
          <p:cNvSpPr txBox="1"/>
          <p:nvPr/>
        </p:nvSpPr>
        <p:spPr>
          <a:xfrm>
            <a:off x="8166933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数据存储</a:t>
            </a:r>
            <a:endParaRPr lang="zh-CN" altLang="id-ID" sz="1600" b="1" dirty="0"/>
          </a:p>
        </p:txBody>
      </p:sp>
      <p:sp>
        <p:nvSpPr>
          <p:cNvPr id="15" name="ïsḻiḓe"/>
          <p:cNvSpPr txBox="1"/>
          <p:nvPr/>
        </p:nvSpPr>
        <p:spPr>
          <a:xfrm>
            <a:off x="6612956" y="5320940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消息数据处理</a:t>
            </a:r>
            <a:endParaRPr lang="zh-CN" altLang="id-ID" sz="1600" b="1" dirty="0"/>
          </a:p>
        </p:txBody>
      </p:sp>
      <p:sp>
        <p:nvSpPr>
          <p:cNvPr id="16" name="íşḷïḍé"/>
          <p:cNvSpPr txBox="1"/>
          <p:nvPr/>
        </p:nvSpPr>
        <p:spPr>
          <a:xfrm>
            <a:off x="5049356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数据结构化处理</a:t>
            </a:r>
            <a:endParaRPr lang="zh-CN" altLang="id-ID" sz="1600" b="1" dirty="0"/>
          </a:p>
        </p:txBody>
      </p:sp>
      <p:sp>
        <p:nvSpPr>
          <p:cNvPr id="17" name="îšḷiḍê"/>
          <p:cNvSpPr txBox="1"/>
          <p:nvPr/>
        </p:nvSpPr>
        <p:spPr>
          <a:xfrm>
            <a:off x="3029369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分布式处理数据与数据存储</a:t>
            </a:r>
            <a:endParaRPr lang="zh-CN" altLang="id-ID" sz="1600" b="1" dirty="0"/>
          </a:p>
        </p:txBody>
      </p:sp>
      <p:sp>
        <p:nvSpPr>
          <p:cNvPr id="18" name="iš1iḍè"/>
          <p:cNvSpPr txBox="1"/>
          <p:nvPr/>
        </p:nvSpPr>
        <p:spPr>
          <a:xfrm>
            <a:off x="1886392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lstStyle/>
          <a:p>
            <a:r>
              <a:rPr lang="zh-CN" altLang="id-ID" sz="1600" b="1" dirty="0"/>
              <a:t>基础编程语言</a:t>
            </a:r>
            <a:endParaRPr lang="zh-CN" altLang="id-ID" sz="1600" b="1" dirty="0"/>
          </a:p>
        </p:txBody>
      </p:sp>
      <p:grpSp>
        <p:nvGrpSpPr>
          <p:cNvPr id="92" name="组合 91"/>
          <p:cNvGrpSpPr/>
          <p:nvPr/>
        </p:nvGrpSpPr>
        <p:grpSpPr>
          <a:xfrm>
            <a:off x="2105864" y="5177727"/>
            <a:ext cx="7952757" cy="108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59864" y="3513349"/>
            <a:ext cx="0" cy="1603703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895475" y="2928252"/>
            <a:ext cx="540000" cy="540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6" name="ïsḻiḍê"/>
            <p:cNvSpPr/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811252" y="2771361"/>
            <a:ext cx="1837621" cy="779271"/>
            <a:chOff x="2108439" y="1956356"/>
            <a:chExt cx="1378216" cy="584453"/>
          </a:xfrm>
        </p:grpSpPr>
        <p:sp>
          <p:nvSpPr>
            <p:cNvPr id="28" name="ïṧḷïḑè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US" altLang="zh-CN" sz="1865" dirty="0"/>
                <a:t>Hadoop</a:t>
              </a:r>
              <a:endParaRPr lang="en-US" altLang="zh-CN" sz="1865" dirty="0"/>
            </a:p>
          </p:txBody>
        </p:sp>
        <p:sp>
          <p:nvSpPr>
            <p:cNvPr id="29" name="ïṧḷîde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6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是一个由Apache基金会所开发的分布式系统基础架构。</a:t>
              </a:r>
              <a:endParaRPr lang="zh-CN" altLang="en-US" sz="800" dirty="0"/>
            </a:p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用户可以在不了解分布式底层细节的情况下，开发分布式程序。充分利用集群的威力进行高速运算和存储。</a:t>
              </a:r>
              <a:endParaRPr lang="zh-CN" altLang="en-US" sz="8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20124" y="2217949"/>
            <a:ext cx="9939" cy="2909228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5025549" y="2970767"/>
            <a:ext cx="540000" cy="540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/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8" name="îŝḷîďé"/>
              <p:cNvSpPr/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9" name="îSḷîďè"/>
              <p:cNvSpPr/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0" name="ïṩlíḓê"/>
              <p:cNvSpPr/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1" name="îS1íďé"/>
              <p:cNvSpPr/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2" name="îšḻïdè"/>
              <p:cNvSpPr/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3" name="ïṡlïdê"/>
              <p:cNvSpPr/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4" name="ísḻiďe"/>
              <p:cNvSpPr/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4385308" y="4056015"/>
            <a:ext cx="1837621" cy="779271"/>
            <a:chOff x="3288981" y="2919846"/>
            <a:chExt cx="1378216" cy="584453"/>
          </a:xfrm>
        </p:grpSpPr>
        <p:sp>
          <p:nvSpPr>
            <p:cNvPr id="33" name="îsḷïdé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865" dirty="0"/>
                <a:t>Hive</a:t>
              </a:r>
              <a:endParaRPr lang="zh-CN" altLang="en-US" sz="1865" dirty="0"/>
            </a:p>
            <a:p>
              <a:pPr algn="ctr"/>
              <a:endParaRPr lang="zh-CN" altLang="en-US" sz="1865" dirty="0"/>
            </a:p>
          </p:txBody>
        </p:sp>
        <p:sp>
          <p:nvSpPr>
            <p:cNvPr id="34" name="ïṥľidè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9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hive是基于Hadoop的一个数据仓库工具，可以将结构化的数据文件映射为一张数据库表，并提供简单的sql查询功能，可以将sql语句转换为MapReduce任务进行运行。</a:t>
              </a:r>
              <a:endParaRPr lang="zh-CN" altLang="en-US" sz="800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304117" y="3551884"/>
            <a:ext cx="0" cy="1580069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5945568" y="2949041"/>
            <a:ext cx="1837621" cy="779271"/>
            <a:chOff x="4459176" y="2089616"/>
            <a:chExt cx="1378216" cy="584453"/>
          </a:xfrm>
        </p:grpSpPr>
        <p:sp>
          <p:nvSpPr>
            <p:cNvPr id="37" name="ïśḷide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US" altLang="zh-CN" sz="1865" dirty="0"/>
                <a:t>Kafka</a:t>
              </a:r>
              <a:endParaRPr lang="en-US" altLang="zh-CN" sz="1865" dirty="0"/>
            </a:p>
          </p:txBody>
        </p:sp>
        <p:sp>
          <p:nvSpPr>
            <p:cNvPr id="38" name="îṧḻíḓé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8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Kafka是由Apache软件基金会开发的一个开源流处理平台，由Scala和Java编写。Kafka是一种高吞吐量的分布式发布订阅消息系统，它可以处理消费者规模的网站中的所有动作流数据。</a:t>
              </a:r>
              <a:endParaRPr lang="zh-CN" altLang="en-US" sz="800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64377" y="2395631"/>
            <a:ext cx="0" cy="2729228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450535" y="1689609"/>
            <a:ext cx="540000" cy="540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64" name="ïṡ1iďê"/>
            <p:cNvSpPr/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42" name="ïṥḻídé"/>
          <p:cNvGrpSpPr/>
          <p:nvPr/>
        </p:nvGrpSpPr>
        <p:grpSpPr>
          <a:xfrm>
            <a:off x="9707571" y="1627653"/>
            <a:ext cx="540000" cy="540000"/>
            <a:chOff x="6594378" y="2177931"/>
            <a:chExt cx="540000" cy="540000"/>
          </a:xfrm>
        </p:grpSpPr>
        <p:sp>
          <p:nvSpPr>
            <p:cNvPr id="59" name="ïŝḷídé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60" name="íšḷíḍè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61" name="ïṥlïďê"/>
              <p:cNvSpPr/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2" name="iṡ1ïḑe"/>
              <p:cNvSpPr/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7503928" y="4032861"/>
            <a:ext cx="1837621" cy="779271"/>
            <a:chOff x="5627946" y="2902481"/>
            <a:chExt cx="1378216" cy="584453"/>
          </a:xfrm>
        </p:grpSpPr>
        <p:sp>
          <p:nvSpPr>
            <p:cNvPr id="43" name="isľíḓê"/>
            <p:cNvSpPr txBox="1"/>
            <p:nvPr/>
          </p:nvSpPr>
          <p:spPr>
            <a:xfrm>
              <a:off x="5843850" y="2902481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US" altLang="zh-CN" sz="1865" dirty="0"/>
                <a:t>HBase</a:t>
              </a:r>
              <a:endParaRPr lang="en-US" altLang="zh-CN" sz="1865" dirty="0"/>
            </a:p>
            <a:p>
              <a:pPr algn="ctr"/>
              <a:endParaRPr lang="en-US" altLang="zh-CN" sz="1865" dirty="0"/>
            </a:p>
          </p:txBody>
        </p:sp>
        <p:sp>
          <p:nvSpPr>
            <p:cNvPr id="44" name="íṣļïḋé"/>
            <p:cNvSpPr txBox="1"/>
            <p:nvPr/>
          </p:nvSpPr>
          <p:spPr>
            <a:xfrm>
              <a:off x="5627946" y="3071435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9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HBase是一个分布式的、面向列的开源数据库，该技术来源于 Fay Chang 所撰写的Google论文“Bigtable：一个结构化数据的分布式存储系统”。</a:t>
              </a:r>
              <a:endParaRPr lang="zh-CN" altLang="en-US" sz="800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422737" y="3488975"/>
            <a:ext cx="0" cy="1639703"/>
            <a:chOff x="6317053" y="2616731"/>
            <a:chExt cx="0" cy="1229777"/>
          </a:xfrm>
        </p:grpSpPr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9083887" y="2756747"/>
            <a:ext cx="1837267" cy="892387"/>
            <a:chOff x="6813049" y="1945529"/>
            <a:chExt cx="1378216" cy="584453"/>
          </a:xfrm>
        </p:grpSpPr>
        <p:sp>
          <p:nvSpPr>
            <p:cNvPr id="47" name="íšľïḋè"/>
            <p:cNvSpPr txBox="1"/>
            <p:nvPr/>
          </p:nvSpPr>
          <p:spPr>
            <a:xfrm>
              <a:off x="7028954" y="1945529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7500"/>
            </a:bodyPr>
            <a:lstStyle/>
            <a:p>
              <a:pPr algn="ctr"/>
              <a:r>
                <a:rPr lang="en-US" altLang="zh-CN" sz="1865" dirty="0"/>
                <a:t>Flume</a:t>
              </a:r>
              <a:endParaRPr lang="en-US" altLang="zh-CN" sz="1865" dirty="0"/>
            </a:p>
          </p:txBody>
        </p:sp>
        <p:sp>
          <p:nvSpPr>
            <p:cNvPr id="48" name="íśḷíḑe"/>
            <p:cNvSpPr txBox="1"/>
            <p:nvPr/>
          </p:nvSpPr>
          <p:spPr>
            <a:xfrm>
              <a:off x="6813049" y="2114483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6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Flume是Cloudera提供的一个高可用的，高可靠的，分布式的海量日志采集、聚合和传输的系统，Flume支持在日志系统中定制各类数据发送方，用于收集数据；同时，Flume提供对数据进行简单处理，并写到各种数据接受方（可定制）的能力。</a:t>
              </a:r>
              <a:endParaRPr lang="zh-CN" altLang="en-US" sz="800" dirty="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002876" y="2203513"/>
            <a:ext cx="0" cy="2928000"/>
            <a:chOff x="7502157" y="1652635"/>
            <a:chExt cx="0" cy="2181921"/>
          </a:xfrm>
        </p:grpSpPr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i$ļïde"/>
          <p:cNvGrpSpPr/>
          <p:nvPr/>
        </p:nvGrpSpPr>
        <p:grpSpPr>
          <a:xfrm>
            <a:off x="8158348" y="2903877"/>
            <a:ext cx="540000" cy="540000"/>
            <a:chOff x="8158349" y="3271275"/>
            <a:chExt cx="540000" cy="540000"/>
          </a:xfrm>
        </p:grpSpPr>
        <p:sp>
          <p:nvSpPr>
            <p:cNvPr id="55" name="iṡlídé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56" name="ïSļiḓe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57" name="îsḷïďê"/>
              <p:cNvSpPr/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8" name="íṣ1îďè"/>
              <p:cNvSpPr/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52" name="iṧḷîḍé"/>
          <p:cNvGrpSpPr/>
          <p:nvPr/>
        </p:nvGrpSpPr>
        <p:grpSpPr>
          <a:xfrm>
            <a:off x="6593436" y="1799565"/>
            <a:ext cx="540000" cy="540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4" name="íś1îḍè"/>
            <p:cNvSpPr/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79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íšḷîḑè"/>
          <p:cNvSpPr/>
          <p:nvPr/>
        </p:nvSpPr>
        <p:spPr>
          <a:xfrm rot="10800000">
            <a:off x="11321375" y="5177727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2400"/>
          </a:p>
        </p:txBody>
      </p:sp>
      <p:cxnSp>
        <p:nvCxnSpPr>
          <p:cNvPr id="77" name="Straight Connector 6"/>
          <p:cNvCxnSpPr/>
          <p:nvPr/>
        </p:nvCxnSpPr>
        <p:spPr>
          <a:xfrm flipH="1">
            <a:off x="11430000" y="5231553"/>
            <a:ext cx="287867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1376169" y="2183193"/>
            <a:ext cx="0" cy="2928000"/>
            <a:chOff x="7502157" y="1652635"/>
            <a:chExt cx="0" cy="2181921"/>
          </a:xfrm>
        </p:grpSpPr>
        <p:cxnSp>
          <p:nvCxnSpPr>
            <p:cNvPr id="94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ïşḻîḋê"/>
          <p:cNvSpPr/>
          <p:nvPr/>
        </p:nvSpPr>
        <p:spPr bwMode="auto">
          <a:xfrm>
            <a:off x="10920780" y="2602793"/>
            <a:ext cx="910436" cy="905063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</a:ln>
          <a:effectLst/>
        </p:spPr>
        <p:txBody>
          <a:bodyPr wrap="none" anchor="ctr">
            <a:normAutofit/>
          </a:bodyPr>
          <a:p>
            <a:pPr algn="ctr"/>
            <a:r>
              <a:rPr lang="zh-CN" altLang="en-US" sz="133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更多</a:t>
            </a:r>
            <a:r>
              <a:rPr lang="en-US" altLang="zh-CN" sz="133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......</a:t>
            </a:r>
            <a:endParaRPr lang="en-US" altLang="zh-CN" sz="133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7" name="íšḷîḑè"/>
          <p:cNvSpPr/>
          <p:nvPr/>
        </p:nvSpPr>
        <p:spPr>
          <a:xfrm rot="10800000">
            <a:off x="11320528" y="2116180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7" name="图片 7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cxnSp>
        <p:nvCxnSpPr>
          <p:cNvPr id="4" name="Straight Connector 2"/>
          <p:cNvCxnSpPr/>
          <p:nvPr/>
        </p:nvCxnSpPr>
        <p:spPr>
          <a:xfrm>
            <a:off x="219397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"/>
          <p:cNvCxnSpPr/>
          <p:nvPr/>
        </p:nvCxnSpPr>
        <p:spPr>
          <a:xfrm>
            <a:off x="375800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5336680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"/>
          <p:cNvCxnSpPr/>
          <p:nvPr/>
        </p:nvCxnSpPr>
        <p:spPr>
          <a:xfrm>
            <a:off x="690070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 rot="10800000">
            <a:off x="915229" y="5231727"/>
            <a:ext cx="1188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1179407" y="3810847"/>
            <a:ext cx="1960033" cy="977053"/>
            <a:chOff x="930790" y="3006065"/>
            <a:chExt cx="1378216" cy="584453"/>
          </a:xfrm>
        </p:grpSpPr>
        <p:sp>
          <p:nvSpPr>
            <p:cNvPr id="11" name="ïśḻïďé"/>
            <p:cNvSpPr txBox="1"/>
            <p:nvPr/>
          </p:nvSpPr>
          <p:spPr>
            <a:xfrm>
              <a:off x="1146691" y="3006065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p>
              <a:pPr algn="ctr"/>
              <a:r>
                <a:rPr lang="en-US" altLang="zh-CN" sz="1865" dirty="0"/>
                <a:t>sqoop</a:t>
              </a:r>
              <a:endParaRPr lang="en-US" altLang="zh-CN" sz="1865" dirty="0"/>
            </a:p>
          </p:txBody>
        </p:sp>
        <p:sp>
          <p:nvSpPr>
            <p:cNvPr id="12" name="ïṧľíḋe"/>
            <p:cNvSpPr txBox="1"/>
            <p:nvPr/>
          </p:nvSpPr>
          <p:spPr>
            <a:xfrm>
              <a:off x="930790" y="3175019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60000"/>
            </a:bodyPr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Sqoop(发音：skup)是一款开源的工具，主要用于在Hadoop(Hive)与传统的数据库(mysql、postgresql...)间进行数据的传递，可以将一个关系型数据库（例如 ： MySQL ,Oracle ,Postgres等）中的数据导进到Hadoop的HDFS中，也可以将HDFS的数据导进到关系型数据库中。</a:t>
              </a:r>
              <a:endParaRPr lang="zh-CN" altLang="en-US" sz="800" dirty="0"/>
            </a:p>
          </p:txBody>
        </p:sp>
      </p:grpSp>
      <p:sp>
        <p:nvSpPr>
          <p:cNvPr id="14" name="íṧḷíḑè"/>
          <p:cNvSpPr txBox="1"/>
          <p:nvPr/>
        </p:nvSpPr>
        <p:spPr>
          <a:xfrm>
            <a:off x="8166933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p>
            <a:endParaRPr lang="zh-CN" altLang="id-ID" sz="1600" b="1" dirty="0"/>
          </a:p>
        </p:txBody>
      </p:sp>
      <p:sp>
        <p:nvSpPr>
          <p:cNvPr id="15" name="ïsḻiḓe"/>
          <p:cNvSpPr txBox="1"/>
          <p:nvPr/>
        </p:nvSpPr>
        <p:spPr>
          <a:xfrm>
            <a:off x="6397056" y="5330253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p>
            <a:r>
              <a:rPr lang="zh-CN" altLang="id-ID" sz="1600" b="1" dirty="0"/>
              <a:t>环境软件搭建</a:t>
            </a:r>
            <a:endParaRPr lang="zh-CN" altLang="id-ID" sz="1600" b="1" dirty="0"/>
          </a:p>
        </p:txBody>
      </p:sp>
      <p:sp>
        <p:nvSpPr>
          <p:cNvPr id="16" name="íşḷïḍé"/>
          <p:cNvSpPr txBox="1"/>
          <p:nvPr/>
        </p:nvSpPr>
        <p:spPr>
          <a:xfrm>
            <a:off x="5049356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p>
            <a:r>
              <a:rPr lang="zh-CN" altLang="id-ID" sz="1600" b="1" dirty="0"/>
              <a:t>信息交互</a:t>
            </a:r>
            <a:endParaRPr lang="zh-CN" altLang="id-ID" sz="1600" b="1" dirty="0"/>
          </a:p>
          <a:p>
            <a:endParaRPr lang="zh-CN" altLang="id-ID" sz="1600" b="1" dirty="0"/>
          </a:p>
        </p:txBody>
      </p:sp>
      <p:sp>
        <p:nvSpPr>
          <p:cNvPr id="17" name="îšḷiḍê"/>
          <p:cNvSpPr txBox="1"/>
          <p:nvPr/>
        </p:nvSpPr>
        <p:spPr>
          <a:xfrm>
            <a:off x="3250349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p>
            <a:r>
              <a:rPr lang="zh-CN" altLang="id-ID" sz="1600" b="1" dirty="0"/>
              <a:t>数据读取处理</a:t>
            </a:r>
            <a:endParaRPr lang="zh-CN" altLang="id-ID" sz="1600" b="1" dirty="0"/>
          </a:p>
        </p:txBody>
      </p:sp>
      <p:sp>
        <p:nvSpPr>
          <p:cNvPr id="18" name="iš1iḍè"/>
          <p:cNvSpPr txBox="1"/>
          <p:nvPr/>
        </p:nvSpPr>
        <p:spPr>
          <a:xfrm>
            <a:off x="1635779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57500" lnSpcReduction="20000"/>
          </a:bodyPr>
          <a:p>
            <a:r>
              <a:rPr lang="zh-CN" altLang="id-ID" sz="1600" b="1" dirty="0"/>
              <a:t>数据处理与转换</a:t>
            </a:r>
            <a:endParaRPr lang="zh-CN" altLang="id-ID" sz="1600" b="1" dirty="0"/>
          </a:p>
        </p:txBody>
      </p:sp>
      <p:grpSp>
        <p:nvGrpSpPr>
          <p:cNvPr id="92" name="组合 91"/>
          <p:cNvGrpSpPr/>
          <p:nvPr/>
        </p:nvGrpSpPr>
        <p:grpSpPr>
          <a:xfrm>
            <a:off x="2105864" y="5177727"/>
            <a:ext cx="7952757" cy="108000"/>
            <a:chOff x="1579398" y="3883295"/>
            <a:chExt cx="5964568" cy="81000"/>
          </a:xfrm>
        </p:grpSpPr>
        <p:sp>
          <p:nvSpPr>
            <p:cNvPr id="19" name="îṩľiḍe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20" name="íṥḷíďé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21" name="îṣḻídè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22" name="í$ļïḓé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23" name="isľïḋé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24" name="íšḷîḑè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59864" y="3513349"/>
            <a:ext cx="0" cy="1603703"/>
            <a:chOff x="1619898" y="2635012"/>
            <a:chExt cx="0" cy="1202777"/>
          </a:xfrm>
        </p:grpSpPr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íṣļidè"/>
          <p:cNvGrpSpPr/>
          <p:nvPr/>
        </p:nvGrpSpPr>
        <p:grpSpPr>
          <a:xfrm>
            <a:off x="1895475" y="2928252"/>
            <a:ext cx="540000" cy="540000"/>
            <a:chOff x="1895475" y="3190875"/>
            <a:chExt cx="540000" cy="540000"/>
          </a:xfrm>
        </p:grpSpPr>
        <p:sp>
          <p:nvSpPr>
            <p:cNvPr id="75" name="îsļîḍê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76" name="ïsḻiḍê"/>
            <p:cNvSpPr/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811252" y="2771361"/>
            <a:ext cx="1837621" cy="779271"/>
            <a:chOff x="2108439" y="1956356"/>
            <a:chExt cx="1378216" cy="584453"/>
          </a:xfrm>
        </p:grpSpPr>
        <p:sp>
          <p:nvSpPr>
            <p:cNvPr id="28" name="ïṧḷïḑè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p>
              <a:pPr algn="ctr"/>
              <a:r>
                <a:rPr lang="en-US" altLang="zh-CN" sz="1865" dirty="0"/>
                <a:t>Spark SQL</a:t>
              </a:r>
              <a:endParaRPr lang="en-US" altLang="zh-CN" sz="1865" dirty="0"/>
            </a:p>
          </p:txBody>
        </p:sp>
        <p:sp>
          <p:nvSpPr>
            <p:cNvPr id="29" name="ïṧḷîde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60000"/>
            </a:bodyPr>
            <a:p>
              <a:pPr algn="ctr">
                <a:lnSpc>
                  <a:spcPct val="120000"/>
                </a:lnSpc>
              </a:pPr>
              <a:r>
                <a:rPr lang="zh-CN" altLang="en-US" sz="800" dirty="0"/>
                <a:t>Spark SQL是 Spark大数据框架的一部分，支持使用标准SQL查询和HiveQL来读写数据，可用于结构化数据处理，并可以执行类似SQL的Spark数据查询，有助于开发人员更快地创建和运行Spark程序。</a:t>
              </a:r>
              <a:endParaRPr lang="zh-CN" altLang="en-US" sz="8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20124" y="2217949"/>
            <a:ext cx="9939" cy="2909228"/>
            <a:chOff x="2790093" y="1663462"/>
            <a:chExt cx="7454" cy="2181921"/>
          </a:xfrm>
        </p:grpSpPr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îšļïḍe"/>
          <p:cNvGrpSpPr/>
          <p:nvPr/>
        </p:nvGrpSpPr>
        <p:grpSpPr>
          <a:xfrm>
            <a:off x="5025549" y="2970767"/>
            <a:ext cx="540000" cy="540000"/>
            <a:chOff x="3450124" y="2009775"/>
            <a:chExt cx="540000" cy="540000"/>
          </a:xfrm>
        </p:grpSpPr>
        <p:sp>
          <p:nvSpPr>
            <p:cNvPr id="65" name="îṣliḋe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grpSp>
          <p:nvGrpSpPr>
            <p:cNvPr id="66" name="ïṡḻîḍé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67" name="ïs1îḑê"/>
              <p:cNvSpPr/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68" name="îŝḷîďé"/>
              <p:cNvSpPr/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69" name="îSḷîďè"/>
              <p:cNvSpPr/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70" name="ïṩlíḓê"/>
              <p:cNvSpPr/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71" name="îS1íďé"/>
              <p:cNvSpPr/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72" name="îšḻïdè"/>
              <p:cNvSpPr/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73" name="ïṡlïdê"/>
              <p:cNvSpPr/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  <p:sp>
            <p:nvSpPr>
              <p:cNvPr id="74" name="ísḻiďe"/>
              <p:cNvSpPr/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p>
                <a:pPr algn="ctr"/>
                <a:endParaRPr sz="2400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4385308" y="4056015"/>
            <a:ext cx="1837621" cy="779271"/>
            <a:chOff x="3288981" y="2919846"/>
            <a:chExt cx="1378216" cy="584453"/>
          </a:xfrm>
        </p:grpSpPr>
        <p:sp>
          <p:nvSpPr>
            <p:cNvPr id="33" name="îsḷïdé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p>
              <a:pPr algn="ctr"/>
              <a:r>
                <a:rPr lang="zh-CN" altLang="en-US" sz="1865" dirty="0"/>
                <a:t>zookeeper</a:t>
              </a:r>
              <a:endParaRPr lang="zh-CN" altLang="en-US" sz="1865" dirty="0"/>
            </a:p>
            <a:p>
              <a:pPr algn="ctr"/>
              <a:endParaRPr lang="zh-CN" altLang="en-US" sz="1865" dirty="0"/>
            </a:p>
          </p:txBody>
        </p:sp>
        <p:sp>
          <p:nvSpPr>
            <p:cNvPr id="34" name="ïṥľidè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535" dirty="0"/>
                <a:t>ZooKeeper是一个分布式的，开放源码的分布式应用程序协调服务，是Google的Chubby一个开源的实现，是Hadoop和Hbase的重要组件。它是一个为分布式应用提供一致性服务的软件，提供的功能包括：配置维护、域名服务、分布式同步、组服务等。</a:t>
              </a:r>
              <a:endParaRPr lang="zh-CN" altLang="en-US" sz="535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304117" y="3551884"/>
            <a:ext cx="0" cy="1580069"/>
            <a:chOff x="3978088" y="2663913"/>
            <a:chExt cx="0" cy="1185052"/>
          </a:xfrm>
        </p:grpSpPr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5945568" y="2949041"/>
            <a:ext cx="1837621" cy="779271"/>
            <a:chOff x="4459176" y="2089616"/>
            <a:chExt cx="1378216" cy="584453"/>
          </a:xfrm>
        </p:grpSpPr>
        <p:sp>
          <p:nvSpPr>
            <p:cNvPr id="37" name="ïśḷide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p>
              <a:pPr algn="ctr"/>
              <a:r>
                <a:rPr lang="en-US" altLang="zh-CN" sz="1865" dirty="0"/>
                <a:t>Docker</a:t>
              </a:r>
              <a:endParaRPr lang="en-US" altLang="zh-CN" sz="1865" dirty="0"/>
            </a:p>
          </p:txBody>
        </p:sp>
        <p:sp>
          <p:nvSpPr>
            <p:cNvPr id="38" name="îṧḻíḓé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535" dirty="0"/>
                <a:t>Docker 是一个开源的应用容器引擎，让开发者可以打包他们的应用以及依赖包到一个可移植的镜像中，然后发布到任何流行的 Linux或Windows 机器上，也可以实现虚拟化。容器是完全使用沙箱机制，相互之间不会有任何接口。</a:t>
              </a:r>
              <a:endParaRPr lang="zh-CN" altLang="en-US" sz="535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864377" y="2395631"/>
            <a:ext cx="0" cy="2729228"/>
            <a:chOff x="5148283" y="1796723"/>
            <a:chExt cx="0" cy="2046921"/>
          </a:xfrm>
        </p:grpSpPr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íṣliḍé"/>
          <p:cNvGrpSpPr/>
          <p:nvPr/>
        </p:nvGrpSpPr>
        <p:grpSpPr>
          <a:xfrm>
            <a:off x="3450535" y="1689609"/>
            <a:ext cx="540000" cy="540000"/>
            <a:chOff x="5039729" y="3314307"/>
            <a:chExt cx="540000" cy="540000"/>
          </a:xfrm>
        </p:grpSpPr>
        <p:sp>
          <p:nvSpPr>
            <p:cNvPr id="63" name="isľiďé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64" name="ïṡ1iďê"/>
            <p:cNvSpPr/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/>
            </a:p>
          </p:txBody>
        </p:sp>
      </p:grpSp>
      <p:grpSp>
        <p:nvGrpSpPr>
          <p:cNvPr id="52" name="iṧḷîḍé"/>
          <p:cNvGrpSpPr/>
          <p:nvPr/>
        </p:nvGrpSpPr>
        <p:grpSpPr>
          <a:xfrm>
            <a:off x="6593436" y="1799565"/>
            <a:ext cx="540000" cy="540000"/>
            <a:chOff x="9732876" y="1985814"/>
            <a:chExt cx="540000" cy="540000"/>
          </a:xfrm>
        </p:grpSpPr>
        <p:sp>
          <p:nvSpPr>
            <p:cNvPr id="53" name="ïşlîḍe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/>
            </a:p>
          </p:txBody>
        </p:sp>
        <p:sp>
          <p:nvSpPr>
            <p:cNvPr id="54" name="íś1îḍè"/>
            <p:cNvSpPr/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/>
            </a:p>
          </p:txBody>
        </p:sp>
      </p:grpSp>
      <p:sp>
        <p:nvSpPr>
          <p:cNvPr id="79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8" name="íšḷîḑè"/>
          <p:cNvSpPr/>
          <p:nvPr/>
        </p:nvSpPr>
        <p:spPr>
          <a:xfrm rot="10800000">
            <a:off x="8361428" y="2122107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2400"/>
          </a:p>
        </p:txBody>
      </p:sp>
      <p:grpSp>
        <p:nvGrpSpPr>
          <p:cNvPr id="99" name="组合 98"/>
          <p:cNvGrpSpPr/>
          <p:nvPr/>
        </p:nvGrpSpPr>
        <p:grpSpPr>
          <a:xfrm>
            <a:off x="8416223" y="2229760"/>
            <a:ext cx="0" cy="2928000"/>
            <a:chOff x="7502157" y="1652635"/>
            <a:chExt cx="0" cy="2181921"/>
          </a:xfrm>
        </p:grpSpPr>
        <p:cxnSp>
          <p:nvCxnSpPr>
            <p:cNvPr id="100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5"/>
          <p:cNvCxnSpPr/>
          <p:nvPr/>
        </p:nvCxnSpPr>
        <p:spPr>
          <a:xfrm>
            <a:off x="8475505" y="5231727"/>
            <a:ext cx="14760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ïşḻîḋê"/>
          <p:cNvSpPr/>
          <p:nvPr/>
        </p:nvSpPr>
        <p:spPr bwMode="auto">
          <a:xfrm>
            <a:off x="7959987" y="2744187"/>
            <a:ext cx="910436" cy="905063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</a:ln>
          <a:effectLst/>
        </p:spPr>
        <p:txBody>
          <a:bodyPr wrap="none" anchor="ctr">
            <a:normAutofit/>
          </a:bodyPr>
          <a:p>
            <a:pPr algn="ctr"/>
            <a:r>
              <a:rPr lang="zh-CN" altLang="en-US" sz="133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更多</a:t>
            </a:r>
            <a:r>
              <a:rPr lang="en-US" altLang="zh-CN" sz="133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......</a:t>
            </a:r>
            <a:endParaRPr lang="en-US" altLang="zh-CN" sz="133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141548" y="3079254"/>
            <a:ext cx="587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基于技术栈等因素选择技术方案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5516833" y="4512604"/>
            <a:ext cx="3877985" cy="124150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8716" y="1845041"/>
            <a:ext cx="4526217" cy="3168353"/>
            <a:chOff x="55613" y="1159675"/>
            <a:chExt cx="3868884" cy="2708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58353" y="2109007"/>
              <a:ext cx="2259594" cy="70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PART 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911225" y="984250"/>
            <a:ext cx="10586085" cy="479552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源数据：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中间过程：高效，多节点，分布式，速度快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现有技术栈，学习成本低，快速上手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最优选择（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：此处不过多介绍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HDFS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 MapReduce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Hadoop的框架最核心的设计就是：HDFS和MapReduce。HDFS为海量的数据提供了存储，而MapReduce则为海量的数据提供了计算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最后存储：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也有弊端，但终归开源稳定且免费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8605" y="1123950"/>
            <a:ext cx="579120" cy="24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268605" y="2674620"/>
            <a:ext cx="579120" cy="24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68605" y="4666615"/>
            <a:ext cx="579120" cy="24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2161540"/>
            <a:ext cx="3249930" cy="1127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8830" y="1987550"/>
            <a:ext cx="44494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直接使用 MapReduce 所面临的问题：</a:t>
            </a:r>
            <a:endParaRPr lang="zh-CN" altLang="en-US"/>
          </a:p>
          <a:p>
            <a:r>
              <a:rPr lang="zh-CN" altLang="en-US"/>
              <a:t>　　1、人员学习成本太高</a:t>
            </a:r>
            <a:endParaRPr lang="zh-CN" altLang="en-US"/>
          </a:p>
          <a:p>
            <a:r>
              <a:rPr lang="zh-CN" altLang="en-US"/>
              <a:t>　　2、项目周期要求太短</a:t>
            </a:r>
            <a:endParaRPr lang="zh-CN" altLang="en-US"/>
          </a:p>
          <a:p>
            <a:r>
              <a:rPr lang="zh-CN" altLang="en-US"/>
              <a:t>　　3、MapReduce实现复杂查询逻辑开发难度太大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25215" y="4775200"/>
            <a:ext cx="4449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需要一种操作简便，而且能快速开发，减少学习时间的中间介质！！！！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10" y="1058545"/>
            <a:ext cx="3249930" cy="1127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903605"/>
            <a:ext cx="3385185" cy="1437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15" y="4599940"/>
            <a:ext cx="5611495" cy="18573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164330" y="1562100"/>
            <a:ext cx="3251200" cy="39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6010" y="2470150"/>
            <a:ext cx="56191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为什么要使用 Hive：</a:t>
            </a:r>
            <a:endParaRPr lang="zh-CN" altLang="en-US"/>
          </a:p>
          <a:p>
            <a:r>
              <a:rPr lang="zh-CN" altLang="en-US"/>
              <a:t>　　1、更友好的接口：操作接口采用</a:t>
            </a:r>
            <a:r>
              <a:rPr lang="zh-CN" altLang="en-US">
                <a:solidFill>
                  <a:srgbClr val="FF0000"/>
                </a:solidFill>
              </a:rPr>
              <a:t>类 SQL</a:t>
            </a:r>
            <a:r>
              <a:rPr lang="zh-CN" altLang="en-US"/>
              <a:t> 的语法，提供快速开发的能力</a:t>
            </a:r>
            <a:endParaRPr lang="zh-CN" altLang="en-US"/>
          </a:p>
          <a:p>
            <a:r>
              <a:rPr lang="zh-CN" altLang="en-US"/>
              <a:t>　　2、更低的学习成本：</a:t>
            </a:r>
            <a:r>
              <a:rPr lang="zh-CN" altLang="en-US">
                <a:solidFill>
                  <a:srgbClr val="FF0000"/>
                </a:solidFill>
              </a:rPr>
              <a:t>避免了写 MapReduce</a:t>
            </a:r>
            <a:r>
              <a:rPr lang="zh-CN" altLang="en-US"/>
              <a:t>，减少开发人员的学习成本</a:t>
            </a:r>
            <a:endParaRPr lang="zh-CN" altLang="en-US"/>
          </a:p>
          <a:p>
            <a:r>
              <a:rPr lang="zh-CN" altLang="en-US"/>
              <a:t>　　3、更好的扩展性：可</a:t>
            </a:r>
            <a:r>
              <a:rPr lang="zh-CN" altLang="en-US">
                <a:solidFill>
                  <a:srgbClr val="FF0000"/>
                </a:solidFill>
              </a:rPr>
              <a:t>自由扩展集群</a:t>
            </a:r>
            <a:r>
              <a:rPr lang="zh-CN" altLang="en-US"/>
              <a:t>规模而无需重启服务，还支持用户自定义函数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911225" y="698500"/>
            <a:ext cx="10586085" cy="479552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1、Hive 由 Facebook 实现并开源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2、是基于 Hadoop 的一个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数据仓库工具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3、可以将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结构化的数据映射为一张数据库表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4、并提供 HQL(Hive SQL)查询功能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5、底层数据是存储在 HDFS 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6、Hive的本质是将 SQL 语句转换为 MapReduce 任务运行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7、使不熟悉 MapReduce 的用户很方便地利用 HQL 处理和计算 HDFS 上的结构化的数据，适用于离线的批量数据计算。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 依赖于 HDFS 存储数据，Hive 将 HQL 转换成 MapReduce 执行，所以说 Hive 是基于 Hadoop 的一个数据仓库工具，实质就是一款基于 HDFS 的 MapReduce 计算框架，对存储在 HDFS 中的数据进行分析和管理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47675" y="60642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 特点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优点：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　1、可</a:t>
            </a: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扩展性,横向扩展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，Hive 可以自由的扩展集群的规模，一般情况下不需要重启服务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　2、</a:t>
            </a: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延展性，Hive 支持自定义函数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，用户可以根据自己的需求来实现自己的函数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　3、</a:t>
            </a:r>
            <a:r>
              <a:rPr sz="1600" dirty="0">
                <a:solidFill>
                  <a:srgbClr val="FF0000"/>
                </a:solidFill>
                <a:cs typeface="+mn-ea"/>
                <a:sym typeface="+mn-lt"/>
              </a:rPr>
              <a:t>良好的容错性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，可以保障即使有节点出现问题，SQL 语句仍可完成执行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缺点：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　1、</a:t>
            </a:r>
            <a:r>
              <a:rPr sz="1600" dirty="0">
                <a:cs typeface="+mn-ea"/>
                <a:sym typeface="+mn-lt"/>
              </a:rPr>
              <a:t>Hive 的 HQL 表达能力有限 </a:t>
            </a:r>
            <a:r>
              <a:rPr lang="zh-CN" sz="1600" dirty="0">
                <a:cs typeface="+mn-ea"/>
                <a:sym typeface="+mn-lt"/>
              </a:rPr>
              <a:t>，迭代式算法无法表达 ，数据挖掘方面不擅长 </a:t>
            </a:r>
            <a:endParaRPr lang="zh-CN"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、Hive 不支持事务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、Hive 的效率比较低 ，Hive 自动生成的 MapReduce 作业，通常情况下不够智能化 ，Hive 调优比较困难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 的查询延时很严重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所以不能 用在交互查询系统中。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1"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 在加载数据的过程中不会对数据进行任何处理，甚至不会对数据进行扫描，因此也没有对数据中的某些 Key 建立索引。Hive 要访问数据中满足条件的特定值时，需要暴力扫描整个数据，因此访问延迟较。由于 MapReduce 的引入， Hive 可以并行访问数据，因此即使没有索引，对于大数据量的访问，Hive 仍然可以体现出优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1"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　Hive 具有 SQL 数据库的外表，但应用场景完全不同，Hive 只适合用来做海量离线数 据统计分析，也就是数据仓库。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47675" y="60642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Hive 架构原理 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如图中所示，Hive 通过给用户提供的一系列交互接口，接收到用户的指令(SQL)，使用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自己的 Driver，结合元数据(MetaStore)，将这些指令翻译成 MapReduce，提交到 Hadoop 中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执行，最后，将执行返回的结果输出到用户交互接口。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1）用户接口：Client CLI（hive shell）、JDBC/ODBC(java 访问 hive)、WEBUI（浏览器访问 hive）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2）元数据：Metastore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元数据包括：表名、表所属的数据库（默认是 default）、表的拥有者、列/分区字段、表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的类型（是否是外部表）、表的数据所在目录等；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默认存储在自带的 derby 数据库中，</a:t>
            </a:r>
            <a:r>
              <a:rPr sz="1200" dirty="0">
                <a:solidFill>
                  <a:srgbClr val="FF0000"/>
                </a:solidFill>
                <a:cs typeface="+mn-ea"/>
                <a:sym typeface="+mn-lt"/>
              </a:rPr>
              <a:t>推荐使用 MySQL 存储 Metastore</a:t>
            </a: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3）Hadoop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 HDFS 进行存储，使用 MapReduce 进行计算。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4）驱动器：Driver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（1）解析器（SQL Parser）：将 SQL 字符串转换成抽象语法树 AST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（2）编译器（Physical Plan）：将 AST 编译生成逻辑执行计划。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（3）优化器（Query Optimizer）：对逻辑执行计划进行优化。 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（4）执行器（Execution）：把逻辑执行计划转换成可以运行的物理计划。对于 Hive 来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说，就是 MR/Spark。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15" y="1445260"/>
            <a:ext cx="4838700" cy="361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65825" y="4697234"/>
            <a:ext cx="1167395" cy="81717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41695" y="1955657"/>
            <a:ext cx="1167395" cy="8171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41695" y="3711079"/>
            <a:ext cx="1167395" cy="81717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41695" y="2833368"/>
            <a:ext cx="1167395" cy="817176"/>
          </a:xfrm>
          <a:prstGeom prst="rect">
            <a:avLst/>
          </a:prstGeom>
        </p:spPr>
      </p:pic>
      <p:sp>
        <p:nvSpPr>
          <p:cNvPr id="93" name="TextBox 11"/>
          <p:cNvSpPr txBox="1"/>
          <p:nvPr/>
        </p:nvSpPr>
        <p:spPr>
          <a:xfrm>
            <a:off x="6997417" y="2074453"/>
            <a:ext cx="655949" cy="707885"/>
          </a:xfrm>
          <a:prstGeom prst="rect">
            <a:avLst/>
          </a:prstGeom>
          <a:noFill/>
        </p:spPr>
        <p:txBody>
          <a:bodyPr wrap="none" anchor="ctr">
            <a:normAutofit fontScale="75000" lnSpcReduction="20000"/>
          </a:bodyPr>
          <a:lstStyle/>
          <a:p>
            <a:pPr algn="ctr"/>
            <a:r>
              <a:rPr lang="en-US" altLang="zh-CN" sz="5335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533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7451513" y="2147147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65000" lnSpcReduction="20000"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基于需求而产生的现实开发问题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Box 16"/>
          <p:cNvSpPr txBox="1"/>
          <p:nvPr/>
        </p:nvSpPr>
        <p:spPr>
          <a:xfrm>
            <a:off x="6997417" y="3032371"/>
            <a:ext cx="718467" cy="707885"/>
          </a:xfrm>
          <a:prstGeom prst="rect">
            <a:avLst/>
          </a:prstGeom>
          <a:noFill/>
        </p:spPr>
        <p:txBody>
          <a:bodyPr wrap="none" anchor="ctr">
            <a:normAutofit fontScale="75000" lnSpcReduction="20000"/>
          </a:bodyPr>
          <a:lstStyle/>
          <a:p>
            <a:pPr algn="ctr"/>
            <a:r>
              <a:rPr lang="en-US" altLang="zh-CN" sz="5335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533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0" name="TextBox 18"/>
          <p:cNvSpPr txBox="1"/>
          <p:nvPr/>
        </p:nvSpPr>
        <p:spPr>
          <a:xfrm>
            <a:off x="7489825" y="3092662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65000" lnSpcReduction="20000"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基于技术寻求解决问题的途径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21"/>
          <p:cNvSpPr txBox="1"/>
          <p:nvPr/>
        </p:nvSpPr>
        <p:spPr>
          <a:xfrm>
            <a:off x="6997417" y="3885260"/>
            <a:ext cx="732893" cy="707885"/>
          </a:xfrm>
          <a:prstGeom prst="rect">
            <a:avLst/>
          </a:prstGeom>
          <a:noFill/>
        </p:spPr>
        <p:txBody>
          <a:bodyPr wrap="none" anchor="ctr">
            <a:normAutofit fontScale="75000" lnSpcReduction="20000"/>
          </a:bodyPr>
          <a:lstStyle/>
          <a:p>
            <a:pPr algn="ctr"/>
            <a:r>
              <a:rPr lang="en-US" altLang="zh-CN" sz="5335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533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5" name="TextBox 23"/>
          <p:cNvSpPr txBox="1"/>
          <p:nvPr/>
        </p:nvSpPr>
        <p:spPr>
          <a:xfrm>
            <a:off x="7489613" y="3957320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65000" lnSpcReduction="20000"/>
          </a:bodyPr>
          <a:lstStyle/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基于技术栈等因素选择技术方案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" y="1548265"/>
            <a:ext cx="5158512" cy="3606896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1448413" y="1756716"/>
            <a:ext cx="2915515" cy="2915516"/>
          </a:xfrm>
          <a:prstGeom prst="ellipse">
            <a:avLst/>
          </a:prstGeom>
          <a:noFill/>
          <a:ln w="28575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41" name="文本框 40"/>
          <p:cNvSpPr txBox="1"/>
          <p:nvPr/>
        </p:nvSpPr>
        <p:spPr>
          <a:xfrm>
            <a:off x="2063552" y="2755831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734710" y="3702189"/>
            <a:ext cx="1167395" cy="817176"/>
          </a:xfrm>
          <a:prstGeom prst="rect">
            <a:avLst/>
          </a:prstGeom>
        </p:spPr>
      </p:pic>
      <p:sp>
        <p:nvSpPr>
          <p:cNvPr id="3" name="TextBox 21"/>
          <p:cNvSpPr txBox="1"/>
          <p:nvPr/>
        </p:nvSpPr>
        <p:spPr>
          <a:xfrm>
            <a:off x="6990432" y="3876370"/>
            <a:ext cx="732893" cy="707885"/>
          </a:xfrm>
          <a:prstGeom prst="rect">
            <a:avLst/>
          </a:prstGeom>
          <a:noFill/>
        </p:spPr>
        <p:txBody>
          <a:bodyPr wrap="none" anchor="ctr">
            <a:normAutofit fontScale="75000" lnSpcReduction="20000"/>
          </a:bodyPr>
          <a:p>
            <a:pPr algn="ctr"/>
            <a:r>
              <a:rPr lang="en-US" altLang="zh-CN" sz="5335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533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7489613" y="4806315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75000" lnSpcReduction="20000"/>
          </a:bodyPr>
          <a:p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6982812" y="4806010"/>
            <a:ext cx="732893" cy="707885"/>
          </a:xfrm>
          <a:prstGeom prst="rect">
            <a:avLst/>
          </a:prstGeom>
          <a:noFill/>
        </p:spPr>
        <p:txBody>
          <a:bodyPr wrap="none" anchor="ctr">
            <a:normAutofit fontScale="75000" lnSpcReduction="20000"/>
          </a:bodyPr>
          <a:p>
            <a:pPr algn="ctr"/>
            <a:r>
              <a:rPr lang="en-US" altLang="zh-CN" sz="5335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5335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TextBox 23"/>
          <p:cNvSpPr txBox="1"/>
          <p:nvPr/>
        </p:nvSpPr>
        <p:spPr>
          <a:xfrm>
            <a:off x="7451513" y="5038725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75000" lnSpcReduction="20000"/>
          </a:bodyPr>
          <a:p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489613" y="4984115"/>
            <a:ext cx="3962400" cy="242993"/>
          </a:xfrm>
          <a:prstGeom prst="rect">
            <a:avLst/>
          </a:prstGeom>
          <a:noFill/>
        </p:spPr>
        <p:txBody>
          <a:bodyPr wrap="none" lIns="480000" tIns="0" rIns="0" bIns="0" anchor="b" anchorCtr="0">
            <a:normAutofit fontScale="65000" lnSpcReduction="20000"/>
          </a:bodyPr>
          <a:p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基于技术而产生的结果应用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88010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环境搭建与配置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下载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2.3.5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版本：https://mirrors.tuna.tsinghua.edu.cn/apache/hive/hive-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vim ~/.bash_profile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hadoop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备份修改文件名称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 hive-default.xml.template /home/hadoop/app/apache-hive-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-bin/conf/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hive-site.xml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备份修改文件名称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cp hive-env.sh.template /home/hadoop/app/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apache-hive-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-bin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/conf/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hive-env.sh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修改配置文件内容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)vim 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hive-site.xml（详细见配置）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如果不配置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就会出现多个窗口打开时报错：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因为：Derby引擎的缺点：一次只能打开一个会话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修改配置文件内容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)vim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hive-env.sh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（详细见配置）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注意：如果配置上了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的相关配置，需要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将mysql 的驱动包 上传到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$HIVE_HOME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/lib中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88010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环境搭建与配置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的文件存储位置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mkdir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warehouse，mkdir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/hive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(hadoop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创建相关的目录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$HADOOP_HOME/bin/hadoop fs -mkdir -p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warehouse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$HADOOP_HOME/bin/hadoop fs -mkdir -p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/hive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赋予读写权限）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$HADOOP_HOME/bin/hadoop fs -chmod 777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/warehouse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$HADOOP_HOME/bin/hadoop fs -chmod 777 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/home/hadoop/data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/hive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访问检测文件是否创建成功）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http://192.168.126.129:50070/explorer.html#/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配置详解：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https://www.cnblogs.com/hark0623/p/5650075.html</a:t>
            </a:r>
            <a:endParaRPr lang="zh-CN" altLang="en-US" sz="14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7975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为什么要配置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Exception in thread "main" java.lang.RuntimeException: java.lang.RuntimeException: Unable to instantiate org.apache.hadoop.hive.ql.metadata.SessionHiveMetaStoreClient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1.metastore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（元数据）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是hive元数据的集中存放地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2.metastore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（元数据）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默认使用内嵌的derby数据库作为存储引擎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3.Derby引擎的缺点：一次只能打开一个会话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、同一时间只能有一个Hive实例访问。多个访问会报错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4.使用Mysql作为外置存储引擎，多用户同时访问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，将存储数据独立出来在多个服务示例之间共享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8864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参数配置的三种方式：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、配置文件方式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默认配置文件：hive-default.xml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用户自定义配置文件：hive-site.xml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注意：用户自定义配置会覆盖默认配置。另外，Hive 也会读入 Hadoop 的配置，因为 Hive 是作为 Hadoop 的客户端启动的，Hive 的配置会覆盖 Hadoop 的配置。配置文件的设定对本机启动的所有 Hive 进程都有效。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、命令行参数方式 （仅对本次 hive 启动有效 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启动 Hive 时，可以在命令行添加-hiveconf param=value 来设定参数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	bin/hive -hiveconf mapred.reduce.tasks=10;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（设定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去执行当前的查询请求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、参数声明方式 （可以在 HQL 中使用 SET 关键字设定参数 ，：仅对本次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启动有效 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set mapred.reduce.tasks=10;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select * from xxxx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8864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启动与相关的操作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初始化：schematool  -initSchema -dbType mysq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启动：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$HIVE_HOME/bin hive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（单纯的启动）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./hive -hiveconf hive.root.logger=DEBUG,console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（看相关日志，如果启动不起来）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cs typeface="+mn-ea"/>
                <a:sym typeface="+mn-lt"/>
              </a:rPr>
              <a:t>./hive -e  “HQL”(</a:t>
            </a:r>
            <a:r>
              <a:rPr lang="zh-CN" altLang="en-US" sz="1400" dirty="0">
                <a:cs typeface="+mn-ea"/>
                <a:sym typeface="+mn-lt"/>
              </a:rPr>
              <a:t>不进入</a:t>
            </a:r>
            <a:r>
              <a:rPr lang="en-US" altLang="zh-CN" sz="1400" dirty="0">
                <a:cs typeface="+mn-ea"/>
                <a:sym typeface="+mn-lt"/>
              </a:rPr>
              <a:t>hive</a:t>
            </a:r>
            <a:r>
              <a:rPr lang="zh-CN" altLang="en-US" sz="1400" dirty="0">
                <a:cs typeface="+mn-ea"/>
                <a:sym typeface="+mn-lt"/>
              </a:rPr>
              <a:t>交互界面 执行相关的</a:t>
            </a:r>
            <a:r>
              <a:rPr lang="en-US" altLang="zh-CN" sz="1400" dirty="0">
                <a:cs typeface="+mn-ea"/>
                <a:sym typeface="+mn-lt"/>
              </a:rPr>
              <a:t>HQL)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cs typeface="+mn-ea"/>
                <a:sym typeface="+mn-lt"/>
              </a:rPr>
              <a:t>./hive -f  “/x/x/x/x.sql”(</a:t>
            </a:r>
            <a:r>
              <a:rPr lang="zh-CN" altLang="en-US" sz="1400" dirty="0">
                <a:cs typeface="+mn-ea"/>
                <a:sym typeface="+mn-lt"/>
              </a:rPr>
              <a:t>执行执行的</a:t>
            </a:r>
            <a:r>
              <a:rPr lang="en-US" altLang="zh-CN" sz="1400" dirty="0">
                <a:cs typeface="+mn-ea"/>
                <a:sym typeface="+mn-lt"/>
              </a:rPr>
              <a:t>sql</a:t>
            </a:r>
            <a:r>
              <a:rPr lang="zh-CN" altLang="en-US" sz="1400" dirty="0">
                <a:cs typeface="+mn-ea"/>
                <a:sym typeface="+mn-lt"/>
              </a:rPr>
              <a:t>文件脚本</a:t>
            </a:r>
            <a:r>
              <a:rPr lang="en-US" altLang="zh-CN" sz="1400" dirty="0">
                <a:cs typeface="+mn-ea"/>
                <a:sym typeface="+mn-lt"/>
              </a:rPr>
              <a:t>)</a:t>
            </a:r>
            <a:endParaRPr lang="en-US" altLang="zh-CN" sz="14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/hive –service hiveserver2 &amp;（hive 远程服务 (端口号10000) 启动方式 （Thrift服务），&amp;表示后台运行）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界面的启动模式（略）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退出：exit、quit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老版本中：exit:先隐性提交数据，再退出； quit:不提交数据，退出；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注意：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①：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3.1.1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版本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hive-default.xml.template内有坑，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$#8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；会导致报错，替换成空格 就好了。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2.3.5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版本没有异常字符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[Fatal Error] hive-site.xml:3251:97: Character reference "&amp;#8" is an invalid XML character.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大概在：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3210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cs typeface="+mn-ea"/>
                <a:sym typeface="+mn-lt"/>
              </a:rPr>
              <a:t>②：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之后输入相关的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，报错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第一查看是否有权限访问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第二查看是否在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中添加了相关的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驱动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第三查看配置是否有重复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97535"/>
            <a:ext cx="621855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基本语法、基本数据类型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基本语法：类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创建库，表、查询、删除等等（略）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基本数据类型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（对于 Hive 的 String 类型相当于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 varchar 类型，该类型是一个可变的字符串，不过它不能声明其中最多能存储多少个字符，理论上它可以存储 2GB 的字符数。 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85" y="597535"/>
            <a:ext cx="5400675" cy="429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97535"/>
            <a:ext cx="11593830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内部表、分区表 、分桶表（略）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内部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表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特点：因为表是外部表，所有 Hive 并非认为其完全拥有这份数据。删除该表并不会删除掉这份数据，不过描述表的元数据信息会被删除掉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比如：</a:t>
            </a:r>
            <a:endParaRPr lang="zh-CN" altLang="en-US" sz="1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每天将收集到的网站日志定期流入 HDFS 文本文件。在外部表（原始日志表）的基础上做大量的统计分析 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---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用到的中间表</a:t>
            </a:r>
            <a:endParaRPr lang="zh-CN" altLang="en-US" sz="1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结果表使用内部表存储，数据通过 SELECT+INSERT（查询外部表添加）进入内部表，真正存储进</a:t>
            </a:r>
            <a:r>
              <a:rPr lang="en-US" altLang="zh-CN" sz="1200" dirty="0">
                <a:solidFill>
                  <a:srgbClr val="FF0000"/>
                </a:solidFill>
                <a:cs typeface="+mn-ea"/>
                <a:sym typeface="+mn-lt"/>
              </a:rPr>
              <a:t>Hive</a:t>
            </a:r>
            <a:endParaRPr lang="zh-CN" altLang="en-US" sz="1200" dirty="0">
              <a:solidFill>
                <a:srgbClr val="FF0000"/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分区表：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分区表实际上就是对应一个 HDFS 文件系统上的独立的文件夹，该文件夹下是该分区所有的数据文件。Hive 中的分区就是分目录，把一个大的数据集根据业务需要分割成小的数据集。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在查询时通过 WHERE 子句中的表达式选择查询所需要的指定的分区，这样的查询效率会提高很多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二级分区表：（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万方分析）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类似于：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以日为目录，目录下存储多个文件数据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分区针对的是数据的存储路径；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分桶针对的是数据文件。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分区提供一个隔离数据和优化查询的便利方式。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}G(_8]8B1YWGJEX45`@L[A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757930"/>
            <a:ext cx="7269480" cy="2369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9753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数据的导入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 向表中装载数据（Load）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创建一张表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create table student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_20190709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name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string,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string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,old string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 row format delimited fields terminated by 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' '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查询表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show tables;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☆：加载本地数据到表中（外部导入的文件，注意编码格式否则乱码）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load data local inpath '/home/hadoop/data/testdata/student.txt' into table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student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_20190709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☆：加载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hdfs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上的数据导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创建目录：</a:t>
            </a:r>
            <a:r>
              <a:rPr sz="1600" dirty="0">
                <a:cs typeface="+mn-ea"/>
                <a:sym typeface="+mn-lt"/>
              </a:rPr>
              <a:t>$HADOOP_HOME/bin/hadoop fs -mkdir -p /2019070</a:t>
            </a:r>
            <a:r>
              <a:rPr lang="en-US" sz="1600" dirty="0">
                <a:cs typeface="+mn-ea"/>
                <a:sym typeface="+mn-lt"/>
              </a:rPr>
              <a:t>9</a:t>
            </a:r>
            <a:r>
              <a:rPr sz="1600" dirty="0">
                <a:cs typeface="+mn-ea"/>
                <a:sym typeface="+mn-lt"/>
              </a:rPr>
              <a:t>/hive</a:t>
            </a:r>
            <a:endParaRPr sz="1600" dirty="0"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上传文件到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hdfs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hive&gt;: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dfs -put /home/hadoop/data/testdata/student.txt 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20190709/hive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hdfs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上的数据：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hive&gt;: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load data inpath '/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20190709/hive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/student.txt' into table student_test2019070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☆：加载数据覆盖表中已有的数据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load data inpath '/2019070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/hive/student.txt' overwrite into table student_test2019070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88010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数据的导入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 通过查询语句向表中插入数据（Insert）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3.查询语句中创建表并加载数据（As Select）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create table if not exists student3 as select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name,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sex,old from student; 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 创建表时通过 Location 指定加载数据路径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create table if not exists student_20190709_1(name string,sex string,old string) row format delimited fields terminated by ' ' location '/20190709/hive';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htfs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数据，即可查询到相关的数据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dfs -put /home/hadoop/data/testdata/student2.txt /2019070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/hive;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查询相关的数据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select * from student_2019070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_1;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等等操作方式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6959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数据的导出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Insert 导出 ：查询结果导出到本地，查询结果导出到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HDFS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insert overwrite local directory '/datas/export/student'  select * from student;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insert overwrite directory '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/datas/export/student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'  ROW FORMAT DELIMITED FIELDS TERMINATED BY '\t'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COLLECTION ITEMS TERMINATED BY '\n' select * from student; （指定格式导出）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Hadoop 命令导出到本地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dfs -get /user/hive/warehouse/student/month=201907/000000_0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datas/export/student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3.txt;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Hive Shell 命令导出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bin/hive -e 'select * from default.student;' &gt;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/datas/export/student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.txt;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Export 导出到 HDFS 上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export table default.student to '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/datas/export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/student';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Sqoop 导出 （开源框架 略）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915537" y="877921"/>
            <a:ext cx="871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基于需求而产生的现实开发问题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5518785" y="2573655"/>
            <a:ext cx="6230620" cy="386905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概念：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基准线值：（学科评价系统中的核心概念）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基于各个学校、年份、学科条件下的各项指标（发文，核心发文等等）据而获取到的一个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评分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最大值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的数据。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分析当前机构时，如何获取在指定范围内（如年份，学科，对标选择）内的参考值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如：北京大学发文量，选定（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年，军事学科，对标选择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如何获取到：在这个范围内的参考发文数据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9403" y="1842501"/>
            <a:ext cx="4526217" cy="3168353"/>
            <a:chOff x="55613" y="1159675"/>
            <a:chExt cx="3868884" cy="270822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958353" y="2109007"/>
              <a:ext cx="2259594" cy="70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PART 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6959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算术运算符、逻辑运算符（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NOT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比较运算符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自带函数：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count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where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limit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like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group by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having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RLike （RLIKE 子句是 Hive 中这个功能的一个扩展，其可以通过 Java 的正则表达式这个更强大的语言来指定匹配条件。 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JOIN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：内连接、左外连接、右外连接、满外连接、多表连接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排序：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Order by desc,asc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Sort By、Cluster By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Distribute By（Hive 要求 DISTRIBUTE BY 语句要写在 SORT BY 语句之前。 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966470"/>
            <a:ext cx="5267325" cy="2047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85" y="966470"/>
            <a:ext cx="4609465" cy="344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6959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自定义函数：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（1）UDF（User-Defined-Function）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（2）UDAF（User-Defined Aggregation Function）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（3）UDTF（User-Defined Table-Generating Functions）（略）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注意事项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（1）UDF 必须要有返回类型，可以返回 null，但是返回类型不能为 void；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编程步骤：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（1）继承 org.apache.hadoop.hive.ql.UDF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（2）需要实现 evaluate 函数；evaluate 函数支持重载；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（3）在 hive 的命令行窗口创建函数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a）添加 jar （将 jar 包添加到 hive 的 classpath 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add jar linux_jar_path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add jar /home/hadoop/app/jar/LowerProject-1.0-SNAPSHOT.jar;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delete jar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/home/hadoop/app/jar/LowerProject-1.0-SNAPSHOT.jar;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查看传入的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list jars;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b）创建 function（创建临时函数与开发好的 java class 关联 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create [temporary] function [dbname.]function_name AS class_name;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create temporary function hive_hello as 'demo.LowerUDF';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show functions;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	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c)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调用相关的函数使用即可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（4）在 hive 的命令行窗口删除函数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Drop [temporary] function [if exists] [dbname.]function_name; 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Drop temporary function hive_hello;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367030" y="569595"/>
            <a:ext cx="11058525" cy="617410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文件的压缩与存储（略）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调优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数据倾斜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分桶表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结束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65" y="2977515"/>
            <a:ext cx="4203065" cy="14585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5" y="698500"/>
            <a:ext cx="280289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80" y="748030"/>
            <a:ext cx="3385185" cy="1437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880" y="2977515"/>
            <a:ext cx="3385185" cy="1457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80" y="5160010"/>
            <a:ext cx="3385820" cy="16573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949700" y="1223645"/>
            <a:ext cx="352552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9294495" y="4523105"/>
            <a:ext cx="358775" cy="549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9288780" y="2265680"/>
            <a:ext cx="364490" cy="6197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 rot="3000000">
            <a:off x="6690360" y="1705610"/>
            <a:ext cx="349885" cy="14776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1íḑé"/>
          <p:cNvSpPr/>
          <p:nvPr/>
        </p:nvSpPr>
        <p:spPr>
          <a:xfrm rot="8100000">
            <a:off x="2247268" y="2157405"/>
            <a:ext cx="2043532" cy="204353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5" name="ïşliḓé"/>
          <p:cNvSpPr/>
          <p:nvPr/>
        </p:nvSpPr>
        <p:spPr>
          <a:xfrm rot="8100000">
            <a:off x="4103299" y="2157405"/>
            <a:ext cx="2043532" cy="204353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ï$ļîḑê"/>
          <p:cNvSpPr/>
          <p:nvPr/>
        </p:nvSpPr>
        <p:spPr>
          <a:xfrm rot="8100000">
            <a:off x="5959329" y="2157405"/>
            <a:ext cx="2043532" cy="204353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7" name="íşḻïdè"/>
          <p:cNvSpPr/>
          <p:nvPr/>
        </p:nvSpPr>
        <p:spPr>
          <a:xfrm rot="8100000">
            <a:off x="7815361" y="2157405"/>
            <a:ext cx="2043532" cy="2043533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9" name="iṧļîḑè"/>
          <p:cNvSpPr/>
          <p:nvPr/>
        </p:nvSpPr>
        <p:spPr>
          <a:xfrm>
            <a:off x="2117868" y="3643749"/>
            <a:ext cx="446299" cy="4462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2135" b="1"/>
              <a:t>1</a:t>
            </a:r>
            <a:endParaRPr lang="en-US" sz="2135" b="1"/>
          </a:p>
        </p:txBody>
      </p:sp>
      <p:sp>
        <p:nvSpPr>
          <p:cNvPr id="11" name="íśḷïdê"/>
          <p:cNvSpPr/>
          <p:nvPr/>
        </p:nvSpPr>
        <p:spPr>
          <a:xfrm>
            <a:off x="3973900" y="3643749"/>
            <a:ext cx="446299" cy="4462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2135" b="1"/>
              <a:t>2</a:t>
            </a:r>
            <a:endParaRPr lang="en-US" sz="2135" b="1"/>
          </a:p>
        </p:txBody>
      </p:sp>
      <p:sp>
        <p:nvSpPr>
          <p:cNvPr id="13" name="íŝlîḋê"/>
          <p:cNvSpPr/>
          <p:nvPr/>
        </p:nvSpPr>
        <p:spPr>
          <a:xfrm>
            <a:off x="5829931" y="3643749"/>
            <a:ext cx="446299" cy="4462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2135" b="1"/>
              <a:t>3</a:t>
            </a:r>
            <a:endParaRPr lang="en-US" sz="2135" b="1"/>
          </a:p>
        </p:txBody>
      </p:sp>
      <p:sp>
        <p:nvSpPr>
          <p:cNvPr id="15" name="î$ḷîḑe"/>
          <p:cNvSpPr/>
          <p:nvPr/>
        </p:nvSpPr>
        <p:spPr>
          <a:xfrm>
            <a:off x="7685963" y="3643749"/>
            <a:ext cx="446299" cy="4462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2135" b="1"/>
              <a:t>4</a:t>
            </a:r>
            <a:endParaRPr lang="en-US" sz="2135" b="1"/>
          </a:p>
        </p:txBody>
      </p:sp>
      <p:sp>
        <p:nvSpPr>
          <p:cNvPr id="17" name="ïŝḻïḋè"/>
          <p:cNvSpPr/>
          <p:nvPr/>
        </p:nvSpPr>
        <p:spPr>
          <a:xfrm>
            <a:off x="9541993" y="3643749"/>
            <a:ext cx="446299" cy="4462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0000" lnSpcReduction="20000"/>
          </a:bodyPr>
          <a:lstStyle/>
          <a:p>
            <a:pPr algn="ctr"/>
            <a:r>
              <a:rPr lang="en-US" sz="2135" b="1"/>
              <a:t>5</a:t>
            </a:r>
            <a:endParaRPr lang="en-US" sz="2135" b="1"/>
          </a:p>
        </p:txBody>
      </p:sp>
      <p:grpSp>
        <p:nvGrpSpPr>
          <p:cNvPr id="2" name="组合 1"/>
          <p:cNvGrpSpPr/>
          <p:nvPr/>
        </p:nvGrpSpPr>
        <p:grpSpPr>
          <a:xfrm>
            <a:off x="1604272" y="2132856"/>
            <a:ext cx="1473491" cy="1468957"/>
            <a:chOff x="1203204" y="1599642"/>
            <a:chExt cx="1105118" cy="1101718"/>
          </a:xfrm>
        </p:grpSpPr>
        <p:grpSp>
          <p:nvGrpSpPr>
            <p:cNvPr id="8" name="iṩļîďè"/>
            <p:cNvGrpSpPr/>
            <p:nvPr/>
          </p:nvGrpSpPr>
          <p:grpSpPr>
            <a:xfrm>
              <a:off x="1203204" y="1599642"/>
              <a:ext cx="1105118" cy="1101718"/>
              <a:chOff x="2006600" y="1293622"/>
              <a:chExt cx="1320800" cy="1316736"/>
            </a:xfrm>
          </p:grpSpPr>
          <p:sp>
            <p:nvSpPr>
              <p:cNvPr id="46" name="iŝľide"/>
              <p:cNvSpPr/>
              <p:nvPr/>
            </p:nvSpPr>
            <p:spPr>
              <a:xfrm rot="16200000">
                <a:off x="2008632" y="1291590"/>
                <a:ext cx="1316736" cy="13208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7" name="iṥ1îďè"/>
              <p:cNvSpPr/>
              <p:nvPr/>
            </p:nvSpPr>
            <p:spPr>
              <a:xfrm>
                <a:off x="2312290" y="1597281"/>
                <a:ext cx="709418" cy="709418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8" name="ïṣḻïḓê"/>
            <p:cNvSpPr/>
            <p:nvPr/>
          </p:nvSpPr>
          <p:spPr bwMode="auto">
            <a:xfrm>
              <a:off x="1595245" y="2021052"/>
              <a:ext cx="321039" cy="25889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66973" y="2132856"/>
            <a:ext cx="1468957" cy="1468957"/>
            <a:chOff x="2600230" y="1599642"/>
            <a:chExt cx="1101718" cy="1101718"/>
          </a:xfrm>
        </p:grpSpPr>
        <p:grpSp>
          <p:nvGrpSpPr>
            <p:cNvPr id="10" name="íṡļíďè"/>
            <p:cNvGrpSpPr/>
            <p:nvPr/>
          </p:nvGrpSpPr>
          <p:grpSpPr>
            <a:xfrm>
              <a:off x="2600230" y="1599642"/>
              <a:ext cx="1101718" cy="1101718"/>
              <a:chOff x="1993900" y="1293622"/>
              <a:chExt cx="1316736" cy="1316736"/>
            </a:xfrm>
          </p:grpSpPr>
          <p:sp>
            <p:nvSpPr>
              <p:cNvPr id="44" name="îśļîḓê"/>
              <p:cNvSpPr/>
              <p:nvPr/>
            </p:nvSpPr>
            <p:spPr>
              <a:xfrm rot="16200000">
                <a:off x="1993900" y="1293622"/>
                <a:ext cx="1316736" cy="131673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5" name="îşļïďe"/>
              <p:cNvSpPr/>
              <p:nvPr/>
            </p:nvSpPr>
            <p:spPr>
              <a:xfrm>
                <a:off x="2295652" y="1595373"/>
                <a:ext cx="713232" cy="713232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9" name="îṩḻïḍè"/>
            <p:cNvSpPr/>
            <p:nvPr/>
          </p:nvSpPr>
          <p:spPr bwMode="auto">
            <a:xfrm>
              <a:off x="3004581" y="2014192"/>
              <a:ext cx="293017" cy="272618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04947" y="2132856"/>
            <a:ext cx="1468957" cy="1468957"/>
            <a:chOff x="3978710" y="1599642"/>
            <a:chExt cx="1101718" cy="1101718"/>
          </a:xfrm>
        </p:grpSpPr>
        <p:grpSp>
          <p:nvGrpSpPr>
            <p:cNvPr id="12" name="íṧļïdê"/>
            <p:cNvGrpSpPr/>
            <p:nvPr/>
          </p:nvGrpSpPr>
          <p:grpSpPr>
            <a:xfrm>
              <a:off x="3978710" y="1599642"/>
              <a:ext cx="1101718" cy="1101718"/>
              <a:chOff x="2057400" y="1293622"/>
              <a:chExt cx="1316736" cy="1316736"/>
            </a:xfrm>
          </p:grpSpPr>
          <p:sp>
            <p:nvSpPr>
              <p:cNvPr id="42" name="iṥḻide"/>
              <p:cNvSpPr/>
              <p:nvPr/>
            </p:nvSpPr>
            <p:spPr>
              <a:xfrm rot="16200000">
                <a:off x="2057400" y="1293622"/>
                <a:ext cx="1316736" cy="131673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í$ľiḑé"/>
              <p:cNvSpPr/>
              <p:nvPr/>
            </p:nvSpPr>
            <p:spPr>
              <a:xfrm>
                <a:off x="2359152" y="1595373"/>
                <a:ext cx="713232" cy="713232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0" name="ïṥliḋê"/>
            <p:cNvSpPr/>
            <p:nvPr/>
          </p:nvSpPr>
          <p:spPr bwMode="auto">
            <a:xfrm>
              <a:off x="4383063" y="2006114"/>
              <a:ext cx="293017" cy="28877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170232" y="2132856"/>
            <a:ext cx="1468957" cy="1468957"/>
            <a:chOff x="5377674" y="1599642"/>
            <a:chExt cx="1101718" cy="1101718"/>
          </a:xfrm>
        </p:grpSpPr>
        <p:grpSp>
          <p:nvGrpSpPr>
            <p:cNvPr id="14" name="îṣľîḑé"/>
            <p:cNvGrpSpPr/>
            <p:nvPr/>
          </p:nvGrpSpPr>
          <p:grpSpPr>
            <a:xfrm>
              <a:off x="5377674" y="1599642"/>
              <a:ext cx="1101718" cy="1101718"/>
              <a:chOff x="2044700" y="1293622"/>
              <a:chExt cx="1316736" cy="1316736"/>
            </a:xfrm>
          </p:grpSpPr>
          <p:sp>
            <p:nvSpPr>
              <p:cNvPr id="40" name="îṥ1íḑe"/>
              <p:cNvSpPr/>
              <p:nvPr/>
            </p:nvSpPr>
            <p:spPr>
              <a:xfrm rot="16200000">
                <a:off x="2044700" y="1293622"/>
                <a:ext cx="1316736" cy="1316736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1" name="í$ļïḋé"/>
              <p:cNvSpPr/>
              <p:nvPr/>
            </p:nvSpPr>
            <p:spPr>
              <a:xfrm>
                <a:off x="2346452" y="1595373"/>
                <a:ext cx="713232" cy="713232"/>
              </a:xfrm>
              <a:prstGeom prst="ellipse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1" name="î$lîďe"/>
            <p:cNvSpPr/>
            <p:nvPr/>
          </p:nvSpPr>
          <p:spPr bwMode="auto">
            <a:xfrm>
              <a:off x="5773772" y="1995740"/>
              <a:ext cx="309524" cy="309524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026264" y="2132856"/>
            <a:ext cx="1468957" cy="1468957"/>
            <a:chOff x="6769698" y="1599642"/>
            <a:chExt cx="1101718" cy="1101718"/>
          </a:xfrm>
        </p:grpSpPr>
        <p:grpSp>
          <p:nvGrpSpPr>
            <p:cNvPr id="16" name="îṧ1ïdê"/>
            <p:cNvGrpSpPr/>
            <p:nvPr/>
          </p:nvGrpSpPr>
          <p:grpSpPr>
            <a:xfrm>
              <a:off x="6769698" y="1599642"/>
              <a:ext cx="1101718" cy="1101718"/>
              <a:chOff x="2032000" y="1293622"/>
              <a:chExt cx="1316736" cy="1316736"/>
            </a:xfrm>
          </p:grpSpPr>
          <p:sp>
            <p:nvSpPr>
              <p:cNvPr id="38" name="íṩ1íḋé"/>
              <p:cNvSpPr/>
              <p:nvPr/>
            </p:nvSpPr>
            <p:spPr>
              <a:xfrm rot="16200000">
                <a:off x="2032000" y="1293622"/>
                <a:ext cx="1316736" cy="1316736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9" name="îṩľïḑe"/>
              <p:cNvSpPr/>
              <p:nvPr/>
            </p:nvSpPr>
            <p:spPr>
              <a:xfrm>
                <a:off x="2333752" y="1595374"/>
                <a:ext cx="713232" cy="713232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2" name="îṥļídé"/>
            <p:cNvSpPr/>
            <p:nvPr/>
          </p:nvSpPr>
          <p:spPr bwMode="auto">
            <a:xfrm>
              <a:off x="7171700" y="2012939"/>
              <a:ext cx="297713" cy="27512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3" name="isļïdé"/>
          <p:cNvGrpSpPr/>
          <p:nvPr/>
        </p:nvGrpSpPr>
        <p:grpSpPr>
          <a:xfrm>
            <a:off x="1455241" y="4090048"/>
            <a:ext cx="1771650" cy="1744980"/>
            <a:chOff x="1680804" y="4797152"/>
            <a:chExt cx="1771650" cy="1744978"/>
          </a:xfrm>
        </p:grpSpPr>
        <p:sp>
          <p:nvSpPr>
            <p:cNvPr id="36" name="îṧ1íďê"/>
            <p:cNvSpPr txBox="1"/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none" lIns="120000" tIns="62400" rIns="120000" bIns="62400" anchor="b" anchorCtr="1">
              <a:normAutofit/>
            </a:bodyPr>
            <a:lstStyle/>
            <a:p>
              <a:r>
                <a:rPr lang="zh-CN" altLang="en-US" sz="1865" dirty="0">
                  <a:solidFill>
                    <a:schemeClr val="accent1"/>
                  </a:solidFill>
                  <a:effectLst/>
                </a:rPr>
                <a:t>源数据</a:t>
              </a:r>
              <a:endParaRPr lang="zh-CN" altLang="en-US" sz="1865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37" name="iṣḷiḓê"/>
            <p:cNvSpPr txBox="1"/>
            <p:nvPr/>
          </p:nvSpPr>
          <p:spPr bwMode="auto">
            <a:xfrm>
              <a:off x="1680804" y="5367381"/>
              <a:ext cx="1771650" cy="1174749"/>
            </a:xfrm>
            <a:prstGeom prst="rect">
              <a:avLst/>
            </a:prstGeom>
            <a:noFill/>
          </p:spPr>
          <p:txBody>
            <a:bodyPr wrap="square" lIns="120000" tIns="62400" rIns="120000" bIns="624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指</a:t>
              </a: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mysql</a:t>
              </a: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或者文本或者其他形式存储的基础数据</a:t>
              </a:r>
              <a:endPara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Mysql</a:t>
              </a:r>
              <a:endParaRPr lang="en-US" altLang="zh-CN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iṩļïḋé"/>
          <p:cNvGrpSpPr/>
          <p:nvPr/>
        </p:nvGrpSpPr>
        <p:grpSpPr>
          <a:xfrm>
            <a:off x="3280387" y="4090048"/>
            <a:ext cx="1833245" cy="1744980"/>
            <a:chOff x="1649916" y="4797152"/>
            <a:chExt cx="1833245" cy="1744978"/>
          </a:xfrm>
        </p:grpSpPr>
        <p:sp>
          <p:nvSpPr>
            <p:cNvPr id="34" name="îš1ide"/>
            <p:cNvSpPr txBox="1"/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none" lIns="120000" tIns="62400" rIns="120000" bIns="62400" anchor="b" anchorCtr="1">
              <a:normAutofit/>
            </a:bodyPr>
            <a:lstStyle/>
            <a:p>
              <a:r>
                <a:rPr lang="zh-CN" altLang="en-US" sz="1865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中间数据</a:t>
              </a:r>
              <a:endParaRPr lang="zh-CN" altLang="en-US" sz="1865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5" name="iṣľiḋê"/>
            <p:cNvSpPr txBox="1"/>
            <p:nvPr/>
          </p:nvSpPr>
          <p:spPr bwMode="auto">
            <a:xfrm>
              <a:off x="1649916" y="5367381"/>
              <a:ext cx="1833245" cy="1174749"/>
            </a:xfrm>
            <a:prstGeom prst="rect">
              <a:avLst/>
            </a:prstGeom>
            <a:noFill/>
          </p:spPr>
          <p:txBody>
            <a:bodyPr wrap="square" lIns="120000" tIns="62400" rIns="120000" bIns="62400">
              <a:normAutofit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转化存储成更加方便读取的数据源</a:t>
              </a:r>
              <a:endPara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Hadoop</a:t>
              </a: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，</a:t>
              </a: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Hive</a:t>
              </a:r>
              <a:endParaRPr lang="en-US" altLang="zh-CN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íṧļidé"/>
          <p:cNvGrpSpPr/>
          <p:nvPr/>
        </p:nvGrpSpPr>
        <p:grpSpPr>
          <a:xfrm>
            <a:off x="5149707" y="4090048"/>
            <a:ext cx="1806575" cy="1744980"/>
            <a:chOff x="1663203" y="4797152"/>
            <a:chExt cx="1806575" cy="1744978"/>
          </a:xfrm>
        </p:grpSpPr>
        <p:sp>
          <p:nvSpPr>
            <p:cNvPr id="32" name="iśḷîde"/>
            <p:cNvSpPr txBox="1"/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none" lIns="120000" tIns="62400" rIns="120000" bIns="62400" anchor="b" anchorCtr="1">
              <a:normAutofit/>
            </a:bodyPr>
            <a:lstStyle/>
            <a:p>
              <a:r>
                <a:rPr lang="zh-CN" altLang="en-US" sz="1865" dirty="0">
                  <a:solidFill>
                    <a:schemeClr val="accent3">
                      <a:lumMod val="100000"/>
                    </a:schemeClr>
                  </a:solidFill>
                  <a:effectLst/>
                </a:rPr>
                <a:t>数据处理</a:t>
              </a:r>
              <a:endParaRPr lang="zh-CN" altLang="en-US" sz="1865" dirty="0">
                <a:solidFill>
                  <a:schemeClr val="accent3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3" name="íṡľíḋé"/>
            <p:cNvSpPr txBox="1"/>
            <p:nvPr/>
          </p:nvSpPr>
          <p:spPr bwMode="auto">
            <a:xfrm>
              <a:off x="1663203" y="5367381"/>
              <a:ext cx="1806575" cy="1174749"/>
            </a:xfrm>
            <a:prstGeom prst="rect">
              <a:avLst/>
            </a:prstGeom>
            <a:noFill/>
          </p:spPr>
          <p:txBody>
            <a:bodyPr wrap="square" lIns="120000" tIns="62400" rIns="120000" bIns="624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通过程序对中间数据进行抽取，分割，剥离等操作</a:t>
              </a:r>
              <a:endPara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SparkSQL</a:t>
              </a:r>
              <a:endParaRPr lang="en-US" altLang="zh-CN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6" name="ïṩľïḍè"/>
          <p:cNvGrpSpPr/>
          <p:nvPr/>
        </p:nvGrpSpPr>
        <p:grpSpPr>
          <a:xfrm>
            <a:off x="7001252" y="4090048"/>
            <a:ext cx="1815465" cy="2082165"/>
            <a:chOff x="1658719" y="4797152"/>
            <a:chExt cx="1815465" cy="2082163"/>
          </a:xfrm>
        </p:grpSpPr>
        <p:sp>
          <p:nvSpPr>
            <p:cNvPr id="30" name="iṣļídé"/>
            <p:cNvSpPr txBox="1"/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none" lIns="120000" tIns="62400" rIns="120000" bIns="62400" anchor="b" anchorCtr="1">
              <a:normAutofit/>
            </a:bodyPr>
            <a:lstStyle/>
            <a:p>
              <a:r>
                <a:rPr lang="zh-CN" altLang="en-US" sz="1865" dirty="0">
                  <a:solidFill>
                    <a:schemeClr val="accent4">
                      <a:lumMod val="100000"/>
                    </a:schemeClr>
                  </a:solidFill>
                  <a:effectLst/>
                </a:rPr>
                <a:t>成品数据</a:t>
              </a:r>
              <a:endParaRPr lang="zh-CN" altLang="en-US" sz="1865" dirty="0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1" name="iṩľîďe"/>
            <p:cNvSpPr txBox="1"/>
            <p:nvPr/>
          </p:nvSpPr>
          <p:spPr bwMode="auto">
            <a:xfrm>
              <a:off x="1658719" y="5367381"/>
              <a:ext cx="1815465" cy="1511934"/>
            </a:xfrm>
            <a:prstGeom prst="rect">
              <a:avLst/>
            </a:prstGeom>
            <a:noFill/>
          </p:spPr>
          <p:txBody>
            <a:bodyPr wrap="square" lIns="120000" tIns="62400" rIns="120000" bIns="624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有效可直接利用的数据（并存储到相关的介质中）</a:t>
              </a:r>
              <a:endPara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Mysql</a:t>
              </a:r>
              <a:endParaRPr lang="en-US" altLang="zh-CN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7" name="íṩḻïďe"/>
          <p:cNvGrpSpPr/>
          <p:nvPr/>
        </p:nvGrpSpPr>
        <p:grpSpPr>
          <a:xfrm>
            <a:off x="8897676" y="4090048"/>
            <a:ext cx="2137037" cy="1080471"/>
            <a:chOff x="1703512" y="4797152"/>
            <a:chExt cx="2137037" cy="1080470"/>
          </a:xfrm>
        </p:grpSpPr>
        <p:sp>
          <p:nvSpPr>
            <p:cNvPr id="28" name="iṥļîḋè"/>
            <p:cNvSpPr txBox="1"/>
            <p:nvPr/>
          </p:nvSpPr>
          <p:spPr bwMode="auto">
            <a:xfrm>
              <a:off x="1703512" y="4797152"/>
              <a:ext cx="1726132" cy="570458"/>
            </a:xfrm>
            <a:prstGeom prst="rect">
              <a:avLst/>
            </a:prstGeom>
            <a:noFill/>
          </p:spPr>
          <p:txBody>
            <a:bodyPr wrap="none" lIns="120000" tIns="62400" rIns="120000" bIns="62400" anchor="b" anchorCtr="1">
              <a:normAutofit/>
            </a:bodyPr>
            <a:lstStyle/>
            <a:p>
              <a:r>
                <a:rPr lang="zh-CN" altLang="en-US" sz="1865" dirty="0">
                  <a:solidFill>
                    <a:schemeClr val="accent5">
                      <a:lumMod val="100000"/>
                    </a:schemeClr>
                  </a:solidFill>
                  <a:effectLst/>
                </a:rPr>
                <a:t>数据应用</a:t>
              </a:r>
              <a:endParaRPr lang="zh-CN" altLang="en-US" sz="1865" dirty="0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9" name="iṩļidé"/>
            <p:cNvSpPr txBox="1"/>
            <p:nvPr/>
          </p:nvSpPr>
          <p:spPr bwMode="auto">
            <a:xfrm>
              <a:off x="1953008" y="5367610"/>
              <a:ext cx="1887541" cy="510012"/>
            </a:xfrm>
            <a:prstGeom prst="rect">
              <a:avLst/>
            </a:prstGeom>
            <a:noFill/>
          </p:spPr>
          <p:txBody>
            <a:bodyPr wrap="square" lIns="120000" tIns="62400" rIns="120000" bIns="624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程序应用展示</a:t>
              </a:r>
              <a:endParaRPr lang="zh-CN" alt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50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Title 1"/>
          <p:cNvSpPr txBox="1"/>
          <p:nvPr/>
        </p:nvSpPr>
        <p:spPr>
          <a:xfrm>
            <a:off x="976956" y="539790"/>
            <a:ext cx="2100256" cy="280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0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4" name="Title 1"/>
          <p:cNvSpPr txBox="1"/>
          <p:nvPr/>
        </p:nvSpPr>
        <p:spPr>
          <a:xfrm>
            <a:off x="1054100" y="192193"/>
            <a:ext cx="4691380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整体过程</a:t>
            </a:r>
            <a:endParaRPr lang="zh-CN" altLang="en-GB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grpSp>
        <p:nvGrpSpPr>
          <p:cNvPr id="40" name="Group 30"/>
          <p:cNvGrpSpPr/>
          <p:nvPr/>
        </p:nvGrpSpPr>
        <p:grpSpPr>
          <a:xfrm>
            <a:off x="3954040" y="2108497"/>
            <a:ext cx="672715" cy="360267"/>
            <a:chOff x="3246637" y="2558266"/>
            <a:chExt cx="883575" cy="616450"/>
          </a:xfrm>
        </p:grpSpPr>
        <p:sp>
          <p:nvSpPr>
            <p:cNvPr id="43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4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5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48" name="Group 34"/>
          <p:cNvGrpSpPr/>
          <p:nvPr/>
        </p:nvGrpSpPr>
        <p:grpSpPr>
          <a:xfrm>
            <a:off x="7601801" y="2108497"/>
            <a:ext cx="672715" cy="360267"/>
            <a:chOff x="3246637" y="2558266"/>
            <a:chExt cx="883575" cy="616450"/>
          </a:xfrm>
        </p:grpSpPr>
        <p:sp>
          <p:nvSpPr>
            <p:cNvPr id="50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1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2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3" name="Group 81"/>
          <p:cNvGrpSpPr/>
          <p:nvPr/>
        </p:nvGrpSpPr>
        <p:grpSpPr>
          <a:xfrm>
            <a:off x="9164675" y="1691263"/>
            <a:ext cx="1194732" cy="1194731"/>
            <a:chOff x="9164674" y="1691263"/>
            <a:chExt cx="1194732" cy="1194731"/>
          </a:xfrm>
        </p:grpSpPr>
        <p:sp>
          <p:nvSpPr>
            <p:cNvPr id="54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5" name="Freeform: Shape 76"/>
            <p:cNvSpPr/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6" name="Group 79"/>
          <p:cNvGrpSpPr/>
          <p:nvPr/>
        </p:nvGrpSpPr>
        <p:grpSpPr>
          <a:xfrm>
            <a:off x="1869151" y="1691264"/>
            <a:ext cx="1194732" cy="1194731"/>
            <a:chOff x="1869151" y="1691264"/>
            <a:chExt cx="1194732" cy="1194731"/>
          </a:xfrm>
        </p:grpSpPr>
        <p:sp>
          <p:nvSpPr>
            <p:cNvPr id="57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8" name="Freeform: Shape 77"/>
            <p:cNvSpPr/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59" name="Group 80"/>
          <p:cNvGrpSpPr/>
          <p:nvPr/>
        </p:nvGrpSpPr>
        <p:grpSpPr>
          <a:xfrm>
            <a:off x="5516912" y="1691263"/>
            <a:ext cx="1194732" cy="1194731"/>
            <a:chOff x="5539402" y="1691263"/>
            <a:chExt cx="1194732" cy="1194731"/>
          </a:xfrm>
        </p:grpSpPr>
        <p:sp>
          <p:nvSpPr>
            <p:cNvPr id="60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1" name="Freeform: Shape 78"/>
            <p:cNvSpPr/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270835" y="3176972"/>
            <a:ext cx="3735256" cy="2538231"/>
            <a:chOff x="3203126" y="2382729"/>
            <a:chExt cx="2801442" cy="1903673"/>
          </a:xfrm>
        </p:grpSpPr>
        <p:sp>
          <p:nvSpPr>
            <p:cNvPr id="63" name="Rectangle 38"/>
            <p:cNvSpPr/>
            <p:nvPr/>
          </p:nvSpPr>
          <p:spPr>
            <a:xfrm>
              <a:off x="320312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5" name="Rectangle 43"/>
            <p:cNvSpPr/>
            <p:nvPr/>
          </p:nvSpPr>
          <p:spPr>
            <a:xfrm>
              <a:off x="3365301" y="3206210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865" b="1" dirty="0">
                  <a:solidFill>
                    <a:schemeClr val="bg1"/>
                  </a:solidFill>
                  <a:cs typeface="+mn-ea"/>
                  <a:sym typeface="+mn-lt"/>
                </a:rPr>
                <a:t>进行数据处理与转换</a:t>
              </a:r>
              <a:endParaRPr lang="zh-CN" altLang="en-US" sz="186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89"/>
            <p:cNvSpPr txBox="1"/>
            <p:nvPr/>
          </p:nvSpPr>
          <p:spPr bwMode="auto">
            <a:xfrm>
              <a:off x="3366571" y="3072136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537327" y="3176972"/>
            <a:ext cx="2448807" cy="2538231"/>
            <a:chOff x="6419505" y="2382729"/>
            <a:chExt cx="1836605" cy="1903673"/>
          </a:xfrm>
        </p:grpSpPr>
        <p:sp>
          <p:nvSpPr>
            <p:cNvPr id="69" name="Rectangle 2"/>
            <p:cNvSpPr/>
            <p:nvPr/>
          </p:nvSpPr>
          <p:spPr>
            <a:xfrm>
              <a:off x="6419505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0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TextBox 91"/>
            <p:cNvSpPr txBox="1"/>
            <p:nvPr/>
          </p:nvSpPr>
          <p:spPr bwMode="auto">
            <a:xfrm>
              <a:off x="6921624" y="2596942"/>
              <a:ext cx="1178768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结构化数据存储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" name="TextBox 92"/>
            <p:cNvSpPr txBox="1"/>
            <p:nvPr/>
          </p:nvSpPr>
          <p:spPr bwMode="auto">
            <a:xfrm>
              <a:off x="6921624" y="3168366"/>
              <a:ext cx="1178768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月份融合成大表，内部对应批次分区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TextBox 93"/>
            <p:cNvSpPr txBox="1"/>
            <p:nvPr/>
          </p:nvSpPr>
          <p:spPr bwMode="auto">
            <a:xfrm>
              <a:off x="6921620" y="3739789"/>
              <a:ext cx="1178768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源数据存储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HDFS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352824" y="3176972"/>
            <a:ext cx="2474920" cy="2538231"/>
            <a:chOff x="1014618" y="2382729"/>
            <a:chExt cx="1856190" cy="1903673"/>
          </a:xfrm>
        </p:grpSpPr>
        <p:sp>
          <p:nvSpPr>
            <p:cNvPr id="77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8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6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3735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ko-KR" sz="373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TextBox 61"/>
            <p:cNvSpPr txBox="1"/>
            <p:nvPr/>
          </p:nvSpPr>
          <p:spPr bwMode="auto">
            <a:xfrm>
              <a:off x="1513369" y="2596942"/>
              <a:ext cx="1186423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期刊表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63"/>
            <p:cNvSpPr txBox="1"/>
            <p:nvPr/>
          </p:nvSpPr>
          <p:spPr bwMode="auto">
            <a:xfrm>
              <a:off x="1513369" y="3168366"/>
              <a:ext cx="1186423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学位表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64"/>
            <p:cNvSpPr txBox="1"/>
            <p:nvPr/>
          </p:nvSpPr>
          <p:spPr bwMode="auto">
            <a:xfrm>
              <a:off x="1513366" y="3739789"/>
              <a:ext cx="1186423" cy="332399"/>
            </a:xfrm>
            <a:prstGeom prst="rect">
              <a:avLst/>
            </a:prstGeom>
          </p:spPr>
          <p:txBody>
            <a:bodyPr wrap="square" lIns="192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会议表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4" name="Title 1"/>
          <p:cNvSpPr txBox="1"/>
          <p:nvPr/>
        </p:nvSpPr>
        <p:spPr>
          <a:xfrm>
            <a:off x="1054100" y="192193"/>
            <a:ext cx="4691380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（源数据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中间数据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îšḷiḍê"/>
          <p:cNvSpPr txBox="1"/>
          <p:nvPr/>
        </p:nvSpPr>
        <p:spPr>
          <a:xfrm>
            <a:off x="2209796" y="1191959"/>
            <a:ext cx="524503" cy="276999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p>
            <a:endParaRPr lang="zh-CN" altLang="id-ID" sz="1600" b="1" dirty="0"/>
          </a:p>
        </p:txBody>
      </p:sp>
      <p:sp>
        <p:nvSpPr>
          <p:cNvPr id="27" name="íṣľíḑê"/>
          <p:cNvSpPr txBox="1"/>
          <p:nvPr/>
        </p:nvSpPr>
        <p:spPr>
          <a:xfrm>
            <a:off x="1869440" y="1301327"/>
            <a:ext cx="1209040" cy="236220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 fontScale="90000" lnSpcReduction="10000"/>
          </a:bodyPr>
          <a:p>
            <a:r>
              <a:rPr lang="zh-CN" altLang="en-US" sz="1600" dirty="0">
                <a:solidFill>
                  <a:schemeClr val="accent1"/>
                </a:solidFill>
              </a:rPr>
              <a:t>源数据部分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íṣľíḑê"/>
          <p:cNvSpPr txBox="1"/>
          <p:nvPr/>
        </p:nvSpPr>
        <p:spPr>
          <a:xfrm>
            <a:off x="5268807" y="1318260"/>
            <a:ext cx="1737360" cy="237067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 fontScale="90000" lnSpcReduction="10000"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SHELL</a:t>
            </a:r>
            <a:r>
              <a:rPr lang="zh-CN" altLang="en-US" sz="1600" dirty="0">
                <a:solidFill>
                  <a:schemeClr val="accent1"/>
                </a:solidFill>
              </a:rPr>
              <a:t>脚本处理部分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íṣľíḑê"/>
          <p:cNvSpPr txBox="1"/>
          <p:nvPr/>
        </p:nvSpPr>
        <p:spPr>
          <a:xfrm>
            <a:off x="8765540" y="1318260"/>
            <a:ext cx="1992207" cy="271780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 lnSpcReduction="20000"/>
          </a:bodyPr>
          <a:lstStyle/>
          <a:p>
            <a:r>
              <a:rPr lang="en-US" altLang="zh-CN" sz="1600" dirty="0">
                <a:solidFill>
                  <a:schemeClr val="accent1"/>
                </a:solidFill>
              </a:rPr>
              <a:t>hive</a:t>
            </a:r>
            <a:r>
              <a:rPr lang="zh-CN" altLang="en-US" sz="1600" dirty="0">
                <a:solidFill>
                  <a:schemeClr val="accent1"/>
                </a:solidFill>
              </a:rPr>
              <a:t>数据表存储部分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_Q@$LOIOQQIF5BBP18W4C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1047" y="1396153"/>
            <a:ext cx="4051300" cy="4216400"/>
          </a:xfrm>
          <a:prstGeom prst="rect">
            <a:avLst/>
          </a:prstGeom>
        </p:spPr>
      </p:pic>
      <p:pic>
        <p:nvPicPr>
          <p:cNvPr id="4" name="图片 3" descr="F~RM}P~5Y%JDLXNZOI1@}W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396153"/>
            <a:ext cx="2552700" cy="3568700"/>
          </a:xfrm>
          <a:prstGeom prst="rect">
            <a:avLst/>
          </a:prstGeom>
        </p:spPr>
      </p:pic>
      <p:pic>
        <p:nvPicPr>
          <p:cNvPr id="5" name="图片 4" descr="G5AXWQDJ86OP}5ZF_KLSSP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47" y="1396153"/>
            <a:ext cx="2679700" cy="195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84" name="Title 1"/>
          <p:cNvSpPr txBox="1"/>
          <p:nvPr/>
        </p:nvSpPr>
        <p:spPr>
          <a:xfrm>
            <a:off x="1048173" y="164253"/>
            <a:ext cx="4483100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（源数据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中间数据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íṣľíḑê"/>
          <p:cNvSpPr txBox="1"/>
          <p:nvPr/>
        </p:nvSpPr>
        <p:spPr>
          <a:xfrm>
            <a:off x="3887893" y="670560"/>
            <a:ext cx="2296160" cy="480907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/>
          </a:bodyPr>
          <a:p>
            <a:r>
              <a:rPr lang="zh-CN" altLang="en-US" sz="2665" dirty="0">
                <a:solidFill>
                  <a:schemeClr val="accent1"/>
                </a:solidFill>
              </a:rPr>
              <a:t>源数据部分</a:t>
            </a:r>
            <a:endParaRPr lang="zh-CN" altLang="en-US" sz="2665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84" name="Title 1"/>
          <p:cNvSpPr txBox="1"/>
          <p:nvPr/>
        </p:nvSpPr>
        <p:spPr>
          <a:xfrm>
            <a:off x="1048173" y="164253"/>
            <a:ext cx="4596553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（源数据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中间数据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íṣľíḑê"/>
          <p:cNvSpPr txBox="1"/>
          <p:nvPr/>
        </p:nvSpPr>
        <p:spPr>
          <a:xfrm>
            <a:off x="3887893" y="670560"/>
            <a:ext cx="2296160" cy="480907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/>
          </a:bodyPr>
          <a:p>
            <a:r>
              <a:rPr lang="en-US" altLang="zh-CN" sz="2665" dirty="0">
                <a:solidFill>
                  <a:schemeClr val="accent1"/>
                </a:solidFill>
              </a:rPr>
              <a:t>SH</a:t>
            </a:r>
            <a:r>
              <a:rPr lang="zh-CN" altLang="en-US" sz="2665" dirty="0">
                <a:solidFill>
                  <a:schemeClr val="accent1"/>
                </a:solidFill>
              </a:rPr>
              <a:t>脚本处理部分</a:t>
            </a:r>
            <a:endParaRPr lang="zh-CN" altLang="en-US" sz="2665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75995" y="1265555"/>
          <a:ext cx="10829925" cy="436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9925"/>
              </a:tblGrid>
              <a:tr h="436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#!/bin/bash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name:import_resource.sh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description: 用来导入 期刊中文 期刊英文 学位 会议 专利 法规 方志 学者 进入hive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author: wfxxh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args: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$1 ---- 工作目录位置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$2 ---- 状态文件名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$3 ---- 库名前缀：qk_chi、qk_eng、bz 等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$4---- 表名前缀：perio、degree 等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$5 ---- 资源类型对应的hive数据库名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 以下注释全部以 qk_chi库为例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cd $1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#资源库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URL=10.10.184.44:3306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UNAME=root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PWD=mysql@2016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#所有 qk_chi库 历史文件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FILE_QK_CHI=$2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#读取所有历史 qk_chi库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HISTORY_QK_CHI=`cat $FILE_QK_CHI`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#获取当前所有qk_chi库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PRESENT_QK_CHI=`sqoop-list-databases --connect jdbc:mysql://$URL --username $UNAME --password $PWD | grep -i $3`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#写入 qk_chi库 历史文件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echo $PRESENT_QK_CHI &gt; $FILE_QK_CHI</a:t>
                      </a:r>
                      <a:endParaRPr lang="zh-CN" altLang="en-US" sz="1065">
                        <a:sym typeface="+mn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84" name="Title 1"/>
          <p:cNvSpPr txBox="1"/>
          <p:nvPr/>
        </p:nvSpPr>
        <p:spPr>
          <a:xfrm>
            <a:off x="1048173" y="164253"/>
            <a:ext cx="4748953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源数据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中间数据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íṣľíḑê"/>
          <p:cNvSpPr txBox="1"/>
          <p:nvPr/>
        </p:nvSpPr>
        <p:spPr>
          <a:xfrm>
            <a:off x="3887893" y="670560"/>
            <a:ext cx="2296160" cy="480907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/>
          </a:bodyPr>
          <a:p>
            <a:r>
              <a:rPr lang="en-US" altLang="zh-CN" sz="2665" dirty="0">
                <a:solidFill>
                  <a:schemeClr val="accent1"/>
                </a:solidFill>
              </a:rPr>
              <a:t>SH</a:t>
            </a:r>
            <a:r>
              <a:rPr lang="zh-CN" altLang="en-US" sz="2665" dirty="0">
                <a:solidFill>
                  <a:schemeClr val="accent1"/>
                </a:solidFill>
              </a:rPr>
              <a:t>脚本处理部分</a:t>
            </a:r>
            <a:endParaRPr lang="zh-CN" altLang="en-US" sz="2665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76207" y="1265767"/>
          <a:ext cx="10980420" cy="2369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0420"/>
              </a:tblGrid>
              <a:tr h="2369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#遍历当前所有qk_chi库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for db in $PRESENT_QK_CHI;do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#判断当前qk_chi库是否在历史文件中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if [[ ! $HISTORY_QK_CHI =~ $db ]];then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#库名中的数字作为batch（一级分区）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batch=$( expr $db : '.*\([0-9]\{8\}\).*' 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#判断是否为 qk_chi_all 库，如果是则在导入时要先创建临时表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if [[ $db =~ "all" ]];then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case $5 in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periodical | periodical_eng)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hive -e "create table if not exists $5.temp_perio_art_auth like $5.perio_art_auth"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hive -e "create table if not exists $5.temp_perio_art_project like $5.perio_art_project"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hive -e "create table if not exists $5.temp_perio_art_source like $5.perio_art_source"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hive -e "create table if not exists $5.temp_perio_artical like $5.perio_artical"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confernece)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hive -e "create table if not exists $5.temp_conf_art_auth like $5.conf_art_auth"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$5.temp_conf_artical like $5.conf_artical"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$5.temp_conf_art_project like $5.conf_art_project"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$5.temp_conf_art_source like $5.conf_art_source"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thesis)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$5.temp_degree_art_chap like $5.degree_art_chap"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$5.temp_degree_art_chap like $5.degree_art_chap"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$5.temp_degree_art_chap like $5.degree_art_chap"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$5.temp_degree_art_project like $5.degree_art_project"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$5.temp_degree_art_source like $5.degree_art_source"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$5.temp_degree_art_tutor like $5.degree_art_tutor"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patent)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$5.temp_patent_cited like $5.patent_cited"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$5.temp_patent_cited_npl like $5.patent_cited_npl"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$5.temp_patent_claim like $5.patent_claim"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$5.temp_patent_content like $5.patent_content"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$5.temp_patent_element like $5.patent_element"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$5.temp_patent_inventor like $5.patent_inventor"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$5.temp_patent_legal_status like $5.patent_legal_status"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$5.temp_patent_proposer like $5.patent_proposer"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$5.temp_patent_source like $5.patent_source"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legislations)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$5.temp_legislations like $5.legislations"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$5.temp_legislations_source like $5.legislations_source"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gazetter)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$5.temp_gazetteers_item like $5.gazetteers_item"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$5.temp_gazetteers_new like $5.gazetteers_new"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;;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scholar)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$5.temp_sys_scholar_article like $5.sys_scholar_article"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	hive -e "create table if not exists $5.temp_system_scholar  like $5.system_scholar"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			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esac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#获取当前 qk_chi_all 库的所有表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qk_chi_all_table=`sqoop-list-tables --connect jdbc:mysql://$URL/$db --username $UNAME --password $PWD | grep -i $3`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#遍历当前库下的所有表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for tb in $qk_chi_all_table;do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#表名中的数字作为part(二级分区)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part=$( expr $tb : '.*\([0-9]\{3\}\).*' 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#判断当前表是否以数字结尾，如果是则为分区表，进行分区导入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if [[ -n $part ]];then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tb_name=${tb%_*}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echo "-----------------有新增all库，导入 $db.$tb，分区为batch=$batch,part=$part-----------------"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sqoop import --connect jdbc:mysql://$URL/$db  --username $UNAME --password $PWD --table $tb  --hcatalog-database $5 --hcatalog-table temp_$tb_name --hcatalog-partition-keys batch,part --hcatalog-partition-values $batch,$part --null-string '' --null-non-string ''  --lines-terminated-by "\n" -m 1 --fields-terminated-by "\001" --hive-drop-import-delims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else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echo "-----------------有新增all库，导入 $db.$tb，覆盖导入无分区-----------------"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sqoop import --hive-import --connect jdbc:mysql://$URL/$db --username $UNAME --password $PWD --table $tb --hive-database $5 --hive-table $tb  --null-string '' --null-non-string '' --lines-terminated-by "\n" -m 1 --fields-terminated-by "\001" --hive-drop-import-delims --hive-overwrite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fi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rm -f $tb.java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done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#当前 qk_chi_all 库导完之后，删除所有原分区表 并为重命名 temp 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temp_tables=`hive -e "use $5;show tables"| grep temp`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if [[ -n $temp_tables ]];then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for list in $temp_tables;do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#截取第一个 _ 后面的所有字符作为表名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new_tb_name=${list#*_}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echo "-----------------删除原$5.$new_tb_name，并把$5.$list 重命名为$5.$new_tb_name-----------------"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hive -e "drop table if exists $5.$new_tb_name"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hive -e "alter table $5.$list rename to $5.$new_tb_name"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done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fi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#当前库为 qk_chi_add 库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else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#获取当前 qk_chi_add 库的所有表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qk_chi_add_table=`sqoop-list-tables --connect jdbc:mysql://$URL/$db --username $UNAME --password $PWD | grep -i $3`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#遍历所有 当前库下的所有表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for tb in $qk_chi_add_table;do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#表名中的数字作为part(二级分区)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part=$( expr $tb : '.*\([0-9]\{3\}\).*' )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#判断当前表是否以数字结尾，如果是则为分区表，进行分区导入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if [[ -n $part ]];then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tb_name=${tb%_*}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echo "-----------------无新增all库，导入 $db.$tb，分区为batch=$batch,part=$part-----------------"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sqoop import --connect jdbc:mysql://$URL/$db  --username $UNAME --password $PWD --table $tb  --hcatalog-database $5 --hcatalog-table $tb_name --hcatalog-partition-keys batch,part --hcatalog-partition-values $batch,$part --null-string '' --null-non-string ''  --lines-terminated-by "\n" -m 1 --fields-terminated-by "\001" --hive-drop-import-delims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else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echo "-----------------无新增all库，导入 $db.$tb，覆盖导入无分区-----------------"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    sqoop import --hive-import --connect jdbc:mysql://$URL/$db --username $UNAME --password $PWD --table $tb --hive-database $5 --hive-table $tb  --null-string '' --null-non-string '' --lines-terminated-by "\n" -m 1 --fields-terminated-by "\001" --hive-drop-import-delims --hive-overwrite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fi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    rm -f $tb.java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    done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fi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else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    echo "-----------------无新增库，不执行导入-----------------"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    fi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done</a:t>
                      </a:r>
                      <a:endParaRPr lang="zh-CN" altLang="en-US" sz="1065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65">
                          <a:sym typeface="+mn-ea"/>
                        </a:rPr>
                        <a:t>echo "-----------------完成导入，时间：`date +%Y-%m-%d-%H`-----------------"</a:t>
                      </a:r>
                      <a:endParaRPr lang="zh-CN" altLang="en-US" sz="1065">
                        <a:sym typeface="+mn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84" name="Title 1"/>
          <p:cNvSpPr txBox="1"/>
          <p:nvPr/>
        </p:nvSpPr>
        <p:spPr>
          <a:xfrm>
            <a:off x="1048173" y="164253"/>
            <a:ext cx="4738793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大数据的使用（源数据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中间数据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íṣľíḑê"/>
          <p:cNvSpPr txBox="1"/>
          <p:nvPr/>
        </p:nvSpPr>
        <p:spPr>
          <a:xfrm>
            <a:off x="3887893" y="670560"/>
            <a:ext cx="2296160" cy="480907"/>
          </a:xfrm>
          <a:prstGeom prst="rect">
            <a:avLst/>
          </a:prstGeom>
          <a:noFill/>
        </p:spPr>
        <p:txBody>
          <a:bodyPr wrap="none" lIns="192000" tIns="0" rIns="192000" bIns="0" anchor="b" anchorCtr="0">
            <a:normAutofit/>
          </a:bodyPr>
          <a:p>
            <a:r>
              <a:rPr lang="en-US" altLang="zh-CN" sz="2665" dirty="0">
                <a:solidFill>
                  <a:schemeClr val="accent1"/>
                </a:solidFill>
              </a:rPr>
              <a:t>HIVE</a:t>
            </a:r>
            <a:r>
              <a:rPr lang="zh-CN" altLang="en-US" sz="2665" dirty="0">
                <a:solidFill>
                  <a:schemeClr val="accent1"/>
                </a:solidFill>
              </a:rPr>
              <a:t>数据部分</a:t>
            </a:r>
            <a:endParaRPr lang="zh-CN" altLang="en-US" sz="2665" dirty="0">
              <a:solidFill>
                <a:schemeClr val="accent1"/>
              </a:solidFill>
            </a:endParaRPr>
          </a:p>
        </p:txBody>
      </p:sp>
      <p:pic>
        <p:nvPicPr>
          <p:cNvPr id="2" name="图片 1" descr="L@`A2CG@GT~EDMWL8C{WJ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" y="1592580"/>
            <a:ext cx="3835400" cy="2387600"/>
          </a:xfrm>
          <a:prstGeom prst="rect">
            <a:avLst/>
          </a:prstGeom>
        </p:spPr>
      </p:pic>
      <p:pic>
        <p:nvPicPr>
          <p:cNvPr id="7" name="图片 6" descr="[C7RLRV_X6Y{2JSTM($MX$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1592580"/>
            <a:ext cx="2992120" cy="2825750"/>
          </a:xfrm>
          <a:prstGeom prst="rect">
            <a:avLst/>
          </a:prstGeom>
        </p:spPr>
      </p:pic>
      <p:pic>
        <p:nvPicPr>
          <p:cNvPr id="3" name="图片 2" descr="}G(_8]8B1YWGJEX45`@L[A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30" y="4418330"/>
            <a:ext cx="6354445" cy="207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861060"/>
            <a:ext cx="2002155" cy="5325110"/>
          </a:xfrm>
          <a:prstGeom prst="rect">
            <a:avLst/>
          </a:prstGeom>
        </p:spPr>
      </p:pic>
      <p:sp>
        <p:nvSpPr>
          <p:cNvPr id="17" name="Shape 285"/>
          <p:cNvSpPr txBox="1"/>
          <p:nvPr/>
        </p:nvSpPr>
        <p:spPr>
          <a:xfrm>
            <a:off x="3166745" y="3186430"/>
            <a:ext cx="8308975" cy="287718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如：在左侧条件范围内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获取到在固定的机构范围内（如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所机构）中，学科：军事，时间：为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2009-2018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综合评分排序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5%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位置机构的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评分（总频分）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2000*0.005 = 100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位置处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获取当前检索条件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（学科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时间）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 ，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被引量最大的值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评分</a:t>
            </a:r>
            <a:r>
              <a:rPr lang="en-US" altLang="zh-CN" sz="1600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最大值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=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基准值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评分！！！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45" y="861060"/>
            <a:ext cx="6245225" cy="212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4892752" y="2096853"/>
            <a:ext cx="2995755" cy="2079959"/>
            <a:chOff x="3669564" y="1572640"/>
            <a:chExt cx="2246816" cy="1559969"/>
          </a:xfrm>
        </p:grpSpPr>
        <p:sp>
          <p:nvSpPr>
            <p:cNvPr id="3" name="is1ide-Arrow: Pentagon 2"/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4" name="is1ide-TextBox 3"/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7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865" b="1" dirty="0">
                  <a:solidFill>
                    <a:schemeClr val="bg1"/>
                  </a:solidFill>
                  <a:cs typeface="+mn-ea"/>
                  <a:sym typeface="+mn-lt"/>
                </a:rPr>
                <a:t>80%</a:t>
              </a:r>
              <a:endParaRPr lang="en-US" sz="186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is1ide-Arrow: Pentagon 5"/>
            <p:cNvSpPr/>
            <p:nvPr/>
          </p:nvSpPr>
          <p:spPr>
            <a:xfrm>
              <a:off x="3669564" y="2177160"/>
              <a:ext cx="1579880" cy="3581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is1ide-TextBox 6"/>
            <p:cNvSpPr txBox="1"/>
            <p:nvPr/>
          </p:nvSpPr>
          <p:spPr>
            <a:xfrm>
              <a:off x="4873785" y="227562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7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865" b="1">
                  <a:solidFill>
                    <a:schemeClr val="bg1"/>
                  </a:solidFill>
                  <a:cs typeface="+mn-ea"/>
                  <a:sym typeface="+mn-lt"/>
                </a:rPr>
                <a:t>50%</a:t>
              </a:r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is1ide-TextBox 9"/>
            <p:cNvSpPr txBox="1"/>
            <p:nvPr/>
          </p:nvSpPr>
          <p:spPr>
            <a:xfrm>
              <a:off x="5249231" y="227575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7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865" b="1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is1ide-Arrow: Pentagon 11"/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is1ide-TextBox 12"/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7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865" b="1">
                  <a:solidFill>
                    <a:schemeClr val="bg1"/>
                  </a:solidFill>
                  <a:cs typeface="+mn-ea"/>
                  <a:sym typeface="+mn-lt"/>
                </a:rPr>
                <a:t>20%</a:t>
              </a:r>
              <a:endParaRPr lang="en-US" sz="1865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17885" y="2044679"/>
            <a:ext cx="4264283" cy="2210019"/>
            <a:chOff x="5263414" y="1533509"/>
            <a:chExt cx="3198212" cy="1657514"/>
          </a:xfrm>
        </p:grpSpPr>
        <p:sp>
          <p:nvSpPr>
            <p:cNvPr id="18" name="is1ide-TextBox 24"/>
            <p:cNvSpPr txBox="1"/>
            <p:nvPr/>
          </p:nvSpPr>
          <p:spPr>
            <a:xfrm>
              <a:off x="6233076" y="2216600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335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数据处理</a:t>
              </a:r>
              <a:endParaRPr lang="zh-CN" altLang="en-US" sz="133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is1ide-TextBox 25"/>
            <p:cNvSpPr txBox="1"/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335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中间数据</a:t>
              </a:r>
              <a:endParaRPr lang="zh-CN" altLang="en-US" sz="1335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/>
              <p:cNvSpPr txBox="1"/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335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成品数据</a:t>
                </a:r>
                <a:endParaRPr lang="zh-CN" altLang="en-US" sz="1335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is1ide-Oval 32"/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23" name="is1ide-Freeform: Shape 33"/>
              <p:cNvSpPr/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sp>
          <p:nvSpPr>
            <p:cNvPr id="24" name="is1ide-Oval 35"/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5" name="is1ide-Freeform: Shape 36"/>
            <p:cNvSpPr/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6" name="is1ide-Oval 38"/>
            <p:cNvSpPr>
              <a:spLocks noChangeAspect="1"/>
            </p:cNvSpPr>
            <p:nvPr/>
          </p:nvSpPr>
          <p:spPr>
            <a:xfrm>
              <a:off x="5700630" y="217766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27" name="is1ide-Freeform: Shape 39"/>
            <p:cNvSpPr/>
            <p:nvPr/>
          </p:nvSpPr>
          <p:spPr bwMode="auto">
            <a:xfrm>
              <a:off x="5825968" y="2266129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11" name="is1ide-Freeform: Shape 19"/>
          <p:cNvSpPr/>
          <p:nvPr/>
        </p:nvSpPr>
        <p:spPr bwMode="auto">
          <a:xfrm>
            <a:off x="1412412" y="2012751"/>
            <a:ext cx="3769933" cy="2540231"/>
          </a:xfrm>
          <a:custGeom>
            <a:avLst/>
            <a:gd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2" name="is1ide-Freeform: Shape 21"/>
          <p:cNvSpPr/>
          <p:nvPr/>
        </p:nvSpPr>
        <p:spPr bwMode="auto">
          <a:xfrm>
            <a:off x="1581325" y="2151309"/>
            <a:ext cx="3458177" cy="1980227"/>
          </a:xfrm>
          <a:custGeom>
            <a:avLst/>
            <a:gdLst/>
            <a:ahLst/>
            <a:cxnLst>
              <a:cxn ang="0">
                <a:pos x="1198" y="0"/>
              </a:cxn>
              <a:cxn ang="0">
                <a:pos x="0" y="0"/>
              </a:cxn>
              <a:cxn ang="0">
                <a:pos x="1198" y="686"/>
              </a:cxn>
              <a:cxn ang="0">
                <a:pos x="1198" y="0"/>
              </a:cxn>
            </a:cxnLst>
            <a:rect l="0" t="0" r="r" b="b"/>
            <a:pathLst>
              <a:path w="1198" h="686">
                <a:moveTo>
                  <a:pt x="1198" y="0"/>
                </a:moveTo>
                <a:lnTo>
                  <a:pt x="0" y="0"/>
                </a:lnTo>
                <a:lnTo>
                  <a:pt x="1198" y="686"/>
                </a:lnTo>
                <a:lnTo>
                  <a:pt x="1198" y="0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3" name="is1ide-Freeform: Shape 16"/>
          <p:cNvSpPr/>
          <p:nvPr/>
        </p:nvSpPr>
        <p:spPr bwMode="auto">
          <a:xfrm>
            <a:off x="748488" y="4557665"/>
            <a:ext cx="5092008" cy="121239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68" y="37"/>
              </a:cxn>
              <a:cxn ang="0">
                <a:pos x="1487" y="37"/>
              </a:cxn>
              <a:cxn ang="0">
                <a:pos x="1546" y="12"/>
              </a:cxn>
              <a:cxn ang="0">
                <a:pos x="1547" y="0"/>
              </a:cxn>
              <a:cxn ang="0">
                <a:pos x="10" y="5"/>
              </a:cxn>
            </a:cxnLst>
            <a:rect l="0" t="0" r="r" b="b"/>
            <a:pathLst>
              <a:path w="1547" h="37">
                <a:moveTo>
                  <a:pt x="10" y="5"/>
                </a:moveTo>
                <a:cubicBezTo>
                  <a:pt x="10" y="5"/>
                  <a:pt x="0" y="23"/>
                  <a:pt x="68" y="37"/>
                </a:cubicBezTo>
                <a:cubicBezTo>
                  <a:pt x="1487" y="37"/>
                  <a:pt x="1487" y="37"/>
                  <a:pt x="1487" y="37"/>
                </a:cubicBezTo>
                <a:cubicBezTo>
                  <a:pt x="1487" y="37"/>
                  <a:pt x="1534" y="34"/>
                  <a:pt x="1546" y="12"/>
                </a:cubicBezTo>
                <a:cubicBezTo>
                  <a:pt x="1547" y="0"/>
                  <a:pt x="1547" y="0"/>
                  <a:pt x="1547" y="0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4" name="is1ide-Freeform: Shape 17"/>
          <p:cNvSpPr/>
          <p:nvPr/>
        </p:nvSpPr>
        <p:spPr bwMode="auto">
          <a:xfrm>
            <a:off x="777353" y="4456633"/>
            <a:ext cx="5068916" cy="152992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38"/>
              </a:cxn>
              <a:cxn ang="0">
                <a:pos x="16" y="43"/>
              </a:cxn>
              <a:cxn ang="0">
                <a:pos x="1522" y="43"/>
              </a:cxn>
              <a:cxn ang="0">
                <a:pos x="1538" y="40"/>
              </a:cxn>
              <a:cxn ang="0">
                <a:pos x="1538" y="0"/>
              </a:cxn>
              <a:cxn ang="0">
                <a:pos x="1" y="0"/>
              </a:cxn>
            </a:cxnLst>
            <a:rect l="0" t="0" r="r" b="b"/>
            <a:pathLst>
              <a:path w="1540" h="47">
                <a:moveTo>
                  <a:pt x="1" y="0"/>
                </a:moveTo>
                <a:cubicBezTo>
                  <a:pt x="0" y="38"/>
                  <a:pt x="0" y="38"/>
                  <a:pt x="0" y="38"/>
                </a:cubicBezTo>
                <a:cubicBezTo>
                  <a:pt x="1" y="47"/>
                  <a:pt x="16" y="43"/>
                  <a:pt x="16" y="43"/>
                </a:cubicBezTo>
                <a:cubicBezTo>
                  <a:pt x="1522" y="43"/>
                  <a:pt x="1522" y="43"/>
                  <a:pt x="1522" y="43"/>
                </a:cubicBezTo>
                <a:cubicBezTo>
                  <a:pt x="1540" y="45"/>
                  <a:pt x="1538" y="40"/>
                  <a:pt x="1538" y="40"/>
                </a:cubicBezTo>
                <a:cubicBezTo>
                  <a:pt x="1538" y="0"/>
                  <a:pt x="1538" y="0"/>
                  <a:pt x="153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42000">
                <a:schemeClr val="bg1">
                  <a:lumMod val="75000"/>
                </a:schemeClr>
              </a:gs>
              <a:gs pos="6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0"/>
          </a:gra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15" name="is1ide-Freeform: Shape 18"/>
          <p:cNvSpPr/>
          <p:nvPr/>
        </p:nvSpPr>
        <p:spPr bwMode="auto">
          <a:xfrm>
            <a:off x="2948097" y="4456633"/>
            <a:ext cx="712997" cy="80825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98" y="22"/>
              </a:cxn>
              <a:cxn ang="0">
                <a:pos x="215" y="1"/>
              </a:cxn>
              <a:cxn ang="0">
                <a:pos x="6" y="0"/>
              </a:cxn>
              <a:cxn ang="0">
                <a:pos x="20" y="22"/>
              </a:cxn>
            </a:cxnLst>
            <a:rect l="0" t="0" r="r" b="b"/>
            <a:pathLst>
              <a:path w="217" h="25">
                <a:moveTo>
                  <a:pt x="20" y="22"/>
                </a:moveTo>
                <a:cubicBezTo>
                  <a:pt x="198" y="22"/>
                  <a:pt x="198" y="22"/>
                  <a:pt x="198" y="22"/>
                </a:cubicBezTo>
                <a:cubicBezTo>
                  <a:pt x="198" y="22"/>
                  <a:pt x="217" y="25"/>
                  <a:pt x="215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0" y="20"/>
                  <a:pt x="20" y="22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28" name="is1ide-Rectangle 13"/>
          <p:cNvSpPr/>
          <p:nvPr/>
        </p:nvSpPr>
        <p:spPr>
          <a:xfrm>
            <a:off x="1556760" y="2149537"/>
            <a:ext cx="3488316" cy="214942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37" name="Title 1"/>
          <p:cNvSpPr txBox="1"/>
          <p:nvPr/>
        </p:nvSpPr>
        <p:spPr>
          <a:xfrm>
            <a:off x="1048173" y="164253"/>
            <a:ext cx="6839373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1007436" y="548680"/>
            <a:ext cx="2100256" cy="280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065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4" name="Freeform: Shape 3"/>
          <p:cNvSpPr/>
          <p:nvPr/>
        </p:nvSpPr>
        <p:spPr bwMode="auto">
          <a:xfrm rot="16200000">
            <a:off x="5656936" y="5465631"/>
            <a:ext cx="334433" cy="221613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5" name="Freeform: Shape 13"/>
          <p:cNvSpPr/>
          <p:nvPr/>
        </p:nvSpPr>
        <p:spPr bwMode="auto">
          <a:xfrm rot="5400000" flipH="1">
            <a:off x="6200633" y="5465629"/>
            <a:ext cx="334433" cy="221613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59213" y="1859711"/>
            <a:ext cx="3968679" cy="1547259"/>
            <a:chOff x="3119410" y="1394783"/>
            <a:chExt cx="2976509" cy="116044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3270426" y="1243767"/>
              <a:ext cx="1160444" cy="1462475"/>
              <a:chOff x="3171825" y="2459015"/>
              <a:chExt cx="1219200" cy="1536522"/>
            </a:xfrm>
          </p:grpSpPr>
          <p:sp>
            <p:nvSpPr>
              <p:cNvPr id="41" name="Freeform: Shape 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4784460" y="1243767"/>
              <a:ext cx="1160444" cy="1462475"/>
              <a:chOff x="3171825" y="2459015"/>
              <a:chExt cx="1219200" cy="1536522"/>
            </a:xfrm>
          </p:grpSpPr>
          <p:sp>
            <p:nvSpPr>
              <p:cNvPr id="35" name="Freeform: Shape 15"/>
              <p:cNvSpPr/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/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15469" y="2894839"/>
            <a:ext cx="4456171" cy="1740665"/>
            <a:chOff x="2936602" y="2171129"/>
            <a:chExt cx="3342128" cy="1305499"/>
          </a:xfrm>
        </p:grpSpPr>
        <p:grpSp>
          <p:nvGrpSpPr>
            <p:cNvPr id="8" name="Group 7"/>
            <p:cNvGrpSpPr/>
            <p:nvPr/>
          </p:nvGrpSpPr>
          <p:grpSpPr>
            <a:xfrm rot="16200000">
              <a:off x="3106494" y="2001237"/>
              <a:ext cx="1305499" cy="1645284"/>
              <a:chOff x="2203768" y="2266950"/>
              <a:chExt cx="1371600" cy="1728587"/>
            </a:xfrm>
          </p:grpSpPr>
          <p:sp>
            <p:nvSpPr>
              <p:cNvPr id="39" name="Freeform: Shape 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4803338" y="2001237"/>
              <a:ext cx="1305499" cy="1645284"/>
              <a:chOff x="2203768" y="2266950"/>
              <a:chExt cx="1371600" cy="1728587"/>
            </a:xfrm>
          </p:grpSpPr>
          <p:sp>
            <p:nvSpPr>
              <p:cNvPr id="33" name="Freeform: Shape 18"/>
              <p:cNvSpPr/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/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4159213" y="4123380"/>
            <a:ext cx="3968679" cy="1547259"/>
            <a:chOff x="3119410" y="3092535"/>
            <a:chExt cx="2976509" cy="1160444"/>
          </a:xfrm>
        </p:grpSpPr>
        <p:grpSp>
          <p:nvGrpSpPr>
            <p:cNvPr id="9" name="Group 10"/>
            <p:cNvGrpSpPr/>
            <p:nvPr/>
          </p:nvGrpSpPr>
          <p:grpSpPr>
            <a:xfrm rot="16200000">
              <a:off x="3270426" y="2941519"/>
              <a:ext cx="1160444" cy="1462475"/>
              <a:chOff x="1388111" y="2459015"/>
              <a:chExt cx="1219200" cy="1536522"/>
            </a:xfrm>
          </p:grpSpPr>
          <p:sp>
            <p:nvSpPr>
              <p:cNvPr id="37" name="Freeform: Shape 1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4784460" y="2941519"/>
              <a:ext cx="1160444" cy="1462475"/>
              <a:chOff x="1388111" y="2459015"/>
              <a:chExt cx="1219200" cy="1536522"/>
            </a:xfrm>
          </p:grpSpPr>
          <p:sp>
            <p:nvSpPr>
              <p:cNvPr id="31" name="Freeform: Shape 21"/>
              <p:cNvSpPr/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/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3" name="TextBox 39"/>
          <p:cNvSpPr txBox="1"/>
          <p:nvPr/>
        </p:nvSpPr>
        <p:spPr>
          <a:xfrm>
            <a:off x="701040" y="2438400"/>
            <a:ext cx="4227407" cy="291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480000" tIns="0" rIns="384000" bIns="0" anchor="ctr" anchorCtr="0">
            <a:normAutofit fontScale="72500"/>
          </a:bodyPr>
          <a:lstStyle/>
          <a:p>
            <a:pPr algn="ctr"/>
            <a:r>
              <a:rPr lang="zh-CN" altLang="en-US" sz="2135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2135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42"/>
          <p:cNvSpPr txBox="1"/>
          <p:nvPr/>
        </p:nvSpPr>
        <p:spPr>
          <a:xfrm>
            <a:off x="701040" y="3599180"/>
            <a:ext cx="4227407" cy="291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480000" tIns="0" rIns="384000" bIns="0" anchor="ctr" anchorCtr="0">
            <a:normAutofit fontScale="72500"/>
          </a:bodyPr>
          <a:lstStyle/>
          <a:p>
            <a:pPr algn="ctr"/>
            <a:r>
              <a:rPr lang="zh-CN" altLang="en-US" sz="2135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如：学者数量处理</a:t>
            </a:r>
            <a:endParaRPr lang="zh-CN" altLang="en-US" sz="2135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45"/>
          <p:cNvSpPr txBox="1"/>
          <p:nvPr/>
        </p:nvSpPr>
        <p:spPr>
          <a:xfrm>
            <a:off x="1007533" y="4766733"/>
            <a:ext cx="4227407" cy="291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480000" tIns="0" rIns="384000" bIns="0" anchor="ctr" anchorCtr="0">
            <a:normAutofit fontScale="72500"/>
          </a:bodyPr>
          <a:lstStyle/>
          <a:p>
            <a:pPr algn="ctr"/>
            <a:r>
              <a:rPr lang="zh-CN" altLang="en-US" sz="2135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如：被引数据处理</a:t>
            </a:r>
            <a:endParaRPr lang="zh-CN" altLang="en-US" sz="2135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39"/>
          <p:cNvSpPr txBox="1"/>
          <p:nvPr/>
        </p:nvSpPr>
        <p:spPr>
          <a:xfrm>
            <a:off x="3982660" y="1181884"/>
            <a:ext cx="4227637" cy="2914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480000" tIns="0" rIns="384000" bIns="0" anchor="ctr" anchorCtr="0">
            <a:normAutofit fontScale="72500"/>
          </a:bodyPr>
          <a:p>
            <a:pPr algn="ctr"/>
            <a:r>
              <a:rPr lang="zh-CN" altLang="en-US" sz="2135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中间数据</a:t>
            </a:r>
            <a:endParaRPr lang="zh-CN" altLang="en-US" sz="2135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3982660" y="5906284"/>
            <a:ext cx="4227637" cy="2914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4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480000" tIns="0" rIns="384000" bIns="0" anchor="ctr" anchorCtr="0">
            <a:normAutofit fontScale="72500"/>
          </a:bodyPr>
          <a:p>
            <a:pPr algn="ctr"/>
            <a:r>
              <a:rPr lang="zh-CN" altLang="en-US" sz="2135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成品数据</a:t>
            </a:r>
            <a:endParaRPr lang="zh-CN" altLang="en-US" sz="2135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563187" y="3522980"/>
            <a:ext cx="25425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Spark</a:t>
            </a:r>
            <a:r>
              <a:rPr lang="en-US" altLang="zh-CN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读取数据并清洗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371840" y="4766733"/>
            <a:ext cx="25425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Spark</a:t>
            </a:r>
            <a:r>
              <a:rPr lang="en-US" altLang="zh-CN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读取数据并清洗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371840" y="2423160"/>
            <a:ext cx="254254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Spark</a:t>
            </a:r>
            <a:r>
              <a:rPr lang="en-US" altLang="zh-CN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读取数据并清洗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07533" y="1426633"/>
          <a:ext cx="1006411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115"/>
              </a:tblGrid>
              <a:tr h="499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/>
                        <a:t>  val baseDF = spark.sql("select orig_keys, authors_name,org_name,publish_year, orig_classcode, classname_2, classname_3 from qk_chi.perio_artical " + "where orig_classcode is not null and orig_keys is not null and org_name != '' 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//本地测试数据时，打开下面代码，限制查询条数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//.limit(1000)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.explode("orig_keys","orig_headings"){orig_keys:String=&gt;orig_keys.split("%")}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.filter($"orig_headings"=!="")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  .filter($"classname_2"=!="")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.withColumn("orig_headings2",functions.trim($"orig_headings"))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.withColumn("orig_heading",functions.substring($"orig_headings2",1,20))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.explode("orig_classcode","orig_classcodes"){orig_keys:String=&gt;orig_keys.split("%")}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.explode("classname_2","classname_2s"){orig_keys:String=&gt;orig_keys.split("%")}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.explode("classname_3","classname_3s"){orig_keys:String=&gt;orig_keys.split("%")}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.withColumn("first_subject",functions.substring($"orig_classcodes",1,1))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.filter($"classname_2s"=!="G5" &amp;&amp; $"classname_2s"=!="I7" &amp;&amp; $"classname_2s"=!="I5" &amp;&amp; $"classname_2s"=!="P8" &amp;&amp; $"classname_2s"=!="O2" &amp;&amp; $"classname_2s"=!="G7" &amp;&amp; $"classname_2s"=!="G6" &amp;&amp; $"classname_2s"=!="O5" &amp;&amp; $"classname_2s"=!="P6" &amp;&amp; $"classname_2s"=!="O9" &amp;&amp; $"classname_2s"=!="HD")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.withColumn("second_subject",functions.when($"classname_2s"==="TQ" || $"classname_2s"==="R5",$"classname_2s")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    .when(functions.regexp_extract($"classname_2s","[a-zA-Z]",0)=!="",$"classname_3s")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    .otherwise($"classname_2s")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.drop("classname_2")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.drop("classname_3")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.drop("classname_3s")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.drop("classname_2s")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.drop("orig_headings2")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.drop("orig_headings")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.drop("orig_keys")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.drop("orig_classcode")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.withColumnRenamed("orig_classcodes","orig_classcode")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.cache()</a:t>
                      </a:r>
                      <a:endParaRPr lang="zh-CN" altLang="en-US" sz="1065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从</a:t>
            </a:r>
            <a:r>
              <a:rPr lang="en-US" altLang="zh-CN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HIVE</a:t>
            </a:r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中获取指定字段数据的数据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查看获取到的指定结构化数据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426633"/>
            <a:ext cx="6974840" cy="6112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33" y="2308860"/>
            <a:ext cx="8948420" cy="224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指定列名称的数据表结构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007533" y="5359400"/>
          <a:ext cx="853313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130"/>
              </a:tblGrid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/>
                        <a:t>|-- authors_name: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org_name: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publish_year: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orig_heading: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orig_classcode: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first_subject: string (nullable = true)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|-- second_subject: string (nullable = true)</a:t>
                      </a:r>
                      <a:endParaRPr lang="zh-CN" altLang="en-US" sz="1065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3411220"/>
            <a:ext cx="7474373" cy="18448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33" y="1533313"/>
            <a:ext cx="5385647" cy="1603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统计指定的数据结果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007533" y="1550247"/>
          <a:ext cx="853313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130"/>
              </a:tblGrid>
              <a:tr h="1422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/>
                        <a:t> val headCountDF =baseDF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.filter($"publish_year"&gt; 2008)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.filter($"orig_heading"=!="")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.select("orig_heading","second_subject","first_subject")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.groupBy("orig_heading","second_subject","first_subject")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.count()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.withColumnRenamed("count","total_count")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.cache()</a:t>
                      </a:r>
                      <a:endParaRPr lang="zh-CN" altLang="en-US" sz="1065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3223260"/>
            <a:ext cx="9361593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汇总数据结果并存储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007533" y="1550247"/>
          <a:ext cx="8533130" cy="33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130"/>
              </a:tblGrid>
              <a:tr h="337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65"/>
                        <a:t>//////    //连接结果集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val resultDF = headCountDF.join(authorCountDF,Seq("orig_heading","second_subject","first_subject"),joinType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.join(topTenOrgDF,Seq("orig_heading","second_subject","first_subject"),joinType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.join(firstAppearYearDF,Seq("orig_heading","second_subject","first_subject"),joinType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.join(singlePublishDF,Seq("orig_heading","second_subject","first_subject"),joinType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.join(hotDF,Seq("orig_heading","second_subject","first_subject"),joinType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.join(area_state_a,Seq("orig_heading","second_subject","first_subject"),joinType = "left_outer")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.withColumn("id",functions.monotonicallyIncreasingId)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.withColumn("cite_count",functions.lit(null).cast(IntegerType))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.select("id","orig_heading","total_count","authors_count","org_names","original_year","single_publish","area_hot","first_subject","second_subject","cite_count","area_state")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//本地测试不写入数据库，打开下面注释代码，并注释后续的..write到结束处的代码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.printSchema();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// .show(1000);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/* .write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.mode(SaveMode.Append)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.jdbc("jdbc:mysql://192.168.60.49:3306/wfminer?useUnicode=true&amp;&amp;characterEncoding=utf-8&amp;&amp;rewriteBatchedStatements=true",tablename,mySQLprop)</a:t>
                      </a:r>
                      <a:endParaRPr lang="zh-CN" altLang="en-US" sz="1065"/>
                    </a:p>
                    <a:p>
                      <a:pPr>
                        <a:buNone/>
                      </a:pPr>
                      <a:r>
                        <a:rPr lang="zh-CN" altLang="en-US" sz="1065"/>
                        <a:t>      spark.stop()*/</a:t>
                      </a:r>
                      <a:endParaRPr lang="zh-CN" altLang="en-US" sz="1065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成品数据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1426633"/>
            <a:ext cx="2577253" cy="5432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93" y="1426633"/>
            <a:ext cx="2255520" cy="381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itle 1"/>
          <p:cNvSpPr txBox="1"/>
          <p:nvPr/>
        </p:nvSpPr>
        <p:spPr>
          <a:xfrm>
            <a:off x="1007533" y="192193"/>
            <a:ext cx="720174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（中间数据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成品数据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3473" y="248703"/>
            <a:ext cx="754448" cy="528113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463127" y="254847"/>
            <a:ext cx="334433" cy="443653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8013" y="691727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如：文献总量数据处理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533" y="1059180"/>
            <a:ext cx="53136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成品数据</a:t>
            </a:r>
            <a:endParaRPr lang="zh-CN" altLang="en-US" sz="1600" dirty="0" smtClean="0">
              <a:solidFill>
                <a:schemeClr val="accent1">
                  <a:lumMod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07" y="1712807"/>
            <a:ext cx="9254067" cy="274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864688" y="2603004"/>
            <a:ext cx="6888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基于技术而产生的的结果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5516833" y="4512604"/>
            <a:ext cx="3877985" cy="124150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8716" y="1845041"/>
            <a:ext cx="4526217" cy="3168353"/>
            <a:chOff x="55613" y="1159675"/>
            <a:chExt cx="3868884" cy="2708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58353" y="2109007"/>
              <a:ext cx="2259594" cy="70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PART 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48155" y="493395"/>
          <a:ext cx="8347710" cy="5718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7880"/>
                <a:gridCol w="2084070"/>
                <a:gridCol w="2089150"/>
                <a:gridCol w="2086610"/>
              </a:tblGrid>
              <a:tr h="26543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</a:t>
                      </a:r>
                      <a:r>
                        <a:rPr lang="en-US" sz="1300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权重配比</a:t>
                      </a:r>
                      <a:r>
                        <a:rPr lang="en-US" sz="13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（暂定）</a:t>
                      </a:r>
                      <a:endParaRPr lang="en-US" altLang="en-US" sz="13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6C0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41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指标类别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6C0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指标名称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6C0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类别中指标权重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6C0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类别权重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6C09"/>
                    </a:solidFill>
                  </a:tcPr>
                </a:tc>
              </a:tr>
              <a:tr h="18415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成果产出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能力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期刊发文量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20%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核心发文量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一作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科技经费投入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学术影响能力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被引量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篇均被引量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高被引发文量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被引用的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机构总数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合作共创能力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合作成果数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10%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合作成果占比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合作机构总数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合作学者总数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师资队伍能力（原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为学者科研能力</a:t>
                      </a: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发文学者数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20%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高被引学者数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学者人均发文量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学者人均被引量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高产出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学者数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教学科研人员数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415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人才培养能力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硕博士发文学者数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20%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硕博士论文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发文量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硕博士论文被引量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6670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硕博士论文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篇均被引量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3515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成果转化能力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科技成果量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20%</a:t>
                      </a:r>
                      <a:endParaRPr lang="en-US" altLang="en-US" sz="9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科技课题量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科技成果转让量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351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科技成果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获奖量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r>
                        <a:rPr lang="en-US" sz="9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415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专利申请量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9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5F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4" name="îṣ1íde"/>
          <p:cNvSpPr/>
          <p:nvPr/>
        </p:nvSpPr>
        <p:spPr bwMode="auto">
          <a:xfrm>
            <a:off x="786001" y="1870032"/>
            <a:ext cx="1169997" cy="363483"/>
          </a:xfrm>
          <a:prstGeom prst="roundRect">
            <a:avLst>
              <a:gd name="adj" fmla="val 1404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评分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îsľîdê"/>
          <p:cNvSpPr/>
          <p:nvPr/>
        </p:nvSpPr>
        <p:spPr>
          <a:xfrm>
            <a:off x="786000" y="2272784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0000" lnSpcReduction="10000"/>
          </a:bodyPr>
          <a:lstStyle/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指定条件下当前机构统计的评分数据</a:t>
            </a:r>
            <a:endParaRPr lang="zh-CN" altLang="en-US" sz="1200" dirty="0"/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如：成果产出能力、学术影响能力、合作共创能力等</a:t>
            </a:r>
            <a:endParaRPr lang="zh-CN" altLang="en-US" sz="1200" dirty="0"/>
          </a:p>
        </p:txBody>
      </p:sp>
      <p:sp>
        <p:nvSpPr>
          <p:cNvPr id="6" name="í$ļîdê"/>
          <p:cNvSpPr/>
          <p:nvPr/>
        </p:nvSpPr>
        <p:spPr bwMode="auto">
          <a:xfrm>
            <a:off x="786001" y="3298983"/>
            <a:ext cx="1169997" cy="363483"/>
          </a:xfrm>
          <a:prstGeom prst="roundRect">
            <a:avLst>
              <a:gd name="adj" fmla="val 14047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指定值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íšḻíḓè"/>
          <p:cNvSpPr/>
          <p:nvPr/>
        </p:nvSpPr>
        <p:spPr>
          <a:xfrm>
            <a:off x="786001" y="3701735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065" dirty="0"/>
              <a:t>指定条件下当前机构的某项指标值数据</a:t>
            </a:r>
            <a:endParaRPr lang="zh-CN" altLang="en-US" sz="1065" dirty="0"/>
          </a:p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065" dirty="0"/>
              <a:t>如：期刊发文数据、核心发文数据、核心发文占比等</a:t>
            </a:r>
            <a:endParaRPr lang="zh-CN" altLang="en-US" sz="1065" dirty="0"/>
          </a:p>
        </p:txBody>
      </p:sp>
      <p:sp>
        <p:nvSpPr>
          <p:cNvPr id="8" name="iṡlïdê"/>
          <p:cNvSpPr/>
          <p:nvPr/>
        </p:nvSpPr>
        <p:spPr bwMode="auto">
          <a:xfrm>
            <a:off x="786001" y="4727933"/>
            <a:ext cx="1169997" cy="363483"/>
          </a:xfrm>
          <a:prstGeom prst="roundRect">
            <a:avLst>
              <a:gd name="adj" fmla="val 14047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评级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iṧlïḑé"/>
          <p:cNvSpPr/>
          <p:nvPr/>
        </p:nvSpPr>
        <p:spPr>
          <a:xfrm>
            <a:off x="786001" y="5130685"/>
            <a:ext cx="4005000" cy="6592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065" dirty="0"/>
              <a:t>指定条件下通过相关的指标评分计算对当前机构进行评级</a:t>
            </a:r>
            <a:endParaRPr lang="zh-CN" altLang="en-US" sz="1065" dirty="0"/>
          </a:p>
          <a:p>
            <a:pPr marL="171450" indent="-171450">
              <a:lnSpc>
                <a:spcPct val="1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065" dirty="0"/>
              <a:t>如：学科评价系统中的</a:t>
            </a:r>
            <a:r>
              <a:rPr lang="en-US" altLang="zh-CN" sz="1065" dirty="0"/>
              <a:t>-</a:t>
            </a:r>
            <a:r>
              <a:rPr lang="zh-CN" altLang="en-US" sz="1065" dirty="0"/>
              <a:t>学科评估</a:t>
            </a:r>
            <a:endParaRPr lang="zh-CN" altLang="en-US" sz="1065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812175" y="3064020"/>
            <a:ext cx="3386139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40751" y="4435620"/>
            <a:ext cx="33575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/>
          <p:nvPr/>
        </p:nvSpPr>
        <p:spPr>
          <a:xfrm>
            <a:off x="1047829" y="164637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大数据结果的使用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69697" y="4893941"/>
            <a:ext cx="5620715" cy="864460"/>
            <a:chOff x="3952273" y="3670456"/>
            <a:chExt cx="4215536" cy="648345"/>
          </a:xfrm>
        </p:grpSpPr>
        <p:grpSp>
          <p:nvGrpSpPr>
            <p:cNvPr id="13" name="iṥľïdê"/>
            <p:cNvGrpSpPr/>
            <p:nvPr/>
          </p:nvGrpSpPr>
          <p:grpSpPr bwMode="auto">
            <a:xfrm>
              <a:off x="3952273" y="3903505"/>
              <a:ext cx="321572" cy="83525"/>
              <a:chOff x="0" y="0"/>
              <a:chExt cx="438150" cy="114300"/>
            </a:xfrm>
            <a:noFill/>
          </p:grpSpPr>
          <p:sp>
            <p:nvSpPr>
              <p:cNvPr id="54" name="ïŝ1ïḓ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55" name="iŝľïḋe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4" name="ïšļîḍe"/>
            <p:cNvGrpSpPr/>
            <p:nvPr/>
          </p:nvGrpSpPr>
          <p:grpSpPr bwMode="auto">
            <a:xfrm>
              <a:off x="4812128" y="3874895"/>
              <a:ext cx="321572" cy="83525"/>
              <a:chOff x="0" y="0"/>
              <a:chExt cx="438150" cy="114300"/>
            </a:xfrm>
            <a:noFill/>
          </p:grpSpPr>
          <p:sp>
            <p:nvSpPr>
              <p:cNvPr id="52" name="ï$ḷïḍè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53" name="ïśḻîḍ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5" name="iş1íḋé"/>
            <p:cNvGrpSpPr/>
            <p:nvPr/>
          </p:nvGrpSpPr>
          <p:grpSpPr bwMode="auto">
            <a:xfrm>
              <a:off x="5329438" y="4063597"/>
              <a:ext cx="375170" cy="97448"/>
              <a:chOff x="0" y="0"/>
              <a:chExt cx="438150" cy="114300"/>
            </a:xfrm>
            <a:noFill/>
          </p:grpSpPr>
          <p:sp>
            <p:nvSpPr>
              <p:cNvPr id="50" name="ïṧḻíḍ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51" name="îŝḷïďè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ï$ḷiḓè"/>
            <p:cNvGrpSpPr/>
            <p:nvPr/>
          </p:nvGrpSpPr>
          <p:grpSpPr bwMode="auto">
            <a:xfrm>
              <a:off x="6008788" y="3927484"/>
              <a:ext cx="321572" cy="83525"/>
              <a:chOff x="0" y="0"/>
              <a:chExt cx="438150" cy="114300"/>
            </a:xfrm>
            <a:noFill/>
          </p:grpSpPr>
          <p:sp>
            <p:nvSpPr>
              <p:cNvPr id="48" name="îŝ1íḍ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49" name="ïS1idê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7" name="ïṩļíďé"/>
            <p:cNvGrpSpPr/>
            <p:nvPr/>
          </p:nvGrpSpPr>
          <p:grpSpPr bwMode="auto">
            <a:xfrm>
              <a:off x="6599287" y="4192742"/>
              <a:ext cx="485323" cy="126059"/>
              <a:chOff x="0" y="0"/>
              <a:chExt cx="438150" cy="114300"/>
            </a:xfrm>
            <a:noFill/>
          </p:grpSpPr>
          <p:sp>
            <p:nvSpPr>
              <p:cNvPr id="46" name="iṡľïde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ïslíďe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îş1îḍê"/>
            <p:cNvGrpSpPr/>
            <p:nvPr/>
          </p:nvGrpSpPr>
          <p:grpSpPr bwMode="auto">
            <a:xfrm>
              <a:off x="7234552" y="3670456"/>
              <a:ext cx="321572" cy="83525"/>
              <a:chOff x="0" y="0"/>
              <a:chExt cx="438150" cy="114300"/>
            </a:xfrm>
            <a:noFill/>
          </p:grpSpPr>
          <p:sp>
            <p:nvSpPr>
              <p:cNvPr id="44" name="îṣliḍé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íşlídé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" name="îŝḻïďè"/>
            <p:cNvGrpSpPr/>
            <p:nvPr/>
          </p:nvGrpSpPr>
          <p:grpSpPr bwMode="auto">
            <a:xfrm>
              <a:off x="7846237" y="3829777"/>
              <a:ext cx="321572" cy="83525"/>
              <a:chOff x="0" y="0"/>
              <a:chExt cx="438150" cy="114300"/>
            </a:xfrm>
            <a:noFill/>
          </p:grpSpPr>
          <p:sp>
            <p:nvSpPr>
              <p:cNvPr id="42" name="íṩḻïḓè"/>
              <p:cNvSpPr/>
              <p:nvPr/>
            </p:nvSpPr>
            <p:spPr bwMode="auto">
              <a:xfrm>
                <a:off x="0" y="0"/>
                <a:ext cx="438150" cy="114300"/>
              </a:xfrm>
              <a:custGeom>
                <a:avLst/>
                <a:gdLst>
                  <a:gd name="G0" fmla="+- 5400 0 0"/>
                  <a:gd name="G1" fmla="+- 21600 0 5400"/>
                  <a:gd name="G2" fmla="+- 21600 0 54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  <p:sp>
            <p:nvSpPr>
              <p:cNvPr id="43" name="îŝḷiḍe"/>
              <p:cNvSpPr/>
              <p:nvPr/>
            </p:nvSpPr>
            <p:spPr bwMode="auto">
              <a:xfrm>
                <a:off x="129075" y="39150"/>
                <a:ext cx="180000" cy="36000"/>
              </a:xfrm>
              <a:prstGeom prst="ellipse">
                <a:avLst/>
              </a:prstGeom>
              <a:grpFill/>
              <a:ln w="12700" cap="flat" cmpd="sng">
                <a:solidFill>
                  <a:schemeClr val="accent1"/>
                </a:solidFill>
                <a:bevel/>
              </a:ln>
            </p:spPr>
            <p:txBody>
              <a:bodyPr anchor="ctr"/>
              <a:lstStyle/>
              <a:p>
                <a:pPr algn="ctr"/>
                <a:endParaRPr sz="3735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0" name="直接连接符 19"/>
            <p:cNvCxnSpPr>
              <a:cxnSpLocks noChangeShapeType="1"/>
              <a:stCxn id="54" idx="6"/>
              <a:endCxn id="52" idx="2"/>
            </p:cNvCxnSpPr>
            <p:nvPr/>
          </p:nvCxnSpPr>
          <p:spPr bwMode="auto">
            <a:xfrm flipV="1">
              <a:off x="4273844" y="3916658"/>
              <a:ext cx="538283" cy="2861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21" name="直接连接符 20"/>
            <p:cNvCxnSpPr>
              <a:cxnSpLocks noChangeShapeType="1"/>
              <a:stCxn id="52" idx="5"/>
              <a:endCxn id="50" idx="1"/>
            </p:cNvCxnSpPr>
            <p:nvPr/>
          </p:nvCxnSpPr>
          <p:spPr bwMode="auto">
            <a:xfrm>
              <a:off x="5086605" y="3946188"/>
              <a:ext cx="297774" cy="13167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22" name="ïŝļídé"/>
            <p:cNvSpPr/>
            <p:nvPr/>
          </p:nvSpPr>
          <p:spPr bwMode="auto">
            <a:xfrm flipV="1">
              <a:off x="5647514" y="3998776"/>
              <a:ext cx="408365" cy="790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 sz="3735">
                <a:latin typeface="Impact" panose="020B0806030902050204" pitchFamily="34" charset="0"/>
              </a:endParaRPr>
            </a:p>
          </p:txBody>
        </p:sp>
        <p:sp>
          <p:nvSpPr>
            <p:cNvPr id="23" name="iśḷiḓê"/>
            <p:cNvSpPr/>
            <p:nvPr/>
          </p:nvSpPr>
          <p:spPr bwMode="auto">
            <a:xfrm>
              <a:off x="6283266" y="3998776"/>
              <a:ext cx="468680" cy="224400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 sz="3735">
                <a:latin typeface="Impact" panose="020B0806030902050204" pitchFamily="34" charset="0"/>
              </a:endParaRPr>
            </a:p>
          </p:txBody>
        </p:sp>
        <p:cxnSp>
          <p:nvCxnSpPr>
            <p:cNvPr id="24" name="直接连接符 23"/>
            <p:cNvCxnSpPr>
              <a:cxnSpLocks noChangeShapeType="1"/>
              <a:stCxn id="46" idx="7"/>
              <a:endCxn id="42" idx="3"/>
            </p:cNvCxnSpPr>
            <p:nvPr/>
          </p:nvCxnSpPr>
          <p:spPr bwMode="auto">
            <a:xfrm flipV="1">
              <a:off x="7013536" y="3901070"/>
              <a:ext cx="879794" cy="31013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25" name="直接连接符 24"/>
            <p:cNvCxnSpPr>
              <a:cxnSpLocks noChangeShapeType="1"/>
              <a:stCxn id="42" idx="1"/>
              <a:endCxn id="44" idx="5"/>
            </p:cNvCxnSpPr>
            <p:nvPr/>
          </p:nvCxnSpPr>
          <p:spPr bwMode="auto">
            <a:xfrm flipH="1" flipV="1">
              <a:off x="7509030" y="3741749"/>
              <a:ext cx="384300" cy="100259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cxnSp>
          <p:nvCxnSpPr>
            <p:cNvPr id="26" name="直接连接符 25"/>
            <p:cNvCxnSpPr>
              <a:cxnSpLocks noChangeShapeType="1"/>
              <a:stCxn id="48" idx="6"/>
              <a:endCxn id="42" idx="2"/>
            </p:cNvCxnSpPr>
            <p:nvPr/>
          </p:nvCxnSpPr>
          <p:spPr bwMode="auto">
            <a:xfrm flipV="1">
              <a:off x="6330359" y="3871540"/>
              <a:ext cx="1515877" cy="97706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</p:cxnSp>
        <p:sp>
          <p:nvSpPr>
            <p:cNvPr id="27" name="îṧļîḓe"/>
            <p:cNvSpPr/>
            <p:nvPr/>
          </p:nvSpPr>
          <p:spPr bwMode="auto">
            <a:xfrm flipV="1">
              <a:off x="6921610" y="3749941"/>
              <a:ext cx="439697" cy="450991"/>
            </a:xfrm>
            <a:prstGeom prst="line">
              <a:avLst/>
            </a:prstGeom>
            <a:noFill/>
            <a:ln w="12700" cap="flat" cmpd="sng">
              <a:solidFill>
                <a:schemeClr val="accent1"/>
              </a:solidFill>
              <a:bevel/>
            </a:ln>
          </p:spPr>
          <p:txBody>
            <a:bodyPr anchor="ctr"/>
            <a:lstStyle/>
            <a:p>
              <a:pPr algn="ctr"/>
              <a:endParaRPr sz="3735">
                <a:latin typeface="Impact" panose="020B0806030902050204" pitchFamily="34" charset="0"/>
              </a:endParaRPr>
            </a:p>
          </p:txBody>
        </p:sp>
      </p:grpSp>
      <p:sp>
        <p:nvSpPr>
          <p:cNvPr id="28" name="îŝlîḑé"/>
          <p:cNvSpPr/>
          <p:nvPr/>
        </p:nvSpPr>
        <p:spPr bwMode="auto">
          <a:xfrm flipV="1">
            <a:off x="6629732" y="4049879"/>
            <a:ext cx="1" cy="11564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29" name="íSľiďe"/>
          <p:cNvSpPr/>
          <p:nvPr/>
        </p:nvSpPr>
        <p:spPr bwMode="auto">
          <a:xfrm>
            <a:off x="6161243" y="3633779"/>
            <a:ext cx="935296" cy="93059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对比展示</a:t>
            </a:r>
            <a:endParaRPr lang="zh-CN" altLang="en-US" sz="16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íṥlíḍé"/>
          <p:cNvSpPr/>
          <p:nvPr/>
        </p:nvSpPr>
        <p:spPr bwMode="auto">
          <a:xfrm flipV="1">
            <a:off x="5484103" y="4143215"/>
            <a:ext cx="1" cy="115746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31" name="ïşḻîḋê"/>
          <p:cNvSpPr/>
          <p:nvPr/>
        </p:nvSpPr>
        <p:spPr bwMode="auto">
          <a:xfrm>
            <a:off x="5061000" y="3884647"/>
            <a:ext cx="910436" cy="905063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图形化</a:t>
            </a:r>
            <a:endParaRPr lang="zh-CN" altLang="en-US" sz="1600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ï$ḷidê"/>
          <p:cNvSpPr/>
          <p:nvPr/>
        </p:nvSpPr>
        <p:spPr bwMode="auto">
          <a:xfrm flipV="1">
            <a:off x="8222795" y="3548360"/>
            <a:ext cx="1" cy="17182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33" name="îş1îḍé"/>
          <p:cNvSpPr/>
          <p:nvPr/>
        </p:nvSpPr>
        <p:spPr bwMode="auto">
          <a:xfrm>
            <a:off x="7750624" y="3185352"/>
            <a:ext cx="935296" cy="93119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66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评级</a:t>
            </a:r>
            <a:endParaRPr lang="zh-CN" altLang="en-US" sz="266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ï$1ide"/>
          <p:cNvSpPr/>
          <p:nvPr/>
        </p:nvSpPr>
        <p:spPr bwMode="auto">
          <a:xfrm flipV="1">
            <a:off x="10676401" y="3298983"/>
            <a:ext cx="1" cy="18578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35" name="íSľîḓe"/>
          <p:cNvSpPr/>
          <p:nvPr/>
        </p:nvSpPr>
        <p:spPr bwMode="auto">
          <a:xfrm>
            <a:off x="10191403" y="2528183"/>
            <a:ext cx="935296" cy="930851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186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范围</a:t>
            </a:r>
            <a:endParaRPr lang="zh-CN" altLang="en-US" sz="186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îṩľïḑê"/>
          <p:cNvSpPr/>
          <p:nvPr/>
        </p:nvSpPr>
        <p:spPr bwMode="auto">
          <a:xfrm flipV="1">
            <a:off x="9112085" y="2835487"/>
            <a:ext cx="1" cy="28393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37" name="işľíḓè"/>
          <p:cNvSpPr/>
          <p:nvPr/>
        </p:nvSpPr>
        <p:spPr bwMode="auto">
          <a:xfrm>
            <a:off x="8563184" y="1854000"/>
            <a:ext cx="1082892" cy="1078009"/>
          </a:xfrm>
          <a:prstGeom prst="ellipse">
            <a:avLst/>
          </a:prstGeom>
          <a:solidFill>
            <a:schemeClr val="accent3"/>
          </a:solidFill>
          <a:ln w="38100" cap="flat" cmpd="sng">
            <a:noFill/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66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评分</a:t>
            </a:r>
            <a:endParaRPr lang="zh-CN" altLang="en-US" sz="266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ï$1íḍê"/>
          <p:cNvSpPr/>
          <p:nvPr/>
        </p:nvSpPr>
        <p:spPr bwMode="auto">
          <a:xfrm flipV="1">
            <a:off x="7356231" y="2663552"/>
            <a:ext cx="1" cy="28041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39" name="iṣ1îḍe"/>
          <p:cNvSpPr/>
          <p:nvPr/>
        </p:nvSpPr>
        <p:spPr bwMode="auto">
          <a:xfrm>
            <a:off x="6899225" y="2517359"/>
            <a:ext cx="935296" cy="930772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66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指标</a:t>
            </a:r>
            <a:endParaRPr lang="zh-CN" altLang="en-US" sz="266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0" name="îşḷïḋe"/>
          <p:cNvSpPr/>
          <p:nvPr/>
        </p:nvSpPr>
        <p:spPr bwMode="auto">
          <a:xfrm flipV="1">
            <a:off x="9856124" y="3996556"/>
            <a:ext cx="1" cy="94692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3735">
              <a:latin typeface="Impact" panose="020B0806030902050204" pitchFamily="34" charset="0"/>
            </a:endParaRPr>
          </a:p>
        </p:txBody>
      </p:sp>
      <p:sp>
        <p:nvSpPr>
          <p:cNvPr id="41" name="îṡľîḑé"/>
          <p:cNvSpPr/>
          <p:nvPr/>
        </p:nvSpPr>
        <p:spPr bwMode="auto">
          <a:xfrm>
            <a:off x="9338452" y="3360085"/>
            <a:ext cx="1023853" cy="1018281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bevel/>
          </a:ln>
          <a:effectLst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665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参考</a:t>
            </a:r>
            <a:endParaRPr lang="zh-CN" altLang="en-US" sz="2665" dirty="0">
              <a:solidFill>
                <a:schemeClr val="bg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6" name="ïšḻïďê-Rectangle 5"/>
          <p:cNvSpPr/>
          <p:nvPr/>
        </p:nvSpPr>
        <p:spPr>
          <a:xfrm>
            <a:off x="701359" y="3974320"/>
            <a:ext cx="7537103" cy="22561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87025" y="4166679"/>
            <a:ext cx="4152725" cy="1870987"/>
            <a:chOff x="5490104" y="2982769"/>
            <a:chExt cx="3114544" cy="1403240"/>
          </a:xfrm>
        </p:grpSpPr>
        <p:sp>
          <p:nvSpPr>
            <p:cNvPr id="5" name="ïšḻïďê-Rectangle 4"/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ïšḻïďê-Oval 7"/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2" cstate="screen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ïšḻïďê-文本框 13"/>
            <p:cNvSpPr txBox="1"/>
            <p:nvPr/>
          </p:nvSpPr>
          <p:spPr bwMode="auto">
            <a:xfrm>
              <a:off x="6869847" y="3474898"/>
              <a:ext cx="1733948" cy="228535"/>
            </a:xfrm>
            <a:prstGeom prst="rect">
              <a:avLst/>
            </a:prstGeom>
            <a:noFill/>
          </p:spPr>
          <p:txBody>
            <a:bodyPr wrap="none" lIns="192000" tIns="0" rIns="192000" bIns="0" anchor="b" anchorCtr="0">
              <a:normAutofit fontScale="90000" lnSpcReduction="10000"/>
            </a:bodyPr>
            <a:lstStyle/>
            <a:p>
              <a:pPr algn="ctr">
                <a:defRPr/>
              </a:pPr>
              <a:r>
                <a:rPr lang="zh-CN" altLang="en-US" sz="2135" b="1" dirty="0">
                  <a:solidFill>
                    <a:schemeClr val="bg1"/>
                  </a:solidFill>
                  <a:cs typeface="+mn-ea"/>
                  <a:sym typeface="+mn-lt"/>
                </a:rPr>
                <a:t>全景概览</a:t>
              </a:r>
              <a:endParaRPr lang="zh-CN" altLang="en-US" sz="21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75225" y="4441849"/>
            <a:ext cx="5088828" cy="1093141"/>
            <a:chOff x="719138" y="1740930"/>
            <a:chExt cx="2352526" cy="1093141"/>
          </a:xfrm>
        </p:grpSpPr>
        <p:sp>
          <p:nvSpPr>
            <p:cNvPr id="13" name="ïšḻïďê-文本框 19"/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92000" tIns="0" rIns="192000" bIns="0" anchor="b" anchorCtr="0">
              <a:normAutofit fontScale="90000" lnSpcReduction="10000"/>
            </a:bodyPr>
            <a:lstStyle/>
            <a:p>
              <a:pPr algn="ctr">
                <a:defRPr/>
              </a:pPr>
              <a:r>
                <a:rPr lang="zh-CN" altLang="en-US" sz="2135" b="1" dirty="0">
                  <a:cs typeface="+mn-ea"/>
                  <a:sym typeface="+mn-lt"/>
                </a:rPr>
                <a:t>总体研究情况、学科研究情况</a:t>
              </a:r>
              <a:endParaRPr lang="zh-CN" altLang="en-US" sz="2135" b="1" dirty="0">
                <a:cs typeface="+mn-ea"/>
                <a:sym typeface="+mn-lt"/>
              </a:endParaRPr>
            </a:p>
          </p:txBody>
        </p:sp>
        <p:sp>
          <p:nvSpPr>
            <p:cNvPr id="14" name="ïšḻïďê-Rectangle 13"/>
            <p:cNvSpPr/>
            <p:nvPr/>
          </p:nvSpPr>
          <p:spPr bwMode="auto">
            <a:xfrm>
              <a:off x="1068558" y="2121841"/>
              <a:ext cx="1653462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2000" tIns="0" rIns="192000" bIns="0" anchor="t" anchorCtr="0">
              <a:normAutofit lnSpcReduction="10000"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335" dirty="0">
                  <a:cs typeface="+mn-ea"/>
                  <a:sym typeface="+mn-lt"/>
                </a:rPr>
                <a:t>分析统计展示各项指标数据</a:t>
              </a:r>
              <a:br>
                <a:rPr lang="zh-CN" altLang="en-US" sz="1335" dirty="0">
                  <a:cs typeface="+mn-ea"/>
                  <a:sym typeface="+mn-lt"/>
                </a:rPr>
              </a:br>
              <a:r>
                <a:rPr lang="zh-CN" altLang="en-US" sz="1065" dirty="0">
                  <a:cs typeface="+mn-ea"/>
                  <a:sym typeface="+mn-lt"/>
                </a:rPr>
                <a:t>http://miner.test.wanfangdata.com.cn/subject/basicStatisticsIndex.do?</a:t>
              </a:r>
              <a:endParaRPr lang="zh-CN" altLang="en-US" sz="1065" dirty="0">
                <a:cs typeface="+mn-ea"/>
                <a:sym typeface="+mn-lt"/>
              </a:endParaRP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048173" y="164253"/>
            <a:ext cx="516466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大数据结果的使用（全景概览）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748453"/>
            <a:ext cx="4555913" cy="303699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07287" y="748453"/>
            <a:ext cx="3754120" cy="3173307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grpSp>
        <p:nvGrpSpPr>
          <p:cNvPr id="10" name="ïsľîďê"/>
          <p:cNvGrpSpPr/>
          <p:nvPr/>
        </p:nvGrpSpPr>
        <p:grpSpPr>
          <a:xfrm>
            <a:off x="5949527" y="1230207"/>
            <a:ext cx="4259580" cy="2130213"/>
            <a:chOff x="949381" y="1461506"/>
            <a:chExt cx="2578100" cy="2130213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393"/>
              <a:ext cx="2578100" cy="1809326"/>
            </a:xfrm>
            <a:prstGeom prst="rect">
              <a:avLst/>
            </a:prstGeom>
            <a:noFill/>
          </p:spPr>
          <p:txBody>
            <a:bodyPr wrap="square" lIns="120000" tIns="62400" rIns="120000" bIns="62400" anchor="t">
              <a:normAutofit lnSpcReduction="10000"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65" dirty="0"/>
                <a:t>展示：实时统计数据、基准线分析数据等</a:t>
              </a:r>
              <a:endParaRPr lang="zh-CN" altLang="en-US" sz="1465" dirty="0"/>
            </a:p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65" dirty="0"/>
                <a:t>如：期刊发文量、核心发文量、一作发文量、项目量、科技经费投入</a:t>
              </a:r>
              <a:endParaRPr lang="zh-CN" altLang="en-US" sz="1465" dirty="0"/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120000" tIns="62400" rIns="120000" bIns="62400" anchor="b">
              <a:normAutofit fontScale="57500" lnSpcReduction="20000"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2135" dirty="0">
                  <a:solidFill>
                    <a:schemeClr val="accent2"/>
                  </a:solidFill>
                </a:rPr>
                <a:t>成果产出能力指标</a:t>
              </a:r>
              <a:endParaRPr lang="zh-CN" altLang="en-US" sz="2135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ï$ļíďé"/>
          <p:cNvGrpSpPr/>
          <p:nvPr/>
        </p:nvGrpSpPr>
        <p:grpSpPr>
          <a:xfrm>
            <a:off x="5949527" y="3360420"/>
            <a:ext cx="4025053" cy="1658620"/>
            <a:chOff x="949381" y="1461506"/>
            <a:chExt cx="2578029" cy="969033"/>
          </a:xfrm>
        </p:grpSpPr>
        <p:sp>
          <p:nvSpPr>
            <p:cNvPr id="21" name="í$ľíḑe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120000" tIns="62400" rIns="120000" bIns="62400" anchor="t">
              <a:normAutofit/>
            </a:bodyPr>
            <a:lstStyle/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65" dirty="0">
                  <a:sym typeface="+mn-ea"/>
                </a:rPr>
                <a:t>展示：实时统计数据、基准线分析数据等</a:t>
              </a:r>
              <a:endParaRPr lang="zh-CN" altLang="en-US" sz="1465" dirty="0"/>
            </a:p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65" dirty="0">
                  <a:sym typeface="+mn-ea"/>
                </a:rPr>
                <a:t>如：被引量，篇均被引量，被引率，高被引发文量，被引用的机构总数</a:t>
              </a:r>
              <a:endParaRPr lang="zh-CN" altLang="en-US" sz="1465" dirty="0">
                <a:sym typeface="+mn-ea"/>
              </a:endParaRPr>
            </a:p>
            <a:p>
              <a:pPr defTabSz="91440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65" dirty="0"/>
            </a:p>
          </p:txBody>
        </p:sp>
        <p:sp>
          <p:nvSpPr>
            <p:cNvPr id="22" name="ïṣļïd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120000" tIns="62400" rIns="120000" bIns="62400" anchor="b">
              <a:normAutofit/>
            </a:bodyPr>
            <a:lstStyle/>
            <a:p>
              <a:pPr lvl="0" defTabSz="914400">
                <a:spcBef>
                  <a:spcPct val="0"/>
                </a:spcBef>
                <a:defRPr/>
              </a:pPr>
              <a:r>
                <a:rPr lang="zh-CN" altLang="en-US" sz="1200" dirty="0">
                  <a:solidFill>
                    <a:schemeClr val="accent5"/>
                  </a:solidFill>
                </a:rPr>
                <a:t>学术影响能力指标</a:t>
              </a:r>
              <a:endParaRPr lang="zh-CN" altLang="en-US" sz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09085" y="904668"/>
            <a:ext cx="971105" cy="971107"/>
            <a:chOff x="1973384" y="1717996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1973384" y="1717996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095520" y="184023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60000" lnSpcReduction="20000"/>
            </a:bodyPr>
            <a:lstStyle/>
            <a:p>
              <a:pPr algn="ctr"/>
              <a:r>
                <a:rPr lang="en-US" altLang="zh-CN" sz="3735"/>
                <a:t>1</a:t>
              </a:r>
              <a:endParaRPr lang="en-US" altLang="zh-CN" sz="3735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25876" y="3560355"/>
            <a:ext cx="769701" cy="769703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3735"/>
                <a:t>2</a:t>
              </a:r>
              <a:endParaRPr lang="en-US" altLang="zh-CN" sz="3735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54200" y="5706739"/>
            <a:ext cx="644424" cy="644424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37500" lnSpcReduction="20000"/>
            </a:bodyPr>
            <a:lstStyle/>
            <a:p>
              <a:pPr algn="ctr"/>
              <a:r>
                <a:rPr lang="en-US" altLang="zh-CN" sz="3735"/>
                <a:t>3</a:t>
              </a:r>
              <a:endParaRPr lang="en-US" altLang="zh-CN" sz="3735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5552159" y="2984685"/>
            <a:ext cx="4796381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/>
          <p:nvPr/>
        </p:nvSpPr>
        <p:spPr>
          <a:xfrm>
            <a:off x="1048173" y="164253"/>
            <a:ext cx="4993640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大数据结果的使用（全景概览）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7" y="928793"/>
            <a:ext cx="3520440" cy="234103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607" y="3407833"/>
            <a:ext cx="3441700" cy="230124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5552159" y="5507752"/>
            <a:ext cx="4796381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51880" y="5897880"/>
            <a:ext cx="9804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........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grpSp>
        <p:nvGrpSpPr>
          <p:cNvPr id="4" name="îśļíḍe"/>
          <p:cNvGrpSpPr/>
          <p:nvPr/>
        </p:nvGrpSpPr>
        <p:grpSpPr>
          <a:xfrm>
            <a:off x="737028" y="2453207"/>
            <a:ext cx="3338199" cy="2044619"/>
            <a:chOff x="803822" y="1016361"/>
            <a:chExt cx="7536357" cy="2044618"/>
          </a:xfrm>
        </p:grpSpPr>
        <p:cxnSp>
          <p:nvCxnSpPr>
            <p:cNvPr id="43" name="Straight Connector 2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5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iś1ïḋé"/>
          <p:cNvSpPr/>
          <p:nvPr/>
        </p:nvSpPr>
        <p:spPr bwMode="auto">
          <a:xfrm>
            <a:off x="709339" y="3561028"/>
            <a:ext cx="1604455" cy="1980207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1">
                  <a:lumMod val="75000"/>
                  <a:alpha val="95000"/>
                </a:schemeClr>
              </a:gs>
              <a:gs pos="49000">
                <a:schemeClr val="accent1"/>
              </a:gs>
            </a:gsLst>
            <a:lin ang="0" scaled="0"/>
          </a:gradFill>
          <a:ln w="9525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íṡḻïḍé"/>
          <p:cNvSpPr/>
          <p:nvPr/>
        </p:nvSpPr>
        <p:spPr bwMode="auto">
          <a:xfrm>
            <a:off x="1609207" y="3023755"/>
            <a:ext cx="1883253" cy="2517480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2">
                  <a:lumMod val="50000"/>
                </a:schemeClr>
              </a:gs>
              <a:gs pos="49000">
                <a:schemeClr val="accent2"/>
              </a:gs>
            </a:gsLst>
            <a:lin ang="0" scaled="0"/>
          </a:gradFill>
          <a:ln w="9525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7" name="íśḻîḍè"/>
          <p:cNvSpPr/>
          <p:nvPr/>
        </p:nvSpPr>
        <p:spPr bwMode="auto">
          <a:xfrm>
            <a:off x="2660817" y="3561028"/>
            <a:ext cx="1543953" cy="1980207"/>
          </a:xfrm>
          <a:custGeom>
            <a:avLst/>
            <a:gdLst/>
            <a:ahLst/>
            <a:cxnLst>
              <a:cxn ang="0">
                <a:pos x="844" y="515"/>
              </a:cxn>
              <a:cxn ang="0">
                <a:pos x="907" y="668"/>
              </a:cxn>
              <a:cxn ang="0">
                <a:pos x="1047" y="726"/>
              </a:cxn>
              <a:cxn ang="0">
                <a:pos x="0" y="726"/>
              </a:cxn>
              <a:cxn ang="0">
                <a:pos x="138" y="661"/>
              </a:cxn>
              <a:cxn ang="0">
                <a:pos x="178" y="594"/>
              </a:cxn>
              <a:cxn ang="0">
                <a:pos x="204" y="473"/>
              </a:cxn>
              <a:cxn ang="0">
                <a:pos x="207" y="435"/>
              </a:cxn>
              <a:cxn ang="0">
                <a:pos x="296" y="155"/>
              </a:cxn>
              <a:cxn ang="0">
                <a:pos x="523" y="0"/>
              </a:cxn>
              <a:cxn ang="0">
                <a:pos x="750" y="155"/>
              </a:cxn>
              <a:cxn ang="0">
                <a:pos x="843" y="480"/>
              </a:cxn>
              <a:cxn ang="0">
                <a:pos x="844" y="515"/>
              </a:cxn>
            </a:cxnLst>
            <a:rect l="0" t="0" r="r" b="b"/>
            <a:pathLst>
              <a:path w="1047" h="726">
                <a:moveTo>
                  <a:pt x="844" y="515"/>
                </a:moveTo>
                <a:cubicBezTo>
                  <a:pt x="846" y="582"/>
                  <a:pt x="867" y="633"/>
                  <a:pt x="907" y="668"/>
                </a:cubicBezTo>
                <a:cubicBezTo>
                  <a:pt x="947" y="702"/>
                  <a:pt x="994" y="722"/>
                  <a:pt x="1047" y="726"/>
                </a:cubicBezTo>
                <a:cubicBezTo>
                  <a:pt x="0" y="726"/>
                  <a:pt x="0" y="726"/>
                  <a:pt x="0" y="726"/>
                </a:cubicBezTo>
                <a:cubicBezTo>
                  <a:pt x="53" y="722"/>
                  <a:pt x="99" y="700"/>
                  <a:pt x="138" y="661"/>
                </a:cubicBezTo>
                <a:cubicBezTo>
                  <a:pt x="152" y="647"/>
                  <a:pt x="166" y="624"/>
                  <a:pt x="178" y="594"/>
                </a:cubicBezTo>
                <a:cubicBezTo>
                  <a:pt x="191" y="563"/>
                  <a:pt x="199" y="523"/>
                  <a:pt x="204" y="473"/>
                </a:cubicBezTo>
                <a:cubicBezTo>
                  <a:pt x="205" y="460"/>
                  <a:pt x="206" y="448"/>
                  <a:pt x="207" y="435"/>
                </a:cubicBezTo>
                <a:cubicBezTo>
                  <a:pt x="218" y="329"/>
                  <a:pt x="248" y="235"/>
                  <a:pt x="296" y="155"/>
                </a:cubicBezTo>
                <a:cubicBezTo>
                  <a:pt x="359" y="52"/>
                  <a:pt x="435" y="0"/>
                  <a:pt x="523" y="0"/>
                </a:cubicBezTo>
                <a:cubicBezTo>
                  <a:pt x="612" y="0"/>
                  <a:pt x="688" y="52"/>
                  <a:pt x="750" y="155"/>
                </a:cubicBezTo>
                <a:cubicBezTo>
                  <a:pt x="806" y="246"/>
                  <a:pt x="837" y="355"/>
                  <a:pt x="843" y="480"/>
                </a:cubicBezTo>
                <a:cubicBezTo>
                  <a:pt x="844" y="492"/>
                  <a:pt x="844" y="503"/>
                  <a:pt x="844" y="515"/>
                </a:cubicBezTo>
                <a:close/>
              </a:path>
            </a:pathLst>
          </a:custGeom>
          <a:gradFill>
            <a:gsLst>
              <a:gs pos="50000">
                <a:schemeClr val="accent3">
                  <a:lumMod val="50000"/>
                </a:schemeClr>
              </a:gs>
              <a:gs pos="49000">
                <a:schemeClr val="accent3"/>
              </a:gs>
            </a:gsLst>
            <a:lin ang="0" scaled="0"/>
          </a:gradFill>
          <a:ln w="9525">
            <a:noFill/>
            <a:round/>
          </a:ln>
        </p:spPr>
        <p:txBody>
          <a:bodyPr anchor="ctr"/>
          <a:lstStyle/>
          <a:p>
            <a:pPr algn="ctr"/>
            <a:endParaRPr sz="2400"/>
          </a:p>
        </p:txBody>
      </p:sp>
      <p:grpSp>
        <p:nvGrpSpPr>
          <p:cNvPr id="8" name="išḷîḓe"/>
          <p:cNvGrpSpPr/>
          <p:nvPr/>
        </p:nvGrpSpPr>
        <p:grpSpPr>
          <a:xfrm>
            <a:off x="1132633" y="2634815"/>
            <a:ext cx="740503" cy="740499"/>
            <a:chOff x="846989" y="1401020"/>
            <a:chExt cx="877416" cy="877416"/>
          </a:xfrm>
          <a:effectLst/>
        </p:grpSpPr>
        <p:sp>
          <p:nvSpPr>
            <p:cNvPr id="41" name="ïṩļiḋ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2" name="išḷïḋe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335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B+</a:t>
              </a:r>
              <a:endParaRPr lang="en-US" sz="13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iSḻiḋe"/>
          <p:cNvGrpSpPr/>
          <p:nvPr/>
        </p:nvGrpSpPr>
        <p:grpSpPr>
          <a:xfrm>
            <a:off x="2151100" y="2055823"/>
            <a:ext cx="740503" cy="740499"/>
            <a:chOff x="846989" y="1401020"/>
            <a:chExt cx="877416" cy="877416"/>
          </a:xfrm>
          <a:effectLst/>
        </p:grpSpPr>
        <p:sp>
          <p:nvSpPr>
            <p:cNvPr id="39" name="ïšľiḍe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0" name="iśḻiḍé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335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A+</a:t>
              </a:r>
              <a:endParaRPr lang="en-US" sz="13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išḻîḑè"/>
          <p:cNvGrpSpPr/>
          <p:nvPr/>
        </p:nvGrpSpPr>
        <p:grpSpPr>
          <a:xfrm>
            <a:off x="3072653" y="2630527"/>
            <a:ext cx="740503" cy="740499"/>
            <a:chOff x="846989" y="1401020"/>
            <a:chExt cx="877416" cy="877416"/>
          </a:xfrm>
          <a:effectLst/>
        </p:grpSpPr>
        <p:sp>
          <p:nvSpPr>
            <p:cNvPr id="37" name="iSļiḑè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8" name="iṣľíḑê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sz="1335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B-</a:t>
              </a:r>
              <a:endParaRPr lang="en-US" sz="13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Straight Connector 30"/>
          <p:cNvCxnSpPr/>
          <p:nvPr/>
        </p:nvCxnSpPr>
        <p:spPr>
          <a:xfrm>
            <a:off x="4574692" y="2197455"/>
            <a:ext cx="0" cy="33122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 txBox="1"/>
          <p:nvPr/>
        </p:nvSpPr>
        <p:spPr>
          <a:xfrm>
            <a:off x="1048173" y="164253"/>
            <a:ext cx="5060527" cy="50630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大数据结果的使用（学科评估）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385060"/>
            <a:ext cx="5772573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ṡ1ïdé"/>
          <p:cNvSpPr/>
          <p:nvPr/>
        </p:nvSpPr>
        <p:spPr bwMode="auto">
          <a:xfrm>
            <a:off x="1073089" y="1771327"/>
            <a:ext cx="1530351" cy="1876204"/>
          </a:xfrm>
          <a:custGeom>
            <a:avLst/>
            <a:gdLst>
              <a:gd name="T0" fmla="*/ 276 w 310"/>
              <a:gd name="T1" fmla="*/ 353 h 385"/>
              <a:gd name="T2" fmla="*/ 253 w 310"/>
              <a:gd name="T3" fmla="*/ 325 h 385"/>
              <a:gd name="T4" fmla="*/ 246 w 310"/>
              <a:gd name="T5" fmla="*/ 228 h 385"/>
              <a:gd name="T6" fmla="*/ 246 w 310"/>
              <a:gd name="T7" fmla="*/ 158 h 385"/>
              <a:gd name="T8" fmla="*/ 245 w 310"/>
              <a:gd name="T9" fmla="*/ 100 h 385"/>
              <a:gd name="T10" fmla="*/ 209 w 310"/>
              <a:gd name="T11" fmla="*/ 52 h 385"/>
              <a:gd name="T12" fmla="*/ 121 w 310"/>
              <a:gd name="T13" fmla="*/ 44 h 385"/>
              <a:gd name="T14" fmla="*/ 71 w 310"/>
              <a:gd name="T15" fmla="*/ 73 h 385"/>
              <a:gd name="T16" fmla="*/ 58 w 310"/>
              <a:gd name="T17" fmla="*/ 145 h 385"/>
              <a:gd name="T18" fmla="*/ 58 w 310"/>
              <a:gd name="T19" fmla="*/ 204 h 385"/>
              <a:gd name="T20" fmla="*/ 54 w 310"/>
              <a:gd name="T21" fmla="*/ 308 h 385"/>
              <a:gd name="T22" fmla="*/ 51 w 310"/>
              <a:gd name="T23" fmla="*/ 332 h 385"/>
              <a:gd name="T24" fmla="*/ 28 w 310"/>
              <a:gd name="T25" fmla="*/ 355 h 385"/>
              <a:gd name="T26" fmla="*/ 16 w 310"/>
              <a:gd name="T27" fmla="*/ 375 h 385"/>
              <a:gd name="T28" fmla="*/ 43 w 310"/>
              <a:gd name="T29" fmla="*/ 363 h 385"/>
              <a:gd name="T30" fmla="*/ 67 w 310"/>
              <a:gd name="T31" fmla="*/ 381 h 385"/>
              <a:gd name="T32" fmla="*/ 64 w 310"/>
              <a:gd name="T33" fmla="*/ 371 h 385"/>
              <a:gd name="T34" fmla="*/ 75 w 310"/>
              <a:gd name="T35" fmla="*/ 326 h 385"/>
              <a:gd name="T36" fmla="*/ 85 w 310"/>
              <a:gd name="T37" fmla="*/ 236 h 385"/>
              <a:gd name="T38" fmla="*/ 92 w 310"/>
              <a:gd name="T39" fmla="*/ 165 h 385"/>
              <a:gd name="T40" fmla="*/ 94 w 310"/>
              <a:gd name="T41" fmla="*/ 130 h 385"/>
              <a:gd name="T42" fmla="*/ 115 w 310"/>
              <a:gd name="T43" fmla="*/ 137 h 385"/>
              <a:gd name="T44" fmla="*/ 99 w 310"/>
              <a:gd name="T45" fmla="*/ 212 h 385"/>
              <a:gd name="T46" fmla="*/ 106 w 310"/>
              <a:gd name="T47" fmla="*/ 272 h 385"/>
              <a:gd name="T48" fmla="*/ 97 w 310"/>
              <a:gd name="T49" fmla="*/ 317 h 385"/>
              <a:gd name="T50" fmla="*/ 125 w 310"/>
              <a:gd name="T51" fmla="*/ 350 h 385"/>
              <a:gd name="T52" fmla="*/ 133 w 310"/>
              <a:gd name="T53" fmla="*/ 289 h 385"/>
              <a:gd name="T54" fmla="*/ 130 w 310"/>
              <a:gd name="T55" fmla="*/ 258 h 385"/>
              <a:gd name="T56" fmla="*/ 148 w 310"/>
              <a:gd name="T57" fmla="*/ 221 h 385"/>
              <a:gd name="T58" fmla="*/ 161 w 310"/>
              <a:gd name="T59" fmla="*/ 209 h 385"/>
              <a:gd name="T60" fmla="*/ 172 w 310"/>
              <a:gd name="T61" fmla="*/ 301 h 385"/>
              <a:gd name="T62" fmla="*/ 179 w 310"/>
              <a:gd name="T63" fmla="*/ 341 h 385"/>
              <a:gd name="T64" fmla="*/ 212 w 310"/>
              <a:gd name="T65" fmla="*/ 322 h 385"/>
              <a:gd name="T66" fmla="*/ 221 w 310"/>
              <a:gd name="T67" fmla="*/ 269 h 385"/>
              <a:gd name="T68" fmla="*/ 235 w 310"/>
              <a:gd name="T69" fmla="*/ 337 h 385"/>
              <a:gd name="T70" fmla="*/ 239 w 310"/>
              <a:gd name="T71" fmla="*/ 372 h 385"/>
              <a:gd name="T72" fmla="*/ 251 w 310"/>
              <a:gd name="T73" fmla="*/ 369 h 385"/>
              <a:gd name="T74" fmla="*/ 278 w 310"/>
              <a:gd name="T75" fmla="*/ 377 h 385"/>
              <a:gd name="T76" fmla="*/ 295 w 310"/>
              <a:gd name="T77" fmla="*/ 370 h 385"/>
              <a:gd name="T78" fmla="*/ 204 w 310"/>
              <a:gd name="T79" fmla="*/ 130 h 385"/>
              <a:gd name="T80" fmla="*/ 211 w 310"/>
              <a:gd name="T81" fmla="*/ 142 h 385"/>
              <a:gd name="T82" fmla="*/ 221 w 310"/>
              <a:gd name="T83" fmla="*/ 268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0" h="385">
                <a:moveTo>
                  <a:pt x="295" y="370"/>
                </a:moveTo>
                <a:cubicBezTo>
                  <a:pt x="285" y="370"/>
                  <a:pt x="278" y="355"/>
                  <a:pt x="276" y="353"/>
                </a:cubicBezTo>
                <a:cubicBezTo>
                  <a:pt x="274" y="351"/>
                  <a:pt x="276" y="348"/>
                  <a:pt x="272" y="345"/>
                </a:cubicBezTo>
                <a:cubicBezTo>
                  <a:pt x="267" y="342"/>
                  <a:pt x="254" y="332"/>
                  <a:pt x="253" y="325"/>
                </a:cubicBezTo>
                <a:cubicBezTo>
                  <a:pt x="252" y="319"/>
                  <a:pt x="248" y="289"/>
                  <a:pt x="249" y="281"/>
                </a:cubicBezTo>
                <a:cubicBezTo>
                  <a:pt x="250" y="273"/>
                  <a:pt x="245" y="235"/>
                  <a:pt x="246" y="228"/>
                </a:cubicBezTo>
                <a:cubicBezTo>
                  <a:pt x="247" y="221"/>
                  <a:pt x="243" y="212"/>
                  <a:pt x="243" y="201"/>
                </a:cubicBezTo>
                <a:cubicBezTo>
                  <a:pt x="243" y="190"/>
                  <a:pt x="247" y="164"/>
                  <a:pt x="246" y="158"/>
                </a:cubicBezTo>
                <a:cubicBezTo>
                  <a:pt x="246" y="152"/>
                  <a:pt x="241" y="139"/>
                  <a:pt x="241" y="133"/>
                </a:cubicBezTo>
                <a:cubicBezTo>
                  <a:pt x="242" y="127"/>
                  <a:pt x="246" y="112"/>
                  <a:pt x="245" y="100"/>
                </a:cubicBezTo>
                <a:cubicBezTo>
                  <a:pt x="244" y="89"/>
                  <a:pt x="235" y="73"/>
                  <a:pt x="227" y="68"/>
                </a:cubicBezTo>
                <a:cubicBezTo>
                  <a:pt x="219" y="63"/>
                  <a:pt x="209" y="52"/>
                  <a:pt x="209" y="52"/>
                </a:cubicBezTo>
                <a:cubicBezTo>
                  <a:pt x="201" y="41"/>
                  <a:pt x="186" y="42"/>
                  <a:pt x="186" y="42"/>
                </a:cubicBezTo>
                <a:cubicBezTo>
                  <a:pt x="148" y="0"/>
                  <a:pt x="121" y="44"/>
                  <a:pt x="121" y="44"/>
                </a:cubicBezTo>
                <a:cubicBezTo>
                  <a:pt x="112" y="40"/>
                  <a:pt x="98" y="54"/>
                  <a:pt x="93" y="58"/>
                </a:cubicBezTo>
                <a:cubicBezTo>
                  <a:pt x="88" y="62"/>
                  <a:pt x="84" y="66"/>
                  <a:pt x="71" y="73"/>
                </a:cubicBezTo>
                <a:cubicBezTo>
                  <a:pt x="58" y="79"/>
                  <a:pt x="58" y="106"/>
                  <a:pt x="61" y="115"/>
                </a:cubicBezTo>
                <a:cubicBezTo>
                  <a:pt x="63" y="124"/>
                  <a:pt x="61" y="135"/>
                  <a:pt x="58" y="145"/>
                </a:cubicBezTo>
                <a:cubicBezTo>
                  <a:pt x="55" y="157"/>
                  <a:pt x="59" y="165"/>
                  <a:pt x="59" y="171"/>
                </a:cubicBezTo>
                <a:cubicBezTo>
                  <a:pt x="59" y="177"/>
                  <a:pt x="61" y="199"/>
                  <a:pt x="58" y="204"/>
                </a:cubicBezTo>
                <a:cubicBezTo>
                  <a:pt x="55" y="210"/>
                  <a:pt x="57" y="227"/>
                  <a:pt x="55" y="233"/>
                </a:cubicBezTo>
                <a:cubicBezTo>
                  <a:pt x="53" y="238"/>
                  <a:pt x="54" y="301"/>
                  <a:pt x="54" y="308"/>
                </a:cubicBezTo>
                <a:cubicBezTo>
                  <a:pt x="54" y="314"/>
                  <a:pt x="55" y="320"/>
                  <a:pt x="53" y="323"/>
                </a:cubicBezTo>
                <a:cubicBezTo>
                  <a:pt x="51" y="326"/>
                  <a:pt x="53" y="330"/>
                  <a:pt x="51" y="332"/>
                </a:cubicBezTo>
                <a:cubicBezTo>
                  <a:pt x="50" y="334"/>
                  <a:pt x="41" y="340"/>
                  <a:pt x="34" y="343"/>
                </a:cubicBezTo>
                <a:cubicBezTo>
                  <a:pt x="27" y="346"/>
                  <a:pt x="30" y="352"/>
                  <a:pt x="28" y="355"/>
                </a:cubicBezTo>
                <a:cubicBezTo>
                  <a:pt x="26" y="358"/>
                  <a:pt x="24" y="367"/>
                  <a:pt x="22" y="371"/>
                </a:cubicBezTo>
                <a:cubicBezTo>
                  <a:pt x="21" y="375"/>
                  <a:pt x="16" y="375"/>
                  <a:pt x="16" y="375"/>
                </a:cubicBezTo>
                <a:cubicBezTo>
                  <a:pt x="0" y="381"/>
                  <a:pt x="25" y="382"/>
                  <a:pt x="29" y="380"/>
                </a:cubicBezTo>
                <a:cubicBezTo>
                  <a:pt x="33" y="378"/>
                  <a:pt x="43" y="363"/>
                  <a:pt x="43" y="363"/>
                </a:cubicBezTo>
                <a:cubicBezTo>
                  <a:pt x="46" y="360"/>
                  <a:pt x="55" y="375"/>
                  <a:pt x="55" y="375"/>
                </a:cubicBezTo>
                <a:cubicBezTo>
                  <a:pt x="57" y="385"/>
                  <a:pt x="67" y="381"/>
                  <a:pt x="67" y="381"/>
                </a:cubicBezTo>
                <a:cubicBezTo>
                  <a:pt x="73" y="381"/>
                  <a:pt x="74" y="376"/>
                  <a:pt x="69" y="377"/>
                </a:cubicBezTo>
                <a:cubicBezTo>
                  <a:pt x="65" y="377"/>
                  <a:pt x="64" y="371"/>
                  <a:pt x="64" y="371"/>
                </a:cubicBezTo>
                <a:cubicBezTo>
                  <a:pt x="61" y="367"/>
                  <a:pt x="67" y="357"/>
                  <a:pt x="67" y="357"/>
                </a:cubicBezTo>
                <a:cubicBezTo>
                  <a:pt x="73" y="350"/>
                  <a:pt x="75" y="332"/>
                  <a:pt x="75" y="326"/>
                </a:cubicBezTo>
                <a:cubicBezTo>
                  <a:pt x="74" y="319"/>
                  <a:pt x="77" y="289"/>
                  <a:pt x="78" y="283"/>
                </a:cubicBezTo>
                <a:cubicBezTo>
                  <a:pt x="79" y="278"/>
                  <a:pt x="85" y="236"/>
                  <a:pt x="85" y="236"/>
                </a:cubicBezTo>
                <a:cubicBezTo>
                  <a:pt x="89" y="229"/>
                  <a:pt x="87" y="215"/>
                  <a:pt x="87" y="215"/>
                </a:cubicBezTo>
                <a:cubicBezTo>
                  <a:pt x="90" y="209"/>
                  <a:pt x="92" y="173"/>
                  <a:pt x="92" y="165"/>
                </a:cubicBezTo>
                <a:cubicBezTo>
                  <a:pt x="92" y="156"/>
                  <a:pt x="94" y="132"/>
                  <a:pt x="94" y="132"/>
                </a:cubicBezTo>
                <a:cubicBezTo>
                  <a:pt x="94" y="132"/>
                  <a:pt x="90" y="151"/>
                  <a:pt x="94" y="130"/>
                </a:cubicBezTo>
                <a:cubicBezTo>
                  <a:pt x="97" y="109"/>
                  <a:pt x="108" y="121"/>
                  <a:pt x="108" y="121"/>
                </a:cubicBezTo>
                <a:cubicBezTo>
                  <a:pt x="113" y="123"/>
                  <a:pt x="115" y="137"/>
                  <a:pt x="115" y="137"/>
                </a:cubicBezTo>
                <a:cubicBezTo>
                  <a:pt x="103" y="141"/>
                  <a:pt x="99" y="171"/>
                  <a:pt x="99" y="171"/>
                </a:cubicBezTo>
                <a:cubicBezTo>
                  <a:pt x="90" y="188"/>
                  <a:pt x="99" y="212"/>
                  <a:pt x="99" y="212"/>
                </a:cubicBezTo>
                <a:cubicBezTo>
                  <a:pt x="98" y="214"/>
                  <a:pt x="99" y="221"/>
                  <a:pt x="99" y="221"/>
                </a:cubicBezTo>
                <a:cubicBezTo>
                  <a:pt x="82" y="226"/>
                  <a:pt x="106" y="272"/>
                  <a:pt x="106" y="272"/>
                </a:cubicBezTo>
                <a:cubicBezTo>
                  <a:pt x="103" y="276"/>
                  <a:pt x="101" y="293"/>
                  <a:pt x="102" y="296"/>
                </a:cubicBezTo>
                <a:cubicBezTo>
                  <a:pt x="103" y="300"/>
                  <a:pt x="103" y="294"/>
                  <a:pt x="97" y="317"/>
                </a:cubicBezTo>
                <a:cubicBezTo>
                  <a:pt x="91" y="341"/>
                  <a:pt x="108" y="351"/>
                  <a:pt x="108" y="351"/>
                </a:cubicBezTo>
                <a:cubicBezTo>
                  <a:pt x="125" y="350"/>
                  <a:pt x="125" y="350"/>
                  <a:pt x="125" y="350"/>
                </a:cubicBezTo>
                <a:cubicBezTo>
                  <a:pt x="133" y="345"/>
                  <a:pt x="137" y="325"/>
                  <a:pt x="131" y="316"/>
                </a:cubicBezTo>
                <a:cubicBezTo>
                  <a:pt x="126" y="306"/>
                  <a:pt x="133" y="289"/>
                  <a:pt x="133" y="289"/>
                </a:cubicBezTo>
                <a:cubicBezTo>
                  <a:pt x="136" y="280"/>
                  <a:pt x="135" y="270"/>
                  <a:pt x="131" y="267"/>
                </a:cubicBezTo>
                <a:cubicBezTo>
                  <a:pt x="128" y="264"/>
                  <a:pt x="130" y="258"/>
                  <a:pt x="130" y="258"/>
                </a:cubicBezTo>
                <a:cubicBezTo>
                  <a:pt x="153" y="250"/>
                  <a:pt x="143" y="232"/>
                  <a:pt x="143" y="232"/>
                </a:cubicBezTo>
                <a:cubicBezTo>
                  <a:pt x="145" y="230"/>
                  <a:pt x="148" y="221"/>
                  <a:pt x="148" y="221"/>
                </a:cubicBezTo>
                <a:cubicBezTo>
                  <a:pt x="152" y="219"/>
                  <a:pt x="157" y="209"/>
                  <a:pt x="157" y="209"/>
                </a:cubicBezTo>
                <a:cubicBezTo>
                  <a:pt x="159" y="210"/>
                  <a:pt x="161" y="209"/>
                  <a:pt x="161" y="209"/>
                </a:cubicBezTo>
                <a:cubicBezTo>
                  <a:pt x="153" y="228"/>
                  <a:pt x="168" y="267"/>
                  <a:pt x="169" y="270"/>
                </a:cubicBezTo>
                <a:cubicBezTo>
                  <a:pt x="170" y="272"/>
                  <a:pt x="173" y="294"/>
                  <a:pt x="172" y="301"/>
                </a:cubicBezTo>
                <a:cubicBezTo>
                  <a:pt x="172" y="309"/>
                  <a:pt x="174" y="328"/>
                  <a:pt x="174" y="328"/>
                </a:cubicBezTo>
                <a:cubicBezTo>
                  <a:pt x="176" y="330"/>
                  <a:pt x="179" y="341"/>
                  <a:pt x="179" y="341"/>
                </a:cubicBezTo>
                <a:cubicBezTo>
                  <a:pt x="186" y="356"/>
                  <a:pt x="202" y="350"/>
                  <a:pt x="202" y="350"/>
                </a:cubicBezTo>
                <a:cubicBezTo>
                  <a:pt x="208" y="347"/>
                  <a:pt x="211" y="332"/>
                  <a:pt x="212" y="322"/>
                </a:cubicBezTo>
                <a:cubicBezTo>
                  <a:pt x="214" y="313"/>
                  <a:pt x="221" y="269"/>
                  <a:pt x="221" y="268"/>
                </a:cubicBezTo>
                <a:cubicBezTo>
                  <a:pt x="221" y="268"/>
                  <a:pt x="221" y="268"/>
                  <a:pt x="221" y="269"/>
                </a:cubicBezTo>
                <a:cubicBezTo>
                  <a:pt x="225" y="278"/>
                  <a:pt x="233" y="319"/>
                  <a:pt x="232" y="324"/>
                </a:cubicBezTo>
                <a:cubicBezTo>
                  <a:pt x="231" y="331"/>
                  <a:pt x="234" y="338"/>
                  <a:pt x="235" y="337"/>
                </a:cubicBezTo>
                <a:cubicBezTo>
                  <a:pt x="235" y="336"/>
                  <a:pt x="241" y="362"/>
                  <a:pt x="242" y="366"/>
                </a:cubicBezTo>
                <a:cubicBezTo>
                  <a:pt x="243" y="370"/>
                  <a:pt x="239" y="372"/>
                  <a:pt x="239" y="372"/>
                </a:cubicBezTo>
                <a:cubicBezTo>
                  <a:pt x="226" y="379"/>
                  <a:pt x="245" y="378"/>
                  <a:pt x="248" y="377"/>
                </a:cubicBezTo>
                <a:cubicBezTo>
                  <a:pt x="252" y="376"/>
                  <a:pt x="250" y="374"/>
                  <a:pt x="251" y="369"/>
                </a:cubicBezTo>
                <a:cubicBezTo>
                  <a:pt x="251" y="364"/>
                  <a:pt x="258" y="361"/>
                  <a:pt x="258" y="361"/>
                </a:cubicBezTo>
                <a:cubicBezTo>
                  <a:pt x="265" y="359"/>
                  <a:pt x="278" y="377"/>
                  <a:pt x="278" y="377"/>
                </a:cubicBezTo>
                <a:cubicBezTo>
                  <a:pt x="283" y="381"/>
                  <a:pt x="299" y="376"/>
                  <a:pt x="299" y="376"/>
                </a:cubicBezTo>
                <a:cubicBezTo>
                  <a:pt x="310" y="373"/>
                  <a:pt x="295" y="370"/>
                  <a:pt x="295" y="370"/>
                </a:cubicBezTo>
                <a:close/>
                <a:moveTo>
                  <a:pt x="211" y="142"/>
                </a:moveTo>
                <a:cubicBezTo>
                  <a:pt x="210" y="140"/>
                  <a:pt x="205" y="132"/>
                  <a:pt x="204" y="130"/>
                </a:cubicBezTo>
                <a:cubicBezTo>
                  <a:pt x="203" y="128"/>
                  <a:pt x="207" y="126"/>
                  <a:pt x="207" y="126"/>
                </a:cubicBezTo>
                <a:cubicBezTo>
                  <a:pt x="214" y="127"/>
                  <a:pt x="211" y="142"/>
                  <a:pt x="211" y="142"/>
                </a:cubicBezTo>
                <a:close/>
                <a:moveTo>
                  <a:pt x="221" y="267"/>
                </a:moveTo>
                <a:cubicBezTo>
                  <a:pt x="221" y="267"/>
                  <a:pt x="221" y="267"/>
                  <a:pt x="221" y="268"/>
                </a:cubicBezTo>
                <a:cubicBezTo>
                  <a:pt x="221" y="267"/>
                  <a:pt x="218" y="263"/>
                  <a:pt x="221" y="2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5" name="íṩļïḍê"/>
          <p:cNvSpPr/>
          <p:nvPr/>
        </p:nvSpPr>
        <p:spPr bwMode="auto">
          <a:xfrm>
            <a:off x="3271353" y="1912384"/>
            <a:ext cx="1721993" cy="1735147"/>
          </a:xfrm>
          <a:custGeom>
            <a:avLst/>
            <a:gdLst>
              <a:gd name="T0" fmla="*/ 14 w 325"/>
              <a:gd name="T1" fmla="*/ 312 h 315"/>
              <a:gd name="T2" fmla="*/ 59 w 325"/>
              <a:gd name="T3" fmla="*/ 310 h 315"/>
              <a:gd name="T4" fmla="*/ 80 w 325"/>
              <a:gd name="T5" fmla="*/ 312 h 315"/>
              <a:gd name="T6" fmla="*/ 78 w 325"/>
              <a:gd name="T7" fmla="*/ 301 h 315"/>
              <a:gd name="T8" fmla="*/ 65 w 325"/>
              <a:gd name="T9" fmla="*/ 273 h 315"/>
              <a:gd name="T10" fmla="*/ 84 w 325"/>
              <a:gd name="T11" fmla="*/ 265 h 315"/>
              <a:gd name="T12" fmla="*/ 112 w 325"/>
              <a:gd name="T13" fmla="*/ 258 h 315"/>
              <a:gd name="T14" fmla="*/ 123 w 325"/>
              <a:gd name="T15" fmla="*/ 236 h 315"/>
              <a:gd name="T16" fmla="*/ 125 w 325"/>
              <a:gd name="T17" fmla="*/ 161 h 315"/>
              <a:gd name="T18" fmla="*/ 165 w 325"/>
              <a:gd name="T19" fmla="*/ 186 h 315"/>
              <a:gd name="T20" fmla="*/ 147 w 325"/>
              <a:gd name="T21" fmla="*/ 230 h 315"/>
              <a:gd name="T22" fmla="*/ 134 w 325"/>
              <a:gd name="T23" fmla="*/ 255 h 315"/>
              <a:gd name="T24" fmla="*/ 124 w 325"/>
              <a:gd name="T25" fmla="*/ 273 h 315"/>
              <a:gd name="T26" fmla="*/ 132 w 325"/>
              <a:gd name="T27" fmla="*/ 293 h 315"/>
              <a:gd name="T28" fmla="*/ 148 w 325"/>
              <a:gd name="T29" fmla="*/ 307 h 315"/>
              <a:gd name="T30" fmla="*/ 163 w 325"/>
              <a:gd name="T31" fmla="*/ 292 h 315"/>
              <a:gd name="T32" fmla="*/ 154 w 325"/>
              <a:gd name="T33" fmla="*/ 269 h 315"/>
              <a:gd name="T34" fmla="*/ 182 w 325"/>
              <a:gd name="T35" fmla="*/ 235 h 315"/>
              <a:gd name="T36" fmla="*/ 211 w 325"/>
              <a:gd name="T37" fmla="*/ 172 h 315"/>
              <a:gd name="T38" fmla="*/ 209 w 325"/>
              <a:gd name="T39" fmla="*/ 136 h 315"/>
              <a:gd name="T40" fmla="*/ 227 w 325"/>
              <a:gd name="T41" fmla="*/ 140 h 315"/>
              <a:gd name="T42" fmla="*/ 241 w 325"/>
              <a:gd name="T43" fmla="*/ 208 h 315"/>
              <a:gd name="T44" fmla="*/ 266 w 325"/>
              <a:gd name="T45" fmla="*/ 269 h 315"/>
              <a:gd name="T46" fmla="*/ 270 w 325"/>
              <a:gd name="T47" fmla="*/ 301 h 315"/>
              <a:gd name="T48" fmla="*/ 264 w 325"/>
              <a:gd name="T49" fmla="*/ 312 h 315"/>
              <a:gd name="T50" fmla="*/ 284 w 325"/>
              <a:gd name="T51" fmla="*/ 310 h 315"/>
              <a:gd name="T52" fmla="*/ 317 w 325"/>
              <a:gd name="T53" fmla="*/ 312 h 315"/>
              <a:gd name="T54" fmla="*/ 307 w 325"/>
              <a:gd name="T55" fmla="*/ 307 h 315"/>
              <a:gd name="T56" fmla="*/ 292 w 325"/>
              <a:gd name="T57" fmla="*/ 301 h 315"/>
              <a:gd name="T58" fmla="*/ 284 w 325"/>
              <a:gd name="T59" fmla="*/ 270 h 315"/>
              <a:gd name="T60" fmla="*/ 275 w 325"/>
              <a:gd name="T61" fmla="*/ 221 h 315"/>
              <a:gd name="T62" fmla="*/ 259 w 325"/>
              <a:gd name="T63" fmla="*/ 169 h 315"/>
              <a:gd name="T64" fmla="*/ 250 w 325"/>
              <a:gd name="T65" fmla="*/ 115 h 315"/>
              <a:gd name="T66" fmla="*/ 235 w 325"/>
              <a:gd name="T67" fmla="*/ 89 h 315"/>
              <a:gd name="T68" fmla="*/ 246 w 325"/>
              <a:gd name="T69" fmla="*/ 64 h 315"/>
              <a:gd name="T70" fmla="*/ 199 w 325"/>
              <a:gd name="T71" fmla="*/ 15 h 315"/>
              <a:gd name="T72" fmla="*/ 180 w 325"/>
              <a:gd name="T73" fmla="*/ 64 h 315"/>
              <a:gd name="T74" fmla="*/ 119 w 325"/>
              <a:gd name="T75" fmla="*/ 77 h 315"/>
              <a:gd name="T76" fmla="*/ 74 w 325"/>
              <a:gd name="T77" fmla="*/ 145 h 315"/>
              <a:gd name="T78" fmla="*/ 79 w 325"/>
              <a:gd name="T79" fmla="*/ 193 h 315"/>
              <a:gd name="T80" fmla="*/ 51 w 325"/>
              <a:gd name="T81" fmla="*/ 243 h 315"/>
              <a:gd name="T82" fmla="*/ 38 w 325"/>
              <a:gd name="T83" fmla="*/ 242 h 315"/>
              <a:gd name="T84" fmla="*/ 29 w 325"/>
              <a:gd name="T85" fmla="*/ 269 h 315"/>
              <a:gd name="T86" fmla="*/ 33 w 325"/>
              <a:gd name="T87" fmla="*/ 297 h 315"/>
              <a:gd name="T88" fmla="*/ 13 w 325"/>
              <a:gd name="T89" fmla="*/ 305 h 315"/>
              <a:gd name="T90" fmla="*/ 80 w 325"/>
              <a:gd name="T91" fmla="*/ 242 h 315"/>
              <a:gd name="T92" fmla="*/ 84 w 325"/>
              <a:gd name="T93" fmla="*/ 235 h 315"/>
              <a:gd name="T94" fmla="*/ 84 w 325"/>
              <a:gd name="T95" fmla="*/ 24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5" h="315">
                <a:moveTo>
                  <a:pt x="2" y="310"/>
                </a:moveTo>
                <a:cubicBezTo>
                  <a:pt x="3" y="312"/>
                  <a:pt x="10" y="312"/>
                  <a:pt x="14" y="312"/>
                </a:cubicBezTo>
                <a:cubicBezTo>
                  <a:pt x="14" y="312"/>
                  <a:pt x="30" y="312"/>
                  <a:pt x="35" y="312"/>
                </a:cubicBezTo>
                <a:cubicBezTo>
                  <a:pt x="35" y="312"/>
                  <a:pt x="56" y="315"/>
                  <a:pt x="59" y="310"/>
                </a:cubicBezTo>
                <a:cubicBezTo>
                  <a:pt x="59" y="310"/>
                  <a:pt x="65" y="305"/>
                  <a:pt x="71" y="307"/>
                </a:cubicBezTo>
                <a:cubicBezTo>
                  <a:pt x="71" y="307"/>
                  <a:pt x="78" y="311"/>
                  <a:pt x="80" y="312"/>
                </a:cubicBezTo>
                <a:cubicBezTo>
                  <a:pt x="80" y="312"/>
                  <a:pt x="102" y="313"/>
                  <a:pt x="87" y="307"/>
                </a:cubicBezTo>
                <a:cubicBezTo>
                  <a:pt x="87" y="307"/>
                  <a:pt x="81" y="303"/>
                  <a:pt x="78" y="301"/>
                </a:cubicBezTo>
                <a:cubicBezTo>
                  <a:pt x="74" y="300"/>
                  <a:pt x="72" y="290"/>
                  <a:pt x="69" y="287"/>
                </a:cubicBezTo>
                <a:cubicBezTo>
                  <a:pt x="66" y="283"/>
                  <a:pt x="63" y="277"/>
                  <a:pt x="65" y="273"/>
                </a:cubicBezTo>
                <a:cubicBezTo>
                  <a:pt x="67" y="269"/>
                  <a:pt x="70" y="264"/>
                  <a:pt x="70" y="264"/>
                </a:cubicBezTo>
                <a:cubicBezTo>
                  <a:pt x="70" y="264"/>
                  <a:pt x="80" y="265"/>
                  <a:pt x="84" y="265"/>
                </a:cubicBezTo>
                <a:cubicBezTo>
                  <a:pt x="84" y="265"/>
                  <a:pt x="88" y="264"/>
                  <a:pt x="91" y="265"/>
                </a:cubicBezTo>
                <a:cubicBezTo>
                  <a:pt x="91" y="265"/>
                  <a:pt x="107" y="267"/>
                  <a:pt x="112" y="258"/>
                </a:cubicBezTo>
                <a:cubicBezTo>
                  <a:pt x="112" y="258"/>
                  <a:pt x="116" y="254"/>
                  <a:pt x="117" y="253"/>
                </a:cubicBezTo>
                <a:cubicBezTo>
                  <a:pt x="118" y="252"/>
                  <a:pt x="123" y="243"/>
                  <a:pt x="123" y="236"/>
                </a:cubicBezTo>
                <a:cubicBezTo>
                  <a:pt x="123" y="228"/>
                  <a:pt x="122" y="199"/>
                  <a:pt x="122" y="195"/>
                </a:cubicBezTo>
                <a:cubicBezTo>
                  <a:pt x="122" y="190"/>
                  <a:pt x="127" y="164"/>
                  <a:pt x="125" y="161"/>
                </a:cubicBezTo>
                <a:cubicBezTo>
                  <a:pt x="125" y="161"/>
                  <a:pt x="128" y="152"/>
                  <a:pt x="131" y="155"/>
                </a:cubicBezTo>
                <a:cubicBezTo>
                  <a:pt x="131" y="155"/>
                  <a:pt x="156" y="182"/>
                  <a:pt x="165" y="186"/>
                </a:cubicBezTo>
                <a:cubicBezTo>
                  <a:pt x="165" y="186"/>
                  <a:pt x="170" y="194"/>
                  <a:pt x="171" y="195"/>
                </a:cubicBezTo>
                <a:cubicBezTo>
                  <a:pt x="171" y="195"/>
                  <a:pt x="150" y="215"/>
                  <a:pt x="147" y="230"/>
                </a:cubicBezTo>
                <a:cubicBezTo>
                  <a:pt x="147" y="230"/>
                  <a:pt x="141" y="245"/>
                  <a:pt x="137" y="250"/>
                </a:cubicBezTo>
                <a:cubicBezTo>
                  <a:pt x="134" y="254"/>
                  <a:pt x="134" y="255"/>
                  <a:pt x="134" y="255"/>
                </a:cubicBezTo>
                <a:cubicBezTo>
                  <a:pt x="134" y="255"/>
                  <a:pt x="130" y="254"/>
                  <a:pt x="129" y="259"/>
                </a:cubicBezTo>
                <a:cubicBezTo>
                  <a:pt x="128" y="264"/>
                  <a:pt x="126" y="270"/>
                  <a:pt x="124" y="273"/>
                </a:cubicBezTo>
                <a:cubicBezTo>
                  <a:pt x="121" y="276"/>
                  <a:pt x="117" y="276"/>
                  <a:pt x="121" y="283"/>
                </a:cubicBezTo>
                <a:cubicBezTo>
                  <a:pt x="121" y="283"/>
                  <a:pt x="130" y="292"/>
                  <a:pt x="132" y="293"/>
                </a:cubicBezTo>
                <a:cubicBezTo>
                  <a:pt x="135" y="295"/>
                  <a:pt x="134" y="297"/>
                  <a:pt x="133" y="300"/>
                </a:cubicBezTo>
                <a:cubicBezTo>
                  <a:pt x="133" y="300"/>
                  <a:pt x="131" y="307"/>
                  <a:pt x="148" y="307"/>
                </a:cubicBezTo>
                <a:cubicBezTo>
                  <a:pt x="148" y="307"/>
                  <a:pt x="166" y="308"/>
                  <a:pt x="167" y="304"/>
                </a:cubicBezTo>
                <a:cubicBezTo>
                  <a:pt x="167" y="304"/>
                  <a:pt x="169" y="297"/>
                  <a:pt x="163" y="292"/>
                </a:cubicBezTo>
                <a:cubicBezTo>
                  <a:pt x="163" y="292"/>
                  <a:pt x="157" y="284"/>
                  <a:pt x="155" y="277"/>
                </a:cubicBezTo>
                <a:cubicBezTo>
                  <a:pt x="154" y="271"/>
                  <a:pt x="154" y="269"/>
                  <a:pt x="154" y="269"/>
                </a:cubicBezTo>
                <a:cubicBezTo>
                  <a:pt x="154" y="269"/>
                  <a:pt x="156" y="262"/>
                  <a:pt x="152" y="261"/>
                </a:cubicBezTo>
                <a:cubicBezTo>
                  <a:pt x="152" y="261"/>
                  <a:pt x="177" y="238"/>
                  <a:pt x="182" y="235"/>
                </a:cubicBezTo>
                <a:cubicBezTo>
                  <a:pt x="187" y="232"/>
                  <a:pt x="205" y="213"/>
                  <a:pt x="204" y="209"/>
                </a:cubicBezTo>
                <a:cubicBezTo>
                  <a:pt x="204" y="209"/>
                  <a:pt x="219" y="185"/>
                  <a:pt x="211" y="172"/>
                </a:cubicBezTo>
                <a:cubicBezTo>
                  <a:pt x="203" y="159"/>
                  <a:pt x="205" y="147"/>
                  <a:pt x="199" y="144"/>
                </a:cubicBezTo>
                <a:cubicBezTo>
                  <a:pt x="199" y="144"/>
                  <a:pt x="208" y="138"/>
                  <a:pt x="209" y="136"/>
                </a:cubicBezTo>
                <a:cubicBezTo>
                  <a:pt x="209" y="136"/>
                  <a:pt x="219" y="137"/>
                  <a:pt x="221" y="135"/>
                </a:cubicBezTo>
                <a:cubicBezTo>
                  <a:pt x="221" y="135"/>
                  <a:pt x="227" y="136"/>
                  <a:pt x="227" y="140"/>
                </a:cubicBezTo>
                <a:cubicBezTo>
                  <a:pt x="227" y="144"/>
                  <a:pt x="233" y="176"/>
                  <a:pt x="235" y="183"/>
                </a:cubicBezTo>
                <a:cubicBezTo>
                  <a:pt x="238" y="190"/>
                  <a:pt x="240" y="202"/>
                  <a:pt x="241" y="208"/>
                </a:cubicBezTo>
                <a:cubicBezTo>
                  <a:pt x="241" y="214"/>
                  <a:pt x="249" y="231"/>
                  <a:pt x="254" y="239"/>
                </a:cubicBezTo>
                <a:cubicBezTo>
                  <a:pt x="258" y="248"/>
                  <a:pt x="265" y="264"/>
                  <a:pt x="266" y="269"/>
                </a:cubicBezTo>
                <a:cubicBezTo>
                  <a:pt x="268" y="274"/>
                  <a:pt x="272" y="281"/>
                  <a:pt x="272" y="286"/>
                </a:cubicBezTo>
                <a:cubicBezTo>
                  <a:pt x="271" y="291"/>
                  <a:pt x="270" y="299"/>
                  <a:pt x="270" y="301"/>
                </a:cubicBezTo>
                <a:cubicBezTo>
                  <a:pt x="270" y="303"/>
                  <a:pt x="270" y="306"/>
                  <a:pt x="266" y="307"/>
                </a:cubicBezTo>
                <a:cubicBezTo>
                  <a:pt x="263" y="309"/>
                  <a:pt x="261" y="310"/>
                  <a:pt x="264" y="312"/>
                </a:cubicBezTo>
                <a:cubicBezTo>
                  <a:pt x="264" y="312"/>
                  <a:pt x="270" y="313"/>
                  <a:pt x="273" y="311"/>
                </a:cubicBezTo>
                <a:cubicBezTo>
                  <a:pt x="273" y="311"/>
                  <a:pt x="277" y="307"/>
                  <a:pt x="284" y="310"/>
                </a:cubicBezTo>
                <a:cubicBezTo>
                  <a:pt x="284" y="310"/>
                  <a:pt x="291" y="312"/>
                  <a:pt x="295" y="312"/>
                </a:cubicBezTo>
                <a:cubicBezTo>
                  <a:pt x="295" y="312"/>
                  <a:pt x="316" y="313"/>
                  <a:pt x="317" y="312"/>
                </a:cubicBezTo>
                <a:cubicBezTo>
                  <a:pt x="317" y="312"/>
                  <a:pt x="325" y="311"/>
                  <a:pt x="317" y="307"/>
                </a:cubicBezTo>
                <a:cubicBezTo>
                  <a:pt x="317" y="307"/>
                  <a:pt x="311" y="307"/>
                  <a:pt x="307" y="307"/>
                </a:cubicBezTo>
                <a:cubicBezTo>
                  <a:pt x="304" y="307"/>
                  <a:pt x="302" y="304"/>
                  <a:pt x="299" y="305"/>
                </a:cubicBezTo>
                <a:cubicBezTo>
                  <a:pt x="295" y="305"/>
                  <a:pt x="296" y="304"/>
                  <a:pt x="292" y="301"/>
                </a:cubicBezTo>
                <a:cubicBezTo>
                  <a:pt x="289" y="297"/>
                  <a:pt x="285" y="279"/>
                  <a:pt x="285" y="277"/>
                </a:cubicBezTo>
                <a:cubicBezTo>
                  <a:pt x="285" y="276"/>
                  <a:pt x="285" y="272"/>
                  <a:pt x="284" y="270"/>
                </a:cubicBezTo>
                <a:cubicBezTo>
                  <a:pt x="283" y="268"/>
                  <a:pt x="280" y="246"/>
                  <a:pt x="279" y="241"/>
                </a:cubicBezTo>
                <a:cubicBezTo>
                  <a:pt x="278" y="235"/>
                  <a:pt x="277" y="225"/>
                  <a:pt x="275" y="221"/>
                </a:cubicBezTo>
                <a:cubicBezTo>
                  <a:pt x="274" y="217"/>
                  <a:pt x="276" y="205"/>
                  <a:pt x="269" y="196"/>
                </a:cubicBezTo>
                <a:cubicBezTo>
                  <a:pt x="261" y="186"/>
                  <a:pt x="259" y="178"/>
                  <a:pt x="259" y="169"/>
                </a:cubicBezTo>
                <a:cubicBezTo>
                  <a:pt x="258" y="160"/>
                  <a:pt x="255" y="149"/>
                  <a:pt x="254" y="146"/>
                </a:cubicBezTo>
                <a:cubicBezTo>
                  <a:pt x="254" y="142"/>
                  <a:pt x="255" y="128"/>
                  <a:pt x="250" y="115"/>
                </a:cubicBezTo>
                <a:cubicBezTo>
                  <a:pt x="245" y="101"/>
                  <a:pt x="239" y="91"/>
                  <a:pt x="234" y="89"/>
                </a:cubicBezTo>
                <a:cubicBezTo>
                  <a:pt x="235" y="89"/>
                  <a:pt x="235" y="89"/>
                  <a:pt x="235" y="89"/>
                </a:cubicBezTo>
                <a:cubicBezTo>
                  <a:pt x="235" y="89"/>
                  <a:pt x="243" y="78"/>
                  <a:pt x="242" y="70"/>
                </a:cubicBezTo>
                <a:cubicBezTo>
                  <a:pt x="242" y="70"/>
                  <a:pt x="244" y="65"/>
                  <a:pt x="246" y="64"/>
                </a:cubicBezTo>
                <a:cubicBezTo>
                  <a:pt x="246" y="64"/>
                  <a:pt x="259" y="40"/>
                  <a:pt x="245" y="25"/>
                </a:cubicBezTo>
                <a:cubicBezTo>
                  <a:pt x="245" y="25"/>
                  <a:pt x="226" y="0"/>
                  <a:pt x="199" y="15"/>
                </a:cubicBezTo>
                <a:cubicBezTo>
                  <a:pt x="199" y="15"/>
                  <a:pt x="182" y="28"/>
                  <a:pt x="181" y="45"/>
                </a:cubicBezTo>
                <a:cubicBezTo>
                  <a:pt x="181" y="45"/>
                  <a:pt x="176" y="48"/>
                  <a:pt x="180" y="64"/>
                </a:cubicBezTo>
                <a:cubicBezTo>
                  <a:pt x="180" y="64"/>
                  <a:pt x="164" y="56"/>
                  <a:pt x="155" y="60"/>
                </a:cubicBezTo>
                <a:cubicBezTo>
                  <a:pt x="155" y="60"/>
                  <a:pt x="131" y="66"/>
                  <a:pt x="119" y="77"/>
                </a:cubicBezTo>
                <a:cubicBezTo>
                  <a:pt x="119" y="77"/>
                  <a:pt x="97" y="90"/>
                  <a:pt x="87" y="104"/>
                </a:cubicBezTo>
                <a:cubicBezTo>
                  <a:pt x="78" y="118"/>
                  <a:pt x="74" y="132"/>
                  <a:pt x="74" y="145"/>
                </a:cubicBezTo>
                <a:cubicBezTo>
                  <a:pt x="74" y="158"/>
                  <a:pt x="71" y="161"/>
                  <a:pt x="75" y="163"/>
                </a:cubicBezTo>
                <a:cubicBezTo>
                  <a:pt x="75" y="163"/>
                  <a:pt x="78" y="189"/>
                  <a:pt x="79" y="193"/>
                </a:cubicBezTo>
                <a:cubicBezTo>
                  <a:pt x="79" y="193"/>
                  <a:pt x="59" y="231"/>
                  <a:pt x="57" y="240"/>
                </a:cubicBezTo>
                <a:cubicBezTo>
                  <a:pt x="57" y="240"/>
                  <a:pt x="55" y="244"/>
                  <a:pt x="51" y="243"/>
                </a:cubicBezTo>
                <a:cubicBezTo>
                  <a:pt x="51" y="243"/>
                  <a:pt x="49" y="240"/>
                  <a:pt x="42" y="242"/>
                </a:cubicBezTo>
                <a:cubicBezTo>
                  <a:pt x="42" y="242"/>
                  <a:pt x="39" y="243"/>
                  <a:pt x="38" y="242"/>
                </a:cubicBezTo>
                <a:cubicBezTo>
                  <a:pt x="36" y="241"/>
                  <a:pt x="30" y="240"/>
                  <a:pt x="27" y="245"/>
                </a:cubicBezTo>
                <a:cubicBezTo>
                  <a:pt x="25" y="251"/>
                  <a:pt x="27" y="263"/>
                  <a:pt x="29" y="269"/>
                </a:cubicBezTo>
                <a:cubicBezTo>
                  <a:pt x="30" y="276"/>
                  <a:pt x="28" y="281"/>
                  <a:pt x="28" y="285"/>
                </a:cubicBezTo>
                <a:cubicBezTo>
                  <a:pt x="28" y="288"/>
                  <a:pt x="30" y="295"/>
                  <a:pt x="33" y="297"/>
                </a:cubicBezTo>
                <a:cubicBezTo>
                  <a:pt x="33" y="297"/>
                  <a:pt x="31" y="301"/>
                  <a:pt x="27" y="302"/>
                </a:cubicBezTo>
                <a:cubicBezTo>
                  <a:pt x="24" y="303"/>
                  <a:pt x="16" y="304"/>
                  <a:pt x="13" y="305"/>
                </a:cubicBezTo>
                <a:cubicBezTo>
                  <a:pt x="10" y="306"/>
                  <a:pt x="0" y="307"/>
                  <a:pt x="2" y="310"/>
                </a:cubicBezTo>
                <a:close/>
                <a:moveTo>
                  <a:pt x="80" y="242"/>
                </a:moveTo>
                <a:cubicBezTo>
                  <a:pt x="80" y="242"/>
                  <a:pt x="84" y="237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5"/>
                  <a:pt x="84" y="235"/>
                  <a:pt x="84" y="235"/>
                </a:cubicBezTo>
                <a:cubicBezTo>
                  <a:pt x="84" y="236"/>
                  <a:pt x="83" y="240"/>
                  <a:pt x="84" y="241"/>
                </a:cubicBezTo>
                <a:cubicBezTo>
                  <a:pt x="84" y="241"/>
                  <a:pt x="81" y="241"/>
                  <a:pt x="80" y="2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6" name="iṣḷiḑè"/>
          <p:cNvSpPr/>
          <p:nvPr/>
        </p:nvSpPr>
        <p:spPr bwMode="auto">
          <a:xfrm>
            <a:off x="5661260" y="1335337"/>
            <a:ext cx="1016820" cy="2312195"/>
          </a:xfrm>
          <a:custGeom>
            <a:avLst/>
            <a:gdLst>
              <a:gd name="T0" fmla="*/ 186 w 194"/>
              <a:gd name="T1" fmla="*/ 40 h 436"/>
              <a:gd name="T2" fmla="*/ 128 w 194"/>
              <a:gd name="T3" fmla="*/ 42 h 436"/>
              <a:gd name="T4" fmla="*/ 120 w 194"/>
              <a:gd name="T5" fmla="*/ 39 h 436"/>
              <a:gd name="T6" fmla="*/ 67 w 194"/>
              <a:gd name="T7" fmla="*/ 41 h 436"/>
              <a:gd name="T8" fmla="*/ 38 w 194"/>
              <a:gd name="T9" fmla="*/ 71 h 436"/>
              <a:gd name="T10" fmla="*/ 6 w 194"/>
              <a:gd name="T11" fmla="*/ 146 h 436"/>
              <a:gd name="T12" fmla="*/ 4 w 194"/>
              <a:gd name="T13" fmla="*/ 176 h 436"/>
              <a:gd name="T14" fmla="*/ 17 w 194"/>
              <a:gd name="T15" fmla="*/ 183 h 436"/>
              <a:gd name="T16" fmla="*/ 42 w 194"/>
              <a:gd name="T17" fmla="*/ 183 h 436"/>
              <a:gd name="T18" fmla="*/ 39 w 194"/>
              <a:gd name="T19" fmla="*/ 230 h 436"/>
              <a:gd name="T20" fmla="*/ 48 w 194"/>
              <a:gd name="T21" fmla="*/ 275 h 436"/>
              <a:gd name="T22" fmla="*/ 54 w 194"/>
              <a:gd name="T23" fmla="*/ 336 h 436"/>
              <a:gd name="T24" fmla="*/ 43 w 194"/>
              <a:gd name="T25" fmla="*/ 376 h 436"/>
              <a:gd name="T26" fmla="*/ 71 w 194"/>
              <a:gd name="T27" fmla="*/ 367 h 436"/>
              <a:gd name="T28" fmla="*/ 69 w 194"/>
              <a:gd name="T29" fmla="*/ 332 h 436"/>
              <a:gd name="T30" fmla="*/ 75 w 194"/>
              <a:gd name="T31" fmla="*/ 285 h 436"/>
              <a:gd name="T32" fmla="*/ 82 w 194"/>
              <a:gd name="T33" fmla="*/ 262 h 436"/>
              <a:gd name="T34" fmla="*/ 94 w 194"/>
              <a:gd name="T35" fmla="*/ 221 h 436"/>
              <a:gd name="T36" fmla="*/ 99 w 194"/>
              <a:gd name="T37" fmla="*/ 233 h 436"/>
              <a:gd name="T38" fmla="*/ 103 w 194"/>
              <a:gd name="T39" fmla="*/ 281 h 436"/>
              <a:gd name="T40" fmla="*/ 102 w 194"/>
              <a:gd name="T41" fmla="*/ 354 h 436"/>
              <a:gd name="T42" fmla="*/ 92 w 194"/>
              <a:gd name="T43" fmla="*/ 395 h 436"/>
              <a:gd name="T44" fmla="*/ 82 w 194"/>
              <a:gd name="T45" fmla="*/ 426 h 436"/>
              <a:gd name="T46" fmla="*/ 117 w 194"/>
              <a:gd name="T47" fmla="*/ 413 h 436"/>
              <a:gd name="T48" fmla="*/ 120 w 194"/>
              <a:gd name="T49" fmla="*/ 363 h 436"/>
              <a:gd name="T50" fmla="*/ 132 w 194"/>
              <a:gd name="T51" fmla="*/ 275 h 436"/>
              <a:gd name="T52" fmla="*/ 150 w 194"/>
              <a:gd name="T53" fmla="*/ 207 h 436"/>
              <a:gd name="T54" fmla="*/ 152 w 194"/>
              <a:gd name="T55" fmla="*/ 201 h 436"/>
              <a:gd name="T56" fmla="*/ 153 w 194"/>
              <a:gd name="T57" fmla="*/ 186 h 436"/>
              <a:gd name="T58" fmla="*/ 152 w 194"/>
              <a:gd name="T59" fmla="*/ 171 h 436"/>
              <a:gd name="T60" fmla="*/ 144 w 194"/>
              <a:gd name="T61" fmla="*/ 141 h 436"/>
              <a:gd name="T62" fmla="*/ 146 w 194"/>
              <a:gd name="T63" fmla="*/ 113 h 436"/>
              <a:gd name="T64" fmla="*/ 167 w 194"/>
              <a:gd name="T65" fmla="*/ 78 h 436"/>
              <a:gd name="T66" fmla="*/ 173 w 194"/>
              <a:gd name="T67" fmla="*/ 117 h 436"/>
              <a:gd name="T68" fmla="*/ 162 w 194"/>
              <a:gd name="T69" fmla="*/ 132 h 436"/>
              <a:gd name="T70" fmla="*/ 165 w 194"/>
              <a:gd name="T71" fmla="*/ 135 h 436"/>
              <a:gd name="T72" fmla="*/ 176 w 194"/>
              <a:gd name="T73" fmla="*/ 138 h 436"/>
              <a:gd name="T74" fmla="*/ 176 w 194"/>
              <a:gd name="T75" fmla="*/ 144 h 436"/>
              <a:gd name="T76" fmla="*/ 172 w 194"/>
              <a:gd name="T77" fmla="*/ 147 h 436"/>
              <a:gd name="T78" fmla="*/ 171 w 194"/>
              <a:gd name="T79" fmla="*/ 151 h 436"/>
              <a:gd name="T80" fmla="*/ 181 w 194"/>
              <a:gd name="T81" fmla="*/ 148 h 436"/>
              <a:gd name="T82" fmla="*/ 189 w 194"/>
              <a:gd name="T83" fmla="*/ 118 h 436"/>
              <a:gd name="T84" fmla="*/ 189 w 194"/>
              <a:gd name="T85" fmla="*/ 53 h 436"/>
              <a:gd name="T86" fmla="*/ 42 w 194"/>
              <a:gd name="T87" fmla="*/ 153 h 436"/>
              <a:gd name="T88" fmla="*/ 48 w 194"/>
              <a:gd name="T89" fmla="*/ 122 h 436"/>
              <a:gd name="T90" fmla="*/ 57 w 194"/>
              <a:gd name="T91" fmla="*/ 12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4" h="436">
                <a:moveTo>
                  <a:pt x="189" y="53"/>
                </a:moveTo>
                <a:cubicBezTo>
                  <a:pt x="186" y="48"/>
                  <a:pt x="186" y="40"/>
                  <a:pt x="186" y="40"/>
                </a:cubicBezTo>
                <a:cubicBezTo>
                  <a:pt x="177" y="24"/>
                  <a:pt x="147" y="38"/>
                  <a:pt x="147" y="38"/>
                </a:cubicBezTo>
                <a:cubicBezTo>
                  <a:pt x="140" y="37"/>
                  <a:pt x="131" y="42"/>
                  <a:pt x="128" y="42"/>
                </a:cubicBezTo>
                <a:cubicBezTo>
                  <a:pt x="126" y="42"/>
                  <a:pt x="123" y="42"/>
                  <a:pt x="123" y="42"/>
                </a:cubicBezTo>
                <a:cubicBezTo>
                  <a:pt x="123" y="38"/>
                  <a:pt x="120" y="39"/>
                  <a:pt x="120" y="39"/>
                </a:cubicBezTo>
                <a:cubicBezTo>
                  <a:pt x="125" y="0"/>
                  <a:pt x="94" y="2"/>
                  <a:pt x="94" y="2"/>
                </a:cubicBezTo>
                <a:cubicBezTo>
                  <a:pt x="59" y="2"/>
                  <a:pt x="67" y="41"/>
                  <a:pt x="67" y="41"/>
                </a:cubicBezTo>
                <a:cubicBezTo>
                  <a:pt x="59" y="32"/>
                  <a:pt x="67" y="52"/>
                  <a:pt x="67" y="52"/>
                </a:cubicBezTo>
                <a:cubicBezTo>
                  <a:pt x="56" y="53"/>
                  <a:pt x="38" y="71"/>
                  <a:pt x="38" y="71"/>
                </a:cubicBezTo>
                <a:cubicBezTo>
                  <a:pt x="23" y="79"/>
                  <a:pt x="26" y="104"/>
                  <a:pt x="21" y="108"/>
                </a:cubicBezTo>
                <a:cubicBezTo>
                  <a:pt x="15" y="113"/>
                  <a:pt x="6" y="143"/>
                  <a:pt x="6" y="146"/>
                </a:cubicBezTo>
                <a:cubicBezTo>
                  <a:pt x="5" y="149"/>
                  <a:pt x="6" y="154"/>
                  <a:pt x="3" y="161"/>
                </a:cubicBezTo>
                <a:cubicBezTo>
                  <a:pt x="0" y="168"/>
                  <a:pt x="0" y="167"/>
                  <a:pt x="4" y="176"/>
                </a:cubicBezTo>
                <a:cubicBezTo>
                  <a:pt x="8" y="185"/>
                  <a:pt x="11" y="183"/>
                  <a:pt x="11" y="183"/>
                </a:cubicBezTo>
                <a:cubicBezTo>
                  <a:pt x="13" y="182"/>
                  <a:pt x="17" y="183"/>
                  <a:pt x="17" y="183"/>
                </a:cubicBezTo>
                <a:cubicBezTo>
                  <a:pt x="25" y="185"/>
                  <a:pt x="42" y="181"/>
                  <a:pt x="42" y="181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39" y="184"/>
                  <a:pt x="40" y="191"/>
                  <a:pt x="40" y="191"/>
                </a:cubicBezTo>
                <a:cubicBezTo>
                  <a:pt x="38" y="196"/>
                  <a:pt x="41" y="216"/>
                  <a:pt x="39" y="230"/>
                </a:cubicBezTo>
                <a:cubicBezTo>
                  <a:pt x="37" y="244"/>
                  <a:pt x="48" y="258"/>
                  <a:pt x="48" y="258"/>
                </a:cubicBezTo>
                <a:cubicBezTo>
                  <a:pt x="49" y="260"/>
                  <a:pt x="48" y="275"/>
                  <a:pt x="48" y="275"/>
                </a:cubicBezTo>
                <a:cubicBezTo>
                  <a:pt x="42" y="286"/>
                  <a:pt x="44" y="301"/>
                  <a:pt x="46" y="306"/>
                </a:cubicBezTo>
                <a:cubicBezTo>
                  <a:pt x="48" y="311"/>
                  <a:pt x="53" y="328"/>
                  <a:pt x="54" y="336"/>
                </a:cubicBezTo>
                <a:cubicBezTo>
                  <a:pt x="56" y="343"/>
                  <a:pt x="51" y="355"/>
                  <a:pt x="49" y="359"/>
                </a:cubicBezTo>
                <a:cubicBezTo>
                  <a:pt x="47" y="364"/>
                  <a:pt x="43" y="376"/>
                  <a:pt x="43" y="376"/>
                </a:cubicBezTo>
                <a:cubicBezTo>
                  <a:pt x="39" y="387"/>
                  <a:pt x="68" y="383"/>
                  <a:pt x="68" y="383"/>
                </a:cubicBezTo>
                <a:cubicBezTo>
                  <a:pt x="73" y="380"/>
                  <a:pt x="71" y="374"/>
                  <a:pt x="71" y="367"/>
                </a:cubicBezTo>
                <a:cubicBezTo>
                  <a:pt x="72" y="360"/>
                  <a:pt x="75" y="359"/>
                  <a:pt x="75" y="354"/>
                </a:cubicBezTo>
                <a:cubicBezTo>
                  <a:pt x="74" y="350"/>
                  <a:pt x="70" y="338"/>
                  <a:pt x="69" y="332"/>
                </a:cubicBezTo>
                <a:cubicBezTo>
                  <a:pt x="67" y="326"/>
                  <a:pt x="67" y="321"/>
                  <a:pt x="70" y="314"/>
                </a:cubicBezTo>
                <a:cubicBezTo>
                  <a:pt x="73" y="306"/>
                  <a:pt x="77" y="290"/>
                  <a:pt x="75" y="285"/>
                </a:cubicBezTo>
                <a:cubicBezTo>
                  <a:pt x="74" y="280"/>
                  <a:pt x="75" y="275"/>
                  <a:pt x="75" y="275"/>
                </a:cubicBezTo>
                <a:cubicBezTo>
                  <a:pt x="76" y="273"/>
                  <a:pt x="82" y="262"/>
                  <a:pt x="82" y="262"/>
                </a:cubicBezTo>
                <a:cubicBezTo>
                  <a:pt x="85" y="260"/>
                  <a:pt x="89" y="240"/>
                  <a:pt x="89" y="239"/>
                </a:cubicBezTo>
                <a:cubicBezTo>
                  <a:pt x="90" y="238"/>
                  <a:pt x="91" y="224"/>
                  <a:pt x="94" y="221"/>
                </a:cubicBezTo>
                <a:cubicBezTo>
                  <a:pt x="97" y="219"/>
                  <a:pt x="98" y="226"/>
                  <a:pt x="98" y="227"/>
                </a:cubicBezTo>
                <a:cubicBezTo>
                  <a:pt x="98" y="228"/>
                  <a:pt x="99" y="233"/>
                  <a:pt x="99" y="233"/>
                </a:cubicBezTo>
                <a:cubicBezTo>
                  <a:pt x="98" y="237"/>
                  <a:pt x="103" y="261"/>
                  <a:pt x="103" y="261"/>
                </a:cubicBezTo>
                <a:cubicBezTo>
                  <a:pt x="100" y="266"/>
                  <a:pt x="103" y="281"/>
                  <a:pt x="103" y="281"/>
                </a:cubicBezTo>
                <a:cubicBezTo>
                  <a:pt x="105" y="285"/>
                  <a:pt x="105" y="292"/>
                  <a:pt x="105" y="292"/>
                </a:cubicBezTo>
                <a:cubicBezTo>
                  <a:pt x="99" y="303"/>
                  <a:pt x="102" y="348"/>
                  <a:pt x="102" y="354"/>
                </a:cubicBezTo>
                <a:cubicBezTo>
                  <a:pt x="101" y="360"/>
                  <a:pt x="100" y="378"/>
                  <a:pt x="97" y="382"/>
                </a:cubicBezTo>
                <a:cubicBezTo>
                  <a:pt x="94" y="386"/>
                  <a:pt x="93" y="390"/>
                  <a:pt x="92" y="395"/>
                </a:cubicBezTo>
                <a:cubicBezTo>
                  <a:pt x="91" y="400"/>
                  <a:pt x="89" y="409"/>
                  <a:pt x="89" y="409"/>
                </a:cubicBezTo>
                <a:cubicBezTo>
                  <a:pt x="84" y="413"/>
                  <a:pt x="82" y="426"/>
                  <a:pt x="82" y="426"/>
                </a:cubicBezTo>
                <a:cubicBezTo>
                  <a:pt x="81" y="436"/>
                  <a:pt x="115" y="430"/>
                  <a:pt x="115" y="430"/>
                </a:cubicBezTo>
                <a:cubicBezTo>
                  <a:pt x="120" y="426"/>
                  <a:pt x="118" y="418"/>
                  <a:pt x="117" y="413"/>
                </a:cubicBezTo>
                <a:cubicBezTo>
                  <a:pt x="117" y="407"/>
                  <a:pt x="116" y="389"/>
                  <a:pt x="116" y="389"/>
                </a:cubicBezTo>
                <a:cubicBezTo>
                  <a:pt x="112" y="381"/>
                  <a:pt x="120" y="363"/>
                  <a:pt x="120" y="363"/>
                </a:cubicBezTo>
                <a:cubicBezTo>
                  <a:pt x="141" y="300"/>
                  <a:pt x="132" y="287"/>
                  <a:pt x="132" y="287"/>
                </a:cubicBezTo>
                <a:cubicBezTo>
                  <a:pt x="132" y="287"/>
                  <a:pt x="132" y="280"/>
                  <a:pt x="132" y="275"/>
                </a:cubicBezTo>
                <a:cubicBezTo>
                  <a:pt x="132" y="269"/>
                  <a:pt x="128" y="271"/>
                  <a:pt x="138" y="252"/>
                </a:cubicBezTo>
                <a:cubicBezTo>
                  <a:pt x="148" y="234"/>
                  <a:pt x="150" y="208"/>
                  <a:pt x="150" y="207"/>
                </a:cubicBezTo>
                <a:cubicBezTo>
                  <a:pt x="151" y="206"/>
                  <a:pt x="151" y="205"/>
                  <a:pt x="150" y="203"/>
                </a:cubicBezTo>
                <a:cubicBezTo>
                  <a:pt x="149" y="201"/>
                  <a:pt x="150" y="203"/>
                  <a:pt x="152" y="201"/>
                </a:cubicBezTo>
                <a:cubicBezTo>
                  <a:pt x="153" y="199"/>
                  <a:pt x="152" y="195"/>
                  <a:pt x="152" y="194"/>
                </a:cubicBezTo>
                <a:cubicBezTo>
                  <a:pt x="153" y="192"/>
                  <a:pt x="153" y="188"/>
                  <a:pt x="153" y="186"/>
                </a:cubicBezTo>
                <a:cubicBezTo>
                  <a:pt x="153" y="184"/>
                  <a:pt x="153" y="180"/>
                  <a:pt x="153" y="178"/>
                </a:cubicBezTo>
                <a:cubicBezTo>
                  <a:pt x="153" y="176"/>
                  <a:pt x="151" y="176"/>
                  <a:pt x="152" y="171"/>
                </a:cubicBezTo>
                <a:cubicBezTo>
                  <a:pt x="153" y="167"/>
                  <a:pt x="151" y="162"/>
                  <a:pt x="151" y="162"/>
                </a:cubicBezTo>
                <a:cubicBezTo>
                  <a:pt x="152" y="153"/>
                  <a:pt x="143" y="143"/>
                  <a:pt x="144" y="141"/>
                </a:cubicBezTo>
                <a:cubicBezTo>
                  <a:pt x="144" y="138"/>
                  <a:pt x="143" y="128"/>
                  <a:pt x="142" y="126"/>
                </a:cubicBezTo>
                <a:cubicBezTo>
                  <a:pt x="142" y="125"/>
                  <a:pt x="146" y="113"/>
                  <a:pt x="146" y="113"/>
                </a:cubicBezTo>
                <a:cubicBezTo>
                  <a:pt x="149" y="110"/>
                  <a:pt x="156" y="89"/>
                  <a:pt x="157" y="88"/>
                </a:cubicBezTo>
                <a:cubicBezTo>
                  <a:pt x="157" y="87"/>
                  <a:pt x="167" y="78"/>
                  <a:pt x="167" y="78"/>
                </a:cubicBezTo>
                <a:cubicBezTo>
                  <a:pt x="167" y="80"/>
                  <a:pt x="175" y="106"/>
                  <a:pt x="175" y="109"/>
                </a:cubicBezTo>
                <a:cubicBezTo>
                  <a:pt x="176" y="112"/>
                  <a:pt x="176" y="115"/>
                  <a:pt x="173" y="117"/>
                </a:cubicBezTo>
                <a:cubicBezTo>
                  <a:pt x="170" y="119"/>
                  <a:pt x="168" y="124"/>
                  <a:pt x="167" y="126"/>
                </a:cubicBezTo>
                <a:cubicBezTo>
                  <a:pt x="165" y="128"/>
                  <a:pt x="164" y="131"/>
                  <a:pt x="162" y="132"/>
                </a:cubicBezTo>
                <a:cubicBezTo>
                  <a:pt x="160" y="133"/>
                  <a:pt x="157" y="135"/>
                  <a:pt x="157" y="135"/>
                </a:cubicBezTo>
                <a:cubicBezTo>
                  <a:pt x="154" y="143"/>
                  <a:pt x="165" y="135"/>
                  <a:pt x="165" y="135"/>
                </a:cubicBezTo>
                <a:cubicBezTo>
                  <a:pt x="167" y="133"/>
                  <a:pt x="170" y="132"/>
                  <a:pt x="170" y="132"/>
                </a:cubicBezTo>
                <a:cubicBezTo>
                  <a:pt x="178" y="132"/>
                  <a:pt x="176" y="138"/>
                  <a:pt x="176" y="138"/>
                </a:cubicBezTo>
                <a:cubicBezTo>
                  <a:pt x="169" y="136"/>
                  <a:pt x="172" y="139"/>
                  <a:pt x="172" y="139"/>
                </a:cubicBezTo>
                <a:cubicBezTo>
                  <a:pt x="175" y="139"/>
                  <a:pt x="176" y="144"/>
                  <a:pt x="176" y="144"/>
                </a:cubicBezTo>
                <a:cubicBezTo>
                  <a:pt x="175" y="145"/>
                  <a:pt x="169" y="143"/>
                  <a:pt x="169" y="143"/>
                </a:cubicBezTo>
                <a:cubicBezTo>
                  <a:pt x="164" y="143"/>
                  <a:pt x="172" y="147"/>
                  <a:pt x="172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0" y="147"/>
                  <a:pt x="171" y="151"/>
                  <a:pt x="171" y="151"/>
                </a:cubicBezTo>
                <a:cubicBezTo>
                  <a:pt x="163" y="156"/>
                  <a:pt x="173" y="154"/>
                  <a:pt x="174" y="154"/>
                </a:cubicBezTo>
                <a:cubicBezTo>
                  <a:pt x="176" y="153"/>
                  <a:pt x="181" y="148"/>
                  <a:pt x="181" y="148"/>
                </a:cubicBezTo>
                <a:cubicBezTo>
                  <a:pt x="186" y="142"/>
                  <a:pt x="186" y="142"/>
                  <a:pt x="186" y="142"/>
                </a:cubicBezTo>
                <a:cubicBezTo>
                  <a:pt x="189" y="138"/>
                  <a:pt x="188" y="123"/>
                  <a:pt x="189" y="118"/>
                </a:cubicBezTo>
                <a:cubicBezTo>
                  <a:pt x="189" y="112"/>
                  <a:pt x="188" y="100"/>
                  <a:pt x="188" y="100"/>
                </a:cubicBezTo>
                <a:cubicBezTo>
                  <a:pt x="194" y="73"/>
                  <a:pt x="189" y="53"/>
                  <a:pt x="189" y="53"/>
                </a:cubicBezTo>
                <a:close/>
                <a:moveTo>
                  <a:pt x="50" y="151"/>
                </a:moveTo>
                <a:cubicBezTo>
                  <a:pt x="50" y="151"/>
                  <a:pt x="43" y="152"/>
                  <a:pt x="42" y="153"/>
                </a:cubicBezTo>
                <a:cubicBezTo>
                  <a:pt x="40" y="155"/>
                  <a:pt x="35" y="155"/>
                  <a:pt x="33" y="154"/>
                </a:cubicBezTo>
                <a:cubicBezTo>
                  <a:pt x="33" y="154"/>
                  <a:pt x="48" y="141"/>
                  <a:pt x="48" y="122"/>
                </a:cubicBezTo>
                <a:cubicBezTo>
                  <a:pt x="48" y="122"/>
                  <a:pt x="50" y="115"/>
                  <a:pt x="55" y="119"/>
                </a:cubicBezTo>
                <a:cubicBezTo>
                  <a:pt x="55" y="119"/>
                  <a:pt x="55" y="126"/>
                  <a:pt x="57" y="129"/>
                </a:cubicBezTo>
                <a:cubicBezTo>
                  <a:pt x="57" y="129"/>
                  <a:pt x="55" y="146"/>
                  <a:pt x="5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7" name="íṩľïḑê"/>
          <p:cNvSpPr/>
          <p:nvPr/>
        </p:nvSpPr>
        <p:spPr bwMode="auto">
          <a:xfrm>
            <a:off x="7345992" y="1196752"/>
            <a:ext cx="1623495" cy="2450779"/>
          </a:xfrm>
          <a:custGeom>
            <a:avLst/>
            <a:gdLst>
              <a:gd name="T0" fmla="*/ 217 w 318"/>
              <a:gd name="T1" fmla="*/ 58 h 422"/>
              <a:gd name="T2" fmla="*/ 261 w 318"/>
              <a:gd name="T3" fmla="*/ 27 h 422"/>
              <a:gd name="T4" fmla="*/ 262 w 318"/>
              <a:gd name="T5" fmla="*/ 51 h 422"/>
              <a:gd name="T6" fmla="*/ 258 w 318"/>
              <a:gd name="T7" fmla="*/ 64 h 422"/>
              <a:gd name="T8" fmla="*/ 254 w 318"/>
              <a:gd name="T9" fmla="*/ 75 h 422"/>
              <a:gd name="T10" fmla="*/ 259 w 318"/>
              <a:gd name="T11" fmla="*/ 92 h 422"/>
              <a:gd name="T12" fmla="*/ 278 w 318"/>
              <a:gd name="T13" fmla="*/ 126 h 422"/>
              <a:gd name="T14" fmla="*/ 288 w 318"/>
              <a:gd name="T15" fmla="*/ 104 h 422"/>
              <a:gd name="T16" fmla="*/ 288 w 318"/>
              <a:gd name="T17" fmla="*/ 77 h 422"/>
              <a:gd name="T18" fmla="*/ 294 w 318"/>
              <a:gd name="T19" fmla="*/ 82 h 422"/>
              <a:gd name="T20" fmla="*/ 311 w 318"/>
              <a:gd name="T21" fmla="*/ 66 h 422"/>
              <a:gd name="T22" fmla="*/ 315 w 318"/>
              <a:gd name="T23" fmla="*/ 76 h 422"/>
              <a:gd name="T24" fmla="*/ 311 w 318"/>
              <a:gd name="T25" fmla="*/ 92 h 422"/>
              <a:gd name="T26" fmla="*/ 299 w 318"/>
              <a:gd name="T27" fmla="*/ 117 h 422"/>
              <a:gd name="T28" fmla="*/ 275 w 318"/>
              <a:gd name="T29" fmla="*/ 158 h 422"/>
              <a:gd name="T30" fmla="*/ 250 w 318"/>
              <a:gd name="T31" fmla="*/ 125 h 422"/>
              <a:gd name="T32" fmla="*/ 223 w 318"/>
              <a:gd name="T33" fmla="*/ 178 h 422"/>
              <a:gd name="T34" fmla="*/ 215 w 318"/>
              <a:gd name="T35" fmla="*/ 205 h 422"/>
              <a:gd name="T36" fmla="*/ 289 w 318"/>
              <a:gd name="T37" fmla="*/ 257 h 422"/>
              <a:gd name="T38" fmla="*/ 227 w 318"/>
              <a:gd name="T39" fmla="*/ 329 h 422"/>
              <a:gd name="T40" fmla="*/ 233 w 318"/>
              <a:gd name="T41" fmla="*/ 352 h 422"/>
              <a:gd name="T42" fmla="*/ 222 w 318"/>
              <a:gd name="T43" fmla="*/ 364 h 422"/>
              <a:gd name="T44" fmla="*/ 193 w 318"/>
              <a:gd name="T45" fmla="*/ 334 h 422"/>
              <a:gd name="T46" fmla="*/ 219 w 318"/>
              <a:gd name="T47" fmla="*/ 304 h 422"/>
              <a:gd name="T48" fmla="*/ 231 w 318"/>
              <a:gd name="T49" fmla="*/ 254 h 422"/>
              <a:gd name="T50" fmla="*/ 129 w 318"/>
              <a:gd name="T51" fmla="*/ 292 h 422"/>
              <a:gd name="T52" fmla="*/ 105 w 318"/>
              <a:gd name="T53" fmla="*/ 308 h 422"/>
              <a:gd name="T54" fmla="*/ 50 w 318"/>
              <a:gd name="T55" fmla="*/ 348 h 422"/>
              <a:gd name="T56" fmla="*/ 34 w 318"/>
              <a:gd name="T57" fmla="*/ 377 h 422"/>
              <a:gd name="T58" fmla="*/ 13 w 318"/>
              <a:gd name="T59" fmla="*/ 405 h 422"/>
              <a:gd name="T60" fmla="*/ 3 w 318"/>
              <a:gd name="T61" fmla="*/ 377 h 422"/>
              <a:gd name="T62" fmla="*/ 12 w 318"/>
              <a:gd name="T63" fmla="*/ 346 h 422"/>
              <a:gd name="T64" fmla="*/ 45 w 318"/>
              <a:gd name="T65" fmla="*/ 321 h 422"/>
              <a:gd name="T66" fmla="*/ 108 w 318"/>
              <a:gd name="T67" fmla="*/ 274 h 422"/>
              <a:gd name="T68" fmla="*/ 160 w 318"/>
              <a:gd name="T69" fmla="*/ 192 h 422"/>
              <a:gd name="T70" fmla="*/ 185 w 318"/>
              <a:gd name="T71" fmla="*/ 109 h 422"/>
              <a:gd name="T72" fmla="*/ 156 w 318"/>
              <a:gd name="T73" fmla="*/ 99 h 422"/>
              <a:gd name="T74" fmla="*/ 134 w 318"/>
              <a:gd name="T75" fmla="*/ 135 h 422"/>
              <a:gd name="T76" fmla="*/ 140 w 318"/>
              <a:gd name="T77" fmla="*/ 166 h 422"/>
              <a:gd name="T78" fmla="*/ 133 w 318"/>
              <a:gd name="T79" fmla="*/ 167 h 422"/>
              <a:gd name="T80" fmla="*/ 111 w 318"/>
              <a:gd name="T81" fmla="*/ 187 h 422"/>
              <a:gd name="T82" fmla="*/ 105 w 318"/>
              <a:gd name="T83" fmla="*/ 180 h 422"/>
              <a:gd name="T84" fmla="*/ 102 w 318"/>
              <a:gd name="T85" fmla="*/ 173 h 422"/>
              <a:gd name="T86" fmla="*/ 109 w 318"/>
              <a:gd name="T87" fmla="*/ 158 h 422"/>
              <a:gd name="T88" fmla="*/ 121 w 318"/>
              <a:gd name="T89" fmla="*/ 128 h 422"/>
              <a:gd name="T90" fmla="*/ 156 w 318"/>
              <a:gd name="T91" fmla="*/ 75 h 422"/>
              <a:gd name="T92" fmla="*/ 213 w 318"/>
              <a:gd name="T93" fmla="*/ 7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8" h="422">
                <a:moveTo>
                  <a:pt x="213" y="71"/>
                </a:moveTo>
                <a:cubicBezTo>
                  <a:pt x="213" y="71"/>
                  <a:pt x="223" y="64"/>
                  <a:pt x="217" y="58"/>
                </a:cubicBezTo>
                <a:cubicBezTo>
                  <a:pt x="211" y="53"/>
                  <a:pt x="208" y="32"/>
                  <a:pt x="217" y="22"/>
                </a:cubicBezTo>
                <a:cubicBezTo>
                  <a:pt x="217" y="22"/>
                  <a:pt x="243" y="0"/>
                  <a:pt x="261" y="27"/>
                </a:cubicBezTo>
                <a:cubicBezTo>
                  <a:pt x="261" y="27"/>
                  <a:pt x="263" y="39"/>
                  <a:pt x="261" y="44"/>
                </a:cubicBezTo>
                <a:cubicBezTo>
                  <a:pt x="261" y="44"/>
                  <a:pt x="261" y="49"/>
                  <a:pt x="262" y="51"/>
                </a:cubicBezTo>
                <a:cubicBezTo>
                  <a:pt x="262" y="51"/>
                  <a:pt x="267" y="59"/>
                  <a:pt x="260" y="59"/>
                </a:cubicBezTo>
                <a:cubicBezTo>
                  <a:pt x="260" y="59"/>
                  <a:pt x="259" y="63"/>
                  <a:pt x="258" y="64"/>
                </a:cubicBezTo>
                <a:cubicBezTo>
                  <a:pt x="258" y="64"/>
                  <a:pt x="258" y="67"/>
                  <a:pt x="257" y="67"/>
                </a:cubicBezTo>
                <a:cubicBezTo>
                  <a:pt x="257" y="67"/>
                  <a:pt x="256" y="75"/>
                  <a:pt x="254" y="75"/>
                </a:cubicBezTo>
                <a:cubicBezTo>
                  <a:pt x="246" y="75"/>
                  <a:pt x="246" y="75"/>
                  <a:pt x="246" y="75"/>
                </a:cubicBezTo>
                <a:cubicBezTo>
                  <a:pt x="246" y="75"/>
                  <a:pt x="256" y="82"/>
                  <a:pt x="259" y="92"/>
                </a:cubicBezTo>
                <a:cubicBezTo>
                  <a:pt x="263" y="103"/>
                  <a:pt x="263" y="103"/>
                  <a:pt x="263" y="103"/>
                </a:cubicBezTo>
                <a:cubicBezTo>
                  <a:pt x="263" y="103"/>
                  <a:pt x="274" y="116"/>
                  <a:pt x="278" y="126"/>
                </a:cubicBezTo>
                <a:cubicBezTo>
                  <a:pt x="278" y="126"/>
                  <a:pt x="284" y="116"/>
                  <a:pt x="286" y="114"/>
                </a:cubicBezTo>
                <a:cubicBezTo>
                  <a:pt x="288" y="111"/>
                  <a:pt x="288" y="107"/>
                  <a:pt x="288" y="104"/>
                </a:cubicBezTo>
                <a:cubicBezTo>
                  <a:pt x="288" y="101"/>
                  <a:pt x="285" y="88"/>
                  <a:pt x="287" y="86"/>
                </a:cubicBezTo>
                <a:cubicBezTo>
                  <a:pt x="289" y="83"/>
                  <a:pt x="288" y="77"/>
                  <a:pt x="288" y="77"/>
                </a:cubicBezTo>
                <a:cubicBezTo>
                  <a:pt x="288" y="77"/>
                  <a:pt x="290" y="71"/>
                  <a:pt x="293" y="77"/>
                </a:cubicBezTo>
                <a:cubicBezTo>
                  <a:pt x="294" y="82"/>
                  <a:pt x="294" y="82"/>
                  <a:pt x="294" y="82"/>
                </a:cubicBezTo>
                <a:cubicBezTo>
                  <a:pt x="294" y="82"/>
                  <a:pt x="297" y="80"/>
                  <a:pt x="298" y="80"/>
                </a:cubicBezTo>
                <a:cubicBezTo>
                  <a:pt x="299" y="79"/>
                  <a:pt x="309" y="65"/>
                  <a:pt x="311" y="66"/>
                </a:cubicBezTo>
                <a:cubicBezTo>
                  <a:pt x="311" y="66"/>
                  <a:pt x="317" y="63"/>
                  <a:pt x="317" y="69"/>
                </a:cubicBezTo>
                <a:cubicBezTo>
                  <a:pt x="317" y="75"/>
                  <a:pt x="315" y="76"/>
                  <a:pt x="315" y="76"/>
                </a:cubicBezTo>
                <a:cubicBezTo>
                  <a:pt x="315" y="76"/>
                  <a:pt x="318" y="77"/>
                  <a:pt x="316" y="81"/>
                </a:cubicBezTo>
                <a:cubicBezTo>
                  <a:pt x="316" y="81"/>
                  <a:pt x="312" y="89"/>
                  <a:pt x="311" y="92"/>
                </a:cubicBezTo>
                <a:cubicBezTo>
                  <a:pt x="310" y="96"/>
                  <a:pt x="306" y="105"/>
                  <a:pt x="303" y="109"/>
                </a:cubicBezTo>
                <a:cubicBezTo>
                  <a:pt x="300" y="112"/>
                  <a:pt x="301" y="110"/>
                  <a:pt x="299" y="117"/>
                </a:cubicBezTo>
                <a:cubicBezTo>
                  <a:pt x="297" y="125"/>
                  <a:pt x="290" y="146"/>
                  <a:pt x="285" y="152"/>
                </a:cubicBezTo>
                <a:cubicBezTo>
                  <a:pt x="285" y="152"/>
                  <a:pt x="284" y="158"/>
                  <a:pt x="275" y="158"/>
                </a:cubicBezTo>
                <a:cubicBezTo>
                  <a:pt x="275" y="158"/>
                  <a:pt x="268" y="156"/>
                  <a:pt x="267" y="151"/>
                </a:cubicBezTo>
                <a:cubicBezTo>
                  <a:pt x="266" y="146"/>
                  <a:pt x="251" y="127"/>
                  <a:pt x="250" y="125"/>
                </a:cubicBezTo>
                <a:cubicBezTo>
                  <a:pt x="250" y="125"/>
                  <a:pt x="242" y="138"/>
                  <a:pt x="236" y="140"/>
                </a:cubicBezTo>
                <a:cubicBezTo>
                  <a:pt x="236" y="140"/>
                  <a:pt x="227" y="168"/>
                  <a:pt x="223" y="178"/>
                </a:cubicBezTo>
                <a:cubicBezTo>
                  <a:pt x="218" y="188"/>
                  <a:pt x="222" y="181"/>
                  <a:pt x="222" y="181"/>
                </a:cubicBezTo>
                <a:cubicBezTo>
                  <a:pt x="222" y="181"/>
                  <a:pt x="217" y="201"/>
                  <a:pt x="215" y="205"/>
                </a:cubicBezTo>
                <a:cubicBezTo>
                  <a:pt x="215" y="205"/>
                  <a:pt x="237" y="202"/>
                  <a:pt x="267" y="227"/>
                </a:cubicBezTo>
                <a:cubicBezTo>
                  <a:pt x="267" y="227"/>
                  <a:pt x="297" y="241"/>
                  <a:pt x="289" y="257"/>
                </a:cubicBezTo>
                <a:cubicBezTo>
                  <a:pt x="289" y="257"/>
                  <a:pt x="270" y="281"/>
                  <a:pt x="267" y="284"/>
                </a:cubicBezTo>
                <a:cubicBezTo>
                  <a:pt x="265" y="287"/>
                  <a:pt x="225" y="320"/>
                  <a:pt x="227" y="329"/>
                </a:cubicBezTo>
                <a:cubicBezTo>
                  <a:pt x="227" y="329"/>
                  <a:pt x="230" y="333"/>
                  <a:pt x="229" y="336"/>
                </a:cubicBezTo>
                <a:cubicBezTo>
                  <a:pt x="229" y="339"/>
                  <a:pt x="229" y="348"/>
                  <a:pt x="233" y="352"/>
                </a:cubicBezTo>
                <a:cubicBezTo>
                  <a:pt x="237" y="355"/>
                  <a:pt x="257" y="367"/>
                  <a:pt x="247" y="371"/>
                </a:cubicBezTo>
                <a:cubicBezTo>
                  <a:pt x="247" y="371"/>
                  <a:pt x="226" y="372"/>
                  <a:pt x="222" y="364"/>
                </a:cubicBezTo>
                <a:cubicBezTo>
                  <a:pt x="222" y="364"/>
                  <a:pt x="211" y="353"/>
                  <a:pt x="205" y="352"/>
                </a:cubicBezTo>
                <a:cubicBezTo>
                  <a:pt x="205" y="352"/>
                  <a:pt x="184" y="344"/>
                  <a:pt x="193" y="334"/>
                </a:cubicBezTo>
                <a:cubicBezTo>
                  <a:pt x="193" y="334"/>
                  <a:pt x="200" y="322"/>
                  <a:pt x="203" y="323"/>
                </a:cubicBezTo>
                <a:cubicBezTo>
                  <a:pt x="203" y="323"/>
                  <a:pt x="216" y="312"/>
                  <a:pt x="219" y="304"/>
                </a:cubicBezTo>
                <a:cubicBezTo>
                  <a:pt x="223" y="296"/>
                  <a:pt x="241" y="259"/>
                  <a:pt x="248" y="256"/>
                </a:cubicBezTo>
                <a:cubicBezTo>
                  <a:pt x="248" y="256"/>
                  <a:pt x="238" y="254"/>
                  <a:pt x="231" y="254"/>
                </a:cubicBezTo>
                <a:cubicBezTo>
                  <a:pt x="223" y="254"/>
                  <a:pt x="197" y="251"/>
                  <a:pt x="186" y="245"/>
                </a:cubicBezTo>
                <a:cubicBezTo>
                  <a:pt x="186" y="245"/>
                  <a:pt x="144" y="285"/>
                  <a:pt x="129" y="292"/>
                </a:cubicBezTo>
                <a:cubicBezTo>
                  <a:pt x="129" y="292"/>
                  <a:pt x="125" y="298"/>
                  <a:pt x="123" y="299"/>
                </a:cubicBezTo>
                <a:cubicBezTo>
                  <a:pt x="123" y="299"/>
                  <a:pt x="113" y="307"/>
                  <a:pt x="105" y="308"/>
                </a:cubicBezTo>
                <a:cubicBezTo>
                  <a:pt x="105" y="308"/>
                  <a:pt x="92" y="315"/>
                  <a:pt x="89" y="318"/>
                </a:cubicBezTo>
                <a:cubicBezTo>
                  <a:pt x="85" y="321"/>
                  <a:pt x="53" y="346"/>
                  <a:pt x="50" y="348"/>
                </a:cubicBezTo>
                <a:cubicBezTo>
                  <a:pt x="50" y="348"/>
                  <a:pt x="36" y="365"/>
                  <a:pt x="35" y="369"/>
                </a:cubicBezTo>
                <a:cubicBezTo>
                  <a:pt x="35" y="369"/>
                  <a:pt x="40" y="375"/>
                  <a:pt x="34" y="377"/>
                </a:cubicBezTo>
                <a:cubicBezTo>
                  <a:pt x="34" y="377"/>
                  <a:pt x="21" y="386"/>
                  <a:pt x="18" y="391"/>
                </a:cubicBezTo>
                <a:cubicBezTo>
                  <a:pt x="16" y="396"/>
                  <a:pt x="12" y="402"/>
                  <a:pt x="13" y="405"/>
                </a:cubicBezTo>
                <a:cubicBezTo>
                  <a:pt x="14" y="409"/>
                  <a:pt x="5" y="422"/>
                  <a:pt x="0" y="404"/>
                </a:cubicBezTo>
                <a:cubicBezTo>
                  <a:pt x="0" y="404"/>
                  <a:pt x="1" y="386"/>
                  <a:pt x="3" y="377"/>
                </a:cubicBezTo>
                <a:cubicBezTo>
                  <a:pt x="6" y="367"/>
                  <a:pt x="7" y="365"/>
                  <a:pt x="6" y="362"/>
                </a:cubicBezTo>
                <a:cubicBezTo>
                  <a:pt x="5" y="358"/>
                  <a:pt x="4" y="348"/>
                  <a:pt x="12" y="346"/>
                </a:cubicBezTo>
                <a:cubicBezTo>
                  <a:pt x="20" y="344"/>
                  <a:pt x="27" y="345"/>
                  <a:pt x="27" y="345"/>
                </a:cubicBezTo>
                <a:cubicBezTo>
                  <a:pt x="27" y="345"/>
                  <a:pt x="41" y="329"/>
                  <a:pt x="45" y="321"/>
                </a:cubicBezTo>
                <a:cubicBezTo>
                  <a:pt x="50" y="313"/>
                  <a:pt x="69" y="296"/>
                  <a:pt x="77" y="292"/>
                </a:cubicBezTo>
                <a:cubicBezTo>
                  <a:pt x="84" y="288"/>
                  <a:pt x="103" y="280"/>
                  <a:pt x="108" y="274"/>
                </a:cubicBezTo>
                <a:cubicBezTo>
                  <a:pt x="113" y="267"/>
                  <a:pt x="133" y="235"/>
                  <a:pt x="142" y="232"/>
                </a:cubicBezTo>
                <a:cubicBezTo>
                  <a:pt x="142" y="232"/>
                  <a:pt x="141" y="199"/>
                  <a:pt x="160" y="192"/>
                </a:cubicBezTo>
                <a:cubicBezTo>
                  <a:pt x="160" y="192"/>
                  <a:pt x="170" y="188"/>
                  <a:pt x="175" y="175"/>
                </a:cubicBezTo>
                <a:cubicBezTo>
                  <a:pt x="180" y="163"/>
                  <a:pt x="180" y="117"/>
                  <a:pt x="185" y="109"/>
                </a:cubicBezTo>
                <a:cubicBezTo>
                  <a:pt x="185" y="109"/>
                  <a:pt x="184" y="104"/>
                  <a:pt x="185" y="102"/>
                </a:cubicBezTo>
                <a:cubicBezTo>
                  <a:pt x="185" y="102"/>
                  <a:pt x="160" y="101"/>
                  <a:pt x="156" y="99"/>
                </a:cubicBezTo>
                <a:cubicBezTo>
                  <a:pt x="156" y="99"/>
                  <a:pt x="149" y="94"/>
                  <a:pt x="146" y="103"/>
                </a:cubicBezTo>
                <a:cubicBezTo>
                  <a:pt x="146" y="103"/>
                  <a:pt x="136" y="127"/>
                  <a:pt x="134" y="135"/>
                </a:cubicBezTo>
                <a:cubicBezTo>
                  <a:pt x="134" y="135"/>
                  <a:pt x="133" y="148"/>
                  <a:pt x="134" y="153"/>
                </a:cubicBezTo>
                <a:cubicBezTo>
                  <a:pt x="135" y="157"/>
                  <a:pt x="138" y="164"/>
                  <a:pt x="140" y="166"/>
                </a:cubicBezTo>
                <a:cubicBezTo>
                  <a:pt x="142" y="168"/>
                  <a:pt x="144" y="172"/>
                  <a:pt x="141" y="172"/>
                </a:cubicBezTo>
                <a:cubicBezTo>
                  <a:pt x="141" y="172"/>
                  <a:pt x="135" y="171"/>
                  <a:pt x="133" y="167"/>
                </a:cubicBezTo>
                <a:cubicBezTo>
                  <a:pt x="133" y="167"/>
                  <a:pt x="132" y="160"/>
                  <a:pt x="127" y="168"/>
                </a:cubicBezTo>
                <a:cubicBezTo>
                  <a:pt x="127" y="168"/>
                  <a:pt x="110" y="200"/>
                  <a:pt x="111" y="187"/>
                </a:cubicBezTo>
                <a:cubicBezTo>
                  <a:pt x="111" y="187"/>
                  <a:pt x="103" y="195"/>
                  <a:pt x="107" y="185"/>
                </a:cubicBezTo>
                <a:cubicBezTo>
                  <a:pt x="107" y="185"/>
                  <a:pt x="101" y="187"/>
                  <a:pt x="105" y="180"/>
                </a:cubicBezTo>
                <a:cubicBezTo>
                  <a:pt x="105" y="180"/>
                  <a:pt x="114" y="161"/>
                  <a:pt x="108" y="167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2" y="173"/>
                  <a:pt x="96" y="176"/>
                  <a:pt x="100" y="170"/>
                </a:cubicBezTo>
                <a:cubicBezTo>
                  <a:pt x="100" y="170"/>
                  <a:pt x="107" y="163"/>
                  <a:pt x="109" y="158"/>
                </a:cubicBezTo>
                <a:cubicBezTo>
                  <a:pt x="111" y="154"/>
                  <a:pt x="114" y="149"/>
                  <a:pt x="118" y="146"/>
                </a:cubicBezTo>
                <a:cubicBezTo>
                  <a:pt x="121" y="142"/>
                  <a:pt x="120" y="132"/>
                  <a:pt x="121" y="128"/>
                </a:cubicBezTo>
                <a:cubicBezTo>
                  <a:pt x="121" y="124"/>
                  <a:pt x="125" y="86"/>
                  <a:pt x="134" y="82"/>
                </a:cubicBezTo>
                <a:cubicBezTo>
                  <a:pt x="144" y="77"/>
                  <a:pt x="150" y="77"/>
                  <a:pt x="156" y="75"/>
                </a:cubicBezTo>
                <a:cubicBezTo>
                  <a:pt x="161" y="73"/>
                  <a:pt x="189" y="70"/>
                  <a:pt x="197" y="72"/>
                </a:cubicBezTo>
                <a:cubicBezTo>
                  <a:pt x="197" y="72"/>
                  <a:pt x="211" y="72"/>
                  <a:pt x="213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8" name="i$ļîḋé"/>
          <p:cNvSpPr/>
          <p:nvPr/>
        </p:nvSpPr>
        <p:spPr bwMode="auto">
          <a:xfrm>
            <a:off x="9637400" y="1304301"/>
            <a:ext cx="1432671" cy="2343231"/>
          </a:xfrm>
          <a:custGeom>
            <a:avLst/>
            <a:gdLst>
              <a:gd name="T0" fmla="*/ 205 w 213"/>
              <a:gd name="T1" fmla="*/ 194 h 401"/>
              <a:gd name="T2" fmla="*/ 200 w 213"/>
              <a:gd name="T3" fmla="*/ 202 h 401"/>
              <a:gd name="T4" fmla="*/ 177 w 213"/>
              <a:gd name="T5" fmla="*/ 273 h 401"/>
              <a:gd name="T6" fmla="*/ 140 w 213"/>
              <a:gd name="T7" fmla="*/ 275 h 401"/>
              <a:gd name="T8" fmla="*/ 76 w 213"/>
              <a:gd name="T9" fmla="*/ 300 h 401"/>
              <a:gd name="T10" fmla="*/ 59 w 213"/>
              <a:gd name="T11" fmla="*/ 357 h 401"/>
              <a:gd name="T12" fmla="*/ 20 w 213"/>
              <a:gd name="T13" fmla="*/ 400 h 401"/>
              <a:gd name="T14" fmla="*/ 21 w 213"/>
              <a:gd name="T15" fmla="*/ 383 h 401"/>
              <a:gd name="T16" fmla="*/ 25 w 213"/>
              <a:gd name="T17" fmla="*/ 375 h 401"/>
              <a:gd name="T18" fmla="*/ 19 w 213"/>
              <a:gd name="T19" fmla="*/ 369 h 401"/>
              <a:gd name="T20" fmla="*/ 23 w 213"/>
              <a:gd name="T21" fmla="*/ 364 h 401"/>
              <a:gd name="T22" fmla="*/ 29 w 213"/>
              <a:gd name="T23" fmla="*/ 361 h 401"/>
              <a:gd name="T24" fmla="*/ 27 w 213"/>
              <a:gd name="T25" fmla="*/ 348 h 401"/>
              <a:gd name="T26" fmla="*/ 37 w 213"/>
              <a:gd name="T27" fmla="*/ 315 h 401"/>
              <a:gd name="T28" fmla="*/ 55 w 213"/>
              <a:gd name="T29" fmla="*/ 265 h 401"/>
              <a:gd name="T30" fmla="*/ 61 w 213"/>
              <a:gd name="T31" fmla="*/ 251 h 401"/>
              <a:gd name="T32" fmla="*/ 69 w 213"/>
              <a:gd name="T33" fmla="*/ 219 h 401"/>
              <a:gd name="T34" fmla="*/ 78 w 213"/>
              <a:gd name="T35" fmla="*/ 198 h 401"/>
              <a:gd name="T36" fmla="*/ 71 w 213"/>
              <a:gd name="T37" fmla="*/ 169 h 401"/>
              <a:gd name="T38" fmla="*/ 52 w 213"/>
              <a:gd name="T39" fmla="*/ 103 h 401"/>
              <a:gd name="T40" fmla="*/ 31 w 213"/>
              <a:gd name="T41" fmla="*/ 91 h 401"/>
              <a:gd name="T42" fmla="*/ 26 w 213"/>
              <a:gd name="T43" fmla="*/ 26 h 401"/>
              <a:gd name="T44" fmla="*/ 43 w 213"/>
              <a:gd name="T45" fmla="*/ 10 h 401"/>
              <a:gd name="T46" fmla="*/ 63 w 213"/>
              <a:gd name="T47" fmla="*/ 9 h 401"/>
              <a:gd name="T48" fmla="*/ 64 w 213"/>
              <a:gd name="T49" fmla="*/ 22 h 401"/>
              <a:gd name="T50" fmla="*/ 36 w 213"/>
              <a:gd name="T51" fmla="*/ 35 h 401"/>
              <a:gd name="T52" fmla="*/ 25 w 213"/>
              <a:gd name="T53" fmla="*/ 59 h 401"/>
              <a:gd name="T54" fmla="*/ 64 w 213"/>
              <a:gd name="T55" fmla="*/ 76 h 401"/>
              <a:gd name="T56" fmla="*/ 75 w 213"/>
              <a:gd name="T57" fmla="*/ 81 h 401"/>
              <a:gd name="T58" fmla="*/ 71 w 213"/>
              <a:gd name="T59" fmla="*/ 54 h 401"/>
              <a:gd name="T60" fmla="*/ 74 w 213"/>
              <a:gd name="T61" fmla="*/ 33 h 401"/>
              <a:gd name="T62" fmla="*/ 79 w 213"/>
              <a:gd name="T63" fmla="*/ 28 h 401"/>
              <a:gd name="T64" fmla="*/ 108 w 213"/>
              <a:gd name="T65" fmla="*/ 35 h 401"/>
              <a:gd name="T66" fmla="*/ 109 w 213"/>
              <a:gd name="T67" fmla="*/ 37 h 401"/>
              <a:gd name="T68" fmla="*/ 111 w 213"/>
              <a:gd name="T69" fmla="*/ 44 h 401"/>
              <a:gd name="T70" fmla="*/ 107 w 213"/>
              <a:gd name="T71" fmla="*/ 77 h 401"/>
              <a:gd name="T72" fmla="*/ 132 w 213"/>
              <a:gd name="T73" fmla="*/ 88 h 401"/>
              <a:gd name="T74" fmla="*/ 149 w 213"/>
              <a:gd name="T75" fmla="*/ 102 h 401"/>
              <a:gd name="T76" fmla="*/ 173 w 213"/>
              <a:gd name="T77" fmla="*/ 143 h 401"/>
              <a:gd name="T78" fmla="*/ 146 w 213"/>
              <a:gd name="T79" fmla="*/ 188 h 401"/>
              <a:gd name="T80" fmla="*/ 140 w 213"/>
              <a:gd name="T81" fmla="*/ 199 h 401"/>
              <a:gd name="T82" fmla="*/ 154 w 213"/>
              <a:gd name="T83" fmla="*/ 238 h 401"/>
              <a:gd name="T84" fmla="*/ 168 w 213"/>
              <a:gd name="T85" fmla="*/ 221 h 401"/>
              <a:gd name="T86" fmla="*/ 182 w 213"/>
              <a:gd name="T87" fmla="*/ 197 h 401"/>
              <a:gd name="T88" fmla="*/ 212 w 213"/>
              <a:gd name="T89" fmla="*/ 172 h 401"/>
              <a:gd name="T90" fmla="*/ 60 w 213"/>
              <a:gd name="T91" fmla="*/ 19 h 401"/>
              <a:gd name="T92" fmla="*/ 136 w 213"/>
              <a:gd name="T93" fmla="*/ 143 h 401"/>
              <a:gd name="T94" fmla="*/ 149 w 213"/>
              <a:gd name="T95" fmla="*/ 161 h 401"/>
              <a:gd name="T96" fmla="*/ 143 w 213"/>
              <a:gd name="T97" fmla="*/ 135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" h="401">
                <a:moveTo>
                  <a:pt x="212" y="172"/>
                </a:moveTo>
                <a:cubicBezTo>
                  <a:pt x="212" y="174"/>
                  <a:pt x="213" y="176"/>
                  <a:pt x="213" y="177"/>
                </a:cubicBezTo>
                <a:cubicBezTo>
                  <a:pt x="212" y="183"/>
                  <a:pt x="207" y="187"/>
                  <a:pt x="206" y="192"/>
                </a:cubicBezTo>
                <a:cubicBezTo>
                  <a:pt x="206" y="192"/>
                  <a:pt x="206" y="193"/>
                  <a:pt x="205" y="194"/>
                </a:cubicBezTo>
                <a:cubicBezTo>
                  <a:pt x="205" y="196"/>
                  <a:pt x="203" y="199"/>
                  <a:pt x="202" y="201"/>
                </a:cubicBezTo>
                <a:cubicBezTo>
                  <a:pt x="201" y="201"/>
                  <a:pt x="200" y="200"/>
                  <a:pt x="199" y="201"/>
                </a:cubicBezTo>
                <a:cubicBezTo>
                  <a:pt x="199" y="201"/>
                  <a:pt x="199" y="201"/>
                  <a:pt x="199" y="201"/>
                </a:cubicBezTo>
                <a:cubicBezTo>
                  <a:pt x="199" y="202"/>
                  <a:pt x="199" y="202"/>
                  <a:pt x="200" y="202"/>
                </a:cubicBezTo>
                <a:cubicBezTo>
                  <a:pt x="197" y="207"/>
                  <a:pt x="195" y="212"/>
                  <a:pt x="194" y="217"/>
                </a:cubicBezTo>
                <a:cubicBezTo>
                  <a:pt x="193" y="223"/>
                  <a:pt x="193" y="229"/>
                  <a:pt x="191" y="235"/>
                </a:cubicBezTo>
                <a:cubicBezTo>
                  <a:pt x="189" y="241"/>
                  <a:pt x="188" y="248"/>
                  <a:pt x="186" y="254"/>
                </a:cubicBezTo>
                <a:cubicBezTo>
                  <a:pt x="183" y="260"/>
                  <a:pt x="180" y="267"/>
                  <a:pt x="177" y="273"/>
                </a:cubicBezTo>
                <a:cubicBezTo>
                  <a:pt x="175" y="278"/>
                  <a:pt x="166" y="290"/>
                  <a:pt x="159" y="288"/>
                </a:cubicBezTo>
                <a:cubicBezTo>
                  <a:pt x="157" y="288"/>
                  <a:pt x="156" y="287"/>
                  <a:pt x="154" y="286"/>
                </a:cubicBezTo>
                <a:cubicBezTo>
                  <a:pt x="152" y="285"/>
                  <a:pt x="150" y="284"/>
                  <a:pt x="148" y="283"/>
                </a:cubicBezTo>
                <a:cubicBezTo>
                  <a:pt x="145" y="280"/>
                  <a:pt x="143" y="278"/>
                  <a:pt x="140" y="275"/>
                </a:cubicBezTo>
                <a:cubicBezTo>
                  <a:pt x="132" y="268"/>
                  <a:pt x="124" y="261"/>
                  <a:pt x="115" y="254"/>
                </a:cubicBezTo>
                <a:cubicBezTo>
                  <a:pt x="113" y="251"/>
                  <a:pt x="107" y="244"/>
                  <a:pt x="103" y="243"/>
                </a:cubicBezTo>
                <a:cubicBezTo>
                  <a:pt x="98" y="253"/>
                  <a:pt x="89" y="260"/>
                  <a:pt x="85" y="270"/>
                </a:cubicBezTo>
                <a:cubicBezTo>
                  <a:pt x="82" y="279"/>
                  <a:pt x="79" y="289"/>
                  <a:pt x="76" y="300"/>
                </a:cubicBezTo>
                <a:cubicBezTo>
                  <a:pt x="74" y="307"/>
                  <a:pt x="71" y="316"/>
                  <a:pt x="68" y="323"/>
                </a:cubicBezTo>
                <a:cubicBezTo>
                  <a:pt x="66" y="327"/>
                  <a:pt x="64" y="330"/>
                  <a:pt x="63" y="334"/>
                </a:cubicBezTo>
                <a:cubicBezTo>
                  <a:pt x="61" y="342"/>
                  <a:pt x="63" y="347"/>
                  <a:pt x="57" y="352"/>
                </a:cubicBezTo>
                <a:cubicBezTo>
                  <a:pt x="57" y="354"/>
                  <a:pt x="58" y="355"/>
                  <a:pt x="59" y="357"/>
                </a:cubicBezTo>
                <a:cubicBezTo>
                  <a:pt x="59" y="360"/>
                  <a:pt x="57" y="360"/>
                  <a:pt x="58" y="363"/>
                </a:cubicBezTo>
                <a:cubicBezTo>
                  <a:pt x="59" y="365"/>
                  <a:pt x="64" y="372"/>
                  <a:pt x="62" y="376"/>
                </a:cubicBezTo>
                <a:cubicBezTo>
                  <a:pt x="60" y="380"/>
                  <a:pt x="51" y="383"/>
                  <a:pt x="46" y="385"/>
                </a:cubicBezTo>
                <a:cubicBezTo>
                  <a:pt x="36" y="391"/>
                  <a:pt x="34" y="398"/>
                  <a:pt x="20" y="400"/>
                </a:cubicBezTo>
                <a:cubicBezTo>
                  <a:pt x="15" y="401"/>
                  <a:pt x="12" y="399"/>
                  <a:pt x="9" y="397"/>
                </a:cubicBezTo>
                <a:cubicBezTo>
                  <a:pt x="9" y="397"/>
                  <a:pt x="9" y="397"/>
                  <a:pt x="9" y="397"/>
                </a:cubicBezTo>
                <a:cubicBezTo>
                  <a:pt x="10" y="396"/>
                  <a:pt x="13" y="391"/>
                  <a:pt x="14" y="389"/>
                </a:cubicBezTo>
                <a:cubicBezTo>
                  <a:pt x="16" y="387"/>
                  <a:pt x="19" y="385"/>
                  <a:pt x="21" y="383"/>
                </a:cubicBezTo>
                <a:cubicBezTo>
                  <a:pt x="24" y="381"/>
                  <a:pt x="27" y="375"/>
                  <a:pt x="28" y="371"/>
                </a:cubicBezTo>
                <a:cubicBezTo>
                  <a:pt x="28" y="371"/>
                  <a:pt x="28" y="371"/>
                  <a:pt x="28" y="371"/>
                </a:cubicBezTo>
                <a:cubicBezTo>
                  <a:pt x="27" y="372"/>
                  <a:pt x="26" y="374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26" y="373"/>
                  <a:pt x="29" y="370"/>
                  <a:pt x="29" y="368"/>
                </a:cubicBezTo>
                <a:cubicBezTo>
                  <a:pt x="27" y="369"/>
                  <a:pt x="22" y="371"/>
                  <a:pt x="19" y="370"/>
                </a:cubicBezTo>
                <a:cubicBezTo>
                  <a:pt x="19" y="370"/>
                  <a:pt x="19" y="369"/>
                  <a:pt x="19" y="369"/>
                </a:cubicBezTo>
                <a:cubicBezTo>
                  <a:pt x="26" y="367"/>
                  <a:pt x="26" y="370"/>
                  <a:pt x="30" y="364"/>
                </a:cubicBezTo>
                <a:cubicBezTo>
                  <a:pt x="30" y="364"/>
                  <a:pt x="30" y="364"/>
                  <a:pt x="29" y="364"/>
                </a:cubicBezTo>
                <a:cubicBezTo>
                  <a:pt x="27" y="364"/>
                  <a:pt x="25" y="364"/>
                  <a:pt x="23" y="364"/>
                </a:cubicBezTo>
                <a:cubicBezTo>
                  <a:pt x="23" y="364"/>
                  <a:pt x="23" y="364"/>
                  <a:pt x="23" y="364"/>
                </a:cubicBezTo>
                <a:cubicBezTo>
                  <a:pt x="25" y="364"/>
                  <a:pt x="26" y="363"/>
                  <a:pt x="27" y="363"/>
                </a:cubicBezTo>
                <a:cubicBezTo>
                  <a:pt x="28" y="363"/>
                  <a:pt x="30" y="363"/>
                  <a:pt x="31" y="363"/>
                </a:cubicBezTo>
                <a:cubicBezTo>
                  <a:pt x="31" y="363"/>
                  <a:pt x="31" y="363"/>
                  <a:pt x="31" y="363"/>
                </a:cubicBezTo>
                <a:cubicBezTo>
                  <a:pt x="30" y="362"/>
                  <a:pt x="30" y="361"/>
                  <a:pt x="29" y="361"/>
                </a:cubicBezTo>
                <a:cubicBezTo>
                  <a:pt x="28" y="360"/>
                  <a:pt x="26" y="360"/>
                  <a:pt x="25" y="359"/>
                </a:cubicBezTo>
                <a:cubicBezTo>
                  <a:pt x="24" y="357"/>
                  <a:pt x="23" y="354"/>
                  <a:pt x="23" y="351"/>
                </a:cubicBezTo>
                <a:cubicBezTo>
                  <a:pt x="24" y="350"/>
                  <a:pt x="25" y="348"/>
                  <a:pt x="26" y="348"/>
                </a:cubicBezTo>
                <a:cubicBezTo>
                  <a:pt x="26" y="348"/>
                  <a:pt x="27" y="348"/>
                  <a:pt x="27" y="348"/>
                </a:cubicBezTo>
                <a:cubicBezTo>
                  <a:pt x="27" y="347"/>
                  <a:pt x="27" y="346"/>
                  <a:pt x="27" y="345"/>
                </a:cubicBezTo>
                <a:cubicBezTo>
                  <a:pt x="26" y="340"/>
                  <a:pt x="28" y="335"/>
                  <a:pt x="29" y="332"/>
                </a:cubicBezTo>
                <a:cubicBezTo>
                  <a:pt x="30" y="329"/>
                  <a:pt x="31" y="327"/>
                  <a:pt x="32" y="324"/>
                </a:cubicBezTo>
                <a:cubicBezTo>
                  <a:pt x="34" y="321"/>
                  <a:pt x="35" y="318"/>
                  <a:pt x="37" y="315"/>
                </a:cubicBezTo>
                <a:cubicBezTo>
                  <a:pt x="38" y="313"/>
                  <a:pt x="39" y="310"/>
                  <a:pt x="40" y="307"/>
                </a:cubicBezTo>
                <a:cubicBezTo>
                  <a:pt x="41" y="306"/>
                  <a:pt x="43" y="305"/>
                  <a:pt x="44" y="304"/>
                </a:cubicBezTo>
                <a:cubicBezTo>
                  <a:pt x="44" y="291"/>
                  <a:pt x="43" y="273"/>
                  <a:pt x="53" y="270"/>
                </a:cubicBezTo>
                <a:cubicBezTo>
                  <a:pt x="53" y="268"/>
                  <a:pt x="54" y="266"/>
                  <a:pt x="55" y="265"/>
                </a:cubicBezTo>
                <a:cubicBezTo>
                  <a:pt x="56" y="265"/>
                  <a:pt x="56" y="265"/>
                  <a:pt x="57" y="264"/>
                </a:cubicBezTo>
                <a:cubicBezTo>
                  <a:pt x="57" y="263"/>
                  <a:pt x="58" y="262"/>
                  <a:pt x="58" y="260"/>
                </a:cubicBezTo>
                <a:cubicBezTo>
                  <a:pt x="59" y="259"/>
                  <a:pt x="60" y="258"/>
                  <a:pt x="61" y="257"/>
                </a:cubicBezTo>
                <a:cubicBezTo>
                  <a:pt x="61" y="255"/>
                  <a:pt x="61" y="253"/>
                  <a:pt x="61" y="251"/>
                </a:cubicBezTo>
                <a:cubicBezTo>
                  <a:pt x="62" y="247"/>
                  <a:pt x="63" y="242"/>
                  <a:pt x="64" y="237"/>
                </a:cubicBezTo>
                <a:cubicBezTo>
                  <a:pt x="65" y="234"/>
                  <a:pt x="65" y="230"/>
                  <a:pt x="66" y="227"/>
                </a:cubicBezTo>
                <a:cubicBezTo>
                  <a:pt x="67" y="225"/>
                  <a:pt x="68" y="224"/>
                  <a:pt x="68" y="222"/>
                </a:cubicBezTo>
                <a:cubicBezTo>
                  <a:pt x="68" y="221"/>
                  <a:pt x="69" y="220"/>
                  <a:pt x="69" y="219"/>
                </a:cubicBezTo>
                <a:cubicBezTo>
                  <a:pt x="69" y="218"/>
                  <a:pt x="70" y="218"/>
                  <a:pt x="70" y="217"/>
                </a:cubicBezTo>
                <a:cubicBezTo>
                  <a:pt x="71" y="216"/>
                  <a:pt x="72" y="213"/>
                  <a:pt x="73" y="212"/>
                </a:cubicBezTo>
                <a:cubicBezTo>
                  <a:pt x="74" y="207"/>
                  <a:pt x="75" y="203"/>
                  <a:pt x="77" y="198"/>
                </a:cubicBezTo>
                <a:cubicBezTo>
                  <a:pt x="77" y="198"/>
                  <a:pt x="78" y="198"/>
                  <a:pt x="78" y="198"/>
                </a:cubicBezTo>
                <a:cubicBezTo>
                  <a:pt x="78" y="196"/>
                  <a:pt x="79" y="196"/>
                  <a:pt x="79" y="194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8" y="194"/>
                  <a:pt x="76" y="194"/>
                  <a:pt x="75" y="194"/>
                </a:cubicBezTo>
                <a:cubicBezTo>
                  <a:pt x="75" y="185"/>
                  <a:pt x="72" y="177"/>
                  <a:pt x="71" y="169"/>
                </a:cubicBezTo>
                <a:cubicBezTo>
                  <a:pt x="69" y="162"/>
                  <a:pt x="69" y="155"/>
                  <a:pt x="68" y="148"/>
                </a:cubicBezTo>
                <a:cubicBezTo>
                  <a:pt x="66" y="137"/>
                  <a:pt x="63" y="127"/>
                  <a:pt x="59" y="119"/>
                </a:cubicBezTo>
                <a:cubicBezTo>
                  <a:pt x="59" y="118"/>
                  <a:pt x="58" y="117"/>
                  <a:pt x="58" y="115"/>
                </a:cubicBezTo>
                <a:cubicBezTo>
                  <a:pt x="56" y="111"/>
                  <a:pt x="55" y="106"/>
                  <a:pt x="52" y="103"/>
                </a:cubicBezTo>
                <a:cubicBezTo>
                  <a:pt x="51" y="101"/>
                  <a:pt x="48" y="100"/>
                  <a:pt x="46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1" y="98"/>
                  <a:pt x="41" y="95"/>
                  <a:pt x="39" y="94"/>
                </a:cubicBezTo>
                <a:cubicBezTo>
                  <a:pt x="37" y="93"/>
                  <a:pt x="34" y="92"/>
                  <a:pt x="31" y="91"/>
                </a:cubicBezTo>
                <a:cubicBezTo>
                  <a:pt x="23" y="86"/>
                  <a:pt x="17" y="80"/>
                  <a:pt x="11" y="73"/>
                </a:cubicBezTo>
                <a:cubicBezTo>
                  <a:pt x="8" y="70"/>
                  <a:pt x="2" y="67"/>
                  <a:pt x="1" y="63"/>
                </a:cubicBezTo>
                <a:cubicBezTo>
                  <a:pt x="0" y="58"/>
                  <a:pt x="8" y="49"/>
                  <a:pt x="10" y="46"/>
                </a:cubicBezTo>
                <a:cubicBezTo>
                  <a:pt x="15" y="39"/>
                  <a:pt x="21" y="33"/>
                  <a:pt x="26" y="26"/>
                </a:cubicBezTo>
                <a:cubicBezTo>
                  <a:pt x="28" y="24"/>
                  <a:pt x="31" y="21"/>
                  <a:pt x="33" y="19"/>
                </a:cubicBezTo>
                <a:cubicBezTo>
                  <a:pt x="34" y="19"/>
                  <a:pt x="34" y="19"/>
                  <a:pt x="35" y="19"/>
                </a:cubicBezTo>
                <a:cubicBezTo>
                  <a:pt x="36" y="17"/>
                  <a:pt x="36" y="16"/>
                  <a:pt x="37" y="15"/>
                </a:cubicBezTo>
                <a:cubicBezTo>
                  <a:pt x="39" y="13"/>
                  <a:pt x="41" y="11"/>
                  <a:pt x="43" y="10"/>
                </a:cubicBezTo>
                <a:cubicBezTo>
                  <a:pt x="44" y="9"/>
                  <a:pt x="45" y="7"/>
                  <a:pt x="45" y="6"/>
                </a:cubicBezTo>
                <a:cubicBezTo>
                  <a:pt x="47" y="5"/>
                  <a:pt x="49" y="3"/>
                  <a:pt x="51" y="2"/>
                </a:cubicBezTo>
                <a:cubicBezTo>
                  <a:pt x="54" y="0"/>
                  <a:pt x="59" y="2"/>
                  <a:pt x="60" y="4"/>
                </a:cubicBezTo>
                <a:cubicBezTo>
                  <a:pt x="61" y="5"/>
                  <a:pt x="62" y="8"/>
                  <a:pt x="63" y="9"/>
                </a:cubicBezTo>
                <a:cubicBezTo>
                  <a:pt x="63" y="9"/>
                  <a:pt x="63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5" y="13"/>
                  <a:pt x="65" y="15"/>
                </a:cubicBezTo>
                <a:cubicBezTo>
                  <a:pt x="63" y="17"/>
                  <a:pt x="65" y="20"/>
                  <a:pt x="64" y="22"/>
                </a:cubicBezTo>
                <a:cubicBezTo>
                  <a:pt x="63" y="24"/>
                  <a:pt x="59" y="25"/>
                  <a:pt x="57" y="26"/>
                </a:cubicBezTo>
                <a:cubicBezTo>
                  <a:pt x="54" y="26"/>
                  <a:pt x="51" y="22"/>
                  <a:pt x="48" y="23"/>
                </a:cubicBezTo>
                <a:cubicBezTo>
                  <a:pt x="46" y="24"/>
                  <a:pt x="44" y="27"/>
                  <a:pt x="42" y="29"/>
                </a:cubicBezTo>
                <a:cubicBezTo>
                  <a:pt x="41" y="31"/>
                  <a:pt x="38" y="33"/>
                  <a:pt x="36" y="35"/>
                </a:cubicBezTo>
                <a:cubicBezTo>
                  <a:pt x="35" y="37"/>
                  <a:pt x="34" y="39"/>
                  <a:pt x="33" y="41"/>
                </a:cubicBezTo>
                <a:cubicBezTo>
                  <a:pt x="32" y="41"/>
                  <a:pt x="32" y="42"/>
                  <a:pt x="31" y="42"/>
                </a:cubicBezTo>
                <a:cubicBezTo>
                  <a:pt x="30" y="44"/>
                  <a:pt x="29" y="47"/>
                  <a:pt x="28" y="49"/>
                </a:cubicBezTo>
                <a:cubicBezTo>
                  <a:pt x="27" y="51"/>
                  <a:pt x="24" y="57"/>
                  <a:pt x="25" y="59"/>
                </a:cubicBezTo>
                <a:cubicBezTo>
                  <a:pt x="27" y="60"/>
                  <a:pt x="29" y="60"/>
                  <a:pt x="31" y="60"/>
                </a:cubicBezTo>
                <a:cubicBezTo>
                  <a:pt x="34" y="61"/>
                  <a:pt x="38" y="63"/>
                  <a:pt x="40" y="65"/>
                </a:cubicBezTo>
                <a:cubicBezTo>
                  <a:pt x="46" y="68"/>
                  <a:pt x="46" y="74"/>
                  <a:pt x="55" y="72"/>
                </a:cubicBezTo>
                <a:cubicBezTo>
                  <a:pt x="55" y="73"/>
                  <a:pt x="64" y="77"/>
                  <a:pt x="64" y="76"/>
                </a:cubicBezTo>
                <a:cubicBezTo>
                  <a:pt x="65" y="76"/>
                  <a:pt x="65" y="76"/>
                  <a:pt x="66" y="76"/>
                </a:cubicBezTo>
                <a:cubicBezTo>
                  <a:pt x="66" y="76"/>
                  <a:pt x="67" y="76"/>
                  <a:pt x="68" y="76"/>
                </a:cubicBezTo>
                <a:cubicBezTo>
                  <a:pt x="68" y="77"/>
                  <a:pt x="68" y="78"/>
                  <a:pt x="69" y="78"/>
                </a:cubicBezTo>
                <a:cubicBezTo>
                  <a:pt x="71" y="79"/>
                  <a:pt x="73" y="80"/>
                  <a:pt x="75" y="81"/>
                </a:cubicBezTo>
                <a:cubicBezTo>
                  <a:pt x="75" y="77"/>
                  <a:pt x="73" y="74"/>
                  <a:pt x="73" y="71"/>
                </a:cubicBezTo>
                <a:cubicBezTo>
                  <a:pt x="73" y="69"/>
                  <a:pt x="73" y="68"/>
                  <a:pt x="73" y="66"/>
                </a:cubicBezTo>
                <a:cubicBezTo>
                  <a:pt x="71" y="64"/>
                  <a:pt x="71" y="64"/>
                  <a:pt x="71" y="62"/>
                </a:cubicBezTo>
                <a:cubicBezTo>
                  <a:pt x="70" y="59"/>
                  <a:pt x="72" y="55"/>
                  <a:pt x="71" y="54"/>
                </a:cubicBezTo>
                <a:cubicBezTo>
                  <a:pt x="71" y="53"/>
                  <a:pt x="71" y="52"/>
                  <a:pt x="70" y="51"/>
                </a:cubicBezTo>
                <a:cubicBezTo>
                  <a:pt x="70" y="50"/>
                  <a:pt x="71" y="40"/>
                  <a:pt x="71" y="40"/>
                </a:cubicBezTo>
                <a:cubicBezTo>
                  <a:pt x="71" y="37"/>
                  <a:pt x="74" y="36"/>
                  <a:pt x="74" y="34"/>
                </a:cubicBezTo>
                <a:cubicBezTo>
                  <a:pt x="74" y="33"/>
                  <a:pt x="74" y="34"/>
                  <a:pt x="74" y="33"/>
                </a:cubicBezTo>
                <a:cubicBezTo>
                  <a:pt x="75" y="33"/>
                  <a:pt x="76" y="32"/>
                  <a:pt x="76" y="31"/>
                </a:cubicBezTo>
                <a:cubicBezTo>
                  <a:pt x="76" y="31"/>
                  <a:pt x="75" y="31"/>
                  <a:pt x="75" y="31"/>
                </a:cubicBezTo>
                <a:cubicBezTo>
                  <a:pt x="76" y="30"/>
                  <a:pt x="77" y="30"/>
                  <a:pt x="79" y="29"/>
                </a:cubicBezTo>
                <a:cubicBezTo>
                  <a:pt x="79" y="29"/>
                  <a:pt x="79" y="29"/>
                  <a:pt x="79" y="28"/>
                </a:cubicBezTo>
                <a:cubicBezTo>
                  <a:pt x="80" y="28"/>
                  <a:pt x="80" y="27"/>
                  <a:pt x="81" y="27"/>
                </a:cubicBezTo>
                <a:cubicBezTo>
                  <a:pt x="81" y="27"/>
                  <a:pt x="95" y="27"/>
                  <a:pt x="96" y="27"/>
                </a:cubicBezTo>
                <a:cubicBezTo>
                  <a:pt x="100" y="29"/>
                  <a:pt x="102" y="32"/>
                  <a:pt x="107" y="32"/>
                </a:cubicBezTo>
                <a:cubicBezTo>
                  <a:pt x="107" y="33"/>
                  <a:pt x="108" y="34"/>
                  <a:pt x="108" y="35"/>
                </a:cubicBezTo>
                <a:cubicBezTo>
                  <a:pt x="107" y="35"/>
                  <a:pt x="107" y="35"/>
                  <a:pt x="106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7" y="36"/>
                  <a:pt x="107" y="36"/>
                  <a:pt x="108" y="36"/>
                </a:cubicBezTo>
                <a:cubicBezTo>
                  <a:pt x="108" y="36"/>
                  <a:pt x="108" y="37"/>
                  <a:pt x="109" y="37"/>
                </a:cubicBezTo>
                <a:cubicBezTo>
                  <a:pt x="108" y="37"/>
                  <a:pt x="108" y="37"/>
                  <a:pt x="107" y="37"/>
                </a:cubicBezTo>
                <a:cubicBezTo>
                  <a:pt x="109" y="40"/>
                  <a:pt x="110" y="40"/>
                  <a:pt x="111" y="43"/>
                </a:cubicBezTo>
                <a:cubicBezTo>
                  <a:pt x="110" y="42"/>
                  <a:pt x="109" y="41"/>
                  <a:pt x="108" y="41"/>
                </a:cubicBezTo>
                <a:cubicBezTo>
                  <a:pt x="109" y="42"/>
                  <a:pt x="110" y="43"/>
                  <a:pt x="111" y="44"/>
                </a:cubicBezTo>
                <a:cubicBezTo>
                  <a:pt x="113" y="48"/>
                  <a:pt x="108" y="58"/>
                  <a:pt x="107" y="61"/>
                </a:cubicBezTo>
                <a:cubicBezTo>
                  <a:pt x="106" y="64"/>
                  <a:pt x="106" y="69"/>
                  <a:pt x="105" y="72"/>
                </a:cubicBezTo>
                <a:cubicBezTo>
                  <a:pt x="105" y="73"/>
                  <a:pt x="106" y="73"/>
                  <a:pt x="107" y="73"/>
                </a:cubicBezTo>
                <a:cubicBezTo>
                  <a:pt x="107" y="74"/>
                  <a:pt x="107" y="76"/>
                  <a:pt x="107" y="77"/>
                </a:cubicBezTo>
                <a:cubicBezTo>
                  <a:pt x="108" y="77"/>
                  <a:pt x="109" y="78"/>
                  <a:pt x="110" y="78"/>
                </a:cubicBezTo>
                <a:cubicBezTo>
                  <a:pt x="110" y="81"/>
                  <a:pt x="114" y="82"/>
                  <a:pt x="116" y="83"/>
                </a:cubicBezTo>
                <a:cubicBezTo>
                  <a:pt x="120" y="84"/>
                  <a:pt x="123" y="86"/>
                  <a:pt x="127" y="88"/>
                </a:cubicBezTo>
                <a:cubicBezTo>
                  <a:pt x="128" y="88"/>
                  <a:pt x="131" y="88"/>
                  <a:pt x="132" y="88"/>
                </a:cubicBezTo>
                <a:cubicBezTo>
                  <a:pt x="132" y="90"/>
                  <a:pt x="133" y="90"/>
                  <a:pt x="133" y="90"/>
                </a:cubicBezTo>
                <a:cubicBezTo>
                  <a:pt x="134" y="90"/>
                  <a:pt x="134" y="90"/>
                  <a:pt x="135" y="90"/>
                </a:cubicBezTo>
                <a:cubicBezTo>
                  <a:pt x="139" y="93"/>
                  <a:pt x="141" y="97"/>
                  <a:pt x="145" y="100"/>
                </a:cubicBezTo>
                <a:cubicBezTo>
                  <a:pt x="146" y="101"/>
                  <a:pt x="147" y="101"/>
                  <a:pt x="149" y="102"/>
                </a:cubicBezTo>
                <a:cubicBezTo>
                  <a:pt x="150" y="104"/>
                  <a:pt x="150" y="107"/>
                  <a:pt x="151" y="109"/>
                </a:cubicBezTo>
                <a:cubicBezTo>
                  <a:pt x="151" y="110"/>
                  <a:pt x="155" y="113"/>
                  <a:pt x="156" y="114"/>
                </a:cubicBezTo>
                <a:cubicBezTo>
                  <a:pt x="159" y="118"/>
                  <a:pt x="161" y="122"/>
                  <a:pt x="164" y="126"/>
                </a:cubicBezTo>
                <a:cubicBezTo>
                  <a:pt x="167" y="129"/>
                  <a:pt x="174" y="137"/>
                  <a:pt x="173" y="143"/>
                </a:cubicBezTo>
                <a:cubicBezTo>
                  <a:pt x="172" y="148"/>
                  <a:pt x="169" y="151"/>
                  <a:pt x="168" y="155"/>
                </a:cubicBezTo>
                <a:cubicBezTo>
                  <a:pt x="167" y="157"/>
                  <a:pt x="166" y="159"/>
                  <a:pt x="165" y="161"/>
                </a:cubicBezTo>
                <a:cubicBezTo>
                  <a:pt x="160" y="169"/>
                  <a:pt x="155" y="176"/>
                  <a:pt x="149" y="182"/>
                </a:cubicBezTo>
                <a:cubicBezTo>
                  <a:pt x="148" y="184"/>
                  <a:pt x="147" y="186"/>
                  <a:pt x="146" y="188"/>
                </a:cubicBezTo>
                <a:cubicBezTo>
                  <a:pt x="145" y="189"/>
                  <a:pt x="143" y="191"/>
                  <a:pt x="141" y="192"/>
                </a:cubicBezTo>
                <a:cubicBezTo>
                  <a:pt x="142" y="193"/>
                  <a:pt x="142" y="194"/>
                  <a:pt x="142" y="195"/>
                </a:cubicBezTo>
                <a:cubicBezTo>
                  <a:pt x="140" y="196"/>
                  <a:pt x="140" y="198"/>
                  <a:pt x="139" y="199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41" y="198"/>
                  <a:pt x="141" y="198"/>
                  <a:pt x="142" y="198"/>
                </a:cubicBezTo>
                <a:cubicBezTo>
                  <a:pt x="141" y="201"/>
                  <a:pt x="145" y="208"/>
                  <a:pt x="145" y="213"/>
                </a:cubicBezTo>
                <a:cubicBezTo>
                  <a:pt x="148" y="214"/>
                  <a:pt x="146" y="217"/>
                  <a:pt x="147" y="221"/>
                </a:cubicBezTo>
                <a:cubicBezTo>
                  <a:pt x="149" y="227"/>
                  <a:pt x="152" y="233"/>
                  <a:pt x="154" y="238"/>
                </a:cubicBezTo>
                <a:cubicBezTo>
                  <a:pt x="155" y="240"/>
                  <a:pt x="155" y="242"/>
                  <a:pt x="157" y="243"/>
                </a:cubicBezTo>
                <a:cubicBezTo>
                  <a:pt x="157" y="243"/>
                  <a:pt x="157" y="243"/>
                  <a:pt x="157" y="243"/>
                </a:cubicBezTo>
                <a:cubicBezTo>
                  <a:pt x="158" y="242"/>
                  <a:pt x="159" y="241"/>
                  <a:pt x="160" y="240"/>
                </a:cubicBezTo>
                <a:cubicBezTo>
                  <a:pt x="162" y="232"/>
                  <a:pt x="165" y="227"/>
                  <a:pt x="168" y="221"/>
                </a:cubicBezTo>
                <a:cubicBezTo>
                  <a:pt x="171" y="216"/>
                  <a:pt x="173" y="209"/>
                  <a:pt x="180" y="207"/>
                </a:cubicBezTo>
                <a:cubicBezTo>
                  <a:pt x="180" y="206"/>
                  <a:pt x="181" y="206"/>
                  <a:pt x="181" y="206"/>
                </a:cubicBezTo>
                <a:cubicBezTo>
                  <a:pt x="181" y="205"/>
                  <a:pt x="181" y="204"/>
                  <a:pt x="181" y="204"/>
                </a:cubicBezTo>
                <a:cubicBezTo>
                  <a:pt x="181" y="201"/>
                  <a:pt x="181" y="199"/>
                  <a:pt x="182" y="197"/>
                </a:cubicBezTo>
                <a:cubicBezTo>
                  <a:pt x="182" y="194"/>
                  <a:pt x="181" y="187"/>
                  <a:pt x="181" y="185"/>
                </a:cubicBezTo>
                <a:cubicBezTo>
                  <a:pt x="183" y="182"/>
                  <a:pt x="187" y="182"/>
                  <a:pt x="189" y="180"/>
                </a:cubicBezTo>
                <a:cubicBezTo>
                  <a:pt x="192" y="179"/>
                  <a:pt x="192" y="176"/>
                  <a:pt x="194" y="175"/>
                </a:cubicBezTo>
                <a:cubicBezTo>
                  <a:pt x="198" y="172"/>
                  <a:pt x="206" y="172"/>
                  <a:pt x="212" y="172"/>
                </a:cubicBezTo>
                <a:close/>
                <a:moveTo>
                  <a:pt x="57" y="18"/>
                </a:moveTo>
                <a:cubicBezTo>
                  <a:pt x="57" y="19"/>
                  <a:pt x="57" y="20"/>
                  <a:pt x="57" y="21"/>
                </a:cubicBezTo>
                <a:cubicBezTo>
                  <a:pt x="58" y="20"/>
                  <a:pt x="60" y="20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7" y="18"/>
                </a:cubicBezTo>
                <a:close/>
                <a:moveTo>
                  <a:pt x="137" y="129"/>
                </a:moveTo>
                <a:cubicBezTo>
                  <a:pt x="136" y="130"/>
                  <a:pt x="136" y="130"/>
                  <a:pt x="135" y="131"/>
                </a:cubicBezTo>
                <a:cubicBezTo>
                  <a:pt x="136" y="135"/>
                  <a:pt x="136" y="139"/>
                  <a:pt x="136" y="143"/>
                </a:cubicBezTo>
                <a:cubicBezTo>
                  <a:pt x="136" y="146"/>
                  <a:pt x="137" y="149"/>
                  <a:pt x="137" y="152"/>
                </a:cubicBezTo>
                <a:cubicBezTo>
                  <a:pt x="137" y="154"/>
                  <a:pt x="137" y="156"/>
                  <a:pt x="137" y="158"/>
                </a:cubicBezTo>
                <a:cubicBezTo>
                  <a:pt x="136" y="165"/>
                  <a:pt x="135" y="172"/>
                  <a:pt x="136" y="179"/>
                </a:cubicBezTo>
                <a:cubicBezTo>
                  <a:pt x="140" y="177"/>
                  <a:pt x="147" y="166"/>
                  <a:pt x="149" y="161"/>
                </a:cubicBezTo>
                <a:cubicBezTo>
                  <a:pt x="150" y="159"/>
                  <a:pt x="151" y="156"/>
                  <a:pt x="151" y="153"/>
                </a:cubicBezTo>
                <a:cubicBezTo>
                  <a:pt x="153" y="150"/>
                  <a:pt x="155" y="147"/>
                  <a:pt x="155" y="142"/>
                </a:cubicBezTo>
                <a:cubicBezTo>
                  <a:pt x="152" y="140"/>
                  <a:pt x="149" y="138"/>
                  <a:pt x="146" y="136"/>
                </a:cubicBezTo>
                <a:cubicBezTo>
                  <a:pt x="145" y="136"/>
                  <a:pt x="144" y="135"/>
                  <a:pt x="143" y="135"/>
                </a:cubicBezTo>
                <a:cubicBezTo>
                  <a:pt x="141" y="133"/>
                  <a:pt x="139" y="131"/>
                  <a:pt x="137" y="1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pPr algn="ctr"/>
            <a:endParaRPr sz="2400"/>
          </a:p>
        </p:txBody>
      </p:sp>
      <p:grpSp>
        <p:nvGrpSpPr>
          <p:cNvPr id="2" name="组合 1"/>
          <p:cNvGrpSpPr/>
          <p:nvPr/>
        </p:nvGrpSpPr>
        <p:grpSpPr>
          <a:xfrm>
            <a:off x="767031" y="3962797"/>
            <a:ext cx="2142472" cy="1266819"/>
            <a:chOff x="575273" y="2972098"/>
            <a:chExt cx="1606854" cy="950114"/>
          </a:xfrm>
        </p:grpSpPr>
        <p:sp>
          <p:nvSpPr>
            <p:cNvPr id="9" name="iṥlîḋé"/>
            <p:cNvSpPr/>
            <p:nvPr/>
          </p:nvSpPr>
          <p:spPr bwMode="auto">
            <a:xfrm>
              <a:off x="575273" y="3281758"/>
              <a:ext cx="1606853" cy="64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000" tIns="62400" rIns="120000" bIns="6240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335" dirty="0"/>
            </a:p>
          </p:txBody>
        </p:sp>
        <p:sp>
          <p:nvSpPr>
            <p:cNvPr id="10" name="ïŝliḑê"/>
            <p:cNvSpPr txBox="1"/>
            <p:nvPr/>
          </p:nvSpPr>
          <p:spPr bwMode="auto">
            <a:xfrm>
              <a:off x="575274" y="2972098"/>
              <a:ext cx="1606853" cy="3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000" tIns="62400" rIns="120000" bIns="62400">
              <a:normAutofit fontScale="72500"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accent1"/>
                  </a:solidFill>
                </a:rPr>
                <a:t>源数据</a:t>
              </a:r>
              <a:endParaRPr lang="zh-CN" alt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" name="íṧļiďè"/>
          <p:cNvSpPr txBox="1"/>
          <p:nvPr/>
        </p:nvSpPr>
        <p:spPr bwMode="auto">
          <a:xfrm>
            <a:off x="9282853" y="3962400"/>
            <a:ext cx="2142067" cy="4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normAutofit fontScale="72500"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chemeClr val="accent5"/>
                </a:solidFill>
              </a:rPr>
              <a:t>结束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sp>
        <p:nvSpPr>
          <p:cNvPr id="14" name="iṥliḓê"/>
          <p:cNvSpPr txBox="1"/>
          <p:nvPr/>
        </p:nvSpPr>
        <p:spPr bwMode="auto">
          <a:xfrm>
            <a:off x="2895600" y="4816687"/>
            <a:ext cx="2142067" cy="4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normAutofit fontScale="72500"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中间数据统计处理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i$ḻíḑè"/>
          <p:cNvSpPr txBox="1"/>
          <p:nvPr/>
        </p:nvSpPr>
        <p:spPr bwMode="auto">
          <a:xfrm>
            <a:off x="5024967" y="3962400"/>
            <a:ext cx="2142067" cy="4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normAutofit fontScale="72500"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chemeClr val="accent3"/>
                </a:solidFill>
              </a:rPr>
              <a:t>成品数据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8" name="ïšļïḋé"/>
          <p:cNvSpPr txBox="1"/>
          <p:nvPr/>
        </p:nvSpPr>
        <p:spPr bwMode="auto">
          <a:xfrm>
            <a:off x="7153487" y="4816687"/>
            <a:ext cx="2142067" cy="4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normAutofit fontScale="72500"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chemeClr val="accent4"/>
                </a:solidFill>
              </a:rPr>
              <a:t>数据展示与应用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902700" y="3719539"/>
            <a:ext cx="0" cy="243807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31567" y="3719539"/>
            <a:ext cx="0" cy="241861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160433" y="3719539"/>
            <a:ext cx="0" cy="2438071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289301" y="3719539"/>
            <a:ext cx="0" cy="2418615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75" y="265523"/>
            <a:ext cx="9797143" cy="684825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327400" y="660400"/>
            <a:ext cx="5537200" cy="5537200"/>
          </a:xfrm>
          <a:prstGeom prst="ellipse">
            <a:avLst/>
          </a:prstGeom>
          <a:noFill/>
          <a:ln w="57150">
            <a:solidFill>
              <a:srgbClr val="2E1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TextBox 71"/>
          <p:cNvSpPr txBox="1"/>
          <p:nvPr/>
        </p:nvSpPr>
        <p:spPr>
          <a:xfrm>
            <a:off x="3791744" y="3140968"/>
            <a:ext cx="4664041" cy="748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265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谢</a:t>
            </a:r>
            <a:r>
              <a:rPr lang="zh-CN" altLang="en-US" sz="4265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谢您的观看</a:t>
            </a:r>
            <a:endParaRPr lang="zh-CN" altLang="en-US" sz="4265" b="1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5947" y="4040072"/>
            <a:ext cx="960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15975" y="807085"/>
          <a:ext cx="10553700" cy="220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  <a:gridCol w="879475"/>
              </a:tblGrid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机构名称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年份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学科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期刊发文量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核心发文量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一作发文量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项目量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...........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成果产出能力评分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总品分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北京大学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2008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500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0.75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0.6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北京大学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2009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1000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900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1500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0.75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0.3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天津大学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2006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.........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hape 285"/>
          <p:cNvSpPr txBox="1"/>
          <p:nvPr/>
        </p:nvSpPr>
        <p:spPr>
          <a:xfrm>
            <a:off x="822325" y="3205480"/>
            <a:ext cx="10547350" cy="358775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当前检索条件下：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学科：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	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年份：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2008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情况：（中图：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*22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学科，教育部：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*110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求取：这个条件下期刊发文最大值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MaxPerio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1000/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MaxPerio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*0.25+.................. 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成果能力评分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评分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当前检索条件下最大评分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* 0.20+............... 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总评分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如求取期刊发文量的基准值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获取到在固定的机构范围内（如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所机构）中，学科：军事，时间：为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（区间时间采取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avg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综合评分排序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5%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位置机构的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评分（总频分）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2000*0.005 = 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位置处）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获取当前检索条件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（学科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时间）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 ，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被引量最大的值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评分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最大值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=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基准值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6689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911225" y="984250"/>
            <a:ext cx="10586085" cy="479552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各项指标值（实时统计，静态数据 提前统计）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cs typeface="+mn-ea"/>
                <a:sym typeface="+mn-lt"/>
              </a:rPr>
              <a:t>评分值（必须静态统计）</a:t>
            </a:r>
            <a:endParaRPr lang="zh-CN" alt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静态统计：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1.java获取solr数据，统计值（时间，效率）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周左右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统计半成品数据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读取源数据，统计值（效率，效率）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统计半成品数据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统计半成品数据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统计评分，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一个执行要很久很久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.......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接近锁死状态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，最后还是程序分开统计，更新（成品数据）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39313" y="2956064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基于技术寻求解决问题的途径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5516833" y="4512604"/>
            <a:ext cx="3877985" cy="124150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8716" y="1845041"/>
            <a:ext cx="4526217" cy="3168353"/>
            <a:chOff x="55613" y="1159675"/>
            <a:chExt cx="3868884" cy="270822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613" y="1159675"/>
              <a:ext cx="3868884" cy="270822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58353" y="2109007"/>
              <a:ext cx="2259594" cy="70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PART 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80992" y="1004921"/>
            <a:ext cx="3840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什么是大数据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285"/>
          <p:cNvSpPr txBox="1"/>
          <p:nvPr/>
        </p:nvSpPr>
        <p:spPr>
          <a:xfrm>
            <a:off x="4156452" y="2300052"/>
            <a:ext cx="3877985" cy="124150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大数据：大数据（big data），是指无法在可承受的时间范围内用常规软件工具进行捕捉、管理和处理的数据集合的过程。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分类：离线处理、实时处理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过程：数据抓取采集、数据清洗、数据处理使用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大数据采集、大数据预处理、大数据存储及管理、大数据分析及挖掘、大数据展现和应用(大数据检索、大数据可视化、大数据应用、大数据安全等)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6953" y="219916"/>
            <a:ext cx="754448" cy="528113"/>
          </a:xfrm>
          <a:prstGeom prst="rect">
            <a:avLst/>
          </a:prstGeom>
        </p:spPr>
      </p:pic>
      <p:sp>
        <p:nvSpPr>
          <p:cNvPr id="136" name="TextBox 11"/>
          <p:cNvSpPr txBox="1"/>
          <p:nvPr/>
        </p:nvSpPr>
        <p:spPr>
          <a:xfrm>
            <a:off x="358002" y="218719"/>
            <a:ext cx="334572" cy="480149"/>
          </a:xfrm>
          <a:prstGeom prst="rect">
            <a:avLst/>
          </a:prstGeom>
          <a:noFill/>
        </p:spPr>
        <p:txBody>
          <a:bodyPr wrap="none" anchor="ctr">
            <a:no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ISLIDE.DIAGRAM" val="8b02db19-9d76-42d8-b151-7fe45ad5e16f"/>
</p:tagLst>
</file>

<file path=ppt/tags/tag63.xml><?xml version="1.0" encoding="utf-8"?>
<p:tagLst xmlns:p="http://schemas.openxmlformats.org/presentationml/2006/main">
  <p:tag name="ISLIDE.DIAGRAM" val="6c957419-8780-44ad-abb0-da8f364097b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22580</Words>
  <Application>WPS 演示</Application>
  <PresentationFormat>宽屏</PresentationFormat>
  <Paragraphs>1293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U.S. 101</vt:lpstr>
      <vt:lpstr>Roboto</vt:lpstr>
      <vt:lpstr>Open Sans Light</vt:lpstr>
      <vt:lpstr>Segoe Print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我们会很好</cp:lastModifiedBy>
  <cp:revision>180</cp:revision>
  <dcterms:created xsi:type="dcterms:W3CDTF">2019-07-02T07:42:00Z</dcterms:created>
  <dcterms:modified xsi:type="dcterms:W3CDTF">2019-07-10T05:25:39Z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