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2B84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81A88-F629-4BDE-9168-85FC71564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D55D1E-E881-4EA4-B36E-01E6CA8BE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8CD4C-5B1F-4A6E-8C79-A98F48FC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DFB-3F9E-4012-B2F8-088ADDC6EA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26BF3-B321-49F1-BB28-DDF274F8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68AD1-956F-4A60-A9EB-5BB0F0C6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D5D-FA5E-4B25-B6C9-AD06E5576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7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2A521-B2B3-4909-88B3-EDB2E005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BAEE65-6CB1-4B52-9A52-C8CA7D63A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BF072-A57A-4FE0-866E-44684851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DFB-3F9E-4012-B2F8-088ADDC6EA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43F8C-D9C1-4703-8F91-563C7E61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94950-44CA-4F7D-8FCC-A304D3D6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D5D-FA5E-4B25-B6C9-AD06E5576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14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691943-AC98-4600-86F4-27189A229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162026-2BF1-4331-9419-7698EA02C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D76CE-4B40-44FF-9F1C-9BCDD584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DFB-3F9E-4012-B2F8-088ADDC6EA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D2F72-AD8D-4D16-BDB7-A08C3105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DEBEA-496F-4E17-BA59-01F88060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D5D-FA5E-4B25-B6C9-AD06E5576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99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625DB-3A6B-4C44-9B3C-EA32BE8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8BBD1-BC38-43DC-B06A-A7C12F59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4AE49-2133-4763-A15B-B076BF29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DFB-3F9E-4012-B2F8-088ADDC6EA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5793C-E4A8-4BF3-9604-B6166EFC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B0E1B-F9AE-42FA-8E4F-448B099C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D5D-FA5E-4B25-B6C9-AD06E5576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3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85382-99C6-473E-9386-69AB89B5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97825-7EEF-4FBF-AE4F-FCC67DABD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D41F3-1539-436A-B9C2-89B40C9D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DFB-3F9E-4012-B2F8-088ADDC6EA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AF9A8-47FF-4E14-8166-722785FC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F6C89-01FF-468F-B34C-10FF7EDE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D5D-FA5E-4B25-B6C9-AD06E5576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9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3BB07-348B-4F75-8BC7-39BFDE9A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FBD71-BBBB-4B47-8D32-96327B7FF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84C9CD-C439-4971-B52F-F8AAB86B8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02C4EA-9693-4BD7-A370-2D483FCE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DFB-3F9E-4012-B2F8-088ADDC6EA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A0BA5C-7D8E-4D41-AC9B-3F2401D0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466100-E1C4-488E-95C8-F164773B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D5D-FA5E-4B25-B6C9-AD06E5576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0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CB4BA-B1AD-43AA-BEFF-AF83695B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DAB98-3E78-4253-A5F4-431C038EB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11F9DB-FBA9-43C8-A649-8A4EE3CF6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517DBF-CC76-424C-9CF6-F90A3820A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B9FE03-2664-42D7-AF2C-18BADB918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B5828E-EA2D-4D40-89F9-FF2AF495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DFB-3F9E-4012-B2F8-088ADDC6EA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977B64-46C7-4999-AB2C-6CBD8946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8F3467-253A-4577-AFC3-79DB5309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D5D-FA5E-4B25-B6C9-AD06E5576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48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8D7AC-6B05-4A7F-BC22-47CA66BA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280E72-A992-45C6-8DFD-7D40F4F0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DFB-3F9E-4012-B2F8-088ADDC6EA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B5FE35-209E-452D-AFD8-FBE8B632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E1AE08-AF5E-4E4D-B171-7E186C38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D5D-FA5E-4B25-B6C9-AD06E5576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3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69969E-A49E-4ED9-A553-E2BA0B6F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DFB-3F9E-4012-B2F8-088ADDC6EA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CA4651-33FC-4295-97D9-ADEE04EB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2841FD-0825-4389-B94A-9C17FB7D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D5D-FA5E-4B25-B6C9-AD06E5576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8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D239E-668F-4284-AE1F-BE99D350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455B2-4045-48D1-8BBF-513F35DCC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7F3949-B636-435F-AA22-4215E3B60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C51A88-710A-4719-9161-D0A64E18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DFB-3F9E-4012-B2F8-088ADDC6EA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276557-36BD-47A1-8FAE-5137F301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96863C-D8FA-41F4-829B-0199B92A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D5D-FA5E-4B25-B6C9-AD06E5576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38EC7-DB23-4DED-B582-9CA4D784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BFE4FF-6614-40C6-8B70-FA7EBC1B1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4902CC-498C-480B-95AF-DF2B21881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023B6-D11D-4B4F-ABB1-51E3E635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DFB-3F9E-4012-B2F8-088ADDC6EA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9F8E2-69C2-4A98-8DEB-6B18CF2F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7A3ABA-EDC9-4B77-BB9F-794AD1AE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D5D-FA5E-4B25-B6C9-AD06E5576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0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45A1D6-A625-4D04-95BE-BEDB7161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011FDB-9FF1-4D22-8BAC-8359F70F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D6858-C0C5-4C2D-91BB-B6652A05C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70DFB-3F9E-4012-B2F8-088ADDC6EA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0CAD4-4E53-4E41-9510-47B1C043D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31818-326D-46B6-A1B5-AC1A3F149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63D5D-FA5E-4B25-B6C9-AD06E5576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64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98102" y="2623293"/>
            <a:ext cx="5346336" cy="9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333" dirty="0">
                <a:solidFill>
                  <a:srgbClr val="5B2B84"/>
                </a:solidFill>
                <a:latin typeface="Century Gothic" panose="020B0502020202020204" pitchFamily="34" charset="0"/>
                <a:ea typeface="Open Sans" pitchFamily="34" charset="0"/>
                <a:cs typeface="Open Sans" pitchFamily="34" charset="0"/>
              </a:rPr>
              <a:t>CI/CD</a:t>
            </a:r>
            <a:r>
              <a:rPr lang="zh-CN" altLang="en-US" sz="5333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Microsoft YaHei Light" panose="020B0503020204020204" pitchFamily="34" charset="-122"/>
                <a:cs typeface="Open Sans" pitchFamily="34" charset="0"/>
              </a:rPr>
              <a:t>环境搭建</a:t>
            </a:r>
            <a:r>
              <a:rPr lang="id-ID" sz="5333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Microsoft YaHei Light" panose="020B0503020204020204" pitchFamily="34" charset="-122"/>
                <a:cs typeface="Open Sans" pitchFamily="34" charset="0"/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05235" y="2623293"/>
            <a:ext cx="45719" cy="160403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98102" y="3648266"/>
            <a:ext cx="4475905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133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 冯二虎 朱锦昊 马轲 谢添翼 曹金坤</a:t>
            </a:r>
            <a:endParaRPr lang="id-ID" sz="2133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ABAC2A-AFA2-4567-8D6A-EA22F051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r="14702"/>
          <a:stretch/>
        </p:blipFill>
        <p:spPr>
          <a:xfrm>
            <a:off x="1465188" y="2515993"/>
            <a:ext cx="2166675" cy="17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7744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8B96AB-D3E7-41A8-B2E5-2F79DE871768}"/>
              </a:ext>
            </a:extLst>
          </p:cNvPr>
          <p:cNvSpPr/>
          <p:nvPr/>
        </p:nvSpPr>
        <p:spPr>
          <a:xfrm>
            <a:off x="0" y="544749"/>
            <a:ext cx="515566" cy="7295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C5BA9F-A089-4062-8D24-3E8DCBF0F552}"/>
              </a:ext>
            </a:extLst>
          </p:cNvPr>
          <p:cNvSpPr txBox="1"/>
          <p:nvPr/>
        </p:nvSpPr>
        <p:spPr>
          <a:xfrm>
            <a:off x="690465" y="494037"/>
            <a:ext cx="598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Century Gothic" panose="020B0502020202020204" pitchFamily="34" charset="0"/>
              </a:rPr>
              <a:t>搭建 </a:t>
            </a:r>
            <a:r>
              <a:rPr lang="en-US" altLang="zh-CN" sz="4800" dirty="0">
                <a:latin typeface="Century Gothic" panose="020B0502020202020204" pitchFamily="34" charset="0"/>
              </a:rPr>
              <a:t>CI </a:t>
            </a:r>
            <a:r>
              <a:rPr lang="zh-CN" altLang="en-US" sz="4800" dirty="0">
                <a:latin typeface="Century Gothic" panose="020B0502020202020204" pitchFamily="34" charset="0"/>
              </a:rPr>
              <a:t>环境</a:t>
            </a:r>
            <a:endParaRPr lang="zh-CN" altLang="en-US" sz="4800" dirty="0">
              <a:latin typeface="Century Gothic" panose="020B0502020202020204" pitchFamily="34" charset="0"/>
              <a:ea typeface="Microsoft YaHei Light" panose="020B0502040204020203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664DE4-DCA0-481E-A344-96C60C581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89" y="1955224"/>
            <a:ext cx="11050422" cy="410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226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8B96AB-D3E7-41A8-B2E5-2F79DE871768}"/>
              </a:ext>
            </a:extLst>
          </p:cNvPr>
          <p:cNvSpPr/>
          <p:nvPr/>
        </p:nvSpPr>
        <p:spPr>
          <a:xfrm>
            <a:off x="0" y="544749"/>
            <a:ext cx="515566" cy="7295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C5BA9F-A089-4062-8D24-3E8DCBF0F552}"/>
              </a:ext>
            </a:extLst>
          </p:cNvPr>
          <p:cNvSpPr txBox="1"/>
          <p:nvPr/>
        </p:nvSpPr>
        <p:spPr>
          <a:xfrm>
            <a:off x="690465" y="494037"/>
            <a:ext cx="598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Century Gothic" panose="020B0502020202020204" pitchFamily="34" charset="0"/>
              </a:rPr>
              <a:t>搭建 </a:t>
            </a:r>
            <a:r>
              <a:rPr lang="en-US" altLang="zh-CN" sz="4800" dirty="0">
                <a:latin typeface="Century Gothic" panose="020B0502020202020204" pitchFamily="34" charset="0"/>
              </a:rPr>
              <a:t>CI </a:t>
            </a:r>
            <a:r>
              <a:rPr lang="zh-CN" altLang="en-US" sz="4800" dirty="0">
                <a:latin typeface="Century Gothic" panose="020B0502020202020204" pitchFamily="34" charset="0"/>
              </a:rPr>
              <a:t>环境</a:t>
            </a:r>
            <a:endParaRPr lang="zh-CN" altLang="en-US" sz="4800" dirty="0">
              <a:latin typeface="Century Gothic" panose="020B050202020202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BAFD03-332A-49C9-B745-AFC8FC79DDAC}"/>
              </a:ext>
            </a:extLst>
          </p:cNvPr>
          <p:cNvSpPr txBox="1"/>
          <p:nvPr/>
        </p:nvSpPr>
        <p:spPr>
          <a:xfrm>
            <a:off x="1063690" y="1996751"/>
            <a:ext cx="100677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zh-CN" altLang="en-US" sz="4000" dirty="0">
                <a:latin typeface="Century Gothic" panose="020B0502020202020204" pitchFamily="34" charset="0"/>
              </a:rPr>
              <a:t>配置</a:t>
            </a:r>
            <a:r>
              <a:rPr lang="en-US" altLang="zh-CN" sz="4000" dirty="0">
                <a:latin typeface="Century Gothic" panose="020B0502020202020204" pitchFamily="34" charset="0"/>
              </a:rPr>
              <a:t>.</a:t>
            </a:r>
            <a:r>
              <a:rPr lang="en-US" altLang="zh-CN" sz="4000" dirty="0" err="1">
                <a:latin typeface="Century Gothic" panose="020B0502020202020204" pitchFamily="34" charset="0"/>
              </a:rPr>
              <a:t>travis.yml</a:t>
            </a:r>
            <a:endParaRPr lang="en-US" altLang="zh-CN" sz="4000" dirty="0">
              <a:latin typeface="Century Gothic" panose="020B0502020202020204" pitchFamily="34" charset="0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en-US" altLang="zh-CN" sz="4000" dirty="0">
                <a:latin typeface="Century Gothic" panose="020B0502020202020204" pitchFamily="34" charset="0"/>
              </a:rPr>
              <a:t>Travis </a:t>
            </a:r>
            <a:r>
              <a:rPr lang="zh-CN" altLang="en-US" sz="4000" dirty="0">
                <a:latin typeface="Century Gothic" panose="020B0502020202020204" pitchFamily="34" charset="0"/>
              </a:rPr>
              <a:t>要求项目的</a:t>
            </a:r>
            <a:r>
              <a:rPr lang="zh-CN" altLang="en-US" sz="4000" dirty="0">
                <a:solidFill>
                  <a:srgbClr val="5B2B84"/>
                </a:solidFill>
                <a:latin typeface="Century Gothic" panose="020B0502020202020204" pitchFamily="34" charset="0"/>
              </a:rPr>
              <a:t>根目录</a:t>
            </a:r>
            <a:r>
              <a:rPr lang="zh-CN" altLang="en-US" sz="4000" dirty="0">
                <a:latin typeface="Century Gothic" panose="020B0502020202020204" pitchFamily="34" charset="0"/>
              </a:rPr>
              <a:t>下面，必须有一个</a:t>
            </a:r>
            <a:r>
              <a:rPr lang="en-US" altLang="zh-CN" sz="4000" dirty="0">
                <a:latin typeface="Century Gothic" panose="020B0502020202020204" pitchFamily="34" charset="0"/>
              </a:rPr>
              <a:t>.</a:t>
            </a:r>
            <a:r>
              <a:rPr lang="en-US" altLang="zh-CN" sz="4000" dirty="0" err="1">
                <a:latin typeface="Century Gothic" panose="020B0502020202020204" pitchFamily="34" charset="0"/>
              </a:rPr>
              <a:t>travis.yml</a:t>
            </a:r>
            <a:r>
              <a:rPr lang="zh-CN" altLang="en-US" sz="4000" dirty="0">
                <a:latin typeface="Century Gothic" panose="020B0502020202020204" pitchFamily="34" charset="0"/>
              </a:rPr>
              <a:t>配置文件。</a:t>
            </a:r>
            <a:endParaRPr lang="en-US" altLang="zh-CN" sz="4000" dirty="0">
              <a:latin typeface="Century Gothic" panose="020B0502020202020204" pitchFamily="34" charset="0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zh-CN" altLang="en-US" sz="4000" dirty="0">
                <a:latin typeface="Century Gothic" panose="020B0502020202020204" pitchFamily="34" charset="0"/>
              </a:rPr>
              <a:t>一旦代码仓库有新的 </a:t>
            </a:r>
            <a:r>
              <a:rPr lang="en-US" altLang="zh-CN" sz="4000" dirty="0">
                <a:solidFill>
                  <a:srgbClr val="5B2B84"/>
                </a:solidFill>
                <a:latin typeface="Century Gothic" panose="020B0502020202020204" pitchFamily="34" charset="0"/>
              </a:rPr>
              <a:t>Commit</a:t>
            </a:r>
            <a:r>
              <a:rPr lang="zh-CN" altLang="en-US" sz="4000" dirty="0">
                <a:latin typeface="Century Gothic" panose="020B0502020202020204" pitchFamily="34" charset="0"/>
              </a:rPr>
              <a:t>，</a:t>
            </a:r>
            <a:r>
              <a:rPr lang="en-US" altLang="zh-CN" sz="4000" dirty="0">
                <a:latin typeface="Century Gothic" panose="020B0502020202020204" pitchFamily="34" charset="0"/>
              </a:rPr>
              <a:t>Travis </a:t>
            </a:r>
            <a:r>
              <a:rPr lang="zh-CN" altLang="en-US" sz="4000" dirty="0">
                <a:latin typeface="Century Gothic" panose="020B0502020202020204" pitchFamily="34" charset="0"/>
              </a:rPr>
              <a:t>就会去找这个文件，执行里面的命令。</a:t>
            </a:r>
            <a:endParaRPr lang="en-US" altLang="zh-CN" sz="4000" dirty="0">
              <a:latin typeface="Century Gothic" panose="020B0502020202020204" pitchFamily="34" charset="0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en-US" altLang="zh-CN" sz="4000" dirty="0">
                <a:latin typeface="Century Gothic" panose="020B0502020202020204" pitchFamily="34" charset="0"/>
              </a:rPr>
              <a:t>script</a:t>
            </a:r>
            <a:r>
              <a:rPr lang="zh-CN" altLang="en-US" sz="4000" dirty="0">
                <a:latin typeface="Century Gothic" panose="020B0502020202020204" pitchFamily="34" charset="0"/>
              </a:rPr>
              <a:t>中的脚本是你希望</a:t>
            </a:r>
            <a:r>
              <a:rPr lang="en-US" altLang="zh-CN" sz="4000" dirty="0" err="1">
                <a:latin typeface="Century Gothic" panose="020B0502020202020204" pitchFamily="34" charset="0"/>
              </a:rPr>
              <a:t>travis</a:t>
            </a:r>
            <a:r>
              <a:rPr lang="en-US" altLang="zh-CN" sz="4000" dirty="0">
                <a:latin typeface="Century Gothic" panose="020B0502020202020204" pitchFamily="34" charset="0"/>
              </a:rPr>
              <a:t>-ci</a:t>
            </a:r>
            <a:r>
              <a:rPr lang="zh-CN" altLang="en-US" sz="4000" dirty="0">
                <a:latin typeface="Century Gothic" panose="020B0502020202020204" pitchFamily="34" charset="0"/>
              </a:rPr>
              <a:t>帮你跑的测试脚本，可以根据需要自行更改。</a:t>
            </a:r>
            <a:endParaRPr lang="en-US" altLang="zh-CN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3003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8B96AB-D3E7-41A8-B2E5-2F79DE871768}"/>
              </a:ext>
            </a:extLst>
          </p:cNvPr>
          <p:cNvSpPr/>
          <p:nvPr/>
        </p:nvSpPr>
        <p:spPr>
          <a:xfrm>
            <a:off x="0" y="544749"/>
            <a:ext cx="515566" cy="7295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C5BA9F-A089-4062-8D24-3E8DCBF0F552}"/>
              </a:ext>
            </a:extLst>
          </p:cNvPr>
          <p:cNvSpPr txBox="1"/>
          <p:nvPr/>
        </p:nvSpPr>
        <p:spPr>
          <a:xfrm>
            <a:off x="690465" y="494037"/>
            <a:ext cx="598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Century Gothic" panose="020B0502020202020204" pitchFamily="34" charset="0"/>
              </a:rPr>
              <a:t>搭建 </a:t>
            </a:r>
            <a:r>
              <a:rPr lang="en-US" altLang="zh-CN" sz="4800" dirty="0">
                <a:latin typeface="Century Gothic" panose="020B0502020202020204" pitchFamily="34" charset="0"/>
              </a:rPr>
              <a:t>CI </a:t>
            </a:r>
            <a:r>
              <a:rPr lang="zh-CN" altLang="en-US" sz="4800" dirty="0">
                <a:latin typeface="Century Gothic" panose="020B0502020202020204" pitchFamily="34" charset="0"/>
              </a:rPr>
              <a:t>环境</a:t>
            </a:r>
            <a:endParaRPr lang="zh-CN" altLang="en-US" sz="4800" dirty="0">
              <a:latin typeface="Century Gothic" panose="020B0502020202020204" pitchFamily="34" charset="0"/>
              <a:ea typeface="Microsoft YaHei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62E2F9-E374-413D-B5ED-2F12DB968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9" y="2043553"/>
            <a:ext cx="11024681" cy="338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0992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8B96AB-D3E7-41A8-B2E5-2F79DE871768}"/>
              </a:ext>
            </a:extLst>
          </p:cNvPr>
          <p:cNvSpPr/>
          <p:nvPr/>
        </p:nvSpPr>
        <p:spPr>
          <a:xfrm>
            <a:off x="0" y="544749"/>
            <a:ext cx="515566" cy="7295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C5BA9F-A089-4062-8D24-3E8DCBF0F552}"/>
              </a:ext>
            </a:extLst>
          </p:cNvPr>
          <p:cNvSpPr txBox="1"/>
          <p:nvPr/>
        </p:nvSpPr>
        <p:spPr>
          <a:xfrm>
            <a:off x="690465" y="494037"/>
            <a:ext cx="598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Century Gothic" panose="020B0502020202020204" pitchFamily="34" charset="0"/>
              </a:rPr>
              <a:t>搭建 </a:t>
            </a:r>
            <a:r>
              <a:rPr lang="en-US" altLang="zh-CN" sz="4800" dirty="0">
                <a:latin typeface="Century Gothic" panose="020B0502020202020204" pitchFamily="34" charset="0"/>
              </a:rPr>
              <a:t>CI </a:t>
            </a:r>
            <a:r>
              <a:rPr lang="zh-CN" altLang="en-US" sz="4800" dirty="0">
                <a:latin typeface="Century Gothic" panose="020B0502020202020204" pitchFamily="34" charset="0"/>
              </a:rPr>
              <a:t>环境</a:t>
            </a:r>
            <a:endParaRPr lang="zh-CN" altLang="en-US" sz="4800" dirty="0">
              <a:latin typeface="Century Gothic" panose="020B050202020202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BAFD03-332A-49C9-B745-AFC8FC79DDAC}"/>
              </a:ext>
            </a:extLst>
          </p:cNvPr>
          <p:cNvSpPr txBox="1"/>
          <p:nvPr/>
        </p:nvSpPr>
        <p:spPr>
          <a:xfrm>
            <a:off x="1062135" y="1539551"/>
            <a:ext cx="10067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zh-CN" altLang="en-US" sz="4000" dirty="0">
                <a:latin typeface="Century Gothic" panose="020B0502020202020204" pitchFamily="34" charset="0"/>
              </a:rPr>
              <a:t>在项目根目录中新建 </a:t>
            </a:r>
            <a:r>
              <a:rPr lang="en-US" altLang="zh-CN" sz="4000" dirty="0">
                <a:latin typeface="Century Gothic" panose="020B0502020202020204" pitchFamily="34" charset="0"/>
              </a:rPr>
              <a:t>.</a:t>
            </a:r>
            <a:r>
              <a:rPr lang="en-US" altLang="zh-CN" sz="4000" dirty="0" err="1">
                <a:latin typeface="Century Gothic" panose="020B0502020202020204" pitchFamily="34" charset="0"/>
              </a:rPr>
              <a:t>travis.yml</a:t>
            </a:r>
            <a:r>
              <a:rPr lang="en-US" altLang="zh-CN" sz="4000" dirty="0">
                <a:latin typeface="Century Gothic" panose="020B0502020202020204" pitchFamily="34" charset="0"/>
              </a:rPr>
              <a:t> </a:t>
            </a:r>
            <a:r>
              <a:rPr lang="zh-CN" altLang="en-US" sz="4000" dirty="0">
                <a:latin typeface="Century Gothic" panose="020B0502020202020204" pitchFamily="34" charset="0"/>
              </a:rPr>
              <a:t>配置文件</a:t>
            </a:r>
            <a:r>
              <a:rPr lang="en-US" altLang="zh-CN" sz="4000" dirty="0">
                <a:latin typeface="Century Gothic" panose="020B0502020202020204" pitchFamily="34" charset="0"/>
              </a:rPr>
              <a:t>:</a:t>
            </a:r>
          </a:p>
        </p:txBody>
      </p:sp>
      <p:pic>
        <p:nvPicPr>
          <p:cNvPr id="1026" name="Picture 2" descr="https://raw.githubusercontent.com/fengerhu1/CI-CD/master/pic/travis.png">
            <a:extLst>
              <a:ext uri="{FF2B5EF4-FFF2-40B4-BE49-F238E27FC236}">
                <a16:creationId xmlns:a16="http://schemas.microsoft.com/office/drawing/2014/main" id="{F7DB4BF3-90EA-4C88-BA27-A4DA070F7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21" y="2247437"/>
            <a:ext cx="7646958" cy="429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28576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8B96AB-D3E7-41A8-B2E5-2F79DE871768}"/>
              </a:ext>
            </a:extLst>
          </p:cNvPr>
          <p:cNvSpPr/>
          <p:nvPr/>
        </p:nvSpPr>
        <p:spPr>
          <a:xfrm>
            <a:off x="0" y="544749"/>
            <a:ext cx="515566" cy="7295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C5BA9F-A089-4062-8D24-3E8DCBF0F552}"/>
              </a:ext>
            </a:extLst>
          </p:cNvPr>
          <p:cNvSpPr txBox="1"/>
          <p:nvPr/>
        </p:nvSpPr>
        <p:spPr>
          <a:xfrm>
            <a:off x="690465" y="494037"/>
            <a:ext cx="598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Century Gothic" panose="020B0502020202020204" pitchFamily="34" charset="0"/>
              </a:rPr>
              <a:t>搭建 </a:t>
            </a:r>
            <a:r>
              <a:rPr lang="en-US" altLang="zh-CN" sz="4800" dirty="0">
                <a:latin typeface="Century Gothic" panose="020B0502020202020204" pitchFamily="34" charset="0"/>
              </a:rPr>
              <a:t>CI </a:t>
            </a:r>
            <a:r>
              <a:rPr lang="zh-CN" altLang="en-US" sz="4800" dirty="0">
                <a:latin typeface="Century Gothic" panose="020B0502020202020204" pitchFamily="34" charset="0"/>
              </a:rPr>
              <a:t>环境</a:t>
            </a:r>
            <a:endParaRPr lang="zh-CN" altLang="en-US" sz="4800" dirty="0">
              <a:latin typeface="Century Gothic" panose="020B050202020202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BAFD03-332A-49C9-B745-AFC8FC79DDAC}"/>
              </a:ext>
            </a:extLst>
          </p:cNvPr>
          <p:cNvSpPr txBox="1"/>
          <p:nvPr/>
        </p:nvSpPr>
        <p:spPr>
          <a:xfrm>
            <a:off x="1063690" y="1996751"/>
            <a:ext cx="100677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zh-CN" altLang="en-US" sz="4000" dirty="0">
                <a:latin typeface="Century Gothic" panose="020B0502020202020204" pitchFamily="34" charset="0"/>
              </a:rPr>
              <a:t>运行</a:t>
            </a:r>
            <a:endParaRPr lang="en-US" altLang="zh-CN" sz="4000" dirty="0">
              <a:latin typeface="Century Gothic" panose="020B0502020202020204" pitchFamily="34" charset="0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en-US" altLang="zh-CN" sz="4000" dirty="0">
                <a:latin typeface="Century Gothic" panose="020B0502020202020204" pitchFamily="34" charset="0"/>
              </a:rPr>
              <a:t>$</a:t>
            </a:r>
            <a:r>
              <a:rPr lang="zh-CN" altLang="en-US" sz="4000" dirty="0">
                <a:latin typeface="Century Gothic" panose="020B0502020202020204" pitchFamily="34" charset="0"/>
              </a:rPr>
              <a:t> </a:t>
            </a:r>
            <a:r>
              <a:rPr lang="en-US" altLang="zh-CN" sz="4000" dirty="0" err="1">
                <a:latin typeface="Century Gothic" panose="020B0502020202020204" pitchFamily="34" charset="0"/>
              </a:rPr>
              <a:t>npm</a:t>
            </a:r>
            <a:r>
              <a:rPr lang="en-US" altLang="zh-CN" sz="4000" dirty="0">
                <a:latin typeface="Century Gothic" panose="020B0502020202020204" pitchFamily="34" charset="0"/>
              </a:rPr>
              <a:t> run build</a:t>
            </a: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en-US" altLang="zh-CN" sz="4000" dirty="0">
                <a:latin typeface="Century Gothic" panose="020B0502020202020204" pitchFamily="34" charset="0"/>
              </a:rPr>
              <a:t>commit</a:t>
            </a:r>
            <a:r>
              <a:rPr lang="zh-CN" altLang="en-US" sz="4000" dirty="0">
                <a:latin typeface="Century Gothic" panose="020B0502020202020204" pitchFamily="34" charset="0"/>
              </a:rPr>
              <a:t>之后，在</a:t>
            </a:r>
            <a:r>
              <a:rPr lang="en-US" altLang="zh-CN" sz="4000" dirty="0" err="1">
                <a:latin typeface="Century Gothic" panose="020B0502020202020204" pitchFamily="34" charset="0"/>
              </a:rPr>
              <a:t>travis</a:t>
            </a:r>
            <a:r>
              <a:rPr lang="en-US" altLang="zh-CN" sz="4000" dirty="0">
                <a:latin typeface="Century Gothic" panose="020B0502020202020204" pitchFamily="34" charset="0"/>
              </a:rPr>
              <a:t>-ci</a:t>
            </a:r>
            <a:r>
              <a:rPr lang="zh-CN" altLang="en-US" sz="4000" dirty="0">
                <a:latin typeface="Century Gothic" panose="020B0502020202020204" pitchFamily="34" charset="0"/>
              </a:rPr>
              <a:t>中可以看到</a:t>
            </a:r>
            <a:r>
              <a:rPr lang="en-US" altLang="zh-CN" sz="4000" dirty="0">
                <a:latin typeface="Century Gothic" panose="020B0502020202020204" pitchFamily="34" charset="0"/>
              </a:rPr>
              <a:t>ci</a:t>
            </a:r>
            <a:r>
              <a:rPr lang="zh-CN" altLang="en-US" sz="4000" dirty="0">
                <a:latin typeface="Century Gothic" panose="020B0502020202020204" pitchFamily="34" charset="0"/>
              </a:rPr>
              <a:t>结果。若测试不通过，在</a:t>
            </a:r>
            <a:r>
              <a:rPr lang="en-US" altLang="zh-CN" sz="4000" dirty="0">
                <a:solidFill>
                  <a:srgbClr val="5B2B84"/>
                </a:solidFill>
                <a:latin typeface="Century Gothic" panose="020B0502020202020204" pitchFamily="34" charset="0"/>
              </a:rPr>
              <a:t>job log</a:t>
            </a:r>
            <a:r>
              <a:rPr lang="zh-CN" altLang="en-US" sz="4000" dirty="0">
                <a:latin typeface="Century Gothic" panose="020B0502020202020204" pitchFamily="34" charset="0"/>
              </a:rPr>
              <a:t>中也可以看到完整的错误信息。</a:t>
            </a:r>
            <a:endParaRPr lang="en-US" altLang="zh-CN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75309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8B96AB-D3E7-41A8-B2E5-2F79DE871768}"/>
              </a:ext>
            </a:extLst>
          </p:cNvPr>
          <p:cNvSpPr/>
          <p:nvPr/>
        </p:nvSpPr>
        <p:spPr>
          <a:xfrm>
            <a:off x="0" y="544749"/>
            <a:ext cx="515566" cy="7295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C5BA9F-A089-4062-8D24-3E8DCBF0F552}"/>
              </a:ext>
            </a:extLst>
          </p:cNvPr>
          <p:cNvSpPr txBox="1"/>
          <p:nvPr/>
        </p:nvSpPr>
        <p:spPr>
          <a:xfrm>
            <a:off x="690465" y="494037"/>
            <a:ext cx="598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Century Gothic" panose="020B0502020202020204" pitchFamily="34" charset="0"/>
              </a:rPr>
              <a:t>搭建 </a:t>
            </a:r>
            <a:r>
              <a:rPr lang="en-US" altLang="zh-CN" sz="4800" dirty="0">
                <a:latin typeface="Century Gothic" panose="020B0502020202020204" pitchFamily="34" charset="0"/>
              </a:rPr>
              <a:t>CI </a:t>
            </a:r>
            <a:r>
              <a:rPr lang="zh-CN" altLang="en-US" sz="4800" dirty="0">
                <a:latin typeface="Century Gothic" panose="020B0502020202020204" pitchFamily="34" charset="0"/>
              </a:rPr>
              <a:t>环境</a:t>
            </a:r>
            <a:endParaRPr lang="zh-CN" altLang="en-US" sz="4800" dirty="0">
              <a:latin typeface="Century Gothic" panose="020B050202020202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BAFD03-332A-49C9-B745-AFC8FC79DDAC}"/>
              </a:ext>
            </a:extLst>
          </p:cNvPr>
          <p:cNvSpPr txBox="1"/>
          <p:nvPr/>
        </p:nvSpPr>
        <p:spPr>
          <a:xfrm>
            <a:off x="1062135" y="1539551"/>
            <a:ext cx="10067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zh-CN" altLang="en-US" sz="4000" dirty="0">
                <a:latin typeface="Century Gothic" panose="020B0502020202020204" pitchFamily="34" charset="0"/>
              </a:rPr>
              <a:t>运行结果</a:t>
            </a:r>
            <a:r>
              <a:rPr lang="en-US" altLang="zh-CN" sz="4000" dirty="0">
                <a:latin typeface="Century Gothic" panose="020B0502020202020204" pitchFamily="34" charset="0"/>
              </a:rPr>
              <a:t>:</a:t>
            </a:r>
          </a:p>
        </p:txBody>
      </p:sp>
      <p:pic>
        <p:nvPicPr>
          <p:cNvPr id="2050" name="Picture 2" descr="c:\Users\clive\Desktop\Ren Rui\CICD\4.png">
            <a:extLst>
              <a:ext uri="{FF2B5EF4-FFF2-40B4-BE49-F238E27FC236}">
                <a16:creationId xmlns:a16="http://schemas.microsoft.com/office/drawing/2014/main" id="{C8D85D67-AB10-440A-8A48-3A48BE400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739" y="2470712"/>
            <a:ext cx="9068521" cy="288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16073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8B96AB-D3E7-41A8-B2E5-2F79DE871768}"/>
              </a:ext>
            </a:extLst>
          </p:cNvPr>
          <p:cNvSpPr/>
          <p:nvPr/>
        </p:nvSpPr>
        <p:spPr>
          <a:xfrm>
            <a:off x="0" y="544749"/>
            <a:ext cx="515566" cy="7295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C5BA9F-A089-4062-8D24-3E8DCBF0F552}"/>
              </a:ext>
            </a:extLst>
          </p:cNvPr>
          <p:cNvSpPr txBox="1"/>
          <p:nvPr/>
        </p:nvSpPr>
        <p:spPr>
          <a:xfrm>
            <a:off x="690465" y="494037"/>
            <a:ext cx="598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Century Gothic" panose="020B0502020202020204" pitchFamily="34" charset="0"/>
              </a:rPr>
              <a:t>搭建 </a:t>
            </a:r>
            <a:r>
              <a:rPr lang="en-US" altLang="zh-CN" sz="4800" dirty="0">
                <a:latin typeface="Century Gothic" panose="020B0502020202020204" pitchFamily="34" charset="0"/>
              </a:rPr>
              <a:t>CI </a:t>
            </a:r>
            <a:r>
              <a:rPr lang="zh-CN" altLang="en-US" sz="4800" dirty="0">
                <a:latin typeface="Century Gothic" panose="020B0502020202020204" pitchFamily="34" charset="0"/>
              </a:rPr>
              <a:t>环境</a:t>
            </a:r>
            <a:endParaRPr lang="zh-CN" altLang="en-US" sz="4800" dirty="0">
              <a:latin typeface="Century Gothic" panose="020B050202020202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BAFD03-332A-49C9-B745-AFC8FC79DDAC}"/>
              </a:ext>
            </a:extLst>
          </p:cNvPr>
          <p:cNvSpPr txBox="1"/>
          <p:nvPr/>
        </p:nvSpPr>
        <p:spPr>
          <a:xfrm>
            <a:off x="1063690" y="1996751"/>
            <a:ext cx="100677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zh-CN" altLang="en-US" sz="4000" dirty="0">
                <a:latin typeface="Century Gothic" panose="020B0502020202020204" pitchFamily="34" charset="0"/>
              </a:rPr>
              <a:t>简单部署 </a:t>
            </a:r>
            <a:r>
              <a:rPr lang="en-US" altLang="zh-CN" sz="4000" dirty="0">
                <a:latin typeface="Century Gothic" panose="020B0502020202020204" pitchFamily="34" charset="0"/>
              </a:rPr>
              <a:t>-- </a:t>
            </a:r>
            <a:r>
              <a:rPr lang="en-US" altLang="zh-CN" sz="4000" dirty="0" err="1">
                <a:latin typeface="Century Gothic" panose="020B0502020202020204" pitchFamily="34" charset="0"/>
              </a:rPr>
              <a:t>Github</a:t>
            </a:r>
            <a:r>
              <a:rPr lang="en-US" altLang="zh-CN" sz="4000" dirty="0">
                <a:latin typeface="Century Gothic" panose="020B0502020202020204" pitchFamily="34" charset="0"/>
              </a:rPr>
              <a:t> Page</a:t>
            </a: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zh-CN" altLang="en-US" sz="4000" dirty="0">
                <a:latin typeface="Century Gothic" panose="020B0502020202020204" pitchFamily="34" charset="0"/>
              </a:rPr>
              <a:t>前端</a:t>
            </a:r>
            <a:r>
              <a:rPr lang="en-US" altLang="zh-CN" sz="4000" dirty="0" err="1">
                <a:latin typeface="Century Gothic" panose="020B0502020202020204" pitchFamily="34" charset="0"/>
              </a:rPr>
              <a:t>package.json</a:t>
            </a:r>
            <a:r>
              <a:rPr lang="zh-CN" altLang="en-US" sz="4000" dirty="0">
                <a:latin typeface="Century Gothic" panose="020B0502020202020204" pitchFamily="34" charset="0"/>
              </a:rPr>
              <a:t>中需要修改，添加</a:t>
            </a:r>
            <a:r>
              <a:rPr lang="en-US" altLang="zh-CN" sz="4000" dirty="0" err="1">
                <a:latin typeface="Century Gothic" panose="020B0502020202020204" pitchFamily="34" charset="0"/>
              </a:rPr>
              <a:t>Github</a:t>
            </a:r>
            <a:r>
              <a:rPr lang="en-US" altLang="zh-CN" sz="4000" dirty="0">
                <a:latin typeface="Century Gothic" panose="020B0502020202020204" pitchFamily="34" charset="0"/>
              </a:rPr>
              <a:t> page </a:t>
            </a:r>
            <a:r>
              <a:rPr lang="en-US" altLang="zh-CN" sz="4000" dirty="0" err="1">
                <a:latin typeface="Century Gothic" panose="020B0502020202020204" pitchFamily="34" charset="0"/>
              </a:rPr>
              <a:t>url</a:t>
            </a:r>
            <a:endParaRPr lang="en-US" altLang="zh-CN" sz="4000" dirty="0">
              <a:latin typeface="Century Gothic" panose="020B0502020202020204" pitchFamily="34" charset="0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zh-CN" altLang="en-US" sz="4000" dirty="0">
                <a:latin typeface="Century Gothic" panose="020B0502020202020204" pitchFamily="34" charset="0"/>
              </a:rPr>
              <a:t>添加</a:t>
            </a:r>
            <a:r>
              <a:rPr lang="en-US" altLang="zh-CN" sz="4000" dirty="0">
                <a:latin typeface="Century Gothic" panose="020B0502020202020204" pitchFamily="34" charset="0"/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57966141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8B96AB-D3E7-41A8-B2E5-2F79DE871768}"/>
              </a:ext>
            </a:extLst>
          </p:cNvPr>
          <p:cNvSpPr/>
          <p:nvPr/>
        </p:nvSpPr>
        <p:spPr>
          <a:xfrm>
            <a:off x="0" y="544749"/>
            <a:ext cx="515566" cy="7295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C5BA9F-A089-4062-8D24-3E8DCBF0F552}"/>
              </a:ext>
            </a:extLst>
          </p:cNvPr>
          <p:cNvSpPr txBox="1"/>
          <p:nvPr/>
        </p:nvSpPr>
        <p:spPr>
          <a:xfrm>
            <a:off x="690465" y="494037"/>
            <a:ext cx="598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Century Gothic" panose="020B0502020202020204" pitchFamily="34" charset="0"/>
              </a:rPr>
              <a:t>搭建 </a:t>
            </a:r>
            <a:r>
              <a:rPr lang="en-US" altLang="zh-CN" sz="4800" dirty="0">
                <a:latin typeface="Century Gothic" panose="020B0502020202020204" pitchFamily="34" charset="0"/>
              </a:rPr>
              <a:t>CI </a:t>
            </a:r>
            <a:r>
              <a:rPr lang="zh-CN" altLang="en-US" sz="4800" dirty="0">
                <a:latin typeface="Century Gothic" panose="020B0502020202020204" pitchFamily="34" charset="0"/>
              </a:rPr>
              <a:t>环境</a:t>
            </a:r>
            <a:endParaRPr lang="zh-CN" altLang="en-US" sz="4800" dirty="0">
              <a:latin typeface="Century Gothic" panose="020B050202020202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BAFD03-332A-49C9-B745-AFC8FC79DDAC}"/>
              </a:ext>
            </a:extLst>
          </p:cNvPr>
          <p:cNvSpPr txBox="1"/>
          <p:nvPr/>
        </p:nvSpPr>
        <p:spPr>
          <a:xfrm>
            <a:off x="1063690" y="1996751"/>
            <a:ext cx="10067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zh-CN" altLang="en-US" sz="4000" dirty="0">
                <a:latin typeface="Century Gothic" panose="020B0502020202020204" pitchFamily="34" charset="0"/>
              </a:rPr>
              <a:t>简单部署 </a:t>
            </a:r>
            <a:r>
              <a:rPr lang="en-US" altLang="zh-CN" sz="4000" dirty="0">
                <a:latin typeface="Century Gothic" panose="020B0502020202020204" pitchFamily="34" charset="0"/>
              </a:rPr>
              <a:t>-- </a:t>
            </a:r>
            <a:r>
              <a:rPr lang="zh-CN" altLang="en-US" sz="4000" dirty="0">
                <a:latin typeface="Century Gothic" panose="020B0502020202020204" pitchFamily="34" charset="0"/>
              </a:rPr>
              <a:t>添加</a:t>
            </a:r>
            <a:r>
              <a:rPr lang="en-US" altLang="zh-CN" sz="4000" dirty="0" err="1">
                <a:latin typeface="Century Gothic" panose="020B0502020202020204" pitchFamily="34" charset="0"/>
              </a:rPr>
              <a:t>github_token</a:t>
            </a:r>
            <a:r>
              <a:rPr lang="zh-CN" altLang="en-US" sz="4000" dirty="0">
                <a:latin typeface="Century Gothic" panose="020B0502020202020204" pitchFamily="34" charset="0"/>
              </a:rPr>
              <a:t>认证</a:t>
            </a:r>
            <a:endParaRPr lang="en-US" altLang="zh-CN" sz="4000" dirty="0">
              <a:latin typeface="Century Gothic" panose="020B0502020202020204" pitchFamily="34" charset="0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en-US" altLang="zh-CN" sz="4000" dirty="0">
                <a:latin typeface="Century Gothic" panose="020B0502020202020204" pitchFamily="34" charset="0"/>
              </a:rPr>
              <a:t>Generate new token - &gt; </a:t>
            </a:r>
            <a:r>
              <a:rPr lang="zh-CN" altLang="en-US" sz="4000" dirty="0">
                <a:latin typeface="Century Gothic" panose="020B0502020202020204" pitchFamily="34" charset="0"/>
              </a:rPr>
              <a:t>勾选</a:t>
            </a:r>
            <a:r>
              <a:rPr lang="en-US" altLang="zh-CN" sz="4000" dirty="0">
                <a:latin typeface="Century Gothic" panose="020B0502020202020204" pitchFamily="34" charset="0"/>
              </a:rPr>
              <a:t>Repo</a:t>
            </a: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en-US" altLang="zh-CN" sz="4000" dirty="0">
                <a:latin typeface="Century Gothic" panose="020B0502020202020204" pitchFamily="34" charset="0"/>
              </a:rPr>
              <a:t>environmental variables - &gt; </a:t>
            </a:r>
            <a:r>
              <a:rPr lang="zh-CN" altLang="en-US" sz="4000" dirty="0">
                <a:latin typeface="Century Gothic" panose="020B0502020202020204" pitchFamily="34" charset="0"/>
              </a:rPr>
              <a:t>添加</a:t>
            </a:r>
            <a:r>
              <a:rPr lang="en-US" altLang="zh-CN" sz="4000" dirty="0">
                <a:latin typeface="Century Gothic" panose="020B0502020202020204" pitchFamily="34" charset="0"/>
              </a:rPr>
              <a:t>token</a:t>
            </a:r>
          </a:p>
        </p:txBody>
      </p:sp>
      <p:pic>
        <p:nvPicPr>
          <p:cNvPr id="4098" name="Picture 2" descr="https://raw.githubusercontent.com/fengerhu1/CI-CD/master/pic/github_token.png">
            <a:extLst>
              <a:ext uri="{FF2B5EF4-FFF2-40B4-BE49-F238E27FC236}">
                <a16:creationId xmlns:a16="http://schemas.microsoft.com/office/drawing/2014/main" id="{328BC723-644A-475E-96D5-3502EF50D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0488"/>
            <a:ext cx="12192000" cy="240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64194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8B96AB-D3E7-41A8-B2E5-2F79DE871768}"/>
              </a:ext>
            </a:extLst>
          </p:cNvPr>
          <p:cNvSpPr/>
          <p:nvPr/>
        </p:nvSpPr>
        <p:spPr>
          <a:xfrm>
            <a:off x="0" y="544749"/>
            <a:ext cx="515566" cy="7295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C5BA9F-A089-4062-8D24-3E8DCBF0F552}"/>
              </a:ext>
            </a:extLst>
          </p:cNvPr>
          <p:cNvSpPr txBox="1"/>
          <p:nvPr/>
        </p:nvSpPr>
        <p:spPr>
          <a:xfrm>
            <a:off x="690465" y="494037"/>
            <a:ext cx="598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Century Gothic" panose="020B0502020202020204" pitchFamily="34" charset="0"/>
              </a:rPr>
              <a:t>搭建 </a:t>
            </a:r>
            <a:r>
              <a:rPr lang="en-US" altLang="zh-CN" sz="4800" dirty="0">
                <a:latin typeface="Century Gothic" panose="020B0502020202020204" pitchFamily="34" charset="0"/>
              </a:rPr>
              <a:t>CD </a:t>
            </a:r>
            <a:r>
              <a:rPr lang="zh-CN" altLang="en-US" sz="4800" dirty="0">
                <a:latin typeface="Century Gothic" panose="020B0502020202020204" pitchFamily="34" charset="0"/>
              </a:rPr>
              <a:t>环境</a:t>
            </a:r>
            <a:endParaRPr lang="zh-CN" altLang="en-US" sz="4800" dirty="0">
              <a:latin typeface="Century Gothic" panose="020B050202020202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BAFD03-332A-49C9-B745-AFC8FC79DDAC}"/>
              </a:ext>
            </a:extLst>
          </p:cNvPr>
          <p:cNvSpPr txBox="1"/>
          <p:nvPr/>
        </p:nvSpPr>
        <p:spPr>
          <a:xfrm>
            <a:off x="1063690" y="1996751"/>
            <a:ext cx="100677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zh-CN" altLang="en-US" sz="4000" dirty="0">
                <a:latin typeface="Century Gothic" panose="020B0502020202020204" pitchFamily="34" charset="0"/>
              </a:rPr>
              <a:t>准备工作</a:t>
            </a:r>
            <a:endParaRPr lang="en-US" altLang="zh-CN" sz="4000" dirty="0">
              <a:latin typeface="Century Gothic" panose="020B0502020202020204" pitchFamily="34" charset="0"/>
            </a:endParaRPr>
          </a:p>
          <a:p>
            <a:pPr marL="571500" indent="-571500"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4000" dirty="0">
                <a:solidFill>
                  <a:srgbClr val="5B2B84"/>
                </a:solidFill>
                <a:latin typeface="Century Gothic" panose="020B0502020202020204" pitchFamily="34" charset="0"/>
              </a:rPr>
              <a:t>科学</a:t>
            </a:r>
            <a:r>
              <a:rPr lang="zh-CN" altLang="en-US" sz="4000" dirty="0">
                <a:latin typeface="Century Gothic" panose="020B0502020202020204" pitchFamily="34" charset="0"/>
              </a:rPr>
              <a:t>上网</a:t>
            </a:r>
            <a:endParaRPr lang="en-US" altLang="zh-CN" sz="4000" dirty="0">
              <a:latin typeface="Century Gothic" panose="020B0502020202020204" pitchFamily="34" charset="0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zh-CN" altLang="en-US" sz="4000" dirty="0">
                <a:latin typeface="Century Gothic" panose="020B0502020202020204" pitchFamily="34" charset="0"/>
              </a:rPr>
              <a:t>官网注册                    账号</a:t>
            </a:r>
            <a:endParaRPr lang="en-US" altLang="zh-CN" sz="4000" dirty="0">
              <a:latin typeface="Century Gothic" panose="020B0502020202020204" pitchFamily="34" charset="0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zh-CN" altLang="en-US" sz="4000" dirty="0">
                <a:latin typeface="Century Gothic" panose="020B0502020202020204" pitchFamily="34" charset="0"/>
              </a:rPr>
              <a:t>下载 </a:t>
            </a:r>
            <a:r>
              <a:rPr lang="en-US" altLang="zh-CN" sz="4000" dirty="0" err="1">
                <a:latin typeface="Century Gothic" panose="020B0502020202020204" pitchFamily="34" charset="0"/>
              </a:rPr>
              <a:t>heroku</a:t>
            </a:r>
            <a:r>
              <a:rPr lang="en-US" altLang="zh-CN" sz="4000" dirty="0">
                <a:latin typeface="Century Gothic" panose="020B0502020202020204" pitchFamily="34" charset="0"/>
              </a:rPr>
              <a:t>-cli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4462BB-AEC4-4232-828E-17D6B80F6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6" y="2847413"/>
            <a:ext cx="3129229" cy="132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237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8B96AB-D3E7-41A8-B2E5-2F79DE871768}"/>
              </a:ext>
            </a:extLst>
          </p:cNvPr>
          <p:cNvSpPr/>
          <p:nvPr/>
        </p:nvSpPr>
        <p:spPr>
          <a:xfrm>
            <a:off x="0" y="544749"/>
            <a:ext cx="515566" cy="7295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C5BA9F-A089-4062-8D24-3E8DCBF0F552}"/>
              </a:ext>
            </a:extLst>
          </p:cNvPr>
          <p:cNvSpPr txBox="1"/>
          <p:nvPr/>
        </p:nvSpPr>
        <p:spPr>
          <a:xfrm>
            <a:off x="690465" y="494037"/>
            <a:ext cx="598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Century Gothic" panose="020B0502020202020204" pitchFamily="34" charset="0"/>
              </a:rPr>
              <a:t>搭建 </a:t>
            </a:r>
            <a:r>
              <a:rPr lang="en-US" altLang="zh-CN" sz="4800" dirty="0">
                <a:latin typeface="Century Gothic" panose="020B0502020202020204" pitchFamily="34" charset="0"/>
              </a:rPr>
              <a:t>CD </a:t>
            </a:r>
            <a:r>
              <a:rPr lang="zh-CN" altLang="en-US" sz="4800" dirty="0">
                <a:latin typeface="Century Gothic" panose="020B0502020202020204" pitchFamily="34" charset="0"/>
              </a:rPr>
              <a:t>环境</a:t>
            </a:r>
            <a:endParaRPr lang="zh-CN" altLang="en-US" sz="4800" dirty="0">
              <a:latin typeface="Century Gothic" panose="020B050202020202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BAFD03-332A-49C9-B745-AFC8FC79DDAC}"/>
              </a:ext>
            </a:extLst>
          </p:cNvPr>
          <p:cNvSpPr txBox="1"/>
          <p:nvPr/>
        </p:nvSpPr>
        <p:spPr>
          <a:xfrm>
            <a:off x="1063690" y="1996751"/>
            <a:ext cx="100677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zh-CN" altLang="en-US" sz="4000" dirty="0">
                <a:latin typeface="Century Gothic" panose="020B0502020202020204" pitchFamily="34" charset="0"/>
              </a:rPr>
              <a:t>命令行中进入项目目录</a:t>
            </a:r>
            <a:endParaRPr lang="en-US" altLang="zh-CN" sz="4000" dirty="0">
              <a:latin typeface="Century Gothic" panose="020B0502020202020204" pitchFamily="34" charset="0"/>
            </a:endParaRPr>
          </a:p>
          <a:p>
            <a:pPr marL="571500" indent="-571500"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4000" dirty="0">
                <a:latin typeface="Century Gothic" panose="020B0502020202020204" pitchFamily="34" charset="0"/>
              </a:rPr>
              <a:t>$ </a:t>
            </a:r>
            <a:r>
              <a:rPr lang="en-US" altLang="zh-CN" sz="4000" dirty="0" err="1">
                <a:solidFill>
                  <a:srgbClr val="5B2B84"/>
                </a:solidFill>
                <a:latin typeface="Century Gothic" panose="020B0502020202020204" pitchFamily="34" charset="0"/>
              </a:rPr>
              <a:t>heroku</a:t>
            </a:r>
            <a:r>
              <a:rPr lang="en-US" altLang="zh-CN" sz="4000" dirty="0">
                <a:solidFill>
                  <a:srgbClr val="5B2B84"/>
                </a:solidFill>
                <a:latin typeface="Century Gothic" panose="020B0502020202020204" pitchFamily="34" charset="0"/>
              </a:rPr>
              <a:t> login    </a:t>
            </a:r>
          </a:p>
          <a:p>
            <a:pPr marL="571500" indent="-571500"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4000" dirty="0">
                <a:solidFill>
                  <a:srgbClr val="5B2B84"/>
                </a:solidFill>
                <a:latin typeface="Century Gothic" panose="020B0502020202020204" pitchFamily="34" charset="0"/>
              </a:rPr>
              <a:t>   Enter your Heroku credentials.  </a:t>
            </a:r>
          </a:p>
          <a:p>
            <a:pPr marL="571500" indent="-571500"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4000" dirty="0">
                <a:solidFill>
                  <a:srgbClr val="5B2B84"/>
                </a:solidFill>
                <a:latin typeface="Century Gothic" panose="020B0502020202020204" pitchFamily="34" charset="0"/>
              </a:rPr>
              <a:t>   Email: user@example.com</a:t>
            </a:r>
          </a:p>
          <a:p>
            <a:pPr marL="571500" indent="-571500"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4000" dirty="0">
                <a:solidFill>
                  <a:srgbClr val="5B2B84"/>
                </a:solidFill>
                <a:latin typeface="Century Gothic" panose="020B0502020202020204" pitchFamily="34" charset="0"/>
              </a:rPr>
              <a:t>   Password:   </a:t>
            </a:r>
          </a:p>
        </p:txBody>
      </p:sp>
    </p:spTree>
    <p:extLst>
      <p:ext uri="{BB962C8B-B14F-4D97-AF65-F5344CB8AC3E}">
        <p14:creationId xmlns:p14="http://schemas.microsoft.com/office/powerpoint/2010/main" val="4131244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8B96AB-D3E7-41A8-B2E5-2F79DE871768}"/>
              </a:ext>
            </a:extLst>
          </p:cNvPr>
          <p:cNvSpPr/>
          <p:nvPr/>
        </p:nvSpPr>
        <p:spPr>
          <a:xfrm>
            <a:off x="0" y="544749"/>
            <a:ext cx="515566" cy="7295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C5BA9F-A089-4062-8D24-3E8DCBF0F552}"/>
              </a:ext>
            </a:extLst>
          </p:cNvPr>
          <p:cNvSpPr txBox="1"/>
          <p:nvPr/>
        </p:nvSpPr>
        <p:spPr>
          <a:xfrm>
            <a:off x="690465" y="494037"/>
            <a:ext cx="598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Century Gothic" panose="020B0502020202020204" pitchFamily="34" charset="0"/>
              </a:rPr>
              <a:t>CI</a:t>
            </a:r>
            <a:r>
              <a:rPr lang="zh-CN" altLang="en-US" sz="4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是什么？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BAFD03-332A-49C9-B745-AFC8FC79DDAC}"/>
              </a:ext>
            </a:extLst>
          </p:cNvPr>
          <p:cNvSpPr txBox="1"/>
          <p:nvPr/>
        </p:nvSpPr>
        <p:spPr>
          <a:xfrm>
            <a:off x="1063690" y="1996751"/>
            <a:ext cx="10067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entury Gothic" panose="020B0502020202020204" pitchFamily="34" charset="0"/>
              </a:rPr>
              <a:t>CI </a:t>
            </a:r>
            <a:r>
              <a:rPr lang="en-US" altLang="zh-CN" sz="4000" dirty="0">
                <a:solidFill>
                  <a:srgbClr val="5B2B84"/>
                </a:solidFill>
                <a:latin typeface="Century Gothic" panose="020B0502020202020204" pitchFamily="34" charset="0"/>
              </a:rPr>
              <a:t>(Continuous Integration)</a:t>
            </a:r>
          </a:p>
          <a:p>
            <a:pPr marL="571500" indent="-571500"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4000" dirty="0">
                <a:solidFill>
                  <a:srgbClr val="5B2B84"/>
                </a:solidFill>
                <a:latin typeface="Century Gothic" panose="020B0502020202020204" pitchFamily="34" charset="0"/>
              </a:rPr>
              <a:t>持续集成</a:t>
            </a:r>
            <a:r>
              <a:rPr lang="zh-CN" altLang="en-US" sz="4000" dirty="0">
                <a:latin typeface="Century Gothic" panose="020B0502020202020204" pitchFamily="34" charset="0"/>
              </a:rPr>
              <a:t>是一种软件开发实践，即团队开发成员经常集成他们的工作，通常每个成员每天至少集成一次，这就意味着每天可能会发生多次集成</a:t>
            </a:r>
            <a:r>
              <a:rPr lang="zh-CN" altLang="en-US" sz="3200" dirty="0">
                <a:latin typeface="Century Gothic" panose="020B0502020202020204" pitchFamily="34" charset="0"/>
              </a:rPr>
              <a:t>。</a:t>
            </a:r>
            <a:endParaRPr lang="en-US" altLang="zh-CN" sz="3200" dirty="0">
              <a:latin typeface="Century Gothic" panose="020B0502020202020204" pitchFamily="34" charset="0"/>
            </a:endParaRPr>
          </a:p>
          <a:p>
            <a:endParaRPr lang="zh-CN" altLang="en-US" sz="4000" dirty="0">
              <a:solidFill>
                <a:srgbClr val="5B2B84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4511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8B96AB-D3E7-41A8-B2E5-2F79DE871768}"/>
              </a:ext>
            </a:extLst>
          </p:cNvPr>
          <p:cNvSpPr/>
          <p:nvPr/>
        </p:nvSpPr>
        <p:spPr>
          <a:xfrm>
            <a:off x="0" y="544749"/>
            <a:ext cx="515566" cy="7295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C5BA9F-A089-4062-8D24-3E8DCBF0F552}"/>
              </a:ext>
            </a:extLst>
          </p:cNvPr>
          <p:cNvSpPr txBox="1"/>
          <p:nvPr/>
        </p:nvSpPr>
        <p:spPr>
          <a:xfrm>
            <a:off x="690465" y="494037"/>
            <a:ext cx="598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Century Gothic" panose="020B0502020202020204" pitchFamily="34" charset="0"/>
              </a:rPr>
              <a:t>搭建 </a:t>
            </a:r>
            <a:r>
              <a:rPr lang="en-US" altLang="zh-CN" sz="4800" dirty="0">
                <a:latin typeface="Century Gothic" panose="020B0502020202020204" pitchFamily="34" charset="0"/>
              </a:rPr>
              <a:t>CD </a:t>
            </a:r>
            <a:r>
              <a:rPr lang="zh-CN" altLang="en-US" sz="4800" dirty="0">
                <a:latin typeface="Century Gothic" panose="020B0502020202020204" pitchFamily="34" charset="0"/>
              </a:rPr>
              <a:t>环境</a:t>
            </a:r>
            <a:endParaRPr lang="zh-CN" altLang="en-US" sz="4800" dirty="0">
              <a:latin typeface="Century Gothic" panose="020B050202020202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BAFD03-332A-49C9-B745-AFC8FC79DDAC}"/>
              </a:ext>
            </a:extLst>
          </p:cNvPr>
          <p:cNvSpPr txBox="1"/>
          <p:nvPr/>
        </p:nvSpPr>
        <p:spPr>
          <a:xfrm>
            <a:off x="1063690" y="1996751"/>
            <a:ext cx="10067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zh-CN" altLang="en-US" sz="4000" dirty="0">
                <a:latin typeface="Century Gothic" panose="020B0502020202020204" pitchFamily="34" charset="0"/>
              </a:rPr>
              <a:t>创建</a:t>
            </a:r>
            <a:r>
              <a:rPr lang="en-US" altLang="zh-CN" sz="4000" dirty="0" err="1">
                <a:latin typeface="Century Gothic" panose="020B0502020202020204" pitchFamily="34" charset="0"/>
              </a:rPr>
              <a:t>heroku</a:t>
            </a:r>
            <a:r>
              <a:rPr lang="en-US" altLang="zh-CN" sz="4000" dirty="0">
                <a:latin typeface="Century Gothic" panose="020B0502020202020204" pitchFamily="34" charset="0"/>
              </a:rPr>
              <a:t> repo</a:t>
            </a: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en-US" altLang="zh-CN" sz="4000" dirty="0">
                <a:latin typeface="Century Gothic" panose="020B0502020202020204" pitchFamily="34" charset="0"/>
              </a:rPr>
              <a:t>$ </a:t>
            </a:r>
            <a:r>
              <a:rPr lang="en-US" altLang="zh-CN" sz="4000" dirty="0" err="1">
                <a:solidFill>
                  <a:srgbClr val="5B2B84"/>
                </a:solidFill>
                <a:latin typeface="Century Gothic" panose="020B0502020202020204" pitchFamily="34" charset="0"/>
              </a:rPr>
              <a:t>heroku</a:t>
            </a:r>
            <a:r>
              <a:rPr lang="en-US" altLang="zh-CN" sz="4000" dirty="0">
                <a:solidFill>
                  <a:srgbClr val="5B2B84"/>
                </a:solidFill>
                <a:latin typeface="Century Gothic" panose="020B0502020202020204" pitchFamily="34" charset="0"/>
              </a:rPr>
              <a:t> create </a:t>
            </a:r>
          </a:p>
          <a:p>
            <a:pPr>
              <a:buSzPct val="80000"/>
            </a:pPr>
            <a:r>
              <a:rPr lang="zh-CN" altLang="en-US" sz="4000" dirty="0">
                <a:latin typeface="Century Gothic" panose="020B0502020202020204" pitchFamily="34" charset="0"/>
              </a:rPr>
              <a:t>上传至</a:t>
            </a:r>
            <a:r>
              <a:rPr lang="en-US" altLang="zh-CN" sz="4000" dirty="0" err="1">
                <a:latin typeface="Century Gothic" panose="020B0502020202020204" pitchFamily="34" charset="0"/>
              </a:rPr>
              <a:t>heroku</a:t>
            </a:r>
            <a:r>
              <a:rPr lang="en-US" altLang="zh-CN" sz="4000" dirty="0">
                <a:latin typeface="Century Gothic" panose="020B0502020202020204" pitchFamily="34" charset="0"/>
              </a:rPr>
              <a:t> repo</a:t>
            </a: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en-US" altLang="zh-CN" sz="4000" dirty="0">
                <a:latin typeface="Century Gothic" panose="020B0502020202020204" pitchFamily="34" charset="0"/>
              </a:rPr>
              <a:t>$ </a:t>
            </a:r>
            <a:r>
              <a:rPr lang="en-US" altLang="zh-CN" sz="4000" dirty="0">
                <a:solidFill>
                  <a:srgbClr val="5B2B84"/>
                </a:solidFill>
                <a:latin typeface="Century Gothic" panose="020B0502020202020204" pitchFamily="34" charset="0"/>
              </a:rPr>
              <a:t>git push </a:t>
            </a:r>
            <a:r>
              <a:rPr lang="en-US" altLang="zh-CN" sz="4000" dirty="0" err="1">
                <a:solidFill>
                  <a:srgbClr val="5B2B84"/>
                </a:solidFill>
                <a:latin typeface="Century Gothic" panose="020B0502020202020204" pitchFamily="34" charset="0"/>
              </a:rPr>
              <a:t>heroku</a:t>
            </a:r>
            <a:r>
              <a:rPr lang="en-US" altLang="zh-CN" sz="4000" dirty="0">
                <a:solidFill>
                  <a:srgbClr val="5B2B84"/>
                </a:solidFill>
                <a:latin typeface="Century Gothic" panose="020B0502020202020204" pitchFamily="34" charset="0"/>
              </a:rPr>
              <a:t> master</a:t>
            </a:r>
          </a:p>
          <a:p>
            <a:pPr>
              <a:buSzPct val="80000"/>
            </a:pPr>
            <a:r>
              <a:rPr lang="zh-CN" altLang="en-US" sz="4000" dirty="0">
                <a:latin typeface="Century Gothic" panose="020B0502020202020204" pitchFamily="34" charset="0"/>
              </a:rPr>
              <a:t>打开部署的网站 </a:t>
            </a:r>
            <a:endParaRPr lang="en-US" altLang="zh-CN" sz="4000" dirty="0">
              <a:latin typeface="Century Gothic" panose="020B0502020202020204" pitchFamily="34" charset="0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en-US" altLang="zh-CN" sz="4000" dirty="0">
                <a:latin typeface="Century Gothic" panose="020B0502020202020204" pitchFamily="34" charset="0"/>
              </a:rPr>
              <a:t>$ </a:t>
            </a:r>
            <a:r>
              <a:rPr lang="en-US" altLang="zh-CN" sz="4000" dirty="0" err="1">
                <a:solidFill>
                  <a:srgbClr val="5B2B84"/>
                </a:solidFill>
                <a:latin typeface="Century Gothic" panose="020B0502020202020204" pitchFamily="34" charset="0"/>
              </a:rPr>
              <a:t>heroku</a:t>
            </a:r>
            <a:r>
              <a:rPr lang="en-US" altLang="zh-CN" sz="4000" dirty="0">
                <a:solidFill>
                  <a:srgbClr val="5B2B84"/>
                </a:solidFill>
                <a:latin typeface="Century Gothic" panose="020B0502020202020204" pitchFamily="34" charset="0"/>
              </a:rPr>
              <a:t> open</a:t>
            </a:r>
          </a:p>
        </p:txBody>
      </p:sp>
    </p:spTree>
    <p:extLst>
      <p:ext uri="{BB962C8B-B14F-4D97-AF65-F5344CB8AC3E}">
        <p14:creationId xmlns:p14="http://schemas.microsoft.com/office/powerpoint/2010/main" val="56095790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0A232AC-795C-42BE-916E-3BFECB3049D1}"/>
              </a:ext>
            </a:extLst>
          </p:cNvPr>
          <p:cNvSpPr/>
          <p:nvPr/>
        </p:nvSpPr>
        <p:spPr>
          <a:xfrm>
            <a:off x="0" y="4855492"/>
            <a:ext cx="515566" cy="7295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D1C4E9-B139-43D4-A297-39C7E2C8ADA0}"/>
              </a:ext>
            </a:extLst>
          </p:cNvPr>
          <p:cNvSpPr txBox="1"/>
          <p:nvPr/>
        </p:nvSpPr>
        <p:spPr>
          <a:xfrm>
            <a:off x="1017037" y="4316883"/>
            <a:ext cx="43853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latin typeface="Century Gothic" panose="020B0502020202020204" pitchFamily="34" charset="0"/>
              </a:rPr>
              <a:t>Thanks</a:t>
            </a:r>
            <a:endParaRPr lang="zh-CN" altLang="en-US" sz="9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1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-images.jianshu.io/upload_images/1445879-da8a8efae7d2c7df.png?imageMogr2/auto-orient/strip%7CimageView2/2/w/700">
            <a:extLst>
              <a:ext uri="{FF2B5EF4-FFF2-40B4-BE49-F238E27FC236}">
                <a16:creationId xmlns:a16="http://schemas.microsoft.com/office/drawing/2014/main" id="{35ED9B72-38D9-4FD2-9946-0CBAB6708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79" y="1325034"/>
            <a:ext cx="7852641" cy="38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18B96AB-D3E7-41A8-B2E5-2F79DE871768}"/>
              </a:ext>
            </a:extLst>
          </p:cNvPr>
          <p:cNvSpPr/>
          <p:nvPr/>
        </p:nvSpPr>
        <p:spPr>
          <a:xfrm>
            <a:off x="0" y="544749"/>
            <a:ext cx="515566" cy="7295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C5BA9F-A089-4062-8D24-3E8DCBF0F552}"/>
              </a:ext>
            </a:extLst>
          </p:cNvPr>
          <p:cNvSpPr txBox="1"/>
          <p:nvPr/>
        </p:nvSpPr>
        <p:spPr>
          <a:xfrm>
            <a:off x="690465" y="494037"/>
            <a:ext cx="598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Century Gothic" panose="020B0502020202020204" pitchFamily="34" charset="0"/>
              </a:rPr>
              <a:t>CI</a:t>
            </a:r>
            <a:r>
              <a:rPr lang="zh-CN" altLang="en-US" sz="4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是什么？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BAFD03-332A-49C9-B745-AFC8FC79DDAC}"/>
              </a:ext>
            </a:extLst>
          </p:cNvPr>
          <p:cNvSpPr txBox="1"/>
          <p:nvPr/>
        </p:nvSpPr>
        <p:spPr>
          <a:xfrm>
            <a:off x="2103092" y="5532966"/>
            <a:ext cx="7985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Century Gothic" panose="020B0502020202020204" pitchFamily="34" charset="0"/>
              </a:rPr>
              <a:t>每次集成都通过自动化的构建</a:t>
            </a:r>
            <a:endParaRPr lang="en-US" altLang="zh-CN" sz="3200" dirty="0">
              <a:latin typeface="Century Gothic" panose="020B0502020202020204" pitchFamily="34" charset="0"/>
            </a:endParaRPr>
          </a:p>
          <a:p>
            <a:pPr algn="ctr"/>
            <a:r>
              <a:rPr lang="zh-CN" altLang="en-US" sz="3200" dirty="0">
                <a:latin typeface="Century Gothic" panose="020B0502020202020204" pitchFamily="34" charset="0"/>
              </a:rPr>
              <a:t>（</a:t>
            </a:r>
            <a:r>
              <a:rPr lang="zh-CN" altLang="en-US" sz="3200" dirty="0">
                <a:solidFill>
                  <a:srgbClr val="5B2B84"/>
                </a:solidFill>
                <a:latin typeface="Century Gothic" panose="020B0502020202020204" pitchFamily="34" charset="0"/>
              </a:rPr>
              <a:t>编译</a:t>
            </a:r>
            <a:r>
              <a:rPr lang="en-US" altLang="zh-CN" sz="3200" dirty="0">
                <a:solidFill>
                  <a:srgbClr val="5B2B84"/>
                </a:solidFill>
                <a:latin typeface="Century Gothic" panose="020B0502020202020204" pitchFamily="34" charset="0"/>
              </a:rPr>
              <a:t>-&gt;</a:t>
            </a:r>
            <a:r>
              <a:rPr lang="zh-CN" altLang="en-US" sz="3200" dirty="0">
                <a:solidFill>
                  <a:srgbClr val="5B2B84"/>
                </a:solidFill>
                <a:latin typeface="Century Gothic" panose="020B0502020202020204" pitchFamily="34" charset="0"/>
              </a:rPr>
              <a:t>自动化测试</a:t>
            </a:r>
            <a:r>
              <a:rPr lang="en-US" altLang="zh-CN" sz="3200" dirty="0">
                <a:solidFill>
                  <a:srgbClr val="5B2B84"/>
                </a:solidFill>
                <a:latin typeface="Century Gothic" panose="020B0502020202020204" pitchFamily="34" charset="0"/>
              </a:rPr>
              <a:t>-&gt;</a:t>
            </a:r>
            <a:r>
              <a:rPr lang="zh-CN" altLang="en-US" sz="3200" dirty="0">
                <a:solidFill>
                  <a:srgbClr val="5B2B84"/>
                </a:solidFill>
                <a:latin typeface="Century Gothic" panose="020B0502020202020204" pitchFamily="34" charset="0"/>
              </a:rPr>
              <a:t>部署</a:t>
            </a:r>
            <a:r>
              <a:rPr lang="en-US" altLang="zh-CN" sz="3200" dirty="0">
                <a:solidFill>
                  <a:srgbClr val="5B2B84"/>
                </a:solidFill>
                <a:latin typeface="Century Gothic" panose="020B0502020202020204" pitchFamily="34" charset="0"/>
              </a:rPr>
              <a:t>)</a:t>
            </a:r>
            <a:r>
              <a:rPr lang="zh-CN" altLang="en-US" sz="3200" dirty="0">
                <a:latin typeface="Century Gothic" panose="020B0502020202020204" pitchFamily="34" charset="0"/>
              </a:rPr>
              <a:t>来验证正确性</a:t>
            </a:r>
            <a:endParaRPr lang="zh-CN" altLang="en-US" sz="3200" dirty="0">
              <a:solidFill>
                <a:srgbClr val="5B2B84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1934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8B96AB-D3E7-41A8-B2E5-2F79DE871768}"/>
              </a:ext>
            </a:extLst>
          </p:cNvPr>
          <p:cNvSpPr/>
          <p:nvPr/>
        </p:nvSpPr>
        <p:spPr>
          <a:xfrm>
            <a:off x="0" y="544749"/>
            <a:ext cx="515566" cy="7295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C5BA9F-A089-4062-8D24-3E8DCBF0F552}"/>
              </a:ext>
            </a:extLst>
          </p:cNvPr>
          <p:cNvSpPr txBox="1"/>
          <p:nvPr/>
        </p:nvSpPr>
        <p:spPr>
          <a:xfrm>
            <a:off x="690465" y="494037"/>
            <a:ext cx="598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Century Gothic" panose="020B0502020202020204" pitchFamily="34" charset="0"/>
              </a:rPr>
              <a:t>Build Server </a:t>
            </a:r>
            <a:r>
              <a:rPr lang="zh-CN" altLang="en-US" sz="4800" dirty="0">
                <a:latin typeface="Century Gothic" panose="020B0502020202020204" pitchFamily="34" charset="0"/>
              </a:rPr>
              <a:t>构建</a:t>
            </a:r>
            <a:r>
              <a:rPr lang="en-US" altLang="zh-CN" sz="4800" dirty="0">
                <a:latin typeface="Century Gothic" panose="020B0502020202020204" pitchFamily="34" charset="0"/>
              </a:rPr>
              <a:t> </a:t>
            </a:r>
            <a:endParaRPr lang="zh-CN" altLang="en-US" sz="4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BAFD03-332A-49C9-B745-AFC8FC79DDAC}"/>
              </a:ext>
            </a:extLst>
          </p:cNvPr>
          <p:cNvSpPr txBox="1"/>
          <p:nvPr/>
        </p:nvSpPr>
        <p:spPr>
          <a:xfrm>
            <a:off x="1063690" y="1996751"/>
            <a:ext cx="100677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en-US" altLang="zh-CN" sz="4000" dirty="0">
                <a:latin typeface="Century Gothic" panose="020B0502020202020204" pitchFamily="34" charset="0"/>
              </a:rPr>
              <a:t>Check out</a:t>
            </a: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en-US" altLang="zh-CN" sz="4000" dirty="0">
                <a:latin typeface="Century Gothic" panose="020B0502020202020204" pitchFamily="34" charset="0"/>
              </a:rPr>
              <a:t>Run build</a:t>
            </a: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en-US" altLang="zh-CN" sz="4000" dirty="0">
                <a:latin typeface="Century Gothic" panose="020B0502020202020204" pitchFamily="34" charset="0"/>
              </a:rPr>
              <a:t>Compile</a:t>
            </a: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en-US" altLang="zh-CN" sz="4000" dirty="0">
                <a:latin typeface="Century Gothic" panose="020B0502020202020204" pitchFamily="34" charset="0"/>
              </a:rPr>
              <a:t>Test (Unit, Integration, E2E)</a:t>
            </a: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en-US" altLang="zh-CN" sz="4000" dirty="0">
                <a:latin typeface="Century Gothic" panose="020B0502020202020204" pitchFamily="34" charset="0"/>
              </a:rPr>
              <a:t>Deploy</a:t>
            </a:r>
            <a:endParaRPr lang="zh-CN" altLang="en-US" sz="4000" dirty="0">
              <a:solidFill>
                <a:srgbClr val="5B2B84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83834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8B96AB-D3E7-41A8-B2E5-2F79DE871768}"/>
              </a:ext>
            </a:extLst>
          </p:cNvPr>
          <p:cNvSpPr/>
          <p:nvPr/>
        </p:nvSpPr>
        <p:spPr>
          <a:xfrm>
            <a:off x="0" y="544749"/>
            <a:ext cx="515566" cy="7295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C5BA9F-A089-4062-8D24-3E8DCBF0F552}"/>
              </a:ext>
            </a:extLst>
          </p:cNvPr>
          <p:cNvSpPr txBox="1"/>
          <p:nvPr/>
        </p:nvSpPr>
        <p:spPr>
          <a:xfrm>
            <a:off x="690465" y="494037"/>
            <a:ext cx="598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Century Gothic" panose="020B0502020202020204" pitchFamily="34" charset="0"/>
              </a:rPr>
              <a:t>Build Server </a:t>
            </a:r>
            <a:r>
              <a:rPr lang="zh-CN" altLang="en-US" sz="4800" dirty="0">
                <a:latin typeface="Century Gothic" panose="020B0502020202020204" pitchFamily="34" charset="0"/>
              </a:rPr>
              <a:t>构建</a:t>
            </a:r>
            <a:r>
              <a:rPr lang="en-US" altLang="zh-CN" sz="4800" dirty="0">
                <a:latin typeface="Century Gothic" panose="020B0502020202020204" pitchFamily="34" charset="0"/>
              </a:rPr>
              <a:t> </a:t>
            </a:r>
            <a:endParaRPr lang="zh-CN" altLang="en-US" sz="4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BAFD03-332A-49C9-B745-AFC8FC79DDAC}"/>
              </a:ext>
            </a:extLst>
          </p:cNvPr>
          <p:cNvSpPr txBox="1"/>
          <p:nvPr/>
        </p:nvSpPr>
        <p:spPr>
          <a:xfrm>
            <a:off x="1063690" y="1996751"/>
            <a:ext cx="100677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构建运行完毕，</a:t>
            </a:r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Build Server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会输出构建结果，</a:t>
            </a:r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CI Master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会根据结果失败与否设置状态（失败：</a:t>
            </a:r>
            <a:r>
              <a:rPr lang="zh-CN" altLang="en-US" sz="4000" dirty="0">
                <a:solidFill>
                  <a:srgbClr val="FF0000"/>
                </a:solidFill>
                <a:latin typeface="Century Gothic" panose="020B0502020202020204" pitchFamily="34" charset="0"/>
              </a:rPr>
              <a:t>红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，成功：</a:t>
            </a:r>
            <a:r>
              <a:rPr lang="zh-CN" altLang="en-US" sz="4000" dirty="0">
                <a:solidFill>
                  <a:srgbClr val="00B050"/>
                </a:solidFill>
                <a:latin typeface="Century Gothic" panose="020B0502020202020204" pitchFamily="34" charset="0"/>
              </a:rPr>
              <a:t>绿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），最后通知开发人员、</a:t>
            </a:r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QA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以及</a:t>
            </a:r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Team Leader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167314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8B96AB-D3E7-41A8-B2E5-2F79DE871768}"/>
              </a:ext>
            </a:extLst>
          </p:cNvPr>
          <p:cNvSpPr/>
          <p:nvPr/>
        </p:nvSpPr>
        <p:spPr>
          <a:xfrm>
            <a:off x="0" y="544749"/>
            <a:ext cx="515566" cy="7295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C5BA9F-A089-4062-8D24-3E8DCBF0F552}"/>
              </a:ext>
            </a:extLst>
          </p:cNvPr>
          <p:cNvSpPr txBox="1"/>
          <p:nvPr/>
        </p:nvSpPr>
        <p:spPr>
          <a:xfrm>
            <a:off x="690465" y="494037"/>
            <a:ext cx="598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Century Gothic" panose="020B0502020202020204" pitchFamily="34" charset="0"/>
              </a:rPr>
              <a:t>CD</a:t>
            </a:r>
            <a:r>
              <a:rPr lang="zh-CN" altLang="en-US" sz="4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是什么？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BAFD03-332A-49C9-B745-AFC8FC79DDAC}"/>
              </a:ext>
            </a:extLst>
          </p:cNvPr>
          <p:cNvSpPr txBox="1"/>
          <p:nvPr/>
        </p:nvSpPr>
        <p:spPr>
          <a:xfrm>
            <a:off x="1063690" y="1996751"/>
            <a:ext cx="10067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entury Gothic" panose="020B0502020202020204" pitchFamily="34" charset="0"/>
              </a:rPr>
              <a:t>CD </a:t>
            </a:r>
            <a:r>
              <a:rPr lang="en-US" altLang="zh-CN" sz="4000" dirty="0">
                <a:solidFill>
                  <a:srgbClr val="5B2B84"/>
                </a:solidFill>
                <a:latin typeface="Century Gothic" panose="020B0502020202020204" pitchFamily="34" charset="0"/>
              </a:rPr>
              <a:t>(Continuous Delivery)</a:t>
            </a:r>
          </a:p>
          <a:p>
            <a:pPr marL="571500" indent="-571500"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4000" dirty="0">
                <a:solidFill>
                  <a:srgbClr val="5B2B84"/>
                </a:solidFill>
                <a:latin typeface="Century Gothic" panose="020B0502020202020204" pitchFamily="34" charset="0"/>
              </a:rPr>
              <a:t>持续交付</a:t>
            </a:r>
            <a:r>
              <a:rPr lang="zh-CN" altLang="en-US" sz="4000" dirty="0">
                <a:latin typeface="Century Gothic" panose="020B0502020202020204" pitchFamily="34" charset="0"/>
              </a:rPr>
              <a:t>在持续集成的基础上，将集成后的代码部署到更贴近真实运行环境的</a:t>
            </a:r>
            <a:r>
              <a:rPr lang="zh-CN" altLang="en-US" sz="4000" dirty="0">
                <a:solidFill>
                  <a:srgbClr val="5B2B84"/>
                </a:solidFill>
                <a:latin typeface="Century Gothic" panose="020B0502020202020204" pitchFamily="34" charset="0"/>
              </a:rPr>
              <a:t>类生产环境</a:t>
            </a:r>
            <a:r>
              <a:rPr lang="zh-CN" altLang="en-US" sz="4000" dirty="0">
                <a:latin typeface="Century Gothic" panose="020B0502020202020204" pitchFamily="34" charset="0"/>
              </a:rPr>
              <a:t>中。持续交付优先于整个产品生命周期的软件部署，建立在高水平自动化持续集成之上。</a:t>
            </a:r>
          </a:p>
        </p:txBody>
      </p:sp>
    </p:spTree>
    <p:extLst>
      <p:ext uri="{BB962C8B-B14F-4D97-AF65-F5344CB8AC3E}">
        <p14:creationId xmlns:p14="http://schemas.microsoft.com/office/powerpoint/2010/main" val="1664604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8B96AB-D3E7-41A8-B2E5-2F79DE871768}"/>
              </a:ext>
            </a:extLst>
          </p:cNvPr>
          <p:cNvSpPr/>
          <p:nvPr/>
        </p:nvSpPr>
        <p:spPr>
          <a:xfrm>
            <a:off x="0" y="544749"/>
            <a:ext cx="515566" cy="7295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C5BA9F-A089-4062-8D24-3E8DCBF0F552}"/>
              </a:ext>
            </a:extLst>
          </p:cNvPr>
          <p:cNvSpPr txBox="1"/>
          <p:nvPr/>
        </p:nvSpPr>
        <p:spPr>
          <a:xfrm>
            <a:off x="690465" y="494037"/>
            <a:ext cx="598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Century Gothic" panose="020B0502020202020204" pitchFamily="34" charset="0"/>
              </a:rPr>
              <a:t>为什么要构建 </a:t>
            </a:r>
            <a:r>
              <a:rPr lang="en-US" altLang="zh-CN" sz="4800" dirty="0">
                <a:latin typeface="Century Gothic" panose="020B0502020202020204" pitchFamily="34" charset="0"/>
              </a:rPr>
              <a:t>CD</a:t>
            </a:r>
            <a:r>
              <a:rPr lang="zh-CN" altLang="en-US" sz="4800" dirty="0">
                <a:latin typeface="Century Gothic" panose="020B0502020202020204" pitchFamily="34" charset="0"/>
                <a:ea typeface="Microsoft YaHei Light" panose="020B0502040204020203" pitchFamily="34" charset="-122"/>
              </a:rPr>
              <a:t>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BAFD03-332A-49C9-B745-AFC8FC79DDAC}"/>
              </a:ext>
            </a:extLst>
          </p:cNvPr>
          <p:cNvSpPr txBox="1"/>
          <p:nvPr/>
        </p:nvSpPr>
        <p:spPr>
          <a:xfrm>
            <a:off x="1063690" y="1996751"/>
            <a:ext cx="10067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zh-CN" altLang="en-US" sz="4000" dirty="0">
                <a:latin typeface="Century Gothic" panose="020B0502020202020204" pitchFamily="34" charset="0"/>
              </a:rPr>
              <a:t>快速发布</a:t>
            </a:r>
            <a:endParaRPr lang="en-US" altLang="zh-CN" sz="4000" dirty="0">
              <a:latin typeface="Century Gothic" panose="020B0502020202020204" pitchFamily="34" charset="0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zh-CN" altLang="en-US" sz="4000" dirty="0">
                <a:latin typeface="Century Gothic" panose="020B0502020202020204" pitchFamily="34" charset="0"/>
              </a:rPr>
              <a:t>应对业务需求，更快地实现软件价值</a:t>
            </a:r>
            <a:endParaRPr lang="en-US" altLang="zh-CN" sz="4000" dirty="0">
              <a:latin typeface="Century Gothic" panose="020B0502020202020204" pitchFamily="34" charset="0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zh-CN" altLang="en-US" sz="4000" dirty="0">
                <a:latin typeface="Century Gothic" panose="020B0502020202020204" pitchFamily="34" charset="0"/>
              </a:rPr>
              <a:t>迭代周期缩短，获得迅速反馈</a:t>
            </a:r>
            <a:endParaRPr lang="en-US" altLang="zh-CN" sz="4000" dirty="0">
              <a:latin typeface="Century Gothic" panose="020B0502020202020204" pitchFamily="34" charset="0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zh-CN" altLang="en-US" sz="4000" dirty="0">
                <a:latin typeface="Century Gothic" panose="020B0502020202020204" pitchFamily="34" charset="0"/>
              </a:rPr>
              <a:t>高质量的软件发布标准。</a:t>
            </a:r>
            <a:endParaRPr lang="en-US" altLang="zh-CN" sz="4000" dirty="0">
              <a:latin typeface="Century Gothic" panose="020B0502020202020204" pitchFamily="34" charset="0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zh-CN" altLang="en-US" sz="4000" dirty="0">
                <a:latin typeface="Century Gothic" panose="020B0502020202020204" pitchFamily="34" charset="0"/>
              </a:rPr>
              <a:t>整个交付过程进度可视化</a:t>
            </a:r>
            <a:endParaRPr lang="en-US" altLang="zh-CN" sz="4000" dirty="0">
              <a:latin typeface="Century Gothic" panose="020B0502020202020204" pitchFamily="34" charset="0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zh-CN" altLang="en-US" sz="4000" dirty="0">
                <a:latin typeface="Century Gothic" panose="020B0502020202020204" pitchFamily="34" charset="0"/>
              </a:rPr>
              <a:t>更先进的团队协作方式</a:t>
            </a:r>
          </a:p>
        </p:txBody>
      </p:sp>
    </p:spTree>
    <p:extLst>
      <p:ext uri="{BB962C8B-B14F-4D97-AF65-F5344CB8AC3E}">
        <p14:creationId xmlns:p14="http://schemas.microsoft.com/office/powerpoint/2010/main" val="3171933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8B96AB-D3E7-41A8-B2E5-2F79DE871768}"/>
              </a:ext>
            </a:extLst>
          </p:cNvPr>
          <p:cNvSpPr/>
          <p:nvPr/>
        </p:nvSpPr>
        <p:spPr>
          <a:xfrm>
            <a:off x="0" y="544749"/>
            <a:ext cx="515566" cy="7295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C5BA9F-A089-4062-8D24-3E8DCBF0F552}"/>
              </a:ext>
            </a:extLst>
          </p:cNvPr>
          <p:cNvSpPr txBox="1"/>
          <p:nvPr/>
        </p:nvSpPr>
        <p:spPr>
          <a:xfrm>
            <a:off x="690465" y="494037"/>
            <a:ext cx="598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Century Gothic" panose="020B0502020202020204" pitchFamily="34" charset="0"/>
              </a:rPr>
              <a:t>搭建 </a:t>
            </a:r>
            <a:r>
              <a:rPr lang="en-US" altLang="zh-CN" sz="4800" dirty="0">
                <a:latin typeface="Century Gothic" panose="020B0502020202020204" pitchFamily="34" charset="0"/>
              </a:rPr>
              <a:t>CI </a:t>
            </a:r>
            <a:r>
              <a:rPr lang="zh-CN" altLang="en-US" sz="4800" dirty="0">
                <a:latin typeface="Century Gothic" panose="020B0502020202020204" pitchFamily="34" charset="0"/>
              </a:rPr>
              <a:t>环境</a:t>
            </a:r>
            <a:endParaRPr lang="zh-CN" altLang="en-US" sz="4800" dirty="0">
              <a:latin typeface="Century Gothic" panose="020B050202020202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BAFD03-332A-49C9-B745-AFC8FC79DDAC}"/>
              </a:ext>
            </a:extLst>
          </p:cNvPr>
          <p:cNvSpPr txBox="1"/>
          <p:nvPr/>
        </p:nvSpPr>
        <p:spPr>
          <a:xfrm>
            <a:off x="1063690" y="1996751"/>
            <a:ext cx="100677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zh-CN" altLang="en-US" sz="4000" dirty="0">
                <a:latin typeface="Century Gothic" panose="020B0502020202020204" pitchFamily="34" charset="0"/>
              </a:rPr>
              <a:t>准备工作</a:t>
            </a:r>
            <a:endParaRPr lang="en-US" altLang="zh-CN" sz="4000" dirty="0">
              <a:latin typeface="Century Gothic" panose="020B0502020202020204" pitchFamily="34" charset="0"/>
            </a:endParaRP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zh-CN" altLang="en-US" sz="4000" dirty="0"/>
              <a:t>拥有 </a:t>
            </a:r>
            <a:r>
              <a:rPr lang="en-US" altLang="zh-CN" sz="4000" dirty="0"/>
              <a:t>    </a:t>
            </a:r>
            <a:r>
              <a:rPr lang="en-US" altLang="zh-CN" sz="4000" dirty="0">
                <a:solidFill>
                  <a:srgbClr val="5B2B84"/>
                </a:solidFill>
              </a:rPr>
              <a:t>Hub</a:t>
            </a:r>
            <a:r>
              <a:rPr lang="en-US" altLang="zh-CN" sz="4000" dirty="0"/>
              <a:t> </a:t>
            </a:r>
            <a:r>
              <a:rPr lang="zh-CN" altLang="en-US" sz="4000" dirty="0"/>
              <a:t>帐号</a:t>
            </a: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zh-CN" altLang="en-US" sz="4000" dirty="0"/>
              <a:t>该帐号下面有一个项目</a:t>
            </a: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zh-CN" altLang="en-US" sz="4000" dirty="0"/>
              <a:t>该项目里面有可运行的代码</a:t>
            </a:r>
          </a:p>
          <a:p>
            <a:pPr marL="571500" indent="-571500">
              <a:buSzPct val="80000"/>
              <a:buFont typeface="Wingdings" panose="05000000000000000000" pitchFamily="2" charset="2"/>
              <a:buChar char="n"/>
            </a:pPr>
            <a:r>
              <a:rPr lang="zh-CN" altLang="en-US" sz="4000" dirty="0"/>
              <a:t>该项目还包含构建或测试脚本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99EEC4-008F-4DA9-9A3B-7796AB511C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7" r="24505"/>
          <a:stretch/>
        </p:blipFill>
        <p:spPr>
          <a:xfrm>
            <a:off x="2723742" y="2625005"/>
            <a:ext cx="671209" cy="6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0771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8B96AB-D3E7-41A8-B2E5-2F79DE871768}"/>
              </a:ext>
            </a:extLst>
          </p:cNvPr>
          <p:cNvSpPr/>
          <p:nvPr/>
        </p:nvSpPr>
        <p:spPr>
          <a:xfrm>
            <a:off x="0" y="544749"/>
            <a:ext cx="515566" cy="7295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C5BA9F-A089-4062-8D24-3E8DCBF0F552}"/>
              </a:ext>
            </a:extLst>
          </p:cNvPr>
          <p:cNvSpPr txBox="1"/>
          <p:nvPr/>
        </p:nvSpPr>
        <p:spPr>
          <a:xfrm>
            <a:off x="690465" y="494037"/>
            <a:ext cx="598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Century Gothic" panose="020B0502020202020204" pitchFamily="34" charset="0"/>
              </a:rPr>
              <a:t>搭建 </a:t>
            </a:r>
            <a:r>
              <a:rPr lang="en-US" altLang="zh-CN" sz="4800" dirty="0">
                <a:latin typeface="Century Gothic" panose="020B0502020202020204" pitchFamily="34" charset="0"/>
              </a:rPr>
              <a:t>CI </a:t>
            </a:r>
            <a:r>
              <a:rPr lang="zh-CN" altLang="en-US" sz="4800" dirty="0">
                <a:latin typeface="Century Gothic" panose="020B0502020202020204" pitchFamily="34" charset="0"/>
              </a:rPr>
              <a:t>环境</a:t>
            </a:r>
            <a:endParaRPr lang="zh-CN" altLang="en-US" sz="4800" dirty="0">
              <a:latin typeface="Century Gothic" panose="020B050202020202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BAFD03-332A-49C9-B745-AFC8FC79DDAC}"/>
              </a:ext>
            </a:extLst>
          </p:cNvPr>
          <p:cNvSpPr txBox="1"/>
          <p:nvPr/>
        </p:nvSpPr>
        <p:spPr>
          <a:xfrm>
            <a:off x="1063690" y="1996751"/>
            <a:ext cx="10067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zh-CN" altLang="en-US" sz="4000" dirty="0">
                <a:latin typeface="Century Gothic" panose="020B0502020202020204" pitchFamily="34" charset="0"/>
              </a:rPr>
              <a:t>使用 </a:t>
            </a:r>
            <a:r>
              <a:rPr lang="en-US" altLang="zh-CN" sz="4000" dirty="0" err="1">
                <a:latin typeface="Century Gothic" panose="020B0502020202020204" pitchFamily="34" charset="0"/>
              </a:rPr>
              <a:t>Github</a:t>
            </a:r>
            <a:r>
              <a:rPr lang="en-US" altLang="zh-CN" sz="4000" dirty="0">
                <a:latin typeface="Century Gothic" panose="020B0502020202020204" pitchFamily="34" charset="0"/>
              </a:rPr>
              <a:t> </a:t>
            </a:r>
            <a:r>
              <a:rPr lang="zh-CN" altLang="en-US" sz="4000" dirty="0">
                <a:latin typeface="Century Gothic" panose="020B0502020202020204" pitchFamily="34" charset="0"/>
              </a:rPr>
              <a:t>账户登入 </a:t>
            </a:r>
            <a:r>
              <a:rPr lang="en-US" altLang="zh-CN" sz="4000" dirty="0">
                <a:latin typeface="Century Gothic" panose="020B0502020202020204" pitchFamily="34" charset="0"/>
              </a:rPr>
              <a:t>                 </a:t>
            </a:r>
            <a:r>
              <a:rPr lang="zh-CN" altLang="en-US" sz="4000" dirty="0">
                <a:latin typeface="Century Gothic" panose="020B0502020202020204" pitchFamily="34" charset="0"/>
              </a:rPr>
              <a:t>，</a:t>
            </a:r>
            <a:r>
              <a:rPr lang="en-US" altLang="zh-CN" sz="4000" dirty="0">
                <a:latin typeface="Century Gothic" panose="020B0502020202020204" pitchFamily="34" charset="0"/>
              </a:rPr>
              <a:t>Travis </a:t>
            </a:r>
            <a:r>
              <a:rPr lang="zh-CN" altLang="en-US" sz="4000" dirty="0">
                <a:latin typeface="Century Gothic" panose="020B0502020202020204" pitchFamily="34" charset="0"/>
              </a:rPr>
              <a:t>会列出 </a:t>
            </a:r>
            <a:r>
              <a:rPr lang="en-US" altLang="zh-CN" sz="4000" dirty="0" err="1">
                <a:latin typeface="Century Gothic" panose="020B0502020202020204" pitchFamily="34" charset="0"/>
              </a:rPr>
              <a:t>Github</a:t>
            </a:r>
            <a:r>
              <a:rPr lang="en-US" altLang="zh-CN" sz="4000" dirty="0">
                <a:latin typeface="Century Gothic" panose="020B0502020202020204" pitchFamily="34" charset="0"/>
              </a:rPr>
              <a:t> </a:t>
            </a:r>
            <a:r>
              <a:rPr lang="zh-CN" altLang="en-US" sz="4000" dirty="0">
                <a:latin typeface="Century Gothic" panose="020B0502020202020204" pitchFamily="34" charset="0"/>
              </a:rPr>
              <a:t>上面你的所有仓库，以及你所属于的组织。此时，选择你需要 </a:t>
            </a:r>
            <a:r>
              <a:rPr lang="en-US" altLang="zh-CN" sz="4000" dirty="0">
                <a:latin typeface="Century Gothic" panose="020B0502020202020204" pitchFamily="34" charset="0"/>
              </a:rPr>
              <a:t>Travis </a:t>
            </a:r>
            <a:r>
              <a:rPr lang="zh-CN" altLang="en-US" sz="4000" dirty="0">
                <a:latin typeface="Century Gothic" panose="020B0502020202020204" pitchFamily="34" charset="0"/>
              </a:rPr>
              <a:t>帮你构建的仓库，打开仓库旁边的开关。一旦激活了一个仓库，</a:t>
            </a:r>
            <a:r>
              <a:rPr lang="en-US" altLang="zh-CN" sz="4000" dirty="0">
                <a:latin typeface="Century Gothic" panose="020B0502020202020204" pitchFamily="34" charset="0"/>
              </a:rPr>
              <a:t>Travis </a:t>
            </a:r>
            <a:r>
              <a:rPr lang="zh-CN" altLang="en-US" sz="4000" dirty="0">
                <a:latin typeface="Century Gothic" panose="020B0502020202020204" pitchFamily="34" charset="0"/>
              </a:rPr>
              <a:t>会监听这个仓库的所有变化。</a:t>
            </a:r>
            <a:endParaRPr lang="zh-CN" altLang="en-US" sz="4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2CB8F5-6C1C-4D42-B74E-DD9E69AA7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12" y="1681296"/>
            <a:ext cx="2379754" cy="11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713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572</Words>
  <Application>Microsoft Office PowerPoint</Application>
  <PresentationFormat>宽屏</PresentationFormat>
  <Paragraphs>76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Microsoft YaHei Light</vt:lpstr>
      <vt:lpstr>Open Sans</vt:lpstr>
      <vt:lpstr>等线</vt:lpstr>
      <vt:lpstr>等线 Light</vt:lpstr>
      <vt:lpstr>Arial</vt:lpstr>
      <vt:lpstr>Century Gothic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 锦昊</dc:creator>
  <cp:lastModifiedBy>朱 锦昊</cp:lastModifiedBy>
  <cp:revision>14</cp:revision>
  <dcterms:created xsi:type="dcterms:W3CDTF">2018-05-22T08:15:32Z</dcterms:created>
  <dcterms:modified xsi:type="dcterms:W3CDTF">2018-05-22T11:03:06Z</dcterms:modified>
</cp:coreProperties>
</file>