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3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7" r:id="rId29"/>
    <p:sldId id="282" r:id="rId30"/>
    <p:sldId id="283" r:id="rId31"/>
    <p:sldId id="284" r:id="rId32"/>
    <p:sldId id="285" r:id="rId33"/>
    <p:sldId id="296" r:id="rId35"/>
    <p:sldId id="297" r:id="rId36"/>
    <p:sldId id="298" r:id="rId37"/>
    <p:sldId id="274" r:id="rId38"/>
    <p:sldId id="286" r:id="rId39"/>
    <p:sldId id="295" r:id="rId40"/>
    <p:sldId id="288" r:id="rId41"/>
    <p:sldId id="299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4"/>
    <p:restoredTop sz="94664"/>
  </p:normalViewPr>
  <p:slideViewPr>
    <p:cSldViewPr snapToGrid="0" snapToObjects="1">
      <p:cViewPr varScale="1">
        <p:scale>
          <a:sx n="91" d="100"/>
          <a:sy n="91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258B8-71F7-0746-A936-9047B56A770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67E63-FA86-7640-B82A-C222F6C60E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67E63-FA86-7640-B82A-C222F6C60E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67E63-FA86-7640-B82A-C222F6C60E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67E63-FA86-7640-B82A-C222F6C60E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67E63-FA86-7640-B82A-C222F6C60E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67E63-FA86-7640-B82A-C222F6C60E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67E63-FA86-7640-B82A-C222F6C60E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67E63-FA86-7640-B82A-C222F6C60E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67E63-FA86-7640-B82A-C222F6C60E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67E63-FA86-7640-B82A-C222F6C60E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分布式系统课程大作业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姚子航、冯二虎、丁丁、蔡一凡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查询订单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352550"/>
            <a:ext cx="61214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查询订单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352550"/>
            <a:ext cx="61214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修改汇率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352550"/>
            <a:ext cx="61214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架构亮点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42002" y="59647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负载均衡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352550"/>
            <a:ext cx="61214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17257" y="5964702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维持</a:t>
            </a:r>
            <a:r>
              <a:rPr kumimoji="1" lang="en-US" altLang="zh-CN" dirty="0"/>
              <a:t>Kafka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Produce</a:t>
            </a:r>
            <a:r>
              <a:rPr kumimoji="1" lang="zh-CN" altLang="en-US" dirty="0"/>
              <a:t>连接池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架构亮点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352550"/>
            <a:ext cx="61214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架构亮点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38862" y="5978770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利用</a:t>
            </a:r>
            <a:r>
              <a:rPr kumimoji="1" lang="en-US" altLang="zh-CN" dirty="0"/>
              <a:t>Partition</a:t>
            </a:r>
            <a:r>
              <a:rPr kumimoji="1" lang="zh-CN" altLang="en-US" dirty="0"/>
              <a:t>进行并发处理，使用</a:t>
            </a:r>
            <a:r>
              <a:rPr kumimoji="1" lang="en-US" altLang="zh-CN" dirty="0"/>
              <a:t>Map-Reduce</a:t>
            </a:r>
            <a:r>
              <a:rPr kumimoji="1" lang="zh-CN" altLang="en-US" dirty="0"/>
              <a:t>方法</a:t>
            </a: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352550"/>
            <a:ext cx="61214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架构亮点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03256" y="597877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分布式架构，高容错，高并发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352550"/>
            <a:ext cx="61214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——latency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32000" y="288609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原系统各部分延迟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建立</a:t>
                      </a:r>
                      <a:r>
                        <a:rPr lang="en-US" altLang="zh-CN" dirty="0"/>
                        <a:t>Session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Factory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Zookeeper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client</a:t>
                      </a:r>
                      <a:r>
                        <a:rPr lang="zh-CN" altLang="en-US" dirty="0"/>
                        <a:t>连接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索要分布式锁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latency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~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~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~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~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——latency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32000" y="288609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原系统各部分延迟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建立</a:t>
                      </a:r>
                      <a:r>
                        <a:rPr lang="en-US" altLang="zh-CN" dirty="0"/>
                        <a:t>Session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Factory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Zookeeper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client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连接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索要分布式锁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总计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latency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~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400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——latency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32000" y="288609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原系统各部分延迟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建立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Session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Factory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Zookeeper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client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连接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索要分布式锁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总计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latency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zh-CN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ms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400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032000" y="2886091"/>
            <a:ext cx="8128000" cy="1381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/>
              <a:t>单例化思想，省去初始时间</a:t>
            </a:r>
            <a:endParaRPr kumimoji="1" lang="zh-CN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系统架构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352550"/>
            <a:ext cx="61214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——latency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32000" y="288609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原系统各部分延迟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建立</a:t>
                      </a:r>
                      <a:r>
                        <a:rPr lang="en-US" altLang="zh-CN" dirty="0"/>
                        <a:t>Session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Factory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Zookeeper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client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连接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索要分布式锁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总计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latency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400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——latency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32000" y="288609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原系统各部分延迟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建立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Session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Factory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Zookeeper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client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连接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索要分布式锁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总计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latency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(</a:t>
                      </a:r>
                      <a:r>
                        <a:rPr lang="en-US" altLang="zh-CN" dirty="0" err="1">
                          <a:solidFill>
                            <a:srgbClr val="AFABAB"/>
                          </a:solidFill>
                        </a:rPr>
                        <a:t>ms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400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——latency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32000" y="288609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原系统各部分延迟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建立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Session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Factory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Zookeeper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client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连接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索要分布式锁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总计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latency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(</a:t>
                      </a:r>
                      <a:r>
                        <a:rPr lang="en-US" altLang="zh-CN" dirty="0" err="1">
                          <a:solidFill>
                            <a:srgbClr val="AFABAB"/>
                          </a:solidFill>
                        </a:rPr>
                        <a:t>ms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400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032000" y="2886091"/>
            <a:ext cx="8128000" cy="1381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/>
              <a:t>改用</a:t>
            </a:r>
            <a:r>
              <a:rPr kumimoji="1" lang="en-US" altLang="zh-CN" sz="3600" dirty="0" err="1"/>
              <a:t>mapPartition</a:t>
            </a:r>
            <a:r>
              <a:rPr kumimoji="1" lang="zh-CN" altLang="en-US" sz="3600" dirty="0"/>
              <a:t>接口</a:t>
            </a:r>
            <a:endParaRPr kumimoji="1" lang="zh-CN" altLang="en-US" sz="3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——latency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32000" y="288609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原系统各部分延迟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建立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Session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Factory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Zookeeper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client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连接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索要分布式锁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总计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latency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(</a:t>
                      </a:r>
                      <a:r>
                        <a:rPr lang="en-US" altLang="zh-CN" dirty="0" err="1">
                          <a:solidFill>
                            <a:srgbClr val="AFABAB"/>
                          </a:solidFill>
                        </a:rPr>
                        <a:t>ms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400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——latency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32000" y="288609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原系统各部分延迟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建立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Session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Factory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Zookeeper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client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连接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索要分布式锁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总计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latency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(</a:t>
                      </a:r>
                      <a:r>
                        <a:rPr lang="en-US" altLang="zh-CN" dirty="0" err="1">
                          <a:solidFill>
                            <a:srgbClr val="AFABAB"/>
                          </a:solidFill>
                        </a:rPr>
                        <a:t>ms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400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——latency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32000" y="288609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原系统各部分延迟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建立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Session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Factory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Zookeeper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client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连接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索要分布式锁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总计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latency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(</a:t>
                      </a:r>
                      <a:r>
                        <a:rPr lang="en-US" altLang="zh-CN" dirty="0" err="1">
                          <a:solidFill>
                            <a:srgbClr val="AFABAB"/>
                          </a:solidFill>
                        </a:rPr>
                        <a:t>ms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400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032000" y="2886091"/>
            <a:ext cx="8128000" cy="1381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/>
              <a:t>关闭</a:t>
            </a:r>
            <a:r>
              <a:rPr kumimoji="1" lang="en-US" altLang="zh-CN" sz="3600" dirty="0" err="1"/>
              <a:t>forcesync</a:t>
            </a:r>
            <a:r>
              <a:rPr kumimoji="1" lang="zh-CN" altLang="en-US" sz="3600" dirty="0"/>
              <a:t>属性</a:t>
            </a:r>
            <a:endParaRPr kumimoji="1" lang="zh-CN" altLang="en-US" sz="3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——latency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32000" y="288609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原系统各部分延迟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建立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Session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Factory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Zookeeper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client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连接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索要分布式锁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总计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latency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(</a:t>
                      </a:r>
                      <a:r>
                        <a:rPr lang="en-US" altLang="zh-CN" dirty="0" err="1">
                          <a:solidFill>
                            <a:srgbClr val="AFABAB"/>
                          </a:solidFill>
                        </a:rPr>
                        <a:t>ms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400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——latency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32000" y="288609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原系统各部分延迟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建立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Session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Factory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Zookeeper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client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连接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索要分布式锁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总计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latency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(</a:t>
                      </a:r>
                      <a:r>
                        <a:rPr lang="en-US" altLang="zh-CN" dirty="0" err="1">
                          <a:solidFill>
                            <a:srgbClr val="AFABAB"/>
                          </a:solidFill>
                        </a:rPr>
                        <a:t>ms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400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椭圆形标注 3"/>
          <p:cNvSpPr/>
          <p:nvPr/>
        </p:nvSpPr>
        <p:spPr>
          <a:xfrm>
            <a:off x="8060788" y="1471181"/>
            <a:ext cx="2644726" cy="1308295"/>
          </a:xfrm>
          <a:prstGeom prst="wedgeEllipseCallo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25022" y="194066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bg1"/>
                </a:solidFill>
              </a:rPr>
              <a:t>是否会产生问题？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——latency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32000" y="288609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原系统各部分延迟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建立</a:t>
                      </a:r>
                      <a:r>
                        <a:rPr lang="en-US" altLang="zh-CN" dirty="0"/>
                        <a:t>Session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Factory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Zookeeper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client</a:t>
                      </a:r>
                      <a:r>
                        <a:rPr lang="zh-CN" altLang="en-US" dirty="0"/>
                        <a:t>连接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索要分布式锁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latency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~10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——latency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32000" y="288609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原系统各部分延迟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建立</a:t>
                      </a:r>
                      <a:r>
                        <a:rPr lang="en-US" altLang="zh-CN" dirty="0"/>
                        <a:t>Session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Factory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Zookeeper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client</a:t>
                      </a:r>
                      <a:r>
                        <a:rPr lang="zh-CN" altLang="en-US" dirty="0"/>
                        <a:t>连接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索要分布式锁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latency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~10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发起订单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352550"/>
            <a:ext cx="61214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——throughput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700" y="1389868"/>
            <a:ext cx="11150600" cy="4584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42002" y="62741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前期优化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——Lock</a:t>
            </a:r>
            <a:endParaRPr kumimoji="1"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117215" y="2211705"/>
            <a:ext cx="5956935" cy="2434590"/>
            <a:chOff x="2530" y="2982"/>
            <a:chExt cx="9381" cy="3834"/>
          </a:xfrm>
        </p:grpSpPr>
        <p:sp>
          <p:nvSpPr>
            <p:cNvPr id="4" name="圆角矩形 3"/>
            <p:cNvSpPr/>
            <p:nvPr/>
          </p:nvSpPr>
          <p:spPr>
            <a:xfrm>
              <a:off x="6334" y="2982"/>
              <a:ext cx="3837" cy="8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root</a:t>
              </a:r>
              <a:endParaRPr lang="en-US" altLang="zh-CN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530" y="5528"/>
              <a:ext cx="1741" cy="7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node1</a:t>
              </a:r>
              <a:endParaRPr lang="en-US" altLang="zh-CN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083" y="5528"/>
              <a:ext cx="1741" cy="7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node2</a:t>
              </a:r>
              <a:endParaRPr lang="en-US" altLang="zh-CN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646" y="5528"/>
              <a:ext cx="1741" cy="7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node3</a:t>
              </a:r>
              <a:endParaRPr lang="en-US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171" y="5528"/>
              <a:ext cx="1741" cy="7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node4</a:t>
              </a:r>
              <a:endParaRPr lang="en-US" altLang="zh-CN"/>
            </a:p>
          </p:txBody>
        </p:sp>
        <p:sp>
          <p:nvSpPr>
            <p:cNvPr id="11" name="右弧形箭头 10"/>
            <p:cNvSpPr/>
            <p:nvPr/>
          </p:nvSpPr>
          <p:spPr>
            <a:xfrm rot="5400000">
              <a:off x="4229" y="5963"/>
              <a:ext cx="515" cy="1193"/>
            </a:xfrm>
            <a:prstGeom prst="curved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右弧形箭头 12"/>
            <p:cNvSpPr/>
            <p:nvPr/>
          </p:nvSpPr>
          <p:spPr>
            <a:xfrm rot="5400000">
              <a:off x="6792" y="5963"/>
              <a:ext cx="515" cy="1193"/>
            </a:xfrm>
            <a:prstGeom prst="curved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右弧形箭头 13"/>
            <p:cNvSpPr/>
            <p:nvPr/>
          </p:nvSpPr>
          <p:spPr>
            <a:xfrm rot="5400000">
              <a:off x="9566" y="5963"/>
              <a:ext cx="515" cy="1193"/>
            </a:xfrm>
            <a:prstGeom prst="curved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右弧形箭头 14"/>
            <p:cNvSpPr/>
            <p:nvPr/>
          </p:nvSpPr>
          <p:spPr>
            <a:xfrm>
              <a:off x="10171" y="3852"/>
              <a:ext cx="726" cy="1676"/>
            </a:xfrm>
            <a:prstGeom prst="curvedLeftArrow">
              <a:avLst>
                <a:gd name="adj1" fmla="val 25000"/>
                <a:gd name="adj2" fmla="val 43043"/>
                <a:gd name="adj3" fmla="val 25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——Lock</a:t>
            </a:r>
            <a:endParaRPr kumimoji="1"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97205" y="2232025"/>
            <a:ext cx="7671435" cy="2414905"/>
            <a:chOff x="-1596" y="3014"/>
            <a:chExt cx="12081" cy="3803"/>
          </a:xfrm>
        </p:grpSpPr>
        <p:sp>
          <p:nvSpPr>
            <p:cNvPr id="4" name="圆角矩形 3"/>
            <p:cNvSpPr/>
            <p:nvPr/>
          </p:nvSpPr>
          <p:spPr>
            <a:xfrm>
              <a:off x="6648" y="3014"/>
              <a:ext cx="3837" cy="8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root</a:t>
              </a:r>
              <a:endParaRPr lang="en-US" altLang="zh-CN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-1596" y="5528"/>
              <a:ext cx="1741" cy="7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node1</a:t>
              </a:r>
              <a:endParaRPr lang="en-US" altLang="zh-CN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57" y="5528"/>
              <a:ext cx="1741" cy="7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node2</a:t>
              </a:r>
              <a:endParaRPr lang="en-US" altLang="zh-CN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520" y="5528"/>
              <a:ext cx="1741" cy="7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node3</a:t>
              </a:r>
              <a:endParaRPr lang="en-US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045" y="5528"/>
              <a:ext cx="1741" cy="7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node4</a:t>
              </a:r>
              <a:endParaRPr lang="en-US" altLang="zh-CN"/>
            </a:p>
          </p:txBody>
        </p:sp>
        <p:sp>
          <p:nvSpPr>
            <p:cNvPr id="11" name="右弧形箭头 10"/>
            <p:cNvSpPr/>
            <p:nvPr/>
          </p:nvSpPr>
          <p:spPr>
            <a:xfrm rot="5400000">
              <a:off x="103" y="5963"/>
              <a:ext cx="515" cy="1193"/>
            </a:xfrm>
            <a:prstGeom prst="curved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右弧形箭头 12"/>
            <p:cNvSpPr/>
            <p:nvPr/>
          </p:nvSpPr>
          <p:spPr>
            <a:xfrm rot="5400000">
              <a:off x="2666" y="5963"/>
              <a:ext cx="515" cy="1193"/>
            </a:xfrm>
            <a:prstGeom prst="curved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右弧形箭头 13"/>
            <p:cNvSpPr/>
            <p:nvPr/>
          </p:nvSpPr>
          <p:spPr>
            <a:xfrm rot="5400000">
              <a:off x="5440" y="5963"/>
              <a:ext cx="515" cy="1193"/>
            </a:xfrm>
            <a:prstGeom prst="curved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6950075" y="3510280"/>
            <a:ext cx="0" cy="1412875"/>
          </a:xfrm>
          <a:prstGeom prst="line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52700" y="5332730"/>
            <a:ext cx="162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Write node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7492365" y="3751580"/>
            <a:ext cx="3779520" cy="6451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656195" y="3828415"/>
            <a:ext cx="1105535" cy="4914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node1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9635490" y="3828415"/>
            <a:ext cx="1105535" cy="4914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node1</a:t>
            </a:r>
            <a:endParaRPr lang="en-US" altLang="zh-CN"/>
          </a:p>
        </p:txBody>
      </p:sp>
      <p:sp>
        <p:nvSpPr>
          <p:cNvPr id="18" name="右弧形箭头 17"/>
          <p:cNvSpPr/>
          <p:nvPr/>
        </p:nvSpPr>
        <p:spPr>
          <a:xfrm rot="5400000">
            <a:off x="6694170" y="4215130"/>
            <a:ext cx="511810" cy="1375410"/>
          </a:xfrm>
          <a:prstGeom prst="curved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68055" y="5332730"/>
            <a:ext cx="162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Read node</a:t>
            </a:r>
            <a:endParaRPr lang="en-US" altLang="zh-CN"/>
          </a:p>
        </p:txBody>
      </p:sp>
      <p:cxnSp>
        <p:nvCxnSpPr>
          <p:cNvPr id="20" name="直接箭头连接符 19"/>
          <p:cNvCxnSpPr>
            <a:endCxn id="10" idx="0"/>
          </p:cNvCxnSpPr>
          <p:nvPr/>
        </p:nvCxnSpPr>
        <p:spPr>
          <a:xfrm flipH="1">
            <a:off x="5902325" y="2875915"/>
            <a:ext cx="628015" cy="9525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325360" y="2875915"/>
            <a:ext cx="842645" cy="87566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——Lock</a:t>
            </a:r>
            <a:endParaRPr kumimoji="1"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97205" y="2232025"/>
            <a:ext cx="7671435" cy="2414905"/>
            <a:chOff x="-1596" y="3014"/>
            <a:chExt cx="12081" cy="3803"/>
          </a:xfrm>
        </p:grpSpPr>
        <p:sp>
          <p:nvSpPr>
            <p:cNvPr id="4" name="圆角矩形 3"/>
            <p:cNvSpPr/>
            <p:nvPr/>
          </p:nvSpPr>
          <p:spPr>
            <a:xfrm>
              <a:off x="6648" y="3014"/>
              <a:ext cx="3837" cy="8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root</a:t>
              </a:r>
              <a:endParaRPr lang="en-US" altLang="zh-CN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-1596" y="5528"/>
              <a:ext cx="1741" cy="7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node1</a:t>
              </a:r>
              <a:endParaRPr lang="en-US" altLang="zh-CN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57" y="5528"/>
              <a:ext cx="1741" cy="7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node2</a:t>
              </a:r>
              <a:endParaRPr lang="en-US" altLang="zh-CN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520" y="5528"/>
              <a:ext cx="1741" cy="7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node3</a:t>
              </a:r>
              <a:endParaRPr lang="en-US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045" y="5528"/>
              <a:ext cx="1741" cy="7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node4</a:t>
              </a:r>
              <a:endParaRPr lang="en-US" altLang="zh-CN"/>
            </a:p>
          </p:txBody>
        </p:sp>
        <p:sp>
          <p:nvSpPr>
            <p:cNvPr id="11" name="右弧形箭头 10"/>
            <p:cNvSpPr/>
            <p:nvPr/>
          </p:nvSpPr>
          <p:spPr>
            <a:xfrm rot="5400000">
              <a:off x="103" y="5963"/>
              <a:ext cx="515" cy="1193"/>
            </a:xfrm>
            <a:prstGeom prst="curved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右弧形箭头 12"/>
            <p:cNvSpPr/>
            <p:nvPr/>
          </p:nvSpPr>
          <p:spPr>
            <a:xfrm rot="5400000">
              <a:off x="2666" y="5963"/>
              <a:ext cx="515" cy="1193"/>
            </a:xfrm>
            <a:prstGeom prst="curved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右弧形箭头 13"/>
            <p:cNvSpPr/>
            <p:nvPr/>
          </p:nvSpPr>
          <p:spPr>
            <a:xfrm rot="5400000">
              <a:off x="5440" y="5963"/>
              <a:ext cx="515" cy="1193"/>
            </a:xfrm>
            <a:prstGeom prst="curved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6950075" y="3510280"/>
            <a:ext cx="0" cy="1412875"/>
          </a:xfrm>
          <a:prstGeom prst="line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52700" y="5332730"/>
            <a:ext cx="162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Write node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7492365" y="3751580"/>
            <a:ext cx="3779520" cy="6451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656195" y="3828415"/>
            <a:ext cx="1105535" cy="4914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node1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9635490" y="3828415"/>
            <a:ext cx="1105535" cy="4914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node1</a:t>
            </a:r>
            <a:endParaRPr lang="en-US" altLang="zh-CN"/>
          </a:p>
        </p:txBody>
      </p:sp>
      <p:sp>
        <p:nvSpPr>
          <p:cNvPr id="18" name="右弧形箭头 17"/>
          <p:cNvSpPr/>
          <p:nvPr/>
        </p:nvSpPr>
        <p:spPr>
          <a:xfrm rot="5400000">
            <a:off x="6694170" y="4215130"/>
            <a:ext cx="511810" cy="1375410"/>
          </a:xfrm>
          <a:prstGeom prst="curved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68055" y="5332730"/>
            <a:ext cx="162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Read node</a:t>
            </a:r>
            <a:endParaRPr lang="en-US" altLang="zh-CN"/>
          </a:p>
        </p:txBody>
      </p:sp>
      <p:cxnSp>
        <p:nvCxnSpPr>
          <p:cNvPr id="20" name="直接箭头连接符 19"/>
          <p:cNvCxnSpPr>
            <a:endCxn id="10" idx="0"/>
          </p:cNvCxnSpPr>
          <p:nvPr/>
        </p:nvCxnSpPr>
        <p:spPr>
          <a:xfrm flipH="1">
            <a:off x="5902325" y="2875915"/>
            <a:ext cx="628015" cy="9525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325360" y="2875915"/>
            <a:ext cx="842645" cy="87566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130" y="3442970"/>
            <a:ext cx="307975" cy="30861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8310" y="3442970"/>
            <a:ext cx="307975" cy="30861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3425" y="3442970"/>
            <a:ext cx="307975" cy="30861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2365" y="3442970"/>
            <a:ext cx="307975" cy="30861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——throughput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542002" y="62741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前期优化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1592214"/>
            <a:ext cx="11188700" cy="4445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——throughput</a:t>
            </a:r>
            <a:endParaRPr kumimoji="1"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494790" y="2282190"/>
            <a:ext cx="2292350" cy="3551555"/>
            <a:chOff x="2354" y="3594"/>
            <a:chExt cx="3610" cy="5593"/>
          </a:xfrm>
        </p:grpSpPr>
        <p:sp>
          <p:nvSpPr>
            <p:cNvPr id="5" name="圆角矩形 4"/>
            <p:cNvSpPr/>
            <p:nvPr/>
          </p:nvSpPr>
          <p:spPr>
            <a:xfrm>
              <a:off x="2354" y="3594"/>
              <a:ext cx="3611" cy="477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475" y="8607"/>
              <a:ext cx="13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RDD</a:t>
              </a:r>
              <a:endParaRPr lang="en-US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804" y="4255"/>
              <a:ext cx="2692" cy="6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804" y="5633"/>
              <a:ext cx="2692" cy="6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804" y="6873"/>
              <a:ext cx="2692" cy="6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096" y="4312"/>
              <a:ext cx="21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partition</a:t>
              </a:r>
              <a:endParaRPr lang="en-US" altLang="zh-CN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086" y="5633"/>
              <a:ext cx="21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partition</a:t>
              </a:r>
              <a:endParaRPr lang="en-US" altLang="zh-CN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086" y="6929"/>
              <a:ext cx="21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partition</a:t>
              </a:r>
              <a:endParaRPr lang="en-US" altLang="zh-CN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00850" y="2282190"/>
            <a:ext cx="2292350" cy="3551555"/>
            <a:chOff x="2354" y="3594"/>
            <a:chExt cx="3610" cy="5593"/>
          </a:xfrm>
        </p:grpSpPr>
        <p:sp>
          <p:nvSpPr>
            <p:cNvPr id="21" name="圆角矩形 20"/>
            <p:cNvSpPr/>
            <p:nvPr/>
          </p:nvSpPr>
          <p:spPr>
            <a:xfrm>
              <a:off x="2354" y="3594"/>
              <a:ext cx="3611" cy="477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475" y="8607"/>
              <a:ext cx="13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RDD</a:t>
              </a:r>
              <a:endParaRPr lang="en-US" altLang="zh-CN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2804" y="4255"/>
              <a:ext cx="2692" cy="6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2804" y="5633"/>
              <a:ext cx="2692" cy="6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2804" y="6873"/>
              <a:ext cx="2692" cy="6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096" y="4312"/>
              <a:ext cx="21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partition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086" y="5633"/>
              <a:ext cx="21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partition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86" y="6929"/>
              <a:ext cx="21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partition</a:t>
              </a:r>
              <a:endParaRPr lang="en-US" altLang="zh-CN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187190" y="3576955"/>
            <a:ext cx="2381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Key randomization</a:t>
            </a:r>
            <a:endParaRPr lang="en-US" altLang="zh-CN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——throughput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77370" y="6260123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增加</a:t>
            </a:r>
            <a:r>
              <a:rPr kumimoji="1" lang="en-US" altLang="zh-CN" dirty="0"/>
              <a:t>partition</a:t>
            </a:r>
            <a:r>
              <a:rPr kumimoji="1" lang="zh-CN" altLang="en-US" dirty="0"/>
              <a:t>提高并发度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1442037"/>
            <a:ext cx="11188700" cy="4508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——throughput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97280" y="1690688"/>
            <a:ext cx="3815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使用</a:t>
            </a:r>
            <a:r>
              <a:rPr kumimoji="1" lang="en-US" altLang="zh-CN" dirty="0"/>
              <a:t>Map-Reduce</a:t>
            </a:r>
            <a:r>
              <a:rPr kumimoji="1" lang="zh-CN" altLang="en-US" dirty="0"/>
              <a:t>方法进行计算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使用</a:t>
            </a:r>
            <a:r>
              <a:rPr kumimoji="1" lang="en-US" altLang="zh-CN" dirty="0"/>
              <a:t>direct</a:t>
            </a:r>
            <a:r>
              <a:rPr kumimoji="1" lang="zh-CN" altLang="en-US" dirty="0"/>
              <a:t>的消费方式</a:t>
            </a:r>
            <a:endParaRPr kumimoji="1"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batch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7040" y="2760345"/>
            <a:ext cx="3677920" cy="1336675"/>
          </a:xfrm>
        </p:spPr>
        <p:txBody>
          <a:bodyPr/>
          <a:lstStyle/>
          <a:p>
            <a:r>
              <a:rPr kumimoji="1" lang="en-US" altLang="zh-CN" dirty="0"/>
              <a:t>Thank you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发起订单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352550"/>
            <a:ext cx="61214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发起订单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352550"/>
            <a:ext cx="61214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发起订单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352550"/>
            <a:ext cx="61214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发起订单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352550"/>
            <a:ext cx="61214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发起订单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352550"/>
            <a:ext cx="61214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查询订单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352550"/>
            <a:ext cx="6121400" cy="4152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2311</Words>
  <Application>WPS 演示</Application>
  <PresentationFormat>宽屏</PresentationFormat>
  <Paragraphs>533</Paragraphs>
  <Slides>38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</vt:lpstr>
      <vt:lpstr>宋体</vt:lpstr>
      <vt:lpstr>Wingdings</vt:lpstr>
      <vt:lpstr>等线 Light</vt:lpstr>
      <vt:lpstr>方正等线</vt:lpstr>
      <vt:lpstr>等线</vt:lpstr>
      <vt:lpstr>方正兰亭超细黑简体</vt:lpstr>
      <vt:lpstr>微软雅黑</vt:lpstr>
      <vt:lpstr>Arial Unicode MS</vt:lpstr>
      <vt:lpstr>Office 主题​​</vt:lpstr>
      <vt:lpstr>1_Office 主题​​</vt:lpstr>
      <vt:lpstr>分布式系统课程大作业</vt:lpstr>
      <vt:lpstr>系统架构</vt:lpstr>
      <vt:lpstr>流程——发起订单</vt:lpstr>
      <vt:lpstr>流程——发起订单</vt:lpstr>
      <vt:lpstr>流程——发起订单</vt:lpstr>
      <vt:lpstr>流程——发起订单</vt:lpstr>
      <vt:lpstr>流程——发起订单</vt:lpstr>
      <vt:lpstr>流程——发起订单</vt:lpstr>
      <vt:lpstr>流程——查询订单</vt:lpstr>
      <vt:lpstr>流程——查询订单</vt:lpstr>
      <vt:lpstr>流程——查询订单</vt:lpstr>
      <vt:lpstr>流程——修改汇率</vt:lpstr>
      <vt:lpstr>架构亮点</vt:lpstr>
      <vt:lpstr>架构亮点</vt:lpstr>
      <vt:lpstr>架构亮点</vt:lpstr>
      <vt:lpstr>架构亮点</vt:lpstr>
      <vt:lpstr>性能优化——latency</vt:lpstr>
      <vt:lpstr>性能优化——latency</vt:lpstr>
      <vt:lpstr>性能优化——latency</vt:lpstr>
      <vt:lpstr>性能优化——latency</vt:lpstr>
      <vt:lpstr>性能优化——latency</vt:lpstr>
      <vt:lpstr>性能优化——latency</vt:lpstr>
      <vt:lpstr>性能优化——latency</vt:lpstr>
      <vt:lpstr>性能优化——latency</vt:lpstr>
      <vt:lpstr>性能优化——latency</vt:lpstr>
      <vt:lpstr>性能优化——latency</vt:lpstr>
      <vt:lpstr>性能优化——latency</vt:lpstr>
      <vt:lpstr>性能优化——latency</vt:lpstr>
      <vt:lpstr>性能优化——latency</vt:lpstr>
      <vt:lpstr>性能优化——throughput</vt:lpstr>
      <vt:lpstr>性能优化——Lock</vt:lpstr>
      <vt:lpstr>性能优化——Lock</vt:lpstr>
      <vt:lpstr>性能优化——Lock</vt:lpstr>
      <vt:lpstr>性能优化——throughput</vt:lpstr>
      <vt:lpstr>性能优化——throughput</vt:lpstr>
      <vt:lpstr>性能优化——throughput</vt:lpstr>
      <vt:lpstr>性能优化——throughput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分布式系统课程大作业</dc:title>
  <dc:creator>丁 丁</dc:creator>
  <cp:lastModifiedBy>豆卢寄瑶</cp:lastModifiedBy>
  <cp:revision>10</cp:revision>
  <dcterms:created xsi:type="dcterms:W3CDTF">2019-07-14T02:45:00Z</dcterms:created>
  <dcterms:modified xsi:type="dcterms:W3CDTF">2019-07-14T13:52:55Z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