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5" r:id="rId33"/>
    <p:sldId id="296" r:id="rId35"/>
    <p:sldId id="297" r:id="rId36"/>
    <p:sldId id="298" r:id="rId37"/>
    <p:sldId id="274" r:id="rId38"/>
    <p:sldId id="286" r:id="rId39"/>
    <p:sldId id="295" r:id="rId40"/>
    <p:sldId id="288" r:id="rId41"/>
    <p:sldId id="29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4"/>
    <p:restoredTop sz="94664"/>
  </p:normalViewPr>
  <p:slideViewPr>
    <p:cSldViewPr snapToGrid="0" snapToObjects="1">
      <p:cViewPr varScale="1">
        <p:scale>
          <a:sx n="91" d="100"/>
          <a:sy n="91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258B8-71F7-0746-A936-9047B56A77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67E63-FA86-7640-B82A-C222F6C60E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E4E9-EFEB-4749-818F-093FF136676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2B06-AE39-F84B-9C88-C3A2DF1EF7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分布式系统课程大作业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姚子航、冯二虎、丁丁、蔡一凡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查询订单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查询订单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修改汇率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2002" y="5964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负载均衡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17257" y="5964702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维持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连接池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38862" y="597877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利用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进行并发处理，使用</a:t>
            </a:r>
            <a:r>
              <a:rPr kumimoji="1" lang="en-US" altLang="zh-CN" dirty="0"/>
              <a:t>Map-Reduce</a:t>
            </a:r>
            <a:r>
              <a:rPr kumimoji="1" lang="zh-CN" altLang="en-US" dirty="0"/>
              <a:t>方法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架构亮点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03256" y="59787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分布式架构，高容错，高并发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Zookeeper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client</a:t>
                      </a:r>
                      <a:r>
                        <a:rPr lang="zh-CN" altLang="en-US" dirty="0"/>
                        <a:t>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索要分布式锁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原系统各部分延迟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32000" y="2886091"/>
            <a:ext cx="8128000" cy="138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单例化思想，省去初始时间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系统架构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32000" y="2886091"/>
            <a:ext cx="8128000" cy="138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改用</a:t>
            </a:r>
            <a:r>
              <a:rPr kumimoji="1" lang="en-US" altLang="zh-CN" sz="3600" dirty="0" err="1"/>
              <a:t>mapPartition</a:t>
            </a:r>
            <a:r>
              <a:rPr kumimoji="1" lang="zh-CN" altLang="en-US" sz="3600" dirty="0"/>
              <a:t>接口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32000" y="2886091"/>
            <a:ext cx="8128000" cy="138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关闭</a:t>
            </a:r>
            <a:r>
              <a:rPr kumimoji="1" lang="en-US" altLang="zh-CN" sz="3600" dirty="0" err="1"/>
              <a:t>forcesync</a:t>
            </a:r>
            <a:r>
              <a:rPr kumimoji="1" lang="zh-CN" altLang="en-US" sz="3600" dirty="0"/>
              <a:t>属性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建立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Session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Factory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Zookeeper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client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连接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索要分布式锁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总计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latency</a:t>
                      </a:r>
                      <a:r>
                        <a:rPr lang="zh-CN" altLang="en-US" dirty="0">
                          <a:solidFill>
                            <a:srgbClr val="AFABAB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rgbClr val="AFABAB"/>
                          </a:solidFill>
                        </a:rPr>
                        <a:t>ms</a:t>
                      </a:r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AFABAB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AFABA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8060788" y="1471181"/>
            <a:ext cx="2644726" cy="1308295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5022" y="19406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是否会产生问题？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Zookeeper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client</a:t>
                      </a:r>
                      <a:r>
                        <a:rPr lang="zh-CN" altLang="en-US" dirty="0"/>
                        <a:t>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索要分布式锁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——latency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886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原系统各部分延迟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Session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Zookeeper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client</a:t>
                      </a:r>
                      <a:r>
                        <a:rPr lang="zh-CN" altLang="en-US" dirty="0"/>
                        <a:t>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索要分布式锁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~10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1389868"/>
            <a:ext cx="11150600" cy="4584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2002" y="6274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前期优化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——Lock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117215" y="2211705"/>
            <a:ext cx="5956935" cy="2434590"/>
            <a:chOff x="2530" y="2982"/>
            <a:chExt cx="9381" cy="3834"/>
          </a:xfrm>
        </p:grpSpPr>
        <p:sp>
          <p:nvSpPr>
            <p:cNvPr id="4" name="圆角矩形 3"/>
            <p:cNvSpPr/>
            <p:nvPr/>
          </p:nvSpPr>
          <p:spPr>
            <a:xfrm>
              <a:off x="6334" y="2982"/>
              <a:ext cx="3837" cy="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root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530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83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646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node3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71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node4</a:t>
              </a:r>
              <a:endParaRPr lang="en-US" altLang="zh-CN"/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4229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 rot="5400000">
              <a:off x="6792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5400000">
              <a:off x="9566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右弧形箭头 14"/>
            <p:cNvSpPr/>
            <p:nvPr/>
          </p:nvSpPr>
          <p:spPr>
            <a:xfrm>
              <a:off x="10171" y="3852"/>
              <a:ext cx="726" cy="1676"/>
            </a:xfrm>
            <a:prstGeom prst="curvedLeftArrow">
              <a:avLst>
                <a:gd name="adj1" fmla="val 25000"/>
                <a:gd name="adj2" fmla="val 43043"/>
                <a:gd name="adj3" fmla="val 25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——Lock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97205" y="2232025"/>
            <a:ext cx="7671435" cy="2414905"/>
            <a:chOff x="-1596" y="3014"/>
            <a:chExt cx="12081" cy="3803"/>
          </a:xfrm>
        </p:grpSpPr>
        <p:sp>
          <p:nvSpPr>
            <p:cNvPr id="4" name="圆角矩形 3"/>
            <p:cNvSpPr/>
            <p:nvPr/>
          </p:nvSpPr>
          <p:spPr>
            <a:xfrm>
              <a:off x="6648" y="3014"/>
              <a:ext cx="3837" cy="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root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-1596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7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20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node3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045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node4</a:t>
              </a:r>
              <a:endParaRPr lang="en-US" altLang="zh-CN"/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103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 rot="5400000">
              <a:off x="2666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5400000">
              <a:off x="5440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950075" y="3510280"/>
            <a:ext cx="0" cy="1412875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52700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 node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492365" y="3751580"/>
            <a:ext cx="3779520" cy="645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56195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9635490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8" name="右弧形箭头 17"/>
          <p:cNvSpPr/>
          <p:nvPr/>
        </p:nvSpPr>
        <p:spPr>
          <a:xfrm rot="5400000">
            <a:off x="6694170" y="4215130"/>
            <a:ext cx="511810" cy="1375410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68055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node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10" idx="0"/>
          </p:cNvCxnSpPr>
          <p:nvPr/>
        </p:nvCxnSpPr>
        <p:spPr>
          <a:xfrm flipH="1">
            <a:off x="5902325" y="2875915"/>
            <a:ext cx="628015" cy="9525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325360" y="2875915"/>
            <a:ext cx="842645" cy="87566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——Lock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97205" y="2232025"/>
            <a:ext cx="7671435" cy="2414905"/>
            <a:chOff x="-1596" y="3014"/>
            <a:chExt cx="12081" cy="3803"/>
          </a:xfrm>
        </p:grpSpPr>
        <p:sp>
          <p:nvSpPr>
            <p:cNvPr id="4" name="圆角矩形 3"/>
            <p:cNvSpPr/>
            <p:nvPr/>
          </p:nvSpPr>
          <p:spPr>
            <a:xfrm>
              <a:off x="6648" y="3014"/>
              <a:ext cx="3837" cy="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root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-1596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7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20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node3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045" y="5528"/>
              <a:ext cx="1741" cy="7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node4</a:t>
              </a:r>
              <a:endParaRPr lang="en-US" altLang="zh-CN"/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103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 rot="5400000">
              <a:off x="2666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5400000">
              <a:off x="5440" y="5963"/>
              <a:ext cx="515" cy="1193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950075" y="3510280"/>
            <a:ext cx="0" cy="1412875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52700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 node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492365" y="3751580"/>
            <a:ext cx="3779520" cy="645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56195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9635490" y="3828415"/>
            <a:ext cx="1105535" cy="491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8" name="右弧形箭头 17"/>
          <p:cNvSpPr/>
          <p:nvPr/>
        </p:nvSpPr>
        <p:spPr>
          <a:xfrm rot="5400000">
            <a:off x="6694170" y="4215130"/>
            <a:ext cx="511810" cy="1375410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68055" y="533273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node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10" idx="0"/>
          </p:cNvCxnSpPr>
          <p:nvPr/>
        </p:nvCxnSpPr>
        <p:spPr>
          <a:xfrm flipH="1">
            <a:off x="5902325" y="2875915"/>
            <a:ext cx="628015" cy="9525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325360" y="2875915"/>
            <a:ext cx="842645" cy="87566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3442970"/>
            <a:ext cx="307975" cy="3086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3442970"/>
            <a:ext cx="307975" cy="3086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3442970"/>
            <a:ext cx="307975" cy="3086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3442970"/>
            <a:ext cx="307975" cy="3086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42002" y="6274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前期优化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592214"/>
            <a:ext cx="111887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494790" y="2282190"/>
            <a:ext cx="2292350" cy="3551555"/>
            <a:chOff x="2354" y="3594"/>
            <a:chExt cx="3610" cy="5593"/>
          </a:xfrm>
        </p:grpSpPr>
        <p:sp>
          <p:nvSpPr>
            <p:cNvPr id="5" name="圆角矩形 4"/>
            <p:cNvSpPr/>
            <p:nvPr/>
          </p:nvSpPr>
          <p:spPr>
            <a:xfrm>
              <a:off x="2354" y="3594"/>
              <a:ext cx="3611" cy="47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75" y="8607"/>
              <a:ext cx="13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RDD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04" y="4255"/>
              <a:ext cx="2692" cy="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804" y="5633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804" y="6873"/>
              <a:ext cx="2692" cy="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96" y="4312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86" y="5633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86" y="6929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00850" y="2282190"/>
            <a:ext cx="2292350" cy="3551555"/>
            <a:chOff x="2354" y="3594"/>
            <a:chExt cx="3610" cy="5593"/>
          </a:xfrm>
        </p:grpSpPr>
        <p:sp>
          <p:nvSpPr>
            <p:cNvPr id="21" name="圆角矩形 20"/>
            <p:cNvSpPr/>
            <p:nvPr/>
          </p:nvSpPr>
          <p:spPr>
            <a:xfrm>
              <a:off x="2354" y="3594"/>
              <a:ext cx="3611" cy="47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75" y="8607"/>
              <a:ext cx="13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RDD</a:t>
              </a:r>
              <a:endParaRPr lang="en-US" altLang="zh-CN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804" y="4255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804" y="5633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804" y="6873"/>
              <a:ext cx="2692" cy="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96" y="4312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86" y="5633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6" y="6929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partition</a:t>
              </a:r>
              <a:endParaRPr lang="en-US" altLang="zh-CN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87190" y="3576955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Key randomization</a:t>
            </a:r>
            <a:endParaRPr lang="en-US" altLang="zh-CN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77370" y="626012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增加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提高并发度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442037"/>
            <a:ext cx="1118870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</a:t>
            </a:r>
            <a:r>
              <a:rPr kumimoji="1" lang="en-US" altLang="zh-CN" dirty="0"/>
              <a:t>——throughput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1690688"/>
            <a:ext cx="36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Map-Reduce</a:t>
            </a:r>
            <a:r>
              <a:rPr kumimoji="1" lang="zh-CN" altLang="en-US" dirty="0"/>
              <a:t>方法进行计算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的消费方式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7040" y="2760345"/>
            <a:ext cx="3677920" cy="1336675"/>
          </a:xfrm>
        </p:spPr>
        <p:txBody>
          <a:bodyPr/>
          <a:lstStyle/>
          <a:p>
            <a:r>
              <a:rPr kumimoji="1" lang="en-US" altLang="zh-CN" dirty="0"/>
              <a:t>Thank you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发起订单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查询订单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352550"/>
            <a:ext cx="6121400" cy="415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WPS 演示</Application>
  <PresentationFormat>宽屏</PresentationFormat>
  <Paragraphs>532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等线 Light</vt:lpstr>
      <vt:lpstr>方正兰亭超细黑简体</vt:lpstr>
      <vt:lpstr>等线</vt:lpstr>
      <vt:lpstr>微软雅黑</vt:lpstr>
      <vt:lpstr>Arial Unicode MS</vt:lpstr>
      <vt:lpstr>Calibri</vt:lpstr>
      <vt:lpstr>方正等线</vt:lpstr>
      <vt:lpstr>Office 主题​​</vt:lpstr>
      <vt:lpstr>1_Office 主题​​</vt:lpstr>
      <vt:lpstr>分布式系统课程大作业</vt:lpstr>
      <vt:lpstr>系统架构</vt:lpstr>
      <vt:lpstr>流程——发起订单</vt:lpstr>
      <vt:lpstr>流程——发起订单</vt:lpstr>
      <vt:lpstr>流程——发起订单</vt:lpstr>
      <vt:lpstr>流程——发起订单</vt:lpstr>
      <vt:lpstr>流程——发起订单</vt:lpstr>
      <vt:lpstr>流程——发起订单</vt:lpstr>
      <vt:lpstr>流程——查询订单</vt:lpstr>
      <vt:lpstr>流程——查询订单</vt:lpstr>
      <vt:lpstr>流程——查询订单</vt:lpstr>
      <vt:lpstr>流程——修改汇率</vt:lpstr>
      <vt:lpstr>架构亮点</vt:lpstr>
      <vt:lpstr>架构亮点</vt:lpstr>
      <vt:lpstr>架构亮点</vt:lpstr>
      <vt:lpstr>架构亮点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性能优化——latency</vt:lpstr>
      <vt:lpstr>性能优化——throughput</vt:lpstr>
      <vt:lpstr>性能优化——throughput</vt:lpstr>
      <vt:lpstr>性能优化——Lock</vt:lpstr>
      <vt:lpstr>性能优化——Lock</vt:lpstr>
      <vt:lpstr>性能优化——throughput</vt:lpstr>
      <vt:lpstr>性能优化——throughput</vt:lpstr>
      <vt:lpstr>性能优化——throughput</vt:lpstr>
      <vt:lpstr>性能优化——throughput</vt:lpstr>
      <vt:lpstr>性能优化——throughput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分布式系统课程大作业</dc:title>
  <dc:creator>丁 丁</dc:creator>
  <cp:lastModifiedBy>豆卢寄瑶</cp:lastModifiedBy>
  <cp:revision>9</cp:revision>
  <dcterms:created xsi:type="dcterms:W3CDTF">2019-07-14T02:45:00Z</dcterms:created>
  <dcterms:modified xsi:type="dcterms:W3CDTF">2019-07-14T06:17:24Z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