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60" r:id="rId5"/>
    <p:sldId id="293" r:id="rId6"/>
    <p:sldId id="294" r:id="rId7"/>
    <p:sldId id="282" r:id="rId8"/>
    <p:sldId id="267" r:id="rId9"/>
    <p:sldId id="268" r:id="rId10"/>
    <p:sldId id="287" r:id="rId11"/>
    <p:sldId id="288" r:id="rId12"/>
    <p:sldId id="289" r:id="rId13"/>
    <p:sldId id="290" r:id="rId14"/>
    <p:sldId id="269" r:id="rId15"/>
    <p:sldId id="283" r:id="rId16"/>
    <p:sldId id="292" r:id="rId17"/>
    <p:sldId id="271" r:id="rId18"/>
    <p:sldId id="272" r:id="rId19"/>
    <p:sldId id="273" r:id="rId20"/>
    <p:sldId id="274" r:id="rId21"/>
    <p:sldId id="284" r:id="rId22"/>
    <p:sldId id="277" r:id="rId23"/>
    <p:sldId id="296" r:id="rId24"/>
    <p:sldId id="297" r:id="rId25"/>
    <p:sldId id="295" r:id="rId26"/>
    <p:sldId id="285" r:id="rId2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856"/>
    <a:srgbClr val="54667A"/>
    <a:srgbClr val="460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70" autoAdjust="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D7168-E431-49DF-AFF7-8C785944B1E1}"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5626D-1A37-41A2-AA2F-32294FA39324}" type="slidenum">
              <a:rPr lang="zh-CN" altLang="en-US" smtClean="0"/>
              <a:t>‹#›</a:t>
            </a:fld>
            <a:endParaRPr lang="zh-CN" altLang="en-US"/>
          </a:p>
        </p:txBody>
      </p:sp>
    </p:spTree>
    <p:extLst>
      <p:ext uri="{BB962C8B-B14F-4D97-AF65-F5344CB8AC3E}">
        <p14:creationId xmlns:p14="http://schemas.microsoft.com/office/powerpoint/2010/main" val="613540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1663463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2C8A9D4-8AA4-4503-8049-977665CF3173}"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3898221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2C8A9D4-8AA4-4503-8049-977665CF3173}"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1580657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2C8A9D4-8AA4-4503-8049-977665CF3173}"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2270317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endParaRPr lang="en-US" altLang="zh-CN"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D941008-DE5B-45BA-9ED7-3882289F7163}"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2234497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2042415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1EEBF1F-B418-4E39-8388-36124C07DB39}"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2658440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1EEBF1F-B418-4E39-8388-36124C07DB39}"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415948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C247E33-5BBE-4AEA-9ED1-9575BBA1AE5A}"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3905886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E75127A-8A19-4CE4-B526-64AA63931943}"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792684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92249F3-931E-48CB-8BC5-4F94AFAF6D0B}"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250827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659771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129989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98A1D44-0993-417F-B041-C15AA166C598}"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1065842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98A1D44-0993-417F-B041-C15AA166C598}"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958919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98A1D44-0993-417F-B041-C15AA166C598}"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1845679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98A1D44-0993-417F-B041-C15AA166C598}"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1024525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5BFCE53-0450-4D30-AB86-326E25A606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417412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5BFCE53-0450-4D30-AB86-326E25A606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2676446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5BFCE53-0450-4D30-AB86-326E25A606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20943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8CE8D9B9-E545-481E-89B4-E9A49A639278}"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276411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20XX</a:t>
            </a:r>
            <a:endParaRPr 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AE1D939-3E60-4063-B05E-56844F97CE60}" type="slidenum">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3258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2C8A9D4-8AA4-4503-8049-977665CF3173}"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3663744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 </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2C8A9D4-8AA4-4503-8049-977665CF3173}" type="slidenum">
              <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295182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2567335248"/>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2568509778"/>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2576308160"/>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矩形 4"/>
          <p:cNvSpPr/>
          <p:nvPr userDrawn="1"/>
        </p:nvSpPr>
        <p:spPr>
          <a:xfrm>
            <a:off x="0" y="0"/>
            <a:ext cx="9144000" cy="5143500"/>
          </a:xfrm>
          <a:prstGeom prst="rect">
            <a:avLst/>
          </a:prstGeom>
          <a:solidFill>
            <a:srgbClr val="3C48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7800" y="711200"/>
            <a:ext cx="88011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6" name="图片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141717">
            <a:off x="7815129" y="8258"/>
            <a:ext cx="1198973" cy="1075681"/>
          </a:xfrm>
          <a:prstGeom prst="rect">
            <a:avLst/>
          </a:prstGeom>
        </p:spPr>
      </p:pic>
      <p:sp>
        <p:nvSpPr>
          <p:cNvPr id="2" name="标题 1"/>
          <p:cNvSpPr>
            <a:spLocks noGrp="1"/>
          </p:cNvSpPr>
          <p:nvPr>
            <p:ph type="title"/>
          </p:nvPr>
        </p:nvSpPr>
        <p:spPr>
          <a:xfrm>
            <a:off x="193230" y="27107"/>
            <a:ext cx="7886700" cy="684094"/>
          </a:xfrm>
        </p:spPr>
        <p:txBody>
          <a:bodyPr/>
          <a:lstStyle>
            <a:lvl1pPr>
              <a:defRPr b="1">
                <a:solidFill>
                  <a:schemeClr val="bg1">
                    <a:lumMod val="9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a:t>
            </a:r>
          </a:p>
        </p:txBody>
      </p:sp>
    </p:spTree>
    <p:extLst>
      <p:ext uri="{BB962C8B-B14F-4D97-AF65-F5344CB8AC3E}">
        <p14:creationId xmlns:p14="http://schemas.microsoft.com/office/powerpoint/2010/main" val="3482454226"/>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1059243247"/>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340233810"/>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1" name="矩形 10"/>
          <p:cNvSpPr/>
          <p:nvPr userDrawn="1"/>
        </p:nvSpPr>
        <p:spPr>
          <a:xfrm>
            <a:off x="7251171" y="4760168"/>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p>
          <a:p>
            <a:pPr defTabSz="914400"/>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en-US" altLang="zh-CN" sz="100" dirty="0">
                <a:solidFill>
                  <a:prstClr val="white"/>
                </a:solidFill>
                <a:ea typeface="宋体"/>
              </a:rPr>
              <a:t> </a:t>
            </a:r>
            <a:endParaRPr lang="zh-CN" altLang="en-US" sz="100" dirty="0">
              <a:solidFill>
                <a:prstClr val="white"/>
              </a:solidFill>
              <a:ea typeface="宋体"/>
            </a:endParaRPr>
          </a:p>
        </p:txBody>
      </p:sp>
    </p:spTree>
    <p:extLst>
      <p:ext uri="{BB962C8B-B14F-4D97-AF65-F5344CB8AC3E}">
        <p14:creationId xmlns:p14="http://schemas.microsoft.com/office/powerpoint/2010/main" val="3618442339"/>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4249642942"/>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1438428756"/>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3950850261"/>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1006393744"/>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fld id="{82992BBB-2733-41AF-B704-E53EBB09EF30}" type="datetimeFigureOut">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l" defTabSz="685800" rtl="0" eaLnBrk="1" fontAlgn="auto" latinLnBrk="0" hangingPunct="1">
                <a:lnSpc>
                  <a:spcPct val="100000"/>
                </a:lnSpc>
                <a:spcBef>
                  <a:spcPts val="0"/>
                </a:spcBef>
                <a:spcAft>
                  <a:spcPts val="0"/>
                </a:spcAft>
                <a:buClrTx/>
                <a:buSzTx/>
                <a:buFontTx/>
                <a:buNone/>
                <a:tabLst/>
                <a:defRPr/>
              </a:pPr>
              <a:t>2019/5/15</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fld id="{CFDA6134-58D1-4C39-96C2-A9375714A391}" type="slidenum">
              <a:rPr kumimoji="0" lang="zh-CN" altLang="en-US" sz="9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3277630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file:///D:\QQ\QQfile\951115439\Image\Group\__I%255UP%7d@UTIN%605%252PEQTFI.jp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5846" y="1836800"/>
            <a:ext cx="9144000" cy="2249714"/>
          </a:xfrm>
          <a:prstGeom prst="rect">
            <a:avLst/>
          </a:prstGeom>
          <a:solidFill>
            <a:srgbClr val="3C4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1033482">
            <a:off x="120401" y="976884"/>
            <a:ext cx="4064557" cy="3646592"/>
          </a:xfrm>
          <a:prstGeom prst="rect">
            <a:avLst/>
          </a:prstGeom>
        </p:spPr>
      </p:pic>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22810" y="145685"/>
            <a:ext cx="2156090" cy="1285199"/>
          </a:xfrm>
          <a:prstGeom prst="rect">
            <a:avLst/>
          </a:prstGeom>
        </p:spPr>
      </p:pic>
      <p:sp>
        <p:nvSpPr>
          <p:cNvPr id="8" name="文本框 7"/>
          <p:cNvSpPr txBox="1"/>
          <p:nvPr/>
        </p:nvSpPr>
        <p:spPr>
          <a:xfrm>
            <a:off x="4214441" y="1836800"/>
            <a:ext cx="4543231"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基于</a:t>
            </a:r>
            <a:r>
              <a:rPr lang="en-US" altLang="zh-CN" sz="2800" dirty="0">
                <a:solidFill>
                  <a:schemeClr val="bg1"/>
                </a:solidFill>
                <a:latin typeface="微软雅黑" panose="020B0503020204020204" pitchFamily="34" charset="-122"/>
                <a:ea typeface="微软雅黑" panose="020B0503020204020204" pitchFamily="34" charset="-122"/>
              </a:rPr>
              <a:t>OCR</a:t>
            </a:r>
            <a:r>
              <a:rPr lang="zh-CN" altLang="en-US" sz="2800" dirty="0">
                <a:solidFill>
                  <a:schemeClr val="bg1"/>
                </a:solidFill>
                <a:latin typeface="微软雅黑" panose="020B0503020204020204" pitchFamily="34" charset="-122"/>
                <a:ea typeface="微软雅黑" panose="020B0503020204020204" pitchFamily="34" charset="-122"/>
              </a:rPr>
              <a:t>自动核分应用答辩</a:t>
            </a:r>
          </a:p>
        </p:txBody>
      </p:sp>
      <p:sp>
        <p:nvSpPr>
          <p:cNvPr id="15" name="文本框 14"/>
          <p:cNvSpPr txBox="1"/>
          <p:nvPr/>
        </p:nvSpPr>
        <p:spPr>
          <a:xfrm>
            <a:off x="4882814" y="2360020"/>
            <a:ext cx="3401893" cy="1631216"/>
          </a:xfrm>
          <a:prstGeom prst="rect">
            <a:avLst/>
          </a:prstGeom>
          <a:noFill/>
        </p:spPr>
        <p:txBody>
          <a:bodyPr wrap="none" rtlCol="0">
            <a:spAutoFit/>
          </a:bodyPr>
          <a:lstStyle/>
          <a:p>
            <a:r>
              <a:rPr lang="zh-CN" altLang="en-US" sz="2000" dirty="0">
                <a:solidFill>
                  <a:schemeClr val="bg1"/>
                </a:solidFill>
              </a:rPr>
              <a:t>项目参与人</a:t>
            </a:r>
            <a:r>
              <a:rPr lang="en-US" altLang="zh-CN" sz="2000" dirty="0">
                <a:solidFill>
                  <a:schemeClr val="bg1"/>
                </a:solidFill>
              </a:rPr>
              <a:t>: B16041612</a:t>
            </a:r>
            <a:r>
              <a:rPr lang="zh-CN" altLang="en-US" sz="2000" dirty="0">
                <a:solidFill>
                  <a:schemeClr val="bg1"/>
                </a:solidFill>
              </a:rPr>
              <a:t>冯峰</a:t>
            </a:r>
            <a:endParaRPr lang="en-US" altLang="zh-CN" sz="2000" dirty="0">
              <a:solidFill>
                <a:schemeClr val="bg1"/>
              </a:solidFill>
            </a:endParaRPr>
          </a:p>
          <a:p>
            <a:r>
              <a:rPr lang="en-US" altLang="zh-CN" sz="2000" dirty="0">
                <a:solidFill>
                  <a:schemeClr val="bg1"/>
                </a:solidFill>
              </a:rPr>
              <a:t>B16041614</a:t>
            </a:r>
            <a:r>
              <a:rPr lang="zh-CN" altLang="en-US" sz="2000" dirty="0">
                <a:solidFill>
                  <a:schemeClr val="bg1"/>
                </a:solidFill>
              </a:rPr>
              <a:t>闫浪迪  </a:t>
            </a:r>
            <a:endParaRPr lang="en-US" altLang="zh-CN" sz="2000" dirty="0">
              <a:solidFill>
                <a:schemeClr val="bg1"/>
              </a:solidFill>
            </a:endParaRPr>
          </a:p>
          <a:p>
            <a:r>
              <a:rPr lang="en-US" altLang="zh-CN" sz="2000" dirty="0">
                <a:solidFill>
                  <a:schemeClr val="bg1"/>
                </a:solidFill>
              </a:rPr>
              <a:t>B16041126</a:t>
            </a:r>
            <a:r>
              <a:rPr lang="zh-CN" altLang="en-US" sz="2000" dirty="0">
                <a:solidFill>
                  <a:schemeClr val="bg1"/>
                </a:solidFill>
              </a:rPr>
              <a:t>符旭宇 </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指导老师：李华康</a:t>
            </a:r>
          </a:p>
        </p:txBody>
      </p:sp>
    </p:spTree>
    <p:extLst>
      <p:ext uri="{BB962C8B-B14F-4D97-AF65-F5344CB8AC3E}">
        <p14:creationId xmlns:p14="http://schemas.microsoft.com/office/powerpoint/2010/main" val="2968376374"/>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1000"/>
                                        <p:tgtEl>
                                          <p:spTgt spid="7"/>
                                        </p:tgtEl>
                                      </p:cBhvr>
                                    </p:animEffect>
                                  </p:childTnLst>
                                </p:cTn>
                              </p:par>
                            </p:childTnLst>
                          </p:cTn>
                        </p:par>
                        <p:par>
                          <p:cTn id="14" fill="hold">
                            <p:stCondLst>
                              <p:cond delay="2000"/>
                            </p:stCondLst>
                            <p:childTnLst>
                              <p:par>
                                <p:cTn id="15" presetID="10" presetClass="entr" presetSubtype="0" fill="hold" grpId="0" nodeType="afterEffect">
                                  <p:stCondLst>
                                    <p:cond delay="0"/>
                                  </p:stCondLst>
                                  <p:iterate type="lt">
                                    <p:tmPct val="12000"/>
                                  </p:iterate>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3220"/>
                            </p:stCondLst>
                            <p:childTnLst>
                              <p:par>
                                <p:cTn id="19" presetID="42"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anim calcmode="lin" valueType="num">
                                      <p:cBhvr>
                                        <p:cTn id="22" dur="500" fill="hold"/>
                                        <p:tgtEl>
                                          <p:spTgt spid="15"/>
                                        </p:tgtEl>
                                        <p:attrNameLst>
                                          <p:attrName>ppt_x</p:attrName>
                                        </p:attrNameLst>
                                      </p:cBhvr>
                                      <p:tavLst>
                                        <p:tav tm="0">
                                          <p:val>
                                            <p:strVal val="#ppt_x"/>
                                          </p:val>
                                        </p:tav>
                                        <p:tav tm="100000">
                                          <p:val>
                                            <p:strVal val="#ppt_x"/>
                                          </p:val>
                                        </p:tav>
                                      </p:tavLst>
                                    </p:anim>
                                    <p:anim calcmode="lin" valueType="num">
                                      <p:cBhvr>
                                        <p:cTn id="23" dur="50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3720"/>
                            </p:stCondLst>
                            <p:childTnLst>
                              <p:par>
                                <p:cTn id="25" presetID="47"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11"/>
          <p:cNvSpPr txBox="1">
            <a:spLocks noChangeArrowheads="1"/>
          </p:cNvSpPr>
          <p:nvPr/>
        </p:nvSpPr>
        <p:spPr bwMode="auto">
          <a:xfrm>
            <a:off x="855056" y="2684360"/>
            <a:ext cx="2287588" cy="866913"/>
          </a:xfrm>
          <a:prstGeom prst="rect">
            <a:avLst/>
          </a:prstGeom>
          <a:noFill/>
          <a:ln>
            <a:noFill/>
          </a:ln>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rPr>
              <a:t>通过获取图像中的最大轮廓算法，截取出目标成绩框</a:t>
            </a:r>
          </a:p>
        </p:txBody>
      </p:sp>
      <p:cxnSp>
        <p:nvCxnSpPr>
          <p:cNvPr id="57" name="直接箭头连接符 56"/>
          <p:cNvCxnSpPr/>
          <p:nvPr/>
        </p:nvCxnSpPr>
        <p:spPr>
          <a:xfrm>
            <a:off x="1998056" y="2302170"/>
            <a:ext cx="0" cy="416719"/>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875820" y="1472305"/>
            <a:ext cx="1247775" cy="914400"/>
            <a:chOff x="3204890" y="2322910"/>
            <a:chExt cx="1247775" cy="914400"/>
          </a:xfrm>
        </p:grpSpPr>
        <p:sp>
          <p:nvSpPr>
            <p:cNvPr id="98" name="Freeform 18"/>
            <p:cNvSpPr>
              <a:spLocks/>
            </p:cNvSpPr>
            <p:nvPr/>
          </p:nvSpPr>
          <p:spPr bwMode="auto">
            <a:xfrm>
              <a:off x="3204890" y="2322910"/>
              <a:ext cx="1247775" cy="914400"/>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accent1"/>
            </a:solidFill>
            <a:ln w="3175" cap="flat" cmpd="sng" algn="ctr">
              <a:noFill/>
              <a:prstDash val="solid"/>
            </a:ln>
            <a:effectLst>
              <a:outerShdw blurRad="50800" dist="25400" dir="2700000" algn="tl" rotWithShape="0">
                <a:prstClr val="black">
                  <a:alpha val="15000"/>
                </a:prstClr>
              </a:outerShdw>
            </a:effectLst>
          </p:spPr>
          <p:txBody>
            <a:bodyPr lIns="28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Arial"/>
                  <a:ea typeface="幼圆"/>
                  <a:cs typeface="+mn-cs"/>
                </a:rPr>
                <a:t>02</a:t>
              </a:r>
              <a:endParaRPr kumimoji="0" lang="zh-CN" altLang="en-US" sz="2800" b="0" i="0" u="none" strike="noStrike" kern="0" cap="none" spc="0" normalizeH="0" baseline="0" noProof="0" dirty="0">
                <a:ln>
                  <a:noFill/>
                </a:ln>
                <a:solidFill>
                  <a:srgbClr val="FFFFFF"/>
                </a:solidFill>
                <a:effectLst/>
                <a:uLnTx/>
                <a:uFillTx/>
                <a:latin typeface="Arial"/>
                <a:ea typeface="幼圆"/>
                <a:cs typeface="+mn-cs"/>
              </a:endParaRPr>
            </a:p>
          </p:txBody>
        </p:sp>
        <p:sp>
          <p:nvSpPr>
            <p:cNvPr id="47" name="椭圆 46"/>
            <p:cNvSpPr/>
            <p:nvPr/>
          </p:nvSpPr>
          <p:spPr>
            <a:xfrm>
              <a:off x="3274739" y="3092053"/>
              <a:ext cx="107950" cy="809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grpSp>
      <p:sp>
        <p:nvSpPr>
          <p:cNvPr id="7" name="标题 6"/>
          <p:cNvSpPr>
            <a:spLocks noGrp="1"/>
          </p:cNvSpPr>
          <p:nvPr>
            <p:ph type="title"/>
          </p:nvPr>
        </p:nvSpPr>
        <p:spPr/>
        <p:txBody>
          <a:bodyPr/>
          <a:lstStyle/>
          <a:p>
            <a:r>
              <a:rPr lang="zh-CN" altLang="en-US" dirty="0"/>
              <a:t>截取成绩框</a:t>
            </a:r>
          </a:p>
        </p:txBody>
      </p:sp>
      <p:pic>
        <p:nvPicPr>
          <p:cNvPr id="5" name="图片 4"/>
          <p:cNvPicPr>
            <a:picLocks noChangeAspect="1"/>
          </p:cNvPicPr>
          <p:nvPr/>
        </p:nvPicPr>
        <p:blipFill>
          <a:blip r:embed="rId3"/>
          <a:stretch>
            <a:fillRect/>
          </a:stretch>
        </p:blipFill>
        <p:spPr>
          <a:xfrm>
            <a:off x="3657601" y="829261"/>
            <a:ext cx="4109240" cy="1982104"/>
          </a:xfrm>
          <a:prstGeom prst="rect">
            <a:avLst/>
          </a:prstGeom>
        </p:spPr>
      </p:pic>
      <p:pic>
        <p:nvPicPr>
          <p:cNvPr id="8" name="图片 7"/>
          <p:cNvPicPr>
            <a:picLocks noChangeAspect="1"/>
          </p:cNvPicPr>
          <p:nvPr/>
        </p:nvPicPr>
        <p:blipFill>
          <a:blip r:embed="rId4"/>
          <a:stretch>
            <a:fillRect/>
          </a:stretch>
        </p:blipFill>
        <p:spPr>
          <a:xfrm>
            <a:off x="3912782" y="2808430"/>
            <a:ext cx="3657600" cy="2028999"/>
          </a:xfrm>
          <a:prstGeom prst="rect">
            <a:avLst/>
          </a:prstGeom>
        </p:spPr>
      </p:pic>
      <p:cxnSp>
        <p:nvCxnSpPr>
          <p:cNvPr id="25" name="直接箭头连接符 24"/>
          <p:cNvCxnSpPr/>
          <p:nvPr/>
        </p:nvCxnSpPr>
        <p:spPr>
          <a:xfrm flipV="1">
            <a:off x="7570382" y="1472305"/>
            <a:ext cx="196459" cy="348008"/>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766841" y="1274110"/>
            <a:ext cx="877163" cy="300082"/>
          </a:xfrm>
          <a:prstGeom prst="rect">
            <a:avLst/>
          </a:prstGeom>
          <a:noFill/>
        </p:spPr>
        <p:txBody>
          <a:bodyPr wrap="none" rtlCol="0">
            <a:spAutoFit/>
          </a:bodyPr>
          <a:lstStyle/>
          <a:p>
            <a:r>
              <a:rPr lang="zh-CN" altLang="en-US" b="1" dirty="0">
                <a:solidFill>
                  <a:schemeClr val="accent1"/>
                </a:solidFill>
              </a:rPr>
              <a:t>原始图像</a:t>
            </a:r>
          </a:p>
        </p:txBody>
      </p:sp>
      <p:cxnSp>
        <p:nvCxnSpPr>
          <p:cNvPr id="31" name="直接箭头连接符 30"/>
          <p:cNvCxnSpPr/>
          <p:nvPr/>
        </p:nvCxnSpPr>
        <p:spPr>
          <a:xfrm flipV="1">
            <a:off x="7570382" y="3942603"/>
            <a:ext cx="196459" cy="348008"/>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668611" y="3695488"/>
            <a:ext cx="1223412" cy="300082"/>
          </a:xfrm>
          <a:prstGeom prst="rect">
            <a:avLst/>
          </a:prstGeom>
          <a:noFill/>
        </p:spPr>
        <p:txBody>
          <a:bodyPr wrap="none" rtlCol="0">
            <a:spAutoFit/>
          </a:bodyPr>
          <a:lstStyle/>
          <a:p>
            <a:r>
              <a:rPr lang="zh-CN" altLang="en-US" b="1" dirty="0">
                <a:solidFill>
                  <a:schemeClr val="accent1"/>
                </a:solidFill>
              </a:rPr>
              <a:t>截取后的图像</a:t>
            </a:r>
          </a:p>
        </p:txBody>
      </p:sp>
    </p:spTree>
    <p:extLst>
      <p:ext uri="{BB962C8B-B14F-4D97-AF65-F5344CB8AC3E}">
        <p14:creationId xmlns:p14="http://schemas.microsoft.com/office/powerpoint/2010/main" val="4092771599"/>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up)">
                                      <p:cBhvr>
                                        <p:cTn id="13" dur="500"/>
                                        <p:tgtEl>
                                          <p:spTgt spid="57"/>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arn(inVertical)">
                                      <p:cBhvr>
                                        <p:cTn id="17" dur="500"/>
                                        <p:tgtEl>
                                          <p:spTgt spid="50"/>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11"/>
          <p:cNvSpPr txBox="1">
            <a:spLocks noChangeArrowheads="1"/>
          </p:cNvSpPr>
          <p:nvPr/>
        </p:nvSpPr>
        <p:spPr bwMode="auto">
          <a:xfrm>
            <a:off x="471879" y="1039815"/>
            <a:ext cx="4163916" cy="1916454"/>
          </a:xfrm>
          <a:prstGeom prst="rect">
            <a:avLst/>
          </a:prstGeom>
          <a:noFill/>
          <a:ln>
            <a:noFill/>
          </a:ln>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ctr" defTabSz="914400" eaLnBrk="1" hangingPunct="1">
              <a:lnSpc>
                <a:spcPct val="120000"/>
              </a:lnSpc>
              <a:defRPr/>
            </a:pPr>
            <a:r>
              <a:rPr kumimoji="0" lang="zh-CN" altLang="en-US" sz="1400" b="1"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rPr>
              <a:t>自适应阈值二值化</a:t>
            </a:r>
            <a:endParaRPr kumimoji="0" lang="en-US" altLang="zh-CN" sz="1400" b="1"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endParaRPr>
          </a:p>
          <a:p>
            <a:pPr lvl="0" algn="just" defTabSz="914400" eaLnBrk="1" hangingPunct="1">
              <a:lnSpc>
                <a:spcPct val="120000"/>
              </a:lnSpc>
              <a:defRPr/>
            </a:pPr>
            <a:r>
              <a:rPr kumimoji="0" lang="zh-CN" altLang="en-US" sz="1400" b="1" i="0" u="none" strike="noStrike" kern="0" cap="none" spc="0" normalizeH="0" baseline="0" noProof="0" dirty="0">
                <a:ln>
                  <a:noFill/>
                </a:ln>
                <a:solidFill>
                  <a:schemeClr val="accent1"/>
                </a:solidFill>
                <a:effectLst/>
                <a:uLnTx/>
                <a:uFillTx/>
                <a:latin typeface="微软雅黑" pitchFamily="34" charset="-122"/>
                <a:ea typeface="微软雅黑" pitchFamily="34" charset="-122"/>
              </a:rPr>
              <a:t>阈值的选取思路：</a:t>
            </a:r>
            <a:r>
              <a:rPr lang="zh-CN" altLang="en-US" sz="1400" b="1" dirty="0">
                <a:solidFill>
                  <a:schemeClr val="accent1"/>
                </a:solidFill>
              </a:rPr>
              <a:t>这里采用了一种类似</a:t>
            </a:r>
            <a:r>
              <a:rPr lang="en-US" altLang="zh-CN" sz="1400" b="1" dirty="0">
                <a:solidFill>
                  <a:schemeClr val="accent1"/>
                </a:solidFill>
              </a:rPr>
              <a:t>K</a:t>
            </a:r>
            <a:r>
              <a:rPr lang="zh-CN" altLang="en-US" sz="1400" b="1" dirty="0">
                <a:solidFill>
                  <a:schemeClr val="accent1"/>
                </a:solidFill>
              </a:rPr>
              <a:t>均值的方法，就是先选择一个值作为域值，统计大于这个域值的所有像素的灰度平均值和小于这个域值的所有像素的灰度平均值，再求这两个值的平均值作为新的域值。重复上面的计算，直到每次更新域值后，大于该域值和小于该域值的像素数目不变为止。</a:t>
            </a:r>
            <a:endParaRPr kumimoji="0" lang="zh-CN" altLang="en-US" sz="1400" b="1" i="0" u="none" strike="noStrike" kern="0" cap="none" spc="0" normalizeH="0" baseline="0" noProof="0" dirty="0">
              <a:ln>
                <a:noFill/>
              </a:ln>
              <a:solidFill>
                <a:schemeClr val="accent1"/>
              </a:solidFill>
              <a:effectLst/>
              <a:uLnTx/>
              <a:uFillTx/>
              <a:latin typeface="微软雅黑" pitchFamily="34" charset="-122"/>
              <a:ea typeface="微软雅黑" pitchFamily="34" charset="-122"/>
            </a:endParaRPr>
          </a:p>
        </p:txBody>
      </p:sp>
      <p:cxnSp>
        <p:nvCxnSpPr>
          <p:cNvPr id="56" name="直接箭头连接符 55"/>
          <p:cNvCxnSpPr/>
          <p:nvPr/>
        </p:nvCxnSpPr>
        <p:spPr>
          <a:xfrm flipV="1">
            <a:off x="1616465" y="2999130"/>
            <a:ext cx="0" cy="417909"/>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221178" y="3327743"/>
            <a:ext cx="1427162" cy="1053703"/>
            <a:chOff x="4506639" y="2253854"/>
            <a:chExt cx="1427162" cy="1053703"/>
          </a:xfrm>
        </p:grpSpPr>
        <p:sp>
          <p:nvSpPr>
            <p:cNvPr id="97" name="Freeform 17"/>
            <p:cNvSpPr>
              <a:spLocks/>
            </p:cNvSpPr>
            <p:nvPr/>
          </p:nvSpPr>
          <p:spPr bwMode="auto">
            <a:xfrm>
              <a:off x="4506639" y="2253854"/>
              <a:ext cx="1427162" cy="1053703"/>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1"/>
            </a:solidFill>
            <a:ln w="3175" cap="flat" cmpd="sng" algn="ctr">
              <a:noFill/>
              <a:prstDash val="solid"/>
            </a:ln>
            <a:effectLst>
              <a:outerShdw blurRad="50800" dist="25400" dir="2700000" algn="tl" rotWithShape="0">
                <a:prstClr val="black">
                  <a:alpha val="15000"/>
                </a:prstClr>
              </a:outerShdw>
            </a:effectLst>
          </p:spPr>
          <p:txBody>
            <a:bodyPr lIns="432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Arial"/>
                  <a:ea typeface="幼圆"/>
                  <a:cs typeface="+mn-cs"/>
                </a:rPr>
                <a:t>03</a:t>
              </a:r>
              <a:endParaRPr kumimoji="0" lang="zh-CN" altLang="en-US" sz="2800" b="0" i="0" u="none" strike="noStrike" kern="0" cap="none" spc="0" normalizeH="0" baseline="0" noProof="0" dirty="0">
                <a:ln>
                  <a:noFill/>
                </a:ln>
                <a:solidFill>
                  <a:srgbClr val="FFFFFF"/>
                </a:solidFill>
                <a:effectLst/>
                <a:uLnTx/>
                <a:uFillTx/>
                <a:latin typeface="Arial"/>
                <a:ea typeface="幼圆"/>
                <a:cs typeface="+mn-cs"/>
              </a:endParaRPr>
            </a:p>
          </p:txBody>
        </p:sp>
        <p:sp>
          <p:nvSpPr>
            <p:cNvPr id="48" name="椭圆 47"/>
            <p:cNvSpPr/>
            <p:nvPr/>
          </p:nvSpPr>
          <p:spPr>
            <a:xfrm>
              <a:off x="4847951" y="2325291"/>
              <a:ext cx="107950" cy="809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grpSp>
      <p:sp>
        <p:nvSpPr>
          <p:cNvPr id="49" name="椭圆 48"/>
          <p:cNvSpPr/>
          <p:nvPr/>
        </p:nvSpPr>
        <p:spPr>
          <a:xfrm>
            <a:off x="2522928" y="4382636"/>
            <a:ext cx="107950" cy="809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sp>
        <p:nvSpPr>
          <p:cNvPr id="7" name="标题 6"/>
          <p:cNvSpPr>
            <a:spLocks noGrp="1"/>
          </p:cNvSpPr>
          <p:nvPr>
            <p:ph type="title"/>
          </p:nvPr>
        </p:nvSpPr>
        <p:spPr/>
        <p:txBody>
          <a:bodyPr/>
          <a:lstStyle/>
          <a:p>
            <a:r>
              <a:rPr lang="zh-CN" altLang="en-US" dirty="0"/>
              <a:t>二值化</a:t>
            </a:r>
          </a:p>
        </p:txBody>
      </p:sp>
      <p:pic>
        <p:nvPicPr>
          <p:cNvPr id="5" name="图片 4"/>
          <p:cNvPicPr>
            <a:picLocks noChangeAspect="1"/>
          </p:cNvPicPr>
          <p:nvPr/>
        </p:nvPicPr>
        <p:blipFill>
          <a:blip r:embed="rId3"/>
          <a:stretch>
            <a:fillRect/>
          </a:stretch>
        </p:blipFill>
        <p:spPr>
          <a:xfrm>
            <a:off x="5031082" y="1039815"/>
            <a:ext cx="3051164" cy="1660855"/>
          </a:xfrm>
          <a:prstGeom prst="rect">
            <a:avLst/>
          </a:prstGeom>
        </p:spPr>
      </p:pic>
      <p:pic>
        <p:nvPicPr>
          <p:cNvPr id="8" name="图片 7"/>
          <p:cNvPicPr>
            <a:picLocks noChangeAspect="1"/>
          </p:cNvPicPr>
          <p:nvPr/>
        </p:nvPicPr>
        <p:blipFill>
          <a:blip r:embed="rId4"/>
          <a:stretch>
            <a:fillRect/>
          </a:stretch>
        </p:blipFill>
        <p:spPr>
          <a:xfrm>
            <a:off x="4977107" y="2860576"/>
            <a:ext cx="3452836" cy="1979277"/>
          </a:xfrm>
          <a:prstGeom prst="rect">
            <a:avLst/>
          </a:prstGeom>
        </p:spPr>
      </p:pic>
      <p:cxnSp>
        <p:nvCxnSpPr>
          <p:cNvPr id="25" name="直接箭头连接符 24"/>
          <p:cNvCxnSpPr/>
          <p:nvPr/>
        </p:nvCxnSpPr>
        <p:spPr>
          <a:xfrm flipH="1" flipV="1">
            <a:off x="7033168" y="1824198"/>
            <a:ext cx="418066" cy="152914"/>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64943" y="1540066"/>
            <a:ext cx="877163" cy="300082"/>
          </a:xfrm>
          <a:prstGeom prst="rect">
            <a:avLst/>
          </a:prstGeom>
          <a:noFill/>
        </p:spPr>
        <p:txBody>
          <a:bodyPr wrap="none" rtlCol="0">
            <a:spAutoFit/>
          </a:bodyPr>
          <a:lstStyle/>
          <a:p>
            <a:r>
              <a:rPr lang="zh-CN" altLang="en-US" b="1" dirty="0">
                <a:solidFill>
                  <a:schemeClr val="accent1"/>
                </a:solidFill>
              </a:rPr>
              <a:t>原始图像</a:t>
            </a:r>
          </a:p>
        </p:txBody>
      </p:sp>
      <p:cxnSp>
        <p:nvCxnSpPr>
          <p:cNvPr id="30" name="直接箭头连接符 29"/>
          <p:cNvCxnSpPr/>
          <p:nvPr/>
        </p:nvCxnSpPr>
        <p:spPr>
          <a:xfrm flipH="1" flipV="1">
            <a:off x="7242201" y="3641973"/>
            <a:ext cx="381343" cy="345211"/>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264943" y="3341891"/>
            <a:ext cx="1186291" cy="300082"/>
          </a:xfrm>
          <a:prstGeom prst="rect">
            <a:avLst/>
          </a:prstGeom>
          <a:noFill/>
        </p:spPr>
        <p:txBody>
          <a:bodyPr wrap="square" rtlCol="0">
            <a:spAutoFit/>
          </a:bodyPr>
          <a:lstStyle/>
          <a:p>
            <a:r>
              <a:rPr lang="zh-CN" altLang="en-US" b="1" dirty="0">
                <a:solidFill>
                  <a:schemeClr val="accent1"/>
                </a:solidFill>
              </a:rPr>
              <a:t>二值化图像</a:t>
            </a:r>
          </a:p>
        </p:txBody>
      </p:sp>
    </p:spTree>
    <p:extLst>
      <p:ext uri="{BB962C8B-B14F-4D97-AF65-F5344CB8AC3E}">
        <p14:creationId xmlns:p14="http://schemas.microsoft.com/office/powerpoint/2010/main" val="723878995"/>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down)">
                                      <p:cBhvr>
                                        <p:cTn id="13" dur="500"/>
                                        <p:tgtEl>
                                          <p:spTgt spid="56"/>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arn(inVertical)">
                                      <p:cBhvr>
                                        <p:cTn id="17" dur="500"/>
                                        <p:tgtEl>
                                          <p:spTgt spid="5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11"/>
          <p:cNvSpPr txBox="1">
            <a:spLocks noChangeArrowheads="1"/>
          </p:cNvSpPr>
          <p:nvPr/>
        </p:nvSpPr>
        <p:spPr bwMode="auto">
          <a:xfrm>
            <a:off x="526276" y="2641933"/>
            <a:ext cx="2287588" cy="1728048"/>
          </a:xfrm>
          <a:prstGeom prst="rect">
            <a:avLst/>
          </a:prstGeom>
          <a:noFill/>
          <a:ln>
            <a:noFill/>
          </a:ln>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rPr>
              <a:t>利用像素切割算法，提取数字框；可以看到处理的过程中，会丢掉一些目标数据，但方向是对的，后续的算法还在不断的改进中</a:t>
            </a:r>
          </a:p>
        </p:txBody>
      </p:sp>
      <p:cxnSp>
        <p:nvCxnSpPr>
          <p:cNvPr id="58" name="直接箭头连接符 57"/>
          <p:cNvCxnSpPr/>
          <p:nvPr/>
        </p:nvCxnSpPr>
        <p:spPr>
          <a:xfrm>
            <a:off x="1629018" y="2347303"/>
            <a:ext cx="0" cy="416719"/>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503606" y="1128104"/>
            <a:ext cx="1797050" cy="1326356"/>
            <a:chOff x="5735364" y="2116932"/>
            <a:chExt cx="1797050" cy="1326356"/>
          </a:xfrm>
        </p:grpSpPr>
        <p:sp>
          <p:nvSpPr>
            <p:cNvPr id="35" name="Freeform 17"/>
            <p:cNvSpPr>
              <a:spLocks/>
            </p:cNvSpPr>
            <p:nvPr/>
          </p:nvSpPr>
          <p:spPr bwMode="auto">
            <a:xfrm>
              <a:off x="5735364" y="2116932"/>
              <a:ext cx="1797050" cy="1326356"/>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1"/>
            </a:solidFill>
            <a:ln w="3175" cap="flat" cmpd="sng" algn="ctr">
              <a:noFill/>
              <a:prstDash val="solid"/>
            </a:ln>
            <a:effectLst>
              <a:outerShdw blurRad="50800" dist="25400" dir="2700000" algn="tl" rotWithShape="0">
                <a:prstClr val="black">
                  <a:alpha val="15000"/>
                </a:prstClr>
              </a:outerShdw>
            </a:effectLst>
          </p:spPr>
          <p:txBody>
            <a:bodyPr lIns="540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Arial"/>
                  <a:ea typeface="幼圆"/>
                  <a:cs typeface="+mn-cs"/>
                </a:rPr>
                <a:t>04</a:t>
              </a:r>
              <a:endParaRPr kumimoji="0" lang="zh-CN" altLang="en-US" sz="2800" b="0" i="0" u="none" strike="noStrike" kern="0" cap="none" spc="0" normalizeH="0" baseline="0" noProof="0" dirty="0">
                <a:ln>
                  <a:noFill/>
                </a:ln>
                <a:solidFill>
                  <a:srgbClr val="FFFFFF"/>
                </a:solidFill>
                <a:effectLst/>
                <a:uLnTx/>
                <a:uFillTx/>
                <a:latin typeface="Arial"/>
                <a:ea typeface="幼圆"/>
                <a:cs typeface="+mn-cs"/>
              </a:endParaRPr>
            </a:p>
          </p:txBody>
        </p:sp>
        <p:sp>
          <p:nvSpPr>
            <p:cNvPr id="49" name="椭圆 48"/>
            <p:cNvSpPr/>
            <p:nvPr/>
          </p:nvSpPr>
          <p:spPr>
            <a:xfrm>
              <a:off x="5808389" y="3308747"/>
              <a:ext cx="107950" cy="809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grpSp>
      <p:sp>
        <p:nvSpPr>
          <p:cNvPr id="7" name="标题 6"/>
          <p:cNvSpPr>
            <a:spLocks noGrp="1"/>
          </p:cNvSpPr>
          <p:nvPr>
            <p:ph type="title"/>
          </p:nvPr>
        </p:nvSpPr>
        <p:spPr/>
        <p:txBody>
          <a:bodyPr/>
          <a:lstStyle/>
          <a:p>
            <a:r>
              <a:rPr lang="zh-CN" altLang="en-US" dirty="0"/>
              <a:t>提取数字框</a:t>
            </a:r>
          </a:p>
        </p:txBody>
      </p:sp>
      <p:pic>
        <p:nvPicPr>
          <p:cNvPr id="5" name="图片 4"/>
          <p:cNvPicPr>
            <a:picLocks noChangeAspect="1"/>
          </p:cNvPicPr>
          <p:nvPr/>
        </p:nvPicPr>
        <p:blipFill>
          <a:blip r:embed="rId3"/>
          <a:stretch>
            <a:fillRect/>
          </a:stretch>
        </p:blipFill>
        <p:spPr>
          <a:xfrm>
            <a:off x="3687137" y="1481135"/>
            <a:ext cx="5065014" cy="620293"/>
          </a:xfrm>
          <a:prstGeom prst="rect">
            <a:avLst/>
          </a:prstGeom>
        </p:spPr>
      </p:pic>
      <p:pic>
        <p:nvPicPr>
          <p:cNvPr id="8" name="图片 7"/>
          <p:cNvPicPr>
            <a:picLocks noChangeAspect="1"/>
          </p:cNvPicPr>
          <p:nvPr/>
        </p:nvPicPr>
        <p:blipFill>
          <a:blip r:embed="rId4"/>
          <a:stretch>
            <a:fillRect/>
          </a:stretch>
        </p:blipFill>
        <p:spPr>
          <a:xfrm>
            <a:off x="6923580" y="2126541"/>
            <a:ext cx="1828571" cy="1942857"/>
          </a:xfrm>
          <a:prstGeom prst="rect">
            <a:avLst/>
          </a:prstGeom>
        </p:spPr>
      </p:pic>
      <p:cxnSp>
        <p:nvCxnSpPr>
          <p:cNvPr id="25" name="直接箭头连接符 24"/>
          <p:cNvCxnSpPr>
            <a:stCxn id="8" idx="1"/>
            <a:endCxn id="5" idx="2"/>
          </p:cNvCxnSpPr>
          <p:nvPr/>
        </p:nvCxnSpPr>
        <p:spPr>
          <a:xfrm flipH="1" flipV="1">
            <a:off x="6219644" y="2101428"/>
            <a:ext cx="703936" cy="996542"/>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tretch>
            <a:fillRect/>
          </a:stretch>
        </p:blipFill>
        <p:spPr>
          <a:xfrm>
            <a:off x="3632834" y="4176103"/>
            <a:ext cx="5119317" cy="750544"/>
          </a:xfrm>
          <a:prstGeom prst="rect">
            <a:avLst/>
          </a:prstGeom>
        </p:spPr>
      </p:pic>
      <p:pic>
        <p:nvPicPr>
          <p:cNvPr id="12" name="图片 11"/>
          <p:cNvPicPr>
            <a:picLocks noChangeAspect="1"/>
          </p:cNvPicPr>
          <p:nvPr/>
        </p:nvPicPr>
        <p:blipFill>
          <a:blip r:embed="rId6"/>
          <a:stretch>
            <a:fillRect/>
          </a:stretch>
        </p:blipFill>
        <p:spPr>
          <a:xfrm>
            <a:off x="3687137" y="2677102"/>
            <a:ext cx="2203300" cy="742857"/>
          </a:xfrm>
          <a:prstGeom prst="rect">
            <a:avLst/>
          </a:prstGeom>
        </p:spPr>
      </p:pic>
      <p:cxnSp>
        <p:nvCxnSpPr>
          <p:cNvPr id="30" name="直接箭头连接符 29"/>
          <p:cNvCxnSpPr>
            <a:stCxn id="12" idx="2"/>
          </p:cNvCxnSpPr>
          <p:nvPr/>
        </p:nvCxnSpPr>
        <p:spPr>
          <a:xfrm>
            <a:off x="4788787" y="3419959"/>
            <a:ext cx="665715" cy="875594"/>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677553"/>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up)">
                                      <p:cBhvr>
                                        <p:cTn id="13" dur="500"/>
                                        <p:tgtEl>
                                          <p:spTgt spid="58"/>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barn(inVertical)">
                                      <p:cBhvr>
                                        <p:cTn id="17" dur="500"/>
                                        <p:tgtEl>
                                          <p:spTgt spid="52"/>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
          <p:cNvSpPr txBox="1">
            <a:spLocks noChangeArrowheads="1"/>
          </p:cNvSpPr>
          <p:nvPr/>
        </p:nvSpPr>
        <p:spPr bwMode="auto">
          <a:xfrm>
            <a:off x="704319" y="1690577"/>
            <a:ext cx="2287587" cy="1197520"/>
          </a:xfrm>
          <a:prstGeom prst="rect">
            <a:avLst/>
          </a:prstGeom>
          <a:noFill/>
          <a:ln>
            <a:noFill/>
          </a:ln>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rPr>
              <a:t>把提取后的图像集中到图像中心，并归一化到相同的大小，有利于识别图像中的数字</a:t>
            </a:r>
            <a:endParaRPr kumimoji="0" lang="en-US" altLang="zh-CN" sz="1400" b="1"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endParaRPr>
          </a:p>
        </p:txBody>
      </p:sp>
      <p:cxnSp>
        <p:nvCxnSpPr>
          <p:cNvPr id="20" name="直接箭头连接符 19"/>
          <p:cNvCxnSpPr/>
          <p:nvPr/>
        </p:nvCxnSpPr>
        <p:spPr>
          <a:xfrm flipV="1">
            <a:off x="1836205" y="2855949"/>
            <a:ext cx="0" cy="417910"/>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544105" y="3211946"/>
            <a:ext cx="990600" cy="752475"/>
            <a:chOff x="2171426" y="2403872"/>
            <a:chExt cx="990600" cy="752475"/>
          </a:xfrm>
        </p:grpSpPr>
        <p:sp>
          <p:nvSpPr>
            <p:cNvPr id="99" name="Freeform 19"/>
            <p:cNvSpPr>
              <a:spLocks/>
            </p:cNvSpPr>
            <p:nvPr/>
          </p:nvSpPr>
          <p:spPr bwMode="auto">
            <a:xfrm>
              <a:off x="2171426" y="2403872"/>
              <a:ext cx="990600" cy="752475"/>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chemeClr val="accent1"/>
            </a:solidFill>
            <a:ln w="3175" cap="flat" cmpd="sng" algn="ctr">
              <a:noFill/>
              <a:prstDash val="solid"/>
            </a:ln>
            <a:effectLst>
              <a:outerShdw blurRad="50800" dist="25400" dir="2700000" algn="tl" rotWithShape="0">
                <a:prstClr val="black">
                  <a:alpha val="15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Arial"/>
                  <a:ea typeface="幼圆"/>
                  <a:cs typeface="+mn-cs"/>
                </a:rPr>
                <a:t>05</a:t>
              </a:r>
              <a:endParaRPr kumimoji="0" lang="zh-CN" altLang="en-US" sz="2800" b="0" i="0" u="none" strike="noStrike" kern="0" cap="none" spc="0" normalizeH="0" baseline="0" noProof="0" dirty="0">
                <a:ln>
                  <a:noFill/>
                </a:ln>
                <a:solidFill>
                  <a:srgbClr val="FFFFFF"/>
                </a:solidFill>
                <a:effectLst/>
                <a:uLnTx/>
                <a:uFillTx/>
                <a:latin typeface="Arial"/>
                <a:ea typeface="幼圆"/>
                <a:cs typeface="+mn-cs"/>
              </a:endParaRPr>
            </a:p>
          </p:txBody>
        </p:sp>
        <p:sp>
          <p:nvSpPr>
            <p:cNvPr id="17" name="椭圆 16"/>
            <p:cNvSpPr/>
            <p:nvPr/>
          </p:nvSpPr>
          <p:spPr>
            <a:xfrm>
              <a:off x="2415901" y="2465785"/>
              <a:ext cx="107950" cy="809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grpSp>
      <p:sp>
        <p:nvSpPr>
          <p:cNvPr id="7" name="标题 6"/>
          <p:cNvSpPr>
            <a:spLocks noGrp="1"/>
          </p:cNvSpPr>
          <p:nvPr>
            <p:ph type="title"/>
          </p:nvPr>
        </p:nvSpPr>
        <p:spPr/>
        <p:txBody>
          <a:bodyPr/>
          <a:lstStyle/>
          <a:p>
            <a:r>
              <a:rPr lang="zh-CN" altLang="en-US" dirty="0"/>
              <a:t>归一化</a:t>
            </a:r>
          </a:p>
        </p:txBody>
      </p:sp>
      <p:pic>
        <p:nvPicPr>
          <p:cNvPr id="23" name="图片 22"/>
          <p:cNvPicPr>
            <a:picLocks noChangeAspect="1"/>
          </p:cNvPicPr>
          <p:nvPr/>
        </p:nvPicPr>
        <p:blipFill>
          <a:blip r:embed="rId3"/>
          <a:stretch>
            <a:fillRect/>
          </a:stretch>
        </p:blipFill>
        <p:spPr>
          <a:xfrm>
            <a:off x="3591444" y="1481135"/>
            <a:ext cx="5065014" cy="620293"/>
          </a:xfrm>
          <a:prstGeom prst="rect">
            <a:avLst/>
          </a:prstGeom>
        </p:spPr>
      </p:pic>
      <p:pic>
        <p:nvPicPr>
          <p:cNvPr id="24" name="图片 23"/>
          <p:cNvPicPr>
            <a:picLocks noChangeAspect="1"/>
          </p:cNvPicPr>
          <p:nvPr/>
        </p:nvPicPr>
        <p:blipFill>
          <a:blip r:embed="rId4"/>
          <a:stretch>
            <a:fillRect/>
          </a:stretch>
        </p:blipFill>
        <p:spPr>
          <a:xfrm>
            <a:off x="3632834" y="4176103"/>
            <a:ext cx="5119317" cy="750544"/>
          </a:xfrm>
          <a:prstGeom prst="rect">
            <a:avLst/>
          </a:prstGeom>
        </p:spPr>
      </p:pic>
      <p:pic>
        <p:nvPicPr>
          <p:cNvPr id="5" name="图片 4"/>
          <p:cNvPicPr>
            <a:picLocks noChangeAspect="1"/>
          </p:cNvPicPr>
          <p:nvPr/>
        </p:nvPicPr>
        <p:blipFill>
          <a:blip r:embed="rId5"/>
          <a:stretch>
            <a:fillRect/>
          </a:stretch>
        </p:blipFill>
        <p:spPr>
          <a:xfrm>
            <a:off x="3463857" y="3385428"/>
            <a:ext cx="5457270" cy="405509"/>
          </a:xfrm>
          <a:prstGeom prst="rect">
            <a:avLst/>
          </a:prstGeom>
        </p:spPr>
      </p:pic>
      <p:cxnSp>
        <p:nvCxnSpPr>
          <p:cNvPr id="26" name="直接箭头连接符 25"/>
          <p:cNvCxnSpPr/>
          <p:nvPr/>
        </p:nvCxnSpPr>
        <p:spPr>
          <a:xfrm flipV="1">
            <a:off x="7251721" y="3790937"/>
            <a:ext cx="0" cy="417910"/>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6"/>
          <a:stretch>
            <a:fillRect/>
          </a:stretch>
        </p:blipFill>
        <p:spPr>
          <a:xfrm>
            <a:off x="3591444" y="2694103"/>
            <a:ext cx="5269198" cy="354518"/>
          </a:xfrm>
          <a:prstGeom prst="rect">
            <a:avLst/>
          </a:prstGeom>
        </p:spPr>
      </p:pic>
      <p:cxnSp>
        <p:nvCxnSpPr>
          <p:cNvPr id="28" name="直接箭头连接符 27"/>
          <p:cNvCxnSpPr/>
          <p:nvPr/>
        </p:nvCxnSpPr>
        <p:spPr>
          <a:xfrm>
            <a:off x="5294612" y="2101428"/>
            <a:ext cx="0" cy="482284"/>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823540"/>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barn(inVertical)">
                                      <p:cBhvr>
                                        <p:cTn id="17" dur="500"/>
                                        <p:tgtEl>
                                          <p:spTgt spid="112"/>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35"/>
          <p:cNvSpPr/>
          <p:nvPr/>
        </p:nvSpPr>
        <p:spPr>
          <a:xfrm flipH="1" flipV="1">
            <a:off x="6132661" y="1486445"/>
            <a:ext cx="1463675" cy="2900363"/>
          </a:xfrm>
          <a:custGeom>
            <a:avLst/>
            <a:gdLst>
              <a:gd name="connsiteX0" fmla="*/ 1078872 w 1463567"/>
              <a:gd name="connsiteY0" fmla="*/ 3868332 h 3868332"/>
              <a:gd name="connsiteX1" fmla="*/ 944604 w 1463567"/>
              <a:gd name="connsiteY1" fmla="*/ 3660444 h 3868332"/>
              <a:gd name="connsiteX2" fmla="*/ 944604 w 1463567"/>
              <a:gd name="connsiteY2" fmla="*/ 2441320 h 3868332"/>
              <a:gd name="connsiteX3" fmla="*/ 894894 w 1463567"/>
              <a:gd name="connsiteY3" fmla="*/ 2441320 h 3868332"/>
              <a:gd name="connsiteX4" fmla="*/ 894894 w 1463567"/>
              <a:gd name="connsiteY4" fmla="*/ 2728639 h 3868332"/>
              <a:gd name="connsiteX5" fmla="*/ 760626 w 1463567"/>
              <a:gd name="connsiteY5" fmla="*/ 2936527 h 3868332"/>
              <a:gd name="connsiteX6" fmla="*/ 626359 w 1463567"/>
              <a:gd name="connsiteY6" fmla="*/ 2728639 h 3868332"/>
              <a:gd name="connsiteX7" fmla="*/ 626359 w 1463567"/>
              <a:gd name="connsiteY7" fmla="*/ 2441320 h 3868332"/>
              <a:gd name="connsiteX8" fmla="*/ 581826 w 1463567"/>
              <a:gd name="connsiteY8" fmla="*/ 2441320 h 3868332"/>
              <a:gd name="connsiteX9" fmla="*/ 581826 w 1463567"/>
              <a:gd name="connsiteY9" fmla="*/ 2604700 h 3868332"/>
              <a:gd name="connsiteX10" fmla="*/ 447558 w 1463567"/>
              <a:gd name="connsiteY10" fmla="*/ 2812588 h 3868332"/>
              <a:gd name="connsiteX11" fmla="*/ 313291 w 1463567"/>
              <a:gd name="connsiteY11" fmla="*/ 2604700 h 3868332"/>
              <a:gd name="connsiteX12" fmla="*/ 313291 w 1463567"/>
              <a:gd name="connsiteY12" fmla="*/ 2441320 h 3868332"/>
              <a:gd name="connsiteX13" fmla="*/ 268535 w 1463567"/>
              <a:gd name="connsiteY13" fmla="*/ 2441320 h 3868332"/>
              <a:gd name="connsiteX14" fmla="*/ 268535 w 1463567"/>
              <a:gd name="connsiteY14" fmla="*/ 2579912 h 3868332"/>
              <a:gd name="connsiteX15" fmla="*/ 134268 w 1463567"/>
              <a:gd name="connsiteY15" fmla="*/ 2787800 h 3868332"/>
              <a:gd name="connsiteX16" fmla="*/ 0 w 1463567"/>
              <a:gd name="connsiteY16" fmla="*/ 2579912 h 3868332"/>
              <a:gd name="connsiteX17" fmla="*/ 0 w 1463567"/>
              <a:gd name="connsiteY17" fmla="*/ 2441320 h 3868332"/>
              <a:gd name="connsiteX18" fmla="*/ 0 w 1463567"/>
              <a:gd name="connsiteY18" fmla="*/ 1748359 h 3868332"/>
              <a:gd name="connsiteX19" fmla="*/ 0 w 1463567"/>
              <a:gd name="connsiteY19" fmla="*/ 652016 h 3868332"/>
              <a:gd name="connsiteX20" fmla="*/ 0 w 1463567"/>
              <a:gd name="connsiteY20" fmla="*/ 639623 h 3868332"/>
              <a:gd name="connsiteX21" fmla="*/ 775 w 1463567"/>
              <a:gd name="connsiteY21" fmla="*/ 639623 h 3868332"/>
              <a:gd name="connsiteX22" fmla="*/ 140804 w 1463567"/>
              <a:gd name="connsiteY22" fmla="*/ 31009 h 3868332"/>
              <a:gd name="connsiteX23" fmla="*/ 151525 w 1463567"/>
              <a:gd name="connsiteY23" fmla="*/ 0 h 3868332"/>
              <a:gd name="connsiteX24" fmla="*/ 1306670 w 1463567"/>
              <a:gd name="connsiteY24" fmla="*/ 0 h 3868332"/>
              <a:gd name="connsiteX25" fmla="*/ 1298731 w 1463567"/>
              <a:gd name="connsiteY25" fmla="*/ 8479 h 3868332"/>
              <a:gd name="connsiteX26" fmla="*/ 1254308 w 1463567"/>
              <a:gd name="connsiteY26" fmla="*/ 639623 h 3868332"/>
              <a:gd name="connsiteX27" fmla="*/ 1255593 w 1463567"/>
              <a:gd name="connsiteY27" fmla="*/ 639623 h 3868332"/>
              <a:gd name="connsiteX28" fmla="*/ 1452533 w 1463567"/>
              <a:gd name="connsiteY28" fmla="*/ 1345815 h 3868332"/>
              <a:gd name="connsiteX29" fmla="*/ 1382490 w 1463567"/>
              <a:gd name="connsiteY29" fmla="*/ 1619081 h 3868332"/>
              <a:gd name="connsiteX30" fmla="*/ 1213139 w 1463567"/>
              <a:gd name="connsiteY30" fmla="*/ 1526562 h 3868332"/>
              <a:gd name="connsiteX31" fmla="*/ 1213139 w 1463567"/>
              <a:gd name="connsiteY31" fmla="*/ 2357371 h 3868332"/>
              <a:gd name="connsiteX32" fmla="*/ 1213139 w 1463567"/>
              <a:gd name="connsiteY32" fmla="*/ 2441320 h 3868332"/>
              <a:gd name="connsiteX33" fmla="*/ 1213139 w 1463567"/>
              <a:gd name="connsiteY33" fmla="*/ 3660444 h 3868332"/>
              <a:gd name="connsiteX34" fmla="*/ 1078872 w 1463567"/>
              <a:gd name="connsiteY34" fmla="*/ 3868332 h 386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63567" h="3868332">
                <a:moveTo>
                  <a:pt x="1078872" y="3868332"/>
                </a:moveTo>
                <a:cubicBezTo>
                  <a:pt x="1004718" y="3868332"/>
                  <a:pt x="944604" y="3775258"/>
                  <a:pt x="944604" y="3660444"/>
                </a:cubicBezTo>
                <a:lnTo>
                  <a:pt x="944604" y="2441320"/>
                </a:lnTo>
                <a:lnTo>
                  <a:pt x="894894" y="2441320"/>
                </a:lnTo>
                <a:lnTo>
                  <a:pt x="894894" y="2728639"/>
                </a:lnTo>
                <a:cubicBezTo>
                  <a:pt x="894894" y="2843453"/>
                  <a:pt x="834780" y="2936527"/>
                  <a:pt x="760626" y="2936527"/>
                </a:cubicBezTo>
                <a:cubicBezTo>
                  <a:pt x="686472" y="2936527"/>
                  <a:pt x="626359" y="2843453"/>
                  <a:pt x="626359" y="2728639"/>
                </a:cubicBezTo>
                <a:lnTo>
                  <a:pt x="626359" y="2441320"/>
                </a:lnTo>
                <a:lnTo>
                  <a:pt x="581826" y="2441320"/>
                </a:lnTo>
                <a:lnTo>
                  <a:pt x="581826" y="2604700"/>
                </a:lnTo>
                <a:cubicBezTo>
                  <a:pt x="581826" y="2719513"/>
                  <a:pt x="521712" y="2812588"/>
                  <a:pt x="447558" y="2812588"/>
                </a:cubicBezTo>
                <a:cubicBezTo>
                  <a:pt x="373404" y="2812588"/>
                  <a:pt x="313291" y="2719513"/>
                  <a:pt x="313291" y="2604700"/>
                </a:cubicBezTo>
                <a:lnTo>
                  <a:pt x="313291" y="2441320"/>
                </a:lnTo>
                <a:lnTo>
                  <a:pt x="268535" y="2441320"/>
                </a:lnTo>
                <a:lnTo>
                  <a:pt x="268535" y="2579912"/>
                </a:lnTo>
                <a:cubicBezTo>
                  <a:pt x="268535" y="2694725"/>
                  <a:pt x="208422" y="2787800"/>
                  <a:pt x="134268" y="2787800"/>
                </a:cubicBezTo>
                <a:cubicBezTo>
                  <a:pt x="60114" y="2787800"/>
                  <a:pt x="0" y="2694725"/>
                  <a:pt x="0" y="2579912"/>
                </a:cubicBezTo>
                <a:lnTo>
                  <a:pt x="0" y="2441320"/>
                </a:lnTo>
                <a:lnTo>
                  <a:pt x="0" y="1748359"/>
                </a:lnTo>
                <a:lnTo>
                  <a:pt x="0" y="652016"/>
                </a:lnTo>
                <a:lnTo>
                  <a:pt x="0" y="639623"/>
                </a:lnTo>
                <a:lnTo>
                  <a:pt x="775" y="639623"/>
                </a:lnTo>
                <a:cubicBezTo>
                  <a:pt x="27870" y="159053"/>
                  <a:pt x="85133" y="178489"/>
                  <a:pt x="140804" y="31009"/>
                </a:cubicBezTo>
                <a:lnTo>
                  <a:pt x="151525" y="0"/>
                </a:lnTo>
                <a:lnTo>
                  <a:pt x="1306670" y="0"/>
                </a:lnTo>
                <a:lnTo>
                  <a:pt x="1298731" y="8479"/>
                </a:lnTo>
                <a:cubicBezTo>
                  <a:pt x="1163068" y="195525"/>
                  <a:pt x="1250447" y="421704"/>
                  <a:pt x="1254308" y="639623"/>
                </a:cubicBezTo>
                <a:lnTo>
                  <a:pt x="1255593" y="639623"/>
                </a:lnTo>
                <a:lnTo>
                  <a:pt x="1452533" y="1345815"/>
                </a:lnTo>
                <a:cubicBezTo>
                  <a:pt x="1481928" y="1451223"/>
                  <a:pt x="1450569" y="1573568"/>
                  <a:pt x="1382490" y="1619081"/>
                </a:cubicBezTo>
                <a:cubicBezTo>
                  <a:pt x="1318265" y="1662018"/>
                  <a:pt x="1244305" y="1621237"/>
                  <a:pt x="1213139" y="1526562"/>
                </a:cubicBezTo>
                <a:lnTo>
                  <a:pt x="1213139" y="2357371"/>
                </a:lnTo>
                <a:lnTo>
                  <a:pt x="1213139" y="2441320"/>
                </a:lnTo>
                <a:lnTo>
                  <a:pt x="1213139" y="3660444"/>
                </a:lnTo>
                <a:cubicBezTo>
                  <a:pt x="1213139" y="3775258"/>
                  <a:pt x="1153026" y="3868332"/>
                  <a:pt x="1078872" y="3868332"/>
                </a:cubicBezTo>
                <a:close/>
              </a:path>
            </a:pathLst>
          </a:custGeom>
          <a:solidFill>
            <a:schemeClr val="accent1"/>
          </a:solidFill>
          <a:ln w="25400" cap="flat" cmpd="sng" algn="ctr">
            <a:solidFill>
              <a:schemeClr val="bg1"/>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幼圆"/>
              <a:cs typeface="+mn-cs"/>
            </a:endParaRPr>
          </a:p>
        </p:txBody>
      </p:sp>
      <p:sp>
        <p:nvSpPr>
          <p:cNvPr id="37" name="任意多边形 36"/>
          <p:cNvSpPr/>
          <p:nvPr/>
        </p:nvSpPr>
        <p:spPr>
          <a:xfrm flipH="1" flipV="1">
            <a:off x="5043635" y="2191295"/>
            <a:ext cx="1601788" cy="2195513"/>
          </a:xfrm>
          <a:custGeom>
            <a:avLst/>
            <a:gdLst>
              <a:gd name="connsiteX0" fmla="*/ 1180842 w 1601896"/>
              <a:gd name="connsiteY0" fmla="*/ 2927585 h 2927585"/>
              <a:gd name="connsiteX1" fmla="*/ 1033884 w 1601896"/>
              <a:gd name="connsiteY1" fmla="*/ 2769366 h 2927585"/>
              <a:gd name="connsiteX2" fmla="*/ 1033884 w 1601896"/>
              <a:gd name="connsiteY2" fmla="*/ 1841516 h 2927585"/>
              <a:gd name="connsiteX3" fmla="*/ 979475 w 1601896"/>
              <a:gd name="connsiteY3" fmla="*/ 1841516 h 2927585"/>
              <a:gd name="connsiteX4" fmla="*/ 979475 w 1601896"/>
              <a:gd name="connsiteY4" fmla="*/ 2060188 h 2927585"/>
              <a:gd name="connsiteX5" fmla="*/ 832517 w 1601896"/>
              <a:gd name="connsiteY5" fmla="*/ 2218408 h 2927585"/>
              <a:gd name="connsiteX6" fmla="*/ 685559 w 1601896"/>
              <a:gd name="connsiteY6" fmla="*/ 2060188 h 2927585"/>
              <a:gd name="connsiteX7" fmla="*/ 685559 w 1601896"/>
              <a:gd name="connsiteY7" fmla="*/ 1841516 h 2927585"/>
              <a:gd name="connsiteX8" fmla="*/ 636818 w 1601896"/>
              <a:gd name="connsiteY8" fmla="*/ 1841516 h 2927585"/>
              <a:gd name="connsiteX9" fmla="*/ 636818 w 1601896"/>
              <a:gd name="connsiteY9" fmla="*/ 1965861 h 2927585"/>
              <a:gd name="connsiteX10" fmla="*/ 489860 w 1601896"/>
              <a:gd name="connsiteY10" fmla="*/ 2124080 h 2927585"/>
              <a:gd name="connsiteX11" fmla="*/ 342902 w 1601896"/>
              <a:gd name="connsiteY11" fmla="*/ 1965861 h 2927585"/>
              <a:gd name="connsiteX12" fmla="*/ 342902 w 1601896"/>
              <a:gd name="connsiteY12" fmla="*/ 1841516 h 2927585"/>
              <a:gd name="connsiteX13" fmla="*/ 293916 w 1601896"/>
              <a:gd name="connsiteY13" fmla="*/ 1841516 h 2927585"/>
              <a:gd name="connsiteX14" fmla="*/ 293916 w 1601896"/>
              <a:gd name="connsiteY14" fmla="*/ 1946995 h 2927585"/>
              <a:gd name="connsiteX15" fmla="*/ 146958 w 1601896"/>
              <a:gd name="connsiteY15" fmla="*/ 2105214 h 2927585"/>
              <a:gd name="connsiteX16" fmla="*/ 0 w 1601896"/>
              <a:gd name="connsiteY16" fmla="*/ 1946995 h 2927585"/>
              <a:gd name="connsiteX17" fmla="*/ 0 w 1601896"/>
              <a:gd name="connsiteY17" fmla="*/ 1841516 h 2927585"/>
              <a:gd name="connsiteX18" fmla="*/ 0 w 1601896"/>
              <a:gd name="connsiteY18" fmla="*/ 1314118 h 2927585"/>
              <a:gd name="connsiteX19" fmla="*/ 0 w 1601896"/>
              <a:gd name="connsiteY19" fmla="*/ 479714 h 2927585"/>
              <a:gd name="connsiteX20" fmla="*/ 0 w 1601896"/>
              <a:gd name="connsiteY20" fmla="*/ 470282 h 2927585"/>
              <a:gd name="connsiteX21" fmla="*/ 848 w 1601896"/>
              <a:gd name="connsiteY21" fmla="*/ 470282 h 2927585"/>
              <a:gd name="connsiteX22" fmla="*/ 154112 w 1601896"/>
              <a:gd name="connsiteY22" fmla="*/ 7078 h 2927585"/>
              <a:gd name="connsiteX23" fmla="*/ 157308 w 1601896"/>
              <a:gd name="connsiteY23" fmla="*/ 0 h 2927585"/>
              <a:gd name="connsiteX24" fmla="*/ 1413509 w 1601896"/>
              <a:gd name="connsiteY24" fmla="*/ 0 h 2927585"/>
              <a:gd name="connsiteX25" fmla="*/ 1371813 w 1601896"/>
              <a:gd name="connsiteY25" fmla="*/ 52660 h 2927585"/>
              <a:gd name="connsiteX26" fmla="*/ 1372860 w 1601896"/>
              <a:gd name="connsiteY26" fmla="*/ 470282 h 2927585"/>
              <a:gd name="connsiteX27" fmla="*/ 1374267 w 1601896"/>
              <a:gd name="connsiteY27" fmla="*/ 470282 h 2927585"/>
              <a:gd name="connsiteX28" fmla="*/ 1589820 w 1601896"/>
              <a:gd name="connsiteY28" fmla="*/ 1007750 h 2927585"/>
              <a:gd name="connsiteX29" fmla="*/ 1513157 w 1601896"/>
              <a:gd name="connsiteY29" fmla="*/ 1215727 h 2927585"/>
              <a:gd name="connsiteX30" fmla="*/ 1327800 w 1601896"/>
              <a:gd name="connsiteY30" fmla="*/ 1145312 h 2927585"/>
              <a:gd name="connsiteX31" fmla="*/ 1327800 w 1601896"/>
              <a:gd name="connsiteY31" fmla="*/ 1777624 h 2927585"/>
              <a:gd name="connsiteX32" fmla="*/ 1327800 w 1601896"/>
              <a:gd name="connsiteY32" fmla="*/ 1841516 h 2927585"/>
              <a:gd name="connsiteX33" fmla="*/ 1327800 w 1601896"/>
              <a:gd name="connsiteY33" fmla="*/ 2769366 h 2927585"/>
              <a:gd name="connsiteX34" fmla="*/ 1180842 w 1601896"/>
              <a:gd name="connsiteY34" fmla="*/ 2927585 h 2927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01896" h="2927585">
                <a:moveTo>
                  <a:pt x="1180842" y="2927585"/>
                </a:moveTo>
                <a:cubicBezTo>
                  <a:pt x="1099679" y="2927585"/>
                  <a:pt x="1033884" y="2856748"/>
                  <a:pt x="1033884" y="2769366"/>
                </a:cubicBezTo>
                <a:lnTo>
                  <a:pt x="1033884" y="1841516"/>
                </a:lnTo>
                <a:lnTo>
                  <a:pt x="979475" y="1841516"/>
                </a:lnTo>
                <a:lnTo>
                  <a:pt x="979475" y="2060188"/>
                </a:lnTo>
                <a:cubicBezTo>
                  <a:pt x="979475" y="2147571"/>
                  <a:pt x="913680" y="2218408"/>
                  <a:pt x="832517" y="2218408"/>
                </a:cubicBezTo>
                <a:cubicBezTo>
                  <a:pt x="751354" y="2218408"/>
                  <a:pt x="685559" y="2147571"/>
                  <a:pt x="685559" y="2060188"/>
                </a:cubicBezTo>
                <a:lnTo>
                  <a:pt x="685559" y="1841516"/>
                </a:lnTo>
                <a:lnTo>
                  <a:pt x="636818" y="1841516"/>
                </a:lnTo>
                <a:lnTo>
                  <a:pt x="636818" y="1965861"/>
                </a:lnTo>
                <a:cubicBezTo>
                  <a:pt x="636818" y="2053243"/>
                  <a:pt x="571022" y="2124080"/>
                  <a:pt x="489860" y="2124080"/>
                </a:cubicBezTo>
                <a:cubicBezTo>
                  <a:pt x="408697" y="2124080"/>
                  <a:pt x="342902" y="2053243"/>
                  <a:pt x="342902" y="1965861"/>
                </a:cubicBezTo>
                <a:lnTo>
                  <a:pt x="342902" y="1841516"/>
                </a:lnTo>
                <a:lnTo>
                  <a:pt x="293916" y="1841516"/>
                </a:lnTo>
                <a:lnTo>
                  <a:pt x="293916" y="1946995"/>
                </a:lnTo>
                <a:cubicBezTo>
                  <a:pt x="293916" y="2034377"/>
                  <a:pt x="228121" y="2105214"/>
                  <a:pt x="146958" y="2105214"/>
                </a:cubicBezTo>
                <a:cubicBezTo>
                  <a:pt x="65795" y="2105214"/>
                  <a:pt x="0" y="2034377"/>
                  <a:pt x="0" y="1946995"/>
                </a:cubicBezTo>
                <a:lnTo>
                  <a:pt x="0" y="1841516"/>
                </a:lnTo>
                <a:lnTo>
                  <a:pt x="0" y="1314118"/>
                </a:lnTo>
                <a:lnTo>
                  <a:pt x="0" y="479714"/>
                </a:lnTo>
                <a:lnTo>
                  <a:pt x="0" y="470282"/>
                </a:lnTo>
                <a:lnTo>
                  <a:pt x="848" y="470282"/>
                </a:lnTo>
                <a:cubicBezTo>
                  <a:pt x="30505" y="104530"/>
                  <a:pt x="93179" y="119322"/>
                  <a:pt x="154112" y="7078"/>
                </a:cubicBezTo>
                <a:lnTo>
                  <a:pt x="157308" y="0"/>
                </a:lnTo>
                <a:lnTo>
                  <a:pt x="1413509" y="0"/>
                </a:lnTo>
                <a:lnTo>
                  <a:pt x="1371813" y="52660"/>
                </a:lnTo>
                <a:cubicBezTo>
                  <a:pt x="1298456" y="181343"/>
                  <a:pt x="1369238" y="328121"/>
                  <a:pt x="1372860" y="470282"/>
                </a:cubicBezTo>
                <a:lnTo>
                  <a:pt x="1374267" y="470282"/>
                </a:lnTo>
                <a:lnTo>
                  <a:pt x="1589820" y="1007750"/>
                </a:lnTo>
                <a:cubicBezTo>
                  <a:pt x="1621993" y="1087974"/>
                  <a:pt x="1587670" y="1181088"/>
                  <a:pt x="1513157" y="1215727"/>
                </a:cubicBezTo>
                <a:cubicBezTo>
                  <a:pt x="1442862" y="1248406"/>
                  <a:pt x="1361911" y="1217368"/>
                  <a:pt x="1327800" y="1145312"/>
                </a:cubicBezTo>
                <a:lnTo>
                  <a:pt x="1327800" y="1777624"/>
                </a:lnTo>
                <a:lnTo>
                  <a:pt x="1327800" y="1841516"/>
                </a:lnTo>
                <a:lnTo>
                  <a:pt x="1327800" y="2769366"/>
                </a:lnTo>
                <a:cubicBezTo>
                  <a:pt x="1327800" y="2856748"/>
                  <a:pt x="1262005" y="2927585"/>
                  <a:pt x="1180842" y="2927585"/>
                </a:cubicBezTo>
                <a:close/>
              </a:path>
            </a:pathLst>
          </a:custGeom>
          <a:solidFill>
            <a:schemeClr val="accent1">
              <a:lumMod val="60000"/>
              <a:lumOff val="40000"/>
            </a:schemeClr>
          </a:solidFill>
          <a:ln w="25400" cap="flat" cmpd="sng" algn="ctr">
            <a:solidFill>
              <a:schemeClr val="bg1"/>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幼圆"/>
              <a:cs typeface="+mn-cs"/>
            </a:endParaRPr>
          </a:p>
        </p:txBody>
      </p:sp>
      <p:sp>
        <p:nvSpPr>
          <p:cNvPr id="38" name="任意多边形 37"/>
          <p:cNvSpPr/>
          <p:nvPr/>
        </p:nvSpPr>
        <p:spPr>
          <a:xfrm flipH="1" flipV="1">
            <a:off x="4264174" y="2941389"/>
            <a:ext cx="1163637" cy="1445419"/>
          </a:xfrm>
          <a:custGeom>
            <a:avLst/>
            <a:gdLst>
              <a:gd name="connsiteX0" fmla="*/ 858248 w 1164274"/>
              <a:gd name="connsiteY0" fmla="*/ 1921542 h 1921542"/>
              <a:gd name="connsiteX1" fmla="*/ 751437 w 1164274"/>
              <a:gd name="connsiteY1" fmla="*/ 1816439 h 1921542"/>
              <a:gd name="connsiteX2" fmla="*/ 751437 w 1164274"/>
              <a:gd name="connsiteY2" fmla="*/ 1200080 h 1921542"/>
              <a:gd name="connsiteX3" fmla="*/ 711892 w 1164274"/>
              <a:gd name="connsiteY3" fmla="*/ 1200080 h 1921542"/>
              <a:gd name="connsiteX4" fmla="*/ 711892 w 1164274"/>
              <a:gd name="connsiteY4" fmla="*/ 1345342 h 1921542"/>
              <a:gd name="connsiteX5" fmla="*/ 605082 w 1164274"/>
              <a:gd name="connsiteY5" fmla="*/ 1450445 h 1921542"/>
              <a:gd name="connsiteX6" fmla="*/ 498271 w 1164274"/>
              <a:gd name="connsiteY6" fmla="*/ 1345342 h 1921542"/>
              <a:gd name="connsiteX7" fmla="*/ 498271 w 1164274"/>
              <a:gd name="connsiteY7" fmla="*/ 1200080 h 1921542"/>
              <a:gd name="connsiteX8" fmla="*/ 462845 w 1164274"/>
              <a:gd name="connsiteY8" fmla="*/ 1200080 h 1921542"/>
              <a:gd name="connsiteX9" fmla="*/ 462845 w 1164274"/>
              <a:gd name="connsiteY9" fmla="*/ 1282681 h 1921542"/>
              <a:gd name="connsiteX10" fmla="*/ 356035 w 1164274"/>
              <a:gd name="connsiteY10" fmla="*/ 1387784 h 1921542"/>
              <a:gd name="connsiteX11" fmla="*/ 249225 w 1164274"/>
              <a:gd name="connsiteY11" fmla="*/ 1282681 h 1921542"/>
              <a:gd name="connsiteX12" fmla="*/ 249225 w 1164274"/>
              <a:gd name="connsiteY12" fmla="*/ 1200080 h 1921542"/>
              <a:gd name="connsiteX13" fmla="*/ 213621 w 1164274"/>
              <a:gd name="connsiteY13" fmla="*/ 1200080 h 1921542"/>
              <a:gd name="connsiteX14" fmla="*/ 213621 w 1164274"/>
              <a:gd name="connsiteY14" fmla="*/ 1270149 h 1921542"/>
              <a:gd name="connsiteX15" fmla="*/ 106811 w 1164274"/>
              <a:gd name="connsiteY15" fmla="*/ 1375252 h 1921542"/>
              <a:gd name="connsiteX16" fmla="*/ 0 w 1164274"/>
              <a:gd name="connsiteY16" fmla="*/ 1270149 h 1921542"/>
              <a:gd name="connsiteX17" fmla="*/ 0 w 1164274"/>
              <a:gd name="connsiteY17" fmla="*/ 1200080 h 1921542"/>
              <a:gd name="connsiteX18" fmla="*/ 0 w 1164274"/>
              <a:gd name="connsiteY18" fmla="*/ 849736 h 1921542"/>
              <a:gd name="connsiteX19" fmla="*/ 0 w 1164274"/>
              <a:gd name="connsiteY19" fmla="*/ 295452 h 1921542"/>
              <a:gd name="connsiteX20" fmla="*/ 0 w 1164274"/>
              <a:gd name="connsiteY20" fmla="*/ 289187 h 1921542"/>
              <a:gd name="connsiteX21" fmla="*/ 616 w 1164274"/>
              <a:gd name="connsiteY21" fmla="*/ 289187 h 1921542"/>
              <a:gd name="connsiteX22" fmla="*/ 93026 w 1164274"/>
              <a:gd name="connsiteY22" fmla="*/ 9258 h 1921542"/>
              <a:gd name="connsiteX23" fmla="*/ 99354 w 1164274"/>
              <a:gd name="connsiteY23" fmla="*/ 0 h 1921542"/>
              <a:gd name="connsiteX24" fmla="*/ 1007240 w 1164274"/>
              <a:gd name="connsiteY24" fmla="*/ 0 h 1921542"/>
              <a:gd name="connsiteX25" fmla="*/ 997047 w 1164274"/>
              <a:gd name="connsiteY25" fmla="*/ 11766 h 1921542"/>
              <a:gd name="connsiteX26" fmla="*/ 997808 w 1164274"/>
              <a:gd name="connsiteY26" fmla="*/ 289187 h 1921542"/>
              <a:gd name="connsiteX27" fmla="*/ 998831 w 1164274"/>
              <a:gd name="connsiteY27" fmla="*/ 289187 h 1921542"/>
              <a:gd name="connsiteX28" fmla="*/ 1155497 w 1164274"/>
              <a:gd name="connsiteY28" fmla="*/ 646220 h 1921542"/>
              <a:gd name="connsiteX29" fmla="*/ 1099778 w 1164274"/>
              <a:gd name="connsiteY29" fmla="*/ 784376 h 1921542"/>
              <a:gd name="connsiteX30" fmla="*/ 965058 w 1164274"/>
              <a:gd name="connsiteY30" fmla="*/ 737601 h 1921542"/>
              <a:gd name="connsiteX31" fmla="*/ 965058 w 1164274"/>
              <a:gd name="connsiteY31" fmla="*/ 1157638 h 1921542"/>
              <a:gd name="connsiteX32" fmla="*/ 965058 w 1164274"/>
              <a:gd name="connsiteY32" fmla="*/ 1200080 h 1921542"/>
              <a:gd name="connsiteX33" fmla="*/ 965058 w 1164274"/>
              <a:gd name="connsiteY33" fmla="*/ 1816439 h 1921542"/>
              <a:gd name="connsiteX34" fmla="*/ 858248 w 1164274"/>
              <a:gd name="connsiteY34" fmla="*/ 1921542 h 1921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64274" h="1921542">
                <a:moveTo>
                  <a:pt x="858248" y="1921542"/>
                </a:moveTo>
                <a:cubicBezTo>
                  <a:pt x="799258" y="1921542"/>
                  <a:pt x="751437" y="1874486"/>
                  <a:pt x="751437" y="1816439"/>
                </a:cubicBezTo>
                <a:lnTo>
                  <a:pt x="751437" y="1200080"/>
                </a:lnTo>
                <a:lnTo>
                  <a:pt x="711892" y="1200080"/>
                </a:lnTo>
                <a:lnTo>
                  <a:pt x="711892" y="1345342"/>
                </a:lnTo>
                <a:cubicBezTo>
                  <a:pt x="711892" y="1403389"/>
                  <a:pt x="664072" y="1450445"/>
                  <a:pt x="605082" y="1450445"/>
                </a:cubicBezTo>
                <a:cubicBezTo>
                  <a:pt x="546092" y="1450445"/>
                  <a:pt x="498271" y="1403389"/>
                  <a:pt x="498271" y="1345342"/>
                </a:cubicBezTo>
                <a:lnTo>
                  <a:pt x="498271" y="1200080"/>
                </a:lnTo>
                <a:lnTo>
                  <a:pt x="462845" y="1200080"/>
                </a:lnTo>
                <a:lnTo>
                  <a:pt x="462845" y="1282681"/>
                </a:lnTo>
                <a:cubicBezTo>
                  <a:pt x="462845" y="1340728"/>
                  <a:pt x="415025" y="1387784"/>
                  <a:pt x="356035" y="1387784"/>
                </a:cubicBezTo>
                <a:cubicBezTo>
                  <a:pt x="297045" y="1387784"/>
                  <a:pt x="249225" y="1340728"/>
                  <a:pt x="249225" y="1282681"/>
                </a:cubicBezTo>
                <a:lnTo>
                  <a:pt x="249225" y="1200080"/>
                </a:lnTo>
                <a:lnTo>
                  <a:pt x="213621" y="1200080"/>
                </a:lnTo>
                <a:lnTo>
                  <a:pt x="213621" y="1270149"/>
                </a:lnTo>
                <a:cubicBezTo>
                  <a:pt x="213621" y="1328196"/>
                  <a:pt x="165801" y="1375252"/>
                  <a:pt x="106811" y="1375252"/>
                </a:cubicBezTo>
                <a:cubicBezTo>
                  <a:pt x="47821" y="1375252"/>
                  <a:pt x="0" y="1328196"/>
                  <a:pt x="0" y="1270149"/>
                </a:cubicBezTo>
                <a:lnTo>
                  <a:pt x="0" y="1200080"/>
                </a:lnTo>
                <a:lnTo>
                  <a:pt x="0" y="849736"/>
                </a:lnTo>
                <a:lnTo>
                  <a:pt x="0" y="295452"/>
                </a:lnTo>
                <a:lnTo>
                  <a:pt x="0" y="289187"/>
                </a:lnTo>
                <a:lnTo>
                  <a:pt x="616" y="289187"/>
                </a:lnTo>
                <a:cubicBezTo>
                  <a:pt x="19092" y="80932"/>
                  <a:pt x="55198" y="58400"/>
                  <a:pt x="93026" y="9258"/>
                </a:cubicBezTo>
                <a:lnTo>
                  <a:pt x="99354" y="0"/>
                </a:lnTo>
                <a:lnTo>
                  <a:pt x="1007240" y="0"/>
                </a:lnTo>
                <a:lnTo>
                  <a:pt x="997047" y="11766"/>
                </a:lnTo>
                <a:cubicBezTo>
                  <a:pt x="943731" y="97248"/>
                  <a:pt x="995176" y="194752"/>
                  <a:pt x="997808" y="289187"/>
                </a:cubicBezTo>
                <a:lnTo>
                  <a:pt x="998831" y="289187"/>
                </a:lnTo>
                <a:lnTo>
                  <a:pt x="1155497" y="646220"/>
                </a:lnTo>
                <a:cubicBezTo>
                  <a:pt x="1178881" y="699512"/>
                  <a:pt x="1153935" y="761366"/>
                  <a:pt x="1099778" y="784376"/>
                </a:cubicBezTo>
                <a:cubicBezTo>
                  <a:pt x="1048686" y="806085"/>
                  <a:pt x="989851" y="785467"/>
                  <a:pt x="965058" y="737601"/>
                </a:cubicBezTo>
                <a:lnTo>
                  <a:pt x="965058" y="1157638"/>
                </a:lnTo>
                <a:lnTo>
                  <a:pt x="965058" y="1200080"/>
                </a:lnTo>
                <a:lnTo>
                  <a:pt x="965058" y="1816439"/>
                </a:lnTo>
                <a:cubicBezTo>
                  <a:pt x="965058" y="1874486"/>
                  <a:pt x="917238" y="1921542"/>
                  <a:pt x="858248" y="1921542"/>
                </a:cubicBezTo>
                <a:close/>
              </a:path>
            </a:pathLst>
          </a:custGeom>
          <a:solidFill>
            <a:schemeClr val="accent1"/>
          </a:solidFill>
          <a:ln w="25400" cap="flat" cmpd="sng" algn="ctr">
            <a:solidFill>
              <a:schemeClr val="bg1"/>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幼圆"/>
              <a:cs typeface="+mn-cs"/>
            </a:endParaRPr>
          </a:p>
        </p:txBody>
      </p:sp>
      <p:sp>
        <p:nvSpPr>
          <p:cNvPr id="39" name="任意多边形 38"/>
          <p:cNvSpPr/>
          <p:nvPr/>
        </p:nvSpPr>
        <p:spPr>
          <a:xfrm flipH="1" flipV="1">
            <a:off x="3781574" y="3502174"/>
            <a:ext cx="719137" cy="884634"/>
          </a:xfrm>
          <a:custGeom>
            <a:avLst/>
            <a:gdLst>
              <a:gd name="connsiteX0" fmla="*/ 530896 w 720198"/>
              <a:gd name="connsiteY0" fmla="*/ 1093431 h 1093431"/>
              <a:gd name="connsiteX1" fmla="*/ 464825 w 720198"/>
              <a:gd name="connsiteY1" fmla="*/ 1032050 h 1093431"/>
              <a:gd name="connsiteX2" fmla="*/ 464825 w 720198"/>
              <a:gd name="connsiteY2" fmla="*/ 672092 h 1093431"/>
              <a:gd name="connsiteX3" fmla="*/ 440363 w 720198"/>
              <a:gd name="connsiteY3" fmla="*/ 672092 h 1093431"/>
              <a:gd name="connsiteX4" fmla="*/ 440363 w 720198"/>
              <a:gd name="connsiteY4" fmla="*/ 756926 h 1093431"/>
              <a:gd name="connsiteX5" fmla="*/ 374292 w 720198"/>
              <a:gd name="connsiteY5" fmla="*/ 818307 h 1093431"/>
              <a:gd name="connsiteX6" fmla="*/ 308221 w 720198"/>
              <a:gd name="connsiteY6" fmla="*/ 756926 h 1093431"/>
              <a:gd name="connsiteX7" fmla="*/ 308221 w 720198"/>
              <a:gd name="connsiteY7" fmla="*/ 672092 h 1093431"/>
              <a:gd name="connsiteX8" fmla="*/ 286307 w 720198"/>
              <a:gd name="connsiteY8" fmla="*/ 672092 h 1093431"/>
              <a:gd name="connsiteX9" fmla="*/ 286307 w 720198"/>
              <a:gd name="connsiteY9" fmla="*/ 720331 h 1093431"/>
              <a:gd name="connsiteX10" fmla="*/ 220237 w 720198"/>
              <a:gd name="connsiteY10" fmla="*/ 781712 h 1093431"/>
              <a:gd name="connsiteX11" fmla="*/ 154166 w 720198"/>
              <a:gd name="connsiteY11" fmla="*/ 720331 h 1093431"/>
              <a:gd name="connsiteX12" fmla="*/ 154166 w 720198"/>
              <a:gd name="connsiteY12" fmla="*/ 672092 h 1093431"/>
              <a:gd name="connsiteX13" fmla="*/ 132142 w 720198"/>
              <a:gd name="connsiteY13" fmla="*/ 672092 h 1093431"/>
              <a:gd name="connsiteX14" fmla="*/ 132142 w 720198"/>
              <a:gd name="connsiteY14" fmla="*/ 713012 h 1093431"/>
              <a:gd name="connsiteX15" fmla="*/ 66071 w 720198"/>
              <a:gd name="connsiteY15" fmla="*/ 774393 h 1093431"/>
              <a:gd name="connsiteX16" fmla="*/ 0 w 720198"/>
              <a:gd name="connsiteY16" fmla="*/ 713012 h 1093431"/>
              <a:gd name="connsiteX17" fmla="*/ 0 w 720198"/>
              <a:gd name="connsiteY17" fmla="*/ 672092 h 1093431"/>
              <a:gd name="connsiteX18" fmla="*/ 0 w 720198"/>
              <a:gd name="connsiteY18" fmla="*/ 467489 h 1093431"/>
              <a:gd name="connsiteX19" fmla="*/ 0 w 720198"/>
              <a:gd name="connsiteY19" fmla="*/ 143782 h 1093431"/>
              <a:gd name="connsiteX20" fmla="*/ 0 w 720198"/>
              <a:gd name="connsiteY20" fmla="*/ 140123 h 1093431"/>
              <a:gd name="connsiteX21" fmla="*/ 381 w 720198"/>
              <a:gd name="connsiteY21" fmla="*/ 140123 h 1093431"/>
              <a:gd name="connsiteX22" fmla="*/ 34864 w 720198"/>
              <a:gd name="connsiteY22" fmla="*/ 4755 h 1093431"/>
              <a:gd name="connsiteX23" fmla="*/ 38700 w 720198"/>
              <a:gd name="connsiteY23" fmla="*/ 0 h 1093431"/>
              <a:gd name="connsiteX24" fmla="*/ 610475 w 720198"/>
              <a:gd name="connsiteY24" fmla="*/ 0 h 1093431"/>
              <a:gd name="connsiteX25" fmla="*/ 601857 w 720198"/>
              <a:gd name="connsiteY25" fmla="*/ 30043 h 1093431"/>
              <a:gd name="connsiteX26" fmla="*/ 617226 w 720198"/>
              <a:gd name="connsiteY26" fmla="*/ 140123 h 1093431"/>
              <a:gd name="connsiteX27" fmla="*/ 617858 w 720198"/>
              <a:gd name="connsiteY27" fmla="*/ 140123 h 1093431"/>
              <a:gd name="connsiteX28" fmla="*/ 714769 w 720198"/>
              <a:gd name="connsiteY28" fmla="*/ 348633 h 1093431"/>
              <a:gd name="connsiteX29" fmla="*/ 680302 w 720198"/>
              <a:gd name="connsiteY29" fmla="*/ 429318 h 1093431"/>
              <a:gd name="connsiteX30" fmla="*/ 596967 w 720198"/>
              <a:gd name="connsiteY30" fmla="*/ 402001 h 1093431"/>
              <a:gd name="connsiteX31" fmla="*/ 596967 w 720198"/>
              <a:gd name="connsiteY31" fmla="*/ 647305 h 1093431"/>
              <a:gd name="connsiteX32" fmla="*/ 596967 w 720198"/>
              <a:gd name="connsiteY32" fmla="*/ 672092 h 1093431"/>
              <a:gd name="connsiteX33" fmla="*/ 596967 w 720198"/>
              <a:gd name="connsiteY33" fmla="*/ 1032050 h 1093431"/>
              <a:gd name="connsiteX34" fmla="*/ 530896 w 720198"/>
              <a:gd name="connsiteY34" fmla="*/ 1093431 h 109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20198" h="1093431">
                <a:moveTo>
                  <a:pt x="530896" y="1093431"/>
                </a:moveTo>
                <a:cubicBezTo>
                  <a:pt x="494406" y="1093431"/>
                  <a:pt x="464825" y="1065950"/>
                  <a:pt x="464825" y="1032050"/>
                </a:cubicBezTo>
                <a:lnTo>
                  <a:pt x="464825" y="672092"/>
                </a:lnTo>
                <a:lnTo>
                  <a:pt x="440363" y="672092"/>
                </a:lnTo>
                <a:lnTo>
                  <a:pt x="440363" y="756926"/>
                </a:lnTo>
                <a:cubicBezTo>
                  <a:pt x="440363" y="790826"/>
                  <a:pt x="410782" y="818307"/>
                  <a:pt x="374292" y="818307"/>
                </a:cubicBezTo>
                <a:cubicBezTo>
                  <a:pt x="337802" y="818307"/>
                  <a:pt x="308221" y="790826"/>
                  <a:pt x="308221" y="756926"/>
                </a:cubicBezTo>
                <a:lnTo>
                  <a:pt x="308221" y="672092"/>
                </a:lnTo>
                <a:lnTo>
                  <a:pt x="286307" y="672092"/>
                </a:lnTo>
                <a:lnTo>
                  <a:pt x="286307" y="720331"/>
                </a:lnTo>
                <a:cubicBezTo>
                  <a:pt x="286307" y="754231"/>
                  <a:pt x="256726" y="781712"/>
                  <a:pt x="220237" y="781712"/>
                </a:cubicBezTo>
                <a:cubicBezTo>
                  <a:pt x="183747" y="781712"/>
                  <a:pt x="154166" y="754231"/>
                  <a:pt x="154166" y="720331"/>
                </a:cubicBezTo>
                <a:lnTo>
                  <a:pt x="154166" y="672092"/>
                </a:lnTo>
                <a:lnTo>
                  <a:pt x="132142" y="672092"/>
                </a:lnTo>
                <a:lnTo>
                  <a:pt x="132142" y="713012"/>
                </a:lnTo>
                <a:cubicBezTo>
                  <a:pt x="132142" y="746912"/>
                  <a:pt x="102561" y="774393"/>
                  <a:pt x="66071" y="774393"/>
                </a:cubicBezTo>
                <a:cubicBezTo>
                  <a:pt x="29581" y="774393"/>
                  <a:pt x="0" y="746912"/>
                  <a:pt x="0" y="713012"/>
                </a:cubicBezTo>
                <a:lnTo>
                  <a:pt x="0" y="672092"/>
                </a:lnTo>
                <a:lnTo>
                  <a:pt x="0" y="467489"/>
                </a:lnTo>
                <a:lnTo>
                  <a:pt x="0" y="143782"/>
                </a:lnTo>
                <a:lnTo>
                  <a:pt x="0" y="140123"/>
                </a:lnTo>
                <a:lnTo>
                  <a:pt x="381" y="140123"/>
                </a:lnTo>
                <a:cubicBezTo>
                  <a:pt x="8000" y="59042"/>
                  <a:pt x="20466" y="26166"/>
                  <a:pt x="34864" y="4755"/>
                </a:cubicBezTo>
                <a:lnTo>
                  <a:pt x="38700" y="0"/>
                </a:lnTo>
                <a:lnTo>
                  <a:pt x="610475" y="0"/>
                </a:lnTo>
                <a:lnTo>
                  <a:pt x="601857" y="30043"/>
                </a:lnTo>
                <a:cubicBezTo>
                  <a:pt x="601634" y="65792"/>
                  <a:pt x="616140" y="103356"/>
                  <a:pt x="617226" y="140123"/>
                </a:cubicBezTo>
                <a:lnTo>
                  <a:pt x="617858" y="140123"/>
                </a:lnTo>
                <a:lnTo>
                  <a:pt x="714769" y="348633"/>
                </a:lnTo>
                <a:cubicBezTo>
                  <a:pt x="729233" y="379756"/>
                  <a:pt x="713802" y="415880"/>
                  <a:pt x="680302" y="429318"/>
                </a:cubicBezTo>
                <a:cubicBezTo>
                  <a:pt x="648698" y="441996"/>
                  <a:pt x="612303" y="429955"/>
                  <a:pt x="596967" y="402001"/>
                </a:cubicBezTo>
                <a:lnTo>
                  <a:pt x="596967" y="647305"/>
                </a:lnTo>
                <a:lnTo>
                  <a:pt x="596967" y="672092"/>
                </a:lnTo>
                <a:lnTo>
                  <a:pt x="596967" y="1032050"/>
                </a:lnTo>
                <a:cubicBezTo>
                  <a:pt x="596967" y="1065950"/>
                  <a:pt x="567386" y="1093431"/>
                  <a:pt x="530896" y="1093431"/>
                </a:cubicBezTo>
                <a:close/>
              </a:path>
            </a:pathLst>
          </a:custGeom>
          <a:solidFill>
            <a:schemeClr val="accent1">
              <a:lumMod val="60000"/>
              <a:lumOff val="40000"/>
            </a:schemeClr>
          </a:solidFill>
          <a:ln w="25400" cap="flat" cmpd="sng" algn="ctr">
            <a:solidFill>
              <a:schemeClr val="bg1"/>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幼圆"/>
              <a:cs typeface="+mn-cs"/>
            </a:endParaRPr>
          </a:p>
        </p:txBody>
      </p:sp>
      <p:sp>
        <p:nvSpPr>
          <p:cNvPr id="25" name="KSO_GT1"/>
          <p:cNvSpPr txBox="1"/>
          <p:nvPr/>
        </p:nvSpPr>
        <p:spPr>
          <a:xfrm>
            <a:off x="3009014" y="1106636"/>
            <a:ext cx="3276047" cy="609600"/>
          </a:xfrm>
          <a:prstGeom prst="rect">
            <a:avLst/>
          </a:prstGeom>
          <a:noFill/>
        </p:spPr>
        <p:txBody>
          <a:bodyPr lIns="0" tIns="0" rIns="0" bIns="0" anchor="ct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latin typeface="幼圆" panose="02010509060101010101" pitchFamily="49" charset="-122"/>
                <a:ea typeface="幼圆" panose="02010509060101010101" pitchFamily="49" charset="-122"/>
                <a:cs typeface="Arial" pitchFamily="34" charset="0"/>
              </a:rPr>
              <a:t>提取成绩框算法，在图像背景噪声不是很恶劣的情况下都是可以正常工作的</a:t>
            </a:r>
          </a:p>
        </p:txBody>
      </p:sp>
      <p:sp>
        <p:nvSpPr>
          <p:cNvPr id="28" name="KSO_GT2"/>
          <p:cNvSpPr txBox="1"/>
          <p:nvPr/>
        </p:nvSpPr>
        <p:spPr>
          <a:xfrm>
            <a:off x="2530549" y="1896020"/>
            <a:ext cx="2676599" cy="609600"/>
          </a:xfrm>
          <a:prstGeom prst="rect">
            <a:avLst/>
          </a:prstGeom>
          <a:noFill/>
        </p:spPr>
        <p:txBody>
          <a:bodyPr lIns="0" tIns="0" rIns="0" bIns="0" anchor="ct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latin typeface="幼圆" panose="02010509060101010101" pitchFamily="49" charset="-122"/>
                <a:ea typeface="幼圆" panose="02010509060101010101" pitchFamily="49" charset="-122"/>
                <a:cs typeface="Arial" pitchFamily="34" charset="0"/>
              </a:rPr>
              <a:t>灰度化、二值化可以适应任何图像</a:t>
            </a:r>
          </a:p>
        </p:txBody>
      </p:sp>
      <p:sp>
        <p:nvSpPr>
          <p:cNvPr id="31" name="KSO_GT3"/>
          <p:cNvSpPr txBox="1"/>
          <p:nvPr/>
        </p:nvSpPr>
        <p:spPr>
          <a:xfrm>
            <a:off x="1690577" y="2652067"/>
            <a:ext cx="2660909" cy="609600"/>
          </a:xfrm>
          <a:prstGeom prst="rect">
            <a:avLst/>
          </a:prstGeom>
          <a:noFill/>
        </p:spPr>
        <p:txBody>
          <a:bodyPr lIns="0" tIns="0" rIns="0" bIns="0" anchor="ctr"/>
          <a:lstStyle/>
          <a:p>
            <a:pPr marL="0" marR="0" lvl="0" indent="0" algn="just" defTabSz="914400" rtl="0" eaLnBrk="1" fontAlgn="auto" latinLnBrk="0" hangingPunct="1">
              <a:lnSpc>
                <a:spcPct val="130000"/>
              </a:lnSpc>
              <a:spcBef>
                <a:spcPts val="0"/>
              </a:spcBef>
              <a:spcAft>
                <a:spcPts val="0"/>
              </a:spcAft>
              <a:buClrTx/>
              <a:buSzTx/>
              <a:buFontTx/>
              <a:buNone/>
              <a:tabLst/>
              <a:defRPr/>
            </a:pPr>
            <a:r>
              <a:rPr lang="zh-CN" altLang="en-US" sz="1400" b="1" kern="0" dirty="0">
                <a:solidFill>
                  <a:schemeClr val="accent1"/>
                </a:solidFill>
                <a:latin typeface="幼圆" panose="02010509060101010101" pitchFamily="49" charset="-122"/>
                <a:ea typeface="幼圆" panose="02010509060101010101" pitchFamily="49" charset="-122"/>
                <a:cs typeface="Arial" pitchFamily="34" charset="0"/>
              </a:rPr>
              <a:t>数字提取算法会出现目标清除的现象，这是需要改进的地方</a:t>
            </a:r>
            <a:endParaRPr kumimoji="0" lang="zh-CN" altLang="en-US" sz="1400" b="1" i="0" u="none" strike="noStrike" kern="0" cap="none" spc="0" normalizeH="0" baseline="0" noProof="0" dirty="0">
              <a:ln>
                <a:noFill/>
              </a:ln>
              <a:solidFill>
                <a:schemeClr val="accent1"/>
              </a:solidFill>
              <a:effectLst/>
              <a:uLnTx/>
              <a:uFillTx/>
              <a:latin typeface="幼圆" panose="02010509060101010101" pitchFamily="49" charset="-122"/>
              <a:ea typeface="幼圆" panose="02010509060101010101" pitchFamily="49" charset="-122"/>
              <a:cs typeface="Arial" pitchFamily="34" charset="0"/>
            </a:endParaRPr>
          </a:p>
        </p:txBody>
      </p:sp>
      <p:sp>
        <p:nvSpPr>
          <p:cNvPr id="34" name="KSO_GT4"/>
          <p:cNvSpPr txBox="1"/>
          <p:nvPr/>
        </p:nvSpPr>
        <p:spPr>
          <a:xfrm>
            <a:off x="1251098" y="3408114"/>
            <a:ext cx="2482850" cy="609600"/>
          </a:xfrm>
          <a:prstGeom prst="rect">
            <a:avLst/>
          </a:prstGeom>
          <a:noFill/>
        </p:spPr>
        <p:txBody>
          <a:bodyPr lIns="0" tIns="0" rIns="0" bIns="0" anchor="ctr"/>
          <a:lstStyle/>
          <a:p>
            <a:pPr marL="0" marR="0" lvl="0" indent="0" algn="just" defTabSz="914400" rtl="0" eaLnBrk="1" fontAlgn="auto" latinLnBrk="0" hangingPunct="1">
              <a:lnSpc>
                <a:spcPct val="130000"/>
              </a:lnSpc>
              <a:spcBef>
                <a:spcPts val="0"/>
              </a:spcBef>
              <a:spcAft>
                <a:spcPts val="0"/>
              </a:spcAft>
              <a:buClrTx/>
              <a:buSzTx/>
              <a:buFontTx/>
              <a:buNone/>
              <a:tabLst/>
              <a:defRPr/>
            </a:pPr>
            <a:r>
              <a:rPr lang="zh-CN" altLang="en-US" sz="1400" b="1" kern="0" dirty="0">
                <a:solidFill>
                  <a:schemeClr val="accent1"/>
                </a:solidFill>
                <a:latin typeface="幼圆" panose="02010509060101010101" pitchFamily="49" charset="-122"/>
                <a:ea typeface="幼圆" panose="02010509060101010101" pitchFamily="49" charset="-122"/>
                <a:cs typeface="Arial" pitchFamily="34" charset="0"/>
              </a:rPr>
              <a:t>归一化可以很好地把图像集中到中心，并归一化到相同大小</a:t>
            </a:r>
            <a:endParaRPr kumimoji="0" lang="zh-CN" altLang="en-US" sz="1400" b="1" i="0" u="none" strike="noStrike" kern="0" cap="none" spc="0" normalizeH="0" baseline="0" noProof="0" dirty="0">
              <a:ln>
                <a:noFill/>
              </a:ln>
              <a:solidFill>
                <a:schemeClr val="accent1"/>
              </a:solidFill>
              <a:effectLst/>
              <a:uLnTx/>
              <a:uFillTx/>
              <a:latin typeface="幼圆" panose="02010509060101010101" pitchFamily="49" charset="-122"/>
              <a:ea typeface="幼圆" panose="02010509060101010101" pitchFamily="49" charset="-122"/>
              <a:cs typeface="Arial" pitchFamily="34" charset="0"/>
            </a:endParaRPr>
          </a:p>
        </p:txBody>
      </p:sp>
      <p:sp>
        <p:nvSpPr>
          <p:cNvPr id="40" name="KSO_GN1"/>
          <p:cNvSpPr txBox="1"/>
          <p:nvPr/>
        </p:nvSpPr>
        <p:spPr>
          <a:xfrm>
            <a:off x="6019949" y="987574"/>
            <a:ext cx="935037" cy="683264"/>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zh-CN" sz="4800" b="0" i="0" u="none" strike="noStrike" kern="0" cap="none" spc="0" normalizeH="0" baseline="0" noProof="0" dirty="0">
                <a:ln>
                  <a:noFill/>
                </a:ln>
                <a:solidFill>
                  <a:srgbClr val="47494B">
                    <a:lumMod val="50000"/>
                    <a:lumOff val="50000"/>
                  </a:srgbClr>
                </a:solidFill>
                <a:effectLst/>
                <a:uLnTx/>
                <a:uFillTx/>
                <a:latin typeface="Arial" pitchFamily="34" charset="0"/>
                <a:ea typeface="Gungsuh" pitchFamily="18" charset="-127"/>
                <a:cs typeface="Arial" pitchFamily="34" charset="0"/>
              </a:rPr>
              <a:t>1</a:t>
            </a:r>
            <a:endParaRPr kumimoji="0" lang="zh-CN" altLang="en-US" sz="4800" b="0" i="0" u="none" strike="noStrike" kern="0" cap="none" spc="0" normalizeH="0" baseline="0" noProof="0" dirty="0">
              <a:ln>
                <a:noFill/>
              </a:ln>
              <a:solidFill>
                <a:srgbClr val="47494B">
                  <a:lumMod val="50000"/>
                  <a:lumOff val="50000"/>
                </a:srgbClr>
              </a:solidFill>
              <a:effectLst/>
              <a:uLnTx/>
              <a:uFillTx/>
              <a:latin typeface="Arial" pitchFamily="34" charset="0"/>
              <a:ea typeface="Gungsuh" pitchFamily="18" charset="-127"/>
              <a:cs typeface="Arial" pitchFamily="34" charset="0"/>
            </a:endParaRPr>
          </a:p>
        </p:txBody>
      </p:sp>
      <p:sp>
        <p:nvSpPr>
          <p:cNvPr id="41" name="KSO_GN2"/>
          <p:cNvSpPr txBox="1"/>
          <p:nvPr/>
        </p:nvSpPr>
        <p:spPr>
          <a:xfrm>
            <a:off x="5005114" y="1707654"/>
            <a:ext cx="935038" cy="683264"/>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zh-CN" sz="4800" b="0" i="0" u="none" strike="noStrike" kern="0" cap="none" spc="0" normalizeH="0" baseline="0" noProof="0" dirty="0">
                <a:ln>
                  <a:noFill/>
                </a:ln>
                <a:solidFill>
                  <a:srgbClr val="47494B">
                    <a:lumMod val="50000"/>
                    <a:lumOff val="50000"/>
                  </a:srgbClr>
                </a:solidFill>
                <a:effectLst/>
                <a:uLnTx/>
                <a:uFillTx/>
                <a:latin typeface="Arial" pitchFamily="34" charset="0"/>
                <a:ea typeface="Gungsuh" pitchFamily="18" charset="-127"/>
                <a:cs typeface="Arial" pitchFamily="34" charset="0"/>
              </a:rPr>
              <a:t>2</a:t>
            </a:r>
            <a:endParaRPr kumimoji="0" lang="zh-CN" altLang="en-US" sz="4800" b="0" i="0" u="none" strike="noStrike" kern="0" cap="none" spc="0" normalizeH="0" baseline="0" noProof="0" dirty="0">
              <a:ln>
                <a:noFill/>
              </a:ln>
              <a:solidFill>
                <a:srgbClr val="47494B">
                  <a:lumMod val="50000"/>
                  <a:lumOff val="50000"/>
                </a:srgbClr>
              </a:solidFill>
              <a:effectLst/>
              <a:uLnTx/>
              <a:uFillTx/>
              <a:latin typeface="Arial" pitchFamily="34" charset="0"/>
              <a:ea typeface="Gungsuh" pitchFamily="18" charset="-127"/>
              <a:cs typeface="Arial" pitchFamily="34" charset="0"/>
            </a:endParaRPr>
          </a:p>
        </p:txBody>
      </p:sp>
      <p:sp>
        <p:nvSpPr>
          <p:cNvPr id="42" name="KSO_GN3"/>
          <p:cNvSpPr txBox="1"/>
          <p:nvPr/>
        </p:nvSpPr>
        <p:spPr>
          <a:xfrm>
            <a:off x="4086374" y="2427734"/>
            <a:ext cx="936625" cy="683264"/>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zh-CN" sz="4800" b="0" i="0" u="none" strike="noStrike" kern="0" cap="none" spc="0" normalizeH="0" baseline="0" noProof="0" dirty="0">
                <a:ln>
                  <a:noFill/>
                </a:ln>
                <a:solidFill>
                  <a:srgbClr val="47494B">
                    <a:lumMod val="50000"/>
                    <a:lumOff val="50000"/>
                  </a:srgbClr>
                </a:solidFill>
                <a:effectLst/>
                <a:uLnTx/>
                <a:uFillTx/>
                <a:latin typeface="Arial" pitchFamily="34" charset="0"/>
                <a:ea typeface="Gungsuh" pitchFamily="18" charset="-127"/>
                <a:cs typeface="Arial" pitchFamily="34" charset="0"/>
              </a:rPr>
              <a:t>3</a:t>
            </a:r>
            <a:endParaRPr kumimoji="0" lang="zh-CN" altLang="en-US" sz="4800" b="0" i="0" u="none" strike="noStrike" kern="0" cap="none" spc="0" normalizeH="0" baseline="0" noProof="0" dirty="0">
              <a:ln>
                <a:noFill/>
              </a:ln>
              <a:solidFill>
                <a:srgbClr val="47494B">
                  <a:lumMod val="50000"/>
                  <a:lumOff val="50000"/>
                </a:srgbClr>
              </a:solidFill>
              <a:effectLst/>
              <a:uLnTx/>
              <a:uFillTx/>
              <a:latin typeface="Arial" pitchFamily="34" charset="0"/>
              <a:ea typeface="Gungsuh" pitchFamily="18" charset="-127"/>
              <a:cs typeface="Arial" pitchFamily="34" charset="0"/>
            </a:endParaRPr>
          </a:p>
        </p:txBody>
      </p:sp>
      <p:sp>
        <p:nvSpPr>
          <p:cNvPr id="43" name="KSO_GN4"/>
          <p:cNvSpPr txBox="1"/>
          <p:nvPr/>
        </p:nvSpPr>
        <p:spPr>
          <a:xfrm>
            <a:off x="3419872" y="2968606"/>
            <a:ext cx="936625" cy="683264"/>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zh-CN" sz="4800" b="0" i="0" u="none" strike="noStrike" kern="0" cap="none" spc="0" normalizeH="0" baseline="0" noProof="0" dirty="0">
                <a:ln>
                  <a:noFill/>
                </a:ln>
                <a:solidFill>
                  <a:srgbClr val="47494B">
                    <a:lumMod val="50000"/>
                    <a:lumOff val="50000"/>
                  </a:srgbClr>
                </a:solidFill>
                <a:effectLst/>
                <a:uLnTx/>
                <a:uFillTx/>
                <a:latin typeface="Arial" pitchFamily="34" charset="0"/>
                <a:ea typeface="Gungsuh" pitchFamily="18" charset="-127"/>
                <a:cs typeface="Arial" pitchFamily="34" charset="0"/>
              </a:rPr>
              <a:t>4</a:t>
            </a:r>
            <a:endParaRPr kumimoji="0" lang="zh-CN" altLang="en-US" sz="4800" b="0" i="0" u="none" strike="noStrike" kern="0" cap="none" spc="0" normalizeH="0" baseline="0" noProof="0" dirty="0">
              <a:ln>
                <a:noFill/>
              </a:ln>
              <a:solidFill>
                <a:srgbClr val="47494B">
                  <a:lumMod val="50000"/>
                  <a:lumOff val="50000"/>
                </a:srgbClr>
              </a:solidFill>
              <a:effectLst/>
              <a:uLnTx/>
              <a:uFillTx/>
              <a:latin typeface="Arial" pitchFamily="34" charset="0"/>
              <a:ea typeface="Gungsuh" pitchFamily="18" charset="-127"/>
              <a:cs typeface="Arial" pitchFamily="34" charset="0"/>
            </a:endParaRPr>
          </a:p>
        </p:txBody>
      </p:sp>
      <p:sp>
        <p:nvSpPr>
          <p:cNvPr id="2" name="标题 1"/>
          <p:cNvSpPr>
            <a:spLocks noGrp="1"/>
          </p:cNvSpPr>
          <p:nvPr>
            <p:ph type="title"/>
          </p:nvPr>
        </p:nvSpPr>
        <p:spPr/>
        <p:txBody>
          <a:bodyPr/>
          <a:lstStyle/>
          <a:p>
            <a:r>
              <a:rPr lang="zh-CN" altLang="en-US" dirty="0"/>
              <a:t>小结</a:t>
            </a:r>
          </a:p>
        </p:txBody>
      </p:sp>
    </p:spTree>
    <p:extLst>
      <p:ext uri="{BB962C8B-B14F-4D97-AF65-F5344CB8AC3E}">
        <p14:creationId xmlns:p14="http://schemas.microsoft.com/office/powerpoint/2010/main" val="2990765869"/>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animEffect transition="in" filter="fade">
                                      <p:cBhvr>
                                        <p:cTn id="13" dur="500"/>
                                        <p:tgtEl>
                                          <p:spTgt spid="40"/>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right)">
                                      <p:cBhvr>
                                        <p:cTn id="17" dur="500"/>
                                        <p:tgtEl>
                                          <p:spTgt spid="25"/>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fltVal val="0"/>
                                          </p:val>
                                        </p:tav>
                                        <p:tav tm="100000">
                                          <p:val>
                                            <p:strVal val="#ppt_h"/>
                                          </p:val>
                                        </p:tav>
                                      </p:tavLst>
                                    </p:anim>
                                    <p:animEffect transition="in" filter="fade">
                                      <p:cBhvr>
                                        <p:cTn id="27" dur="500"/>
                                        <p:tgtEl>
                                          <p:spTgt spid="41"/>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par>
                          <p:cTn id="32" fill="hold">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right)">
                                      <p:cBhvr>
                                        <p:cTn id="45" dur="500"/>
                                        <p:tgtEl>
                                          <p:spTgt spid="31"/>
                                        </p:tgtEl>
                                      </p:cBhvr>
                                    </p:animEffect>
                                  </p:childTnLst>
                                </p:cTn>
                              </p:par>
                            </p:childTnLst>
                          </p:cTn>
                        </p:par>
                        <p:par>
                          <p:cTn id="46" fill="hold">
                            <p:stCondLst>
                              <p:cond delay="4500"/>
                            </p:stCondLst>
                            <p:childTnLst>
                              <p:par>
                                <p:cTn id="47" presetID="22" presetClass="entr" presetSubtype="4"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p:cTn id="53" dur="500" fill="hold"/>
                                        <p:tgtEl>
                                          <p:spTgt spid="43"/>
                                        </p:tgtEl>
                                        <p:attrNameLst>
                                          <p:attrName>ppt_w</p:attrName>
                                        </p:attrNameLst>
                                      </p:cBhvr>
                                      <p:tavLst>
                                        <p:tav tm="0">
                                          <p:val>
                                            <p:fltVal val="0"/>
                                          </p:val>
                                        </p:tav>
                                        <p:tav tm="100000">
                                          <p:val>
                                            <p:strVal val="#ppt_w"/>
                                          </p:val>
                                        </p:tav>
                                      </p:tavLst>
                                    </p:anim>
                                    <p:anim calcmode="lin" valueType="num">
                                      <p:cBhvr>
                                        <p:cTn id="54" dur="500" fill="hold"/>
                                        <p:tgtEl>
                                          <p:spTgt spid="43"/>
                                        </p:tgtEl>
                                        <p:attrNameLst>
                                          <p:attrName>ppt_h</p:attrName>
                                        </p:attrNameLst>
                                      </p:cBhvr>
                                      <p:tavLst>
                                        <p:tav tm="0">
                                          <p:val>
                                            <p:fltVal val="0"/>
                                          </p:val>
                                        </p:tav>
                                        <p:tav tm="100000">
                                          <p:val>
                                            <p:strVal val="#ppt_h"/>
                                          </p:val>
                                        </p:tav>
                                      </p:tavLst>
                                    </p:anim>
                                    <p:animEffect transition="in" filter="fade">
                                      <p:cBhvr>
                                        <p:cTn id="55" dur="500"/>
                                        <p:tgtEl>
                                          <p:spTgt spid="43"/>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right)">
                                      <p:cBhvr>
                                        <p:cTn id="5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25" grpId="0"/>
      <p:bldP spid="28" grpId="0"/>
      <p:bldP spid="31" grpId="0"/>
      <p:bldP spid="34" grpId="0"/>
      <p:bldP spid="40" grpId="0"/>
      <p:bldP spid="41" grpId="0"/>
      <p:bldP spid="42"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flipH="1">
            <a:off x="0" y="521495"/>
            <a:ext cx="2324100" cy="515541"/>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过渡页</a:t>
            </a:r>
          </a:p>
        </p:txBody>
      </p:sp>
      <p:sp>
        <p:nvSpPr>
          <p:cNvPr id="2" name="椭圆 1"/>
          <p:cNvSpPr/>
          <p:nvPr/>
        </p:nvSpPr>
        <p:spPr>
          <a:xfrm>
            <a:off x="3514794" y="1148230"/>
            <a:ext cx="2292212" cy="2292212"/>
          </a:xfrm>
          <a:prstGeom prst="ellipse">
            <a:avLst/>
          </a:prstGeom>
          <a:solidFill>
            <a:schemeClr val="accent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7" name="椭圆 16"/>
          <p:cNvSpPr/>
          <p:nvPr/>
        </p:nvSpPr>
        <p:spPr>
          <a:xfrm>
            <a:off x="3331764" y="965200"/>
            <a:ext cx="2658272" cy="26582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0" name="椭圆 19"/>
          <p:cNvSpPr/>
          <p:nvPr/>
        </p:nvSpPr>
        <p:spPr>
          <a:xfrm>
            <a:off x="3022600" y="656036"/>
            <a:ext cx="3276600" cy="32766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p:cNvSpPr txBox="1"/>
          <p:nvPr/>
        </p:nvSpPr>
        <p:spPr>
          <a:xfrm>
            <a:off x="4067610" y="1378287"/>
            <a:ext cx="1133644" cy="1015663"/>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p:cNvSpPr txBox="1"/>
          <p:nvPr/>
        </p:nvSpPr>
        <p:spPr>
          <a:xfrm>
            <a:off x="3713564" y="2186036"/>
            <a:ext cx="2184957" cy="954107"/>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800" b="1" dirty="0" err="1">
                <a:solidFill>
                  <a:prstClr val="white"/>
                </a:solidFill>
                <a:latin typeface="微软雅黑" panose="020B0503020204020204" pitchFamily="34" charset="-122"/>
                <a:ea typeface="微软雅黑" panose="020B0503020204020204" pitchFamily="34" charset="-122"/>
              </a:rPr>
              <a:t>Tensorflow</a:t>
            </a:r>
            <a:endParaRPr lang="en-US" altLang="zh-CN" sz="2800" b="1" dirty="0">
              <a:solidFill>
                <a:prstClr val="white"/>
              </a:solidFill>
              <a:latin typeface="微软雅黑" panose="020B0503020204020204" pitchFamily="34" charset="-122"/>
              <a:ea typeface="微软雅黑" panose="020B0503020204020204" pitchFamily="34" charset="-122"/>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微软雅黑" panose="020B0503020204020204" pitchFamily="34" charset="-122"/>
                <a:ea typeface="微软雅黑" panose="020B0503020204020204" pitchFamily="34" charset="-122"/>
              </a:rPr>
              <a:t>数字识别</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781" y="2857162"/>
            <a:ext cx="2392304" cy="2146300"/>
          </a:xfrm>
          <a:prstGeom prst="rect">
            <a:avLst/>
          </a:prstGeom>
        </p:spPr>
      </p:pic>
      <p:pic>
        <p:nvPicPr>
          <p:cNvPr id="12" name="图片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99200" y="3140143"/>
            <a:ext cx="2651224" cy="1580338"/>
          </a:xfrm>
          <a:prstGeom prst="rect">
            <a:avLst/>
          </a:prstGeom>
        </p:spPr>
      </p:pic>
    </p:spTree>
    <p:extLst>
      <p:ext uri="{BB962C8B-B14F-4D97-AF65-F5344CB8AC3E}">
        <p14:creationId xmlns:p14="http://schemas.microsoft.com/office/powerpoint/2010/main" val="2938892257"/>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1000"/>
                                        <p:tgtEl>
                                          <p:spTgt spid="2"/>
                                        </p:tgtEl>
                                      </p:cBhvr>
                                    </p:animEffect>
                                  </p:childTnLst>
                                </p:cTn>
                              </p:par>
                              <p:par>
                                <p:cTn id="12" presetID="21" presetClass="entr" presetSubtype="1" fill="hold" grpId="0" nodeType="withEffect">
                                  <p:stCondLst>
                                    <p:cond delay="400"/>
                                  </p:stCondLst>
                                  <p:childTnLst>
                                    <p:set>
                                      <p:cBhvr>
                                        <p:cTn id="13" dur="1" fill="hold">
                                          <p:stCondLst>
                                            <p:cond delay="0"/>
                                          </p:stCondLst>
                                        </p:cTn>
                                        <p:tgtEl>
                                          <p:spTgt spid="17"/>
                                        </p:tgtEl>
                                        <p:attrNameLst>
                                          <p:attrName>style.visibility</p:attrName>
                                        </p:attrNameLst>
                                      </p:cBhvr>
                                      <p:to>
                                        <p:strVal val="visible"/>
                                      </p:to>
                                    </p:set>
                                    <p:animEffect transition="in" filter="wheel(1)">
                                      <p:cBhvr>
                                        <p:cTn id="14" dur="1000"/>
                                        <p:tgtEl>
                                          <p:spTgt spid="17"/>
                                        </p:tgtEl>
                                      </p:cBhvr>
                                    </p:animEffect>
                                  </p:childTnLst>
                                </p:cTn>
                              </p:par>
                              <p:par>
                                <p:cTn id="15" presetID="21" presetClass="entr" presetSubtype="1" fill="hold" grpId="0" nodeType="withEffect">
                                  <p:stCondLst>
                                    <p:cond delay="1000"/>
                                  </p:stCondLst>
                                  <p:childTnLst>
                                    <p:set>
                                      <p:cBhvr>
                                        <p:cTn id="16" dur="1" fill="hold">
                                          <p:stCondLst>
                                            <p:cond delay="0"/>
                                          </p:stCondLst>
                                        </p:cTn>
                                        <p:tgtEl>
                                          <p:spTgt spid="20"/>
                                        </p:tgtEl>
                                        <p:attrNameLst>
                                          <p:attrName>style.visibility</p:attrName>
                                        </p:attrNameLst>
                                      </p:cBhvr>
                                      <p:to>
                                        <p:strVal val="visible"/>
                                      </p:to>
                                    </p:set>
                                    <p:animEffect transition="in" filter="wheel(1)">
                                      <p:cBhvr>
                                        <p:cTn id="17" dur="1000"/>
                                        <p:tgtEl>
                                          <p:spTgt spid="20"/>
                                        </p:tgtEl>
                                      </p:cBhvr>
                                    </p:animEffect>
                                  </p:childTnLst>
                                </p:cTn>
                              </p:par>
                            </p:childTnLst>
                          </p:cTn>
                        </p:par>
                        <p:par>
                          <p:cTn id="18" fill="hold">
                            <p:stCondLst>
                              <p:cond delay="2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animBg="1"/>
      <p:bldP spid="17" grpId="0" animBg="1"/>
      <p:bldP spid="20" grpId="0" animBg="1"/>
      <p:bldP spid="3"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43401" y="1536100"/>
            <a:ext cx="4187489" cy="1885950"/>
            <a:chOff x="795094" y="1810420"/>
            <a:chExt cx="4187489" cy="1885950"/>
          </a:xfrm>
        </p:grpSpPr>
        <p:sp>
          <p:nvSpPr>
            <p:cNvPr id="4" name="Freeform 200"/>
            <p:cNvSpPr>
              <a:spLocks/>
            </p:cNvSpPr>
            <p:nvPr/>
          </p:nvSpPr>
          <p:spPr bwMode="auto">
            <a:xfrm>
              <a:off x="3393496" y="3384426"/>
              <a:ext cx="1589087" cy="311944"/>
            </a:xfrm>
            <a:custGeom>
              <a:avLst/>
              <a:gdLst>
                <a:gd name="T0" fmla="*/ 144 w 1104"/>
                <a:gd name="T1" fmla="*/ 288 h 288"/>
                <a:gd name="T2" fmla="*/ 1104 w 1104"/>
                <a:gd name="T3" fmla="*/ 96 h 288"/>
                <a:gd name="T4" fmla="*/ 0 w 1104"/>
                <a:gd name="T5" fmla="*/ 0 h 288"/>
                <a:gd name="T6" fmla="*/ 144 w 1104"/>
                <a:gd name="T7" fmla="*/ 288 h 288"/>
              </a:gdLst>
              <a:ahLst/>
              <a:cxnLst>
                <a:cxn ang="0">
                  <a:pos x="T0" y="T1"/>
                </a:cxn>
                <a:cxn ang="0">
                  <a:pos x="T2" y="T3"/>
                </a:cxn>
                <a:cxn ang="0">
                  <a:pos x="T4" y="T5"/>
                </a:cxn>
                <a:cxn ang="0">
                  <a:pos x="T6" y="T7"/>
                </a:cxn>
              </a:cxnLst>
              <a:rect l="0" t="0" r="r" b="b"/>
              <a:pathLst>
                <a:path w="1104" h="288">
                  <a:moveTo>
                    <a:pt x="144" y="288"/>
                  </a:moveTo>
                  <a:lnTo>
                    <a:pt x="1104" y="96"/>
                  </a:lnTo>
                  <a:lnTo>
                    <a:pt x="0" y="0"/>
                  </a:lnTo>
                  <a:lnTo>
                    <a:pt x="144" y="288"/>
                  </a:lnTo>
                  <a:close/>
                </a:path>
              </a:pathLst>
            </a:custGeom>
            <a:gradFill rotWithShape="0">
              <a:gsLst>
                <a:gs pos="0">
                  <a:schemeClr val="bg1">
                    <a:lumMod val="65000"/>
                  </a:schemeClr>
                </a:gs>
                <a:gs pos="100000">
                  <a:schemeClr val="bg1"/>
                </a:gs>
              </a:gsLst>
              <a:path path="rect">
                <a:fillToRect t="100000" r="100000"/>
              </a:path>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7494B"/>
                </a:solidFill>
                <a:effectLst/>
                <a:uLnTx/>
                <a:uFillTx/>
                <a:latin typeface="Arial"/>
                <a:ea typeface="幼圆"/>
                <a:cs typeface="+mn-cs"/>
              </a:endParaRPr>
            </a:p>
          </p:txBody>
        </p:sp>
        <p:sp>
          <p:nvSpPr>
            <p:cNvPr id="9" name="Freeform 205"/>
            <p:cNvSpPr>
              <a:spLocks/>
            </p:cNvSpPr>
            <p:nvPr/>
          </p:nvSpPr>
          <p:spPr bwMode="auto">
            <a:xfrm>
              <a:off x="1804407" y="1881858"/>
              <a:ext cx="2693988" cy="517922"/>
            </a:xfrm>
            <a:custGeom>
              <a:avLst/>
              <a:gdLst>
                <a:gd name="T0" fmla="*/ 0 w 1872"/>
                <a:gd name="T1" fmla="*/ 384 h 480"/>
                <a:gd name="T2" fmla="*/ 0 w 1872"/>
                <a:gd name="T3" fmla="*/ 78 h 480"/>
                <a:gd name="T4" fmla="*/ 1872 w 1872"/>
                <a:gd name="T5" fmla="*/ 0 h 480"/>
                <a:gd name="T6" fmla="*/ 1872 w 1872"/>
                <a:gd name="T7" fmla="*/ 480 h 480"/>
                <a:gd name="T8" fmla="*/ 0 w 1872"/>
                <a:gd name="T9" fmla="*/ 384 h 480"/>
              </a:gdLst>
              <a:ahLst/>
              <a:cxnLst>
                <a:cxn ang="0">
                  <a:pos x="T0" y="T1"/>
                </a:cxn>
                <a:cxn ang="0">
                  <a:pos x="T2" y="T3"/>
                </a:cxn>
                <a:cxn ang="0">
                  <a:pos x="T4" y="T5"/>
                </a:cxn>
                <a:cxn ang="0">
                  <a:pos x="T6" y="T7"/>
                </a:cxn>
                <a:cxn ang="0">
                  <a:pos x="T8" y="T9"/>
                </a:cxn>
              </a:cxnLst>
              <a:rect l="0" t="0" r="r" b="b"/>
              <a:pathLst>
                <a:path w="1872" h="480">
                  <a:moveTo>
                    <a:pt x="0" y="384"/>
                  </a:moveTo>
                  <a:lnTo>
                    <a:pt x="0" y="78"/>
                  </a:lnTo>
                  <a:lnTo>
                    <a:pt x="1872" y="0"/>
                  </a:lnTo>
                  <a:lnTo>
                    <a:pt x="1872" y="480"/>
                  </a:lnTo>
                  <a:lnTo>
                    <a:pt x="0" y="384"/>
                  </a:lnTo>
                  <a:close/>
                </a:path>
              </a:pathLst>
            </a:custGeom>
            <a:gradFill>
              <a:gsLst>
                <a:gs pos="0">
                  <a:schemeClr val="accent1">
                    <a:lumMod val="75000"/>
                  </a:schemeClr>
                </a:gs>
                <a:gs pos="100000">
                  <a:schemeClr val="accent1">
                    <a:lumMod val="60000"/>
                    <a:lumOff val="40000"/>
                  </a:schemeClr>
                </a:gs>
              </a:gsLst>
              <a:path path="rect">
                <a:fillToRect t="100000" r="100000"/>
              </a:path>
            </a:gradFill>
            <a:ln w="9525" cap="flat" cmpd="sng">
              <a:noFill/>
              <a:prstDash val="solid"/>
              <a:round/>
              <a:headEnd type="none" w="med" len="med"/>
              <a:tailEnd type="non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爬取训练集</a:t>
              </a:r>
            </a:p>
          </p:txBody>
        </p:sp>
        <p:grpSp>
          <p:nvGrpSpPr>
            <p:cNvPr id="2" name="组合 1"/>
            <p:cNvGrpSpPr/>
            <p:nvPr/>
          </p:nvGrpSpPr>
          <p:grpSpPr>
            <a:xfrm>
              <a:off x="837621" y="1810420"/>
              <a:ext cx="4140200" cy="1875235"/>
              <a:chOff x="837621" y="1810420"/>
              <a:chExt cx="4140200" cy="1875235"/>
            </a:xfrm>
          </p:grpSpPr>
          <p:sp>
            <p:nvSpPr>
              <p:cNvPr id="6" name="Freeform 202"/>
              <p:cNvSpPr>
                <a:spLocks/>
              </p:cNvSpPr>
              <p:nvPr/>
            </p:nvSpPr>
            <p:spPr bwMode="auto">
              <a:xfrm>
                <a:off x="837621" y="2606948"/>
                <a:ext cx="3108325" cy="466725"/>
              </a:xfrm>
              <a:custGeom>
                <a:avLst/>
                <a:gdLst>
                  <a:gd name="T0" fmla="*/ 0 w 2160"/>
                  <a:gd name="T1" fmla="*/ 0 h 432"/>
                  <a:gd name="T2" fmla="*/ 1920 w 2160"/>
                  <a:gd name="T3" fmla="*/ 432 h 432"/>
                  <a:gd name="T4" fmla="*/ 2160 w 2160"/>
                  <a:gd name="T5" fmla="*/ 336 h 432"/>
                  <a:gd name="T6" fmla="*/ 336 w 2160"/>
                  <a:gd name="T7" fmla="*/ 0 h 432"/>
                  <a:gd name="T8" fmla="*/ 0 w 2160"/>
                  <a:gd name="T9" fmla="*/ 0 h 432"/>
                </a:gdLst>
                <a:ahLst/>
                <a:cxnLst>
                  <a:cxn ang="0">
                    <a:pos x="T0" y="T1"/>
                  </a:cxn>
                  <a:cxn ang="0">
                    <a:pos x="T2" y="T3"/>
                  </a:cxn>
                  <a:cxn ang="0">
                    <a:pos x="T4" y="T5"/>
                  </a:cxn>
                  <a:cxn ang="0">
                    <a:pos x="T6" y="T7"/>
                  </a:cxn>
                  <a:cxn ang="0">
                    <a:pos x="T8" y="T9"/>
                  </a:cxn>
                </a:cxnLst>
                <a:rect l="0" t="0" r="r" b="b"/>
                <a:pathLst>
                  <a:path w="2160" h="432">
                    <a:moveTo>
                      <a:pt x="0" y="0"/>
                    </a:moveTo>
                    <a:lnTo>
                      <a:pt x="1920" y="432"/>
                    </a:lnTo>
                    <a:lnTo>
                      <a:pt x="2160" y="336"/>
                    </a:lnTo>
                    <a:lnTo>
                      <a:pt x="336" y="0"/>
                    </a:lnTo>
                    <a:lnTo>
                      <a:pt x="0" y="0"/>
                    </a:lnTo>
                    <a:close/>
                  </a:path>
                </a:pathLst>
              </a:custGeom>
              <a:solidFill>
                <a:schemeClr val="bg1">
                  <a:lumMod val="85000"/>
                </a:schemeClr>
              </a:solidFill>
              <a:ln w="9525" cap="flat" cmpd="sng">
                <a:noFill/>
                <a:prstDash val="solid"/>
                <a:round/>
                <a:headEnd type="none" w="med" len="med"/>
                <a:tailEnd type="none"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7494B"/>
                  </a:solidFill>
                  <a:effectLst/>
                  <a:uLnTx/>
                  <a:uFillTx/>
                  <a:latin typeface="Arial"/>
                  <a:ea typeface="幼圆"/>
                  <a:cs typeface="+mn-cs"/>
                </a:endParaRPr>
              </a:p>
            </p:txBody>
          </p:sp>
          <p:sp>
            <p:nvSpPr>
              <p:cNvPr id="8" name="Freeform 204"/>
              <p:cNvSpPr>
                <a:spLocks/>
              </p:cNvSpPr>
              <p:nvPr/>
            </p:nvSpPr>
            <p:spPr bwMode="auto">
              <a:xfrm>
                <a:off x="1269420" y="2296195"/>
                <a:ext cx="3228975" cy="207169"/>
              </a:xfrm>
              <a:custGeom>
                <a:avLst/>
                <a:gdLst>
                  <a:gd name="T0" fmla="*/ 0 w 2244"/>
                  <a:gd name="T1" fmla="*/ 24 h 192"/>
                  <a:gd name="T2" fmla="*/ 420 w 2244"/>
                  <a:gd name="T3" fmla="*/ 0 h 192"/>
                  <a:gd name="T4" fmla="*/ 2244 w 2244"/>
                  <a:gd name="T5" fmla="*/ 96 h 192"/>
                  <a:gd name="T6" fmla="*/ 1860 w 2244"/>
                  <a:gd name="T7" fmla="*/ 192 h 192"/>
                  <a:gd name="T8" fmla="*/ 0 w 2244"/>
                  <a:gd name="T9" fmla="*/ 24 h 192"/>
                </a:gdLst>
                <a:ahLst/>
                <a:cxnLst>
                  <a:cxn ang="0">
                    <a:pos x="T0" y="T1"/>
                  </a:cxn>
                  <a:cxn ang="0">
                    <a:pos x="T2" y="T3"/>
                  </a:cxn>
                  <a:cxn ang="0">
                    <a:pos x="T4" y="T5"/>
                  </a:cxn>
                  <a:cxn ang="0">
                    <a:pos x="T6" y="T7"/>
                  </a:cxn>
                  <a:cxn ang="0">
                    <a:pos x="T8" y="T9"/>
                  </a:cxn>
                </a:cxnLst>
                <a:rect l="0" t="0" r="r" b="b"/>
                <a:pathLst>
                  <a:path w="2244" h="192">
                    <a:moveTo>
                      <a:pt x="0" y="24"/>
                    </a:moveTo>
                    <a:lnTo>
                      <a:pt x="420" y="0"/>
                    </a:lnTo>
                    <a:lnTo>
                      <a:pt x="2244" y="96"/>
                    </a:lnTo>
                    <a:lnTo>
                      <a:pt x="1860" y="192"/>
                    </a:lnTo>
                    <a:lnTo>
                      <a:pt x="0" y="24"/>
                    </a:lnTo>
                    <a:close/>
                  </a:path>
                </a:pathLst>
              </a:custGeom>
              <a:solidFill>
                <a:schemeClr val="bg1">
                  <a:lumMod val="85000"/>
                </a:schemeClr>
              </a:solidFill>
              <a:ln w="9525" cap="flat" cmpd="sng">
                <a:noFill/>
                <a:prstDash val="solid"/>
                <a:round/>
                <a:headEnd type="none" w="med" len="med"/>
                <a:tailEnd type="none"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7494B"/>
                  </a:solidFill>
                  <a:effectLst/>
                  <a:uLnTx/>
                  <a:uFillTx/>
                  <a:latin typeface="Arial"/>
                  <a:ea typeface="幼圆"/>
                  <a:cs typeface="+mn-cs"/>
                </a:endParaRPr>
              </a:p>
            </p:txBody>
          </p:sp>
          <p:sp>
            <p:nvSpPr>
              <p:cNvPr id="23" name="任意多边形 22"/>
              <p:cNvSpPr>
                <a:spLocks/>
              </p:cNvSpPr>
              <p:nvPr/>
            </p:nvSpPr>
            <p:spPr bwMode="auto">
              <a:xfrm>
                <a:off x="1812346" y="1810420"/>
                <a:ext cx="3157537" cy="161925"/>
              </a:xfrm>
              <a:custGeom>
                <a:avLst/>
                <a:gdLst>
                  <a:gd name="connsiteX0" fmla="*/ 2257941 w 2257941"/>
                  <a:gd name="connsiteY0" fmla="*/ 0 h 153985"/>
                  <a:gd name="connsiteX1" fmla="*/ 2257941 w 2257941"/>
                  <a:gd name="connsiteY1" fmla="*/ 5421 h 153985"/>
                  <a:gd name="connsiteX2" fmla="*/ 1915297 w 2257941"/>
                  <a:gd name="connsiteY2" fmla="*/ 135442 h 153985"/>
                  <a:gd name="connsiteX3" fmla="*/ 0 w 2257941"/>
                  <a:gd name="connsiteY3" fmla="*/ 153985 h 153985"/>
                  <a:gd name="connsiteX4" fmla="*/ 284206 w 2257941"/>
                  <a:gd name="connsiteY4" fmla="*/ 67453 h 153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941" h="153985">
                    <a:moveTo>
                      <a:pt x="2257941" y="0"/>
                    </a:moveTo>
                    <a:lnTo>
                      <a:pt x="2257941" y="5421"/>
                    </a:lnTo>
                    <a:lnTo>
                      <a:pt x="1915297" y="135442"/>
                    </a:lnTo>
                    <a:lnTo>
                      <a:pt x="0" y="153985"/>
                    </a:lnTo>
                    <a:lnTo>
                      <a:pt x="284206" y="67453"/>
                    </a:lnTo>
                    <a:close/>
                  </a:path>
                </a:pathLst>
              </a:custGeom>
              <a:solidFill>
                <a:schemeClr val="bg1">
                  <a:lumMod val="85000"/>
                </a:schemeClr>
              </a:solidFill>
              <a:ln w="9525" cap="flat" cmpd="sng">
                <a:noFill/>
                <a:prstDash val="solid"/>
                <a:round/>
                <a:headEnd type="none" w="med" len="med"/>
                <a:tailEnd type="none" w="med" len="med"/>
              </a:ln>
              <a:effec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7494B"/>
                  </a:solidFill>
                  <a:effectLst/>
                  <a:uLnTx/>
                  <a:uFillTx/>
                  <a:latin typeface="Arial"/>
                  <a:ea typeface="幼圆"/>
                  <a:cs typeface="+mn-cs"/>
                </a:endParaRPr>
              </a:p>
            </p:txBody>
          </p:sp>
          <p:sp>
            <p:nvSpPr>
              <p:cNvPr id="21" name="任意多边形 20"/>
              <p:cNvSpPr>
                <a:spLocks/>
              </p:cNvSpPr>
              <p:nvPr/>
            </p:nvSpPr>
            <p:spPr bwMode="auto">
              <a:xfrm>
                <a:off x="3596696" y="1812801"/>
                <a:ext cx="1381125" cy="1872854"/>
              </a:xfrm>
              <a:custGeom>
                <a:avLst/>
                <a:gdLst>
                  <a:gd name="connsiteX0" fmla="*/ 956805 w 988541"/>
                  <a:gd name="connsiteY0" fmla="*/ 0 h 1786732"/>
                  <a:gd name="connsiteX1" fmla="*/ 988541 w 988541"/>
                  <a:gd name="connsiteY1" fmla="*/ 0 h 1786732"/>
                  <a:gd name="connsiteX2" fmla="*/ 988541 w 988541"/>
                  <a:gd name="connsiteY2" fmla="*/ 86988 h 1786732"/>
                  <a:gd name="connsiteX3" fmla="*/ 747584 w 988541"/>
                  <a:gd name="connsiteY3" fmla="*/ 173521 h 1786732"/>
                  <a:gd name="connsiteX4" fmla="*/ 753763 w 988541"/>
                  <a:gd name="connsiteY4" fmla="*/ 637087 h 1786732"/>
                  <a:gd name="connsiteX5" fmla="*/ 395417 w 988541"/>
                  <a:gd name="connsiteY5" fmla="*/ 748343 h 1786732"/>
                  <a:gd name="connsiteX6" fmla="*/ 395417 w 988541"/>
                  <a:gd name="connsiteY6" fmla="*/ 1193367 h 1786732"/>
                  <a:gd name="connsiteX7" fmla="*/ 154460 w 988541"/>
                  <a:gd name="connsiteY7" fmla="*/ 1286080 h 1786732"/>
                  <a:gd name="connsiteX8" fmla="*/ 154460 w 988541"/>
                  <a:gd name="connsiteY8" fmla="*/ 1743466 h 1786732"/>
                  <a:gd name="connsiteX9" fmla="*/ 0 w 988541"/>
                  <a:gd name="connsiteY9" fmla="*/ 1786732 h 1786732"/>
                  <a:gd name="connsiteX10" fmla="*/ 0 w 988541"/>
                  <a:gd name="connsiteY10" fmla="*/ 1193367 h 1786732"/>
                  <a:gd name="connsiteX11" fmla="*/ 247135 w 988541"/>
                  <a:gd name="connsiteY11" fmla="*/ 1094473 h 1786732"/>
                  <a:gd name="connsiteX12" fmla="*/ 247135 w 988541"/>
                  <a:gd name="connsiteY12" fmla="*/ 649449 h 1786732"/>
                  <a:gd name="connsiteX13" fmla="*/ 642552 w 988541"/>
                  <a:gd name="connsiteY13" fmla="*/ 550555 h 1786732"/>
                  <a:gd name="connsiteX14" fmla="*/ 642552 w 988541"/>
                  <a:gd name="connsiteY14" fmla="*/ 117893 h 178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8541" h="1786732">
                    <a:moveTo>
                      <a:pt x="956805" y="0"/>
                    </a:moveTo>
                    <a:lnTo>
                      <a:pt x="988541" y="0"/>
                    </a:lnTo>
                    <a:lnTo>
                      <a:pt x="988541" y="86988"/>
                    </a:lnTo>
                    <a:lnTo>
                      <a:pt x="747584" y="173521"/>
                    </a:lnTo>
                    <a:lnTo>
                      <a:pt x="753763" y="637087"/>
                    </a:lnTo>
                    <a:lnTo>
                      <a:pt x="395417" y="748343"/>
                    </a:lnTo>
                    <a:lnTo>
                      <a:pt x="395417" y="1193367"/>
                    </a:lnTo>
                    <a:lnTo>
                      <a:pt x="154460" y="1286080"/>
                    </a:lnTo>
                    <a:lnTo>
                      <a:pt x="154460" y="1743466"/>
                    </a:lnTo>
                    <a:lnTo>
                      <a:pt x="0" y="1786732"/>
                    </a:lnTo>
                    <a:lnTo>
                      <a:pt x="0" y="1193367"/>
                    </a:lnTo>
                    <a:lnTo>
                      <a:pt x="247135" y="1094473"/>
                    </a:lnTo>
                    <a:lnTo>
                      <a:pt x="247135" y="649449"/>
                    </a:lnTo>
                    <a:lnTo>
                      <a:pt x="642552" y="550555"/>
                    </a:lnTo>
                    <a:lnTo>
                      <a:pt x="642552" y="117893"/>
                    </a:lnTo>
                    <a:close/>
                  </a:path>
                </a:pathLst>
              </a:custGeom>
              <a:solidFill>
                <a:schemeClr val="bg1">
                  <a:lumMod val="85000"/>
                </a:schemeClr>
              </a:solidFill>
              <a:ln w="3175">
                <a:solidFill>
                  <a:schemeClr val="bg1">
                    <a:lumMod val="95000"/>
                  </a:schemeClr>
                </a:solidFill>
                <a:round/>
                <a:headEnd/>
                <a:tailEnd/>
              </a:ln>
              <a:effec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7494B"/>
                  </a:solidFill>
                  <a:effectLst/>
                  <a:uLnTx/>
                  <a:uFillTx/>
                  <a:latin typeface="Arial"/>
                  <a:ea typeface="幼圆"/>
                  <a:cs typeface="+mn-cs"/>
                </a:endParaRPr>
              </a:p>
            </p:txBody>
          </p:sp>
        </p:grpSp>
        <p:sp>
          <p:nvSpPr>
            <p:cNvPr id="19" name="任意多边形 18"/>
            <p:cNvSpPr/>
            <p:nvPr/>
          </p:nvSpPr>
          <p:spPr>
            <a:xfrm rot="400067">
              <a:off x="1241054" y="2354935"/>
              <a:ext cx="2760662" cy="463153"/>
            </a:xfrm>
            <a:custGeom>
              <a:avLst/>
              <a:gdLst>
                <a:gd name="connsiteX0" fmla="*/ 0 w 1974110"/>
                <a:gd name="connsiteY0" fmla="*/ 50495 h 442014"/>
                <a:gd name="connsiteX1" fmla="*/ 1922437 w 1974110"/>
                <a:gd name="connsiteY1" fmla="*/ 0 h 442014"/>
                <a:gd name="connsiteX2" fmla="*/ 1974110 w 1974110"/>
                <a:gd name="connsiteY2" fmla="*/ 442014 h 442014"/>
                <a:gd name="connsiteX3" fmla="*/ 31577 w 1974110"/>
                <a:gd name="connsiteY3" fmla="*/ 320615 h 442014"/>
              </a:gdLst>
              <a:ahLst/>
              <a:cxnLst>
                <a:cxn ang="0">
                  <a:pos x="connsiteX0" y="connsiteY0"/>
                </a:cxn>
                <a:cxn ang="0">
                  <a:pos x="connsiteX1" y="connsiteY1"/>
                </a:cxn>
                <a:cxn ang="0">
                  <a:pos x="connsiteX2" y="connsiteY2"/>
                </a:cxn>
                <a:cxn ang="0">
                  <a:pos x="connsiteX3" y="connsiteY3"/>
                </a:cxn>
              </a:cxnLst>
              <a:rect l="l" t="t" r="r" b="b"/>
              <a:pathLst>
                <a:path w="1974110" h="442014">
                  <a:moveTo>
                    <a:pt x="0" y="50495"/>
                  </a:moveTo>
                  <a:lnTo>
                    <a:pt x="1922437" y="0"/>
                  </a:lnTo>
                  <a:lnTo>
                    <a:pt x="1974110" y="442014"/>
                  </a:lnTo>
                  <a:lnTo>
                    <a:pt x="31577" y="320615"/>
                  </a:lnTo>
                  <a:close/>
                </a:path>
              </a:pathLst>
            </a:custGeom>
            <a:gradFill>
              <a:gsLst>
                <a:gs pos="0">
                  <a:schemeClr val="accent1">
                    <a:lumMod val="75000"/>
                  </a:schemeClr>
                </a:gs>
                <a:gs pos="100000">
                  <a:schemeClr val="accent1">
                    <a:lumMod val="60000"/>
                    <a:lumOff val="40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FFFFFF"/>
                  </a:solidFill>
                  <a:latin typeface="微软雅黑" panose="020B0503020204020204" pitchFamily="34" charset="-122"/>
                  <a:ea typeface="幼圆"/>
                </a:rPr>
                <a:t>识别网络分类</a:t>
              </a:r>
              <a:endPar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sp>
          <p:nvSpPr>
            <p:cNvPr id="28" name="任意多边形 27"/>
            <p:cNvSpPr/>
            <p:nvPr/>
          </p:nvSpPr>
          <p:spPr>
            <a:xfrm rot="846264">
              <a:off x="795094" y="2780100"/>
              <a:ext cx="2912470" cy="613047"/>
            </a:xfrm>
            <a:custGeom>
              <a:avLst/>
              <a:gdLst>
                <a:gd name="connsiteX0" fmla="*/ 0 w 3038969"/>
                <a:gd name="connsiteY0" fmla="*/ 88988 h 803092"/>
                <a:gd name="connsiteX1" fmla="*/ 2831492 w 3038969"/>
                <a:gd name="connsiteY1" fmla="*/ 0 h 803092"/>
                <a:gd name="connsiteX2" fmla="*/ 3038969 w 3038969"/>
                <a:gd name="connsiteY2" fmla="*/ 803092 h 803092"/>
                <a:gd name="connsiteX3" fmla="*/ 138319 w 3038969"/>
                <a:gd name="connsiteY3" fmla="*/ 624382 h 803092"/>
                <a:gd name="connsiteX0" fmla="*/ 0 w 3038969"/>
                <a:gd name="connsiteY0" fmla="*/ 223566 h 937670"/>
                <a:gd name="connsiteX1" fmla="*/ 2765680 w 3038969"/>
                <a:gd name="connsiteY1" fmla="*/ 0 h 937670"/>
                <a:gd name="connsiteX2" fmla="*/ 3038969 w 3038969"/>
                <a:gd name="connsiteY2" fmla="*/ 937670 h 937670"/>
                <a:gd name="connsiteX3" fmla="*/ 138319 w 3038969"/>
                <a:gd name="connsiteY3" fmla="*/ 758960 h 937670"/>
                <a:gd name="connsiteX4" fmla="*/ 0 w 3038969"/>
                <a:gd name="connsiteY4" fmla="*/ 223566 h 937670"/>
                <a:gd name="connsiteX0" fmla="*/ 0 w 2960601"/>
                <a:gd name="connsiteY0" fmla="*/ 223566 h 758960"/>
                <a:gd name="connsiteX1" fmla="*/ 2765680 w 2960601"/>
                <a:gd name="connsiteY1" fmla="*/ 0 h 758960"/>
                <a:gd name="connsiteX2" fmla="*/ 2960601 w 2960601"/>
                <a:gd name="connsiteY2" fmla="*/ 670574 h 758960"/>
                <a:gd name="connsiteX3" fmla="*/ 138319 w 2960601"/>
                <a:gd name="connsiteY3" fmla="*/ 758960 h 758960"/>
                <a:gd name="connsiteX4" fmla="*/ 0 w 2960601"/>
                <a:gd name="connsiteY4" fmla="*/ 223566 h 758960"/>
                <a:gd name="connsiteX0" fmla="*/ 0 w 2960601"/>
                <a:gd name="connsiteY0" fmla="*/ 215062 h 750456"/>
                <a:gd name="connsiteX1" fmla="*/ 2797640 w 2960601"/>
                <a:gd name="connsiteY1" fmla="*/ 0 h 750456"/>
                <a:gd name="connsiteX2" fmla="*/ 2960601 w 2960601"/>
                <a:gd name="connsiteY2" fmla="*/ 662070 h 750456"/>
                <a:gd name="connsiteX3" fmla="*/ 138319 w 2960601"/>
                <a:gd name="connsiteY3" fmla="*/ 750456 h 750456"/>
                <a:gd name="connsiteX4" fmla="*/ 0 w 2960601"/>
                <a:gd name="connsiteY4" fmla="*/ 215062 h 75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601" h="750456">
                  <a:moveTo>
                    <a:pt x="0" y="215062"/>
                  </a:moveTo>
                  <a:lnTo>
                    <a:pt x="2797640" y="0"/>
                  </a:lnTo>
                  <a:lnTo>
                    <a:pt x="2960601" y="662070"/>
                  </a:lnTo>
                  <a:lnTo>
                    <a:pt x="138319" y="750456"/>
                  </a:lnTo>
                  <a:lnTo>
                    <a:pt x="0" y="215062"/>
                  </a:lnTo>
                  <a:close/>
                </a:path>
              </a:pathLst>
            </a:custGeom>
            <a:gradFill>
              <a:gsLst>
                <a:gs pos="0">
                  <a:schemeClr val="accent1">
                    <a:lumMod val="75000"/>
                  </a:schemeClr>
                </a:gs>
                <a:gs pos="100000">
                  <a:schemeClr val="accent1">
                    <a:lumMod val="60000"/>
                    <a:lumOff val="40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lvl="0" algn="ctr" defTabSz="914400">
                <a:defRPr/>
              </a:pPr>
              <a:r>
                <a:rPr lang="zh-CN" altLang="en-US" sz="1600" b="1" dirty="0">
                  <a:solidFill>
                    <a:srgbClr val="FFFFFF"/>
                  </a:solidFill>
                  <a:latin typeface="微软雅黑" panose="020B0503020204020204" pitchFamily="34" charset="-122"/>
                  <a:ea typeface="幼圆"/>
                </a:rPr>
                <a:t>数字</a:t>
              </a:r>
              <a:r>
                <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rPr>
                <a:t>识别</a:t>
              </a:r>
            </a:p>
          </p:txBody>
        </p:sp>
      </p:grpSp>
      <p:sp>
        <p:nvSpPr>
          <p:cNvPr id="30" name="文本框 29"/>
          <p:cNvSpPr txBox="1"/>
          <p:nvPr/>
        </p:nvSpPr>
        <p:spPr>
          <a:xfrm>
            <a:off x="5400601" y="1066334"/>
            <a:ext cx="2974061" cy="3405241"/>
          </a:xfrm>
          <a:prstGeom prst="rect">
            <a:avLst/>
          </a:prstGeom>
          <a:noFill/>
        </p:spPr>
        <p:txBody>
          <a:bodyPr lIns="90000" tIns="90000" rIns="90000" bIns="90000" anchor="ctr"/>
          <a:lstStyle/>
          <a:p>
            <a:r>
              <a:rPr lang="zh-CN" altLang="zh-CN" sz="1400" b="1" kern="0" dirty="0">
                <a:solidFill>
                  <a:schemeClr val="accent1"/>
                </a:solidFill>
                <a:latin typeface="微软雅黑" pitchFamily="34" charset="-122"/>
                <a:ea typeface="微软雅黑" pitchFamily="34" charset="-122"/>
              </a:rPr>
              <a:t>步骤</a:t>
            </a:r>
            <a:r>
              <a:rPr lang="en-US" altLang="zh-CN" sz="1400" b="1" kern="0" dirty="0">
                <a:solidFill>
                  <a:schemeClr val="accent1"/>
                </a:solidFill>
                <a:latin typeface="微软雅黑" pitchFamily="34" charset="-122"/>
                <a:ea typeface="微软雅黑" pitchFamily="34" charset="-122"/>
              </a:rPr>
              <a:t>1</a:t>
            </a:r>
            <a:r>
              <a:rPr lang="zh-CN" altLang="zh-CN" sz="1400" b="1" kern="0" dirty="0">
                <a:solidFill>
                  <a:schemeClr val="accent1"/>
                </a:solidFill>
                <a:latin typeface="微软雅黑" pitchFamily="34" charset="-122"/>
                <a:ea typeface="微软雅黑" pitchFamily="34" charset="-122"/>
              </a:rPr>
              <a:t>：通过</a:t>
            </a:r>
            <a:r>
              <a:rPr lang="en-US" altLang="zh-CN" sz="1400" b="1" kern="0" dirty="0" err="1">
                <a:solidFill>
                  <a:schemeClr val="accent1"/>
                </a:solidFill>
                <a:latin typeface="微软雅黑" pitchFamily="34" charset="-122"/>
                <a:ea typeface="微软雅黑" pitchFamily="34" charset="-122"/>
              </a:rPr>
              <a:t>OpenCv</a:t>
            </a:r>
            <a:r>
              <a:rPr lang="zh-CN" altLang="zh-CN" sz="1400" b="1" kern="0" dirty="0">
                <a:solidFill>
                  <a:schemeClr val="accent1"/>
                </a:solidFill>
                <a:latin typeface="微软雅黑" pitchFamily="34" charset="-122"/>
                <a:ea typeface="微软雅黑" pitchFamily="34" charset="-122"/>
              </a:rPr>
              <a:t>自带的库函数实现图像的降噪，图像的切割</a:t>
            </a:r>
            <a:endParaRPr lang="en-US" altLang="zh-CN" sz="1400" b="1" kern="0" dirty="0">
              <a:solidFill>
                <a:schemeClr val="accent1"/>
              </a:solidFill>
              <a:latin typeface="微软雅黑" pitchFamily="34" charset="-122"/>
              <a:ea typeface="微软雅黑" pitchFamily="34" charset="-122"/>
            </a:endParaRPr>
          </a:p>
          <a:p>
            <a:endParaRPr lang="zh-CN" altLang="zh-CN" sz="1400" b="1" kern="0" dirty="0">
              <a:solidFill>
                <a:schemeClr val="accent1"/>
              </a:solidFill>
              <a:latin typeface="微软雅黑" pitchFamily="34" charset="-122"/>
              <a:ea typeface="微软雅黑" pitchFamily="34" charset="-122"/>
            </a:endParaRPr>
          </a:p>
          <a:p>
            <a:r>
              <a:rPr lang="zh-CN" altLang="zh-CN" sz="1400" b="1" kern="0" dirty="0">
                <a:solidFill>
                  <a:schemeClr val="accent1"/>
                </a:solidFill>
                <a:latin typeface="微软雅黑" pitchFamily="34" charset="-122"/>
                <a:ea typeface="微软雅黑" pitchFamily="34" charset="-122"/>
              </a:rPr>
              <a:t>步骤</a:t>
            </a:r>
            <a:r>
              <a:rPr lang="en-US" altLang="zh-CN" sz="1400" b="1" kern="0" dirty="0">
                <a:solidFill>
                  <a:schemeClr val="accent1"/>
                </a:solidFill>
                <a:latin typeface="微软雅黑" pitchFamily="34" charset="-122"/>
                <a:ea typeface="微软雅黑" pitchFamily="34" charset="-122"/>
              </a:rPr>
              <a:t>2</a:t>
            </a:r>
            <a:r>
              <a:rPr lang="zh-CN" altLang="zh-CN" sz="1400" b="1" kern="0" dirty="0">
                <a:solidFill>
                  <a:schemeClr val="accent1"/>
                </a:solidFill>
                <a:latin typeface="微软雅黑" pitchFamily="34" charset="-122"/>
                <a:ea typeface="微软雅黑" pitchFamily="34" charset="-122"/>
              </a:rPr>
              <a:t>：爬取书写数字网站的不同字体的手写数字生成手写数字训练集</a:t>
            </a:r>
            <a:endParaRPr lang="en-US" altLang="zh-CN" sz="1400" b="1" kern="0" dirty="0">
              <a:solidFill>
                <a:schemeClr val="accent1"/>
              </a:solidFill>
              <a:latin typeface="微软雅黑" pitchFamily="34" charset="-122"/>
              <a:ea typeface="微软雅黑" pitchFamily="34" charset="-122"/>
            </a:endParaRPr>
          </a:p>
          <a:p>
            <a:endParaRPr lang="zh-CN" altLang="zh-CN" sz="1400" b="1" kern="0" dirty="0">
              <a:solidFill>
                <a:schemeClr val="accent1"/>
              </a:solidFill>
              <a:latin typeface="微软雅黑" pitchFamily="34" charset="-122"/>
              <a:ea typeface="微软雅黑" pitchFamily="34" charset="-122"/>
            </a:endParaRPr>
          </a:p>
          <a:p>
            <a:r>
              <a:rPr lang="zh-CN" altLang="zh-CN" sz="1400" b="1" kern="0" dirty="0">
                <a:solidFill>
                  <a:schemeClr val="accent1"/>
                </a:solidFill>
                <a:latin typeface="微软雅黑" pitchFamily="34" charset="-122"/>
                <a:ea typeface="微软雅黑" pitchFamily="34" charset="-122"/>
              </a:rPr>
              <a:t>步骤</a:t>
            </a:r>
            <a:r>
              <a:rPr lang="en-US" altLang="zh-CN" sz="1400" b="1" kern="0" dirty="0">
                <a:solidFill>
                  <a:schemeClr val="accent1"/>
                </a:solidFill>
                <a:latin typeface="微软雅黑" pitchFamily="34" charset="-122"/>
                <a:ea typeface="微软雅黑" pitchFamily="34" charset="-122"/>
              </a:rPr>
              <a:t>3</a:t>
            </a:r>
            <a:r>
              <a:rPr lang="zh-CN" altLang="zh-CN" sz="1400" b="1" kern="0" dirty="0">
                <a:solidFill>
                  <a:schemeClr val="accent1"/>
                </a:solidFill>
                <a:latin typeface="微软雅黑" pitchFamily="34" charset="-122"/>
                <a:ea typeface="微软雅黑" pitchFamily="34" charset="-122"/>
              </a:rPr>
              <a:t>：数据集通过</a:t>
            </a:r>
            <a:r>
              <a:rPr lang="en-US" altLang="zh-CN" sz="1400" b="1" kern="0" dirty="0">
                <a:solidFill>
                  <a:schemeClr val="accent1"/>
                </a:solidFill>
                <a:latin typeface="微软雅黑" pitchFamily="34" charset="-122"/>
                <a:ea typeface="微软雅黑" pitchFamily="34" charset="-122"/>
              </a:rPr>
              <a:t>CNN</a:t>
            </a:r>
            <a:r>
              <a:rPr lang="zh-CN" altLang="zh-CN" sz="1400" b="1" kern="0" dirty="0">
                <a:solidFill>
                  <a:schemeClr val="accent1"/>
                </a:solidFill>
                <a:latin typeface="微软雅黑" pitchFamily="34" charset="-122"/>
                <a:ea typeface="微软雅黑" pitchFamily="34" charset="-122"/>
              </a:rPr>
              <a:t>卷积神经网络训练，并检测模型的训练效果</a:t>
            </a:r>
            <a:endParaRPr lang="en-US" altLang="zh-CN" sz="1400" b="1" kern="0" dirty="0">
              <a:solidFill>
                <a:schemeClr val="accent1"/>
              </a:solidFill>
              <a:latin typeface="微软雅黑" pitchFamily="34" charset="-122"/>
              <a:ea typeface="微软雅黑" pitchFamily="34" charset="-122"/>
            </a:endParaRPr>
          </a:p>
          <a:p>
            <a:endParaRPr lang="zh-CN" altLang="zh-CN" sz="1400" b="1" kern="0" dirty="0">
              <a:solidFill>
                <a:schemeClr val="accent1"/>
              </a:solidFill>
              <a:latin typeface="微软雅黑" pitchFamily="34" charset="-122"/>
              <a:ea typeface="微软雅黑" pitchFamily="34" charset="-122"/>
            </a:endParaRPr>
          </a:p>
          <a:p>
            <a:r>
              <a:rPr lang="zh-CN" altLang="zh-CN" sz="1400" b="1" kern="0" dirty="0">
                <a:solidFill>
                  <a:schemeClr val="accent1"/>
                </a:solidFill>
                <a:latin typeface="微软雅黑" pitchFamily="34" charset="-122"/>
                <a:ea typeface="微软雅黑" pitchFamily="34" charset="-122"/>
              </a:rPr>
              <a:t>步骤</a:t>
            </a:r>
            <a:r>
              <a:rPr lang="en-US" altLang="zh-CN" sz="1400" b="1" kern="0" dirty="0">
                <a:solidFill>
                  <a:schemeClr val="accent1"/>
                </a:solidFill>
                <a:latin typeface="微软雅黑" pitchFamily="34" charset="-122"/>
                <a:ea typeface="微软雅黑" pitchFamily="34" charset="-122"/>
              </a:rPr>
              <a:t>4</a:t>
            </a:r>
            <a:r>
              <a:rPr lang="zh-CN" altLang="zh-CN" sz="1400" b="1" kern="0" dirty="0">
                <a:solidFill>
                  <a:schemeClr val="accent1"/>
                </a:solidFill>
                <a:latin typeface="微软雅黑" pitchFamily="34" charset="-122"/>
                <a:ea typeface="微软雅黑" pitchFamily="34" charset="-122"/>
              </a:rPr>
              <a:t>：</a:t>
            </a:r>
            <a:r>
              <a:rPr lang="zh-CN" altLang="en-US" sz="1400" b="1" kern="0" dirty="0">
                <a:solidFill>
                  <a:schemeClr val="accent1"/>
                </a:solidFill>
                <a:latin typeface="微软雅黑" pitchFamily="34" charset="-122"/>
                <a:ea typeface="微软雅黑" pitchFamily="34" charset="-122"/>
              </a:rPr>
              <a:t>根据请求参数中各项最值分别用不同的神经网络识别各小题</a:t>
            </a:r>
            <a:endParaRPr lang="en-US" altLang="zh-CN" sz="1400" b="1" kern="0" dirty="0">
              <a:solidFill>
                <a:schemeClr val="accent1"/>
              </a:solidFill>
              <a:latin typeface="微软雅黑" pitchFamily="34" charset="-122"/>
              <a:ea typeface="微软雅黑" pitchFamily="34" charset="-122"/>
            </a:endParaRPr>
          </a:p>
        </p:txBody>
      </p:sp>
      <p:grpSp>
        <p:nvGrpSpPr>
          <p:cNvPr id="5" name="组合 4"/>
          <p:cNvGrpSpPr/>
          <p:nvPr/>
        </p:nvGrpSpPr>
        <p:grpSpPr>
          <a:xfrm>
            <a:off x="5276761" y="1006803"/>
            <a:ext cx="957263" cy="119063"/>
            <a:chOff x="5610884" y="1203598"/>
            <a:chExt cx="957263" cy="119063"/>
          </a:xfrm>
        </p:grpSpPr>
        <p:sp>
          <p:nvSpPr>
            <p:cNvPr id="31" name="燕尾形 30"/>
            <p:cNvSpPr/>
            <p:nvPr/>
          </p:nvSpPr>
          <p:spPr>
            <a:xfrm>
              <a:off x="5610884" y="1203598"/>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32" name="燕尾形 31"/>
            <p:cNvSpPr/>
            <p:nvPr/>
          </p:nvSpPr>
          <p:spPr>
            <a:xfrm>
              <a:off x="5769635" y="1203598"/>
              <a:ext cx="160337"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33" name="燕尾形 32"/>
            <p:cNvSpPr/>
            <p:nvPr/>
          </p:nvSpPr>
          <p:spPr>
            <a:xfrm>
              <a:off x="5929971" y="1203598"/>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34" name="燕尾形 33"/>
            <p:cNvSpPr/>
            <p:nvPr/>
          </p:nvSpPr>
          <p:spPr>
            <a:xfrm>
              <a:off x="6088721" y="1203598"/>
              <a:ext cx="160338"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35" name="燕尾形 34"/>
            <p:cNvSpPr/>
            <p:nvPr/>
          </p:nvSpPr>
          <p:spPr>
            <a:xfrm>
              <a:off x="6249059" y="1203598"/>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36" name="燕尾形 35"/>
            <p:cNvSpPr/>
            <p:nvPr/>
          </p:nvSpPr>
          <p:spPr>
            <a:xfrm>
              <a:off x="6407810" y="1203598"/>
              <a:ext cx="160337"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grpSp>
      <p:grpSp>
        <p:nvGrpSpPr>
          <p:cNvPr id="10" name="组合 9"/>
          <p:cNvGrpSpPr/>
          <p:nvPr/>
        </p:nvGrpSpPr>
        <p:grpSpPr>
          <a:xfrm>
            <a:off x="7444905" y="4412044"/>
            <a:ext cx="957263" cy="119063"/>
            <a:chOff x="7306682" y="3964855"/>
            <a:chExt cx="957263" cy="119063"/>
          </a:xfrm>
        </p:grpSpPr>
        <p:sp>
          <p:nvSpPr>
            <p:cNvPr id="40" name="燕尾形 39"/>
            <p:cNvSpPr/>
            <p:nvPr/>
          </p:nvSpPr>
          <p:spPr>
            <a:xfrm flipH="1">
              <a:off x="8105195" y="3964855"/>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41" name="燕尾形 40"/>
            <p:cNvSpPr/>
            <p:nvPr/>
          </p:nvSpPr>
          <p:spPr>
            <a:xfrm flipH="1">
              <a:off x="7944857" y="3964855"/>
              <a:ext cx="160338"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42" name="燕尾形 41"/>
            <p:cNvSpPr/>
            <p:nvPr/>
          </p:nvSpPr>
          <p:spPr>
            <a:xfrm flipH="1">
              <a:off x="7784521" y="3964855"/>
              <a:ext cx="160337"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43" name="燕尾形 42"/>
            <p:cNvSpPr/>
            <p:nvPr/>
          </p:nvSpPr>
          <p:spPr>
            <a:xfrm flipH="1">
              <a:off x="7625770" y="3964855"/>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44" name="燕尾形 43"/>
            <p:cNvSpPr/>
            <p:nvPr/>
          </p:nvSpPr>
          <p:spPr>
            <a:xfrm flipH="1">
              <a:off x="7465432" y="3964855"/>
              <a:ext cx="160338"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45" name="燕尾形 44"/>
            <p:cNvSpPr/>
            <p:nvPr/>
          </p:nvSpPr>
          <p:spPr>
            <a:xfrm flipH="1">
              <a:off x="7306682" y="3964855"/>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grpSp>
      <p:sp>
        <p:nvSpPr>
          <p:cNvPr id="11" name="标题 10"/>
          <p:cNvSpPr>
            <a:spLocks noGrp="1"/>
          </p:cNvSpPr>
          <p:nvPr>
            <p:ph type="title"/>
          </p:nvPr>
        </p:nvSpPr>
        <p:spPr/>
        <p:txBody>
          <a:bodyPr/>
          <a:lstStyle/>
          <a:p>
            <a:r>
              <a:rPr lang="zh-CN" altLang="en-US" dirty="0"/>
              <a:t>数字识别的流程</a:t>
            </a:r>
          </a:p>
        </p:txBody>
      </p:sp>
      <p:pic>
        <p:nvPicPr>
          <p:cNvPr id="7" name="图片 6"/>
          <p:cNvPicPr>
            <a:picLocks noChangeAspect="1"/>
          </p:cNvPicPr>
          <p:nvPr/>
        </p:nvPicPr>
        <p:blipFill>
          <a:blip r:embed="rId3"/>
          <a:stretch>
            <a:fillRect/>
          </a:stretch>
        </p:blipFill>
        <p:spPr>
          <a:xfrm>
            <a:off x="1011894" y="1428502"/>
            <a:ext cx="4326787" cy="2623005"/>
          </a:xfrm>
          <a:prstGeom prst="rect">
            <a:avLst/>
          </a:prstGeom>
        </p:spPr>
      </p:pic>
    </p:spTree>
    <p:extLst>
      <p:ext uri="{BB962C8B-B14F-4D97-AF65-F5344CB8AC3E}">
        <p14:creationId xmlns:p14="http://schemas.microsoft.com/office/powerpoint/2010/main" val="3458766233"/>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0"/>
                                        </p:tgtEl>
                                        <p:attrNameLst>
                                          <p:attrName>ppt_y</p:attrName>
                                        </p:attrNameLst>
                                      </p:cBhvr>
                                      <p:tavLst>
                                        <p:tav tm="0">
                                          <p:val>
                                            <p:strVal val="#ppt_y"/>
                                          </p:val>
                                        </p:tav>
                                        <p:tav tm="100000">
                                          <p:val>
                                            <p:strVal val="#ppt_y"/>
                                          </p:val>
                                        </p:tav>
                                      </p:tavLst>
                                    </p:anim>
                                    <p:anim calcmode="lin" valueType="num">
                                      <p:cBhvr>
                                        <p:cTn id="2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33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95094" y="1810420"/>
            <a:ext cx="4187489" cy="1885950"/>
            <a:chOff x="795094" y="1810420"/>
            <a:chExt cx="4187489" cy="1885950"/>
          </a:xfrm>
        </p:grpSpPr>
        <p:sp>
          <p:nvSpPr>
            <p:cNvPr id="4" name="Freeform 200"/>
            <p:cNvSpPr>
              <a:spLocks/>
            </p:cNvSpPr>
            <p:nvPr/>
          </p:nvSpPr>
          <p:spPr bwMode="auto">
            <a:xfrm>
              <a:off x="3393496" y="3384426"/>
              <a:ext cx="1589087" cy="311944"/>
            </a:xfrm>
            <a:custGeom>
              <a:avLst/>
              <a:gdLst>
                <a:gd name="T0" fmla="*/ 144 w 1104"/>
                <a:gd name="T1" fmla="*/ 288 h 288"/>
                <a:gd name="T2" fmla="*/ 1104 w 1104"/>
                <a:gd name="T3" fmla="*/ 96 h 288"/>
                <a:gd name="T4" fmla="*/ 0 w 1104"/>
                <a:gd name="T5" fmla="*/ 0 h 288"/>
                <a:gd name="T6" fmla="*/ 144 w 1104"/>
                <a:gd name="T7" fmla="*/ 288 h 288"/>
              </a:gdLst>
              <a:ahLst/>
              <a:cxnLst>
                <a:cxn ang="0">
                  <a:pos x="T0" y="T1"/>
                </a:cxn>
                <a:cxn ang="0">
                  <a:pos x="T2" y="T3"/>
                </a:cxn>
                <a:cxn ang="0">
                  <a:pos x="T4" y="T5"/>
                </a:cxn>
                <a:cxn ang="0">
                  <a:pos x="T6" y="T7"/>
                </a:cxn>
              </a:cxnLst>
              <a:rect l="0" t="0" r="r" b="b"/>
              <a:pathLst>
                <a:path w="1104" h="288">
                  <a:moveTo>
                    <a:pt x="144" y="288"/>
                  </a:moveTo>
                  <a:lnTo>
                    <a:pt x="1104" y="96"/>
                  </a:lnTo>
                  <a:lnTo>
                    <a:pt x="0" y="0"/>
                  </a:lnTo>
                  <a:lnTo>
                    <a:pt x="144" y="288"/>
                  </a:lnTo>
                  <a:close/>
                </a:path>
              </a:pathLst>
            </a:custGeom>
            <a:gradFill rotWithShape="0">
              <a:gsLst>
                <a:gs pos="0">
                  <a:schemeClr val="bg1">
                    <a:lumMod val="65000"/>
                  </a:schemeClr>
                </a:gs>
                <a:gs pos="100000">
                  <a:schemeClr val="bg1"/>
                </a:gs>
              </a:gsLst>
              <a:path path="rect">
                <a:fillToRect t="100000" r="100000"/>
              </a:path>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7494B"/>
                </a:solidFill>
                <a:effectLst/>
                <a:uLnTx/>
                <a:uFillTx/>
                <a:latin typeface="Arial"/>
                <a:ea typeface="幼圆"/>
                <a:cs typeface="+mn-cs"/>
              </a:endParaRPr>
            </a:p>
          </p:txBody>
        </p:sp>
        <p:sp>
          <p:nvSpPr>
            <p:cNvPr id="9" name="Freeform 205"/>
            <p:cNvSpPr>
              <a:spLocks/>
            </p:cNvSpPr>
            <p:nvPr/>
          </p:nvSpPr>
          <p:spPr bwMode="auto">
            <a:xfrm>
              <a:off x="1804407" y="1881858"/>
              <a:ext cx="2693988" cy="517922"/>
            </a:xfrm>
            <a:custGeom>
              <a:avLst/>
              <a:gdLst>
                <a:gd name="T0" fmla="*/ 0 w 1872"/>
                <a:gd name="T1" fmla="*/ 384 h 480"/>
                <a:gd name="T2" fmla="*/ 0 w 1872"/>
                <a:gd name="T3" fmla="*/ 78 h 480"/>
                <a:gd name="T4" fmla="*/ 1872 w 1872"/>
                <a:gd name="T5" fmla="*/ 0 h 480"/>
                <a:gd name="T6" fmla="*/ 1872 w 1872"/>
                <a:gd name="T7" fmla="*/ 480 h 480"/>
                <a:gd name="T8" fmla="*/ 0 w 1872"/>
                <a:gd name="T9" fmla="*/ 384 h 480"/>
              </a:gdLst>
              <a:ahLst/>
              <a:cxnLst>
                <a:cxn ang="0">
                  <a:pos x="T0" y="T1"/>
                </a:cxn>
                <a:cxn ang="0">
                  <a:pos x="T2" y="T3"/>
                </a:cxn>
                <a:cxn ang="0">
                  <a:pos x="T4" y="T5"/>
                </a:cxn>
                <a:cxn ang="0">
                  <a:pos x="T6" y="T7"/>
                </a:cxn>
                <a:cxn ang="0">
                  <a:pos x="T8" y="T9"/>
                </a:cxn>
              </a:cxnLst>
              <a:rect l="0" t="0" r="r" b="b"/>
              <a:pathLst>
                <a:path w="1872" h="480">
                  <a:moveTo>
                    <a:pt x="0" y="384"/>
                  </a:moveTo>
                  <a:lnTo>
                    <a:pt x="0" y="78"/>
                  </a:lnTo>
                  <a:lnTo>
                    <a:pt x="1872" y="0"/>
                  </a:lnTo>
                  <a:lnTo>
                    <a:pt x="1872" y="480"/>
                  </a:lnTo>
                  <a:lnTo>
                    <a:pt x="0" y="384"/>
                  </a:lnTo>
                  <a:close/>
                </a:path>
              </a:pathLst>
            </a:custGeom>
            <a:gradFill>
              <a:gsLst>
                <a:gs pos="0">
                  <a:schemeClr val="accent1">
                    <a:lumMod val="75000"/>
                  </a:schemeClr>
                </a:gs>
                <a:gs pos="100000">
                  <a:schemeClr val="accent1">
                    <a:lumMod val="60000"/>
                    <a:lumOff val="40000"/>
                  </a:schemeClr>
                </a:gs>
              </a:gsLst>
              <a:path path="rect">
                <a:fillToRect t="100000" r="100000"/>
              </a:path>
            </a:gradFill>
            <a:ln w="9525" cap="flat" cmpd="sng">
              <a:noFill/>
              <a:prstDash val="solid"/>
              <a:round/>
              <a:headEnd type="none" w="med" len="med"/>
              <a:tailEnd type="none" w="med" len="me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FFFFFF"/>
                  </a:solidFill>
                  <a:latin typeface="微软雅黑" panose="020B0503020204020204" pitchFamily="34" charset="-122"/>
                  <a:ea typeface="微软雅黑" panose="020B0503020204020204" pitchFamily="34" charset="-122"/>
                </a:rPr>
                <a:t>数字识别</a:t>
              </a:r>
              <a:endPar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2" name="组合 1"/>
            <p:cNvGrpSpPr/>
            <p:nvPr/>
          </p:nvGrpSpPr>
          <p:grpSpPr>
            <a:xfrm>
              <a:off x="837621" y="1810420"/>
              <a:ext cx="4140200" cy="1875235"/>
              <a:chOff x="837621" y="1810420"/>
              <a:chExt cx="4140200" cy="1875235"/>
            </a:xfrm>
          </p:grpSpPr>
          <p:sp>
            <p:nvSpPr>
              <p:cNvPr id="6" name="Freeform 202"/>
              <p:cNvSpPr>
                <a:spLocks/>
              </p:cNvSpPr>
              <p:nvPr/>
            </p:nvSpPr>
            <p:spPr bwMode="auto">
              <a:xfrm>
                <a:off x="837621" y="2606948"/>
                <a:ext cx="3108325" cy="466725"/>
              </a:xfrm>
              <a:custGeom>
                <a:avLst/>
                <a:gdLst>
                  <a:gd name="T0" fmla="*/ 0 w 2160"/>
                  <a:gd name="T1" fmla="*/ 0 h 432"/>
                  <a:gd name="T2" fmla="*/ 1920 w 2160"/>
                  <a:gd name="T3" fmla="*/ 432 h 432"/>
                  <a:gd name="T4" fmla="*/ 2160 w 2160"/>
                  <a:gd name="T5" fmla="*/ 336 h 432"/>
                  <a:gd name="T6" fmla="*/ 336 w 2160"/>
                  <a:gd name="T7" fmla="*/ 0 h 432"/>
                  <a:gd name="T8" fmla="*/ 0 w 2160"/>
                  <a:gd name="T9" fmla="*/ 0 h 432"/>
                </a:gdLst>
                <a:ahLst/>
                <a:cxnLst>
                  <a:cxn ang="0">
                    <a:pos x="T0" y="T1"/>
                  </a:cxn>
                  <a:cxn ang="0">
                    <a:pos x="T2" y="T3"/>
                  </a:cxn>
                  <a:cxn ang="0">
                    <a:pos x="T4" y="T5"/>
                  </a:cxn>
                  <a:cxn ang="0">
                    <a:pos x="T6" y="T7"/>
                  </a:cxn>
                  <a:cxn ang="0">
                    <a:pos x="T8" y="T9"/>
                  </a:cxn>
                </a:cxnLst>
                <a:rect l="0" t="0" r="r" b="b"/>
                <a:pathLst>
                  <a:path w="2160" h="432">
                    <a:moveTo>
                      <a:pt x="0" y="0"/>
                    </a:moveTo>
                    <a:lnTo>
                      <a:pt x="1920" y="432"/>
                    </a:lnTo>
                    <a:lnTo>
                      <a:pt x="2160" y="336"/>
                    </a:lnTo>
                    <a:lnTo>
                      <a:pt x="336" y="0"/>
                    </a:lnTo>
                    <a:lnTo>
                      <a:pt x="0" y="0"/>
                    </a:lnTo>
                    <a:close/>
                  </a:path>
                </a:pathLst>
              </a:custGeom>
              <a:solidFill>
                <a:schemeClr val="bg1">
                  <a:lumMod val="85000"/>
                </a:schemeClr>
              </a:solidFill>
              <a:ln w="9525" cap="flat" cmpd="sng">
                <a:noFill/>
                <a:prstDash val="solid"/>
                <a:round/>
                <a:headEnd type="none" w="med" len="med"/>
                <a:tailEnd type="none"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7494B"/>
                  </a:solidFill>
                  <a:effectLst/>
                  <a:uLnTx/>
                  <a:uFillTx/>
                  <a:latin typeface="Arial"/>
                  <a:ea typeface="幼圆"/>
                  <a:cs typeface="+mn-cs"/>
                </a:endParaRPr>
              </a:p>
            </p:txBody>
          </p:sp>
          <p:sp>
            <p:nvSpPr>
              <p:cNvPr id="8" name="Freeform 204"/>
              <p:cNvSpPr>
                <a:spLocks/>
              </p:cNvSpPr>
              <p:nvPr/>
            </p:nvSpPr>
            <p:spPr bwMode="auto">
              <a:xfrm>
                <a:off x="1269420" y="2296195"/>
                <a:ext cx="3228975" cy="207169"/>
              </a:xfrm>
              <a:custGeom>
                <a:avLst/>
                <a:gdLst>
                  <a:gd name="T0" fmla="*/ 0 w 2244"/>
                  <a:gd name="T1" fmla="*/ 24 h 192"/>
                  <a:gd name="T2" fmla="*/ 420 w 2244"/>
                  <a:gd name="T3" fmla="*/ 0 h 192"/>
                  <a:gd name="T4" fmla="*/ 2244 w 2244"/>
                  <a:gd name="T5" fmla="*/ 96 h 192"/>
                  <a:gd name="T6" fmla="*/ 1860 w 2244"/>
                  <a:gd name="T7" fmla="*/ 192 h 192"/>
                  <a:gd name="T8" fmla="*/ 0 w 2244"/>
                  <a:gd name="T9" fmla="*/ 24 h 192"/>
                </a:gdLst>
                <a:ahLst/>
                <a:cxnLst>
                  <a:cxn ang="0">
                    <a:pos x="T0" y="T1"/>
                  </a:cxn>
                  <a:cxn ang="0">
                    <a:pos x="T2" y="T3"/>
                  </a:cxn>
                  <a:cxn ang="0">
                    <a:pos x="T4" y="T5"/>
                  </a:cxn>
                  <a:cxn ang="0">
                    <a:pos x="T6" y="T7"/>
                  </a:cxn>
                  <a:cxn ang="0">
                    <a:pos x="T8" y="T9"/>
                  </a:cxn>
                </a:cxnLst>
                <a:rect l="0" t="0" r="r" b="b"/>
                <a:pathLst>
                  <a:path w="2244" h="192">
                    <a:moveTo>
                      <a:pt x="0" y="24"/>
                    </a:moveTo>
                    <a:lnTo>
                      <a:pt x="420" y="0"/>
                    </a:lnTo>
                    <a:lnTo>
                      <a:pt x="2244" y="96"/>
                    </a:lnTo>
                    <a:lnTo>
                      <a:pt x="1860" y="192"/>
                    </a:lnTo>
                    <a:lnTo>
                      <a:pt x="0" y="24"/>
                    </a:lnTo>
                    <a:close/>
                  </a:path>
                </a:pathLst>
              </a:custGeom>
              <a:solidFill>
                <a:schemeClr val="bg1">
                  <a:lumMod val="85000"/>
                </a:schemeClr>
              </a:solidFill>
              <a:ln w="9525" cap="flat" cmpd="sng">
                <a:noFill/>
                <a:prstDash val="solid"/>
                <a:round/>
                <a:headEnd type="none" w="med" len="med"/>
                <a:tailEnd type="none"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7494B"/>
                  </a:solidFill>
                  <a:effectLst/>
                  <a:uLnTx/>
                  <a:uFillTx/>
                  <a:latin typeface="Arial"/>
                  <a:ea typeface="幼圆"/>
                  <a:cs typeface="+mn-cs"/>
                </a:endParaRPr>
              </a:p>
            </p:txBody>
          </p:sp>
          <p:sp>
            <p:nvSpPr>
              <p:cNvPr id="23" name="任意多边形 22"/>
              <p:cNvSpPr>
                <a:spLocks/>
              </p:cNvSpPr>
              <p:nvPr/>
            </p:nvSpPr>
            <p:spPr bwMode="auto">
              <a:xfrm>
                <a:off x="1812346" y="1810420"/>
                <a:ext cx="3157537" cy="161925"/>
              </a:xfrm>
              <a:custGeom>
                <a:avLst/>
                <a:gdLst>
                  <a:gd name="connsiteX0" fmla="*/ 2257941 w 2257941"/>
                  <a:gd name="connsiteY0" fmla="*/ 0 h 153985"/>
                  <a:gd name="connsiteX1" fmla="*/ 2257941 w 2257941"/>
                  <a:gd name="connsiteY1" fmla="*/ 5421 h 153985"/>
                  <a:gd name="connsiteX2" fmla="*/ 1915297 w 2257941"/>
                  <a:gd name="connsiteY2" fmla="*/ 135442 h 153985"/>
                  <a:gd name="connsiteX3" fmla="*/ 0 w 2257941"/>
                  <a:gd name="connsiteY3" fmla="*/ 153985 h 153985"/>
                  <a:gd name="connsiteX4" fmla="*/ 284206 w 2257941"/>
                  <a:gd name="connsiteY4" fmla="*/ 67453 h 153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941" h="153985">
                    <a:moveTo>
                      <a:pt x="2257941" y="0"/>
                    </a:moveTo>
                    <a:lnTo>
                      <a:pt x="2257941" y="5421"/>
                    </a:lnTo>
                    <a:lnTo>
                      <a:pt x="1915297" y="135442"/>
                    </a:lnTo>
                    <a:lnTo>
                      <a:pt x="0" y="153985"/>
                    </a:lnTo>
                    <a:lnTo>
                      <a:pt x="284206" y="67453"/>
                    </a:lnTo>
                    <a:close/>
                  </a:path>
                </a:pathLst>
              </a:custGeom>
              <a:solidFill>
                <a:schemeClr val="bg1">
                  <a:lumMod val="85000"/>
                </a:schemeClr>
              </a:solidFill>
              <a:ln w="9525" cap="flat" cmpd="sng">
                <a:noFill/>
                <a:prstDash val="solid"/>
                <a:round/>
                <a:headEnd type="none" w="med" len="med"/>
                <a:tailEnd type="none" w="med" len="med"/>
              </a:ln>
              <a:effec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7494B"/>
                  </a:solidFill>
                  <a:effectLst/>
                  <a:uLnTx/>
                  <a:uFillTx/>
                  <a:latin typeface="Arial"/>
                  <a:ea typeface="幼圆"/>
                  <a:cs typeface="+mn-cs"/>
                </a:endParaRPr>
              </a:p>
            </p:txBody>
          </p:sp>
          <p:sp>
            <p:nvSpPr>
              <p:cNvPr id="21" name="任意多边形 20"/>
              <p:cNvSpPr>
                <a:spLocks/>
              </p:cNvSpPr>
              <p:nvPr/>
            </p:nvSpPr>
            <p:spPr bwMode="auto">
              <a:xfrm>
                <a:off x="3596696" y="1812801"/>
                <a:ext cx="1381125" cy="1872854"/>
              </a:xfrm>
              <a:custGeom>
                <a:avLst/>
                <a:gdLst>
                  <a:gd name="connsiteX0" fmla="*/ 956805 w 988541"/>
                  <a:gd name="connsiteY0" fmla="*/ 0 h 1786732"/>
                  <a:gd name="connsiteX1" fmla="*/ 988541 w 988541"/>
                  <a:gd name="connsiteY1" fmla="*/ 0 h 1786732"/>
                  <a:gd name="connsiteX2" fmla="*/ 988541 w 988541"/>
                  <a:gd name="connsiteY2" fmla="*/ 86988 h 1786732"/>
                  <a:gd name="connsiteX3" fmla="*/ 747584 w 988541"/>
                  <a:gd name="connsiteY3" fmla="*/ 173521 h 1786732"/>
                  <a:gd name="connsiteX4" fmla="*/ 753763 w 988541"/>
                  <a:gd name="connsiteY4" fmla="*/ 637087 h 1786732"/>
                  <a:gd name="connsiteX5" fmla="*/ 395417 w 988541"/>
                  <a:gd name="connsiteY5" fmla="*/ 748343 h 1786732"/>
                  <a:gd name="connsiteX6" fmla="*/ 395417 w 988541"/>
                  <a:gd name="connsiteY6" fmla="*/ 1193367 h 1786732"/>
                  <a:gd name="connsiteX7" fmla="*/ 154460 w 988541"/>
                  <a:gd name="connsiteY7" fmla="*/ 1286080 h 1786732"/>
                  <a:gd name="connsiteX8" fmla="*/ 154460 w 988541"/>
                  <a:gd name="connsiteY8" fmla="*/ 1743466 h 1786732"/>
                  <a:gd name="connsiteX9" fmla="*/ 0 w 988541"/>
                  <a:gd name="connsiteY9" fmla="*/ 1786732 h 1786732"/>
                  <a:gd name="connsiteX10" fmla="*/ 0 w 988541"/>
                  <a:gd name="connsiteY10" fmla="*/ 1193367 h 1786732"/>
                  <a:gd name="connsiteX11" fmla="*/ 247135 w 988541"/>
                  <a:gd name="connsiteY11" fmla="*/ 1094473 h 1786732"/>
                  <a:gd name="connsiteX12" fmla="*/ 247135 w 988541"/>
                  <a:gd name="connsiteY12" fmla="*/ 649449 h 1786732"/>
                  <a:gd name="connsiteX13" fmla="*/ 642552 w 988541"/>
                  <a:gd name="connsiteY13" fmla="*/ 550555 h 1786732"/>
                  <a:gd name="connsiteX14" fmla="*/ 642552 w 988541"/>
                  <a:gd name="connsiteY14" fmla="*/ 117893 h 178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8541" h="1786732">
                    <a:moveTo>
                      <a:pt x="956805" y="0"/>
                    </a:moveTo>
                    <a:lnTo>
                      <a:pt x="988541" y="0"/>
                    </a:lnTo>
                    <a:lnTo>
                      <a:pt x="988541" y="86988"/>
                    </a:lnTo>
                    <a:lnTo>
                      <a:pt x="747584" y="173521"/>
                    </a:lnTo>
                    <a:lnTo>
                      <a:pt x="753763" y="637087"/>
                    </a:lnTo>
                    <a:lnTo>
                      <a:pt x="395417" y="748343"/>
                    </a:lnTo>
                    <a:lnTo>
                      <a:pt x="395417" y="1193367"/>
                    </a:lnTo>
                    <a:lnTo>
                      <a:pt x="154460" y="1286080"/>
                    </a:lnTo>
                    <a:lnTo>
                      <a:pt x="154460" y="1743466"/>
                    </a:lnTo>
                    <a:lnTo>
                      <a:pt x="0" y="1786732"/>
                    </a:lnTo>
                    <a:lnTo>
                      <a:pt x="0" y="1193367"/>
                    </a:lnTo>
                    <a:lnTo>
                      <a:pt x="247135" y="1094473"/>
                    </a:lnTo>
                    <a:lnTo>
                      <a:pt x="247135" y="649449"/>
                    </a:lnTo>
                    <a:lnTo>
                      <a:pt x="642552" y="550555"/>
                    </a:lnTo>
                    <a:lnTo>
                      <a:pt x="642552" y="117893"/>
                    </a:lnTo>
                    <a:close/>
                  </a:path>
                </a:pathLst>
              </a:custGeom>
              <a:solidFill>
                <a:schemeClr val="bg1">
                  <a:lumMod val="85000"/>
                </a:schemeClr>
              </a:solidFill>
              <a:ln w="3175">
                <a:solidFill>
                  <a:schemeClr val="bg1">
                    <a:lumMod val="95000"/>
                  </a:schemeClr>
                </a:solidFill>
                <a:round/>
                <a:headEnd/>
                <a:tailEnd/>
              </a:ln>
              <a:effec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7494B"/>
                  </a:solidFill>
                  <a:effectLst/>
                  <a:uLnTx/>
                  <a:uFillTx/>
                  <a:latin typeface="Arial"/>
                  <a:ea typeface="幼圆"/>
                  <a:cs typeface="+mn-cs"/>
                </a:endParaRPr>
              </a:p>
            </p:txBody>
          </p:sp>
        </p:grpSp>
        <p:sp>
          <p:nvSpPr>
            <p:cNvPr id="19" name="任意多边形 18"/>
            <p:cNvSpPr/>
            <p:nvPr/>
          </p:nvSpPr>
          <p:spPr>
            <a:xfrm rot="400067">
              <a:off x="1241054" y="2354935"/>
              <a:ext cx="2760662" cy="463153"/>
            </a:xfrm>
            <a:custGeom>
              <a:avLst/>
              <a:gdLst>
                <a:gd name="connsiteX0" fmla="*/ 0 w 1974110"/>
                <a:gd name="connsiteY0" fmla="*/ 50495 h 442014"/>
                <a:gd name="connsiteX1" fmla="*/ 1922437 w 1974110"/>
                <a:gd name="connsiteY1" fmla="*/ 0 h 442014"/>
                <a:gd name="connsiteX2" fmla="*/ 1974110 w 1974110"/>
                <a:gd name="connsiteY2" fmla="*/ 442014 h 442014"/>
                <a:gd name="connsiteX3" fmla="*/ 31577 w 1974110"/>
                <a:gd name="connsiteY3" fmla="*/ 320615 h 442014"/>
              </a:gdLst>
              <a:ahLst/>
              <a:cxnLst>
                <a:cxn ang="0">
                  <a:pos x="connsiteX0" y="connsiteY0"/>
                </a:cxn>
                <a:cxn ang="0">
                  <a:pos x="connsiteX1" y="connsiteY1"/>
                </a:cxn>
                <a:cxn ang="0">
                  <a:pos x="connsiteX2" y="connsiteY2"/>
                </a:cxn>
                <a:cxn ang="0">
                  <a:pos x="connsiteX3" y="connsiteY3"/>
                </a:cxn>
              </a:cxnLst>
              <a:rect l="l" t="t" r="r" b="b"/>
              <a:pathLst>
                <a:path w="1974110" h="442014">
                  <a:moveTo>
                    <a:pt x="0" y="50495"/>
                  </a:moveTo>
                  <a:lnTo>
                    <a:pt x="1922437" y="0"/>
                  </a:lnTo>
                  <a:lnTo>
                    <a:pt x="1974110" y="442014"/>
                  </a:lnTo>
                  <a:lnTo>
                    <a:pt x="31577" y="320615"/>
                  </a:lnTo>
                  <a:close/>
                </a:path>
              </a:pathLst>
            </a:custGeom>
            <a:gradFill>
              <a:gsLst>
                <a:gs pos="0">
                  <a:schemeClr val="accent1">
                    <a:lumMod val="75000"/>
                  </a:schemeClr>
                </a:gs>
                <a:gs pos="100000">
                  <a:schemeClr val="accent1">
                    <a:lumMod val="60000"/>
                    <a:lumOff val="40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rPr>
                <a:t>联合判断</a:t>
              </a:r>
            </a:p>
          </p:txBody>
        </p:sp>
        <p:sp>
          <p:nvSpPr>
            <p:cNvPr id="28" name="任意多边形 27"/>
            <p:cNvSpPr/>
            <p:nvPr/>
          </p:nvSpPr>
          <p:spPr>
            <a:xfrm rot="846264">
              <a:off x="795094" y="2780100"/>
              <a:ext cx="2912470" cy="613047"/>
            </a:xfrm>
            <a:custGeom>
              <a:avLst/>
              <a:gdLst>
                <a:gd name="connsiteX0" fmla="*/ 0 w 3038969"/>
                <a:gd name="connsiteY0" fmla="*/ 88988 h 803092"/>
                <a:gd name="connsiteX1" fmla="*/ 2831492 w 3038969"/>
                <a:gd name="connsiteY1" fmla="*/ 0 h 803092"/>
                <a:gd name="connsiteX2" fmla="*/ 3038969 w 3038969"/>
                <a:gd name="connsiteY2" fmla="*/ 803092 h 803092"/>
                <a:gd name="connsiteX3" fmla="*/ 138319 w 3038969"/>
                <a:gd name="connsiteY3" fmla="*/ 624382 h 803092"/>
                <a:gd name="connsiteX0" fmla="*/ 0 w 3038969"/>
                <a:gd name="connsiteY0" fmla="*/ 223566 h 937670"/>
                <a:gd name="connsiteX1" fmla="*/ 2765680 w 3038969"/>
                <a:gd name="connsiteY1" fmla="*/ 0 h 937670"/>
                <a:gd name="connsiteX2" fmla="*/ 3038969 w 3038969"/>
                <a:gd name="connsiteY2" fmla="*/ 937670 h 937670"/>
                <a:gd name="connsiteX3" fmla="*/ 138319 w 3038969"/>
                <a:gd name="connsiteY3" fmla="*/ 758960 h 937670"/>
                <a:gd name="connsiteX4" fmla="*/ 0 w 3038969"/>
                <a:gd name="connsiteY4" fmla="*/ 223566 h 937670"/>
                <a:gd name="connsiteX0" fmla="*/ 0 w 2960601"/>
                <a:gd name="connsiteY0" fmla="*/ 223566 h 758960"/>
                <a:gd name="connsiteX1" fmla="*/ 2765680 w 2960601"/>
                <a:gd name="connsiteY1" fmla="*/ 0 h 758960"/>
                <a:gd name="connsiteX2" fmla="*/ 2960601 w 2960601"/>
                <a:gd name="connsiteY2" fmla="*/ 670574 h 758960"/>
                <a:gd name="connsiteX3" fmla="*/ 138319 w 2960601"/>
                <a:gd name="connsiteY3" fmla="*/ 758960 h 758960"/>
                <a:gd name="connsiteX4" fmla="*/ 0 w 2960601"/>
                <a:gd name="connsiteY4" fmla="*/ 223566 h 758960"/>
                <a:gd name="connsiteX0" fmla="*/ 0 w 2960601"/>
                <a:gd name="connsiteY0" fmla="*/ 215062 h 750456"/>
                <a:gd name="connsiteX1" fmla="*/ 2797640 w 2960601"/>
                <a:gd name="connsiteY1" fmla="*/ 0 h 750456"/>
                <a:gd name="connsiteX2" fmla="*/ 2960601 w 2960601"/>
                <a:gd name="connsiteY2" fmla="*/ 662070 h 750456"/>
                <a:gd name="connsiteX3" fmla="*/ 138319 w 2960601"/>
                <a:gd name="connsiteY3" fmla="*/ 750456 h 750456"/>
                <a:gd name="connsiteX4" fmla="*/ 0 w 2960601"/>
                <a:gd name="connsiteY4" fmla="*/ 215062 h 75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601" h="750456">
                  <a:moveTo>
                    <a:pt x="0" y="215062"/>
                  </a:moveTo>
                  <a:lnTo>
                    <a:pt x="2797640" y="0"/>
                  </a:lnTo>
                  <a:lnTo>
                    <a:pt x="2960601" y="662070"/>
                  </a:lnTo>
                  <a:lnTo>
                    <a:pt x="138319" y="750456"/>
                  </a:lnTo>
                  <a:lnTo>
                    <a:pt x="0" y="215062"/>
                  </a:lnTo>
                  <a:close/>
                </a:path>
              </a:pathLst>
            </a:custGeom>
            <a:gradFill>
              <a:gsLst>
                <a:gs pos="0">
                  <a:schemeClr val="accent1">
                    <a:lumMod val="75000"/>
                  </a:schemeClr>
                </a:gs>
                <a:gs pos="100000">
                  <a:schemeClr val="accent1">
                    <a:lumMod val="60000"/>
                    <a:lumOff val="40000"/>
                  </a:schemeClr>
                </a:gs>
              </a:gsLst>
              <a:path path="rect">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rPr>
                <a:t>结果返回</a:t>
              </a:r>
            </a:p>
          </p:txBody>
        </p:sp>
      </p:grpSp>
      <p:sp>
        <p:nvSpPr>
          <p:cNvPr id="30" name="文本框 29"/>
          <p:cNvSpPr txBox="1"/>
          <p:nvPr/>
        </p:nvSpPr>
        <p:spPr>
          <a:xfrm>
            <a:off x="5267202" y="1535234"/>
            <a:ext cx="2974061" cy="2427987"/>
          </a:xfrm>
          <a:prstGeom prst="rect">
            <a:avLst/>
          </a:prstGeom>
          <a:noFill/>
        </p:spPr>
        <p:txBody>
          <a:bodyPr lIns="90000" tIns="90000" rIns="90000" bIns="90000" anchor="ctr"/>
          <a:lstStyle/>
          <a:p>
            <a:r>
              <a:rPr lang="zh-CN" altLang="zh-CN" sz="1400" b="1" kern="0" dirty="0">
                <a:solidFill>
                  <a:schemeClr val="accent1"/>
                </a:solidFill>
                <a:latin typeface="微软雅黑" pitchFamily="34" charset="-122"/>
                <a:ea typeface="微软雅黑" pitchFamily="34" charset="-122"/>
              </a:rPr>
              <a:t>步骤</a:t>
            </a:r>
            <a:r>
              <a:rPr lang="en-US" altLang="zh-CN" sz="1400" b="1" kern="0" dirty="0">
                <a:solidFill>
                  <a:schemeClr val="accent1"/>
                </a:solidFill>
                <a:latin typeface="微软雅黑" pitchFamily="34" charset="-122"/>
                <a:ea typeface="微软雅黑" pitchFamily="34" charset="-122"/>
              </a:rPr>
              <a:t>5</a:t>
            </a:r>
            <a:r>
              <a:rPr lang="zh-CN" altLang="zh-CN" sz="1400" b="1" kern="0" dirty="0">
                <a:solidFill>
                  <a:schemeClr val="accent1"/>
                </a:solidFill>
                <a:latin typeface="微软雅黑" pitchFamily="34" charset="-122"/>
                <a:ea typeface="微软雅黑" pitchFamily="34" charset="-122"/>
              </a:rPr>
              <a:t>：</a:t>
            </a:r>
            <a:r>
              <a:rPr lang="zh-CN" altLang="en-US" sz="1400" b="1" kern="0" dirty="0">
                <a:solidFill>
                  <a:schemeClr val="accent1"/>
                </a:solidFill>
                <a:latin typeface="微软雅黑" pitchFamily="34" charset="-122"/>
                <a:ea typeface="微软雅黑" pitchFamily="34" charset="-122"/>
              </a:rPr>
              <a:t>汇总各项识别结果矩阵。</a:t>
            </a:r>
            <a:endParaRPr lang="en-US" altLang="zh-CN" sz="1400" b="1" kern="0" dirty="0">
              <a:solidFill>
                <a:schemeClr val="accent1"/>
              </a:solidFill>
              <a:latin typeface="微软雅黑" pitchFamily="34" charset="-122"/>
              <a:ea typeface="微软雅黑" pitchFamily="34" charset="-122"/>
            </a:endParaRPr>
          </a:p>
          <a:p>
            <a:endParaRPr lang="en-US" altLang="zh-CN" sz="1400" b="1" kern="0" dirty="0">
              <a:solidFill>
                <a:schemeClr val="accent1"/>
              </a:solidFill>
              <a:latin typeface="微软雅黑" pitchFamily="34" charset="-122"/>
              <a:ea typeface="微软雅黑" pitchFamily="34" charset="-122"/>
            </a:endParaRPr>
          </a:p>
          <a:p>
            <a:r>
              <a:rPr lang="zh-CN" altLang="zh-CN" sz="1400" b="1" kern="0" dirty="0">
                <a:solidFill>
                  <a:schemeClr val="accent1"/>
                </a:solidFill>
                <a:latin typeface="微软雅黑" pitchFamily="34" charset="-122"/>
                <a:ea typeface="微软雅黑" pitchFamily="34" charset="-122"/>
              </a:rPr>
              <a:t>步骤</a:t>
            </a:r>
            <a:r>
              <a:rPr lang="en-US" altLang="zh-CN" sz="1400" b="1" kern="0" dirty="0">
                <a:solidFill>
                  <a:schemeClr val="accent1"/>
                </a:solidFill>
                <a:latin typeface="微软雅黑" pitchFamily="34" charset="-122"/>
                <a:ea typeface="微软雅黑" pitchFamily="34" charset="-122"/>
              </a:rPr>
              <a:t>6</a:t>
            </a:r>
            <a:r>
              <a:rPr lang="zh-CN" altLang="zh-CN" sz="1400" b="1" kern="0" dirty="0">
                <a:solidFill>
                  <a:schemeClr val="accent1"/>
                </a:solidFill>
                <a:latin typeface="微软雅黑" pitchFamily="34" charset="-122"/>
                <a:ea typeface="微软雅黑" pitchFamily="34" charset="-122"/>
              </a:rPr>
              <a:t>：通过构建搜索树，先序遍历树，找到所有可能的组合，计算它们的联合概率，将最高的概率与我们选定的阙值进行比较。</a:t>
            </a:r>
            <a:endParaRPr lang="en-US" altLang="zh-CN" sz="1400" b="1" kern="0" dirty="0">
              <a:solidFill>
                <a:schemeClr val="accent1"/>
              </a:solidFill>
              <a:latin typeface="微软雅黑" pitchFamily="34" charset="-122"/>
              <a:ea typeface="微软雅黑" pitchFamily="34" charset="-122"/>
            </a:endParaRPr>
          </a:p>
          <a:p>
            <a:endParaRPr lang="zh-CN" altLang="zh-CN" sz="1400" b="1" kern="0" dirty="0">
              <a:solidFill>
                <a:schemeClr val="accent1"/>
              </a:solidFill>
              <a:latin typeface="微软雅黑" pitchFamily="34" charset="-122"/>
              <a:ea typeface="微软雅黑" pitchFamily="34" charset="-122"/>
            </a:endParaRPr>
          </a:p>
          <a:p>
            <a:r>
              <a:rPr lang="zh-CN" altLang="zh-CN" sz="1400" b="1" kern="0" dirty="0">
                <a:solidFill>
                  <a:schemeClr val="accent1"/>
                </a:solidFill>
                <a:latin typeface="微软雅黑" pitchFamily="34" charset="-122"/>
                <a:ea typeface="微软雅黑" pitchFamily="34" charset="-122"/>
              </a:rPr>
              <a:t>步骤</a:t>
            </a:r>
            <a:r>
              <a:rPr lang="en-US" altLang="zh-CN" sz="1400" b="1" kern="0" dirty="0">
                <a:solidFill>
                  <a:schemeClr val="accent1"/>
                </a:solidFill>
                <a:latin typeface="微软雅黑" pitchFamily="34" charset="-122"/>
                <a:ea typeface="微软雅黑" pitchFamily="34" charset="-122"/>
              </a:rPr>
              <a:t>7</a:t>
            </a:r>
            <a:r>
              <a:rPr lang="zh-CN" altLang="zh-CN" sz="1400" b="1" kern="0" dirty="0">
                <a:solidFill>
                  <a:schemeClr val="accent1"/>
                </a:solidFill>
                <a:latin typeface="微软雅黑" pitchFamily="34" charset="-122"/>
                <a:ea typeface="微软雅黑" pitchFamily="34" charset="-122"/>
              </a:rPr>
              <a:t>：返回结果的正确与否</a:t>
            </a:r>
          </a:p>
        </p:txBody>
      </p:sp>
      <p:grpSp>
        <p:nvGrpSpPr>
          <p:cNvPr id="5" name="组合 4"/>
          <p:cNvGrpSpPr/>
          <p:nvPr/>
        </p:nvGrpSpPr>
        <p:grpSpPr>
          <a:xfrm>
            <a:off x="5276761" y="1006803"/>
            <a:ext cx="957263" cy="119063"/>
            <a:chOff x="5610884" y="1203598"/>
            <a:chExt cx="957263" cy="119063"/>
          </a:xfrm>
        </p:grpSpPr>
        <p:sp>
          <p:nvSpPr>
            <p:cNvPr id="31" name="燕尾形 30"/>
            <p:cNvSpPr/>
            <p:nvPr/>
          </p:nvSpPr>
          <p:spPr>
            <a:xfrm>
              <a:off x="5610884" y="1203598"/>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32" name="燕尾形 31"/>
            <p:cNvSpPr/>
            <p:nvPr/>
          </p:nvSpPr>
          <p:spPr>
            <a:xfrm>
              <a:off x="5769635" y="1203598"/>
              <a:ext cx="160337"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33" name="燕尾形 32"/>
            <p:cNvSpPr/>
            <p:nvPr/>
          </p:nvSpPr>
          <p:spPr>
            <a:xfrm>
              <a:off x="5929971" y="1203598"/>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34" name="燕尾形 33"/>
            <p:cNvSpPr/>
            <p:nvPr/>
          </p:nvSpPr>
          <p:spPr>
            <a:xfrm>
              <a:off x="6088721" y="1203598"/>
              <a:ext cx="160338"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35" name="燕尾形 34"/>
            <p:cNvSpPr/>
            <p:nvPr/>
          </p:nvSpPr>
          <p:spPr>
            <a:xfrm>
              <a:off x="6249059" y="1203598"/>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36" name="燕尾形 35"/>
            <p:cNvSpPr/>
            <p:nvPr/>
          </p:nvSpPr>
          <p:spPr>
            <a:xfrm>
              <a:off x="6407810" y="1203598"/>
              <a:ext cx="160337"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grpSp>
      <p:grpSp>
        <p:nvGrpSpPr>
          <p:cNvPr id="10" name="组合 9"/>
          <p:cNvGrpSpPr/>
          <p:nvPr/>
        </p:nvGrpSpPr>
        <p:grpSpPr>
          <a:xfrm>
            <a:off x="7444905" y="4412044"/>
            <a:ext cx="957263" cy="119063"/>
            <a:chOff x="7306682" y="3964855"/>
            <a:chExt cx="957263" cy="119063"/>
          </a:xfrm>
        </p:grpSpPr>
        <p:sp>
          <p:nvSpPr>
            <p:cNvPr id="40" name="燕尾形 39"/>
            <p:cNvSpPr/>
            <p:nvPr/>
          </p:nvSpPr>
          <p:spPr>
            <a:xfrm flipH="1">
              <a:off x="8105195" y="3964855"/>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41" name="燕尾形 40"/>
            <p:cNvSpPr/>
            <p:nvPr/>
          </p:nvSpPr>
          <p:spPr>
            <a:xfrm flipH="1">
              <a:off x="7944857" y="3964855"/>
              <a:ext cx="160338"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42" name="燕尾形 41"/>
            <p:cNvSpPr/>
            <p:nvPr/>
          </p:nvSpPr>
          <p:spPr>
            <a:xfrm flipH="1">
              <a:off x="7784521" y="3964855"/>
              <a:ext cx="160337"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43" name="燕尾形 42"/>
            <p:cNvSpPr/>
            <p:nvPr/>
          </p:nvSpPr>
          <p:spPr>
            <a:xfrm flipH="1">
              <a:off x="7625770" y="3964855"/>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44" name="燕尾形 43"/>
            <p:cNvSpPr/>
            <p:nvPr/>
          </p:nvSpPr>
          <p:spPr>
            <a:xfrm flipH="1">
              <a:off x="7465432" y="3964855"/>
              <a:ext cx="160338"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sp>
          <p:nvSpPr>
            <p:cNvPr id="45" name="燕尾形 44"/>
            <p:cNvSpPr/>
            <p:nvPr/>
          </p:nvSpPr>
          <p:spPr>
            <a:xfrm flipH="1">
              <a:off x="7306682" y="3964855"/>
              <a:ext cx="158750" cy="119063"/>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47494B"/>
                </a:solidFill>
                <a:effectLst/>
                <a:uLnTx/>
                <a:uFillTx/>
                <a:latin typeface="微软雅黑" panose="020B0503020204020204" pitchFamily="34" charset="-122"/>
                <a:ea typeface="幼圆"/>
                <a:cs typeface="+mn-cs"/>
              </a:endParaRPr>
            </a:p>
          </p:txBody>
        </p:sp>
      </p:grpSp>
      <p:sp>
        <p:nvSpPr>
          <p:cNvPr id="11" name="标题 10"/>
          <p:cNvSpPr>
            <a:spLocks noGrp="1"/>
          </p:cNvSpPr>
          <p:nvPr>
            <p:ph type="title"/>
          </p:nvPr>
        </p:nvSpPr>
        <p:spPr/>
        <p:txBody>
          <a:bodyPr/>
          <a:lstStyle/>
          <a:p>
            <a:r>
              <a:rPr lang="zh-CN" altLang="en-US" dirty="0"/>
              <a:t>数字识别的流程</a:t>
            </a:r>
          </a:p>
        </p:txBody>
      </p:sp>
    </p:spTree>
    <p:extLst>
      <p:ext uri="{BB962C8B-B14F-4D97-AF65-F5344CB8AC3E}">
        <p14:creationId xmlns:p14="http://schemas.microsoft.com/office/powerpoint/2010/main" val="107064921"/>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0"/>
                                        </p:tgtEl>
                                        <p:attrNameLst>
                                          <p:attrName>ppt_y</p:attrName>
                                        </p:attrNameLst>
                                      </p:cBhvr>
                                      <p:tavLst>
                                        <p:tav tm="0">
                                          <p:val>
                                            <p:strVal val="#ppt_y"/>
                                          </p:val>
                                        </p:tav>
                                        <p:tav tm="100000">
                                          <p:val>
                                            <p:strVal val="#ppt_y"/>
                                          </p:val>
                                        </p:tav>
                                      </p:tavLst>
                                    </p:anim>
                                    <p:anim calcmode="lin" valueType="num">
                                      <p:cBhvr>
                                        <p:cTn id="2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3230" y="1185483"/>
            <a:ext cx="2930525" cy="1897141"/>
            <a:chOff x="1128714" y="1759641"/>
            <a:chExt cx="2930525" cy="1897141"/>
          </a:xfrm>
        </p:grpSpPr>
        <p:sp>
          <p:nvSpPr>
            <p:cNvPr id="4" name="任意多边形 3"/>
            <p:cNvSpPr/>
            <p:nvPr/>
          </p:nvSpPr>
          <p:spPr>
            <a:xfrm>
              <a:off x="1128714" y="1844997"/>
              <a:ext cx="390525" cy="366713"/>
            </a:xfrm>
            <a:custGeom>
              <a:avLst/>
              <a:gdLst>
                <a:gd name="connsiteX0" fmla="*/ 317500 w 361950"/>
                <a:gd name="connsiteY0" fmla="*/ 0 h 457200"/>
                <a:gd name="connsiteX1" fmla="*/ 0 w 361950"/>
                <a:gd name="connsiteY1" fmla="*/ 457200 h 457200"/>
                <a:gd name="connsiteX2" fmla="*/ 361950 w 361950"/>
                <a:gd name="connsiteY2" fmla="*/ 406400 h 457200"/>
                <a:gd name="connsiteX3" fmla="*/ 317500 w 361950"/>
                <a:gd name="connsiteY3" fmla="*/ 0 h 457200"/>
                <a:gd name="connsiteX0" fmla="*/ 344601 w 361950"/>
                <a:gd name="connsiteY0" fmla="*/ 0 h 466234"/>
                <a:gd name="connsiteX1" fmla="*/ 0 w 361950"/>
                <a:gd name="connsiteY1" fmla="*/ 466234 h 466234"/>
                <a:gd name="connsiteX2" fmla="*/ 361950 w 361950"/>
                <a:gd name="connsiteY2" fmla="*/ 415434 h 466234"/>
                <a:gd name="connsiteX3" fmla="*/ 344601 w 361950"/>
                <a:gd name="connsiteY3" fmla="*/ 0 h 466234"/>
                <a:gd name="connsiteX0" fmla="*/ 344601 w 370984"/>
                <a:gd name="connsiteY0" fmla="*/ 0 h 466234"/>
                <a:gd name="connsiteX1" fmla="*/ 0 w 370984"/>
                <a:gd name="connsiteY1" fmla="*/ 466234 h 466234"/>
                <a:gd name="connsiteX2" fmla="*/ 370984 w 370984"/>
                <a:gd name="connsiteY2" fmla="*/ 415434 h 466234"/>
                <a:gd name="connsiteX3" fmla="*/ 344601 w 370984"/>
                <a:gd name="connsiteY3" fmla="*/ 0 h 466234"/>
                <a:gd name="connsiteX0" fmla="*/ 340084 w 370984"/>
                <a:gd name="connsiteY0" fmla="*/ 0 h 463976"/>
                <a:gd name="connsiteX1" fmla="*/ 0 w 370984"/>
                <a:gd name="connsiteY1" fmla="*/ 463976 h 463976"/>
                <a:gd name="connsiteX2" fmla="*/ 370984 w 370984"/>
                <a:gd name="connsiteY2" fmla="*/ 413176 h 463976"/>
                <a:gd name="connsiteX3" fmla="*/ 340084 w 370984"/>
                <a:gd name="connsiteY3" fmla="*/ 0 h 463976"/>
              </a:gdLst>
              <a:ahLst/>
              <a:cxnLst>
                <a:cxn ang="0">
                  <a:pos x="connsiteX0" y="connsiteY0"/>
                </a:cxn>
                <a:cxn ang="0">
                  <a:pos x="connsiteX1" y="connsiteY1"/>
                </a:cxn>
                <a:cxn ang="0">
                  <a:pos x="connsiteX2" y="connsiteY2"/>
                </a:cxn>
                <a:cxn ang="0">
                  <a:pos x="connsiteX3" y="connsiteY3"/>
                </a:cxn>
              </a:cxnLst>
              <a:rect l="l" t="t" r="r" b="b"/>
              <a:pathLst>
                <a:path w="370984" h="463976">
                  <a:moveTo>
                    <a:pt x="340084" y="0"/>
                  </a:moveTo>
                  <a:lnTo>
                    <a:pt x="0" y="463976"/>
                  </a:lnTo>
                  <a:lnTo>
                    <a:pt x="370984" y="413176"/>
                  </a:lnTo>
                  <a:lnTo>
                    <a:pt x="340084" y="0"/>
                  </a:lnTo>
                  <a:close/>
                </a:path>
              </a:pathLst>
            </a:custGeom>
            <a:solidFill>
              <a:schemeClr val="accent1">
                <a:lumMod val="40000"/>
                <a:lumOff val="60000"/>
              </a:schemeClr>
            </a:solidFill>
            <a:effectLst/>
          </p:spPr>
          <p:style>
            <a:lnRef idx="0">
              <a:schemeClr val="lt1">
                <a:hueOff val="0"/>
                <a:satOff val="0"/>
                <a:lumOff val="0"/>
                <a:alphaOff val="0"/>
              </a:schemeClr>
            </a:lnRef>
            <a:fillRef idx="3">
              <a:schemeClr val="accent4">
                <a:hueOff val="-509452"/>
                <a:satOff val="-3415"/>
                <a:lumOff val="-3530"/>
                <a:alphaOff val="0"/>
              </a:schemeClr>
            </a:fillRef>
            <a:effectRef idx="2">
              <a:schemeClr val="accent4">
                <a:hueOff val="-509452"/>
                <a:satOff val="-3415"/>
                <a:lumOff val="-353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sp>
          <p:nvSpPr>
            <p:cNvPr id="6" name="任意多边形 5"/>
            <p:cNvSpPr/>
            <p:nvPr/>
          </p:nvSpPr>
          <p:spPr>
            <a:xfrm>
              <a:off x="1398563" y="2571750"/>
              <a:ext cx="365125" cy="419100"/>
            </a:xfrm>
            <a:custGeom>
              <a:avLst/>
              <a:gdLst>
                <a:gd name="connsiteX0" fmla="*/ 0 w 336550"/>
                <a:gd name="connsiteY0" fmla="*/ 527050 h 527050"/>
                <a:gd name="connsiteX1" fmla="*/ 190500 w 336550"/>
                <a:gd name="connsiteY1" fmla="*/ 0 h 527050"/>
                <a:gd name="connsiteX2" fmla="*/ 336550 w 336550"/>
                <a:gd name="connsiteY2" fmla="*/ 438150 h 527050"/>
                <a:gd name="connsiteX3" fmla="*/ 0 w 336550"/>
                <a:gd name="connsiteY3" fmla="*/ 527050 h 527050"/>
                <a:gd name="connsiteX0" fmla="*/ 0 w 336550"/>
                <a:gd name="connsiteY0" fmla="*/ 527050 h 527050"/>
                <a:gd name="connsiteX1" fmla="*/ 184477 w 336550"/>
                <a:gd name="connsiteY1" fmla="*/ 0 h 527050"/>
                <a:gd name="connsiteX2" fmla="*/ 336550 w 336550"/>
                <a:gd name="connsiteY2" fmla="*/ 438150 h 527050"/>
                <a:gd name="connsiteX3" fmla="*/ 0 w 336550"/>
                <a:gd name="connsiteY3" fmla="*/ 527050 h 527050"/>
                <a:gd name="connsiteX0" fmla="*/ 0 w 336550"/>
                <a:gd name="connsiteY0" fmla="*/ 527050 h 527050"/>
                <a:gd name="connsiteX1" fmla="*/ 184477 w 336550"/>
                <a:gd name="connsiteY1" fmla="*/ 0 h 527050"/>
                <a:gd name="connsiteX2" fmla="*/ 336550 w 336550"/>
                <a:gd name="connsiteY2" fmla="*/ 438150 h 527050"/>
                <a:gd name="connsiteX3" fmla="*/ 0 w 336550"/>
                <a:gd name="connsiteY3" fmla="*/ 527050 h 527050"/>
                <a:gd name="connsiteX0" fmla="*/ 0 w 336550"/>
                <a:gd name="connsiteY0" fmla="*/ 530061 h 530061"/>
                <a:gd name="connsiteX1" fmla="*/ 190500 w 336550"/>
                <a:gd name="connsiteY1" fmla="*/ 0 h 530061"/>
                <a:gd name="connsiteX2" fmla="*/ 336550 w 336550"/>
                <a:gd name="connsiteY2" fmla="*/ 441161 h 530061"/>
                <a:gd name="connsiteX3" fmla="*/ 0 w 336550"/>
                <a:gd name="connsiteY3" fmla="*/ 530061 h 530061"/>
                <a:gd name="connsiteX0" fmla="*/ 0 w 345584"/>
                <a:gd name="connsiteY0" fmla="*/ 530061 h 530061"/>
                <a:gd name="connsiteX1" fmla="*/ 190500 w 345584"/>
                <a:gd name="connsiteY1" fmla="*/ 0 h 530061"/>
                <a:gd name="connsiteX2" fmla="*/ 345584 w 345584"/>
                <a:gd name="connsiteY2" fmla="*/ 441161 h 530061"/>
                <a:gd name="connsiteX3" fmla="*/ 0 w 345584"/>
                <a:gd name="connsiteY3" fmla="*/ 530061 h 530061"/>
              </a:gdLst>
              <a:ahLst/>
              <a:cxnLst>
                <a:cxn ang="0">
                  <a:pos x="connsiteX0" y="connsiteY0"/>
                </a:cxn>
                <a:cxn ang="0">
                  <a:pos x="connsiteX1" y="connsiteY1"/>
                </a:cxn>
                <a:cxn ang="0">
                  <a:pos x="connsiteX2" y="connsiteY2"/>
                </a:cxn>
                <a:cxn ang="0">
                  <a:pos x="connsiteX3" y="connsiteY3"/>
                </a:cxn>
              </a:cxnLst>
              <a:rect l="l" t="t" r="r" b="b"/>
              <a:pathLst>
                <a:path w="345584" h="530061">
                  <a:moveTo>
                    <a:pt x="0" y="530061"/>
                  </a:moveTo>
                  <a:lnTo>
                    <a:pt x="190500" y="0"/>
                  </a:lnTo>
                  <a:lnTo>
                    <a:pt x="345584" y="441161"/>
                  </a:lnTo>
                  <a:lnTo>
                    <a:pt x="0" y="530061"/>
                  </a:lnTo>
                  <a:close/>
                </a:path>
              </a:pathLst>
            </a:custGeom>
            <a:solidFill>
              <a:schemeClr val="accent1">
                <a:lumMod val="40000"/>
                <a:lumOff val="60000"/>
              </a:schemeClr>
            </a:solidFill>
            <a:effectLst/>
          </p:spPr>
          <p:style>
            <a:lnRef idx="0">
              <a:schemeClr val="lt1">
                <a:hueOff val="0"/>
                <a:satOff val="0"/>
                <a:lumOff val="0"/>
                <a:alphaOff val="0"/>
              </a:schemeClr>
            </a:lnRef>
            <a:fillRef idx="3">
              <a:schemeClr val="accent4">
                <a:hueOff val="-509452"/>
                <a:satOff val="-3415"/>
                <a:lumOff val="-3530"/>
                <a:alphaOff val="0"/>
              </a:schemeClr>
            </a:fillRef>
            <a:effectRef idx="2">
              <a:schemeClr val="accent4">
                <a:hueOff val="-509452"/>
                <a:satOff val="-3415"/>
                <a:lumOff val="-353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sp>
          <p:nvSpPr>
            <p:cNvPr id="9" name="任意多边形 8"/>
            <p:cNvSpPr/>
            <p:nvPr/>
          </p:nvSpPr>
          <p:spPr>
            <a:xfrm>
              <a:off x="1907704" y="3219822"/>
              <a:ext cx="341312" cy="436960"/>
            </a:xfrm>
            <a:custGeom>
              <a:avLst/>
              <a:gdLst>
                <a:gd name="connsiteX0" fmla="*/ 63500 w 323850"/>
                <a:gd name="connsiteY0" fmla="*/ 0 h 552450"/>
                <a:gd name="connsiteX1" fmla="*/ 0 w 323850"/>
                <a:gd name="connsiteY1" fmla="*/ 552450 h 552450"/>
                <a:gd name="connsiteX2" fmla="*/ 323850 w 323850"/>
                <a:gd name="connsiteY2" fmla="*/ 374650 h 552450"/>
                <a:gd name="connsiteX3" fmla="*/ 63500 w 323850"/>
                <a:gd name="connsiteY3" fmla="*/ 0 h 552450"/>
              </a:gdLst>
              <a:ahLst/>
              <a:cxnLst>
                <a:cxn ang="0">
                  <a:pos x="connsiteX0" y="connsiteY0"/>
                </a:cxn>
                <a:cxn ang="0">
                  <a:pos x="connsiteX1" y="connsiteY1"/>
                </a:cxn>
                <a:cxn ang="0">
                  <a:pos x="connsiteX2" y="connsiteY2"/>
                </a:cxn>
                <a:cxn ang="0">
                  <a:pos x="connsiteX3" y="connsiteY3"/>
                </a:cxn>
              </a:cxnLst>
              <a:rect l="l" t="t" r="r" b="b"/>
              <a:pathLst>
                <a:path w="323850" h="552450">
                  <a:moveTo>
                    <a:pt x="63500" y="0"/>
                  </a:moveTo>
                  <a:lnTo>
                    <a:pt x="0" y="552450"/>
                  </a:lnTo>
                  <a:lnTo>
                    <a:pt x="323850" y="374650"/>
                  </a:lnTo>
                  <a:lnTo>
                    <a:pt x="63500" y="0"/>
                  </a:lnTo>
                  <a:close/>
                </a:path>
              </a:pathLst>
            </a:custGeom>
            <a:solidFill>
              <a:schemeClr val="accent1">
                <a:lumMod val="40000"/>
                <a:lumOff val="60000"/>
              </a:schemeClr>
            </a:solidFill>
            <a:effectLst/>
          </p:spPr>
          <p:style>
            <a:lnRef idx="0">
              <a:schemeClr val="lt1">
                <a:hueOff val="0"/>
                <a:satOff val="0"/>
                <a:lumOff val="0"/>
                <a:alphaOff val="0"/>
              </a:schemeClr>
            </a:lnRef>
            <a:fillRef idx="3">
              <a:schemeClr val="accent4">
                <a:hueOff val="-509452"/>
                <a:satOff val="-3415"/>
                <a:lumOff val="-3530"/>
                <a:alphaOff val="0"/>
              </a:schemeClr>
            </a:fillRef>
            <a:effectRef idx="2">
              <a:schemeClr val="accent4">
                <a:hueOff val="-509452"/>
                <a:satOff val="-3415"/>
                <a:lumOff val="-353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sp>
          <p:nvSpPr>
            <p:cNvPr id="19" name="任意多边形 18"/>
            <p:cNvSpPr/>
            <p:nvPr/>
          </p:nvSpPr>
          <p:spPr>
            <a:xfrm rot="21314790">
              <a:off x="1495213" y="1759641"/>
              <a:ext cx="1971675" cy="579834"/>
            </a:xfrm>
            <a:custGeom>
              <a:avLst/>
              <a:gdLst>
                <a:gd name="connsiteX0" fmla="*/ 1941472 w 1970466"/>
                <a:gd name="connsiteY0" fmla="*/ 127539 h 772298"/>
                <a:gd name="connsiteX1" fmla="*/ 1970466 w 1970466"/>
                <a:gd name="connsiteY1" fmla="*/ 586798 h 772298"/>
                <a:gd name="connsiteX2" fmla="*/ 0 w 1970466"/>
                <a:gd name="connsiteY2" fmla="*/ 772298 h 772298"/>
                <a:gd name="connsiteX3" fmla="*/ 3756 w 1970466"/>
                <a:gd name="connsiteY3" fmla="*/ 0 h 772298"/>
              </a:gdLst>
              <a:ahLst/>
              <a:cxnLst>
                <a:cxn ang="0">
                  <a:pos x="connsiteX0" y="connsiteY0"/>
                </a:cxn>
                <a:cxn ang="0">
                  <a:pos x="connsiteX1" y="connsiteY1"/>
                </a:cxn>
                <a:cxn ang="0">
                  <a:pos x="connsiteX2" y="connsiteY2"/>
                </a:cxn>
                <a:cxn ang="0">
                  <a:pos x="connsiteX3" y="connsiteY3"/>
                </a:cxn>
              </a:cxnLst>
              <a:rect l="l" t="t" r="r" b="b"/>
              <a:pathLst>
                <a:path w="1970466" h="772298">
                  <a:moveTo>
                    <a:pt x="1941472" y="127539"/>
                  </a:moveTo>
                  <a:lnTo>
                    <a:pt x="1970466" y="586798"/>
                  </a:lnTo>
                  <a:lnTo>
                    <a:pt x="0" y="772298"/>
                  </a:lnTo>
                  <a:lnTo>
                    <a:pt x="3756" y="0"/>
                  </a:lnTo>
                  <a:close/>
                </a:path>
              </a:pathLst>
            </a:custGeom>
            <a:solidFill>
              <a:schemeClr val="accent1"/>
            </a:solidFill>
            <a:effectLst/>
          </p:spPr>
          <p:style>
            <a:lnRef idx="0">
              <a:schemeClr val="lt1">
                <a:hueOff val="0"/>
                <a:satOff val="0"/>
                <a:lumOff val="0"/>
                <a:alphaOff val="0"/>
              </a:schemeClr>
            </a:lnRef>
            <a:fillRef idx="3">
              <a:schemeClr val="accent4">
                <a:hueOff val="-509452"/>
                <a:satOff val="-3415"/>
                <a:lumOff val="-3530"/>
                <a:alphaOff val="0"/>
              </a:schemeClr>
            </a:fillRef>
            <a:effectRef idx="2">
              <a:schemeClr val="accent4">
                <a:hueOff val="-509452"/>
                <a:satOff val="-3415"/>
                <a:lumOff val="-3530"/>
                <a:alphaOff val="0"/>
              </a:schemeClr>
            </a:effectRef>
            <a:fontRef idx="minor">
              <a:schemeClr val="lt1"/>
            </a:fontRef>
          </p:style>
          <p:txBody>
            <a:bodyPr anchor="ctr"/>
            <a:lstStyle/>
            <a:p>
              <a:pPr lvl="0" algn="ctr" defTabSz="914400">
                <a:defRPr/>
              </a:pPr>
              <a:r>
                <a:rPr lang="zh-CN" altLang="zh-CN" dirty="0"/>
                <a:t>对切割后得到的各小题及总分的图片进行识别</a:t>
              </a: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sp>
          <p:nvSpPr>
            <p:cNvPr id="22" name="任意多边形 21"/>
            <p:cNvSpPr/>
            <p:nvPr/>
          </p:nvSpPr>
          <p:spPr>
            <a:xfrm rot="20632638">
              <a:off x="1636713" y="2251522"/>
              <a:ext cx="2051050" cy="598885"/>
            </a:xfrm>
            <a:custGeom>
              <a:avLst/>
              <a:gdLst>
                <a:gd name="connsiteX0" fmla="*/ 1961936 w 2050625"/>
                <a:gd name="connsiteY0" fmla="*/ 204720 h 799317"/>
                <a:gd name="connsiteX1" fmla="*/ 2050625 w 2050625"/>
                <a:gd name="connsiteY1" fmla="*/ 669426 h 799317"/>
                <a:gd name="connsiteX2" fmla="*/ 40750 w 2050625"/>
                <a:gd name="connsiteY2" fmla="*/ 799317 h 799317"/>
                <a:gd name="connsiteX3" fmla="*/ 0 w 2050625"/>
                <a:gd name="connsiteY3" fmla="*/ 0 h 799317"/>
              </a:gdLst>
              <a:ahLst/>
              <a:cxnLst>
                <a:cxn ang="0">
                  <a:pos x="connsiteX0" y="connsiteY0"/>
                </a:cxn>
                <a:cxn ang="0">
                  <a:pos x="connsiteX1" y="connsiteY1"/>
                </a:cxn>
                <a:cxn ang="0">
                  <a:pos x="connsiteX2" y="connsiteY2"/>
                </a:cxn>
                <a:cxn ang="0">
                  <a:pos x="connsiteX3" y="connsiteY3"/>
                </a:cxn>
              </a:cxnLst>
              <a:rect l="l" t="t" r="r" b="b"/>
              <a:pathLst>
                <a:path w="2050625" h="799317">
                  <a:moveTo>
                    <a:pt x="1961936" y="204720"/>
                  </a:moveTo>
                  <a:lnTo>
                    <a:pt x="2050625" y="669426"/>
                  </a:lnTo>
                  <a:lnTo>
                    <a:pt x="40750" y="799317"/>
                  </a:lnTo>
                  <a:lnTo>
                    <a:pt x="0" y="0"/>
                  </a:lnTo>
                  <a:close/>
                </a:path>
              </a:pathLst>
            </a:custGeom>
            <a:solidFill>
              <a:schemeClr val="accent1"/>
            </a:solidFill>
            <a:effectLst/>
          </p:spPr>
          <p:style>
            <a:lnRef idx="0">
              <a:schemeClr val="lt1">
                <a:hueOff val="0"/>
                <a:satOff val="0"/>
                <a:lumOff val="0"/>
                <a:alphaOff val="0"/>
              </a:schemeClr>
            </a:lnRef>
            <a:fillRef idx="3">
              <a:schemeClr val="accent4">
                <a:hueOff val="-509452"/>
                <a:satOff val="-3415"/>
                <a:lumOff val="-3530"/>
                <a:alphaOff val="0"/>
              </a:schemeClr>
            </a:fillRef>
            <a:effectRef idx="2">
              <a:schemeClr val="accent4">
                <a:hueOff val="-509452"/>
                <a:satOff val="-3415"/>
                <a:lumOff val="-3530"/>
                <a:alphaOff val="0"/>
              </a:schemeClr>
            </a:effectRef>
            <a:fontRef idx="minor">
              <a:schemeClr val="lt1"/>
            </a:fontRef>
          </p:style>
          <p:txBody>
            <a:bodyPr anchor="ctr"/>
            <a:lstStyle/>
            <a:p>
              <a:pPr lvl="0" algn="ctr" defTabSz="914400">
                <a:defRPr/>
              </a:pPr>
              <a:r>
                <a:rPr lang="zh-CN" altLang="zh-CN" dirty="0"/>
                <a:t>记录下各小题卷积值最高的</a:t>
              </a:r>
              <a:r>
                <a:rPr lang="en-US" altLang="zh-CN" dirty="0"/>
                <a:t>N</a:t>
              </a:r>
              <a:r>
                <a:rPr lang="zh-CN" altLang="zh-CN" dirty="0"/>
                <a:t>个输出值和置信度</a:t>
              </a: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sp>
          <p:nvSpPr>
            <p:cNvPr id="26" name="任意多边形 25"/>
            <p:cNvSpPr/>
            <p:nvPr/>
          </p:nvSpPr>
          <p:spPr>
            <a:xfrm rot="20042700">
              <a:off x="1979614" y="2746822"/>
              <a:ext cx="2079625" cy="610791"/>
            </a:xfrm>
            <a:custGeom>
              <a:avLst/>
              <a:gdLst>
                <a:gd name="connsiteX0" fmla="*/ 1972274 w 2079077"/>
                <a:gd name="connsiteY0" fmla="*/ 185612 h 813134"/>
                <a:gd name="connsiteX1" fmla="*/ 2079077 w 2079077"/>
                <a:gd name="connsiteY1" fmla="*/ 654591 h 813134"/>
                <a:gd name="connsiteX2" fmla="*/ 125438 w 2079077"/>
                <a:gd name="connsiteY2" fmla="*/ 813134 h 813134"/>
                <a:gd name="connsiteX3" fmla="*/ 0 w 2079077"/>
                <a:gd name="connsiteY3" fmla="*/ 0 h 813134"/>
              </a:gdLst>
              <a:ahLst/>
              <a:cxnLst>
                <a:cxn ang="0">
                  <a:pos x="connsiteX0" y="connsiteY0"/>
                </a:cxn>
                <a:cxn ang="0">
                  <a:pos x="connsiteX1" y="connsiteY1"/>
                </a:cxn>
                <a:cxn ang="0">
                  <a:pos x="connsiteX2" y="connsiteY2"/>
                </a:cxn>
                <a:cxn ang="0">
                  <a:pos x="connsiteX3" y="connsiteY3"/>
                </a:cxn>
              </a:cxnLst>
              <a:rect l="l" t="t" r="r" b="b"/>
              <a:pathLst>
                <a:path w="2079077" h="813134">
                  <a:moveTo>
                    <a:pt x="1972274" y="185612"/>
                  </a:moveTo>
                  <a:lnTo>
                    <a:pt x="2079077" y="654591"/>
                  </a:lnTo>
                  <a:lnTo>
                    <a:pt x="125438" y="813134"/>
                  </a:lnTo>
                  <a:lnTo>
                    <a:pt x="0" y="0"/>
                  </a:lnTo>
                  <a:close/>
                </a:path>
              </a:pathLst>
            </a:custGeom>
            <a:solidFill>
              <a:schemeClr val="accent1"/>
            </a:solidFill>
            <a:effectLst/>
          </p:spPr>
          <p:style>
            <a:lnRef idx="0">
              <a:schemeClr val="lt1">
                <a:hueOff val="0"/>
                <a:satOff val="0"/>
                <a:lumOff val="0"/>
                <a:alphaOff val="0"/>
              </a:schemeClr>
            </a:lnRef>
            <a:fillRef idx="3">
              <a:schemeClr val="accent4">
                <a:hueOff val="-509452"/>
                <a:satOff val="-3415"/>
                <a:lumOff val="-3530"/>
                <a:alphaOff val="0"/>
              </a:schemeClr>
            </a:fillRef>
            <a:effectRef idx="2">
              <a:schemeClr val="accent4">
                <a:hueOff val="-509452"/>
                <a:satOff val="-3415"/>
                <a:lumOff val="-3530"/>
                <a:alphaOff val="0"/>
              </a:schemeClr>
            </a:effectRef>
            <a:fontRef idx="minor">
              <a:schemeClr val="lt1"/>
            </a:fontRef>
          </p:style>
          <p:txBody>
            <a:bodyPr anchor="ctr"/>
            <a:lstStyle/>
            <a:p>
              <a:pPr lvl="0" algn="ctr" defTabSz="914400">
                <a:defRPr/>
              </a:pPr>
              <a:r>
                <a:rPr lang="zh-CN" altLang="zh-CN" dirty="0"/>
                <a:t>构造置信度矩阵</a:t>
              </a:r>
              <a:endParaRPr lang="zh-CN" altLang="en-US" dirty="0"/>
            </a:p>
          </p:txBody>
        </p:sp>
      </p:grpSp>
      <p:sp>
        <p:nvSpPr>
          <p:cNvPr id="3" name="标题 2"/>
          <p:cNvSpPr>
            <a:spLocks noGrp="1"/>
          </p:cNvSpPr>
          <p:nvPr>
            <p:ph type="title"/>
          </p:nvPr>
        </p:nvSpPr>
        <p:spPr/>
        <p:txBody>
          <a:bodyPr/>
          <a:lstStyle/>
          <a:p>
            <a:r>
              <a:rPr lang="zh-CN" altLang="en-US" dirty="0"/>
              <a:t>联合概率的分数计算方法</a:t>
            </a:r>
          </a:p>
        </p:txBody>
      </p:sp>
      <p:graphicFrame>
        <p:nvGraphicFramePr>
          <p:cNvPr id="5" name="表格 4">
            <a:extLst>
              <a:ext uri="{FF2B5EF4-FFF2-40B4-BE49-F238E27FC236}">
                <a16:creationId xmlns:a16="http://schemas.microsoft.com/office/drawing/2014/main" id="{4896746B-A79A-4D96-9B3E-99A2EE705DEB}"/>
              </a:ext>
            </a:extLst>
          </p:cNvPr>
          <p:cNvGraphicFramePr>
            <a:graphicFrameLocks noGrp="1"/>
          </p:cNvGraphicFramePr>
          <p:nvPr>
            <p:extLst>
              <p:ext uri="{D42A27DB-BD31-4B8C-83A1-F6EECF244321}">
                <p14:modId xmlns:p14="http://schemas.microsoft.com/office/powerpoint/2010/main" val="3971036354"/>
              </p:ext>
            </p:extLst>
          </p:nvPr>
        </p:nvGraphicFramePr>
        <p:xfrm>
          <a:off x="2552039" y="2962241"/>
          <a:ext cx="6238876" cy="1066800"/>
        </p:xfrm>
        <a:graphic>
          <a:graphicData uri="http://schemas.openxmlformats.org/drawingml/2006/table">
            <a:tbl>
              <a:tblPr firstRow="1" firstCol="1" bandRow="1">
                <a:tableStyleId>{5C22544A-7EE6-4342-B048-85BDC9FD1C3A}</a:tableStyleId>
              </a:tblPr>
              <a:tblGrid>
                <a:gridCol w="1248029">
                  <a:extLst>
                    <a:ext uri="{9D8B030D-6E8A-4147-A177-3AD203B41FA5}">
                      <a16:colId xmlns:a16="http://schemas.microsoft.com/office/drawing/2014/main" val="3794706267"/>
                    </a:ext>
                  </a:extLst>
                </a:gridCol>
                <a:gridCol w="1248029">
                  <a:extLst>
                    <a:ext uri="{9D8B030D-6E8A-4147-A177-3AD203B41FA5}">
                      <a16:colId xmlns:a16="http://schemas.microsoft.com/office/drawing/2014/main" val="2492760935"/>
                    </a:ext>
                  </a:extLst>
                </a:gridCol>
                <a:gridCol w="1248029">
                  <a:extLst>
                    <a:ext uri="{9D8B030D-6E8A-4147-A177-3AD203B41FA5}">
                      <a16:colId xmlns:a16="http://schemas.microsoft.com/office/drawing/2014/main" val="3548553976"/>
                    </a:ext>
                  </a:extLst>
                </a:gridCol>
                <a:gridCol w="1248664">
                  <a:extLst>
                    <a:ext uri="{9D8B030D-6E8A-4147-A177-3AD203B41FA5}">
                      <a16:colId xmlns:a16="http://schemas.microsoft.com/office/drawing/2014/main" val="156084783"/>
                    </a:ext>
                  </a:extLst>
                </a:gridCol>
                <a:gridCol w="1246125">
                  <a:extLst>
                    <a:ext uri="{9D8B030D-6E8A-4147-A177-3AD203B41FA5}">
                      <a16:colId xmlns:a16="http://schemas.microsoft.com/office/drawing/2014/main" val="4063228716"/>
                    </a:ext>
                  </a:extLst>
                </a:gridCol>
              </a:tblGrid>
              <a:tr h="207010">
                <a:tc>
                  <a:txBody>
                    <a:bodyPr/>
                    <a:lstStyle/>
                    <a:p>
                      <a:pPr algn="ctr">
                        <a:spcAft>
                          <a:spcPts val="0"/>
                        </a:spcAft>
                      </a:pPr>
                      <a:r>
                        <a:rPr lang="zh-CN" sz="1400" kern="100">
                          <a:effectLst/>
                        </a:rPr>
                        <a:t>（输出值，</a:t>
                      </a:r>
                      <a:endParaRPr lang="zh-CN" sz="1050" kern="100">
                        <a:effectLst/>
                      </a:endParaRPr>
                    </a:p>
                    <a:p>
                      <a:pPr algn="ctr">
                        <a:spcAft>
                          <a:spcPts val="0"/>
                        </a:spcAft>
                      </a:pPr>
                      <a:r>
                        <a:rPr lang="zh-CN" sz="1400" kern="100">
                          <a:effectLst/>
                        </a:rPr>
                        <a:t>卷积值）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zh-CN" sz="1400" kern="100" dirty="0">
                          <a:effectLst/>
                        </a:rPr>
                        <a:t>第一题</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zh-CN" sz="1400" kern="100">
                          <a:effectLst/>
                        </a:rPr>
                        <a:t>第二题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zh-CN" sz="1400" kern="100" dirty="0">
                          <a:effectLst/>
                        </a:rPr>
                        <a:t>第三题</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zh-CN" sz="1400" kern="100">
                          <a:effectLst/>
                        </a:rPr>
                        <a:t>总分</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93719491"/>
                  </a:ext>
                </a:extLst>
              </a:tr>
              <a:tr h="0">
                <a:tc>
                  <a:txBody>
                    <a:bodyPr/>
                    <a:lstStyle/>
                    <a:p>
                      <a:pPr indent="355600" algn="ctr">
                        <a:spcAft>
                          <a:spcPts val="0"/>
                        </a:spcAft>
                      </a:pPr>
                      <a:r>
                        <a:rPr lang="en-US" sz="1400" kern="100">
                          <a:effectLst/>
                        </a:rPr>
                        <a:t>Top1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a:effectLst/>
                        </a:rPr>
                        <a:t>(20,0.81)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a:effectLst/>
                        </a:rPr>
                        <a:t>(16,0.77)</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dirty="0">
                          <a:effectLst/>
                        </a:rPr>
                        <a:t>(25,0.56)</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a:effectLst/>
                        </a:rPr>
                        <a:t>(64,0.69)</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48252710"/>
                  </a:ext>
                </a:extLst>
              </a:tr>
              <a:tr h="0">
                <a:tc>
                  <a:txBody>
                    <a:bodyPr/>
                    <a:lstStyle/>
                    <a:p>
                      <a:pPr indent="355600" algn="ctr">
                        <a:spcAft>
                          <a:spcPts val="0"/>
                        </a:spcAft>
                      </a:pPr>
                      <a:r>
                        <a:rPr lang="en-US" sz="1400" kern="100">
                          <a:effectLst/>
                        </a:rPr>
                        <a:t>Top2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a:effectLst/>
                        </a:rPr>
                        <a:t>(28,0.14)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a:effectLst/>
                        </a:rPr>
                        <a:t>(18,0.23)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dirty="0">
                          <a:effectLst/>
                        </a:rPr>
                        <a:t>(28,0.49)</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a:effectLst/>
                        </a:rPr>
                        <a:t>(61,0.15)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59453379"/>
                  </a:ext>
                </a:extLst>
              </a:tr>
              <a:tr h="0">
                <a:tc>
                  <a:txBody>
                    <a:bodyPr/>
                    <a:lstStyle/>
                    <a:p>
                      <a:pPr indent="355600" algn="ctr">
                        <a:spcAft>
                          <a:spcPts val="0"/>
                        </a:spcAft>
                      </a:pPr>
                      <a:r>
                        <a:rPr lang="en-US" sz="1400" kern="100">
                          <a:effectLst/>
                        </a:rPr>
                        <a:t>Top3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a:effectLst/>
                        </a:rPr>
                        <a:t>(30,0.03)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a:effectLst/>
                        </a:rPr>
                        <a:t>(15,0.05)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dirty="0">
                          <a:effectLst/>
                        </a:rPr>
                        <a:t>(26,0.02)</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en-US" sz="1400" kern="100" dirty="0">
                          <a:effectLst/>
                        </a:rPr>
                        <a:t>(74,0.12)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9773700"/>
                  </a:ext>
                </a:extLst>
              </a:tr>
            </a:tbl>
          </a:graphicData>
        </a:graphic>
      </p:graphicFrame>
      <p:sp>
        <p:nvSpPr>
          <p:cNvPr id="7" name="文本框 6">
            <a:extLst>
              <a:ext uri="{FF2B5EF4-FFF2-40B4-BE49-F238E27FC236}">
                <a16:creationId xmlns:a16="http://schemas.microsoft.com/office/drawing/2014/main" id="{8AF04500-7FFC-4A29-BE2A-89061C1BA781}"/>
              </a:ext>
            </a:extLst>
          </p:cNvPr>
          <p:cNvSpPr txBox="1"/>
          <p:nvPr/>
        </p:nvSpPr>
        <p:spPr>
          <a:xfrm>
            <a:off x="3509476" y="1102894"/>
            <a:ext cx="3699398" cy="738664"/>
          </a:xfrm>
          <a:prstGeom prst="rect">
            <a:avLst/>
          </a:prstGeom>
          <a:noFill/>
        </p:spPr>
        <p:txBody>
          <a:bodyPr wrap="square" rtlCol="0">
            <a:spAutoFit/>
          </a:bodyPr>
          <a:lstStyle/>
          <a:p>
            <a:r>
              <a:rPr lang="zh-CN" altLang="zh-CN" sz="1400" b="1" kern="0" dirty="0">
                <a:solidFill>
                  <a:schemeClr val="accent1"/>
                </a:solidFill>
                <a:latin typeface="微软雅黑" pitchFamily="34" charset="-122"/>
                <a:ea typeface="微软雅黑" pitchFamily="34" charset="-122"/>
              </a:rPr>
              <a:t>在以下实例中，通过识别某试卷的分数栏，获取每题卷积值最高的</a:t>
            </a:r>
            <a:r>
              <a:rPr lang="en-US" altLang="zh-CN" sz="1400" b="1" kern="0" dirty="0">
                <a:solidFill>
                  <a:schemeClr val="accent1"/>
                </a:solidFill>
                <a:latin typeface="微软雅黑" pitchFamily="34" charset="-122"/>
                <a:ea typeface="微软雅黑" pitchFamily="34" charset="-122"/>
              </a:rPr>
              <a:t>3</a:t>
            </a:r>
            <a:r>
              <a:rPr lang="zh-CN" altLang="zh-CN" sz="1400" b="1" kern="0" dirty="0">
                <a:solidFill>
                  <a:schemeClr val="accent1"/>
                </a:solidFill>
                <a:latin typeface="微软雅黑" pitchFamily="34" charset="-122"/>
                <a:ea typeface="微软雅黑" pitchFamily="34" charset="-122"/>
              </a:rPr>
              <a:t>个输出值，构造联合概率矩阵</a:t>
            </a:r>
            <a:r>
              <a:rPr lang="zh-CN" altLang="en-US" sz="1400" b="1" kern="0" dirty="0">
                <a:solidFill>
                  <a:schemeClr val="accent1"/>
                </a:solidFill>
                <a:latin typeface="微软雅黑" pitchFamily="34" charset="-122"/>
                <a:ea typeface="微软雅黑" pitchFamily="34" charset="-122"/>
              </a:rPr>
              <a:t>如下图所示</a:t>
            </a:r>
            <a:r>
              <a:rPr lang="zh-CN" altLang="en-US" dirty="0"/>
              <a:t>：</a:t>
            </a:r>
          </a:p>
        </p:txBody>
      </p:sp>
      <p:sp>
        <p:nvSpPr>
          <p:cNvPr id="8" name="矩形 7"/>
          <p:cNvSpPr/>
          <p:nvPr/>
        </p:nvSpPr>
        <p:spPr>
          <a:xfrm>
            <a:off x="3564405" y="2134760"/>
            <a:ext cx="3140603" cy="300082"/>
          </a:xfrm>
          <a:prstGeom prst="rect">
            <a:avLst/>
          </a:prstGeom>
        </p:spPr>
        <p:txBody>
          <a:bodyPr wrap="none">
            <a:spAutoFit/>
          </a:bodyPr>
          <a:lstStyle/>
          <a:p>
            <a:r>
              <a:rPr lang="zh-CN" altLang="zh-CN" dirty="0"/>
              <a:t>题一：</a:t>
            </a:r>
            <a:r>
              <a:rPr lang="en-US" altLang="zh-CN" dirty="0"/>
              <a:t>20</a:t>
            </a:r>
            <a:r>
              <a:rPr lang="zh-CN" altLang="zh-CN" dirty="0"/>
              <a:t>，题二</a:t>
            </a:r>
            <a:r>
              <a:rPr lang="en-US" altLang="zh-CN" dirty="0"/>
              <a:t>16</a:t>
            </a:r>
            <a:r>
              <a:rPr lang="zh-CN" altLang="zh-CN" dirty="0"/>
              <a:t>，题三</a:t>
            </a:r>
            <a:r>
              <a:rPr lang="en-US" altLang="zh-CN" dirty="0"/>
              <a:t>28</a:t>
            </a:r>
            <a:r>
              <a:rPr lang="zh-CN" altLang="zh-CN" dirty="0"/>
              <a:t>，总分</a:t>
            </a:r>
            <a:r>
              <a:rPr lang="en-US" altLang="zh-CN" dirty="0"/>
              <a:t>64</a:t>
            </a:r>
            <a:r>
              <a:rPr lang="zh-CN" altLang="zh-CN" dirty="0"/>
              <a:t>。</a:t>
            </a:r>
            <a:endParaRPr lang="zh-CN" altLang="zh-CN" dirty="0"/>
          </a:p>
        </p:txBody>
      </p:sp>
      <p:sp>
        <p:nvSpPr>
          <p:cNvPr id="13" name="矩形 12"/>
          <p:cNvSpPr/>
          <p:nvPr/>
        </p:nvSpPr>
        <p:spPr>
          <a:xfrm>
            <a:off x="4136580" y="3393424"/>
            <a:ext cx="2123543" cy="24503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p:cNvSpPr/>
          <p:nvPr/>
        </p:nvSpPr>
        <p:spPr>
          <a:xfrm>
            <a:off x="6567248" y="3565200"/>
            <a:ext cx="958270" cy="28176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8" name="矩形 17"/>
          <p:cNvSpPr/>
          <p:nvPr/>
        </p:nvSpPr>
        <p:spPr>
          <a:xfrm>
            <a:off x="7808795" y="3354758"/>
            <a:ext cx="958270" cy="28176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17324118"/>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21988" y="1055272"/>
            <a:ext cx="2476500" cy="3308406"/>
          </a:xfrm>
          <a:prstGeom prst="rect">
            <a:avLst/>
          </a:prstGeom>
        </p:spPr>
        <p:txBody>
          <a:bodyPr>
            <a:spAutoFit/>
          </a:bodyPr>
          <a:lstStyle/>
          <a:p>
            <a:pPr lvl="0" algn="just" defTabSz="914400">
              <a:lnSpc>
                <a:spcPct val="130000"/>
              </a:lnSpc>
              <a:defRPr/>
            </a:pPr>
            <a:r>
              <a:rPr lang="zh-CN" altLang="zh-CN" dirty="0"/>
              <a:t>使用多叉树进行结果正确的判定，首先为了方便我们的遍历，增设一个空的根节点，第一层依次为第一题的结果，然后每一个结果的子结点分别为下一题的分数，依次类推，最终建立起一个关于分数的树如图一所示，然后通过数的先序遍历，依次遍历然后将遍历的结果相加与总分进行比较，判断结果的正确与否，只要出现正确的结果则记录下来</a:t>
            </a:r>
            <a:endParaRPr kumimoji="0" lang="zh-CN" altLang="en-US" sz="1400" b="0" i="0" u="none" strike="noStrike" kern="1200" cap="none" spc="0" normalizeH="0" baseline="0" noProof="0" dirty="0">
              <a:ln>
                <a:noFill/>
              </a:ln>
              <a:solidFill>
                <a:srgbClr val="FFFFFF">
                  <a:lumMod val="65000"/>
                </a:srgbClr>
              </a:solidFill>
              <a:effectLst/>
              <a:uLnTx/>
              <a:uFillTx/>
              <a:latin typeface="幼圆" panose="02010509060101010101" pitchFamily="49" charset="-122"/>
              <a:ea typeface="幼圆"/>
              <a:cs typeface="+mn-cs"/>
            </a:endParaRPr>
          </a:p>
        </p:txBody>
      </p:sp>
      <p:sp>
        <p:nvSpPr>
          <p:cNvPr id="3" name="标题 2"/>
          <p:cNvSpPr>
            <a:spLocks noGrp="1"/>
          </p:cNvSpPr>
          <p:nvPr>
            <p:ph type="title"/>
          </p:nvPr>
        </p:nvSpPr>
        <p:spPr/>
        <p:txBody>
          <a:bodyPr/>
          <a:lstStyle/>
          <a:p>
            <a:r>
              <a:rPr lang="zh-CN" altLang="en-US" dirty="0"/>
              <a:t>多叉树的遍历判断</a:t>
            </a:r>
          </a:p>
        </p:txBody>
      </p:sp>
      <p:sp>
        <p:nvSpPr>
          <p:cNvPr id="4" name="文本框 3">
            <a:extLst>
              <a:ext uri="{FF2B5EF4-FFF2-40B4-BE49-F238E27FC236}">
                <a16:creationId xmlns:a16="http://schemas.microsoft.com/office/drawing/2014/main" id="{E98025D2-B7FC-401D-A1AA-9BDD0D34E2C1}"/>
              </a:ext>
            </a:extLst>
          </p:cNvPr>
          <p:cNvSpPr txBox="1"/>
          <p:nvPr/>
        </p:nvSpPr>
        <p:spPr>
          <a:xfrm>
            <a:off x="3795823" y="1159161"/>
            <a:ext cx="2243470" cy="523220"/>
          </a:xfrm>
          <a:prstGeom prst="rect">
            <a:avLst/>
          </a:prstGeom>
          <a:noFill/>
        </p:spPr>
        <p:txBody>
          <a:bodyPr wrap="square" rtlCol="0">
            <a:spAutoFit/>
          </a:bodyPr>
          <a:lstStyle/>
          <a:p>
            <a:r>
              <a:rPr lang="zh-CN" altLang="zh-CN" dirty="0"/>
              <a:t>实例中遍历得到的联合概率矩阵如</a:t>
            </a:r>
            <a:r>
              <a:rPr lang="zh-CN" altLang="en-US" dirty="0"/>
              <a:t>下图</a:t>
            </a:r>
            <a:r>
              <a:rPr lang="zh-CN" altLang="zh-CN" dirty="0"/>
              <a:t>所示</a:t>
            </a:r>
            <a:endParaRPr lang="zh-CN" altLang="en-US" dirty="0"/>
          </a:p>
        </p:txBody>
      </p:sp>
      <p:graphicFrame>
        <p:nvGraphicFramePr>
          <p:cNvPr id="5" name="表格 4">
            <a:extLst>
              <a:ext uri="{FF2B5EF4-FFF2-40B4-BE49-F238E27FC236}">
                <a16:creationId xmlns:a16="http://schemas.microsoft.com/office/drawing/2014/main" id="{D39EDD8A-BC61-43E5-97D1-689B06BE3927}"/>
              </a:ext>
            </a:extLst>
          </p:cNvPr>
          <p:cNvGraphicFramePr>
            <a:graphicFrameLocks noGrp="1"/>
          </p:cNvGraphicFramePr>
          <p:nvPr>
            <p:extLst>
              <p:ext uri="{D42A27DB-BD31-4B8C-83A1-F6EECF244321}">
                <p14:modId xmlns:p14="http://schemas.microsoft.com/office/powerpoint/2010/main" val="1066878944"/>
              </p:ext>
            </p:extLst>
          </p:nvPr>
        </p:nvGraphicFramePr>
        <p:xfrm>
          <a:off x="2775099" y="1856035"/>
          <a:ext cx="6146913" cy="1706880"/>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336804724"/>
                    </a:ext>
                  </a:extLst>
                </a:gridCol>
                <a:gridCol w="1377176">
                  <a:extLst>
                    <a:ext uri="{9D8B030D-6E8A-4147-A177-3AD203B41FA5}">
                      <a16:colId xmlns:a16="http://schemas.microsoft.com/office/drawing/2014/main" val="2793561535"/>
                    </a:ext>
                  </a:extLst>
                </a:gridCol>
                <a:gridCol w="1285329">
                  <a:extLst>
                    <a:ext uri="{9D8B030D-6E8A-4147-A177-3AD203B41FA5}">
                      <a16:colId xmlns:a16="http://schemas.microsoft.com/office/drawing/2014/main" val="3167442336"/>
                    </a:ext>
                  </a:extLst>
                </a:gridCol>
                <a:gridCol w="1284680">
                  <a:extLst>
                    <a:ext uri="{9D8B030D-6E8A-4147-A177-3AD203B41FA5}">
                      <a16:colId xmlns:a16="http://schemas.microsoft.com/office/drawing/2014/main" val="320869481"/>
                    </a:ext>
                  </a:extLst>
                </a:gridCol>
                <a:gridCol w="1285329">
                  <a:extLst>
                    <a:ext uri="{9D8B030D-6E8A-4147-A177-3AD203B41FA5}">
                      <a16:colId xmlns:a16="http://schemas.microsoft.com/office/drawing/2014/main" val="2763024017"/>
                    </a:ext>
                  </a:extLst>
                </a:gridCol>
              </a:tblGrid>
              <a:tr h="0">
                <a:tc>
                  <a:txBody>
                    <a:bodyPr/>
                    <a:lstStyle/>
                    <a:p>
                      <a:pPr indent="355600" algn="ctr">
                        <a:spcAft>
                          <a:spcPts val="0"/>
                        </a:spcAft>
                      </a:pPr>
                      <a:r>
                        <a:rPr lang="zh-CN" sz="1400" kern="100" dirty="0">
                          <a:effectLst/>
                        </a:rPr>
                        <a:t>组号</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zh-CN" sz="1400" kern="100">
                          <a:effectLst/>
                        </a:rPr>
                        <a:t>第一题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zh-CN" sz="1400" kern="100">
                          <a:effectLst/>
                        </a:rPr>
                        <a:t>第二题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zh-CN" sz="1400" kern="100">
                          <a:effectLst/>
                        </a:rPr>
                        <a:t>第三题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zh-CN" sz="1400" kern="100">
                          <a:effectLst/>
                        </a:rPr>
                        <a:t>总分</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22474612"/>
                  </a:ext>
                </a:extLst>
              </a:tr>
              <a:tr h="0">
                <a:tc>
                  <a:txBody>
                    <a:bodyPr/>
                    <a:lstStyle/>
                    <a:p>
                      <a:pPr indent="355600" algn="ctr">
                        <a:spcAft>
                          <a:spcPts val="0"/>
                        </a:spcAft>
                      </a:pPr>
                      <a:r>
                        <a:rPr lang="en-US" sz="140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dirty="0">
                          <a:effectLst/>
                        </a:rPr>
                        <a:t>(20,0.81)</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dirty="0">
                          <a:effectLst/>
                        </a:rPr>
                        <a:t>(16,0.77)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(25,0.56)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(61,0.15)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700733295"/>
                  </a:ext>
                </a:extLst>
              </a:tr>
              <a:tr h="0">
                <a:tc>
                  <a:txBody>
                    <a:bodyPr/>
                    <a:lstStyle/>
                    <a:p>
                      <a:pPr indent="355600" algn="ctr">
                        <a:spcAft>
                          <a:spcPts val="0"/>
                        </a:spcAft>
                      </a:pPr>
                      <a:r>
                        <a:rPr lang="en-US" sz="1400" kern="100" dirty="0">
                          <a:effectLst/>
                        </a:rPr>
                        <a:t>2</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(20,0.81)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dirty="0">
                          <a:effectLst/>
                        </a:rPr>
                        <a:t>(16,0.77)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(28,0.49)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(64,0.69)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46998422"/>
                  </a:ext>
                </a:extLst>
              </a:tr>
              <a:tr h="0">
                <a:tc>
                  <a:txBody>
                    <a:bodyPr/>
                    <a:lstStyle/>
                    <a:p>
                      <a:pPr indent="355600" algn="ctr">
                        <a:spcAft>
                          <a:spcPts val="0"/>
                        </a:spcAft>
                      </a:pPr>
                      <a:r>
                        <a:rPr lang="en-US" sz="140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(20,0.81)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(18,0.23)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(26,0.02)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(64,0.69)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8148713"/>
                  </a:ext>
                </a:extLst>
              </a:tr>
              <a:tr h="0">
                <a:tc>
                  <a:txBody>
                    <a:bodyPr/>
                    <a:lstStyle/>
                    <a:p>
                      <a:pPr indent="355600" algn="ctr">
                        <a:spcAft>
                          <a:spcPts val="0"/>
                        </a:spcAft>
                      </a:pPr>
                      <a:r>
                        <a:rPr lang="en-US" sz="140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(20,0.81)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(15,0.05)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(26,0.02)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(61,0.15)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06277574"/>
                  </a:ext>
                </a:extLst>
              </a:tr>
              <a:tr h="0">
                <a:tc>
                  <a:txBody>
                    <a:bodyPr/>
                    <a:lstStyle/>
                    <a:p>
                      <a:pPr indent="355600" algn="ctr">
                        <a:spcAft>
                          <a:spcPts val="0"/>
                        </a:spcAft>
                      </a:pPr>
                      <a:r>
                        <a:rPr lang="en-US" sz="140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(28,0.14)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(18,0.23)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(28,0.49)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(74,0.12)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55373794"/>
                  </a:ext>
                </a:extLst>
              </a:tr>
              <a:tr h="0">
                <a:tc>
                  <a:txBody>
                    <a:bodyPr/>
                    <a:lstStyle/>
                    <a:p>
                      <a:pPr indent="355600" algn="ctr">
                        <a:spcAft>
                          <a:spcPts val="0"/>
                        </a:spcAft>
                      </a:pPr>
                      <a:r>
                        <a:rPr lang="en-US" sz="1400" kern="10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(30,0.03)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(16,0.77)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(28,0.49)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(74,0.12)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72053811"/>
                  </a:ext>
                </a:extLst>
              </a:tr>
              <a:tr h="0">
                <a:tc>
                  <a:txBody>
                    <a:bodyPr/>
                    <a:lstStyle/>
                    <a:p>
                      <a:pPr indent="355600" algn="l">
                        <a:spcAft>
                          <a:spcPts val="0"/>
                        </a:spcAft>
                      </a:pPr>
                      <a:r>
                        <a:rPr lang="en-US" sz="1400" kern="100" dirty="0">
                          <a:effectLst/>
                        </a:rPr>
                        <a:t>    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l">
                        <a:spcAft>
                          <a:spcPts val="0"/>
                        </a:spcAft>
                      </a:pPr>
                      <a:r>
                        <a:rPr lang="en-US" sz="1400" kern="100" dirty="0">
                          <a:effectLst/>
                        </a:rPr>
                        <a:t>   (30,0.03)</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l">
                        <a:spcAft>
                          <a:spcPts val="0"/>
                        </a:spcAft>
                      </a:pPr>
                      <a:r>
                        <a:rPr lang="en-US" sz="1400" kern="100" dirty="0">
                          <a:effectLst/>
                        </a:rPr>
                        <a:t>  (18,0.23)</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l">
                        <a:spcAft>
                          <a:spcPts val="0"/>
                        </a:spcAft>
                      </a:pPr>
                      <a:r>
                        <a:rPr lang="en-US" sz="1400" kern="100" dirty="0">
                          <a:effectLst/>
                        </a:rPr>
                        <a:t>  (26,0.02)</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l">
                        <a:spcAft>
                          <a:spcPts val="0"/>
                        </a:spcAft>
                      </a:pPr>
                      <a:r>
                        <a:rPr lang="en-US" sz="1400" kern="100" dirty="0">
                          <a:effectLst/>
                        </a:rPr>
                        <a:t>  (74,0.12)</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92858616"/>
                  </a:ext>
                </a:extLst>
              </a:tr>
            </a:tbl>
          </a:graphicData>
        </a:graphic>
      </p:graphicFrame>
      <p:sp>
        <p:nvSpPr>
          <p:cNvPr id="6" name="矩形 5"/>
          <p:cNvSpPr/>
          <p:nvPr/>
        </p:nvSpPr>
        <p:spPr>
          <a:xfrm>
            <a:off x="4136580" y="2282076"/>
            <a:ext cx="4711998" cy="22197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08868318"/>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right)">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1"/>
          <p:cNvSpPr txBox="1">
            <a:spLocks noChangeArrowheads="1"/>
          </p:cNvSpPr>
          <p:nvPr/>
        </p:nvSpPr>
        <p:spPr bwMode="auto">
          <a:xfrm>
            <a:off x="2324100" y="1168629"/>
            <a:ext cx="527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altLang="zh-CN" sz="4800" b="1" i="0" u="none" strike="noStrike" kern="1200" cap="none" spc="0" normalizeH="0" baseline="0" noProof="0" dirty="0">
                <a:ln>
                  <a:noFill/>
                </a:ln>
                <a:solidFill>
                  <a:srgbClr val="3C4856"/>
                </a:solidFill>
                <a:effectLst/>
                <a:uLnTx/>
                <a:uFillTx/>
                <a:latin typeface="Arial" charset="0"/>
                <a:ea typeface="微软雅黑" pitchFamily="34" charset="-122"/>
                <a:cs typeface="Arial" charset="0"/>
              </a:rPr>
              <a:t>1</a:t>
            </a:r>
            <a:endParaRPr kumimoji="0" lang="zh-CN" altLang="en-US" sz="4800" b="1" i="0" u="none" strike="noStrike" kern="1200" cap="none" spc="0" normalizeH="0" baseline="0" noProof="0" dirty="0">
              <a:ln>
                <a:noFill/>
              </a:ln>
              <a:solidFill>
                <a:srgbClr val="3C4856"/>
              </a:solidFill>
              <a:effectLst/>
              <a:uLnTx/>
              <a:uFillTx/>
              <a:latin typeface="Arial" charset="0"/>
              <a:ea typeface="微软雅黑" pitchFamily="34" charset="-122"/>
              <a:cs typeface="Arial" charset="0"/>
            </a:endParaRPr>
          </a:p>
        </p:txBody>
      </p:sp>
      <p:sp>
        <p:nvSpPr>
          <p:cNvPr id="14" name="矩形 13"/>
          <p:cNvSpPr/>
          <p:nvPr/>
        </p:nvSpPr>
        <p:spPr>
          <a:xfrm>
            <a:off x="2886077" y="1371600"/>
            <a:ext cx="3514725" cy="426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微软雅黑" pitchFamily="34" charset="-122"/>
                <a:ea typeface="等线" panose="02010600030101010101" pitchFamily="2" charset="-122"/>
                <a:cs typeface="+mn-cs"/>
              </a:rPr>
              <a:t>背景介绍</a:t>
            </a:r>
          </a:p>
        </p:txBody>
      </p:sp>
      <p:cxnSp>
        <p:nvCxnSpPr>
          <p:cNvPr id="11" name="直接连接符 10"/>
          <p:cNvCxnSpPr/>
          <p:nvPr/>
        </p:nvCxnSpPr>
        <p:spPr>
          <a:xfrm>
            <a:off x="2487612" y="1877615"/>
            <a:ext cx="43148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81" name="TextBox 19"/>
          <p:cNvSpPr txBox="1">
            <a:spLocks noChangeArrowheads="1"/>
          </p:cNvSpPr>
          <p:nvPr/>
        </p:nvSpPr>
        <p:spPr bwMode="auto">
          <a:xfrm>
            <a:off x="2324100" y="1988970"/>
            <a:ext cx="527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altLang="zh-CN" sz="4800" b="1" i="0" u="none" strike="noStrike" kern="1200" cap="none" spc="0" normalizeH="0" baseline="0" noProof="0" dirty="0">
                <a:ln>
                  <a:noFill/>
                </a:ln>
                <a:solidFill>
                  <a:srgbClr val="3C4856"/>
                </a:solidFill>
                <a:effectLst/>
                <a:uLnTx/>
                <a:uFillTx/>
                <a:latin typeface="Arial" charset="0"/>
                <a:ea typeface="微软雅黑" pitchFamily="34" charset="-122"/>
                <a:cs typeface="Arial" charset="0"/>
              </a:rPr>
              <a:t>2</a:t>
            </a:r>
            <a:endParaRPr kumimoji="0" lang="zh-CN" altLang="en-US" sz="4800" b="1" i="0" u="none" strike="noStrike" kern="1200" cap="none" spc="0" normalizeH="0" baseline="0" noProof="0" dirty="0">
              <a:ln>
                <a:noFill/>
              </a:ln>
              <a:solidFill>
                <a:srgbClr val="3C4856"/>
              </a:solidFill>
              <a:effectLst/>
              <a:uLnTx/>
              <a:uFillTx/>
              <a:latin typeface="Arial" charset="0"/>
              <a:ea typeface="微软雅黑" pitchFamily="34" charset="-122"/>
              <a:cs typeface="Arial" charset="0"/>
            </a:endParaRPr>
          </a:p>
        </p:txBody>
      </p:sp>
      <p:sp>
        <p:nvSpPr>
          <p:cNvPr id="22" name="矩形 21"/>
          <p:cNvSpPr/>
          <p:nvPr/>
        </p:nvSpPr>
        <p:spPr>
          <a:xfrm>
            <a:off x="2886077" y="2190750"/>
            <a:ext cx="3514725" cy="426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srgbClr val="FFFFFF"/>
                </a:solidFill>
                <a:effectLst/>
                <a:uLnTx/>
                <a:uFillTx/>
                <a:latin typeface="微软雅黑" pitchFamily="34" charset="-122"/>
                <a:ea typeface="等线" panose="02010600030101010101" pitchFamily="2" charset="-122"/>
                <a:cs typeface="+mn-cs"/>
              </a:rPr>
              <a:t>Opencv</a:t>
            </a:r>
            <a:r>
              <a:rPr kumimoji="0" lang="zh-CN" altLang="en-US" sz="2000" b="1" i="0" u="none" strike="noStrike" kern="1200" cap="none" spc="0" normalizeH="0" baseline="0" noProof="0" dirty="0">
                <a:ln>
                  <a:noFill/>
                </a:ln>
                <a:solidFill>
                  <a:srgbClr val="FFFFFF"/>
                </a:solidFill>
                <a:effectLst/>
                <a:uLnTx/>
                <a:uFillTx/>
                <a:latin typeface="微软雅黑" pitchFamily="34" charset="-122"/>
                <a:ea typeface="等线" panose="02010600030101010101" pitchFamily="2" charset="-122"/>
                <a:cs typeface="+mn-cs"/>
              </a:rPr>
              <a:t>处理图像</a:t>
            </a:r>
          </a:p>
        </p:txBody>
      </p:sp>
      <p:cxnSp>
        <p:nvCxnSpPr>
          <p:cNvPr id="19" name="直接连接符 18"/>
          <p:cNvCxnSpPr/>
          <p:nvPr/>
        </p:nvCxnSpPr>
        <p:spPr>
          <a:xfrm>
            <a:off x="2487612" y="2697956"/>
            <a:ext cx="43148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2324100" y="2808715"/>
            <a:ext cx="527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altLang="zh-CN" sz="4800" b="1" i="0" u="none" strike="noStrike" kern="1200" cap="none" spc="0" normalizeH="0" baseline="0" noProof="0" dirty="0">
                <a:ln>
                  <a:noFill/>
                </a:ln>
                <a:solidFill>
                  <a:srgbClr val="3C4856"/>
                </a:solidFill>
                <a:effectLst/>
                <a:uLnTx/>
                <a:uFillTx/>
                <a:latin typeface="Arial" charset="0"/>
                <a:ea typeface="微软雅黑" pitchFamily="34" charset="-122"/>
                <a:cs typeface="Arial" charset="0"/>
              </a:rPr>
              <a:t>3</a:t>
            </a:r>
            <a:endParaRPr kumimoji="0" lang="zh-CN" altLang="en-US" sz="4800" b="1" i="0" u="none" strike="noStrike" kern="1200" cap="none" spc="0" normalizeH="0" baseline="0" noProof="0" dirty="0">
              <a:ln>
                <a:noFill/>
              </a:ln>
              <a:solidFill>
                <a:srgbClr val="3C4856"/>
              </a:solidFill>
              <a:effectLst/>
              <a:uLnTx/>
              <a:uFillTx/>
              <a:latin typeface="Arial" charset="0"/>
              <a:ea typeface="微软雅黑" pitchFamily="34" charset="-122"/>
              <a:cs typeface="Arial" charset="0"/>
            </a:endParaRPr>
          </a:p>
        </p:txBody>
      </p:sp>
      <p:sp>
        <p:nvSpPr>
          <p:cNvPr id="30" name="矩形 29"/>
          <p:cNvSpPr/>
          <p:nvPr/>
        </p:nvSpPr>
        <p:spPr>
          <a:xfrm>
            <a:off x="2886077" y="3011091"/>
            <a:ext cx="3514725" cy="426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srgbClr val="FFFFFF"/>
                </a:solidFill>
                <a:effectLst/>
                <a:uLnTx/>
                <a:uFillTx/>
                <a:latin typeface="微软雅黑" pitchFamily="34" charset="-122"/>
                <a:ea typeface="等线" panose="02010600030101010101" pitchFamily="2" charset="-122"/>
                <a:cs typeface="+mn-cs"/>
              </a:rPr>
              <a:t>Tensorflow</a:t>
            </a:r>
            <a:r>
              <a:rPr kumimoji="0" lang="zh-CN" altLang="en-US" sz="2000" b="1" i="0" u="none" strike="noStrike" kern="1200" cap="none" spc="0" normalizeH="0" baseline="0" noProof="0" dirty="0">
                <a:ln>
                  <a:noFill/>
                </a:ln>
                <a:solidFill>
                  <a:srgbClr val="FFFFFF"/>
                </a:solidFill>
                <a:effectLst/>
                <a:uLnTx/>
                <a:uFillTx/>
                <a:latin typeface="微软雅黑" pitchFamily="34" charset="-122"/>
                <a:ea typeface="等线" panose="02010600030101010101" pitchFamily="2" charset="-122"/>
                <a:cs typeface="+mn-cs"/>
              </a:rPr>
              <a:t>识别手写数字</a:t>
            </a:r>
          </a:p>
        </p:txBody>
      </p:sp>
      <p:cxnSp>
        <p:nvCxnSpPr>
          <p:cNvPr id="27" name="直接连接符 26"/>
          <p:cNvCxnSpPr/>
          <p:nvPr/>
        </p:nvCxnSpPr>
        <p:spPr>
          <a:xfrm>
            <a:off x="2487612" y="3517106"/>
            <a:ext cx="43148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5" name="TextBox 34"/>
          <p:cNvSpPr txBox="1">
            <a:spLocks noChangeArrowheads="1"/>
          </p:cNvSpPr>
          <p:nvPr/>
        </p:nvSpPr>
        <p:spPr bwMode="auto">
          <a:xfrm>
            <a:off x="2324100" y="3628460"/>
            <a:ext cx="527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altLang="zh-CN" sz="4800" b="1" i="0" u="none" strike="noStrike" kern="1200" cap="none" spc="0" normalizeH="0" baseline="0" noProof="0">
                <a:ln>
                  <a:noFill/>
                </a:ln>
                <a:solidFill>
                  <a:srgbClr val="3C4856"/>
                </a:solidFill>
                <a:effectLst/>
                <a:uLnTx/>
                <a:uFillTx/>
                <a:latin typeface="Arial" charset="0"/>
                <a:ea typeface="微软雅黑" pitchFamily="34" charset="-122"/>
                <a:cs typeface="Arial" charset="0"/>
              </a:rPr>
              <a:t>4</a:t>
            </a:r>
            <a:endParaRPr kumimoji="0" lang="zh-CN" altLang="en-US" sz="4800" b="1" i="0" u="none" strike="noStrike" kern="1200" cap="none" spc="0" normalizeH="0" baseline="0" noProof="0">
              <a:ln>
                <a:noFill/>
              </a:ln>
              <a:solidFill>
                <a:srgbClr val="3C4856"/>
              </a:solidFill>
              <a:effectLst/>
              <a:uLnTx/>
              <a:uFillTx/>
              <a:latin typeface="Arial" charset="0"/>
              <a:ea typeface="微软雅黑" pitchFamily="34" charset="-122"/>
              <a:cs typeface="Arial" charset="0"/>
            </a:endParaRPr>
          </a:p>
        </p:txBody>
      </p:sp>
      <p:sp>
        <p:nvSpPr>
          <p:cNvPr id="37" name="矩形 36"/>
          <p:cNvSpPr/>
          <p:nvPr/>
        </p:nvSpPr>
        <p:spPr>
          <a:xfrm>
            <a:off x="2886077" y="3831432"/>
            <a:ext cx="3514725" cy="426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微软雅黑" pitchFamily="34" charset="-122"/>
                <a:ea typeface="等线" panose="02010600030101010101" pitchFamily="2" charset="-122"/>
                <a:cs typeface="+mn-cs"/>
              </a:rPr>
              <a:t>成果展示</a:t>
            </a:r>
          </a:p>
        </p:txBody>
      </p:sp>
      <p:cxnSp>
        <p:nvCxnSpPr>
          <p:cNvPr id="34" name="直接连接符 33"/>
          <p:cNvCxnSpPr/>
          <p:nvPr/>
        </p:nvCxnSpPr>
        <p:spPr>
          <a:xfrm>
            <a:off x="2487612" y="4337447"/>
            <a:ext cx="431482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flipH="1">
            <a:off x="0" y="521495"/>
            <a:ext cx="2324100" cy="515541"/>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目 录</a:t>
            </a:r>
          </a:p>
        </p:txBody>
      </p:sp>
    </p:spTree>
    <p:extLst>
      <p:ext uri="{BB962C8B-B14F-4D97-AF65-F5344CB8AC3E}">
        <p14:creationId xmlns:p14="http://schemas.microsoft.com/office/powerpoint/2010/main" val="3896058454"/>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p:cTn id="11" dur="500" fill="hold"/>
                                        <p:tgtEl>
                                          <p:spTgt spid="3074"/>
                                        </p:tgtEl>
                                        <p:attrNameLst>
                                          <p:attrName>ppt_w</p:attrName>
                                        </p:attrNameLst>
                                      </p:cBhvr>
                                      <p:tavLst>
                                        <p:tav tm="0">
                                          <p:val>
                                            <p:fltVal val="0"/>
                                          </p:val>
                                        </p:tav>
                                        <p:tav tm="100000">
                                          <p:val>
                                            <p:strVal val="#ppt_w"/>
                                          </p:val>
                                        </p:tav>
                                      </p:tavLst>
                                    </p:anim>
                                    <p:anim calcmode="lin" valueType="num">
                                      <p:cBhvr>
                                        <p:cTn id="12" dur="500" fill="hold"/>
                                        <p:tgtEl>
                                          <p:spTgt spid="3074"/>
                                        </p:tgtEl>
                                        <p:attrNameLst>
                                          <p:attrName>ppt_h</p:attrName>
                                        </p:attrNameLst>
                                      </p:cBhvr>
                                      <p:tavLst>
                                        <p:tav tm="0">
                                          <p:val>
                                            <p:fltVal val="0"/>
                                          </p:val>
                                        </p:tav>
                                        <p:tav tm="100000">
                                          <p:val>
                                            <p:strVal val="#ppt_h"/>
                                          </p:val>
                                        </p:tav>
                                      </p:tavLst>
                                    </p:anim>
                                    <p:animEffect transition="in" filter="fade">
                                      <p:cBhvr>
                                        <p:cTn id="13" dur="500"/>
                                        <p:tgtEl>
                                          <p:spTgt spid="3074"/>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500"/>
                            </p:stCondLst>
                            <p:childTnLst>
                              <p:par>
                                <p:cTn id="19" presetID="16" presetClass="entr" presetSubtype="2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3081"/>
                                        </p:tgtEl>
                                        <p:attrNameLst>
                                          <p:attrName>style.visibility</p:attrName>
                                        </p:attrNameLst>
                                      </p:cBhvr>
                                      <p:to>
                                        <p:strVal val="visible"/>
                                      </p:to>
                                    </p:set>
                                    <p:anim calcmode="lin" valueType="num">
                                      <p:cBhvr>
                                        <p:cTn id="25" dur="500" fill="hold"/>
                                        <p:tgtEl>
                                          <p:spTgt spid="3081"/>
                                        </p:tgtEl>
                                        <p:attrNameLst>
                                          <p:attrName>ppt_w</p:attrName>
                                        </p:attrNameLst>
                                      </p:cBhvr>
                                      <p:tavLst>
                                        <p:tav tm="0">
                                          <p:val>
                                            <p:fltVal val="0"/>
                                          </p:val>
                                        </p:tav>
                                        <p:tav tm="100000">
                                          <p:val>
                                            <p:strVal val="#ppt_w"/>
                                          </p:val>
                                        </p:tav>
                                      </p:tavLst>
                                    </p:anim>
                                    <p:anim calcmode="lin" valueType="num">
                                      <p:cBhvr>
                                        <p:cTn id="26" dur="500" fill="hold"/>
                                        <p:tgtEl>
                                          <p:spTgt spid="3081"/>
                                        </p:tgtEl>
                                        <p:attrNameLst>
                                          <p:attrName>ppt_h</p:attrName>
                                        </p:attrNameLst>
                                      </p:cBhvr>
                                      <p:tavLst>
                                        <p:tav tm="0">
                                          <p:val>
                                            <p:fltVal val="0"/>
                                          </p:val>
                                        </p:tav>
                                        <p:tav tm="100000">
                                          <p:val>
                                            <p:strVal val="#ppt_h"/>
                                          </p:val>
                                        </p:tav>
                                      </p:tavLst>
                                    </p:anim>
                                    <p:animEffect transition="in" filter="fade">
                                      <p:cBhvr>
                                        <p:cTn id="27" dur="500"/>
                                        <p:tgtEl>
                                          <p:spTgt spid="3081"/>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3000"/>
                            </p:stCondLst>
                            <p:childTnLst>
                              <p:par>
                                <p:cTn id="33" presetID="16" presetClass="entr" presetSubtype="21"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3088"/>
                                        </p:tgtEl>
                                        <p:attrNameLst>
                                          <p:attrName>style.visibility</p:attrName>
                                        </p:attrNameLst>
                                      </p:cBhvr>
                                      <p:to>
                                        <p:strVal val="visible"/>
                                      </p:to>
                                    </p:set>
                                    <p:anim calcmode="lin" valueType="num">
                                      <p:cBhvr>
                                        <p:cTn id="39" dur="500" fill="hold"/>
                                        <p:tgtEl>
                                          <p:spTgt spid="3088"/>
                                        </p:tgtEl>
                                        <p:attrNameLst>
                                          <p:attrName>ppt_w</p:attrName>
                                        </p:attrNameLst>
                                      </p:cBhvr>
                                      <p:tavLst>
                                        <p:tav tm="0">
                                          <p:val>
                                            <p:fltVal val="0"/>
                                          </p:val>
                                        </p:tav>
                                        <p:tav tm="100000">
                                          <p:val>
                                            <p:strVal val="#ppt_w"/>
                                          </p:val>
                                        </p:tav>
                                      </p:tavLst>
                                    </p:anim>
                                    <p:anim calcmode="lin" valueType="num">
                                      <p:cBhvr>
                                        <p:cTn id="40" dur="500" fill="hold"/>
                                        <p:tgtEl>
                                          <p:spTgt spid="3088"/>
                                        </p:tgtEl>
                                        <p:attrNameLst>
                                          <p:attrName>ppt_h</p:attrName>
                                        </p:attrNameLst>
                                      </p:cBhvr>
                                      <p:tavLst>
                                        <p:tav tm="0">
                                          <p:val>
                                            <p:fltVal val="0"/>
                                          </p:val>
                                        </p:tav>
                                        <p:tav tm="100000">
                                          <p:val>
                                            <p:strVal val="#ppt_h"/>
                                          </p:val>
                                        </p:tav>
                                      </p:tavLst>
                                    </p:anim>
                                    <p:animEffect transition="in" filter="fade">
                                      <p:cBhvr>
                                        <p:cTn id="41" dur="500"/>
                                        <p:tgtEl>
                                          <p:spTgt spid="3088"/>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par>
                          <p:cTn id="46" fill="hold">
                            <p:stCondLst>
                              <p:cond delay="4500"/>
                            </p:stCondLst>
                            <p:childTnLst>
                              <p:par>
                                <p:cTn id="47" presetID="16" presetClass="entr" presetSubtype="21"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arn(inVertical)">
                                      <p:cBhvr>
                                        <p:cTn id="49" dur="500"/>
                                        <p:tgtEl>
                                          <p:spTgt spid="30"/>
                                        </p:tgtEl>
                                      </p:cBhvr>
                                    </p:animEffect>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3095"/>
                                        </p:tgtEl>
                                        <p:attrNameLst>
                                          <p:attrName>style.visibility</p:attrName>
                                        </p:attrNameLst>
                                      </p:cBhvr>
                                      <p:to>
                                        <p:strVal val="visible"/>
                                      </p:to>
                                    </p:set>
                                    <p:anim calcmode="lin" valueType="num">
                                      <p:cBhvr>
                                        <p:cTn id="53" dur="500" fill="hold"/>
                                        <p:tgtEl>
                                          <p:spTgt spid="3095"/>
                                        </p:tgtEl>
                                        <p:attrNameLst>
                                          <p:attrName>ppt_w</p:attrName>
                                        </p:attrNameLst>
                                      </p:cBhvr>
                                      <p:tavLst>
                                        <p:tav tm="0">
                                          <p:val>
                                            <p:fltVal val="0"/>
                                          </p:val>
                                        </p:tav>
                                        <p:tav tm="100000">
                                          <p:val>
                                            <p:strVal val="#ppt_w"/>
                                          </p:val>
                                        </p:tav>
                                      </p:tavLst>
                                    </p:anim>
                                    <p:anim calcmode="lin" valueType="num">
                                      <p:cBhvr>
                                        <p:cTn id="54" dur="500" fill="hold"/>
                                        <p:tgtEl>
                                          <p:spTgt spid="3095"/>
                                        </p:tgtEl>
                                        <p:attrNameLst>
                                          <p:attrName>ppt_h</p:attrName>
                                        </p:attrNameLst>
                                      </p:cBhvr>
                                      <p:tavLst>
                                        <p:tav tm="0">
                                          <p:val>
                                            <p:fltVal val="0"/>
                                          </p:val>
                                        </p:tav>
                                        <p:tav tm="100000">
                                          <p:val>
                                            <p:strVal val="#ppt_h"/>
                                          </p:val>
                                        </p:tav>
                                      </p:tavLst>
                                    </p:anim>
                                    <p:animEffect transition="in" filter="fade">
                                      <p:cBhvr>
                                        <p:cTn id="55" dur="500"/>
                                        <p:tgtEl>
                                          <p:spTgt spid="3095"/>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par>
                          <p:cTn id="60" fill="hold">
                            <p:stCondLst>
                              <p:cond delay="6000"/>
                            </p:stCondLst>
                            <p:childTnLst>
                              <p:par>
                                <p:cTn id="61" presetID="16" presetClass="entr" presetSubtype="21"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barn(inVertical)">
                                      <p:cBhvr>
                                        <p:cTn id="6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14" grpId="0" animBg="1"/>
      <p:bldP spid="3081" grpId="0"/>
      <p:bldP spid="22" grpId="0" animBg="1"/>
      <p:bldP spid="3088" grpId="0"/>
      <p:bldP spid="30" grpId="0" animBg="1"/>
      <p:bldP spid="3095" grpId="0"/>
      <p:bldP spid="37"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13" name="文本框 12">
            <a:extLst>
              <a:ext uri="{FF2B5EF4-FFF2-40B4-BE49-F238E27FC236}">
                <a16:creationId xmlns:a16="http://schemas.microsoft.com/office/drawing/2014/main" id="{D1E2B9EE-2E0B-47F9-B4A1-1D48141F7CD6}"/>
              </a:ext>
            </a:extLst>
          </p:cNvPr>
          <p:cNvSpPr txBox="1"/>
          <p:nvPr/>
        </p:nvSpPr>
        <p:spPr>
          <a:xfrm>
            <a:off x="329609" y="988828"/>
            <a:ext cx="7538484" cy="1338828"/>
          </a:xfrm>
          <a:prstGeom prst="rect">
            <a:avLst/>
          </a:prstGeom>
          <a:noFill/>
        </p:spPr>
        <p:txBody>
          <a:bodyPr wrap="square" rtlCol="0">
            <a:spAutoFit/>
          </a:bodyPr>
          <a:lstStyle/>
          <a:p>
            <a:r>
              <a:rPr lang="en-US" altLang="zh-CN" dirty="0"/>
              <a:t>     </a:t>
            </a:r>
            <a:r>
              <a:rPr lang="zh-CN" altLang="zh-CN" dirty="0"/>
              <a:t>对于联合概率矩阵表计算联合概率，将其标准化，即计算联合概率，选取最高的联合概率即置信值，将置信值与选定的阈值进行比较，只有大于阈值之后才返回结果正确。</a:t>
            </a:r>
            <a:endParaRPr lang="en-US" altLang="zh-CN" dirty="0"/>
          </a:p>
          <a:p>
            <a:r>
              <a:rPr lang="en-US" altLang="zh-CN" dirty="0"/>
              <a:t>    </a:t>
            </a:r>
            <a:r>
              <a:rPr lang="zh-CN" altLang="zh-CN" dirty="0"/>
              <a:t>联合概率的计算方法为：将各个小题和总分的概率相乘之后，计算它们的对应次开方，所得到的结果最大值为联合概率即置信值。</a:t>
            </a:r>
            <a:endParaRPr lang="en-US" altLang="zh-CN" dirty="0"/>
          </a:p>
          <a:p>
            <a:endParaRPr lang="zh-CN" altLang="zh-CN" dirty="0"/>
          </a:p>
          <a:p>
            <a:endParaRPr lang="zh-CN" altLang="en-US" dirty="0"/>
          </a:p>
        </p:txBody>
      </p:sp>
      <p:graphicFrame>
        <p:nvGraphicFramePr>
          <p:cNvPr id="22" name="对象 21">
            <a:extLst>
              <a:ext uri="{FF2B5EF4-FFF2-40B4-BE49-F238E27FC236}">
                <a16:creationId xmlns:a16="http://schemas.microsoft.com/office/drawing/2014/main" id="{3F8C298C-C2CA-4717-BE7B-F60E55B3880D}"/>
              </a:ext>
            </a:extLst>
          </p:cNvPr>
          <p:cNvGraphicFramePr>
            <a:graphicFrameLocks noChangeAspect="1"/>
          </p:cNvGraphicFramePr>
          <p:nvPr>
            <p:extLst>
              <p:ext uri="{D42A27DB-BD31-4B8C-83A1-F6EECF244321}">
                <p14:modId xmlns:p14="http://schemas.microsoft.com/office/powerpoint/2010/main" val="86843129"/>
              </p:ext>
            </p:extLst>
          </p:nvPr>
        </p:nvGraphicFramePr>
        <p:xfrm>
          <a:off x="1828800" y="1923016"/>
          <a:ext cx="1076325" cy="485775"/>
        </p:xfrm>
        <a:graphic>
          <a:graphicData uri="http://schemas.openxmlformats.org/presentationml/2006/ole">
            <mc:AlternateContent xmlns:mc="http://schemas.openxmlformats.org/markup-compatibility/2006">
              <mc:Choice xmlns:v="urn:schemas-microsoft-com:vml" Requires="v">
                <p:oleObj spid="_x0000_s4131" name="Equation" r:id="rId4" imgW="1079032" imgH="482391" progId="Equation.DSMT4">
                  <p:embed/>
                </p:oleObj>
              </mc:Choice>
              <mc:Fallback>
                <p:oleObj name="Equation" r:id="rId4" imgW="1079032" imgH="482391" progId="Equation.DSMT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923016"/>
                        <a:ext cx="10763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12" name="Picture 16">
            <a:extLst>
              <a:ext uri="{FF2B5EF4-FFF2-40B4-BE49-F238E27FC236}">
                <a16:creationId xmlns:a16="http://schemas.microsoft.com/office/drawing/2014/main" id="{12F7E2E5-373B-49C5-A514-1B8139E609E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8800" y="2300262"/>
            <a:ext cx="1057275" cy="37147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18">
            <a:extLst>
              <a:ext uri="{FF2B5EF4-FFF2-40B4-BE49-F238E27FC236}">
                <a16:creationId xmlns:a16="http://schemas.microsoft.com/office/drawing/2014/main" id="{71779BC9-2F2A-44D8-9526-E5E485B8A261}"/>
              </a:ext>
            </a:extLst>
          </p:cNvPr>
          <p:cNvSpPr>
            <a:spLocks noChangeArrowheads="1"/>
          </p:cNvSpPr>
          <p:nvPr/>
        </p:nvSpPr>
        <p:spPr bwMode="auto">
          <a:xfrm>
            <a:off x="193230" y="192301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计算公式为：</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19">
            <a:extLst>
              <a:ext uri="{FF2B5EF4-FFF2-40B4-BE49-F238E27FC236}">
                <a16:creationId xmlns:a16="http://schemas.microsoft.com/office/drawing/2014/main" id="{DCF6A59B-F34F-4699-AC51-FEA49A5C215D}"/>
              </a:ext>
            </a:extLst>
          </p:cNvPr>
          <p:cNvSpPr>
            <a:spLocks noChangeArrowheads="1"/>
          </p:cNvSpPr>
          <p:nvPr/>
        </p:nvSpPr>
        <p:spPr bwMode="auto">
          <a:xfrm>
            <a:off x="329609" y="23793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zh-CN" altLang="zh-CN" sz="8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置信度为：</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26" name="表格 25">
            <a:extLst>
              <a:ext uri="{FF2B5EF4-FFF2-40B4-BE49-F238E27FC236}">
                <a16:creationId xmlns:a16="http://schemas.microsoft.com/office/drawing/2014/main" id="{5A5C1AD4-265F-46A6-8C05-BA70C4D6F2D9}"/>
              </a:ext>
            </a:extLst>
          </p:cNvPr>
          <p:cNvGraphicFramePr>
            <a:graphicFrameLocks noGrp="1"/>
          </p:cNvGraphicFramePr>
          <p:nvPr>
            <p:extLst>
              <p:ext uri="{D42A27DB-BD31-4B8C-83A1-F6EECF244321}">
                <p14:modId xmlns:p14="http://schemas.microsoft.com/office/powerpoint/2010/main" val="2163226668"/>
              </p:ext>
            </p:extLst>
          </p:nvPr>
        </p:nvGraphicFramePr>
        <p:xfrm>
          <a:off x="3356454" y="1962405"/>
          <a:ext cx="4238625" cy="1706880"/>
        </p:xfrm>
        <a:graphic>
          <a:graphicData uri="http://schemas.openxmlformats.org/drawingml/2006/table">
            <a:tbl>
              <a:tblPr firstRow="1" firstCol="1" bandRow="1">
                <a:tableStyleId>{5C22544A-7EE6-4342-B048-85BDC9FD1C3A}</a:tableStyleId>
              </a:tblPr>
              <a:tblGrid>
                <a:gridCol w="1248036">
                  <a:extLst>
                    <a:ext uri="{9D8B030D-6E8A-4147-A177-3AD203B41FA5}">
                      <a16:colId xmlns:a16="http://schemas.microsoft.com/office/drawing/2014/main" val="2904821032"/>
                    </a:ext>
                  </a:extLst>
                </a:gridCol>
                <a:gridCol w="1244227">
                  <a:extLst>
                    <a:ext uri="{9D8B030D-6E8A-4147-A177-3AD203B41FA5}">
                      <a16:colId xmlns:a16="http://schemas.microsoft.com/office/drawing/2014/main" val="3332732251"/>
                    </a:ext>
                  </a:extLst>
                </a:gridCol>
                <a:gridCol w="1746362">
                  <a:extLst>
                    <a:ext uri="{9D8B030D-6E8A-4147-A177-3AD203B41FA5}">
                      <a16:colId xmlns:a16="http://schemas.microsoft.com/office/drawing/2014/main" val="4242214776"/>
                    </a:ext>
                  </a:extLst>
                </a:gridCol>
              </a:tblGrid>
              <a:tr h="0">
                <a:tc>
                  <a:txBody>
                    <a:bodyPr/>
                    <a:lstStyle/>
                    <a:p>
                      <a:pPr indent="355600" algn="ctr">
                        <a:spcAft>
                          <a:spcPts val="0"/>
                        </a:spcAft>
                      </a:pPr>
                      <a:r>
                        <a:rPr lang="zh-CN" sz="1400" kern="100">
                          <a:effectLst/>
                        </a:rPr>
                        <a:t>组号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55600" algn="ctr">
                        <a:spcAft>
                          <a:spcPts val="0"/>
                        </a:spcAft>
                      </a:pPr>
                      <a:r>
                        <a:rPr lang="zh-CN" sz="1400" kern="100">
                          <a:effectLst/>
                        </a:rPr>
                        <a:t>联合概率</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100">
                          <a:effectLst/>
                        </a:rPr>
                        <a:t>标准化后的联合概率</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80896770"/>
                  </a:ext>
                </a:extLst>
              </a:tr>
              <a:tr h="0">
                <a:tc>
                  <a:txBody>
                    <a:bodyPr/>
                    <a:lstStyle/>
                    <a:p>
                      <a:pPr indent="355600" algn="ctr">
                        <a:spcAft>
                          <a:spcPts val="0"/>
                        </a:spcAft>
                      </a:pPr>
                      <a:r>
                        <a:rPr lang="en-US" sz="1400" kern="100" dirty="0">
                          <a:effectLst/>
                        </a:rPr>
                        <a:t>1</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a:effectLst/>
                        </a:rPr>
                        <a:t>0.0523908</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0.478424881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71052087"/>
                  </a:ext>
                </a:extLst>
              </a:tr>
              <a:tr h="0">
                <a:tc>
                  <a:txBody>
                    <a:bodyPr/>
                    <a:lstStyle/>
                    <a:p>
                      <a:pPr indent="355600" algn="ctr">
                        <a:spcAft>
                          <a:spcPts val="0"/>
                        </a:spcAft>
                      </a:pPr>
                      <a:r>
                        <a:rPr lang="en-US" sz="140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a:effectLst/>
                        </a:rPr>
                        <a:t>0.21087297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0.677649666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18917971"/>
                  </a:ext>
                </a:extLst>
              </a:tr>
              <a:tr h="0">
                <a:tc>
                  <a:txBody>
                    <a:bodyPr/>
                    <a:lstStyle/>
                    <a:p>
                      <a:pPr indent="355600" algn="ctr">
                        <a:spcAft>
                          <a:spcPts val="0"/>
                        </a:spcAft>
                      </a:pPr>
                      <a:r>
                        <a:rPr lang="en-US" sz="140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a:effectLst/>
                        </a:rPr>
                        <a:t>0.00257094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0.225176459</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11271141"/>
                  </a:ext>
                </a:extLst>
              </a:tr>
              <a:tr h="0">
                <a:tc>
                  <a:txBody>
                    <a:bodyPr/>
                    <a:lstStyle/>
                    <a:p>
                      <a:pPr indent="355600" algn="ctr">
                        <a:spcAft>
                          <a:spcPts val="0"/>
                        </a:spcAft>
                      </a:pPr>
                      <a:r>
                        <a:rPr lang="en-US" sz="1400" kern="100">
                          <a:effectLst/>
                        </a:rPr>
                        <a:t>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a:effectLst/>
                        </a:rPr>
                        <a:t>0.0001215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0.104989065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66004294"/>
                  </a:ext>
                </a:extLst>
              </a:tr>
              <a:tr h="0">
                <a:tc>
                  <a:txBody>
                    <a:bodyPr/>
                    <a:lstStyle/>
                    <a:p>
                      <a:pPr indent="355600" algn="ctr">
                        <a:spcAft>
                          <a:spcPts val="0"/>
                        </a:spcAft>
                      </a:pPr>
                      <a:r>
                        <a:rPr lang="en-US" sz="140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a:effectLst/>
                        </a:rPr>
                        <a:t>0.00189336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0.208597116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97061135"/>
                  </a:ext>
                </a:extLst>
              </a:tr>
              <a:tr h="0">
                <a:tc>
                  <a:txBody>
                    <a:bodyPr/>
                    <a:lstStyle/>
                    <a:p>
                      <a:pPr indent="355600" algn="ctr">
                        <a:spcAft>
                          <a:spcPts val="0"/>
                        </a:spcAft>
                      </a:pPr>
                      <a:r>
                        <a:rPr lang="en-US" sz="1400" kern="100">
                          <a:effectLst/>
                        </a:rPr>
                        <a:t>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a:effectLst/>
                        </a:rPr>
                        <a:t>0.00135828</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a:effectLst/>
                        </a:rPr>
                        <a:t>0.191976172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2544527"/>
                  </a:ext>
                </a:extLst>
              </a:tr>
              <a:tr h="0">
                <a:tc>
                  <a:txBody>
                    <a:bodyPr/>
                    <a:lstStyle/>
                    <a:p>
                      <a:pPr indent="355600" algn="ctr">
                        <a:spcAft>
                          <a:spcPts val="0"/>
                        </a:spcAft>
                      </a:pPr>
                      <a:r>
                        <a:rPr lang="en-US" sz="1400" kern="100">
                          <a:effectLst/>
                        </a:rPr>
                        <a:t>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a:effectLst/>
                        </a:rPr>
                        <a:t>0.00001656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55600" algn="ctr">
                        <a:spcAft>
                          <a:spcPts val="0"/>
                        </a:spcAft>
                      </a:pPr>
                      <a:r>
                        <a:rPr lang="en-US" sz="1400" kern="100" dirty="0">
                          <a:effectLst/>
                        </a:rPr>
                        <a:t>0.063791833</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72255415"/>
                  </a:ext>
                </a:extLst>
              </a:tr>
            </a:tbl>
          </a:graphicData>
        </a:graphic>
      </p:graphicFrame>
      <p:sp>
        <p:nvSpPr>
          <p:cNvPr id="27" name="文本框 26">
            <a:extLst>
              <a:ext uri="{FF2B5EF4-FFF2-40B4-BE49-F238E27FC236}">
                <a16:creationId xmlns:a16="http://schemas.microsoft.com/office/drawing/2014/main" id="{E57C1063-7D6F-413F-B4F0-9AB348779F52}"/>
              </a:ext>
            </a:extLst>
          </p:cNvPr>
          <p:cNvSpPr txBox="1"/>
          <p:nvPr/>
        </p:nvSpPr>
        <p:spPr>
          <a:xfrm>
            <a:off x="528196" y="2671737"/>
            <a:ext cx="2357879" cy="1131079"/>
          </a:xfrm>
          <a:prstGeom prst="rect">
            <a:avLst/>
          </a:prstGeom>
          <a:noFill/>
        </p:spPr>
        <p:txBody>
          <a:bodyPr wrap="square" rtlCol="0">
            <a:spAutoFit/>
          </a:bodyPr>
          <a:lstStyle/>
          <a:p>
            <a:r>
              <a:rPr lang="zh-CN" altLang="zh-CN" dirty="0"/>
              <a:t>实例中各组联合概率矩阵如</a:t>
            </a:r>
            <a:r>
              <a:rPr lang="zh-CN" altLang="en-US" dirty="0"/>
              <a:t>右表</a:t>
            </a:r>
            <a:r>
              <a:rPr lang="zh-CN" altLang="zh-CN" dirty="0"/>
              <a:t>，得到的置信度为</a:t>
            </a:r>
            <a:r>
              <a:rPr lang="en-US" altLang="zh-CN" dirty="0"/>
              <a:t>0.677649666</a:t>
            </a:r>
            <a:r>
              <a:rPr lang="zh-CN" altLang="zh-CN" dirty="0"/>
              <a:t>，识别结果为：题一：</a:t>
            </a:r>
            <a:r>
              <a:rPr lang="en-US" altLang="zh-CN" dirty="0"/>
              <a:t>20</a:t>
            </a:r>
            <a:r>
              <a:rPr lang="zh-CN" altLang="zh-CN" dirty="0"/>
              <a:t>，题二</a:t>
            </a:r>
            <a:r>
              <a:rPr lang="en-US" altLang="zh-CN" dirty="0"/>
              <a:t>16</a:t>
            </a:r>
            <a:r>
              <a:rPr lang="zh-CN" altLang="zh-CN" dirty="0"/>
              <a:t>，题三</a:t>
            </a:r>
            <a:r>
              <a:rPr lang="en-US" altLang="zh-CN" dirty="0"/>
              <a:t>28</a:t>
            </a:r>
            <a:r>
              <a:rPr lang="zh-CN" altLang="zh-CN" dirty="0"/>
              <a:t>，总分</a:t>
            </a:r>
            <a:r>
              <a:rPr lang="en-US" altLang="zh-CN" dirty="0"/>
              <a:t>64</a:t>
            </a:r>
            <a:r>
              <a:rPr lang="zh-CN" altLang="zh-CN" dirty="0"/>
              <a:t>。</a:t>
            </a:r>
          </a:p>
        </p:txBody>
      </p:sp>
    </p:spTree>
    <p:extLst>
      <p:ext uri="{BB962C8B-B14F-4D97-AF65-F5344CB8AC3E}">
        <p14:creationId xmlns:p14="http://schemas.microsoft.com/office/powerpoint/2010/main" val="1054192131"/>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flipH="1">
            <a:off x="0" y="521495"/>
            <a:ext cx="2324100" cy="515541"/>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过渡页</a:t>
            </a:r>
          </a:p>
        </p:txBody>
      </p:sp>
      <p:sp>
        <p:nvSpPr>
          <p:cNvPr id="2" name="椭圆 1"/>
          <p:cNvSpPr/>
          <p:nvPr/>
        </p:nvSpPr>
        <p:spPr>
          <a:xfrm>
            <a:off x="3514794" y="1148230"/>
            <a:ext cx="2292212" cy="2292212"/>
          </a:xfrm>
          <a:prstGeom prst="ellipse">
            <a:avLst/>
          </a:prstGeom>
          <a:solidFill>
            <a:schemeClr val="accent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7" name="椭圆 16"/>
          <p:cNvSpPr/>
          <p:nvPr/>
        </p:nvSpPr>
        <p:spPr>
          <a:xfrm>
            <a:off x="3331764" y="965200"/>
            <a:ext cx="2658272" cy="26582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0" name="椭圆 19"/>
          <p:cNvSpPr/>
          <p:nvPr/>
        </p:nvSpPr>
        <p:spPr>
          <a:xfrm>
            <a:off x="3022600" y="656036"/>
            <a:ext cx="3276600" cy="32766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p:cNvSpPr txBox="1"/>
          <p:nvPr/>
        </p:nvSpPr>
        <p:spPr>
          <a:xfrm>
            <a:off x="4067610" y="1378287"/>
            <a:ext cx="1133644" cy="1015663"/>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6000" b="1" dirty="0">
                <a:solidFill>
                  <a:prstClr val="white"/>
                </a:solidFill>
                <a:latin typeface="微软雅黑" panose="020B0503020204020204" pitchFamily="34" charset="-122"/>
                <a:ea typeface="微软雅黑" panose="020B0503020204020204" pitchFamily="34" charset="-122"/>
              </a:rPr>
              <a:t>04</a:t>
            </a:r>
            <a:endParaRPr kumimoji="0" lang="zh-CN" altLang="en-US"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p:cNvSpPr txBox="1"/>
          <p:nvPr/>
        </p:nvSpPr>
        <p:spPr>
          <a:xfrm>
            <a:off x="3645236" y="2267634"/>
            <a:ext cx="2031325" cy="6463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3600" b="1" noProof="0" dirty="0">
                <a:solidFill>
                  <a:prstClr val="white"/>
                </a:solidFill>
                <a:latin typeface="微软雅黑" panose="020B0503020204020204" pitchFamily="34" charset="-122"/>
                <a:ea typeface="微软雅黑" panose="020B0503020204020204" pitchFamily="34" charset="-122"/>
              </a:rPr>
              <a:t>成果展示</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781" y="2857162"/>
            <a:ext cx="2392304" cy="2146300"/>
          </a:xfrm>
          <a:prstGeom prst="rect">
            <a:avLst/>
          </a:prstGeom>
        </p:spPr>
      </p:pic>
      <p:pic>
        <p:nvPicPr>
          <p:cNvPr id="12" name="图片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99200" y="3140143"/>
            <a:ext cx="2651224" cy="1580338"/>
          </a:xfrm>
          <a:prstGeom prst="rect">
            <a:avLst/>
          </a:prstGeom>
        </p:spPr>
      </p:pic>
    </p:spTree>
    <p:extLst>
      <p:ext uri="{BB962C8B-B14F-4D97-AF65-F5344CB8AC3E}">
        <p14:creationId xmlns:p14="http://schemas.microsoft.com/office/powerpoint/2010/main" val="3030821613"/>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1000"/>
                                        <p:tgtEl>
                                          <p:spTgt spid="2"/>
                                        </p:tgtEl>
                                      </p:cBhvr>
                                    </p:animEffect>
                                  </p:childTnLst>
                                </p:cTn>
                              </p:par>
                              <p:par>
                                <p:cTn id="12" presetID="21" presetClass="entr" presetSubtype="1" fill="hold" grpId="0" nodeType="withEffect">
                                  <p:stCondLst>
                                    <p:cond delay="400"/>
                                  </p:stCondLst>
                                  <p:childTnLst>
                                    <p:set>
                                      <p:cBhvr>
                                        <p:cTn id="13" dur="1" fill="hold">
                                          <p:stCondLst>
                                            <p:cond delay="0"/>
                                          </p:stCondLst>
                                        </p:cTn>
                                        <p:tgtEl>
                                          <p:spTgt spid="17"/>
                                        </p:tgtEl>
                                        <p:attrNameLst>
                                          <p:attrName>style.visibility</p:attrName>
                                        </p:attrNameLst>
                                      </p:cBhvr>
                                      <p:to>
                                        <p:strVal val="visible"/>
                                      </p:to>
                                    </p:set>
                                    <p:animEffect transition="in" filter="wheel(1)">
                                      <p:cBhvr>
                                        <p:cTn id="14" dur="1000"/>
                                        <p:tgtEl>
                                          <p:spTgt spid="17"/>
                                        </p:tgtEl>
                                      </p:cBhvr>
                                    </p:animEffect>
                                  </p:childTnLst>
                                </p:cTn>
                              </p:par>
                              <p:par>
                                <p:cTn id="15" presetID="21" presetClass="entr" presetSubtype="1" fill="hold" grpId="0" nodeType="withEffect">
                                  <p:stCondLst>
                                    <p:cond delay="1000"/>
                                  </p:stCondLst>
                                  <p:childTnLst>
                                    <p:set>
                                      <p:cBhvr>
                                        <p:cTn id="16" dur="1" fill="hold">
                                          <p:stCondLst>
                                            <p:cond delay="0"/>
                                          </p:stCondLst>
                                        </p:cTn>
                                        <p:tgtEl>
                                          <p:spTgt spid="20"/>
                                        </p:tgtEl>
                                        <p:attrNameLst>
                                          <p:attrName>style.visibility</p:attrName>
                                        </p:attrNameLst>
                                      </p:cBhvr>
                                      <p:to>
                                        <p:strVal val="visible"/>
                                      </p:to>
                                    </p:set>
                                    <p:animEffect transition="in" filter="wheel(1)">
                                      <p:cBhvr>
                                        <p:cTn id="17" dur="1000"/>
                                        <p:tgtEl>
                                          <p:spTgt spid="20"/>
                                        </p:tgtEl>
                                      </p:cBhvr>
                                    </p:animEffect>
                                  </p:childTnLst>
                                </p:cTn>
                              </p:par>
                            </p:childTnLst>
                          </p:cTn>
                        </p:par>
                        <p:par>
                          <p:cTn id="18" fill="hold">
                            <p:stCondLst>
                              <p:cond delay="2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animBg="1"/>
      <p:bldP spid="17" grpId="0" animBg="1"/>
      <p:bldP spid="20" grpId="0" animBg="1"/>
      <p:bldP spid="3"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Demo</a:t>
            </a:r>
            <a:endParaRPr lang="zh-CN" altLang="en-US" dirty="0"/>
          </a:p>
        </p:txBody>
      </p:sp>
      <p:sp>
        <p:nvSpPr>
          <p:cNvPr id="2" name="Rectangle 2">
            <a:extLst>
              <a:ext uri="{FF2B5EF4-FFF2-40B4-BE49-F238E27FC236}">
                <a16:creationId xmlns:a16="http://schemas.microsoft.com/office/drawing/2014/main" id="{E5F9681D-DF4A-4B8F-B978-E7C417893B93}"/>
              </a:ext>
            </a:extLst>
          </p:cNvPr>
          <p:cNvSpPr>
            <a:spLocks noChangeArrowheads="1"/>
          </p:cNvSpPr>
          <p:nvPr/>
        </p:nvSpPr>
        <p:spPr bwMode="auto">
          <a:xfrm>
            <a:off x="531627" y="940705"/>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测试图片：</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 descr="D:\QQ\QQfile\951115439\Image\Group\__I%5UP}@UTIN`5%2PEQTFI.jpg">
            <a:extLst>
              <a:ext uri="{FF2B5EF4-FFF2-40B4-BE49-F238E27FC236}">
                <a16:creationId xmlns:a16="http://schemas.microsoft.com/office/drawing/2014/main" id="{DAD44116-5825-40D3-83E1-FBAEB6B9C6F9}"/>
              </a:ext>
            </a:extLst>
          </p:cNvPr>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531627" y="1275907"/>
            <a:ext cx="2495550" cy="3324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D51EAB2C-8C72-4B4A-AB77-C565516452D6}"/>
              </a:ext>
            </a:extLst>
          </p:cNvPr>
          <p:cNvSpPr>
            <a:spLocks noChangeArrowheads="1"/>
          </p:cNvSpPr>
          <p:nvPr/>
        </p:nvSpPr>
        <p:spPr bwMode="auto">
          <a:xfrm>
            <a:off x="3457446" y="8808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输入每小题的总分：</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123" name="图片 1">
            <a:extLst>
              <a:ext uri="{FF2B5EF4-FFF2-40B4-BE49-F238E27FC236}">
                <a16:creationId xmlns:a16="http://schemas.microsoft.com/office/drawing/2014/main" id="{320BBB78-6124-4210-B283-7D69581377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5515" y="1338079"/>
            <a:ext cx="4581525" cy="33114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5902A265-2204-4478-9EA7-B5F3640A9DF9}"/>
              </a:ext>
            </a:extLst>
          </p:cNvPr>
          <p:cNvSpPr>
            <a:spLocks noChangeArrowheads="1"/>
          </p:cNvSpPr>
          <p:nvPr/>
        </p:nvSpPr>
        <p:spPr bwMode="auto">
          <a:xfrm>
            <a:off x="3391786" y="47343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7204018"/>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Demo</a:t>
            </a:r>
            <a:endParaRPr lang="zh-CN" altLang="en-US" dirty="0"/>
          </a:p>
        </p:txBody>
      </p:sp>
      <p:sp>
        <p:nvSpPr>
          <p:cNvPr id="4" name="Rectangle 5">
            <a:extLst>
              <a:ext uri="{FF2B5EF4-FFF2-40B4-BE49-F238E27FC236}">
                <a16:creationId xmlns:a16="http://schemas.microsoft.com/office/drawing/2014/main" id="{5902A265-2204-4478-9EA7-B5F3640A9DF9}"/>
              </a:ext>
            </a:extLst>
          </p:cNvPr>
          <p:cNvSpPr>
            <a:spLocks noChangeArrowheads="1"/>
          </p:cNvSpPr>
          <p:nvPr/>
        </p:nvSpPr>
        <p:spPr bwMode="auto">
          <a:xfrm>
            <a:off x="3391786" y="47343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2392E944-3FCC-493F-84BF-43700010D554}"/>
              </a:ext>
            </a:extLst>
          </p:cNvPr>
          <p:cNvSpPr>
            <a:spLocks noChangeArrowheads="1"/>
          </p:cNvSpPr>
          <p:nvPr/>
        </p:nvSpPr>
        <p:spPr bwMode="auto">
          <a:xfrm>
            <a:off x="329609" y="85060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开始识别：</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145" name="图片 2">
            <a:extLst>
              <a:ext uri="{FF2B5EF4-FFF2-40B4-BE49-F238E27FC236}">
                <a16:creationId xmlns:a16="http://schemas.microsoft.com/office/drawing/2014/main" id="{805B3507-0AC3-40BB-A74B-F098369F0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09" y="1307804"/>
            <a:ext cx="52768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756828"/>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Demo</a:t>
            </a:r>
            <a:endParaRPr lang="zh-CN" altLang="en-US" dirty="0"/>
          </a:p>
        </p:txBody>
      </p:sp>
      <p:sp>
        <p:nvSpPr>
          <p:cNvPr id="4" name="Rectangle 5">
            <a:extLst>
              <a:ext uri="{FF2B5EF4-FFF2-40B4-BE49-F238E27FC236}">
                <a16:creationId xmlns:a16="http://schemas.microsoft.com/office/drawing/2014/main" id="{5902A265-2204-4478-9EA7-B5F3640A9DF9}"/>
              </a:ext>
            </a:extLst>
          </p:cNvPr>
          <p:cNvSpPr>
            <a:spLocks noChangeArrowheads="1"/>
          </p:cNvSpPr>
          <p:nvPr/>
        </p:nvSpPr>
        <p:spPr bwMode="auto">
          <a:xfrm>
            <a:off x="3391786" y="47343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2392E944-3FCC-493F-84BF-43700010D554}"/>
              </a:ext>
            </a:extLst>
          </p:cNvPr>
          <p:cNvSpPr>
            <a:spLocks noChangeArrowheads="1"/>
          </p:cNvSpPr>
          <p:nvPr/>
        </p:nvSpPr>
        <p:spPr bwMode="auto">
          <a:xfrm>
            <a:off x="329609" y="802205"/>
            <a:ext cx="95410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latin typeface="Times New Roman" panose="02020603050405020304" pitchFamily="18" charset="0"/>
                <a:ea typeface="宋体" panose="02010600030101010101" pitchFamily="2" charset="-122"/>
                <a:cs typeface="宋体" panose="02010600030101010101" pitchFamily="2" charset="-122"/>
              </a:rPr>
              <a:t>识别结果</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170" name="Picture 2" descr="NPP6FSI9G9A%[W8T%PS6I_I">
            <a:extLst>
              <a:ext uri="{FF2B5EF4-FFF2-40B4-BE49-F238E27FC236}">
                <a16:creationId xmlns:a16="http://schemas.microsoft.com/office/drawing/2014/main" id="{1D29D986-8D93-45B2-9351-77E69E98F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736" y="802205"/>
            <a:ext cx="3157870" cy="402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2791337"/>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专利</a:t>
            </a:r>
          </a:p>
        </p:txBody>
      </p:sp>
      <p:sp>
        <p:nvSpPr>
          <p:cNvPr id="7" name="文本框 6">
            <a:extLst>
              <a:ext uri="{FF2B5EF4-FFF2-40B4-BE49-F238E27FC236}">
                <a16:creationId xmlns:a16="http://schemas.microsoft.com/office/drawing/2014/main" id="{FA65D90F-4E44-44C7-8887-6FD3A4219C58}"/>
              </a:ext>
            </a:extLst>
          </p:cNvPr>
          <p:cNvSpPr txBox="1"/>
          <p:nvPr/>
        </p:nvSpPr>
        <p:spPr>
          <a:xfrm>
            <a:off x="1063256" y="1350335"/>
            <a:ext cx="4774018" cy="300082"/>
          </a:xfrm>
          <a:prstGeom prst="rect">
            <a:avLst/>
          </a:prstGeom>
          <a:noFill/>
        </p:spPr>
        <p:txBody>
          <a:bodyPr wrap="square" rtlCol="0">
            <a:spAutoFit/>
          </a:bodyPr>
          <a:lstStyle/>
          <a:p>
            <a:r>
              <a:rPr lang="zh-CN" altLang="en-US" dirty="0"/>
              <a:t>已经提交一项发明专利</a:t>
            </a:r>
          </a:p>
        </p:txBody>
      </p:sp>
    </p:spTree>
    <p:extLst>
      <p:ext uri="{BB962C8B-B14F-4D97-AF65-F5344CB8AC3E}">
        <p14:creationId xmlns:p14="http://schemas.microsoft.com/office/powerpoint/2010/main" val="2243572975"/>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567543"/>
            <a:ext cx="9144000" cy="2249714"/>
          </a:xfrm>
          <a:prstGeom prst="rect">
            <a:avLst/>
          </a:prstGeom>
          <a:solidFill>
            <a:srgbClr val="3C4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1033482">
            <a:off x="120401" y="976884"/>
            <a:ext cx="4064557" cy="3646592"/>
          </a:xfrm>
          <a:prstGeom prst="rect">
            <a:avLst/>
          </a:prstGeom>
        </p:spPr>
      </p:pic>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22810" y="145685"/>
            <a:ext cx="2156090" cy="1285199"/>
          </a:xfrm>
          <a:prstGeom prst="rect">
            <a:avLst/>
          </a:prstGeom>
        </p:spPr>
      </p:pic>
      <p:sp>
        <p:nvSpPr>
          <p:cNvPr id="8" name="文本框 7"/>
          <p:cNvSpPr txBox="1"/>
          <p:nvPr/>
        </p:nvSpPr>
        <p:spPr>
          <a:xfrm>
            <a:off x="4214441" y="2466257"/>
            <a:ext cx="4825360" cy="646331"/>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感谢观看 </a:t>
            </a:r>
            <a:r>
              <a:rPr lang="en-US" altLang="zh-CN" sz="3600" b="1" dirty="0">
                <a:solidFill>
                  <a:schemeClr val="bg1"/>
                </a:solidFill>
                <a:latin typeface="微软雅黑" panose="020B0503020204020204" pitchFamily="34" charset="-122"/>
                <a:ea typeface="微软雅黑" panose="020B0503020204020204" pitchFamily="34" charset="-122"/>
              </a:rPr>
              <a:t>THANGKS! </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999414"/>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1000"/>
                                        <p:tgtEl>
                                          <p:spTgt spid="7"/>
                                        </p:tgtEl>
                                      </p:cBhvr>
                                    </p:animEffect>
                                  </p:childTnLst>
                                </p:cTn>
                              </p:par>
                            </p:childTnLst>
                          </p:cTn>
                        </p:par>
                        <p:par>
                          <p:cTn id="14" fill="hold">
                            <p:stCondLst>
                              <p:cond delay="2000"/>
                            </p:stCondLst>
                            <p:childTnLst>
                              <p:par>
                                <p:cTn id="15" presetID="10" presetClass="entr" presetSubtype="0" fill="hold" grpId="0" nodeType="afterEffect">
                                  <p:stCondLst>
                                    <p:cond delay="0"/>
                                  </p:stCondLst>
                                  <p:iterate type="lt">
                                    <p:tmPct val="12000"/>
                                  </p:iterate>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3160"/>
                            </p:stCondLst>
                            <p:childTnLst>
                              <p:par>
                                <p:cTn id="19" presetID="47"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flipH="1">
            <a:off x="0" y="521495"/>
            <a:ext cx="2324100" cy="515541"/>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过渡页</a:t>
            </a:r>
          </a:p>
        </p:txBody>
      </p:sp>
      <p:sp>
        <p:nvSpPr>
          <p:cNvPr id="2" name="椭圆 1"/>
          <p:cNvSpPr/>
          <p:nvPr/>
        </p:nvSpPr>
        <p:spPr>
          <a:xfrm>
            <a:off x="3514794" y="1148230"/>
            <a:ext cx="2292212" cy="2292212"/>
          </a:xfrm>
          <a:prstGeom prst="ellipse">
            <a:avLst/>
          </a:prstGeom>
          <a:solidFill>
            <a:schemeClr val="accent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7" name="椭圆 16"/>
          <p:cNvSpPr/>
          <p:nvPr/>
        </p:nvSpPr>
        <p:spPr>
          <a:xfrm>
            <a:off x="3331764" y="965200"/>
            <a:ext cx="2658272" cy="26582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0" name="椭圆 19"/>
          <p:cNvSpPr/>
          <p:nvPr/>
        </p:nvSpPr>
        <p:spPr>
          <a:xfrm>
            <a:off x="3022600" y="656036"/>
            <a:ext cx="3276600" cy="32766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p:cNvSpPr txBox="1"/>
          <p:nvPr/>
        </p:nvSpPr>
        <p:spPr>
          <a:xfrm>
            <a:off x="4067610" y="1378287"/>
            <a:ext cx="1133644" cy="1015663"/>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p:cNvSpPr txBox="1"/>
          <p:nvPr/>
        </p:nvSpPr>
        <p:spPr>
          <a:xfrm>
            <a:off x="3615070" y="2267634"/>
            <a:ext cx="2061491" cy="64633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背景介绍</a:t>
            </a:r>
          </a:p>
        </p:txBody>
      </p:sp>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781" y="2857162"/>
            <a:ext cx="2392304" cy="2146300"/>
          </a:xfrm>
          <a:prstGeom prst="rect">
            <a:avLst/>
          </a:prstGeom>
        </p:spPr>
      </p:pic>
      <p:pic>
        <p:nvPicPr>
          <p:cNvPr id="12" name="图片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99200" y="3140143"/>
            <a:ext cx="2651224" cy="1580338"/>
          </a:xfrm>
          <a:prstGeom prst="rect">
            <a:avLst/>
          </a:prstGeom>
        </p:spPr>
      </p:pic>
    </p:spTree>
    <p:extLst>
      <p:ext uri="{BB962C8B-B14F-4D97-AF65-F5344CB8AC3E}">
        <p14:creationId xmlns:p14="http://schemas.microsoft.com/office/powerpoint/2010/main" val="3001674168"/>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1000"/>
                                        <p:tgtEl>
                                          <p:spTgt spid="2"/>
                                        </p:tgtEl>
                                      </p:cBhvr>
                                    </p:animEffect>
                                  </p:childTnLst>
                                </p:cTn>
                              </p:par>
                              <p:par>
                                <p:cTn id="12" presetID="21" presetClass="entr" presetSubtype="1" fill="hold" grpId="0" nodeType="withEffect">
                                  <p:stCondLst>
                                    <p:cond delay="400"/>
                                  </p:stCondLst>
                                  <p:childTnLst>
                                    <p:set>
                                      <p:cBhvr>
                                        <p:cTn id="13" dur="1" fill="hold">
                                          <p:stCondLst>
                                            <p:cond delay="0"/>
                                          </p:stCondLst>
                                        </p:cTn>
                                        <p:tgtEl>
                                          <p:spTgt spid="17"/>
                                        </p:tgtEl>
                                        <p:attrNameLst>
                                          <p:attrName>style.visibility</p:attrName>
                                        </p:attrNameLst>
                                      </p:cBhvr>
                                      <p:to>
                                        <p:strVal val="visible"/>
                                      </p:to>
                                    </p:set>
                                    <p:animEffect transition="in" filter="wheel(1)">
                                      <p:cBhvr>
                                        <p:cTn id="14" dur="1000"/>
                                        <p:tgtEl>
                                          <p:spTgt spid="17"/>
                                        </p:tgtEl>
                                      </p:cBhvr>
                                    </p:animEffect>
                                  </p:childTnLst>
                                </p:cTn>
                              </p:par>
                              <p:par>
                                <p:cTn id="15" presetID="21" presetClass="entr" presetSubtype="1" fill="hold" grpId="0" nodeType="withEffect">
                                  <p:stCondLst>
                                    <p:cond delay="1000"/>
                                  </p:stCondLst>
                                  <p:childTnLst>
                                    <p:set>
                                      <p:cBhvr>
                                        <p:cTn id="16" dur="1" fill="hold">
                                          <p:stCondLst>
                                            <p:cond delay="0"/>
                                          </p:stCondLst>
                                        </p:cTn>
                                        <p:tgtEl>
                                          <p:spTgt spid="20"/>
                                        </p:tgtEl>
                                        <p:attrNameLst>
                                          <p:attrName>style.visibility</p:attrName>
                                        </p:attrNameLst>
                                      </p:cBhvr>
                                      <p:to>
                                        <p:strVal val="visible"/>
                                      </p:to>
                                    </p:set>
                                    <p:animEffect transition="in" filter="wheel(1)">
                                      <p:cBhvr>
                                        <p:cTn id="17" dur="1000"/>
                                        <p:tgtEl>
                                          <p:spTgt spid="20"/>
                                        </p:tgtEl>
                                      </p:cBhvr>
                                    </p:animEffect>
                                  </p:childTnLst>
                                </p:cTn>
                              </p:par>
                            </p:childTnLst>
                          </p:cTn>
                        </p:par>
                        <p:par>
                          <p:cTn id="18" fill="hold">
                            <p:stCondLst>
                              <p:cond delay="2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animBg="1"/>
      <p:bldP spid="17" grpId="0" animBg="1"/>
      <p:bldP spid="20" grpId="0" animBg="1"/>
      <p:bldP spid="3"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76690" y="912955"/>
            <a:ext cx="6790620" cy="3829168"/>
            <a:chOff x="661989" y="1451035"/>
            <a:chExt cx="1692275" cy="2572005"/>
          </a:xfrm>
        </p:grpSpPr>
        <p:sp>
          <p:nvSpPr>
            <p:cNvPr id="21" name="任意多边形 20"/>
            <p:cNvSpPr/>
            <p:nvPr/>
          </p:nvSpPr>
          <p:spPr>
            <a:xfrm>
              <a:off x="661989" y="2201428"/>
              <a:ext cx="1692275" cy="1426369"/>
            </a:xfrm>
            <a:custGeom>
              <a:avLst/>
              <a:gdLst>
                <a:gd name="connsiteX0" fmla="*/ 115088 w 1927180"/>
                <a:gd name="connsiteY0" fmla="*/ 0 h 1438599"/>
                <a:gd name="connsiteX1" fmla="*/ 1812092 w 1927180"/>
                <a:gd name="connsiteY1" fmla="*/ 0 h 1438599"/>
                <a:gd name="connsiteX2" fmla="*/ 1927180 w 1927180"/>
                <a:gd name="connsiteY2" fmla="*/ 115088 h 1438599"/>
                <a:gd name="connsiteX3" fmla="*/ 1927180 w 1927180"/>
                <a:gd name="connsiteY3" fmla="*/ 1438599 h 1438599"/>
                <a:gd name="connsiteX4" fmla="*/ 1927180 w 1927180"/>
                <a:gd name="connsiteY4" fmla="*/ 1438599 h 1438599"/>
                <a:gd name="connsiteX5" fmla="*/ 0 w 1927180"/>
                <a:gd name="connsiteY5" fmla="*/ 1438599 h 1438599"/>
                <a:gd name="connsiteX6" fmla="*/ 0 w 1927180"/>
                <a:gd name="connsiteY6" fmla="*/ 1438599 h 1438599"/>
                <a:gd name="connsiteX7" fmla="*/ 0 w 1927180"/>
                <a:gd name="connsiteY7" fmla="*/ 115088 h 1438599"/>
                <a:gd name="connsiteX8" fmla="*/ 115088 w 1927180"/>
                <a:gd name="connsiteY8" fmla="*/ 0 h 1438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7180" h="1438599">
                  <a:moveTo>
                    <a:pt x="115088" y="0"/>
                  </a:moveTo>
                  <a:lnTo>
                    <a:pt x="1812092" y="0"/>
                  </a:lnTo>
                  <a:cubicBezTo>
                    <a:pt x="1875653" y="0"/>
                    <a:pt x="1927180" y="51527"/>
                    <a:pt x="1927180" y="115088"/>
                  </a:cubicBezTo>
                  <a:lnTo>
                    <a:pt x="1927180" y="1438599"/>
                  </a:lnTo>
                  <a:lnTo>
                    <a:pt x="1927180" y="1438599"/>
                  </a:lnTo>
                  <a:lnTo>
                    <a:pt x="0" y="1438599"/>
                  </a:lnTo>
                  <a:lnTo>
                    <a:pt x="0" y="1438599"/>
                  </a:lnTo>
                  <a:lnTo>
                    <a:pt x="0" y="115088"/>
                  </a:lnTo>
                  <a:cubicBezTo>
                    <a:pt x="0" y="51527"/>
                    <a:pt x="51527" y="0"/>
                    <a:pt x="115088" y="0"/>
                  </a:cubicBezTo>
                  <a:close/>
                </a:path>
              </a:pathLst>
            </a:custGeom>
            <a:ln w="19050">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000" tIns="0" rIns="72000" bIns="0" spcCol="1270" anchor="ctr"/>
            <a:lstStyle/>
            <a:p>
              <a:pPr indent="355600"/>
              <a:r>
                <a:rPr lang="en-US" altLang="zh-CN" sz="1200" b="1" dirty="0">
                  <a:solidFill>
                    <a:srgbClr val="FF0000"/>
                  </a:solidFill>
                </a:rPr>
                <a:t/>
              </a:r>
              <a:br>
                <a:rPr lang="en-US" altLang="zh-CN" sz="1200" b="1" dirty="0">
                  <a:solidFill>
                    <a:srgbClr val="FF0000"/>
                  </a:solidFill>
                </a:rPr>
              </a:br>
              <a:r>
                <a:rPr lang="en-US" altLang="zh-CN" sz="1600" kern="100" dirty="0">
                  <a:latin typeface="Times New Roman" panose="02020603050405020304" pitchFamily="18" charset="0"/>
                  <a:ea typeface="楷体" panose="02010609060101010101" pitchFamily="49" charset="-122"/>
                </a:rPr>
                <a:t>       </a:t>
              </a:r>
              <a:r>
                <a:rPr lang="zh-CN" altLang="en-US" sz="1600" kern="100" dirty="0">
                  <a:latin typeface="Times New Roman" panose="02020603050405020304" pitchFamily="18" charset="0"/>
                  <a:ea typeface="楷体" panose="02010609060101010101" pitchFamily="49" charset="-122"/>
                </a:rPr>
                <a:t>项目目的：为了减轻教师核对分数的时间，节约人力物力</a:t>
              </a:r>
              <a:endParaRPr lang="en-US" altLang="zh-CN" sz="1600" kern="100" dirty="0">
                <a:latin typeface="Times New Roman" panose="02020603050405020304" pitchFamily="18" charset="0"/>
                <a:ea typeface="楷体" panose="02010609060101010101" pitchFamily="49" charset="-122"/>
              </a:endParaRPr>
            </a:p>
            <a:p>
              <a:pPr indent="355600"/>
              <a:r>
                <a:rPr lang="zh-CN" altLang="en-US" sz="1600" kern="100" dirty="0">
                  <a:latin typeface="Times New Roman" panose="02020603050405020304" pitchFamily="18" charset="0"/>
                  <a:ea typeface="楷体" panose="02010609060101010101" pitchFamily="49" charset="-122"/>
                </a:rPr>
                <a:t>主要技术：</a:t>
              </a:r>
              <a:r>
                <a:rPr lang="en-US" altLang="zh-CN" sz="1600" kern="100" dirty="0">
                  <a:latin typeface="Times New Roman" panose="02020603050405020304" pitchFamily="18" charset="0"/>
                  <a:ea typeface="楷体" panose="02010609060101010101" pitchFamily="49" charset="-122"/>
                </a:rPr>
                <a:t>1.opencv</a:t>
              </a:r>
              <a:r>
                <a:rPr lang="zh-CN" altLang="en-US" sz="1600" kern="100" dirty="0">
                  <a:latin typeface="Times New Roman" panose="02020603050405020304" pitchFamily="18" charset="0"/>
                  <a:ea typeface="楷体" panose="02010609060101010101" pitchFamily="49" charset="-122"/>
                </a:rPr>
                <a:t>图像处理，</a:t>
              </a:r>
              <a:r>
                <a:rPr lang="en-US" altLang="zh-CN" sz="1600" kern="100" dirty="0">
                  <a:latin typeface="Times New Roman" panose="02020603050405020304" pitchFamily="18" charset="0"/>
                  <a:ea typeface="楷体" panose="02010609060101010101" pitchFamily="49" charset="-122"/>
                </a:rPr>
                <a:t>OCR</a:t>
              </a:r>
              <a:r>
                <a:rPr lang="zh-CN" altLang="en-US" sz="1600" kern="100" dirty="0">
                  <a:latin typeface="Times New Roman" panose="02020603050405020304" pitchFamily="18" charset="0"/>
                  <a:ea typeface="楷体" panose="02010609060101010101" pitchFamily="49" charset="-122"/>
                </a:rPr>
                <a:t>技术</a:t>
              </a:r>
              <a:endParaRPr lang="en-US" altLang="zh-CN" sz="1600" kern="100" dirty="0">
                <a:latin typeface="Times New Roman" panose="02020603050405020304" pitchFamily="18" charset="0"/>
                <a:ea typeface="楷体" panose="02010609060101010101" pitchFamily="49" charset="-122"/>
              </a:endParaRPr>
            </a:p>
            <a:p>
              <a:pPr indent="355600"/>
              <a:r>
                <a:rPr lang="en-US" altLang="zh-CN" sz="1600" kern="100" dirty="0">
                  <a:latin typeface="Times New Roman" panose="02020603050405020304" pitchFamily="18" charset="0"/>
                  <a:ea typeface="楷体" panose="02010609060101010101" pitchFamily="49" charset="-122"/>
                </a:rPr>
                <a:t>	              2.CNN</a:t>
              </a:r>
              <a:r>
                <a:rPr lang="zh-CN" altLang="en-US" sz="1600" kern="100" dirty="0">
                  <a:latin typeface="Times New Roman" panose="02020603050405020304" pitchFamily="18" charset="0"/>
                  <a:ea typeface="楷体" panose="02010609060101010101" pitchFamily="49" charset="-122"/>
                </a:rPr>
                <a:t>卷积神经网络</a:t>
              </a:r>
              <a:endParaRPr lang="en-US" altLang="zh-CN" sz="1600" kern="100" dirty="0">
                <a:latin typeface="Times New Roman" panose="02020603050405020304" pitchFamily="18" charset="0"/>
                <a:ea typeface="楷体" panose="02010609060101010101" pitchFamily="49" charset="-122"/>
              </a:endParaRPr>
            </a:p>
            <a:p>
              <a:pPr indent="355600"/>
              <a:r>
                <a:rPr lang="en-US" altLang="zh-CN" sz="1600" kern="100" dirty="0">
                  <a:latin typeface="Times New Roman" panose="02020603050405020304" pitchFamily="18" charset="0"/>
                  <a:ea typeface="楷体" panose="02010609060101010101" pitchFamily="49" charset="-122"/>
                </a:rPr>
                <a:t>                     3.</a:t>
              </a:r>
              <a:r>
                <a:rPr lang="zh-CN" altLang="en-US" sz="1600" kern="100" dirty="0">
                  <a:latin typeface="Times New Roman" panose="02020603050405020304" pitchFamily="18" charset="0"/>
                  <a:ea typeface="楷体" panose="02010609060101010101" pitchFamily="49" charset="-122"/>
                </a:rPr>
                <a:t>联合概率核对分数</a:t>
              </a:r>
              <a:endParaRPr lang="en-US" altLang="zh-CN" sz="1600" kern="100" dirty="0">
                <a:latin typeface="Times New Roman" panose="02020603050405020304" pitchFamily="18" charset="0"/>
                <a:ea typeface="楷体" panose="02010609060101010101" pitchFamily="49" charset="-122"/>
              </a:endParaRPr>
            </a:p>
          </p:txBody>
        </p:sp>
        <p:sp>
          <p:nvSpPr>
            <p:cNvPr id="31" name="任意多边形 30"/>
            <p:cNvSpPr/>
            <p:nvPr/>
          </p:nvSpPr>
          <p:spPr>
            <a:xfrm>
              <a:off x="661989" y="3623072"/>
              <a:ext cx="1692275" cy="399968"/>
            </a:xfrm>
            <a:custGeom>
              <a:avLst/>
              <a:gdLst>
                <a:gd name="connsiteX0" fmla="*/ 0 w 1710000"/>
                <a:gd name="connsiteY0" fmla="*/ 0 h 618597"/>
                <a:gd name="connsiteX1" fmla="*/ 1710000 w 1710000"/>
                <a:gd name="connsiteY1" fmla="*/ 0 h 618597"/>
                <a:gd name="connsiteX2" fmla="*/ 1710000 w 1710000"/>
                <a:gd name="connsiteY2" fmla="*/ 515495 h 618597"/>
                <a:gd name="connsiteX3" fmla="*/ 1606898 w 1710000"/>
                <a:gd name="connsiteY3" fmla="*/ 618597 h 618597"/>
                <a:gd name="connsiteX4" fmla="*/ 103102 w 1710000"/>
                <a:gd name="connsiteY4" fmla="*/ 618597 h 618597"/>
                <a:gd name="connsiteX5" fmla="*/ 0 w 1710000"/>
                <a:gd name="connsiteY5" fmla="*/ 515495 h 61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00" h="618597">
                  <a:moveTo>
                    <a:pt x="0" y="0"/>
                  </a:moveTo>
                  <a:lnTo>
                    <a:pt x="1710000" y="0"/>
                  </a:lnTo>
                  <a:lnTo>
                    <a:pt x="1710000" y="515495"/>
                  </a:lnTo>
                  <a:cubicBezTo>
                    <a:pt x="1710000" y="572437"/>
                    <a:pt x="1663840" y="618597"/>
                    <a:pt x="1606898" y="618597"/>
                  </a:cubicBezTo>
                  <a:lnTo>
                    <a:pt x="103102" y="618597"/>
                  </a:lnTo>
                  <a:cubicBezTo>
                    <a:pt x="46160" y="618597"/>
                    <a:pt x="0" y="572437"/>
                    <a:pt x="0" y="515495"/>
                  </a:cubicBezTo>
                  <a:close/>
                </a:path>
              </a:pathLst>
            </a:custGeom>
            <a:solidFill>
              <a:schemeClr val="accent1"/>
            </a:solidFill>
            <a:ln w="19050">
              <a:solidFill>
                <a:schemeClr val="accent1"/>
              </a:solid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0" tIns="0" rIns="0" bIns="0" spcCol="1270" anchor="ctr"/>
            <a:lstStyle/>
            <a:p>
              <a:pPr marL="0" marR="0" lvl="0" indent="0" algn="ctr" defTabSz="1066800" rtl="0" eaLnBrk="1" fontAlgn="auto" latinLnBrk="0" hangingPunct="1">
                <a:lnSpc>
                  <a:spcPct val="90000"/>
                </a:lnSpc>
                <a:spcBef>
                  <a:spcPts val="0"/>
                </a:spcBef>
                <a:spcAft>
                  <a:spcPct val="35000"/>
                </a:spcAft>
                <a:buClrTx/>
                <a:buSzTx/>
                <a:buFontTx/>
                <a:buNone/>
                <a:tabLst/>
                <a:defRPr/>
              </a:pPr>
              <a:endParaRPr kumimoji="0" lang="zh-CN" altLang="en-US" sz="2000" b="0" i="0" u="none" strike="noStrike" kern="1200" cap="none" spc="0" normalizeH="0" baseline="0" noProof="0" dirty="0">
                <a:ln/>
                <a:solidFill>
                  <a:srgbClr val="FFFFFF"/>
                </a:solidFill>
                <a:effectLst/>
                <a:uLnTx/>
                <a:uFillTx/>
                <a:latin typeface="微软雅黑" pitchFamily="34" charset="-122"/>
                <a:ea typeface="幼圆"/>
                <a:cs typeface="Times New Roman" pitchFamily="18" charset="0"/>
              </a:endParaRPr>
            </a:p>
          </p:txBody>
        </p:sp>
        <p:sp>
          <p:nvSpPr>
            <p:cNvPr id="15" name="椭圆 14"/>
            <p:cNvSpPr/>
            <p:nvPr/>
          </p:nvSpPr>
          <p:spPr>
            <a:xfrm>
              <a:off x="1240326" y="1451035"/>
              <a:ext cx="479470" cy="6530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FF"/>
                  </a:solidFill>
                  <a:latin typeface="Arial"/>
                  <a:ea typeface="幼圆"/>
                </a:rPr>
                <a:t>0</a:t>
              </a:r>
              <a:endParaRPr kumimoji="0" lang="zh-CN" altLang="en-US" sz="2800" b="1" i="0" u="none" strike="noStrike" kern="1200" cap="none" spc="0" normalizeH="0" baseline="0" noProof="0" dirty="0">
                <a:ln>
                  <a:noFill/>
                </a:ln>
                <a:solidFill>
                  <a:srgbClr val="FFFFFF"/>
                </a:solidFill>
                <a:effectLst/>
                <a:uLnTx/>
                <a:uFillTx/>
                <a:latin typeface="Arial"/>
                <a:ea typeface="幼圆"/>
                <a:cs typeface="+mn-cs"/>
              </a:endParaRPr>
            </a:p>
          </p:txBody>
        </p:sp>
      </p:grpSp>
      <p:sp>
        <p:nvSpPr>
          <p:cNvPr id="6" name="标题 5"/>
          <p:cNvSpPr>
            <a:spLocks noGrp="1"/>
          </p:cNvSpPr>
          <p:nvPr>
            <p:ph type="title"/>
          </p:nvPr>
        </p:nvSpPr>
        <p:spPr/>
        <p:txBody>
          <a:bodyPr/>
          <a:lstStyle/>
          <a:p>
            <a:r>
              <a:rPr lang="zh-CN" altLang="en-US" dirty="0"/>
              <a:t>背景介绍</a:t>
            </a:r>
          </a:p>
        </p:txBody>
      </p:sp>
    </p:spTree>
    <p:extLst>
      <p:ext uri="{BB962C8B-B14F-4D97-AF65-F5344CB8AC3E}">
        <p14:creationId xmlns:p14="http://schemas.microsoft.com/office/powerpoint/2010/main" val="1384876756"/>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76690" y="912955"/>
            <a:ext cx="6790620" cy="3829168"/>
            <a:chOff x="661989" y="1451035"/>
            <a:chExt cx="1692275" cy="2572005"/>
          </a:xfrm>
        </p:grpSpPr>
        <p:sp>
          <p:nvSpPr>
            <p:cNvPr id="21" name="任意多边形 20"/>
            <p:cNvSpPr/>
            <p:nvPr/>
          </p:nvSpPr>
          <p:spPr>
            <a:xfrm>
              <a:off x="661989" y="2196703"/>
              <a:ext cx="1692275" cy="1426369"/>
            </a:xfrm>
            <a:custGeom>
              <a:avLst/>
              <a:gdLst>
                <a:gd name="connsiteX0" fmla="*/ 115088 w 1927180"/>
                <a:gd name="connsiteY0" fmla="*/ 0 h 1438599"/>
                <a:gd name="connsiteX1" fmla="*/ 1812092 w 1927180"/>
                <a:gd name="connsiteY1" fmla="*/ 0 h 1438599"/>
                <a:gd name="connsiteX2" fmla="*/ 1927180 w 1927180"/>
                <a:gd name="connsiteY2" fmla="*/ 115088 h 1438599"/>
                <a:gd name="connsiteX3" fmla="*/ 1927180 w 1927180"/>
                <a:gd name="connsiteY3" fmla="*/ 1438599 h 1438599"/>
                <a:gd name="connsiteX4" fmla="*/ 1927180 w 1927180"/>
                <a:gd name="connsiteY4" fmla="*/ 1438599 h 1438599"/>
                <a:gd name="connsiteX5" fmla="*/ 0 w 1927180"/>
                <a:gd name="connsiteY5" fmla="*/ 1438599 h 1438599"/>
                <a:gd name="connsiteX6" fmla="*/ 0 w 1927180"/>
                <a:gd name="connsiteY6" fmla="*/ 1438599 h 1438599"/>
                <a:gd name="connsiteX7" fmla="*/ 0 w 1927180"/>
                <a:gd name="connsiteY7" fmla="*/ 115088 h 1438599"/>
                <a:gd name="connsiteX8" fmla="*/ 115088 w 1927180"/>
                <a:gd name="connsiteY8" fmla="*/ 0 h 1438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7180" h="1438599">
                  <a:moveTo>
                    <a:pt x="115088" y="0"/>
                  </a:moveTo>
                  <a:lnTo>
                    <a:pt x="1812092" y="0"/>
                  </a:lnTo>
                  <a:cubicBezTo>
                    <a:pt x="1875653" y="0"/>
                    <a:pt x="1927180" y="51527"/>
                    <a:pt x="1927180" y="115088"/>
                  </a:cubicBezTo>
                  <a:lnTo>
                    <a:pt x="1927180" y="1438599"/>
                  </a:lnTo>
                  <a:lnTo>
                    <a:pt x="1927180" y="1438599"/>
                  </a:lnTo>
                  <a:lnTo>
                    <a:pt x="0" y="1438599"/>
                  </a:lnTo>
                  <a:lnTo>
                    <a:pt x="0" y="1438599"/>
                  </a:lnTo>
                  <a:lnTo>
                    <a:pt x="0" y="115088"/>
                  </a:lnTo>
                  <a:cubicBezTo>
                    <a:pt x="0" y="51527"/>
                    <a:pt x="51527" y="0"/>
                    <a:pt x="115088" y="0"/>
                  </a:cubicBezTo>
                  <a:close/>
                </a:path>
              </a:pathLst>
            </a:custGeom>
            <a:ln w="19050">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000" tIns="0" rIns="72000" bIns="0" spcCol="1270" anchor="ctr"/>
            <a:lstStyle/>
            <a:p>
              <a:pPr indent="355600"/>
              <a:r>
                <a:rPr lang="en-US" altLang="zh-CN" sz="1200" dirty="0"/>
                <a:t/>
              </a:r>
              <a:br>
                <a:rPr lang="en-US" altLang="zh-CN" sz="1200" dirty="0"/>
              </a:br>
              <a:r>
                <a:rPr lang="en-US" altLang="zh-CN" sz="1200" dirty="0"/>
                <a:t>      </a:t>
              </a:r>
            </a:p>
            <a:p>
              <a:pPr indent="355600"/>
              <a:r>
                <a:rPr lang="en-US" altLang="zh-CN" sz="1600" kern="100" dirty="0">
                  <a:latin typeface="楷体" panose="02010609060101010101" pitchFamily="49" charset="-122"/>
                  <a:ea typeface="宋体" panose="02010600030101010101" pitchFamily="2" charset="-122"/>
                </a:rPr>
                <a:t>OCR(Optical Character Recognition</a:t>
              </a:r>
              <a:r>
                <a:rPr lang="zh-CN" altLang="zh-CN" sz="1600" kern="100" dirty="0">
                  <a:latin typeface="Times New Roman" panose="02020603050405020304" pitchFamily="18" charset="0"/>
                  <a:ea typeface="楷体" panose="02010609060101010101" pitchFamily="49" charset="-122"/>
                </a:rPr>
                <a:t>，光学字符识别</a:t>
              </a:r>
              <a:r>
                <a:rPr lang="en-US" altLang="zh-CN" sz="1600" kern="100" dirty="0">
                  <a:latin typeface="Times New Roman" panose="02020603050405020304" pitchFamily="18" charset="0"/>
                  <a:ea typeface="楷体" panose="02010609060101010101" pitchFamily="49" charset="-122"/>
                </a:rPr>
                <a:t>)</a:t>
              </a:r>
              <a:r>
                <a:rPr lang="zh-CN" altLang="zh-CN" sz="1600" kern="100" dirty="0">
                  <a:latin typeface="Times New Roman" panose="02020603050405020304" pitchFamily="18" charset="0"/>
                  <a:ea typeface="楷体" panose="02010609060101010101" pitchFamily="49" charset="-122"/>
                </a:rPr>
                <a:t>技术是一种通过扫描等光学输入方式将各种票据、报刊、书籍、文稿及其它印刷品的文字转化为图像信息，再利用</a:t>
              </a:r>
              <a:r>
                <a:rPr lang="en-US" altLang="zh-CN" sz="1600" kern="100" dirty="0">
                  <a:latin typeface="Times New Roman" panose="02020603050405020304" pitchFamily="18" charset="0"/>
                  <a:ea typeface="楷体" panose="02010609060101010101" pitchFamily="49" charset="-122"/>
                </a:rPr>
                <a:t>文字</a:t>
              </a:r>
              <a:r>
                <a:rPr lang="zh-CN" altLang="zh-CN" sz="1600" kern="100" dirty="0">
                  <a:latin typeface="Times New Roman" panose="02020603050405020304" pitchFamily="18" charset="0"/>
                  <a:ea typeface="楷体" panose="02010609060101010101" pitchFamily="49" charset="-122"/>
                </a:rPr>
                <a:t>识别技术将图像信息转化为计算机可以使用的技术。</a:t>
              </a:r>
            </a:p>
            <a:p>
              <a:pPr indent="355600"/>
              <a:r>
                <a:rPr lang="zh-CN" altLang="zh-CN" sz="1600" kern="100" dirty="0">
                  <a:latin typeface="Times New Roman" panose="02020603050405020304" pitchFamily="18" charset="0"/>
                  <a:ea typeface="楷体" panose="02010609060101010101" pitchFamily="49" charset="-122"/>
                </a:rPr>
                <a:t>在对图像进行预处理之后，需要对图像中的目标进行分析，提取出正确代表不同目标物特点的特征参数（图像特征）。对图像进行特征提取后，再对目标进行不同影像的匹配。最后要对图像中目标物进行识别和解释。设计分类器，建立分类模型，对图像中目标物进行识别和分类。</a:t>
              </a:r>
              <a:endParaRPr lang="zh-CN" altLang="zh-CN" sz="1600" kern="100" dirty="0">
                <a:latin typeface="Times New Roman" panose="02020603050405020304" pitchFamily="18" charset="0"/>
                <a:ea typeface="宋体" panose="02010600030101010101" pitchFamily="2" charset="-122"/>
              </a:endParaRPr>
            </a:p>
            <a:p>
              <a:endParaRPr kumimoji="0" lang="zh-CN" altLang="en-US" sz="1200" b="0" i="0" u="none" strike="noStrike" kern="1200" cap="none" spc="0" normalizeH="0" baseline="0" noProof="0" dirty="0">
                <a:ln/>
                <a:solidFill>
                  <a:srgbClr val="47494B">
                    <a:lumMod val="50000"/>
                    <a:lumOff val="50000"/>
                  </a:srgbClr>
                </a:solidFill>
                <a:effectLst/>
                <a:uLnTx/>
                <a:uFillTx/>
                <a:latin typeface="幼圆" panose="02010509060101010101" pitchFamily="49" charset="-122"/>
                <a:ea typeface="幼圆" panose="02010509060101010101" pitchFamily="49" charset="-122"/>
                <a:cs typeface="Times New Roman" pitchFamily="18" charset="0"/>
              </a:endParaRPr>
            </a:p>
          </p:txBody>
        </p:sp>
        <p:sp>
          <p:nvSpPr>
            <p:cNvPr id="31" name="任意多边形 30"/>
            <p:cNvSpPr/>
            <p:nvPr/>
          </p:nvSpPr>
          <p:spPr>
            <a:xfrm>
              <a:off x="661989" y="3623072"/>
              <a:ext cx="1692275" cy="399968"/>
            </a:xfrm>
            <a:custGeom>
              <a:avLst/>
              <a:gdLst>
                <a:gd name="connsiteX0" fmla="*/ 0 w 1710000"/>
                <a:gd name="connsiteY0" fmla="*/ 0 h 618597"/>
                <a:gd name="connsiteX1" fmla="*/ 1710000 w 1710000"/>
                <a:gd name="connsiteY1" fmla="*/ 0 h 618597"/>
                <a:gd name="connsiteX2" fmla="*/ 1710000 w 1710000"/>
                <a:gd name="connsiteY2" fmla="*/ 515495 h 618597"/>
                <a:gd name="connsiteX3" fmla="*/ 1606898 w 1710000"/>
                <a:gd name="connsiteY3" fmla="*/ 618597 h 618597"/>
                <a:gd name="connsiteX4" fmla="*/ 103102 w 1710000"/>
                <a:gd name="connsiteY4" fmla="*/ 618597 h 618597"/>
                <a:gd name="connsiteX5" fmla="*/ 0 w 1710000"/>
                <a:gd name="connsiteY5" fmla="*/ 515495 h 61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00" h="618597">
                  <a:moveTo>
                    <a:pt x="0" y="0"/>
                  </a:moveTo>
                  <a:lnTo>
                    <a:pt x="1710000" y="0"/>
                  </a:lnTo>
                  <a:lnTo>
                    <a:pt x="1710000" y="515495"/>
                  </a:lnTo>
                  <a:cubicBezTo>
                    <a:pt x="1710000" y="572437"/>
                    <a:pt x="1663840" y="618597"/>
                    <a:pt x="1606898" y="618597"/>
                  </a:cubicBezTo>
                  <a:lnTo>
                    <a:pt x="103102" y="618597"/>
                  </a:lnTo>
                  <a:cubicBezTo>
                    <a:pt x="46160" y="618597"/>
                    <a:pt x="0" y="572437"/>
                    <a:pt x="0" y="515495"/>
                  </a:cubicBezTo>
                  <a:close/>
                </a:path>
              </a:pathLst>
            </a:custGeom>
            <a:solidFill>
              <a:schemeClr val="accent1"/>
            </a:solidFill>
            <a:ln w="19050">
              <a:solidFill>
                <a:schemeClr val="accent1"/>
              </a:solid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0" tIns="0" rIns="0" bIns="0" spcCol="1270" anchor="ctr"/>
            <a:lstStyle/>
            <a:p>
              <a:pPr marL="0" marR="0" lvl="0" indent="0" algn="ctr" defTabSz="1066800" rtl="0" eaLnBrk="1" fontAlgn="auto" latinLnBrk="0" hangingPunct="1">
                <a:lnSpc>
                  <a:spcPct val="90000"/>
                </a:lnSpc>
                <a:spcBef>
                  <a:spcPts val="0"/>
                </a:spcBef>
                <a:spcAft>
                  <a:spcPct val="35000"/>
                </a:spcAft>
                <a:buClrTx/>
                <a:buSzTx/>
                <a:buFontTx/>
                <a:buNone/>
                <a:tabLst/>
                <a:defRPr/>
              </a:pPr>
              <a:endParaRPr kumimoji="0" lang="zh-CN" altLang="en-US" sz="2000" b="0" i="0" u="none" strike="noStrike" kern="1200" cap="none" spc="0" normalizeH="0" baseline="0" noProof="0" dirty="0">
                <a:ln/>
                <a:solidFill>
                  <a:srgbClr val="FFFFFF"/>
                </a:solidFill>
                <a:effectLst/>
                <a:uLnTx/>
                <a:uFillTx/>
                <a:latin typeface="微软雅黑" pitchFamily="34" charset="-122"/>
                <a:ea typeface="幼圆"/>
                <a:cs typeface="Times New Roman" pitchFamily="18" charset="0"/>
              </a:endParaRPr>
            </a:p>
          </p:txBody>
        </p:sp>
        <p:sp>
          <p:nvSpPr>
            <p:cNvPr id="15" name="椭圆 14"/>
            <p:cNvSpPr/>
            <p:nvPr/>
          </p:nvSpPr>
          <p:spPr>
            <a:xfrm>
              <a:off x="1240326" y="1451035"/>
              <a:ext cx="479470" cy="6530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rial"/>
                  <a:ea typeface="幼圆"/>
                  <a:cs typeface="+mn-cs"/>
                </a:rPr>
                <a:t>1</a:t>
              </a:r>
              <a:endParaRPr kumimoji="0" lang="zh-CN" altLang="en-US" sz="2800" b="1" i="0" u="none" strike="noStrike" kern="1200" cap="none" spc="0" normalizeH="0" baseline="0" noProof="0" dirty="0">
                <a:ln>
                  <a:noFill/>
                </a:ln>
                <a:solidFill>
                  <a:srgbClr val="FFFFFF"/>
                </a:solidFill>
                <a:effectLst/>
                <a:uLnTx/>
                <a:uFillTx/>
                <a:latin typeface="Arial"/>
                <a:ea typeface="幼圆"/>
                <a:cs typeface="+mn-cs"/>
              </a:endParaRPr>
            </a:p>
          </p:txBody>
        </p:sp>
      </p:grpSp>
      <p:sp>
        <p:nvSpPr>
          <p:cNvPr id="6" name="标题 5"/>
          <p:cNvSpPr>
            <a:spLocks noGrp="1"/>
          </p:cNvSpPr>
          <p:nvPr>
            <p:ph type="title"/>
          </p:nvPr>
        </p:nvSpPr>
        <p:spPr/>
        <p:txBody>
          <a:bodyPr/>
          <a:lstStyle/>
          <a:p>
            <a:r>
              <a:rPr lang="zh-CN" altLang="en-US" dirty="0"/>
              <a:t>背景介绍</a:t>
            </a:r>
          </a:p>
        </p:txBody>
      </p:sp>
    </p:spTree>
    <p:extLst>
      <p:ext uri="{BB962C8B-B14F-4D97-AF65-F5344CB8AC3E}">
        <p14:creationId xmlns:p14="http://schemas.microsoft.com/office/powerpoint/2010/main" val="1732404496"/>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76690" y="912955"/>
            <a:ext cx="6790620" cy="3829168"/>
            <a:chOff x="661989" y="1451035"/>
            <a:chExt cx="1692275" cy="2572005"/>
          </a:xfrm>
        </p:grpSpPr>
        <p:sp>
          <p:nvSpPr>
            <p:cNvPr id="21" name="任意多边形 20"/>
            <p:cNvSpPr/>
            <p:nvPr/>
          </p:nvSpPr>
          <p:spPr>
            <a:xfrm>
              <a:off x="661989" y="2196703"/>
              <a:ext cx="1692275" cy="1426369"/>
            </a:xfrm>
            <a:custGeom>
              <a:avLst/>
              <a:gdLst>
                <a:gd name="connsiteX0" fmla="*/ 115088 w 1927180"/>
                <a:gd name="connsiteY0" fmla="*/ 0 h 1438599"/>
                <a:gd name="connsiteX1" fmla="*/ 1812092 w 1927180"/>
                <a:gd name="connsiteY1" fmla="*/ 0 h 1438599"/>
                <a:gd name="connsiteX2" fmla="*/ 1927180 w 1927180"/>
                <a:gd name="connsiteY2" fmla="*/ 115088 h 1438599"/>
                <a:gd name="connsiteX3" fmla="*/ 1927180 w 1927180"/>
                <a:gd name="connsiteY3" fmla="*/ 1438599 h 1438599"/>
                <a:gd name="connsiteX4" fmla="*/ 1927180 w 1927180"/>
                <a:gd name="connsiteY4" fmla="*/ 1438599 h 1438599"/>
                <a:gd name="connsiteX5" fmla="*/ 0 w 1927180"/>
                <a:gd name="connsiteY5" fmla="*/ 1438599 h 1438599"/>
                <a:gd name="connsiteX6" fmla="*/ 0 w 1927180"/>
                <a:gd name="connsiteY6" fmla="*/ 1438599 h 1438599"/>
                <a:gd name="connsiteX7" fmla="*/ 0 w 1927180"/>
                <a:gd name="connsiteY7" fmla="*/ 115088 h 1438599"/>
                <a:gd name="connsiteX8" fmla="*/ 115088 w 1927180"/>
                <a:gd name="connsiteY8" fmla="*/ 0 h 1438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7180" h="1438599">
                  <a:moveTo>
                    <a:pt x="115088" y="0"/>
                  </a:moveTo>
                  <a:lnTo>
                    <a:pt x="1812092" y="0"/>
                  </a:lnTo>
                  <a:cubicBezTo>
                    <a:pt x="1875653" y="0"/>
                    <a:pt x="1927180" y="51527"/>
                    <a:pt x="1927180" y="115088"/>
                  </a:cubicBezTo>
                  <a:lnTo>
                    <a:pt x="1927180" y="1438599"/>
                  </a:lnTo>
                  <a:lnTo>
                    <a:pt x="1927180" y="1438599"/>
                  </a:lnTo>
                  <a:lnTo>
                    <a:pt x="0" y="1438599"/>
                  </a:lnTo>
                  <a:lnTo>
                    <a:pt x="0" y="1438599"/>
                  </a:lnTo>
                  <a:lnTo>
                    <a:pt x="0" y="115088"/>
                  </a:lnTo>
                  <a:cubicBezTo>
                    <a:pt x="0" y="51527"/>
                    <a:pt x="51527" y="0"/>
                    <a:pt x="115088" y="0"/>
                  </a:cubicBezTo>
                  <a:close/>
                </a:path>
              </a:pathLst>
            </a:custGeom>
            <a:ln w="19050">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000" tIns="0" rIns="72000" bIns="0" spcCol="1270" anchor="ctr"/>
            <a:lstStyle/>
            <a:p>
              <a:pPr algn="ctr"/>
              <a:r>
                <a:rPr lang="zh-CN" altLang="en-US" sz="1600" kern="100" dirty="0">
                  <a:latin typeface="Times New Roman" panose="02020603050405020304" pitchFamily="18" charset="0"/>
                  <a:ea typeface="楷体" panose="02010609060101010101" pitchFamily="49" charset="-122"/>
                </a:rPr>
                <a:t>成员分工</a:t>
              </a:r>
              <a:endParaRPr lang="en-US" altLang="zh-CN" sz="1600" kern="100" dirty="0">
                <a:latin typeface="Times New Roman" panose="02020603050405020304" pitchFamily="18" charset="0"/>
                <a:ea typeface="楷体" panose="02010609060101010101" pitchFamily="49" charset="-122"/>
              </a:endParaRPr>
            </a:p>
            <a:p>
              <a:pPr algn="ctr"/>
              <a:endParaRPr lang="en-US" altLang="zh-CN" sz="1600" kern="100" dirty="0">
                <a:latin typeface="Times New Roman" panose="02020603050405020304" pitchFamily="18" charset="0"/>
                <a:ea typeface="楷体" panose="02010609060101010101" pitchFamily="49" charset="-122"/>
              </a:endParaRPr>
            </a:p>
            <a:p>
              <a:r>
                <a:rPr lang="zh-CN" altLang="zh-CN" sz="1600" b="1" kern="100" dirty="0">
                  <a:latin typeface="Times New Roman" panose="02020603050405020304" pitchFamily="18" charset="0"/>
                  <a:ea typeface="楷体" panose="02010609060101010101" pitchFamily="49" charset="-122"/>
                </a:rPr>
                <a:t>冯峰</a:t>
              </a:r>
              <a:r>
                <a:rPr lang="zh-CN" altLang="zh-CN" sz="1600" kern="100" dirty="0">
                  <a:latin typeface="Times New Roman" panose="02020603050405020304" pitchFamily="18" charset="0"/>
                  <a:ea typeface="楷体" panose="02010609060101010101" pitchFamily="49" charset="-122"/>
                </a:rPr>
                <a:t> </a:t>
              </a:r>
              <a:r>
                <a:rPr lang="en-US" altLang="zh-CN" sz="1600" kern="100" dirty="0">
                  <a:latin typeface="Times New Roman" panose="02020603050405020304" pitchFamily="18" charset="0"/>
                  <a:ea typeface="楷体" panose="02010609060101010101" pitchFamily="49" charset="-122"/>
                </a:rPr>
                <a:t>  </a:t>
              </a:r>
              <a:r>
                <a:rPr lang="zh-CN" altLang="zh-CN" sz="1600" kern="100" dirty="0">
                  <a:latin typeface="Times New Roman" panose="02020603050405020304" pitchFamily="18" charset="0"/>
                  <a:ea typeface="楷体" panose="02010609060101010101" pitchFamily="49" charset="-122"/>
                </a:rPr>
                <a:t>完成了</a:t>
              </a:r>
              <a:r>
                <a:rPr lang="en-US" altLang="zh-CN" sz="1600" kern="100" dirty="0">
                  <a:latin typeface="Times New Roman" panose="02020603050405020304" pitchFamily="18" charset="0"/>
                  <a:ea typeface="楷体" panose="02010609060101010101" pitchFamily="49" charset="-122"/>
                </a:rPr>
                <a:t>CNN</a:t>
              </a:r>
              <a:r>
                <a:rPr lang="zh-CN" altLang="zh-CN" sz="1600" kern="100" dirty="0">
                  <a:latin typeface="Times New Roman" panose="02020603050405020304" pitchFamily="18" charset="0"/>
                  <a:ea typeface="楷体" panose="02010609060101010101" pitchFamily="49" charset="-122"/>
                </a:rPr>
                <a:t>卷积神经网络的搭建</a:t>
              </a:r>
              <a:r>
                <a:rPr lang="zh-CN" altLang="zh-CN" sz="1600" kern="100" dirty="0" smtClean="0">
                  <a:latin typeface="Times New Roman" panose="02020603050405020304" pitchFamily="18" charset="0"/>
                  <a:ea typeface="楷体" panose="02010609060101010101" pitchFamily="49" charset="-122"/>
                </a:rPr>
                <a:t>以及</a:t>
              </a:r>
              <a:r>
                <a:rPr lang="zh-CN" altLang="en-US" sz="1600" kern="100" dirty="0" smtClean="0">
                  <a:latin typeface="Times New Roman" panose="02020603050405020304" pitchFamily="18" charset="0"/>
                  <a:ea typeface="楷体" panose="02010609060101010101" pitchFamily="49" charset="-122"/>
                </a:rPr>
                <a:t>联合概率算法的实现</a:t>
              </a:r>
              <a:endParaRPr lang="en-US" altLang="zh-CN" sz="1600" kern="100" dirty="0" smtClean="0">
                <a:latin typeface="Times New Roman" panose="02020603050405020304" pitchFamily="18" charset="0"/>
                <a:ea typeface="楷体" panose="02010609060101010101" pitchFamily="49" charset="-122"/>
              </a:endParaRPr>
            </a:p>
            <a:p>
              <a:r>
                <a:rPr lang="zh-CN" altLang="zh-CN" sz="1600" b="1" kern="100" dirty="0" smtClean="0">
                  <a:latin typeface="Times New Roman" panose="02020603050405020304" pitchFamily="18" charset="0"/>
                  <a:ea typeface="楷体" panose="02010609060101010101" pitchFamily="49" charset="-122"/>
                </a:rPr>
                <a:t>符旭宇 </a:t>
              </a:r>
              <a:r>
                <a:rPr lang="zh-CN" altLang="zh-CN" sz="1600" kern="100" dirty="0">
                  <a:latin typeface="Times New Roman" panose="02020603050405020304" pitchFamily="18" charset="0"/>
                  <a:ea typeface="楷体" panose="02010609060101010101" pitchFamily="49" charset="-122"/>
                </a:rPr>
                <a:t>完成各项文档的撰写以及数字识别</a:t>
              </a:r>
            </a:p>
            <a:p>
              <a:r>
                <a:rPr lang="zh-CN" altLang="zh-CN" sz="1600" b="1" kern="100" dirty="0">
                  <a:latin typeface="Times New Roman" panose="02020603050405020304" pitchFamily="18" charset="0"/>
                  <a:ea typeface="楷体" panose="02010609060101010101" pitchFamily="49" charset="-122"/>
                </a:rPr>
                <a:t>闫浪迪</a:t>
              </a:r>
              <a:r>
                <a:rPr lang="zh-CN" altLang="zh-CN" sz="1600" kern="100" dirty="0">
                  <a:latin typeface="Times New Roman" panose="02020603050405020304" pitchFamily="18" charset="0"/>
                  <a:ea typeface="楷体" panose="02010609060101010101" pitchFamily="49" charset="-122"/>
                </a:rPr>
                <a:t> 完成图片切割，降噪，二值化等预处理工作</a:t>
              </a:r>
              <a:endParaRPr lang="zh-CN" altLang="en-US" sz="1600" kern="100" dirty="0">
                <a:latin typeface="Times New Roman" panose="02020603050405020304" pitchFamily="18" charset="0"/>
                <a:ea typeface="楷体" panose="02010609060101010101" pitchFamily="49" charset="-122"/>
              </a:endParaRPr>
            </a:p>
          </p:txBody>
        </p:sp>
        <p:sp>
          <p:nvSpPr>
            <p:cNvPr id="31" name="任意多边形 30"/>
            <p:cNvSpPr/>
            <p:nvPr/>
          </p:nvSpPr>
          <p:spPr>
            <a:xfrm>
              <a:off x="661989" y="3623072"/>
              <a:ext cx="1692275" cy="399968"/>
            </a:xfrm>
            <a:custGeom>
              <a:avLst/>
              <a:gdLst>
                <a:gd name="connsiteX0" fmla="*/ 0 w 1710000"/>
                <a:gd name="connsiteY0" fmla="*/ 0 h 618597"/>
                <a:gd name="connsiteX1" fmla="*/ 1710000 w 1710000"/>
                <a:gd name="connsiteY1" fmla="*/ 0 h 618597"/>
                <a:gd name="connsiteX2" fmla="*/ 1710000 w 1710000"/>
                <a:gd name="connsiteY2" fmla="*/ 515495 h 618597"/>
                <a:gd name="connsiteX3" fmla="*/ 1606898 w 1710000"/>
                <a:gd name="connsiteY3" fmla="*/ 618597 h 618597"/>
                <a:gd name="connsiteX4" fmla="*/ 103102 w 1710000"/>
                <a:gd name="connsiteY4" fmla="*/ 618597 h 618597"/>
                <a:gd name="connsiteX5" fmla="*/ 0 w 1710000"/>
                <a:gd name="connsiteY5" fmla="*/ 515495 h 61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00" h="618597">
                  <a:moveTo>
                    <a:pt x="0" y="0"/>
                  </a:moveTo>
                  <a:lnTo>
                    <a:pt x="1710000" y="0"/>
                  </a:lnTo>
                  <a:lnTo>
                    <a:pt x="1710000" y="515495"/>
                  </a:lnTo>
                  <a:cubicBezTo>
                    <a:pt x="1710000" y="572437"/>
                    <a:pt x="1663840" y="618597"/>
                    <a:pt x="1606898" y="618597"/>
                  </a:cubicBezTo>
                  <a:lnTo>
                    <a:pt x="103102" y="618597"/>
                  </a:lnTo>
                  <a:cubicBezTo>
                    <a:pt x="46160" y="618597"/>
                    <a:pt x="0" y="572437"/>
                    <a:pt x="0" y="515495"/>
                  </a:cubicBezTo>
                  <a:close/>
                </a:path>
              </a:pathLst>
            </a:custGeom>
            <a:solidFill>
              <a:schemeClr val="accent1"/>
            </a:solidFill>
            <a:ln w="19050">
              <a:solidFill>
                <a:schemeClr val="accent1"/>
              </a:solid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0" tIns="0" rIns="0" bIns="0" spcCol="1270" anchor="ctr"/>
            <a:lstStyle/>
            <a:p>
              <a:pPr marL="0" marR="0" lvl="0" indent="0" algn="ctr" defTabSz="1066800" rtl="0" eaLnBrk="1" fontAlgn="auto" latinLnBrk="0" hangingPunct="1">
                <a:lnSpc>
                  <a:spcPct val="90000"/>
                </a:lnSpc>
                <a:spcBef>
                  <a:spcPts val="0"/>
                </a:spcBef>
                <a:spcAft>
                  <a:spcPct val="35000"/>
                </a:spcAft>
                <a:buClrTx/>
                <a:buSzTx/>
                <a:buFontTx/>
                <a:buNone/>
                <a:tabLst/>
                <a:defRPr/>
              </a:pPr>
              <a:endParaRPr kumimoji="0" lang="zh-CN" altLang="en-US" sz="2000" b="0" i="0" u="none" strike="noStrike" kern="1200" cap="none" spc="0" normalizeH="0" baseline="0" noProof="0" dirty="0">
                <a:ln/>
                <a:solidFill>
                  <a:srgbClr val="FFFFFF"/>
                </a:solidFill>
                <a:effectLst/>
                <a:uLnTx/>
                <a:uFillTx/>
                <a:latin typeface="微软雅黑" pitchFamily="34" charset="-122"/>
                <a:ea typeface="幼圆"/>
                <a:cs typeface="Times New Roman" pitchFamily="18" charset="0"/>
              </a:endParaRPr>
            </a:p>
          </p:txBody>
        </p:sp>
        <p:sp>
          <p:nvSpPr>
            <p:cNvPr id="15" name="椭圆 14"/>
            <p:cNvSpPr/>
            <p:nvPr/>
          </p:nvSpPr>
          <p:spPr>
            <a:xfrm>
              <a:off x="1240326" y="1451035"/>
              <a:ext cx="479470" cy="6530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FF"/>
                  </a:solidFill>
                  <a:latin typeface="Arial"/>
                  <a:ea typeface="幼圆"/>
                </a:rPr>
                <a:t>2</a:t>
              </a:r>
              <a:endParaRPr kumimoji="0" lang="zh-CN" altLang="en-US" sz="2800" b="1" i="0" u="none" strike="noStrike" kern="1200" cap="none" spc="0" normalizeH="0" baseline="0" noProof="0" dirty="0">
                <a:ln>
                  <a:noFill/>
                </a:ln>
                <a:solidFill>
                  <a:srgbClr val="FFFFFF"/>
                </a:solidFill>
                <a:effectLst/>
                <a:uLnTx/>
                <a:uFillTx/>
                <a:latin typeface="Arial"/>
                <a:ea typeface="幼圆"/>
                <a:cs typeface="+mn-cs"/>
              </a:endParaRPr>
            </a:p>
          </p:txBody>
        </p:sp>
      </p:grpSp>
      <p:sp>
        <p:nvSpPr>
          <p:cNvPr id="6" name="标题 5"/>
          <p:cNvSpPr>
            <a:spLocks noGrp="1"/>
          </p:cNvSpPr>
          <p:nvPr>
            <p:ph type="title"/>
          </p:nvPr>
        </p:nvSpPr>
        <p:spPr/>
        <p:txBody>
          <a:bodyPr/>
          <a:lstStyle/>
          <a:p>
            <a:r>
              <a:rPr lang="zh-CN" altLang="en-US" dirty="0"/>
              <a:t>背景介绍</a:t>
            </a:r>
          </a:p>
        </p:txBody>
      </p:sp>
    </p:spTree>
    <p:extLst>
      <p:ext uri="{BB962C8B-B14F-4D97-AF65-F5344CB8AC3E}">
        <p14:creationId xmlns:p14="http://schemas.microsoft.com/office/powerpoint/2010/main" val="3147467475"/>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flipH="1">
            <a:off x="0" y="521495"/>
            <a:ext cx="2324100" cy="515541"/>
          </a:xfrm>
          <a:custGeom>
            <a:avLst/>
            <a:gdLst>
              <a:gd name="connsiteX0" fmla="*/ 2323883 w 2323883"/>
              <a:gd name="connsiteY0" fmla="*/ 0 h 688369"/>
              <a:gd name="connsiteX1" fmla="*/ 2034284 w 2323883"/>
              <a:gd name="connsiteY1" fmla="*/ 0 h 688369"/>
              <a:gd name="connsiteX2" fmla="*/ 719189 w 2323883"/>
              <a:gd name="connsiteY2" fmla="*/ 0 h 688369"/>
              <a:gd name="connsiteX3" fmla="*/ 344184 w 2323883"/>
              <a:gd name="connsiteY3" fmla="*/ 0 h 688369"/>
              <a:gd name="connsiteX4" fmla="*/ 0 w 2323883"/>
              <a:gd name="connsiteY4" fmla="*/ 344185 h 688369"/>
              <a:gd name="connsiteX5" fmla="*/ 344184 w 2323883"/>
              <a:gd name="connsiteY5" fmla="*/ 688369 h 688369"/>
              <a:gd name="connsiteX6" fmla="*/ 719189 w 2323883"/>
              <a:gd name="connsiteY6" fmla="*/ 688369 h 688369"/>
              <a:gd name="connsiteX7" fmla="*/ 2034284 w 2323883"/>
              <a:gd name="connsiteY7" fmla="*/ 688369 h 688369"/>
              <a:gd name="connsiteX8" fmla="*/ 2323883 w 2323883"/>
              <a:gd name="connsiteY8" fmla="*/ 688369 h 6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3883" h="688369">
                <a:moveTo>
                  <a:pt x="2323883" y="0"/>
                </a:moveTo>
                <a:lnTo>
                  <a:pt x="2034284" y="0"/>
                </a:lnTo>
                <a:lnTo>
                  <a:pt x="719189" y="0"/>
                </a:lnTo>
                <a:lnTo>
                  <a:pt x="344184" y="0"/>
                </a:lnTo>
                <a:lnTo>
                  <a:pt x="0" y="344185"/>
                </a:lnTo>
                <a:lnTo>
                  <a:pt x="344184" y="688369"/>
                </a:lnTo>
                <a:lnTo>
                  <a:pt x="719189" y="688369"/>
                </a:lnTo>
                <a:lnTo>
                  <a:pt x="2034284" y="688369"/>
                </a:lnTo>
                <a:lnTo>
                  <a:pt x="2323883" y="688369"/>
                </a:lnTo>
                <a:close/>
              </a:path>
            </a:pathLst>
          </a:custGeom>
          <a:gradFill>
            <a:gsLst>
              <a:gs pos="0">
                <a:schemeClr val="accent1"/>
              </a:gs>
              <a:gs pos="51000">
                <a:schemeClr val="accent1">
                  <a:lumMod val="40000"/>
                  <a:lumOff val="60000"/>
                </a:schemeClr>
              </a:gs>
              <a:gs pos="49000">
                <a:schemeClr val="accent1">
                  <a:lumMod val="60000"/>
                  <a:lumOff val="40000"/>
                </a:schemeClr>
              </a:gs>
              <a:gs pos="100000">
                <a:schemeClr val="accent1"/>
              </a:gs>
            </a:gsLst>
            <a:lin ang="16200000" scaled="1"/>
          </a:gradFill>
          <a:ln w="12700" cap="flat" cmpd="sng" algn="ctr">
            <a:noFill/>
            <a:prstDash val="solid"/>
            <a:miter lim="800000"/>
          </a:ln>
          <a:effectLst>
            <a:outerShdw blurRad="50800" dist="38100" dir="2700000" algn="tl" rotWithShape="0">
              <a:prstClr val="black">
                <a:alpha val="20000"/>
              </a:prstClr>
            </a:outerShdw>
          </a:effectLst>
        </p:spPr>
        <p:txBody>
          <a:bodyPr lIns="0" rIns="216000" bIns="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3200" b="1" kern="0" dirty="0" err="1">
                <a:solidFill>
                  <a:prstClr val="white"/>
                </a:solidFill>
                <a:latin typeface="微软雅黑" panose="020B0503020204020204" pitchFamily="34" charset="-122"/>
                <a:ea typeface="微软雅黑" panose="020B0503020204020204" pitchFamily="34" charset="-122"/>
                <a:cs typeface="Arial" panose="020B0604020202020204" pitchFamily="34" charset="0"/>
              </a:rPr>
              <a:t>Opencv</a:t>
            </a:r>
            <a:endParaRPr kumimoji="0" lang="zh-CN" altLang="en-US" sz="3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椭圆 1"/>
          <p:cNvSpPr/>
          <p:nvPr/>
        </p:nvSpPr>
        <p:spPr>
          <a:xfrm>
            <a:off x="3514794" y="1148230"/>
            <a:ext cx="2292212" cy="2292212"/>
          </a:xfrm>
          <a:prstGeom prst="ellipse">
            <a:avLst/>
          </a:prstGeom>
          <a:solidFill>
            <a:schemeClr val="accent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7" name="椭圆 16"/>
          <p:cNvSpPr/>
          <p:nvPr/>
        </p:nvSpPr>
        <p:spPr>
          <a:xfrm>
            <a:off x="3331764" y="965200"/>
            <a:ext cx="2658272" cy="26582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0" name="椭圆 19"/>
          <p:cNvSpPr/>
          <p:nvPr/>
        </p:nvSpPr>
        <p:spPr>
          <a:xfrm>
            <a:off x="3022600" y="656036"/>
            <a:ext cx="3276600" cy="32766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 name="文本框 2"/>
          <p:cNvSpPr txBox="1"/>
          <p:nvPr/>
        </p:nvSpPr>
        <p:spPr>
          <a:xfrm>
            <a:off x="4067610" y="1378287"/>
            <a:ext cx="1133644" cy="1015663"/>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p:cNvSpPr txBox="1"/>
          <p:nvPr/>
        </p:nvSpPr>
        <p:spPr>
          <a:xfrm>
            <a:off x="3645236" y="2267634"/>
            <a:ext cx="1944763" cy="6463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3600" b="1" dirty="0">
                <a:solidFill>
                  <a:prstClr val="white"/>
                </a:solidFill>
                <a:latin typeface="微软雅黑" panose="020B0503020204020204" pitchFamily="34" charset="-122"/>
                <a:ea typeface="微软雅黑" panose="020B0503020204020204" pitchFamily="34" charset="-122"/>
              </a:rPr>
              <a:t>O</a:t>
            </a:r>
            <a:r>
              <a:rPr kumimoji="0" lang="en-US" altLang="zh-CN" sz="3600" b="1"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pencv</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p:cNvSpPr txBox="1"/>
          <p:nvPr/>
        </p:nvSpPr>
        <p:spPr>
          <a:xfrm>
            <a:off x="4106902" y="2913965"/>
            <a:ext cx="1107996" cy="36933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800" dirty="0">
                <a:solidFill>
                  <a:prstClr val="white"/>
                </a:solidFill>
                <a:latin typeface="微软雅黑" panose="020B0503020204020204" pitchFamily="34" charset="-122"/>
                <a:ea typeface="微软雅黑" panose="020B0503020204020204" pitchFamily="34" charset="-122"/>
              </a:rPr>
              <a:t>处理图像</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781" y="2857162"/>
            <a:ext cx="2392304" cy="2146300"/>
          </a:xfrm>
          <a:prstGeom prst="rect">
            <a:avLst/>
          </a:prstGeom>
        </p:spPr>
      </p:pic>
      <p:pic>
        <p:nvPicPr>
          <p:cNvPr id="12" name="图片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99200" y="3140143"/>
            <a:ext cx="2651224" cy="1580338"/>
          </a:xfrm>
          <a:prstGeom prst="rect">
            <a:avLst/>
          </a:prstGeom>
        </p:spPr>
      </p:pic>
    </p:spTree>
    <p:extLst>
      <p:ext uri="{BB962C8B-B14F-4D97-AF65-F5344CB8AC3E}">
        <p14:creationId xmlns:p14="http://schemas.microsoft.com/office/powerpoint/2010/main" val="1542191309"/>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1000"/>
                                        <p:tgtEl>
                                          <p:spTgt spid="2"/>
                                        </p:tgtEl>
                                      </p:cBhvr>
                                    </p:animEffect>
                                  </p:childTnLst>
                                </p:cTn>
                              </p:par>
                              <p:par>
                                <p:cTn id="12" presetID="21" presetClass="entr" presetSubtype="1" fill="hold" grpId="0" nodeType="withEffect">
                                  <p:stCondLst>
                                    <p:cond delay="400"/>
                                  </p:stCondLst>
                                  <p:childTnLst>
                                    <p:set>
                                      <p:cBhvr>
                                        <p:cTn id="13" dur="1" fill="hold">
                                          <p:stCondLst>
                                            <p:cond delay="0"/>
                                          </p:stCondLst>
                                        </p:cTn>
                                        <p:tgtEl>
                                          <p:spTgt spid="17"/>
                                        </p:tgtEl>
                                        <p:attrNameLst>
                                          <p:attrName>style.visibility</p:attrName>
                                        </p:attrNameLst>
                                      </p:cBhvr>
                                      <p:to>
                                        <p:strVal val="visible"/>
                                      </p:to>
                                    </p:set>
                                    <p:animEffect transition="in" filter="wheel(1)">
                                      <p:cBhvr>
                                        <p:cTn id="14" dur="1000"/>
                                        <p:tgtEl>
                                          <p:spTgt spid="17"/>
                                        </p:tgtEl>
                                      </p:cBhvr>
                                    </p:animEffect>
                                  </p:childTnLst>
                                </p:cTn>
                              </p:par>
                              <p:par>
                                <p:cTn id="15" presetID="21" presetClass="entr" presetSubtype="1" fill="hold" grpId="0" nodeType="withEffect">
                                  <p:stCondLst>
                                    <p:cond delay="1000"/>
                                  </p:stCondLst>
                                  <p:childTnLst>
                                    <p:set>
                                      <p:cBhvr>
                                        <p:cTn id="16" dur="1" fill="hold">
                                          <p:stCondLst>
                                            <p:cond delay="0"/>
                                          </p:stCondLst>
                                        </p:cTn>
                                        <p:tgtEl>
                                          <p:spTgt spid="20"/>
                                        </p:tgtEl>
                                        <p:attrNameLst>
                                          <p:attrName>style.visibility</p:attrName>
                                        </p:attrNameLst>
                                      </p:cBhvr>
                                      <p:to>
                                        <p:strVal val="visible"/>
                                      </p:to>
                                    </p:set>
                                    <p:animEffect transition="in" filter="wheel(1)">
                                      <p:cBhvr>
                                        <p:cTn id="17" dur="1000"/>
                                        <p:tgtEl>
                                          <p:spTgt spid="20"/>
                                        </p:tgtEl>
                                      </p:cBhvr>
                                    </p:animEffect>
                                  </p:childTnLst>
                                </p:cTn>
                              </p:par>
                            </p:childTnLst>
                          </p:cTn>
                        </p:par>
                        <p:par>
                          <p:cTn id="18" fill="hold">
                            <p:stCondLst>
                              <p:cond delay="2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16" presetClass="entr" presetSubtype="21"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inVertical)">
                                      <p:cBhvr>
                                        <p:cTn id="33"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animBg="1"/>
      <p:bldP spid="17" grpId="0" animBg="1"/>
      <p:bldP spid="20" grpId="0" animBg="1"/>
      <p:bldP spid="3" grpId="0"/>
      <p:bldP spid="21"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1"/>
          <p:cNvSpPr/>
          <p:nvPr/>
        </p:nvSpPr>
        <p:spPr>
          <a:xfrm rot="19913209">
            <a:off x="4455067" y="3491163"/>
            <a:ext cx="862473" cy="107882"/>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rgbClr val="EAEAEA"/>
          </a:solidFill>
          <a:ln w="25400"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2" name="矩形 1"/>
          <p:cNvSpPr/>
          <p:nvPr/>
        </p:nvSpPr>
        <p:spPr>
          <a:xfrm rot="708470">
            <a:off x="3207088" y="2859569"/>
            <a:ext cx="2138295" cy="215764"/>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rgbClr val="EAEAEA"/>
          </a:solidFill>
          <a:ln w="25400"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矩形 1"/>
          <p:cNvSpPr/>
          <p:nvPr/>
        </p:nvSpPr>
        <p:spPr>
          <a:xfrm rot="293950">
            <a:off x="3275891" y="1570285"/>
            <a:ext cx="2848883" cy="221094"/>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rgbClr val="EAEAEA"/>
          </a:solidFill>
          <a:ln w="25400"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椭圆 61"/>
          <p:cNvSpPr/>
          <p:nvPr/>
        </p:nvSpPr>
        <p:spPr>
          <a:xfrm>
            <a:off x="2627060" y="1059583"/>
            <a:ext cx="694953" cy="713702"/>
          </a:xfrm>
          <a:prstGeom prst="ellipse">
            <a:avLst/>
          </a:prstGeom>
          <a:solidFill>
            <a:schemeClr val="accent1"/>
          </a:solidFill>
          <a:ln w="57150" cap="flat" cmpd="sng" algn="ctr">
            <a:solidFill>
              <a:schemeClr val="accent1">
                <a:lumMod val="40000"/>
                <a:lumOff val="60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w="18415" cmpd="sng">
                  <a:noFill/>
                  <a:prstDash val="solid"/>
                </a:ln>
                <a:solidFill>
                  <a:srgbClr val="FFFFFF"/>
                </a:solidFill>
                <a:effectLst/>
                <a:uLnTx/>
                <a:uFillTx/>
                <a:latin typeface="Arial Rounded MT Bold" pitchFamily="34" charset="0"/>
                <a:ea typeface="微软雅黑" pitchFamily="34" charset="-122"/>
                <a:cs typeface="Times New Roman" pitchFamily="18" charset="0"/>
              </a:rPr>
              <a:t>01</a:t>
            </a:r>
          </a:p>
        </p:txBody>
      </p:sp>
      <p:sp>
        <p:nvSpPr>
          <p:cNvPr id="45" name="矩形 1"/>
          <p:cNvSpPr/>
          <p:nvPr/>
        </p:nvSpPr>
        <p:spPr>
          <a:xfrm rot="20453418">
            <a:off x="2671178" y="2127493"/>
            <a:ext cx="3418338" cy="282131"/>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rgbClr val="EAEAEA"/>
          </a:solidFill>
          <a:ln w="25400" cap="flat" cmpd="sng" algn="ctr">
            <a:no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椭圆 59"/>
          <p:cNvSpPr/>
          <p:nvPr/>
        </p:nvSpPr>
        <p:spPr>
          <a:xfrm>
            <a:off x="2187891" y="2287251"/>
            <a:ext cx="998364" cy="1021395"/>
          </a:xfrm>
          <a:prstGeom prst="ellipse">
            <a:avLst/>
          </a:prstGeom>
          <a:solidFill>
            <a:schemeClr val="accent1"/>
          </a:solidFill>
          <a:ln w="57150" cap="flat" cmpd="sng" algn="ctr">
            <a:solidFill>
              <a:schemeClr val="accent1">
                <a:lumMod val="40000"/>
                <a:lumOff val="60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w="18415" cmpd="sng">
                  <a:noFill/>
                  <a:prstDash val="solid"/>
                </a:ln>
                <a:solidFill>
                  <a:srgbClr val="FFFFFF"/>
                </a:solidFill>
                <a:effectLst/>
                <a:uLnTx/>
                <a:uFillTx/>
                <a:latin typeface="Arial Rounded MT Bold" pitchFamily="34" charset="0"/>
                <a:ea typeface="微软雅黑" pitchFamily="34" charset="-122"/>
                <a:cs typeface="Times New Roman" pitchFamily="18" charset="0"/>
              </a:rPr>
              <a:t>03</a:t>
            </a:r>
          </a:p>
        </p:txBody>
      </p:sp>
      <p:sp>
        <p:nvSpPr>
          <p:cNvPr id="58" name="椭圆 57"/>
          <p:cNvSpPr/>
          <p:nvPr/>
        </p:nvSpPr>
        <p:spPr>
          <a:xfrm>
            <a:off x="5953282" y="1131591"/>
            <a:ext cx="998364" cy="966864"/>
          </a:xfrm>
          <a:prstGeom prst="ellipse">
            <a:avLst/>
          </a:prstGeom>
          <a:solidFill>
            <a:schemeClr val="accent1"/>
          </a:solidFill>
          <a:ln w="57150" cap="flat" cmpd="sng" algn="ctr">
            <a:solidFill>
              <a:schemeClr val="accent1">
                <a:lumMod val="40000"/>
                <a:lumOff val="60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w="18415" cmpd="sng">
                  <a:noFill/>
                  <a:prstDash val="solid"/>
                </a:ln>
                <a:solidFill>
                  <a:srgbClr val="FFFFFF"/>
                </a:solidFill>
                <a:effectLst/>
                <a:uLnTx/>
                <a:uFillTx/>
                <a:latin typeface="Arial Rounded MT Bold" pitchFamily="34" charset="0"/>
                <a:ea typeface="微软雅黑" pitchFamily="34" charset="-122"/>
                <a:cs typeface="Times New Roman" pitchFamily="18" charset="0"/>
              </a:rPr>
              <a:t>02</a:t>
            </a:r>
          </a:p>
        </p:txBody>
      </p:sp>
      <p:sp>
        <p:nvSpPr>
          <p:cNvPr id="56" name="椭圆 55"/>
          <p:cNvSpPr/>
          <p:nvPr/>
        </p:nvSpPr>
        <p:spPr>
          <a:xfrm>
            <a:off x="5265969" y="2857652"/>
            <a:ext cx="674183" cy="650202"/>
          </a:xfrm>
          <a:prstGeom prst="ellipse">
            <a:avLst/>
          </a:prstGeom>
          <a:solidFill>
            <a:schemeClr val="accent1"/>
          </a:solidFill>
          <a:ln w="57150" cap="flat" cmpd="sng" algn="ctr">
            <a:solidFill>
              <a:schemeClr val="accent1">
                <a:lumMod val="40000"/>
                <a:lumOff val="60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w="18415" cmpd="sng">
                  <a:noFill/>
                  <a:prstDash val="solid"/>
                </a:ln>
                <a:solidFill>
                  <a:srgbClr val="FFFFFF"/>
                </a:solidFill>
                <a:effectLst/>
                <a:uLnTx/>
                <a:uFillTx/>
                <a:latin typeface="Arial Rounded MT Bold" pitchFamily="34" charset="0"/>
                <a:ea typeface="微软雅黑" pitchFamily="34" charset="-122"/>
                <a:cs typeface="Times New Roman" pitchFamily="18" charset="0"/>
              </a:rPr>
              <a:t>04</a:t>
            </a:r>
          </a:p>
        </p:txBody>
      </p:sp>
      <p:sp>
        <p:nvSpPr>
          <p:cNvPr id="52" name="椭圆 51"/>
          <p:cNvSpPr/>
          <p:nvPr/>
        </p:nvSpPr>
        <p:spPr>
          <a:xfrm>
            <a:off x="3574063" y="3113224"/>
            <a:ext cx="998364" cy="944196"/>
          </a:xfrm>
          <a:prstGeom prst="ellipse">
            <a:avLst/>
          </a:prstGeom>
          <a:solidFill>
            <a:schemeClr val="accent1"/>
          </a:solidFill>
          <a:ln w="57150" cap="flat" cmpd="sng" algn="ctr">
            <a:solidFill>
              <a:schemeClr val="accent1">
                <a:lumMod val="40000"/>
                <a:lumOff val="60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w="18415" cmpd="sng">
                  <a:noFill/>
                  <a:prstDash val="solid"/>
                </a:ln>
                <a:solidFill>
                  <a:srgbClr val="FFFFFF"/>
                </a:solidFill>
                <a:effectLst/>
                <a:uLnTx/>
                <a:uFillTx/>
                <a:latin typeface="Arial Rounded MT Bold" pitchFamily="34" charset="0"/>
                <a:ea typeface="微软雅黑" pitchFamily="34" charset="-122"/>
                <a:cs typeface="Times New Roman" pitchFamily="18" charset="0"/>
              </a:rPr>
              <a:t>05</a:t>
            </a:r>
          </a:p>
        </p:txBody>
      </p:sp>
      <p:sp>
        <p:nvSpPr>
          <p:cNvPr id="70" name="KSO_GT1"/>
          <p:cNvSpPr txBox="1"/>
          <p:nvPr/>
        </p:nvSpPr>
        <p:spPr>
          <a:xfrm>
            <a:off x="1855394" y="1740929"/>
            <a:ext cx="2117624" cy="546147"/>
          </a:xfrm>
          <a:prstGeom prst="rect">
            <a:avLst/>
          </a:prstGeom>
          <a:noFill/>
        </p:spPr>
        <p:txBody>
          <a:bodyPr wrap="square" lIns="0" tIns="0" rIns="0" bIns="0" rtlCol="0" anchor="ctr" anchorCtr="1">
            <a:noAutofit/>
          </a:bodyPr>
          <a:lstStyle/>
          <a:p>
            <a:pPr marL="0" marR="0" lvl="0" indent="0" algn="l" defTabSz="685800" rtl="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latin typeface="幼圆" panose="02010509060101010101" pitchFamily="49" charset="-122"/>
                <a:ea typeface="等线" panose="02010600030101010101" pitchFamily="2" charset="-122"/>
                <a:cs typeface="Arial" pitchFamily="34" charset="0"/>
              </a:rPr>
              <a:t>图像验证</a:t>
            </a:r>
          </a:p>
        </p:txBody>
      </p:sp>
      <p:sp>
        <p:nvSpPr>
          <p:cNvPr id="71" name="KSO_GT3"/>
          <p:cNvSpPr txBox="1"/>
          <p:nvPr/>
        </p:nvSpPr>
        <p:spPr>
          <a:xfrm>
            <a:off x="1251179" y="3465763"/>
            <a:ext cx="2117623" cy="546147"/>
          </a:xfrm>
          <a:prstGeom prst="rect">
            <a:avLst/>
          </a:prstGeom>
          <a:noFill/>
        </p:spPr>
        <p:txBody>
          <a:bodyPr wrap="square" lIns="0" tIns="0" rIns="0" bIns="0" rtlCol="0" anchor="ctr" anchorCtr="1">
            <a:noAutofit/>
          </a:bodyPr>
          <a:lstStyle/>
          <a:p>
            <a:pPr marL="0" marR="0" lvl="0" indent="0" algn="l" defTabSz="685800" rtl="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latin typeface="幼圆" panose="02010509060101010101" pitchFamily="49" charset="-122"/>
                <a:ea typeface="等线" panose="02010600030101010101" pitchFamily="2" charset="-122"/>
                <a:cs typeface="Arial" pitchFamily="34" charset="0"/>
              </a:rPr>
              <a:t>二值化</a:t>
            </a:r>
          </a:p>
        </p:txBody>
      </p:sp>
      <p:sp>
        <p:nvSpPr>
          <p:cNvPr id="73" name="KSO_GT2"/>
          <p:cNvSpPr txBox="1"/>
          <p:nvPr/>
        </p:nvSpPr>
        <p:spPr>
          <a:xfrm>
            <a:off x="5550097" y="2053435"/>
            <a:ext cx="2117624" cy="546147"/>
          </a:xfrm>
          <a:prstGeom prst="rect">
            <a:avLst/>
          </a:prstGeom>
          <a:noFill/>
        </p:spPr>
        <p:txBody>
          <a:bodyPr wrap="square" lIns="0" tIns="0" rIns="0" bIns="0" rtlCol="0" anchor="ctr" anchorCtr="1">
            <a:noAutofit/>
          </a:bodyPr>
          <a:lstStyle/>
          <a:p>
            <a:pPr marL="0" marR="0" lvl="0" indent="0" algn="l" defTabSz="685800" rtl="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latin typeface="幼圆" panose="02010509060101010101" pitchFamily="49" charset="-122"/>
                <a:ea typeface="等线" panose="02010600030101010101" pitchFamily="2" charset="-122"/>
                <a:cs typeface="Arial" pitchFamily="34" charset="0"/>
              </a:rPr>
              <a:t>截取成绩框</a:t>
            </a:r>
          </a:p>
        </p:txBody>
      </p:sp>
      <p:sp>
        <p:nvSpPr>
          <p:cNvPr id="74" name="KSO_GT4"/>
          <p:cNvSpPr txBox="1"/>
          <p:nvPr/>
        </p:nvSpPr>
        <p:spPr>
          <a:xfrm>
            <a:off x="5410869" y="3191888"/>
            <a:ext cx="1992301" cy="705440"/>
          </a:xfrm>
          <a:prstGeom prst="rect">
            <a:avLst/>
          </a:prstGeom>
          <a:noFill/>
        </p:spPr>
        <p:txBody>
          <a:bodyPr wrap="square" lIns="0" tIns="0" rIns="0" bIns="0" rtlCol="0" anchor="ctr" anchorCtr="1">
            <a:noAutofit/>
          </a:bodyPr>
          <a:lstStyle/>
          <a:p>
            <a:pPr marL="0" marR="0" lvl="0" indent="0" algn="l" defTabSz="685800" rtl="0" eaLnBrk="1" fontAlgn="auto" latinLnBrk="0" hangingPunct="1">
              <a:lnSpc>
                <a:spcPct val="120000"/>
              </a:lnSpc>
              <a:spcBef>
                <a:spcPts val="0"/>
              </a:spcBef>
              <a:spcAft>
                <a:spcPts val="0"/>
              </a:spcAft>
              <a:buClrTx/>
              <a:buSzTx/>
              <a:buFontTx/>
              <a:buNone/>
              <a:tabLst/>
              <a:defRPr/>
            </a:pPr>
            <a:r>
              <a:rPr lang="zh-CN" altLang="en-US" sz="1400" b="1" kern="0" dirty="0">
                <a:solidFill>
                  <a:schemeClr val="accent1"/>
                </a:solidFill>
                <a:latin typeface="幼圆" panose="02010509060101010101" pitchFamily="49" charset="-122"/>
                <a:ea typeface="等线" panose="02010600030101010101" pitchFamily="2" charset="-122"/>
                <a:cs typeface="Arial" pitchFamily="34" charset="0"/>
              </a:rPr>
              <a:t>提取数字框</a:t>
            </a:r>
            <a:endParaRPr kumimoji="0" lang="zh-CN" altLang="en-US" sz="1400" b="1" i="0" u="none" strike="noStrike" kern="0" cap="none" spc="0" normalizeH="0" baseline="0" noProof="0" dirty="0">
              <a:ln>
                <a:noFill/>
              </a:ln>
              <a:solidFill>
                <a:schemeClr val="accent1"/>
              </a:solidFill>
              <a:effectLst/>
              <a:uLnTx/>
              <a:uFillTx/>
              <a:latin typeface="幼圆" panose="02010509060101010101" pitchFamily="49" charset="-122"/>
              <a:ea typeface="等线" panose="02010600030101010101" pitchFamily="2" charset="-122"/>
              <a:cs typeface="Arial" pitchFamily="34" charset="0"/>
            </a:endParaRPr>
          </a:p>
        </p:txBody>
      </p:sp>
      <p:sp>
        <p:nvSpPr>
          <p:cNvPr id="75" name="KSO_GT5"/>
          <p:cNvSpPr txBox="1"/>
          <p:nvPr/>
        </p:nvSpPr>
        <p:spPr>
          <a:xfrm>
            <a:off x="3059832" y="4185842"/>
            <a:ext cx="2004694" cy="546148"/>
          </a:xfrm>
          <a:prstGeom prst="rect">
            <a:avLst/>
          </a:prstGeom>
          <a:noFill/>
        </p:spPr>
        <p:txBody>
          <a:bodyPr wrap="square" lIns="0" tIns="0" rIns="0" bIns="0" rtlCol="0" anchor="ctr" anchorCtr="1">
            <a:noAutofit/>
          </a:bodyPr>
          <a:lstStyle/>
          <a:p>
            <a:pPr marL="0" marR="0" lvl="0" indent="0" algn="l" defTabSz="685800" rtl="0" eaLnBrk="1" fontAlgn="auto" latinLnBrk="0" hangingPunct="1">
              <a:lnSpc>
                <a:spcPct val="12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latin typeface="幼圆" panose="02010509060101010101" pitchFamily="49" charset="-122"/>
                <a:ea typeface="等线" panose="02010600030101010101" pitchFamily="2" charset="-122"/>
                <a:cs typeface="Arial" pitchFamily="34" charset="0"/>
              </a:rPr>
              <a:t>归一化</a:t>
            </a:r>
          </a:p>
        </p:txBody>
      </p:sp>
      <p:sp>
        <p:nvSpPr>
          <p:cNvPr id="2" name="标题 1"/>
          <p:cNvSpPr>
            <a:spLocks noGrp="1"/>
          </p:cNvSpPr>
          <p:nvPr>
            <p:ph type="title"/>
          </p:nvPr>
        </p:nvSpPr>
        <p:spPr/>
        <p:txBody>
          <a:bodyPr/>
          <a:lstStyle/>
          <a:p>
            <a:r>
              <a:rPr lang="zh-CN" altLang="en-US" dirty="0"/>
              <a:t>处理图像流程</a:t>
            </a:r>
          </a:p>
        </p:txBody>
      </p:sp>
    </p:spTree>
    <p:extLst>
      <p:ext uri="{BB962C8B-B14F-4D97-AF65-F5344CB8AC3E}">
        <p14:creationId xmlns:p14="http://schemas.microsoft.com/office/powerpoint/2010/main" val="3811868756"/>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heel(1)">
                                      <p:cBhvr>
                                        <p:cTn id="7" dur="2000"/>
                                        <p:tgtEl>
                                          <p:spTgt spid="62"/>
                                        </p:tgtEl>
                                      </p:cBhvr>
                                    </p:animEffect>
                                  </p:childTnLst>
                                </p:cTn>
                              </p:par>
                            </p:childTnLst>
                          </p:cTn>
                        </p:par>
                        <p:par>
                          <p:cTn id="8" fill="hold">
                            <p:stCondLst>
                              <p:cond delay="2000"/>
                            </p:stCondLst>
                            <p:childTnLst>
                              <p:par>
                                <p:cTn id="9" presetID="30" presetClass="entr" presetSubtype="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800" decel="100000"/>
                                        <p:tgtEl>
                                          <p:spTgt spid="70"/>
                                        </p:tgtEl>
                                      </p:cBhvr>
                                    </p:animEffect>
                                    <p:anim calcmode="lin" valueType="num">
                                      <p:cBhvr>
                                        <p:cTn id="12" dur="800" decel="100000" fill="hold"/>
                                        <p:tgtEl>
                                          <p:spTgt spid="70"/>
                                        </p:tgtEl>
                                        <p:attrNameLst>
                                          <p:attrName>style.rotation</p:attrName>
                                        </p:attrNameLst>
                                      </p:cBhvr>
                                      <p:tavLst>
                                        <p:tav tm="0">
                                          <p:val>
                                            <p:fltVal val="-90"/>
                                          </p:val>
                                        </p:tav>
                                        <p:tav tm="100000">
                                          <p:val>
                                            <p:fltVal val="0"/>
                                          </p:val>
                                        </p:tav>
                                      </p:tavLst>
                                    </p:anim>
                                    <p:anim calcmode="lin" valueType="num">
                                      <p:cBhvr>
                                        <p:cTn id="13" dur="800" decel="100000" fill="hold"/>
                                        <p:tgtEl>
                                          <p:spTgt spid="70"/>
                                        </p:tgtEl>
                                        <p:attrNameLst>
                                          <p:attrName>ppt_x</p:attrName>
                                        </p:attrNameLst>
                                      </p:cBhvr>
                                      <p:tavLst>
                                        <p:tav tm="0">
                                          <p:val>
                                            <p:strVal val="#ppt_x+0.4"/>
                                          </p:val>
                                        </p:tav>
                                        <p:tav tm="100000">
                                          <p:val>
                                            <p:strVal val="#ppt_x-0.05"/>
                                          </p:val>
                                        </p:tav>
                                      </p:tavLst>
                                    </p:anim>
                                    <p:anim calcmode="lin" valueType="num">
                                      <p:cBhvr>
                                        <p:cTn id="14" dur="800" decel="100000" fill="hold"/>
                                        <p:tgtEl>
                                          <p:spTgt spid="70"/>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70"/>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70"/>
                                        </p:tgtEl>
                                        <p:attrNameLst>
                                          <p:attrName>ppt_y</p:attrName>
                                        </p:attrNameLst>
                                      </p:cBhvr>
                                      <p:tavLst>
                                        <p:tav tm="0">
                                          <p:val>
                                            <p:strVal val="#ppt_y+0.1"/>
                                          </p:val>
                                        </p:tav>
                                        <p:tav tm="100000">
                                          <p:val>
                                            <p:strVal val="#ppt_y"/>
                                          </p:val>
                                        </p:tav>
                                      </p:tavLst>
                                    </p:anim>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par>
                          <p:cTn id="21" fill="hold">
                            <p:stCondLst>
                              <p:cond delay="3500"/>
                            </p:stCondLst>
                            <p:childTnLst>
                              <p:par>
                                <p:cTn id="22" presetID="21" presetClass="entr" presetSubtype="1"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wheel(1)">
                                      <p:cBhvr>
                                        <p:cTn id="24" dur="2000"/>
                                        <p:tgtEl>
                                          <p:spTgt spid="58"/>
                                        </p:tgtEl>
                                      </p:cBhvr>
                                    </p:animEffect>
                                  </p:childTnLst>
                                </p:cTn>
                              </p:par>
                            </p:childTnLst>
                          </p:cTn>
                        </p:par>
                        <p:par>
                          <p:cTn id="25" fill="hold">
                            <p:stCondLst>
                              <p:cond delay="5500"/>
                            </p:stCondLst>
                            <p:childTnLst>
                              <p:par>
                                <p:cTn id="26" presetID="30" presetClass="entr" presetSubtype="0" fill="hold" grpId="0"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800" decel="100000"/>
                                        <p:tgtEl>
                                          <p:spTgt spid="73"/>
                                        </p:tgtEl>
                                      </p:cBhvr>
                                    </p:animEffect>
                                    <p:anim calcmode="lin" valueType="num">
                                      <p:cBhvr>
                                        <p:cTn id="29" dur="800" decel="100000" fill="hold"/>
                                        <p:tgtEl>
                                          <p:spTgt spid="73"/>
                                        </p:tgtEl>
                                        <p:attrNameLst>
                                          <p:attrName>style.rotation</p:attrName>
                                        </p:attrNameLst>
                                      </p:cBhvr>
                                      <p:tavLst>
                                        <p:tav tm="0">
                                          <p:val>
                                            <p:fltVal val="-90"/>
                                          </p:val>
                                        </p:tav>
                                        <p:tav tm="100000">
                                          <p:val>
                                            <p:fltVal val="0"/>
                                          </p:val>
                                        </p:tav>
                                      </p:tavLst>
                                    </p:anim>
                                    <p:anim calcmode="lin" valueType="num">
                                      <p:cBhvr>
                                        <p:cTn id="30" dur="800" decel="100000" fill="hold"/>
                                        <p:tgtEl>
                                          <p:spTgt spid="73"/>
                                        </p:tgtEl>
                                        <p:attrNameLst>
                                          <p:attrName>ppt_x</p:attrName>
                                        </p:attrNameLst>
                                      </p:cBhvr>
                                      <p:tavLst>
                                        <p:tav tm="0">
                                          <p:val>
                                            <p:strVal val="#ppt_x+0.4"/>
                                          </p:val>
                                        </p:tav>
                                        <p:tav tm="100000">
                                          <p:val>
                                            <p:strVal val="#ppt_x-0.05"/>
                                          </p:val>
                                        </p:tav>
                                      </p:tavLst>
                                    </p:anim>
                                    <p:anim calcmode="lin" valueType="num">
                                      <p:cBhvr>
                                        <p:cTn id="31" dur="800" decel="100000" fill="hold"/>
                                        <p:tgtEl>
                                          <p:spTgt spid="73"/>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73"/>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73"/>
                                        </p:tgtEl>
                                        <p:attrNameLst>
                                          <p:attrName>ppt_y</p:attrName>
                                        </p:attrNameLst>
                                      </p:cBhvr>
                                      <p:tavLst>
                                        <p:tav tm="0">
                                          <p:val>
                                            <p:strVal val="#ppt_y+0.1"/>
                                          </p:val>
                                        </p:tav>
                                        <p:tav tm="100000">
                                          <p:val>
                                            <p:strVal val="#ppt_y"/>
                                          </p:val>
                                        </p:tav>
                                      </p:tavLst>
                                    </p:anim>
                                  </p:childTnLst>
                                </p:cTn>
                              </p:par>
                            </p:childTnLst>
                          </p:cTn>
                        </p:par>
                        <p:par>
                          <p:cTn id="34" fill="hold">
                            <p:stCondLst>
                              <p:cond delay="6500"/>
                            </p:stCondLst>
                            <p:childTnLst>
                              <p:par>
                                <p:cTn id="35" presetID="22" presetClass="entr" presetSubtype="2"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right)">
                                      <p:cBhvr>
                                        <p:cTn id="37" dur="500"/>
                                        <p:tgtEl>
                                          <p:spTgt spid="45"/>
                                        </p:tgtEl>
                                      </p:cBhvr>
                                    </p:animEffect>
                                  </p:childTnLst>
                                </p:cTn>
                              </p:par>
                            </p:childTnLst>
                          </p:cTn>
                        </p:par>
                        <p:par>
                          <p:cTn id="38" fill="hold">
                            <p:stCondLst>
                              <p:cond delay="7000"/>
                            </p:stCondLst>
                            <p:childTnLst>
                              <p:par>
                                <p:cTn id="39" presetID="21" presetClass="entr" presetSubtype="1"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heel(1)">
                                      <p:cBhvr>
                                        <p:cTn id="41" dur="2000"/>
                                        <p:tgtEl>
                                          <p:spTgt spid="60"/>
                                        </p:tgtEl>
                                      </p:cBhvr>
                                    </p:animEffect>
                                  </p:childTnLst>
                                </p:cTn>
                              </p:par>
                            </p:childTnLst>
                          </p:cTn>
                        </p:par>
                        <p:par>
                          <p:cTn id="42" fill="hold">
                            <p:stCondLst>
                              <p:cond delay="9000"/>
                            </p:stCondLst>
                            <p:childTnLst>
                              <p:par>
                                <p:cTn id="43" presetID="30"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800" decel="100000"/>
                                        <p:tgtEl>
                                          <p:spTgt spid="71"/>
                                        </p:tgtEl>
                                      </p:cBhvr>
                                    </p:animEffect>
                                    <p:anim calcmode="lin" valueType="num">
                                      <p:cBhvr>
                                        <p:cTn id="46" dur="800" decel="100000" fill="hold"/>
                                        <p:tgtEl>
                                          <p:spTgt spid="71"/>
                                        </p:tgtEl>
                                        <p:attrNameLst>
                                          <p:attrName>style.rotation</p:attrName>
                                        </p:attrNameLst>
                                      </p:cBhvr>
                                      <p:tavLst>
                                        <p:tav tm="0">
                                          <p:val>
                                            <p:fltVal val="-90"/>
                                          </p:val>
                                        </p:tav>
                                        <p:tav tm="100000">
                                          <p:val>
                                            <p:fltVal val="0"/>
                                          </p:val>
                                        </p:tav>
                                      </p:tavLst>
                                    </p:anim>
                                    <p:anim calcmode="lin" valueType="num">
                                      <p:cBhvr>
                                        <p:cTn id="47" dur="800" decel="100000" fill="hold"/>
                                        <p:tgtEl>
                                          <p:spTgt spid="71"/>
                                        </p:tgtEl>
                                        <p:attrNameLst>
                                          <p:attrName>ppt_x</p:attrName>
                                        </p:attrNameLst>
                                      </p:cBhvr>
                                      <p:tavLst>
                                        <p:tav tm="0">
                                          <p:val>
                                            <p:strVal val="#ppt_x+0.4"/>
                                          </p:val>
                                        </p:tav>
                                        <p:tav tm="100000">
                                          <p:val>
                                            <p:strVal val="#ppt_x-0.05"/>
                                          </p:val>
                                        </p:tav>
                                      </p:tavLst>
                                    </p:anim>
                                    <p:anim calcmode="lin" valueType="num">
                                      <p:cBhvr>
                                        <p:cTn id="48" dur="800" decel="100000" fill="hold"/>
                                        <p:tgtEl>
                                          <p:spTgt spid="71"/>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71"/>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71"/>
                                        </p:tgtEl>
                                        <p:attrNameLst>
                                          <p:attrName>ppt_y</p:attrName>
                                        </p:attrNameLst>
                                      </p:cBhvr>
                                      <p:tavLst>
                                        <p:tav tm="0">
                                          <p:val>
                                            <p:strVal val="#ppt_y+0.1"/>
                                          </p:val>
                                        </p:tav>
                                        <p:tav tm="100000">
                                          <p:val>
                                            <p:strVal val="#ppt_y"/>
                                          </p:val>
                                        </p:tav>
                                      </p:tavLst>
                                    </p:anim>
                                  </p:childTnLst>
                                </p:cTn>
                              </p:par>
                            </p:childTnLst>
                          </p:cTn>
                        </p:par>
                        <p:par>
                          <p:cTn id="51" fill="hold">
                            <p:stCondLst>
                              <p:cond delay="10000"/>
                            </p:stCondLst>
                            <p:childTnLst>
                              <p:par>
                                <p:cTn id="52" presetID="22" presetClass="entr" presetSubtype="8" fill="hold" grpId="0" nodeType="after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left)">
                                      <p:cBhvr>
                                        <p:cTn id="54" dur="500"/>
                                        <p:tgtEl>
                                          <p:spTgt spid="42"/>
                                        </p:tgtEl>
                                      </p:cBhvr>
                                    </p:animEffect>
                                  </p:childTnLst>
                                </p:cTn>
                              </p:par>
                            </p:childTnLst>
                          </p:cTn>
                        </p:par>
                        <p:par>
                          <p:cTn id="55" fill="hold">
                            <p:stCondLst>
                              <p:cond delay="10500"/>
                            </p:stCondLst>
                            <p:childTnLst>
                              <p:par>
                                <p:cTn id="56" presetID="21" presetClass="entr" presetSubtype="1"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heel(1)">
                                      <p:cBhvr>
                                        <p:cTn id="58" dur="2000"/>
                                        <p:tgtEl>
                                          <p:spTgt spid="56"/>
                                        </p:tgtEl>
                                      </p:cBhvr>
                                    </p:animEffect>
                                  </p:childTnLst>
                                </p:cTn>
                              </p:par>
                            </p:childTnLst>
                          </p:cTn>
                        </p:par>
                        <p:par>
                          <p:cTn id="59" fill="hold">
                            <p:stCondLst>
                              <p:cond delay="12500"/>
                            </p:stCondLst>
                            <p:childTnLst>
                              <p:par>
                                <p:cTn id="60" presetID="30" presetClass="entr" presetSubtype="0" fill="hold" grpId="0" nodeType="after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fade">
                                      <p:cBhvr>
                                        <p:cTn id="62" dur="800" decel="100000"/>
                                        <p:tgtEl>
                                          <p:spTgt spid="74"/>
                                        </p:tgtEl>
                                      </p:cBhvr>
                                    </p:animEffect>
                                    <p:anim calcmode="lin" valueType="num">
                                      <p:cBhvr>
                                        <p:cTn id="63" dur="800" decel="100000" fill="hold"/>
                                        <p:tgtEl>
                                          <p:spTgt spid="74"/>
                                        </p:tgtEl>
                                        <p:attrNameLst>
                                          <p:attrName>style.rotation</p:attrName>
                                        </p:attrNameLst>
                                      </p:cBhvr>
                                      <p:tavLst>
                                        <p:tav tm="0">
                                          <p:val>
                                            <p:fltVal val="-90"/>
                                          </p:val>
                                        </p:tav>
                                        <p:tav tm="100000">
                                          <p:val>
                                            <p:fltVal val="0"/>
                                          </p:val>
                                        </p:tav>
                                      </p:tavLst>
                                    </p:anim>
                                    <p:anim calcmode="lin" valueType="num">
                                      <p:cBhvr>
                                        <p:cTn id="64" dur="800" decel="100000" fill="hold"/>
                                        <p:tgtEl>
                                          <p:spTgt spid="74"/>
                                        </p:tgtEl>
                                        <p:attrNameLst>
                                          <p:attrName>ppt_x</p:attrName>
                                        </p:attrNameLst>
                                      </p:cBhvr>
                                      <p:tavLst>
                                        <p:tav tm="0">
                                          <p:val>
                                            <p:strVal val="#ppt_x+0.4"/>
                                          </p:val>
                                        </p:tav>
                                        <p:tav tm="100000">
                                          <p:val>
                                            <p:strVal val="#ppt_x-0.05"/>
                                          </p:val>
                                        </p:tav>
                                      </p:tavLst>
                                    </p:anim>
                                    <p:anim calcmode="lin" valueType="num">
                                      <p:cBhvr>
                                        <p:cTn id="65" dur="800" decel="100000" fill="hold"/>
                                        <p:tgtEl>
                                          <p:spTgt spid="74"/>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74"/>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74"/>
                                        </p:tgtEl>
                                        <p:attrNameLst>
                                          <p:attrName>ppt_y</p:attrName>
                                        </p:attrNameLst>
                                      </p:cBhvr>
                                      <p:tavLst>
                                        <p:tav tm="0">
                                          <p:val>
                                            <p:strVal val="#ppt_y+0.1"/>
                                          </p:val>
                                        </p:tav>
                                        <p:tav tm="100000">
                                          <p:val>
                                            <p:strVal val="#ppt_y"/>
                                          </p:val>
                                        </p:tav>
                                      </p:tavLst>
                                    </p:anim>
                                  </p:childTnLst>
                                </p:cTn>
                              </p:par>
                            </p:childTnLst>
                          </p:cTn>
                        </p:par>
                        <p:par>
                          <p:cTn id="68" fill="hold">
                            <p:stCondLst>
                              <p:cond delay="13500"/>
                            </p:stCondLst>
                            <p:childTnLst>
                              <p:par>
                                <p:cTn id="69" presetID="22" presetClass="entr" presetSubtype="2"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right)">
                                      <p:cBhvr>
                                        <p:cTn id="71" dur="500"/>
                                        <p:tgtEl>
                                          <p:spTgt spid="41"/>
                                        </p:tgtEl>
                                      </p:cBhvr>
                                    </p:animEffect>
                                  </p:childTnLst>
                                </p:cTn>
                              </p:par>
                            </p:childTnLst>
                          </p:cTn>
                        </p:par>
                        <p:par>
                          <p:cTn id="72" fill="hold">
                            <p:stCondLst>
                              <p:cond delay="14000"/>
                            </p:stCondLst>
                            <p:childTnLst>
                              <p:par>
                                <p:cTn id="73" presetID="21" presetClass="entr" presetSubtype="1" fill="hold" grpId="0" nodeType="after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heel(1)">
                                      <p:cBhvr>
                                        <p:cTn id="75" dur="2000"/>
                                        <p:tgtEl>
                                          <p:spTgt spid="52"/>
                                        </p:tgtEl>
                                      </p:cBhvr>
                                    </p:animEffect>
                                  </p:childTnLst>
                                </p:cTn>
                              </p:par>
                            </p:childTnLst>
                          </p:cTn>
                        </p:par>
                        <p:par>
                          <p:cTn id="76" fill="hold">
                            <p:stCondLst>
                              <p:cond delay="16000"/>
                            </p:stCondLst>
                            <p:childTnLst>
                              <p:par>
                                <p:cTn id="77" presetID="30" presetClass="entr" presetSubtype="0" fill="hold" grpId="0" nodeType="after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fade">
                                      <p:cBhvr>
                                        <p:cTn id="79" dur="800" decel="100000"/>
                                        <p:tgtEl>
                                          <p:spTgt spid="75"/>
                                        </p:tgtEl>
                                      </p:cBhvr>
                                    </p:animEffect>
                                    <p:anim calcmode="lin" valueType="num">
                                      <p:cBhvr>
                                        <p:cTn id="80" dur="800" decel="100000" fill="hold"/>
                                        <p:tgtEl>
                                          <p:spTgt spid="75"/>
                                        </p:tgtEl>
                                        <p:attrNameLst>
                                          <p:attrName>style.rotation</p:attrName>
                                        </p:attrNameLst>
                                      </p:cBhvr>
                                      <p:tavLst>
                                        <p:tav tm="0">
                                          <p:val>
                                            <p:fltVal val="-90"/>
                                          </p:val>
                                        </p:tav>
                                        <p:tav tm="100000">
                                          <p:val>
                                            <p:fltVal val="0"/>
                                          </p:val>
                                        </p:tav>
                                      </p:tavLst>
                                    </p:anim>
                                    <p:anim calcmode="lin" valueType="num">
                                      <p:cBhvr>
                                        <p:cTn id="81" dur="800" decel="100000" fill="hold"/>
                                        <p:tgtEl>
                                          <p:spTgt spid="75"/>
                                        </p:tgtEl>
                                        <p:attrNameLst>
                                          <p:attrName>ppt_x</p:attrName>
                                        </p:attrNameLst>
                                      </p:cBhvr>
                                      <p:tavLst>
                                        <p:tav tm="0">
                                          <p:val>
                                            <p:strVal val="#ppt_x+0.4"/>
                                          </p:val>
                                        </p:tav>
                                        <p:tav tm="100000">
                                          <p:val>
                                            <p:strVal val="#ppt_x-0.05"/>
                                          </p:val>
                                        </p:tav>
                                      </p:tavLst>
                                    </p:anim>
                                    <p:anim calcmode="lin" valueType="num">
                                      <p:cBhvr>
                                        <p:cTn id="82" dur="800" decel="100000" fill="hold"/>
                                        <p:tgtEl>
                                          <p:spTgt spid="75"/>
                                        </p:tgtEl>
                                        <p:attrNameLst>
                                          <p:attrName>ppt_y</p:attrName>
                                        </p:attrNameLst>
                                      </p:cBhvr>
                                      <p:tavLst>
                                        <p:tav tm="0">
                                          <p:val>
                                            <p:strVal val="#ppt_y-0.4"/>
                                          </p:val>
                                        </p:tav>
                                        <p:tav tm="100000">
                                          <p:val>
                                            <p:strVal val="#ppt_y+0.1"/>
                                          </p:val>
                                        </p:tav>
                                      </p:tavLst>
                                    </p:anim>
                                    <p:anim calcmode="lin" valueType="num">
                                      <p:cBhvr>
                                        <p:cTn id="83" dur="200" accel="100000" fill="hold">
                                          <p:stCondLst>
                                            <p:cond delay="800"/>
                                          </p:stCondLst>
                                        </p:cTn>
                                        <p:tgtEl>
                                          <p:spTgt spid="75"/>
                                        </p:tgtEl>
                                        <p:attrNameLst>
                                          <p:attrName>ppt_x</p:attrName>
                                        </p:attrNameLst>
                                      </p:cBhvr>
                                      <p:tavLst>
                                        <p:tav tm="0">
                                          <p:val>
                                            <p:strVal val="#ppt_x-0.05"/>
                                          </p:val>
                                        </p:tav>
                                        <p:tav tm="100000">
                                          <p:val>
                                            <p:strVal val="#ppt_x"/>
                                          </p:val>
                                        </p:tav>
                                      </p:tavLst>
                                    </p:anim>
                                    <p:anim calcmode="lin" valueType="num">
                                      <p:cBhvr>
                                        <p:cTn id="84" dur="200" accel="100000" fill="hold">
                                          <p:stCondLst>
                                            <p:cond delay="800"/>
                                          </p:stCondLst>
                                        </p:cTn>
                                        <p:tgtEl>
                                          <p:spTgt spid="7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62" grpId="0" animBg="1"/>
      <p:bldP spid="45" grpId="0" animBg="1"/>
      <p:bldP spid="60" grpId="0" animBg="1"/>
      <p:bldP spid="58" grpId="0" animBg="1"/>
      <p:bldP spid="56" grpId="0" animBg="1"/>
      <p:bldP spid="52" grpId="0" animBg="1"/>
      <p:bldP spid="70" grpId="0"/>
      <p:bldP spid="71" grpId="0"/>
      <p:bldP spid="73" grpId="0"/>
      <p:bldP spid="74" grpId="0"/>
      <p:bldP spid="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
          <p:cNvSpPr txBox="1">
            <a:spLocks noChangeArrowheads="1"/>
          </p:cNvSpPr>
          <p:nvPr/>
        </p:nvSpPr>
        <p:spPr bwMode="auto">
          <a:xfrm>
            <a:off x="1331640" y="1067199"/>
            <a:ext cx="2287587" cy="1012824"/>
          </a:xfrm>
          <a:prstGeom prst="rect">
            <a:avLst/>
          </a:prstGeom>
          <a:noFill/>
          <a:ln>
            <a:noFill/>
          </a:ln>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just" defTabSz="914400" eaLnBrk="1" hangingPunct="1">
              <a:lnSpc>
                <a:spcPct val="120000"/>
              </a:lnSpc>
              <a:defRPr/>
            </a:pPr>
            <a:r>
              <a:rPr lang="zh-CN" altLang="en-US" sz="1400" b="1" kern="0" dirty="0">
                <a:solidFill>
                  <a:schemeClr val="accent1"/>
                </a:solidFill>
                <a:latin typeface="微软雅黑" pitchFamily="34" charset="-122"/>
                <a:ea typeface="微软雅黑" pitchFamily="34" charset="-122"/>
              </a:rPr>
              <a:t>采用语言带的</a:t>
            </a:r>
            <a:r>
              <a:rPr lang="en-US" altLang="zh-CN" sz="1400" b="1" kern="0" dirty="0" err="1">
                <a:solidFill>
                  <a:schemeClr val="accent1"/>
                </a:solidFill>
                <a:latin typeface="微软雅黑" pitchFamily="34" charset="-122"/>
                <a:ea typeface="微软雅黑" pitchFamily="34" charset="-122"/>
              </a:rPr>
              <a:t>BufferedImage</a:t>
            </a:r>
            <a:r>
              <a:rPr lang="zh-CN" altLang="en-US" sz="1400" b="1" kern="0" dirty="0">
                <a:solidFill>
                  <a:schemeClr val="accent1"/>
                </a:solidFill>
                <a:latin typeface="微软雅黑" pitchFamily="34" charset="-122"/>
                <a:ea typeface="微软雅黑" pitchFamily="34" charset="-122"/>
              </a:rPr>
              <a:t>类加载图片，加载成功，则是合法的图像，否则不是</a:t>
            </a:r>
            <a:endParaRPr kumimoji="0" lang="en-US" altLang="zh-CN" sz="1400" b="1" i="0" u="none" strike="noStrike" kern="0" cap="none" spc="0" normalizeH="0" baseline="0" noProof="0" dirty="0">
              <a:ln>
                <a:noFill/>
              </a:ln>
              <a:solidFill>
                <a:schemeClr val="accent1"/>
              </a:solidFill>
              <a:effectLst/>
              <a:uLnTx/>
              <a:uFillTx/>
              <a:latin typeface="微软雅黑" pitchFamily="34" charset="-122"/>
              <a:ea typeface="微软雅黑" pitchFamily="34" charset="-122"/>
            </a:endParaRPr>
          </a:p>
        </p:txBody>
      </p:sp>
      <p:cxnSp>
        <p:nvCxnSpPr>
          <p:cNvPr id="20" name="直接箭头连接符 19"/>
          <p:cNvCxnSpPr/>
          <p:nvPr/>
        </p:nvCxnSpPr>
        <p:spPr>
          <a:xfrm flipV="1">
            <a:off x="2463526" y="2047875"/>
            <a:ext cx="0" cy="417910"/>
          </a:xfrm>
          <a:prstGeom prst="straightConnector1">
            <a:avLst/>
          </a:prstGeom>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171426" y="2403872"/>
            <a:ext cx="990600" cy="752475"/>
            <a:chOff x="2171426" y="2403872"/>
            <a:chExt cx="990600" cy="752475"/>
          </a:xfrm>
        </p:grpSpPr>
        <p:sp>
          <p:nvSpPr>
            <p:cNvPr id="99" name="Freeform 19"/>
            <p:cNvSpPr>
              <a:spLocks/>
            </p:cNvSpPr>
            <p:nvPr/>
          </p:nvSpPr>
          <p:spPr bwMode="auto">
            <a:xfrm>
              <a:off x="2171426" y="2403872"/>
              <a:ext cx="990600" cy="752475"/>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chemeClr val="accent1"/>
            </a:solidFill>
            <a:ln w="3175" cap="flat" cmpd="sng" algn="ctr">
              <a:noFill/>
              <a:prstDash val="solid"/>
            </a:ln>
            <a:effectLst>
              <a:outerShdw blurRad="50800" dist="25400" dir="2700000" algn="tl" rotWithShape="0">
                <a:prstClr val="black">
                  <a:alpha val="15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Arial"/>
                  <a:ea typeface="幼圆"/>
                  <a:cs typeface="+mn-cs"/>
                </a:rPr>
                <a:t>01</a:t>
              </a:r>
              <a:endParaRPr kumimoji="0" lang="zh-CN" altLang="en-US" sz="2800" b="0" i="0" u="none" strike="noStrike" kern="0" cap="none" spc="0" normalizeH="0" baseline="0" noProof="0" dirty="0">
                <a:ln>
                  <a:noFill/>
                </a:ln>
                <a:solidFill>
                  <a:srgbClr val="FFFFFF"/>
                </a:solidFill>
                <a:effectLst/>
                <a:uLnTx/>
                <a:uFillTx/>
                <a:latin typeface="Arial"/>
                <a:ea typeface="幼圆"/>
                <a:cs typeface="+mn-cs"/>
              </a:endParaRPr>
            </a:p>
          </p:txBody>
        </p:sp>
        <p:sp>
          <p:nvSpPr>
            <p:cNvPr id="17" name="椭圆 16"/>
            <p:cNvSpPr/>
            <p:nvPr/>
          </p:nvSpPr>
          <p:spPr>
            <a:xfrm>
              <a:off x="2415901" y="2465785"/>
              <a:ext cx="107950" cy="809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幼圆"/>
                <a:cs typeface="+mn-cs"/>
              </a:endParaRPr>
            </a:p>
          </p:txBody>
        </p:sp>
      </p:grpSp>
      <p:sp>
        <p:nvSpPr>
          <p:cNvPr id="7" name="标题 6"/>
          <p:cNvSpPr>
            <a:spLocks noGrp="1"/>
          </p:cNvSpPr>
          <p:nvPr>
            <p:ph type="title"/>
          </p:nvPr>
        </p:nvSpPr>
        <p:spPr/>
        <p:txBody>
          <a:bodyPr/>
          <a:lstStyle/>
          <a:p>
            <a:r>
              <a:rPr lang="zh-CN" altLang="en-US" dirty="0"/>
              <a:t>图像验证</a:t>
            </a:r>
          </a:p>
        </p:txBody>
      </p:sp>
      <p:pic>
        <p:nvPicPr>
          <p:cNvPr id="8" name="图片 7"/>
          <p:cNvPicPr>
            <a:picLocks noChangeAspect="1"/>
          </p:cNvPicPr>
          <p:nvPr/>
        </p:nvPicPr>
        <p:blipFill>
          <a:blip r:embed="rId3"/>
          <a:stretch>
            <a:fillRect/>
          </a:stretch>
        </p:blipFill>
        <p:spPr>
          <a:xfrm>
            <a:off x="3619227" y="1706267"/>
            <a:ext cx="4755136" cy="2147684"/>
          </a:xfrm>
          <a:prstGeom prst="rect">
            <a:avLst/>
          </a:prstGeom>
        </p:spPr>
      </p:pic>
    </p:spTree>
    <p:extLst>
      <p:ext uri="{BB962C8B-B14F-4D97-AF65-F5344CB8AC3E}">
        <p14:creationId xmlns:p14="http://schemas.microsoft.com/office/powerpoint/2010/main" val="195670471"/>
      </p:ext>
    </p:extLst>
  </p:cSld>
  <p:clrMapOvr>
    <a:masterClrMapping/>
  </p:clrMapOvr>
  <mc:AlternateContent xmlns:mc="http://schemas.openxmlformats.org/markup-compatibility/2006" xmlns:p14="http://schemas.microsoft.com/office/powerpoint/2010/main">
    <mc:Choice Requires="p14">
      <p:transition spd="slow" p14:dur="20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barn(inVertical)">
                                      <p:cBhvr>
                                        <p:cTn id="1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theme/theme1.xml><?xml version="1.0" encoding="utf-8"?>
<a:theme xmlns:a="http://schemas.openxmlformats.org/drawingml/2006/main" name="第一PPT，www.1ppt.com">
  <a:themeElements>
    <a:clrScheme name="自定义 98">
      <a:dk1>
        <a:sysClr val="windowText" lastClr="000000"/>
      </a:dk1>
      <a:lt1>
        <a:sysClr val="window" lastClr="FFFFFF"/>
      </a:lt1>
      <a:dk2>
        <a:srgbClr val="44546A"/>
      </a:dk2>
      <a:lt2>
        <a:srgbClr val="E7E6E6"/>
      </a:lt2>
      <a:accent1>
        <a:srgbClr val="3C485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1155</Words>
  <Application>Microsoft Office PowerPoint</Application>
  <PresentationFormat>全屏显示(16:9)</PresentationFormat>
  <Paragraphs>265</Paragraphs>
  <Slides>26</Slides>
  <Notes>24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0" baseType="lpstr">
      <vt:lpstr>Gungsuh</vt:lpstr>
      <vt:lpstr>等线</vt:lpstr>
      <vt:lpstr>等线 Light</vt:lpstr>
      <vt:lpstr>楷体</vt:lpstr>
      <vt:lpstr>宋体</vt:lpstr>
      <vt:lpstr>微软雅黑</vt:lpstr>
      <vt:lpstr>幼圆</vt:lpstr>
      <vt:lpstr>Arial</vt:lpstr>
      <vt:lpstr>Arial Rounded MT Bold</vt:lpstr>
      <vt:lpstr>Calibri</vt:lpstr>
      <vt:lpstr>Calibri Light</vt:lpstr>
      <vt:lpstr>Times New Roman</vt:lpstr>
      <vt:lpstr>第一PPT，www.1ppt.com</vt:lpstr>
      <vt:lpstr>Equation</vt:lpstr>
      <vt:lpstr>PowerPoint 演示文稿</vt:lpstr>
      <vt:lpstr>PowerPoint 演示文稿</vt:lpstr>
      <vt:lpstr>PowerPoint 演示文稿</vt:lpstr>
      <vt:lpstr>背景介绍</vt:lpstr>
      <vt:lpstr>背景介绍</vt:lpstr>
      <vt:lpstr>背景介绍</vt:lpstr>
      <vt:lpstr>PowerPoint 演示文稿</vt:lpstr>
      <vt:lpstr>处理图像流程</vt:lpstr>
      <vt:lpstr>图像验证</vt:lpstr>
      <vt:lpstr>截取成绩框</vt:lpstr>
      <vt:lpstr>二值化</vt:lpstr>
      <vt:lpstr>提取数字框</vt:lpstr>
      <vt:lpstr>归一化</vt:lpstr>
      <vt:lpstr>小结</vt:lpstr>
      <vt:lpstr>PowerPoint 演示文稿</vt:lpstr>
      <vt:lpstr>数字识别的流程</vt:lpstr>
      <vt:lpstr>数字识别的流程</vt:lpstr>
      <vt:lpstr>联合概率的分数计算方法</vt:lpstr>
      <vt:lpstr>多叉树的遍历判断</vt:lpstr>
      <vt:lpstr>PowerPoint 演示文稿</vt:lpstr>
      <vt:lpstr>PowerPoint 演示文稿</vt:lpstr>
      <vt:lpstr>Demo</vt:lpstr>
      <vt:lpstr>Demo</vt:lpstr>
      <vt:lpstr>Demo</vt:lpstr>
      <vt:lpstr>专利</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知识竞赛</dc:title>
  <dc:creator>第一PPT</dc:creator>
  <cp:keywords>www.1ppt.com</cp:keywords>
  <cp:lastModifiedBy>feng feng</cp:lastModifiedBy>
  <cp:revision>77</cp:revision>
  <dcterms:created xsi:type="dcterms:W3CDTF">2016-12-25T02:27:54Z</dcterms:created>
  <dcterms:modified xsi:type="dcterms:W3CDTF">2019-05-15T08:28:40Z</dcterms:modified>
</cp:coreProperties>
</file>