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5" y="5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96353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162511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250660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BAD1DFC-2E0D-415A-9F48-859BBC67BB64}" type="slidenum">
              <a:rPr lang="zh-TW" altLang="en-US" smtClean="0"/>
              <a:t>‹#›</a:t>
            </a:fld>
            <a:endParaRPr lang="zh-TW"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3235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3541458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3515396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2871505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4067147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399631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35972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192189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350790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91330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256159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211873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311872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451CD3E4-1CDE-488D-9332-724809D4F8D0}" type="datetimeFigureOut">
              <a:rPr lang="zh-TW" altLang="en-US" smtClean="0"/>
              <a:t>2017/10/18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234025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1CD3E4-1CDE-488D-9332-724809D4F8D0}" type="datetimeFigureOut">
              <a:rPr lang="zh-TW" altLang="en-US" smtClean="0"/>
              <a:t>2017/10/18</a:t>
            </a:fld>
            <a:endParaRPr lang="zh-TW"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TW"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BAD1DFC-2E0D-415A-9F48-859BBC67BB64}" type="slidenum">
              <a:rPr lang="zh-TW" altLang="en-US" smtClean="0"/>
              <a:t>‹#›</a:t>
            </a:fld>
            <a:endParaRPr lang="zh-TW" altLang="en-US"/>
          </a:p>
        </p:txBody>
      </p:sp>
    </p:spTree>
    <p:extLst>
      <p:ext uri="{BB962C8B-B14F-4D97-AF65-F5344CB8AC3E}">
        <p14:creationId xmlns:p14="http://schemas.microsoft.com/office/powerpoint/2010/main" val="227978232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5ACEDB-D401-4880-8C43-77051B69E39D}"/>
              </a:ext>
            </a:extLst>
          </p:cNvPr>
          <p:cNvSpPr>
            <a:spLocks noGrp="1"/>
          </p:cNvSpPr>
          <p:nvPr>
            <p:ph type="ctrTitle"/>
          </p:nvPr>
        </p:nvSpPr>
        <p:spPr/>
        <p:txBody>
          <a:bodyPr/>
          <a:lstStyle/>
          <a:p>
            <a:r>
              <a:rPr lang="zh-TW" altLang="en-US" dirty="0"/>
              <a:t>众包平台</a:t>
            </a:r>
            <a:r>
              <a:rPr lang="en-US" altLang="zh-TW" dirty="0"/>
              <a:t>-</a:t>
            </a:r>
            <a:r>
              <a:rPr lang="zh-TW" altLang="en-US" dirty="0"/>
              <a:t>需求分析</a:t>
            </a:r>
          </a:p>
        </p:txBody>
      </p:sp>
      <p:sp>
        <p:nvSpPr>
          <p:cNvPr id="3" name="副標題 2">
            <a:extLst>
              <a:ext uri="{FF2B5EF4-FFF2-40B4-BE49-F238E27FC236}">
                <a16:creationId xmlns:a16="http://schemas.microsoft.com/office/drawing/2014/main" id="{61E52F7F-9C91-4BEC-8A77-78619965C7E9}"/>
              </a:ext>
            </a:extLst>
          </p:cNvPr>
          <p:cNvSpPr>
            <a:spLocks noGrp="1"/>
          </p:cNvSpPr>
          <p:nvPr>
            <p:ph type="subTitle" idx="1"/>
          </p:nvPr>
        </p:nvSpPr>
        <p:spPr>
          <a:xfrm>
            <a:off x="1524000" y="4155057"/>
            <a:ext cx="9144000" cy="1655762"/>
          </a:xfrm>
        </p:spPr>
        <p:txBody>
          <a:bodyPr/>
          <a:lstStyle/>
          <a:p>
            <a:r>
              <a:rPr lang="en-US" altLang="zh-TW" dirty="0"/>
              <a:t>2017/10/19</a:t>
            </a:r>
            <a:endParaRPr lang="zh-TW" altLang="en-US" dirty="0"/>
          </a:p>
        </p:txBody>
      </p:sp>
    </p:spTree>
    <p:extLst>
      <p:ext uri="{BB962C8B-B14F-4D97-AF65-F5344CB8AC3E}">
        <p14:creationId xmlns:p14="http://schemas.microsoft.com/office/powerpoint/2010/main" val="407194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F473AA-7939-47BE-8ED5-BDCBBB01C506}"/>
              </a:ext>
            </a:extLst>
          </p:cNvPr>
          <p:cNvSpPr>
            <a:spLocks noGrp="1"/>
          </p:cNvSpPr>
          <p:nvPr>
            <p:ph type="title"/>
          </p:nvPr>
        </p:nvSpPr>
        <p:spPr>
          <a:xfrm>
            <a:off x="838200" y="-105761"/>
            <a:ext cx="10515600" cy="1325563"/>
          </a:xfrm>
        </p:spPr>
        <p:txBody>
          <a:bodyPr/>
          <a:lstStyle/>
          <a:p>
            <a:r>
              <a:rPr lang="zh-TW" altLang="en-US" dirty="0"/>
              <a:t>问题描述</a:t>
            </a:r>
          </a:p>
        </p:txBody>
      </p:sp>
      <p:sp>
        <p:nvSpPr>
          <p:cNvPr id="3" name="內容版面配置區 2">
            <a:extLst>
              <a:ext uri="{FF2B5EF4-FFF2-40B4-BE49-F238E27FC236}">
                <a16:creationId xmlns:a16="http://schemas.microsoft.com/office/drawing/2014/main" id="{6D39E1A2-49A7-410B-A464-2DE9922FED8C}"/>
              </a:ext>
            </a:extLst>
          </p:cNvPr>
          <p:cNvSpPr>
            <a:spLocks noGrp="1"/>
          </p:cNvSpPr>
          <p:nvPr>
            <p:ph idx="1"/>
          </p:nvPr>
        </p:nvSpPr>
        <p:spPr/>
        <p:txBody>
          <a:bodyPr>
            <a:normAutofit lnSpcReduction="10000"/>
          </a:bodyPr>
          <a:lstStyle/>
          <a:p>
            <a:r>
              <a:rPr lang="zh-CN" altLang="en-US" b="1" dirty="0">
                <a:latin typeface="新細明體" panose="02020500000000000000" pitchFamily="18" charset="-120"/>
                <a:ea typeface="新細明體" panose="02020500000000000000" pitchFamily="18" charset="-120"/>
              </a:rPr>
              <a:t>工作目标：</a:t>
            </a:r>
            <a:r>
              <a:rPr lang="zh-CN" altLang="en-US" dirty="0">
                <a:latin typeface="新細明體" panose="02020500000000000000" pitchFamily="18" charset="-120"/>
                <a:ea typeface="新細明體" panose="02020500000000000000" pitchFamily="18" charset="-120"/>
              </a:rPr>
              <a:t> </a:t>
            </a:r>
            <a:endParaRPr lang="en-US" altLang="zh-CN" dirty="0">
              <a:latin typeface="新細明體" panose="02020500000000000000" pitchFamily="18" charset="-120"/>
              <a:ea typeface="新細明體" panose="02020500000000000000" pitchFamily="18" charset="-120"/>
            </a:endParaRPr>
          </a:p>
          <a:p>
            <a:pPr lvl="1"/>
            <a:r>
              <a:rPr lang="zh-CN" altLang="en-US" dirty="0">
                <a:latin typeface="新細明體" panose="02020500000000000000" pitchFamily="18" charset="-120"/>
                <a:ea typeface="新細明體" panose="02020500000000000000" pitchFamily="18" charset="-120"/>
              </a:rPr>
              <a:t>做一个与数据获取、标注相关的众包平台。可能会对参与标注的人有一定的技能要求，比如标记牙片；也可能无特殊要求，如动物图片分类等等。</a:t>
            </a:r>
            <a:endParaRPr lang="en-US" altLang="zh-CN" dirty="0">
              <a:latin typeface="新細明體" panose="02020500000000000000" pitchFamily="18" charset="-120"/>
              <a:ea typeface="新細明體" panose="02020500000000000000" pitchFamily="18" charset="-120"/>
            </a:endParaRPr>
          </a:p>
          <a:p>
            <a:pPr marL="0" indent="0">
              <a:buNone/>
            </a:pPr>
            <a:endParaRPr lang="en-US" altLang="zh-CN" dirty="0">
              <a:latin typeface="新細明體" panose="02020500000000000000" pitchFamily="18" charset="-120"/>
              <a:ea typeface="新細明體" panose="02020500000000000000" pitchFamily="18" charset="-120"/>
            </a:endParaRPr>
          </a:p>
          <a:p>
            <a:r>
              <a:rPr lang="zh-CN" altLang="en-US" b="1" dirty="0">
                <a:latin typeface="新細明體" panose="02020500000000000000" pitchFamily="18" charset="-120"/>
                <a:ea typeface="新細明體" panose="02020500000000000000" pitchFamily="18" charset="-120"/>
              </a:rPr>
              <a:t>用户群体：</a:t>
            </a:r>
            <a:r>
              <a:rPr lang="zh-CN" altLang="en-US" dirty="0">
                <a:latin typeface="新細明體" panose="02020500000000000000" pitchFamily="18" charset="-120"/>
                <a:ea typeface="新細明體" panose="02020500000000000000" pitchFamily="18" charset="-120"/>
              </a:rPr>
              <a:t> </a:t>
            </a:r>
            <a:endParaRPr lang="en-US" altLang="zh-CN" dirty="0">
              <a:latin typeface="新細明體" panose="02020500000000000000" pitchFamily="18" charset="-120"/>
              <a:ea typeface="新細明體" panose="02020500000000000000" pitchFamily="18" charset="-120"/>
            </a:endParaRPr>
          </a:p>
          <a:p>
            <a:pPr marL="914400" lvl="1" indent="-457200">
              <a:buFont typeface="+mj-lt"/>
              <a:buAutoNum type="arabicPeriod"/>
            </a:pPr>
            <a:r>
              <a:rPr lang="zh-CN" altLang="en-US" dirty="0">
                <a:latin typeface="新細明體" panose="02020500000000000000" pitchFamily="18" charset="-120"/>
                <a:ea typeface="新細明體" panose="02020500000000000000" pitchFamily="18" charset="-120"/>
              </a:rPr>
              <a:t>希望利用闲散时间、不出家门赚外快的人（以下简称“参与者”）；</a:t>
            </a:r>
            <a:endParaRPr lang="en-US" altLang="zh-CN" dirty="0">
              <a:latin typeface="新細明體" panose="02020500000000000000" pitchFamily="18" charset="-120"/>
              <a:ea typeface="新細明體" panose="02020500000000000000" pitchFamily="18" charset="-120"/>
            </a:endParaRPr>
          </a:p>
          <a:p>
            <a:pPr marL="914400" lvl="1" indent="-457200">
              <a:buFont typeface="+mj-lt"/>
              <a:buAutoNum type="arabicPeriod"/>
            </a:pPr>
            <a:r>
              <a:rPr lang="zh-CN" altLang="en-US" dirty="0">
                <a:latin typeface="新細明體" panose="02020500000000000000" pitchFamily="18" charset="-120"/>
                <a:ea typeface="新細明體" panose="02020500000000000000" pitchFamily="18" charset="-120"/>
              </a:rPr>
              <a:t>希望有人能帮忙完成大量的重复的却无法由机器完成的任务的人（以下简称“发布者”）。</a:t>
            </a:r>
            <a:endParaRPr lang="en-US" altLang="zh-CN" dirty="0">
              <a:latin typeface="新細明體" panose="02020500000000000000" pitchFamily="18" charset="-120"/>
              <a:ea typeface="新細明體" panose="02020500000000000000" pitchFamily="18" charset="-120"/>
            </a:endParaRPr>
          </a:p>
          <a:p>
            <a:pPr marL="0" indent="0">
              <a:buNone/>
            </a:pPr>
            <a:endParaRPr lang="en-US" altLang="zh-CN" dirty="0">
              <a:latin typeface="新細明體" panose="02020500000000000000" pitchFamily="18" charset="-120"/>
              <a:ea typeface="新細明體" panose="02020500000000000000" pitchFamily="18" charset="-120"/>
            </a:endParaRPr>
          </a:p>
          <a:p>
            <a:r>
              <a:rPr lang="zh-CN" altLang="en-US" b="1" dirty="0">
                <a:latin typeface="新細明體" panose="02020500000000000000" pitchFamily="18" charset="-120"/>
                <a:ea typeface="新細明體" panose="02020500000000000000" pitchFamily="18" charset="-120"/>
              </a:rPr>
              <a:t>解决问题：</a:t>
            </a:r>
            <a:r>
              <a:rPr lang="zh-CN" altLang="en-US" dirty="0">
                <a:latin typeface="新細明體" panose="02020500000000000000" pitchFamily="18" charset="-120"/>
                <a:ea typeface="新細明體" panose="02020500000000000000" pitchFamily="18" charset="-120"/>
              </a:rPr>
              <a:t> </a:t>
            </a:r>
            <a:endParaRPr lang="en-US" altLang="zh-CN" dirty="0">
              <a:latin typeface="新細明體" panose="02020500000000000000" pitchFamily="18" charset="-120"/>
              <a:ea typeface="新細明體" panose="02020500000000000000" pitchFamily="18" charset="-120"/>
            </a:endParaRPr>
          </a:p>
          <a:p>
            <a:pPr lvl="1"/>
            <a:r>
              <a:rPr lang="zh-CN" altLang="en-US" dirty="0">
                <a:latin typeface="新細明體" panose="02020500000000000000" pitchFamily="18" charset="-120"/>
                <a:ea typeface="新細明體" panose="02020500000000000000" pitchFamily="18" charset="-120"/>
              </a:rPr>
              <a:t>打破上述两类人的交流的阻隔，并提供更好地任务发布、领取、协作、评估的平台。</a:t>
            </a:r>
          </a:p>
          <a:p>
            <a:endParaRPr lang="zh-TW" altLang="en-US" dirty="0">
              <a:latin typeface="新細明體" panose="02020500000000000000" pitchFamily="18" charset="-120"/>
              <a:ea typeface="新細明體" panose="02020500000000000000" pitchFamily="18" charset="-120"/>
            </a:endParaRPr>
          </a:p>
        </p:txBody>
      </p:sp>
    </p:spTree>
    <p:extLst>
      <p:ext uri="{BB962C8B-B14F-4D97-AF65-F5344CB8AC3E}">
        <p14:creationId xmlns:p14="http://schemas.microsoft.com/office/powerpoint/2010/main" val="224807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9D2180-0A53-47E2-86E4-7A17B249DE35}"/>
              </a:ext>
            </a:extLst>
          </p:cNvPr>
          <p:cNvSpPr>
            <a:spLocks noGrp="1"/>
          </p:cNvSpPr>
          <p:nvPr>
            <p:ph type="title"/>
          </p:nvPr>
        </p:nvSpPr>
        <p:spPr/>
        <p:txBody>
          <a:bodyPr/>
          <a:lstStyle/>
          <a:p>
            <a:r>
              <a:rPr lang="zh-TW" altLang="en-US" dirty="0"/>
              <a:t>需求获取</a:t>
            </a:r>
          </a:p>
        </p:txBody>
      </p:sp>
      <p:sp>
        <p:nvSpPr>
          <p:cNvPr id="3" name="內容版面配置區 2">
            <a:extLst>
              <a:ext uri="{FF2B5EF4-FFF2-40B4-BE49-F238E27FC236}">
                <a16:creationId xmlns:a16="http://schemas.microsoft.com/office/drawing/2014/main" id="{2EBD6D8E-A4C2-4678-877B-B5F4CF836701}"/>
              </a:ext>
            </a:extLst>
          </p:cNvPr>
          <p:cNvSpPr>
            <a:spLocks noGrp="1"/>
          </p:cNvSpPr>
          <p:nvPr>
            <p:ph idx="1"/>
          </p:nvPr>
        </p:nvSpPr>
        <p:spPr/>
        <p:txBody>
          <a:bodyPr>
            <a:normAutofit/>
          </a:bodyPr>
          <a:lstStyle/>
          <a:p>
            <a:pPr marL="514350" indent="-514350">
              <a:buFont typeface="+mj-lt"/>
              <a:buAutoNum type="arabicPeriod"/>
            </a:pPr>
            <a:r>
              <a:rPr lang="zh-TW" altLang="en-US" dirty="0"/>
              <a:t>面谈采访</a:t>
            </a:r>
            <a:endParaRPr lang="en-US" altLang="zh-TW" dirty="0"/>
          </a:p>
          <a:p>
            <a:pPr lvl="1"/>
            <a:r>
              <a:rPr lang="zh-TW" altLang="en-US" dirty="0"/>
              <a:t>刘璘老师、江总、牙片学姐</a:t>
            </a:r>
            <a:endParaRPr lang="en-US" altLang="zh-TW" dirty="0"/>
          </a:p>
          <a:p>
            <a:pPr lvl="1"/>
            <a:r>
              <a:rPr lang="zh-TW" altLang="en-US" dirty="0"/>
              <a:t>悬而未决的图片标注</a:t>
            </a:r>
            <a:endParaRPr lang="en-US" altLang="zh-TW" dirty="0"/>
          </a:p>
          <a:p>
            <a:pPr lvl="1"/>
            <a:r>
              <a:rPr lang="zh-TW" altLang="en-US" dirty="0"/>
              <a:t>以</a:t>
            </a:r>
            <a:r>
              <a:rPr lang="en-US" altLang="zh-TW" dirty="0"/>
              <a:t>”</a:t>
            </a:r>
            <a:r>
              <a:rPr lang="zh-TW" altLang="en-US" dirty="0"/>
              <a:t>众</a:t>
            </a:r>
            <a:r>
              <a:rPr lang="en-US" altLang="zh-TW" dirty="0"/>
              <a:t>”</a:t>
            </a:r>
            <a:r>
              <a:rPr lang="zh-TW" altLang="en-US" dirty="0"/>
              <a:t>为本</a:t>
            </a:r>
            <a:endParaRPr lang="en-US" altLang="zh-TW" dirty="0"/>
          </a:p>
          <a:p>
            <a:pPr lvl="1"/>
            <a:endParaRPr lang="en-US" altLang="zh-TW" dirty="0"/>
          </a:p>
          <a:p>
            <a:pPr marL="514350" indent="-514350">
              <a:buFont typeface="+mj-lt"/>
              <a:buAutoNum type="arabicPeriod"/>
            </a:pPr>
            <a:r>
              <a:rPr lang="zh-TW" altLang="en-US" dirty="0"/>
              <a:t>调查现有系统</a:t>
            </a:r>
            <a:endParaRPr lang="en-US" altLang="zh-TW" dirty="0"/>
          </a:p>
          <a:p>
            <a:pPr lvl="1"/>
            <a:endParaRPr lang="en-US" altLang="zh-TW" dirty="0"/>
          </a:p>
          <a:p>
            <a:pPr lvl="1"/>
            <a:endParaRPr lang="en-US" altLang="zh-TW" dirty="0"/>
          </a:p>
          <a:p>
            <a:pPr marL="514350" indent="-514350">
              <a:buFont typeface="+mj-lt"/>
              <a:buAutoNum type="arabicPeriod"/>
            </a:pPr>
            <a:r>
              <a:rPr lang="zh-TW" altLang="en-US" dirty="0"/>
              <a:t>头脑风暴</a:t>
            </a:r>
            <a:endParaRPr lang="en-US" altLang="zh-TW" dirty="0"/>
          </a:p>
          <a:p>
            <a:endParaRPr lang="en-US" altLang="zh-TW" dirty="0"/>
          </a:p>
        </p:txBody>
      </p:sp>
    </p:spTree>
    <p:extLst>
      <p:ext uri="{BB962C8B-B14F-4D97-AF65-F5344CB8AC3E}">
        <p14:creationId xmlns:p14="http://schemas.microsoft.com/office/powerpoint/2010/main" val="291694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1F3B41-0D7F-45FA-9798-51B3FD548FDE}"/>
              </a:ext>
            </a:extLst>
          </p:cNvPr>
          <p:cNvSpPr>
            <a:spLocks noGrp="1"/>
          </p:cNvSpPr>
          <p:nvPr>
            <p:ph type="title"/>
          </p:nvPr>
        </p:nvSpPr>
        <p:spPr/>
        <p:txBody>
          <a:bodyPr/>
          <a:lstStyle/>
          <a:p>
            <a:r>
              <a:rPr lang="zh-TW" altLang="en-US" dirty="0"/>
              <a:t>用户故事</a:t>
            </a:r>
          </a:p>
        </p:txBody>
      </p:sp>
      <p:sp>
        <p:nvSpPr>
          <p:cNvPr id="3" name="內容版面配置區 2">
            <a:extLst>
              <a:ext uri="{FF2B5EF4-FFF2-40B4-BE49-F238E27FC236}">
                <a16:creationId xmlns:a16="http://schemas.microsoft.com/office/drawing/2014/main" id="{177F52CA-86A4-4B58-B444-4CFAC5977FA9}"/>
              </a:ext>
            </a:extLst>
          </p:cNvPr>
          <p:cNvSpPr>
            <a:spLocks noGrp="1"/>
          </p:cNvSpPr>
          <p:nvPr>
            <p:ph idx="1"/>
          </p:nvPr>
        </p:nvSpPr>
        <p:spPr/>
        <p:txBody>
          <a:bodyPr/>
          <a:lstStyle/>
          <a:p>
            <a:r>
              <a:rPr lang="zh-TW" altLang="en-US" dirty="0"/>
              <a:t>参与者角度</a:t>
            </a:r>
            <a:endParaRPr lang="en-US" altLang="zh-TW" dirty="0"/>
          </a:p>
          <a:p>
            <a:endParaRPr lang="zh-TW" altLang="en-US" dirty="0"/>
          </a:p>
        </p:txBody>
      </p:sp>
    </p:spTree>
    <p:extLst>
      <p:ext uri="{BB962C8B-B14F-4D97-AF65-F5344CB8AC3E}">
        <p14:creationId xmlns:p14="http://schemas.microsoft.com/office/powerpoint/2010/main" val="117462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8C738F-D0D8-487F-AF40-9324F0001499}"/>
              </a:ext>
            </a:extLst>
          </p:cNvPr>
          <p:cNvSpPr>
            <a:spLocks noGrp="1"/>
          </p:cNvSpPr>
          <p:nvPr>
            <p:ph type="title"/>
          </p:nvPr>
        </p:nvSpPr>
        <p:spPr/>
        <p:txBody>
          <a:bodyPr/>
          <a:lstStyle/>
          <a:p>
            <a:r>
              <a:rPr lang="zh-TW" altLang="en-US" dirty="0"/>
              <a:t>用户故事</a:t>
            </a:r>
          </a:p>
        </p:txBody>
      </p:sp>
      <p:sp>
        <p:nvSpPr>
          <p:cNvPr id="3" name="內容版面配置區 2">
            <a:extLst>
              <a:ext uri="{FF2B5EF4-FFF2-40B4-BE49-F238E27FC236}">
                <a16:creationId xmlns:a16="http://schemas.microsoft.com/office/drawing/2014/main" id="{1F16336B-23BC-43F3-BDCF-0A2E16B63765}"/>
              </a:ext>
            </a:extLst>
          </p:cNvPr>
          <p:cNvSpPr>
            <a:spLocks noGrp="1"/>
          </p:cNvSpPr>
          <p:nvPr>
            <p:ph idx="1"/>
          </p:nvPr>
        </p:nvSpPr>
        <p:spPr/>
        <p:txBody>
          <a:bodyPr>
            <a:normAutofit fontScale="62500" lnSpcReduction="20000"/>
          </a:bodyPr>
          <a:lstStyle/>
          <a:p>
            <a:r>
              <a:rPr lang="zh-TW" altLang="en-US" sz="4600" dirty="0"/>
              <a:t>发布者角度</a:t>
            </a:r>
            <a:endParaRPr lang="en-US" altLang="zh-TW" sz="4600" dirty="0"/>
          </a:p>
          <a:p>
            <a:pPr marL="0" indent="0">
              <a:buNone/>
            </a:pPr>
            <a:endParaRPr lang="en-US" altLang="zh-TW" dirty="0"/>
          </a:p>
          <a:p>
            <a:pPr lvl="1"/>
            <a:r>
              <a:rPr lang="zh-TW" altLang="en-US" sz="2800" b="1" dirty="0"/>
              <a:t>发起项目</a:t>
            </a:r>
            <a:r>
              <a:rPr lang="en-US" altLang="zh-TW" sz="2800" b="1" dirty="0"/>
              <a:t>—</a:t>
            </a:r>
            <a:r>
              <a:rPr lang="zh-CN" altLang="en-US" sz="2200" dirty="0">
                <a:latin typeface="新細明體" panose="02020500000000000000" pitchFamily="18" charset="-120"/>
                <a:ea typeface="新細明體" panose="02020500000000000000" pitchFamily="18" charset="-120"/>
              </a:rPr>
              <a:t>作为握有大量数据需要識读的研究或商业的机构，我需要发起项目来请求网络上的广大 群众来协助我完成任务。</a:t>
            </a:r>
            <a:endParaRPr lang="en-US" altLang="zh-CN" dirty="0">
              <a:latin typeface="新細明體" panose="02020500000000000000" pitchFamily="18" charset="-120"/>
              <a:ea typeface="新細明體" panose="02020500000000000000" pitchFamily="18" charset="-120"/>
            </a:endParaRPr>
          </a:p>
          <a:p>
            <a:pPr lvl="1"/>
            <a:endParaRPr lang="zh-CN" altLang="en-US" dirty="0">
              <a:latin typeface="新細明體" panose="02020500000000000000" pitchFamily="18" charset="-120"/>
              <a:ea typeface="新細明體" panose="02020500000000000000" pitchFamily="18" charset="-120"/>
            </a:endParaRPr>
          </a:p>
          <a:p>
            <a:pPr lvl="1"/>
            <a:r>
              <a:rPr lang="zh-TW" altLang="en-US" sz="2800" b="1" dirty="0"/>
              <a:t>管理项目</a:t>
            </a:r>
            <a:r>
              <a:rPr lang="en-US" altLang="zh-TW" sz="2800" b="1" dirty="0"/>
              <a:t>—</a:t>
            </a:r>
            <a:r>
              <a:rPr lang="zh-CN" altLang="en-US" sz="2200" dirty="0">
                <a:latin typeface="新細明體" panose="02020500000000000000" pitchFamily="18" charset="-120"/>
                <a:ea typeface="新細明體" panose="02020500000000000000" pitchFamily="18" charset="-120"/>
              </a:rPr>
              <a:t>作为刚发布完项目的我，发现项目有部份细节缺失，我希望能够管理项目的内容来重新传达我要的内容。</a:t>
            </a:r>
            <a:endParaRPr lang="en-US" altLang="zh-CN" sz="2200" dirty="0">
              <a:latin typeface="新細明體" panose="02020500000000000000" pitchFamily="18" charset="-120"/>
              <a:ea typeface="新細明體" panose="02020500000000000000" pitchFamily="18" charset="-120"/>
            </a:endParaRPr>
          </a:p>
          <a:p>
            <a:pPr lvl="1"/>
            <a:endParaRPr lang="en-US" altLang="zh-CN" sz="2000" dirty="0">
              <a:latin typeface="新細明體" panose="02020500000000000000" pitchFamily="18" charset="-120"/>
              <a:ea typeface="新細明體" panose="02020500000000000000" pitchFamily="18" charset="-120"/>
            </a:endParaRPr>
          </a:p>
          <a:p>
            <a:pPr lvl="1"/>
            <a:r>
              <a:rPr lang="zh-TW" altLang="en-US" sz="2800" b="1" dirty="0"/>
              <a:t>筛选接包方</a:t>
            </a:r>
            <a:r>
              <a:rPr lang="en-US" altLang="zh-TW" sz="2800" b="1" dirty="0"/>
              <a:t>—</a:t>
            </a:r>
            <a:r>
              <a:rPr lang="zh-CN" altLang="en-US" sz="2200" dirty="0">
                <a:latin typeface="新細明體" panose="02020500000000000000" pitchFamily="18" charset="-120"/>
                <a:ea typeface="新細明體" panose="02020500000000000000" pitchFamily="18" charset="-120"/>
              </a:rPr>
              <a:t>由于数据标注可能对接包方有基本技术或知識，我需要确保执行任务的人在相应方面有一定的水平，来保证任务执行的质量。</a:t>
            </a:r>
            <a:endParaRPr lang="en-US" altLang="zh-CN" sz="2000" dirty="0">
              <a:latin typeface="新細明體" panose="02020500000000000000" pitchFamily="18" charset="-120"/>
              <a:ea typeface="新細明體" panose="02020500000000000000" pitchFamily="18" charset="-120"/>
            </a:endParaRPr>
          </a:p>
          <a:p>
            <a:pPr lvl="1"/>
            <a:endParaRPr lang="zh-CN" altLang="en-US" sz="2000" dirty="0">
              <a:latin typeface="新細明體" panose="02020500000000000000" pitchFamily="18" charset="-120"/>
              <a:ea typeface="新細明體" panose="02020500000000000000" pitchFamily="18" charset="-120"/>
            </a:endParaRPr>
          </a:p>
          <a:p>
            <a:pPr lvl="1"/>
            <a:r>
              <a:rPr lang="zh-TW" altLang="en-US" sz="2800" b="1" dirty="0"/>
              <a:t>查看结果</a:t>
            </a:r>
            <a:r>
              <a:rPr lang="en-US" altLang="zh-TW" sz="2800" b="1" dirty="0"/>
              <a:t>—</a:t>
            </a:r>
            <a:r>
              <a:rPr lang="zh-CN" altLang="en-US" sz="2200" dirty="0">
                <a:latin typeface="新細明體" panose="02020500000000000000" pitchFamily="18" charset="-120"/>
                <a:ea typeface="新細明體" panose="02020500000000000000" pitchFamily="18" charset="-120"/>
              </a:rPr>
              <a:t>作为项目发布者，我要能够随时查看</a:t>
            </a:r>
            <a:r>
              <a:rPr lang="en-US" altLang="zh-CN" sz="2200" dirty="0">
                <a:latin typeface="新細明體" panose="02020500000000000000" pitchFamily="18" charset="-120"/>
                <a:ea typeface="新細明體" panose="02020500000000000000" pitchFamily="18" charset="-120"/>
              </a:rPr>
              <a:t>/</a:t>
            </a:r>
            <a:r>
              <a:rPr lang="zh-CN" altLang="en-US" sz="2200" dirty="0">
                <a:latin typeface="新細明體" panose="02020500000000000000" pitchFamily="18" charset="-120"/>
                <a:ea typeface="新細明體" panose="02020500000000000000" pitchFamily="18" charset="-120"/>
              </a:rPr>
              <a:t>收集已经返回的任務结果，并能对接包方发送反馈。</a:t>
            </a:r>
            <a:endParaRPr lang="en-US" altLang="zh-CN" sz="2200" dirty="0">
              <a:latin typeface="新細明體" panose="02020500000000000000" pitchFamily="18" charset="-120"/>
              <a:ea typeface="新細明體" panose="02020500000000000000" pitchFamily="18" charset="-120"/>
            </a:endParaRPr>
          </a:p>
          <a:p>
            <a:pPr lvl="1"/>
            <a:endParaRPr lang="en-US" altLang="zh-CN" sz="2000" dirty="0">
              <a:latin typeface="新細明體" panose="02020500000000000000" pitchFamily="18" charset="-120"/>
              <a:ea typeface="新細明體" panose="02020500000000000000" pitchFamily="18" charset="-120"/>
            </a:endParaRPr>
          </a:p>
          <a:p>
            <a:pPr lvl="1"/>
            <a:r>
              <a:rPr lang="zh-TW" altLang="en-US" sz="2800" b="1" dirty="0"/>
              <a:t>黑名单</a:t>
            </a:r>
            <a:r>
              <a:rPr lang="en-US" altLang="zh-TW" sz="2800" b="1" dirty="0"/>
              <a:t>—</a:t>
            </a:r>
            <a:r>
              <a:rPr lang="zh-CN" altLang="en-US" sz="2200" dirty="0">
                <a:latin typeface="新細明體" panose="02020500000000000000" pitchFamily="18" charset="-120"/>
                <a:ea typeface="新細明體" panose="02020500000000000000" pitchFamily="18" charset="-120"/>
              </a:rPr>
              <a:t>作为项目发布者，我要能够增设黑名单来防止有人恶意或无效地执行我的任务来骗取奖励。</a:t>
            </a:r>
          </a:p>
          <a:p>
            <a:pPr lvl="1"/>
            <a:endParaRPr lang="zh-CN" altLang="en-US" sz="2000" dirty="0">
              <a:latin typeface="新細明體" panose="02020500000000000000" pitchFamily="18" charset="-120"/>
              <a:ea typeface="新細明體" panose="02020500000000000000" pitchFamily="18" charset="-120"/>
            </a:endParaRPr>
          </a:p>
          <a:p>
            <a:pPr lvl="1"/>
            <a:endParaRPr lang="en-US" altLang="zh-TW" b="1" dirty="0"/>
          </a:p>
          <a:p>
            <a:pPr lvl="1"/>
            <a:endParaRPr lang="zh-TW" altLang="en-US" dirty="0"/>
          </a:p>
          <a:p>
            <a:pPr lvl="1"/>
            <a:endParaRPr lang="zh-CN" altLang="en-US" b="1" dirty="0"/>
          </a:p>
          <a:p>
            <a:pPr lvl="1"/>
            <a:endParaRPr lang="zh-TW" altLang="en-US" dirty="0"/>
          </a:p>
          <a:p>
            <a:pPr lvl="1"/>
            <a:endParaRPr lang="zh-TW" altLang="en-US" dirty="0"/>
          </a:p>
        </p:txBody>
      </p:sp>
    </p:spTree>
    <p:extLst>
      <p:ext uri="{BB962C8B-B14F-4D97-AF65-F5344CB8AC3E}">
        <p14:creationId xmlns:p14="http://schemas.microsoft.com/office/powerpoint/2010/main" val="96894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1426AD-F6F2-4DE3-9A0B-406745D563C8}"/>
              </a:ext>
            </a:extLst>
          </p:cNvPr>
          <p:cNvSpPr>
            <a:spLocks noGrp="1"/>
          </p:cNvSpPr>
          <p:nvPr>
            <p:ph type="title"/>
          </p:nvPr>
        </p:nvSpPr>
        <p:spPr/>
        <p:txBody>
          <a:bodyPr/>
          <a:lstStyle/>
          <a:p>
            <a:r>
              <a:rPr lang="zh-TW" altLang="en-US" dirty="0"/>
              <a:t>用户故事</a:t>
            </a:r>
          </a:p>
        </p:txBody>
      </p:sp>
      <p:sp>
        <p:nvSpPr>
          <p:cNvPr id="3" name="內容版面配置區 2">
            <a:extLst>
              <a:ext uri="{FF2B5EF4-FFF2-40B4-BE49-F238E27FC236}">
                <a16:creationId xmlns:a16="http://schemas.microsoft.com/office/drawing/2014/main" id="{EF54D514-2171-4314-9EF1-BF3414F78539}"/>
              </a:ext>
            </a:extLst>
          </p:cNvPr>
          <p:cNvSpPr>
            <a:spLocks noGrp="1"/>
          </p:cNvSpPr>
          <p:nvPr>
            <p:ph idx="1"/>
          </p:nvPr>
        </p:nvSpPr>
        <p:spPr/>
        <p:txBody>
          <a:bodyPr>
            <a:normAutofit fontScale="77500" lnSpcReduction="20000"/>
          </a:bodyPr>
          <a:lstStyle/>
          <a:p>
            <a:r>
              <a:rPr lang="zh-TW" altLang="en-US" sz="3600" dirty="0"/>
              <a:t>平台管理员角度</a:t>
            </a:r>
            <a:endParaRPr lang="en-US" altLang="zh-TW" sz="3600" dirty="0"/>
          </a:p>
          <a:p>
            <a:pPr lvl="1"/>
            <a:endParaRPr lang="en-US" altLang="zh-TW" dirty="0"/>
          </a:p>
          <a:p>
            <a:pPr lvl="1"/>
            <a:r>
              <a:rPr lang="zh-CN" altLang="en-US" sz="2300" b="1" dirty="0"/>
              <a:t>管理发</a:t>
            </a:r>
            <a:r>
              <a:rPr lang="zh-TW" altLang="en-US" sz="2300" b="1" dirty="0"/>
              <a:t>布者</a:t>
            </a:r>
            <a:r>
              <a:rPr lang="zh-CN" altLang="en-US" sz="2300" b="1" dirty="0"/>
              <a:t>用户</a:t>
            </a:r>
            <a:r>
              <a:rPr lang="en-US" altLang="zh-TW" sz="2300" b="1" dirty="0"/>
              <a:t>—</a:t>
            </a:r>
            <a:r>
              <a:rPr lang="zh-CN" altLang="en-US" sz="2000" dirty="0">
                <a:latin typeface="新細明體" panose="02020500000000000000" pitchFamily="18" charset="-120"/>
                <a:ea typeface="新細明體" panose="02020500000000000000" pitchFamily="18" charset="-120"/>
              </a:rPr>
              <a:t>作为平台管理者，我需要掌握发包用户的情况，对于多次违规发布的用户要予以冻结。</a:t>
            </a:r>
            <a:endParaRPr lang="en-US" altLang="zh-CN" sz="2000" dirty="0">
              <a:latin typeface="新細明體" panose="02020500000000000000" pitchFamily="18" charset="-120"/>
              <a:ea typeface="新細明體" panose="02020500000000000000" pitchFamily="18" charset="-120"/>
            </a:endParaRPr>
          </a:p>
          <a:p>
            <a:pPr lvl="1"/>
            <a:endParaRPr lang="zh-CN" altLang="en-US" sz="2000" dirty="0">
              <a:latin typeface="新細明體" panose="02020500000000000000" pitchFamily="18" charset="-120"/>
              <a:ea typeface="新細明體" panose="02020500000000000000" pitchFamily="18" charset="-120"/>
            </a:endParaRPr>
          </a:p>
          <a:p>
            <a:pPr lvl="1"/>
            <a:r>
              <a:rPr lang="zh-TW" altLang="en-US" sz="2300" b="1" dirty="0"/>
              <a:t>审批项目</a:t>
            </a:r>
            <a:r>
              <a:rPr lang="en-US" altLang="zh-TW" sz="2300" b="1" dirty="0"/>
              <a:t>—</a:t>
            </a:r>
            <a:r>
              <a:rPr lang="zh-CN" altLang="en-US" sz="2100" dirty="0">
                <a:latin typeface="新細明體" panose="02020500000000000000" pitchFamily="18" charset="-120"/>
                <a:ea typeface="新細明體" panose="02020500000000000000" pitchFamily="18" charset="-120"/>
              </a:rPr>
              <a:t>作为平台管理者，我不允许平台上出现非法或有违风俗道德习惯的项目出现，因此所有项目登陆前要经过我</a:t>
            </a:r>
            <a:r>
              <a:rPr lang="en-US" altLang="zh-CN" sz="2100" dirty="0">
                <a:latin typeface="新細明體" panose="02020500000000000000" pitchFamily="18" charset="-120"/>
                <a:ea typeface="新細明體" panose="02020500000000000000" pitchFamily="18" charset="-120"/>
              </a:rPr>
              <a:t>(</a:t>
            </a:r>
            <a:r>
              <a:rPr lang="zh-CN" altLang="en-US" sz="2100" dirty="0">
                <a:latin typeface="新細明體" panose="02020500000000000000" pitchFamily="18" charset="-120"/>
                <a:ea typeface="新細明體" panose="02020500000000000000" pitchFamily="18" charset="-120"/>
              </a:rPr>
              <a:t>们</a:t>
            </a:r>
            <a:r>
              <a:rPr lang="en-US" altLang="zh-CN" sz="2100" dirty="0">
                <a:latin typeface="新細明體" panose="02020500000000000000" pitchFamily="18" charset="-120"/>
                <a:ea typeface="新細明體" panose="02020500000000000000" pitchFamily="18" charset="-120"/>
              </a:rPr>
              <a:t>)</a:t>
            </a:r>
            <a:r>
              <a:rPr lang="zh-CN" altLang="en-US" sz="2100" dirty="0">
                <a:latin typeface="新細明體" panose="02020500000000000000" pitchFamily="18" charset="-120"/>
                <a:ea typeface="新細明體" panose="02020500000000000000" pitchFamily="18" charset="-120"/>
              </a:rPr>
              <a:t>的审核认可。</a:t>
            </a:r>
          </a:p>
          <a:p>
            <a:pPr marL="457200" lvl="1" indent="0">
              <a:buNone/>
            </a:pPr>
            <a:endParaRPr lang="en-US" altLang="zh-TW" sz="2000" b="1" dirty="0"/>
          </a:p>
          <a:p>
            <a:pPr lvl="1"/>
            <a:r>
              <a:rPr lang="zh-TW" altLang="en-US" sz="2600" b="1" dirty="0"/>
              <a:t>管理项目</a:t>
            </a:r>
            <a:r>
              <a:rPr lang="en-US" altLang="zh-TW" sz="2600" b="1" dirty="0"/>
              <a:t>—</a:t>
            </a:r>
            <a:r>
              <a:rPr lang="zh-CN" altLang="en-US" sz="2000" dirty="0">
                <a:latin typeface="新細明體" panose="02020500000000000000" pitchFamily="18" charset="-120"/>
                <a:ea typeface="新細明體" panose="02020500000000000000" pitchFamily="18" charset="-120"/>
              </a:rPr>
              <a:t>对于已发布的项目，如果中间出现不可控情形，或是审批时有漏洞并未注意，身为管理员我必须要能随时占停项目、甚至删除项目。</a:t>
            </a:r>
          </a:p>
          <a:p>
            <a:pPr lvl="1"/>
            <a:endParaRPr lang="en-US" altLang="zh-TW" sz="2000" b="1" dirty="0"/>
          </a:p>
          <a:p>
            <a:pPr lvl="1"/>
            <a:r>
              <a:rPr lang="zh-TW" altLang="en-US" sz="2600" b="1" dirty="0"/>
              <a:t>管理参与者用户</a:t>
            </a:r>
            <a:r>
              <a:rPr lang="en-US" altLang="zh-TW" sz="2600" b="1" dirty="0"/>
              <a:t>—</a:t>
            </a:r>
            <a:r>
              <a:rPr lang="zh-CN" altLang="en-US" sz="2000" dirty="0">
                <a:latin typeface="新細明體" panose="02020500000000000000" pitchFamily="18" charset="-120"/>
                <a:ea typeface="新細明體" panose="02020500000000000000" pitchFamily="18" charset="-120"/>
              </a:rPr>
              <a:t>身为管理员，我要能够掌握接包用户的简单信息，如违规次数、信用状况。必要时要能将其冻结。我也希望设置默认的违规与信用容许度，当用户超过其值时，系统要自动将其冻结，但我也可以事后依据情况将其解冻。</a:t>
            </a:r>
            <a:endParaRPr lang="zh-TW" altLang="en-US" sz="2000" b="1" dirty="0">
              <a:latin typeface="新細明體" panose="02020500000000000000" pitchFamily="18" charset="-120"/>
              <a:ea typeface="新細明體" panose="02020500000000000000" pitchFamily="18" charset="-120"/>
            </a:endParaRPr>
          </a:p>
          <a:p>
            <a:pPr lvl="1"/>
            <a:endParaRPr lang="en-US" altLang="zh-TW" dirty="0"/>
          </a:p>
        </p:txBody>
      </p:sp>
    </p:spTree>
    <p:extLst>
      <p:ext uri="{BB962C8B-B14F-4D97-AF65-F5344CB8AC3E}">
        <p14:creationId xmlns:p14="http://schemas.microsoft.com/office/powerpoint/2010/main" val="88783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425823-1A68-43C3-913C-296287B571C3}"/>
              </a:ext>
            </a:extLst>
          </p:cNvPr>
          <p:cNvSpPr>
            <a:spLocks noGrp="1"/>
          </p:cNvSpPr>
          <p:nvPr>
            <p:ph type="title"/>
          </p:nvPr>
        </p:nvSpPr>
        <p:spPr/>
        <p:txBody>
          <a:bodyPr/>
          <a:lstStyle/>
          <a:p>
            <a:r>
              <a:rPr lang="zh-TW" altLang="en-US" dirty="0"/>
              <a:t>故事分析</a:t>
            </a:r>
          </a:p>
        </p:txBody>
      </p:sp>
      <p:sp>
        <p:nvSpPr>
          <p:cNvPr id="3" name="內容版面配置區 2">
            <a:extLst>
              <a:ext uri="{FF2B5EF4-FFF2-40B4-BE49-F238E27FC236}">
                <a16:creationId xmlns:a16="http://schemas.microsoft.com/office/drawing/2014/main" id="{6BEFE352-5177-441D-9D55-68FA96DF0509}"/>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80153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TM04033929[[fn=石板]]</Template>
  <TotalTime>41</TotalTime>
  <Words>549</Words>
  <Application>Microsoft Office PowerPoint</Application>
  <PresentationFormat>寬螢幕</PresentationFormat>
  <Paragraphs>51</Paragraphs>
  <Slides>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方正舒体</vt:lpstr>
      <vt:lpstr>微軟正黑體</vt:lpstr>
      <vt:lpstr>新細明體</vt:lpstr>
      <vt:lpstr>Calisto MT</vt:lpstr>
      <vt:lpstr>Trebuchet MS</vt:lpstr>
      <vt:lpstr>Wingdings 2</vt:lpstr>
      <vt:lpstr>石板</vt:lpstr>
      <vt:lpstr>众包平台-需求分析</vt:lpstr>
      <vt:lpstr>问题描述</vt:lpstr>
      <vt:lpstr>需求获取</vt:lpstr>
      <vt:lpstr>用户故事</vt:lpstr>
      <vt:lpstr>用户故事</vt:lpstr>
      <vt:lpstr>用户故事</vt:lpstr>
      <vt:lpstr>故事分析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众包平台-需求分析</dc:title>
  <dc:creator>劉家維</dc:creator>
  <cp:lastModifiedBy>劉家維</cp:lastModifiedBy>
  <cp:revision>4</cp:revision>
  <dcterms:created xsi:type="dcterms:W3CDTF">2017-10-18T15:58:14Z</dcterms:created>
  <dcterms:modified xsi:type="dcterms:W3CDTF">2017-10-18T16:39:58Z</dcterms:modified>
</cp:coreProperties>
</file>