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20"/>
  </p:notesMasterIdLst>
  <p:sldIdLst>
    <p:sldId id="257" r:id="rId2"/>
    <p:sldId id="405" r:id="rId3"/>
    <p:sldId id="408" r:id="rId4"/>
    <p:sldId id="436" r:id="rId5"/>
    <p:sldId id="437" r:id="rId6"/>
    <p:sldId id="439" r:id="rId7"/>
    <p:sldId id="440" r:id="rId8"/>
    <p:sldId id="441" r:id="rId9"/>
    <p:sldId id="443" r:id="rId10"/>
    <p:sldId id="447" r:id="rId11"/>
    <p:sldId id="444" r:id="rId12"/>
    <p:sldId id="445" r:id="rId13"/>
    <p:sldId id="449" r:id="rId14"/>
    <p:sldId id="453" r:id="rId15"/>
    <p:sldId id="446" r:id="rId16"/>
    <p:sldId id="450" r:id="rId17"/>
    <p:sldId id="442" r:id="rId18"/>
    <p:sldId id="335" r:id="rId19"/>
  </p:sldIdLst>
  <p:sldSz cx="9144000" cy="5143500" type="screen16x9"/>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6C2"/>
    <a:srgbClr val="B6D7F5"/>
    <a:srgbClr val="0070C0"/>
    <a:srgbClr val="B6C2D5"/>
    <a:srgbClr val="65A9D9"/>
    <a:srgbClr val="00FF00"/>
    <a:srgbClr val="FBCAAA"/>
    <a:srgbClr val="C2ECA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54" autoAdjust="0"/>
    <p:restoredTop sz="96349" autoAdjust="0"/>
  </p:normalViewPr>
  <p:slideViewPr>
    <p:cSldViewPr>
      <p:cViewPr varScale="1">
        <p:scale>
          <a:sx n="149" d="100"/>
          <a:sy n="149" d="100"/>
        </p:scale>
        <p:origin x="654" y="114"/>
      </p:cViewPr>
      <p:guideLst>
        <p:guide orient="horz" pos="1620"/>
        <p:guide pos="2880"/>
      </p:guideLst>
    </p:cSldViewPr>
  </p:slideViewPr>
  <p:notesTextViewPr>
    <p:cViewPr>
      <p:scale>
        <a:sx n="1" d="1"/>
        <a:sy n="1" d="1"/>
      </p:scale>
      <p:origin x="0" y="0"/>
    </p:cViewPr>
  </p:notesTextViewPr>
  <p:sorterViewPr>
    <p:cViewPr>
      <p:scale>
        <a:sx n="132" d="100"/>
        <a:sy n="132" d="100"/>
      </p:scale>
      <p:origin x="0" y="51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75C004-A9D4-4858-99EC-F4CCE56E2FEF}" type="datetimeFigureOut">
              <a:rPr lang="zh-CN" altLang="en-US" smtClean="0"/>
              <a:pPr/>
              <a:t>2024/7/29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4E2E4E-2FFD-4B0E-BE9C-FA7BDC09154E}" type="slidenum">
              <a:rPr lang="zh-CN" altLang="en-US" smtClean="0"/>
              <a:pPr/>
              <a:t>‹#›</a:t>
            </a:fld>
            <a:endParaRPr lang="zh-CN" altLang="en-US"/>
          </a:p>
        </p:txBody>
      </p:sp>
    </p:spTree>
    <p:extLst>
      <p:ext uri="{BB962C8B-B14F-4D97-AF65-F5344CB8AC3E}">
        <p14:creationId xmlns:p14="http://schemas.microsoft.com/office/powerpoint/2010/main" val="4115802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在高维空间相邻的数据经过哈希函数的映射投影转化到低维空间后，他们落入同一个吊桶的概率很大而不相邻的数据映射到同一个吊桶的概率则很小。在检索时将欧式空间的距离计算转化到汉明（</a:t>
            </a:r>
            <a:r>
              <a:rPr lang="en-US" altLang="zh-CN" dirty="0"/>
              <a:t>Hamming</a:t>
            </a:r>
            <a:r>
              <a:rPr lang="zh-CN" altLang="en-US" dirty="0"/>
              <a:t>）空间，并将全局检索转化为对映射到同一个吊桶中的数据进行检索，从而提高了检索速度。这种方法的主要难点在于如何寻找适合的哈希函数。</a:t>
            </a:r>
            <a:endParaRPr lang="en-US" altLang="zh-CN" dirty="0"/>
          </a:p>
          <a:p>
            <a:r>
              <a:rPr lang="zh-CN" altLang="en-US" dirty="0"/>
              <a:t>它的主要思想是将特征向量进行正交分解，在分解后的低维正交子空间上进行量化，由于低维空间可以采用较小的码本进行编码，因此可以降低数据存储空间</a:t>
            </a:r>
          </a:p>
        </p:txBody>
      </p:sp>
      <p:sp>
        <p:nvSpPr>
          <p:cNvPr id="4" name="灯片编号占位符 3"/>
          <p:cNvSpPr>
            <a:spLocks noGrp="1"/>
          </p:cNvSpPr>
          <p:nvPr>
            <p:ph type="sldNum" sz="quarter" idx="5"/>
          </p:nvPr>
        </p:nvSpPr>
        <p:spPr/>
        <p:txBody>
          <a:bodyPr/>
          <a:lstStyle/>
          <a:p>
            <a:fld id="{4A4E2E4E-2FFD-4B0E-BE9C-FA7BDC09154E}" type="slidenum">
              <a:rPr lang="zh-CN" altLang="en-US" smtClean="0"/>
              <a:pPr/>
              <a:t>2</a:t>
            </a:fld>
            <a:endParaRPr lang="zh-CN" altLang="en-US"/>
          </a:p>
        </p:txBody>
      </p:sp>
    </p:spTree>
    <p:extLst>
      <p:ext uri="{BB962C8B-B14F-4D97-AF65-F5344CB8AC3E}">
        <p14:creationId xmlns:p14="http://schemas.microsoft.com/office/powerpoint/2010/main" val="3691121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dirty="0"/>
              <a:t>传统的无监督哈希方法通常利用相似度图，相似度图要么在高维空间中预先计算，要么从随机锚点获得。基于原始数据经验构建的图可能引入数据相关性的偏见先验知识，导致次优检索性能。在本文中，通过提出一种高效且自适应的代码驱动图来解决上述问题，该图通过在自动编码器的上下文中进行解码来更新。</a:t>
            </a:r>
          </a:p>
        </p:txBody>
      </p:sp>
      <p:sp>
        <p:nvSpPr>
          <p:cNvPr id="4" name="灯片编号占位符 3"/>
          <p:cNvSpPr>
            <a:spLocks noGrp="1"/>
          </p:cNvSpPr>
          <p:nvPr>
            <p:ph type="sldNum" sz="quarter" idx="5"/>
          </p:nvPr>
        </p:nvSpPr>
        <p:spPr/>
        <p:txBody>
          <a:bodyPr/>
          <a:lstStyle/>
          <a:p>
            <a:fld id="{4A4E2E4E-2FFD-4B0E-BE9C-FA7BDC09154E}" type="slidenum">
              <a:rPr lang="zh-CN" altLang="en-US" smtClean="0"/>
              <a:pPr/>
              <a:t>3</a:t>
            </a:fld>
            <a:endParaRPr lang="zh-CN" altLang="en-US"/>
          </a:p>
        </p:txBody>
      </p:sp>
    </p:spTree>
    <p:extLst>
      <p:ext uri="{BB962C8B-B14F-4D97-AF65-F5344CB8AC3E}">
        <p14:creationId xmlns:p14="http://schemas.microsoft.com/office/powerpoint/2010/main" val="3251464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ABC0BC5F-848C-48DC-AF32-1BAEEA4830E8}" type="datetime1">
              <a:rPr lang="zh-CN" altLang="en-US" smtClean="0"/>
              <a:t>2024/7/29</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259811258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7D76D713-5368-4152-B843-0E4831CC11D8}" type="datetime1">
              <a:rPr lang="zh-CN" altLang="en-US" smtClean="0"/>
              <a:t>2024/7/29</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103627644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380B8607-7389-4A5B-990F-C5714E3BA287}" type="datetime1">
              <a:rPr lang="zh-CN" altLang="en-US" smtClean="0"/>
              <a:t>2024/7/29</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146899899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9_标题幻灯片">
    <p:spTree>
      <p:nvGrpSpPr>
        <p:cNvPr id="1" name=""/>
        <p:cNvGrpSpPr/>
        <p:nvPr/>
      </p:nvGrpSpPr>
      <p:grpSpPr>
        <a:xfrm>
          <a:off x="0" y="0"/>
          <a:ext cx="0" cy="0"/>
          <a:chOff x="0" y="0"/>
          <a:chExt cx="0" cy="0"/>
        </a:xfrm>
      </p:grpSpPr>
      <p:sp>
        <p:nvSpPr>
          <p:cNvPr id="7" name="矩形 6"/>
          <p:cNvSpPr/>
          <p:nvPr userDrawn="1"/>
        </p:nvSpPr>
        <p:spPr>
          <a:xfrm>
            <a:off x="0" y="0"/>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1" y="-20538"/>
            <a:ext cx="1704311" cy="720080"/>
          </a:xfrm>
          <a:prstGeom prst="rect">
            <a:avLst/>
          </a:prstGeom>
        </p:spPr>
      </p:pic>
      <p:sp>
        <p:nvSpPr>
          <p:cNvPr id="9" name="矩形 8"/>
          <p:cNvSpPr/>
          <p:nvPr userDrawn="1"/>
        </p:nvSpPr>
        <p:spPr>
          <a:xfrm>
            <a:off x="6477501" y="175741"/>
            <a:ext cx="902811" cy="307777"/>
          </a:xfrm>
          <a:prstGeom prst="rect">
            <a:avLst/>
          </a:prstGeom>
        </p:spPr>
        <p:txBody>
          <a:bodyPr wrap="none">
            <a:spAutoFit/>
          </a:bodyPr>
          <a:lstStyle/>
          <a:p>
            <a:r>
              <a:rPr lang="zh-CN" altLang="en-US" sz="1400" dirty="0">
                <a:solidFill>
                  <a:schemeClr val="bg1"/>
                </a:solidFill>
                <a:latin typeface="微软雅黑" pitchFamily="34" charset="-122"/>
                <a:ea typeface="微软雅黑" pitchFamily="34" charset="-122"/>
              </a:rPr>
              <a:t>课题综述</a:t>
            </a:r>
          </a:p>
        </p:txBody>
      </p:sp>
      <p:sp>
        <p:nvSpPr>
          <p:cNvPr id="10" name="矩形 9"/>
          <p:cNvSpPr/>
          <p:nvPr userDrawn="1"/>
        </p:nvSpPr>
        <p:spPr>
          <a:xfrm>
            <a:off x="8564755"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1" name="矩形 10"/>
          <p:cNvSpPr/>
          <p:nvPr userDrawn="1"/>
        </p:nvSpPr>
        <p:spPr>
          <a:xfrm>
            <a:off x="832900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2" name="矩形 11"/>
          <p:cNvSpPr/>
          <p:nvPr userDrawn="1"/>
        </p:nvSpPr>
        <p:spPr>
          <a:xfrm>
            <a:off x="8097731"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3" name="矩形 12"/>
          <p:cNvSpPr/>
          <p:nvPr userDrawn="1"/>
        </p:nvSpPr>
        <p:spPr>
          <a:xfrm>
            <a:off x="7861977"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4" name="矩形 13"/>
          <p:cNvSpPr/>
          <p:nvPr userDrawn="1"/>
        </p:nvSpPr>
        <p:spPr>
          <a:xfrm>
            <a:off x="762622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5" name="矩形 14"/>
          <p:cNvSpPr/>
          <p:nvPr userDrawn="1"/>
        </p:nvSpPr>
        <p:spPr>
          <a:xfrm>
            <a:off x="7384121" y="258402"/>
            <a:ext cx="183709" cy="1377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Tree>
    <p:extLst>
      <p:ext uri="{BB962C8B-B14F-4D97-AF65-F5344CB8AC3E}">
        <p14:creationId xmlns:p14="http://schemas.microsoft.com/office/powerpoint/2010/main" val="280100180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C8BC196A-DC77-47ED-9FCB-5AEE9565B66B}" type="datetime1">
              <a:rPr lang="zh-CN" altLang="en-US" smtClean="0"/>
              <a:t>2024/7/29</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32428012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88A69BF8-428C-49C0-97E9-ECE1D75A8517}" type="datetime1">
              <a:rPr lang="zh-CN" altLang="en-US" smtClean="0"/>
              <a:t>2024/7/29</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414987296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937DCC7F-F387-4265-80B0-48F7E4E6687C}" type="datetime1">
              <a:rPr lang="zh-CN" altLang="en-US" smtClean="0"/>
              <a:t>2024/7/29</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314809165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C7B0B44F-5BF1-4DA9-AE85-9BB4178FFF74}" type="datetime1">
              <a:rPr lang="zh-CN" altLang="en-US" smtClean="0"/>
              <a:t>2024/7/29</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224911971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5CC8D712-210B-4A3E-9565-5D1F56D73C7E}" type="datetime1">
              <a:rPr lang="zh-CN" altLang="en-US" smtClean="0"/>
              <a:t>2024/7/29</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363814773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523EEA62-1CE3-47D4-91BC-EB326EF81614}" type="datetime1">
              <a:rPr lang="zh-CN" altLang="en-US" smtClean="0"/>
              <a:t>2024/7/29</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5907142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D6553C4C-CE03-4390-9CB7-EAF3067A60C4}" type="datetime1">
              <a:rPr lang="zh-CN" altLang="en-US" smtClean="0"/>
              <a:t>2024/7/29</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365253525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5C7C2A23-4103-4434-850D-299E4297EED8}" type="datetime1">
              <a:rPr lang="zh-CN" altLang="en-US" smtClean="0"/>
              <a:t>2024/7/29</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23CBF4B4-C160-4F55-AC7D-1C8FF5BA05FA}" type="slidenum">
              <a:rPr lang="zh-CN" altLang="en-US" smtClean="0"/>
              <a:pPr/>
              <a:t>‹#›</a:t>
            </a:fld>
            <a:endParaRPr lang="zh-CN" altLang="en-US"/>
          </a:p>
        </p:txBody>
      </p:sp>
    </p:spTree>
    <p:extLst>
      <p:ext uri="{BB962C8B-B14F-4D97-AF65-F5344CB8AC3E}">
        <p14:creationId xmlns:p14="http://schemas.microsoft.com/office/powerpoint/2010/main" val="102402402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350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mc:AlternateContent xmlns:mc="http://schemas.openxmlformats.org/markup-compatibility/2006" xmlns:p14="http://schemas.microsoft.com/office/powerpoint/2010/main">
    <mc:Choice Requires="p14">
      <p:transition spd="slow" p14:dur="2000" advTm="0"/>
    </mc:Choice>
    <mc:Fallback xmlns="">
      <p:transition spd="slow" advTm="0"/>
    </mc:Fallback>
  </mc:AlternateConten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7.xml"/><Relationship Id="rId7"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8.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7.png"/><Relationship Id="rId7" Type="http://schemas.openxmlformats.org/officeDocument/2006/relationships/image" Target="../media/image2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4518000" y="-2274146"/>
            <a:ext cx="108000" cy="7837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4518001" y="-95424"/>
            <a:ext cx="108000" cy="7837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1653725"/>
            <a:ext cx="9144000" cy="2146022"/>
          </a:xfrm>
          <a:prstGeom prst="rect">
            <a:avLst/>
          </a:prstGeom>
          <a:solidFill>
            <a:srgbClr val="009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文本框 14"/>
          <p:cNvSpPr txBox="1"/>
          <p:nvPr/>
        </p:nvSpPr>
        <p:spPr>
          <a:xfrm>
            <a:off x="18573" y="2033141"/>
            <a:ext cx="9144000" cy="646331"/>
          </a:xfrm>
          <a:prstGeom prst="rect">
            <a:avLst/>
          </a:prstGeom>
          <a:noFill/>
        </p:spPr>
        <p:txBody>
          <a:bodyPr wrap="square" rtlCol="0">
            <a:spAutoFit/>
          </a:bodyPr>
          <a:lstStyle/>
          <a:p>
            <a:pPr algn="ctr"/>
            <a:r>
              <a:rPr lang="en-US" altLang="zh-CN" sz="3600" b="1" dirty="0">
                <a:solidFill>
                  <a:schemeClr val="bg1"/>
                </a:solidFill>
                <a:effectLst>
                  <a:glow rad="63500">
                    <a:schemeClr val="accent1">
                      <a:satMod val="175000"/>
                      <a:alpha val="40000"/>
                    </a:schemeClr>
                  </a:glow>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JPEG-LS</a:t>
            </a:r>
            <a:r>
              <a:rPr lang="zh-CN" altLang="en-US" sz="3600" b="1" dirty="0">
                <a:solidFill>
                  <a:schemeClr val="bg1"/>
                </a:solidFill>
                <a:effectLst>
                  <a:glow rad="63500">
                    <a:schemeClr val="accent1">
                      <a:satMod val="175000"/>
                      <a:alpha val="40000"/>
                    </a:schemeClr>
                  </a:glow>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图像压缩</a:t>
            </a:r>
            <a:endParaRPr lang="en-US" altLang="zh-CN" sz="2400" b="1" dirty="0">
              <a:solidFill>
                <a:schemeClr val="bg1"/>
              </a:solidFill>
              <a:effectLst>
                <a:glow rad="63500">
                  <a:schemeClr val="accent1">
                    <a:satMod val="175000"/>
                    <a:alpha val="40000"/>
                  </a:schemeClr>
                </a:glow>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4E3310B8-3961-4BC4-8BF0-2C4F08E28619}"/>
              </a:ext>
            </a:extLst>
          </p:cNvPr>
          <p:cNvGrpSpPr/>
          <p:nvPr/>
        </p:nvGrpSpPr>
        <p:grpSpPr>
          <a:xfrm>
            <a:off x="2802930" y="411510"/>
            <a:ext cx="3538141" cy="1008112"/>
            <a:chOff x="2339752" y="411510"/>
            <a:chExt cx="3538141" cy="1008112"/>
          </a:xfrm>
        </p:grpSpPr>
        <p:pic>
          <p:nvPicPr>
            <p:cNvPr id="3075" name="image20.png">
              <a:extLst>
                <a:ext uri="{FF2B5EF4-FFF2-40B4-BE49-F238E27FC236}">
                  <a16:creationId xmlns:a16="http://schemas.microsoft.com/office/drawing/2014/main" id="{3ACFDB23-0951-4FCB-93EC-D2607A2E29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411510"/>
              <a:ext cx="1008112" cy="1008112"/>
            </a:xfrm>
            <a:prstGeom prst="rect">
              <a:avLst/>
            </a:prstGeom>
            <a:noFill/>
            <a:extLst>
              <a:ext uri="{909E8E84-426E-40DD-AFC4-6F175D3DCCD1}">
                <a14:hiddenFill xmlns:a14="http://schemas.microsoft.com/office/drawing/2010/main">
                  <a:solidFill>
                    <a:srgbClr val="FFFFFF"/>
                  </a:solidFill>
                </a14:hiddenFill>
              </a:ext>
            </a:extLst>
          </p:spPr>
        </p:pic>
        <p:pic>
          <p:nvPicPr>
            <p:cNvPr id="3073" name="image21.png">
              <a:extLst>
                <a:ext uri="{FF2B5EF4-FFF2-40B4-BE49-F238E27FC236}">
                  <a16:creationId xmlns:a16="http://schemas.microsoft.com/office/drawing/2014/main" id="{7CDDBF62-A07A-4310-B577-4E8278A070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1880" y="483518"/>
              <a:ext cx="2386013" cy="547688"/>
            </a:xfrm>
            <a:prstGeom prst="rect">
              <a:avLst/>
            </a:prstGeom>
            <a:noFill/>
            <a:extLst>
              <a:ext uri="{909E8E84-426E-40DD-AFC4-6F175D3DCCD1}">
                <a14:hiddenFill xmlns:a14="http://schemas.microsoft.com/office/drawing/2010/main">
                  <a:solidFill>
                    <a:srgbClr val="FFFFFF"/>
                  </a:solidFill>
                </a14:hiddenFill>
              </a:ext>
            </a:extLst>
          </p:spPr>
        </p:pic>
        <p:pic>
          <p:nvPicPr>
            <p:cNvPr id="3074" name="image22.png">
              <a:extLst>
                <a:ext uri="{FF2B5EF4-FFF2-40B4-BE49-F238E27FC236}">
                  <a16:creationId xmlns:a16="http://schemas.microsoft.com/office/drawing/2014/main" id="{7B9BC100-F50F-4E64-A074-DE479FB615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888" y="1203598"/>
              <a:ext cx="2293938" cy="7937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文本框 1">
            <a:extLst>
              <a:ext uri="{FF2B5EF4-FFF2-40B4-BE49-F238E27FC236}">
                <a16:creationId xmlns:a16="http://schemas.microsoft.com/office/drawing/2014/main" id="{6432CD03-B9CA-4D8A-A33D-DE3A2EF2F4DC}"/>
              </a:ext>
            </a:extLst>
          </p:cNvPr>
          <p:cNvSpPr txBox="1"/>
          <p:nvPr/>
        </p:nvSpPr>
        <p:spPr>
          <a:xfrm>
            <a:off x="3690327" y="4302898"/>
            <a:ext cx="1800493" cy="369332"/>
          </a:xfrm>
          <a:prstGeom prst="rect">
            <a:avLst/>
          </a:prstGeom>
          <a:noFill/>
        </p:spPr>
        <p:txBody>
          <a:bodyPr wrap="none" rtlCol="0">
            <a:spAutoFit/>
          </a:bodyPr>
          <a:lstStyle/>
          <a:p>
            <a:pPr algn="ctr"/>
            <a:r>
              <a:rPr lang="zh-CN" altLang="en-US" b="1" dirty="0">
                <a:latin typeface="微软雅黑" panose="020B0503020204020204" pitchFamily="34" charset="-122"/>
                <a:ea typeface="微软雅黑" panose="020B0503020204020204" pitchFamily="34" charset="-122"/>
              </a:rPr>
              <a:t>汇报人：冯浩轩</a:t>
            </a:r>
          </a:p>
        </p:txBody>
      </p:sp>
      <p:sp>
        <p:nvSpPr>
          <p:cNvPr id="12" name="日期占位符 3">
            <a:extLst>
              <a:ext uri="{FF2B5EF4-FFF2-40B4-BE49-F238E27FC236}">
                <a16:creationId xmlns:a16="http://schemas.microsoft.com/office/drawing/2014/main" id="{C54862B5-92BD-441E-BC49-E6DB40122DF6}"/>
              </a:ext>
            </a:extLst>
          </p:cNvPr>
          <p:cNvSpPr txBox="1">
            <a:spLocks/>
          </p:cNvSpPr>
          <p:nvPr/>
        </p:nvSpPr>
        <p:spPr>
          <a:xfrm>
            <a:off x="6906682" y="4305002"/>
            <a:ext cx="1584176"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FC2CFC0-81ED-45DE-9BB0-7A9879214EB0}" type="datetime1">
              <a:rPr lang="zh-CN" altLang="en-US" b="1" smtClean="0">
                <a:latin typeface="微软雅黑" panose="020B0503020204020204" pitchFamily="34" charset="-122"/>
                <a:ea typeface="微软雅黑" panose="020B0503020204020204" pitchFamily="34" charset="-122"/>
              </a:rPr>
              <a:pPr>
                <a:defRPr/>
              </a:pPr>
              <a:t>2024/7/29</a:t>
            </a:fld>
            <a:endParaRPr lang="zh-CN" altLang="en-US" b="1" dirty="0">
              <a:latin typeface="微软雅黑" panose="020B0503020204020204" pitchFamily="34" charset="-122"/>
              <a:ea typeface="微软雅黑" panose="020B0503020204020204" pitchFamily="34" charset="-122"/>
            </a:endParaRPr>
          </a:p>
        </p:txBody>
      </p:sp>
      <p:sp>
        <p:nvSpPr>
          <p:cNvPr id="13" name="页脚占位符 4">
            <a:extLst>
              <a:ext uri="{FF2B5EF4-FFF2-40B4-BE49-F238E27FC236}">
                <a16:creationId xmlns:a16="http://schemas.microsoft.com/office/drawing/2014/main" id="{DEE6F7AD-E641-4736-84F7-50748B68BA96}"/>
              </a:ext>
            </a:extLst>
          </p:cNvPr>
          <p:cNvSpPr txBox="1">
            <a:spLocks/>
          </p:cNvSpPr>
          <p:nvPr/>
        </p:nvSpPr>
        <p:spPr>
          <a:xfrm>
            <a:off x="653142" y="4305002"/>
            <a:ext cx="1621324"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b="1" dirty="0">
                <a:latin typeface="微软雅黑" panose="020B0503020204020204" pitchFamily="34" charset="-122"/>
                <a:ea typeface="微软雅黑" panose="020B0503020204020204" pitchFamily="34" charset="-122"/>
              </a:rPr>
              <a:t>S202372043</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a:extLst>
              <a:ext uri="{FF2B5EF4-FFF2-40B4-BE49-F238E27FC236}">
                <a16:creationId xmlns:a16="http://schemas.microsoft.com/office/drawing/2014/main" id="{93CD592F-7695-4FC5-9ADB-12AB6AAD69B8}"/>
              </a:ext>
            </a:extLst>
          </p:cNvPr>
          <p:cNvSpPr/>
          <p:nvPr/>
        </p:nvSpPr>
        <p:spPr>
          <a:xfrm>
            <a:off x="0" y="-10161"/>
            <a:ext cx="9144000" cy="461665"/>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Times New Roman" panose="02020603050405020304" pitchFamily="18" charset="0"/>
              <a:cs typeface="Times New Roman" panose="02020603050405020304" pitchFamily="18" charset="0"/>
            </a:endParaRPr>
          </a:p>
        </p:txBody>
      </p:sp>
      <p:grpSp>
        <p:nvGrpSpPr>
          <p:cNvPr id="55" name="组合 54">
            <a:extLst>
              <a:ext uri="{FF2B5EF4-FFF2-40B4-BE49-F238E27FC236}">
                <a16:creationId xmlns:a16="http://schemas.microsoft.com/office/drawing/2014/main" id="{9B568FF2-2B5D-4509-95E7-CD8AF103A66F}"/>
              </a:ext>
            </a:extLst>
          </p:cNvPr>
          <p:cNvGrpSpPr/>
          <p:nvPr/>
        </p:nvGrpSpPr>
        <p:grpSpPr>
          <a:xfrm>
            <a:off x="7596336" y="4647"/>
            <a:ext cx="1481039" cy="432048"/>
            <a:chOff x="2339752" y="411510"/>
            <a:chExt cx="3538141" cy="1008112"/>
          </a:xfrm>
        </p:grpSpPr>
        <p:pic>
          <p:nvPicPr>
            <p:cNvPr id="56" name="image20.png">
              <a:extLst>
                <a:ext uri="{FF2B5EF4-FFF2-40B4-BE49-F238E27FC236}">
                  <a16:creationId xmlns:a16="http://schemas.microsoft.com/office/drawing/2014/main" id="{A3A176A7-906C-4579-B8E6-969124F4E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411510"/>
              <a:ext cx="1008112" cy="1008112"/>
            </a:xfrm>
            <a:prstGeom prst="rect">
              <a:avLst/>
            </a:prstGeom>
            <a:noFill/>
            <a:extLst>
              <a:ext uri="{909E8E84-426E-40DD-AFC4-6F175D3DCCD1}">
                <a14:hiddenFill xmlns:a14="http://schemas.microsoft.com/office/drawing/2010/main">
                  <a:solidFill>
                    <a:srgbClr val="FFFFFF"/>
                  </a:solidFill>
                </a14:hiddenFill>
              </a:ext>
            </a:extLst>
          </p:spPr>
        </p:pic>
        <p:pic>
          <p:nvPicPr>
            <p:cNvPr id="57" name="image21.png">
              <a:extLst>
                <a:ext uri="{FF2B5EF4-FFF2-40B4-BE49-F238E27FC236}">
                  <a16:creationId xmlns:a16="http://schemas.microsoft.com/office/drawing/2014/main" id="{9C739540-870A-455D-966C-90C6EEA10B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483518"/>
              <a:ext cx="2386013" cy="547688"/>
            </a:xfrm>
            <a:prstGeom prst="rect">
              <a:avLst/>
            </a:prstGeom>
            <a:noFill/>
            <a:extLst>
              <a:ext uri="{909E8E84-426E-40DD-AFC4-6F175D3DCCD1}">
                <a14:hiddenFill xmlns:a14="http://schemas.microsoft.com/office/drawing/2010/main">
                  <a:solidFill>
                    <a:srgbClr val="FFFFFF"/>
                  </a:solidFill>
                </a14:hiddenFill>
              </a:ext>
            </a:extLst>
          </p:spPr>
        </p:pic>
        <p:pic>
          <p:nvPicPr>
            <p:cNvPr id="58" name="image22.png">
              <a:extLst>
                <a:ext uri="{FF2B5EF4-FFF2-40B4-BE49-F238E27FC236}">
                  <a16:creationId xmlns:a16="http://schemas.microsoft.com/office/drawing/2014/main" id="{40A9A8C2-6C31-4656-A085-2C734644AE8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3888" y="1203598"/>
              <a:ext cx="2293938" cy="7937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a:extLst>
              <a:ext uri="{FF2B5EF4-FFF2-40B4-BE49-F238E27FC236}">
                <a16:creationId xmlns:a16="http://schemas.microsoft.com/office/drawing/2014/main" id="{3F13465A-A38F-4D2B-B92A-43A947960F98}"/>
              </a:ext>
            </a:extLst>
          </p:cNvPr>
          <p:cNvSpPr/>
          <p:nvPr/>
        </p:nvSpPr>
        <p:spPr>
          <a:xfrm>
            <a:off x="0" y="-10162"/>
            <a:ext cx="179512" cy="461665"/>
          </a:xfrm>
          <a:prstGeom prst="rect">
            <a:avLst/>
          </a:prstGeom>
          <a:solidFill>
            <a:srgbClr val="009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6">
            <a:extLst>
              <a:ext uri="{FF2B5EF4-FFF2-40B4-BE49-F238E27FC236}">
                <a16:creationId xmlns:a16="http://schemas.microsoft.com/office/drawing/2014/main" id="{BA8B009B-A447-472E-A031-75FE1556997F}"/>
              </a:ext>
            </a:extLst>
          </p:cNvPr>
          <p:cNvSpPr txBox="1"/>
          <p:nvPr/>
        </p:nvSpPr>
        <p:spPr>
          <a:xfrm>
            <a:off x="269938" y="0"/>
            <a:ext cx="1853790" cy="404714"/>
          </a:xfrm>
          <a:prstGeom prst="rect">
            <a:avLst/>
          </a:prstGeom>
          <a:noFill/>
        </p:spPr>
        <p:txBody>
          <a:bodyPr wrap="square" lIns="0" tIns="48000" rIns="0" bIns="48000" rtlCol="0">
            <a:spAutoFit/>
          </a:bodyPr>
          <a:lstStyle/>
          <a:p>
            <a:r>
              <a:rPr lang="zh-CN" altLang="en-US" sz="2000" b="1" spc="-10" dirty="0">
                <a:latin typeface="Calibri"/>
                <a:cs typeface="Calibri"/>
              </a:rPr>
              <a:t>常规编码模式</a:t>
            </a:r>
            <a:endParaRPr lang="zh-CN" altLang="en-US" sz="2000" dirty="0">
              <a:latin typeface="宋体"/>
              <a:cs typeface="宋体"/>
            </a:endParaRPr>
          </a:p>
        </p:txBody>
      </p:sp>
      <p:cxnSp>
        <p:nvCxnSpPr>
          <p:cNvPr id="12" name="直接连接符 11">
            <a:extLst>
              <a:ext uri="{FF2B5EF4-FFF2-40B4-BE49-F238E27FC236}">
                <a16:creationId xmlns:a16="http://schemas.microsoft.com/office/drawing/2014/main" id="{0F427A88-35B4-46B1-A72E-F2F8AF0ACB03}"/>
              </a:ext>
            </a:extLst>
          </p:cNvPr>
          <p:cNvCxnSpPr>
            <a:cxnSpLocks/>
          </p:cNvCxnSpPr>
          <p:nvPr/>
        </p:nvCxnSpPr>
        <p:spPr>
          <a:xfrm>
            <a:off x="269938" y="403564"/>
            <a:ext cx="1781782" cy="0"/>
          </a:xfrm>
          <a:prstGeom prst="line">
            <a:avLst/>
          </a:prstGeom>
          <a:ln w="12700">
            <a:solidFill>
              <a:srgbClr val="0096C2"/>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B647EFD-F843-4825-A6EA-4A34C451B6A3}"/>
              </a:ext>
            </a:extLst>
          </p:cNvPr>
          <p:cNvSpPr txBox="1"/>
          <p:nvPr/>
        </p:nvSpPr>
        <p:spPr>
          <a:xfrm>
            <a:off x="8751744" y="4700631"/>
            <a:ext cx="338554"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9</a:t>
            </a:r>
            <a:endParaRPr lang="zh-CN" altLang="en-US" sz="2400" b="1"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89396F36-A209-4AED-841C-C5E72EABDC1A}"/>
              </a:ext>
            </a:extLst>
          </p:cNvPr>
          <p:cNvSpPr txBox="1"/>
          <p:nvPr/>
        </p:nvSpPr>
        <p:spPr>
          <a:xfrm>
            <a:off x="179512" y="622463"/>
            <a:ext cx="2016224" cy="369332"/>
          </a:xfrm>
          <a:prstGeom prst="rect">
            <a:avLst/>
          </a:prstGeom>
          <a:noFill/>
        </p:spPr>
        <p:txBody>
          <a:bodyPr wrap="square">
            <a:spAutoFit/>
          </a:bodyPr>
          <a:lstStyle/>
          <a:p>
            <a:r>
              <a:rPr lang="en-US" altLang="zh-CN" b="1" dirty="0" err="1">
                <a:solidFill>
                  <a:srgbClr val="000000"/>
                </a:solidFill>
                <a:latin typeface="SimSun" panose="02010600030101010101" pitchFamily="2" charset="-122"/>
                <a:ea typeface="SimSun" panose="02010600030101010101" pitchFamily="2" charset="-122"/>
              </a:rPr>
              <a:t>Golomb</a:t>
            </a:r>
            <a:r>
              <a:rPr lang="zh-CN" altLang="en-US" b="1" dirty="0">
                <a:solidFill>
                  <a:srgbClr val="000000"/>
                </a:solidFill>
                <a:latin typeface="SimSun" panose="02010600030101010101" pitchFamily="2" charset="-122"/>
                <a:ea typeface="SimSun" panose="02010600030101010101" pitchFamily="2" charset="-122"/>
              </a:rPr>
              <a:t>编码</a:t>
            </a:r>
          </a:p>
        </p:txBody>
      </p:sp>
      <p:sp>
        <p:nvSpPr>
          <p:cNvPr id="16" name="文本框 15">
            <a:extLst>
              <a:ext uri="{FF2B5EF4-FFF2-40B4-BE49-F238E27FC236}">
                <a16:creationId xmlns:a16="http://schemas.microsoft.com/office/drawing/2014/main" id="{F16B0A05-4C86-465F-9E7A-B528E96B2113}"/>
              </a:ext>
            </a:extLst>
          </p:cNvPr>
          <p:cNvSpPr txBox="1"/>
          <p:nvPr/>
        </p:nvSpPr>
        <p:spPr>
          <a:xfrm>
            <a:off x="179512" y="1203598"/>
            <a:ext cx="8280920" cy="2923877"/>
          </a:xfrm>
          <a:prstGeom prst="rect">
            <a:avLst/>
          </a:prstGeom>
          <a:noFill/>
        </p:spPr>
        <p:txBody>
          <a:bodyPr wrap="square">
            <a:spAutoFit/>
          </a:bodyPr>
          <a:lstStyle/>
          <a:p>
            <a:pPr algn="just">
              <a:spcBef>
                <a:spcPts val="1200"/>
              </a:spcBef>
            </a:pPr>
            <a:r>
              <a:rPr lang="en-US" altLang="zh-CN" sz="1600" b="0" i="0" dirty="0" err="1">
                <a:solidFill>
                  <a:srgbClr val="000000"/>
                </a:solidFill>
                <a:effectLst/>
                <a:latin typeface="Times New Roman" panose="02020603050405020304" pitchFamily="18" charset="0"/>
                <a:cs typeface="Times New Roman" panose="02020603050405020304" pitchFamily="18" charset="0"/>
              </a:rPr>
              <a:t>Golomb</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编码在针对服从几何分布的</a:t>
            </a:r>
            <a:r>
              <a:rPr lang="zh-CN" altLang="en-US" sz="1600" b="0" i="0" dirty="0">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非负整数</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的编码方面有很大的优势，属于熵编码的范畴，它是预测误差编码的主要部分。</a:t>
            </a:r>
            <a:endParaRPr lang="en-US" altLang="zh-CN"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p>
            <a:pPr algn="just">
              <a:spcBef>
                <a:spcPts val="1200"/>
              </a:spcBef>
            </a:pP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该编码方式的核心：假设</a:t>
            </a:r>
            <a:r>
              <a:rPr lang="zh-CN" altLang="en-US" sz="1600" b="0" i="0" dirty="0">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非负整数</a:t>
            </a:r>
            <a:r>
              <a:rPr lang="en-US" altLang="zh-CN" sz="1600" b="0" i="1" dirty="0">
                <a:solidFill>
                  <a:srgbClr val="FF0000"/>
                </a:solidFill>
                <a:effectLst/>
                <a:latin typeface="Times New Roman" panose="02020603050405020304" pitchFamily="18" charset="0"/>
                <a:cs typeface="Times New Roman" panose="02020603050405020304" pitchFamily="18" charset="0"/>
              </a:rPr>
              <a:t>N</a:t>
            </a:r>
            <a:r>
              <a:rPr lang="zh-CN" altLang="en-US" sz="1600" b="0" i="0" dirty="0">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为待编码数据</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，同时有给定的</a:t>
            </a:r>
            <a:r>
              <a:rPr lang="zh-CN" altLang="en-US" sz="1600" b="0" i="0" dirty="0">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参数</a:t>
            </a:r>
            <a:r>
              <a:rPr lang="en-US" altLang="zh-CN" sz="1600" b="0" i="1" dirty="0">
                <a:solidFill>
                  <a:srgbClr val="FF0000"/>
                </a:solidFill>
                <a:effectLst/>
                <a:latin typeface="Times New Roman" panose="02020603050405020304" pitchFamily="18" charset="0"/>
                <a:cs typeface="Times New Roman" panose="02020603050405020304" pitchFamily="18" charset="0"/>
              </a:rPr>
              <a:t>M</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，编码结果将由两部分构成：</a:t>
            </a:r>
            <a:endParaRPr lang="en-US" altLang="zh-CN"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p>
            <a:pPr algn="just">
              <a:spcBef>
                <a:spcPts val="1200"/>
              </a:spcBef>
            </a:pP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第一部分是</a:t>
            </a:r>
            <a:r>
              <a:rPr lang="en-US" altLang="zh-CN" sz="1600" b="0" i="1" dirty="0">
                <a:solidFill>
                  <a:srgbClr val="FF0000"/>
                </a:solidFill>
                <a:effectLst/>
                <a:latin typeface="Times New Roman" panose="02020603050405020304" pitchFamily="18" charset="0"/>
                <a:cs typeface="Times New Roman" panose="02020603050405020304" pitchFamily="18" charset="0"/>
              </a:rPr>
              <a:t>N</a:t>
            </a:r>
            <a:r>
              <a:rPr lang="en-US" altLang="zh-CN" sz="1600" b="0" i="0" dirty="0">
                <a:solidFill>
                  <a:srgbClr val="FF0000"/>
                </a:solidFill>
                <a:effectLst/>
                <a:latin typeface="Times New Roman" panose="02020603050405020304" pitchFamily="18" charset="0"/>
                <a:cs typeface="Times New Roman" panose="02020603050405020304" pitchFamily="18" charset="0"/>
              </a:rPr>
              <a:t>/</a:t>
            </a:r>
            <a:r>
              <a:rPr lang="en-US" altLang="zh-CN" sz="1600" b="0" i="1" dirty="0">
                <a:solidFill>
                  <a:srgbClr val="FF0000"/>
                </a:solidFill>
                <a:effectLst/>
                <a:latin typeface="Times New Roman" panose="02020603050405020304" pitchFamily="18" charset="0"/>
                <a:cs typeface="Times New Roman" panose="02020603050405020304" pitchFamily="18" charset="0"/>
              </a:rPr>
              <a:t>M</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的二元码</a:t>
            </a:r>
            <a:r>
              <a:rPr lang="en-US" altLang="zh-CN" sz="1600" b="0" i="0" dirty="0">
                <a:solidFill>
                  <a:srgbClr val="000000"/>
                </a:solidFill>
                <a:effectLst/>
                <a:latin typeface="Times New Roman" panose="02020603050405020304" pitchFamily="18" charset="0"/>
                <a:cs typeface="Times New Roman" panose="02020603050405020304" pitchFamily="18" charset="0"/>
              </a:rPr>
              <a:t>(</a:t>
            </a:r>
            <a:r>
              <a:rPr lang="zh-CN" altLang="en-US" sz="1600" b="0" i="0" dirty="0">
                <a:solidFill>
                  <a:srgbClr val="FF0000"/>
                </a:solidFill>
                <a:effectLst/>
                <a:latin typeface="Times New Roman" panose="02020603050405020304" pitchFamily="18" charset="0"/>
                <a:ea typeface="SimSun" panose="02010600030101010101" pitchFamily="2" charset="-122"/>
                <a:cs typeface="Times New Roman" panose="02020603050405020304" pitchFamily="18" charset="0"/>
              </a:rPr>
              <a:t>相应个数的零</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表示的正整数值的大小</a:t>
            </a:r>
            <a:r>
              <a:rPr lang="en-US" altLang="zh-CN" sz="1600" b="0" i="0" dirty="0">
                <a:solidFill>
                  <a:srgbClr val="000000"/>
                </a:solidFill>
                <a:effectLst/>
                <a:latin typeface="Times New Roman" panose="02020603050405020304" pitchFamily="18" charset="0"/>
                <a:cs typeface="Times New Roman" panose="02020603050405020304" pitchFamily="18" charset="0"/>
              </a:rPr>
              <a:t>)</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表示的比特位；</a:t>
            </a:r>
            <a:endParaRPr lang="en-US" altLang="zh-CN"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p>
            <a:pPr algn="just">
              <a:spcBef>
                <a:spcPts val="1200"/>
              </a:spcBef>
            </a:pP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第二部分是</a:t>
            </a:r>
            <a:r>
              <a:rPr lang="en-US" altLang="zh-CN" sz="1600" b="0" i="1" dirty="0" err="1">
                <a:solidFill>
                  <a:srgbClr val="FF0000"/>
                </a:solidFill>
                <a:effectLst/>
                <a:latin typeface="Times New Roman" panose="02020603050405020304" pitchFamily="18" charset="0"/>
                <a:cs typeface="Times New Roman" panose="02020603050405020304" pitchFamily="18" charset="0"/>
              </a:rPr>
              <a:t>N</a:t>
            </a:r>
            <a:r>
              <a:rPr lang="en-US" altLang="zh-CN" sz="1600" b="0" i="0" dirty="0" err="1">
                <a:solidFill>
                  <a:srgbClr val="FF0000"/>
                </a:solidFill>
                <a:effectLst/>
                <a:latin typeface="Times New Roman" panose="02020603050405020304" pitchFamily="18" charset="0"/>
                <a:cs typeface="Times New Roman" panose="02020603050405020304" pitchFamily="18" charset="0"/>
              </a:rPr>
              <a:t>mod</a:t>
            </a:r>
            <a:r>
              <a:rPr lang="en-US" altLang="zh-CN" sz="1600" b="0" i="1" dirty="0" err="1">
                <a:solidFill>
                  <a:srgbClr val="FF0000"/>
                </a:solidFill>
                <a:effectLst/>
                <a:latin typeface="Times New Roman" panose="02020603050405020304" pitchFamily="18" charset="0"/>
                <a:cs typeface="Times New Roman" panose="02020603050405020304" pitchFamily="18" charset="0"/>
              </a:rPr>
              <a:t>M</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t>
            </a:r>
            <a:r>
              <a:rPr lang="en-US" altLang="zh-CN" sz="1600" b="0" i="1" dirty="0">
                <a:solidFill>
                  <a:srgbClr val="000000"/>
                </a:solidFill>
                <a:effectLst/>
                <a:latin typeface="Times New Roman" panose="02020603050405020304" pitchFamily="18" charset="0"/>
                <a:cs typeface="Times New Roman" panose="02020603050405020304" pitchFamily="18" charset="0"/>
              </a:rPr>
              <a:t>N</a:t>
            </a:r>
            <a:r>
              <a:rPr lang="en-US" altLang="zh-CN" sz="1600" b="0" i="0" dirty="0">
                <a:solidFill>
                  <a:srgbClr val="000000"/>
                </a:solidFill>
                <a:effectLst/>
                <a:latin typeface="Times New Roman" panose="02020603050405020304" pitchFamily="18" charset="0"/>
                <a:cs typeface="Times New Roman" panose="02020603050405020304" pitchFamily="18" charset="0"/>
              </a:rPr>
              <a:t>/</a:t>
            </a:r>
            <a:r>
              <a:rPr lang="en-US" altLang="zh-CN" sz="1600" b="0" i="1" dirty="0">
                <a:solidFill>
                  <a:srgbClr val="000000"/>
                </a:solidFill>
                <a:effectLst/>
                <a:latin typeface="Times New Roman" panose="02020603050405020304" pitchFamily="18" charset="0"/>
                <a:cs typeface="Times New Roman" panose="02020603050405020304" pitchFamily="18" charset="0"/>
              </a:rPr>
              <a:t>M</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的余数）表示比特位，并且在第一部分和第二部分之间需要加入一个比特位“</a:t>
            </a:r>
            <a:r>
              <a:rPr lang="en-US" altLang="zh-CN" sz="1600" b="0" i="0" dirty="0">
                <a:solidFill>
                  <a:srgbClr val="000000"/>
                </a:solidFill>
                <a:effectLst/>
                <a:latin typeface="Times New Roman" panose="02020603050405020304" pitchFamily="18" charset="0"/>
                <a:cs typeface="Times New Roman" panose="02020603050405020304" pitchFamily="18" charset="0"/>
              </a:rPr>
              <a:t>1</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t>
            </a:r>
            <a:endParaRPr lang="en-US" altLang="zh-CN"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p>
            <a:pPr algn="just">
              <a:spcBef>
                <a:spcPts val="1200"/>
              </a:spcBef>
            </a:pP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在</a:t>
            </a:r>
            <a:r>
              <a:rPr lang="en-US" altLang="zh-CN" sz="1600" b="0" i="0" dirty="0">
                <a:solidFill>
                  <a:srgbClr val="000000"/>
                </a:solidFill>
                <a:effectLst/>
                <a:latin typeface="Times New Roman" panose="02020603050405020304" pitchFamily="18" charset="0"/>
                <a:cs typeface="Times New Roman" panose="02020603050405020304" pitchFamily="18" charset="0"/>
              </a:rPr>
              <a:t>JPEG-LS</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标准中，采用的是</a:t>
            </a:r>
            <a:r>
              <a:rPr lang="en-US" altLang="zh-CN" sz="1600" b="0" i="0" dirty="0" err="1">
                <a:solidFill>
                  <a:srgbClr val="0000FF"/>
                </a:solidFill>
                <a:effectLst/>
                <a:latin typeface="Times New Roman" panose="02020603050405020304" pitchFamily="18" charset="0"/>
                <a:cs typeface="Times New Roman" panose="02020603050405020304" pitchFamily="18" charset="0"/>
              </a:rPr>
              <a:t>Golomb</a:t>
            </a:r>
            <a:r>
              <a:rPr lang="en-US" altLang="zh-CN" sz="1600" b="0" i="0" dirty="0">
                <a:solidFill>
                  <a:srgbClr val="0000FF"/>
                </a:solidFill>
                <a:effectLst/>
                <a:latin typeface="Times New Roman" panose="02020603050405020304" pitchFamily="18" charset="0"/>
                <a:cs typeface="Times New Roman" panose="02020603050405020304" pitchFamily="18" charset="0"/>
              </a:rPr>
              <a:t>-Rice</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编码，它的好处在于规定参数</a:t>
            </a:r>
            <a:r>
              <a:rPr lang="en-US" altLang="zh-CN" sz="1600" b="0" i="1" dirty="0">
                <a:solidFill>
                  <a:srgbClr val="000000"/>
                </a:solidFill>
                <a:effectLst/>
                <a:latin typeface="Times New Roman" panose="02020603050405020304" pitchFamily="18" charset="0"/>
                <a:cs typeface="Times New Roman" panose="02020603050405020304" pitchFamily="18" charset="0"/>
              </a:rPr>
              <a:t>M</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必须为</a:t>
            </a:r>
            <a:r>
              <a:rPr lang="en-US" altLang="zh-CN" sz="1600" b="0" i="0" dirty="0">
                <a:solidFill>
                  <a:srgbClr val="000000"/>
                </a:solidFill>
                <a:effectLst/>
                <a:latin typeface="Times New Roman" panose="02020603050405020304" pitchFamily="18" charset="0"/>
                <a:cs typeface="Times New Roman" panose="02020603050405020304" pitchFamily="18" charset="0"/>
              </a:rPr>
              <a:t>2</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的</a:t>
            </a:r>
            <a:r>
              <a:rPr lang="en-US" altLang="zh-CN" sz="1600" b="0" i="1" dirty="0">
                <a:solidFill>
                  <a:srgbClr val="000000"/>
                </a:solidFill>
                <a:effectLst/>
                <a:latin typeface="Times New Roman" panose="02020603050405020304" pitchFamily="18" charset="0"/>
                <a:cs typeface="Times New Roman" panose="02020603050405020304" pitchFamily="18" charset="0"/>
              </a:rPr>
              <a:t>K</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次幂，如此做将很容易得到余数及对余数进行编码，达到</a:t>
            </a:r>
            <a:r>
              <a:rPr lang="en-US" altLang="zh-CN" sz="1600" b="0" i="0" dirty="0">
                <a:solidFill>
                  <a:srgbClr val="000000"/>
                </a:solidFill>
                <a:effectLst/>
                <a:latin typeface="Times New Roman" panose="02020603050405020304" pitchFamily="18" charset="0"/>
                <a:cs typeface="Times New Roman" panose="02020603050405020304" pitchFamily="18" charset="0"/>
              </a:rPr>
              <a:t>JPEG-LS</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低复杂度的需求</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967122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a:extLst>
              <a:ext uri="{FF2B5EF4-FFF2-40B4-BE49-F238E27FC236}">
                <a16:creationId xmlns:a16="http://schemas.microsoft.com/office/drawing/2014/main" id="{93CD592F-7695-4FC5-9ADB-12AB6AAD69B8}"/>
              </a:ext>
            </a:extLst>
          </p:cNvPr>
          <p:cNvSpPr/>
          <p:nvPr/>
        </p:nvSpPr>
        <p:spPr>
          <a:xfrm>
            <a:off x="0" y="-10161"/>
            <a:ext cx="9144000" cy="461665"/>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Times New Roman" panose="02020603050405020304" pitchFamily="18" charset="0"/>
              <a:cs typeface="Times New Roman" panose="02020603050405020304" pitchFamily="18" charset="0"/>
            </a:endParaRPr>
          </a:p>
        </p:txBody>
      </p:sp>
      <p:grpSp>
        <p:nvGrpSpPr>
          <p:cNvPr id="55" name="组合 54">
            <a:extLst>
              <a:ext uri="{FF2B5EF4-FFF2-40B4-BE49-F238E27FC236}">
                <a16:creationId xmlns:a16="http://schemas.microsoft.com/office/drawing/2014/main" id="{9B568FF2-2B5D-4509-95E7-CD8AF103A66F}"/>
              </a:ext>
            </a:extLst>
          </p:cNvPr>
          <p:cNvGrpSpPr/>
          <p:nvPr/>
        </p:nvGrpSpPr>
        <p:grpSpPr>
          <a:xfrm>
            <a:off x="7596336" y="4647"/>
            <a:ext cx="1481039" cy="432048"/>
            <a:chOff x="2339752" y="411510"/>
            <a:chExt cx="3538141" cy="1008112"/>
          </a:xfrm>
        </p:grpSpPr>
        <p:pic>
          <p:nvPicPr>
            <p:cNvPr id="56" name="image20.png">
              <a:extLst>
                <a:ext uri="{FF2B5EF4-FFF2-40B4-BE49-F238E27FC236}">
                  <a16:creationId xmlns:a16="http://schemas.microsoft.com/office/drawing/2014/main" id="{A3A176A7-906C-4579-B8E6-969124F4E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411510"/>
              <a:ext cx="1008112" cy="1008112"/>
            </a:xfrm>
            <a:prstGeom prst="rect">
              <a:avLst/>
            </a:prstGeom>
            <a:noFill/>
            <a:extLst>
              <a:ext uri="{909E8E84-426E-40DD-AFC4-6F175D3DCCD1}">
                <a14:hiddenFill xmlns:a14="http://schemas.microsoft.com/office/drawing/2010/main">
                  <a:solidFill>
                    <a:srgbClr val="FFFFFF"/>
                  </a:solidFill>
                </a14:hiddenFill>
              </a:ext>
            </a:extLst>
          </p:spPr>
        </p:pic>
        <p:pic>
          <p:nvPicPr>
            <p:cNvPr id="57" name="image21.png">
              <a:extLst>
                <a:ext uri="{FF2B5EF4-FFF2-40B4-BE49-F238E27FC236}">
                  <a16:creationId xmlns:a16="http://schemas.microsoft.com/office/drawing/2014/main" id="{9C739540-870A-455D-966C-90C6EEA10B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483518"/>
              <a:ext cx="2386013" cy="547688"/>
            </a:xfrm>
            <a:prstGeom prst="rect">
              <a:avLst/>
            </a:prstGeom>
            <a:noFill/>
            <a:extLst>
              <a:ext uri="{909E8E84-426E-40DD-AFC4-6F175D3DCCD1}">
                <a14:hiddenFill xmlns:a14="http://schemas.microsoft.com/office/drawing/2010/main">
                  <a:solidFill>
                    <a:srgbClr val="FFFFFF"/>
                  </a:solidFill>
                </a14:hiddenFill>
              </a:ext>
            </a:extLst>
          </p:spPr>
        </p:pic>
        <p:pic>
          <p:nvPicPr>
            <p:cNvPr id="58" name="image22.png">
              <a:extLst>
                <a:ext uri="{FF2B5EF4-FFF2-40B4-BE49-F238E27FC236}">
                  <a16:creationId xmlns:a16="http://schemas.microsoft.com/office/drawing/2014/main" id="{40A9A8C2-6C31-4656-A085-2C734644AE8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3888" y="1203598"/>
              <a:ext cx="2293938" cy="7937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a:extLst>
              <a:ext uri="{FF2B5EF4-FFF2-40B4-BE49-F238E27FC236}">
                <a16:creationId xmlns:a16="http://schemas.microsoft.com/office/drawing/2014/main" id="{3F13465A-A38F-4D2B-B92A-43A947960F98}"/>
              </a:ext>
            </a:extLst>
          </p:cNvPr>
          <p:cNvSpPr/>
          <p:nvPr/>
        </p:nvSpPr>
        <p:spPr>
          <a:xfrm>
            <a:off x="0" y="-10162"/>
            <a:ext cx="179512" cy="461665"/>
          </a:xfrm>
          <a:prstGeom prst="rect">
            <a:avLst/>
          </a:prstGeom>
          <a:solidFill>
            <a:srgbClr val="009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6">
            <a:extLst>
              <a:ext uri="{FF2B5EF4-FFF2-40B4-BE49-F238E27FC236}">
                <a16:creationId xmlns:a16="http://schemas.microsoft.com/office/drawing/2014/main" id="{BA8B009B-A447-472E-A031-75FE1556997F}"/>
              </a:ext>
            </a:extLst>
          </p:cNvPr>
          <p:cNvSpPr txBox="1"/>
          <p:nvPr/>
        </p:nvSpPr>
        <p:spPr>
          <a:xfrm>
            <a:off x="269938" y="0"/>
            <a:ext cx="1853790" cy="404714"/>
          </a:xfrm>
          <a:prstGeom prst="rect">
            <a:avLst/>
          </a:prstGeom>
          <a:noFill/>
        </p:spPr>
        <p:txBody>
          <a:bodyPr wrap="square" lIns="0" tIns="48000" rIns="0" bIns="48000" rtlCol="0">
            <a:spAutoFit/>
          </a:bodyPr>
          <a:lstStyle/>
          <a:p>
            <a:r>
              <a:rPr lang="zh-CN" altLang="en-US" sz="2000" b="1" spc="-10" dirty="0">
                <a:latin typeface="Calibri"/>
                <a:cs typeface="Calibri"/>
              </a:rPr>
              <a:t>常规编码模式</a:t>
            </a:r>
            <a:endParaRPr lang="zh-CN" altLang="en-US" sz="2000" dirty="0">
              <a:latin typeface="宋体"/>
              <a:cs typeface="宋体"/>
            </a:endParaRPr>
          </a:p>
        </p:txBody>
      </p:sp>
      <p:cxnSp>
        <p:nvCxnSpPr>
          <p:cNvPr id="12" name="直接连接符 11">
            <a:extLst>
              <a:ext uri="{FF2B5EF4-FFF2-40B4-BE49-F238E27FC236}">
                <a16:creationId xmlns:a16="http://schemas.microsoft.com/office/drawing/2014/main" id="{0F427A88-35B4-46B1-A72E-F2F8AF0ACB03}"/>
              </a:ext>
            </a:extLst>
          </p:cNvPr>
          <p:cNvCxnSpPr>
            <a:cxnSpLocks/>
          </p:cNvCxnSpPr>
          <p:nvPr/>
        </p:nvCxnSpPr>
        <p:spPr>
          <a:xfrm>
            <a:off x="269938" y="403564"/>
            <a:ext cx="1781782" cy="0"/>
          </a:xfrm>
          <a:prstGeom prst="line">
            <a:avLst/>
          </a:prstGeom>
          <a:ln w="12700">
            <a:solidFill>
              <a:srgbClr val="0096C2"/>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B647EFD-F843-4825-A6EA-4A34C451B6A3}"/>
              </a:ext>
            </a:extLst>
          </p:cNvPr>
          <p:cNvSpPr txBox="1"/>
          <p:nvPr/>
        </p:nvSpPr>
        <p:spPr>
          <a:xfrm>
            <a:off x="8751744" y="4700631"/>
            <a:ext cx="492443"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10</a:t>
            </a:r>
            <a:endParaRPr lang="zh-CN" altLang="en-US" sz="2400" b="1"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0624C2E7-8342-485E-9B36-9D86612A09A4}"/>
              </a:ext>
            </a:extLst>
          </p:cNvPr>
          <p:cNvSpPr txBox="1"/>
          <p:nvPr/>
        </p:nvSpPr>
        <p:spPr>
          <a:xfrm>
            <a:off x="89756" y="1111853"/>
            <a:ext cx="8874732" cy="1815882"/>
          </a:xfrm>
          <a:prstGeom prst="rect">
            <a:avLst/>
          </a:prstGeom>
          <a:noFill/>
        </p:spPr>
        <p:txBody>
          <a:bodyPr wrap="square">
            <a:spAutoFit/>
          </a:bodyPr>
          <a:lstStyle/>
          <a:p>
            <a:pPr algn="just"/>
            <a:r>
              <a:rPr lang="zh-CN" altLang="en-US" sz="1600" b="0" i="0" dirty="0">
                <a:solidFill>
                  <a:srgbClr val="000000"/>
                </a:solidFill>
                <a:effectLst/>
                <a:latin typeface="SimSun" panose="02010600030101010101" pitchFamily="2" charset="-122"/>
                <a:ea typeface="SimSun" panose="02010600030101010101" pitchFamily="2" charset="-122"/>
              </a:rPr>
              <a:t>假若</a:t>
            </a:r>
            <a:r>
              <a:rPr lang="en-US" altLang="zh-CN" sz="1600" b="0" i="1" dirty="0" err="1">
                <a:solidFill>
                  <a:srgbClr val="000000"/>
                </a:solidFill>
                <a:effectLst/>
                <a:latin typeface="TimesNewRomanPS-ItalicMT"/>
              </a:rPr>
              <a:t>MErrval</a:t>
            </a:r>
            <a:r>
              <a:rPr lang="en-US" altLang="zh-CN" sz="1600" b="0" i="0" dirty="0">
                <a:solidFill>
                  <a:srgbClr val="000000"/>
                </a:solidFill>
                <a:effectLst/>
                <a:latin typeface="TimesNewRomanPSMT"/>
              </a:rPr>
              <a:t>/2</a:t>
            </a:r>
            <a:r>
              <a:rPr lang="en-US" altLang="zh-CN" sz="1600" b="0" i="1" baseline="30000" dirty="0">
                <a:solidFill>
                  <a:srgbClr val="000000"/>
                </a:solidFill>
                <a:effectLst/>
                <a:latin typeface="TimesNewRomanPS-ItalicMT"/>
              </a:rPr>
              <a:t>k</a:t>
            </a:r>
            <a:r>
              <a:rPr lang="en-US" altLang="zh-CN" sz="1600" b="0" i="0" dirty="0">
                <a:solidFill>
                  <a:srgbClr val="000000"/>
                </a:solidFill>
                <a:effectLst/>
                <a:latin typeface="TimesNewRomanPSMT"/>
              </a:rPr>
              <a:t>&lt;</a:t>
            </a:r>
            <a:r>
              <a:rPr lang="en-US" altLang="zh-CN" sz="1600" b="0" i="1" dirty="0">
                <a:solidFill>
                  <a:srgbClr val="000000"/>
                </a:solidFill>
                <a:effectLst/>
                <a:latin typeface="TimesNewRomanPS-ItalicMT"/>
              </a:rPr>
              <a:t>Limit</a:t>
            </a:r>
            <a:r>
              <a:rPr lang="en-US" altLang="zh-CN" sz="1600" b="0" i="0" dirty="0">
                <a:solidFill>
                  <a:srgbClr val="000000"/>
                </a:solidFill>
                <a:effectLst/>
                <a:latin typeface="TimesNewRomanPSMT"/>
              </a:rPr>
              <a:t>-</a:t>
            </a:r>
            <a:r>
              <a:rPr lang="en-US" altLang="zh-CN" sz="1600" b="0" i="1" dirty="0">
                <a:solidFill>
                  <a:srgbClr val="000000"/>
                </a:solidFill>
                <a:effectLst/>
                <a:latin typeface="TimesNewRomanPS-ItalicMT"/>
              </a:rPr>
              <a:t>qbpp</a:t>
            </a:r>
            <a:r>
              <a:rPr lang="en-US" altLang="zh-CN" sz="1600" b="0" i="0" dirty="0">
                <a:solidFill>
                  <a:srgbClr val="000000"/>
                </a:solidFill>
                <a:effectLst/>
                <a:latin typeface="TimesNewRomanPSMT"/>
              </a:rPr>
              <a:t>-1</a:t>
            </a:r>
            <a:r>
              <a:rPr lang="zh-CN" altLang="en-US" sz="1600" b="0" i="0" dirty="0">
                <a:solidFill>
                  <a:srgbClr val="000000"/>
                </a:solidFill>
                <a:effectLst/>
                <a:latin typeface="SimSun" panose="02010600030101010101" pitchFamily="2" charset="-122"/>
                <a:ea typeface="SimSun" panose="02010600030101010101" pitchFamily="2" charset="-122"/>
              </a:rPr>
              <a:t>，则</a:t>
            </a:r>
            <a:r>
              <a:rPr lang="en-US" altLang="zh-CN" sz="1600" b="0" i="0" dirty="0" err="1">
                <a:solidFill>
                  <a:srgbClr val="000000"/>
                </a:solidFill>
                <a:effectLst/>
                <a:latin typeface="TimesNewRomanPSMT"/>
              </a:rPr>
              <a:t>Golomb</a:t>
            </a:r>
            <a:r>
              <a:rPr lang="zh-CN" altLang="en-US" sz="1600" b="0" i="0" dirty="0">
                <a:solidFill>
                  <a:srgbClr val="000000"/>
                </a:solidFill>
                <a:effectLst/>
                <a:latin typeface="SimSun" panose="02010600030101010101" pitchFamily="2" charset="-122"/>
                <a:ea typeface="SimSun" panose="02010600030101010101" pitchFamily="2" charset="-122"/>
              </a:rPr>
              <a:t>编码的高比特位为</a:t>
            </a:r>
            <a:r>
              <a:rPr lang="en-US" altLang="zh-CN" sz="1600" b="0" i="1" dirty="0" err="1">
                <a:solidFill>
                  <a:srgbClr val="000000"/>
                </a:solidFill>
                <a:effectLst/>
                <a:latin typeface="TimesNewRomanPS-ItalicMT"/>
              </a:rPr>
              <a:t>MErrval</a:t>
            </a:r>
            <a:r>
              <a:rPr lang="en-US" altLang="zh-CN" sz="1600" b="0" i="0" dirty="0">
                <a:solidFill>
                  <a:srgbClr val="000000"/>
                </a:solidFill>
                <a:effectLst/>
                <a:latin typeface="TimesNewRomanPSMT"/>
              </a:rPr>
              <a:t>/2</a:t>
            </a:r>
            <a:r>
              <a:rPr lang="en-US" altLang="zh-CN" sz="1600" b="0" i="1" baseline="30000" dirty="0">
                <a:solidFill>
                  <a:srgbClr val="000000"/>
                </a:solidFill>
                <a:effectLst/>
                <a:latin typeface="TimesNewRomanPS-ItalicMT"/>
              </a:rPr>
              <a:t>k</a:t>
            </a:r>
            <a:r>
              <a:rPr lang="zh-CN" altLang="en-US" sz="1600" b="0" i="0" dirty="0">
                <a:solidFill>
                  <a:srgbClr val="000000"/>
                </a:solidFill>
                <a:effectLst/>
                <a:latin typeface="SimSun" panose="02010600030101010101" pitchFamily="2" charset="-122"/>
                <a:ea typeface="SimSun" panose="02010600030101010101" pitchFamily="2" charset="-122"/>
              </a:rPr>
              <a:t>的二元码，即为</a:t>
            </a:r>
            <a:r>
              <a:rPr lang="en-US" altLang="zh-CN" sz="1600" b="0" i="1" dirty="0" err="1">
                <a:solidFill>
                  <a:srgbClr val="000000"/>
                </a:solidFill>
                <a:effectLst/>
                <a:latin typeface="TimesNewRomanPS-ItalicMT"/>
              </a:rPr>
              <a:t>MErrval</a:t>
            </a:r>
            <a:r>
              <a:rPr lang="en-US" altLang="zh-CN" sz="1600" b="0" i="0" dirty="0">
                <a:solidFill>
                  <a:srgbClr val="000000"/>
                </a:solidFill>
                <a:effectLst/>
                <a:latin typeface="TimesNewRomanPSMT"/>
              </a:rPr>
              <a:t>/2</a:t>
            </a:r>
            <a:r>
              <a:rPr lang="en-US" altLang="zh-CN" sz="1600" b="0" i="1" baseline="30000" dirty="0">
                <a:solidFill>
                  <a:srgbClr val="000000"/>
                </a:solidFill>
                <a:effectLst/>
                <a:latin typeface="TimesNewRomanPS-ItalicMT"/>
              </a:rPr>
              <a:t>k</a:t>
            </a:r>
            <a:r>
              <a:rPr lang="zh-CN" altLang="en-US" sz="1600" b="0" i="0" dirty="0">
                <a:solidFill>
                  <a:srgbClr val="000000"/>
                </a:solidFill>
                <a:effectLst/>
                <a:latin typeface="SimSun" panose="02010600030101010101" pitchFamily="2" charset="-122"/>
                <a:ea typeface="SimSun" panose="02010600030101010101" pitchFamily="2" charset="-122"/>
              </a:rPr>
              <a:t>整数位个“</a:t>
            </a:r>
            <a:r>
              <a:rPr lang="en-US" altLang="zh-CN" sz="1600" b="0" i="0" dirty="0">
                <a:solidFill>
                  <a:srgbClr val="000000"/>
                </a:solidFill>
                <a:effectLst/>
                <a:latin typeface="TimesNewRomanPSMT"/>
              </a:rPr>
              <a:t>0</a:t>
            </a:r>
            <a:r>
              <a:rPr lang="zh-CN" altLang="en-US" sz="1600" b="0" i="0" dirty="0">
                <a:solidFill>
                  <a:srgbClr val="000000"/>
                </a:solidFill>
                <a:effectLst/>
                <a:latin typeface="SimSun" panose="02010600030101010101" pitchFamily="2" charset="-122"/>
                <a:ea typeface="SimSun" panose="02010600030101010101" pitchFamily="2" charset="-122"/>
              </a:rPr>
              <a:t>”；低比特位为</a:t>
            </a:r>
            <a:r>
              <a:rPr lang="en-US" altLang="zh-CN" sz="1600" b="0" i="1" dirty="0" err="1">
                <a:solidFill>
                  <a:srgbClr val="000000"/>
                </a:solidFill>
                <a:effectLst/>
                <a:latin typeface="TimesNewRomanPS-ItalicMT"/>
              </a:rPr>
              <a:t>MErrval</a:t>
            </a:r>
            <a:r>
              <a:rPr lang="zh-CN" altLang="en-US" sz="1600" b="0" i="0" dirty="0">
                <a:solidFill>
                  <a:srgbClr val="000000"/>
                </a:solidFill>
                <a:effectLst/>
                <a:latin typeface="SimSun" panose="02010600030101010101" pitchFamily="2" charset="-122"/>
                <a:ea typeface="SimSun" panose="02010600030101010101" pitchFamily="2" charset="-122"/>
              </a:rPr>
              <a:t>的</a:t>
            </a:r>
            <a:r>
              <a:rPr lang="en-US" altLang="zh-CN" sz="1600" b="0" i="1" dirty="0">
                <a:solidFill>
                  <a:srgbClr val="000000"/>
                </a:solidFill>
                <a:effectLst/>
                <a:latin typeface="TimesNewRomanPS-ItalicMT"/>
              </a:rPr>
              <a:t>k</a:t>
            </a:r>
            <a:r>
              <a:rPr lang="zh-CN" altLang="en-US" sz="1600" b="0" i="0" dirty="0">
                <a:solidFill>
                  <a:srgbClr val="000000"/>
                </a:solidFill>
                <a:effectLst/>
                <a:latin typeface="SimSun" panose="02010600030101010101" pitchFamily="2" charset="-122"/>
                <a:ea typeface="SimSun" panose="02010600030101010101" pitchFamily="2" charset="-122"/>
              </a:rPr>
              <a:t>个比特位的二进制表示；将一个二进制位“</a:t>
            </a:r>
            <a:r>
              <a:rPr lang="en-US" altLang="zh-CN" sz="1600" b="0" i="0" dirty="0">
                <a:solidFill>
                  <a:srgbClr val="000000"/>
                </a:solidFill>
                <a:effectLst/>
                <a:latin typeface="TimesNewRomanPSMT"/>
              </a:rPr>
              <a:t>1</a:t>
            </a:r>
            <a:r>
              <a:rPr lang="zh-CN" altLang="en-US" sz="1600" b="0" i="0" dirty="0">
                <a:solidFill>
                  <a:srgbClr val="000000"/>
                </a:solidFill>
                <a:effectLst/>
                <a:latin typeface="SimSun" panose="02010600030101010101" pitchFamily="2" charset="-122"/>
                <a:ea typeface="SimSun" panose="02010600030101010101" pitchFamily="2" charset="-122"/>
              </a:rPr>
              <a:t>”插入上述两部分之间，最终构成</a:t>
            </a:r>
            <a:r>
              <a:rPr lang="en-US" altLang="zh-CN" sz="1600" b="0" i="0" dirty="0" err="1">
                <a:solidFill>
                  <a:srgbClr val="000000"/>
                </a:solidFill>
                <a:effectLst/>
                <a:latin typeface="TimesNewRomanPSMT"/>
              </a:rPr>
              <a:t>Golomb</a:t>
            </a:r>
            <a:r>
              <a:rPr lang="zh-CN" altLang="en-US" sz="1600" b="0" i="0" dirty="0">
                <a:solidFill>
                  <a:srgbClr val="000000"/>
                </a:solidFill>
                <a:effectLst/>
                <a:latin typeface="SimSun" panose="02010600030101010101" pitchFamily="2" charset="-122"/>
                <a:ea typeface="SimSun" panose="02010600030101010101" pitchFamily="2" charset="-122"/>
              </a:rPr>
              <a:t>编码结果。</a:t>
            </a:r>
            <a:endParaRPr lang="en-US" altLang="zh-CN" sz="1600" b="0" i="0" dirty="0">
              <a:solidFill>
                <a:srgbClr val="000000"/>
              </a:solidFill>
              <a:effectLst/>
              <a:latin typeface="SimSun" panose="02010600030101010101" pitchFamily="2" charset="-122"/>
              <a:ea typeface="SimSun" panose="02010600030101010101" pitchFamily="2" charset="-122"/>
            </a:endParaRPr>
          </a:p>
          <a:p>
            <a:pPr algn="just"/>
            <a:endParaRPr lang="zh-CN" altLang="en-US" sz="1600" b="0" i="0" dirty="0">
              <a:solidFill>
                <a:srgbClr val="000000"/>
              </a:solidFill>
              <a:effectLst/>
              <a:latin typeface="SimSun" panose="02010600030101010101" pitchFamily="2" charset="-122"/>
              <a:ea typeface="SimSun" panose="02010600030101010101" pitchFamily="2" charset="-122"/>
            </a:endParaRPr>
          </a:p>
          <a:p>
            <a:pPr algn="just"/>
            <a:r>
              <a:rPr lang="zh-CN" altLang="en-US" sz="1600" b="0" i="0" dirty="0">
                <a:solidFill>
                  <a:srgbClr val="000000"/>
                </a:solidFill>
                <a:effectLst/>
                <a:latin typeface="SimSun" panose="02010600030101010101" pitchFamily="2" charset="-122"/>
                <a:ea typeface="SimSun" panose="02010600030101010101" pitchFamily="2" charset="-122"/>
              </a:rPr>
              <a:t>假若</a:t>
            </a:r>
            <a:r>
              <a:rPr lang="en-US" altLang="zh-CN" sz="1600" b="0" i="1" dirty="0" err="1">
                <a:solidFill>
                  <a:srgbClr val="000000"/>
                </a:solidFill>
                <a:effectLst/>
                <a:latin typeface="TimesNewRomanPS-ItalicMT"/>
              </a:rPr>
              <a:t>MErrval</a:t>
            </a:r>
            <a:r>
              <a:rPr lang="en-US" altLang="zh-CN" sz="1600" b="0" i="0" dirty="0">
                <a:solidFill>
                  <a:srgbClr val="000000"/>
                </a:solidFill>
                <a:effectLst/>
                <a:latin typeface="TimesNewRomanPSMT"/>
              </a:rPr>
              <a:t>/2</a:t>
            </a:r>
            <a:r>
              <a:rPr lang="en-US" altLang="zh-CN" sz="1600" b="0" i="1" baseline="30000" dirty="0">
                <a:solidFill>
                  <a:srgbClr val="000000"/>
                </a:solidFill>
                <a:effectLst/>
                <a:latin typeface="TimesNewRomanPS-ItalicMT"/>
              </a:rPr>
              <a:t>k</a:t>
            </a:r>
            <a:r>
              <a:rPr lang="zh-CN" altLang="en-US" sz="1600" b="0" i="0" dirty="0">
                <a:solidFill>
                  <a:srgbClr val="000000"/>
                </a:solidFill>
                <a:effectLst/>
                <a:latin typeface="SimSun" panose="02010600030101010101" pitchFamily="2" charset="-122"/>
                <a:ea typeface="SimSun" panose="02010600030101010101" pitchFamily="2" charset="-122"/>
              </a:rPr>
              <a:t>≥</a:t>
            </a:r>
            <a:r>
              <a:rPr lang="en-US" altLang="zh-CN" sz="1600" b="0" i="1" dirty="0">
                <a:solidFill>
                  <a:srgbClr val="000000"/>
                </a:solidFill>
                <a:effectLst/>
                <a:latin typeface="TimesNewRomanPS-ItalicMT"/>
              </a:rPr>
              <a:t>Limit</a:t>
            </a:r>
            <a:r>
              <a:rPr lang="en-US" altLang="zh-CN" sz="1600" b="0" i="0" dirty="0">
                <a:solidFill>
                  <a:srgbClr val="000000"/>
                </a:solidFill>
                <a:effectLst/>
                <a:latin typeface="TimesNewRomanPSMT"/>
              </a:rPr>
              <a:t>-</a:t>
            </a:r>
            <a:r>
              <a:rPr lang="en-US" altLang="zh-CN" sz="1600" b="0" i="1" dirty="0">
                <a:solidFill>
                  <a:srgbClr val="000000"/>
                </a:solidFill>
                <a:effectLst/>
                <a:latin typeface="TimesNewRomanPS-ItalicMT"/>
              </a:rPr>
              <a:t>qbpp</a:t>
            </a:r>
            <a:r>
              <a:rPr lang="en-US" altLang="zh-CN" sz="1600" b="0" i="0" dirty="0">
                <a:solidFill>
                  <a:srgbClr val="000000"/>
                </a:solidFill>
                <a:effectLst/>
                <a:latin typeface="TimesNewRomanPSMT"/>
              </a:rPr>
              <a:t>-1</a:t>
            </a:r>
            <a:r>
              <a:rPr lang="zh-CN" altLang="en-US" sz="1600" b="0" i="0" dirty="0">
                <a:solidFill>
                  <a:srgbClr val="000000"/>
                </a:solidFill>
                <a:effectLst/>
                <a:latin typeface="SimSun" panose="02010600030101010101" pitchFamily="2" charset="-122"/>
                <a:ea typeface="SimSun" panose="02010600030101010101" pitchFamily="2" charset="-122"/>
              </a:rPr>
              <a:t>，则</a:t>
            </a:r>
            <a:r>
              <a:rPr lang="en-US" altLang="zh-CN" sz="1600" b="0" i="0" dirty="0" err="1">
                <a:solidFill>
                  <a:srgbClr val="000000"/>
                </a:solidFill>
                <a:effectLst/>
                <a:latin typeface="TimesNewRomanPSMT"/>
              </a:rPr>
              <a:t>Golomb</a:t>
            </a:r>
            <a:r>
              <a:rPr lang="zh-CN" altLang="en-US" sz="1600" b="0" i="0" dirty="0">
                <a:solidFill>
                  <a:srgbClr val="000000"/>
                </a:solidFill>
                <a:effectLst/>
                <a:latin typeface="SimSun" panose="02010600030101010101" pitchFamily="2" charset="-122"/>
                <a:ea typeface="SimSun" panose="02010600030101010101" pitchFamily="2" charset="-122"/>
              </a:rPr>
              <a:t>编码的高比特位为</a:t>
            </a:r>
            <a:r>
              <a:rPr lang="en-US" altLang="zh-CN" sz="1600" b="0" i="1" dirty="0">
                <a:solidFill>
                  <a:srgbClr val="000000"/>
                </a:solidFill>
                <a:effectLst/>
                <a:latin typeface="TimesNewRomanPS-ItalicMT"/>
              </a:rPr>
              <a:t>Limit</a:t>
            </a:r>
            <a:r>
              <a:rPr lang="en-US" altLang="zh-CN" sz="1600" b="0" i="0" dirty="0">
                <a:solidFill>
                  <a:srgbClr val="000000"/>
                </a:solidFill>
                <a:effectLst/>
                <a:latin typeface="TimesNewRomanPSMT"/>
              </a:rPr>
              <a:t>-</a:t>
            </a:r>
            <a:r>
              <a:rPr lang="en-US" altLang="zh-CN" sz="1600" b="0" i="1" dirty="0">
                <a:solidFill>
                  <a:srgbClr val="000000"/>
                </a:solidFill>
                <a:effectLst/>
                <a:latin typeface="TimesNewRomanPS-ItalicMT"/>
              </a:rPr>
              <a:t>qbpp</a:t>
            </a:r>
            <a:r>
              <a:rPr lang="en-US" altLang="zh-CN" sz="1600" b="0" i="0" dirty="0">
                <a:solidFill>
                  <a:srgbClr val="000000"/>
                </a:solidFill>
                <a:effectLst/>
                <a:latin typeface="TimesNewRomanPSMT"/>
              </a:rPr>
              <a:t>-1</a:t>
            </a:r>
            <a:r>
              <a:rPr lang="zh-CN" altLang="en-US" sz="1600" b="0" i="0" dirty="0">
                <a:solidFill>
                  <a:srgbClr val="000000"/>
                </a:solidFill>
                <a:effectLst/>
                <a:latin typeface="SimSun" panose="02010600030101010101" pitchFamily="2" charset="-122"/>
                <a:ea typeface="SimSun" panose="02010600030101010101" pitchFamily="2" charset="-122"/>
              </a:rPr>
              <a:t>的二元码，即为</a:t>
            </a:r>
            <a:r>
              <a:rPr lang="en-US" altLang="zh-CN" sz="1600" b="0" i="1" dirty="0">
                <a:solidFill>
                  <a:srgbClr val="000000"/>
                </a:solidFill>
                <a:effectLst/>
                <a:latin typeface="TimesNewRomanPS-ItalicMT"/>
              </a:rPr>
              <a:t>Limit</a:t>
            </a:r>
            <a:r>
              <a:rPr lang="en-US" altLang="zh-CN" sz="1600" b="0" i="0" dirty="0">
                <a:solidFill>
                  <a:srgbClr val="000000"/>
                </a:solidFill>
                <a:effectLst/>
                <a:latin typeface="TimesNewRomanPSMT"/>
              </a:rPr>
              <a:t>-</a:t>
            </a:r>
            <a:r>
              <a:rPr lang="en-US" altLang="zh-CN" sz="1600" b="0" i="1" dirty="0">
                <a:solidFill>
                  <a:srgbClr val="000000"/>
                </a:solidFill>
                <a:effectLst/>
                <a:latin typeface="TimesNewRomanPS-ItalicMT"/>
              </a:rPr>
              <a:t>qbpp</a:t>
            </a:r>
            <a:r>
              <a:rPr lang="en-US" altLang="zh-CN" sz="1600" b="0" i="0" dirty="0">
                <a:solidFill>
                  <a:srgbClr val="000000"/>
                </a:solidFill>
                <a:effectLst/>
                <a:latin typeface="TimesNewRomanPSMT"/>
              </a:rPr>
              <a:t>-1</a:t>
            </a:r>
            <a:r>
              <a:rPr lang="zh-CN" altLang="en-US" sz="1600" b="0" i="0" dirty="0">
                <a:solidFill>
                  <a:srgbClr val="000000"/>
                </a:solidFill>
                <a:effectLst/>
                <a:latin typeface="SimSun" panose="02010600030101010101" pitchFamily="2" charset="-122"/>
                <a:ea typeface="SimSun" panose="02010600030101010101" pitchFamily="2" charset="-122"/>
              </a:rPr>
              <a:t>个“</a:t>
            </a:r>
            <a:r>
              <a:rPr lang="en-US" altLang="zh-CN" sz="1600" b="0" i="0" dirty="0">
                <a:solidFill>
                  <a:srgbClr val="000000"/>
                </a:solidFill>
                <a:effectLst/>
                <a:latin typeface="TimesNewRomanPSMT"/>
              </a:rPr>
              <a:t>0</a:t>
            </a:r>
            <a:r>
              <a:rPr lang="zh-CN" altLang="en-US" sz="1600" b="0" i="0" dirty="0">
                <a:solidFill>
                  <a:srgbClr val="000000"/>
                </a:solidFill>
                <a:effectLst/>
                <a:latin typeface="SimSun" panose="02010600030101010101" pitchFamily="2" charset="-122"/>
                <a:ea typeface="SimSun" panose="02010600030101010101" pitchFamily="2" charset="-122"/>
              </a:rPr>
              <a:t>”；低比特位为</a:t>
            </a:r>
            <a:r>
              <a:rPr lang="en-US" altLang="zh-CN" sz="1600" b="0" i="1" dirty="0">
                <a:solidFill>
                  <a:srgbClr val="000000"/>
                </a:solidFill>
                <a:effectLst/>
                <a:latin typeface="TimesNewRomanPS-ItalicMT"/>
              </a:rPr>
              <a:t>MErrval</a:t>
            </a:r>
            <a:r>
              <a:rPr lang="en-US" altLang="zh-CN" sz="1600" b="0" i="0" dirty="0">
                <a:solidFill>
                  <a:srgbClr val="000000"/>
                </a:solidFill>
                <a:effectLst/>
                <a:latin typeface="TimesNewRomanPSMT"/>
              </a:rPr>
              <a:t>-1</a:t>
            </a:r>
            <a:r>
              <a:rPr lang="zh-CN" altLang="en-US" sz="1600" b="0" i="0" dirty="0">
                <a:solidFill>
                  <a:srgbClr val="000000"/>
                </a:solidFill>
                <a:effectLst/>
                <a:latin typeface="SimSun" panose="02010600030101010101" pitchFamily="2" charset="-122"/>
                <a:ea typeface="SimSun" panose="02010600030101010101" pitchFamily="2" charset="-122"/>
              </a:rPr>
              <a:t>的</a:t>
            </a:r>
            <a:r>
              <a:rPr lang="en-US" altLang="zh-CN" sz="1600" b="0" i="1" dirty="0" err="1">
                <a:solidFill>
                  <a:srgbClr val="000000"/>
                </a:solidFill>
                <a:effectLst/>
                <a:latin typeface="TimesNewRomanPS-ItalicMT"/>
              </a:rPr>
              <a:t>qbpp</a:t>
            </a:r>
            <a:r>
              <a:rPr lang="zh-CN" altLang="en-US" sz="1600" b="0" i="0" dirty="0">
                <a:solidFill>
                  <a:srgbClr val="000000"/>
                </a:solidFill>
                <a:effectLst/>
                <a:latin typeface="SimSun" panose="02010600030101010101" pitchFamily="2" charset="-122"/>
                <a:ea typeface="SimSun" panose="02010600030101010101" pitchFamily="2" charset="-122"/>
              </a:rPr>
              <a:t>个比特位的二进制表示；将一个二进制位“</a:t>
            </a:r>
            <a:r>
              <a:rPr lang="en-US" altLang="zh-CN" sz="1600" b="0" i="0" dirty="0">
                <a:solidFill>
                  <a:srgbClr val="000000"/>
                </a:solidFill>
                <a:effectLst/>
                <a:latin typeface="TimesNewRomanPSMT"/>
              </a:rPr>
              <a:t>1</a:t>
            </a:r>
            <a:r>
              <a:rPr lang="zh-CN" altLang="en-US" sz="1600" b="0" i="0" dirty="0">
                <a:solidFill>
                  <a:srgbClr val="000000"/>
                </a:solidFill>
                <a:effectLst/>
                <a:latin typeface="SimSun" panose="02010600030101010101" pitchFamily="2" charset="-122"/>
                <a:ea typeface="SimSun" panose="02010600030101010101" pitchFamily="2" charset="-122"/>
              </a:rPr>
              <a:t>”插入上述两部分之间，最终构成</a:t>
            </a:r>
            <a:r>
              <a:rPr lang="en-US" altLang="zh-CN" sz="1600" b="0" i="0" dirty="0" err="1">
                <a:solidFill>
                  <a:srgbClr val="000000"/>
                </a:solidFill>
                <a:effectLst/>
                <a:latin typeface="TimesNewRomanPSMT"/>
              </a:rPr>
              <a:t>Golomb</a:t>
            </a:r>
            <a:r>
              <a:rPr lang="zh-CN" altLang="en-US" sz="1600" b="0" i="0" dirty="0">
                <a:solidFill>
                  <a:srgbClr val="000000"/>
                </a:solidFill>
                <a:effectLst/>
                <a:latin typeface="SimSun" panose="02010600030101010101" pitchFamily="2" charset="-122"/>
                <a:ea typeface="SimSun" panose="02010600030101010101" pitchFamily="2" charset="-122"/>
              </a:rPr>
              <a:t>编码结果。</a:t>
            </a:r>
            <a:endParaRPr lang="zh-CN" altLang="en-US" sz="2400" dirty="0"/>
          </a:p>
        </p:txBody>
      </p:sp>
      <p:sp>
        <p:nvSpPr>
          <p:cNvPr id="15" name="文本框 14">
            <a:extLst>
              <a:ext uri="{FF2B5EF4-FFF2-40B4-BE49-F238E27FC236}">
                <a16:creationId xmlns:a16="http://schemas.microsoft.com/office/drawing/2014/main" id="{DF07CEF3-70B9-4068-9137-D525214303D3}"/>
              </a:ext>
            </a:extLst>
          </p:cNvPr>
          <p:cNvSpPr txBox="1"/>
          <p:nvPr/>
        </p:nvSpPr>
        <p:spPr>
          <a:xfrm>
            <a:off x="91676" y="4074878"/>
            <a:ext cx="8872812" cy="584775"/>
          </a:xfrm>
          <a:prstGeom prst="rect">
            <a:avLst/>
          </a:prstGeom>
          <a:noFill/>
        </p:spPr>
        <p:txBody>
          <a:bodyPr wrap="square">
            <a:spAutoFit/>
          </a:bodyPr>
          <a:lstStyle/>
          <a:p>
            <a:r>
              <a:rPr lang="zh-CN" altLang="en-US" sz="1600" b="0" i="0" dirty="0">
                <a:solidFill>
                  <a:srgbClr val="000000"/>
                </a:solidFill>
                <a:effectLst/>
                <a:latin typeface="SimSun" panose="02010600030101010101" pitchFamily="2" charset="-122"/>
                <a:ea typeface="SimSun" panose="02010600030101010101" pitchFamily="2" charset="-122"/>
              </a:rPr>
              <a:t>限长</a:t>
            </a:r>
            <a:r>
              <a:rPr lang="en-US" altLang="zh-CN" sz="1600" b="0" i="0" dirty="0" err="1">
                <a:solidFill>
                  <a:srgbClr val="000000"/>
                </a:solidFill>
                <a:effectLst/>
                <a:latin typeface="TimesNewRomanPSMT"/>
              </a:rPr>
              <a:t>Golomb</a:t>
            </a:r>
            <a:r>
              <a:rPr lang="zh-CN" altLang="en-US" sz="1600" b="0" i="0" dirty="0">
                <a:solidFill>
                  <a:srgbClr val="000000"/>
                </a:solidFill>
                <a:effectLst/>
                <a:latin typeface="SimSun" panose="02010600030101010101" pitchFamily="2" charset="-122"/>
                <a:ea typeface="SimSun" panose="02010600030101010101" pitchFamily="2" charset="-122"/>
              </a:rPr>
              <a:t>编码所需的编码参数</a:t>
            </a:r>
            <a:r>
              <a:rPr lang="en-US" altLang="zh-CN" sz="1600" b="0" i="0" dirty="0">
                <a:solidFill>
                  <a:srgbClr val="000000"/>
                </a:solidFill>
                <a:effectLst/>
                <a:latin typeface="TimesNewRomanPSMT"/>
              </a:rPr>
              <a:t>k</a:t>
            </a:r>
            <a:r>
              <a:rPr lang="zh-CN" altLang="en-US" sz="1600" b="0" i="0" dirty="0">
                <a:solidFill>
                  <a:srgbClr val="000000"/>
                </a:solidFill>
                <a:effectLst/>
                <a:latin typeface="SimSun" panose="02010600030101010101" pitchFamily="2" charset="-122"/>
                <a:ea typeface="SimSun" panose="02010600030101010101" pitchFamily="2" charset="-122"/>
              </a:rPr>
              <a:t>由上下文参数</a:t>
            </a:r>
            <a:r>
              <a:rPr lang="en-US" altLang="zh-CN" sz="1600" b="0" i="0" dirty="0">
                <a:solidFill>
                  <a:srgbClr val="000000"/>
                </a:solidFill>
                <a:effectLst/>
                <a:latin typeface="TimesNewRomanPSMT"/>
              </a:rPr>
              <a:t>A[Q]</a:t>
            </a:r>
            <a:r>
              <a:rPr lang="zh-CN" altLang="en-US" sz="1600" b="0" i="0" dirty="0">
                <a:solidFill>
                  <a:srgbClr val="000000"/>
                </a:solidFill>
                <a:effectLst/>
                <a:latin typeface="SimSun" panose="02010600030101010101" pitchFamily="2" charset="-122"/>
                <a:ea typeface="SimSun" panose="02010600030101010101" pitchFamily="2" charset="-122"/>
              </a:rPr>
              <a:t>和</a:t>
            </a:r>
            <a:r>
              <a:rPr lang="en-US" altLang="zh-CN" sz="1600" b="0" i="0" dirty="0">
                <a:solidFill>
                  <a:srgbClr val="000000"/>
                </a:solidFill>
                <a:effectLst/>
                <a:latin typeface="TimesNewRomanPSMT"/>
              </a:rPr>
              <a:t>N[Q]</a:t>
            </a:r>
            <a:r>
              <a:rPr lang="zh-CN" altLang="en-US" sz="1600" b="0" i="0" dirty="0">
                <a:solidFill>
                  <a:srgbClr val="000000"/>
                </a:solidFill>
                <a:effectLst/>
                <a:latin typeface="SimSun" panose="02010600030101010101" pitchFamily="2" charset="-122"/>
                <a:ea typeface="SimSun" panose="02010600030101010101" pitchFamily="2" charset="-122"/>
              </a:rPr>
              <a:t>计算</a:t>
            </a:r>
            <a:r>
              <a:rPr lang="zh-CN" altLang="en-US" sz="1600" dirty="0">
                <a:solidFill>
                  <a:srgbClr val="000000"/>
                </a:solidFill>
                <a:latin typeface="SimSun" panose="02010600030101010101" pitchFamily="2" charset="-122"/>
                <a:ea typeface="SimSun" panose="02010600030101010101" pitchFamily="2" charset="-122"/>
              </a:rPr>
              <a:t>。</a:t>
            </a:r>
            <a:r>
              <a:rPr lang="en-US" altLang="zh-CN" sz="1600" b="0" i="0" dirty="0">
                <a:solidFill>
                  <a:srgbClr val="FF0000"/>
                </a:solidFill>
                <a:effectLst/>
                <a:latin typeface="TimesNewRomanPSMT"/>
              </a:rPr>
              <a:t>k</a:t>
            </a:r>
            <a:r>
              <a:rPr lang="zh-CN" altLang="en-US" sz="1600" b="0" i="0" dirty="0">
                <a:solidFill>
                  <a:srgbClr val="FF0000"/>
                </a:solidFill>
                <a:effectLst/>
                <a:latin typeface="SimSun" panose="02010600030101010101" pitchFamily="2" charset="-122"/>
                <a:ea typeface="SimSun" panose="02010600030101010101" pitchFamily="2" charset="-122"/>
              </a:rPr>
              <a:t>的取值为能使</a:t>
            </a:r>
            <a:r>
              <a:rPr lang="en-US" altLang="zh-CN" sz="1600" b="0" i="0" dirty="0">
                <a:solidFill>
                  <a:srgbClr val="FF0000"/>
                </a:solidFill>
                <a:effectLst/>
                <a:latin typeface="TimesNewRomanPSMT"/>
              </a:rPr>
              <a:t>N[Q]</a:t>
            </a:r>
            <a:r>
              <a:rPr lang="zh-CN" altLang="en-US" sz="1600" b="0" i="0" dirty="0">
                <a:solidFill>
                  <a:srgbClr val="FF0000"/>
                </a:solidFill>
                <a:effectLst/>
                <a:latin typeface="SimSun" panose="02010600030101010101" pitchFamily="2" charset="-122"/>
                <a:ea typeface="SimSun" panose="02010600030101010101" pitchFamily="2" charset="-122"/>
              </a:rPr>
              <a:t>左移</a:t>
            </a:r>
            <a:r>
              <a:rPr lang="en-US" altLang="zh-CN" sz="1600" b="0" i="0" dirty="0">
                <a:solidFill>
                  <a:srgbClr val="FF0000"/>
                </a:solidFill>
                <a:effectLst/>
                <a:latin typeface="TimesNewRomanPSMT"/>
              </a:rPr>
              <a:t>k</a:t>
            </a:r>
            <a:r>
              <a:rPr lang="zh-CN" altLang="en-US" sz="1600" b="0" i="0" dirty="0">
                <a:solidFill>
                  <a:srgbClr val="FF0000"/>
                </a:solidFill>
                <a:effectLst/>
                <a:latin typeface="SimSun" panose="02010600030101010101" pitchFamily="2" charset="-122"/>
                <a:ea typeface="SimSun" panose="02010600030101010101" pitchFamily="2" charset="-122"/>
              </a:rPr>
              <a:t>位大于等于</a:t>
            </a:r>
            <a:r>
              <a:rPr lang="en-US" altLang="zh-CN" sz="1600" b="0" i="0" dirty="0">
                <a:solidFill>
                  <a:srgbClr val="FF0000"/>
                </a:solidFill>
                <a:effectLst/>
                <a:latin typeface="TimesNewRomanPSMT"/>
              </a:rPr>
              <a:t>A[Q]</a:t>
            </a:r>
            <a:r>
              <a:rPr lang="zh-CN" altLang="en-US" sz="1600" b="0" i="0" dirty="0">
                <a:solidFill>
                  <a:srgbClr val="FF0000"/>
                </a:solidFill>
                <a:effectLst/>
                <a:latin typeface="SimSun" panose="02010600030101010101" pitchFamily="2" charset="-122"/>
                <a:ea typeface="SimSun" panose="02010600030101010101" pitchFamily="2" charset="-122"/>
              </a:rPr>
              <a:t>成立的最小</a:t>
            </a:r>
            <a:r>
              <a:rPr lang="en-US" altLang="zh-CN" sz="1600" dirty="0">
                <a:solidFill>
                  <a:srgbClr val="FF0000"/>
                </a:solidFill>
                <a:latin typeface="TimesNewRomanPSMT"/>
                <a:ea typeface="SimSun" panose="02010600030101010101" pitchFamily="2" charset="-122"/>
              </a:rPr>
              <a:t>k</a:t>
            </a:r>
            <a:r>
              <a:rPr lang="zh-CN" altLang="en-US" sz="1600" b="0" i="0" dirty="0">
                <a:solidFill>
                  <a:srgbClr val="FF0000"/>
                </a:solidFill>
                <a:effectLst/>
                <a:latin typeface="SimSun" panose="02010600030101010101" pitchFamily="2" charset="-122"/>
                <a:ea typeface="SimSun" panose="02010600030101010101" pitchFamily="2" charset="-122"/>
              </a:rPr>
              <a:t>值。</a:t>
            </a:r>
            <a:endParaRPr lang="zh-CN" altLang="en-US" sz="2400" dirty="0">
              <a:solidFill>
                <a:srgbClr val="FF0000"/>
              </a:solidFill>
            </a:endParaRPr>
          </a:p>
        </p:txBody>
      </p:sp>
      <p:sp>
        <p:nvSpPr>
          <p:cNvPr id="16" name="文本框 15">
            <a:extLst>
              <a:ext uri="{FF2B5EF4-FFF2-40B4-BE49-F238E27FC236}">
                <a16:creationId xmlns:a16="http://schemas.microsoft.com/office/drawing/2014/main" id="{59A16591-735D-4E1F-9A11-B13545683B2D}"/>
              </a:ext>
            </a:extLst>
          </p:cNvPr>
          <p:cNvSpPr txBox="1"/>
          <p:nvPr/>
        </p:nvSpPr>
        <p:spPr>
          <a:xfrm>
            <a:off x="91676" y="606192"/>
            <a:ext cx="2232248" cy="369332"/>
          </a:xfrm>
          <a:prstGeom prst="rect">
            <a:avLst/>
          </a:prstGeom>
          <a:noFill/>
        </p:spPr>
        <p:txBody>
          <a:bodyPr wrap="square">
            <a:spAutoFit/>
          </a:bodyPr>
          <a:lstStyle/>
          <a:p>
            <a:r>
              <a:rPr lang="en-US" altLang="zh-CN" b="1" dirty="0">
                <a:solidFill>
                  <a:srgbClr val="000000"/>
                </a:solidFill>
                <a:latin typeface="SimSun" panose="02010600030101010101" pitchFamily="2" charset="-122"/>
                <a:ea typeface="SimSun" panose="02010600030101010101" pitchFamily="2" charset="-122"/>
              </a:rPr>
              <a:t>6.</a:t>
            </a:r>
            <a:r>
              <a:rPr lang="zh-CN" altLang="en-US" b="1" dirty="0">
                <a:solidFill>
                  <a:srgbClr val="000000"/>
                </a:solidFill>
                <a:latin typeface="SimSun" panose="02010600030101010101" pitchFamily="2" charset="-122"/>
                <a:ea typeface="SimSun" panose="02010600030101010101" pitchFamily="2" charset="-122"/>
              </a:rPr>
              <a:t>预测误差编码</a:t>
            </a:r>
            <a:endParaRPr lang="en-US" altLang="zh-CN" b="1" dirty="0">
              <a:solidFill>
                <a:srgbClr val="000000"/>
              </a:solidFill>
              <a:latin typeface="SimSun" panose="02010600030101010101" pitchFamily="2" charset="-122"/>
              <a:ea typeface="SimSun" panose="02010600030101010101" pitchFamily="2" charset="-122"/>
            </a:endParaRPr>
          </a:p>
        </p:txBody>
      </p:sp>
      <p:pic>
        <p:nvPicPr>
          <p:cNvPr id="6" name="图片 5">
            <a:extLst>
              <a:ext uri="{FF2B5EF4-FFF2-40B4-BE49-F238E27FC236}">
                <a16:creationId xmlns:a16="http://schemas.microsoft.com/office/drawing/2014/main" id="{C3885064-4DB7-4D56-9669-8EEA5E719030}"/>
              </a:ext>
            </a:extLst>
          </p:cNvPr>
          <p:cNvPicPr>
            <a:picLocks noChangeAspect="1"/>
          </p:cNvPicPr>
          <p:nvPr/>
        </p:nvPicPr>
        <p:blipFill>
          <a:blip r:embed="rId5"/>
          <a:stretch>
            <a:fillRect/>
          </a:stretch>
        </p:blipFill>
        <p:spPr>
          <a:xfrm>
            <a:off x="2301402" y="3251110"/>
            <a:ext cx="4022627" cy="550011"/>
          </a:xfrm>
          <a:prstGeom prst="rect">
            <a:avLst/>
          </a:prstGeom>
        </p:spPr>
      </p:pic>
    </p:spTree>
    <p:extLst>
      <p:ext uri="{BB962C8B-B14F-4D97-AF65-F5344CB8AC3E}">
        <p14:creationId xmlns:p14="http://schemas.microsoft.com/office/powerpoint/2010/main" val="200376116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a:extLst>
              <a:ext uri="{FF2B5EF4-FFF2-40B4-BE49-F238E27FC236}">
                <a16:creationId xmlns:a16="http://schemas.microsoft.com/office/drawing/2014/main" id="{93CD592F-7695-4FC5-9ADB-12AB6AAD69B8}"/>
              </a:ext>
            </a:extLst>
          </p:cNvPr>
          <p:cNvSpPr/>
          <p:nvPr/>
        </p:nvSpPr>
        <p:spPr>
          <a:xfrm>
            <a:off x="0" y="-10161"/>
            <a:ext cx="9144000" cy="461665"/>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Times New Roman" panose="02020603050405020304" pitchFamily="18" charset="0"/>
              <a:cs typeface="Times New Roman" panose="02020603050405020304" pitchFamily="18" charset="0"/>
            </a:endParaRPr>
          </a:p>
        </p:txBody>
      </p:sp>
      <p:grpSp>
        <p:nvGrpSpPr>
          <p:cNvPr id="55" name="组合 54">
            <a:extLst>
              <a:ext uri="{FF2B5EF4-FFF2-40B4-BE49-F238E27FC236}">
                <a16:creationId xmlns:a16="http://schemas.microsoft.com/office/drawing/2014/main" id="{9B568FF2-2B5D-4509-95E7-CD8AF103A66F}"/>
              </a:ext>
            </a:extLst>
          </p:cNvPr>
          <p:cNvGrpSpPr/>
          <p:nvPr/>
        </p:nvGrpSpPr>
        <p:grpSpPr>
          <a:xfrm>
            <a:off x="7596336" y="4647"/>
            <a:ext cx="1481039" cy="432048"/>
            <a:chOff x="2339752" y="411510"/>
            <a:chExt cx="3538141" cy="1008112"/>
          </a:xfrm>
        </p:grpSpPr>
        <p:pic>
          <p:nvPicPr>
            <p:cNvPr id="56" name="image20.png">
              <a:extLst>
                <a:ext uri="{FF2B5EF4-FFF2-40B4-BE49-F238E27FC236}">
                  <a16:creationId xmlns:a16="http://schemas.microsoft.com/office/drawing/2014/main" id="{A3A176A7-906C-4579-B8E6-969124F4E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411510"/>
              <a:ext cx="1008112" cy="1008112"/>
            </a:xfrm>
            <a:prstGeom prst="rect">
              <a:avLst/>
            </a:prstGeom>
            <a:noFill/>
            <a:extLst>
              <a:ext uri="{909E8E84-426E-40DD-AFC4-6F175D3DCCD1}">
                <a14:hiddenFill xmlns:a14="http://schemas.microsoft.com/office/drawing/2010/main">
                  <a:solidFill>
                    <a:srgbClr val="FFFFFF"/>
                  </a:solidFill>
                </a14:hiddenFill>
              </a:ext>
            </a:extLst>
          </p:spPr>
        </p:pic>
        <p:pic>
          <p:nvPicPr>
            <p:cNvPr id="57" name="image21.png">
              <a:extLst>
                <a:ext uri="{FF2B5EF4-FFF2-40B4-BE49-F238E27FC236}">
                  <a16:creationId xmlns:a16="http://schemas.microsoft.com/office/drawing/2014/main" id="{9C739540-870A-455D-966C-90C6EEA10B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483518"/>
              <a:ext cx="2386013" cy="547688"/>
            </a:xfrm>
            <a:prstGeom prst="rect">
              <a:avLst/>
            </a:prstGeom>
            <a:noFill/>
            <a:extLst>
              <a:ext uri="{909E8E84-426E-40DD-AFC4-6F175D3DCCD1}">
                <a14:hiddenFill xmlns:a14="http://schemas.microsoft.com/office/drawing/2010/main">
                  <a:solidFill>
                    <a:srgbClr val="FFFFFF"/>
                  </a:solidFill>
                </a14:hiddenFill>
              </a:ext>
            </a:extLst>
          </p:spPr>
        </p:pic>
        <p:pic>
          <p:nvPicPr>
            <p:cNvPr id="58" name="image22.png">
              <a:extLst>
                <a:ext uri="{FF2B5EF4-FFF2-40B4-BE49-F238E27FC236}">
                  <a16:creationId xmlns:a16="http://schemas.microsoft.com/office/drawing/2014/main" id="{40A9A8C2-6C31-4656-A085-2C734644AE8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3888" y="1203598"/>
              <a:ext cx="2293938" cy="7937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a:extLst>
              <a:ext uri="{FF2B5EF4-FFF2-40B4-BE49-F238E27FC236}">
                <a16:creationId xmlns:a16="http://schemas.microsoft.com/office/drawing/2014/main" id="{3F13465A-A38F-4D2B-B92A-43A947960F98}"/>
              </a:ext>
            </a:extLst>
          </p:cNvPr>
          <p:cNvSpPr/>
          <p:nvPr/>
        </p:nvSpPr>
        <p:spPr>
          <a:xfrm>
            <a:off x="0" y="-10162"/>
            <a:ext cx="179512" cy="461665"/>
          </a:xfrm>
          <a:prstGeom prst="rect">
            <a:avLst/>
          </a:prstGeom>
          <a:solidFill>
            <a:srgbClr val="009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6">
            <a:extLst>
              <a:ext uri="{FF2B5EF4-FFF2-40B4-BE49-F238E27FC236}">
                <a16:creationId xmlns:a16="http://schemas.microsoft.com/office/drawing/2014/main" id="{BA8B009B-A447-472E-A031-75FE1556997F}"/>
              </a:ext>
            </a:extLst>
          </p:cNvPr>
          <p:cNvSpPr txBox="1"/>
          <p:nvPr/>
        </p:nvSpPr>
        <p:spPr>
          <a:xfrm>
            <a:off x="269938" y="0"/>
            <a:ext cx="1853790" cy="404714"/>
          </a:xfrm>
          <a:prstGeom prst="rect">
            <a:avLst/>
          </a:prstGeom>
          <a:noFill/>
        </p:spPr>
        <p:txBody>
          <a:bodyPr wrap="square" lIns="0" tIns="48000" rIns="0" bIns="48000" rtlCol="0">
            <a:spAutoFit/>
          </a:bodyPr>
          <a:lstStyle/>
          <a:p>
            <a:r>
              <a:rPr lang="zh-CN" altLang="en-US" sz="2000" b="1" spc="-10" dirty="0">
                <a:latin typeface="Calibri"/>
                <a:cs typeface="Calibri"/>
              </a:rPr>
              <a:t>常规编码模式</a:t>
            </a:r>
            <a:endParaRPr lang="zh-CN" altLang="en-US" sz="2000" dirty="0">
              <a:latin typeface="宋体"/>
              <a:cs typeface="宋体"/>
            </a:endParaRPr>
          </a:p>
        </p:txBody>
      </p:sp>
      <p:cxnSp>
        <p:nvCxnSpPr>
          <p:cNvPr id="12" name="直接连接符 11">
            <a:extLst>
              <a:ext uri="{FF2B5EF4-FFF2-40B4-BE49-F238E27FC236}">
                <a16:creationId xmlns:a16="http://schemas.microsoft.com/office/drawing/2014/main" id="{0F427A88-35B4-46B1-A72E-F2F8AF0ACB03}"/>
              </a:ext>
            </a:extLst>
          </p:cNvPr>
          <p:cNvCxnSpPr>
            <a:cxnSpLocks/>
          </p:cNvCxnSpPr>
          <p:nvPr/>
        </p:nvCxnSpPr>
        <p:spPr>
          <a:xfrm>
            <a:off x="269938" y="403564"/>
            <a:ext cx="1781782" cy="0"/>
          </a:xfrm>
          <a:prstGeom prst="line">
            <a:avLst/>
          </a:prstGeom>
          <a:ln w="12700">
            <a:solidFill>
              <a:srgbClr val="0096C2"/>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B647EFD-F843-4825-A6EA-4A34C451B6A3}"/>
              </a:ext>
            </a:extLst>
          </p:cNvPr>
          <p:cNvSpPr txBox="1"/>
          <p:nvPr/>
        </p:nvSpPr>
        <p:spPr>
          <a:xfrm>
            <a:off x="8751744" y="4700631"/>
            <a:ext cx="475451"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11</a:t>
            </a:r>
            <a:endParaRPr lang="zh-CN" altLang="en-US" sz="24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7B283BE6-1F40-46A9-9192-3995FEF62622}"/>
              </a:ext>
            </a:extLst>
          </p:cNvPr>
          <p:cNvSpPr txBox="1"/>
          <p:nvPr/>
        </p:nvSpPr>
        <p:spPr>
          <a:xfrm>
            <a:off x="250404" y="555526"/>
            <a:ext cx="2017339" cy="369332"/>
          </a:xfrm>
          <a:prstGeom prst="rect">
            <a:avLst/>
          </a:prstGeom>
          <a:noFill/>
        </p:spPr>
        <p:txBody>
          <a:bodyPr wrap="square" rtlCol="0">
            <a:spAutoFit/>
          </a:bodyPr>
          <a:lstStyle/>
          <a:p>
            <a:r>
              <a:rPr lang="en-US" altLang="zh-CN" b="1" dirty="0">
                <a:solidFill>
                  <a:srgbClr val="000000"/>
                </a:solidFill>
                <a:latin typeface="SimSun" panose="02010600030101010101" pitchFamily="2" charset="-122"/>
                <a:ea typeface="SimSun" panose="02010600030101010101" pitchFamily="2" charset="-122"/>
              </a:rPr>
              <a:t>7.</a:t>
            </a:r>
            <a:r>
              <a:rPr lang="zh-CN" altLang="en-US" b="1" dirty="0">
                <a:solidFill>
                  <a:srgbClr val="000000"/>
                </a:solidFill>
                <a:latin typeface="SimSun" panose="02010600030101010101" pitchFamily="2" charset="-122"/>
                <a:ea typeface="SimSun" panose="02010600030101010101" pitchFamily="2" charset="-122"/>
              </a:rPr>
              <a:t>参数更新</a:t>
            </a:r>
          </a:p>
        </p:txBody>
      </p:sp>
      <p:sp>
        <p:nvSpPr>
          <p:cNvPr id="13" name="文本框 12">
            <a:extLst>
              <a:ext uri="{FF2B5EF4-FFF2-40B4-BE49-F238E27FC236}">
                <a16:creationId xmlns:a16="http://schemas.microsoft.com/office/drawing/2014/main" id="{B0B5DAD1-E331-4B66-82EC-3CFCCC7DB322}"/>
              </a:ext>
            </a:extLst>
          </p:cNvPr>
          <p:cNvSpPr txBox="1"/>
          <p:nvPr/>
        </p:nvSpPr>
        <p:spPr>
          <a:xfrm>
            <a:off x="234632" y="939145"/>
            <a:ext cx="8517111" cy="523220"/>
          </a:xfrm>
          <a:prstGeom prst="rect">
            <a:avLst/>
          </a:prstGeom>
          <a:noFill/>
        </p:spPr>
        <p:txBody>
          <a:bodyPr wrap="square">
            <a:spAutoFit/>
          </a:bodyPr>
          <a:lstStyle/>
          <a:p>
            <a:r>
              <a:rPr lang="en-US" altLang="zh-CN" sz="1400" b="0" i="0" dirty="0">
                <a:solidFill>
                  <a:srgbClr val="000000"/>
                </a:solidFill>
                <a:effectLst/>
                <a:latin typeface="TimesNewRomanPSMT"/>
              </a:rPr>
              <a:t>JPEG-LS</a:t>
            </a:r>
            <a:r>
              <a:rPr lang="zh-CN" altLang="en-US" sz="1400" b="0" i="0" dirty="0">
                <a:solidFill>
                  <a:srgbClr val="000000"/>
                </a:solidFill>
                <a:effectLst/>
                <a:latin typeface="SimSun" panose="02010600030101010101" pitchFamily="2" charset="-122"/>
                <a:ea typeface="SimSun" panose="02010600030101010101" pitchFamily="2" charset="-122"/>
              </a:rPr>
              <a:t>算法标准中，每一种上下文模式对应一组</a:t>
            </a:r>
            <a:r>
              <a:rPr lang="zh-CN" altLang="en-US" sz="1400" b="0" i="0" dirty="0">
                <a:solidFill>
                  <a:srgbClr val="FF0000"/>
                </a:solidFill>
                <a:effectLst/>
                <a:latin typeface="SimSun" panose="02010600030101010101" pitchFamily="2" charset="-122"/>
                <a:ea typeface="SimSun" panose="02010600030101010101" pitchFamily="2" charset="-122"/>
              </a:rPr>
              <a:t>上下文参数</a:t>
            </a:r>
            <a:r>
              <a:rPr lang="en-US" altLang="zh-CN" sz="1400" b="0" i="0" dirty="0">
                <a:solidFill>
                  <a:srgbClr val="000000"/>
                </a:solidFill>
                <a:effectLst/>
                <a:latin typeface="TimesNewRomanPSMT"/>
              </a:rPr>
              <a:t>A[Q]</a:t>
            </a:r>
            <a:r>
              <a:rPr lang="zh-CN" altLang="en-US" sz="1400" b="0" i="0" dirty="0">
                <a:solidFill>
                  <a:srgbClr val="000000"/>
                </a:solidFill>
                <a:effectLst/>
                <a:latin typeface="SimSun" panose="02010600030101010101" pitchFamily="2" charset="-122"/>
                <a:ea typeface="SimSun" panose="02010600030101010101" pitchFamily="2" charset="-122"/>
              </a:rPr>
              <a:t>、</a:t>
            </a:r>
            <a:r>
              <a:rPr lang="en-US" altLang="zh-CN" sz="1400" b="0" i="0" dirty="0">
                <a:solidFill>
                  <a:srgbClr val="000000"/>
                </a:solidFill>
                <a:effectLst/>
                <a:latin typeface="TimesNewRomanPSMT"/>
              </a:rPr>
              <a:t>B[Q]</a:t>
            </a:r>
            <a:r>
              <a:rPr lang="zh-CN" altLang="en-US" sz="1400" b="0" i="0" dirty="0">
                <a:solidFill>
                  <a:srgbClr val="000000"/>
                </a:solidFill>
                <a:effectLst/>
                <a:latin typeface="SimSun" panose="02010600030101010101" pitchFamily="2" charset="-122"/>
                <a:ea typeface="SimSun" panose="02010600030101010101" pitchFamily="2" charset="-122"/>
              </a:rPr>
              <a:t>、</a:t>
            </a:r>
            <a:r>
              <a:rPr lang="en-US" altLang="zh-CN" sz="1400" b="0" i="0" dirty="0">
                <a:solidFill>
                  <a:srgbClr val="000000"/>
                </a:solidFill>
                <a:effectLst/>
                <a:latin typeface="TimesNewRomanPSMT"/>
              </a:rPr>
              <a:t>C[Q]</a:t>
            </a:r>
            <a:r>
              <a:rPr lang="zh-CN" altLang="en-US" sz="1400" b="0" i="0" dirty="0">
                <a:solidFill>
                  <a:srgbClr val="000000"/>
                </a:solidFill>
                <a:effectLst/>
                <a:latin typeface="SimSun" panose="02010600030101010101" pitchFamily="2" charset="-122"/>
                <a:ea typeface="SimSun" panose="02010600030101010101" pitchFamily="2" charset="-122"/>
              </a:rPr>
              <a:t>、</a:t>
            </a:r>
            <a:r>
              <a:rPr lang="en-US" altLang="zh-CN" sz="1400" b="0" i="0" dirty="0">
                <a:solidFill>
                  <a:srgbClr val="000000"/>
                </a:solidFill>
                <a:effectLst/>
                <a:latin typeface="TimesNewRomanPSMT"/>
              </a:rPr>
              <a:t>N[Q]</a:t>
            </a:r>
            <a:r>
              <a:rPr lang="zh-CN" altLang="en-US" sz="1400" b="0" i="0" dirty="0">
                <a:solidFill>
                  <a:srgbClr val="000000"/>
                </a:solidFill>
                <a:effectLst/>
                <a:latin typeface="SimSun" panose="02010600030101010101" pitchFamily="2" charset="-122"/>
                <a:ea typeface="SimSun" panose="02010600030101010101" pitchFamily="2" charset="-122"/>
              </a:rPr>
              <a:t>来保存相应的</a:t>
            </a:r>
            <a:r>
              <a:rPr lang="zh-CN" altLang="en-US" sz="1400" b="0" i="0" dirty="0">
                <a:solidFill>
                  <a:srgbClr val="FF0000"/>
                </a:solidFill>
                <a:effectLst/>
                <a:latin typeface="SimSun" panose="02010600030101010101" pitchFamily="2" charset="-122"/>
                <a:ea typeface="SimSun" panose="02010600030101010101" pitchFamily="2" charset="-122"/>
              </a:rPr>
              <a:t>上下文信息</a:t>
            </a:r>
            <a:r>
              <a:rPr lang="zh-CN" altLang="en-US" sz="1400" b="0" i="0" dirty="0">
                <a:solidFill>
                  <a:srgbClr val="000000"/>
                </a:solidFill>
                <a:effectLst/>
                <a:latin typeface="SimSun" panose="02010600030101010101" pitchFamily="2" charset="-122"/>
                <a:ea typeface="SimSun" panose="02010600030101010101" pitchFamily="2" charset="-122"/>
              </a:rPr>
              <a:t>。</a:t>
            </a:r>
            <a:endParaRPr lang="zh-CN" altLang="en-US" sz="2000" dirty="0"/>
          </a:p>
        </p:txBody>
      </p:sp>
      <p:sp>
        <p:nvSpPr>
          <p:cNvPr id="17" name="文本框 16">
            <a:extLst>
              <a:ext uri="{FF2B5EF4-FFF2-40B4-BE49-F238E27FC236}">
                <a16:creationId xmlns:a16="http://schemas.microsoft.com/office/drawing/2014/main" id="{E7F46F97-D1B9-4033-99A3-9E71218116CD}"/>
              </a:ext>
            </a:extLst>
          </p:cNvPr>
          <p:cNvSpPr txBox="1"/>
          <p:nvPr/>
        </p:nvSpPr>
        <p:spPr>
          <a:xfrm>
            <a:off x="234632" y="1390893"/>
            <a:ext cx="8136904" cy="738664"/>
          </a:xfrm>
          <a:prstGeom prst="rect">
            <a:avLst/>
          </a:prstGeom>
          <a:noFill/>
        </p:spPr>
        <p:txBody>
          <a:bodyPr wrap="square">
            <a:spAutoFit/>
          </a:bodyPr>
          <a:lstStyle/>
          <a:p>
            <a:r>
              <a:rPr lang="en-US" altLang="zh-CN" sz="1400" b="0" i="0" dirty="0">
                <a:solidFill>
                  <a:srgbClr val="000000"/>
                </a:solidFill>
                <a:effectLst/>
                <a:latin typeface="TimesNewRomanPSMT"/>
              </a:rPr>
              <a:t>A[Q]</a:t>
            </a:r>
            <a:r>
              <a:rPr lang="zh-CN" altLang="en-US" sz="1400" b="0" i="0" dirty="0">
                <a:solidFill>
                  <a:srgbClr val="000000"/>
                </a:solidFill>
                <a:effectLst/>
                <a:latin typeface="SimSun" panose="02010600030101010101" pitchFamily="2" charset="-122"/>
                <a:ea typeface="SimSun" panose="02010600030101010101" pitchFamily="2" charset="-122"/>
              </a:rPr>
              <a:t>是对预测误差绝对值之和，</a:t>
            </a:r>
            <a:r>
              <a:rPr lang="en-US" altLang="zh-CN" sz="1400" b="0" i="0" dirty="0">
                <a:solidFill>
                  <a:srgbClr val="000000"/>
                </a:solidFill>
                <a:effectLst/>
                <a:latin typeface="TimesNewRomanPSMT"/>
              </a:rPr>
              <a:t>B[Q]</a:t>
            </a:r>
            <a:r>
              <a:rPr lang="zh-CN" altLang="en-US" sz="1400" b="0" i="0" dirty="0">
                <a:solidFill>
                  <a:srgbClr val="000000"/>
                </a:solidFill>
                <a:effectLst/>
                <a:latin typeface="SimSun" panose="02010600030101010101" pitchFamily="2" charset="-122"/>
                <a:ea typeface="SimSun" panose="02010600030101010101" pitchFamily="2" charset="-122"/>
              </a:rPr>
              <a:t>是对预测误差重建值之和，</a:t>
            </a:r>
            <a:r>
              <a:rPr lang="en-US" altLang="zh-CN" sz="1400" b="0" i="0" dirty="0">
                <a:solidFill>
                  <a:srgbClr val="000000"/>
                </a:solidFill>
                <a:effectLst/>
                <a:latin typeface="TimesNewRomanPSMT"/>
              </a:rPr>
              <a:t>B[Q]</a:t>
            </a:r>
            <a:r>
              <a:rPr lang="zh-CN" altLang="en-US" sz="1400" b="0" i="0" dirty="0">
                <a:solidFill>
                  <a:srgbClr val="000000"/>
                </a:solidFill>
                <a:effectLst/>
                <a:latin typeface="SimSun" panose="02010600030101010101" pitchFamily="2" charset="-122"/>
                <a:ea typeface="SimSun" panose="02010600030101010101" pitchFamily="2" charset="-122"/>
              </a:rPr>
              <a:t>的作用是更新偏差值</a:t>
            </a:r>
            <a:r>
              <a:rPr lang="en-US" altLang="zh-CN" sz="1400" b="0" i="0" dirty="0">
                <a:solidFill>
                  <a:srgbClr val="000000"/>
                </a:solidFill>
                <a:effectLst/>
                <a:latin typeface="TimesNewRomanPSMT"/>
              </a:rPr>
              <a:t>C[Q]</a:t>
            </a:r>
            <a:r>
              <a:rPr lang="zh-CN" altLang="en-US" sz="1400" b="0" i="0" dirty="0">
                <a:solidFill>
                  <a:srgbClr val="000000"/>
                </a:solidFill>
                <a:effectLst/>
                <a:latin typeface="SimSun" panose="02010600030101010101" pitchFamily="2" charset="-122"/>
                <a:ea typeface="SimSun" panose="02010600030101010101" pitchFamily="2" charset="-122"/>
              </a:rPr>
              <a:t>。</a:t>
            </a:r>
            <a:r>
              <a:rPr lang="en-US" altLang="zh-CN" sz="1400" b="0" i="0" dirty="0">
                <a:solidFill>
                  <a:srgbClr val="000000"/>
                </a:solidFill>
                <a:effectLst/>
                <a:latin typeface="TimesNewRomanPSMT"/>
              </a:rPr>
              <a:t>C[Q]</a:t>
            </a:r>
            <a:r>
              <a:rPr lang="zh-CN" altLang="en-US" sz="1400" b="0" i="0" dirty="0">
                <a:solidFill>
                  <a:srgbClr val="000000"/>
                </a:solidFill>
                <a:effectLst/>
                <a:latin typeface="SimSun" panose="02010600030101010101" pitchFamily="2" charset="-122"/>
                <a:ea typeface="SimSun" panose="02010600030101010101" pitchFamily="2" charset="-122"/>
              </a:rPr>
              <a:t>该值作用在边缘检测后得出预测像素值</a:t>
            </a:r>
            <a:r>
              <a:rPr lang="en-US" altLang="zh-CN" sz="1400" b="0" i="0" dirty="0">
                <a:solidFill>
                  <a:srgbClr val="000000"/>
                </a:solidFill>
                <a:effectLst/>
                <a:latin typeface="TimesNewRomanPSMT"/>
              </a:rPr>
              <a:t>Px</a:t>
            </a:r>
            <a:r>
              <a:rPr lang="zh-CN" altLang="en-US" sz="1400" b="0" i="0" dirty="0">
                <a:solidFill>
                  <a:srgbClr val="000000"/>
                </a:solidFill>
                <a:effectLst/>
                <a:latin typeface="SimSun" panose="02010600030101010101" pitchFamily="2" charset="-122"/>
                <a:ea typeface="SimSun" panose="02010600030101010101" pitchFamily="2" charset="-122"/>
              </a:rPr>
              <a:t>后，对其进行修正。</a:t>
            </a:r>
            <a:r>
              <a:rPr lang="en-US" altLang="zh-CN" sz="1400" b="0" i="0" dirty="0">
                <a:solidFill>
                  <a:srgbClr val="000000"/>
                </a:solidFill>
                <a:effectLst/>
                <a:latin typeface="TimesNewRomanPSMT"/>
              </a:rPr>
              <a:t>N[Q]</a:t>
            </a:r>
            <a:r>
              <a:rPr lang="zh-CN" altLang="en-US" sz="1400" b="0" i="0" dirty="0">
                <a:solidFill>
                  <a:srgbClr val="000000"/>
                </a:solidFill>
                <a:effectLst/>
                <a:latin typeface="SimSun" panose="02010600030101010101" pitchFamily="2" charset="-122"/>
                <a:ea typeface="SimSun" panose="02010600030101010101" pitchFamily="2" charset="-122"/>
              </a:rPr>
              <a:t>则是上下文模式计数器，当索引</a:t>
            </a:r>
            <a:r>
              <a:rPr lang="en-US" altLang="zh-CN" sz="1400" b="0" i="0" dirty="0">
                <a:solidFill>
                  <a:srgbClr val="000000"/>
                </a:solidFill>
                <a:effectLst/>
                <a:latin typeface="TimesNewRomanPSMT"/>
              </a:rPr>
              <a:t>Q</a:t>
            </a:r>
            <a:r>
              <a:rPr lang="zh-CN" altLang="en-US" sz="1400" b="0" i="0" dirty="0">
                <a:solidFill>
                  <a:srgbClr val="000000"/>
                </a:solidFill>
                <a:effectLst/>
                <a:latin typeface="SimSun" panose="02010600030101010101" pitchFamily="2" charset="-122"/>
                <a:ea typeface="SimSun" panose="02010600030101010101" pitchFamily="2" charset="-122"/>
              </a:rPr>
              <a:t>对应的上下文模式出现时，</a:t>
            </a:r>
            <a:r>
              <a:rPr lang="en-US" altLang="zh-CN" sz="1400" b="0" i="0" dirty="0">
                <a:solidFill>
                  <a:srgbClr val="000000"/>
                </a:solidFill>
                <a:effectLst/>
                <a:latin typeface="TimesNewRomanPSMT"/>
              </a:rPr>
              <a:t>N[Q]</a:t>
            </a:r>
            <a:r>
              <a:rPr lang="zh-CN" altLang="en-US" sz="1400" b="0" i="0" dirty="0">
                <a:solidFill>
                  <a:srgbClr val="000000"/>
                </a:solidFill>
                <a:effectLst/>
                <a:latin typeface="SimSun" panose="02010600030101010101" pitchFamily="2" charset="-122"/>
                <a:ea typeface="SimSun" panose="02010600030101010101" pitchFamily="2" charset="-122"/>
              </a:rPr>
              <a:t>即</a:t>
            </a:r>
            <a:r>
              <a:rPr lang="en-US" altLang="zh-CN" sz="1400" b="0" i="0" dirty="0">
                <a:solidFill>
                  <a:srgbClr val="000000"/>
                </a:solidFill>
                <a:effectLst/>
                <a:latin typeface="TimesNewRomanPSMT"/>
              </a:rPr>
              <a:t>+1</a:t>
            </a:r>
            <a:r>
              <a:rPr lang="zh-CN" altLang="en-US" sz="1400" b="0" i="0" dirty="0">
                <a:solidFill>
                  <a:srgbClr val="000000"/>
                </a:solidFill>
                <a:effectLst/>
                <a:latin typeface="SimSun" panose="02010600030101010101" pitchFamily="2" charset="-122"/>
                <a:ea typeface="SimSun" panose="02010600030101010101" pitchFamily="2" charset="-122"/>
              </a:rPr>
              <a:t>，该参数和</a:t>
            </a:r>
            <a:r>
              <a:rPr lang="en-US" altLang="zh-CN" sz="1400" b="0" i="0" dirty="0">
                <a:solidFill>
                  <a:srgbClr val="000000"/>
                </a:solidFill>
                <a:effectLst/>
                <a:latin typeface="TimesNewRomanPSMT"/>
              </a:rPr>
              <a:t>A[Q]</a:t>
            </a:r>
            <a:r>
              <a:rPr lang="zh-CN" altLang="en-US" sz="1400" b="0" i="0" dirty="0">
                <a:solidFill>
                  <a:srgbClr val="000000"/>
                </a:solidFill>
                <a:effectLst/>
                <a:latin typeface="SimSun" panose="02010600030101010101" pitchFamily="2" charset="-122"/>
                <a:ea typeface="SimSun" panose="02010600030101010101" pitchFamily="2" charset="-122"/>
              </a:rPr>
              <a:t>一同负责估计</a:t>
            </a:r>
            <a:r>
              <a:rPr lang="en-US" altLang="zh-CN" sz="1400" b="0" i="0" dirty="0" err="1">
                <a:solidFill>
                  <a:srgbClr val="000000"/>
                </a:solidFill>
                <a:effectLst/>
                <a:latin typeface="TimesNewRomanPSMT"/>
              </a:rPr>
              <a:t>Golomb</a:t>
            </a:r>
            <a:r>
              <a:rPr lang="zh-CN" altLang="en-US" sz="1400" b="0" i="0" dirty="0">
                <a:solidFill>
                  <a:srgbClr val="000000"/>
                </a:solidFill>
                <a:effectLst/>
                <a:latin typeface="SimSun" panose="02010600030101010101" pitchFamily="2" charset="-122"/>
                <a:ea typeface="SimSun" panose="02010600030101010101" pitchFamily="2" charset="-122"/>
              </a:rPr>
              <a:t>编码参数</a:t>
            </a:r>
            <a:r>
              <a:rPr lang="en-US" altLang="zh-CN" sz="1400" b="0" i="0" dirty="0">
                <a:solidFill>
                  <a:srgbClr val="000000"/>
                </a:solidFill>
                <a:effectLst/>
                <a:latin typeface="TimesNewRomanPSMT"/>
              </a:rPr>
              <a:t>k</a:t>
            </a:r>
            <a:r>
              <a:rPr lang="zh-CN" altLang="en-US" sz="1400" b="0" i="0" dirty="0">
                <a:solidFill>
                  <a:srgbClr val="000000"/>
                </a:solidFill>
                <a:effectLst/>
                <a:latin typeface="SimSun" panose="02010600030101010101" pitchFamily="2" charset="-122"/>
                <a:ea typeface="SimSun" panose="02010600030101010101" pitchFamily="2" charset="-122"/>
              </a:rPr>
              <a:t>。</a:t>
            </a:r>
            <a:endParaRPr lang="zh-CN" altLang="en-US" sz="2000" dirty="0"/>
          </a:p>
        </p:txBody>
      </p:sp>
      <p:pic>
        <p:nvPicPr>
          <p:cNvPr id="22" name="图片 21">
            <a:extLst>
              <a:ext uri="{FF2B5EF4-FFF2-40B4-BE49-F238E27FC236}">
                <a16:creationId xmlns:a16="http://schemas.microsoft.com/office/drawing/2014/main" id="{ABE86C46-0784-4E21-AEB8-EBE4BCD90431}"/>
              </a:ext>
            </a:extLst>
          </p:cNvPr>
          <p:cNvPicPr>
            <a:picLocks noChangeAspect="1"/>
          </p:cNvPicPr>
          <p:nvPr/>
        </p:nvPicPr>
        <p:blipFill>
          <a:blip r:embed="rId5"/>
          <a:stretch>
            <a:fillRect/>
          </a:stretch>
        </p:blipFill>
        <p:spPr>
          <a:xfrm>
            <a:off x="541929" y="2398087"/>
            <a:ext cx="3079457" cy="2302544"/>
          </a:xfrm>
          <a:prstGeom prst="rect">
            <a:avLst/>
          </a:prstGeom>
          <a:ln w="28575">
            <a:solidFill>
              <a:srgbClr val="00B050"/>
            </a:solidFill>
          </a:ln>
        </p:spPr>
      </p:pic>
      <p:pic>
        <p:nvPicPr>
          <p:cNvPr id="23" name="图片 22">
            <a:extLst>
              <a:ext uri="{FF2B5EF4-FFF2-40B4-BE49-F238E27FC236}">
                <a16:creationId xmlns:a16="http://schemas.microsoft.com/office/drawing/2014/main" id="{61750327-DF2A-4F2D-9957-BA476DFAAAD6}"/>
              </a:ext>
            </a:extLst>
          </p:cNvPr>
          <p:cNvPicPr>
            <a:picLocks noChangeAspect="1"/>
          </p:cNvPicPr>
          <p:nvPr/>
        </p:nvPicPr>
        <p:blipFill>
          <a:blip r:embed="rId6"/>
          <a:stretch>
            <a:fillRect/>
          </a:stretch>
        </p:blipFill>
        <p:spPr>
          <a:xfrm>
            <a:off x="5270771" y="2398087"/>
            <a:ext cx="2536559" cy="2302544"/>
          </a:xfrm>
          <a:prstGeom prst="rect">
            <a:avLst/>
          </a:prstGeom>
          <a:solidFill>
            <a:srgbClr val="C00000"/>
          </a:solidFill>
          <a:ln w="28575">
            <a:solidFill>
              <a:srgbClr val="0000FF"/>
            </a:solidFill>
          </a:ln>
        </p:spPr>
      </p:pic>
      <p:sp>
        <p:nvSpPr>
          <p:cNvPr id="16" name="箭头: 下 15">
            <a:extLst>
              <a:ext uri="{FF2B5EF4-FFF2-40B4-BE49-F238E27FC236}">
                <a16:creationId xmlns:a16="http://schemas.microsoft.com/office/drawing/2014/main" id="{406326BD-CDF9-4EEC-9CF2-1A1CD8D748F3}"/>
              </a:ext>
            </a:extLst>
          </p:cNvPr>
          <p:cNvSpPr/>
          <p:nvPr/>
        </p:nvSpPr>
        <p:spPr>
          <a:xfrm rot="16200000">
            <a:off x="4364249" y="2924987"/>
            <a:ext cx="163659" cy="897344"/>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1653354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a:extLst>
              <a:ext uri="{FF2B5EF4-FFF2-40B4-BE49-F238E27FC236}">
                <a16:creationId xmlns:a16="http://schemas.microsoft.com/office/drawing/2014/main" id="{93CD592F-7695-4FC5-9ADB-12AB6AAD69B8}"/>
              </a:ext>
            </a:extLst>
          </p:cNvPr>
          <p:cNvSpPr/>
          <p:nvPr/>
        </p:nvSpPr>
        <p:spPr>
          <a:xfrm>
            <a:off x="0" y="-10161"/>
            <a:ext cx="9144000" cy="461665"/>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Times New Roman" panose="02020603050405020304" pitchFamily="18" charset="0"/>
              <a:cs typeface="Times New Roman" panose="02020603050405020304" pitchFamily="18" charset="0"/>
            </a:endParaRPr>
          </a:p>
        </p:txBody>
      </p:sp>
      <p:grpSp>
        <p:nvGrpSpPr>
          <p:cNvPr id="55" name="组合 54">
            <a:extLst>
              <a:ext uri="{FF2B5EF4-FFF2-40B4-BE49-F238E27FC236}">
                <a16:creationId xmlns:a16="http://schemas.microsoft.com/office/drawing/2014/main" id="{9B568FF2-2B5D-4509-95E7-CD8AF103A66F}"/>
              </a:ext>
            </a:extLst>
          </p:cNvPr>
          <p:cNvGrpSpPr/>
          <p:nvPr/>
        </p:nvGrpSpPr>
        <p:grpSpPr>
          <a:xfrm>
            <a:off x="7596336" y="4647"/>
            <a:ext cx="1481039" cy="432048"/>
            <a:chOff x="2339752" y="411510"/>
            <a:chExt cx="3538141" cy="1008112"/>
          </a:xfrm>
        </p:grpSpPr>
        <p:pic>
          <p:nvPicPr>
            <p:cNvPr id="56" name="image20.png">
              <a:extLst>
                <a:ext uri="{FF2B5EF4-FFF2-40B4-BE49-F238E27FC236}">
                  <a16:creationId xmlns:a16="http://schemas.microsoft.com/office/drawing/2014/main" id="{A3A176A7-906C-4579-B8E6-969124F4E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411510"/>
              <a:ext cx="1008112" cy="1008112"/>
            </a:xfrm>
            <a:prstGeom prst="rect">
              <a:avLst/>
            </a:prstGeom>
            <a:noFill/>
            <a:extLst>
              <a:ext uri="{909E8E84-426E-40DD-AFC4-6F175D3DCCD1}">
                <a14:hiddenFill xmlns:a14="http://schemas.microsoft.com/office/drawing/2010/main">
                  <a:solidFill>
                    <a:srgbClr val="FFFFFF"/>
                  </a:solidFill>
                </a14:hiddenFill>
              </a:ext>
            </a:extLst>
          </p:spPr>
        </p:pic>
        <p:pic>
          <p:nvPicPr>
            <p:cNvPr id="57" name="image21.png">
              <a:extLst>
                <a:ext uri="{FF2B5EF4-FFF2-40B4-BE49-F238E27FC236}">
                  <a16:creationId xmlns:a16="http://schemas.microsoft.com/office/drawing/2014/main" id="{9C739540-870A-455D-966C-90C6EEA10B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483518"/>
              <a:ext cx="2386013" cy="547688"/>
            </a:xfrm>
            <a:prstGeom prst="rect">
              <a:avLst/>
            </a:prstGeom>
            <a:noFill/>
            <a:extLst>
              <a:ext uri="{909E8E84-426E-40DD-AFC4-6F175D3DCCD1}">
                <a14:hiddenFill xmlns:a14="http://schemas.microsoft.com/office/drawing/2010/main">
                  <a:solidFill>
                    <a:srgbClr val="FFFFFF"/>
                  </a:solidFill>
                </a14:hiddenFill>
              </a:ext>
            </a:extLst>
          </p:spPr>
        </p:pic>
        <p:pic>
          <p:nvPicPr>
            <p:cNvPr id="58" name="image22.png">
              <a:extLst>
                <a:ext uri="{FF2B5EF4-FFF2-40B4-BE49-F238E27FC236}">
                  <a16:creationId xmlns:a16="http://schemas.microsoft.com/office/drawing/2014/main" id="{40A9A8C2-6C31-4656-A085-2C734644AE8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3888" y="1203598"/>
              <a:ext cx="2293938" cy="7937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a:extLst>
              <a:ext uri="{FF2B5EF4-FFF2-40B4-BE49-F238E27FC236}">
                <a16:creationId xmlns:a16="http://schemas.microsoft.com/office/drawing/2014/main" id="{3F13465A-A38F-4D2B-B92A-43A947960F98}"/>
              </a:ext>
            </a:extLst>
          </p:cNvPr>
          <p:cNvSpPr/>
          <p:nvPr/>
        </p:nvSpPr>
        <p:spPr>
          <a:xfrm>
            <a:off x="0" y="-10162"/>
            <a:ext cx="179512" cy="461665"/>
          </a:xfrm>
          <a:prstGeom prst="rect">
            <a:avLst/>
          </a:prstGeom>
          <a:solidFill>
            <a:srgbClr val="009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6">
            <a:extLst>
              <a:ext uri="{FF2B5EF4-FFF2-40B4-BE49-F238E27FC236}">
                <a16:creationId xmlns:a16="http://schemas.microsoft.com/office/drawing/2014/main" id="{BA8B009B-A447-472E-A031-75FE1556997F}"/>
              </a:ext>
            </a:extLst>
          </p:cNvPr>
          <p:cNvSpPr txBox="1"/>
          <p:nvPr/>
        </p:nvSpPr>
        <p:spPr>
          <a:xfrm>
            <a:off x="269938" y="0"/>
            <a:ext cx="1853790" cy="404714"/>
          </a:xfrm>
          <a:prstGeom prst="rect">
            <a:avLst/>
          </a:prstGeom>
          <a:noFill/>
        </p:spPr>
        <p:txBody>
          <a:bodyPr wrap="square" lIns="0" tIns="48000" rIns="0" bIns="48000" rtlCol="0">
            <a:spAutoFit/>
          </a:bodyPr>
          <a:lstStyle/>
          <a:p>
            <a:r>
              <a:rPr lang="zh-CN" altLang="en-US" sz="2000" b="1" spc="-10" dirty="0">
                <a:latin typeface="Calibri"/>
                <a:cs typeface="Calibri"/>
              </a:rPr>
              <a:t>常规编码模式</a:t>
            </a:r>
            <a:endParaRPr lang="zh-CN" altLang="en-US" sz="2000" dirty="0">
              <a:latin typeface="宋体"/>
              <a:cs typeface="宋体"/>
            </a:endParaRPr>
          </a:p>
        </p:txBody>
      </p:sp>
      <p:cxnSp>
        <p:nvCxnSpPr>
          <p:cNvPr id="12" name="直接连接符 11">
            <a:extLst>
              <a:ext uri="{FF2B5EF4-FFF2-40B4-BE49-F238E27FC236}">
                <a16:creationId xmlns:a16="http://schemas.microsoft.com/office/drawing/2014/main" id="{0F427A88-35B4-46B1-A72E-F2F8AF0ACB03}"/>
              </a:ext>
            </a:extLst>
          </p:cNvPr>
          <p:cNvCxnSpPr>
            <a:cxnSpLocks/>
          </p:cNvCxnSpPr>
          <p:nvPr/>
        </p:nvCxnSpPr>
        <p:spPr>
          <a:xfrm>
            <a:off x="269938" y="403564"/>
            <a:ext cx="1781782" cy="0"/>
          </a:xfrm>
          <a:prstGeom prst="line">
            <a:avLst/>
          </a:prstGeom>
          <a:ln w="12700">
            <a:solidFill>
              <a:srgbClr val="0096C2"/>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B647EFD-F843-4825-A6EA-4A34C451B6A3}"/>
              </a:ext>
            </a:extLst>
          </p:cNvPr>
          <p:cNvSpPr txBox="1"/>
          <p:nvPr/>
        </p:nvSpPr>
        <p:spPr>
          <a:xfrm>
            <a:off x="8751744" y="4700631"/>
            <a:ext cx="492443"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12</a:t>
            </a:r>
            <a:endParaRPr lang="zh-CN" altLang="en-US" sz="24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7B283BE6-1F40-46A9-9192-3995FEF62622}"/>
              </a:ext>
            </a:extLst>
          </p:cNvPr>
          <p:cNvSpPr txBox="1"/>
          <p:nvPr/>
        </p:nvSpPr>
        <p:spPr>
          <a:xfrm>
            <a:off x="250405" y="555526"/>
            <a:ext cx="1569660" cy="369332"/>
          </a:xfrm>
          <a:prstGeom prst="rect">
            <a:avLst/>
          </a:prstGeom>
          <a:noFill/>
        </p:spPr>
        <p:txBody>
          <a:bodyPr wrap="none" rtlCol="0">
            <a:spAutoFit/>
          </a:bodyPr>
          <a:lstStyle/>
          <a:p>
            <a:r>
              <a:rPr lang="zh-CN" altLang="en-US" b="1" dirty="0"/>
              <a:t>参数初始化值</a:t>
            </a:r>
          </a:p>
        </p:txBody>
      </p:sp>
      <p:pic>
        <p:nvPicPr>
          <p:cNvPr id="5" name="图片 4">
            <a:extLst>
              <a:ext uri="{FF2B5EF4-FFF2-40B4-BE49-F238E27FC236}">
                <a16:creationId xmlns:a16="http://schemas.microsoft.com/office/drawing/2014/main" id="{5672AC6D-E427-454D-8020-339C906DF775}"/>
              </a:ext>
            </a:extLst>
          </p:cNvPr>
          <p:cNvPicPr>
            <a:picLocks noChangeAspect="1"/>
          </p:cNvPicPr>
          <p:nvPr/>
        </p:nvPicPr>
        <p:blipFill>
          <a:blip r:embed="rId5"/>
          <a:stretch>
            <a:fillRect/>
          </a:stretch>
        </p:blipFill>
        <p:spPr>
          <a:xfrm>
            <a:off x="4836471" y="1052365"/>
            <a:ext cx="2483768" cy="804114"/>
          </a:xfrm>
          <a:prstGeom prst="rect">
            <a:avLst/>
          </a:prstGeom>
        </p:spPr>
      </p:pic>
      <p:sp>
        <p:nvSpPr>
          <p:cNvPr id="19" name="文本框 18">
            <a:extLst>
              <a:ext uri="{FF2B5EF4-FFF2-40B4-BE49-F238E27FC236}">
                <a16:creationId xmlns:a16="http://schemas.microsoft.com/office/drawing/2014/main" id="{9F493BC0-EAD8-4B47-B6EA-29A7AF878C3E}"/>
              </a:ext>
            </a:extLst>
          </p:cNvPr>
          <p:cNvSpPr txBox="1"/>
          <p:nvPr/>
        </p:nvSpPr>
        <p:spPr>
          <a:xfrm>
            <a:off x="4806201" y="2272674"/>
            <a:ext cx="2544349" cy="369332"/>
          </a:xfrm>
          <a:prstGeom prst="rect">
            <a:avLst/>
          </a:prstGeom>
          <a:noFill/>
        </p:spPr>
        <p:txBody>
          <a:bodyPr wrap="square">
            <a:spAutoFit/>
          </a:bodyPr>
          <a:lstStyle/>
          <a:p>
            <a:r>
              <a:rPr lang="pt-BR" altLang="zh-CN" sz="1400" b="0" i="1" dirty="0">
                <a:solidFill>
                  <a:srgbClr val="000000"/>
                </a:solidFill>
                <a:effectLst/>
                <a:latin typeface="TimesNewRomanPS-ItalicMT"/>
              </a:rPr>
              <a:t>B</a:t>
            </a:r>
            <a:r>
              <a:rPr lang="pt-BR" altLang="zh-CN" sz="1400" b="0" i="0" dirty="0">
                <a:solidFill>
                  <a:srgbClr val="000000"/>
                </a:solidFill>
                <a:effectLst/>
                <a:latin typeface="TimesNewRomanPSMT"/>
              </a:rPr>
              <a:t>[</a:t>
            </a:r>
            <a:r>
              <a:rPr lang="pt-BR" altLang="zh-CN" sz="1400" b="0" i="1" dirty="0">
                <a:solidFill>
                  <a:srgbClr val="000000"/>
                </a:solidFill>
                <a:effectLst/>
                <a:latin typeface="TimesNewRomanPS-ItalicMT"/>
              </a:rPr>
              <a:t>Q</a:t>
            </a:r>
            <a:r>
              <a:rPr lang="pt-BR" altLang="zh-CN" sz="1400" b="0" i="0" dirty="0">
                <a:solidFill>
                  <a:srgbClr val="000000"/>
                </a:solidFill>
                <a:effectLst/>
                <a:latin typeface="TimesNewRomanPSMT"/>
              </a:rPr>
              <a:t>]</a:t>
            </a:r>
            <a:r>
              <a:rPr lang="pt-BR" altLang="zh-CN" b="0" i="0" dirty="0">
                <a:solidFill>
                  <a:srgbClr val="000000"/>
                </a:solidFill>
                <a:effectLst/>
                <a:latin typeface="Symbol" panose="05050102010706020507" pitchFamily="18" charset="2"/>
              </a:rPr>
              <a:t>=</a:t>
            </a:r>
            <a:r>
              <a:rPr lang="pt-BR" altLang="zh-CN" sz="1400" b="0" i="1" dirty="0">
                <a:solidFill>
                  <a:srgbClr val="000000"/>
                </a:solidFill>
                <a:effectLst/>
                <a:latin typeface="TimesNewRomanPS-ItalicMT"/>
              </a:rPr>
              <a:t>C</a:t>
            </a:r>
            <a:r>
              <a:rPr lang="pt-BR" altLang="zh-CN" sz="1400" b="0" i="0" dirty="0">
                <a:solidFill>
                  <a:srgbClr val="000000"/>
                </a:solidFill>
                <a:effectLst/>
                <a:latin typeface="TimesNewRomanPSMT"/>
              </a:rPr>
              <a:t>[</a:t>
            </a:r>
            <a:r>
              <a:rPr lang="pt-BR" altLang="zh-CN" sz="1400" b="0" i="1" dirty="0">
                <a:solidFill>
                  <a:srgbClr val="000000"/>
                </a:solidFill>
                <a:effectLst/>
                <a:latin typeface="TimesNewRomanPS-ItalicMT"/>
              </a:rPr>
              <a:t>Q</a:t>
            </a:r>
            <a:r>
              <a:rPr lang="pt-BR" altLang="zh-CN" sz="1400" b="0" i="0" dirty="0">
                <a:solidFill>
                  <a:srgbClr val="000000"/>
                </a:solidFill>
                <a:effectLst/>
                <a:latin typeface="TimesNewRomanPSMT"/>
              </a:rPr>
              <a:t>]</a:t>
            </a:r>
            <a:r>
              <a:rPr lang="pt-BR" altLang="zh-CN" b="0" i="0" dirty="0">
                <a:solidFill>
                  <a:srgbClr val="000000"/>
                </a:solidFill>
                <a:effectLst/>
                <a:latin typeface="Symbol" panose="05050102010706020507" pitchFamily="18" charset="2"/>
              </a:rPr>
              <a:t>=</a:t>
            </a:r>
            <a:r>
              <a:rPr lang="pt-BR" altLang="zh-CN" sz="1400" b="0" i="0" dirty="0">
                <a:solidFill>
                  <a:srgbClr val="000000"/>
                </a:solidFill>
                <a:effectLst/>
                <a:latin typeface="TimesNewRomanPSMT"/>
              </a:rPr>
              <a:t>0,</a:t>
            </a:r>
            <a:r>
              <a:rPr lang="pt-BR" altLang="zh-CN" sz="1400" b="0" i="1" dirty="0">
                <a:solidFill>
                  <a:srgbClr val="000000"/>
                </a:solidFill>
                <a:effectLst/>
                <a:latin typeface="TimesNewRomanPS-ItalicMT"/>
              </a:rPr>
              <a:t>N</a:t>
            </a:r>
            <a:r>
              <a:rPr lang="pt-BR" altLang="zh-CN" sz="1400" b="0" i="0" dirty="0">
                <a:solidFill>
                  <a:srgbClr val="000000"/>
                </a:solidFill>
                <a:effectLst/>
                <a:latin typeface="TimesNewRomanPSMT"/>
              </a:rPr>
              <a:t>[</a:t>
            </a:r>
            <a:r>
              <a:rPr lang="pt-BR" altLang="zh-CN" sz="1400" b="0" i="1" dirty="0">
                <a:solidFill>
                  <a:srgbClr val="000000"/>
                </a:solidFill>
                <a:effectLst/>
                <a:latin typeface="TimesNewRomanPS-ItalicMT"/>
              </a:rPr>
              <a:t>Q</a:t>
            </a:r>
            <a:r>
              <a:rPr lang="pt-BR" altLang="zh-CN" sz="1400" b="0" i="0" dirty="0">
                <a:solidFill>
                  <a:srgbClr val="000000"/>
                </a:solidFill>
                <a:effectLst/>
                <a:latin typeface="TimesNewRomanPSMT"/>
              </a:rPr>
              <a:t>]</a:t>
            </a:r>
            <a:r>
              <a:rPr lang="pt-BR" altLang="zh-CN" b="0" i="0" dirty="0">
                <a:solidFill>
                  <a:srgbClr val="000000"/>
                </a:solidFill>
                <a:effectLst/>
                <a:latin typeface="Symbol" panose="05050102010706020507" pitchFamily="18" charset="2"/>
              </a:rPr>
              <a:t>=</a:t>
            </a:r>
            <a:r>
              <a:rPr lang="pt-BR" altLang="zh-CN" sz="1400" b="0" i="0" dirty="0">
                <a:solidFill>
                  <a:srgbClr val="000000"/>
                </a:solidFill>
                <a:effectLst/>
                <a:latin typeface="TimesNewRomanPSMT"/>
              </a:rPr>
              <a:t>1</a:t>
            </a:r>
            <a:endParaRPr lang="zh-CN" altLang="en-US" sz="3200" dirty="0"/>
          </a:p>
        </p:txBody>
      </p:sp>
      <p:pic>
        <p:nvPicPr>
          <p:cNvPr id="8" name="图片 7">
            <a:extLst>
              <a:ext uri="{FF2B5EF4-FFF2-40B4-BE49-F238E27FC236}">
                <a16:creationId xmlns:a16="http://schemas.microsoft.com/office/drawing/2014/main" id="{35254C5E-5A3B-4280-A1D0-9D9B930D7E1F}"/>
              </a:ext>
            </a:extLst>
          </p:cNvPr>
          <p:cNvPicPr>
            <a:picLocks noChangeAspect="1"/>
          </p:cNvPicPr>
          <p:nvPr/>
        </p:nvPicPr>
        <p:blipFill>
          <a:blip r:embed="rId6"/>
          <a:stretch>
            <a:fillRect/>
          </a:stretch>
        </p:blipFill>
        <p:spPr>
          <a:xfrm>
            <a:off x="295085" y="1123190"/>
            <a:ext cx="3513270" cy="733289"/>
          </a:xfrm>
          <a:prstGeom prst="rect">
            <a:avLst/>
          </a:prstGeom>
        </p:spPr>
      </p:pic>
      <p:sp>
        <p:nvSpPr>
          <p:cNvPr id="24" name="文本框 23">
            <a:extLst>
              <a:ext uri="{FF2B5EF4-FFF2-40B4-BE49-F238E27FC236}">
                <a16:creationId xmlns:a16="http://schemas.microsoft.com/office/drawing/2014/main" id="{57A735DB-0DEE-4217-9332-E208D75F2A98}"/>
              </a:ext>
            </a:extLst>
          </p:cNvPr>
          <p:cNvSpPr txBox="1"/>
          <p:nvPr/>
        </p:nvSpPr>
        <p:spPr>
          <a:xfrm>
            <a:off x="295085" y="2054811"/>
            <a:ext cx="3340811" cy="1169551"/>
          </a:xfrm>
          <a:prstGeom prst="rect">
            <a:avLst/>
          </a:prstGeom>
          <a:noFill/>
        </p:spPr>
        <p:txBody>
          <a:bodyPr wrap="square">
            <a:spAutoFit/>
          </a:bodyPr>
          <a:lstStyle/>
          <a:p>
            <a:r>
              <a:rPr lang="en-US" altLang="zh-CN" sz="1400" b="1" i="0" dirty="0" err="1">
                <a:solidFill>
                  <a:srgbClr val="000000"/>
                </a:solidFill>
                <a:effectLst/>
                <a:latin typeface="TimesNewRomanPS-BoldMT"/>
              </a:rPr>
              <a:t>Qbpp</a:t>
            </a:r>
            <a:r>
              <a:rPr lang="en-US" altLang="zh-CN" sz="1400" b="0" i="0" dirty="0">
                <a:solidFill>
                  <a:srgbClr val="000000"/>
                </a:solidFill>
                <a:effectLst/>
                <a:latin typeface="Symbol" panose="05050102010706020507" pitchFamily="18" charset="2"/>
              </a:rPr>
              <a:t>=</a:t>
            </a:r>
            <a:r>
              <a:rPr lang="en-US" altLang="zh-CN" sz="1400" b="0" i="0" dirty="0">
                <a:solidFill>
                  <a:srgbClr val="000000"/>
                </a:solidFill>
                <a:effectLst/>
                <a:latin typeface="TimesNewRomanPSMT"/>
              </a:rPr>
              <a:t>log</a:t>
            </a:r>
            <a:r>
              <a:rPr lang="en-US" altLang="zh-CN" sz="1400" dirty="0">
                <a:solidFill>
                  <a:srgbClr val="000000"/>
                </a:solidFill>
                <a:latin typeface="TimesNewRomanPSMT"/>
              </a:rPr>
              <a:t>(</a:t>
            </a:r>
            <a:r>
              <a:rPr lang="en-US" altLang="zh-CN" sz="1400" b="1" i="0" dirty="0">
                <a:solidFill>
                  <a:srgbClr val="000000"/>
                </a:solidFill>
                <a:effectLst/>
                <a:latin typeface="TimesNewRomanPS-BoldMT"/>
              </a:rPr>
              <a:t>RANGE)</a:t>
            </a:r>
            <a:endParaRPr lang="en-US" altLang="zh-CN" sz="1400" dirty="0">
              <a:solidFill>
                <a:srgbClr val="000000"/>
              </a:solidFill>
              <a:latin typeface="TimesNewRomanPSMT"/>
            </a:endParaRPr>
          </a:p>
          <a:p>
            <a:endParaRPr lang="en-US" altLang="zh-CN" sz="1400" b="0" i="0" dirty="0">
              <a:solidFill>
                <a:srgbClr val="000000"/>
              </a:solidFill>
              <a:effectLst/>
              <a:latin typeface="TimesNewRomanPSMT"/>
            </a:endParaRPr>
          </a:p>
          <a:p>
            <a:r>
              <a:rPr lang="en-US" altLang="zh-CN" sz="1400" b="1" i="0" dirty="0" err="1">
                <a:solidFill>
                  <a:srgbClr val="000000"/>
                </a:solidFill>
                <a:effectLst/>
                <a:latin typeface="TimesNewRomanPS-BoldMT"/>
              </a:rPr>
              <a:t>Bpp</a:t>
            </a:r>
            <a:r>
              <a:rPr lang="en-US" altLang="zh-CN" sz="1400" b="0" i="0" dirty="0">
                <a:solidFill>
                  <a:srgbClr val="000000"/>
                </a:solidFill>
                <a:effectLst/>
                <a:latin typeface="Symbol" panose="05050102010706020507" pitchFamily="18" charset="2"/>
              </a:rPr>
              <a:t>=</a:t>
            </a:r>
            <a:r>
              <a:rPr lang="en-US" altLang="zh-CN" sz="1400" b="0" i="0" dirty="0">
                <a:solidFill>
                  <a:srgbClr val="000000"/>
                </a:solidFill>
                <a:effectLst/>
                <a:latin typeface="TimesNewRomanPSMT"/>
              </a:rPr>
              <a:t>max(2,log(</a:t>
            </a:r>
            <a:r>
              <a:rPr lang="en-US" altLang="zh-CN" sz="1400" b="1" i="0" dirty="0">
                <a:solidFill>
                  <a:srgbClr val="000000"/>
                </a:solidFill>
                <a:effectLst/>
                <a:latin typeface="TimesNewRomanPS-BoldMT"/>
              </a:rPr>
              <a:t>MAXVAL</a:t>
            </a:r>
            <a:r>
              <a:rPr lang="en-US" altLang="zh-CN" sz="1400" b="0" i="0" dirty="0">
                <a:solidFill>
                  <a:srgbClr val="000000"/>
                </a:solidFill>
                <a:effectLst/>
                <a:latin typeface="Symbol" panose="05050102010706020507" pitchFamily="18" charset="2"/>
              </a:rPr>
              <a:t>+</a:t>
            </a:r>
            <a:r>
              <a:rPr lang="en-US" altLang="zh-CN" sz="1400" b="0" i="0" dirty="0">
                <a:solidFill>
                  <a:srgbClr val="000000"/>
                </a:solidFill>
                <a:effectLst/>
                <a:latin typeface="TimesNewRomanPSMT"/>
              </a:rPr>
              <a:t>1))</a:t>
            </a:r>
          </a:p>
          <a:p>
            <a:endParaRPr lang="en-US" altLang="zh-CN" sz="1400" dirty="0">
              <a:solidFill>
                <a:srgbClr val="000000"/>
              </a:solidFill>
              <a:latin typeface="TimesNewRomanPSMT"/>
            </a:endParaRPr>
          </a:p>
          <a:p>
            <a:r>
              <a:rPr lang="en-US" altLang="zh-CN" sz="1400" b="1" i="0" dirty="0">
                <a:solidFill>
                  <a:srgbClr val="000000"/>
                </a:solidFill>
                <a:effectLst/>
                <a:latin typeface="TimesNewRomanPS-BoldMT"/>
              </a:rPr>
              <a:t>LIMIT</a:t>
            </a:r>
            <a:r>
              <a:rPr lang="en-US" altLang="zh-CN" sz="1400" b="0" i="0" dirty="0">
                <a:solidFill>
                  <a:srgbClr val="000000"/>
                </a:solidFill>
                <a:effectLst/>
                <a:latin typeface="Symbol" panose="05050102010706020507" pitchFamily="18" charset="2"/>
              </a:rPr>
              <a:t>=</a:t>
            </a:r>
            <a:r>
              <a:rPr lang="en-US" altLang="zh-CN" sz="1400" b="0" i="0" dirty="0">
                <a:solidFill>
                  <a:srgbClr val="000000"/>
                </a:solidFill>
                <a:effectLst/>
                <a:latin typeface="TimesNewRomanPSMT"/>
              </a:rPr>
              <a:t>2*(</a:t>
            </a:r>
            <a:r>
              <a:rPr lang="en-US" altLang="zh-CN" sz="1400" b="1" i="0" dirty="0" err="1">
                <a:solidFill>
                  <a:srgbClr val="000000"/>
                </a:solidFill>
                <a:effectLst/>
                <a:latin typeface="TimesNewRomanPS-BoldMT"/>
              </a:rPr>
              <a:t>bpp</a:t>
            </a:r>
            <a:r>
              <a:rPr lang="en-US" altLang="zh-CN" sz="1400" b="0" i="0" dirty="0" err="1">
                <a:solidFill>
                  <a:srgbClr val="000000"/>
                </a:solidFill>
                <a:effectLst/>
                <a:latin typeface="Symbol" panose="05050102010706020507" pitchFamily="18" charset="2"/>
              </a:rPr>
              <a:t>+</a:t>
            </a:r>
            <a:r>
              <a:rPr lang="en-US" altLang="zh-CN" sz="1400" b="0" i="0" dirty="0" err="1">
                <a:solidFill>
                  <a:srgbClr val="000000"/>
                </a:solidFill>
                <a:effectLst/>
                <a:latin typeface="TimesNewRomanPSMT"/>
              </a:rPr>
              <a:t>max</a:t>
            </a:r>
            <a:r>
              <a:rPr lang="en-US" altLang="zh-CN" sz="1400" b="0" i="0" dirty="0">
                <a:solidFill>
                  <a:srgbClr val="000000"/>
                </a:solidFill>
                <a:effectLst/>
                <a:latin typeface="TimesNewRomanPSMT"/>
              </a:rPr>
              <a:t>(8,</a:t>
            </a:r>
            <a:r>
              <a:rPr lang="en-US" altLang="zh-CN" sz="1400" b="1" i="0" dirty="0">
                <a:solidFill>
                  <a:srgbClr val="000000"/>
                </a:solidFill>
                <a:effectLst/>
                <a:latin typeface="TimesNewRomanPS-BoldMT"/>
              </a:rPr>
              <a:t>bpp</a:t>
            </a:r>
            <a:r>
              <a:rPr lang="en-US" altLang="zh-CN" sz="1400" b="0" i="0" dirty="0">
                <a:solidFill>
                  <a:srgbClr val="000000"/>
                </a:solidFill>
                <a:effectLst/>
                <a:latin typeface="TimesNewRomanPSMT"/>
              </a:rPr>
              <a:t>))</a:t>
            </a:r>
            <a:endParaRPr lang="zh-CN" altLang="en-US" dirty="0"/>
          </a:p>
        </p:txBody>
      </p:sp>
    </p:spTree>
    <p:extLst>
      <p:ext uri="{BB962C8B-B14F-4D97-AF65-F5344CB8AC3E}">
        <p14:creationId xmlns:p14="http://schemas.microsoft.com/office/powerpoint/2010/main" val="109831057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a:extLst>
              <a:ext uri="{FF2B5EF4-FFF2-40B4-BE49-F238E27FC236}">
                <a16:creationId xmlns:a16="http://schemas.microsoft.com/office/drawing/2014/main" id="{93CD592F-7695-4FC5-9ADB-12AB6AAD69B8}"/>
              </a:ext>
            </a:extLst>
          </p:cNvPr>
          <p:cNvSpPr/>
          <p:nvPr/>
        </p:nvSpPr>
        <p:spPr>
          <a:xfrm>
            <a:off x="0" y="-10161"/>
            <a:ext cx="9144000" cy="461665"/>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Times New Roman" panose="02020603050405020304" pitchFamily="18" charset="0"/>
              <a:cs typeface="Times New Roman" panose="02020603050405020304" pitchFamily="18" charset="0"/>
            </a:endParaRPr>
          </a:p>
        </p:txBody>
      </p:sp>
      <p:grpSp>
        <p:nvGrpSpPr>
          <p:cNvPr id="55" name="组合 54">
            <a:extLst>
              <a:ext uri="{FF2B5EF4-FFF2-40B4-BE49-F238E27FC236}">
                <a16:creationId xmlns:a16="http://schemas.microsoft.com/office/drawing/2014/main" id="{9B568FF2-2B5D-4509-95E7-CD8AF103A66F}"/>
              </a:ext>
            </a:extLst>
          </p:cNvPr>
          <p:cNvGrpSpPr/>
          <p:nvPr/>
        </p:nvGrpSpPr>
        <p:grpSpPr>
          <a:xfrm>
            <a:off x="7596336" y="4647"/>
            <a:ext cx="1481039" cy="432048"/>
            <a:chOff x="2339752" y="411510"/>
            <a:chExt cx="3538141" cy="1008112"/>
          </a:xfrm>
        </p:grpSpPr>
        <p:pic>
          <p:nvPicPr>
            <p:cNvPr id="56" name="image20.png">
              <a:extLst>
                <a:ext uri="{FF2B5EF4-FFF2-40B4-BE49-F238E27FC236}">
                  <a16:creationId xmlns:a16="http://schemas.microsoft.com/office/drawing/2014/main" id="{A3A176A7-906C-4579-B8E6-969124F4E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411510"/>
              <a:ext cx="1008112" cy="1008112"/>
            </a:xfrm>
            <a:prstGeom prst="rect">
              <a:avLst/>
            </a:prstGeom>
            <a:noFill/>
            <a:extLst>
              <a:ext uri="{909E8E84-426E-40DD-AFC4-6F175D3DCCD1}">
                <a14:hiddenFill xmlns:a14="http://schemas.microsoft.com/office/drawing/2010/main">
                  <a:solidFill>
                    <a:srgbClr val="FFFFFF"/>
                  </a:solidFill>
                </a14:hiddenFill>
              </a:ext>
            </a:extLst>
          </p:spPr>
        </p:pic>
        <p:pic>
          <p:nvPicPr>
            <p:cNvPr id="57" name="image21.png">
              <a:extLst>
                <a:ext uri="{FF2B5EF4-FFF2-40B4-BE49-F238E27FC236}">
                  <a16:creationId xmlns:a16="http://schemas.microsoft.com/office/drawing/2014/main" id="{9C739540-870A-455D-966C-90C6EEA10B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483518"/>
              <a:ext cx="2386013" cy="547688"/>
            </a:xfrm>
            <a:prstGeom prst="rect">
              <a:avLst/>
            </a:prstGeom>
            <a:noFill/>
            <a:extLst>
              <a:ext uri="{909E8E84-426E-40DD-AFC4-6F175D3DCCD1}">
                <a14:hiddenFill xmlns:a14="http://schemas.microsoft.com/office/drawing/2010/main">
                  <a:solidFill>
                    <a:srgbClr val="FFFFFF"/>
                  </a:solidFill>
                </a14:hiddenFill>
              </a:ext>
            </a:extLst>
          </p:spPr>
        </p:pic>
        <p:pic>
          <p:nvPicPr>
            <p:cNvPr id="58" name="image22.png">
              <a:extLst>
                <a:ext uri="{FF2B5EF4-FFF2-40B4-BE49-F238E27FC236}">
                  <a16:creationId xmlns:a16="http://schemas.microsoft.com/office/drawing/2014/main" id="{40A9A8C2-6C31-4656-A085-2C734644AE8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3888" y="1203598"/>
              <a:ext cx="2293938" cy="7937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a:extLst>
              <a:ext uri="{FF2B5EF4-FFF2-40B4-BE49-F238E27FC236}">
                <a16:creationId xmlns:a16="http://schemas.microsoft.com/office/drawing/2014/main" id="{3F13465A-A38F-4D2B-B92A-43A947960F98}"/>
              </a:ext>
            </a:extLst>
          </p:cNvPr>
          <p:cNvSpPr/>
          <p:nvPr/>
        </p:nvSpPr>
        <p:spPr>
          <a:xfrm>
            <a:off x="0" y="-10162"/>
            <a:ext cx="179512" cy="461665"/>
          </a:xfrm>
          <a:prstGeom prst="rect">
            <a:avLst/>
          </a:prstGeom>
          <a:solidFill>
            <a:srgbClr val="009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6">
            <a:extLst>
              <a:ext uri="{FF2B5EF4-FFF2-40B4-BE49-F238E27FC236}">
                <a16:creationId xmlns:a16="http://schemas.microsoft.com/office/drawing/2014/main" id="{BA8B009B-A447-472E-A031-75FE1556997F}"/>
              </a:ext>
            </a:extLst>
          </p:cNvPr>
          <p:cNvSpPr txBox="1"/>
          <p:nvPr/>
        </p:nvSpPr>
        <p:spPr>
          <a:xfrm>
            <a:off x="269938" y="0"/>
            <a:ext cx="1853790" cy="404714"/>
          </a:xfrm>
          <a:prstGeom prst="rect">
            <a:avLst/>
          </a:prstGeom>
          <a:noFill/>
        </p:spPr>
        <p:txBody>
          <a:bodyPr wrap="square" lIns="0" tIns="48000" rIns="0" bIns="48000" rtlCol="0">
            <a:spAutoFit/>
          </a:bodyPr>
          <a:lstStyle/>
          <a:p>
            <a:r>
              <a:rPr lang="zh-CN" altLang="en-US" sz="2000" b="1" spc="-10" dirty="0">
                <a:latin typeface="微软雅黑" panose="020B0503020204020204" pitchFamily="34" charset="-122"/>
                <a:ea typeface="微软雅黑" panose="020B0503020204020204" pitchFamily="34" charset="-122"/>
                <a:cs typeface="Calibri"/>
              </a:rPr>
              <a:t>模式选择</a:t>
            </a:r>
            <a:endParaRPr lang="zh-CN" altLang="en-US" sz="2000" dirty="0">
              <a:latin typeface="微软雅黑" panose="020B0503020204020204" pitchFamily="34" charset="-122"/>
              <a:ea typeface="微软雅黑" panose="020B0503020204020204" pitchFamily="34" charset="-122"/>
              <a:cs typeface="宋体"/>
            </a:endParaRPr>
          </a:p>
        </p:txBody>
      </p:sp>
      <p:cxnSp>
        <p:nvCxnSpPr>
          <p:cNvPr id="12" name="直接连接符 11">
            <a:extLst>
              <a:ext uri="{FF2B5EF4-FFF2-40B4-BE49-F238E27FC236}">
                <a16:creationId xmlns:a16="http://schemas.microsoft.com/office/drawing/2014/main" id="{0F427A88-35B4-46B1-A72E-F2F8AF0ACB03}"/>
              </a:ext>
            </a:extLst>
          </p:cNvPr>
          <p:cNvCxnSpPr>
            <a:cxnSpLocks/>
          </p:cNvCxnSpPr>
          <p:nvPr/>
        </p:nvCxnSpPr>
        <p:spPr>
          <a:xfrm>
            <a:off x="269938" y="403564"/>
            <a:ext cx="1781782" cy="0"/>
          </a:xfrm>
          <a:prstGeom prst="line">
            <a:avLst/>
          </a:prstGeom>
          <a:ln w="12700">
            <a:solidFill>
              <a:srgbClr val="0096C2"/>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B647EFD-F843-4825-A6EA-4A34C451B6A3}"/>
              </a:ext>
            </a:extLst>
          </p:cNvPr>
          <p:cNvSpPr txBox="1"/>
          <p:nvPr/>
        </p:nvSpPr>
        <p:spPr>
          <a:xfrm>
            <a:off x="8751744" y="4700631"/>
            <a:ext cx="492443"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13</a:t>
            </a:r>
            <a:endParaRPr lang="zh-CN" altLang="en-US" sz="2400" b="1" dirty="0">
              <a:latin typeface="Times New Roman" panose="02020603050405020304" pitchFamily="18" charset="0"/>
              <a:cs typeface="Times New Roman" panose="02020603050405020304" pitchFamily="18" charset="0"/>
            </a:endParaRPr>
          </a:p>
        </p:txBody>
      </p:sp>
      <p:grpSp>
        <p:nvGrpSpPr>
          <p:cNvPr id="8" name="组合 7">
            <a:extLst>
              <a:ext uri="{FF2B5EF4-FFF2-40B4-BE49-F238E27FC236}">
                <a16:creationId xmlns:a16="http://schemas.microsoft.com/office/drawing/2014/main" id="{DE79FEB1-3BEC-4D4A-9D72-A0406DE72E4D}"/>
              </a:ext>
            </a:extLst>
          </p:cNvPr>
          <p:cNvGrpSpPr/>
          <p:nvPr/>
        </p:nvGrpSpPr>
        <p:grpSpPr>
          <a:xfrm>
            <a:off x="162372" y="779154"/>
            <a:ext cx="2178649" cy="1741845"/>
            <a:chOff x="539552" y="780230"/>
            <a:chExt cx="2178649" cy="1741845"/>
          </a:xfrm>
        </p:grpSpPr>
        <p:pic>
          <p:nvPicPr>
            <p:cNvPr id="4" name="图片 3">
              <a:extLst>
                <a:ext uri="{FF2B5EF4-FFF2-40B4-BE49-F238E27FC236}">
                  <a16:creationId xmlns:a16="http://schemas.microsoft.com/office/drawing/2014/main" id="{DAD958C8-F9CF-476F-B3FF-EA3E4D18CE77}"/>
                </a:ext>
              </a:extLst>
            </p:cNvPr>
            <p:cNvPicPr>
              <a:picLocks noChangeAspect="1"/>
            </p:cNvPicPr>
            <p:nvPr/>
          </p:nvPicPr>
          <p:blipFill>
            <a:blip r:embed="rId5"/>
            <a:stretch>
              <a:fillRect/>
            </a:stretch>
          </p:blipFill>
          <p:spPr>
            <a:xfrm>
              <a:off x="539552" y="780230"/>
              <a:ext cx="2178649" cy="1228453"/>
            </a:xfrm>
            <a:prstGeom prst="rect">
              <a:avLst/>
            </a:prstGeom>
          </p:spPr>
        </p:pic>
        <p:sp>
          <p:nvSpPr>
            <p:cNvPr id="15" name="文本框 14">
              <a:extLst>
                <a:ext uri="{FF2B5EF4-FFF2-40B4-BE49-F238E27FC236}">
                  <a16:creationId xmlns:a16="http://schemas.microsoft.com/office/drawing/2014/main" id="{AD438F27-3398-48D4-80A0-E505D281701D}"/>
                </a:ext>
              </a:extLst>
            </p:cNvPr>
            <p:cNvSpPr txBox="1"/>
            <p:nvPr/>
          </p:nvSpPr>
          <p:spPr>
            <a:xfrm>
              <a:off x="680355" y="2152743"/>
              <a:ext cx="1803413" cy="369332"/>
            </a:xfrm>
            <a:prstGeom prst="rect">
              <a:avLst/>
            </a:prstGeom>
            <a:noFill/>
          </p:spPr>
          <p:txBody>
            <a:bodyPr wrap="square">
              <a:spAutoFit/>
            </a:bodyPr>
            <a:lstStyle/>
            <a:p>
              <a:r>
                <a:rPr lang="zh-CN" altLang="en-US" sz="1800" b="0" i="0" dirty="0">
                  <a:solidFill>
                    <a:srgbClr val="000000"/>
                  </a:solidFill>
                  <a:effectLst/>
                  <a:latin typeface="SimSun" panose="02010600030101010101" pitchFamily="2" charset="-122"/>
                  <a:ea typeface="SimSun" panose="02010600030101010101" pitchFamily="2" charset="-122"/>
                </a:rPr>
                <a:t>像素点相对位置</a:t>
              </a:r>
              <a:endParaRPr lang="zh-CN" altLang="en-US" dirty="0"/>
            </a:p>
          </p:txBody>
        </p:sp>
      </p:grpSp>
      <p:pic>
        <p:nvPicPr>
          <p:cNvPr id="7" name="图片 6">
            <a:extLst>
              <a:ext uri="{FF2B5EF4-FFF2-40B4-BE49-F238E27FC236}">
                <a16:creationId xmlns:a16="http://schemas.microsoft.com/office/drawing/2014/main" id="{3D40B09A-9B92-4271-BD15-BCBC4E499E62}"/>
              </a:ext>
            </a:extLst>
          </p:cNvPr>
          <p:cNvPicPr>
            <a:picLocks noChangeAspect="1"/>
          </p:cNvPicPr>
          <p:nvPr/>
        </p:nvPicPr>
        <p:blipFill>
          <a:blip r:embed="rId6"/>
          <a:stretch>
            <a:fillRect/>
          </a:stretch>
        </p:blipFill>
        <p:spPr>
          <a:xfrm>
            <a:off x="3430072" y="779153"/>
            <a:ext cx="2113549" cy="1228453"/>
          </a:xfrm>
          <a:prstGeom prst="rect">
            <a:avLst/>
          </a:prstGeom>
        </p:spPr>
      </p:pic>
      <p:sp>
        <p:nvSpPr>
          <p:cNvPr id="10" name="箭头: 右 9">
            <a:extLst>
              <a:ext uri="{FF2B5EF4-FFF2-40B4-BE49-F238E27FC236}">
                <a16:creationId xmlns:a16="http://schemas.microsoft.com/office/drawing/2014/main" id="{E31B28D8-836D-4908-AD67-2FB0C4EA0287}"/>
              </a:ext>
            </a:extLst>
          </p:cNvPr>
          <p:cNvSpPr/>
          <p:nvPr/>
        </p:nvSpPr>
        <p:spPr>
          <a:xfrm>
            <a:off x="2557045" y="1285368"/>
            <a:ext cx="720080" cy="2160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箭头: 右 18">
            <a:extLst>
              <a:ext uri="{FF2B5EF4-FFF2-40B4-BE49-F238E27FC236}">
                <a16:creationId xmlns:a16="http://schemas.microsoft.com/office/drawing/2014/main" id="{CC3E846A-1A19-49F0-A100-1076848FC272}"/>
              </a:ext>
            </a:extLst>
          </p:cNvPr>
          <p:cNvSpPr/>
          <p:nvPr/>
        </p:nvSpPr>
        <p:spPr>
          <a:xfrm rot="20275899">
            <a:off x="6038422" y="939683"/>
            <a:ext cx="720080" cy="2160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FE770DDB-6EF6-4BE8-A9A6-E69F27D4C0DE}"/>
              </a:ext>
            </a:extLst>
          </p:cNvPr>
          <p:cNvSpPr/>
          <p:nvPr/>
        </p:nvSpPr>
        <p:spPr>
          <a:xfrm rot="1534047">
            <a:off x="6041267" y="1538188"/>
            <a:ext cx="720080" cy="2160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896C40AD-5983-4440-AF56-291659F3A947}"/>
              </a:ext>
            </a:extLst>
          </p:cNvPr>
          <p:cNvSpPr txBox="1"/>
          <p:nvPr/>
        </p:nvSpPr>
        <p:spPr>
          <a:xfrm>
            <a:off x="6740417" y="678363"/>
            <a:ext cx="1569660" cy="369332"/>
          </a:xfrm>
          <a:prstGeom prst="rect">
            <a:avLst/>
          </a:prstGeom>
          <a:noFill/>
          <a:ln w="28575">
            <a:solidFill>
              <a:srgbClr val="FF0000"/>
            </a:solidFill>
          </a:ln>
        </p:spPr>
        <p:txBody>
          <a:bodyPr wrap="none" rtlCol="0">
            <a:spAutoFit/>
          </a:bodyPr>
          <a:lstStyle/>
          <a:p>
            <a:r>
              <a:rPr lang="zh-CN" altLang="en-US" dirty="0"/>
              <a:t>常规编码模式</a:t>
            </a:r>
          </a:p>
        </p:txBody>
      </p:sp>
      <p:sp>
        <p:nvSpPr>
          <p:cNvPr id="22" name="文本框 21">
            <a:extLst>
              <a:ext uri="{FF2B5EF4-FFF2-40B4-BE49-F238E27FC236}">
                <a16:creationId xmlns:a16="http://schemas.microsoft.com/office/drawing/2014/main" id="{3313AC4C-671F-499D-965B-3A29EE52C6FC}"/>
              </a:ext>
            </a:extLst>
          </p:cNvPr>
          <p:cNvSpPr txBox="1"/>
          <p:nvPr/>
        </p:nvSpPr>
        <p:spPr>
          <a:xfrm>
            <a:off x="6772706" y="1714353"/>
            <a:ext cx="1569660" cy="369332"/>
          </a:xfrm>
          <a:prstGeom prst="rect">
            <a:avLst/>
          </a:prstGeom>
          <a:noFill/>
          <a:ln w="28575">
            <a:solidFill>
              <a:srgbClr val="0000FF"/>
            </a:solidFill>
          </a:ln>
        </p:spPr>
        <p:txBody>
          <a:bodyPr wrap="none" rtlCol="0">
            <a:spAutoFit/>
          </a:bodyPr>
          <a:lstStyle/>
          <a:p>
            <a:r>
              <a:rPr lang="zh-CN" altLang="en-US" dirty="0"/>
              <a:t>游程编码模式</a:t>
            </a:r>
          </a:p>
        </p:txBody>
      </p:sp>
      <p:sp>
        <p:nvSpPr>
          <p:cNvPr id="23" name="文本框 22">
            <a:extLst>
              <a:ext uri="{FF2B5EF4-FFF2-40B4-BE49-F238E27FC236}">
                <a16:creationId xmlns:a16="http://schemas.microsoft.com/office/drawing/2014/main" id="{A7FFEABA-B001-49A4-812A-A1AC8AF8D906}"/>
              </a:ext>
            </a:extLst>
          </p:cNvPr>
          <p:cNvSpPr txBox="1"/>
          <p:nvPr/>
        </p:nvSpPr>
        <p:spPr>
          <a:xfrm>
            <a:off x="3781181" y="2151667"/>
            <a:ext cx="1224136" cy="369332"/>
          </a:xfrm>
          <a:prstGeom prst="rect">
            <a:avLst/>
          </a:prstGeom>
          <a:noFill/>
        </p:spPr>
        <p:txBody>
          <a:bodyPr wrap="square">
            <a:spAutoFit/>
          </a:bodyPr>
          <a:lstStyle/>
          <a:p>
            <a:r>
              <a:rPr lang="zh-CN" altLang="en-US" dirty="0">
                <a:solidFill>
                  <a:srgbClr val="000000"/>
                </a:solidFill>
                <a:latin typeface="SimSun" panose="02010600030101010101" pitchFamily="2" charset="-122"/>
                <a:ea typeface="SimSun" panose="02010600030101010101" pitchFamily="2" charset="-122"/>
              </a:rPr>
              <a:t>梯度计算</a:t>
            </a:r>
            <a:endParaRPr lang="zh-CN" altLang="en-US" dirty="0"/>
          </a:p>
        </p:txBody>
      </p:sp>
      <p:sp>
        <p:nvSpPr>
          <p:cNvPr id="25" name="文本框 24">
            <a:extLst>
              <a:ext uri="{FF2B5EF4-FFF2-40B4-BE49-F238E27FC236}">
                <a16:creationId xmlns:a16="http://schemas.microsoft.com/office/drawing/2014/main" id="{32E4CBFE-F09D-4F77-90B8-9AF54899F42D}"/>
              </a:ext>
            </a:extLst>
          </p:cNvPr>
          <p:cNvSpPr txBox="1"/>
          <p:nvPr/>
        </p:nvSpPr>
        <p:spPr>
          <a:xfrm>
            <a:off x="284637" y="2849108"/>
            <a:ext cx="8568952" cy="338554"/>
          </a:xfrm>
          <a:prstGeom prst="rect">
            <a:avLst/>
          </a:prstGeom>
          <a:noFill/>
        </p:spPr>
        <p:txBody>
          <a:bodyPr wrap="square">
            <a:spAutoFit/>
          </a:bodyPr>
          <a:lstStyle/>
          <a:p>
            <a:r>
              <a:rPr lang="zh-CN" altLang="en-US" sz="1600" b="0" i="0" dirty="0">
                <a:solidFill>
                  <a:srgbClr val="000000"/>
                </a:solidFill>
                <a:effectLst/>
                <a:latin typeface="SimSun" panose="02010600030101010101" pitchFamily="2" charset="-122"/>
                <a:ea typeface="SimSun" panose="02010600030101010101" pitchFamily="2" charset="-122"/>
              </a:rPr>
              <a:t>计算得到局部梯度的值</a:t>
            </a:r>
            <a:r>
              <a:rPr lang="en-US" altLang="zh-CN" sz="1600" b="0" i="1" dirty="0">
                <a:solidFill>
                  <a:srgbClr val="000000"/>
                </a:solidFill>
                <a:effectLst/>
                <a:latin typeface="TimesNewRomanPS-ItalicMT"/>
              </a:rPr>
              <a:t>D</a:t>
            </a:r>
            <a:r>
              <a:rPr lang="en-US" altLang="zh-CN" sz="1050" b="0" i="0" dirty="0">
                <a:solidFill>
                  <a:srgbClr val="000000"/>
                </a:solidFill>
                <a:effectLst/>
                <a:latin typeface="TimesNewRomanPSMT"/>
              </a:rPr>
              <a:t>1</a:t>
            </a:r>
            <a:r>
              <a:rPr lang="zh-CN" altLang="en-US" sz="1600" b="0" i="0" dirty="0">
                <a:solidFill>
                  <a:srgbClr val="000000"/>
                </a:solidFill>
                <a:effectLst/>
                <a:latin typeface="SimSun" panose="02010600030101010101" pitchFamily="2" charset="-122"/>
                <a:ea typeface="SimSun" panose="02010600030101010101" pitchFamily="2" charset="-122"/>
              </a:rPr>
              <a:t>、</a:t>
            </a:r>
            <a:r>
              <a:rPr lang="en-US" altLang="zh-CN" sz="1600" b="0" i="1" dirty="0">
                <a:solidFill>
                  <a:srgbClr val="000000"/>
                </a:solidFill>
                <a:effectLst/>
                <a:latin typeface="TimesNewRomanPS-ItalicMT"/>
              </a:rPr>
              <a:t>D</a:t>
            </a:r>
            <a:r>
              <a:rPr lang="en-US" altLang="zh-CN" sz="1050" b="0" i="0" dirty="0">
                <a:solidFill>
                  <a:srgbClr val="000000"/>
                </a:solidFill>
                <a:effectLst/>
                <a:latin typeface="TimesNewRomanPSMT"/>
              </a:rPr>
              <a:t>2</a:t>
            </a:r>
            <a:r>
              <a:rPr lang="zh-CN" altLang="en-US" sz="1600" b="0" i="0" dirty="0">
                <a:solidFill>
                  <a:srgbClr val="000000"/>
                </a:solidFill>
                <a:effectLst/>
                <a:latin typeface="SimSun" panose="02010600030101010101" pitchFamily="2" charset="-122"/>
                <a:ea typeface="SimSun" panose="02010600030101010101" pitchFamily="2" charset="-122"/>
              </a:rPr>
              <a:t>、</a:t>
            </a:r>
            <a:r>
              <a:rPr lang="en-US" altLang="zh-CN" sz="1600" b="0" i="1" dirty="0">
                <a:solidFill>
                  <a:srgbClr val="000000"/>
                </a:solidFill>
                <a:effectLst/>
                <a:latin typeface="TimesNewRomanPS-ItalicMT"/>
              </a:rPr>
              <a:t>D</a:t>
            </a:r>
            <a:r>
              <a:rPr lang="en-US" altLang="zh-CN" sz="1050" b="0" i="0" dirty="0">
                <a:solidFill>
                  <a:srgbClr val="000000"/>
                </a:solidFill>
                <a:effectLst/>
                <a:latin typeface="TimesNewRomanPSMT"/>
              </a:rPr>
              <a:t>3</a:t>
            </a:r>
            <a:r>
              <a:rPr lang="zh-CN" altLang="en-US" sz="1600" b="0" i="0" dirty="0">
                <a:solidFill>
                  <a:srgbClr val="000000"/>
                </a:solidFill>
                <a:effectLst/>
                <a:latin typeface="SimSun" panose="02010600030101010101" pitchFamily="2" charset="-122"/>
                <a:ea typeface="SimSun" panose="02010600030101010101" pitchFamily="2" charset="-122"/>
              </a:rPr>
              <a:t>，可以反映出像素点</a:t>
            </a:r>
            <a:r>
              <a:rPr lang="en-US" altLang="zh-CN" sz="1600" b="0" i="0" dirty="0">
                <a:solidFill>
                  <a:srgbClr val="000000"/>
                </a:solidFill>
                <a:effectLst/>
                <a:latin typeface="TimesNewRomanPSMT"/>
              </a:rPr>
              <a:t>X</a:t>
            </a:r>
            <a:r>
              <a:rPr lang="zh-CN" altLang="en-US" sz="1600" b="0" i="0" dirty="0">
                <a:solidFill>
                  <a:srgbClr val="000000"/>
                </a:solidFill>
                <a:effectLst/>
                <a:latin typeface="SimSun" panose="02010600030101010101" pitchFamily="2" charset="-122"/>
                <a:ea typeface="SimSun" panose="02010600030101010101" pitchFamily="2" charset="-122"/>
              </a:rPr>
              <a:t>周围的图像的</a:t>
            </a:r>
            <a:r>
              <a:rPr lang="zh-CN" altLang="en-US" sz="1600" b="0" i="0" dirty="0">
                <a:solidFill>
                  <a:srgbClr val="FF0000"/>
                </a:solidFill>
                <a:effectLst/>
                <a:latin typeface="SimSun" panose="02010600030101010101" pitchFamily="2" charset="-122"/>
                <a:ea typeface="SimSun" panose="02010600030101010101" pitchFamily="2" charset="-122"/>
              </a:rPr>
              <a:t>平滑程度、边界性</a:t>
            </a:r>
            <a:r>
              <a:rPr lang="zh-CN" altLang="en-US" sz="1600" b="0" i="0" dirty="0">
                <a:solidFill>
                  <a:srgbClr val="000000"/>
                </a:solidFill>
                <a:effectLst/>
                <a:latin typeface="SimSun" panose="02010600030101010101" pitchFamily="2" charset="-122"/>
                <a:ea typeface="SimSun" panose="02010600030101010101" pitchFamily="2" charset="-122"/>
              </a:rPr>
              <a:t>问题。</a:t>
            </a:r>
            <a:endParaRPr lang="zh-CN" altLang="en-US" sz="2400" dirty="0"/>
          </a:p>
        </p:txBody>
      </p:sp>
      <p:sp>
        <p:nvSpPr>
          <p:cNvPr id="27" name="文本框 26">
            <a:extLst>
              <a:ext uri="{FF2B5EF4-FFF2-40B4-BE49-F238E27FC236}">
                <a16:creationId xmlns:a16="http://schemas.microsoft.com/office/drawing/2014/main" id="{8954E201-8D94-4EF7-9DDB-AC793C0D818C}"/>
              </a:ext>
            </a:extLst>
          </p:cNvPr>
          <p:cNvSpPr txBox="1"/>
          <p:nvPr/>
        </p:nvSpPr>
        <p:spPr>
          <a:xfrm>
            <a:off x="284637" y="3280521"/>
            <a:ext cx="8568952" cy="1107996"/>
          </a:xfrm>
          <a:prstGeom prst="rect">
            <a:avLst/>
          </a:prstGeom>
          <a:noFill/>
        </p:spPr>
        <p:txBody>
          <a:bodyPr wrap="square">
            <a:spAutoFit/>
          </a:bodyPr>
          <a:lstStyle/>
          <a:p>
            <a:pPr algn="just"/>
            <a:r>
              <a:rPr lang="zh-CN" altLang="en-US" sz="1600" b="0" i="0" dirty="0">
                <a:solidFill>
                  <a:srgbClr val="000000"/>
                </a:solidFill>
                <a:effectLst/>
                <a:latin typeface="SimSun" panose="02010600030101010101" pitchFamily="2" charset="-122"/>
                <a:ea typeface="SimSun" panose="02010600030101010101" pitchFamily="2" charset="-122"/>
              </a:rPr>
              <a:t>在模式选择阶段，</a:t>
            </a:r>
            <a:r>
              <a:rPr lang="en-US" altLang="zh-CN" sz="1600" b="0" i="0" dirty="0">
                <a:solidFill>
                  <a:srgbClr val="000000"/>
                </a:solidFill>
                <a:effectLst/>
                <a:latin typeface="TimesNewRomanPSMT"/>
              </a:rPr>
              <a:t>JPEG-LS</a:t>
            </a:r>
            <a:r>
              <a:rPr lang="zh-CN" altLang="en-US" sz="1600" b="0" i="0" dirty="0">
                <a:solidFill>
                  <a:srgbClr val="000000"/>
                </a:solidFill>
                <a:effectLst/>
                <a:latin typeface="SimSun" panose="02010600030101010101" pitchFamily="2" charset="-122"/>
                <a:ea typeface="SimSun" panose="02010600030101010101" pitchFamily="2" charset="-122"/>
              </a:rPr>
              <a:t>将根据计算得到的</a:t>
            </a:r>
            <a:r>
              <a:rPr lang="en-US" altLang="zh-CN" sz="1600" b="0" i="1" dirty="0">
                <a:solidFill>
                  <a:srgbClr val="FF0000"/>
                </a:solidFill>
                <a:effectLst/>
                <a:latin typeface="TimesNewRomanPS-ItalicMT"/>
              </a:rPr>
              <a:t>D</a:t>
            </a:r>
            <a:r>
              <a:rPr lang="en-US" altLang="zh-CN" sz="1050" b="0" i="0" dirty="0">
                <a:solidFill>
                  <a:srgbClr val="FF0000"/>
                </a:solidFill>
                <a:effectLst/>
                <a:latin typeface="TimesNewRomanPSMT"/>
              </a:rPr>
              <a:t>1</a:t>
            </a:r>
            <a:r>
              <a:rPr lang="zh-CN" altLang="en-US" sz="1600" b="0" i="0" dirty="0">
                <a:solidFill>
                  <a:srgbClr val="FF0000"/>
                </a:solidFill>
                <a:effectLst/>
                <a:latin typeface="SimSun" panose="02010600030101010101" pitchFamily="2" charset="-122"/>
                <a:ea typeface="SimSun" panose="02010600030101010101" pitchFamily="2" charset="-122"/>
              </a:rPr>
              <a:t>、</a:t>
            </a:r>
            <a:r>
              <a:rPr lang="en-US" altLang="zh-CN" sz="1600" b="0" i="1" dirty="0">
                <a:solidFill>
                  <a:srgbClr val="FF0000"/>
                </a:solidFill>
                <a:effectLst/>
                <a:latin typeface="TimesNewRomanPS-ItalicMT"/>
              </a:rPr>
              <a:t>D</a:t>
            </a:r>
            <a:r>
              <a:rPr lang="en-US" altLang="zh-CN" sz="1050" b="0" i="0" dirty="0">
                <a:solidFill>
                  <a:srgbClr val="FF0000"/>
                </a:solidFill>
                <a:effectLst/>
                <a:latin typeface="TimesNewRomanPSMT"/>
              </a:rPr>
              <a:t>2</a:t>
            </a:r>
            <a:r>
              <a:rPr lang="zh-CN" altLang="en-US" sz="1600" b="0" i="0" dirty="0">
                <a:solidFill>
                  <a:srgbClr val="FF0000"/>
                </a:solidFill>
                <a:effectLst/>
                <a:latin typeface="SimSun" panose="02010600030101010101" pitchFamily="2" charset="-122"/>
                <a:ea typeface="SimSun" panose="02010600030101010101" pitchFamily="2" charset="-122"/>
              </a:rPr>
              <a:t>、</a:t>
            </a:r>
            <a:r>
              <a:rPr lang="en-US" altLang="zh-CN" sz="1600" b="0" i="1" dirty="0">
                <a:solidFill>
                  <a:srgbClr val="FF0000"/>
                </a:solidFill>
                <a:effectLst/>
                <a:latin typeface="TimesNewRomanPS-ItalicMT"/>
              </a:rPr>
              <a:t>D</a:t>
            </a:r>
            <a:r>
              <a:rPr lang="en-US" altLang="zh-CN" sz="1050" b="0" i="0" dirty="0">
                <a:solidFill>
                  <a:srgbClr val="FF0000"/>
                </a:solidFill>
                <a:effectLst/>
                <a:latin typeface="TimesNewRomanPSMT"/>
              </a:rPr>
              <a:t>3</a:t>
            </a:r>
            <a:r>
              <a:rPr lang="zh-CN" altLang="en-US" sz="1600" b="0" i="0" dirty="0">
                <a:solidFill>
                  <a:srgbClr val="000000"/>
                </a:solidFill>
                <a:effectLst/>
                <a:latin typeface="SimSun" panose="02010600030101010101" pitchFamily="2" charset="-122"/>
                <a:ea typeface="SimSun" panose="02010600030101010101" pitchFamily="2" charset="-122"/>
              </a:rPr>
              <a:t>的值，判断像素</a:t>
            </a:r>
            <a:r>
              <a:rPr lang="en-US" altLang="zh-CN" sz="1600" b="0" i="0" dirty="0">
                <a:solidFill>
                  <a:srgbClr val="000000"/>
                </a:solidFill>
                <a:effectLst/>
                <a:latin typeface="TimesNewRomanPSMT"/>
              </a:rPr>
              <a:t>A</a:t>
            </a:r>
            <a:r>
              <a:rPr lang="zh-CN" altLang="en-US" sz="1600" b="0" i="0" dirty="0">
                <a:solidFill>
                  <a:srgbClr val="000000"/>
                </a:solidFill>
                <a:effectLst/>
                <a:latin typeface="SimSun" panose="02010600030101010101" pitchFamily="2" charset="-122"/>
                <a:ea typeface="SimSun" panose="02010600030101010101" pitchFamily="2" charset="-122"/>
              </a:rPr>
              <a:t>、</a:t>
            </a:r>
            <a:r>
              <a:rPr lang="en-US" altLang="zh-CN" sz="1600" b="0" i="0" dirty="0">
                <a:solidFill>
                  <a:srgbClr val="000000"/>
                </a:solidFill>
                <a:effectLst/>
                <a:latin typeface="TimesNewRomanPSMT"/>
              </a:rPr>
              <a:t>B</a:t>
            </a:r>
            <a:r>
              <a:rPr lang="zh-CN" altLang="en-US" sz="1600" b="0" i="0" dirty="0">
                <a:solidFill>
                  <a:srgbClr val="000000"/>
                </a:solidFill>
                <a:effectLst/>
                <a:latin typeface="SimSun" panose="02010600030101010101" pitchFamily="2" charset="-122"/>
                <a:ea typeface="SimSun" panose="02010600030101010101" pitchFamily="2" charset="-122"/>
              </a:rPr>
              <a:t>、</a:t>
            </a:r>
            <a:r>
              <a:rPr lang="en-US" altLang="zh-CN" sz="1600" b="0" i="0" dirty="0">
                <a:solidFill>
                  <a:srgbClr val="000000"/>
                </a:solidFill>
                <a:effectLst/>
                <a:latin typeface="TimesNewRomanPSMT"/>
              </a:rPr>
              <a:t>C</a:t>
            </a:r>
            <a:r>
              <a:rPr lang="zh-CN" altLang="en-US" sz="1600" b="0" i="0" dirty="0">
                <a:solidFill>
                  <a:srgbClr val="000000"/>
                </a:solidFill>
                <a:effectLst/>
                <a:latin typeface="SimSun" panose="02010600030101010101" pitchFamily="2" charset="-122"/>
                <a:ea typeface="SimSun" panose="02010600030101010101" pitchFamily="2" charset="-122"/>
              </a:rPr>
              <a:t>、</a:t>
            </a:r>
            <a:r>
              <a:rPr lang="en-US" altLang="zh-CN" sz="1600" b="0" i="0" dirty="0">
                <a:solidFill>
                  <a:srgbClr val="000000"/>
                </a:solidFill>
                <a:effectLst/>
                <a:latin typeface="TimesNewRomanPSMT"/>
              </a:rPr>
              <a:t>D</a:t>
            </a:r>
            <a:r>
              <a:rPr lang="zh-CN" altLang="en-US" sz="1600" b="0" i="0" dirty="0">
                <a:solidFill>
                  <a:srgbClr val="000000"/>
                </a:solidFill>
                <a:effectLst/>
                <a:latin typeface="SimSun" panose="02010600030101010101" pitchFamily="2" charset="-122"/>
                <a:ea typeface="SimSun" panose="02010600030101010101" pitchFamily="2" charset="-122"/>
              </a:rPr>
              <a:t>、</a:t>
            </a:r>
            <a:r>
              <a:rPr lang="en-US" altLang="zh-CN" sz="1600" b="0" i="0" dirty="0">
                <a:solidFill>
                  <a:srgbClr val="000000"/>
                </a:solidFill>
                <a:effectLst/>
                <a:latin typeface="TimesNewRomanPSMT"/>
              </a:rPr>
              <a:t>X</a:t>
            </a:r>
            <a:r>
              <a:rPr lang="zh-CN" altLang="en-US" sz="1600" b="0" i="0" dirty="0">
                <a:solidFill>
                  <a:srgbClr val="000000"/>
                </a:solidFill>
                <a:effectLst/>
                <a:latin typeface="SimSun" panose="02010600030101010101" pitchFamily="2" charset="-122"/>
                <a:ea typeface="SimSun" panose="02010600030101010101" pitchFamily="2" charset="-122"/>
              </a:rPr>
              <a:t>将进入常规模式还是游程模式。</a:t>
            </a:r>
            <a:endParaRPr lang="en-US" altLang="zh-CN" sz="1600" b="0" i="0" dirty="0">
              <a:solidFill>
                <a:srgbClr val="000000"/>
              </a:solidFill>
              <a:effectLst/>
              <a:latin typeface="SimSun" panose="02010600030101010101" pitchFamily="2" charset="-122"/>
              <a:ea typeface="SimSun" panose="02010600030101010101" pitchFamily="2" charset="-122"/>
            </a:endParaRPr>
          </a:p>
          <a:p>
            <a:pPr algn="just"/>
            <a:r>
              <a:rPr lang="en-US" altLang="zh-CN" sz="1600" b="0" i="1" dirty="0">
                <a:solidFill>
                  <a:srgbClr val="000000"/>
                </a:solidFill>
                <a:effectLst/>
                <a:latin typeface="TimesNewRomanPS-ItalicMT"/>
              </a:rPr>
              <a:t>Near</a:t>
            </a:r>
            <a:r>
              <a:rPr lang="zh-CN" altLang="en-US" sz="1600" b="0" i="0" dirty="0">
                <a:solidFill>
                  <a:srgbClr val="000000"/>
                </a:solidFill>
                <a:effectLst/>
                <a:latin typeface="SimSun" panose="02010600030101010101" pitchFamily="2" charset="-122"/>
                <a:ea typeface="SimSun" panose="02010600030101010101" pitchFamily="2" charset="-122"/>
              </a:rPr>
              <a:t>为失真度控制参数，如果</a:t>
            </a:r>
            <a:r>
              <a:rPr lang="en-US" altLang="zh-CN" sz="1600" b="0" i="1" dirty="0">
                <a:solidFill>
                  <a:srgbClr val="FF0000"/>
                </a:solidFill>
                <a:effectLst/>
                <a:latin typeface="TimesNewRomanPS-ItalicMT"/>
              </a:rPr>
              <a:t>D</a:t>
            </a:r>
            <a:r>
              <a:rPr lang="en-US" altLang="zh-CN" sz="1050" b="0" i="0" dirty="0">
                <a:solidFill>
                  <a:srgbClr val="FF0000"/>
                </a:solidFill>
                <a:effectLst/>
                <a:latin typeface="TimesNewRomanPSMT"/>
              </a:rPr>
              <a:t>1</a:t>
            </a:r>
            <a:r>
              <a:rPr lang="zh-CN" altLang="en-US" sz="1600" b="0" i="0" dirty="0">
                <a:solidFill>
                  <a:srgbClr val="FF0000"/>
                </a:solidFill>
                <a:effectLst/>
                <a:latin typeface="SimSun" panose="02010600030101010101" pitchFamily="2" charset="-122"/>
                <a:ea typeface="SimSun" panose="02010600030101010101" pitchFamily="2" charset="-122"/>
              </a:rPr>
              <a:t>、</a:t>
            </a:r>
            <a:r>
              <a:rPr lang="en-US" altLang="zh-CN" sz="1600" b="0" i="1" dirty="0">
                <a:solidFill>
                  <a:srgbClr val="FF0000"/>
                </a:solidFill>
                <a:effectLst/>
                <a:latin typeface="TimesNewRomanPS-ItalicMT"/>
              </a:rPr>
              <a:t>D</a:t>
            </a:r>
            <a:r>
              <a:rPr lang="en-US" altLang="zh-CN" sz="1050" b="0" i="0" dirty="0">
                <a:solidFill>
                  <a:srgbClr val="FF0000"/>
                </a:solidFill>
                <a:effectLst/>
                <a:latin typeface="TimesNewRomanPSMT"/>
              </a:rPr>
              <a:t>2</a:t>
            </a:r>
            <a:r>
              <a:rPr lang="zh-CN" altLang="en-US" sz="1600" b="0" i="0" dirty="0">
                <a:solidFill>
                  <a:srgbClr val="FF0000"/>
                </a:solidFill>
                <a:effectLst/>
                <a:latin typeface="SimSun" panose="02010600030101010101" pitchFamily="2" charset="-122"/>
                <a:ea typeface="SimSun" panose="02010600030101010101" pitchFamily="2" charset="-122"/>
              </a:rPr>
              <a:t>、</a:t>
            </a:r>
            <a:r>
              <a:rPr lang="en-US" altLang="zh-CN" sz="1600" b="0" i="1" dirty="0">
                <a:solidFill>
                  <a:srgbClr val="FF0000"/>
                </a:solidFill>
                <a:effectLst/>
                <a:latin typeface="TimesNewRomanPS-ItalicMT"/>
              </a:rPr>
              <a:t>D</a:t>
            </a:r>
            <a:r>
              <a:rPr lang="en-US" altLang="zh-CN" sz="1050" b="0" i="0" dirty="0">
                <a:solidFill>
                  <a:srgbClr val="FF0000"/>
                </a:solidFill>
                <a:effectLst/>
                <a:latin typeface="TimesNewRomanPSMT"/>
              </a:rPr>
              <a:t>3</a:t>
            </a:r>
            <a:r>
              <a:rPr lang="zh-CN" altLang="en-US" sz="1600" b="0" i="0" dirty="0">
                <a:solidFill>
                  <a:srgbClr val="000000"/>
                </a:solidFill>
                <a:effectLst/>
                <a:latin typeface="SimSun" panose="02010600030101010101" pitchFamily="2" charset="-122"/>
                <a:ea typeface="SimSun" panose="02010600030101010101" pitchFamily="2" charset="-122"/>
              </a:rPr>
              <a:t>的绝对值不大于</a:t>
            </a:r>
            <a:r>
              <a:rPr lang="en-US" altLang="zh-CN" sz="1600" b="0" i="1" dirty="0">
                <a:solidFill>
                  <a:srgbClr val="0000FF"/>
                </a:solidFill>
                <a:effectLst/>
                <a:latin typeface="TimesNewRomanPS-ItalicMT"/>
              </a:rPr>
              <a:t>Near</a:t>
            </a:r>
            <a:r>
              <a:rPr lang="zh-CN" altLang="en-US" sz="1600" b="0" i="0" dirty="0">
                <a:solidFill>
                  <a:srgbClr val="000000"/>
                </a:solidFill>
                <a:effectLst/>
                <a:latin typeface="SimSun" panose="02010600030101010101" pitchFamily="2" charset="-122"/>
                <a:ea typeface="SimSun" panose="02010600030101010101" pitchFamily="2" charset="-122"/>
              </a:rPr>
              <a:t>值，则选择游程模式编码，反之选择常规模式编码。</a:t>
            </a:r>
            <a:endParaRPr lang="zh-CN" altLang="en-US" sz="2400" dirty="0"/>
          </a:p>
        </p:txBody>
      </p:sp>
    </p:spTree>
    <p:extLst>
      <p:ext uri="{BB962C8B-B14F-4D97-AF65-F5344CB8AC3E}">
        <p14:creationId xmlns:p14="http://schemas.microsoft.com/office/powerpoint/2010/main" val="316904929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a:extLst>
              <a:ext uri="{FF2B5EF4-FFF2-40B4-BE49-F238E27FC236}">
                <a16:creationId xmlns:a16="http://schemas.microsoft.com/office/drawing/2014/main" id="{93CD592F-7695-4FC5-9ADB-12AB6AAD69B8}"/>
              </a:ext>
            </a:extLst>
          </p:cNvPr>
          <p:cNvSpPr/>
          <p:nvPr/>
        </p:nvSpPr>
        <p:spPr>
          <a:xfrm>
            <a:off x="0" y="-10161"/>
            <a:ext cx="9144000" cy="461665"/>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Times New Roman" panose="02020603050405020304" pitchFamily="18" charset="0"/>
              <a:cs typeface="Times New Roman" panose="02020603050405020304" pitchFamily="18" charset="0"/>
            </a:endParaRPr>
          </a:p>
        </p:txBody>
      </p:sp>
      <p:grpSp>
        <p:nvGrpSpPr>
          <p:cNvPr id="55" name="组合 54">
            <a:extLst>
              <a:ext uri="{FF2B5EF4-FFF2-40B4-BE49-F238E27FC236}">
                <a16:creationId xmlns:a16="http://schemas.microsoft.com/office/drawing/2014/main" id="{9B568FF2-2B5D-4509-95E7-CD8AF103A66F}"/>
              </a:ext>
            </a:extLst>
          </p:cNvPr>
          <p:cNvGrpSpPr/>
          <p:nvPr/>
        </p:nvGrpSpPr>
        <p:grpSpPr>
          <a:xfrm>
            <a:off x="7596336" y="4647"/>
            <a:ext cx="1481039" cy="432048"/>
            <a:chOff x="2339752" y="411510"/>
            <a:chExt cx="3538141" cy="1008112"/>
          </a:xfrm>
        </p:grpSpPr>
        <p:pic>
          <p:nvPicPr>
            <p:cNvPr id="56" name="image20.png">
              <a:extLst>
                <a:ext uri="{FF2B5EF4-FFF2-40B4-BE49-F238E27FC236}">
                  <a16:creationId xmlns:a16="http://schemas.microsoft.com/office/drawing/2014/main" id="{A3A176A7-906C-4579-B8E6-969124F4E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411510"/>
              <a:ext cx="1008112" cy="1008112"/>
            </a:xfrm>
            <a:prstGeom prst="rect">
              <a:avLst/>
            </a:prstGeom>
            <a:noFill/>
            <a:extLst>
              <a:ext uri="{909E8E84-426E-40DD-AFC4-6F175D3DCCD1}">
                <a14:hiddenFill xmlns:a14="http://schemas.microsoft.com/office/drawing/2010/main">
                  <a:solidFill>
                    <a:srgbClr val="FFFFFF"/>
                  </a:solidFill>
                </a14:hiddenFill>
              </a:ext>
            </a:extLst>
          </p:spPr>
        </p:pic>
        <p:pic>
          <p:nvPicPr>
            <p:cNvPr id="57" name="image21.png">
              <a:extLst>
                <a:ext uri="{FF2B5EF4-FFF2-40B4-BE49-F238E27FC236}">
                  <a16:creationId xmlns:a16="http://schemas.microsoft.com/office/drawing/2014/main" id="{9C739540-870A-455D-966C-90C6EEA10B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483518"/>
              <a:ext cx="2386013" cy="547688"/>
            </a:xfrm>
            <a:prstGeom prst="rect">
              <a:avLst/>
            </a:prstGeom>
            <a:noFill/>
            <a:extLst>
              <a:ext uri="{909E8E84-426E-40DD-AFC4-6F175D3DCCD1}">
                <a14:hiddenFill xmlns:a14="http://schemas.microsoft.com/office/drawing/2010/main">
                  <a:solidFill>
                    <a:srgbClr val="FFFFFF"/>
                  </a:solidFill>
                </a14:hiddenFill>
              </a:ext>
            </a:extLst>
          </p:spPr>
        </p:pic>
        <p:pic>
          <p:nvPicPr>
            <p:cNvPr id="58" name="image22.png">
              <a:extLst>
                <a:ext uri="{FF2B5EF4-FFF2-40B4-BE49-F238E27FC236}">
                  <a16:creationId xmlns:a16="http://schemas.microsoft.com/office/drawing/2014/main" id="{40A9A8C2-6C31-4656-A085-2C734644AE8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3888" y="1203598"/>
              <a:ext cx="2293938" cy="7937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a:extLst>
              <a:ext uri="{FF2B5EF4-FFF2-40B4-BE49-F238E27FC236}">
                <a16:creationId xmlns:a16="http://schemas.microsoft.com/office/drawing/2014/main" id="{3F13465A-A38F-4D2B-B92A-43A947960F98}"/>
              </a:ext>
            </a:extLst>
          </p:cNvPr>
          <p:cNvSpPr/>
          <p:nvPr/>
        </p:nvSpPr>
        <p:spPr>
          <a:xfrm>
            <a:off x="0" y="-10162"/>
            <a:ext cx="179512" cy="461665"/>
          </a:xfrm>
          <a:prstGeom prst="rect">
            <a:avLst/>
          </a:prstGeom>
          <a:solidFill>
            <a:srgbClr val="009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6">
            <a:extLst>
              <a:ext uri="{FF2B5EF4-FFF2-40B4-BE49-F238E27FC236}">
                <a16:creationId xmlns:a16="http://schemas.microsoft.com/office/drawing/2014/main" id="{BA8B009B-A447-472E-A031-75FE1556997F}"/>
              </a:ext>
            </a:extLst>
          </p:cNvPr>
          <p:cNvSpPr txBox="1"/>
          <p:nvPr/>
        </p:nvSpPr>
        <p:spPr>
          <a:xfrm>
            <a:off x="269938" y="0"/>
            <a:ext cx="1853790" cy="404714"/>
          </a:xfrm>
          <a:prstGeom prst="rect">
            <a:avLst/>
          </a:prstGeom>
          <a:noFill/>
        </p:spPr>
        <p:txBody>
          <a:bodyPr wrap="square" lIns="0" tIns="48000" rIns="0" bIns="48000" rtlCol="0">
            <a:spAutoFit/>
          </a:bodyPr>
          <a:lstStyle/>
          <a:p>
            <a:r>
              <a:rPr lang="zh-CN" altLang="en-US" sz="2000" b="1" spc="-10" dirty="0">
                <a:latin typeface="Calibri"/>
                <a:cs typeface="Calibri"/>
              </a:rPr>
              <a:t>游程编码模式</a:t>
            </a:r>
            <a:endParaRPr lang="zh-CN" altLang="en-US" sz="2000" dirty="0">
              <a:latin typeface="宋体"/>
              <a:cs typeface="宋体"/>
            </a:endParaRPr>
          </a:p>
        </p:txBody>
      </p:sp>
      <p:cxnSp>
        <p:nvCxnSpPr>
          <p:cNvPr id="12" name="直接连接符 11">
            <a:extLst>
              <a:ext uri="{FF2B5EF4-FFF2-40B4-BE49-F238E27FC236}">
                <a16:creationId xmlns:a16="http://schemas.microsoft.com/office/drawing/2014/main" id="{0F427A88-35B4-46B1-A72E-F2F8AF0ACB03}"/>
              </a:ext>
            </a:extLst>
          </p:cNvPr>
          <p:cNvCxnSpPr>
            <a:cxnSpLocks/>
          </p:cNvCxnSpPr>
          <p:nvPr/>
        </p:nvCxnSpPr>
        <p:spPr>
          <a:xfrm>
            <a:off x="269938" y="403564"/>
            <a:ext cx="1781782" cy="0"/>
          </a:xfrm>
          <a:prstGeom prst="line">
            <a:avLst/>
          </a:prstGeom>
          <a:ln w="12700">
            <a:solidFill>
              <a:srgbClr val="0096C2"/>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B647EFD-F843-4825-A6EA-4A34C451B6A3}"/>
              </a:ext>
            </a:extLst>
          </p:cNvPr>
          <p:cNvSpPr txBox="1"/>
          <p:nvPr/>
        </p:nvSpPr>
        <p:spPr>
          <a:xfrm>
            <a:off x="8751744" y="4700631"/>
            <a:ext cx="492443"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14</a:t>
            </a:r>
            <a:endParaRPr lang="zh-CN" altLang="en-US" sz="2400" b="1"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944D33F9-4E68-4624-B45E-D0ECB4516040}"/>
              </a:ext>
            </a:extLst>
          </p:cNvPr>
          <p:cNvSpPr txBox="1"/>
          <p:nvPr/>
        </p:nvSpPr>
        <p:spPr>
          <a:xfrm>
            <a:off x="269938" y="3077943"/>
            <a:ext cx="8766558" cy="1169551"/>
          </a:xfrm>
          <a:prstGeom prst="rect">
            <a:avLst/>
          </a:prstGeom>
          <a:noFill/>
        </p:spPr>
        <p:txBody>
          <a:bodyPr wrap="square">
            <a:spAutoFit/>
          </a:bodyPr>
          <a:lstStyle/>
          <a:p>
            <a:r>
              <a:rPr lang="zh-CN" altLang="en-US" sz="1400" b="0" i="0" dirty="0">
                <a:solidFill>
                  <a:srgbClr val="000000"/>
                </a:solidFill>
                <a:effectLst/>
                <a:latin typeface="SimSun" panose="02010600030101010101" pitchFamily="2" charset="-122"/>
                <a:ea typeface="SimSun" panose="02010600030101010101" pitchFamily="2" charset="-122"/>
              </a:rPr>
              <a:t>进入游程编码模式后，首先对待编码像素进行</a:t>
            </a:r>
            <a:r>
              <a:rPr lang="zh-CN" altLang="en-US" sz="1400" b="0" i="0" dirty="0">
                <a:solidFill>
                  <a:srgbClr val="FF0000"/>
                </a:solidFill>
                <a:effectLst/>
                <a:latin typeface="SimSun" panose="02010600030101010101" pitchFamily="2" charset="-122"/>
                <a:ea typeface="SimSun" panose="02010600030101010101" pitchFamily="2" charset="-122"/>
              </a:rPr>
              <a:t>游程长度的扫描</a:t>
            </a:r>
            <a:r>
              <a:rPr lang="zh-CN" altLang="en-US" sz="1400" b="0" i="0" dirty="0">
                <a:solidFill>
                  <a:srgbClr val="000000"/>
                </a:solidFill>
                <a:effectLst/>
                <a:latin typeface="SimSun" panose="02010600030101010101" pitchFamily="2" charset="-122"/>
                <a:ea typeface="SimSun" panose="02010600030101010101" pitchFamily="2" charset="-122"/>
              </a:rPr>
              <a:t>；然后判断游程长度扫描终止的原因，若是由于扫描到</a:t>
            </a:r>
            <a:r>
              <a:rPr lang="zh-CN" altLang="en-US" sz="1400" b="0" i="0" dirty="0">
                <a:solidFill>
                  <a:srgbClr val="FF0000"/>
                </a:solidFill>
                <a:effectLst/>
                <a:latin typeface="SimSun" panose="02010600030101010101" pitchFamily="2" charset="-122"/>
                <a:ea typeface="SimSun" panose="02010600030101010101" pitchFamily="2" charset="-122"/>
              </a:rPr>
              <a:t>行末像素</a:t>
            </a:r>
            <a:r>
              <a:rPr lang="zh-CN" altLang="en-US" sz="1400" b="0" i="0" dirty="0">
                <a:solidFill>
                  <a:srgbClr val="000000"/>
                </a:solidFill>
                <a:effectLst/>
                <a:latin typeface="SimSun" panose="02010600030101010101" pitchFamily="2" charset="-122"/>
                <a:ea typeface="SimSun" panose="02010600030101010101" pitchFamily="2" charset="-122"/>
              </a:rPr>
              <a:t>，则对游程长度编码后退出游程编码模式，否则在游程长度编码后对</a:t>
            </a:r>
            <a:r>
              <a:rPr lang="zh-CN" altLang="en-US" sz="1400" b="0" i="0" dirty="0">
                <a:solidFill>
                  <a:srgbClr val="FF0000"/>
                </a:solidFill>
                <a:effectLst/>
                <a:latin typeface="SimSun" panose="02010600030101010101" pitchFamily="2" charset="-122"/>
                <a:ea typeface="SimSun" panose="02010600030101010101" pitchFamily="2" charset="-122"/>
              </a:rPr>
              <a:t>差异像素</a:t>
            </a:r>
            <a:r>
              <a:rPr lang="zh-CN" altLang="en-US" sz="1400" b="0" i="0" dirty="0">
                <a:solidFill>
                  <a:srgbClr val="000000"/>
                </a:solidFill>
                <a:effectLst/>
                <a:latin typeface="SimSun" panose="02010600030101010101" pitchFamily="2" charset="-122"/>
                <a:ea typeface="SimSun" panose="02010600030101010101" pitchFamily="2" charset="-122"/>
              </a:rPr>
              <a:t>进行游程中断编码；然后计算</a:t>
            </a:r>
            <a:r>
              <a:rPr lang="zh-CN" altLang="en-US" sz="1400" b="0" i="0" dirty="0">
                <a:solidFill>
                  <a:srgbClr val="FF0000"/>
                </a:solidFill>
                <a:effectLst/>
                <a:latin typeface="SimSun" panose="02010600030101010101" pitchFamily="2" charset="-122"/>
                <a:ea typeface="SimSun" panose="02010600030101010101" pitchFamily="2" charset="-122"/>
              </a:rPr>
              <a:t>差异像素的预测值</a:t>
            </a:r>
            <a:r>
              <a:rPr lang="zh-CN" altLang="en-US" sz="1400" b="0" i="0" dirty="0">
                <a:solidFill>
                  <a:srgbClr val="000000"/>
                </a:solidFill>
                <a:effectLst/>
                <a:latin typeface="SimSun" panose="02010600030101010101" pitchFamily="2" charset="-122"/>
                <a:ea typeface="SimSun" panose="02010600030101010101" pitchFamily="2" charset="-122"/>
              </a:rPr>
              <a:t>；然后进行预测误差的计算、校正以及模减；然后计算上下文参数、映射系数以及</a:t>
            </a:r>
            <a:r>
              <a:rPr lang="en-US" altLang="zh-CN" sz="1400" b="0" i="0" dirty="0" err="1">
                <a:solidFill>
                  <a:srgbClr val="000000"/>
                </a:solidFill>
                <a:effectLst/>
                <a:latin typeface="TimesNewRomanPSMT"/>
              </a:rPr>
              <a:t>Golomb</a:t>
            </a:r>
            <a:r>
              <a:rPr lang="zh-CN" altLang="en-US" sz="1400" b="0" i="0" dirty="0">
                <a:solidFill>
                  <a:srgbClr val="000000"/>
                </a:solidFill>
                <a:effectLst/>
                <a:latin typeface="SimSun" panose="02010600030101010101" pitchFamily="2" charset="-122"/>
                <a:ea typeface="SimSun" panose="02010600030101010101" pitchFamily="2" charset="-122"/>
              </a:rPr>
              <a:t>编码参数；然后对预测误差进行映射；然后对映射后的预测误差进行</a:t>
            </a:r>
            <a:r>
              <a:rPr lang="en-US" altLang="zh-CN" sz="1400" b="0" i="0" dirty="0" err="1">
                <a:solidFill>
                  <a:srgbClr val="000000"/>
                </a:solidFill>
                <a:effectLst/>
                <a:latin typeface="TimesNewRomanPSMT"/>
              </a:rPr>
              <a:t>Golomb</a:t>
            </a:r>
            <a:r>
              <a:rPr lang="zh-CN" altLang="en-US" sz="1400" b="0" i="0" dirty="0">
                <a:solidFill>
                  <a:srgbClr val="000000"/>
                </a:solidFill>
                <a:effectLst/>
                <a:latin typeface="SimSun" panose="02010600030101010101" pitchFamily="2" charset="-122"/>
                <a:ea typeface="SimSun" panose="02010600030101010101" pitchFamily="2" charset="-122"/>
              </a:rPr>
              <a:t>编码；最后进行上下文参数的更新，变量更新完成后退出游程编码模式。</a:t>
            </a:r>
            <a:endParaRPr lang="zh-CN" altLang="en-US" dirty="0"/>
          </a:p>
        </p:txBody>
      </p:sp>
      <p:pic>
        <p:nvPicPr>
          <p:cNvPr id="4" name="图片 3">
            <a:extLst>
              <a:ext uri="{FF2B5EF4-FFF2-40B4-BE49-F238E27FC236}">
                <a16:creationId xmlns:a16="http://schemas.microsoft.com/office/drawing/2014/main" id="{DAAA5D6A-E6A7-48BA-9778-DE848F38A8B1}"/>
              </a:ext>
            </a:extLst>
          </p:cNvPr>
          <p:cNvPicPr>
            <a:picLocks noChangeAspect="1"/>
          </p:cNvPicPr>
          <p:nvPr/>
        </p:nvPicPr>
        <p:blipFill>
          <a:blip r:embed="rId5"/>
          <a:stretch>
            <a:fillRect/>
          </a:stretch>
        </p:blipFill>
        <p:spPr>
          <a:xfrm>
            <a:off x="179512" y="627642"/>
            <a:ext cx="3072001" cy="1838959"/>
          </a:xfrm>
          <a:prstGeom prst="rect">
            <a:avLst/>
          </a:prstGeom>
        </p:spPr>
      </p:pic>
      <p:pic>
        <p:nvPicPr>
          <p:cNvPr id="6" name="图片 5">
            <a:extLst>
              <a:ext uri="{FF2B5EF4-FFF2-40B4-BE49-F238E27FC236}">
                <a16:creationId xmlns:a16="http://schemas.microsoft.com/office/drawing/2014/main" id="{837CE989-2D83-47B6-B229-680CC47DEE64}"/>
              </a:ext>
            </a:extLst>
          </p:cNvPr>
          <p:cNvPicPr>
            <a:picLocks noChangeAspect="1"/>
          </p:cNvPicPr>
          <p:nvPr/>
        </p:nvPicPr>
        <p:blipFill>
          <a:blip r:embed="rId6"/>
          <a:stretch>
            <a:fillRect/>
          </a:stretch>
        </p:blipFill>
        <p:spPr>
          <a:xfrm>
            <a:off x="3359895" y="627642"/>
            <a:ext cx="5645229" cy="1736719"/>
          </a:xfrm>
          <a:prstGeom prst="rect">
            <a:avLst/>
          </a:prstGeom>
        </p:spPr>
      </p:pic>
    </p:spTree>
    <p:extLst>
      <p:ext uri="{BB962C8B-B14F-4D97-AF65-F5344CB8AC3E}">
        <p14:creationId xmlns:p14="http://schemas.microsoft.com/office/powerpoint/2010/main" val="50250250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a:extLst>
              <a:ext uri="{FF2B5EF4-FFF2-40B4-BE49-F238E27FC236}">
                <a16:creationId xmlns:a16="http://schemas.microsoft.com/office/drawing/2014/main" id="{93CD592F-7695-4FC5-9ADB-12AB6AAD69B8}"/>
              </a:ext>
            </a:extLst>
          </p:cNvPr>
          <p:cNvSpPr/>
          <p:nvPr/>
        </p:nvSpPr>
        <p:spPr>
          <a:xfrm>
            <a:off x="0" y="-10161"/>
            <a:ext cx="9144000" cy="461665"/>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Times New Roman" panose="02020603050405020304" pitchFamily="18" charset="0"/>
              <a:cs typeface="Times New Roman" panose="02020603050405020304" pitchFamily="18" charset="0"/>
            </a:endParaRPr>
          </a:p>
        </p:txBody>
      </p:sp>
      <p:grpSp>
        <p:nvGrpSpPr>
          <p:cNvPr id="55" name="组合 54">
            <a:extLst>
              <a:ext uri="{FF2B5EF4-FFF2-40B4-BE49-F238E27FC236}">
                <a16:creationId xmlns:a16="http://schemas.microsoft.com/office/drawing/2014/main" id="{9B568FF2-2B5D-4509-95E7-CD8AF103A66F}"/>
              </a:ext>
            </a:extLst>
          </p:cNvPr>
          <p:cNvGrpSpPr/>
          <p:nvPr/>
        </p:nvGrpSpPr>
        <p:grpSpPr>
          <a:xfrm>
            <a:off x="7596336" y="4647"/>
            <a:ext cx="1481039" cy="432048"/>
            <a:chOff x="2339752" y="411510"/>
            <a:chExt cx="3538141" cy="1008112"/>
          </a:xfrm>
        </p:grpSpPr>
        <p:pic>
          <p:nvPicPr>
            <p:cNvPr id="56" name="image20.png">
              <a:extLst>
                <a:ext uri="{FF2B5EF4-FFF2-40B4-BE49-F238E27FC236}">
                  <a16:creationId xmlns:a16="http://schemas.microsoft.com/office/drawing/2014/main" id="{A3A176A7-906C-4579-B8E6-969124F4E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411510"/>
              <a:ext cx="1008112" cy="1008112"/>
            </a:xfrm>
            <a:prstGeom prst="rect">
              <a:avLst/>
            </a:prstGeom>
            <a:noFill/>
            <a:extLst>
              <a:ext uri="{909E8E84-426E-40DD-AFC4-6F175D3DCCD1}">
                <a14:hiddenFill xmlns:a14="http://schemas.microsoft.com/office/drawing/2010/main">
                  <a:solidFill>
                    <a:srgbClr val="FFFFFF"/>
                  </a:solidFill>
                </a14:hiddenFill>
              </a:ext>
            </a:extLst>
          </p:spPr>
        </p:pic>
        <p:pic>
          <p:nvPicPr>
            <p:cNvPr id="57" name="image21.png">
              <a:extLst>
                <a:ext uri="{FF2B5EF4-FFF2-40B4-BE49-F238E27FC236}">
                  <a16:creationId xmlns:a16="http://schemas.microsoft.com/office/drawing/2014/main" id="{9C739540-870A-455D-966C-90C6EEA10B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483518"/>
              <a:ext cx="2386013" cy="547688"/>
            </a:xfrm>
            <a:prstGeom prst="rect">
              <a:avLst/>
            </a:prstGeom>
            <a:noFill/>
            <a:extLst>
              <a:ext uri="{909E8E84-426E-40DD-AFC4-6F175D3DCCD1}">
                <a14:hiddenFill xmlns:a14="http://schemas.microsoft.com/office/drawing/2010/main">
                  <a:solidFill>
                    <a:srgbClr val="FFFFFF"/>
                  </a:solidFill>
                </a14:hiddenFill>
              </a:ext>
            </a:extLst>
          </p:spPr>
        </p:pic>
        <p:pic>
          <p:nvPicPr>
            <p:cNvPr id="58" name="image22.png">
              <a:extLst>
                <a:ext uri="{FF2B5EF4-FFF2-40B4-BE49-F238E27FC236}">
                  <a16:creationId xmlns:a16="http://schemas.microsoft.com/office/drawing/2014/main" id="{40A9A8C2-6C31-4656-A085-2C734644AE8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3888" y="1203598"/>
              <a:ext cx="2293938" cy="7937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a:extLst>
              <a:ext uri="{FF2B5EF4-FFF2-40B4-BE49-F238E27FC236}">
                <a16:creationId xmlns:a16="http://schemas.microsoft.com/office/drawing/2014/main" id="{3F13465A-A38F-4D2B-B92A-43A947960F98}"/>
              </a:ext>
            </a:extLst>
          </p:cNvPr>
          <p:cNvSpPr/>
          <p:nvPr/>
        </p:nvSpPr>
        <p:spPr>
          <a:xfrm>
            <a:off x="0" y="-10162"/>
            <a:ext cx="179512" cy="461665"/>
          </a:xfrm>
          <a:prstGeom prst="rect">
            <a:avLst/>
          </a:prstGeom>
          <a:solidFill>
            <a:srgbClr val="009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6">
            <a:extLst>
              <a:ext uri="{FF2B5EF4-FFF2-40B4-BE49-F238E27FC236}">
                <a16:creationId xmlns:a16="http://schemas.microsoft.com/office/drawing/2014/main" id="{BA8B009B-A447-472E-A031-75FE1556997F}"/>
              </a:ext>
            </a:extLst>
          </p:cNvPr>
          <p:cNvSpPr txBox="1"/>
          <p:nvPr/>
        </p:nvSpPr>
        <p:spPr>
          <a:xfrm>
            <a:off x="269938" y="0"/>
            <a:ext cx="1853790" cy="404714"/>
          </a:xfrm>
          <a:prstGeom prst="rect">
            <a:avLst/>
          </a:prstGeom>
          <a:noFill/>
        </p:spPr>
        <p:txBody>
          <a:bodyPr wrap="square" lIns="0" tIns="48000" rIns="0" bIns="48000" rtlCol="0">
            <a:spAutoFit/>
          </a:bodyPr>
          <a:lstStyle/>
          <a:p>
            <a:r>
              <a:rPr lang="zh-CN" altLang="en-US" sz="2000" b="1" spc="-10" dirty="0">
                <a:latin typeface="Calibri"/>
                <a:cs typeface="Calibri"/>
              </a:rPr>
              <a:t>游程编码模式</a:t>
            </a:r>
            <a:endParaRPr lang="zh-CN" altLang="en-US" sz="2000" dirty="0">
              <a:latin typeface="宋体"/>
              <a:cs typeface="宋体"/>
            </a:endParaRPr>
          </a:p>
        </p:txBody>
      </p:sp>
      <p:cxnSp>
        <p:nvCxnSpPr>
          <p:cNvPr id="12" name="直接连接符 11">
            <a:extLst>
              <a:ext uri="{FF2B5EF4-FFF2-40B4-BE49-F238E27FC236}">
                <a16:creationId xmlns:a16="http://schemas.microsoft.com/office/drawing/2014/main" id="{0F427A88-35B4-46B1-A72E-F2F8AF0ACB03}"/>
              </a:ext>
            </a:extLst>
          </p:cNvPr>
          <p:cNvCxnSpPr>
            <a:cxnSpLocks/>
          </p:cNvCxnSpPr>
          <p:nvPr/>
        </p:nvCxnSpPr>
        <p:spPr>
          <a:xfrm>
            <a:off x="269938" y="403564"/>
            <a:ext cx="1781782" cy="0"/>
          </a:xfrm>
          <a:prstGeom prst="line">
            <a:avLst/>
          </a:prstGeom>
          <a:ln w="12700">
            <a:solidFill>
              <a:srgbClr val="0096C2"/>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B647EFD-F843-4825-A6EA-4A34C451B6A3}"/>
              </a:ext>
            </a:extLst>
          </p:cNvPr>
          <p:cNvSpPr txBox="1"/>
          <p:nvPr/>
        </p:nvSpPr>
        <p:spPr>
          <a:xfrm>
            <a:off x="8751744" y="4700631"/>
            <a:ext cx="492443"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15</a:t>
            </a:r>
            <a:endParaRPr lang="zh-CN" altLang="en-US" sz="2400" b="1" dirty="0">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7618D22D-4078-4163-92F8-8F9198B8A9DC}"/>
              </a:ext>
            </a:extLst>
          </p:cNvPr>
          <p:cNvPicPr>
            <a:picLocks noChangeAspect="1"/>
          </p:cNvPicPr>
          <p:nvPr/>
        </p:nvPicPr>
        <p:blipFill>
          <a:blip r:embed="rId5"/>
          <a:stretch>
            <a:fillRect/>
          </a:stretch>
        </p:blipFill>
        <p:spPr>
          <a:xfrm>
            <a:off x="1225432" y="1147071"/>
            <a:ext cx="6421037" cy="1512168"/>
          </a:xfrm>
          <a:prstGeom prst="rect">
            <a:avLst/>
          </a:prstGeom>
        </p:spPr>
      </p:pic>
      <p:sp>
        <p:nvSpPr>
          <p:cNvPr id="15" name="文本框 14">
            <a:extLst>
              <a:ext uri="{FF2B5EF4-FFF2-40B4-BE49-F238E27FC236}">
                <a16:creationId xmlns:a16="http://schemas.microsoft.com/office/drawing/2014/main" id="{6E802491-555C-4FE7-995C-4B5D8A5D44B3}"/>
              </a:ext>
            </a:extLst>
          </p:cNvPr>
          <p:cNvSpPr txBox="1"/>
          <p:nvPr/>
        </p:nvSpPr>
        <p:spPr>
          <a:xfrm>
            <a:off x="448737" y="3148412"/>
            <a:ext cx="5990043" cy="307777"/>
          </a:xfrm>
          <a:prstGeom prst="rect">
            <a:avLst/>
          </a:prstGeom>
          <a:noFill/>
        </p:spPr>
        <p:txBody>
          <a:bodyPr wrap="square">
            <a:spAutoFit/>
          </a:bodyPr>
          <a:lstStyle/>
          <a:p>
            <a:r>
              <a:rPr lang="zh-CN" altLang="en-US" sz="1400" b="0" i="0" dirty="0">
                <a:solidFill>
                  <a:srgbClr val="000000"/>
                </a:solidFill>
                <a:effectLst/>
                <a:latin typeface="SimSun" panose="02010600030101010101" pitchFamily="2" charset="-122"/>
                <a:ea typeface="SimSun" panose="02010600030101010101" pitchFamily="2" charset="-122"/>
              </a:rPr>
              <a:t>对游长长度编码时，一般先给定一组游长</a:t>
            </a:r>
            <a:r>
              <a:rPr lang="zh-CN" altLang="en-US" sz="1400" b="0" i="0" dirty="0">
                <a:solidFill>
                  <a:srgbClr val="FF0000"/>
                </a:solidFill>
                <a:effectLst/>
                <a:latin typeface="SimSun" panose="02010600030101010101" pitchFamily="2" charset="-122"/>
                <a:ea typeface="SimSun" panose="02010600030101010101" pitchFamily="2" charset="-122"/>
              </a:rPr>
              <a:t>长度等级</a:t>
            </a:r>
            <a:r>
              <a:rPr lang="en-US" altLang="zh-CN" sz="1400" b="0" i="0" dirty="0">
                <a:solidFill>
                  <a:srgbClr val="FF0000"/>
                </a:solidFill>
                <a:effectLst/>
                <a:latin typeface="TimesNewRomanPSMT"/>
              </a:rPr>
              <a:t>rm</a:t>
            </a:r>
            <a:r>
              <a:rPr lang="zh-CN" altLang="en-US" sz="1400" b="0" i="0" dirty="0">
                <a:solidFill>
                  <a:srgbClr val="000000"/>
                </a:solidFill>
                <a:effectLst/>
                <a:latin typeface="SimSun" panose="02010600030101010101" pitchFamily="2" charset="-122"/>
                <a:ea typeface="SimSun" panose="02010600030101010101" pitchFamily="2" charset="-122"/>
              </a:rPr>
              <a:t>，</a:t>
            </a:r>
            <a:r>
              <a:rPr lang="en-US" altLang="zh-CN" sz="1400" b="0" i="0" dirty="0">
                <a:solidFill>
                  <a:srgbClr val="000000"/>
                </a:solidFill>
                <a:effectLst/>
                <a:latin typeface="TimesNewRomanPSMT"/>
              </a:rPr>
              <a:t>rm</a:t>
            </a:r>
            <a:r>
              <a:rPr lang="zh-CN" altLang="en-US" sz="1400" b="0" i="0" dirty="0">
                <a:solidFill>
                  <a:srgbClr val="000000"/>
                </a:solidFill>
                <a:effectLst/>
                <a:latin typeface="SimSun" panose="02010600030101010101" pitchFamily="2" charset="-122"/>
                <a:ea typeface="SimSun" panose="02010600030101010101" pitchFamily="2" charset="-122"/>
              </a:rPr>
              <a:t>一般为</a:t>
            </a:r>
            <a:r>
              <a:rPr lang="en-US" altLang="zh-CN" sz="1400" b="0" i="0" dirty="0">
                <a:solidFill>
                  <a:srgbClr val="000000"/>
                </a:solidFill>
                <a:effectLst/>
                <a:latin typeface="TimesNewRomanPSMT"/>
              </a:rPr>
              <a:t>2</a:t>
            </a:r>
            <a:r>
              <a:rPr lang="zh-CN" altLang="en-US" sz="1400" b="0" i="0" dirty="0">
                <a:solidFill>
                  <a:srgbClr val="000000"/>
                </a:solidFill>
                <a:effectLst/>
                <a:latin typeface="SimSun" panose="02010600030101010101" pitchFamily="2" charset="-122"/>
                <a:ea typeface="SimSun" panose="02010600030101010101" pitchFamily="2" charset="-122"/>
              </a:rPr>
              <a:t>的</a:t>
            </a:r>
            <a:r>
              <a:rPr lang="en-US" altLang="zh-CN" sz="1400" b="0" i="0" dirty="0" err="1">
                <a:solidFill>
                  <a:srgbClr val="000000"/>
                </a:solidFill>
                <a:effectLst/>
                <a:latin typeface="TimesNewRomanPSMT"/>
              </a:rPr>
              <a:t>rk</a:t>
            </a:r>
            <a:r>
              <a:rPr lang="zh-CN" altLang="en-US" sz="1400" b="0" i="0" dirty="0">
                <a:solidFill>
                  <a:srgbClr val="000000"/>
                </a:solidFill>
                <a:effectLst/>
                <a:latin typeface="SimSun" panose="02010600030101010101" pitchFamily="2" charset="-122"/>
                <a:ea typeface="SimSun" panose="02010600030101010101" pitchFamily="2" charset="-122"/>
              </a:rPr>
              <a:t>次幂。</a:t>
            </a:r>
            <a:endParaRPr lang="zh-CN" altLang="en-US" sz="2000" dirty="0"/>
          </a:p>
        </p:txBody>
      </p:sp>
      <p:sp>
        <p:nvSpPr>
          <p:cNvPr id="17" name="文本框 16">
            <a:extLst>
              <a:ext uri="{FF2B5EF4-FFF2-40B4-BE49-F238E27FC236}">
                <a16:creationId xmlns:a16="http://schemas.microsoft.com/office/drawing/2014/main" id="{AB172468-8B5F-4B20-90E3-762BA5BB36E3}"/>
              </a:ext>
            </a:extLst>
          </p:cNvPr>
          <p:cNvSpPr txBox="1"/>
          <p:nvPr/>
        </p:nvSpPr>
        <p:spPr>
          <a:xfrm>
            <a:off x="431540" y="3531080"/>
            <a:ext cx="8280920" cy="1169551"/>
          </a:xfrm>
          <a:prstGeom prst="rect">
            <a:avLst/>
          </a:prstGeom>
          <a:noFill/>
        </p:spPr>
        <p:txBody>
          <a:bodyPr wrap="square">
            <a:spAutoFit/>
          </a:bodyPr>
          <a:lstStyle/>
          <a:p>
            <a:r>
              <a:rPr lang="zh-CN" altLang="en-US" sz="1400" b="0" i="0" dirty="0">
                <a:solidFill>
                  <a:srgbClr val="000000"/>
                </a:solidFill>
                <a:effectLst/>
                <a:latin typeface="SimSun" panose="02010600030101010101" pitchFamily="2" charset="-122"/>
                <a:ea typeface="SimSun" panose="02010600030101010101" pitchFamily="2" charset="-122"/>
              </a:rPr>
              <a:t>当游长长度大于等于长度等级</a:t>
            </a:r>
            <a:r>
              <a:rPr lang="en-US" altLang="zh-CN" sz="1400" b="0" i="0" dirty="0">
                <a:solidFill>
                  <a:srgbClr val="000000"/>
                </a:solidFill>
                <a:effectLst/>
                <a:latin typeface="TimesNewRomanPSMT"/>
              </a:rPr>
              <a:t>rm</a:t>
            </a:r>
            <a:r>
              <a:rPr lang="zh-CN" altLang="en-US" sz="1400" b="0" i="0" dirty="0">
                <a:solidFill>
                  <a:srgbClr val="000000"/>
                </a:solidFill>
                <a:effectLst/>
                <a:latin typeface="SimSun" panose="02010600030101010101" pitchFamily="2" charset="-122"/>
                <a:ea typeface="SimSun" panose="02010600030101010101" pitchFamily="2" charset="-122"/>
              </a:rPr>
              <a:t>或该游长段因扫描至行末尾而中断时，一个一比特的码字“</a:t>
            </a:r>
            <a:r>
              <a:rPr lang="en-US" altLang="zh-CN" sz="1400" b="0" i="0" dirty="0">
                <a:solidFill>
                  <a:srgbClr val="000000"/>
                </a:solidFill>
                <a:effectLst/>
                <a:latin typeface="TimesNewRomanPSMT"/>
              </a:rPr>
              <a:t>1</a:t>
            </a:r>
            <a:r>
              <a:rPr lang="zh-CN" altLang="en-US" sz="1400" b="0" i="0" dirty="0">
                <a:solidFill>
                  <a:srgbClr val="000000"/>
                </a:solidFill>
                <a:effectLst/>
                <a:latin typeface="SimSun" panose="02010600030101010101" pitchFamily="2" charset="-122"/>
                <a:ea typeface="SimSun" panose="02010600030101010101" pitchFamily="2" charset="-122"/>
              </a:rPr>
              <a:t>”会被加入压缩码流中被用于对该游长段进行编码。若当前游长段因遇到扫描行末尾而被终止且剩余游长长度大于</a:t>
            </a:r>
            <a:r>
              <a:rPr lang="en-US" altLang="zh-CN" sz="1400" b="0" i="0" dirty="0">
                <a:solidFill>
                  <a:srgbClr val="000000"/>
                </a:solidFill>
                <a:effectLst/>
                <a:latin typeface="TimesNewRomanPSMT"/>
              </a:rPr>
              <a:t>0</a:t>
            </a:r>
            <a:r>
              <a:rPr lang="zh-CN" altLang="en-US" sz="1400" b="0" i="0" dirty="0">
                <a:solidFill>
                  <a:srgbClr val="000000"/>
                </a:solidFill>
                <a:effectLst/>
                <a:latin typeface="SimSun" panose="02010600030101010101" pitchFamily="2" charset="-122"/>
                <a:ea typeface="SimSun" panose="02010600030101010101" pitchFamily="2" charset="-122"/>
              </a:rPr>
              <a:t>的情况下</a:t>
            </a:r>
            <a:r>
              <a:rPr lang="en-US" altLang="zh-CN" sz="1400" b="0" i="0" dirty="0">
                <a:solidFill>
                  <a:srgbClr val="000000"/>
                </a:solidFill>
                <a:effectLst/>
                <a:latin typeface="TimesNewRomanPSMT"/>
              </a:rPr>
              <a:t>,</a:t>
            </a:r>
            <a:r>
              <a:rPr lang="zh-CN" altLang="en-US" sz="1400" b="0" i="0" dirty="0">
                <a:solidFill>
                  <a:srgbClr val="000000"/>
                </a:solidFill>
                <a:effectLst/>
                <a:latin typeface="SimSun" panose="02010600030101010101" pitchFamily="2" charset="-122"/>
                <a:ea typeface="SimSun" panose="02010600030101010101" pitchFamily="2" charset="-122"/>
              </a:rPr>
              <a:t>将一个一比特的码字“</a:t>
            </a:r>
            <a:r>
              <a:rPr lang="en-US" altLang="zh-CN" sz="1400" b="0" i="0" dirty="0">
                <a:solidFill>
                  <a:srgbClr val="000000"/>
                </a:solidFill>
                <a:effectLst/>
                <a:latin typeface="TimesNewRomanPSMT"/>
              </a:rPr>
              <a:t>1</a:t>
            </a:r>
            <a:r>
              <a:rPr lang="zh-CN" altLang="en-US" sz="1400" b="0" i="0" dirty="0">
                <a:solidFill>
                  <a:srgbClr val="000000"/>
                </a:solidFill>
                <a:effectLst/>
                <a:latin typeface="SimSun" panose="02010600030101010101" pitchFamily="2" charset="-122"/>
                <a:ea typeface="SimSun" panose="02010600030101010101" pitchFamily="2" charset="-122"/>
              </a:rPr>
              <a:t>”加入压缩码流中；若不是，则将游长长度减去</a:t>
            </a:r>
            <a:r>
              <a:rPr lang="en-US" altLang="zh-CN" sz="1400" b="0" i="0" dirty="0">
                <a:solidFill>
                  <a:srgbClr val="000000"/>
                </a:solidFill>
                <a:effectLst/>
                <a:latin typeface="TimesNewRomanPSMT"/>
              </a:rPr>
              <a:t>rm</a:t>
            </a:r>
            <a:r>
              <a:rPr lang="zh-CN" altLang="en-US" sz="1400" b="0" i="0" dirty="0">
                <a:solidFill>
                  <a:srgbClr val="000000"/>
                </a:solidFill>
                <a:effectLst/>
                <a:latin typeface="SimSun" panose="02010600030101010101" pitchFamily="2" charset="-122"/>
                <a:ea typeface="SimSun" panose="02010600030101010101" pitchFamily="2" charset="-122"/>
              </a:rPr>
              <a:t>，并开始判断下一个是否命中下一个长度等级</a:t>
            </a:r>
            <a:r>
              <a:rPr lang="en-US" altLang="zh-CN" sz="1400" b="0" i="0" dirty="0">
                <a:solidFill>
                  <a:srgbClr val="000000"/>
                </a:solidFill>
                <a:effectLst/>
                <a:latin typeface="TimesNewRomanPSMT"/>
              </a:rPr>
              <a:t>rm</a:t>
            </a:r>
            <a:r>
              <a:rPr lang="zh-CN" altLang="en-US" sz="1400" b="0" i="0" dirty="0">
                <a:solidFill>
                  <a:srgbClr val="000000"/>
                </a:solidFill>
                <a:effectLst/>
                <a:latin typeface="SimSun" panose="02010600030101010101" pitchFamily="2" charset="-122"/>
                <a:ea typeface="SimSun" panose="02010600030101010101" pitchFamily="2" charset="-122"/>
              </a:rPr>
              <a:t>。而当剩余游长长度小于当前长度等级</a:t>
            </a:r>
            <a:r>
              <a:rPr lang="en-US" altLang="zh-CN" sz="1400" b="0" i="0" dirty="0">
                <a:solidFill>
                  <a:srgbClr val="000000"/>
                </a:solidFill>
                <a:effectLst/>
                <a:latin typeface="TimesNewRomanPSMT"/>
              </a:rPr>
              <a:t>rm</a:t>
            </a:r>
            <a:r>
              <a:rPr lang="zh-CN" altLang="en-US" sz="1400" b="0" i="0" dirty="0">
                <a:solidFill>
                  <a:srgbClr val="000000"/>
                </a:solidFill>
                <a:effectLst/>
                <a:latin typeface="SimSun" panose="02010600030101010101" pitchFamily="2" charset="-122"/>
                <a:ea typeface="SimSun" panose="02010600030101010101" pitchFamily="2" charset="-122"/>
              </a:rPr>
              <a:t>时，则先将一个一比特的码字“</a:t>
            </a:r>
            <a:r>
              <a:rPr lang="en-US" altLang="zh-CN" sz="1400" b="0" i="0" dirty="0">
                <a:solidFill>
                  <a:srgbClr val="000000"/>
                </a:solidFill>
                <a:effectLst/>
                <a:latin typeface="TimesNewRomanPSMT"/>
              </a:rPr>
              <a:t>0</a:t>
            </a:r>
            <a:r>
              <a:rPr lang="zh-CN" altLang="en-US" sz="1400" b="0" i="0" dirty="0">
                <a:solidFill>
                  <a:srgbClr val="000000"/>
                </a:solidFill>
                <a:effectLst/>
                <a:latin typeface="SimSun" panose="02010600030101010101" pitchFamily="2" charset="-122"/>
                <a:ea typeface="SimSun" panose="02010600030101010101" pitchFamily="2" charset="-122"/>
              </a:rPr>
              <a:t>”加入压缩码流，后用</a:t>
            </a:r>
            <a:r>
              <a:rPr lang="en-US" altLang="zh-CN" sz="1400" b="0" i="0" dirty="0" err="1">
                <a:solidFill>
                  <a:srgbClr val="000000"/>
                </a:solidFill>
                <a:effectLst/>
                <a:latin typeface="TimesNewRomanPSMT"/>
              </a:rPr>
              <a:t>rk</a:t>
            </a:r>
            <a:r>
              <a:rPr lang="zh-CN" altLang="en-US" sz="1400" b="0" i="0" dirty="0">
                <a:solidFill>
                  <a:srgbClr val="000000"/>
                </a:solidFill>
                <a:effectLst/>
                <a:latin typeface="SimSun" panose="02010600030101010101" pitchFamily="2" charset="-122"/>
                <a:ea typeface="SimSun" panose="02010600030101010101" pitchFamily="2" charset="-122"/>
              </a:rPr>
              <a:t>个比特位对剩余游长的实际长度进行编码。</a:t>
            </a:r>
            <a:endParaRPr lang="zh-CN" altLang="en-US" sz="2000" dirty="0"/>
          </a:p>
        </p:txBody>
      </p:sp>
      <p:sp>
        <p:nvSpPr>
          <p:cNvPr id="18" name="文本框 17">
            <a:extLst>
              <a:ext uri="{FF2B5EF4-FFF2-40B4-BE49-F238E27FC236}">
                <a16:creationId xmlns:a16="http://schemas.microsoft.com/office/drawing/2014/main" id="{CE45DB89-B5DD-4FEE-8BC5-6E8A105B65CF}"/>
              </a:ext>
            </a:extLst>
          </p:cNvPr>
          <p:cNvSpPr txBox="1"/>
          <p:nvPr/>
        </p:nvSpPr>
        <p:spPr>
          <a:xfrm>
            <a:off x="188163" y="563913"/>
            <a:ext cx="2017339" cy="369332"/>
          </a:xfrm>
          <a:prstGeom prst="rect">
            <a:avLst/>
          </a:prstGeom>
          <a:noFill/>
        </p:spPr>
        <p:txBody>
          <a:bodyPr wrap="square" rtlCol="0">
            <a:spAutoFit/>
          </a:bodyPr>
          <a:lstStyle/>
          <a:p>
            <a:r>
              <a:rPr lang="en-US" altLang="zh-CN" b="1" dirty="0">
                <a:solidFill>
                  <a:srgbClr val="000000"/>
                </a:solidFill>
                <a:latin typeface="SimSun" panose="02010600030101010101" pitchFamily="2" charset="-122"/>
                <a:ea typeface="SimSun" panose="02010600030101010101" pitchFamily="2" charset="-122"/>
              </a:rPr>
              <a:t>1.</a:t>
            </a:r>
            <a:r>
              <a:rPr lang="zh-CN" altLang="en-US" b="1" dirty="0">
                <a:solidFill>
                  <a:srgbClr val="000000"/>
                </a:solidFill>
                <a:latin typeface="SimSun" panose="02010600030101010101" pitchFamily="2" charset="-122"/>
                <a:ea typeface="SimSun" panose="02010600030101010101" pitchFamily="2" charset="-122"/>
              </a:rPr>
              <a:t>游程长度处理</a:t>
            </a:r>
          </a:p>
        </p:txBody>
      </p:sp>
    </p:spTree>
    <p:extLst>
      <p:ext uri="{BB962C8B-B14F-4D97-AF65-F5344CB8AC3E}">
        <p14:creationId xmlns:p14="http://schemas.microsoft.com/office/powerpoint/2010/main" val="339995439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a:extLst>
              <a:ext uri="{FF2B5EF4-FFF2-40B4-BE49-F238E27FC236}">
                <a16:creationId xmlns:a16="http://schemas.microsoft.com/office/drawing/2014/main" id="{93CD592F-7695-4FC5-9ADB-12AB6AAD69B8}"/>
              </a:ext>
            </a:extLst>
          </p:cNvPr>
          <p:cNvSpPr/>
          <p:nvPr/>
        </p:nvSpPr>
        <p:spPr>
          <a:xfrm>
            <a:off x="0" y="-10161"/>
            <a:ext cx="9144000" cy="461665"/>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Times New Roman" panose="02020603050405020304" pitchFamily="18" charset="0"/>
              <a:cs typeface="Times New Roman" panose="02020603050405020304" pitchFamily="18" charset="0"/>
            </a:endParaRPr>
          </a:p>
        </p:txBody>
      </p:sp>
      <p:grpSp>
        <p:nvGrpSpPr>
          <p:cNvPr id="55" name="组合 54">
            <a:extLst>
              <a:ext uri="{FF2B5EF4-FFF2-40B4-BE49-F238E27FC236}">
                <a16:creationId xmlns:a16="http://schemas.microsoft.com/office/drawing/2014/main" id="{9B568FF2-2B5D-4509-95E7-CD8AF103A66F}"/>
              </a:ext>
            </a:extLst>
          </p:cNvPr>
          <p:cNvGrpSpPr/>
          <p:nvPr/>
        </p:nvGrpSpPr>
        <p:grpSpPr>
          <a:xfrm>
            <a:off x="7596336" y="4647"/>
            <a:ext cx="1481039" cy="432048"/>
            <a:chOff x="2339752" y="411510"/>
            <a:chExt cx="3538141" cy="1008112"/>
          </a:xfrm>
        </p:grpSpPr>
        <p:pic>
          <p:nvPicPr>
            <p:cNvPr id="56" name="image20.png">
              <a:extLst>
                <a:ext uri="{FF2B5EF4-FFF2-40B4-BE49-F238E27FC236}">
                  <a16:creationId xmlns:a16="http://schemas.microsoft.com/office/drawing/2014/main" id="{A3A176A7-906C-4579-B8E6-969124F4E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411510"/>
              <a:ext cx="1008112" cy="1008112"/>
            </a:xfrm>
            <a:prstGeom prst="rect">
              <a:avLst/>
            </a:prstGeom>
            <a:noFill/>
            <a:extLst>
              <a:ext uri="{909E8E84-426E-40DD-AFC4-6F175D3DCCD1}">
                <a14:hiddenFill xmlns:a14="http://schemas.microsoft.com/office/drawing/2010/main">
                  <a:solidFill>
                    <a:srgbClr val="FFFFFF"/>
                  </a:solidFill>
                </a14:hiddenFill>
              </a:ext>
            </a:extLst>
          </p:spPr>
        </p:pic>
        <p:pic>
          <p:nvPicPr>
            <p:cNvPr id="57" name="image21.png">
              <a:extLst>
                <a:ext uri="{FF2B5EF4-FFF2-40B4-BE49-F238E27FC236}">
                  <a16:creationId xmlns:a16="http://schemas.microsoft.com/office/drawing/2014/main" id="{9C739540-870A-455D-966C-90C6EEA10B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483518"/>
              <a:ext cx="2386013" cy="547688"/>
            </a:xfrm>
            <a:prstGeom prst="rect">
              <a:avLst/>
            </a:prstGeom>
            <a:noFill/>
            <a:extLst>
              <a:ext uri="{909E8E84-426E-40DD-AFC4-6F175D3DCCD1}">
                <a14:hiddenFill xmlns:a14="http://schemas.microsoft.com/office/drawing/2010/main">
                  <a:solidFill>
                    <a:srgbClr val="FFFFFF"/>
                  </a:solidFill>
                </a14:hiddenFill>
              </a:ext>
            </a:extLst>
          </p:spPr>
        </p:pic>
        <p:pic>
          <p:nvPicPr>
            <p:cNvPr id="58" name="image22.png">
              <a:extLst>
                <a:ext uri="{FF2B5EF4-FFF2-40B4-BE49-F238E27FC236}">
                  <a16:creationId xmlns:a16="http://schemas.microsoft.com/office/drawing/2014/main" id="{40A9A8C2-6C31-4656-A085-2C734644AE8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3888" y="1203598"/>
              <a:ext cx="2293938" cy="7937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a:extLst>
              <a:ext uri="{FF2B5EF4-FFF2-40B4-BE49-F238E27FC236}">
                <a16:creationId xmlns:a16="http://schemas.microsoft.com/office/drawing/2014/main" id="{3F13465A-A38F-4D2B-B92A-43A947960F98}"/>
              </a:ext>
            </a:extLst>
          </p:cNvPr>
          <p:cNvSpPr/>
          <p:nvPr/>
        </p:nvSpPr>
        <p:spPr>
          <a:xfrm>
            <a:off x="0" y="-10162"/>
            <a:ext cx="179512" cy="461665"/>
          </a:xfrm>
          <a:prstGeom prst="rect">
            <a:avLst/>
          </a:prstGeom>
          <a:solidFill>
            <a:srgbClr val="009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6">
            <a:extLst>
              <a:ext uri="{FF2B5EF4-FFF2-40B4-BE49-F238E27FC236}">
                <a16:creationId xmlns:a16="http://schemas.microsoft.com/office/drawing/2014/main" id="{BA8B009B-A447-472E-A031-75FE1556997F}"/>
              </a:ext>
            </a:extLst>
          </p:cNvPr>
          <p:cNvSpPr txBox="1"/>
          <p:nvPr/>
        </p:nvSpPr>
        <p:spPr>
          <a:xfrm>
            <a:off x="269938" y="0"/>
            <a:ext cx="1853790" cy="404714"/>
          </a:xfrm>
          <a:prstGeom prst="rect">
            <a:avLst/>
          </a:prstGeom>
          <a:noFill/>
        </p:spPr>
        <p:txBody>
          <a:bodyPr wrap="square" lIns="0" tIns="48000" rIns="0" bIns="48000" rtlCol="0">
            <a:spAutoFit/>
          </a:bodyPr>
          <a:lstStyle/>
          <a:p>
            <a:r>
              <a:rPr lang="zh-CN" altLang="en-US" sz="2000" b="1" spc="-10" dirty="0">
                <a:latin typeface="Calibri"/>
                <a:cs typeface="Calibri"/>
              </a:rPr>
              <a:t>游程编码模式</a:t>
            </a:r>
            <a:endParaRPr lang="zh-CN" altLang="en-US" sz="2000" dirty="0">
              <a:latin typeface="宋体"/>
              <a:cs typeface="宋体"/>
            </a:endParaRPr>
          </a:p>
        </p:txBody>
      </p:sp>
      <p:cxnSp>
        <p:nvCxnSpPr>
          <p:cNvPr id="12" name="直接连接符 11">
            <a:extLst>
              <a:ext uri="{FF2B5EF4-FFF2-40B4-BE49-F238E27FC236}">
                <a16:creationId xmlns:a16="http://schemas.microsoft.com/office/drawing/2014/main" id="{0F427A88-35B4-46B1-A72E-F2F8AF0ACB03}"/>
              </a:ext>
            </a:extLst>
          </p:cNvPr>
          <p:cNvCxnSpPr>
            <a:cxnSpLocks/>
          </p:cNvCxnSpPr>
          <p:nvPr/>
        </p:nvCxnSpPr>
        <p:spPr>
          <a:xfrm>
            <a:off x="269938" y="403564"/>
            <a:ext cx="1781782" cy="0"/>
          </a:xfrm>
          <a:prstGeom prst="line">
            <a:avLst/>
          </a:prstGeom>
          <a:ln w="12700">
            <a:solidFill>
              <a:srgbClr val="0096C2"/>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B647EFD-F843-4825-A6EA-4A34C451B6A3}"/>
              </a:ext>
            </a:extLst>
          </p:cNvPr>
          <p:cNvSpPr txBox="1"/>
          <p:nvPr/>
        </p:nvSpPr>
        <p:spPr>
          <a:xfrm>
            <a:off x="8751744" y="4700631"/>
            <a:ext cx="492443"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16</a:t>
            </a:r>
            <a:endParaRPr lang="zh-CN" altLang="en-US" sz="2400" b="1"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218FCFC3-947E-45AE-8E17-3C75FA5FBA99}"/>
              </a:ext>
            </a:extLst>
          </p:cNvPr>
          <p:cNvSpPr txBox="1"/>
          <p:nvPr/>
        </p:nvSpPr>
        <p:spPr>
          <a:xfrm>
            <a:off x="238784" y="3800672"/>
            <a:ext cx="8691864" cy="830997"/>
          </a:xfrm>
          <a:prstGeom prst="rect">
            <a:avLst/>
          </a:prstGeom>
          <a:noFill/>
        </p:spPr>
        <p:txBody>
          <a:bodyPr wrap="square">
            <a:spAutoFit/>
          </a:bodyPr>
          <a:lstStyle/>
          <a:p>
            <a:pPr algn="just"/>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若</a:t>
            </a:r>
            <a:r>
              <a:rPr lang="zh-CN" altLang="en-US" sz="16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中断</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像素点</a:t>
            </a:r>
            <a:r>
              <a:rPr lang="en-US" altLang="zh-CN" sz="160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x</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周围，像素点</a:t>
            </a:r>
            <a:r>
              <a:rPr lang="en-US" altLang="zh-CN" sz="1600" b="0" i="0" dirty="0">
                <a:solidFill>
                  <a:srgbClr val="000000"/>
                </a:solidFill>
                <a:effectLst/>
                <a:latin typeface="Times New Roman" panose="02020603050405020304" pitchFamily="18" charset="0"/>
                <a:cs typeface="Times New Roman" panose="02020603050405020304" pitchFamily="18" charset="0"/>
              </a:rPr>
              <a:t>a</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的值</a:t>
            </a:r>
            <a:r>
              <a:rPr lang="en-US" altLang="zh-CN" sz="1600" b="0" i="0" dirty="0">
                <a:solidFill>
                  <a:srgbClr val="000000"/>
                </a:solidFill>
                <a:effectLst/>
                <a:latin typeface="Times New Roman" panose="02020603050405020304" pitchFamily="18" charset="0"/>
                <a:cs typeface="Times New Roman" panose="02020603050405020304" pitchFamily="18" charset="0"/>
              </a:rPr>
              <a:t>R</a:t>
            </a:r>
            <a:r>
              <a:rPr lang="en-US" altLang="zh-CN" sz="1000" b="0" i="0" dirty="0">
                <a:solidFill>
                  <a:srgbClr val="000000"/>
                </a:solidFill>
                <a:effectLst/>
                <a:latin typeface="Times New Roman" panose="02020603050405020304" pitchFamily="18" charset="0"/>
                <a:cs typeface="Times New Roman" panose="02020603050405020304" pitchFamily="18" charset="0"/>
              </a:rPr>
              <a:t>a</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和像素点</a:t>
            </a:r>
            <a:r>
              <a:rPr lang="en-US" altLang="zh-CN" sz="1600" b="0" i="0" dirty="0">
                <a:solidFill>
                  <a:srgbClr val="000000"/>
                </a:solidFill>
                <a:effectLst/>
                <a:latin typeface="Times New Roman" panose="02020603050405020304" pitchFamily="18" charset="0"/>
                <a:cs typeface="Times New Roman" panose="02020603050405020304" pitchFamily="18" charset="0"/>
              </a:rPr>
              <a:t>b</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的值</a:t>
            </a:r>
            <a:r>
              <a:rPr lang="en-US" altLang="zh-CN" sz="1600" b="0" i="0" dirty="0">
                <a:solidFill>
                  <a:srgbClr val="000000"/>
                </a:solidFill>
                <a:effectLst/>
                <a:latin typeface="Times New Roman" panose="02020603050405020304" pitchFamily="18" charset="0"/>
                <a:cs typeface="Times New Roman" panose="02020603050405020304" pitchFamily="18" charset="0"/>
              </a:rPr>
              <a:t>R</a:t>
            </a:r>
            <a:r>
              <a:rPr lang="en-US" altLang="zh-CN" sz="1000" b="0" i="0" dirty="0">
                <a:solidFill>
                  <a:srgbClr val="000000"/>
                </a:solidFill>
                <a:effectLst/>
                <a:latin typeface="Times New Roman" panose="02020603050405020304" pitchFamily="18" charset="0"/>
                <a:cs typeface="Times New Roman" panose="02020603050405020304" pitchFamily="18" charset="0"/>
              </a:rPr>
              <a:t>b</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相等，预测</a:t>
            </a:r>
            <a:r>
              <a:rPr lang="en-US" altLang="zh-CN" sz="1600" b="0" i="0" dirty="0">
                <a:solidFill>
                  <a:srgbClr val="000000"/>
                </a:solidFill>
                <a:effectLst/>
                <a:latin typeface="Times New Roman" panose="02020603050405020304" pitchFamily="18" charset="0"/>
                <a:cs typeface="Times New Roman" panose="02020603050405020304" pitchFamily="18" charset="0"/>
              </a:rPr>
              <a:t>x</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点的像素值为</a:t>
            </a:r>
            <a:r>
              <a:rPr lang="en-US" altLang="zh-CN" sz="1600" b="0" i="0" dirty="0">
                <a:solidFill>
                  <a:srgbClr val="000000"/>
                </a:solidFill>
                <a:effectLst/>
                <a:latin typeface="Times New Roman" panose="02020603050405020304" pitchFamily="18" charset="0"/>
                <a:cs typeface="Times New Roman" panose="02020603050405020304" pitchFamily="18" charset="0"/>
              </a:rPr>
              <a:t>R</a:t>
            </a:r>
            <a:r>
              <a:rPr lang="en-US" altLang="zh-CN" sz="1000" b="0" i="0" dirty="0">
                <a:solidFill>
                  <a:srgbClr val="000000"/>
                </a:solidFill>
                <a:effectLst/>
                <a:latin typeface="Times New Roman" panose="02020603050405020304" pitchFamily="18" charset="0"/>
                <a:cs typeface="Times New Roman" panose="02020603050405020304" pitchFamily="18" charset="0"/>
              </a:rPr>
              <a:t>a</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。反之若像素点</a:t>
            </a:r>
            <a:r>
              <a:rPr lang="en-US" altLang="zh-CN" sz="1600" b="0" i="0" dirty="0">
                <a:solidFill>
                  <a:srgbClr val="000000"/>
                </a:solidFill>
                <a:effectLst/>
                <a:latin typeface="Times New Roman" panose="02020603050405020304" pitchFamily="18" charset="0"/>
                <a:cs typeface="Times New Roman" panose="02020603050405020304" pitchFamily="18" charset="0"/>
              </a:rPr>
              <a:t>a</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的值</a:t>
            </a:r>
            <a:r>
              <a:rPr lang="en-US" altLang="zh-CN" sz="1600" b="0" i="0" dirty="0">
                <a:solidFill>
                  <a:srgbClr val="000000"/>
                </a:solidFill>
                <a:effectLst/>
                <a:latin typeface="Times New Roman" panose="02020603050405020304" pitchFamily="18" charset="0"/>
                <a:cs typeface="Times New Roman" panose="02020603050405020304" pitchFamily="18" charset="0"/>
              </a:rPr>
              <a:t>R</a:t>
            </a:r>
            <a:r>
              <a:rPr lang="en-US" altLang="zh-CN" sz="1000" b="0" i="0" dirty="0">
                <a:solidFill>
                  <a:srgbClr val="000000"/>
                </a:solidFill>
                <a:effectLst/>
                <a:latin typeface="Times New Roman" panose="02020603050405020304" pitchFamily="18" charset="0"/>
                <a:cs typeface="Times New Roman" panose="02020603050405020304" pitchFamily="18" charset="0"/>
              </a:rPr>
              <a:t>a</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和像素点</a:t>
            </a:r>
            <a:r>
              <a:rPr lang="en-US" altLang="zh-CN" sz="1600" b="0" i="0" dirty="0">
                <a:solidFill>
                  <a:srgbClr val="000000"/>
                </a:solidFill>
                <a:effectLst/>
                <a:latin typeface="Times New Roman" panose="02020603050405020304" pitchFamily="18" charset="0"/>
                <a:cs typeface="Times New Roman" panose="02020603050405020304" pitchFamily="18" charset="0"/>
              </a:rPr>
              <a:t>b</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的值</a:t>
            </a:r>
            <a:r>
              <a:rPr lang="en-US" altLang="zh-CN" sz="1600" b="0" i="0" dirty="0">
                <a:solidFill>
                  <a:srgbClr val="000000"/>
                </a:solidFill>
                <a:effectLst/>
                <a:latin typeface="Times New Roman" panose="02020603050405020304" pitchFamily="18" charset="0"/>
                <a:cs typeface="Times New Roman" panose="02020603050405020304" pitchFamily="18" charset="0"/>
              </a:rPr>
              <a:t>R</a:t>
            </a:r>
            <a:r>
              <a:rPr lang="en-US" altLang="zh-CN" sz="1000" b="0" i="0" dirty="0">
                <a:solidFill>
                  <a:srgbClr val="000000"/>
                </a:solidFill>
                <a:effectLst/>
                <a:latin typeface="Times New Roman" panose="02020603050405020304" pitchFamily="18" charset="0"/>
                <a:cs typeface="Times New Roman" panose="02020603050405020304" pitchFamily="18" charset="0"/>
              </a:rPr>
              <a:t>b</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不相等，则预测</a:t>
            </a:r>
            <a:r>
              <a:rPr lang="en-US" altLang="zh-CN" sz="1600" b="0" i="0" dirty="0">
                <a:solidFill>
                  <a:srgbClr val="000000"/>
                </a:solidFill>
                <a:effectLst/>
                <a:latin typeface="Times New Roman" panose="02020603050405020304" pitchFamily="18" charset="0"/>
                <a:cs typeface="Times New Roman" panose="02020603050405020304" pitchFamily="18" charset="0"/>
              </a:rPr>
              <a:t>x</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点的像素值为</a:t>
            </a:r>
            <a:r>
              <a:rPr lang="en-US" altLang="zh-CN" sz="1600" b="0" i="0" dirty="0">
                <a:solidFill>
                  <a:srgbClr val="000000"/>
                </a:solidFill>
                <a:effectLst/>
                <a:latin typeface="Times New Roman" panose="02020603050405020304" pitchFamily="18" charset="0"/>
                <a:cs typeface="Times New Roman" panose="02020603050405020304" pitchFamily="18" charset="0"/>
              </a:rPr>
              <a:t>R</a:t>
            </a:r>
            <a:r>
              <a:rPr lang="en-US" altLang="zh-CN" sz="1000" b="0" i="0" dirty="0">
                <a:solidFill>
                  <a:srgbClr val="000000"/>
                </a:solidFill>
                <a:effectLst/>
                <a:latin typeface="Times New Roman" panose="02020603050405020304" pitchFamily="18" charset="0"/>
                <a:cs typeface="Times New Roman" panose="02020603050405020304" pitchFamily="18" charset="0"/>
              </a:rPr>
              <a:t>b</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t>
            </a:r>
            <a:r>
              <a:rPr lang="zh-CN" altLang="en-US" sz="1600" dirty="0">
                <a:solidFill>
                  <a:srgbClr val="000000"/>
                </a:solidFill>
                <a:latin typeface="Times New Roman" panose="02020603050405020304" pitchFamily="18" charset="0"/>
                <a:cs typeface="Times New Roman" panose="02020603050405020304" pitchFamily="18" charset="0"/>
              </a:rPr>
              <a:t>之后再经过误差计算及映射、限长</a:t>
            </a:r>
            <a:r>
              <a:rPr lang="en-US" altLang="zh-CN" sz="1600" dirty="0" err="1">
                <a:solidFill>
                  <a:srgbClr val="000000"/>
                </a:solidFill>
                <a:latin typeface="Times New Roman" panose="02020603050405020304" pitchFamily="18" charset="0"/>
                <a:cs typeface="Times New Roman" panose="02020603050405020304" pitchFamily="18" charset="0"/>
              </a:rPr>
              <a:t>Golomb</a:t>
            </a:r>
            <a:r>
              <a:rPr lang="zh-CN" altLang="en-US" sz="1600" dirty="0">
                <a:solidFill>
                  <a:srgbClr val="000000"/>
                </a:solidFill>
                <a:latin typeface="Times New Roman" panose="02020603050405020304" pitchFamily="18" charset="0"/>
                <a:cs typeface="Times New Roman" panose="02020603050405020304" pitchFamily="18" charset="0"/>
              </a:rPr>
              <a:t>编码后完成编码流程。</a:t>
            </a:r>
          </a:p>
        </p:txBody>
      </p:sp>
      <p:grpSp>
        <p:nvGrpSpPr>
          <p:cNvPr id="3" name="组合 2">
            <a:extLst>
              <a:ext uri="{FF2B5EF4-FFF2-40B4-BE49-F238E27FC236}">
                <a16:creationId xmlns:a16="http://schemas.microsoft.com/office/drawing/2014/main" id="{2440AAD9-762B-4B6A-8432-3FE1A0078F11}"/>
              </a:ext>
            </a:extLst>
          </p:cNvPr>
          <p:cNvGrpSpPr/>
          <p:nvPr/>
        </p:nvGrpSpPr>
        <p:grpSpPr>
          <a:xfrm>
            <a:off x="2267744" y="1131590"/>
            <a:ext cx="3528392" cy="2512262"/>
            <a:chOff x="539552" y="855068"/>
            <a:chExt cx="3528392" cy="2512262"/>
          </a:xfrm>
        </p:grpSpPr>
        <p:pic>
          <p:nvPicPr>
            <p:cNvPr id="15" name="图片 14">
              <a:extLst>
                <a:ext uri="{FF2B5EF4-FFF2-40B4-BE49-F238E27FC236}">
                  <a16:creationId xmlns:a16="http://schemas.microsoft.com/office/drawing/2014/main" id="{7E7915E3-48A2-4C5B-864F-6C576E04E63B}"/>
                </a:ext>
              </a:extLst>
            </p:cNvPr>
            <p:cNvPicPr>
              <a:picLocks noChangeAspect="1"/>
            </p:cNvPicPr>
            <p:nvPr/>
          </p:nvPicPr>
          <p:blipFill>
            <a:blip r:embed="rId5"/>
            <a:stretch>
              <a:fillRect/>
            </a:stretch>
          </p:blipFill>
          <p:spPr>
            <a:xfrm>
              <a:off x="539552" y="855068"/>
              <a:ext cx="3528392" cy="1989519"/>
            </a:xfrm>
            <a:prstGeom prst="rect">
              <a:avLst/>
            </a:prstGeom>
          </p:spPr>
        </p:pic>
        <p:sp>
          <p:nvSpPr>
            <p:cNvPr id="17" name="文本框 16">
              <a:extLst>
                <a:ext uri="{FF2B5EF4-FFF2-40B4-BE49-F238E27FC236}">
                  <a16:creationId xmlns:a16="http://schemas.microsoft.com/office/drawing/2014/main" id="{C1A9850F-A810-4A8F-8B3E-E271165023F2}"/>
                </a:ext>
              </a:extLst>
            </p:cNvPr>
            <p:cNvSpPr txBox="1"/>
            <p:nvPr/>
          </p:nvSpPr>
          <p:spPr>
            <a:xfrm>
              <a:off x="1402042" y="2997998"/>
              <a:ext cx="1803413" cy="369332"/>
            </a:xfrm>
            <a:prstGeom prst="rect">
              <a:avLst/>
            </a:prstGeom>
            <a:noFill/>
          </p:spPr>
          <p:txBody>
            <a:bodyPr wrap="square">
              <a:spAutoFit/>
            </a:bodyPr>
            <a:lstStyle/>
            <a:p>
              <a:r>
                <a:rPr lang="zh-CN" altLang="en-US" sz="1800" b="0" i="0" dirty="0">
                  <a:solidFill>
                    <a:srgbClr val="000000"/>
                  </a:solidFill>
                  <a:effectLst/>
                  <a:latin typeface="SimSun" panose="02010600030101010101" pitchFamily="2" charset="-122"/>
                  <a:ea typeface="SimSun" panose="02010600030101010101" pitchFamily="2" charset="-122"/>
                </a:rPr>
                <a:t>像素点相对位置</a:t>
              </a:r>
              <a:endParaRPr lang="zh-CN" altLang="en-US" dirty="0"/>
            </a:p>
          </p:txBody>
        </p:sp>
      </p:grpSp>
      <p:sp>
        <p:nvSpPr>
          <p:cNvPr id="18" name="文本框 17">
            <a:extLst>
              <a:ext uri="{FF2B5EF4-FFF2-40B4-BE49-F238E27FC236}">
                <a16:creationId xmlns:a16="http://schemas.microsoft.com/office/drawing/2014/main" id="{F169CA24-0FFA-49B0-94FB-5C05C08131D9}"/>
              </a:ext>
            </a:extLst>
          </p:cNvPr>
          <p:cNvSpPr txBox="1"/>
          <p:nvPr/>
        </p:nvSpPr>
        <p:spPr>
          <a:xfrm>
            <a:off x="250404" y="555526"/>
            <a:ext cx="2017339" cy="369332"/>
          </a:xfrm>
          <a:prstGeom prst="rect">
            <a:avLst/>
          </a:prstGeom>
          <a:noFill/>
        </p:spPr>
        <p:txBody>
          <a:bodyPr wrap="square" rtlCol="0">
            <a:spAutoFit/>
          </a:bodyPr>
          <a:lstStyle/>
          <a:p>
            <a:r>
              <a:rPr lang="en-US" altLang="zh-CN" b="1" dirty="0">
                <a:solidFill>
                  <a:srgbClr val="000000"/>
                </a:solidFill>
                <a:latin typeface="SimSun" panose="02010600030101010101" pitchFamily="2" charset="-122"/>
                <a:ea typeface="SimSun" panose="02010600030101010101" pitchFamily="2" charset="-122"/>
              </a:rPr>
              <a:t>2.</a:t>
            </a:r>
            <a:r>
              <a:rPr lang="zh-CN" altLang="en-US" b="1" dirty="0">
                <a:solidFill>
                  <a:srgbClr val="000000"/>
                </a:solidFill>
                <a:latin typeface="SimSun" panose="02010600030101010101" pitchFamily="2" charset="-122"/>
                <a:ea typeface="SimSun" panose="02010600030101010101" pitchFamily="2" charset="-122"/>
              </a:rPr>
              <a:t>中断像素处理</a:t>
            </a:r>
          </a:p>
        </p:txBody>
      </p:sp>
    </p:spTree>
    <p:extLst>
      <p:ext uri="{BB962C8B-B14F-4D97-AF65-F5344CB8AC3E}">
        <p14:creationId xmlns:p14="http://schemas.microsoft.com/office/powerpoint/2010/main" val="365559222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87133"/>
            <a:ext cx="9144000" cy="2290038"/>
          </a:xfrm>
          <a:prstGeom prst="rect">
            <a:avLst/>
          </a:prstGeom>
          <a:solidFill>
            <a:srgbClr val="009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4" name="椭圆 3"/>
          <p:cNvSpPr/>
          <p:nvPr/>
        </p:nvSpPr>
        <p:spPr>
          <a:xfrm>
            <a:off x="6231777" y="1205482"/>
            <a:ext cx="2657108" cy="26571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67544" y="1851670"/>
            <a:ext cx="4572000" cy="461665"/>
          </a:xfrm>
          <a:prstGeom prst="rect">
            <a:avLst/>
          </a:prstGeom>
          <a:noFill/>
        </p:spPr>
        <p:txBody>
          <a:bodyPr wrap="square">
            <a:spAutoFit/>
          </a:bodyPr>
          <a:lstStyle/>
          <a:p>
            <a:r>
              <a:rPr lang="en-US" altLang="zh-CN" sz="2400" b="1"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a:t>
            </a:r>
            <a:r>
              <a:rPr lang="zh-CN" altLang="en-US" sz="2400" b="1"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cxnSp>
        <p:nvCxnSpPr>
          <p:cNvPr id="19" name="直接连接符 18"/>
          <p:cNvCxnSpPr>
            <a:cxnSpLocks/>
          </p:cNvCxnSpPr>
          <p:nvPr/>
        </p:nvCxnSpPr>
        <p:spPr>
          <a:xfrm>
            <a:off x="539552" y="2427734"/>
            <a:ext cx="432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image20.png"/>
          <p:cNvPicPr>
            <a:picLocks noChangeAspect="1" noChangeArrowheads="1"/>
          </p:cNvPicPr>
          <p:nvPr/>
        </p:nvPicPr>
        <p:blipFill>
          <a:blip r:embed="rId2">
            <a:extLst>
              <a:ext uri="{BEBA8EAE-BF5A-486C-A8C5-ECC9F3942E4B}">
                <a14:imgProps xmlns:a14="http://schemas.microsoft.com/office/drawing/2010/main">
                  <a14:imgLayer r:embed="rId3">
                    <a14:imgEffect>
                      <a14:saturation sat="30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6408203" y="1419622"/>
            <a:ext cx="2304256" cy="23042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a:extLst>
              <a:ext uri="{FF2B5EF4-FFF2-40B4-BE49-F238E27FC236}">
                <a16:creationId xmlns:a16="http://schemas.microsoft.com/office/drawing/2014/main" id="{93CD592F-7695-4FC5-9ADB-12AB6AAD69B8}"/>
              </a:ext>
            </a:extLst>
          </p:cNvPr>
          <p:cNvSpPr/>
          <p:nvPr/>
        </p:nvSpPr>
        <p:spPr>
          <a:xfrm>
            <a:off x="0" y="-10161"/>
            <a:ext cx="9144000" cy="461665"/>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6B647EFD-F843-4825-A6EA-4A34C451B6A3}"/>
              </a:ext>
            </a:extLst>
          </p:cNvPr>
          <p:cNvSpPr txBox="1"/>
          <p:nvPr/>
        </p:nvSpPr>
        <p:spPr>
          <a:xfrm>
            <a:off x="8751744" y="4700631"/>
            <a:ext cx="338554"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1</a:t>
            </a:r>
            <a:endParaRPr lang="zh-CN" altLang="en-US" sz="2400" b="1" dirty="0">
              <a:latin typeface="Times New Roman" panose="02020603050405020304" pitchFamily="18" charset="0"/>
              <a:cs typeface="Times New Roman" panose="02020603050405020304" pitchFamily="18" charset="0"/>
            </a:endParaRPr>
          </a:p>
        </p:txBody>
      </p:sp>
      <p:grpSp>
        <p:nvGrpSpPr>
          <p:cNvPr id="55" name="组合 54">
            <a:extLst>
              <a:ext uri="{FF2B5EF4-FFF2-40B4-BE49-F238E27FC236}">
                <a16:creationId xmlns:a16="http://schemas.microsoft.com/office/drawing/2014/main" id="{9B568FF2-2B5D-4509-95E7-CD8AF103A66F}"/>
              </a:ext>
            </a:extLst>
          </p:cNvPr>
          <p:cNvGrpSpPr/>
          <p:nvPr/>
        </p:nvGrpSpPr>
        <p:grpSpPr>
          <a:xfrm>
            <a:off x="7596336" y="4647"/>
            <a:ext cx="1481039" cy="432048"/>
            <a:chOff x="2339752" y="411510"/>
            <a:chExt cx="3538141" cy="1008112"/>
          </a:xfrm>
        </p:grpSpPr>
        <p:pic>
          <p:nvPicPr>
            <p:cNvPr id="56" name="image20.png">
              <a:extLst>
                <a:ext uri="{FF2B5EF4-FFF2-40B4-BE49-F238E27FC236}">
                  <a16:creationId xmlns:a16="http://schemas.microsoft.com/office/drawing/2014/main" id="{A3A176A7-906C-4579-B8E6-969124F4E2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52" y="411510"/>
              <a:ext cx="1008112" cy="1008112"/>
            </a:xfrm>
            <a:prstGeom prst="rect">
              <a:avLst/>
            </a:prstGeom>
            <a:noFill/>
            <a:extLst>
              <a:ext uri="{909E8E84-426E-40DD-AFC4-6F175D3DCCD1}">
                <a14:hiddenFill xmlns:a14="http://schemas.microsoft.com/office/drawing/2010/main">
                  <a:solidFill>
                    <a:srgbClr val="FFFFFF"/>
                  </a:solidFill>
                </a14:hiddenFill>
              </a:ext>
            </a:extLst>
          </p:spPr>
        </p:pic>
        <p:pic>
          <p:nvPicPr>
            <p:cNvPr id="57" name="image21.png">
              <a:extLst>
                <a:ext uri="{FF2B5EF4-FFF2-40B4-BE49-F238E27FC236}">
                  <a16:creationId xmlns:a16="http://schemas.microsoft.com/office/drawing/2014/main" id="{9C739540-870A-455D-966C-90C6EEA10BF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1880" y="483518"/>
              <a:ext cx="2386013" cy="547688"/>
            </a:xfrm>
            <a:prstGeom prst="rect">
              <a:avLst/>
            </a:prstGeom>
            <a:noFill/>
            <a:extLst>
              <a:ext uri="{909E8E84-426E-40DD-AFC4-6F175D3DCCD1}">
                <a14:hiddenFill xmlns:a14="http://schemas.microsoft.com/office/drawing/2010/main">
                  <a:solidFill>
                    <a:srgbClr val="FFFFFF"/>
                  </a:solidFill>
                </a14:hiddenFill>
              </a:ext>
            </a:extLst>
          </p:spPr>
        </p:pic>
        <p:pic>
          <p:nvPicPr>
            <p:cNvPr id="58" name="image22.png">
              <a:extLst>
                <a:ext uri="{FF2B5EF4-FFF2-40B4-BE49-F238E27FC236}">
                  <a16:creationId xmlns:a16="http://schemas.microsoft.com/office/drawing/2014/main" id="{40A9A8C2-6C31-4656-A085-2C734644AE8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1203598"/>
              <a:ext cx="2293938" cy="7937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a:extLst>
              <a:ext uri="{FF2B5EF4-FFF2-40B4-BE49-F238E27FC236}">
                <a16:creationId xmlns:a16="http://schemas.microsoft.com/office/drawing/2014/main" id="{3F13465A-A38F-4D2B-B92A-43A947960F98}"/>
              </a:ext>
            </a:extLst>
          </p:cNvPr>
          <p:cNvSpPr/>
          <p:nvPr/>
        </p:nvSpPr>
        <p:spPr>
          <a:xfrm>
            <a:off x="0" y="-10162"/>
            <a:ext cx="179512" cy="461665"/>
          </a:xfrm>
          <a:prstGeom prst="rect">
            <a:avLst/>
          </a:prstGeom>
          <a:solidFill>
            <a:srgbClr val="009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6">
            <a:extLst>
              <a:ext uri="{FF2B5EF4-FFF2-40B4-BE49-F238E27FC236}">
                <a16:creationId xmlns:a16="http://schemas.microsoft.com/office/drawing/2014/main" id="{BA8B009B-A447-472E-A031-75FE1556997F}"/>
              </a:ext>
            </a:extLst>
          </p:cNvPr>
          <p:cNvSpPr txBox="1"/>
          <p:nvPr/>
        </p:nvSpPr>
        <p:spPr>
          <a:xfrm>
            <a:off x="269938" y="0"/>
            <a:ext cx="4464496" cy="404714"/>
          </a:xfrm>
          <a:prstGeom prst="rect">
            <a:avLst/>
          </a:prstGeom>
          <a:noFill/>
        </p:spPr>
        <p:txBody>
          <a:bodyPr wrap="square" lIns="0" tIns="48000" rIns="0" bIns="48000" rtlCol="0">
            <a:spAutoFit/>
          </a:bodyPr>
          <a:lstStyle/>
          <a:p>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rPr>
              <a:t>JPEG-LS</a:t>
            </a:r>
            <a:endPar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12" name="直接连接符 11">
            <a:extLst>
              <a:ext uri="{FF2B5EF4-FFF2-40B4-BE49-F238E27FC236}">
                <a16:creationId xmlns:a16="http://schemas.microsoft.com/office/drawing/2014/main" id="{0F427A88-35B4-46B1-A72E-F2F8AF0ACB03}"/>
              </a:ext>
            </a:extLst>
          </p:cNvPr>
          <p:cNvCxnSpPr>
            <a:cxnSpLocks/>
          </p:cNvCxnSpPr>
          <p:nvPr/>
        </p:nvCxnSpPr>
        <p:spPr>
          <a:xfrm>
            <a:off x="269938" y="403564"/>
            <a:ext cx="1565758" cy="0"/>
          </a:xfrm>
          <a:prstGeom prst="line">
            <a:avLst/>
          </a:prstGeom>
          <a:ln w="12700">
            <a:solidFill>
              <a:srgbClr val="0096C2"/>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5EC4D5BB-B6BA-4A04-92FB-424B16976D30}"/>
              </a:ext>
            </a:extLst>
          </p:cNvPr>
          <p:cNvSpPr txBox="1"/>
          <p:nvPr/>
        </p:nvSpPr>
        <p:spPr>
          <a:xfrm>
            <a:off x="395536" y="1419622"/>
            <a:ext cx="7848872" cy="1815882"/>
          </a:xfrm>
          <a:prstGeom prst="rect">
            <a:avLst/>
          </a:prstGeom>
          <a:noFill/>
        </p:spPr>
        <p:txBody>
          <a:bodyPr wrap="square">
            <a:spAutoFit/>
          </a:bodyPr>
          <a:lstStyle/>
          <a:p>
            <a:pPr algn="just"/>
            <a:r>
              <a:rPr lang="en-US" altLang="zh-CN" sz="1600" b="0" i="0" dirty="0">
                <a:solidFill>
                  <a:srgbClr val="000000"/>
                </a:solidFill>
                <a:effectLst/>
                <a:latin typeface="TimesNewRomanPSMT"/>
              </a:rPr>
              <a:t>JPEG-LS</a:t>
            </a:r>
            <a:r>
              <a:rPr lang="zh-CN" altLang="en-US" sz="1600" b="0" i="0" dirty="0">
                <a:solidFill>
                  <a:srgbClr val="000000"/>
                </a:solidFill>
                <a:effectLst/>
                <a:latin typeface="SimSun" panose="02010600030101010101" pitchFamily="2" charset="-122"/>
                <a:ea typeface="SimSun" panose="02010600030101010101" pitchFamily="2" charset="-122"/>
              </a:rPr>
              <a:t>是一种新的国际图像压缩标准，主要应用于静态图像的</a:t>
            </a:r>
            <a:r>
              <a:rPr lang="zh-CN" altLang="en-US" sz="1600" b="0" i="0" dirty="0">
                <a:solidFill>
                  <a:srgbClr val="FF0000"/>
                </a:solidFill>
                <a:effectLst/>
                <a:latin typeface="SimSun" panose="02010600030101010101" pitchFamily="2" charset="-122"/>
                <a:ea typeface="SimSun" panose="02010600030101010101" pitchFamily="2" charset="-122"/>
              </a:rPr>
              <a:t>无损</a:t>
            </a:r>
            <a:r>
              <a:rPr lang="en-US" altLang="zh-CN" sz="1600" b="0" i="0" dirty="0">
                <a:solidFill>
                  <a:srgbClr val="FF0000"/>
                </a:solidFill>
                <a:effectLst/>
                <a:latin typeface="TimesNewRomanPSMT"/>
              </a:rPr>
              <a:t>/</a:t>
            </a:r>
            <a:r>
              <a:rPr lang="zh-CN" altLang="en-US" sz="1600" b="0" i="0" dirty="0">
                <a:solidFill>
                  <a:srgbClr val="FF0000"/>
                </a:solidFill>
                <a:effectLst/>
                <a:latin typeface="SimSun" panose="02010600030101010101" pitchFamily="2" charset="-122"/>
                <a:ea typeface="SimSun" panose="02010600030101010101" pitchFamily="2" charset="-122"/>
              </a:rPr>
              <a:t>近无损压缩</a:t>
            </a:r>
            <a:r>
              <a:rPr lang="zh-CN" altLang="en-US" sz="1600" b="0" i="0" dirty="0">
                <a:solidFill>
                  <a:srgbClr val="000000"/>
                </a:solidFill>
                <a:effectLst/>
                <a:latin typeface="SimSun" panose="02010600030101010101" pitchFamily="2" charset="-122"/>
                <a:ea typeface="SimSun" panose="02010600030101010101" pitchFamily="2" charset="-122"/>
              </a:rPr>
              <a:t>，它具有压缩率高、恢复重建后图像质量好、</a:t>
            </a:r>
            <a:r>
              <a:rPr lang="zh-CN" altLang="en-US" sz="1600" b="0" i="0" dirty="0">
                <a:solidFill>
                  <a:srgbClr val="FF0000"/>
                </a:solidFill>
                <a:effectLst/>
                <a:latin typeface="SimSun" panose="02010600030101010101" pitchFamily="2" charset="-122"/>
                <a:ea typeface="SimSun" panose="02010600030101010101" pitchFamily="2" charset="-122"/>
              </a:rPr>
              <a:t>实现复杂度低</a:t>
            </a:r>
            <a:r>
              <a:rPr lang="zh-CN" altLang="en-US" sz="1600" b="0" i="0" dirty="0">
                <a:solidFill>
                  <a:srgbClr val="000000"/>
                </a:solidFill>
                <a:effectLst/>
                <a:latin typeface="SimSun" panose="02010600030101010101" pitchFamily="2" charset="-122"/>
                <a:ea typeface="SimSun" panose="02010600030101010101" pitchFamily="2" charset="-122"/>
              </a:rPr>
              <a:t>的特性。</a:t>
            </a:r>
            <a:r>
              <a:rPr lang="en-US" altLang="zh-CN" sz="1600" b="0" i="0" dirty="0">
                <a:solidFill>
                  <a:srgbClr val="000000"/>
                </a:solidFill>
                <a:effectLst/>
                <a:latin typeface="TimesNewRomanPSMT"/>
              </a:rPr>
              <a:t>JPEG-LS</a:t>
            </a:r>
            <a:r>
              <a:rPr lang="zh-CN" altLang="en-US" sz="1600" b="0" i="0" dirty="0">
                <a:solidFill>
                  <a:srgbClr val="000000"/>
                </a:solidFill>
                <a:effectLst/>
                <a:latin typeface="SimSun" panose="02010600030101010101" pitchFamily="2" charset="-122"/>
                <a:ea typeface="SimSun" panose="02010600030101010101" pitchFamily="2" charset="-122"/>
              </a:rPr>
              <a:t>没有采用传统的变换编码的方式达到图像压缩的目的，而是将当前待压缩像素周围的几个</a:t>
            </a:r>
            <a:r>
              <a:rPr lang="zh-CN" altLang="en-US" sz="1600" b="0" i="0" dirty="0">
                <a:solidFill>
                  <a:srgbClr val="FF0000"/>
                </a:solidFill>
                <a:effectLst/>
                <a:latin typeface="SimSun" panose="02010600030101010101" pitchFamily="2" charset="-122"/>
                <a:ea typeface="SimSun" panose="02010600030101010101" pitchFamily="2" charset="-122"/>
              </a:rPr>
              <a:t>邻近像素作为上下文</a:t>
            </a:r>
            <a:r>
              <a:rPr lang="zh-CN" altLang="en-US" sz="1600" b="0" i="0" dirty="0">
                <a:solidFill>
                  <a:srgbClr val="000000"/>
                </a:solidFill>
                <a:effectLst/>
                <a:latin typeface="SimSun" panose="02010600030101010101" pitchFamily="2" charset="-122"/>
                <a:ea typeface="SimSun" panose="02010600030101010101" pitchFamily="2" charset="-122"/>
              </a:rPr>
              <a:t>，从而预测误差，最终通过</a:t>
            </a:r>
            <a:r>
              <a:rPr lang="en-US" altLang="zh-CN" sz="1600" b="0" i="0" dirty="0" err="1">
                <a:solidFill>
                  <a:srgbClr val="000000"/>
                </a:solidFill>
                <a:effectLst/>
                <a:latin typeface="TimesNewRomanPSMT"/>
              </a:rPr>
              <a:t>Golomb</a:t>
            </a:r>
            <a:r>
              <a:rPr lang="zh-CN" altLang="en-US" sz="1600" b="0" i="0" dirty="0">
                <a:solidFill>
                  <a:srgbClr val="000000"/>
                </a:solidFill>
                <a:effectLst/>
                <a:latin typeface="SimSun" panose="02010600030101010101" pitchFamily="2" charset="-122"/>
                <a:ea typeface="SimSun" panose="02010600030101010101" pitchFamily="2" charset="-122"/>
              </a:rPr>
              <a:t>编码的方式得到最终的压缩码流。</a:t>
            </a:r>
            <a:r>
              <a:rPr lang="en-US" altLang="zh-CN" sz="1600" b="0" i="0" dirty="0">
                <a:solidFill>
                  <a:srgbClr val="000000"/>
                </a:solidFill>
                <a:effectLst/>
                <a:latin typeface="TimesNewRomanPSMT"/>
              </a:rPr>
              <a:t>JPEG-LS</a:t>
            </a:r>
            <a:r>
              <a:rPr lang="zh-CN" altLang="en-US" sz="1600" b="0" i="0" dirty="0">
                <a:solidFill>
                  <a:srgbClr val="000000"/>
                </a:solidFill>
                <a:effectLst/>
                <a:latin typeface="SimSun" panose="02010600030101010101" pitchFamily="2" charset="-122"/>
                <a:ea typeface="SimSun" panose="02010600030101010101" pitchFamily="2" charset="-122"/>
              </a:rPr>
              <a:t>的图像压缩过程并不是单一的，它分为</a:t>
            </a:r>
            <a:r>
              <a:rPr lang="zh-CN" altLang="en-US" sz="1600" b="0" i="0" dirty="0">
                <a:solidFill>
                  <a:srgbClr val="FF0000"/>
                </a:solidFill>
                <a:effectLst/>
                <a:latin typeface="SimSun" panose="02010600030101010101" pitchFamily="2" charset="-122"/>
                <a:ea typeface="SimSun" panose="02010600030101010101" pitchFamily="2" charset="-122"/>
              </a:rPr>
              <a:t>常规模式</a:t>
            </a:r>
            <a:r>
              <a:rPr lang="zh-CN" altLang="en-US" sz="1600" b="0" i="0" dirty="0">
                <a:solidFill>
                  <a:srgbClr val="000000"/>
                </a:solidFill>
                <a:effectLst/>
                <a:latin typeface="SimSun" panose="02010600030101010101" pitchFamily="2" charset="-122"/>
                <a:ea typeface="SimSun" panose="02010600030101010101" pitchFamily="2" charset="-122"/>
              </a:rPr>
              <a:t>编码和</a:t>
            </a:r>
            <a:r>
              <a:rPr lang="zh-CN" altLang="en-US" sz="1600" b="0" i="0" dirty="0">
                <a:solidFill>
                  <a:srgbClr val="FF0000"/>
                </a:solidFill>
                <a:effectLst/>
                <a:latin typeface="SimSun" panose="02010600030101010101" pitchFamily="2" charset="-122"/>
                <a:ea typeface="SimSun" panose="02010600030101010101" pitchFamily="2" charset="-122"/>
              </a:rPr>
              <a:t>游程模式</a:t>
            </a:r>
            <a:r>
              <a:rPr lang="zh-CN" altLang="en-US" sz="1600" b="0" i="0" dirty="0">
                <a:solidFill>
                  <a:srgbClr val="000000"/>
                </a:solidFill>
                <a:effectLst/>
                <a:latin typeface="SimSun" panose="02010600030101010101" pitchFamily="2" charset="-122"/>
                <a:ea typeface="SimSun" panose="02010600030101010101" pitchFamily="2" charset="-122"/>
              </a:rPr>
              <a:t>编码两种方式。其中，常规模式编码过程涉及了预测编码方法、</a:t>
            </a:r>
            <a:r>
              <a:rPr lang="en-US" altLang="zh-CN" sz="1600" b="0" i="0" dirty="0" err="1">
                <a:solidFill>
                  <a:srgbClr val="000000"/>
                </a:solidFill>
                <a:effectLst/>
                <a:latin typeface="TimesNewRomanPSMT"/>
              </a:rPr>
              <a:t>Golomb</a:t>
            </a:r>
            <a:r>
              <a:rPr lang="zh-CN" altLang="en-US" sz="1600" b="0" i="0" dirty="0">
                <a:solidFill>
                  <a:srgbClr val="000000"/>
                </a:solidFill>
                <a:effectLst/>
                <a:latin typeface="SimSun" panose="02010600030101010101" pitchFamily="2" charset="-122"/>
                <a:ea typeface="SimSun" panose="02010600030101010101" pitchFamily="2" charset="-122"/>
              </a:rPr>
              <a:t>编码；游程模式编码过程涉及了行程编码方法和</a:t>
            </a:r>
            <a:r>
              <a:rPr lang="en-US" altLang="zh-CN" sz="1600" b="0" i="0" dirty="0" err="1">
                <a:solidFill>
                  <a:srgbClr val="000000"/>
                </a:solidFill>
                <a:effectLst/>
                <a:latin typeface="TimesNewRomanPSMT"/>
              </a:rPr>
              <a:t>Golomb</a:t>
            </a:r>
            <a:r>
              <a:rPr lang="zh-CN" altLang="en-US" sz="1600" b="0" i="0" dirty="0">
                <a:solidFill>
                  <a:srgbClr val="000000"/>
                </a:solidFill>
                <a:effectLst/>
                <a:latin typeface="SimSun" panose="02010600030101010101" pitchFamily="2" charset="-122"/>
                <a:ea typeface="SimSun" panose="02010600030101010101" pitchFamily="2" charset="-122"/>
              </a:rPr>
              <a:t>编码。</a:t>
            </a:r>
            <a:endParaRPr lang="zh-CN" altLang="en-US" sz="2000" dirty="0"/>
          </a:p>
        </p:txBody>
      </p:sp>
    </p:spTree>
    <p:extLst>
      <p:ext uri="{BB962C8B-B14F-4D97-AF65-F5344CB8AC3E}">
        <p14:creationId xmlns:p14="http://schemas.microsoft.com/office/powerpoint/2010/main" val="189784270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a:extLst>
              <a:ext uri="{FF2B5EF4-FFF2-40B4-BE49-F238E27FC236}">
                <a16:creationId xmlns:a16="http://schemas.microsoft.com/office/drawing/2014/main" id="{93CD592F-7695-4FC5-9ADB-12AB6AAD69B8}"/>
              </a:ext>
            </a:extLst>
          </p:cNvPr>
          <p:cNvSpPr/>
          <p:nvPr/>
        </p:nvSpPr>
        <p:spPr>
          <a:xfrm>
            <a:off x="0" y="-10161"/>
            <a:ext cx="9144000" cy="461665"/>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6B647EFD-F843-4825-A6EA-4A34C451B6A3}"/>
              </a:ext>
            </a:extLst>
          </p:cNvPr>
          <p:cNvSpPr txBox="1"/>
          <p:nvPr/>
        </p:nvSpPr>
        <p:spPr>
          <a:xfrm>
            <a:off x="8751744" y="4700631"/>
            <a:ext cx="338554"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2</a:t>
            </a:r>
            <a:endParaRPr lang="zh-CN" altLang="en-US" sz="2400" b="1" dirty="0">
              <a:latin typeface="Times New Roman" panose="02020603050405020304" pitchFamily="18" charset="0"/>
              <a:cs typeface="Times New Roman" panose="02020603050405020304" pitchFamily="18" charset="0"/>
            </a:endParaRPr>
          </a:p>
        </p:txBody>
      </p:sp>
      <p:grpSp>
        <p:nvGrpSpPr>
          <p:cNvPr id="55" name="组合 54">
            <a:extLst>
              <a:ext uri="{FF2B5EF4-FFF2-40B4-BE49-F238E27FC236}">
                <a16:creationId xmlns:a16="http://schemas.microsoft.com/office/drawing/2014/main" id="{9B568FF2-2B5D-4509-95E7-CD8AF103A66F}"/>
              </a:ext>
            </a:extLst>
          </p:cNvPr>
          <p:cNvGrpSpPr/>
          <p:nvPr/>
        </p:nvGrpSpPr>
        <p:grpSpPr>
          <a:xfrm>
            <a:off x="7596336" y="4647"/>
            <a:ext cx="1481039" cy="432048"/>
            <a:chOff x="2339752" y="411510"/>
            <a:chExt cx="3538141" cy="1008112"/>
          </a:xfrm>
        </p:grpSpPr>
        <p:pic>
          <p:nvPicPr>
            <p:cNvPr id="56" name="image20.png">
              <a:extLst>
                <a:ext uri="{FF2B5EF4-FFF2-40B4-BE49-F238E27FC236}">
                  <a16:creationId xmlns:a16="http://schemas.microsoft.com/office/drawing/2014/main" id="{A3A176A7-906C-4579-B8E6-969124F4E2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52" y="411510"/>
              <a:ext cx="1008112" cy="1008112"/>
            </a:xfrm>
            <a:prstGeom prst="rect">
              <a:avLst/>
            </a:prstGeom>
            <a:noFill/>
            <a:extLst>
              <a:ext uri="{909E8E84-426E-40DD-AFC4-6F175D3DCCD1}">
                <a14:hiddenFill xmlns:a14="http://schemas.microsoft.com/office/drawing/2010/main">
                  <a:solidFill>
                    <a:srgbClr val="FFFFFF"/>
                  </a:solidFill>
                </a14:hiddenFill>
              </a:ext>
            </a:extLst>
          </p:spPr>
        </p:pic>
        <p:pic>
          <p:nvPicPr>
            <p:cNvPr id="57" name="image21.png">
              <a:extLst>
                <a:ext uri="{FF2B5EF4-FFF2-40B4-BE49-F238E27FC236}">
                  <a16:creationId xmlns:a16="http://schemas.microsoft.com/office/drawing/2014/main" id="{9C739540-870A-455D-966C-90C6EEA10BF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1880" y="483518"/>
              <a:ext cx="2386013" cy="547688"/>
            </a:xfrm>
            <a:prstGeom prst="rect">
              <a:avLst/>
            </a:prstGeom>
            <a:noFill/>
            <a:extLst>
              <a:ext uri="{909E8E84-426E-40DD-AFC4-6F175D3DCCD1}">
                <a14:hiddenFill xmlns:a14="http://schemas.microsoft.com/office/drawing/2010/main">
                  <a:solidFill>
                    <a:srgbClr val="FFFFFF"/>
                  </a:solidFill>
                </a14:hiddenFill>
              </a:ext>
            </a:extLst>
          </p:spPr>
        </p:pic>
        <p:pic>
          <p:nvPicPr>
            <p:cNvPr id="58" name="image22.png">
              <a:extLst>
                <a:ext uri="{FF2B5EF4-FFF2-40B4-BE49-F238E27FC236}">
                  <a16:creationId xmlns:a16="http://schemas.microsoft.com/office/drawing/2014/main" id="{40A9A8C2-6C31-4656-A085-2C734644AE8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1203598"/>
              <a:ext cx="2293938" cy="7937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a:extLst>
              <a:ext uri="{FF2B5EF4-FFF2-40B4-BE49-F238E27FC236}">
                <a16:creationId xmlns:a16="http://schemas.microsoft.com/office/drawing/2014/main" id="{3F13465A-A38F-4D2B-B92A-43A947960F98}"/>
              </a:ext>
            </a:extLst>
          </p:cNvPr>
          <p:cNvSpPr/>
          <p:nvPr/>
        </p:nvSpPr>
        <p:spPr>
          <a:xfrm>
            <a:off x="0" y="-10162"/>
            <a:ext cx="179512" cy="461665"/>
          </a:xfrm>
          <a:prstGeom prst="rect">
            <a:avLst/>
          </a:prstGeom>
          <a:solidFill>
            <a:srgbClr val="009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6">
            <a:extLst>
              <a:ext uri="{FF2B5EF4-FFF2-40B4-BE49-F238E27FC236}">
                <a16:creationId xmlns:a16="http://schemas.microsoft.com/office/drawing/2014/main" id="{BA8B009B-A447-472E-A031-75FE1556997F}"/>
              </a:ext>
            </a:extLst>
          </p:cNvPr>
          <p:cNvSpPr txBox="1"/>
          <p:nvPr/>
        </p:nvSpPr>
        <p:spPr>
          <a:xfrm>
            <a:off x="269938" y="0"/>
            <a:ext cx="4464496" cy="404714"/>
          </a:xfrm>
          <a:prstGeom prst="rect">
            <a:avLst/>
          </a:prstGeom>
          <a:noFill/>
        </p:spPr>
        <p:txBody>
          <a:bodyPr wrap="square" lIns="0" tIns="48000" rIns="0" bIns="48000" rtlCol="0">
            <a:spAutoFit/>
          </a:bodyPr>
          <a:lstStyle/>
          <a:p>
            <a:r>
              <a:rPr lang="zh-CN" altLang="en-US" sz="2000" b="1" dirty="0">
                <a:latin typeface="微软雅黑"/>
                <a:cs typeface="微软雅黑"/>
              </a:rPr>
              <a:t>算法流程</a:t>
            </a:r>
            <a:endPar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12" name="直接连接符 11">
            <a:extLst>
              <a:ext uri="{FF2B5EF4-FFF2-40B4-BE49-F238E27FC236}">
                <a16:creationId xmlns:a16="http://schemas.microsoft.com/office/drawing/2014/main" id="{0F427A88-35B4-46B1-A72E-F2F8AF0ACB03}"/>
              </a:ext>
            </a:extLst>
          </p:cNvPr>
          <p:cNvCxnSpPr>
            <a:cxnSpLocks/>
          </p:cNvCxnSpPr>
          <p:nvPr/>
        </p:nvCxnSpPr>
        <p:spPr>
          <a:xfrm>
            <a:off x="269938" y="403564"/>
            <a:ext cx="1565758" cy="0"/>
          </a:xfrm>
          <a:prstGeom prst="line">
            <a:avLst/>
          </a:prstGeom>
          <a:ln w="12700">
            <a:solidFill>
              <a:srgbClr val="0096C2"/>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01352568-114E-49AA-B93D-ACAB40BD8A90}"/>
              </a:ext>
            </a:extLst>
          </p:cNvPr>
          <p:cNvPicPr>
            <a:picLocks noChangeAspect="1"/>
          </p:cNvPicPr>
          <p:nvPr/>
        </p:nvPicPr>
        <p:blipFill>
          <a:blip r:embed="rId6"/>
          <a:stretch>
            <a:fillRect/>
          </a:stretch>
        </p:blipFill>
        <p:spPr>
          <a:xfrm>
            <a:off x="4419250" y="629856"/>
            <a:ext cx="4545238" cy="2592288"/>
          </a:xfrm>
          <a:prstGeom prst="rect">
            <a:avLst/>
          </a:prstGeom>
        </p:spPr>
      </p:pic>
      <p:pic>
        <p:nvPicPr>
          <p:cNvPr id="16" name="图片 15">
            <a:extLst>
              <a:ext uri="{FF2B5EF4-FFF2-40B4-BE49-F238E27FC236}">
                <a16:creationId xmlns:a16="http://schemas.microsoft.com/office/drawing/2014/main" id="{F743AEB2-EB45-4746-A689-23011CA61887}"/>
              </a:ext>
            </a:extLst>
          </p:cNvPr>
          <p:cNvPicPr>
            <a:picLocks noChangeAspect="1"/>
          </p:cNvPicPr>
          <p:nvPr/>
        </p:nvPicPr>
        <p:blipFill>
          <a:blip r:embed="rId7"/>
          <a:stretch>
            <a:fillRect/>
          </a:stretch>
        </p:blipFill>
        <p:spPr>
          <a:xfrm>
            <a:off x="72744" y="622423"/>
            <a:ext cx="4585006" cy="1338149"/>
          </a:xfrm>
          <a:prstGeom prst="rect">
            <a:avLst/>
          </a:prstGeom>
        </p:spPr>
      </p:pic>
      <p:sp>
        <p:nvSpPr>
          <p:cNvPr id="26" name="文本框 25">
            <a:extLst>
              <a:ext uri="{FF2B5EF4-FFF2-40B4-BE49-F238E27FC236}">
                <a16:creationId xmlns:a16="http://schemas.microsoft.com/office/drawing/2014/main" id="{590DC12E-F67A-4690-B1D6-375DDB141708}"/>
              </a:ext>
            </a:extLst>
          </p:cNvPr>
          <p:cNvSpPr txBox="1"/>
          <p:nvPr/>
        </p:nvSpPr>
        <p:spPr>
          <a:xfrm>
            <a:off x="304661" y="3651870"/>
            <a:ext cx="8659827" cy="861774"/>
          </a:xfrm>
          <a:prstGeom prst="rect">
            <a:avLst/>
          </a:prstGeom>
          <a:noFill/>
        </p:spPr>
        <p:txBody>
          <a:bodyPr wrap="square">
            <a:spAutoFit/>
          </a:bodyPr>
          <a:lstStyle/>
          <a:p>
            <a:pPr algn="just"/>
            <a:r>
              <a:rPr lang="en-US" altLang="zh-CN" sz="1600" b="0" i="0" dirty="0">
                <a:solidFill>
                  <a:srgbClr val="000000"/>
                </a:solidFill>
                <a:effectLst/>
                <a:latin typeface="TimesNewRomanPSMT"/>
              </a:rPr>
              <a:t>JPEG-LS</a:t>
            </a:r>
            <a:r>
              <a:rPr lang="zh-CN" altLang="en-US" sz="1600" b="0" i="0" dirty="0">
                <a:solidFill>
                  <a:srgbClr val="000000"/>
                </a:solidFill>
                <a:effectLst/>
                <a:latin typeface="SimSun" panose="02010600030101010101" pitchFamily="2" charset="-122"/>
                <a:ea typeface="SimSun" panose="02010600030101010101" pitchFamily="2" charset="-122"/>
              </a:rPr>
              <a:t>首先判断待压缩图像是否位于平坦区域（像素点</a:t>
            </a:r>
            <a:r>
              <a:rPr lang="en-US" altLang="zh-CN" sz="1600" b="0" i="0" dirty="0">
                <a:solidFill>
                  <a:srgbClr val="000000"/>
                </a:solidFill>
                <a:effectLst/>
                <a:latin typeface="TimesNewRomanPSMT"/>
              </a:rPr>
              <a:t>A</a:t>
            </a:r>
            <a:r>
              <a:rPr lang="zh-CN" altLang="en-US" sz="1600" b="0" i="0" dirty="0">
                <a:solidFill>
                  <a:srgbClr val="000000"/>
                </a:solidFill>
                <a:effectLst/>
                <a:latin typeface="SimSun" panose="02010600030101010101" pitchFamily="2" charset="-122"/>
                <a:ea typeface="SimSun" panose="02010600030101010101" pitchFamily="2" charset="-122"/>
              </a:rPr>
              <a:t>、</a:t>
            </a:r>
            <a:r>
              <a:rPr lang="en-US" altLang="zh-CN" sz="1600" b="0" i="0" dirty="0">
                <a:solidFill>
                  <a:srgbClr val="000000"/>
                </a:solidFill>
                <a:effectLst/>
                <a:latin typeface="TimesNewRomanPSMT"/>
              </a:rPr>
              <a:t>B</a:t>
            </a:r>
            <a:r>
              <a:rPr lang="zh-CN" altLang="en-US" sz="1600" b="0" i="0" dirty="0">
                <a:solidFill>
                  <a:srgbClr val="000000"/>
                </a:solidFill>
                <a:effectLst/>
                <a:latin typeface="SimSun" panose="02010600030101010101" pitchFamily="2" charset="-122"/>
                <a:ea typeface="SimSun" panose="02010600030101010101" pitchFamily="2" charset="-122"/>
              </a:rPr>
              <a:t>、</a:t>
            </a:r>
            <a:r>
              <a:rPr lang="en-US" altLang="zh-CN" sz="1600" b="0" i="0" dirty="0">
                <a:solidFill>
                  <a:srgbClr val="000000"/>
                </a:solidFill>
                <a:effectLst/>
                <a:latin typeface="TimesNewRomanPSMT"/>
              </a:rPr>
              <a:t>C</a:t>
            </a:r>
            <a:r>
              <a:rPr lang="zh-CN" altLang="en-US" sz="1600" b="0" i="0" dirty="0">
                <a:solidFill>
                  <a:srgbClr val="000000"/>
                </a:solidFill>
                <a:effectLst/>
                <a:latin typeface="SimSun" panose="02010600030101010101" pitchFamily="2" charset="-122"/>
                <a:ea typeface="SimSun" panose="02010600030101010101" pitchFamily="2" charset="-122"/>
              </a:rPr>
              <a:t>、</a:t>
            </a:r>
            <a:r>
              <a:rPr lang="en-US" altLang="zh-CN" sz="1600" b="0" i="0" dirty="0">
                <a:solidFill>
                  <a:srgbClr val="000000"/>
                </a:solidFill>
                <a:effectLst/>
                <a:latin typeface="TimesNewRomanPSMT"/>
              </a:rPr>
              <a:t>D</a:t>
            </a:r>
            <a:r>
              <a:rPr lang="zh-CN" altLang="en-US" sz="1600" b="0" i="0" dirty="0">
                <a:solidFill>
                  <a:srgbClr val="000000"/>
                </a:solidFill>
                <a:effectLst/>
                <a:latin typeface="SimSun" panose="02010600030101010101" pitchFamily="2" charset="-122"/>
                <a:ea typeface="SimSun" panose="02010600030101010101" pitchFamily="2" charset="-122"/>
              </a:rPr>
              <a:t>的局部梯度值小于</a:t>
            </a:r>
            <a:r>
              <a:rPr lang="en-US" altLang="zh-CN" sz="1600" b="0" i="1" dirty="0">
                <a:solidFill>
                  <a:srgbClr val="000000"/>
                </a:solidFill>
                <a:effectLst/>
                <a:latin typeface="TimesNewRomanPS-ItalicMT"/>
              </a:rPr>
              <a:t>Near</a:t>
            </a:r>
            <a:r>
              <a:rPr lang="zh-CN" altLang="en-US" sz="1600" b="0" i="0" dirty="0">
                <a:solidFill>
                  <a:srgbClr val="000000"/>
                </a:solidFill>
                <a:effectLst/>
                <a:latin typeface="SimSun" panose="02010600030101010101" pitchFamily="2" charset="-122"/>
                <a:ea typeface="SimSun" panose="02010600030101010101" pitchFamily="2" charset="-122"/>
              </a:rPr>
              <a:t>），如果属于平坦区域，则选择游程模式进行编码，否则选择常规模式编码。</a:t>
            </a:r>
          </a:p>
          <a:p>
            <a:pPr algn="just"/>
            <a:r>
              <a:rPr lang="en-US" altLang="zh-CN" sz="1800" b="0" i="1" dirty="0">
                <a:solidFill>
                  <a:srgbClr val="FF0000"/>
                </a:solidFill>
                <a:effectLst/>
                <a:latin typeface="TimesNewRomanPS-ItalicMT"/>
              </a:rPr>
              <a:t>NAER</a:t>
            </a:r>
            <a:r>
              <a:rPr lang="en-US" altLang="zh-CN" sz="1800" b="0" i="1" dirty="0">
                <a:solidFill>
                  <a:srgbClr val="000000"/>
                </a:solidFill>
                <a:effectLst/>
                <a:latin typeface="TimesNewRomanPS-ItalicMT"/>
              </a:rPr>
              <a:t>-----</a:t>
            </a:r>
            <a:r>
              <a:rPr lang="zh-CN" altLang="en-US" sz="1800" b="0" i="0" dirty="0">
                <a:solidFill>
                  <a:srgbClr val="000000"/>
                </a:solidFill>
                <a:effectLst/>
                <a:latin typeface="SimSun" panose="02010600030101010101" pitchFamily="2" charset="-122"/>
                <a:ea typeface="SimSun" panose="02010600030101010101" pitchFamily="2" charset="-122"/>
              </a:rPr>
              <a:t>无损压缩与近无损压缩的</a:t>
            </a:r>
            <a:r>
              <a:rPr lang="zh-CN" altLang="en-US" sz="1800" b="0" i="0" dirty="0">
                <a:solidFill>
                  <a:srgbClr val="FF0000"/>
                </a:solidFill>
                <a:effectLst/>
                <a:latin typeface="SimSun" panose="02010600030101010101" pitchFamily="2" charset="-122"/>
                <a:ea typeface="SimSun" panose="02010600030101010101" pitchFamily="2" charset="-122"/>
              </a:rPr>
              <a:t>阈值</a:t>
            </a:r>
            <a:endParaRPr lang="zh-CN" altLang="en-US" sz="2400" dirty="0">
              <a:solidFill>
                <a:srgbClr val="FF0000"/>
              </a:solidFill>
            </a:endParaRPr>
          </a:p>
        </p:txBody>
      </p:sp>
      <p:pic>
        <p:nvPicPr>
          <p:cNvPr id="23" name="图片 22">
            <a:extLst>
              <a:ext uri="{FF2B5EF4-FFF2-40B4-BE49-F238E27FC236}">
                <a16:creationId xmlns:a16="http://schemas.microsoft.com/office/drawing/2014/main" id="{2441B431-A9F1-486A-973F-21C8FD27667D}"/>
              </a:ext>
            </a:extLst>
          </p:cNvPr>
          <p:cNvPicPr>
            <a:picLocks noChangeAspect="1"/>
          </p:cNvPicPr>
          <p:nvPr/>
        </p:nvPicPr>
        <p:blipFill>
          <a:blip r:embed="rId8"/>
          <a:stretch>
            <a:fillRect/>
          </a:stretch>
        </p:blipFill>
        <p:spPr>
          <a:xfrm>
            <a:off x="1500061" y="2211710"/>
            <a:ext cx="1500503" cy="1322081"/>
          </a:xfrm>
          <a:prstGeom prst="rect">
            <a:avLst/>
          </a:prstGeom>
          <a:ln w="28575">
            <a:solidFill>
              <a:srgbClr val="00B050"/>
            </a:solidFill>
          </a:ln>
        </p:spPr>
      </p:pic>
    </p:spTree>
    <p:extLst>
      <p:ext uri="{BB962C8B-B14F-4D97-AF65-F5344CB8AC3E}">
        <p14:creationId xmlns:p14="http://schemas.microsoft.com/office/powerpoint/2010/main" val="290558506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a:extLst>
              <a:ext uri="{FF2B5EF4-FFF2-40B4-BE49-F238E27FC236}">
                <a16:creationId xmlns:a16="http://schemas.microsoft.com/office/drawing/2014/main" id="{93CD592F-7695-4FC5-9ADB-12AB6AAD69B8}"/>
              </a:ext>
            </a:extLst>
          </p:cNvPr>
          <p:cNvSpPr/>
          <p:nvPr/>
        </p:nvSpPr>
        <p:spPr>
          <a:xfrm>
            <a:off x="0" y="-10161"/>
            <a:ext cx="9144000" cy="461665"/>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Times New Roman" panose="02020603050405020304" pitchFamily="18" charset="0"/>
              <a:cs typeface="Times New Roman" panose="02020603050405020304" pitchFamily="18" charset="0"/>
            </a:endParaRPr>
          </a:p>
        </p:txBody>
      </p:sp>
      <p:grpSp>
        <p:nvGrpSpPr>
          <p:cNvPr id="55" name="组合 54">
            <a:extLst>
              <a:ext uri="{FF2B5EF4-FFF2-40B4-BE49-F238E27FC236}">
                <a16:creationId xmlns:a16="http://schemas.microsoft.com/office/drawing/2014/main" id="{9B568FF2-2B5D-4509-95E7-CD8AF103A66F}"/>
              </a:ext>
            </a:extLst>
          </p:cNvPr>
          <p:cNvGrpSpPr/>
          <p:nvPr/>
        </p:nvGrpSpPr>
        <p:grpSpPr>
          <a:xfrm>
            <a:off x="7596336" y="4647"/>
            <a:ext cx="1481039" cy="432048"/>
            <a:chOff x="2339752" y="411510"/>
            <a:chExt cx="3538141" cy="1008112"/>
          </a:xfrm>
        </p:grpSpPr>
        <p:pic>
          <p:nvPicPr>
            <p:cNvPr id="56" name="image20.png">
              <a:extLst>
                <a:ext uri="{FF2B5EF4-FFF2-40B4-BE49-F238E27FC236}">
                  <a16:creationId xmlns:a16="http://schemas.microsoft.com/office/drawing/2014/main" id="{A3A176A7-906C-4579-B8E6-969124F4E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411510"/>
              <a:ext cx="1008112" cy="1008112"/>
            </a:xfrm>
            <a:prstGeom prst="rect">
              <a:avLst/>
            </a:prstGeom>
            <a:noFill/>
            <a:extLst>
              <a:ext uri="{909E8E84-426E-40DD-AFC4-6F175D3DCCD1}">
                <a14:hiddenFill xmlns:a14="http://schemas.microsoft.com/office/drawing/2010/main">
                  <a:solidFill>
                    <a:srgbClr val="FFFFFF"/>
                  </a:solidFill>
                </a14:hiddenFill>
              </a:ext>
            </a:extLst>
          </p:spPr>
        </p:pic>
        <p:pic>
          <p:nvPicPr>
            <p:cNvPr id="57" name="image21.png">
              <a:extLst>
                <a:ext uri="{FF2B5EF4-FFF2-40B4-BE49-F238E27FC236}">
                  <a16:creationId xmlns:a16="http://schemas.microsoft.com/office/drawing/2014/main" id="{9C739540-870A-455D-966C-90C6EEA10B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483518"/>
              <a:ext cx="2386013" cy="547688"/>
            </a:xfrm>
            <a:prstGeom prst="rect">
              <a:avLst/>
            </a:prstGeom>
            <a:noFill/>
            <a:extLst>
              <a:ext uri="{909E8E84-426E-40DD-AFC4-6F175D3DCCD1}">
                <a14:hiddenFill xmlns:a14="http://schemas.microsoft.com/office/drawing/2010/main">
                  <a:solidFill>
                    <a:srgbClr val="FFFFFF"/>
                  </a:solidFill>
                </a14:hiddenFill>
              </a:ext>
            </a:extLst>
          </p:spPr>
        </p:pic>
        <p:pic>
          <p:nvPicPr>
            <p:cNvPr id="58" name="image22.png">
              <a:extLst>
                <a:ext uri="{FF2B5EF4-FFF2-40B4-BE49-F238E27FC236}">
                  <a16:creationId xmlns:a16="http://schemas.microsoft.com/office/drawing/2014/main" id="{40A9A8C2-6C31-4656-A085-2C734644AE8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3888" y="1203598"/>
              <a:ext cx="2293938" cy="7937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a:extLst>
              <a:ext uri="{FF2B5EF4-FFF2-40B4-BE49-F238E27FC236}">
                <a16:creationId xmlns:a16="http://schemas.microsoft.com/office/drawing/2014/main" id="{3F13465A-A38F-4D2B-B92A-43A947960F98}"/>
              </a:ext>
            </a:extLst>
          </p:cNvPr>
          <p:cNvSpPr/>
          <p:nvPr/>
        </p:nvSpPr>
        <p:spPr>
          <a:xfrm>
            <a:off x="0" y="-10162"/>
            <a:ext cx="179512" cy="461665"/>
          </a:xfrm>
          <a:prstGeom prst="rect">
            <a:avLst/>
          </a:prstGeom>
          <a:solidFill>
            <a:srgbClr val="009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6">
            <a:extLst>
              <a:ext uri="{FF2B5EF4-FFF2-40B4-BE49-F238E27FC236}">
                <a16:creationId xmlns:a16="http://schemas.microsoft.com/office/drawing/2014/main" id="{BA8B009B-A447-472E-A031-75FE1556997F}"/>
              </a:ext>
            </a:extLst>
          </p:cNvPr>
          <p:cNvSpPr txBox="1"/>
          <p:nvPr/>
        </p:nvSpPr>
        <p:spPr>
          <a:xfrm>
            <a:off x="269938" y="0"/>
            <a:ext cx="1853790" cy="404714"/>
          </a:xfrm>
          <a:prstGeom prst="rect">
            <a:avLst/>
          </a:prstGeom>
          <a:noFill/>
        </p:spPr>
        <p:txBody>
          <a:bodyPr wrap="square" lIns="0" tIns="48000" rIns="0" bIns="48000" rtlCol="0">
            <a:spAutoFit/>
          </a:bodyPr>
          <a:lstStyle/>
          <a:p>
            <a:r>
              <a:rPr lang="zh-CN" altLang="en-US" sz="2000" b="1" spc="-10" dirty="0">
                <a:latin typeface="微软雅黑" panose="020B0503020204020204" pitchFamily="34" charset="-122"/>
                <a:ea typeface="微软雅黑" panose="020B0503020204020204" pitchFamily="34" charset="-122"/>
                <a:cs typeface="Calibri"/>
              </a:rPr>
              <a:t>模式选择</a:t>
            </a:r>
            <a:endParaRPr lang="zh-CN" altLang="en-US" sz="2000" dirty="0">
              <a:latin typeface="微软雅黑" panose="020B0503020204020204" pitchFamily="34" charset="-122"/>
              <a:ea typeface="微软雅黑" panose="020B0503020204020204" pitchFamily="34" charset="-122"/>
              <a:cs typeface="宋体"/>
            </a:endParaRPr>
          </a:p>
        </p:txBody>
      </p:sp>
      <p:cxnSp>
        <p:nvCxnSpPr>
          <p:cNvPr id="12" name="直接连接符 11">
            <a:extLst>
              <a:ext uri="{FF2B5EF4-FFF2-40B4-BE49-F238E27FC236}">
                <a16:creationId xmlns:a16="http://schemas.microsoft.com/office/drawing/2014/main" id="{0F427A88-35B4-46B1-A72E-F2F8AF0ACB03}"/>
              </a:ext>
            </a:extLst>
          </p:cNvPr>
          <p:cNvCxnSpPr>
            <a:cxnSpLocks/>
          </p:cNvCxnSpPr>
          <p:nvPr/>
        </p:nvCxnSpPr>
        <p:spPr>
          <a:xfrm>
            <a:off x="269938" y="403564"/>
            <a:ext cx="1781782" cy="0"/>
          </a:xfrm>
          <a:prstGeom prst="line">
            <a:avLst/>
          </a:prstGeom>
          <a:ln w="12700">
            <a:solidFill>
              <a:srgbClr val="0096C2"/>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B647EFD-F843-4825-A6EA-4A34C451B6A3}"/>
              </a:ext>
            </a:extLst>
          </p:cNvPr>
          <p:cNvSpPr txBox="1"/>
          <p:nvPr/>
        </p:nvSpPr>
        <p:spPr>
          <a:xfrm>
            <a:off x="8751744" y="4700631"/>
            <a:ext cx="338554"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3</a:t>
            </a:r>
            <a:endParaRPr lang="zh-CN" altLang="en-US" sz="2400" b="1" dirty="0">
              <a:latin typeface="Times New Roman" panose="02020603050405020304" pitchFamily="18" charset="0"/>
              <a:cs typeface="Times New Roman" panose="02020603050405020304" pitchFamily="18" charset="0"/>
            </a:endParaRPr>
          </a:p>
        </p:txBody>
      </p:sp>
      <p:grpSp>
        <p:nvGrpSpPr>
          <p:cNvPr id="8" name="组合 7">
            <a:extLst>
              <a:ext uri="{FF2B5EF4-FFF2-40B4-BE49-F238E27FC236}">
                <a16:creationId xmlns:a16="http://schemas.microsoft.com/office/drawing/2014/main" id="{DE79FEB1-3BEC-4D4A-9D72-A0406DE72E4D}"/>
              </a:ext>
            </a:extLst>
          </p:cNvPr>
          <p:cNvGrpSpPr/>
          <p:nvPr/>
        </p:nvGrpSpPr>
        <p:grpSpPr>
          <a:xfrm>
            <a:off x="162372" y="779154"/>
            <a:ext cx="2178649" cy="1741845"/>
            <a:chOff x="539552" y="780230"/>
            <a:chExt cx="2178649" cy="1741845"/>
          </a:xfrm>
        </p:grpSpPr>
        <p:pic>
          <p:nvPicPr>
            <p:cNvPr id="4" name="图片 3">
              <a:extLst>
                <a:ext uri="{FF2B5EF4-FFF2-40B4-BE49-F238E27FC236}">
                  <a16:creationId xmlns:a16="http://schemas.microsoft.com/office/drawing/2014/main" id="{DAD958C8-F9CF-476F-B3FF-EA3E4D18CE77}"/>
                </a:ext>
              </a:extLst>
            </p:cNvPr>
            <p:cNvPicPr>
              <a:picLocks noChangeAspect="1"/>
            </p:cNvPicPr>
            <p:nvPr/>
          </p:nvPicPr>
          <p:blipFill>
            <a:blip r:embed="rId5"/>
            <a:stretch>
              <a:fillRect/>
            </a:stretch>
          </p:blipFill>
          <p:spPr>
            <a:xfrm>
              <a:off x="539552" y="780230"/>
              <a:ext cx="2178649" cy="1228453"/>
            </a:xfrm>
            <a:prstGeom prst="rect">
              <a:avLst/>
            </a:prstGeom>
          </p:spPr>
        </p:pic>
        <p:sp>
          <p:nvSpPr>
            <p:cNvPr id="15" name="文本框 14">
              <a:extLst>
                <a:ext uri="{FF2B5EF4-FFF2-40B4-BE49-F238E27FC236}">
                  <a16:creationId xmlns:a16="http://schemas.microsoft.com/office/drawing/2014/main" id="{AD438F27-3398-48D4-80A0-E505D281701D}"/>
                </a:ext>
              </a:extLst>
            </p:cNvPr>
            <p:cNvSpPr txBox="1"/>
            <p:nvPr/>
          </p:nvSpPr>
          <p:spPr>
            <a:xfrm>
              <a:off x="680355" y="2152743"/>
              <a:ext cx="1803413" cy="369332"/>
            </a:xfrm>
            <a:prstGeom prst="rect">
              <a:avLst/>
            </a:prstGeom>
            <a:noFill/>
          </p:spPr>
          <p:txBody>
            <a:bodyPr wrap="square">
              <a:spAutoFit/>
            </a:bodyPr>
            <a:lstStyle/>
            <a:p>
              <a:r>
                <a:rPr lang="zh-CN" altLang="en-US" sz="1800" b="0" i="0" dirty="0">
                  <a:solidFill>
                    <a:srgbClr val="000000"/>
                  </a:solidFill>
                  <a:effectLst/>
                  <a:latin typeface="SimSun" panose="02010600030101010101" pitchFamily="2" charset="-122"/>
                  <a:ea typeface="SimSun" panose="02010600030101010101" pitchFamily="2" charset="-122"/>
                </a:rPr>
                <a:t>像素点相对位置</a:t>
              </a:r>
              <a:endParaRPr lang="zh-CN" altLang="en-US" dirty="0"/>
            </a:p>
          </p:txBody>
        </p:sp>
      </p:grpSp>
      <p:pic>
        <p:nvPicPr>
          <p:cNvPr id="7" name="图片 6">
            <a:extLst>
              <a:ext uri="{FF2B5EF4-FFF2-40B4-BE49-F238E27FC236}">
                <a16:creationId xmlns:a16="http://schemas.microsoft.com/office/drawing/2014/main" id="{3D40B09A-9B92-4271-BD15-BCBC4E499E62}"/>
              </a:ext>
            </a:extLst>
          </p:cNvPr>
          <p:cNvPicPr>
            <a:picLocks noChangeAspect="1"/>
          </p:cNvPicPr>
          <p:nvPr/>
        </p:nvPicPr>
        <p:blipFill>
          <a:blip r:embed="rId6"/>
          <a:stretch>
            <a:fillRect/>
          </a:stretch>
        </p:blipFill>
        <p:spPr>
          <a:xfrm>
            <a:off x="3430072" y="779153"/>
            <a:ext cx="2113549" cy="1228453"/>
          </a:xfrm>
          <a:prstGeom prst="rect">
            <a:avLst/>
          </a:prstGeom>
        </p:spPr>
      </p:pic>
      <p:sp>
        <p:nvSpPr>
          <p:cNvPr id="10" name="箭头: 右 9">
            <a:extLst>
              <a:ext uri="{FF2B5EF4-FFF2-40B4-BE49-F238E27FC236}">
                <a16:creationId xmlns:a16="http://schemas.microsoft.com/office/drawing/2014/main" id="{E31B28D8-836D-4908-AD67-2FB0C4EA0287}"/>
              </a:ext>
            </a:extLst>
          </p:cNvPr>
          <p:cNvSpPr/>
          <p:nvPr/>
        </p:nvSpPr>
        <p:spPr>
          <a:xfrm>
            <a:off x="2557045" y="1285368"/>
            <a:ext cx="720080" cy="2160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箭头: 右 18">
            <a:extLst>
              <a:ext uri="{FF2B5EF4-FFF2-40B4-BE49-F238E27FC236}">
                <a16:creationId xmlns:a16="http://schemas.microsoft.com/office/drawing/2014/main" id="{CC3E846A-1A19-49F0-A100-1076848FC272}"/>
              </a:ext>
            </a:extLst>
          </p:cNvPr>
          <p:cNvSpPr/>
          <p:nvPr/>
        </p:nvSpPr>
        <p:spPr>
          <a:xfrm rot="20275899">
            <a:off x="6038422" y="939683"/>
            <a:ext cx="720080" cy="2160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FE770DDB-6EF6-4BE8-A9A6-E69F27D4C0DE}"/>
              </a:ext>
            </a:extLst>
          </p:cNvPr>
          <p:cNvSpPr/>
          <p:nvPr/>
        </p:nvSpPr>
        <p:spPr>
          <a:xfrm rot="1534047">
            <a:off x="6041267" y="1538188"/>
            <a:ext cx="720080" cy="2160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896C40AD-5983-4440-AF56-291659F3A947}"/>
              </a:ext>
            </a:extLst>
          </p:cNvPr>
          <p:cNvSpPr txBox="1"/>
          <p:nvPr/>
        </p:nvSpPr>
        <p:spPr>
          <a:xfrm>
            <a:off x="6740417" y="678363"/>
            <a:ext cx="1569660" cy="369332"/>
          </a:xfrm>
          <a:prstGeom prst="rect">
            <a:avLst/>
          </a:prstGeom>
          <a:noFill/>
          <a:ln w="28575">
            <a:solidFill>
              <a:srgbClr val="FF0000"/>
            </a:solidFill>
          </a:ln>
        </p:spPr>
        <p:txBody>
          <a:bodyPr wrap="none" rtlCol="0">
            <a:spAutoFit/>
          </a:bodyPr>
          <a:lstStyle/>
          <a:p>
            <a:r>
              <a:rPr lang="zh-CN" altLang="en-US" dirty="0"/>
              <a:t>常规编码模式</a:t>
            </a:r>
          </a:p>
        </p:txBody>
      </p:sp>
      <p:sp>
        <p:nvSpPr>
          <p:cNvPr id="22" name="文本框 21">
            <a:extLst>
              <a:ext uri="{FF2B5EF4-FFF2-40B4-BE49-F238E27FC236}">
                <a16:creationId xmlns:a16="http://schemas.microsoft.com/office/drawing/2014/main" id="{3313AC4C-671F-499D-965B-3A29EE52C6FC}"/>
              </a:ext>
            </a:extLst>
          </p:cNvPr>
          <p:cNvSpPr txBox="1"/>
          <p:nvPr/>
        </p:nvSpPr>
        <p:spPr>
          <a:xfrm>
            <a:off x="6772706" y="1714353"/>
            <a:ext cx="1569660" cy="369332"/>
          </a:xfrm>
          <a:prstGeom prst="rect">
            <a:avLst/>
          </a:prstGeom>
          <a:noFill/>
          <a:ln w="28575">
            <a:solidFill>
              <a:srgbClr val="0000FF"/>
            </a:solidFill>
          </a:ln>
        </p:spPr>
        <p:txBody>
          <a:bodyPr wrap="none" rtlCol="0">
            <a:spAutoFit/>
          </a:bodyPr>
          <a:lstStyle/>
          <a:p>
            <a:r>
              <a:rPr lang="zh-CN" altLang="en-US" dirty="0"/>
              <a:t>游程编码模式</a:t>
            </a:r>
          </a:p>
        </p:txBody>
      </p:sp>
      <p:sp>
        <p:nvSpPr>
          <p:cNvPr id="23" name="文本框 22">
            <a:extLst>
              <a:ext uri="{FF2B5EF4-FFF2-40B4-BE49-F238E27FC236}">
                <a16:creationId xmlns:a16="http://schemas.microsoft.com/office/drawing/2014/main" id="{A7FFEABA-B001-49A4-812A-A1AC8AF8D906}"/>
              </a:ext>
            </a:extLst>
          </p:cNvPr>
          <p:cNvSpPr txBox="1"/>
          <p:nvPr/>
        </p:nvSpPr>
        <p:spPr>
          <a:xfrm>
            <a:off x="3781181" y="2151667"/>
            <a:ext cx="1224136" cy="369332"/>
          </a:xfrm>
          <a:prstGeom prst="rect">
            <a:avLst/>
          </a:prstGeom>
          <a:noFill/>
        </p:spPr>
        <p:txBody>
          <a:bodyPr wrap="square">
            <a:spAutoFit/>
          </a:bodyPr>
          <a:lstStyle/>
          <a:p>
            <a:r>
              <a:rPr lang="zh-CN" altLang="en-US" dirty="0">
                <a:solidFill>
                  <a:srgbClr val="000000"/>
                </a:solidFill>
                <a:latin typeface="SimSun" panose="02010600030101010101" pitchFamily="2" charset="-122"/>
                <a:ea typeface="SimSun" panose="02010600030101010101" pitchFamily="2" charset="-122"/>
              </a:rPr>
              <a:t>梯度计算</a:t>
            </a:r>
            <a:endParaRPr lang="zh-CN" altLang="en-US" dirty="0"/>
          </a:p>
        </p:txBody>
      </p:sp>
      <p:sp>
        <p:nvSpPr>
          <p:cNvPr id="25" name="文本框 24">
            <a:extLst>
              <a:ext uri="{FF2B5EF4-FFF2-40B4-BE49-F238E27FC236}">
                <a16:creationId xmlns:a16="http://schemas.microsoft.com/office/drawing/2014/main" id="{32E4CBFE-F09D-4F77-90B8-9AF54899F42D}"/>
              </a:ext>
            </a:extLst>
          </p:cNvPr>
          <p:cNvSpPr txBox="1"/>
          <p:nvPr/>
        </p:nvSpPr>
        <p:spPr>
          <a:xfrm>
            <a:off x="284637" y="2849108"/>
            <a:ext cx="8568952" cy="338554"/>
          </a:xfrm>
          <a:prstGeom prst="rect">
            <a:avLst/>
          </a:prstGeom>
          <a:noFill/>
        </p:spPr>
        <p:txBody>
          <a:bodyPr wrap="square">
            <a:spAutoFit/>
          </a:bodyPr>
          <a:lstStyle/>
          <a:p>
            <a:r>
              <a:rPr lang="zh-CN" altLang="en-US" sz="1600" b="0" i="0" dirty="0">
                <a:solidFill>
                  <a:srgbClr val="000000"/>
                </a:solidFill>
                <a:effectLst/>
                <a:latin typeface="SimSun" panose="02010600030101010101" pitchFamily="2" charset="-122"/>
                <a:ea typeface="SimSun" panose="02010600030101010101" pitchFamily="2" charset="-122"/>
              </a:rPr>
              <a:t>计算得到局部梯度的值</a:t>
            </a:r>
            <a:r>
              <a:rPr lang="en-US" altLang="zh-CN" sz="1600" b="0" i="1" dirty="0">
                <a:solidFill>
                  <a:srgbClr val="000000"/>
                </a:solidFill>
                <a:effectLst/>
                <a:latin typeface="TimesNewRomanPS-ItalicMT"/>
              </a:rPr>
              <a:t>D</a:t>
            </a:r>
            <a:r>
              <a:rPr lang="en-US" altLang="zh-CN" sz="1050" b="0" i="0" dirty="0">
                <a:solidFill>
                  <a:srgbClr val="000000"/>
                </a:solidFill>
                <a:effectLst/>
                <a:latin typeface="TimesNewRomanPSMT"/>
              </a:rPr>
              <a:t>1</a:t>
            </a:r>
            <a:r>
              <a:rPr lang="zh-CN" altLang="en-US" sz="1600" b="0" i="0" dirty="0">
                <a:solidFill>
                  <a:srgbClr val="000000"/>
                </a:solidFill>
                <a:effectLst/>
                <a:latin typeface="SimSun" panose="02010600030101010101" pitchFamily="2" charset="-122"/>
                <a:ea typeface="SimSun" panose="02010600030101010101" pitchFamily="2" charset="-122"/>
              </a:rPr>
              <a:t>、</a:t>
            </a:r>
            <a:r>
              <a:rPr lang="en-US" altLang="zh-CN" sz="1600" b="0" i="1" dirty="0">
                <a:solidFill>
                  <a:srgbClr val="000000"/>
                </a:solidFill>
                <a:effectLst/>
                <a:latin typeface="TimesNewRomanPS-ItalicMT"/>
              </a:rPr>
              <a:t>D</a:t>
            </a:r>
            <a:r>
              <a:rPr lang="en-US" altLang="zh-CN" sz="1050" b="0" i="0" dirty="0">
                <a:solidFill>
                  <a:srgbClr val="000000"/>
                </a:solidFill>
                <a:effectLst/>
                <a:latin typeface="TimesNewRomanPSMT"/>
              </a:rPr>
              <a:t>2</a:t>
            </a:r>
            <a:r>
              <a:rPr lang="zh-CN" altLang="en-US" sz="1600" b="0" i="0" dirty="0">
                <a:solidFill>
                  <a:srgbClr val="000000"/>
                </a:solidFill>
                <a:effectLst/>
                <a:latin typeface="SimSun" panose="02010600030101010101" pitchFamily="2" charset="-122"/>
                <a:ea typeface="SimSun" panose="02010600030101010101" pitchFamily="2" charset="-122"/>
              </a:rPr>
              <a:t>、</a:t>
            </a:r>
            <a:r>
              <a:rPr lang="en-US" altLang="zh-CN" sz="1600" b="0" i="1" dirty="0">
                <a:solidFill>
                  <a:srgbClr val="000000"/>
                </a:solidFill>
                <a:effectLst/>
                <a:latin typeface="TimesNewRomanPS-ItalicMT"/>
              </a:rPr>
              <a:t>D</a:t>
            </a:r>
            <a:r>
              <a:rPr lang="en-US" altLang="zh-CN" sz="1050" b="0" i="0" dirty="0">
                <a:solidFill>
                  <a:srgbClr val="000000"/>
                </a:solidFill>
                <a:effectLst/>
                <a:latin typeface="TimesNewRomanPSMT"/>
              </a:rPr>
              <a:t>3</a:t>
            </a:r>
            <a:r>
              <a:rPr lang="zh-CN" altLang="en-US" sz="1600" b="0" i="0" dirty="0">
                <a:solidFill>
                  <a:srgbClr val="000000"/>
                </a:solidFill>
                <a:effectLst/>
                <a:latin typeface="SimSun" panose="02010600030101010101" pitchFamily="2" charset="-122"/>
                <a:ea typeface="SimSun" panose="02010600030101010101" pitchFamily="2" charset="-122"/>
              </a:rPr>
              <a:t>，可以反映出像素点</a:t>
            </a:r>
            <a:r>
              <a:rPr lang="en-US" altLang="zh-CN" sz="1600" b="0" i="0" dirty="0">
                <a:solidFill>
                  <a:srgbClr val="000000"/>
                </a:solidFill>
                <a:effectLst/>
                <a:latin typeface="TimesNewRomanPSMT"/>
              </a:rPr>
              <a:t>X</a:t>
            </a:r>
            <a:r>
              <a:rPr lang="zh-CN" altLang="en-US" sz="1600" b="0" i="0" dirty="0">
                <a:solidFill>
                  <a:srgbClr val="000000"/>
                </a:solidFill>
                <a:effectLst/>
                <a:latin typeface="SimSun" panose="02010600030101010101" pitchFamily="2" charset="-122"/>
                <a:ea typeface="SimSun" panose="02010600030101010101" pitchFamily="2" charset="-122"/>
              </a:rPr>
              <a:t>周围的图像的</a:t>
            </a:r>
            <a:r>
              <a:rPr lang="zh-CN" altLang="en-US" sz="1600" b="0" i="0" dirty="0">
                <a:solidFill>
                  <a:srgbClr val="FF0000"/>
                </a:solidFill>
                <a:effectLst/>
                <a:latin typeface="SimSun" panose="02010600030101010101" pitchFamily="2" charset="-122"/>
                <a:ea typeface="SimSun" panose="02010600030101010101" pitchFamily="2" charset="-122"/>
              </a:rPr>
              <a:t>平滑程度、边界性</a:t>
            </a:r>
            <a:r>
              <a:rPr lang="zh-CN" altLang="en-US" sz="1600" b="0" i="0" dirty="0">
                <a:solidFill>
                  <a:srgbClr val="000000"/>
                </a:solidFill>
                <a:effectLst/>
                <a:latin typeface="SimSun" panose="02010600030101010101" pitchFamily="2" charset="-122"/>
                <a:ea typeface="SimSun" panose="02010600030101010101" pitchFamily="2" charset="-122"/>
              </a:rPr>
              <a:t>问题。</a:t>
            </a:r>
            <a:endParaRPr lang="zh-CN" altLang="en-US" sz="2400" dirty="0"/>
          </a:p>
        </p:txBody>
      </p:sp>
      <p:sp>
        <p:nvSpPr>
          <p:cNvPr id="27" name="文本框 26">
            <a:extLst>
              <a:ext uri="{FF2B5EF4-FFF2-40B4-BE49-F238E27FC236}">
                <a16:creationId xmlns:a16="http://schemas.microsoft.com/office/drawing/2014/main" id="{8954E201-8D94-4EF7-9DDB-AC793C0D818C}"/>
              </a:ext>
            </a:extLst>
          </p:cNvPr>
          <p:cNvSpPr txBox="1"/>
          <p:nvPr/>
        </p:nvSpPr>
        <p:spPr>
          <a:xfrm>
            <a:off x="284637" y="3280521"/>
            <a:ext cx="8568952" cy="1107996"/>
          </a:xfrm>
          <a:prstGeom prst="rect">
            <a:avLst/>
          </a:prstGeom>
          <a:noFill/>
        </p:spPr>
        <p:txBody>
          <a:bodyPr wrap="square">
            <a:spAutoFit/>
          </a:bodyPr>
          <a:lstStyle/>
          <a:p>
            <a:pPr algn="just"/>
            <a:r>
              <a:rPr lang="zh-CN" altLang="en-US" sz="1600" b="0" i="0" dirty="0">
                <a:solidFill>
                  <a:srgbClr val="000000"/>
                </a:solidFill>
                <a:effectLst/>
                <a:latin typeface="SimSun" panose="02010600030101010101" pitchFamily="2" charset="-122"/>
                <a:ea typeface="SimSun" panose="02010600030101010101" pitchFamily="2" charset="-122"/>
              </a:rPr>
              <a:t>在模式选择阶段，</a:t>
            </a:r>
            <a:r>
              <a:rPr lang="en-US" altLang="zh-CN" sz="1600" b="0" i="0" dirty="0">
                <a:solidFill>
                  <a:srgbClr val="000000"/>
                </a:solidFill>
                <a:effectLst/>
                <a:latin typeface="TimesNewRomanPSMT"/>
              </a:rPr>
              <a:t>JPEG-LS</a:t>
            </a:r>
            <a:r>
              <a:rPr lang="zh-CN" altLang="en-US" sz="1600" b="0" i="0" dirty="0">
                <a:solidFill>
                  <a:srgbClr val="000000"/>
                </a:solidFill>
                <a:effectLst/>
                <a:latin typeface="SimSun" panose="02010600030101010101" pitchFamily="2" charset="-122"/>
                <a:ea typeface="SimSun" panose="02010600030101010101" pitchFamily="2" charset="-122"/>
              </a:rPr>
              <a:t>将根据计算得到的</a:t>
            </a:r>
            <a:r>
              <a:rPr lang="en-US" altLang="zh-CN" sz="1600" b="0" i="1" dirty="0">
                <a:solidFill>
                  <a:srgbClr val="FF0000"/>
                </a:solidFill>
                <a:effectLst/>
                <a:latin typeface="TimesNewRomanPS-ItalicMT"/>
              </a:rPr>
              <a:t>D</a:t>
            </a:r>
            <a:r>
              <a:rPr lang="en-US" altLang="zh-CN" sz="1050" b="0" i="0" dirty="0">
                <a:solidFill>
                  <a:srgbClr val="FF0000"/>
                </a:solidFill>
                <a:effectLst/>
                <a:latin typeface="TimesNewRomanPSMT"/>
              </a:rPr>
              <a:t>1</a:t>
            </a:r>
            <a:r>
              <a:rPr lang="zh-CN" altLang="en-US" sz="1600" b="0" i="0" dirty="0">
                <a:solidFill>
                  <a:srgbClr val="FF0000"/>
                </a:solidFill>
                <a:effectLst/>
                <a:latin typeface="SimSun" panose="02010600030101010101" pitchFamily="2" charset="-122"/>
                <a:ea typeface="SimSun" panose="02010600030101010101" pitchFamily="2" charset="-122"/>
              </a:rPr>
              <a:t>、</a:t>
            </a:r>
            <a:r>
              <a:rPr lang="en-US" altLang="zh-CN" sz="1600" b="0" i="1" dirty="0">
                <a:solidFill>
                  <a:srgbClr val="FF0000"/>
                </a:solidFill>
                <a:effectLst/>
                <a:latin typeface="TimesNewRomanPS-ItalicMT"/>
              </a:rPr>
              <a:t>D</a:t>
            </a:r>
            <a:r>
              <a:rPr lang="en-US" altLang="zh-CN" sz="1050" b="0" i="0" dirty="0">
                <a:solidFill>
                  <a:srgbClr val="FF0000"/>
                </a:solidFill>
                <a:effectLst/>
                <a:latin typeface="TimesNewRomanPSMT"/>
              </a:rPr>
              <a:t>2</a:t>
            </a:r>
            <a:r>
              <a:rPr lang="zh-CN" altLang="en-US" sz="1600" b="0" i="0" dirty="0">
                <a:solidFill>
                  <a:srgbClr val="FF0000"/>
                </a:solidFill>
                <a:effectLst/>
                <a:latin typeface="SimSun" panose="02010600030101010101" pitchFamily="2" charset="-122"/>
                <a:ea typeface="SimSun" panose="02010600030101010101" pitchFamily="2" charset="-122"/>
              </a:rPr>
              <a:t>、</a:t>
            </a:r>
            <a:r>
              <a:rPr lang="en-US" altLang="zh-CN" sz="1600" b="0" i="1" dirty="0">
                <a:solidFill>
                  <a:srgbClr val="FF0000"/>
                </a:solidFill>
                <a:effectLst/>
                <a:latin typeface="TimesNewRomanPS-ItalicMT"/>
              </a:rPr>
              <a:t>D</a:t>
            </a:r>
            <a:r>
              <a:rPr lang="en-US" altLang="zh-CN" sz="1050" b="0" i="0" dirty="0">
                <a:solidFill>
                  <a:srgbClr val="FF0000"/>
                </a:solidFill>
                <a:effectLst/>
                <a:latin typeface="TimesNewRomanPSMT"/>
              </a:rPr>
              <a:t>3</a:t>
            </a:r>
            <a:r>
              <a:rPr lang="zh-CN" altLang="en-US" sz="1600" b="0" i="0" dirty="0">
                <a:solidFill>
                  <a:srgbClr val="000000"/>
                </a:solidFill>
                <a:effectLst/>
                <a:latin typeface="SimSun" panose="02010600030101010101" pitchFamily="2" charset="-122"/>
                <a:ea typeface="SimSun" panose="02010600030101010101" pitchFamily="2" charset="-122"/>
              </a:rPr>
              <a:t>的值，判断像素</a:t>
            </a:r>
            <a:r>
              <a:rPr lang="en-US" altLang="zh-CN" sz="1600" b="0" i="0" dirty="0">
                <a:solidFill>
                  <a:srgbClr val="000000"/>
                </a:solidFill>
                <a:effectLst/>
                <a:latin typeface="TimesNewRomanPSMT"/>
              </a:rPr>
              <a:t>A</a:t>
            </a:r>
            <a:r>
              <a:rPr lang="zh-CN" altLang="en-US" sz="1600" b="0" i="0" dirty="0">
                <a:solidFill>
                  <a:srgbClr val="000000"/>
                </a:solidFill>
                <a:effectLst/>
                <a:latin typeface="SimSun" panose="02010600030101010101" pitchFamily="2" charset="-122"/>
                <a:ea typeface="SimSun" panose="02010600030101010101" pitchFamily="2" charset="-122"/>
              </a:rPr>
              <a:t>、</a:t>
            </a:r>
            <a:r>
              <a:rPr lang="en-US" altLang="zh-CN" sz="1600" b="0" i="0" dirty="0">
                <a:solidFill>
                  <a:srgbClr val="000000"/>
                </a:solidFill>
                <a:effectLst/>
                <a:latin typeface="TimesNewRomanPSMT"/>
              </a:rPr>
              <a:t>B</a:t>
            </a:r>
            <a:r>
              <a:rPr lang="zh-CN" altLang="en-US" sz="1600" b="0" i="0" dirty="0">
                <a:solidFill>
                  <a:srgbClr val="000000"/>
                </a:solidFill>
                <a:effectLst/>
                <a:latin typeface="SimSun" panose="02010600030101010101" pitchFamily="2" charset="-122"/>
                <a:ea typeface="SimSun" panose="02010600030101010101" pitchFamily="2" charset="-122"/>
              </a:rPr>
              <a:t>、</a:t>
            </a:r>
            <a:r>
              <a:rPr lang="en-US" altLang="zh-CN" sz="1600" b="0" i="0" dirty="0">
                <a:solidFill>
                  <a:srgbClr val="000000"/>
                </a:solidFill>
                <a:effectLst/>
                <a:latin typeface="TimesNewRomanPSMT"/>
              </a:rPr>
              <a:t>C</a:t>
            </a:r>
            <a:r>
              <a:rPr lang="zh-CN" altLang="en-US" sz="1600" b="0" i="0" dirty="0">
                <a:solidFill>
                  <a:srgbClr val="000000"/>
                </a:solidFill>
                <a:effectLst/>
                <a:latin typeface="SimSun" panose="02010600030101010101" pitchFamily="2" charset="-122"/>
                <a:ea typeface="SimSun" panose="02010600030101010101" pitchFamily="2" charset="-122"/>
              </a:rPr>
              <a:t>、</a:t>
            </a:r>
            <a:r>
              <a:rPr lang="en-US" altLang="zh-CN" sz="1600" b="0" i="0" dirty="0">
                <a:solidFill>
                  <a:srgbClr val="000000"/>
                </a:solidFill>
                <a:effectLst/>
                <a:latin typeface="TimesNewRomanPSMT"/>
              </a:rPr>
              <a:t>D</a:t>
            </a:r>
            <a:r>
              <a:rPr lang="zh-CN" altLang="en-US" sz="1600" b="0" i="0" dirty="0">
                <a:solidFill>
                  <a:srgbClr val="000000"/>
                </a:solidFill>
                <a:effectLst/>
                <a:latin typeface="SimSun" panose="02010600030101010101" pitchFamily="2" charset="-122"/>
                <a:ea typeface="SimSun" panose="02010600030101010101" pitchFamily="2" charset="-122"/>
              </a:rPr>
              <a:t>、</a:t>
            </a:r>
            <a:r>
              <a:rPr lang="en-US" altLang="zh-CN" sz="1600" b="0" i="0" dirty="0">
                <a:solidFill>
                  <a:srgbClr val="000000"/>
                </a:solidFill>
                <a:effectLst/>
                <a:latin typeface="TimesNewRomanPSMT"/>
              </a:rPr>
              <a:t>X</a:t>
            </a:r>
            <a:r>
              <a:rPr lang="zh-CN" altLang="en-US" sz="1600" b="0" i="0" dirty="0">
                <a:solidFill>
                  <a:srgbClr val="000000"/>
                </a:solidFill>
                <a:effectLst/>
                <a:latin typeface="SimSun" panose="02010600030101010101" pitchFamily="2" charset="-122"/>
                <a:ea typeface="SimSun" panose="02010600030101010101" pitchFamily="2" charset="-122"/>
              </a:rPr>
              <a:t>将进入常规模式还是游程模式。</a:t>
            </a:r>
            <a:endParaRPr lang="en-US" altLang="zh-CN" sz="1600" b="0" i="0" dirty="0">
              <a:solidFill>
                <a:srgbClr val="000000"/>
              </a:solidFill>
              <a:effectLst/>
              <a:latin typeface="SimSun" panose="02010600030101010101" pitchFamily="2" charset="-122"/>
              <a:ea typeface="SimSun" panose="02010600030101010101" pitchFamily="2" charset="-122"/>
            </a:endParaRPr>
          </a:p>
          <a:p>
            <a:pPr algn="just"/>
            <a:r>
              <a:rPr lang="en-US" altLang="zh-CN" sz="1600" b="0" i="1" dirty="0">
                <a:solidFill>
                  <a:srgbClr val="000000"/>
                </a:solidFill>
                <a:effectLst/>
                <a:latin typeface="TimesNewRomanPS-ItalicMT"/>
              </a:rPr>
              <a:t>Near</a:t>
            </a:r>
            <a:r>
              <a:rPr lang="zh-CN" altLang="en-US" sz="1600" b="0" i="0" dirty="0">
                <a:solidFill>
                  <a:srgbClr val="000000"/>
                </a:solidFill>
                <a:effectLst/>
                <a:latin typeface="SimSun" panose="02010600030101010101" pitchFamily="2" charset="-122"/>
                <a:ea typeface="SimSun" panose="02010600030101010101" pitchFamily="2" charset="-122"/>
              </a:rPr>
              <a:t>为失真度控制参数，如果</a:t>
            </a:r>
            <a:r>
              <a:rPr lang="en-US" altLang="zh-CN" sz="1600" b="0" i="1" dirty="0">
                <a:solidFill>
                  <a:srgbClr val="FF0000"/>
                </a:solidFill>
                <a:effectLst/>
                <a:latin typeface="TimesNewRomanPS-ItalicMT"/>
              </a:rPr>
              <a:t>D</a:t>
            </a:r>
            <a:r>
              <a:rPr lang="en-US" altLang="zh-CN" sz="1050" b="0" i="0" dirty="0">
                <a:solidFill>
                  <a:srgbClr val="FF0000"/>
                </a:solidFill>
                <a:effectLst/>
                <a:latin typeface="TimesNewRomanPSMT"/>
              </a:rPr>
              <a:t>1</a:t>
            </a:r>
            <a:r>
              <a:rPr lang="zh-CN" altLang="en-US" sz="1600" b="0" i="0" dirty="0">
                <a:solidFill>
                  <a:srgbClr val="FF0000"/>
                </a:solidFill>
                <a:effectLst/>
                <a:latin typeface="SimSun" panose="02010600030101010101" pitchFamily="2" charset="-122"/>
                <a:ea typeface="SimSun" panose="02010600030101010101" pitchFamily="2" charset="-122"/>
              </a:rPr>
              <a:t>、</a:t>
            </a:r>
            <a:r>
              <a:rPr lang="en-US" altLang="zh-CN" sz="1600" b="0" i="1" dirty="0">
                <a:solidFill>
                  <a:srgbClr val="FF0000"/>
                </a:solidFill>
                <a:effectLst/>
                <a:latin typeface="TimesNewRomanPS-ItalicMT"/>
              </a:rPr>
              <a:t>D</a:t>
            </a:r>
            <a:r>
              <a:rPr lang="en-US" altLang="zh-CN" sz="1050" b="0" i="0" dirty="0">
                <a:solidFill>
                  <a:srgbClr val="FF0000"/>
                </a:solidFill>
                <a:effectLst/>
                <a:latin typeface="TimesNewRomanPSMT"/>
              </a:rPr>
              <a:t>2</a:t>
            </a:r>
            <a:r>
              <a:rPr lang="zh-CN" altLang="en-US" sz="1600" b="0" i="0" dirty="0">
                <a:solidFill>
                  <a:srgbClr val="FF0000"/>
                </a:solidFill>
                <a:effectLst/>
                <a:latin typeface="SimSun" panose="02010600030101010101" pitchFamily="2" charset="-122"/>
                <a:ea typeface="SimSun" panose="02010600030101010101" pitchFamily="2" charset="-122"/>
              </a:rPr>
              <a:t>、</a:t>
            </a:r>
            <a:r>
              <a:rPr lang="en-US" altLang="zh-CN" sz="1600" b="0" i="1" dirty="0">
                <a:solidFill>
                  <a:srgbClr val="FF0000"/>
                </a:solidFill>
                <a:effectLst/>
                <a:latin typeface="TimesNewRomanPS-ItalicMT"/>
              </a:rPr>
              <a:t>D</a:t>
            </a:r>
            <a:r>
              <a:rPr lang="en-US" altLang="zh-CN" sz="1050" b="0" i="0" dirty="0">
                <a:solidFill>
                  <a:srgbClr val="FF0000"/>
                </a:solidFill>
                <a:effectLst/>
                <a:latin typeface="TimesNewRomanPSMT"/>
              </a:rPr>
              <a:t>3</a:t>
            </a:r>
            <a:r>
              <a:rPr lang="zh-CN" altLang="en-US" sz="1600" b="0" i="0" dirty="0">
                <a:solidFill>
                  <a:srgbClr val="000000"/>
                </a:solidFill>
                <a:effectLst/>
                <a:latin typeface="SimSun" panose="02010600030101010101" pitchFamily="2" charset="-122"/>
                <a:ea typeface="SimSun" panose="02010600030101010101" pitchFamily="2" charset="-122"/>
              </a:rPr>
              <a:t>的绝对值不大于</a:t>
            </a:r>
            <a:r>
              <a:rPr lang="en-US" altLang="zh-CN" sz="1600" b="0" i="1" dirty="0">
                <a:solidFill>
                  <a:srgbClr val="0000FF"/>
                </a:solidFill>
                <a:effectLst/>
                <a:latin typeface="TimesNewRomanPS-ItalicMT"/>
              </a:rPr>
              <a:t>Near</a:t>
            </a:r>
            <a:r>
              <a:rPr lang="zh-CN" altLang="en-US" sz="1600" b="0" i="0" dirty="0">
                <a:solidFill>
                  <a:srgbClr val="000000"/>
                </a:solidFill>
                <a:effectLst/>
                <a:latin typeface="SimSun" panose="02010600030101010101" pitchFamily="2" charset="-122"/>
                <a:ea typeface="SimSun" panose="02010600030101010101" pitchFamily="2" charset="-122"/>
              </a:rPr>
              <a:t>值，则选择游程模式编码，反之选择常规模式编码。</a:t>
            </a:r>
            <a:endParaRPr lang="zh-CN" altLang="en-US" sz="2400" dirty="0"/>
          </a:p>
        </p:txBody>
      </p:sp>
    </p:spTree>
    <p:extLst>
      <p:ext uri="{BB962C8B-B14F-4D97-AF65-F5344CB8AC3E}">
        <p14:creationId xmlns:p14="http://schemas.microsoft.com/office/powerpoint/2010/main" val="122168066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a:extLst>
              <a:ext uri="{FF2B5EF4-FFF2-40B4-BE49-F238E27FC236}">
                <a16:creationId xmlns:a16="http://schemas.microsoft.com/office/drawing/2014/main" id="{93CD592F-7695-4FC5-9ADB-12AB6AAD69B8}"/>
              </a:ext>
            </a:extLst>
          </p:cNvPr>
          <p:cNvSpPr/>
          <p:nvPr/>
        </p:nvSpPr>
        <p:spPr>
          <a:xfrm>
            <a:off x="0" y="-10161"/>
            <a:ext cx="9144000" cy="461665"/>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Times New Roman" panose="02020603050405020304" pitchFamily="18" charset="0"/>
              <a:cs typeface="Times New Roman" panose="02020603050405020304" pitchFamily="18" charset="0"/>
            </a:endParaRPr>
          </a:p>
        </p:txBody>
      </p:sp>
      <p:grpSp>
        <p:nvGrpSpPr>
          <p:cNvPr id="55" name="组合 54">
            <a:extLst>
              <a:ext uri="{FF2B5EF4-FFF2-40B4-BE49-F238E27FC236}">
                <a16:creationId xmlns:a16="http://schemas.microsoft.com/office/drawing/2014/main" id="{9B568FF2-2B5D-4509-95E7-CD8AF103A66F}"/>
              </a:ext>
            </a:extLst>
          </p:cNvPr>
          <p:cNvGrpSpPr/>
          <p:nvPr/>
        </p:nvGrpSpPr>
        <p:grpSpPr>
          <a:xfrm>
            <a:off x="7596336" y="4647"/>
            <a:ext cx="1481039" cy="432048"/>
            <a:chOff x="2339752" y="411510"/>
            <a:chExt cx="3538141" cy="1008112"/>
          </a:xfrm>
        </p:grpSpPr>
        <p:pic>
          <p:nvPicPr>
            <p:cNvPr id="56" name="image20.png">
              <a:extLst>
                <a:ext uri="{FF2B5EF4-FFF2-40B4-BE49-F238E27FC236}">
                  <a16:creationId xmlns:a16="http://schemas.microsoft.com/office/drawing/2014/main" id="{A3A176A7-906C-4579-B8E6-969124F4E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411510"/>
              <a:ext cx="1008112" cy="1008112"/>
            </a:xfrm>
            <a:prstGeom prst="rect">
              <a:avLst/>
            </a:prstGeom>
            <a:noFill/>
            <a:extLst>
              <a:ext uri="{909E8E84-426E-40DD-AFC4-6F175D3DCCD1}">
                <a14:hiddenFill xmlns:a14="http://schemas.microsoft.com/office/drawing/2010/main">
                  <a:solidFill>
                    <a:srgbClr val="FFFFFF"/>
                  </a:solidFill>
                </a14:hiddenFill>
              </a:ext>
            </a:extLst>
          </p:spPr>
        </p:pic>
        <p:pic>
          <p:nvPicPr>
            <p:cNvPr id="57" name="image21.png">
              <a:extLst>
                <a:ext uri="{FF2B5EF4-FFF2-40B4-BE49-F238E27FC236}">
                  <a16:creationId xmlns:a16="http://schemas.microsoft.com/office/drawing/2014/main" id="{9C739540-870A-455D-966C-90C6EEA10B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483518"/>
              <a:ext cx="2386013" cy="547688"/>
            </a:xfrm>
            <a:prstGeom prst="rect">
              <a:avLst/>
            </a:prstGeom>
            <a:noFill/>
            <a:extLst>
              <a:ext uri="{909E8E84-426E-40DD-AFC4-6F175D3DCCD1}">
                <a14:hiddenFill xmlns:a14="http://schemas.microsoft.com/office/drawing/2010/main">
                  <a:solidFill>
                    <a:srgbClr val="FFFFFF"/>
                  </a:solidFill>
                </a14:hiddenFill>
              </a:ext>
            </a:extLst>
          </p:spPr>
        </p:pic>
        <p:pic>
          <p:nvPicPr>
            <p:cNvPr id="58" name="image22.png">
              <a:extLst>
                <a:ext uri="{FF2B5EF4-FFF2-40B4-BE49-F238E27FC236}">
                  <a16:creationId xmlns:a16="http://schemas.microsoft.com/office/drawing/2014/main" id="{40A9A8C2-6C31-4656-A085-2C734644AE8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3888" y="1203598"/>
              <a:ext cx="2293938" cy="7937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a:extLst>
              <a:ext uri="{FF2B5EF4-FFF2-40B4-BE49-F238E27FC236}">
                <a16:creationId xmlns:a16="http://schemas.microsoft.com/office/drawing/2014/main" id="{3F13465A-A38F-4D2B-B92A-43A947960F98}"/>
              </a:ext>
            </a:extLst>
          </p:cNvPr>
          <p:cNvSpPr/>
          <p:nvPr/>
        </p:nvSpPr>
        <p:spPr>
          <a:xfrm>
            <a:off x="0" y="-10162"/>
            <a:ext cx="179512" cy="461665"/>
          </a:xfrm>
          <a:prstGeom prst="rect">
            <a:avLst/>
          </a:prstGeom>
          <a:solidFill>
            <a:srgbClr val="009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6">
            <a:extLst>
              <a:ext uri="{FF2B5EF4-FFF2-40B4-BE49-F238E27FC236}">
                <a16:creationId xmlns:a16="http://schemas.microsoft.com/office/drawing/2014/main" id="{BA8B009B-A447-472E-A031-75FE1556997F}"/>
              </a:ext>
            </a:extLst>
          </p:cNvPr>
          <p:cNvSpPr txBox="1"/>
          <p:nvPr/>
        </p:nvSpPr>
        <p:spPr>
          <a:xfrm>
            <a:off x="269938" y="0"/>
            <a:ext cx="1853790" cy="373936"/>
          </a:xfrm>
          <a:prstGeom prst="rect">
            <a:avLst/>
          </a:prstGeom>
          <a:noFill/>
        </p:spPr>
        <p:txBody>
          <a:bodyPr wrap="square" lIns="0" tIns="48000" rIns="0" bIns="48000" rtlCol="0">
            <a:spAutoFit/>
          </a:bodyPr>
          <a:lstStyle/>
          <a:p>
            <a:r>
              <a:rPr lang="zh-CN" altLang="en-US" dirty="0">
                <a:solidFill>
                  <a:srgbClr val="000000"/>
                </a:solidFill>
                <a:latin typeface="SimHei" panose="02010609060101010101" pitchFamily="49" charset="-122"/>
                <a:ea typeface="SimHei" panose="02010609060101010101" pitchFamily="49" charset="-122"/>
              </a:rPr>
              <a:t>常规</a:t>
            </a:r>
            <a:r>
              <a:rPr lang="zh-CN" altLang="en-US" sz="1800" b="0" i="0" dirty="0">
                <a:solidFill>
                  <a:srgbClr val="000000"/>
                </a:solidFill>
                <a:effectLst/>
                <a:latin typeface="SimHei" panose="02010609060101010101" pitchFamily="49" charset="-122"/>
                <a:ea typeface="SimHei" panose="02010609060101010101" pitchFamily="49" charset="-122"/>
              </a:rPr>
              <a:t>编码模式</a:t>
            </a:r>
            <a:endParaRPr lang="zh-CN" altLang="en-US" sz="2000" dirty="0">
              <a:latin typeface="宋体"/>
              <a:cs typeface="宋体"/>
            </a:endParaRPr>
          </a:p>
        </p:txBody>
      </p:sp>
      <p:cxnSp>
        <p:nvCxnSpPr>
          <p:cNvPr id="12" name="直接连接符 11">
            <a:extLst>
              <a:ext uri="{FF2B5EF4-FFF2-40B4-BE49-F238E27FC236}">
                <a16:creationId xmlns:a16="http://schemas.microsoft.com/office/drawing/2014/main" id="{0F427A88-35B4-46B1-A72E-F2F8AF0ACB03}"/>
              </a:ext>
            </a:extLst>
          </p:cNvPr>
          <p:cNvCxnSpPr>
            <a:cxnSpLocks/>
          </p:cNvCxnSpPr>
          <p:nvPr/>
        </p:nvCxnSpPr>
        <p:spPr>
          <a:xfrm>
            <a:off x="269938" y="403564"/>
            <a:ext cx="1781782" cy="0"/>
          </a:xfrm>
          <a:prstGeom prst="line">
            <a:avLst/>
          </a:prstGeom>
          <a:ln w="12700">
            <a:solidFill>
              <a:srgbClr val="0096C2"/>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B647EFD-F843-4825-A6EA-4A34C451B6A3}"/>
              </a:ext>
            </a:extLst>
          </p:cNvPr>
          <p:cNvSpPr txBox="1"/>
          <p:nvPr/>
        </p:nvSpPr>
        <p:spPr>
          <a:xfrm>
            <a:off x="8751744" y="4700631"/>
            <a:ext cx="338554"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4</a:t>
            </a:r>
            <a:endParaRPr lang="zh-CN" altLang="en-US" sz="2400" b="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8A6007DD-6847-44CC-9EEE-8596198896C5}"/>
              </a:ext>
            </a:extLst>
          </p:cNvPr>
          <p:cNvSpPr txBox="1"/>
          <p:nvPr/>
        </p:nvSpPr>
        <p:spPr>
          <a:xfrm>
            <a:off x="249838" y="507591"/>
            <a:ext cx="2839239" cy="369332"/>
          </a:xfrm>
          <a:prstGeom prst="rect">
            <a:avLst/>
          </a:prstGeom>
          <a:noFill/>
        </p:spPr>
        <p:txBody>
          <a:bodyPr wrap="none" rtlCol="0">
            <a:spAutoFit/>
          </a:bodyPr>
          <a:lstStyle/>
          <a:p>
            <a:pPr marL="342900" indent="-342900">
              <a:buAutoNum type="arabicPeriod"/>
            </a:pPr>
            <a:r>
              <a:rPr lang="zh-CN" altLang="en-US" sz="1800" b="1" i="0" dirty="0">
                <a:solidFill>
                  <a:srgbClr val="000000"/>
                </a:solidFill>
                <a:effectLst/>
                <a:latin typeface="SimSun" panose="02010600030101010101" pitchFamily="2" charset="-122"/>
                <a:ea typeface="SimSun" panose="02010600030101010101" pitchFamily="2" charset="-122"/>
              </a:rPr>
              <a:t>局部梯度值量化与合并</a:t>
            </a:r>
            <a:endParaRPr lang="en-US" altLang="zh-CN" sz="1800" b="1" i="0" dirty="0">
              <a:solidFill>
                <a:srgbClr val="000000"/>
              </a:solidFill>
              <a:effectLst/>
              <a:latin typeface="SimSun" panose="02010600030101010101" pitchFamily="2" charset="-122"/>
              <a:ea typeface="SimSun" panose="02010600030101010101" pitchFamily="2" charset="-122"/>
            </a:endParaRPr>
          </a:p>
        </p:txBody>
      </p:sp>
      <p:pic>
        <p:nvPicPr>
          <p:cNvPr id="5" name="图片 4">
            <a:extLst>
              <a:ext uri="{FF2B5EF4-FFF2-40B4-BE49-F238E27FC236}">
                <a16:creationId xmlns:a16="http://schemas.microsoft.com/office/drawing/2014/main" id="{21FC2DA0-024B-48DB-8E25-AAEBBC89A154}"/>
              </a:ext>
            </a:extLst>
          </p:cNvPr>
          <p:cNvPicPr>
            <a:picLocks noChangeAspect="1"/>
          </p:cNvPicPr>
          <p:nvPr/>
        </p:nvPicPr>
        <p:blipFill>
          <a:blip r:embed="rId5"/>
          <a:stretch>
            <a:fillRect/>
          </a:stretch>
        </p:blipFill>
        <p:spPr>
          <a:xfrm>
            <a:off x="363947" y="880999"/>
            <a:ext cx="2573870" cy="2406464"/>
          </a:xfrm>
          <a:prstGeom prst="rect">
            <a:avLst/>
          </a:prstGeom>
        </p:spPr>
      </p:pic>
      <p:pic>
        <p:nvPicPr>
          <p:cNvPr id="7" name="图片 6">
            <a:extLst>
              <a:ext uri="{FF2B5EF4-FFF2-40B4-BE49-F238E27FC236}">
                <a16:creationId xmlns:a16="http://schemas.microsoft.com/office/drawing/2014/main" id="{F0B4B64F-9705-4C7D-9D9C-DFA39F811CBD}"/>
              </a:ext>
            </a:extLst>
          </p:cNvPr>
          <p:cNvPicPr>
            <a:picLocks noChangeAspect="1"/>
          </p:cNvPicPr>
          <p:nvPr/>
        </p:nvPicPr>
        <p:blipFill>
          <a:blip r:embed="rId6"/>
          <a:stretch>
            <a:fillRect/>
          </a:stretch>
        </p:blipFill>
        <p:spPr>
          <a:xfrm>
            <a:off x="4280991" y="2963511"/>
            <a:ext cx="4572000" cy="584570"/>
          </a:xfrm>
          <a:prstGeom prst="rect">
            <a:avLst/>
          </a:prstGeom>
        </p:spPr>
      </p:pic>
      <p:pic>
        <p:nvPicPr>
          <p:cNvPr id="10" name="图片 9">
            <a:extLst>
              <a:ext uri="{FF2B5EF4-FFF2-40B4-BE49-F238E27FC236}">
                <a16:creationId xmlns:a16="http://schemas.microsoft.com/office/drawing/2014/main" id="{D4950F8E-5AEC-423C-841B-1FE742DD1FD1}"/>
              </a:ext>
            </a:extLst>
          </p:cNvPr>
          <p:cNvPicPr>
            <a:picLocks noChangeAspect="1"/>
          </p:cNvPicPr>
          <p:nvPr/>
        </p:nvPicPr>
        <p:blipFill>
          <a:blip r:embed="rId7"/>
          <a:stretch>
            <a:fillRect/>
          </a:stretch>
        </p:blipFill>
        <p:spPr>
          <a:xfrm>
            <a:off x="4280991" y="617644"/>
            <a:ext cx="4283968" cy="1090241"/>
          </a:xfrm>
          <a:prstGeom prst="rect">
            <a:avLst/>
          </a:prstGeom>
        </p:spPr>
      </p:pic>
      <p:pic>
        <p:nvPicPr>
          <p:cNvPr id="15" name="图片 14">
            <a:extLst>
              <a:ext uri="{FF2B5EF4-FFF2-40B4-BE49-F238E27FC236}">
                <a16:creationId xmlns:a16="http://schemas.microsoft.com/office/drawing/2014/main" id="{0465FD44-C58E-41C7-BD79-34DAB786B657}"/>
              </a:ext>
            </a:extLst>
          </p:cNvPr>
          <p:cNvPicPr>
            <a:picLocks noChangeAspect="1"/>
          </p:cNvPicPr>
          <p:nvPr/>
        </p:nvPicPr>
        <p:blipFill>
          <a:blip r:embed="rId8"/>
          <a:stretch>
            <a:fillRect/>
          </a:stretch>
        </p:blipFill>
        <p:spPr>
          <a:xfrm>
            <a:off x="4280991" y="2555452"/>
            <a:ext cx="4139952" cy="275741"/>
          </a:xfrm>
          <a:prstGeom prst="rect">
            <a:avLst/>
          </a:prstGeom>
        </p:spPr>
      </p:pic>
      <p:pic>
        <p:nvPicPr>
          <p:cNvPr id="17" name="图片 16">
            <a:extLst>
              <a:ext uri="{FF2B5EF4-FFF2-40B4-BE49-F238E27FC236}">
                <a16:creationId xmlns:a16="http://schemas.microsoft.com/office/drawing/2014/main" id="{67D7DCD6-F7F9-4E6B-B2DC-99614C08F1DE}"/>
              </a:ext>
            </a:extLst>
          </p:cNvPr>
          <p:cNvPicPr>
            <a:picLocks noChangeAspect="1"/>
          </p:cNvPicPr>
          <p:nvPr/>
        </p:nvPicPr>
        <p:blipFill>
          <a:blip r:embed="rId9"/>
          <a:stretch>
            <a:fillRect/>
          </a:stretch>
        </p:blipFill>
        <p:spPr>
          <a:xfrm>
            <a:off x="4280991" y="1779662"/>
            <a:ext cx="4059009" cy="644420"/>
          </a:xfrm>
          <a:prstGeom prst="rect">
            <a:avLst/>
          </a:prstGeom>
        </p:spPr>
      </p:pic>
      <p:sp>
        <p:nvSpPr>
          <p:cNvPr id="20" name="文本框 19">
            <a:extLst>
              <a:ext uri="{FF2B5EF4-FFF2-40B4-BE49-F238E27FC236}">
                <a16:creationId xmlns:a16="http://schemas.microsoft.com/office/drawing/2014/main" id="{A0CC3217-AECB-4F65-B7FB-517886007AE0}"/>
              </a:ext>
            </a:extLst>
          </p:cNvPr>
          <p:cNvSpPr txBox="1"/>
          <p:nvPr/>
        </p:nvSpPr>
        <p:spPr>
          <a:xfrm>
            <a:off x="179512" y="3845093"/>
            <a:ext cx="8784976" cy="1077218"/>
          </a:xfrm>
          <a:prstGeom prst="rect">
            <a:avLst/>
          </a:prstGeom>
          <a:noFill/>
        </p:spPr>
        <p:txBody>
          <a:bodyPr wrap="square">
            <a:spAutoFit/>
          </a:bodyPr>
          <a:lstStyle/>
          <a:p>
            <a:pPr algn="just"/>
            <a:r>
              <a:rPr lang="zh-CN" altLang="en-US" sz="1600" b="0" i="0" dirty="0">
                <a:solidFill>
                  <a:srgbClr val="000000"/>
                </a:solidFill>
                <a:effectLst/>
                <a:latin typeface="SimSun" panose="02010600030101010101" pitchFamily="2" charset="-122"/>
                <a:ea typeface="SimSun" panose="02010600030101010101" pitchFamily="2" charset="-122"/>
              </a:rPr>
              <a:t>将相似特征的局部梯度值进行</a:t>
            </a:r>
            <a:r>
              <a:rPr lang="zh-CN" altLang="en-US" sz="1600" b="0" i="0" dirty="0">
                <a:solidFill>
                  <a:srgbClr val="FF0000"/>
                </a:solidFill>
                <a:effectLst/>
                <a:latin typeface="SimSun" panose="02010600030101010101" pitchFamily="2" charset="-122"/>
                <a:ea typeface="SimSun" panose="02010600030101010101" pitchFamily="2" charset="-122"/>
              </a:rPr>
              <a:t>量化、合并</a:t>
            </a:r>
            <a:r>
              <a:rPr lang="zh-CN" altLang="en-US" sz="1600" b="0" i="0" dirty="0">
                <a:solidFill>
                  <a:srgbClr val="000000"/>
                </a:solidFill>
                <a:effectLst/>
                <a:latin typeface="SimSun" panose="02010600030101010101" pitchFamily="2" charset="-122"/>
                <a:ea typeface="SimSun" panose="02010600030101010101" pitchFamily="2" charset="-122"/>
              </a:rPr>
              <a:t>。因为图像水平方向的像素与垂直方向的像素对局部梯度值量化的影响是相同的，所以</a:t>
            </a:r>
            <a:r>
              <a:rPr lang="en-US" altLang="zh-CN" sz="1600" b="0" i="1" dirty="0">
                <a:solidFill>
                  <a:srgbClr val="000000"/>
                </a:solidFill>
                <a:effectLst/>
                <a:latin typeface="TimesNewRomanPS-ItalicMT"/>
              </a:rPr>
              <a:t>D</a:t>
            </a:r>
            <a:r>
              <a:rPr lang="en-US" altLang="zh-CN" sz="1600" b="0" i="0" dirty="0">
                <a:solidFill>
                  <a:srgbClr val="000000"/>
                </a:solidFill>
                <a:effectLst/>
                <a:latin typeface="TimesNewRomanPSMT"/>
              </a:rPr>
              <a:t>1</a:t>
            </a:r>
            <a:r>
              <a:rPr lang="zh-CN" altLang="en-US" sz="1600" b="0" i="0" dirty="0">
                <a:solidFill>
                  <a:srgbClr val="000000"/>
                </a:solidFill>
                <a:effectLst/>
                <a:latin typeface="SimSun" panose="02010600030101010101" pitchFamily="2" charset="-122"/>
                <a:ea typeface="SimSun" panose="02010600030101010101" pitchFamily="2" charset="-122"/>
              </a:rPr>
              <a:t>、</a:t>
            </a:r>
            <a:r>
              <a:rPr lang="en-US" altLang="zh-CN" sz="1600" b="0" i="1" dirty="0">
                <a:solidFill>
                  <a:srgbClr val="000000"/>
                </a:solidFill>
                <a:effectLst/>
                <a:latin typeface="TimesNewRomanPS-ItalicMT"/>
              </a:rPr>
              <a:t>D</a:t>
            </a:r>
            <a:r>
              <a:rPr lang="en-US" altLang="zh-CN" sz="1600" b="0" i="0" dirty="0">
                <a:solidFill>
                  <a:srgbClr val="000000"/>
                </a:solidFill>
                <a:effectLst/>
                <a:latin typeface="TimesNewRomanPSMT"/>
              </a:rPr>
              <a:t>2</a:t>
            </a:r>
            <a:r>
              <a:rPr lang="zh-CN" altLang="en-US" sz="1600" b="0" i="0" dirty="0">
                <a:solidFill>
                  <a:srgbClr val="000000"/>
                </a:solidFill>
                <a:effectLst/>
                <a:latin typeface="SimSun" panose="02010600030101010101" pitchFamily="2" charset="-122"/>
                <a:ea typeface="SimSun" panose="02010600030101010101" pitchFamily="2" charset="-122"/>
              </a:rPr>
              <a:t>、</a:t>
            </a:r>
            <a:r>
              <a:rPr lang="en-US" altLang="zh-CN" sz="1600" b="0" i="1" dirty="0">
                <a:solidFill>
                  <a:srgbClr val="000000"/>
                </a:solidFill>
                <a:effectLst/>
                <a:latin typeface="TimesNewRomanPS-ItalicMT"/>
              </a:rPr>
              <a:t>D</a:t>
            </a:r>
            <a:r>
              <a:rPr lang="en-US" altLang="zh-CN" sz="1600" b="0" i="0" dirty="0">
                <a:solidFill>
                  <a:srgbClr val="000000"/>
                </a:solidFill>
                <a:effectLst/>
                <a:latin typeface="TimesNewRomanPSMT"/>
              </a:rPr>
              <a:t>3</a:t>
            </a:r>
            <a:r>
              <a:rPr lang="zh-CN" altLang="en-US" sz="1600" b="0" i="0" dirty="0">
                <a:solidFill>
                  <a:srgbClr val="000000"/>
                </a:solidFill>
                <a:effectLst/>
                <a:latin typeface="SimSun" panose="02010600030101010101" pitchFamily="2" charset="-122"/>
                <a:ea typeface="SimSun" panose="02010600030101010101" pitchFamily="2" charset="-122"/>
              </a:rPr>
              <a:t>对局部梯度值量化过程的影响是相同的，并且</a:t>
            </a:r>
            <a:r>
              <a:rPr lang="en-US" altLang="zh-CN" sz="1600" b="0" i="1" dirty="0">
                <a:solidFill>
                  <a:srgbClr val="000000"/>
                </a:solidFill>
                <a:effectLst/>
                <a:latin typeface="TimesNewRomanPS-ItalicMT"/>
              </a:rPr>
              <a:t>D</a:t>
            </a:r>
            <a:r>
              <a:rPr lang="en-US" altLang="zh-CN" sz="1600" b="0" i="0" dirty="0">
                <a:solidFill>
                  <a:srgbClr val="000000"/>
                </a:solidFill>
                <a:effectLst/>
                <a:latin typeface="TimesNewRomanPSMT"/>
              </a:rPr>
              <a:t>1</a:t>
            </a:r>
            <a:r>
              <a:rPr lang="zh-CN" altLang="en-US" sz="1600" b="0" i="0" dirty="0">
                <a:solidFill>
                  <a:srgbClr val="000000"/>
                </a:solidFill>
                <a:effectLst/>
                <a:latin typeface="SimSun" panose="02010600030101010101" pitchFamily="2" charset="-122"/>
                <a:ea typeface="SimSun" panose="02010600030101010101" pitchFamily="2" charset="-122"/>
              </a:rPr>
              <a:t>、</a:t>
            </a:r>
            <a:r>
              <a:rPr lang="en-US" altLang="zh-CN" sz="1600" b="0" i="1" dirty="0">
                <a:solidFill>
                  <a:srgbClr val="000000"/>
                </a:solidFill>
                <a:effectLst/>
                <a:latin typeface="TimesNewRomanPS-ItalicMT"/>
              </a:rPr>
              <a:t>D</a:t>
            </a:r>
            <a:r>
              <a:rPr lang="en-US" altLang="zh-CN" sz="1600" b="0" i="0" dirty="0">
                <a:solidFill>
                  <a:srgbClr val="000000"/>
                </a:solidFill>
                <a:effectLst/>
                <a:latin typeface="TimesNewRomanPSMT"/>
              </a:rPr>
              <a:t>2</a:t>
            </a:r>
            <a:r>
              <a:rPr lang="zh-CN" altLang="en-US" sz="1600" b="0" i="0" dirty="0">
                <a:solidFill>
                  <a:srgbClr val="000000"/>
                </a:solidFill>
                <a:effectLst/>
                <a:latin typeface="SimSun" panose="02010600030101010101" pitchFamily="2" charset="-122"/>
                <a:ea typeface="SimSun" panose="02010600030101010101" pitchFamily="2" charset="-122"/>
              </a:rPr>
              <a:t>、</a:t>
            </a:r>
            <a:r>
              <a:rPr lang="en-US" altLang="zh-CN" sz="1600" b="0" i="1" dirty="0">
                <a:solidFill>
                  <a:srgbClr val="000000"/>
                </a:solidFill>
                <a:effectLst/>
                <a:latin typeface="TimesNewRomanPS-ItalicMT"/>
              </a:rPr>
              <a:t>D</a:t>
            </a:r>
            <a:r>
              <a:rPr lang="en-US" altLang="zh-CN" sz="1600" b="0" i="0" dirty="0">
                <a:solidFill>
                  <a:srgbClr val="000000"/>
                </a:solidFill>
                <a:effectLst/>
                <a:latin typeface="TimesNewRomanPSMT"/>
              </a:rPr>
              <a:t>3</a:t>
            </a:r>
            <a:r>
              <a:rPr lang="zh-CN" altLang="en-US" sz="1600" b="0" i="0" dirty="0">
                <a:solidFill>
                  <a:srgbClr val="000000"/>
                </a:solidFill>
                <a:effectLst/>
                <a:latin typeface="SimSun" panose="02010600030101010101" pitchFamily="2" charset="-122"/>
                <a:ea typeface="SimSun" panose="02010600030101010101" pitchFamily="2" charset="-122"/>
              </a:rPr>
              <a:t>都被量化到少量近似相等的区域。</a:t>
            </a:r>
            <a:r>
              <a:rPr lang="en-US" altLang="zh-CN" sz="1600" b="0" i="0" dirty="0">
                <a:solidFill>
                  <a:srgbClr val="000000"/>
                </a:solidFill>
                <a:effectLst/>
                <a:latin typeface="TimesNewRomanPSMT"/>
              </a:rPr>
              <a:t>JPEG-LS</a:t>
            </a:r>
            <a:r>
              <a:rPr lang="zh-CN" altLang="en-US" sz="1600" b="0" i="0" dirty="0">
                <a:solidFill>
                  <a:srgbClr val="000000"/>
                </a:solidFill>
                <a:effectLst/>
                <a:latin typeface="SimSun" panose="02010600030101010101" pitchFamily="2" charset="-122"/>
                <a:ea typeface="SimSun" panose="02010600030101010101" pitchFamily="2" charset="-122"/>
              </a:rPr>
              <a:t>算法中局部梯度值被量化为</a:t>
            </a:r>
            <a:r>
              <a:rPr lang="en-US" altLang="zh-CN" sz="1600" b="0" i="0" dirty="0">
                <a:solidFill>
                  <a:srgbClr val="000000"/>
                </a:solidFill>
                <a:effectLst/>
                <a:latin typeface="TimesNewRomanPSMT"/>
              </a:rPr>
              <a:t>9</a:t>
            </a:r>
            <a:r>
              <a:rPr lang="zh-CN" altLang="en-US" sz="1600" b="0" i="0" dirty="0">
                <a:solidFill>
                  <a:srgbClr val="000000"/>
                </a:solidFill>
                <a:effectLst/>
                <a:latin typeface="SimSun" panose="02010600030101010101" pitchFamily="2" charset="-122"/>
                <a:ea typeface="SimSun" panose="02010600030101010101" pitchFamily="2" charset="-122"/>
              </a:rPr>
              <a:t>个整数，有效</a:t>
            </a:r>
            <a:r>
              <a:rPr lang="zh-CN" altLang="en-US" sz="1600" b="0" i="0" dirty="0">
                <a:solidFill>
                  <a:srgbClr val="FF0000"/>
                </a:solidFill>
                <a:effectLst/>
                <a:latin typeface="SimSun" panose="02010600030101010101" pitchFamily="2" charset="-122"/>
                <a:ea typeface="SimSun" panose="02010600030101010101" pitchFamily="2" charset="-122"/>
              </a:rPr>
              <a:t>减少了上下文的数量</a:t>
            </a:r>
            <a:r>
              <a:rPr lang="zh-CN" altLang="en-US" sz="1600" b="0" i="0" dirty="0">
                <a:solidFill>
                  <a:srgbClr val="000000"/>
                </a:solidFill>
                <a:effectLst/>
                <a:latin typeface="SimSun" panose="02010600030101010101" pitchFamily="2" charset="-122"/>
                <a:ea typeface="SimSun" panose="02010600030101010101" pitchFamily="2" charset="-122"/>
              </a:rPr>
              <a:t>，便于运算与统计。</a:t>
            </a:r>
            <a:endParaRPr lang="zh-CN" altLang="en-US" sz="2800" dirty="0"/>
          </a:p>
        </p:txBody>
      </p:sp>
      <p:pic>
        <p:nvPicPr>
          <p:cNvPr id="21" name="图片 20">
            <a:extLst>
              <a:ext uri="{FF2B5EF4-FFF2-40B4-BE49-F238E27FC236}">
                <a16:creationId xmlns:a16="http://schemas.microsoft.com/office/drawing/2014/main" id="{C1603406-D20B-4941-9EA6-702FCEF708FD}"/>
              </a:ext>
            </a:extLst>
          </p:cNvPr>
          <p:cNvPicPr>
            <a:picLocks noChangeAspect="1"/>
          </p:cNvPicPr>
          <p:nvPr/>
        </p:nvPicPr>
        <p:blipFill>
          <a:blip r:embed="rId10"/>
          <a:stretch>
            <a:fillRect/>
          </a:stretch>
        </p:blipFill>
        <p:spPr>
          <a:xfrm>
            <a:off x="363947" y="3404410"/>
            <a:ext cx="2278508" cy="354314"/>
          </a:xfrm>
          <a:prstGeom prst="rect">
            <a:avLst/>
          </a:prstGeom>
        </p:spPr>
      </p:pic>
    </p:spTree>
    <p:extLst>
      <p:ext uri="{BB962C8B-B14F-4D97-AF65-F5344CB8AC3E}">
        <p14:creationId xmlns:p14="http://schemas.microsoft.com/office/powerpoint/2010/main" val="387954382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a:extLst>
              <a:ext uri="{FF2B5EF4-FFF2-40B4-BE49-F238E27FC236}">
                <a16:creationId xmlns:a16="http://schemas.microsoft.com/office/drawing/2014/main" id="{93CD592F-7695-4FC5-9ADB-12AB6AAD69B8}"/>
              </a:ext>
            </a:extLst>
          </p:cNvPr>
          <p:cNvSpPr/>
          <p:nvPr/>
        </p:nvSpPr>
        <p:spPr>
          <a:xfrm>
            <a:off x="0" y="-10161"/>
            <a:ext cx="9144000" cy="461665"/>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Times New Roman" panose="02020603050405020304" pitchFamily="18" charset="0"/>
              <a:cs typeface="Times New Roman" panose="02020603050405020304" pitchFamily="18" charset="0"/>
            </a:endParaRPr>
          </a:p>
        </p:txBody>
      </p:sp>
      <p:grpSp>
        <p:nvGrpSpPr>
          <p:cNvPr id="55" name="组合 54">
            <a:extLst>
              <a:ext uri="{FF2B5EF4-FFF2-40B4-BE49-F238E27FC236}">
                <a16:creationId xmlns:a16="http://schemas.microsoft.com/office/drawing/2014/main" id="{9B568FF2-2B5D-4509-95E7-CD8AF103A66F}"/>
              </a:ext>
            </a:extLst>
          </p:cNvPr>
          <p:cNvGrpSpPr/>
          <p:nvPr/>
        </p:nvGrpSpPr>
        <p:grpSpPr>
          <a:xfrm>
            <a:off x="7596336" y="4647"/>
            <a:ext cx="1481039" cy="432048"/>
            <a:chOff x="2339752" y="411510"/>
            <a:chExt cx="3538141" cy="1008112"/>
          </a:xfrm>
        </p:grpSpPr>
        <p:pic>
          <p:nvPicPr>
            <p:cNvPr id="56" name="image20.png">
              <a:extLst>
                <a:ext uri="{FF2B5EF4-FFF2-40B4-BE49-F238E27FC236}">
                  <a16:creationId xmlns:a16="http://schemas.microsoft.com/office/drawing/2014/main" id="{A3A176A7-906C-4579-B8E6-969124F4E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411510"/>
              <a:ext cx="1008112" cy="1008112"/>
            </a:xfrm>
            <a:prstGeom prst="rect">
              <a:avLst/>
            </a:prstGeom>
            <a:noFill/>
            <a:extLst>
              <a:ext uri="{909E8E84-426E-40DD-AFC4-6F175D3DCCD1}">
                <a14:hiddenFill xmlns:a14="http://schemas.microsoft.com/office/drawing/2010/main">
                  <a:solidFill>
                    <a:srgbClr val="FFFFFF"/>
                  </a:solidFill>
                </a14:hiddenFill>
              </a:ext>
            </a:extLst>
          </p:spPr>
        </p:pic>
        <p:pic>
          <p:nvPicPr>
            <p:cNvPr id="57" name="image21.png">
              <a:extLst>
                <a:ext uri="{FF2B5EF4-FFF2-40B4-BE49-F238E27FC236}">
                  <a16:creationId xmlns:a16="http://schemas.microsoft.com/office/drawing/2014/main" id="{9C739540-870A-455D-966C-90C6EEA10B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483518"/>
              <a:ext cx="2386013" cy="547688"/>
            </a:xfrm>
            <a:prstGeom prst="rect">
              <a:avLst/>
            </a:prstGeom>
            <a:noFill/>
            <a:extLst>
              <a:ext uri="{909E8E84-426E-40DD-AFC4-6F175D3DCCD1}">
                <a14:hiddenFill xmlns:a14="http://schemas.microsoft.com/office/drawing/2010/main">
                  <a:solidFill>
                    <a:srgbClr val="FFFFFF"/>
                  </a:solidFill>
                </a14:hiddenFill>
              </a:ext>
            </a:extLst>
          </p:spPr>
        </p:pic>
        <p:pic>
          <p:nvPicPr>
            <p:cNvPr id="58" name="image22.png">
              <a:extLst>
                <a:ext uri="{FF2B5EF4-FFF2-40B4-BE49-F238E27FC236}">
                  <a16:creationId xmlns:a16="http://schemas.microsoft.com/office/drawing/2014/main" id="{40A9A8C2-6C31-4656-A085-2C734644AE8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3888" y="1203598"/>
              <a:ext cx="2293938" cy="7937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a:extLst>
              <a:ext uri="{FF2B5EF4-FFF2-40B4-BE49-F238E27FC236}">
                <a16:creationId xmlns:a16="http://schemas.microsoft.com/office/drawing/2014/main" id="{3F13465A-A38F-4D2B-B92A-43A947960F98}"/>
              </a:ext>
            </a:extLst>
          </p:cNvPr>
          <p:cNvSpPr/>
          <p:nvPr/>
        </p:nvSpPr>
        <p:spPr>
          <a:xfrm>
            <a:off x="0" y="-10162"/>
            <a:ext cx="179512" cy="461665"/>
          </a:xfrm>
          <a:prstGeom prst="rect">
            <a:avLst/>
          </a:prstGeom>
          <a:solidFill>
            <a:srgbClr val="009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6">
            <a:extLst>
              <a:ext uri="{FF2B5EF4-FFF2-40B4-BE49-F238E27FC236}">
                <a16:creationId xmlns:a16="http://schemas.microsoft.com/office/drawing/2014/main" id="{BA8B009B-A447-472E-A031-75FE1556997F}"/>
              </a:ext>
            </a:extLst>
          </p:cNvPr>
          <p:cNvSpPr txBox="1"/>
          <p:nvPr/>
        </p:nvSpPr>
        <p:spPr>
          <a:xfrm>
            <a:off x="269938" y="0"/>
            <a:ext cx="1853790" cy="404714"/>
          </a:xfrm>
          <a:prstGeom prst="rect">
            <a:avLst/>
          </a:prstGeom>
          <a:noFill/>
        </p:spPr>
        <p:txBody>
          <a:bodyPr wrap="square" lIns="0" tIns="48000" rIns="0" bIns="48000" rtlCol="0">
            <a:spAutoFit/>
          </a:bodyPr>
          <a:lstStyle/>
          <a:p>
            <a:r>
              <a:rPr lang="zh-CN" altLang="en-US" sz="2000" b="1" spc="-10" dirty="0">
                <a:solidFill>
                  <a:schemeClr val="tx1">
                    <a:lumMod val="95000"/>
                    <a:lumOff val="5000"/>
                  </a:schemeClr>
                </a:solidFill>
                <a:latin typeface="微软雅黑" panose="020B0503020204020204" pitchFamily="34" charset="-122"/>
                <a:ea typeface="微软雅黑" panose="020B0503020204020204" pitchFamily="34" charset="-122"/>
                <a:cs typeface="Calibri"/>
              </a:rPr>
              <a:t>常规编码模式</a:t>
            </a:r>
            <a:endParaRPr lang="zh-CN" altLang="en-US" sz="2000" dirty="0">
              <a:latin typeface="宋体"/>
              <a:cs typeface="宋体"/>
            </a:endParaRPr>
          </a:p>
        </p:txBody>
      </p:sp>
      <p:cxnSp>
        <p:nvCxnSpPr>
          <p:cNvPr id="12" name="直接连接符 11">
            <a:extLst>
              <a:ext uri="{FF2B5EF4-FFF2-40B4-BE49-F238E27FC236}">
                <a16:creationId xmlns:a16="http://schemas.microsoft.com/office/drawing/2014/main" id="{0F427A88-35B4-46B1-A72E-F2F8AF0ACB03}"/>
              </a:ext>
            </a:extLst>
          </p:cNvPr>
          <p:cNvCxnSpPr>
            <a:cxnSpLocks/>
          </p:cNvCxnSpPr>
          <p:nvPr/>
        </p:nvCxnSpPr>
        <p:spPr>
          <a:xfrm>
            <a:off x="269938" y="403564"/>
            <a:ext cx="1781782" cy="0"/>
          </a:xfrm>
          <a:prstGeom prst="line">
            <a:avLst/>
          </a:prstGeom>
          <a:ln w="12700">
            <a:solidFill>
              <a:srgbClr val="0096C2"/>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B647EFD-F843-4825-A6EA-4A34C451B6A3}"/>
              </a:ext>
            </a:extLst>
          </p:cNvPr>
          <p:cNvSpPr txBox="1"/>
          <p:nvPr/>
        </p:nvSpPr>
        <p:spPr>
          <a:xfrm>
            <a:off x="8751744" y="4700631"/>
            <a:ext cx="338554"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5</a:t>
            </a:r>
            <a:endParaRPr lang="zh-CN" altLang="en-US" sz="2400" b="1"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151C39B5-BC26-44A5-939B-5559A62001FC}"/>
              </a:ext>
            </a:extLst>
          </p:cNvPr>
          <p:cNvSpPr txBox="1"/>
          <p:nvPr/>
        </p:nvSpPr>
        <p:spPr>
          <a:xfrm>
            <a:off x="179512" y="622463"/>
            <a:ext cx="1512168" cy="369332"/>
          </a:xfrm>
          <a:prstGeom prst="rect">
            <a:avLst/>
          </a:prstGeom>
          <a:noFill/>
        </p:spPr>
        <p:txBody>
          <a:bodyPr wrap="square">
            <a:spAutoFit/>
          </a:bodyPr>
          <a:lstStyle/>
          <a:p>
            <a:r>
              <a:rPr lang="en-US" altLang="zh-CN" b="1" dirty="0">
                <a:solidFill>
                  <a:srgbClr val="000000"/>
                </a:solidFill>
                <a:latin typeface="SimSun" panose="02010600030101010101" pitchFamily="2" charset="-122"/>
                <a:ea typeface="SimSun" panose="02010600030101010101" pitchFamily="2" charset="-122"/>
              </a:rPr>
              <a:t>2.</a:t>
            </a:r>
            <a:r>
              <a:rPr lang="zh-CN" altLang="en-US" b="1" dirty="0">
                <a:solidFill>
                  <a:srgbClr val="000000"/>
                </a:solidFill>
                <a:latin typeface="SimSun" panose="02010600030101010101" pitchFamily="2" charset="-122"/>
                <a:ea typeface="SimSun" panose="02010600030101010101" pitchFamily="2" charset="-122"/>
              </a:rPr>
              <a:t>像素预测</a:t>
            </a:r>
            <a:endParaRPr lang="en-US" altLang="zh-CN" b="1" dirty="0">
              <a:solidFill>
                <a:srgbClr val="000000"/>
              </a:solidFill>
              <a:latin typeface="SimSun" panose="02010600030101010101" pitchFamily="2" charset="-122"/>
              <a:ea typeface="SimSun" panose="02010600030101010101" pitchFamily="2" charset="-122"/>
            </a:endParaRPr>
          </a:p>
        </p:txBody>
      </p:sp>
      <p:pic>
        <p:nvPicPr>
          <p:cNvPr id="5" name="图片 4">
            <a:extLst>
              <a:ext uri="{FF2B5EF4-FFF2-40B4-BE49-F238E27FC236}">
                <a16:creationId xmlns:a16="http://schemas.microsoft.com/office/drawing/2014/main" id="{195DDE33-7AB0-47A2-AA24-0AB285F4C8BF}"/>
              </a:ext>
            </a:extLst>
          </p:cNvPr>
          <p:cNvPicPr>
            <a:picLocks noChangeAspect="1"/>
          </p:cNvPicPr>
          <p:nvPr/>
        </p:nvPicPr>
        <p:blipFill>
          <a:blip r:embed="rId5"/>
          <a:stretch>
            <a:fillRect/>
          </a:stretch>
        </p:blipFill>
        <p:spPr>
          <a:xfrm>
            <a:off x="5148064" y="717357"/>
            <a:ext cx="3312368" cy="2470551"/>
          </a:xfrm>
          <a:prstGeom prst="rect">
            <a:avLst/>
          </a:prstGeom>
          <a:ln w="28575">
            <a:solidFill>
              <a:srgbClr val="00B050"/>
            </a:solidFill>
          </a:ln>
        </p:spPr>
      </p:pic>
      <p:pic>
        <p:nvPicPr>
          <p:cNvPr id="16" name="图片 15">
            <a:extLst>
              <a:ext uri="{FF2B5EF4-FFF2-40B4-BE49-F238E27FC236}">
                <a16:creationId xmlns:a16="http://schemas.microsoft.com/office/drawing/2014/main" id="{46D559FD-A819-47B3-9EA2-2E4FA84E25E5}"/>
              </a:ext>
            </a:extLst>
          </p:cNvPr>
          <p:cNvPicPr>
            <a:picLocks noChangeAspect="1"/>
          </p:cNvPicPr>
          <p:nvPr/>
        </p:nvPicPr>
        <p:blipFill>
          <a:blip r:embed="rId6"/>
          <a:stretch>
            <a:fillRect/>
          </a:stretch>
        </p:blipFill>
        <p:spPr>
          <a:xfrm>
            <a:off x="359532" y="979708"/>
            <a:ext cx="3528392" cy="1989519"/>
          </a:xfrm>
          <a:prstGeom prst="rect">
            <a:avLst/>
          </a:prstGeom>
        </p:spPr>
      </p:pic>
      <p:sp>
        <p:nvSpPr>
          <p:cNvPr id="17" name="文本框 16">
            <a:extLst>
              <a:ext uri="{FF2B5EF4-FFF2-40B4-BE49-F238E27FC236}">
                <a16:creationId xmlns:a16="http://schemas.microsoft.com/office/drawing/2014/main" id="{64345417-A261-441B-9925-63922C1A307F}"/>
              </a:ext>
            </a:extLst>
          </p:cNvPr>
          <p:cNvSpPr txBox="1"/>
          <p:nvPr/>
        </p:nvSpPr>
        <p:spPr>
          <a:xfrm>
            <a:off x="1222021" y="2997998"/>
            <a:ext cx="1803413" cy="369332"/>
          </a:xfrm>
          <a:prstGeom prst="rect">
            <a:avLst/>
          </a:prstGeom>
          <a:noFill/>
        </p:spPr>
        <p:txBody>
          <a:bodyPr wrap="square">
            <a:spAutoFit/>
          </a:bodyPr>
          <a:lstStyle/>
          <a:p>
            <a:r>
              <a:rPr lang="zh-CN" altLang="en-US" sz="1800" b="0" i="0" dirty="0">
                <a:solidFill>
                  <a:srgbClr val="000000"/>
                </a:solidFill>
                <a:effectLst/>
                <a:latin typeface="SimSun" panose="02010600030101010101" pitchFamily="2" charset="-122"/>
                <a:ea typeface="SimSun" panose="02010600030101010101" pitchFamily="2" charset="-122"/>
              </a:rPr>
              <a:t>像素点相对位置</a:t>
            </a:r>
            <a:endParaRPr lang="zh-CN" altLang="en-US" dirty="0"/>
          </a:p>
        </p:txBody>
      </p:sp>
      <p:sp>
        <p:nvSpPr>
          <p:cNvPr id="21" name="文本框 20">
            <a:extLst>
              <a:ext uri="{FF2B5EF4-FFF2-40B4-BE49-F238E27FC236}">
                <a16:creationId xmlns:a16="http://schemas.microsoft.com/office/drawing/2014/main" id="{72764025-C48E-47BF-ABEC-4B5E526ED80C}"/>
              </a:ext>
            </a:extLst>
          </p:cNvPr>
          <p:cNvSpPr txBox="1"/>
          <p:nvPr/>
        </p:nvSpPr>
        <p:spPr>
          <a:xfrm>
            <a:off x="226068" y="3459847"/>
            <a:ext cx="8691864" cy="1077218"/>
          </a:xfrm>
          <a:prstGeom prst="rect">
            <a:avLst/>
          </a:prstGeom>
          <a:noFill/>
        </p:spPr>
        <p:txBody>
          <a:bodyPr wrap="square">
            <a:spAutoFit/>
          </a:bodyPr>
          <a:lstStyle/>
          <a:p>
            <a:pPr algn="just"/>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若像素点</a:t>
            </a:r>
            <a:r>
              <a:rPr lang="en-US" altLang="zh-CN" sz="1600" b="0" i="0" dirty="0">
                <a:solidFill>
                  <a:srgbClr val="FF0000"/>
                </a:solidFill>
                <a:effectLst/>
                <a:latin typeface="Times New Roman" panose="02020603050405020304" pitchFamily="18" charset="0"/>
                <a:cs typeface="Times New Roman" panose="02020603050405020304" pitchFamily="18" charset="0"/>
              </a:rPr>
              <a:t>c</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的值</a:t>
            </a:r>
            <a:r>
              <a:rPr lang="en-US" altLang="zh-CN" sz="1600" b="0" i="0" dirty="0" err="1">
                <a:solidFill>
                  <a:srgbClr val="000000"/>
                </a:solidFill>
                <a:effectLst/>
                <a:latin typeface="Times New Roman" panose="02020603050405020304" pitchFamily="18" charset="0"/>
                <a:cs typeface="Times New Roman" panose="02020603050405020304" pitchFamily="18" charset="0"/>
              </a:rPr>
              <a:t>R</a:t>
            </a:r>
            <a:r>
              <a:rPr lang="en-US" altLang="zh-CN" sz="1000" b="0" i="0" dirty="0" err="1">
                <a:solidFill>
                  <a:srgbClr val="000000"/>
                </a:solidFill>
                <a:effectLst/>
                <a:latin typeface="Times New Roman" panose="02020603050405020304" pitchFamily="18" charset="0"/>
                <a:cs typeface="Times New Roman" panose="02020603050405020304" pitchFamily="18" charset="0"/>
              </a:rPr>
              <a:t>c</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大于像素点</a:t>
            </a:r>
            <a:r>
              <a:rPr lang="en-US" altLang="zh-CN" sz="1600" b="0" i="0" dirty="0">
                <a:solidFill>
                  <a:srgbClr val="000000"/>
                </a:solidFill>
                <a:effectLst/>
                <a:latin typeface="Times New Roman" panose="02020603050405020304" pitchFamily="18" charset="0"/>
                <a:cs typeface="Times New Roman" panose="02020603050405020304" pitchFamily="18" charset="0"/>
              </a:rPr>
              <a:t>a</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的值</a:t>
            </a:r>
            <a:r>
              <a:rPr lang="en-US" altLang="zh-CN" sz="1600" b="0" i="0" dirty="0">
                <a:solidFill>
                  <a:srgbClr val="000000"/>
                </a:solidFill>
                <a:effectLst/>
                <a:latin typeface="Times New Roman" panose="02020603050405020304" pitchFamily="18" charset="0"/>
                <a:cs typeface="Times New Roman" panose="02020603050405020304" pitchFamily="18" charset="0"/>
              </a:rPr>
              <a:t>R</a:t>
            </a:r>
            <a:r>
              <a:rPr lang="en-US" altLang="zh-CN" sz="1000" b="0" i="0" dirty="0">
                <a:solidFill>
                  <a:srgbClr val="000000"/>
                </a:solidFill>
                <a:effectLst/>
                <a:latin typeface="Times New Roman" panose="02020603050405020304" pitchFamily="18" charset="0"/>
                <a:cs typeface="Times New Roman" panose="02020603050405020304" pitchFamily="18" charset="0"/>
              </a:rPr>
              <a:t>a</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和像素点</a:t>
            </a:r>
            <a:r>
              <a:rPr lang="en-US" altLang="zh-CN" sz="1600" b="0" i="0" dirty="0">
                <a:solidFill>
                  <a:srgbClr val="000000"/>
                </a:solidFill>
                <a:effectLst/>
                <a:latin typeface="Times New Roman" panose="02020603050405020304" pitchFamily="18" charset="0"/>
                <a:cs typeface="Times New Roman" panose="02020603050405020304" pitchFamily="18" charset="0"/>
              </a:rPr>
              <a:t>b</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的值</a:t>
            </a:r>
            <a:r>
              <a:rPr lang="en-US" altLang="zh-CN" sz="1600" b="0" i="0" dirty="0">
                <a:solidFill>
                  <a:srgbClr val="000000"/>
                </a:solidFill>
                <a:effectLst/>
                <a:latin typeface="Times New Roman" panose="02020603050405020304" pitchFamily="18" charset="0"/>
                <a:cs typeface="Times New Roman" panose="02020603050405020304" pitchFamily="18" charset="0"/>
              </a:rPr>
              <a:t>R</a:t>
            </a:r>
            <a:r>
              <a:rPr lang="en-US" altLang="zh-CN" sz="1000" b="0" i="0" dirty="0">
                <a:solidFill>
                  <a:srgbClr val="000000"/>
                </a:solidFill>
                <a:effectLst/>
                <a:latin typeface="Times New Roman" panose="02020603050405020304" pitchFamily="18" charset="0"/>
                <a:cs typeface="Times New Roman" panose="02020603050405020304" pitchFamily="18" charset="0"/>
              </a:rPr>
              <a:t>b</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，预测</a:t>
            </a:r>
            <a:r>
              <a:rPr lang="en-US" altLang="zh-CN" sz="1600" b="0" i="0" dirty="0">
                <a:solidFill>
                  <a:srgbClr val="000000"/>
                </a:solidFill>
                <a:effectLst/>
                <a:latin typeface="Times New Roman" panose="02020603050405020304" pitchFamily="18" charset="0"/>
                <a:cs typeface="Times New Roman" panose="02020603050405020304" pitchFamily="18" charset="0"/>
              </a:rPr>
              <a:t>x</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点的像素值为</a:t>
            </a:r>
            <a:r>
              <a:rPr lang="en-US" altLang="zh-CN" sz="1600" b="0" i="0" dirty="0">
                <a:solidFill>
                  <a:srgbClr val="000000"/>
                </a:solidFill>
                <a:effectLst/>
                <a:latin typeface="Times New Roman" panose="02020603050405020304" pitchFamily="18" charset="0"/>
                <a:cs typeface="Times New Roman" panose="02020603050405020304" pitchFamily="18" charset="0"/>
              </a:rPr>
              <a:t>R</a:t>
            </a:r>
            <a:r>
              <a:rPr lang="en-US" altLang="zh-CN" sz="1000" b="0" i="0" dirty="0">
                <a:solidFill>
                  <a:srgbClr val="000000"/>
                </a:solidFill>
                <a:effectLst/>
                <a:latin typeface="Times New Roman" panose="02020603050405020304" pitchFamily="18" charset="0"/>
                <a:cs typeface="Times New Roman" panose="02020603050405020304" pitchFamily="18" charset="0"/>
              </a:rPr>
              <a:t>a</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和</a:t>
            </a:r>
            <a:r>
              <a:rPr lang="en-US" altLang="zh-CN" sz="1600" b="0" i="0" dirty="0">
                <a:solidFill>
                  <a:srgbClr val="000000"/>
                </a:solidFill>
                <a:effectLst/>
                <a:latin typeface="Times New Roman" panose="02020603050405020304" pitchFamily="18" charset="0"/>
                <a:cs typeface="Times New Roman" panose="02020603050405020304" pitchFamily="18" charset="0"/>
              </a:rPr>
              <a:t>R</a:t>
            </a:r>
            <a:r>
              <a:rPr lang="en-US" altLang="zh-CN" sz="1000" b="0" i="0" dirty="0">
                <a:solidFill>
                  <a:srgbClr val="000000"/>
                </a:solidFill>
                <a:effectLst/>
                <a:latin typeface="Times New Roman" panose="02020603050405020304" pitchFamily="18" charset="0"/>
                <a:cs typeface="Times New Roman" panose="02020603050405020304" pitchFamily="18" charset="0"/>
              </a:rPr>
              <a:t>b</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中的最小值。反之若</a:t>
            </a:r>
            <a:r>
              <a:rPr lang="en-US" altLang="zh-CN" sz="1600" b="0" i="0" dirty="0" err="1">
                <a:solidFill>
                  <a:srgbClr val="000000"/>
                </a:solidFill>
                <a:effectLst/>
                <a:latin typeface="Times New Roman" panose="02020603050405020304" pitchFamily="18" charset="0"/>
                <a:cs typeface="Times New Roman" panose="02020603050405020304" pitchFamily="18" charset="0"/>
              </a:rPr>
              <a:t>R</a:t>
            </a:r>
            <a:r>
              <a:rPr lang="en-US" altLang="zh-CN" sz="1000" b="0" i="0" dirty="0" err="1">
                <a:solidFill>
                  <a:srgbClr val="000000"/>
                </a:solidFill>
                <a:effectLst/>
                <a:latin typeface="Times New Roman" panose="02020603050405020304" pitchFamily="18" charset="0"/>
                <a:cs typeface="Times New Roman" panose="02020603050405020304" pitchFamily="18" charset="0"/>
              </a:rPr>
              <a:t>c</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小于</a:t>
            </a:r>
            <a:r>
              <a:rPr lang="en-US" altLang="zh-CN" sz="1600" b="0" i="0" dirty="0">
                <a:solidFill>
                  <a:srgbClr val="000000"/>
                </a:solidFill>
                <a:effectLst/>
                <a:latin typeface="Times New Roman" panose="02020603050405020304" pitchFamily="18" charset="0"/>
                <a:cs typeface="Times New Roman" panose="02020603050405020304" pitchFamily="18" charset="0"/>
              </a:rPr>
              <a:t>R</a:t>
            </a:r>
            <a:r>
              <a:rPr lang="en-US" altLang="zh-CN" sz="1000" b="0" i="0" dirty="0">
                <a:solidFill>
                  <a:srgbClr val="000000"/>
                </a:solidFill>
                <a:effectLst/>
                <a:latin typeface="Times New Roman" panose="02020603050405020304" pitchFamily="18" charset="0"/>
                <a:cs typeface="Times New Roman" panose="02020603050405020304" pitchFamily="18" charset="0"/>
              </a:rPr>
              <a:t>a</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和</a:t>
            </a:r>
            <a:r>
              <a:rPr lang="en-US" altLang="zh-CN" sz="1600" b="0" i="0" dirty="0">
                <a:solidFill>
                  <a:srgbClr val="000000"/>
                </a:solidFill>
                <a:effectLst/>
                <a:latin typeface="Times New Roman" panose="02020603050405020304" pitchFamily="18" charset="0"/>
                <a:cs typeface="Times New Roman" panose="02020603050405020304" pitchFamily="18" charset="0"/>
              </a:rPr>
              <a:t>R</a:t>
            </a:r>
            <a:r>
              <a:rPr lang="en-US" altLang="zh-CN" sz="1000" b="0" i="0" dirty="0">
                <a:solidFill>
                  <a:srgbClr val="000000"/>
                </a:solidFill>
                <a:effectLst/>
                <a:latin typeface="Times New Roman" panose="02020603050405020304" pitchFamily="18" charset="0"/>
                <a:cs typeface="Times New Roman" panose="02020603050405020304" pitchFamily="18" charset="0"/>
              </a:rPr>
              <a:t>b</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中的最小值，则预测</a:t>
            </a:r>
            <a:r>
              <a:rPr lang="en-US" altLang="zh-CN" sz="1600" b="0" i="0" dirty="0">
                <a:solidFill>
                  <a:srgbClr val="000000"/>
                </a:solidFill>
                <a:effectLst/>
                <a:latin typeface="Times New Roman" panose="02020603050405020304" pitchFamily="18" charset="0"/>
                <a:cs typeface="Times New Roman" panose="02020603050405020304" pitchFamily="18" charset="0"/>
              </a:rPr>
              <a:t>x</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点的像素值为</a:t>
            </a:r>
            <a:r>
              <a:rPr lang="en-US" altLang="zh-CN" sz="1600" b="0" i="0" dirty="0">
                <a:solidFill>
                  <a:srgbClr val="000000"/>
                </a:solidFill>
                <a:effectLst/>
                <a:latin typeface="Times New Roman" panose="02020603050405020304" pitchFamily="18" charset="0"/>
                <a:cs typeface="Times New Roman" panose="02020603050405020304" pitchFamily="18" charset="0"/>
              </a:rPr>
              <a:t>R</a:t>
            </a:r>
            <a:r>
              <a:rPr lang="en-US" altLang="zh-CN" sz="1000" b="0" i="0" dirty="0">
                <a:solidFill>
                  <a:srgbClr val="000000"/>
                </a:solidFill>
                <a:effectLst/>
                <a:latin typeface="Times New Roman" panose="02020603050405020304" pitchFamily="18" charset="0"/>
                <a:cs typeface="Times New Roman" panose="02020603050405020304" pitchFamily="18" charset="0"/>
              </a:rPr>
              <a:t>a</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和</a:t>
            </a:r>
            <a:r>
              <a:rPr lang="en-US" altLang="zh-CN" sz="1600" b="0" i="0" dirty="0">
                <a:solidFill>
                  <a:srgbClr val="000000"/>
                </a:solidFill>
                <a:effectLst/>
                <a:latin typeface="Times New Roman" panose="02020603050405020304" pitchFamily="18" charset="0"/>
                <a:cs typeface="Times New Roman" panose="02020603050405020304" pitchFamily="18" charset="0"/>
              </a:rPr>
              <a:t>R</a:t>
            </a:r>
            <a:r>
              <a:rPr lang="en-US" altLang="zh-CN" sz="1000" b="0" i="0" dirty="0">
                <a:solidFill>
                  <a:srgbClr val="000000"/>
                </a:solidFill>
                <a:effectLst/>
                <a:latin typeface="Times New Roman" panose="02020603050405020304" pitchFamily="18" charset="0"/>
                <a:cs typeface="Times New Roman" panose="02020603050405020304" pitchFamily="18" charset="0"/>
              </a:rPr>
              <a:t>b</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中的最大值。而当</a:t>
            </a:r>
            <a:r>
              <a:rPr lang="en-US" altLang="zh-CN" sz="1600" b="0" i="0" dirty="0" err="1">
                <a:solidFill>
                  <a:srgbClr val="000000"/>
                </a:solidFill>
                <a:effectLst/>
                <a:latin typeface="Times New Roman" panose="02020603050405020304" pitchFamily="18" charset="0"/>
                <a:cs typeface="Times New Roman" panose="02020603050405020304" pitchFamily="18" charset="0"/>
              </a:rPr>
              <a:t>R</a:t>
            </a:r>
            <a:r>
              <a:rPr lang="en-US" altLang="zh-CN" sz="1000" b="0" i="0" dirty="0" err="1">
                <a:solidFill>
                  <a:srgbClr val="000000"/>
                </a:solidFill>
                <a:effectLst/>
                <a:latin typeface="Times New Roman" panose="02020603050405020304" pitchFamily="18" charset="0"/>
                <a:cs typeface="Times New Roman" panose="02020603050405020304" pitchFamily="18" charset="0"/>
              </a:rPr>
              <a:t>c</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位于</a:t>
            </a:r>
            <a:r>
              <a:rPr lang="en-US" altLang="zh-CN" sz="1600" b="0" i="0" dirty="0">
                <a:solidFill>
                  <a:srgbClr val="000000"/>
                </a:solidFill>
                <a:effectLst/>
                <a:latin typeface="Times New Roman" panose="02020603050405020304" pitchFamily="18" charset="0"/>
                <a:cs typeface="Times New Roman" panose="02020603050405020304" pitchFamily="18" charset="0"/>
              </a:rPr>
              <a:t>R</a:t>
            </a:r>
            <a:r>
              <a:rPr lang="en-US" altLang="zh-CN" sz="1000" b="0" i="0" dirty="0">
                <a:solidFill>
                  <a:srgbClr val="000000"/>
                </a:solidFill>
                <a:effectLst/>
                <a:latin typeface="Times New Roman" panose="02020603050405020304" pitchFamily="18" charset="0"/>
                <a:cs typeface="Times New Roman" panose="02020603050405020304" pitchFamily="18" charset="0"/>
              </a:rPr>
              <a:t>a</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和</a:t>
            </a:r>
            <a:r>
              <a:rPr lang="en-US" altLang="zh-CN" sz="1600" b="0" i="0" dirty="0">
                <a:solidFill>
                  <a:srgbClr val="000000"/>
                </a:solidFill>
                <a:effectLst/>
                <a:latin typeface="Times New Roman" panose="02020603050405020304" pitchFamily="18" charset="0"/>
                <a:cs typeface="Times New Roman" panose="02020603050405020304" pitchFamily="18" charset="0"/>
              </a:rPr>
              <a:t>R</a:t>
            </a:r>
            <a:r>
              <a:rPr lang="en-US" altLang="zh-CN" sz="1000" b="0" i="0" dirty="0">
                <a:solidFill>
                  <a:srgbClr val="000000"/>
                </a:solidFill>
                <a:effectLst/>
                <a:latin typeface="Times New Roman" panose="02020603050405020304" pitchFamily="18" charset="0"/>
                <a:cs typeface="Times New Roman" panose="02020603050405020304" pitchFamily="18" charset="0"/>
              </a:rPr>
              <a:t>b</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之间时，预测</a:t>
            </a:r>
            <a:r>
              <a:rPr lang="en-US" altLang="zh-CN" sz="1600" b="0" i="0" dirty="0">
                <a:solidFill>
                  <a:srgbClr val="000000"/>
                </a:solidFill>
                <a:effectLst/>
                <a:latin typeface="Times New Roman" panose="02020603050405020304" pitchFamily="18" charset="0"/>
                <a:cs typeface="Times New Roman" panose="02020603050405020304" pitchFamily="18" charset="0"/>
              </a:rPr>
              <a:t>x</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点的像素值为</a:t>
            </a:r>
            <a:r>
              <a:rPr lang="en-US" altLang="zh-CN" sz="1600" b="0" i="0" dirty="0" err="1">
                <a:solidFill>
                  <a:srgbClr val="000000"/>
                </a:solidFill>
                <a:effectLst/>
                <a:latin typeface="Times New Roman" panose="02020603050405020304" pitchFamily="18" charset="0"/>
                <a:cs typeface="Times New Roman" panose="02020603050405020304" pitchFamily="18" charset="0"/>
              </a:rPr>
              <a:t>R</a:t>
            </a:r>
            <a:r>
              <a:rPr lang="en-US" altLang="zh-CN" sz="1000" b="0" i="0" dirty="0" err="1">
                <a:solidFill>
                  <a:srgbClr val="000000"/>
                </a:solidFill>
                <a:effectLst/>
                <a:latin typeface="Times New Roman" panose="02020603050405020304" pitchFamily="18" charset="0"/>
                <a:cs typeface="Times New Roman" panose="02020603050405020304" pitchFamily="18" charset="0"/>
              </a:rPr>
              <a:t>a</a:t>
            </a:r>
            <a:r>
              <a:rPr lang="en-US" altLang="zh-CN" sz="1600" b="0" i="0" dirty="0" err="1">
                <a:solidFill>
                  <a:srgbClr val="000000"/>
                </a:solidFill>
                <a:effectLst/>
                <a:latin typeface="Times New Roman" panose="02020603050405020304" pitchFamily="18" charset="0"/>
                <a:cs typeface="Times New Roman" panose="02020603050405020304" pitchFamily="18" charset="0"/>
              </a:rPr>
              <a:t>+R</a:t>
            </a:r>
            <a:r>
              <a:rPr lang="en-US" altLang="zh-CN" sz="1000" b="0" i="0" dirty="0" err="1">
                <a:solidFill>
                  <a:srgbClr val="000000"/>
                </a:solidFill>
                <a:effectLst/>
                <a:latin typeface="Times New Roman" panose="02020603050405020304" pitchFamily="18" charset="0"/>
                <a:cs typeface="Times New Roman" panose="02020603050405020304" pitchFamily="18" charset="0"/>
              </a:rPr>
              <a:t>b</a:t>
            </a:r>
            <a:r>
              <a:rPr lang="en-US" altLang="zh-CN" sz="1600" b="0" i="0" dirty="0" err="1">
                <a:solidFill>
                  <a:srgbClr val="000000"/>
                </a:solidFill>
                <a:effectLst/>
                <a:latin typeface="Times New Roman" panose="02020603050405020304" pitchFamily="18" charset="0"/>
                <a:cs typeface="Times New Roman" panose="02020603050405020304" pitchFamily="18" charset="0"/>
              </a:rPr>
              <a:t>-R</a:t>
            </a:r>
            <a:r>
              <a:rPr lang="en-US" altLang="zh-CN" sz="1000" b="0" i="0" dirty="0" err="1">
                <a:solidFill>
                  <a:srgbClr val="000000"/>
                </a:solidFill>
                <a:effectLst/>
                <a:latin typeface="Times New Roman" panose="02020603050405020304" pitchFamily="18" charset="0"/>
                <a:cs typeface="Times New Roman" panose="02020603050405020304" pitchFamily="18" charset="0"/>
              </a:rPr>
              <a:t>c</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，这样保证了</a:t>
            </a:r>
            <a:r>
              <a:rPr lang="en-US" altLang="zh-CN" sz="1600" b="0" i="0" dirty="0">
                <a:solidFill>
                  <a:srgbClr val="000000"/>
                </a:solidFill>
                <a:effectLst/>
                <a:latin typeface="Times New Roman" panose="02020603050405020304" pitchFamily="18" charset="0"/>
                <a:cs typeface="Times New Roman" panose="02020603050405020304" pitchFamily="18" charset="0"/>
              </a:rPr>
              <a:t>x</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点的像素值也位于</a:t>
            </a:r>
            <a:r>
              <a:rPr lang="en-US" altLang="zh-CN" sz="1600" b="0" i="0" dirty="0">
                <a:solidFill>
                  <a:srgbClr val="000000"/>
                </a:solidFill>
                <a:effectLst/>
                <a:latin typeface="Times New Roman" panose="02020603050405020304" pitchFamily="18" charset="0"/>
                <a:cs typeface="Times New Roman" panose="02020603050405020304" pitchFamily="18" charset="0"/>
              </a:rPr>
              <a:t>R</a:t>
            </a:r>
            <a:r>
              <a:rPr lang="en-US" altLang="zh-CN" sz="1000" b="0" i="0" dirty="0">
                <a:solidFill>
                  <a:srgbClr val="000000"/>
                </a:solidFill>
                <a:effectLst/>
                <a:latin typeface="Times New Roman" panose="02020603050405020304" pitchFamily="18" charset="0"/>
                <a:cs typeface="Times New Roman" panose="02020603050405020304" pitchFamily="18" charset="0"/>
              </a:rPr>
              <a:t>a</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和</a:t>
            </a:r>
            <a:r>
              <a:rPr lang="en-US" altLang="zh-CN" sz="1600" b="0" i="0" dirty="0">
                <a:solidFill>
                  <a:srgbClr val="000000"/>
                </a:solidFill>
                <a:effectLst/>
                <a:latin typeface="Times New Roman" panose="02020603050405020304" pitchFamily="18" charset="0"/>
                <a:cs typeface="Times New Roman" panose="02020603050405020304" pitchFamily="18" charset="0"/>
              </a:rPr>
              <a:t>R</a:t>
            </a:r>
            <a:r>
              <a:rPr lang="en-US" altLang="zh-CN" sz="1000" b="0" i="0" dirty="0">
                <a:solidFill>
                  <a:srgbClr val="000000"/>
                </a:solidFill>
                <a:effectLst/>
                <a:latin typeface="Times New Roman" panose="02020603050405020304" pitchFamily="18" charset="0"/>
                <a:cs typeface="Times New Roman" panose="02020603050405020304" pitchFamily="18" charset="0"/>
              </a:rPr>
              <a:t>b</a:t>
            </a:r>
            <a:r>
              <a:rPr lang="zh-CN" altLang="en-US" sz="1600"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之间，提高预测的准度。</a:t>
            </a:r>
            <a:endParaRPr lang="zh-CN" altLang="en-US" sz="2000" dirty="0">
              <a:latin typeface="Times New Roman" panose="02020603050405020304" pitchFamily="18" charset="0"/>
              <a:cs typeface="Times New Roman" panose="02020603050405020304" pitchFamily="18" charset="0"/>
            </a:endParaRPr>
          </a:p>
        </p:txBody>
      </p:sp>
      <p:cxnSp>
        <p:nvCxnSpPr>
          <p:cNvPr id="4" name="直接箭头连接符 3">
            <a:extLst>
              <a:ext uri="{FF2B5EF4-FFF2-40B4-BE49-F238E27FC236}">
                <a16:creationId xmlns:a16="http://schemas.microsoft.com/office/drawing/2014/main" id="{D62C5A3B-AAE5-4FDA-87B9-E975326C9202}"/>
              </a:ext>
            </a:extLst>
          </p:cNvPr>
          <p:cNvCxnSpPr/>
          <p:nvPr/>
        </p:nvCxnSpPr>
        <p:spPr>
          <a:xfrm>
            <a:off x="1222021" y="1704752"/>
            <a:ext cx="685683" cy="6138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1355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a:extLst>
              <a:ext uri="{FF2B5EF4-FFF2-40B4-BE49-F238E27FC236}">
                <a16:creationId xmlns:a16="http://schemas.microsoft.com/office/drawing/2014/main" id="{93CD592F-7695-4FC5-9ADB-12AB6AAD69B8}"/>
              </a:ext>
            </a:extLst>
          </p:cNvPr>
          <p:cNvSpPr/>
          <p:nvPr/>
        </p:nvSpPr>
        <p:spPr>
          <a:xfrm>
            <a:off x="0" y="-10161"/>
            <a:ext cx="9144000" cy="461665"/>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Times New Roman" panose="02020603050405020304" pitchFamily="18" charset="0"/>
              <a:cs typeface="Times New Roman" panose="02020603050405020304" pitchFamily="18" charset="0"/>
            </a:endParaRPr>
          </a:p>
        </p:txBody>
      </p:sp>
      <p:grpSp>
        <p:nvGrpSpPr>
          <p:cNvPr id="55" name="组合 54">
            <a:extLst>
              <a:ext uri="{FF2B5EF4-FFF2-40B4-BE49-F238E27FC236}">
                <a16:creationId xmlns:a16="http://schemas.microsoft.com/office/drawing/2014/main" id="{9B568FF2-2B5D-4509-95E7-CD8AF103A66F}"/>
              </a:ext>
            </a:extLst>
          </p:cNvPr>
          <p:cNvGrpSpPr/>
          <p:nvPr/>
        </p:nvGrpSpPr>
        <p:grpSpPr>
          <a:xfrm>
            <a:off x="7596336" y="4647"/>
            <a:ext cx="1481039" cy="432048"/>
            <a:chOff x="2339752" y="411510"/>
            <a:chExt cx="3538141" cy="1008112"/>
          </a:xfrm>
        </p:grpSpPr>
        <p:pic>
          <p:nvPicPr>
            <p:cNvPr id="56" name="image20.png">
              <a:extLst>
                <a:ext uri="{FF2B5EF4-FFF2-40B4-BE49-F238E27FC236}">
                  <a16:creationId xmlns:a16="http://schemas.microsoft.com/office/drawing/2014/main" id="{A3A176A7-906C-4579-B8E6-969124F4E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411510"/>
              <a:ext cx="1008112" cy="1008112"/>
            </a:xfrm>
            <a:prstGeom prst="rect">
              <a:avLst/>
            </a:prstGeom>
            <a:noFill/>
            <a:extLst>
              <a:ext uri="{909E8E84-426E-40DD-AFC4-6F175D3DCCD1}">
                <a14:hiddenFill xmlns:a14="http://schemas.microsoft.com/office/drawing/2010/main">
                  <a:solidFill>
                    <a:srgbClr val="FFFFFF"/>
                  </a:solidFill>
                </a14:hiddenFill>
              </a:ext>
            </a:extLst>
          </p:spPr>
        </p:pic>
        <p:pic>
          <p:nvPicPr>
            <p:cNvPr id="57" name="image21.png">
              <a:extLst>
                <a:ext uri="{FF2B5EF4-FFF2-40B4-BE49-F238E27FC236}">
                  <a16:creationId xmlns:a16="http://schemas.microsoft.com/office/drawing/2014/main" id="{9C739540-870A-455D-966C-90C6EEA10B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483518"/>
              <a:ext cx="2386013" cy="547688"/>
            </a:xfrm>
            <a:prstGeom prst="rect">
              <a:avLst/>
            </a:prstGeom>
            <a:noFill/>
            <a:extLst>
              <a:ext uri="{909E8E84-426E-40DD-AFC4-6F175D3DCCD1}">
                <a14:hiddenFill xmlns:a14="http://schemas.microsoft.com/office/drawing/2010/main">
                  <a:solidFill>
                    <a:srgbClr val="FFFFFF"/>
                  </a:solidFill>
                </a14:hiddenFill>
              </a:ext>
            </a:extLst>
          </p:spPr>
        </p:pic>
        <p:pic>
          <p:nvPicPr>
            <p:cNvPr id="58" name="image22.png">
              <a:extLst>
                <a:ext uri="{FF2B5EF4-FFF2-40B4-BE49-F238E27FC236}">
                  <a16:creationId xmlns:a16="http://schemas.microsoft.com/office/drawing/2014/main" id="{40A9A8C2-6C31-4656-A085-2C734644AE8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3888" y="1203598"/>
              <a:ext cx="2293938" cy="7937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a:extLst>
              <a:ext uri="{FF2B5EF4-FFF2-40B4-BE49-F238E27FC236}">
                <a16:creationId xmlns:a16="http://schemas.microsoft.com/office/drawing/2014/main" id="{3F13465A-A38F-4D2B-B92A-43A947960F98}"/>
              </a:ext>
            </a:extLst>
          </p:cNvPr>
          <p:cNvSpPr/>
          <p:nvPr/>
        </p:nvSpPr>
        <p:spPr>
          <a:xfrm>
            <a:off x="0" y="-10162"/>
            <a:ext cx="179512" cy="461665"/>
          </a:xfrm>
          <a:prstGeom prst="rect">
            <a:avLst/>
          </a:prstGeom>
          <a:solidFill>
            <a:srgbClr val="009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6">
            <a:extLst>
              <a:ext uri="{FF2B5EF4-FFF2-40B4-BE49-F238E27FC236}">
                <a16:creationId xmlns:a16="http://schemas.microsoft.com/office/drawing/2014/main" id="{BA8B009B-A447-472E-A031-75FE1556997F}"/>
              </a:ext>
            </a:extLst>
          </p:cNvPr>
          <p:cNvSpPr txBox="1"/>
          <p:nvPr/>
        </p:nvSpPr>
        <p:spPr>
          <a:xfrm>
            <a:off x="269938" y="0"/>
            <a:ext cx="1853790" cy="404714"/>
          </a:xfrm>
          <a:prstGeom prst="rect">
            <a:avLst/>
          </a:prstGeom>
          <a:noFill/>
        </p:spPr>
        <p:txBody>
          <a:bodyPr wrap="square" lIns="0" tIns="48000" rIns="0" bIns="48000" rtlCol="0">
            <a:spAutoFit/>
          </a:bodyPr>
          <a:lstStyle/>
          <a:p>
            <a:r>
              <a:rPr lang="zh-CN" altLang="en-US" sz="2000" b="1" spc="-10" dirty="0">
                <a:latin typeface="Calibri"/>
                <a:cs typeface="Calibri"/>
              </a:rPr>
              <a:t>常规编码模式</a:t>
            </a:r>
            <a:endParaRPr lang="zh-CN" altLang="en-US" sz="2000" dirty="0">
              <a:latin typeface="宋体"/>
              <a:cs typeface="宋体"/>
            </a:endParaRPr>
          </a:p>
        </p:txBody>
      </p:sp>
      <p:cxnSp>
        <p:nvCxnSpPr>
          <p:cNvPr id="12" name="直接连接符 11">
            <a:extLst>
              <a:ext uri="{FF2B5EF4-FFF2-40B4-BE49-F238E27FC236}">
                <a16:creationId xmlns:a16="http://schemas.microsoft.com/office/drawing/2014/main" id="{0F427A88-35B4-46B1-A72E-F2F8AF0ACB03}"/>
              </a:ext>
            </a:extLst>
          </p:cNvPr>
          <p:cNvCxnSpPr>
            <a:cxnSpLocks/>
          </p:cNvCxnSpPr>
          <p:nvPr/>
        </p:nvCxnSpPr>
        <p:spPr>
          <a:xfrm>
            <a:off x="269938" y="403564"/>
            <a:ext cx="1781782" cy="0"/>
          </a:xfrm>
          <a:prstGeom prst="line">
            <a:avLst/>
          </a:prstGeom>
          <a:ln w="12700">
            <a:solidFill>
              <a:srgbClr val="0096C2"/>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B647EFD-F843-4825-A6EA-4A34C451B6A3}"/>
              </a:ext>
            </a:extLst>
          </p:cNvPr>
          <p:cNvSpPr txBox="1"/>
          <p:nvPr/>
        </p:nvSpPr>
        <p:spPr>
          <a:xfrm>
            <a:off x="8751744" y="4700631"/>
            <a:ext cx="338554"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6</a:t>
            </a:r>
            <a:endParaRPr lang="zh-CN" altLang="en-US" sz="2400" b="1" dirty="0">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19C560E4-3C8A-45B0-B6C2-C3D6FDC39744}"/>
              </a:ext>
            </a:extLst>
          </p:cNvPr>
          <p:cNvPicPr>
            <a:picLocks noChangeAspect="1"/>
          </p:cNvPicPr>
          <p:nvPr/>
        </p:nvPicPr>
        <p:blipFill>
          <a:blip r:embed="rId5"/>
          <a:stretch>
            <a:fillRect/>
          </a:stretch>
        </p:blipFill>
        <p:spPr>
          <a:xfrm>
            <a:off x="5724128" y="800812"/>
            <a:ext cx="2664296" cy="2468323"/>
          </a:xfrm>
          <a:prstGeom prst="rect">
            <a:avLst/>
          </a:prstGeom>
          <a:noFill/>
          <a:ln w="28575">
            <a:solidFill>
              <a:srgbClr val="00B050"/>
            </a:solidFill>
          </a:ln>
        </p:spPr>
      </p:pic>
      <p:sp>
        <p:nvSpPr>
          <p:cNvPr id="15" name="文本框 14">
            <a:extLst>
              <a:ext uri="{FF2B5EF4-FFF2-40B4-BE49-F238E27FC236}">
                <a16:creationId xmlns:a16="http://schemas.microsoft.com/office/drawing/2014/main" id="{66C7BC40-58CD-4B1F-B682-B6AB3DBB2BBA}"/>
              </a:ext>
            </a:extLst>
          </p:cNvPr>
          <p:cNvSpPr txBox="1"/>
          <p:nvPr/>
        </p:nvSpPr>
        <p:spPr>
          <a:xfrm>
            <a:off x="179512" y="654732"/>
            <a:ext cx="2664296" cy="369332"/>
          </a:xfrm>
          <a:prstGeom prst="rect">
            <a:avLst/>
          </a:prstGeom>
          <a:noFill/>
        </p:spPr>
        <p:txBody>
          <a:bodyPr wrap="square">
            <a:spAutoFit/>
          </a:bodyPr>
          <a:lstStyle/>
          <a:p>
            <a:r>
              <a:rPr lang="en-US" altLang="zh-CN" b="1" dirty="0">
                <a:solidFill>
                  <a:srgbClr val="000000"/>
                </a:solidFill>
                <a:latin typeface="SimSun" panose="02010600030101010101" pitchFamily="2" charset="-122"/>
                <a:ea typeface="SimSun" panose="02010600030101010101" pitchFamily="2" charset="-122"/>
              </a:rPr>
              <a:t>3.</a:t>
            </a:r>
            <a:r>
              <a:rPr lang="zh-CN" altLang="en-US" b="1" dirty="0">
                <a:solidFill>
                  <a:srgbClr val="000000"/>
                </a:solidFill>
                <a:latin typeface="SimSun" panose="02010600030101010101" pitchFamily="2" charset="-122"/>
                <a:ea typeface="SimSun" panose="02010600030101010101" pitchFamily="2" charset="-122"/>
              </a:rPr>
              <a:t>预测值的校正和规整</a:t>
            </a:r>
          </a:p>
        </p:txBody>
      </p:sp>
      <p:sp>
        <p:nvSpPr>
          <p:cNvPr id="16" name="文本框 15">
            <a:extLst>
              <a:ext uri="{FF2B5EF4-FFF2-40B4-BE49-F238E27FC236}">
                <a16:creationId xmlns:a16="http://schemas.microsoft.com/office/drawing/2014/main" id="{976F40E1-1386-476A-96BD-FB6A08DB009A}"/>
              </a:ext>
            </a:extLst>
          </p:cNvPr>
          <p:cNvSpPr txBox="1"/>
          <p:nvPr/>
        </p:nvSpPr>
        <p:spPr>
          <a:xfrm>
            <a:off x="269938" y="3623413"/>
            <a:ext cx="8622542" cy="830997"/>
          </a:xfrm>
          <a:prstGeom prst="rect">
            <a:avLst/>
          </a:prstGeom>
          <a:noFill/>
        </p:spPr>
        <p:txBody>
          <a:bodyPr wrap="square">
            <a:spAutoFit/>
          </a:bodyPr>
          <a:lstStyle/>
          <a:p>
            <a:r>
              <a:rPr lang="zh-CN" altLang="en-US" sz="1600" dirty="0">
                <a:solidFill>
                  <a:srgbClr val="000000"/>
                </a:solidFill>
                <a:latin typeface="SimSun" panose="02010600030101010101" pitchFamily="2" charset="-122"/>
                <a:ea typeface="SimSun" panose="02010600030101010101" pitchFamily="2" charset="-122"/>
              </a:rPr>
              <a:t>像素预测</a:t>
            </a:r>
            <a:r>
              <a:rPr lang="zh-CN" altLang="en-US" sz="1600" b="0" i="0" dirty="0">
                <a:solidFill>
                  <a:srgbClr val="000000"/>
                </a:solidFill>
                <a:effectLst/>
                <a:latin typeface="SimSun" panose="02010600030101010101" pitchFamily="2" charset="-122"/>
                <a:ea typeface="SimSun" panose="02010600030101010101" pitchFamily="2" charset="-122"/>
              </a:rPr>
              <a:t>完成之后，编码器会得到一个关于待编码像素点的</a:t>
            </a:r>
            <a:r>
              <a:rPr lang="zh-CN" altLang="en-US" sz="1600" b="0" i="0" dirty="0">
                <a:solidFill>
                  <a:srgbClr val="FF0000"/>
                </a:solidFill>
                <a:effectLst/>
                <a:latin typeface="SimSun" panose="02010600030101010101" pitchFamily="2" charset="-122"/>
                <a:ea typeface="SimSun" panose="02010600030101010101" pitchFamily="2" charset="-122"/>
              </a:rPr>
              <a:t>预测值</a:t>
            </a:r>
            <a:r>
              <a:rPr lang="en-US" altLang="zh-CN" sz="1600" b="0" i="0" dirty="0">
                <a:solidFill>
                  <a:srgbClr val="FF0000"/>
                </a:solidFill>
                <a:effectLst/>
                <a:latin typeface="TimesNewRomanPSMT"/>
              </a:rPr>
              <a:t>Px</a:t>
            </a:r>
            <a:r>
              <a:rPr lang="zh-CN" altLang="en-US" sz="1600" b="0" i="0" dirty="0">
                <a:solidFill>
                  <a:srgbClr val="000000"/>
                </a:solidFill>
                <a:effectLst/>
                <a:latin typeface="SimSun" panose="02010600030101010101" pitchFamily="2" charset="-122"/>
                <a:ea typeface="SimSun" panose="02010600030101010101" pitchFamily="2" charset="-122"/>
              </a:rPr>
              <a:t>，此时需要对</a:t>
            </a:r>
            <a:r>
              <a:rPr lang="en-US" altLang="zh-CN" sz="1600" b="0" i="0" dirty="0">
                <a:solidFill>
                  <a:srgbClr val="000000"/>
                </a:solidFill>
                <a:effectLst/>
                <a:latin typeface="TimesNewRomanPSMT"/>
              </a:rPr>
              <a:t>Px</a:t>
            </a:r>
            <a:r>
              <a:rPr lang="zh-CN" altLang="en-US" sz="1600" b="0" i="0" dirty="0">
                <a:solidFill>
                  <a:srgbClr val="000000"/>
                </a:solidFill>
                <a:effectLst/>
                <a:latin typeface="SimSun" panose="02010600030101010101" pitchFamily="2" charset="-122"/>
                <a:ea typeface="SimSun" panose="02010600030101010101" pitchFamily="2" charset="-122"/>
              </a:rPr>
              <a:t>进行</a:t>
            </a:r>
            <a:r>
              <a:rPr lang="zh-CN" altLang="en-US" sz="1600" b="0" i="0" dirty="0">
                <a:solidFill>
                  <a:srgbClr val="FF0000"/>
                </a:solidFill>
                <a:effectLst/>
                <a:latin typeface="SimSun" panose="02010600030101010101" pitchFamily="2" charset="-122"/>
                <a:ea typeface="SimSun" panose="02010600030101010101" pitchFamily="2" charset="-122"/>
              </a:rPr>
              <a:t>校正</a:t>
            </a:r>
            <a:r>
              <a:rPr lang="zh-CN" altLang="en-US" sz="1600" b="0" i="0" dirty="0">
                <a:solidFill>
                  <a:srgbClr val="000000"/>
                </a:solidFill>
                <a:effectLst/>
                <a:latin typeface="SimSun" panose="02010600030101010101" pitchFamily="2" charset="-122"/>
                <a:ea typeface="SimSun" panose="02010600030101010101" pitchFamily="2" charset="-122"/>
              </a:rPr>
              <a:t>。</a:t>
            </a:r>
            <a:r>
              <a:rPr lang="zh-CN" altLang="en-US" sz="1600" b="0" i="0" dirty="0">
                <a:solidFill>
                  <a:srgbClr val="0000FF"/>
                </a:solidFill>
                <a:effectLst/>
                <a:latin typeface="SimSun" panose="02010600030101010101" pitchFamily="2" charset="-122"/>
                <a:ea typeface="SimSun" panose="02010600030101010101" pitchFamily="2" charset="-122"/>
              </a:rPr>
              <a:t>校正值</a:t>
            </a:r>
            <a:r>
              <a:rPr lang="en-US" altLang="zh-CN" sz="1600" b="0" i="0" dirty="0">
                <a:solidFill>
                  <a:srgbClr val="0000FF"/>
                </a:solidFill>
                <a:effectLst/>
                <a:latin typeface="TimesNewRomanPSMT"/>
              </a:rPr>
              <a:t>C[Q]</a:t>
            </a:r>
            <a:r>
              <a:rPr lang="zh-CN" altLang="en-US" sz="1600" b="0" i="0" dirty="0">
                <a:solidFill>
                  <a:srgbClr val="000000"/>
                </a:solidFill>
                <a:effectLst/>
                <a:latin typeface="SimSun" panose="02010600030101010101" pitchFamily="2" charset="-122"/>
                <a:ea typeface="SimSun" panose="02010600030101010101" pitchFamily="2" charset="-122"/>
              </a:rPr>
              <a:t>是通过统计</a:t>
            </a:r>
            <a:r>
              <a:rPr lang="zh-CN" altLang="en-US" sz="1600" b="0" i="0" dirty="0">
                <a:solidFill>
                  <a:srgbClr val="FF0000"/>
                </a:solidFill>
                <a:effectLst/>
                <a:latin typeface="SimSun" panose="02010600030101010101" pitchFamily="2" charset="-122"/>
                <a:ea typeface="SimSun" panose="02010600030101010101" pitchFamily="2" charset="-122"/>
              </a:rPr>
              <a:t>索引为</a:t>
            </a:r>
            <a:r>
              <a:rPr lang="en-US" altLang="zh-CN" sz="1600" b="0" i="0" dirty="0">
                <a:solidFill>
                  <a:srgbClr val="FF0000"/>
                </a:solidFill>
                <a:effectLst/>
                <a:latin typeface="TimesNewRomanPSMT"/>
              </a:rPr>
              <a:t>Q</a:t>
            </a:r>
            <a:r>
              <a:rPr lang="zh-CN" altLang="en-US" sz="1600" b="0" i="0" dirty="0">
                <a:solidFill>
                  <a:srgbClr val="000000"/>
                </a:solidFill>
                <a:effectLst/>
                <a:latin typeface="SimSun" panose="02010600030101010101" pitchFamily="2" charset="-122"/>
                <a:ea typeface="SimSun" panose="02010600030101010101" pitchFamily="2" charset="-122"/>
              </a:rPr>
              <a:t>的上下文模型下已被</a:t>
            </a:r>
            <a:r>
              <a:rPr lang="zh-CN" altLang="en-US" sz="1600" b="0" i="0" dirty="0">
                <a:solidFill>
                  <a:srgbClr val="FF0000"/>
                </a:solidFill>
                <a:effectLst/>
                <a:latin typeface="SimSun" panose="02010600030101010101" pitchFamily="2" charset="-122"/>
                <a:ea typeface="SimSun" panose="02010600030101010101" pitchFamily="2" charset="-122"/>
              </a:rPr>
              <a:t>压缩过的像素点中得到的某些统计信息计算得出的</a:t>
            </a:r>
            <a:r>
              <a:rPr lang="zh-CN" altLang="en-US" sz="1600" b="0" i="0" dirty="0">
                <a:solidFill>
                  <a:srgbClr val="000000"/>
                </a:solidFill>
                <a:effectLst/>
                <a:latin typeface="SimSun" panose="02010600030101010101" pitchFamily="2" charset="-122"/>
                <a:ea typeface="SimSun" panose="02010600030101010101" pitchFamily="2" charset="-122"/>
              </a:rPr>
              <a:t>。同时，校正过程需要调用在上下文建模中</a:t>
            </a:r>
            <a:r>
              <a:rPr lang="en-US" altLang="zh-CN" sz="1600" b="0" i="0" dirty="0">
                <a:solidFill>
                  <a:srgbClr val="000000"/>
                </a:solidFill>
                <a:effectLst/>
                <a:latin typeface="TimesNewRomanPSMT"/>
              </a:rPr>
              <a:t>Q</a:t>
            </a:r>
            <a:r>
              <a:rPr lang="zh-CN" altLang="en-US" sz="1600" b="0" i="0" dirty="0">
                <a:solidFill>
                  <a:srgbClr val="000000"/>
                </a:solidFill>
                <a:effectLst/>
                <a:latin typeface="SimSun" panose="02010600030101010101" pitchFamily="2" charset="-122"/>
                <a:ea typeface="SimSun" panose="02010600030101010101" pitchFamily="2" charset="-122"/>
              </a:rPr>
              <a:t>值计算检测出的变量</a:t>
            </a:r>
            <a:r>
              <a:rPr lang="en-US" altLang="zh-CN" sz="1600" b="0" i="0" dirty="0">
                <a:solidFill>
                  <a:srgbClr val="000000"/>
                </a:solidFill>
                <a:effectLst/>
                <a:latin typeface="TimesNewRomanPSMT"/>
              </a:rPr>
              <a:t>SIGN</a:t>
            </a:r>
            <a:r>
              <a:rPr lang="zh-CN" altLang="en-US" sz="1600" b="0" i="0" dirty="0">
                <a:solidFill>
                  <a:srgbClr val="000000"/>
                </a:solidFill>
                <a:effectLst/>
                <a:latin typeface="SimSun" panose="02010600030101010101" pitchFamily="2" charset="-122"/>
                <a:ea typeface="SimSun" panose="02010600030101010101" pitchFamily="2" charset="-122"/>
              </a:rPr>
              <a:t>。</a:t>
            </a:r>
            <a:endParaRPr lang="zh-CN" altLang="en-US" sz="2400" dirty="0"/>
          </a:p>
        </p:txBody>
      </p:sp>
      <p:pic>
        <p:nvPicPr>
          <p:cNvPr id="6" name="图片 5">
            <a:extLst>
              <a:ext uri="{FF2B5EF4-FFF2-40B4-BE49-F238E27FC236}">
                <a16:creationId xmlns:a16="http://schemas.microsoft.com/office/drawing/2014/main" id="{BCBDCF6D-1800-4139-A59A-420F11D5215D}"/>
              </a:ext>
            </a:extLst>
          </p:cNvPr>
          <p:cNvPicPr>
            <a:picLocks noChangeAspect="1"/>
          </p:cNvPicPr>
          <p:nvPr/>
        </p:nvPicPr>
        <p:blipFill>
          <a:blip r:embed="rId6"/>
          <a:stretch>
            <a:fillRect/>
          </a:stretch>
        </p:blipFill>
        <p:spPr>
          <a:xfrm>
            <a:off x="1277888" y="1122474"/>
            <a:ext cx="3024336" cy="778646"/>
          </a:xfrm>
          <a:prstGeom prst="rect">
            <a:avLst/>
          </a:prstGeom>
        </p:spPr>
      </p:pic>
      <p:pic>
        <p:nvPicPr>
          <p:cNvPr id="8" name="图片 7">
            <a:extLst>
              <a:ext uri="{FF2B5EF4-FFF2-40B4-BE49-F238E27FC236}">
                <a16:creationId xmlns:a16="http://schemas.microsoft.com/office/drawing/2014/main" id="{137EC911-1DFA-4D4F-A002-C292644216E5}"/>
              </a:ext>
            </a:extLst>
          </p:cNvPr>
          <p:cNvPicPr>
            <a:picLocks noChangeAspect="1"/>
          </p:cNvPicPr>
          <p:nvPr/>
        </p:nvPicPr>
        <p:blipFill>
          <a:blip r:embed="rId7"/>
          <a:stretch>
            <a:fillRect/>
          </a:stretch>
        </p:blipFill>
        <p:spPr>
          <a:xfrm>
            <a:off x="1080120" y="2565006"/>
            <a:ext cx="3419872" cy="769046"/>
          </a:xfrm>
          <a:prstGeom prst="rect">
            <a:avLst/>
          </a:prstGeom>
        </p:spPr>
      </p:pic>
      <p:sp>
        <p:nvSpPr>
          <p:cNvPr id="3" name="箭头: 下 2">
            <a:extLst>
              <a:ext uri="{FF2B5EF4-FFF2-40B4-BE49-F238E27FC236}">
                <a16:creationId xmlns:a16="http://schemas.microsoft.com/office/drawing/2014/main" id="{3A003284-8157-4E32-AB79-89D51E740131}"/>
              </a:ext>
            </a:extLst>
          </p:cNvPr>
          <p:cNvSpPr/>
          <p:nvPr/>
        </p:nvSpPr>
        <p:spPr>
          <a:xfrm>
            <a:off x="2718048" y="1962965"/>
            <a:ext cx="144016" cy="53677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93A4BF4-0CB1-4B83-A23C-BE660D093A14}"/>
              </a:ext>
            </a:extLst>
          </p:cNvPr>
          <p:cNvSpPr txBox="1"/>
          <p:nvPr/>
        </p:nvSpPr>
        <p:spPr>
          <a:xfrm>
            <a:off x="335306" y="1327131"/>
            <a:ext cx="877163" cy="369332"/>
          </a:xfrm>
          <a:prstGeom prst="rect">
            <a:avLst/>
          </a:prstGeom>
          <a:noFill/>
        </p:spPr>
        <p:txBody>
          <a:bodyPr wrap="none" rtlCol="0">
            <a:spAutoFit/>
          </a:bodyPr>
          <a:lstStyle/>
          <a:p>
            <a:r>
              <a:rPr lang="zh-CN" altLang="en-US" dirty="0"/>
              <a:t>校正：</a:t>
            </a:r>
          </a:p>
        </p:txBody>
      </p:sp>
      <p:sp>
        <p:nvSpPr>
          <p:cNvPr id="18" name="文本框 17">
            <a:extLst>
              <a:ext uri="{FF2B5EF4-FFF2-40B4-BE49-F238E27FC236}">
                <a16:creationId xmlns:a16="http://schemas.microsoft.com/office/drawing/2014/main" id="{529AFB82-592A-4673-AA1A-732B84E430DC}"/>
              </a:ext>
            </a:extLst>
          </p:cNvPr>
          <p:cNvSpPr txBox="1"/>
          <p:nvPr/>
        </p:nvSpPr>
        <p:spPr>
          <a:xfrm>
            <a:off x="335306" y="2764863"/>
            <a:ext cx="877163" cy="369332"/>
          </a:xfrm>
          <a:prstGeom prst="rect">
            <a:avLst/>
          </a:prstGeom>
          <a:noFill/>
        </p:spPr>
        <p:txBody>
          <a:bodyPr wrap="none" rtlCol="0">
            <a:spAutoFit/>
          </a:bodyPr>
          <a:lstStyle/>
          <a:p>
            <a:r>
              <a:rPr lang="zh-CN" altLang="en-US" dirty="0"/>
              <a:t>规整：</a:t>
            </a:r>
          </a:p>
        </p:txBody>
      </p:sp>
    </p:spTree>
    <p:extLst>
      <p:ext uri="{BB962C8B-B14F-4D97-AF65-F5344CB8AC3E}">
        <p14:creationId xmlns:p14="http://schemas.microsoft.com/office/powerpoint/2010/main" val="181593752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a:extLst>
              <a:ext uri="{FF2B5EF4-FFF2-40B4-BE49-F238E27FC236}">
                <a16:creationId xmlns:a16="http://schemas.microsoft.com/office/drawing/2014/main" id="{93CD592F-7695-4FC5-9ADB-12AB6AAD69B8}"/>
              </a:ext>
            </a:extLst>
          </p:cNvPr>
          <p:cNvSpPr/>
          <p:nvPr/>
        </p:nvSpPr>
        <p:spPr>
          <a:xfrm>
            <a:off x="0" y="-10161"/>
            <a:ext cx="9144000" cy="461665"/>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Times New Roman" panose="02020603050405020304" pitchFamily="18" charset="0"/>
              <a:cs typeface="Times New Roman" panose="02020603050405020304" pitchFamily="18" charset="0"/>
            </a:endParaRPr>
          </a:p>
        </p:txBody>
      </p:sp>
      <p:grpSp>
        <p:nvGrpSpPr>
          <p:cNvPr id="55" name="组合 54">
            <a:extLst>
              <a:ext uri="{FF2B5EF4-FFF2-40B4-BE49-F238E27FC236}">
                <a16:creationId xmlns:a16="http://schemas.microsoft.com/office/drawing/2014/main" id="{9B568FF2-2B5D-4509-95E7-CD8AF103A66F}"/>
              </a:ext>
            </a:extLst>
          </p:cNvPr>
          <p:cNvGrpSpPr/>
          <p:nvPr/>
        </p:nvGrpSpPr>
        <p:grpSpPr>
          <a:xfrm>
            <a:off x="7596336" y="4647"/>
            <a:ext cx="1481039" cy="432048"/>
            <a:chOff x="2339752" y="411510"/>
            <a:chExt cx="3538141" cy="1008112"/>
          </a:xfrm>
        </p:grpSpPr>
        <p:pic>
          <p:nvPicPr>
            <p:cNvPr id="56" name="image20.png">
              <a:extLst>
                <a:ext uri="{FF2B5EF4-FFF2-40B4-BE49-F238E27FC236}">
                  <a16:creationId xmlns:a16="http://schemas.microsoft.com/office/drawing/2014/main" id="{A3A176A7-906C-4579-B8E6-969124F4E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411510"/>
              <a:ext cx="1008112" cy="1008112"/>
            </a:xfrm>
            <a:prstGeom prst="rect">
              <a:avLst/>
            </a:prstGeom>
            <a:noFill/>
            <a:extLst>
              <a:ext uri="{909E8E84-426E-40DD-AFC4-6F175D3DCCD1}">
                <a14:hiddenFill xmlns:a14="http://schemas.microsoft.com/office/drawing/2010/main">
                  <a:solidFill>
                    <a:srgbClr val="FFFFFF"/>
                  </a:solidFill>
                </a14:hiddenFill>
              </a:ext>
            </a:extLst>
          </p:spPr>
        </p:pic>
        <p:pic>
          <p:nvPicPr>
            <p:cNvPr id="57" name="image21.png">
              <a:extLst>
                <a:ext uri="{FF2B5EF4-FFF2-40B4-BE49-F238E27FC236}">
                  <a16:creationId xmlns:a16="http://schemas.microsoft.com/office/drawing/2014/main" id="{9C739540-870A-455D-966C-90C6EEA10B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483518"/>
              <a:ext cx="2386013" cy="547688"/>
            </a:xfrm>
            <a:prstGeom prst="rect">
              <a:avLst/>
            </a:prstGeom>
            <a:noFill/>
            <a:extLst>
              <a:ext uri="{909E8E84-426E-40DD-AFC4-6F175D3DCCD1}">
                <a14:hiddenFill xmlns:a14="http://schemas.microsoft.com/office/drawing/2010/main">
                  <a:solidFill>
                    <a:srgbClr val="FFFFFF"/>
                  </a:solidFill>
                </a14:hiddenFill>
              </a:ext>
            </a:extLst>
          </p:spPr>
        </p:pic>
        <p:pic>
          <p:nvPicPr>
            <p:cNvPr id="58" name="image22.png">
              <a:extLst>
                <a:ext uri="{FF2B5EF4-FFF2-40B4-BE49-F238E27FC236}">
                  <a16:creationId xmlns:a16="http://schemas.microsoft.com/office/drawing/2014/main" id="{40A9A8C2-6C31-4656-A085-2C734644AE8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3888" y="1203598"/>
              <a:ext cx="2293938" cy="7937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a:extLst>
              <a:ext uri="{FF2B5EF4-FFF2-40B4-BE49-F238E27FC236}">
                <a16:creationId xmlns:a16="http://schemas.microsoft.com/office/drawing/2014/main" id="{3F13465A-A38F-4D2B-B92A-43A947960F98}"/>
              </a:ext>
            </a:extLst>
          </p:cNvPr>
          <p:cNvSpPr/>
          <p:nvPr/>
        </p:nvSpPr>
        <p:spPr>
          <a:xfrm>
            <a:off x="0" y="-10162"/>
            <a:ext cx="179512" cy="461665"/>
          </a:xfrm>
          <a:prstGeom prst="rect">
            <a:avLst/>
          </a:prstGeom>
          <a:solidFill>
            <a:srgbClr val="009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6">
            <a:extLst>
              <a:ext uri="{FF2B5EF4-FFF2-40B4-BE49-F238E27FC236}">
                <a16:creationId xmlns:a16="http://schemas.microsoft.com/office/drawing/2014/main" id="{BA8B009B-A447-472E-A031-75FE1556997F}"/>
              </a:ext>
            </a:extLst>
          </p:cNvPr>
          <p:cNvSpPr txBox="1"/>
          <p:nvPr/>
        </p:nvSpPr>
        <p:spPr>
          <a:xfrm>
            <a:off x="269938" y="0"/>
            <a:ext cx="1853790" cy="404714"/>
          </a:xfrm>
          <a:prstGeom prst="rect">
            <a:avLst/>
          </a:prstGeom>
          <a:noFill/>
        </p:spPr>
        <p:txBody>
          <a:bodyPr wrap="square" lIns="0" tIns="48000" rIns="0" bIns="48000" rtlCol="0">
            <a:spAutoFit/>
          </a:bodyPr>
          <a:lstStyle/>
          <a:p>
            <a:r>
              <a:rPr lang="zh-CN" altLang="en-US" sz="2000" b="1" spc="-10" dirty="0">
                <a:latin typeface="Calibri"/>
                <a:cs typeface="Calibri"/>
              </a:rPr>
              <a:t>常规编码模式</a:t>
            </a:r>
            <a:endParaRPr lang="zh-CN" altLang="en-US" sz="2000" dirty="0">
              <a:latin typeface="宋体"/>
              <a:cs typeface="宋体"/>
            </a:endParaRPr>
          </a:p>
        </p:txBody>
      </p:sp>
      <p:cxnSp>
        <p:nvCxnSpPr>
          <p:cNvPr id="12" name="直接连接符 11">
            <a:extLst>
              <a:ext uri="{FF2B5EF4-FFF2-40B4-BE49-F238E27FC236}">
                <a16:creationId xmlns:a16="http://schemas.microsoft.com/office/drawing/2014/main" id="{0F427A88-35B4-46B1-A72E-F2F8AF0ACB03}"/>
              </a:ext>
            </a:extLst>
          </p:cNvPr>
          <p:cNvCxnSpPr>
            <a:cxnSpLocks/>
          </p:cNvCxnSpPr>
          <p:nvPr/>
        </p:nvCxnSpPr>
        <p:spPr>
          <a:xfrm>
            <a:off x="269938" y="403564"/>
            <a:ext cx="1781782" cy="0"/>
          </a:xfrm>
          <a:prstGeom prst="line">
            <a:avLst/>
          </a:prstGeom>
          <a:ln w="12700">
            <a:solidFill>
              <a:srgbClr val="0096C2"/>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B647EFD-F843-4825-A6EA-4A34C451B6A3}"/>
              </a:ext>
            </a:extLst>
          </p:cNvPr>
          <p:cNvSpPr txBox="1"/>
          <p:nvPr/>
        </p:nvSpPr>
        <p:spPr>
          <a:xfrm>
            <a:off x="8751744" y="4700631"/>
            <a:ext cx="338554"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7</a:t>
            </a:r>
            <a:endParaRPr lang="zh-CN" altLang="en-US" sz="2400" b="1"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0B427661-DE13-4B0C-9452-20A2C8A63171}"/>
              </a:ext>
            </a:extLst>
          </p:cNvPr>
          <p:cNvSpPr txBox="1"/>
          <p:nvPr/>
        </p:nvSpPr>
        <p:spPr>
          <a:xfrm>
            <a:off x="179512" y="587424"/>
            <a:ext cx="2736304" cy="369332"/>
          </a:xfrm>
          <a:prstGeom prst="rect">
            <a:avLst/>
          </a:prstGeom>
          <a:noFill/>
        </p:spPr>
        <p:txBody>
          <a:bodyPr wrap="square">
            <a:spAutoFit/>
          </a:bodyPr>
          <a:lstStyle/>
          <a:p>
            <a:r>
              <a:rPr lang="en-US" altLang="zh-CN" b="1" dirty="0">
                <a:solidFill>
                  <a:srgbClr val="000000"/>
                </a:solidFill>
                <a:latin typeface="SimSun" panose="02010600030101010101" pitchFamily="2" charset="-122"/>
                <a:ea typeface="SimSun" panose="02010600030101010101" pitchFamily="2" charset="-122"/>
              </a:rPr>
              <a:t>4.</a:t>
            </a:r>
            <a:r>
              <a:rPr lang="zh-CN" altLang="en-US" b="1" dirty="0">
                <a:solidFill>
                  <a:srgbClr val="000000"/>
                </a:solidFill>
                <a:latin typeface="SimSun" panose="02010600030101010101" pitchFamily="2" charset="-122"/>
                <a:ea typeface="SimSun" panose="02010600030101010101" pitchFamily="2" charset="-122"/>
              </a:rPr>
              <a:t>计算预测误差和规整</a:t>
            </a:r>
          </a:p>
        </p:txBody>
      </p:sp>
      <p:pic>
        <p:nvPicPr>
          <p:cNvPr id="5" name="图片 4">
            <a:extLst>
              <a:ext uri="{FF2B5EF4-FFF2-40B4-BE49-F238E27FC236}">
                <a16:creationId xmlns:a16="http://schemas.microsoft.com/office/drawing/2014/main" id="{45968127-1196-4AAE-B18B-4F497F6CC979}"/>
              </a:ext>
            </a:extLst>
          </p:cNvPr>
          <p:cNvPicPr>
            <a:picLocks noChangeAspect="1"/>
          </p:cNvPicPr>
          <p:nvPr/>
        </p:nvPicPr>
        <p:blipFill>
          <a:blip r:embed="rId5"/>
          <a:stretch>
            <a:fillRect/>
          </a:stretch>
        </p:blipFill>
        <p:spPr>
          <a:xfrm>
            <a:off x="1408231" y="1090668"/>
            <a:ext cx="3595817" cy="869799"/>
          </a:xfrm>
          <a:prstGeom prst="rect">
            <a:avLst/>
          </a:prstGeom>
        </p:spPr>
      </p:pic>
      <p:pic>
        <p:nvPicPr>
          <p:cNvPr id="7" name="图片 6">
            <a:extLst>
              <a:ext uri="{FF2B5EF4-FFF2-40B4-BE49-F238E27FC236}">
                <a16:creationId xmlns:a16="http://schemas.microsoft.com/office/drawing/2014/main" id="{928E27C9-85D3-4284-B1AD-94DA28CD173D}"/>
              </a:ext>
            </a:extLst>
          </p:cNvPr>
          <p:cNvPicPr>
            <a:picLocks noChangeAspect="1"/>
          </p:cNvPicPr>
          <p:nvPr/>
        </p:nvPicPr>
        <p:blipFill>
          <a:blip r:embed="rId6"/>
          <a:stretch>
            <a:fillRect/>
          </a:stretch>
        </p:blipFill>
        <p:spPr>
          <a:xfrm>
            <a:off x="5266740" y="613335"/>
            <a:ext cx="3769756" cy="1774685"/>
          </a:xfrm>
          <a:prstGeom prst="rect">
            <a:avLst/>
          </a:prstGeom>
          <a:ln w="28575">
            <a:solidFill>
              <a:srgbClr val="FF0000"/>
            </a:solidFill>
          </a:ln>
        </p:spPr>
      </p:pic>
      <p:pic>
        <p:nvPicPr>
          <p:cNvPr id="10" name="图片 9">
            <a:extLst>
              <a:ext uri="{FF2B5EF4-FFF2-40B4-BE49-F238E27FC236}">
                <a16:creationId xmlns:a16="http://schemas.microsoft.com/office/drawing/2014/main" id="{CBAD0F9C-9209-461E-A490-101284F95C99}"/>
              </a:ext>
            </a:extLst>
          </p:cNvPr>
          <p:cNvPicPr>
            <a:picLocks noChangeAspect="1"/>
          </p:cNvPicPr>
          <p:nvPr/>
        </p:nvPicPr>
        <p:blipFill>
          <a:blip r:embed="rId7"/>
          <a:stretch>
            <a:fillRect/>
          </a:stretch>
        </p:blipFill>
        <p:spPr>
          <a:xfrm>
            <a:off x="5384112" y="2931790"/>
            <a:ext cx="3580376" cy="1041908"/>
          </a:xfrm>
          <a:prstGeom prst="rect">
            <a:avLst/>
          </a:prstGeom>
          <a:ln w="28575">
            <a:solidFill>
              <a:srgbClr val="00B050"/>
            </a:solidFill>
          </a:ln>
        </p:spPr>
      </p:pic>
      <p:pic>
        <p:nvPicPr>
          <p:cNvPr id="16" name="图片 15">
            <a:extLst>
              <a:ext uri="{FF2B5EF4-FFF2-40B4-BE49-F238E27FC236}">
                <a16:creationId xmlns:a16="http://schemas.microsoft.com/office/drawing/2014/main" id="{35B61342-8362-4110-905C-E7FE1CF4170B}"/>
              </a:ext>
            </a:extLst>
          </p:cNvPr>
          <p:cNvPicPr>
            <a:picLocks noChangeAspect="1"/>
          </p:cNvPicPr>
          <p:nvPr/>
        </p:nvPicPr>
        <p:blipFill>
          <a:blip r:embed="rId8"/>
          <a:stretch>
            <a:fillRect/>
          </a:stretch>
        </p:blipFill>
        <p:spPr>
          <a:xfrm>
            <a:off x="1019245" y="3157543"/>
            <a:ext cx="4275844" cy="610097"/>
          </a:xfrm>
          <a:prstGeom prst="rect">
            <a:avLst/>
          </a:prstGeom>
        </p:spPr>
      </p:pic>
      <p:sp>
        <p:nvSpPr>
          <p:cNvPr id="22" name="文本框 21">
            <a:extLst>
              <a:ext uri="{FF2B5EF4-FFF2-40B4-BE49-F238E27FC236}">
                <a16:creationId xmlns:a16="http://schemas.microsoft.com/office/drawing/2014/main" id="{CCEC663F-3673-4651-8A08-E90A5ED971FA}"/>
              </a:ext>
            </a:extLst>
          </p:cNvPr>
          <p:cNvSpPr txBox="1"/>
          <p:nvPr/>
        </p:nvSpPr>
        <p:spPr>
          <a:xfrm>
            <a:off x="395536" y="4161077"/>
            <a:ext cx="8352928" cy="646331"/>
          </a:xfrm>
          <a:prstGeom prst="rect">
            <a:avLst/>
          </a:prstGeom>
          <a:noFill/>
        </p:spPr>
        <p:txBody>
          <a:bodyPr wrap="square">
            <a:spAutoFit/>
          </a:bodyPr>
          <a:lstStyle/>
          <a:p>
            <a:r>
              <a:rPr lang="zh-CN" altLang="en-US" sz="1800" b="0" i="0" dirty="0">
                <a:solidFill>
                  <a:srgbClr val="000000"/>
                </a:solidFill>
                <a:effectLst/>
                <a:latin typeface="SimSun" panose="02010600030101010101" pitchFamily="2" charset="-122"/>
                <a:ea typeface="SimSun" panose="02010600030101010101" pitchFamily="2" charset="-122"/>
              </a:rPr>
              <a:t>得到待测像素点</a:t>
            </a:r>
            <a:r>
              <a:rPr lang="en-US" altLang="zh-CN" sz="1800" b="0" i="0" dirty="0">
                <a:solidFill>
                  <a:srgbClr val="000000"/>
                </a:solidFill>
                <a:effectLst/>
                <a:latin typeface="TimesNewRomanPSMT"/>
              </a:rPr>
              <a:t>X</a:t>
            </a:r>
            <a:r>
              <a:rPr lang="zh-CN" altLang="en-US" sz="1800" b="0" i="0" dirty="0">
                <a:solidFill>
                  <a:srgbClr val="000000"/>
                </a:solidFill>
                <a:effectLst/>
                <a:latin typeface="SimSun" panose="02010600030101010101" pitchFamily="2" charset="-122"/>
                <a:ea typeface="SimSun" panose="02010600030101010101" pitchFamily="2" charset="-122"/>
              </a:rPr>
              <a:t>的预测值</a:t>
            </a:r>
            <a:r>
              <a:rPr lang="en-US" altLang="zh-CN" sz="1800" b="0" i="1" dirty="0">
                <a:solidFill>
                  <a:srgbClr val="000000"/>
                </a:solidFill>
                <a:effectLst/>
                <a:latin typeface="TimesNewRomanPS-ItalicMT"/>
              </a:rPr>
              <a:t>Px</a:t>
            </a:r>
            <a:r>
              <a:rPr lang="zh-CN" altLang="en-US" sz="1800" b="0" i="0" dirty="0">
                <a:solidFill>
                  <a:srgbClr val="000000"/>
                </a:solidFill>
                <a:effectLst/>
                <a:latin typeface="SimSun" panose="02010600030101010101" pitchFamily="2" charset="-122"/>
                <a:ea typeface="SimSun" panose="02010600030101010101" pitchFamily="2" charset="-122"/>
              </a:rPr>
              <a:t>，再利用该像素点的真实像素值</a:t>
            </a:r>
            <a:r>
              <a:rPr lang="en-US" altLang="zh-CN" sz="1800" b="0" i="1" dirty="0" err="1">
                <a:solidFill>
                  <a:srgbClr val="000000"/>
                </a:solidFill>
                <a:effectLst/>
                <a:latin typeface="TimesNewRomanPS-ItalicMT"/>
              </a:rPr>
              <a:t>Ix</a:t>
            </a:r>
            <a:r>
              <a:rPr lang="zh-CN" altLang="en-US" sz="1800" b="0" i="0" dirty="0">
                <a:solidFill>
                  <a:srgbClr val="000000"/>
                </a:solidFill>
                <a:effectLst/>
                <a:latin typeface="SimSun" panose="02010600030101010101" pitchFamily="2" charset="-122"/>
                <a:ea typeface="SimSun" panose="02010600030101010101" pitchFamily="2" charset="-122"/>
              </a:rPr>
              <a:t>和符号变量</a:t>
            </a:r>
            <a:r>
              <a:rPr lang="en-US" altLang="zh-CN" sz="1800" b="0" i="1" dirty="0">
                <a:solidFill>
                  <a:srgbClr val="000000"/>
                </a:solidFill>
                <a:effectLst/>
                <a:latin typeface="TimesNewRomanPS-ItalicMT"/>
              </a:rPr>
              <a:t>SIGN</a:t>
            </a:r>
            <a:r>
              <a:rPr lang="zh-CN" altLang="en-US" dirty="0">
                <a:solidFill>
                  <a:srgbClr val="000000"/>
                </a:solidFill>
                <a:latin typeface="SimSun" panose="02010600030101010101" pitchFamily="2" charset="-122"/>
                <a:ea typeface="SimSun" panose="02010600030101010101" pitchFamily="2" charset="-122"/>
              </a:rPr>
              <a:t>计算得到预测误差，之后对预测误差进行规整。</a:t>
            </a:r>
          </a:p>
        </p:txBody>
      </p:sp>
      <p:sp>
        <p:nvSpPr>
          <p:cNvPr id="3" name="文本框 2">
            <a:extLst>
              <a:ext uri="{FF2B5EF4-FFF2-40B4-BE49-F238E27FC236}">
                <a16:creationId xmlns:a16="http://schemas.microsoft.com/office/drawing/2014/main" id="{93B3A427-D783-40F0-ADFB-D3E60DF54ACB}"/>
              </a:ext>
            </a:extLst>
          </p:cNvPr>
          <p:cNvSpPr txBox="1"/>
          <p:nvPr/>
        </p:nvSpPr>
        <p:spPr>
          <a:xfrm>
            <a:off x="-36512" y="1340901"/>
            <a:ext cx="1338828" cy="369332"/>
          </a:xfrm>
          <a:prstGeom prst="rect">
            <a:avLst/>
          </a:prstGeom>
          <a:noFill/>
        </p:spPr>
        <p:txBody>
          <a:bodyPr wrap="none" rtlCol="0">
            <a:spAutoFit/>
          </a:bodyPr>
          <a:lstStyle/>
          <a:p>
            <a:r>
              <a:rPr lang="zh-CN" altLang="en-US" dirty="0"/>
              <a:t>预测误差：</a:t>
            </a:r>
          </a:p>
        </p:txBody>
      </p:sp>
      <p:sp>
        <p:nvSpPr>
          <p:cNvPr id="18" name="文本框 17">
            <a:extLst>
              <a:ext uri="{FF2B5EF4-FFF2-40B4-BE49-F238E27FC236}">
                <a16:creationId xmlns:a16="http://schemas.microsoft.com/office/drawing/2014/main" id="{87F265B5-AD8A-404C-A2DE-66A0221AB6FF}"/>
              </a:ext>
            </a:extLst>
          </p:cNvPr>
          <p:cNvSpPr txBox="1"/>
          <p:nvPr/>
        </p:nvSpPr>
        <p:spPr>
          <a:xfrm>
            <a:off x="89756" y="3277925"/>
            <a:ext cx="877163" cy="369332"/>
          </a:xfrm>
          <a:prstGeom prst="rect">
            <a:avLst/>
          </a:prstGeom>
          <a:noFill/>
        </p:spPr>
        <p:txBody>
          <a:bodyPr wrap="none" rtlCol="0">
            <a:spAutoFit/>
          </a:bodyPr>
          <a:lstStyle/>
          <a:p>
            <a:r>
              <a:rPr lang="zh-CN" altLang="en-US" dirty="0"/>
              <a:t>规整：</a:t>
            </a:r>
          </a:p>
        </p:txBody>
      </p:sp>
      <p:sp>
        <p:nvSpPr>
          <p:cNvPr id="19" name="箭头: 下 18">
            <a:extLst>
              <a:ext uri="{FF2B5EF4-FFF2-40B4-BE49-F238E27FC236}">
                <a16:creationId xmlns:a16="http://schemas.microsoft.com/office/drawing/2014/main" id="{15A73328-EB14-47AB-9502-E76B4EC3DB5C}"/>
              </a:ext>
            </a:extLst>
          </p:cNvPr>
          <p:cNvSpPr/>
          <p:nvPr/>
        </p:nvSpPr>
        <p:spPr>
          <a:xfrm>
            <a:off x="3023723" y="2258688"/>
            <a:ext cx="144016" cy="53677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902CDBE-7A7E-4CEC-9CF8-A37DC6D9E42C}"/>
              </a:ext>
            </a:extLst>
          </p:cNvPr>
          <p:cNvSpPr txBox="1"/>
          <p:nvPr/>
        </p:nvSpPr>
        <p:spPr>
          <a:xfrm>
            <a:off x="3605391" y="2258688"/>
            <a:ext cx="543739" cy="523220"/>
          </a:xfrm>
          <a:prstGeom prst="rect">
            <a:avLst/>
          </a:prstGeom>
          <a:noFill/>
        </p:spPr>
        <p:txBody>
          <a:bodyPr wrap="none" rtlCol="0">
            <a:spAutoFit/>
          </a:bodyPr>
          <a:lstStyle/>
          <a:p>
            <a:r>
              <a:rPr lang="zh-CN" altLang="en-US" sz="2800" dirty="0">
                <a:latin typeface="SimSun" panose="02010600030101010101" pitchFamily="2" charset="-122"/>
                <a:ea typeface="SimSun" panose="02010600030101010101" pitchFamily="2" charset="-122"/>
              </a:rPr>
              <a:t>？</a:t>
            </a:r>
            <a:endParaRPr lang="zh-CN" altLang="en-US" sz="2800" dirty="0"/>
          </a:p>
        </p:txBody>
      </p:sp>
      <p:cxnSp>
        <p:nvCxnSpPr>
          <p:cNvPr id="8" name="直接箭头连接符 7">
            <a:extLst>
              <a:ext uri="{FF2B5EF4-FFF2-40B4-BE49-F238E27FC236}">
                <a16:creationId xmlns:a16="http://schemas.microsoft.com/office/drawing/2014/main" id="{3DF34AC5-C5F0-4C3F-A6C5-181FA0D99897}"/>
              </a:ext>
            </a:extLst>
          </p:cNvPr>
          <p:cNvCxnSpPr>
            <a:cxnSpLocks/>
          </p:cNvCxnSpPr>
          <p:nvPr/>
        </p:nvCxnSpPr>
        <p:spPr>
          <a:xfrm flipV="1">
            <a:off x="3987874" y="2147846"/>
            <a:ext cx="1160190" cy="32712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69000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a:extLst>
              <a:ext uri="{FF2B5EF4-FFF2-40B4-BE49-F238E27FC236}">
                <a16:creationId xmlns:a16="http://schemas.microsoft.com/office/drawing/2014/main" id="{93CD592F-7695-4FC5-9ADB-12AB6AAD69B8}"/>
              </a:ext>
            </a:extLst>
          </p:cNvPr>
          <p:cNvSpPr/>
          <p:nvPr/>
        </p:nvSpPr>
        <p:spPr>
          <a:xfrm>
            <a:off x="0" y="-10161"/>
            <a:ext cx="9144000" cy="461665"/>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Times New Roman" panose="02020603050405020304" pitchFamily="18" charset="0"/>
              <a:cs typeface="Times New Roman" panose="02020603050405020304" pitchFamily="18" charset="0"/>
            </a:endParaRPr>
          </a:p>
        </p:txBody>
      </p:sp>
      <p:grpSp>
        <p:nvGrpSpPr>
          <p:cNvPr id="55" name="组合 54">
            <a:extLst>
              <a:ext uri="{FF2B5EF4-FFF2-40B4-BE49-F238E27FC236}">
                <a16:creationId xmlns:a16="http://schemas.microsoft.com/office/drawing/2014/main" id="{9B568FF2-2B5D-4509-95E7-CD8AF103A66F}"/>
              </a:ext>
            </a:extLst>
          </p:cNvPr>
          <p:cNvGrpSpPr/>
          <p:nvPr/>
        </p:nvGrpSpPr>
        <p:grpSpPr>
          <a:xfrm>
            <a:off x="7596336" y="4647"/>
            <a:ext cx="1481039" cy="432048"/>
            <a:chOff x="2339752" y="411510"/>
            <a:chExt cx="3538141" cy="1008112"/>
          </a:xfrm>
        </p:grpSpPr>
        <p:pic>
          <p:nvPicPr>
            <p:cNvPr id="56" name="image20.png">
              <a:extLst>
                <a:ext uri="{FF2B5EF4-FFF2-40B4-BE49-F238E27FC236}">
                  <a16:creationId xmlns:a16="http://schemas.microsoft.com/office/drawing/2014/main" id="{A3A176A7-906C-4579-B8E6-969124F4E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411510"/>
              <a:ext cx="1008112" cy="1008112"/>
            </a:xfrm>
            <a:prstGeom prst="rect">
              <a:avLst/>
            </a:prstGeom>
            <a:noFill/>
            <a:extLst>
              <a:ext uri="{909E8E84-426E-40DD-AFC4-6F175D3DCCD1}">
                <a14:hiddenFill xmlns:a14="http://schemas.microsoft.com/office/drawing/2010/main">
                  <a:solidFill>
                    <a:srgbClr val="FFFFFF"/>
                  </a:solidFill>
                </a14:hiddenFill>
              </a:ext>
            </a:extLst>
          </p:spPr>
        </p:pic>
        <p:pic>
          <p:nvPicPr>
            <p:cNvPr id="57" name="image21.png">
              <a:extLst>
                <a:ext uri="{FF2B5EF4-FFF2-40B4-BE49-F238E27FC236}">
                  <a16:creationId xmlns:a16="http://schemas.microsoft.com/office/drawing/2014/main" id="{9C739540-870A-455D-966C-90C6EEA10B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483518"/>
              <a:ext cx="2386013" cy="547688"/>
            </a:xfrm>
            <a:prstGeom prst="rect">
              <a:avLst/>
            </a:prstGeom>
            <a:noFill/>
            <a:extLst>
              <a:ext uri="{909E8E84-426E-40DD-AFC4-6F175D3DCCD1}">
                <a14:hiddenFill xmlns:a14="http://schemas.microsoft.com/office/drawing/2010/main">
                  <a:solidFill>
                    <a:srgbClr val="FFFFFF"/>
                  </a:solidFill>
                </a14:hiddenFill>
              </a:ext>
            </a:extLst>
          </p:spPr>
        </p:pic>
        <p:pic>
          <p:nvPicPr>
            <p:cNvPr id="58" name="image22.png">
              <a:extLst>
                <a:ext uri="{FF2B5EF4-FFF2-40B4-BE49-F238E27FC236}">
                  <a16:creationId xmlns:a16="http://schemas.microsoft.com/office/drawing/2014/main" id="{40A9A8C2-6C31-4656-A085-2C734644AE8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3888" y="1203598"/>
              <a:ext cx="2293938" cy="7937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a:extLst>
              <a:ext uri="{FF2B5EF4-FFF2-40B4-BE49-F238E27FC236}">
                <a16:creationId xmlns:a16="http://schemas.microsoft.com/office/drawing/2014/main" id="{3F13465A-A38F-4D2B-B92A-43A947960F98}"/>
              </a:ext>
            </a:extLst>
          </p:cNvPr>
          <p:cNvSpPr/>
          <p:nvPr/>
        </p:nvSpPr>
        <p:spPr>
          <a:xfrm>
            <a:off x="0" y="-10162"/>
            <a:ext cx="179512" cy="461665"/>
          </a:xfrm>
          <a:prstGeom prst="rect">
            <a:avLst/>
          </a:prstGeom>
          <a:solidFill>
            <a:srgbClr val="009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6">
            <a:extLst>
              <a:ext uri="{FF2B5EF4-FFF2-40B4-BE49-F238E27FC236}">
                <a16:creationId xmlns:a16="http://schemas.microsoft.com/office/drawing/2014/main" id="{BA8B009B-A447-472E-A031-75FE1556997F}"/>
              </a:ext>
            </a:extLst>
          </p:cNvPr>
          <p:cNvSpPr txBox="1"/>
          <p:nvPr/>
        </p:nvSpPr>
        <p:spPr>
          <a:xfrm>
            <a:off x="269938" y="0"/>
            <a:ext cx="1853790" cy="404714"/>
          </a:xfrm>
          <a:prstGeom prst="rect">
            <a:avLst/>
          </a:prstGeom>
          <a:noFill/>
        </p:spPr>
        <p:txBody>
          <a:bodyPr wrap="square" lIns="0" tIns="48000" rIns="0" bIns="48000" rtlCol="0">
            <a:spAutoFit/>
          </a:bodyPr>
          <a:lstStyle/>
          <a:p>
            <a:r>
              <a:rPr lang="zh-CN" altLang="en-US" sz="2000" b="1" spc="-10" dirty="0">
                <a:latin typeface="Calibri"/>
                <a:cs typeface="Calibri"/>
              </a:rPr>
              <a:t>常规编码模式</a:t>
            </a:r>
            <a:endParaRPr lang="zh-CN" altLang="en-US" sz="2000" dirty="0">
              <a:latin typeface="宋体"/>
              <a:cs typeface="宋体"/>
            </a:endParaRPr>
          </a:p>
        </p:txBody>
      </p:sp>
      <p:cxnSp>
        <p:nvCxnSpPr>
          <p:cNvPr id="12" name="直接连接符 11">
            <a:extLst>
              <a:ext uri="{FF2B5EF4-FFF2-40B4-BE49-F238E27FC236}">
                <a16:creationId xmlns:a16="http://schemas.microsoft.com/office/drawing/2014/main" id="{0F427A88-35B4-46B1-A72E-F2F8AF0ACB03}"/>
              </a:ext>
            </a:extLst>
          </p:cNvPr>
          <p:cNvCxnSpPr>
            <a:cxnSpLocks/>
          </p:cNvCxnSpPr>
          <p:nvPr/>
        </p:nvCxnSpPr>
        <p:spPr>
          <a:xfrm>
            <a:off x="269938" y="403564"/>
            <a:ext cx="1781782" cy="0"/>
          </a:xfrm>
          <a:prstGeom prst="line">
            <a:avLst/>
          </a:prstGeom>
          <a:ln w="12700">
            <a:solidFill>
              <a:srgbClr val="0096C2"/>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B647EFD-F843-4825-A6EA-4A34C451B6A3}"/>
              </a:ext>
            </a:extLst>
          </p:cNvPr>
          <p:cNvSpPr txBox="1"/>
          <p:nvPr/>
        </p:nvSpPr>
        <p:spPr>
          <a:xfrm>
            <a:off x="8751744" y="4700631"/>
            <a:ext cx="338554" cy="461665"/>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8</a:t>
            </a:r>
            <a:endParaRPr lang="zh-CN" altLang="en-US" sz="2400" b="1"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89396F36-A209-4AED-841C-C5E72EABDC1A}"/>
              </a:ext>
            </a:extLst>
          </p:cNvPr>
          <p:cNvSpPr txBox="1"/>
          <p:nvPr/>
        </p:nvSpPr>
        <p:spPr>
          <a:xfrm>
            <a:off x="245964" y="588297"/>
            <a:ext cx="1421742" cy="369332"/>
          </a:xfrm>
          <a:prstGeom prst="rect">
            <a:avLst/>
          </a:prstGeom>
          <a:noFill/>
        </p:spPr>
        <p:txBody>
          <a:bodyPr wrap="square">
            <a:spAutoFit/>
          </a:bodyPr>
          <a:lstStyle/>
          <a:p>
            <a:r>
              <a:rPr lang="en-US" altLang="zh-CN" b="1" dirty="0">
                <a:solidFill>
                  <a:srgbClr val="000000"/>
                </a:solidFill>
                <a:latin typeface="SimSun" panose="02010600030101010101" pitchFamily="2" charset="-122"/>
                <a:ea typeface="SimSun" panose="02010600030101010101" pitchFamily="2" charset="-122"/>
              </a:rPr>
              <a:t>5.</a:t>
            </a:r>
            <a:r>
              <a:rPr lang="zh-CN" altLang="en-US" b="1" dirty="0">
                <a:solidFill>
                  <a:srgbClr val="000000"/>
                </a:solidFill>
                <a:latin typeface="SimSun" panose="02010600030101010101" pitchFamily="2" charset="-122"/>
                <a:ea typeface="SimSun" panose="02010600030101010101" pitchFamily="2" charset="-122"/>
              </a:rPr>
              <a:t>误差映射</a:t>
            </a:r>
          </a:p>
        </p:txBody>
      </p:sp>
      <p:sp>
        <p:nvSpPr>
          <p:cNvPr id="15" name="文本框 14">
            <a:extLst>
              <a:ext uri="{FF2B5EF4-FFF2-40B4-BE49-F238E27FC236}">
                <a16:creationId xmlns:a16="http://schemas.microsoft.com/office/drawing/2014/main" id="{0586451F-1995-4974-9C17-A37A626A02E5}"/>
              </a:ext>
            </a:extLst>
          </p:cNvPr>
          <p:cNvSpPr txBox="1"/>
          <p:nvPr/>
        </p:nvSpPr>
        <p:spPr>
          <a:xfrm>
            <a:off x="269938" y="1094422"/>
            <a:ext cx="8352928" cy="923330"/>
          </a:xfrm>
          <a:prstGeom prst="rect">
            <a:avLst/>
          </a:prstGeom>
          <a:noFill/>
        </p:spPr>
        <p:txBody>
          <a:bodyPr wrap="square">
            <a:spAutoFit/>
          </a:bodyPr>
          <a:lstStyle/>
          <a:p>
            <a:pPr algn="just"/>
            <a:r>
              <a:rPr lang="zh-CN" altLang="en-US" b="0" i="0" dirty="0">
                <a:solidFill>
                  <a:srgbClr val="060607"/>
                </a:solidFill>
                <a:effectLst/>
                <a:latin typeface="Times New Roman" panose="02020603050405020304" pitchFamily="18" charset="0"/>
                <a:cs typeface="Times New Roman" panose="02020603050405020304" pitchFamily="18" charset="0"/>
              </a:rPr>
              <a:t>预测误差</a:t>
            </a:r>
            <a:r>
              <a:rPr lang="en-US" altLang="zh-CN" b="0" i="0" dirty="0" err="1">
                <a:solidFill>
                  <a:srgbClr val="060607"/>
                </a:solidFill>
                <a:effectLst/>
                <a:latin typeface="Times New Roman" panose="02020603050405020304" pitchFamily="18" charset="0"/>
                <a:cs typeface="Times New Roman" panose="02020603050405020304" pitchFamily="18" charset="0"/>
              </a:rPr>
              <a:t>Errval</a:t>
            </a:r>
            <a:r>
              <a:rPr lang="zh-CN" altLang="en-US" b="0" i="0" dirty="0">
                <a:solidFill>
                  <a:srgbClr val="060607"/>
                </a:solidFill>
                <a:effectLst/>
                <a:latin typeface="Times New Roman" panose="02020603050405020304" pitchFamily="18" charset="0"/>
                <a:cs typeface="Times New Roman" panose="02020603050405020304" pitchFamily="18" charset="0"/>
              </a:rPr>
              <a:t>应按照指定的方式映射到一个</a:t>
            </a:r>
            <a:r>
              <a:rPr lang="zh-CN" altLang="en-US" b="0" i="0" dirty="0">
                <a:solidFill>
                  <a:srgbClr val="FF0000"/>
                </a:solidFill>
                <a:effectLst/>
                <a:latin typeface="Times New Roman" panose="02020603050405020304" pitchFamily="18" charset="0"/>
                <a:cs typeface="Times New Roman" panose="02020603050405020304" pitchFamily="18" charset="0"/>
              </a:rPr>
              <a:t>非负值</a:t>
            </a:r>
            <a:r>
              <a:rPr lang="zh-CN" altLang="en-US" b="0" i="0" dirty="0">
                <a:solidFill>
                  <a:srgbClr val="060607"/>
                </a:solidFill>
                <a:effectLst/>
                <a:latin typeface="Times New Roman" panose="02020603050405020304" pitchFamily="18" charset="0"/>
                <a:cs typeface="Times New Roman" panose="02020603050405020304" pitchFamily="18" charset="0"/>
              </a:rPr>
              <a:t>，即</a:t>
            </a:r>
            <a:r>
              <a:rPr lang="en-US" altLang="zh-CN" b="0" i="0" dirty="0" err="1">
                <a:solidFill>
                  <a:srgbClr val="060607"/>
                </a:solidFill>
                <a:effectLst/>
                <a:latin typeface="Times New Roman" panose="02020603050405020304" pitchFamily="18" charset="0"/>
                <a:cs typeface="Times New Roman" panose="02020603050405020304" pitchFamily="18" charset="0"/>
              </a:rPr>
              <a:t>MErrval</a:t>
            </a:r>
            <a:r>
              <a:rPr lang="zh-CN" altLang="en-US" b="0" i="0" dirty="0">
                <a:solidFill>
                  <a:srgbClr val="060607"/>
                </a:solidFill>
                <a:effectLst/>
                <a:latin typeface="Times New Roman" panose="02020603050405020304" pitchFamily="18" charset="0"/>
                <a:cs typeface="Times New Roman" panose="02020603050405020304" pitchFamily="18" charset="0"/>
              </a:rPr>
              <a:t>。对于无损编码，映射过程会检查</a:t>
            </a:r>
            <a:r>
              <a:rPr lang="en-US" altLang="zh-CN" b="0" i="0" dirty="0">
                <a:solidFill>
                  <a:srgbClr val="060607"/>
                </a:solidFill>
                <a:effectLst/>
                <a:latin typeface="Times New Roman" panose="02020603050405020304" pitchFamily="18" charset="0"/>
                <a:cs typeface="Times New Roman" panose="02020603050405020304" pitchFamily="18" charset="0"/>
              </a:rPr>
              <a:t>k</a:t>
            </a:r>
            <a:r>
              <a:rPr lang="zh-CN" altLang="en-US" b="0" i="0" dirty="0">
                <a:solidFill>
                  <a:srgbClr val="060607"/>
                </a:solidFill>
                <a:effectLst/>
                <a:latin typeface="Times New Roman" panose="02020603050405020304" pitchFamily="18" charset="0"/>
                <a:cs typeface="Times New Roman" panose="02020603050405020304" pitchFamily="18" charset="0"/>
              </a:rPr>
              <a:t>的值，并根据其值执行“常规映射”（</a:t>
            </a:r>
            <a:r>
              <a:rPr lang="en-US" altLang="zh-CN" b="0" i="0" dirty="0">
                <a:solidFill>
                  <a:srgbClr val="060607"/>
                </a:solidFill>
                <a:effectLst/>
                <a:latin typeface="Times New Roman" panose="02020603050405020304" pitchFamily="18" charset="0"/>
                <a:cs typeface="Times New Roman" panose="02020603050405020304" pitchFamily="18" charset="0"/>
              </a:rPr>
              <a:t>k≠0</a:t>
            </a:r>
            <a:r>
              <a:rPr lang="zh-CN" altLang="en-US" b="0" i="0" dirty="0">
                <a:solidFill>
                  <a:srgbClr val="060607"/>
                </a:solidFill>
                <a:effectLst/>
                <a:latin typeface="Times New Roman" panose="02020603050405020304" pitchFamily="18" charset="0"/>
                <a:cs typeface="Times New Roman" panose="02020603050405020304" pitchFamily="18" charset="0"/>
              </a:rPr>
              <a:t>），或者当</a:t>
            </a:r>
            <a:r>
              <a:rPr lang="en-US" altLang="zh-CN" b="0" i="0" dirty="0">
                <a:solidFill>
                  <a:srgbClr val="060607"/>
                </a:solidFill>
                <a:effectLst/>
                <a:latin typeface="Times New Roman" panose="02020603050405020304" pitchFamily="18" charset="0"/>
                <a:cs typeface="Times New Roman" panose="02020603050405020304" pitchFamily="18" charset="0"/>
              </a:rPr>
              <a:t>k=0</a:t>
            </a:r>
            <a:r>
              <a:rPr lang="zh-CN" altLang="en-US" b="0" i="0" dirty="0">
                <a:solidFill>
                  <a:srgbClr val="060607"/>
                </a:solidFill>
                <a:effectLst/>
                <a:latin typeface="Times New Roman" panose="02020603050405020304" pitchFamily="18" charset="0"/>
                <a:cs typeface="Times New Roman" panose="02020603050405020304" pitchFamily="18" charset="0"/>
              </a:rPr>
              <a:t>并且</a:t>
            </a:r>
            <a:r>
              <a:rPr lang="en-US" altLang="zh-CN" b="0" i="0" dirty="0">
                <a:solidFill>
                  <a:srgbClr val="060607"/>
                </a:solidFill>
                <a:effectLst/>
                <a:latin typeface="Times New Roman" panose="02020603050405020304" pitchFamily="18" charset="0"/>
                <a:cs typeface="Times New Roman" panose="02020603050405020304" pitchFamily="18" charset="0"/>
              </a:rPr>
              <a:t>B[Q]</a:t>
            </a:r>
            <a:r>
              <a:rPr lang="zh-CN" altLang="en-US" b="0" i="0" dirty="0">
                <a:solidFill>
                  <a:srgbClr val="060607"/>
                </a:solidFill>
                <a:effectLst/>
                <a:latin typeface="Times New Roman" panose="02020603050405020304" pitchFamily="18" charset="0"/>
                <a:cs typeface="Times New Roman" panose="02020603050405020304" pitchFamily="18" charset="0"/>
              </a:rPr>
              <a:t>小于或等于</a:t>
            </a:r>
            <a:r>
              <a:rPr lang="en-US" altLang="zh-CN" b="0" i="0" dirty="0">
                <a:solidFill>
                  <a:srgbClr val="060607"/>
                </a:solidFill>
                <a:effectLst/>
                <a:latin typeface="Times New Roman" panose="02020603050405020304" pitchFamily="18" charset="0"/>
                <a:cs typeface="Times New Roman" panose="02020603050405020304" pitchFamily="18" charset="0"/>
              </a:rPr>
              <a:t>–N[Q]/2</a:t>
            </a:r>
            <a:r>
              <a:rPr lang="zh-CN" altLang="en-US" b="0" i="0" dirty="0">
                <a:solidFill>
                  <a:srgbClr val="060607"/>
                </a:solidFill>
                <a:effectLst/>
                <a:latin typeface="Times New Roman" panose="02020603050405020304" pitchFamily="18" charset="0"/>
                <a:cs typeface="Times New Roman" panose="02020603050405020304" pitchFamily="18" charset="0"/>
              </a:rPr>
              <a:t>时执行“特殊映射”</a:t>
            </a:r>
            <a:r>
              <a:rPr lang="zh-CN" altLang="en-US" dirty="0">
                <a:solidFill>
                  <a:srgbClr val="060607"/>
                </a:solidFill>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B17FDC7F-9D2B-47A7-9551-B89A992A4C0C}"/>
              </a:ext>
            </a:extLst>
          </p:cNvPr>
          <p:cNvPicPr>
            <a:picLocks noChangeAspect="1"/>
          </p:cNvPicPr>
          <p:nvPr/>
        </p:nvPicPr>
        <p:blipFill>
          <a:blip r:embed="rId5"/>
          <a:stretch>
            <a:fillRect/>
          </a:stretch>
        </p:blipFill>
        <p:spPr>
          <a:xfrm>
            <a:off x="532048" y="2308458"/>
            <a:ext cx="3847985" cy="2184591"/>
          </a:xfrm>
          <a:prstGeom prst="rect">
            <a:avLst/>
          </a:prstGeom>
          <a:ln w="28575">
            <a:solidFill>
              <a:srgbClr val="00B050"/>
            </a:solidFill>
          </a:ln>
        </p:spPr>
      </p:pic>
      <p:pic>
        <p:nvPicPr>
          <p:cNvPr id="16" name="图片 15">
            <a:extLst>
              <a:ext uri="{FF2B5EF4-FFF2-40B4-BE49-F238E27FC236}">
                <a16:creationId xmlns:a16="http://schemas.microsoft.com/office/drawing/2014/main" id="{AC38D8E7-C0F0-4B99-B54F-D1396D238E32}"/>
              </a:ext>
            </a:extLst>
          </p:cNvPr>
          <p:cNvPicPr>
            <a:picLocks noChangeAspect="1"/>
          </p:cNvPicPr>
          <p:nvPr/>
        </p:nvPicPr>
        <p:blipFill>
          <a:blip r:embed="rId6"/>
          <a:stretch>
            <a:fillRect/>
          </a:stretch>
        </p:blipFill>
        <p:spPr>
          <a:xfrm>
            <a:off x="4624464" y="2931790"/>
            <a:ext cx="4022627" cy="550011"/>
          </a:xfrm>
          <a:prstGeom prst="rect">
            <a:avLst/>
          </a:prstGeom>
        </p:spPr>
      </p:pic>
    </p:spTree>
    <p:extLst>
      <p:ext uri="{BB962C8B-B14F-4D97-AF65-F5344CB8AC3E}">
        <p14:creationId xmlns:p14="http://schemas.microsoft.com/office/powerpoint/2010/main" val="342519882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毕业论文答辩PPT.p"/>
</p:tagLst>
</file>

<file path=ppt/tags/tag2.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3.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2070</Words>
  <Application>Microsoft Office PowerPoint</Application>
  <PresentationFormat>全屏显示(16:9)</PresentationFormat>
  <Paragraphs>104</Paragraphs>
  <Slides>18</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TimesNewRomanPS-BoldMT</vt:lpstr>
      <vt:lpstr>TimesNewRomanPS-ItalicMT</vt:lpstr>
      <vt:lpstr>TimesNewRomanPSMT</vt:lpstr>
      <vt:lpstr>SimHei</vt:lpstr>
      <vt:lpstr>SimSun</vt:lpstr>
      <vt:lpstr>SimSun</vt:lpstr>
      <vt:lpstr>微软雅黑</vt:lpstr>
      <vt:lpstr>Arial</vt:lpstr>
      <vt:lpstr>Calibri</vt:lpstr>
      <vt:lpstr>Symbol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c:title>
  <dc:subject/>
  <dc:creator/>
  <cp:keywords/>
  <dc:description/>
  <cp:lastModifiedBy/>
  <cp:revision>1</cp:revision>
  <dcterms:created xsi:type="dcterms:W3CDTF">2017-04-17T14:29:21Z</dcterms:created>
  <dcterms:modified xsi:type="dcterms:W3CDTF">2024-07-29T08:14:46Z</dcterms:modified>
  <cp:category/>
</cp:coreProperties>
</file>