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7" r:id="rId2"/>
    <p:sldId id="337" r:id="rId3"/>
    <p:sldId id="336" r:id="rId4"/>
    <p:sldId id="378" r:id="rId5"/>
    <p:sldId id="339" r:id="rId6"/>
    <p:sldId id="371" r:id="rId7"/>
    <p:sldId id="372" r:id="rId8"/>
    <p:sldId id="373" r:id="rId9"/>
    <p:sldId id="379" r:id="rId10"/>
    <p:sldId id="340" r:id="rId11"/>
    <p:sldId id="353" r:id="rId12"/>
    <p:sldId id="354" r:id="rId13"/>
    <p:sldId id="355" r:id="rId14"/>
    <p:sldId id="358" r:id="rId15"/>
    <p:sldId id="359" r:id="rId16"/>
    <p:sldId id="360" r:id="rId17"/>
    <p:sldId id="361" r:id="rId18"/>
    <p:sldId id="380" r:id="rId19"/>
    <p:sldId id="381" r:id="rId20"/>
    <p:sldId id="382" r:id="rId21"/>
    <p:sldId id="383" r:id="rId22"/>
    <p:sldId id="384" r:id="rId23"/>
    <p:sldId id="385" r:id="rId24"/>
    <p:sldId id="365" r:id="rId25"/>
    <p:sldId id="363" r:id="rId26"/>
    <p:sldId id="364" r:id="rId27"/>
    <p:sldId id="370" r:id="rId28"/>
    <p:sldId id="366" r:id="rId29"/>
    <p:sldId id="367" r:id="rId30"/>
    <p:sldId id="368" r:id="rId31"/>
    <p:sldId id="369" r:id="rId32"/>
    <p:sldId id="356" r:id="rId33"/>
    <p:sldId id="357" r:id="rId34"/>
    <p:sldId id="341" r:id="rId35"/>
    <p:sldId id="342" r:id="rId36"/>
    <p:sldId id="343" r:id="rId37"/>
    <p:sldId id="344" r:id="rId38"/>
    <p:sldId id="345" r:id="rId39"/>
    <p:sldId id="347" r:id="rId40"/>
    <p:sldId id="346" r:id="rId41"/>
    <p:sldId id="348" r:id="rId42"/>
    <p:sldId id="349" r:id="rId43"/>
    <p:sldId id="350" r:id="rId44"/>
    <p:sldId id="351" r:id="rId45"/>
    <p:sldId id="352" r:id="rId46"/>
    <p:sldId id="335" r:id="rId47"/>
  </p:sldIdLst>
  <p:sldSz cx="9144000" cy="5143500" type="screen16x9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98658"/>
    <a:srgbClr val="0096C2"/>
    <a:srgbClr val="0070C0"/>
    <a:srgbClr val="B6C2D5"/>
    <a:srgbClr val="0000FF"/>
    <a:srgbClr val="65A9D9"/>
    <a:srgbClr val="00FF00"/>
    <a:srgbClr val="B6D7F5"/>
    <a:srgbClr val="FBC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6349" autoAdjust="0"/>
  </p:normalViewPr>
  <p:slideViewPr>
    <p:cSldViewPr>
      <p:cViewPr varScale="1">
        <p:scale>
          <a:sx n="150" d="100"/>
          <a:sy n="150" d="100"/>
        </p:scale>
        <p:origin x="43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5160"/>
    </p:cViewPr>
  </p:sorter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E8F638C-660A-46F9-A36A-CD9CFE26EA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8F9066-ADD1-421B-95EE-84607A6733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1B247-6576-4633-B6B1-4351AC65D29C}" type="datetimeFigureOut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986784-8422-418A-BBF1-DF0D915362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28BB32-6886-4CD8-8EF1-A0F4F92335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D9B71-D8C7-4E21-ADE6-2EF191C4B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5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C004-A9D4-4858-99EC-F4CCE56E2FEF}" type="datetimeFigureOut">
              <a:rPr lang="zh-CN" altLang="en-US" smtClean="0"/>
              <a:pPr/>
              <a:t>2023/12/28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2E4E-2FFD-4B0E-BE9C-FA7BDC091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80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5D0C05-D1F4-4D23-BDF0-C1C9ABA03E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12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5D0C05-D1F4-4D23-BDF0-C1C9ABA03E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00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B45FD58-36C7-4050-A92B-BC82B14EF67B}" type="datetime1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11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7878B09-8FCA-48BC-B433-951190843BF1}" type="datetime1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7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840B6B5-B3BB-4FF3-AC01-6EF4B9440782}" type="datetime1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3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-20538"/>
            <a:ext cx="1704311" cy="72008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课题综述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5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7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00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5C6912-86B1-4985-A8F4-89C209517E66}" type="datetime1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60032" y="4767263"/>
            <a:ext cx="987896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440" y="4752182"/>
            <a:ext cx="504056" cy="273844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8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F99DD68-C178-448D-98D2-2B3065A51CAA}" type="datetime1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4250A5-6CB9-4940-A8B5-0ACF22C2511F}" type="datetime1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4F4D4E5-B6FA-4C30-972D-87083616546B}" type="datetime1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183B78-02BE-4B2D-A723-590ABD8AB4E4}" type="datetime1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14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CD912A-C61D-4CD9-82E9-40F907AC131E}" type="datetime1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1F66C32-439E-4F47-89CB-58BA9996424A}" type="datetime1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53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505831-3E59-431E-A6EE-36012600F4EB}" type="datetime1">
              <a:rPr lang="zh-CN" altLang="en-US" smtClean="0"/>
              <a:t>2023/12/28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2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5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4518000" y="-2274146"/>
            <a:ext cx="108000" cy="783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4518001" y="-95424"/>
            <a:ext cx="108000" cy="783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1653725"/>
            <a:ext cx="9144000" cy="2146022"/>
          </a:xfrm>
          <a:prstGeom prst="rect">
            <a:avLst/>
          </a:prstGeom>
          <a:solidFill>
            <a:srgbClr val="009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文本框 14"/>
          <p:cNvSpPr txBox="1"/>
          <p:nvPr/>
        </p:nvSpPr>
        <p:spPr>
          <a:xfrm>
            <a:off x="0" y="238048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200" b="1" dirty="0"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的流输入和输出</a:t>
            </a:r>
            <a:endParaRPr lang="en-US" altLang="zh-CN" sz="3200" b="1" dirty="0"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30">
            <a:extLst>
              <a:ext uri="{FF2B5EF4-FFF2-40B4-BE49-F238E27FC236}">
                <a16:creationId xmlns:a16="http://schemas.microsoft.com/office/drawing/2014/main" id="{E391192A-F3CD-4056-A19D-8BB22A8944DF}"/>
              </a:ext>
            </a:extLst>
          </p:cNvPr>
          <p:cNvSpPr txBox="1"/>
          <p:nvPr/>
        </p:nvSpPr>
        <p:spPr>
          <a:xfrm>
            <a:off x="4833972" y="4227934"/>
            <a:ext cx="182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冯浩轩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E3310B8-3961-4BC4-8BF0-2C4F08E28619}"/>
              </a:ext>
            </a:extLst>
          </p:cNvPr>
          <p:cNvGrpSpPr/>
          <p:nvPr/>
        </p:nvGrpSpPr>
        <p:grpSpPr>
          <a:xfrm>
            <a:off x="2802930" y="411510"/>
            <a:ext cx="3538141" cy="1008112"/>
            <a:chOff x="2339752" y="411510"/>
            <a:chExt cx="3538141" cy="1008112"/>
          </a:xfrm>
        </p:grpSpPr>
        <p:pic>
          <p:nvPicPr>
            <p:cNvPr id="3075" name="image20.png">
              <a:extLst>
                <a:ext uri="{FF2B5EF4-FFF2-40B4-BE49-F238E27FC236}">
                  <a16:creationId xmlns:a16="http://schemas.microsoft.com/office/drawing/2014/main" id="{3ACFDB23-0951-4FCB-93EC-D2607A2E2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411510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3" name="image21.png">
              <a:extLst>
                <a:ext uri="{FF2B5EF4-FFF2-40B4-BE49-F238E27FC236}">
                  <a16:creationId xmlns:a16="http://schemas.microsoft.com/office/drawing/2014/main" id="{7CDDBF62-A07A-4310-B577-4E8278A07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483518"/>
              <a:ext cx="2386013" cy="547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image22.png">
              <a:extLst>
                <a:ext uri="{FF2B5EF4-FFF2-40B4-BE49-F238E27FC236}">
                  <a16:creationId xmlns:a16="http://schemas.microsoft.com/office/drawing/2014/main" id="{7B9BC100-F50F-4E64-A074-DE479FB61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1203598"/>
              <a:ext cx="2293938" cy="79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116920-5BF9-40ED-BBB9-B777A5E59028}"/>
              </a:ext>
            </a:extLst>
          </p:cNvPr>
          <p:cNvSpPr txBox="1"/>
          <p:nvPr/>
        </p:nvSpPr>
        <p:spPr>
          <a:xfrm>
            <a:off x="0" y="0"/>
            <a:ext cx="9144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要使用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fstream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ofstream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或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ifstream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类，需要使用方法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open( )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打开文件：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b="1" dirty="0" err="1"/>
              <a:t>fstream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myFile</a:t>
            </a:r>
            <a:r>
              <a:rPr lang="en-US" altLang="zh-CN" sz="2000" b="1" dirty="0"/>
              <a:t>;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myFile.</a:t>
            </a:r>
            <a:r>
              <a:rPr lang="en-US" altLang="zh-CN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("HelloFile.txt",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ios_base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::in 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ios_base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::out 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ios_base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trunc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altLang="zh-CN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myFile.is_open</a:t>
            </a:r>
            <a:r>
              <a:rPr lang="en-US" altLang="zh-CN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altLang="zh-CN" dirty="0"/>
              <a:t>)          </a:t>
            </a:r>
            <a:r>
              <a:rPr lang="en-US" altLang="zh-CN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check if open() succeeded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myFile.close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78AF92-6605-4A9C-BB93-9EEB777F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31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414D28-9140-475C-A393-0BD137DA388D}"/>
              </a:ext>
            </a:extLst>
          </p:cNvPr>
          <p:cNvSpPr txBox="1"/>
          <p:nvPr/>
        </p:nvSpPr>
        <p:spPr>
          <a:xfrm>
            <a:off x="0" y="0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Human Input(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"Siddhartha Rao"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"May 1916"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ofstream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fsOut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MyBinary.bin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ios_base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::out |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ios_base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::binary);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400" b="0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sz="1400" b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</a:t>
            </a:r>
            <a:r>
              <a:rPr lang="en-US" altLang="zh-CN" sz="1400" b="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fsOut.is_open</a:t>
            </a:r>
            <a:r>
              <a:rPr lang="en-US" altLang="zh-CN" sz="1400" b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"Writing one object of Human to a binary file"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fsOut.write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*&gt;(&amp;Input), </a:t>
            </a:r>
            <a:r>
              <a:rPr lang="en-US" altLang="zh-CN" sz="1400" b="1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sizeof</a:t>
            </a:r>
            <a:r>
              <a:rPr lang="en-US" altLang="zh-CN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(Input</a:t>
            </a:r>
            <a:r>
              <a:rPr lang="en-US" altLang="zh-CN" dirty="0"/>
              <a:t>));  </a:t>
            </a:r>
            <a:r>
              <a:rPr lang="en-US" altLang="zh-CN" dirty="0">
                <a:solidFill>
                  <a:srgbClr val="098658"/>
                </a:solidFill>
              </a:rPr>
              <a:t>//</a:t>
            </a:r>
            <a:r>
              <a:rPr lang="en-US" altLang="zh-CN" sz="1400" b="1" dirty="0">
                <a:solidFill>
                  <a:srgbClr val="098658"/>
                </a:solidFill>
                <a:latin typeface="Consolas" panose="020B0609020204030204" pitchFamily="49" charset="0"/>
              </a:rPr>
              <a:t>write</a:t>
            </a:r>
            <a:r>
              <a:rPr lang="zh-CN" altLang="en-US" sz="1400" b="1" dirty="0">
                <a:solidFill>
                  <a:srgbClr val="098658"/>
                </a:solidFill>
                <a:latin typeface="Consolas" panose="020B0609020204030204" pitchFamily="49" charset="0"/>
              </a:rPr>
              <a:t>函数需要</a:t>
            </a:r>
            <a:r>
              <a:rPr lang="en-US" altLang="zh-CN" sz="1400" b="1" dirty="0">
                <a:solidFill>
                  <a:srgbClr val="098658"/>
                </a:solidFill>
                <a:latin typeface="Consolas" panose="020B0609020204030204" pitchFamily="49" charset="0"/>
              </a:rPr>
              <a:t>char*</a:t>
            </a:r>
            <a:endParaRPr lang="en-US" altLang="zh-CN" sz="1400" b="1" dirty="0">
              <a:solidFill>
                <a:srgbClr val="09865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fsOut.close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fsIn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MyBinary.bin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ios_base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::in |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ios_base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::binary);</a:t>
            </a:r>
          </a:p>
          <a:p>
            <a:r>
              <a:rPr lang="en-US" altLang="zh-CN" sz="1400" b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 </a:t>
            </a:r>
            <a:r>
              <a:rPr lang="en-US" altLang="zh-CN" sz="1400" b="0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if</a:t>
            </a:r>
            <a:r>
              <a:rPr lang="en-US" altLang="zh-CN" sz="1400" b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altLang="zh-CN" sz="1400" b="0" u="sng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fsIn.is_open</a:t>
            </a:r>
            <a:r>
              <a:rPr lang="en-US" altLang="zh-CN" sz="1400" b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Human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somePerson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fsIn.read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*)&amp;</a:t>
            </a:r>
            <a:r>
              <a:rPr lang="en-US" altLang="zh-CN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somePerson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1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sizeof</a:t>
            </a:r>
            <a:r>
              <a:rPr lang="en-US" altLang="zh-CN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somePerson</a:t>
            </a:r>
            <a:r>
              <a:rPr lang="en-US" altLang="zh-CN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));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"Reading information from binary file: 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 = 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somePerson.name &lt;&lt;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 = 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&lt;&lt;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somePerson.age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"Date of Birth = 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somePerson.DOB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06F658-6CE8-4F55-BE4E-AF0D211AB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599556"/>
            <a:ext cx="3491880" cy="1402988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0CFFB63-436B-4F3B-A2B5-3FB9E6CE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25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259A5A-1B31-44D3-9F9F-5A5AC6EC196D}"/>
              </a:ext>
            </a:extLst>
          </p:cNvPr>
          <p:cNvSpPr txBox="1"/>
          <p:nvPr/>
        </p:nvSpPr>
        <p:spPr>
          <a:xfrm>
            <a:off x="0" y="0"/>
            <a:ext cx="91440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中使用标准库中的 </a:t>
            </a:r>
            <a:r>
              <a:rPr lang="en-US" altLang="zh-CN" sz="2400" b="1" dirty="0"/>
              <a:t>remove</a:t>
            </a:r>
            <a:r>
              <a:rPr lang="zh-CN" altLang="en-US" sz="2400" b="1" dirty="0"/>
              <a:t>函数来删除文件。</a:t>
            </a:r>
            <a:endParaRPr lang="en-US" altLang="zh-CN" sz="2400" b="1" dirty="0"/>
          </a:p>
          <a:p>
            <a:r>
              <a:rPr lang="zh-CN" altLang="en-US" dirty="0"/>
              <a:t>这个函数在 </a:t>
            </a:r>
            <a:r>
              <a:rPr lang="en-US" altLang="zh-CN" dirty="0"/>
              <a:t>&lt;</a:t>
            </a:r>
            <a:r>
              <a:rPr lang="en-US" altLang="zh-CN" b="1" dirty="0" err="1">
                <a:highlight>
                  <a:srgbClr val="FFFF00"/>
                </a:highlight>
              </a:rPr>
              <a:t>cstdio</a:t>
            </a:r>
            <a:r>
              <a:rPr lang="en-US" altLang="zh-CN" b="1" dirty="0">
                <a:highlight>
                  <a:srgbClr val="FFFF00"/>
                </a:highlight>
              </a:rPr>
              <a:t>&gt;</a:t>
            </a:r>
            <a:r>
              <a:rPr lang="zh-CN" altLang="en-US" dirty="0"/>
              <a:t>头文件中定义。</a:t>
            </a:r>
            <a:endParaRPr lang="en-US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cstdio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en-US" altLang="zh-CN" dirty="0"/>
              <a:t>int main(){  </a:t>
            </a:r>
          </a:p>
          <a:p>
            <a:r>
              <a:rPr lang="en-US" altLang="zh-CN" dirty="0"/>
              <a:t>  if (</a:t>
            </a:r>
            <a:r>
              <a:rPr lang="en-US" altLang="zh-CN" b="1" dirty="0">
                <a:highlight>
                  <a:srgbClr val="FFFF00"/>
                </a:highlight>
              </a:rPr>
              <a:t>remove("data.txt") == 0</a:t>
            </a:r>
            <a:r>
              <a:rPr lang="en-US" altLang="zh-CN" dirty="0"/>
              <a:t>)  </a:t>
            </a:r>
          </a:p>
          <a:p>
            <a:r>
              <a:rPr lang="en-US" altLang="zh-CN" dirty="0"/>
              <a:t>            {std::</a:t>
            </a:r>
            <a:r>
              <a:rPr lang="en-US" altLang="zh-CN" dirty="0" err="1"/>
              <a:t>cout</a:t>
            </a:r>
            <a:r>
              <a:rPr lang="en-US" altLang="zh-CN" dirty="0"/>
              <a:t> &lt;&lt; "File deleted successfully.\n";    }   </a:t>
            </a:r>
          </a:p>
          <a:p>
            <a:r>
              <a:rPr lang="en-US" altLang="zh-CN" dirty="0"/>
              <a:t> else    </a:t>
            </a:r>
          </a:p>
          <a:p>
            <a:r>
              <a:rPr lang="en-US" altLang="zh-CN" dirty="0"/>
              <a:t>            {std::</a:t>
            </a:r>
            <a:r>
              <a:rPr lang="en-US" altLang="zh-CN" dirty="0" err="1"/>
              <a:t>cout</a:t>
            </a:r>
            <a:r>
              <a:rPr lang="en-US" altLang="zh-CN" dirty="0"/>
              <a:t> &lt;&lt; "Failed to delete the file.\n";    }  </a:t>
            </a:r>
          </a:p>
          <a:p>
            <a:r>
              <a:rPr lang="en-US" altLang="zh-CN" dirty="0"/>
              <a:t>  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在这个示例中，尝试删除名为 </a:t>
            </a:r>
            <a:r>
              <a:rPr lang="en-US" altLang="zh-CN" dirty="0"/>
              <a:t>"data.txt" </a:t>
            </a:r>
            <a:r>
              <a:rPr lang="zh-CN" altLang="en-US" dirty="0"/>
              <a:t>的文件。</a:t>
            </a:r>
            <a:r>
              <a:rPr lang="en-US" altLang="zh-CN" dirty="0"/>
              <a:t>remove </a:t>
            </a:r>
            <a:r>
              <a:rPr lang="zh-CN" altLang="en-US" dirty="0"/>
              <a:t>函数会尝试删除指定的文件</a:t>
            </a:r>
            <a:endParaRPr lang="en-US" altLang="zh-CN" dirty="0"/>
          </a:p>
          <a:p>
            <a:r>
              <a:rPr lang="zh-CN" altLang="en-US" b="1" dirty="0"/>
              <a:t>如果成功，它会返回 </a:t>
            </a:r>
            <a:r>
              <a:rPr lang="en-US" altLang="zh-CN" b="1" dirty="0"/>
              <a:t>0</a:t>
            </a:r>
            <a:r>
              <a:rPr lang="zh-CN" altLang="en-US" b="1" dirty="0"/>
              <a:t>；否则，它会返回一个非零值。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85EEA36-1BF4-41C7-9E6A-374F01D6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95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5D0255-B992-436E-978B-2F48D2321B2D}"/>
              </a:ext>
            </a:extLst>
          </p:cNvPr>
          <p:cNvSpPr txBox="1"/>
          <p:nvPr/>
        </p:nvSpPr>
        <p:spPr>
          <a:xfrm>
            <a:off x="0" y="0"/>
            <a:ext cx="914400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altLang="zh-CN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使用 </a:t>
            </a:r>
            <a:r>
              <a:rPr lang="en-US" altLang="zh-CN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altLang="zh-CN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写入文本文件</a:t>
            </a:r>
            <a:endParaRPr lang="zh-CN" alt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file(</a:t>
            </a:r>
            <a:r>
              <a:rPr lang="en-US" altLang="zh-CN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"data.txt"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::out);</a:t>
            </a:r>
          </a:p>
          <a:p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file.is_open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file &lt;&lt; </a:t>
            </a:r>
            <a:r>
              <a:rPr lang="en-US" altLang="zh-CN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file.close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"Unable to open file for writing.\n"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使用 </a:t>
            </a:r>
            <a:r>
              <a:rPr lang="en-US" altLang="zh-CN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altLang="zh-CN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读取文本文件</a:t>
            </a:r>
            <a:endParaRPr lang="zh-CN" alt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file.open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"data.txt"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ios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::in);</a:t>
            </a:r>
          </a:p>
          <a:p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file.is_open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std::string line;</a:t>
            </a:r>
          </a:p>
          <a:p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altLang="zh-CN" sz="1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altLang="zh-CN" sz="1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(file, line))</a:t>
            </a:r>
            <a:endParaRPr lang="en-US" altLang="zh-CN" sz="9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line &lt;&lt; </a:t>
            </a:r>
            <a:r>
              <a:rPr lang="en-US" altLang="zh-CN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file.close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altLang="zh-CN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"Unable to open file for reading.\n"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9DC411-455D-4ED8-9BA9-DFBEDAA4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15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F2F8628-973B-45AA-9A9A-FB553ECEA1C3}"/>
              </a:ext>
            </a:extLst>
          </p:cNvPr>
          <p:cNvSpPr txBox="1"/>
          <p:nvPr/>
        </p:nvSpPr>
        <p:spPr>
          <a:xfrm>
            <a:off x="35496" y="0"/>
            <a:ext cx="828092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sstream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stringstream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ss;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ss &lt;&lt;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"Age: 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24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ss.str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"Age: 20"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4941F0-46EF-4896-ACCB-42F1A20D5744}"/>
              </a:ext>
            </a:extLst>
          </p:cNvPr>
          <p:cNvSpPr txBox="1"/>
          <p:nvPr/>
        </p:nvSpPr>
        <p:spPr>
          <a:xfrm>
            <a:off x="0" y="2475629"/>
            <a:ext cx="90730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stringstream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ss(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word;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(ss &gt;&gt; word)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word &lt;&lt; std::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分别输出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"Hello,"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"World!"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EB0C5E-C3D1-4870-90AE-06B12859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94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6C3CE1-8698-4514-AF07-730508F18B76}"/>
              </a:ext>
            </a:extLst>
          </p:cNvPr>
          <p:cNvSpPr txBox="1"/>
          <p:nvPr/>
        </p:nvSpPr>
        <p:spPr>
          <a:xfrm>
            <a:off x="0" y="-1"/>
            <a:ext cx="9144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数字转字符串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stringstream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ss;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 &lt;&lt; num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str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ss.str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str &lt;&lt; std::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"123"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字符串转数字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ss.str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"456"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ss.clear</a:t>
            </a:r>
            <a:r>
              <a:rPr lang="en-US" altLang="zh-CN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ss &gt;&gt; num;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num &lt;&lt; std::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456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7F7145-7BB7-48D1-82B1-5D2F31817DA6}"/>
              </a:ext>
            </a:extLst>
          </p:cNvPr>
          <p:cNvSpPr txBox="1"/>
          <p:nvPr/>
        </p:nvSpPr>
        <p:spPr>
          <a:xfrm>
            <a:off x="198450" y="3244022"/>
            <a:ext cx="856895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dirty="0"/>
              <a:t>// </a:t>
            </a:r>
            <a:r>
              <a:rPr lang="zh-CN" altLang="en-US" dirty="0"/>
              <a:t>清空 </a:t>
            </a:r>
            <a:r>
              <a:rPr lang="en-US" altLang="zh-CN" dirty="0" err="1"/>
              <a:t>sstream</a:t>
            </a:r>
            <a:endParaRPr lang="en-US" altLang="zh-CN" dirty="0"/>
          </a:p>
          <a:p>
            <a:pPr algn="l">
              <a:buFont typeface="+mj-lt"/>
              <a:buAutoNum type="arabicPeriod"/>
            </a:pPr>
            <a:r>
              <a:rPr lang="en-US" altLang="zh-CN" sz="2000" b="1" dirty="0" err="1">
                <a:highlight>
                  <a:srgbClr val="FFFF00"/>
                </a:highlight>
              </a:rPr>
              <a:t>Sstream</a:t>
            </a:r>
            <a:r>
              <a:rPr lang="en-US" altLang="zh-CN" sz="2000" b="1" dirty="0">
                <a:highlight>
                  <a:srgbClr val="FFFF00"/>
                </a:highlight>
              </a:rPr>
              <a:t>. Str(“  “ );</a:t>
            </a:r>
          </a:p>
          <a:p>
            <a:pPr algn="l">
              <a:buFont typeface="+mj-lt"/>
              <a:buAutoNum type="arabicPeriod"/>
            </a:pPr>
            <a:r>
              <a:rPr lang="en-US" altLang="zh-CN" dirty="0" err="1"/>
              <a:t>sstream</a:t>
            </a:r>
            <a:r>
              <a:rPr lang="en-US" altLang="zh-CN" dirty="0"/>
              <a:t> &lt;&lt; "third string";</a:t>
            </a:r>
          </a:p>
          <a:p>
            <a:pPr algn="l"/>
            <a:r>
              <a:rPr lang="en-US" altLang="zh-CN" dirty="0" err="1"/>
              <a:t>cout</a:t>
            </a:r>
            <a:r>
              <a:rPr lang="en-US" altLang="zh-CN" dirty="0"/>
              <a:t> &lt;&lt; "After clear, </a:t>
            </a:r>
            <a:r>
              <a:rPr lang="en-US" altLang="zh-CN" dirty="0" err="1"/>
              <a:t>strResult</a:t>
            </a:r>
            <a:r>
              <a:rPr lang="en-US" altLang="zh-CN" dirty="0"/>
              <a:t> is: " &lt;&lt; </a:t>
            </a:r>
            <a:r>
              <a:rPr lang="en-US" altLang="zh-CN" dirty="0" err="1"/>
              <a:t>sstream.str</a:t>
            </a:r>
            <a:r>
              <a:rPr lang="en-US" altLang="zh-CN" dirty="0"/>
              <a:t>()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br>
              <a:rPr lang="en-US" altLang="zh-CN" b="0" i="0" dirty="0">
                <a:solidFill>
                  <a:srgbClr val="383A42"/>
                </a:solidFill>
                <a:effectLst/>
                <a:latin typeface="Source Code Pro" panose="020B0509030403020204" pitchFamily="49" charset="0"/>
              </a:rPr>
            </a:b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26983-D668-4276-AB7A-1ADD317C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25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57B384A-D9D5-4F03-978C-B82FE2232898}"/>
              </a:ext>
            </a:extLst>
          </p:cNvPr>
          <p:cNvSpPr txBox="1"/>
          <p:nvPr/>
        </p:nvSpPr>
        <p:spPr>
          <a:xfrm>
            <a:off x="0" y="0"/>
            <a:ext cx="399593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sstream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stringstream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sstream</a:t>
            </a:r>
            <a:r>
              <a:rPr lang="en-US" altLang="zh-CN" sz="1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first, second;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插入字符串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sstream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"456"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转换为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类型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sstream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first;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first &lt;&lt;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200" b="1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// </a:t>
            </a:r>
            <a:r>
              <a:rPr lang="zh-CN" altLang="en-US" sz="1200" b="1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在进行多次类型转换前，必须先运行</a:t>
            </a:r>
            <a:r>
              <a:rPr lang="en-US" altLang="zh-CN" sz="1200" b="1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clear()</a:t>
            </a:r>
            <a:endParaRPr lang="en-US" altLang="zh-CN" sz="1200" b="1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altLang="zh-CN" sz="1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en-US" altLang="zh-CN" sz="12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sstream.clear</a:t>
            </a:r>
            <a:r>
              <a:rPr lang="en-US" altLang="zh-CN" sz="12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插入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值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sstream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转换为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类型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sstream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second;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second &lt;&lt;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D41820-9C91-45B7-8296-D5D434BC52D6}"/>
              </a:ext>
            </a:extLst>
          </p:cNvPr>
          <p:cNvSpPr txBox="1"/>
          <p:nvPr/>
        </p:nvSpPr>
        <p:spPr>
          <a:xfrm>
            <a:off x="4021584" y="0"/>
            <a:ext cx="457517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clear</a:t>
            </a:r>
            <a:r>
              <a:rPr lang="zh-CN" altLang="en-US" dirty="0"/>
              <a:t>是 </a:t>
            </a:r>
            <a:r>
              <a:rPr lang="en-US" altLang="zh-CN" dirty="0"/>
              <a:t>std::</a:t>
            </a:r>
            <a:r>
              <a:rPr lang="en-US" altLang="zh-CN" dirty="0" err="1"/>
              <a:t>stringstream</a:t>
            </a:r>
            <a:r>
              <a:rPr lang="en-US" altLang="zh-CN" dirty="0"/>
              <a:t>`</a:t>
            </a:r>
            <a:r>
              <a:rPr lang="zh-CN" altLang="en-US" dirty="0"/>
              <a:t>类的一个成员函数，用于</a:t>
            </a:r>
            <a:r>
              <a:rPr lang="zh-CN" altLang="en-US" sz="2400" b="1" dirty="0">
                <a:highlight>
                  <a:srgbClr val="FFFF00"/>
                </a:highlight>
              </a:rPr>
              <a:t>重置流的状态标志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代码片段中：</a:t>
            </a:r>
            <a:r>
              <a:rPr lang="en-US" altLang="zh-CN" dirty="0" err="1"/>
              <a:t>sstream.clear</a:t>
            </a:r>
            <a:r>
              <a:rPr lang="en-US" altLang="zh-CN" dirty="0"/>
              <a:t>();</a:t>
            </a:r>
            <a:r>
              <a:rPr lang="zh-CN" altLang="en-US" dirty="0"/>
              <a:t>这行代码清除了 </a:t>
            </a:r>
            <a:r>
              <a:rPr lang="en-US" altLang="zh-CN" dirty="0" err="1"/>
              <a:t>sstream</a:t>
            </a:r>
            <a:r>
              <a:rPr lang="zh-CN" altLang="en-US" dirty="0"/>
              <a:t>的错误状态标志。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这意味着，如果之前的操作导致了错误状态（例如，试图从空的流中读取数据），这行代码将会清除这些错误状态，使得流回到良好状态。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在进行流操作（如读取或写入）之前，通常需要确保流是处于良好状态的。如果流处于错误状态，后续的读写操作可能会失败。因此，调用 </a:t>
            </a:r>
            <a:r>
              <a:rPr lang="en-US" altLang="zh-CN" dirty="0"/>
              <a:t>clear</a:t>
            </a:r>
            <a:r>
              <a:rPr lang="zh-CN" altLang="en-US" dirty="0"/>
              <a:t>函数是一个好的实践，可以确保流处于可以进行后续操作的状态。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2AFEE3-4456-4A71-8E2D-302F57A9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98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560677-47E8-46AF-83DC-9CD8847089CF}"/>
              </a:ext>
            </a:extLst>
          </p:cNvPr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highlight>
                  <a:srgbClr val="FFFF00"/>
                </a:highlight>
              </a:rPr>
              <a:t>string</a:t>
            </a:r>
            <a:r>
              <a:rPr lang="zh-CN" altLang="en-US" dirty="0">
                <a:highlight>
                  <a:srgbClr val="FFFF00"/>
                </a:highlight>
              </a:rPr>
              <a:t>类型的字符串是不以‘</a:t>
            </a:r>
            <a:r>
              <a:rPr lang="en-US" altLang="zh-CN" dirty="0">
                <a:highlight>
                  <a:srgbClr val="FFFF00"/>
                </a:highlight>
              </a:rPr>
              <a:t>\0’</a:t>
            </a:r>
            <a:r>
              <a:rPr lang="zh-CN" altLang="en-US" dirty="0">
                <a:highlight>
                  <a:srgbClr val="FFFF00"/>
                </a:highlight>
              </a:rPr>
              <a:t>结尾的</a:t>
            </a:r>
            <a:r>
              <a:rPr lang="zh-CN" altLang="en-US" dirty="0"/>
              <a:t>，因此若</a:t>
            </a:r>
            <a:r>
              <a:rPr lang="en-US" altLang="zh-CN" dirty="0"/>
              <a:t>str</a:t>
            </a:r>
            <a:r>
              <a:rPr lang="zh-CN" altLang="en-US" dirty="0"/>
              <a:t>有三个字符，传统</a:t>
            </a:r>
            <a:r>
              <a:rPr lang="en-US" altLang="zh-CN" dirty="0"/>
              <a:t>C</a:t>
            </a:r>
            <a:r>
              <a:rPr lang="zh-CN" altLang="en-US" dirty="0"/>
              <a:t>语言的字符串的</a:t>
            </a:r>
            <a:r>
              <a:rPr lang="en-US" altLang="zh-CN" dirty="0"/>
              <a:t>str[3]</a:t>
            </a:r>
            <a:r>
              <a:rPr lang="zh-CN" altLang="en-US" dirty="0"/>
              <a:t>是字符</a:t>
            </a:r>
            <a:r>
              <a:rPr lang="zh-CN" altLang="en-US" dirty="0">
                <a:highlight>
                  <a:srgbClr val="FFFF00"/>
                </a:highlight>
              </a:rPr>
              <a:t>‘</a:t>
            </a:r>
            <a:r>
              <a:rPr lang="en-US" altLang="zh-CN" dirty="0">
                <a:highlight>
                  <a:srgbClr val="FFFF00"/>
                </a:highlight>
              </a:rPr>
              <a:t>\0’</a:t>
            </a:r>
            <a:r>
              <a:rPr lang="zh-CN" altLang="en-US" dirty="0">
                <a:highlight>
                  <a:srgbClr val="FFFF00"/>
                </a:highlight>
              </a:rPr>
              <a:t>，</a:t>
            </a:r>
            <a:r>
              <a:rPr lang="zh-CN" altLang="en-US" dirty="0"/>
              <a:t>但是</a:t>
            </a:r>
            <a:r>
              <a:rPr lang="en-US" altLang="zh-CN" dirty="0"/>
              <a:t>string</a:t>
            </a:r>
            <a:r>
              <a:rPr lang="zh-CN" altLang="en-US" dirty="0"/>
              <a:t>类型的只能到</a:t>
            </a:r>
            <a:r>
              <a:rPr lang="en-US" altLang="zh-CN" dirty="0"/>
              <a:t>str[2]</a:t>
            </a:r>
            <a:r>
              <a:rPr lang="zh-CN" altLang="en-US" dirty="0"/>
              <a:t>，</a:t>
            </a:r>
            <a:r>
              <a:rPr lang="en-US" altLang="zh-CN" dirty="0"/>
              <a:t>str[3]</a:t>
            </a:r>
            <a:r>
              <a:rPr lang="zh-CN" altLang="en-US" dirty="0"/>
              <a:t>是没有定义的，而</a:t>
            </a:r>
            <a:r>
              <a:rPr lang="en-US" altLang="zh-CN" dirty="0"/>
              <a:t>str. at(3)</a:t>
            </a:r>
            <a:r>
              <a:rPr lang="zh-CN" altLang="en-US" dirty="0"/>
              <a:t>会提示越界奔溃。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913782-A531-47BE-A05A-F04805DB3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06802"/>
            <a:ext cx="9144000" cy="2977116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C2CA3E-2822-4E9C-900C-A12169D5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90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F11CBC-0D6A-484E-BA4B-ADAB6DCF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ED24ECB-A59A-4188-B23C-780B4D8A4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7157"/>
              </p:ext>
            </p:extLst>
          </p:nvPr>
        </p:nvGraphicFramePr>
        <p:xfrm>
          <a:off x="9550" y="0"/>
          <a:ext cx="9134450" cy="1105170"/>
        </p:xfrm>
        <a:graphic>
          <a:graphicData uri="http://schemas.openxmlformats.org/drawingml/2006/table">
            <a:tbl>
              <a:tblPr/>
              <a:tblGrid>
                <a:gridCol w="1698058">
                  <a:extLst>
                    <a:ext uri="{9D8B030D-6E8A-4147-A177-3AD203B41FA5}">
                      <a16:colId xmlns:a16="http://schemas.microsoft.com/office/drawing/2014/main" val="4250109531"/>
                    </a:ext>
                  </a:extLst>
                </a:gridCol>
                <a:gridCol w="7436392">
                  <a:extLst>
                    <a:ext uri="{9D8B030D-6E8A-4147-A177-3AD203B41FA5}">
                      <a16:colId xmlns:a16="http://schemas.microsoft.com/office/drawing/2014/main" val="3756127260"/>
                    </a:ext>
                  </a:extLst>
                </a:gridCol>
              </a:tblGrid>
              <a:tr h="263394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dirty="0" err="1"/>
                        <a:t>c_str</a:t>
                      </a:r>
                      <a:r>
                        <a:rPr lang="en-US" dirty="0"/>
                        <a:t>()</a:t>
                      </a:r>
                    </a:p>
                  </a:txBody>
                  <a:tcPr marL="47035" marR="47035" marT="47035" marB="4703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dirty="0"/>
                        <a:t>返回一个以‘</a:t>
                      </a:r>
                      <a:r>
                        <a:rPr lang="en-US" altLang="zh-CN" dirty="0"/>
                        <a:t>/0’</a:t>
                      </a:r>
                      <a:r>
                        <a:rPr lang="zh-CN" altLang="en-US" dirty="0"/>
                        <a:t>结尾的字符数组</a:t>
                      </a:r>
                    </a:p>
                  </a:txBody>
                  <a:tcPr marL="47035" marR="47035" marT="47035" marB="4703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404208"/>
                  </a:ext>
                </a:extLst>
              </a:tr>
              <a:tr h="263394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dirty="0"/>
                        <a:t>data()</a:t>
                      </a:r>
                    </a:p>
                  </a:txBody>
                  <a:tcPr marL="47035" marR="47035" marT="47035" marB="4703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dirty="0"/>
                        <a:t>以字符数组的形式返回字符串内容，但并不添加’</a:t>
                      </a:r>
                      <a:r>
                        <a:rPr lang="en-US" altLang="zh-CN" dirty="0"/>
                        <a:t>/0’</a:t>
                      </a:r>
                    </a:p>
                  </a:txBody>
                  <a:tcPr marL="47035" marR="47035" marT="47035" marB="4703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00953"/>
                  </a:ext>
                </a:extLst>
              </a:tr>
              <a:tr h="263394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/>
                        <a:t>copy()</a:t>
                      </a:r>
                    </a:p>
                  </a:txBody>
                  <a:tcPr marL="47035" marR="47035" marT="47035" marB="4703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dirty="0"/>
                        <a:t>字符串的内容复制或写入既有的</a:t>
                      </a:r>
                      <a:r>
                        <a:rPr lang="en-US" altLang="zh-CN" dirty="0" err="1"/>
                        <a:t>c_string</a:t>
                      </a:r>
                      <a:r>
                        <a:rPr lang="zh-CN" altLang="en-US" dirty="0"/>
                        <a:t>或字符数组内</a:t>
                      </a:r>
                    </a:p>
                  </a:txBody>
                  <a:tcPr marL="47035" marR="47035" marT="47035" marB="4703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2980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523D4BF-F941-4F9F-BF23-77621362F20C}"/>
              </a:ext>
            </a:extLst>
          </p:cNvPr>
          <p:cNvSpPr txBox="1"/>
          <p:nvPr/>
        </p:nvSpPr>
        <p:spPr>
          <a:xfrm>
            <a:off x="0" y="1275606"/>
            <a:ext cx="910850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string str = "Hello World!";</a:t>
            </a:r>
          </a:p>
          <a:p>
            <a:r>
              <a:rPr lang="en-US" altLang="zh-CN" dirty="0"/>
              <a:t>const char* p1 = </a:t>
            </a:r>
            <a:r>
              <a:rPr lang="en-US" altLang="zh-CN" b="1" dirty="0" err="1"/>
              <a:t>str.c_str</a:t>
            </a:r>
            <a:r>
              <a:rPr lang="en-US" altLang="zh-CN" b="1" dirty="0"/>
              <a:t>();</a:t>
            </a:r>
          </a:p>
          <a:p>
            <a:r>
              <a:rPr lang="en-US" altLang="zh-CN" dirty="0"/>
              <a:t>const char* p2 = </a:t>
            </a:r>
            <a:r>
              <a:rPr lang="en-US" altLang="zh-CN" b="1" dirty="0" err="1"/>
              <a:t>str.data</a:t>
            </a:r>
            <a:r>
              <a:rPr lang="en-US" altLang="zh-CN" b="1" dirty="0"/>
              <a:t>();</a:t>
            </a:r>
          </a:p>
          <a:p>
            <a:r>
              <a:rPr lang="en-US" altLang="zh-CN" dirty="0"/>
              <a:t>const char* p3=new char[10];</a:t>
            </a:r>
          </a:p>
          <a:p>
            <a:r>
              <a:rPr lang="en-US" altLang="zh-CN" sz="2400" b="1" dirty="0" err="1"/>
              <a:t>str.copy</a:t>
            </a:r>
            <a:r>
              <a:rPr lang="en-US" altLang="zh-CN" sz="2400" b="1" dirty="0"/>
              <a:t>(p3,5,0);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函数原型：</a:t>
            </a:r>
            <a:r>
              <a:rPr lang="en-US" altLang="zh-CN" dirty="0"/>
              <a:t>copy(char *s, int n, int pos = 0)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把当前串中以</a:t>
            </a:r>
            <a:r>
              <a:rPr lang="en-US" altLang="zh-CN" dirty="0"/>
              <a:t>pos</a:t>
            </a:r>
            <a:r>
              <a:rPr lang="zh-CN" altLang="en-US" dirty="0"/>
              <a:t>开始的</a:t>
            </a:r>
            <a:r>
              <a:rPr lang="en-US" altLang="zh-CN" dirty="0"/>
              <a:t>n</a:t>
            </a:r>
            <a:r>
              <a:rPr lang="zh-CN" altLang="en-US" dirty="0"/>
              <a:t>个字符拷贝到以</a:t>
            </a:r>
            <a:r>
              <a:rPr lang="en-US" altLang="zh-CN" dirty="0"/>
              <a:t>s</a:t>
            </a:r>
            <a:r>
              <a:rPr lang="zh-CN" altLang="en-US" dirty="0"/>
              <a:t>为起始位置的字符数组中，返回实际拷贝的数目 </a:t>
            </a:r>
          </a:p>
        </p:txBody>
      </p:sp>
    </p:spTree>
    <p:extLst>
      <p:ext uri="{BB962C8B-B14F-4D97-AF65-F5344CB8AC3E}">
        <p14:creationId xmlns:p14="http://schemas.microsoft.com/office/powerpoint/2010/main" val="247577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8CFAC4-1132-4A70-AD24-E2023859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331001-7B46-457B-AE51-7948C2AE7CD9}"/>
              </a:ext>
            </a:extLst>
          </p:cNvPr>
          <p:cNvSpPr txBox="1"/>
          <p:nvPr/>
        </p:nvSpPr>
        <p:spPr>
          <a:xfrm>
            <a:off x="0" y="0"/>
            <a:ext cx="914400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string</a:t>
            </a:r>
            <a:r>
              <a:rPr lang="zh-CN" altLang="en-US" dirty="0"/>
              <a:t>还可以方便的改变字符串的容量大小，通过调用成员函数</a:t>
            </a:r>
            <a:r>
              <a:rPr lang="en-US" altLang="zh-CN" dirty="0"/>
              <a:t>resize()</a:t>
            </a:r>
            <a:r>
              <a:rPr lang="zh-CN" altLang="en-US" dirty="0"/>
              <a:t>可以重设</a:t>
            </a:r>
            <a:r>
              <a:rPr lang="en-US" altLang="zh-CN" dirty="0"/>
              <a:t>string</a:t>
            </a:r>
            <a:r>
              <a:rPr lang="zh-CN" altLang="en-US" dirty="0"/>
              <a:t>的容量。</a:t>
            </a:r>
            <a:r>
              <a:rPr lang="en-US" altLang="zh-CN" dirty="0"/>
              <a:t>string str="Hello";</a:t>
            </a:r>
          </a:p>
          <a:p>
            <a:r>
              <a:rPr lang="en-US" altLang="zh-CN" dirty="0"/>
              <a:t>              </a:t>
            </a:r>
            <a:r>
              <a:rPr lang="en-US" altLang="zh-CN" dirty="0" err="1"/>
              <a:t>str.resize</a:t>
            </a:r>
            <a:r>
              <a:rPr lang="en-US" altLang="zh-CN" dirty="0"/>
              <a:t>(3);</a:t>
            </a:r>
          </a:p>
          <a:p>
            <a:r>
              <a:rPr lang="en-US" altLang="zh-CN" sz="2400" b="1" dirty="0"/>
              <a:t>string</a:t>
            </a:r>
            <a:r>
              <a:rPr lang="zh-CN" altLang="en-US" dirty="0"/>
              <a:t>可以很方便的查找字符串中的字符或者子串，其是通过成员函数</a:t>
            </a:r>
            <a:r>
              <a:rPr lang="en-US" altLang="zh-CN" dirty="0"/>
              <a:t>find()</a:t>
            </a:r>
            <a:r>
              <a:rPr lang="zh-CN" altLang="en-US" dirty="0"/>
              <a:t>和</a:t>
            </a:r>
            <a:r>
              <a:rPr lang="en-US" altLang="zh-CN" dirty="0" err="1"/>
              <a:t>substr</a:t>
            </a:r>
            <a:r>
              <a:rPr lang="en-US" altLang="zh-CN" dirty="0"/>
              <a:t>()</a:t>
            </a:r>
            <a:r>
              <a:rPr lang="zh-CN" altLang="en-US" dirty="0"/>
              <a:t>实现的，</a:t>
            </a:r>
            <a:r>
              <a:rPr lang="en-US" altLang="zh-CN" dirty="0"/>
              <a:t>find()</a:t>
            </a:r>
            <a:r>
              <a:rPr lang="zh-CN" altLang="en-US" dirty="0"/>
              <a:t>函数是从</a:t>
            </a:r>
            <a:r>
              <a:rPr lang="en-US" altLang="zh-CN" dirty="0"/>
              <a:t>str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个位置查起，找到子串后，返回子串的位置；而</a:t>
            </a:r>
            <a:r>
              <a:rPr lang="en-US" altLang="zh-CN" dirty="0" err="1"/>
              <a:t>substr</a:t>
            </a:r>
            <a:r>
              <a:rPr lang="zh-CN" altLang="en-US" dirty="0"/>
              <a:t>函数从</a:t>
            </a:r>
            <a:r>
              <a:rPr lang="en-US" altLang="zh-CN" dirty="0"/>
              <a:t>pos</a:t>
            </a:r>
            <a:r>
              <a:rPr lang="zh-CN" altLang="en-US" dirty="0"/>
              <a:t>位置</a:t>
            </a:r>
            <a:r>
              <a:rPr lang="en-US" altLang="zh-CN" dirty="0"/>
              <a:t>(</a:t>
            </a:r>
            <a:r>
              <a:rPr lang="zh-CN" altLang="en-US" dirty="0"/>
              <a:t>子串开始的位置</a:t>
            </a:r>
            <a:r>
              <a:rPr lang="en-US" altLang="zh-CN" dirty="0"/>
              <a:t>)</a:t>
            </a:r>
            <a:r>
              <a:rPr lang="zh-CN" altLang="en-US" dirty="0"/>
              <a:t>开始，截取</a:t>
            </a:r>
            <a:r>
              <a:rPr lang="en-US" altLang="zh-CN" dirty="0"/>
              <a:t>5</a:t>
            </a:r>
            <a:r>
              <a:rPr lang="zh-CN" altLang="en-US" dirty="0"/>
              <a:t>个字符，赋值给</a:t>
            </a:r>
            <a:r>
              <a:rPr lang="en-US" altLang="zh-CN" dirty="0"/>
              <a:t>str2</a:t>
            </a:r>
            <a:r>
              <a:rPr lang="zh-CN" altLang="en-US" dirty="0"/>
              <a:t>，也就是说，</a:t>
            </a:r>
            <a:r>
              <a:rPr lang="en-US" altLang="zh-CN" dirty="0"/>
              <a:t>str2</a:t>
            </a:r>
            <a:r>
              <a:rPr lang="zh-CN" altLang="en-US" dirty="0"/>
              <a:t>的内容将是</a:t>
            </a:r>
            <a:r>
              <a:rPr lang="en-US" altLang="zh-CN" dirty="0" err="1"/>
              <a:t>ssdfs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string str = "</a:t>
            </a:r>
            <a:r>
              <a:rPr lang="en-US" altLang="zh-CN" dirty="0" err="1"/>
              <a:t>aaaaddddssdfsasdf</a:t>
            </a:r>
            <a:r>
              <a:rPr lang="en-US" altLang="zh-CN" dirty="0"/>
              <a:t>";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size_t</a:t>
            </a:r>
            <a:r>
              <a:rPr lang="en-US" altLang="zh-CN" dirty="0"/>
              <a:t> pos = </a:t>
            </a:r>
            <a:r>
              <a:rPr lang="en-US" altLang="zh-CN" dirty="0" err="1"/>
              <a:t>str.find</a:t>
            </a:r>
            <a:r>
              <a:rPr lang="en-US" altLang="zh-CN" dirty="0"/>
              <a:t>("</a:t>
            </a:r>
            <a:r>
              <a:rPr lang="en-US" altLang="zh-CN" dirty="0" err="1"/>
              <a:t>ssdf</a:t>
            </a:r>
            <a:r>
              <a:rPr lang="en-US" altLang="zh-CN" dirty="0"/>
              <a:t>", 3);   //</a:t>
            </a:r>
            <a:r>
              <a:rPr lang="zh-CN" altLang="en-US" dirty="0">
                <a:solidFill>
                  <a:srgbClr val="008000"/>
                </a:solidFill>
              </a:rPr>
              <a:t>注意</a:t>
            </a:r>
            <a:r>
              <a:rPr lang="en-US" altLang="zh-CN" b="1" dirty="0">
                <a:solidFill>
                  <a:srgbClr val="008000"/>
                </a:solidFill>
              </a:rPr>
              <a:t>pos</a:t>
            </a:r>
            <a:r>
              <a:rPr lang="zh-CN" altLang="en-US" b="1" dirty="0">
                <a:solidFill>
                  <a:srgbClr val="008000"/>
                </a:solidFill>
              </a:rPr>
              <a:t>的数据类型</a:t>
            </a:r>
            <a:r>
              <a:rPr lang="en-US" altLang="zh-CN" b="1" dirty="0">
                <a:solidFill>
                  <a:srgbClr val="008000"/>
                </a:solidFill>
              </a:rPr>
              <a:t>string::</a:t>
            </a:r>
            <a:r>
              <a:rPr lang="en-US" altLang="zh-CN" b="1" dirty="0" err="1">
                <a:solidFill>
                  <a:srgbClr val="008000"/>
                </a:solidFill>
              </a:rPr>
              <a:t>size_type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如果没找到，返回一个特殊的标志</a:t>
            </a:r>
            <a:r>
              <a:rPr lang="en-US" altLang="zh-CN" dirty="0" err="1">
                <a:solidFill>
                  <a:srgbClr val="008000"/>
                </a:solidFill>
              </a:rPr>
              <a:t>npos</a:t>
            </a:r>
            <a:endParaRPr lang="en-US" altLang="zh-CN" dirty="0">
              <a:solidFill>
                <a:srgbClr val="008000"/>
              </a:solidFill>
            </a:endParaRPr>
          </a:p>
          <a:p>
            <a:endParaRPr lang="en-US" altLang="zh-CN" dirty="0"/>
          </a:p>
          <a:p>
            <a:r>
              <a:rPr lang="en-US" altLang="zh-CN" b="1" dirty="0"/>
              <a:t>if(pos != </a:t>
            </a:r>
            <a:r>
              <a:rPr lang="en-US" altLang="zh-CN" b="1" dirty="0">
                <a:solidFill>
                  <a:srgbClr val="FF0000"/>
                </a:solidFill>
              </a:rPr>
              <a:t>string::</a:t>
            </a:r>
            <a:r>
              <a:rPr lang="en-US" altLang="zh-CN" b="1" dirty="0" err="1">
                <a:solidFill>
                  <a:srgbClr val="FF0000"/>
                </a:solidFill>
              </a:rPr>
              <a:t>npos</a:t>
            </a:r>
            <a:r>
              <a:rPr lang="en-US" altLang="zh-CN" b="1" dirty="0"/>
              <a:t>)</a:t>
            </a:r>
            <a:r>
              <a:rPr lang="zh-CN" altLang="en-US" b="1" dirty="0"/>
              <a:t>则表示找到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string str2 = </a:t>
            </a:r>
            <a:r>
              <a:rPr lang="en-US" altLang="zh-CN" dirty="0" err="1"/>
              <a:t>str.substr</a:t>
            </a:r>
            <a:r>
              <a:rPr lang="en-US" altLang="zh-CN" dirty="0"/>
              <a:t>(pos, 5);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59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44CAA55-2D48-42A9-9170-EA4DEF63B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79949"/>
              </p:ext>
            </p:extLst>
          </p:nvPr>
        </p:nvGraphicFramePr>
        <p:xfrm>
          <a:off x="224756" y="3060304"/>
          <a:ext cx="6910710" cy="1828800"/>
        </p:xfrm>
        <a:graphic>
          <a:graphicData uri="http://schemas.openxmlformats.org/drawingml/2006/table">
            <a:tbl>
              <a:tblPr/>
              <a:tblGrid>
                <a:gridCol w="1545328">
                  <a:extLst>
                    <a:ext uri="{9D8B030D-6E8A-4147-A177-3AD203B41FA5}">
                      <a16:colId xmlns:a16="http://schemas.microsoft.com/office/drawing/2014/main" val="2365053510"/>
                    </a:ext>
                  </a:extLst>
                </a:gridCol>
                <a:gridCol w="5365382">
                  <a:extLst>
                    <a:ext uri="{9D8B030D-6E8A-4147-A177-3AD203B41FA5}">
                      <a16:colId xmlns:a16="http://schemas.microsoft.com/office/drawing/2014/main" val="25922577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i="0" dirty="0" err="1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setprecision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 </a:t>
                      </a:r>
                      <a:endParaRPr lang="en-US" sz="4000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>
                          <a:solidFill>
                            <a:srgbClr val="000000"/>
                          </a:solidFill>
                          <a:effectLst/>
                          <a:latin typeface="FZSYJW--GB1-0"/>
                        </a:rPr>
                        <a:t>设置小数精度</a:t>
                      </a:r>
                      <a:endParaRPr lang="zh-CN" altLang="en-US" sz="40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462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 err="1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setw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 </a:t>
                      </a:r>
                      <a:endParaRPr lang="en-US" sz="4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FZSYJW--GB1-0"/>
                        </a:rPr>
                        <a:t>设置字段宽度</a:t>
                      </a:r>
                      <a:endParaRPr lang="zh-CN" altLang="en-US" sz="4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491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 err="1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setfill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 </a:t>
                      </a:r>
                      <a:endParaRPr lang="en-US" sz="4000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FZSYJW--GB1-0"/>
                        </a:rPr>
                        <a:t>设置填充字符</a:t>
                      </a:r>
                      <a:endParaRPr lang="zh-CN" altLang="en-US" sz="4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599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setbase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 </a:t>
                      </a:r>
                      <a:endParaRPr lang="en-US" sz="4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FZSYJW--GB1-0"/>
                        </a:rPr>
                        <a:t>设置基数，与使用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dec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FZSYJW--GB1-0"/>
                        </a:rPr>
                        <a:t>、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hex </a:t>
                      </a:r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FZSYJW--GB1-0"/>
                        </a:rPr>
                        <a:t>或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oct </a:t>
                      </a:r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FZSYJW--GB1-0"/>
                        </a:rPr>
                        <a:t>等效</a:t>
                      </a:r>
                      <a:endParaRPr lang="zh-CN" altLang="en-US" sz="4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2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i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NewRomanPSMT"/>
                        </a:rPr>
                        <a:t>setiosflag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NewRomanPSMT"/>
                        </a:rPr>
                        <a:t> </a:t>
                      </a:r>
                      <a:endParaRPr lang="en-US" sz="4000" b="1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>
                          <a:solidFill>
                            <a:srgbClr val="000000"/>
                          </a:solidFill>
                          <a:effectLst/>
                          <a:latin typeface="FZSYJW--GB1-0"/>
                        </a:rPr>
                        <a:t>通过类型为 </a:t>
                      </a:r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std::ios_base::fmtflags </a:t>
                      </a:r>
                      <a:r>
                        <a:rPr lang="zh-CN" altLang="en-US" sz="1400" b="0" i="0">
                          <a:solidFill>
                            <a:srgbClr val="000000"/>
                          </a:solidFill>
                          <a:effectLst/>
                          <a:latin typeface="FZSYJW--GB1-0"/>
                        </a:rPr>
                        <a:t>的掩码输入参数设置标志</a:t>
                      </a:r>
                      <a:endParaRPr lang="zh-CN" altLang="en-US" sz="40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939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resetiosflag </a:t>
                      </a:r>
                      <a:endParaRPr lang="en-US" sz="40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FZSYJW--GB1-0"/>
                        </a:rPr>
                        <a:t>将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std::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ios_base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::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fmtflags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 </a:t>
                      </a:r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FZSYJW--GB1-0"/>
                        </a:rPr>
                        <a:t>参数指定的标志重置为默认值</a:t>
                      </a:r>
                      <a:endParaRPr lang="zh-CN" altLang="en-US" sz="4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78671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9DD4DED-7818-43A8-B0EA-8A10CC9EC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50951"/>
              </p:ext>
            </p:extLst>
          </p:nvPr>
        </p:nvGraphicFramePr>
        <p:xfrm>
          <a:off x="224756" y="136569"/>
          <a:ext cx="6910709" cy="609600"/>
        </p:xfrm>
        <a:graphic>
          <a:graphicData uri="http://schemas.openxmlformats.org/drawingml/2006/table">
            <a:tbl>
              <a:tblPr/>
              <a:tblGrid>
                <a:gridCol w="1545328">
                  <a:extLst>
                    <a:ext uri="{9D8B030D-6E8A-4147-A177-3AD203B41FA5}">
                      <a16:colId xmlns:a16="http://schemas.microsoft.com/office/drawing/2014/main" val="2346294769"/>
                    </a:ext>
                  </a:extLst>
                </a:gridCol>
                <a:gridCol w="5365381">
                  <a:extLst>
                    <a:ext uri="{9D8B030D-6E8A-4147-A177-3AD203B41FA5}">
                      <a16:colId xmlns:a16="http://schemas.microsoft.com/office/drawing/2014/main" val="2876342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endl </a:t>
                      </a:r>
                      <a:endParaRPr lang="en-US" sz="40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FZSYJW--GB1-0"/>
                        </a:rPr>
                        <a:t>插入一个换行符</a:t>
                      </a:r>
                      <a:endParaRPr lang="zh-CN" altLang="en-US" sz="4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740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ends </a:t>
                      </a:r>
                      <a:endParaRPr lang="en-US" sz="4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FZSYJW--GB1-0"/>
                        </a:rPr>
                        <a:t>插入一个</a:t>
                      </a:r>
                      <a:r>
                        <a:rPr lang="zh-CN" altLang="en-US" sz="1400" b="1" i="0" dirty="0">
                          <a:solidFill>
                            <a:srgbClr val="FF0000"/>
                          </a:solidFill>
                          <a:effectLst/>
                          <a:latin typeface="FZSYJW--GB1-0"/>
                        </a:rPr>
                        <a:t>空字符</a:t>
                      </a:r>
                      <a:endParaRPr lang="zh-CN" altLang="en-US" sz="4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06175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A45958C-8FC3-441E-A09B-389BF2733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98860"/>
              </p:ext>
            </p:extLst>
          </p:nvPr>
        </p:nvGraphicFramePr>
        <p:xfrm>
          <a:off x="224756" y="1667351"/>
          <a:ext cx="6910710" cy="1235879"/>
        </p:xfrm>
        <a:graphic>
          <a:graphicData uri="http://schemas.openxmlformats.org/drawingml/2006/table">
            <a:tbl>
              <a:tblPr/>
              <a:tblGrid>
                <a:gridCol w="1545329">
                  <a:extLst>
                    <a:ext uri="{9D8B030D-6E8A-4147-A177-3AD203B41FA5}">
                      <a16:colId xmlns:a16="http://schemas.microsoft.com/office/drawing/2014/main" val="1340693511"/>
                    </a:ext>
                  </a:extLst>
                </a:gridCol>
                <a:gridCol w="5365381">
                  <a:extLst>
                    <a:ext uri="{9D8B030D-6E8A-4147-A177-3AD203B41FA5}">
                      <a16:colId xmlns:a16="http://schemas.microsoft.com/office/drawing/2014/main" val="4254078603"/>
                    </a:ext>
                  </a:extLst>
                </a:gridCol>
              </a:tblGrid>
              <a:tr h="52790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dec </a:t>
                      </a:r>
                      <a:endParaRPr lang="en-US" sz="4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FZSYJW--GB1-0"/>
                        </a:rPr>
                        <a:t>让流以十进制方式解释输入或显示输出</a:t>
                      </a:r>
                      <a:endParaRPr lang="zh-CN" altLang="en-US" sz="4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171556"/>
                  </a:ext>
                </a:extLst>
              </a:tr>
              <a:tr h="20927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hex </a:t>
                      </a:r>
                      <a:endParaRPr lang="en-US" sz="4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>
                          <a:solidFill>
                            <a:srgbClr val="000000"/>
                          </a:solidFill>
                          <a:effectLst/>
                          <a:latin typeface="FZSYJW--GB1-0"/>
                        </a:rPr>
                        <a:t>让流以十六进制方式解释输入或显示输出</a:t>
                      </a:r>
                      <a:endParaRPr lang="zh-CN" altLang="en-US" sz="40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565129"/>
                  </a:ext>
                </a:extLst>
              </a:tr>
              <a:tr h="403171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oct </a:t>
                      </a:r>
                      <a:endParaRPr lang="en-US" sz="40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FZSYJW--GB1-0"/>
                        </a:rPr>
                        <a:t>让流以八进制方式解释输入或显示输出</a:t>
                      </a:r>
                      <a:endParaRPr lang="zh-CN" altLang="en-US" sz="4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68812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E74847D-0F24-40F0-9CE3-7D1695489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58625"/>
              </p:ext>
            </p:extLst>
          </p:nvPr>
        </p:nvGraphicFramePr>
        <p:xfrm>
          <a:off x="224756" y="858428"/>
          <a:ext cx="6910710" cy="666154"/>
        </p:xfrm>
        <a:graphic>
          <a:graphicData uri="http://schemas.openxmlformats.org/drawingml/2006/table">
            <a:tbl>
              <a:tblPr/>
              <a:tblGrid>
                <a:gridCol w="1545329">
                  <a:extLst>
                    <a:ext uri="{9D8B030D-6E8A-4147-A177-3AD203B41FA5}">
                      <a16:colId xmlns:a16="http://schemas.microsoft.com/office/drawing/2014/main" val="2322887462"/>
                    </a:ext>
                  </a:extLst>
                </a:gridCol>
                <a:gridCol w="5365381">
                  <a:extLst>
                    <a:ext uri="{9D8B030D-6E8A-4147-A177-3AD203B41FA5}">
                      <a16:colId xmlns:a16="http://schemas.microsoft.com/office/drawing/2014/main" val="4107646121"/>
                    </a:ext>
                  </a:extLst>
                </a:gridCol>
              </a:tblGrid>
              <a:tr h="26389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fixed </a:t>
                      </a:r>
                      <a:endParaRPr lang="en-US" sz="4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FZSYJW--GB1-0"/>
                        </a:rPr>
                        <a:t>让流以</a:t>
                      </a:r>
                      <a:r>
                        <a:rPr lang="zh-CN" altLang="en-US" sz="1400" b="1" i="0" dirty="0">
                          <a:solidFill>
                            <a:srgbClr val="FF0000"/>
                          </a:solidFill>
                          <a:effectLst/>
                          <a:latin typeface="FZSYJW--GB1-0"/>
                        </a:rPr>
                        <a:t>定点表示法</a:t>
                      </a:r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FZSYJW--GB1-0"/>
                        </a:rPr>
                        <a:t>显示数据</a:t>
                      </a:r>
                      <a:endParaRPr lang="zh-CN" altLang="en-US" sz="4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247391"/>
                  </a:ext>
                </a:extLst>
              </a:tr>
              <a:tr h="36135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scientific </a:t>
                      </a:r>
                      <a:endParaRPr lang="en-US" sz="40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FZSYJW--GB1-0"/>
                        </a:rPr>
                        <a:t>让流以</a:t>
                      </a:r>
                      <a:r>
                        <a:rPr lang="zh-CN" altLang="en-US" sz="1400" b="1" i="0" dirty="0">
                          <a:solidFill>
                            <a:srgbClr val="FF0000"/>
                          </a:solidFill>
                          <a:effectLst/>
                          <a:latin typeface="FZSYJW--GB1-0"/>
                        </a:rPr>
                        <a:t>科学表示法</a:t>
                      </a:r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FZSYJW--GB1-0"/>
                        </a:rPr>
                        <a:t>显示数据</a:t>
                      </a:r>
                      <a:endParaRPr lang="zh-CN" altLang="en-US" sz="4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088787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B6C75FF-8D5D-47B1-A927-682E0985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8CFAC4-1132-4A70-AD24-E2023859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B05DB3-6637-469B-B54F-AB0AD1EC8FB6}"/>
              </a:ext>
            </a:extLst>
          </p:cNvPr>
          <p:cNvSpPr txBox="1"/>
          <p:nvPr/>
        </p:nvSpPr>
        <p:spPr>
          <a:xfrm>
            <a:off x="0" y="0"/>
            <a:ext cx="9144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en-US" dirty="0">
                <a:solidFill>
                  <a:srgbClr val="008000"/>
                </a:solidFill>
              </a:rPr>
              <a:t>忽略一个字符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/>
              <a:t>std::</a:t>
            </a:r>
            <a:r>
              <a:rPr lang="en-US" altLang="zh-CN" dirty="0" err="1"/>
              <a:t>cin.ignore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en-US" dirty="0">
                <a:solidFill>
                  <a:srgbClr val="008000"/>
                </a:solidFill>
              </a:rPr>
              <a:t>忽略 </a:t>
            </a:r>
            <a:r>
              <a:rPr lang="en-US" altLang="zh-CN" dirty="0">
                <a:solidFill>
                  <a:srgbClr val="008000"/>
                </a:solidFill>
              </a:rPr>
              <a:t>5 </a:t>
            </a:r>
            <a:r>
              <a:rPr lang="zh-CN" altLang="en-US" dirty="0">
                <a:solidFill>
                  <a:srgbClr val="008000"/>
                </a:solidFill>
              </a:rPr>
              <a:t>个字符</a:t>
            </a:r>
            <a:endParaRPr lang="en-US" altLang="zh-CN" dirty="0"/>
          </a:p>
          <a:p>
            <a:r>
              <a:rPr lang="en-US" altLang="zh-CN" dirty="0"/>
              <a:t>std::</a:t>
            </a:r>
            <a:r>
              <a:rPr lang="en-US" altLang="zh-CN" dirty="0" err="1"/>
              <a:t>cin.ignore</a:t>
            </a:r>
            <a:r>
              <a:rPr lang="en-US" altLang="zh-CN" dirty="0"/>
              <a:t>(5);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en-US" dirty="0">
                <a:solidFill>
                  <a:srgbClr val="008000"/>
                </a:solidFill>
              </a:rPr>
              <a:t>忽略直到遇到换行符</a:t>
            </a:r>
            <a:r>
              <a:rPr lang="en-US" altLang="zh-CN" dirty="0"/>
              <a:t>std::</a:t>
            </a:r>
            <a:r>
              <a:rPr lang="en-US" altLang="zh-CN" b="1" dirty="0" err="1">
                <a:solidFill>
                  <a:srgbClr val="FF0000"/>
                </a:solidFill>
              </a:rPr>
              <a:t>cin.ignore</a:t>
            </a:r>
            <a:r>
              <a:rPr lang="en-US" altLang="zh-CN" dirty="0"/>
              <a:t>(std::</a:t>
            </a:r>
            <a:r>
              <a:rPr lang="en-US" altLang="zh-CN" dirty="0" err="1"/>
              <a:t>numeric_limits</a:t>
            </a:r>
            <a:r>
              <a:rPr lang="en-US" altLang="zh-CN" dirty="0"/>
              <a:t>&lt;std::</a:t>
            </a:r>
            <a:r>
              <a:rPr lang="en-US" altLang="zh-CN" dirty="0" err="1"/>
              <a:t>streamsize</a:t>
            </a:r>
            <a:r>
              <a:rPr lang="en-US" altLang="zh-CN" dirty="0"/>
              <a:t>&gt;::max(), </a:t>
            </a:r>
            <a:r>
              <a:rPr lang="en-US" altLang="zh-CN" b="1" i="1" dirty="0">
                <a:solidFill>
                  <a:srgbClr val="FF0000"/>
                </a:solidFill>
              </a:rPr>
              <a:t>'\n'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06559E-D458-41A5-A6B5-D966983660BC}"/>
              </a:ext>
            </a:extLst>
          </p:cNvPr>
          <p:cNvSpPr txBox="1"/>
          <p:nvPr/>
        </p:nvSpPr>
        <p:spPr>
          <a:xfrm>
            <a:off x="0" y="2571750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std::</a:t>
            </a:r>
            <a:r>
              <a:rPr lang="en-US" altLang="zh-CN" sz="2400" b="1" dirty="0" err="1"/>
              <a:t>numeric_limits</a:t>
            </a:r>
            <a:r>
              <a:rPr lang="en-US" altLang="zh-CN" sz="2400" b="1" dirty="0"/>
              <a:t>&lt;std::</a:t>
            </a:r>
            <a:r>
              <a:rPr lang="en-US" altLang="zh-CN" sz="2400" b="1" dirty="0" err="1"/>
              <a:t>streamsize</a:t>
            </a:r>
            <a:r>
              <a:rPr lang="en-US" altLang="zh-CN" sz="2400" b="1" dirty="0"/>
              <a:t>&gt;::max() </a:t>
            </a:r>
            <a:r>
              <a:rPr lang="zh-CN" altLang="en-US" dirty="0"/>
              <a:t>来指定一个非常大的数，这样 </a:t>
            </a:r>
            <a:r>
              <a:rPr lang="en-US" altLang="zh-CN" dirty="0"/>
              <a:t>ignore </a:t>
            </a:r>
            <a:r>
              <a:rPr lang="zh-CN" altLang="en-US" dirty="0"/>
              <a:t>函数将忽略所有字符，直到遇到换行符。这对于清除输入流中剩余的字符（例如，用户输入了多余的字符）是非常有用的。</a:t>
            </a:r>
          </a:p>
        </p:txBody>
      </p:sp>
    </p:spTree>
    <p:extLst>
      <p:ext uri="{BB962C8B-B14F-4D97-AF65-F5344CB8AC3E}">
        <p14:creationId xmlns:p14="http://schemas.microsoft.com/office/powerpoint/2010/main" val="92190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8CFAC4-1132-4A70-AD24-E2023859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63F570-D3FF-4ABB-A353-3336D4E34C27}"/>
              </a:ext>
            </a:extLst>
          </p:cNvPr>
          <p:cNvSpPr txBox="1"/>
          <p:nvPr/>
        </p:nvSpPr>
        <p:spPr>
          <a:xfrm>
            <a:off x="0" y="-496"/>
            <a:ext cx="9144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cin</a:t>
            </a:r>
            <a:r>
              <a:rPr lang="zh-CN" altLang="en-US" sz="2800" b="1" dirty="0"/>
              <a:t>和</a:t>
            </a:r>
            <a:r>
              <a:rPr lang="en-US" altLang="zh-CN" sz="2800" b="1" dirty="0" err="1"/>
              <a:t>cout</a:t>
            </a:r>
            <a:r>
              <a:rPr lang="zh-CN" altLang="en-US" sz="2800" b="1" dirty="0"/>
              <a:t>解锁</a:t>
            </a:r>
          </a:p>
          <a:p>
            <a:endParaRPr lang="zh-CN" altLang="en-US" dirty="0"/>
          </a:p>
          <a:p>
            <a:r>
              <a:rPr lang="zh-CN" altLang="en-US" dirty="0"/>
              <a:t>代码（写在</a:t>
            </a:r>
            <a:r>
              <a:rPr lang="en-US" altLang="zh-CN" dirty="0"/>
              <a:t>main</a:t>
            </a:r>
            <a:r>
              <a:rPr lang="zh-CN" altLang="en-US" dirty="0"/>
              <a:t>函数开头）：</a:t>
            </a:r>
            <a:endParaRPr lang="zh-CN" altLang="en-US" sz="2400" b="1" dirty="0"/>
          </a:p>
          <a:p>
            <a:r>
              <a:rPr lang="en-US" altLang="zh-CN" sz="2400" b="1" dirty="0" err="1">
                <a:highlight>
                  <a:srgbClr val="FFFF00"/>
                </a:highlight>
              </a:rPr>
              <a:t>ios</a:t>
            </a:r>
            <a:r>
              <a:rPr lang="en-US" altLang="zh-CN" sz="2400" b="1" dirty="0">
                <a:highlight>
                  <a:srgbClr val="FFFF00"/>
                </a:highlight>
              </a:rPr>
              <a:t>::</a:t>
            </a:r>
            <a:r>
              <a:rPr lang="en-US" altLang="zh-CN" sz="2400" b="1" dirty="0" err="1">
                <a:highlight>
                  <a:srgbClr val="FFFF00"/>
                </a:highlight>
              </a:rPr>
              <a:t>sync_with_stdio</a:t>
            </a:r>
            <a:r>
              <a:rPr lang="en-US" altLang="zh-CN" sz="2400" b="1" dirty="0">
                <a:highlight>
                  <a:srgbClr val="FFFF00"/>
                </a:highlight>
              </a:rPr>
              <a:t>(false);</a:t>
            </a:r>
          </a:p>
          <a:p>
            <a:r>
              <a:rPr lang="en-US" altLang="zh-CN" sz="2400" b="1" dirty="0" err="1">
                <a:highlight>
                  <a:srgbClr val="FFFF00"/>
                </a:highlight>
              </a:rPr>
              <a:t>cin.tie</a:t>
            </a:r>
            <a:r>
              <a:rPr lang="en-US" altLang="zh-CN" sz="2400" b="1" dirty="0">
                <a:highlight>
                  <a:srgbClr val="FFFF00"/>
                </a:highlight>
              </a:rPr>
              <a:t>(0),</a:t>
            </a:r>
            <a:r>
              <a:rPr lang="en-US" altLang="zh-CN" sz="2400" b="1" dirty="0" err="1">
                <a:highlight>
                  <a:srgbClr val="FFFF00"/>
                </a:highlight>
              </a:rPr>
              <a:t>cout.tie</a:t>
            </a:r>
            <a:r>
              <a:rPr lang="en-US" altLang="zh-CN" sz="2400" b="1" dirty="0">
                <a:highlight>
                  <a:srgbClr val="FFFF00"/>
                </a:highlight>
              </a:rPr>
              <a:t>(0);</a:t>
            </a:r>
            <a:endParaRPr lang="zh-CN" altLang="en-US" sz="2400" b="1" dirty="0">
              <a:highlight>
                <a:srgbClr val="FFFF0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BBB42B-AC5C-4DA2-BCB8-D631EC2C7008}"/>
              </a:ext>
            </a:extLst>
          </p:cNvPr>
          <p:cNvSpPr txBox="1"/>
          <p:nvPr/>
        </p:nvSpPr>
        <p:spPr>
          <a:xfrm>
            <a:off x="0" y="2067694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注意：</a:t>
            </a:r>
            <a:r>
              <a:rPr lang="en-US" altLang="zh-CN" sz="2000" b="1" dirty="0" err="1"/>
              <a:t>cin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cout</a:t>
            </a:r>
            <a:r>
              <a:rPr lang="zh-CN" altLang="en-US" sz="2000" b="1" dirty="0"/>
              <a:t>解锁使用时，不能与 </a:t>
            </a:r>
            <a:r>
              <a:rPr lang="en-US" altLang="zh-CN" sz="2000" b="1" dirty="0" err="1"/>
              <a:t>scanf,getchar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printf,cin.getline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混用，一定要注意，会出错。</a:t>
            </a:r>
          </a:p>
        </p:txBody>
      </p:sp>
    </p:spTree>
    <p:extLst>
      <p:ext uri="{BB962C8B-B14F-4D97-AF65-F5344CB8AC3E}">
        <p14:creationId xmlns:p14="http://schemas.microsoft.com/office/powerpoint/2010/main" val="349054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8CFAC4-1132-4A70-AD24-E2023859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8261C1-5BED-4262-AA54-663C7A2A46A4}"/>
              </a:ext>
            </a:extLst>
          </p:cNvPr>
          <p:cNvSpPr txBox="1"/>
          <p:nvPr/>
        </p:nvSpPr>
        <p:spPr>
          <a:xfrm>
            <a:off x="0" y="0"/>
            <a:ext cx="91440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</a:rPr>
              <a:t>这两行代码通常在 </a:t>
            </a:r>
            <a:r>
              <a:rPr lang="en-US" altLang="zh-CN" dirty="0">
                <a:latin typeface="+mj-lt"/>
              </a:rPr>
              <a:t>C++ </a:t>
            </a:r>
            <a:r>
              <a:rPr lang="zh-CN" altLang="en-US" dirty="0">
                <a:latin typeface="+mj-lt"/>
              </a:rPr>
              <a:t>程序中使用，以提高 </a:t>
            </a:r>
            <a:r>
              <a:rPr lang="en-US" altLang="zh-CN" dirty="0">
                <a:latin typeface="+mj-lt"/>
              </a:rPr>
              <a:t>I/O </a:t>
            </a:r>
            <a:r>
              <a:rPr lang="zh-CN" altLang="en-US" dirty="0">
                <a:latin typeface="+mj-lt"/>
              </a:rPr>
              <a:t>效率。</a:t>
            </a:r>
          </a:p>
          <a:p>
            <a:endParaRPr lang="zh-CN" altLang="en-US" dirty="0">
              <a:latin typeface="+mj-lt"/>
            </a:endParaRPr>
          </a:p>
          <a:p>
            <a:r>
              <a:rPr lang="en-US" altLang="zh-CN" sz="2000" b="1" dirty="0" err="1">
                <a:solidFill>
                  <a:srgbClr val="FF0000"/>
                </a:solidFill>
                <a:latin typeface="+mj-lt"/>
              </a:rPr>
              <a:t>ios</a:t>
            </a:r>
            <a:r>
              <a:rPr lang="en-US" altLang="zh-CN" sz="2000" b="1" dirty="0">
                <a:solidFill>
                  <a:srgbClr val="FF0000"/>
                </a:solidFill>
                <a:latin typeface="+mj-lt"/>
              </a:rPr>
              <a:t>::</a:t>
            </a:r>
            <a:r>
              <a:rPr lang="en-US" altLang="zh-CN" sz="2000" b="1" dirty="0" err="1">
                <a:solidFill>
                  <a:srgbClr val="FF0000"/>
                </a:solidFill>
                <a:latin typeface="+mj-lt"/>
              </a:rPr>
              <a:t>sync_with_stdio</a:t>
            </a:r>
            <a:r>
              <a:rPr lang="en-US" altLang="zh-CN" sz="2000" b="1" dirty="0">
                <a:solidFill>
                  <a:srgbClr val="FF0000"/>
                </a:solidFill>
                <a:latin typeface="+mj-lt"/>
              </a:rPr>
              <a:t>(false);</a:t>
            </a:r>
            <a:r>
              <a:rPr lang="zh-CN" altLang="en-US" dirty="0">
                <a:latin typeface="+mj-lt"/>
              </a:rPr>
              <a:t>：</a:t>
            </a:r>
            <a:r>
              <a:rPr lang="zh-CN" altLang="en-US" b="1" dirty="0">
                <a:latin typeface="+mj-lt"/>
              </a:rPr>
              <a:t>这行代码用于取消 </a:t>
            </a:r>
            <a:r>
              <a:rPr lang="en-US" altLang="zh-CN" b="1" dirty="0">
                <a:latin typeface="+mj-lt"/>
              </a:rPr>
              <a:t>C++ </a:t>
            </a:r>
            <a:r>
              <a:rPr lang="zh-CN" altLang="en-US" b="1" dirty="0">
                <a:latin typeface="+mj-lt"/>
              </a:rPr>
              <a:t>标准流（如 </a:t>
            </a:r>
            <a:r>
              <a:rPr lang="en-US" altLang="zh-CN" b="1" dirty="0" err="1">
                <a:latin typeface="+mj-lt"/>
              </a:rPr>
              <a:t>cin</a:t>
            </a:r>
            <a:r>
              <a:rPr lang="en-US" altLang="zh-CN" b="1" dirty="0">
                <a:latin typeface="+mj-lt"/>
              </a:rPr>
              <a:t> </a:t>
            </a:r>
            <a:r>
              <a:rPr lang="zh-CN" altLang="en-US" b="1" dirty="0">
                <a:latin typeface="+mj-lt"/>
              </a:rPr>
              <a:t>和 </a:t>
            </a:r>
            <a:r>
              <a:rPr lang="en-US" altLang="zh-CN" b="1" dirty="0" err="1">
                <a:latin typeface="+mj-lt"/>
              </a:rPr>
              <a:t>cout</a:t>
            </a:r>
            <a:r>
              <a:rPr lang="zh-CN" altLang="en-US" b="1" dirty="0">
                <a:latin typeface="+mj-lt"/>
              </a:rPr>
              <a:t>）与 </a:t>
            </a:r>
            <a:r>
              <a:rPr lang="en-US" altLang="zh-CN" b="1" dirty="0">
                <a:latin typeface="+mj-lt"/>
              </a:rPr>
              <a:t>C </a:t>
            </a:r>
            <a:r>
              <a:rPr lang="zh-CN" altLang="en-US" b="1" dirty="0">
                <a:latin typeface="+mj-lt"/>
              </a:rPr>
              <a:t>标准流（如 </a:t>
            </a:r>
            <a:r>
              <a:rPr lang="en-US" altLang="zh-CN" b="1" dirty="0" err="1">
                <a:latin typeface="+mj-lt"/>
              </a:rPr>
              <a:t>scanf</a:t>
            </a:r>
            <a:r>
              <a:rPr lang="en-US" altLang="zh-CN" b="1" dirty="0">
                <a:latin typeface="+mj-lt"/>
              </a:rPr>
              <a:t> </a:t>
            </a:r>
            <a:r>
              <a:rPr lang="zh-CN" altLang="en-US" b="1" dirty="0">
                <a:latin typeface="+mj-lt"/>
              </a:rPr>
              <a:t>和 </a:t>
            </a:r>
            <a:r>
              <a:rPr lang="en-US" altLang="zh-CN" b="1" dirty="0" err="1">
                <a:latin typeface="+mj-lt"/>
              </a:rPr>
              <a:t>printf</a:t>
            </a:r>
            <a:r>
              <a:rPr lang="zh-CN" altLang="en-US" b="1" dirty="0">
                <a:latin typeface="+mj-lt"/>
              </a:rPr>
              <a:t>）之间的同步</a:t>
            </a:r>
            <a:r>
              <a:rPr lang="zh-CN" altLang="en-US" dirty="0">
                <a:latin typeface="+mj-lt"/>
              </a:rPr>
              <a:t>。默认情况下，这两种类型的流是同步的，以确保它们可以混合使用并且结果是正确的。但是，这种同步会导致一些额外的性能开销。如果你的程序只使用 </a:t>
            </a:r>
            <a:r>
              <a:rPr lang="en-US" altLang="zh-CN" dirty="0">
                <a:latin typeface="+mj-lt"/>
              </a:rPr>
              <a:t>C++ </a:t>
            </a:r>
            <a:r>
              <a:rPr lang="zh-CN" altLang="en-US" dirty="0">
                <a:latin typeface="+mj-lt"/>
              </a:rPr>
              <a:t>标准流，或者只使用 </a:t>
            </a:r>
            <a:r>
              <a:rPr lang="en-US" altLang="zh-CN" dirty="0">
                <a:latin typeface="+mj-lt"/>
              </a:rPr>
              <a:t>C </a:t>
            </a:r>
            <a:r>
              <a:rPr lang="zh-CN" altLang="en-US" dirty="0">
                <a:latin typeface="+mj-lt"/>
              </a:rPr>
              <a:t>标准流，你可以取消这种同步，以提高 </a:t>
            </a:r>
            <a:r>
              <a:rPr lang="en-US" altLang="zh-CN" dirty="0">
                <a:latin typeface="+mj-lt"/>
              </a:rPr>
              <a:t>I/O </a:t>
            </a:r>
            <a:r>
              <a:rPr lang="zh-CN" altLang="en-US" dirty="0">
                <a:latin typeface="+mj-lt"/>
              </a:rPr>
              <a:t>效率。</a:t>
            </a:r>
          </a:p>
          <a:p>
            <a:endParaRPr lang="zh-CN" altLang="en-US" dirty="0">
              <a:latin typeface="+mj-lt"/>
            </a:endParaRPr>
          </a:p>
          <a:p>
            <a:r>
              <a:rPr lang="en-US" altLang="zh-CN" sz="2000" b="1" dirty="0" err="1">
                <a:solidFill>
                  <a:srgbClr val="FF0000"/>
                </a:solidFill>
                <a:latin typeface="+mj-lt"/>
              </a:rPr>
              <a:t>cin.tie</a:t>
            </a:r>
            <a:r>
              <a:rPr lang="en-US" altLang="zh-CN" sz="2000" b="1" dirty="0">
                <a:solidFill>
                  <a:srgbClr val="FF0000"/>
                </a:solidFill>
                <a:latin typeface="+mj-lt"/>
              </a:rPr>
              <a:t>(0),</a:t>
            </a:r>
            <a:r>
              <a:rPr lang="en-US" altLang="zh-CN" sz="2000" b="1" dirty="0" err="1">
                <a:solidFill>
                  <a:srgbClr val="FF0000"/>
                </a:solidFill>
                <a:latin typeface="+mj-lt"/>
              </a:rPr>
              <a:t>cout.tie</a:t>
            </a:r>
            <a:r>
              <a:rPr lang="en-US" altLang="zh-CN" sz="2000" b="1" dirty="0">
                <a:solidFill>
                  <a:srgbClr val="FF0000"/>
                </a:solidFill>
                <a:latin typeface="+mj-lt"/>
              </a:rPr>
              <a:t>(0);</a:t>
            </a:r>
            <a:r>
              <a:rPr lang="zh-CN" altLang="en-US" dirty="0">
                <a:latin typeface="+mj-lt"/>
              </a:rPr>
              <a:t>：</a:t>
            </a:r>
            <a:r>
              <a:rPr lang="zh-CN" altLang="en-US" b="1" dirty="0">
                <a:latin typeface="+mj-lt"/>
              </a:rPr>
              <a:t>这两行代码用于取消 </a:t>
            </a:r>
            <a:r>
              <a:rPr lang="en-US" altLang="zh-CN" b="1" dirty="0" err="1">
                <a:latin typeface="+mj-lt"/>
              </a:rPr>
              <a:t>cin</a:t>
            </a:r>
            <a:r>
              <a:rPr lang="en-US" altLang="zh-CN" b="1" dirty="0">
                <a:latin typeface="+mj-lt"/>
              </a:rPr>
              <a:t> </a:t>
            </a:r>
            <a:r>
              <a:rPr lang="zh-CN" altLang="en-US" b="1" dirty="0">
                <a:latin typeface="+mj-lt"/>
              </a:rPr>
              <a:t>和 </a:t>
            </a:r>
            <a:r>
              <a:rPr lang="en-US" altLang="zh-CN" b="1" dirty="0" err="1">
                <a:latin typeface="+mj-lt"/>
              </a:rPr>
              <a:t>cout</a:t>
            </a:r>
            <a:r>
              <a:rPr lang="en-US" altLang="zh-CN" b="1" dirty="0">
                <a:latin typeface="+mj-lt"/>
              </a:rPr>
              <a:t> </a:t>
            </a:r>
            <a:r>
              <a:rPr lang="zh-CN" altLang="en-US" b="1" dirty="0">
                <a:latin typeface="+mj-lt"/>
              </a:rPr>
              <a:t>之间的绑定</a:t>
            </a:r>
            <a:r>
              <a:rPr lang="zh-CN" altLang="en-US" dirty="0">
                <a:latin typeface="+mj-lt"/>
              </a:rPr>
              <a:t>。默认情况下，</a:t>
            </a:r>
            <a:r>
              <a:rPr lang="en-US" altLang="zh-CN" dirty="0" err="1">
                <a:latin typeface="+mj-lt"/>
              </a:rPr>
              <a:t>cin</a:t>
            </a:r>
            <a:r>
              <a:rPr lang="en-US" altLang="zh-CN" dirty="0"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和 </a:t>
            </a:r>
            <a:r>
              <a:rPr lang="en-US" altLang="zh-CN" dirty="0" err="1">
                <a:latin typeface="+mj-lt"/>
              </a:rPr>
              <a:t>cout</a:t>
            </a:r>
            <a:r>
              <a:rPr lang="en-US" altLang="zh-CN" dirty="0"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是绑定的，这意味着每次从 </a:t>
            </a:r>
            <a:r>
              <a:rPr lang="en-US" altLang="zh-CN" dirty="0" err="1">
                <a:latin typeface="+mj-lt"/>
              </a:rPr>
              <a:t>cin</a:t>
            </a:r>
            <a:r>
              <a:rPr lang="en-US" altLang="zh-CN" dirty="0"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读取数据之前，都会先刷新 </a:t>
            </a:r>
            <a:r>
              <a:rPr lang="en-US" altLang="zh-CN" dirty="0" err="1">
                <a:latin typeface="+mj-lt"/>
              </a:rPr>
              <a:t>cout</a:t>
            </a:r>
            <a:r>
              <a:rPr lang="en-US" altLang="zh-CN" dirty="0"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的缓冲区。这是为了确保在交互式程序中，任何提示信息都会在读取输入之前显示出来。但是，这种绑定也会导致一些额外的性能开销。如果你的程序不需要这种交互式的行为，你可以取消这种绑定，以提高 </a:t>
            </a:r>
            <a:r>
              <a:rPr lang="en-US" altLang="zh-CN" dirty="0">
                <a:latin typeface="+mj-lt"/>
              </a:rPr>
              <a:t>I/O </a:t>
            </a:r>
            <a:r>
              <a:rPr lang="zh-CN" altLang="en-US" dirty="0">
                <a:latin typeface="+mj-lt"/>
              </a:rPr>
              <a:t>效率。</a:t>
            </a:r>
          </a:p>
          <a:p>
            <a:endParaRPr lang="zh-CN" altLang="en-US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注意，取消流的同步和绑定可能会改变程序的行为，特别是在多线程环境中，或者当程序混合使用 </a:t>
            </a:r>
            <a:r>
              <a:rPr lang="en-US" altLang="zh-CN" dirty="0">
                <a:latin typeface="+mj-lt"/>
              </a:rPr>
              <a:t>C++ </a:t>
            </a:r>
            <a:r>
              <a:rPr lang="zh-CN" altLang="en-US" dirty="0">
                <a:latin typeface="+mj-lt"/>
              </a:rPr>
              <a:t>标准流和 </a:t>
            </a:r>
            <a:r>
              <a:rPr lang="en-US" altLang="zh-CN" dirty="0">
                <a:latin typeface="+mj-lt"/>
              </a:rPr>
              <a:t>C </a:t>
            </a:r>
            <a:r>
              <a:rPr lang="zh-CN" altLang="en-US" dirty="0">
                <a:latin typeface="+mj-lt"/>
              </a:rPr>
              <a:t>标准流时。因此，只有当你确定取消同步和绑定不会导致问题，并且确实需要提高 </a:t>
            </a:r>
            <a:r>
              <a:rPr lang="en-US" altLang="zh-CN" dirty="0">
                <a:latin typeface="+mj-lt"/>
              </a:rPr>
              <a:t>I/O </a:t>
            </a:r>
            <a:r>
              <a:rPr lang="zh-CN" altLang="en-US" dirty="0">
                <a:latin typeface="+mj-lt"/>
              </a:rPr>
              <a:t>效率时，才应该使用这两行代码。</a:t>
            </a:r>
          </a:p>
        </p:txBody>
      </p:sp>
    </p:spTree>
    <p:extLst>
      <p:ext uri="{BB962C8B-B14F-4D97-AF65-F5344CB8AC3E}">
        <p14:creationId xmlns:p14="http://schemas.microsoft.com/office/powerpoint/2010/main" val="97821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8CFAC4-1132-4A70-AD24-E2023859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80B9E2-66C9-4A2C-9BCF-4D15356A00F9}"/>
              </a:ext>
            </a:extLst>
          </p:cNvPr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s.replace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pos,n,str</a:t>
            </a:r>
            <a:r>
              <a:rPr lang="en-US" altLang="zh-CN" sz="2000" dirty="0"/>
              <a:t>)</a:t>
            </a:r>
            <a:r>
              <a:rPr lang="zh-CN" altLang="en-US" sz="2000" dirty="0"/>
              <a:t>把当前字符串从索引</a:t>
            </a:r>
            <a:r>
              <a:rPr lang="en-US" altLang="zh-CN" sz="2000" dirty="0"/>
              <a:t>pos</a:t>
            </a:r>
            <a:r>
              <a:rPr lang="zh-CN" altLang="en-US" sz="2000" dirty="0"/>
              <a:t>开始的</a:t>
            </a:r>
            <a:r>
              <a:rPr lang="en-US" altLang="zh-CN" sz="2000" dirty="0"/>
              <a:t>n</a:t>
            </a:r>
            <a:r>
              <a:rPr lang="zh-CN" altLang="en-US" sz="2000" dirty="0"/>
              <a:t>个字符替换为</a:t>
            </a:r>
            <a:r>
              <a:rPr lang="en-US" altLang="zh-CN" sz="2000" dirty="0"/>
              <a:t>str</a:t>
            </a:r>
          </a:p>
          <a:p>
            <a:r>
              <a:rPr lang="en-US" altLang="zh-CN" sz="2000" dirty="0" err="1"/>
              <a:t>s.replace</a:t>
            </a:r>
            <a:r>
              <a:rPr lang="en-US" altLang="zh-CN" sz="2000" dirty="0"/>
              <a:t>(pos,n,n1,c)</a:t>
            </a:r>
            <a:r>
              <a:rPr lang="zh-CN" altLang="en-US" sz="2000" dirty="0"/>
              <a:t>把当前字符串从索引</a:t>
            </a:r>
            <a:r>
              <a:rPr lang="en-US" altLang="zh-CN" sz="2000" dirty="0"/>
              <a:t>pos</a:t>
            </a:r>
            <a:r>
              <a:rPr lang="zh-CN" altLang="en-US" sz="2000" dirty="0"/>
              <a:t>开始的</a:t>
            </a:r>
            <a:r>
              <a:rPr lang="en-US" altLang="zh-CN" sz="2000" dirty="0"/>
              <a:t>n</a:t>
            </a:r>
            <a:r>
              <a:rPr lang="zh-CN" altLang="en-US" sz="2000" dirty="0"/>
              <a:t>个字符替换为</a:t>
            </a:r>
            <a:r>
              <a:rPr lang="en-US" altLang="zh-CN" sz="2000" dirty="0"/>
              <a:t>n1</a:t>
            </a:r>
            <a:r>
              <a:rPr lang="zh-CN" altLang="en-US" sz="2000" dirty="0"/>
              <a:t>个字符</a:t>
            </a:r>
            <a:r>
              <a:rPr lang="en-US" altLang="zh-CN" sz="2000" dirty="0" err="1"/>
              <a:t>cs.replace</a:t>
            </a:r>
            <a:r>
              <a:rPr lang="en-US" altLang="zh-CN" sz="2000" dirty="0"/>
              <a:t>(it1,it2,str)</a:t>
            </a:r>
            <a:r>
              <a:rPr lang="zh-CN" altLang="en-US" sz="2000" dirty="0"/>
              <a:t>把当前字符串</a:t>
            </a:r>
            <a:r>
              <a:rPr lang="en-US" altLang="zh-CN" sz="2000" dirty="0"/>
              <a:t>[it1,it2)</a:t>
            </a:r>
            <a:r>
              <a:rPr lang="zh-CN" altLang="en-US" sz="2000" dirty="0"/>
              <a:t>区间替换为</a:t>
            </a:r>
            <a:r>
              <a:rPr lang="en-US" altLang="zh-CN" sz="2000" dirty="0"/>
              <a:t>str it1 ,it2</a:t>
            </a:r>
            <a:r>
              <a:rPr lang="zh-CN" altLang="en-US" sz="2000" dirty="0"/>
              <a:t>为迭代器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42A675-052C-4766-9109-1DB29B8CC23E}"/>
              </a:ext>
            </a:extLst>
          </p:cNvPr>
          <p:cNvSpPr txBox="1"/>
          <p:nvPr/>
        </p:nvSpPr>
        <p:spPr>
          <a:xfrm>
            <a:off x="0" y="1563361"/>
            <a:ext cx="914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stl</a:t>
            </a:r>
            <a:r>
              <a:rPr lang="zh-CN" altLang="en-US" dirty="0"/>
              <a:t>的</a:t>
            </a:r>
            <a:r>
              <a:rPr lang="en-US" altLang="zh-CN" dirty="0"/>
              <a:t>transform</a:t>
            </a:r>
            <a:r>
              <a:rPr lang="zh-CN" altLang="en-US" dirty="0"/>
              <a:t>算法配合</a:t>
            </a:r>
            <a:r>
              <a:rPr lang="en-US" altLang="zh-CN" dirty="0" err="1"/>
              <a:t>tolower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toupper</a:t>
            </a:r>
            <a:r>
              <a:rPr lang="en-US" altLang="zh-CN" dirty="0"/>
              <a:t> </a:t>
            </a:r>
            <a:r>
              <a:rPr lang="zh-CN" altLang="en-US" dirty="0"/>
              <a:t>实现。有</a:t>
            </a:r>
            <a:r>
              <a:rPr lang="en-US" altLang="zh-CN" dirty="0"/>
              <a:t>4</a:t>
            </a:r>
            <a:r>
              <a:rPr lang="zh-CN" altLang="en-US" dirty="0"/>
              <a:t>个参数，前</a:t>
            </a:r>
            <a:r>
              <a:rPr lang="en-US" altLang="zh-CN" dirty="0"/>
              <a:t>2</a:t>
            </a:r>
            <a:r>
              <a:rPr lang="zh-CN" altLang="en-US" dirty="0"/>
              <a:t>个指定要转换的容器的起止范围，第</a:t>
            </a:r>
            <a:r>
              <a:rPr lang="en-US" altLang="zh-CN" dirty="0"/>
              <a:t>3</a:t>
            </a:r>
            <a:r>
              <a:rPr lang="zh-CN" altLang="en-US" dirty="0"/>
              <a:t>个参数是结果存放容器的起始位置，第</a:t>
            </a:r>
            <a:r>
              <a:rPr lang="en-US" altLang="zh-CN" dirty="0"/>
              <a:t>4</a:t>
            </a:r>
            <a:r>
              <a:rPr lang="zh-CN" altLang="en-US" dirty="0"/>
              <a:t>个参数是一元运算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string s;</a:t>
            </a:r>
          </a:p>
          <a:p>
            <a:r>
              <a:rPr lang="en-US" altLang="zh-CN" b="1" dirty="0"/>
              <a:t>transform(</a:t>
            </a:r>
            <a:r>
              <a:rPr lang="en-US" altLang="zh-CN" b="1" dirty="0" err="1"/>
              <a:t>s.begin</a:t>
            </a:r>
            <a:r>
              <a:rPr lang="en-US" altLang="zh-CN" b="1" dirty="0"/>
              <a:t>(),</a:t>
            </a:r>
            <a:r>
              <a:rPr lang="en-US" altLang="zh-CN" b="1" dirty="0" err="1"/>
              <a:t>s.end</a:t>
            </a:r>
            <a:r>
              <a:rPr lang="en-US" altLang="zh-CN" b="1" dirty="0"/>
              <a:t>(),</a:t>
            </a:r>
            <a:r>
              <a:rPr lang="en-US" altLang="zh-CN" b="1" dirty="0" err="1"/>
              <a:t>s.begin</a:t>
            </a:r>
            <a:r>
              <a:rPr lang="en-US" altLang="zh-CN" b="1" dirty="0"/>
              <a:t>(),::</a:t>
            </a:r>
            <a:r>
              <a:rPr lang="en-US" altLang="zh-CN" b="1" dirty="0" err="1"/>
              <a:t>tolower</a:t>
            </a:r>
            <a:r>
              <a:rPr lang="en-US" altLang="zh-CN" b="1" dirty="0"/>
              <a:t>);     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转换小写</a:t>
            </a:r>
            <a:r>
              <a:rPr lang="en-US" altLang="zh-CN" b="1" dirty="0"/>
              <a:t>transform(</a:t>
            </a:r>
            <a:r>
              <a:rPr lang="en-US" altLang="zh-CN" b="1" dirty="0" err="1"/>
              <a:t>s.begin</a:t>
            </a:r>
            <a:r>
              <a:rPr lang="en-US" altLang="zh-CN" b="1" dirty="0"/>
              <a:t>(),</a:t>
            </a:r>
            <a:r>
              <a:rPr lang="en-US" altLang="zh-CN" b="1" dirty="0" err="1"/>
              <a:t>s.end</a:t>
            </a:r>
            <a:r>
              <a:rPr lang="en-US" altLang="zh-CN" b="1" dirty="0"/>
              <a:t>(),</a:t>
            </a:r>
            <a:r>
              <a:rPr lang="en-US" altLang="zh-CN" b="1" dirty="0" err="1"/>
              <a:t>s.begin</a:t>
            </a:r>
            <a:r>
              <a:rPr lang="en-US" altLang="zh-CN" b="1" dirty="0"/>
              <a:t>(),::</a:t>
            </a:r>
            <a:r>
              <a:rPr lang="en-US" altLang="zh-CN" b="1" dirty="0" err="1"/>
              <a:t>toupper</a:t>
            </a:r>
            <a:r>
              <a:rPr lang="en-US" altLang="zh-CN" b="1" dirty="0"/>
              <a:t>);    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转换大写</a:t>
            </a:r>
          </a:p>
        </p:txBody>
      </p:sp>
    </p:spTree>
    <p:extLst>
      <p:ext uri="{BB962C8B-B14F-4D97-AF65-F5344CB8AC3E}">
        <p14:creationId xmlns:p14="http://schemas.microsoft.com/office/powerpoint/2010/main" val="363503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51912A-7CE2-4BCE-8A85-E8ED5C3F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E65BB6-8F66-420A-966D-1185EE28E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72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3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D83712-19E4-4D9A-BFEF-070C9581E5C4}"/>
              </a:ext>
            </a:extLst>
          </p:cNvPr>
          <p:cNvSpPr txBox="1"/>
          <p:nvPr/>
        </p:nvSpPr>
        <p:spPr>
          <a:xfrm>
            <a:off x="0" y="2187030"/>
            <a:ext cx="84969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cstddef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p1 = &amp;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p2 = &amp;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ptrdiff_t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diff = p2 - p1;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diff &lt;&lt; std::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E3BC43-8DBF-4CFB-982D-F951ACAD1896}"/>
              </a:ext>
            </a:extLst>
          </p:cNvPr>
          <p:cNvSpPr txBox="1"/>
          <p:nvPr/>
        </p:nvSpPr>
        <p:spPr>
          <a:xfrm>
            <a:off x="0" y="-13573"/>
            <a:ext cx="918051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ptrdiff_t</a:t>
            </a:r>
            <a:r>
              <a:rPr lang="en-US" altLang="zh-CN" sz="2400" dirty="0"/>
              <a:t> </a:t>
            </a:r>
            <a:r>
              <a:rPr lang="zh-CN" altLang="en-US" dirty="0"/>
              <a:t>是一种有符号整数类型，它的大小足以存储两个指针之间的差值。这种类型在 </a:t>
            </a:r>
            <a:r>
              <a:rPr lang="en-US" altLang="zh-CN" b="1" dirty="0">
                <a:highlight>
                  <a:srgbClr val="FFFF00"/>
                </a:highlight>
              </a:rPr>
              <a:t>&lt;</a:t>
            </a:r>
            <a:r>
              <a:rPr lang="en-US" altLang="zh-CN" b="1" dirty="0" err="1">
                <a:highlight>
                  <a:srgbClr val="FFFF00"/>
                </a:highlight>
              </a:rPr>
              <a:t>cstddef</a:t>
            </a:r>
            <a:r>
              <a:rPr lang="en-US" altLang="zh-CN" b="1" dirty="0">
                <a:highlight>
                  <a:srgbClr val="FFFF00"/>
                </a:highlight>
              </a:rPr>
              <a:t>&gt; </a:t>
            </a:r>
            <a:r>
              <a:rPr lang="zh-CN" altLang="en-US" dirty="0"/>
              <a:t>头文件中定义。</a:t>
            </a:r>
          </a:p>
          <a:p>
            <a:endParaRPr lang="zh-CN" altLang="en-US" dirty="0"/>
          </a:p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ptrdiff_t</a:t>
            </a:r>
            <a:r>
              <a:rPr lang="en-US" altLang="zh-CN" dirty="0"/>
              <a:t> </a:t>
            </a:r>
            <a:r>
              <a:rPr lang="zh-CN" altLang="en-US" dirty="0"/>
              <a:t>主要用于表示两个指针之间的差值，这在进行指针运算时非常有用。例如，当你有两个指向数组元素的指针，并且你想知道这两个元素在数组中的距离时，你可以使用 </a:t>
            </a:r>
            <a:r>
              <a:rPr lang="en-US" altLang="zh-CN" dirty="0" err="1"/>
              <a:t>ptrdiff_t</a:t>
            </a:r>
            <a:r>
              <a:rPr lang="zh-CN" altLang="en-US" dirty="0"/>
              <a:t>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C91912-8C1F-4252-AA85-A8A53E7D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49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3123CE-BBA4-4F1C-97FB-82E1BA16689C}"/>
              </a:ext>
            </a:extLst>
          </p:cNvPr>
          <p:cNvSpPr txBox="1"/>
          <p:nvPr/>
        </p:nvSpPr>
        <p:spPr>
          <a:xfrm>
            <a:off x="0" y="0"/>
            <a:ext cx="91440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err="1"/>
              <a:t>uintptr_t</a:t>
            </a:r>
            <a:r>
              <a:rPr lang="en-US" altLang="zh-CN" sz="2400" dirty="0"/>
              <a:t> </a:t>
            </a:r>
            <a:r>
              <a:rPr lang="zh-CN" altLang="en-US" dirty="0"/>
              <a:t>是一种整数类型，其宽度足以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存储一个指针的值</a:t>
            </a:r>
            <a:r>
              <a:rPr lang="zh-CN" altLang="en-US" dirty="0"/>
              <a:t>。这种类型在 </a:t>
            </a:r>
            <a:r>
              <a:rPr lang="en-US" altLang="zh-CN" dirty="0"/>
              <a:t>&lt;</a:t>
            </a:r>
            <a:r>
              <a:rPr lang="en-US" altLang="zh-CN" dirty="0" err="1"/>
              <a:t>cstddef</a:t>
            </a:r>
            <a:r>
              <a:rPr lang="en-US" altLang="zh-CN" dirty="0"/>
              <a:t>&gt; </a:t>
            </a:r>
            <a:r>
              <a:rPr lang="zh-CN" altLang="en-US" dirty="0"/>
              <a:t>或 </a:t>
            </a:r>
            <a:r>
              <a:rPr lang="en-US" altLang="zh-CN" dirty="0"/>
              <a:t>&lt;</a:t>
            </a:r>
            <a:r>
              <a:rPr lang="en-US" altLang="zh-CN" dirty="0" err="1"/>
              <a:t>cstdint</a:t>
            </a:r>
            <a:r>
              <a:rPr lang="en-US" altLang="zh-CN" dirty="0"/>
              <a:t>&gt; </a:t>
            </a:r>
            <a:r>
              <a:rPr lang="zh-CN" altLang="en-US" dirty="0"/>
              <a:t>头文件中定义。</a:t>
            </a:r>
          </a:p>
          <a:p>
            <a:pPr algn="just"/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uintptr_t</a:t>
            </a:r>
            <a:r>
              <a:rPr lang="en-US" altLang="zh-CN" dirty="0"/>
              <a:t> </a:t>
            </a:r>
            <a:r>
              <a:rPr lang="zh-CN" altLang="en-US" dirty="0"/>
              <a:t>主要用于在需要将</a:t>
            </a:r>
            <a:r>
              <a:rPr lang="zh-CN" altLang="en-US" b="1" dirty="0"/>
              <a:t>指针转换为整数进行某些操作</a:t>
            </a:r>
            <a:r>
              <a:rPr lang="zh-CN" altLang="en-US" dirty="0"/>
              <a:t>（例如，某些哈希函数或位操作）时，保证转换的安全性和可移植性。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001EF7-10D8-4C23-B1FC-1B0EC330F511}"/>
              </a:ext>
            </a:extLst>
          </p:cNvPr>
          <p:cNvSpPr txBox="1"/>
          <p:nvPr/>
        </p:nvSpPr>
        <p:spPr>
          <a:xfrm>
            <a:off x="0" y="1286839"/>
            <a:ext cx="9144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cstddef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&amp;num;</a:t>
            </a:r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uintptr_t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intPtr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reinterpret_cast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uintptr_t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ptr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std::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integer representation of the pointer: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                  	std::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originalPtr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original value: 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originalPtr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1D9541-3E64-4B94-B6AD-B048568B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29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FB14A0-2143-41A1-A309-203377C00A94}"/>
              </a:ext>
            </a:extLst>
          </p:cNvPr>
          <p:cNvSpPr txBox="1"/>
          <p:nvPr/>
        </p:nvSpPr>
        <p:spPr>
          <a:xfrm>
            <a:off x="0" y="0"/>
            <a:ext cx="9144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unistd.h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buffer[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ssize_t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bytesRead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= read(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STDIN_FILENO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buffer, 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sizeof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(buffer) - </a:t>
            </a:r>
            <a:r>
              <a:rPr lang="en-US" altLang="zh-CN" b="1" dirty="0">
                <a:solidFill>
                  <a:srgbClr val="0986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endParaRPr lang="en-US" altLang="zh-CN" sz="1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bytesRead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buffer[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bytesRead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Null-terminate the string</a:t>
            </a:r>
            <a:endParaRPr lang="en-US" altLang="zh-CN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"Read 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bytesRead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bytes: 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buffer &lt;&lt; std::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"Read error"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A474F-FC34-4E4C-9227-11104FD7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46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603FDA-B88A-43D8-B9DA-4C8219F36F29}"/>
              </a:ext>
            </a:extLst>
          </p:cNvPr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buffer[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cin.read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(buffer, </a:t>
            </a:r>
            <a:r>
              <a:rPr lang="en-US" altLang="zh-CN" sz="16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(buffer) - </a:t>
            </a:r>
            <a:r>
              <a:rPr lang="en-US" altLang="zh-CN" sz="16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streamsize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bytesRead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cin.gcount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buffer[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bytesRead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Null-terminate the string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"Read 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bytesRead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bytes: 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buffer &lt;&lt; 	std::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E01093-DCB8-4DB3-A4D9-6E3F84FA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11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5940599-D0F7-4982-B43E-A0289FCC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78827C-D346-4E0C-AC80-0323EB036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38"/>
            <a:ext cx="9144000" cy="192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DD9F414-9A09-4ADC-AC14-6F80348A54B0}"/>
              </a:ext>
            </a:extLst>
          </p:cNvPr>
          <p:cNvSpPr txBox="1"/>
          <p:nvPr/>
        </p:nvSpPr>
        <p:spPr>
          <a:xfrm>
            <a:off x="0" y="0"/>
            <a:ext cx="9144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setiosflags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标准库 </a:t>
            </a:r>
            <a:r>
              <a:rPr lang="en-US" altLang="zh-CN" dirty="0"/>
              <a:t>&lt;</a:t>
            </a:r>
            <a:r>
              <a:rPr lang="en-US" altLang="zh-CN" dirty="0" err="1"/>
              <a:t>iomanip</a:t>
            </a:r>
            <a:r>
              <a:rPr lang="en-US" altLang="zh-CN" dirty="0"/>
              <a:t>&gt;</a:t>
            </a:r>
            <a:r>
              <a:rPr lang="zh-CN" altLang="en-US" dirty="0"/>
              <a:t>中的一个函数，用于</a:t>
            </a:r>
            <a:r>
              <a:rPr lang="zh-CN" altLang="en-US" b="1" dirty="0"/>
              <a:t>设置输出流的格式标志</a:t>
            </a:r>
            <a:r>
              <a:rPr lang="zh-CN" altLang="en-US" dirty="0"/>
              <a:t>。</a:t>
            </a:r>
            <a:r>
              <a:rPr lang="en-US" altLang="zh-CN" dirty="0" err="1"/>
              <a:t>Setiosflags</a:t>
            </a:r>
            <a:r>
              <a:rPr lang="en-US" altLang="zh-CN" dirty="0"/>
              <a:t> </a:t>
            </a:r>
            <a:r>
              <a:rPr lang="zh-CN" altLang="en-US" dirty="0"/>
              <a:t>函数接受一个 </a:t>
            </a:r>
            <a:r>
              <a:rPr lang="en-US" altLang="zh-CN" dirty="0"/>
              <a:t>std::</a:t>
            </a:r>
            <a:r>
              <a:rPr lang="en-US" altLang="zh-CN" dirty="0" err="1"/>
              <a:t>ios_base</a:t>
            </a:r>
            <a:r>
              <a:rPr lang="en-US" altLang="zh-CN" dirty="0"/>
              <a:t>::</a:t>
            </a:r>
            <a:r>
              <a:rPr lang="en-US" altLang="zh-CN" dirty="0" err="1"/>
              <a:t>fmtflags</a:t>
            </a:r>
            <a:r>
              <a:rPr lang="zh-CN" altLang="en-US" dirty="0"/>
              <a:t>类型的参数，这个参数是你想要设置的标志的</a:t>
            </a:r>
            <a:r>
              <a:rPr lang="zh-CN" altLang="en-US" b="1" dirty="0">
                <a:solidFill>
                  <a:srgbClr val="FF0000"/>
                </a:solidFill>
              </a:rPr>
              <a:t>位掩码</a:t>
            </a:r>
            <a:r>
              <a:rPr lang="zh-CN" altLang="en-US" dirty="0"/>
              <a:t>。</a:t>
            </a:r>
            <a:r>
              <a:rPr lang="en-US" altLang="zh-CN" dirty="0"/>
              <a:t>`std::</a:t>
            </a:r>
            <a:r>
              <a:rPr lang="en-US" altLang="zh-CN" dirty="0" err="1"/>
              <a:t>ios_base</a:t>
            </a:r>
            <a:r>
              <a:rPr lang="en-US" altLang="zh-CN" dirty="0"/>
              <a:t>::</a:t>
            </a:r>
            <a:r>
              <a:rPr lang="en-US" altLang="zh-CN" dirty="0" err="1"/>
              <a:t>fmtflags</a:t>
            </a:r>
            <a:r>
              <a:rPr lang="en-US" altLang="zh-CN" dirty="0"/>
              <a:t> </a:t>
            </a:r>
            <a:r>
              <a:rPr lang="zh-CN" altLang="en-US" dirty="0"/>
              <a:t>是一个位字段类型，用于表示各种格式标志。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以下是一些常用的格式标志：</a:t>
            </a:r>
            <a:endParaRPr lang="en-US" altLang="zh-CN" dirty="0"/>
          </a:p>
          <a:p>
            <a:r>
              <a:rPr lang="en-US" altLang="zh-CN" dirty="0"/>
              <a:t>std::</a:t>
            </a:r>
            <a:r>
              <a:rPr lang="en-US" altLang="zh-CN" dirty="0" err="1"/>
              <a:t>ios_base</a:t>
            </a:r>
            <a:r>
              <a:rPr lang="en-US" altLang="zh-CN" dirty="0"/>
              <a:t>::dec</a:t>
            </a:r>
            <a:r>
              <a:rPr lang="zh-CN" altLang="en-US" dirty="0"/>
              <a:t>：设置输出格式为十进制。</a:t>
            </a:r>
            <a:endParaRPr lang="en-US" altLang="zh-CN" dirty="0"/>
          </a:p>
          <a:p>
            <a:r>
              <a:rPr lang="en-US" altLang="zh-CN" dirty="0"/>
              <a:t>std::</a:t>
            </a:r>
            <a:r>
              <a:rPr lang="en-US" altLang="zh-CN" dirty="0" err="1"/>
              <a:t>ios_base</a:t>
            </a:r>
            <a:r>
              <a:rPr lang="en-US" altLang="zh-CN" dirty="0"/>
              <a:t>::oct</a:t>
            </a:r>
            <a:r>
              <a:rPr lang="zh-CN" altLang="en-US" dirty="0"/>
              <a:t>：设置输出格式为八进制。</a:t>
            </a:r>
            <a:endParaRPr lang="en-US" altLang="zh-CN" dirty="0"/>
          </a:p>
          <a:p>
            <a:r>
              <a:rPr lang="en-US" altLang="zh-CN" dirty="0"/>
              <a:t>std::</a:t>
            </a:r>
            <a:r>
              <a:rPr lang="en-US" altLang="zh-CN" dirty="0" err="1"/>
              <a:t>ios_base</a:t>
            </a:r>
            <a:r>
              <a:rPr lang="en-US" altLang="zh-CN" dirty="0"/>
              <a:t>::hex</a:t>
            </a:r>
            <a:r>
              <a:rPr lang="zh-CN" altLang="en-US" dirty="0"/>
              <a:t>：设置输出格式为十六进制。</a:t>
            </a:r>
            <a:endParaRPr lang="en-US" altLang="zh-CN" dirty="0"/>
          </a:p>
          <a:p>
            <a:r>
              <a:rPr lang="en-US" altLang="zh-CN" dirty="0"/>
              <a:t>std::</a:t>
            </a:r>
            <a:r>
              <a:rPr lang="en-US" altLang="zh-CN" b="1" dirty="0" err="1"/>
              <a:t>ios_base</a:t>
            </a:r>
            <a:r>
              <a:rPr lang="en-US" altLang="zh-CN" b="1" dirty="0"/>
              <a:t>::</a:t>
            </a:r>
            <a:r>
              <a:rPr lang="en-US" altLang="zh-CN" b="1" dirty="0" err="1"/>
              <a:t>showbase</a:t>
            </a:r>
            <a:r>
              <a:rPr lang="zh-CN" altLang="en-US" dirty="0"/>
              <a:t>：设置输出格式为显示基数。例如，</a:t>
            </a:r>
            <a:r>
              <a:rPr lang="zh-CN" altLang="en-US" b="1" dirty="0"/>
              <a:t>十六进制数会以 </a:t>
            </a:r>
            <a:r>
              <a:rPr lang="en-US" altLang="zh-CN" b="1" dirty="0"/>
              <a:t>0x</a:t>
            </a:r>
            <a:r>
              <a:rPr lang="zh-CN" altLang="en-US" b="1" dirty="0"/>
              <a:t>开头</a:t>
            </a:r>
            <a:r>
              <a:rPr lang="zh-CN" altLang="en-US" dirty="0"/>
              <a:t>。</a:t>
            </a:r>
            <a:r>
              <a:rPr lang="en-US" altLang="zh-CN" dirty="0"/>
              <a:t> std::</a:t>
            </a:r>
            <a:r>
              <a:rPr lang="en-US" altLang="zh-CN" dirty="0" err="1"/>
              <a:t>ios_base</a:t>
            </a:r>
            <a:r>
              <a:rPr lang="en-US" altLang="zh-CN" dirty="0"/>
              <a:t>::uppercase</a:t>
            </a:r>
            <a:r>
              <a:rPr lang="zh-CN" altLang="en-US" dirty="0"/>
              <a:t>：设置输出格式为大写。例如，十六进制数会使用大写字母。你可以使用位或运算符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| </a:t>
            </a:r>
            <a:r>
              <a:rPr lang="zh-CN" altLang="en-US" dirty="0"/>
              <a:t>来组合多个标志。</a:t>
            </a:r>
            <a:endParaRPr lang="en-US" altLang="zh-CN" dirty="0"/>
          </a:p>
          <a:p>
            <a:r>
              <a:rPr lang="zh-CN" altLang="en-US" dirty="0"/>
              <a:t>例如，</a:t>
            </a:r>
            <a:r>
              <a:rPr lang="en-US" altLang="zh-CN" b="1" dirty="0" err="1">
                <a:solidFill>
                  <a:srgbClr val="FF0000"/>
                </a:solidFill>
              </a:rPr>
              <a:t>setiosflags</a:t>
            </a:r>
            <a:r>
              <a:rPr lang="en-US" altLang="zh-CN" dirty="0"/>
              <a:t>(std::</a:t>
            </a:r>
            <a:r>
              <a:rPr lang="en-US" altLang="zh-CN" dirty="0" err="1"/>
              <a:t>ios_base</a:t>
            </a:r>
            <a:r>
              <a:rPr lang="en-US" altLang="zh-CN" dirty="0"/>
              <a:t>::hex </a:t>
            </a:r>
            <a:r>
              <a:rPr lang="en-US" altLang="zh-CN" dirty="0">
                <a:highlight>
                  <a:srgbClr val="FFFF00"/>
                </a:highlight>
              </a:rPr>
              <a:t>|</a:t>
            </a:r>
            <a:r>
              <a:rPr lang="en-US" altLang="zh-CN" dirty="0"/>
              <a:t> std::</a:t>
            </a:r>
            <a:r>
              <a:rPr lang="en-US" altLang="zh-CN" dirty="0" err="1"/>
              <a:t>ios_base</a:t>
            </a:r>
            <a:r>
              <a:rPr lang="en-US" altLang="zh-CN" dirty="0"/>
              <a:t>::</a:t>
            </a:r>
            <a:r>
              <a:rPr lang="en-US" altLang="zh-CN" dirty="0" err="1"/>
              <a:t>showbase</a:t>
            </a:r>
            <a:r>
              <a:rPr lang="en-US" altLang="zh-CN" dirty="0"/>
              <a:t>)</a:t>
            </a:r>
            <a:r>
              <a:rPr lang="zh-CN" altLang="en-US" dirty="0"/>
              <a:t>会设置输出格式为十六进制，并显示基数。</a:t>
            </a:r>
            <a:endParaRPr lang="en-US" altLang="zh-CN" dirty="0"/>
          </a:p>
          <a:p>
            <a:r>
              <a:rPr lang="en-US" altLang="zh-CN" b="1" dirty="0" err="1"/>
              <a:t>setiosflags</a:t>
            </a:r>
            <a:r>
              <a:rPr lang="zh-CN" altLang="en-US" b="1" dirty="0"/>
              <a:t>函数返回一个 </a:t>
            </a:r>
            <a:r>
              <a:rPr lang="en-US" altLang="zh-CN" b="1" dirty="0"/>
              <a:t>std::</a:t>
            </a:r>
            <a:r>
              <a:rPr lang="en-US" altLang="zh-CN" b="1" dirty="0" err="1"/>
              <a:t>ios_base</a:t>
            </a:r>
            <a:r>
              <a:rPr lang="en-US" altLang="zh-CN" b="1" dirty="0"/>
              <a:t>&amp;</a:t>
            </a:r>
            <a:r>
              <a:rPr lang="zh-CN" altLang="en-US" b="1" dirty="0"/>
              <a:t>类型的值</a:t>
            </a:r>
            <a:r>
              <a:rPr lang="zh-CN" altLang="en-US" dirty="0"/>
              <a:t>，这个值可以用于</a:t>
            </a:r>
            <a:r>
              <a:rPr lang="zh-CN" altLang="en-US" b="1" dirty="0">
                <a:solidFill>
                  <a:srgbClr val="FF0000"/>
                </a:solidFill>
              </a:rPr>
              <a:t>链式调用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std::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setiosflags</a:t>
            </a:r>
            <a:r>
              <a:rPr lang="en-US" altLang="zh-CN" dirty="0"/>
              <a:t>(std::</a:t>
            </a:r>
            <a:r>
              <a:rPr lang="en-US" altLang="zh-CN" dirty="0" err="1"/>
              <a:t>ios_base</a:t>
            </a:r>
            <a:r>
              <a:rPr lang="en-US" altLang="zh-CN" dirty="0"/>
              <a:t>::hex) &lt;&lt; 255;</a:t>
            </a:r>
            <a:r>
              <a:rPr lang="zh-CN" altLang="en-US" dirty="0"/>
              <a:t>会以十六进制的形式输出 </a:t>
            </a:r>
            <a:r>
              <a:rPr lang="en-US" altLang="zh-CN" dirty="0"/>
              <a:t>255</a:t>
            </a:r>
            <a:r>
              <a:rPr lang="zh-CN" altLang="en-US" dirty="0"/>
              <a:t>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5E67E5-351A-4655-99CC-FB34A5BA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96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37DCBE-AB2D-4DB6-B158-647BD5C6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DB516F-22E2-4F72-A16C-08480676CBD8}"/>
              </a:ext>
            </a:extLst>
          </p:cNvPr>
          <p:cNvSpPr txBox="1"/>
          <p:nvPr/>
        </p:nvSpPr>
        <p:spPr>
          <a:xfrm>
            <a:off x="0" y="0"/>
            <a:ext cx="91440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&lt;bits/stdc++.h&gt;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bitset1;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　　 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无参构造，长度为４，默认每一位为０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bitset2(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　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长度为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，二进制保存，前面用０补充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s =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"100101"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bitset3(s);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　　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长度为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，前面用０补充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s2[] =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"10101"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bitset4(s2);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　　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长度为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，前面用０补充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bitset1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　　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//0000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bitset2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　　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//000001100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bitset3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　　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//0000100101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bitset4 &lt;&lt;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　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//0000000010101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635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72BDDC-9C8D-4915-A7ED-5DE0C020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D81070-62C0-4763-B8A4-363B39D36690}"/>
              </a:ext>
            </a:extLst>
          </p:cNvPr>
          <p:cNvSpPr txBox="1"/>
          <p:nvPr/>
        </p:nvSpPr>
        <p:spPr>
          <a:xfrm>
            <a:off x="0" y="0"/>
            <a:ext cx="914400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foo (string(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"1001"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bitset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bar (string(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"0011"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(foo^=bar) &lt;&lt;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1010 (foo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对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按位异或后赋值给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foo)</a:t>
            </a:r>
            <a:b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(foo&amp;=bar) &lt;&lt;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0001 (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按位与后赋值给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foo)</a:t>
            </a:r>
            <a:b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(foo|=bar) &lt;&lt;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1011 (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按位或后赋值给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foo)</a:t>
            </a:r>
            <a:b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(foo&lt;&lt;=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0100 (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左移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位，低位补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，有自身赋值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(foo&gt;&gt;=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0100 (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右移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位，高位补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，有自身赋值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(~bar) &lt;&lt;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1100 (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按位取反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(bar&lt;&lt;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0110 (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左移，不赋值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(bar&gt;&gt;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0001 (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右移，不赋值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(foo==bar) &lt;&lt;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 (1001==0011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为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false)</a:t>
            </a:r>
            <a:b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(foo!=bar) &lt;&lt;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  (1001!=0011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为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true)</a:t>
            </a:r>
            <a:b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foo&amp;bar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0001 (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按位与，不赋值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foo|bar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1011 (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按位或，不赋值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foo^bar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1010 (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按位异或，不赋值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7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E85272-2641-4A56-9D59-CDC0791B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C23A55-7E3B-42D6-B1A8-DE808ACC1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0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7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8AFCF5-8446-41D2-AEA4-F8098BBB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59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AED4ED-D65C-4570-8991-621C7028C2CB}"/>
              </a:ext>
            </a:extLst>
          </p:cNvPr>
          <p:cNvSpPr txBox="1"/>
          <p:nvPr/>
        </p:nvSpPr>
        <p:spPr>
          <a:xfrm>
            <a:off x="0" y="35694"/>
            <a:ext cx="83050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ios_base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::app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：   附加到现有文件末尾，而不是覆盖它。</a:t>
            </a:r>
            <a:b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ios_base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::ate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：    切换到文件末尾，但可在文件的任何地方写入数据。</a:t>
            </a:r>
            <a:b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ios_base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trunc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： 导致现有文件被覆盖，这是默认设置。</a:t>
            </a:r>
            <a:b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ios_base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::binary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：创建二进制文件（默认为文本文件）。</a:t>
            </a:r>
            <a:b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/>
              <a:t>• </a:t>
            </a:r>
            <a:r>
              <a:rPr lang="en-US" altLang="zh-CN" dirty="0" err="1"/>
              <a:t>ios_base</a:t>
            </a:r>
            <a:r>
              <a:rPr lang="en-US" altLang="zh-CN" dirty="0"/>
              <a:t>::in</a:t>
            </a:r>
            <a:r>
              <a:rPr lang="zh-CN" altLang="en-US" dirty="0"/>
              <a:t>：          以只读方式打开文件。</a:t>
            </a:r>
            <a:br>
              <a:rPr lang="zh-CN" altLang="en-US" dirty="0"/>
            </a:br>
            <a:r>
              <a:rPr lang="en-US" altLang="zh-CN" dirty="0"/>
              <a:t>• </a:t>
            </a:r>
            <a:r>
              <a:rPr lang="en-US" altLang="zh-CN" dirty="0" err="1"/>
              <a:t>ios_base</a:t>
            </a:r>
            <a:r>
              <a:rPr lang="en-US" altLang="zh-CN" dirty="0"/>
              <a:t>::out</a:t>
            </a:r>
            <a:r>
              <a:rPr lang="zh-CN" altLang="en-US" dirty="0"/>
              <a:t>：       以只写方式打开文件。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C4D382-80B9-4EE8-9F1A-689470FFA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95686"/>
            <a:ext cx="4647619" cy="19047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5530304-129B-4FE1-8ADD-5DC70065C004}"/>
              </a:ext>
            </a:extLst>
          </p:cNvPr>
          <p:cNvSpPr txBox="1"/>
          <p:nvPr/>
        </p:nvSpPr>
        <p:spPr>
          <a:xfrm>
            <a:off x="5220072" y="2614401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读取用</a:t>
            </a:r>
            <a:r>
              <a:rPr lang="en-US" altLang="zh-CN" dirty="0" err="1"/>
              <a:t>getline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5D0DB74-6FCF-4A53-89A1-E0D82867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86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6F073C-18F1-4B67-8B71-C9C57B7DDB98}"/>
              </a:ext>
            </a:extLst>
          </p:cNvPr>
          <p:cNvSpPr txBox="1"/>
          <p:nvPr/>
        </p:nvSpPr>
        <p:spPr>
          <a:xfrm>
            <a:off x="0" y="0"/>
            <a:ext cx="91440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class Widget { ... };</a:t>
            </a:r>
          </a:p>
          <a:p>
            <a:r>
              <a:rPr lang="en-US" altLang="zh-CN" sz="2000" b="1" dirty="0"/>
              <a:t>class </a:t>
            </a:r>
            <a:r>
              <a:rPr lang="en-US" altLang="zh-CN" sz="2000" b="1" dirty="0" err="1"/>
              <a:t>SpecialWidget</a:t>
            </a:r>
            <a:r>
              <a:rPr lang="en-US" altLang="zh-CN" sz="2000" b="1" dirty="0"/>
              <a:t>: public Widget { ... };</a:t>
            </a:r>
          </a:p>
          <a:p>
            <a:r>
              <a:rPr lang="en-US" altLang="zh-CN" sz="2000" b="1" dirty="0"/>
              <a:t>void update(</a:t>
            </a:r>
            <a:r>
              <a:rPr lang="en-US" altLang="zh-CN" sz="2000" b="1" dirty="0" err="1"/>
              <a:t>SpecialWidget</a:t>
            </a:r>
            <a:r>
              <a:rPr lang="en-US" altLang="zh-CN" sz="2000" b="1" dirty="0"/>
              <a:t> *</a:t>
            </a:r>
            <a:r>
              <a:rPr lang="en-US" altLang="zh-CN" sz="2000" b="1" dirty="0" err="1"/>
              <a:t>psw</a:t>
            </a:r>
            <a:r>
              <a:rPr lang="en-US" altLang="zh-CN" sz="2000" b="1" dirty="0"/>
              <a:t>);</a:t>
            </a:r>
          </a:p>
          <a:p>
            <a:r>
              <a:rPr lang="en-US" altLang="zh-CN" dirty="0" err="1"/>
              <a:t>SpecialWidget</a:t>
            </a:r>
            <a:r>
              <a:rPr lang="en-US" altLang="zh-CN" dirty="0"/>
              <a:t>    </a:t>
            </a:r>
            <a:r>
              <a:rPr lang="en-US" altLang="zh-CN" dirty="0" err="1"/>
              <a:t>sw</a:t>
            </a:r>
            <a:r>
              <a:rPr lang="en-US" altLang="zh-CN" dirty="0"/>
              <a:t>;                             // </a:t>
            </a:r>
            <a:r>
              <a:rPr lang="en-US" altLang="zh-CN" dirty="0" err="1"/>
              <a:t>sw</a:t>
            </a:r>
            <a:r>
              <a:rPr lang="en-US" altLang="zh-CN" dirty="0"/>
              <a:t> </a:t>
            </a:r>
            <a:r>
              <a:rPr lang="zh-CN" altLang="en-US" dirty="0"/>
              <a:t>是一个非 </a:t>
            </a:r>
            <a:r>
              <a:rPr lang="en-US" altLang="zh-CN" dirty="0"/>
              <a:t>const </a:t>
            </a:r>
            <a:r>
              <a:rPr lang="zh-CN" altLang="en-US" dirty="0"/>
              <a:t>对象。</a:t>
            </a:r>
          </a:p>
          <a:p>
            <a:r>
              <a:rPr lang="en-US" altLang="zh-CN" dirty="0"/>
              <a:t>const </a:t>
            </a:r>
            <a:r>
              <a:rPr lang="en-US" altLang="zh-CN" dirty="0" err="1"/>
              <a:t>SpecialWidget</a:t>
            </a:r>
            <a:r>
              <a:rPr lang="en-US" altLang="zh-CN" dirty="0"/>
              <a:t>&amp; </a:t>
            </a:r>
            <a:r>
              <a:rPr lang="en-US" altLang="zh-CN" dirty="0" err="1"/>
              <a:t>csw</a:t>
            </a:r>
            <a:r>
              <a:rPr lang="en-US" altLang="zh-CN" dirty="0"/>
              <a:t> = </a:t>
            </a:r>
            <a:r>
              <a:rPr lang="en-US" altLang="zh-CN" dirty="0" err="1"/>
              <a:t>sw</a:t>
            </a:r>
            <a:r>
              <a:rPr lang="en-US" altLang="zh-CN" dirty="0"/>
              <a:t>;       // </a:t>
            </a:r>
            <a:r>
              <a:rPr lang="en-US" altLang="zh-CN" dirty="0" err="1"/>
              <a:t>csw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 err="1"/>
              <a:t>sw</a:t>
            </a:r>
            <a:r>
              <a:rPr lang="en-US" altLang="zh-CN" dirty="0"/>
              <a:t> </a:t>
            </a:r>
            <a:r>
              <a:rPr lang="zh-CN" altLang="en-US" dirty="0"/>
              <a:t>的一个引用 </a:t>
            </a:r>
            <a:r>
              <a:rPr lang="zh-CN" altLang="en-US" dirty="0">
                <a:highlight>
                  <a:srgbClr val="FFFF00"/>
                </a:highlight>
              </a:rPr>
              <a:t>是</a:t>
            </a:r>
            <a:r>
              <a:rPr lang="en-US" altLang="zh-CN" dirty="0">
                <a:highlight>
                  <a:srgbClr val="FFFF00"/>
                </a:highlight>
              </a:rPr>
              <a:t>const</a:t>
            </a:r>
            <a:r>
              <a:rPr lang="zh-CN" altLang="en-US" dirty="0">
                <a:highlight>
                  <a:srgbClr val="FFFF00"/>
                </a:highlight>
              </a:rPr>
              <a:t>对象</a:t>
            </a:r>
          </a:p>
          <a:p>
            <a:r>
              <a:rPr lang="en-US" altLang="zh-CN" dirty="0"/>
              <a:t>update(&amp;</a:t>
            </a:r>
            <a:r>
              <a:rPr lang="en-US" altLang="zh-CN" dirty="0" err="1"/>
              <a:t>csw</a:t>
            </a:r>
            <a:r>
              <a:rPr lang="en-US" altLang="zh-CN" dirty="0"/>
              <a:t>);                                     // </a:t>
            </a:r>
            <a:r>
              <a:rPr lang="zh-CN" altLang="en-US" dirty="0"/>
              <a:t>错误</a:t>
            </a:r>
            <a:r>
              <a:rPr lang="en-US" altLang="zh-CN" dirty="0"/>
              <a:t>!</a:t>
            </a:r>
            <a:r>
              <a:rPr lang="zh-CN" altLang="en-US" dirty="0"/>
              <a:t>不能传递一个 </a:t>
            </a:r>
            <a:r>
              <a:rPr lang="en-US" altLang="zh-CN" dirty="0"/>
              <a:t>const </a:t>
            </a:r>
            <a:r>
              <a:rPr lang="en-US" altLang="zh-CN" dirty="0" err="1"/>
              <a:t>SpecialWidget</a:t>
            </a:r>
            <a:r>
              <a:rPr lang="en-US" altLang="zh-CN" dirty="0"/>
              <a:t>* </a:t>
            </a:r>
            <a:r>
              <a:rPr lang="zh-CN" altLang="en-US" dirty="0"/>
              <a:t>变量</a:t>
            </a:r>
          </a:p>
          <a:p>
            <a:r>
              <a:rPr lang="en-US" altLang="zh-CN" dirty="0"/>
              <a:t>                                                                // </a:t>
            </a:r>
            <a:r>
              <a:rPr lang="zh-CN" altLang="en-US" dirty="0"/>
              <a:t>给一个处理 </a:t>
            </a:r>
            <a:r>
              <a:rPr lang="en-US" altLang="zh-CN" dirty="0" err="1"/>
              <a:t>SpecialWidget</a:t>
            </a:r>
            <a:r>
              <a:rPr lang="en-US" altLang="zh-CN" dirty="0"/>
              <a:t>*</a:t>
            </a:r>
            <a:r>
              <a:rPr lang="zh-CN" altLang="en-US" dirty="0"/>
              <a:t>类型变量的函数</a:t>
            </a:r>
          </a:p>
          <a:p>
            <a:r>
              <a:rPr lang="en-US" altLang="zh-CN" dirty="0"/>
              <a:t>update(</a:t>
            </a:r>
            <a:r>
              <a:rPr lang="en-US" altLang="zh-CN" b="1" dirty="0" err="1">
                <a:highlight>
                  <a:srgbClr val="FFFF00"/>
                </a:highlight>
              </a:rPr>
              <a:t>const_cast</a:t>
            </a:r>
            <a:r>
              <a:rPr lang="en-US" altLang="zh-CN" dirty="0"/>
              <a:t>&lt;</a:t>
            </a:r>
            <a:r>
              <a:rPr lang="en-US" altLang="zh-CN" dirty="0" err="1"/>
              <a:t>SpecialWidget</a:t>
            </a:r>
            <a:r>
              <a:rPr lang="en-US" altLang="zh-CN" dirty="0"/>
              <a:t>*&gt;(&amp;</a:t>
            </a:r>
            <a:r>
              <a:rPr lang="en-US" altLang="zh-CN" dirty="0" err="1"/>
              <a:t>csw</a:t>
            </a:r>
            <a:r>
              <a:rPr lang="en-US" altLang="zh-CN" dirty="0"/>
              <a:t>)); // </a:t>
            </a:r>
            <a:r>
              <a:rPr lang="zh-CN" altLang="en-US" dirty="0"/>
              <a:t>正确，</a:t>
            </a:r>
            <a:r>
              <a:rPr lang="en-US" altLang="zh-CN" dirty="0" err="1"/>
              <a:t>csw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const </a:t>
            </a:r>
            <a:r>
              <a:rPr lang="zh-CN" altLang="en-US" dirty="0"/>
              <a:t>被显示地转换掉</a:t>
            </a:r>
          </a:p>
          <a:p>
            <a:r>
              <a:rPr lang="en-US" altLang="zh-CN" dirty="0"/>
              <a:t>                                                                             </a:t>
            </a:r>
            <a:r>
              <a:rPr lang="en-US" altLang="zh-CN" dirty="0" err="1"/>
              <a:t>csw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sw</a:t>
            </a:r>
            <a:r>
              <a:rPr lang="en-US" altLang="zh-CN" dirty="0"/>
              <a:t> </a:t>
            </a:r>
            <a:r>
              <a:rPr lang="zh-CN" altLang="en-US" dirty="0"/>
              <a:t>两个变量值在 </a:t>
            </a:r>
            <a:r>
              <a:rPr lang="en-US" altLang="zh-CN" dirty="0"/>
              <a:t>update</a:t>
            </a:r>
            <a:r>
              <a:rPr lang="zh-CN" altLang="en-US" dirty="0"/>
              <a:t>函数中能被更新</a:t>
            </a:r>
          </a:p>
          <a:p>
            <a:r>
              <a:rPr lang="en-US" altLang="zh-CN" dirty="0"/>
              <a:t>update((</a:t>
            </a:r>
            <a:r>
              <a:rPr lang="en-US" altLang="zh-CN" dirty="0" err="1"/>
              <a:t>SpecialWidget</a:t>
            </a:r>
            <a:r>
              <a:rPr lang="en-US" altLang="zh-CN" dirty="0"/>
              <a:t>*)&amp;</a:t>
            </a:r>
            <a:r>
              <a:rPr lang="en-US" altLang="zh-CN" dirty="0" err="1"/>
              <a:t>csw</a:t>
            </a:r>
            <a:r>
              <a:rPr lang="en-US" altLang="zh-CN" dirty="0"/>
              <a:t>);               // </a:t>
            </a:r>
            <a:r>
              <a:rPr lang="zh-CN" altLang="en-US" dirty="0"/>
              <a:t>同上，但用了一个更难识别的 </a:t>
            </a:r>
            <a:r>
              <a:rPr lang="en-US" altLang="zh-CN" dirty="0"/>
              <a:t>C </a:t>
            </a:r>
            <a:r>
              <a:rPr lang="zh-CN" altLang="en-US" dirty="0"/>
              <a:t>风格的类型转换</a:t>
            </a:r>
          </a:p>
          <a:p>
            <a:r>
              <a:rPr lang="en-US" altLang="zh-CN" b="1" dirty="0"/>
              <a:t>Widget </a:t>
            </a:r>
            <a:r>
              <a:rPr lang="en-US" altLang="zh-CN" dirty="0"/>
              <a:t>*pw = new </a:t>
            </a:r>
            <a:r>
              <a:rPr lang="en-US" altLang="zh-CN" dirty="0" err="1"/>
              <a:t>SpecialWidget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update(pw); // </a:t>
            </a:r>
            <a:r>
              <a:rPr lang="zh-CN" altLang="en-US" dirty="0"/>
              <a:t>错误！</a:t>
            </a:r>
            <a:r>
              <a:rPr lang="en-US" altLang="zh-CN" dirty="0"/>
              <a:t>pw </a:t>
            </a:r>
            <a:r>
              <a:rPr lang="zh-CN" altLang="en-US" dirty="0"/>
              <a:t>的类型是 </a:t>
            </a:r>
            <a:r>
              <a:rPr lang="en-US" altLang="zh-CN" dirty="0"/>
              <a:t>Widget*</a:t>
            </a:r>
            <a:r>
              <a:rPr lang="zh-CN" altLang="en-US" dirty="0"/>
              <a:t>，但是</a:t>
            </a:r>
            <a:r>
              <a:rPr lang="en-US" altLang="zh-CN" dirty="0"/>
              <a:t>update </a:t>
            </a:r>
            <a:r>
              <a:rPr lang="zh-CN" altLang="en-US" dirty="0"/>
              <a:t>函数处理的是 </a:t>
            </a:r>
            <a:r>
              <a:rPr lang="en-US" altLang="zh-CN" dirty="0" err="1"/>
              <a:t>SpecialWidget</a:t>
            </a:r>
            <a:r>
              <a:rPr lang="en-US" altLang="zh-CN" dirty="0"/>
              <a:t>*</a:t>
            </a:r>
            <a:r>
              <a:rPr lang="zh-CN" altLang="en-US" dirty="0"/>
              <a:t>类型</a:t>
            </a:r>
          </a:p>
          <a:p>
            <a:r>
              <a:rPr lang="en-US" altLang="zh-CN" dirty="0"/>
              <a:t>update(</a:t>
            </a:r>
            <a:r>
              <a:rPr lang="en-US" altLang="zh-CN" dirty="0" err="1">
                <a:highlight>
                  <a:srgbClr val="FFFF00"/>
                </a:highlight>
              </a:rPr>
              <a:t>const_cast</a:t>
            </a:r>
            <a:r>
              <a:rPr lang="en-US" altLang="zh-CN" dirty="0"/>
              <a:t>&lt;</a:t>
            </a:r>
            <a:r>
              <a:rPr lang="en-US" altLang="zh-CN" dirty="0" err="1"/>
              <a:t>SpecialWidget</a:t>
            </a:r>
            <a:r>
              <a:rPr lang="en-US" altLang="zh-CN" dirty="0"/>
              <a:t>*&gt;(pw));// </a:t>
            </a:r>
            <a:r>
              <a:rPr lang="zh-CN" altLang="en-US" dirty="0"/>
              <a:t>错误！</a:t>
            </a:r>
            <a:r>
              <a:rPr lang="en-US" altLang="zh-CN" dirty="0" err="1"/>
              <a:t>const_cast</a:t>
            </a:r>
            <a:r>
              <a:rPr lang="en-US" altLang="zh-CN" dirty="0"/>
              <a:t> </a:t>
            </a:r>
            <a:r>
              <a:rPr lang="zh-CN" altLang="en-US" dirty="0"/>
              <a:t>仅能被用在影响</a:t>
            </a:r>
          </a:p>
          <a:p>
            <a:r>
              <a:rPr lang="en-US" altLang="zh-CN" dirty="0"/>
              <a:t>                                                                           // </a:t>
            </a:r>
            <a:r>
              <a:rPr lang="en-US" altLang="zh-CN" dirty="0" err="1"/>
              <a:t>constness</a:t>
            </a:r>
            <a:r>
              <a:rPr lang="en-US" altLang="zh-CN" dirty="0"/>
              <a:t> or volatileness </a:t>
            </a:r>
            <a:r>
              <a:rPr lang="zh-CN" altLang="en-US" dirty="0"/>
              <a:t>的地方上。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                                                                   // </a:t>
            </a:r>
            <a:r>
              <a:rPr lang="zh-CN" altLang="en-US" dirty="0"/>
              <a:t>不能用在向继承子类进行类型转换。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8C6C69B-7B25-4A12-80B0-33CFF2BE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61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0B203C-356A-4134-A655-81BBD1258813}"/>
              </a:ext>
            </a:extLst>
          </p:cNvPr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update(</a:t>
            </a:r>
            <a:r>
              <a:rPr lang="en-US" altLang="zh-CN" b="1" dirty="0" err="1">
                <a:highlight>
                  <a:srgbClr val="FFFF00"/>
                </a:highlight>
              </a:rPr>
              <a:t>dynamic_cast</a:t>
            </a:r>
            <a:r>
              <a:rPr lang="en-US" altLang="zh-CN" dirty="0"/>
              <a:t>&lt;</a:t>
            </a:r>
            <a:r>
              <a:rPr lang="en-US" altLang="zh-CN" dirty="0" err="1"/>
              <a:t>SpecialWidget</a:t>
            </a:r>
            <a:r>
              <a:rPr lang="en-US" altLang="zh-CN" dirty="0"/>
              <a:t>*&gt;(pw));</a:t>
            </a:r>
          </a:p>
          <a:p>
            <a:r>
              <a:rPr lang="en-US" altLang="zh-CN" dirty="0"/>
              <a:t>			// </a:t>
            </a:r>
            <a:r>
              <a:rPr lang="zh-CN" altLang="en-US" dirty="0"/>
              <a:t>正确，传递给 </a:t>
            </a:r>
            <a:r>
              <a:rPr lang="en-US" altLang="zh-CN" dirty="0"/>
              <a:t>update </a:t>
            </a:r>
            <a:r>
              <a:rPr lang="zh-CN" altLang="en-US" dirty="0"/>
              <a:t>函数一个指针</a:t>
            </a:r>
          </a:p>
          <a:p>
            <a:r>
              <a:rPr lang="en-US" altLang="zh-CN" dirty="0"/>
              <a:t>			// </a:t>
            </a:r>
            <a:r>
              <a:rPr lang="zh-CN" altLang="en-US" dirty="0"/>
              <a:t>是指向变量类型为 </a:t>
            </a:r>
            <a:r>
              <a:rPr lang="en-US" altLang="zh-CN" dirty="0" err="1"/>
              <a:t>SpecialWidget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pw </a:t>
            </a:r>
            <a:r>
              <a:rPr lang="zh-CN" altLang="en-US" dirty="0"/>
              <a:t>的指针</a:t>
            </a:r>
          </a:p>
          <a:p>
            <a:r>
              <a:rPr lang="en-US" altLang="zh-CN" dirty="0"/>
              <a:t>			// </a:t>
            </a:r>
            <a:r>
              <a:rPr lang="zh-CN" altLang="en-US" dirty="0"/>
              <a:t>如果 </a:t>
            </a:r>
            <a:r>
              <a:rPr lang="en-US" altLang="zh-CN" dirty="0"/>
              <a:t>pw </a:t>
            </a:r>
            <a:r>
              <a:rPr lang="zh-CN" altLang="en-US" dirty="0"/>
              <a:t>确实指向一个对象</a:t>
            </a:r>
            <a:r>
              <a:rPr lang="en-US" altLang="zh-CN" dirty="0"/>
              <a:t>,</a:t>
            </a:r>
            <a:r>
              <a:rPr lang="zh-CN" altLang="en-US" dirty="0"/>
              <a:t>否则传递过去的将使空指针。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updateViaRef</a:t>
            </a:r>
            <a:r>
              <a:rPr lang="en-US" altLang="zh-CN" dirty="0"/>
              <a:t>(</a:t>
            </a:r>
            <a:r>
              <a:rPr lang="en-US" altLang="zh-CN" dirty="0" err="1"/>
              <a:t>SpecialWidget</a:t>
            </a:r>
            <a:r>
              <a:rPr lang="en-US" altLang="zh-CN" dirty="0"/>
              <a:t>&amp; </a:t>
            </a:r>
            <a:r>
              <a:rPr lang="en-US" altLang="zh-CN" dirty="0" err="1"/>
              <a:t>rsw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updateViaRef</a:t>
            </a:r>
            <a:r>
              <a:rPr lang="en-US" altLang="zh-CN" dirty="0"/>
              <a:t>(</a:t>
            </a:r>
            <a:r>
              <a:rPr lang="en-US" altLang="zh-CN" b="1" dirty="0" err="1">
                <a:highlight>
                  <a:srgbClr val="FFFF00"/>
                </a:highlight>
              </a:rPr>
              <a:t>dynamic_cast</a:t>
            </a:r>
            <a:r>
              <a:rPr lang="en-US" altLang="zh-CN" dirty="0"/>
              <a:t>&lt;</a:t>
            </a:r>
            <a:r>
              <a:rPr lang="en-US" altLang="zh-CN" dirty="0" err="1"/>
              <a:t>SpecialWidget</a:t>
            </a:r>
            <a:r>
              <a:rPr lang="en-US" altLang="zh-CN" dirty="0"/>
              <a:t>&amp;&gt;(*pw));</a:t>
            </a:r>
          </a:p>
          <a:p>
            <a:r>
              <a:rPr lang="en-US" altLang="zh-CN" dirty="0"/>
              <a:t>			//</a:t>
            </a:r>
            <a:r>
              <a:rPr lang="zh-CN" altLang="en-US" dirty="0"/>
              <a:t>正确。 传递给 </a:t>
            </a:r>
            <a:r>
              <a:rPr lang="en-US" altLang="zh-CN" dirty="0" err="1"/>
              <a:t>updateViaRef</a:t>
            </a:r>
            <a:r>
              <a:rPr lang="en-US" altLang="zh-CN" dirty="0"/>
              <a:t> </a:t>
            </a:r>
            <a:r>
              <a:rPr lang="zh-CN" altLang="en-US" dirty="0"/>
              <a:t>函数</a:t>
            </a:r>
            <a:r>
              <a:rPr lang="en-US" altLang="zh-CN" dirty="0" err="1"/>
              <a:t>SpecialWidget</a:t>
            </a:r>
            <a:r>
              <a:rPr lang="en-US" altLang="zh-CN" dirty="0"/>
              <a:t> pw </a:t>
            </a:r>
            <a:r>
              <a:rPr lang="zh-CN" altLang="en-US" dirty="0"/>
              <a:t>指针，如</a:t>
            </a:r>
            <a:r>
              <a:rPr lang="en-US" altLang="zh-CN" dirty="0"/>
              <a:t>			   </a:t>
            </a:r>
            <a:r>
              <a:rPr lang="zh-CN" altLang="en-US" dirty="0"/>
              <a:t>果 </a:t>
            </a:r>
            <a:r>
              <a:rPr lang="en-US" altLang="zh-CN" dirty="0"/>
              <a:t>pw</a:t>
            </a:r>
            <a:r>
              <a:rPr lang="zh-CN" altLang="en-US" dirty="0"/>
              <a:t>确实指向了某个对象否则将抛出异常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0FFB74E-D765-4B10-91BC-F538C884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90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548B20-F6F4-4128-8D3B-302C7A7D9C4F}"/>
              </a:ext>
            </a:extLst>
          </p:cNvPr>
          <p:cNvSpPr txBox="1"/>
          <p:nvPr/>
        </p:nvSpPr>
        <p:spPr>
          <a:xfrm>
            <a:off x="0" y="1"/>
            <a:ext cx="914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int </a:t>
            </a:r>
            <a:r>
              <a:rPr lang="en-US" altLang="zh-CN" dirty="0" err="1"/>
              <a:t>firstNumber</a:t>
            </a:r>
            <a:r>
              <a:rPr lang="en-US" altLang="zh-CN" dirty="0"/>
              <a:t>, </a:t>
            </a:r>
            <a:r>
              <a:rPr lang="en-US" altLang="zh-CN" dirty="0" err="1"/>
              <a:t>secondNumber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double result = </a:t>
            </a:r>
            <a:r>
              <a:rPr lang="en-US" altLang="zh-CN" b="1" dirty="0" err="1"/>
              <a:t>dynamic_cast</a:t>
            </a:r>
            <a:r>
              <a:rPr lang="en-US" altLang="zh-CN" dirty="0"/>
              <a:t>&lt;double&gt;(</a:t>
            </a:r>
            <a:r>
              <a:rPr lang="en-US" altLang="zh-CN" dirty="0" err="1"/>
              <a:t>firstNumber</a:t>
            </a:r>
            <a:r>
              <a:rPr lang="en-US" altLang="zh-CN" dirty="0"/>
              <a:t>)/</a:t>
            </a:r>
            <a:r>
              <a:rPr lang="en-US" altLang="zh-CN" dirty="0" err="1"/>
              <a:t>secondNumber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		// </a:t>
            </a:r>
            <a:r>
              <a:rPr lang="zh-CN" altLang="en-US" b="1" dirty="0">
                <a:highlight>
                  <a:srgbClr val="FFFF00"/>
                </a:highlight>
              </a:rPr>
              <a:t>错误！没有继承关系</a:t>
            </a:r>
          </a:p>
          <a:p>
            <a:r>
              <a:rPr lang="en-US" altLang="zh-CN" dirty="0"/>
              <a:t>const </a:t>
            </a:r>
            <a:r>
              <a:rPr lang="en-US" altLang="zh-CN" dirty="0" err="1"/>
              <a:t>SpecialWidget</a:t>
            </a:r>
            <a:r>
              <a:rPr lang="en-US" altLang="zh-CN" dirty="0"/>
              <a:t> </a:t>
            </a:r>
            <a:r>
              <a:rPr lang="en-US" altLang="zh-CN" dirty="0" err="1"/>
              <a:t>sw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update(</a:t>
            </a:r>
            <a:r>
              <a:rPr lang="en-US" altLang="zh-CN" dirty="0" err="1"/>
              <a:t>dynamic_cast</a:t>
            </a:r>
            <a:r>
              <a:rPr lang="en-US" altLang="zh-CN" b="1" dirty="0"/>
              <a:t>&lt;</a:t>
            </a:r>
            <a:r>
              <a:rPr lang="en-US" altLang="zh-CN" b="1" dirty="0" err="1"/>
              <a:t>SpecialWidget</a:t>
            </a:r>
            <a:r>
              <a:rPr lang="en-US" altLang="zh-CN" b="1" dirty="0"/>
              <a:t>*&gt;(&amp;</a:t>
            </a:r>
            <a:r>
              <a:rPr lang="en-US" altLang="zh-CN" b="1" dirty="0" err="1"/>
              <a:t>sw</a:t>
            </a:r>
            <a:r>
              <a:rPr lang="en-US" altLang="zh-CN" b="1" dirty="0"/>
              <a:t>));     </a:t>
            </a:r>
            <a:r>
              <a:rPr lang="en-US" altLang="zh-CN" dirty="0"/>
              <a:t>// </a:t>
            </a:r>
            <a:r>
              <a:rPr lang="zh-CN" altLang="en-US" dirty="0"/>
              <a:t>错误</a:t>
            </a:r>
            <a:r>
              <a:rPr lang="en-US" altLang="zh-CN" dirty="0"/>
              <a:t>! </a:t>
            </a:r>
            <a:r>
              <a:rPr lang="en-US" altLang="zh-CN" dirty="0" err="1"/>
              <a:t>dynamic_cast</a:t>
            </a:r>
            <a:r>
              <a:rPr lang="en-US" altLang="zh-CN" dirty="0"/>
              <a:t> </a:t>
            </a:r>
            <a:r>
              <a:rPr lang="zh-CN" altLang="en-US" dirty="0"/>
              <a:t>不能转换掉 </a:t>
            </a:r>
            <a:r>
              <a:rPr lang="en-US" altLang="zh-CN" dirty="0"/>
              <a:t>const</a:t>
            </a:r>
            <a:r>
              <a:rPr lang="zh-CN" altLang="en-US" dirty="0"/>
              <a:t>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BFE0F90-1FF5-4050-ACF2-20198CD2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A11FBEA-1906-406F-9119-7A3F6177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36765C-0BAE-4CE3-89D9-AF2CFC065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75" y="0"/>
            <a:ext cx="75016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8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1DA0661-EAA0-442B-961D-D85941FE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2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第一部分</a:t>
            </a: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4003019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112F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CIN &amp; COUT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12F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</a:t>
            </a:r>
          </a:p>
        </p:txBody>
      </p:sp>
    </p:spTree>
    <p:extLst>
      <p:ext uri="{BB962C8B-B14F-4D97-AF65-F5344CB8AC3E}">
        <p14:creationId xmlns:p14="http://schemas.microsoft.com/office/powerpoint/2010/main" val="169247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A22EFF-B0E2-46FE-9BF6-CA971A22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8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790A26D-7B32-43F8-8B1D-6122A423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43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672949D-4E64-4430-B657-373A369A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76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83E61A-6CCB-4822-8C6D-3B927E38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60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012F697-59D9-4B8B-AE18-A58F50FF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39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3A7856D-A570-453E-9F56-B848BFED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46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87133"/>
            <a:ext cx="9144000" cy="2290038"/>
          </a:xfrm>
          <a:prstGeom prst="rect">
            <a:avLst/>
          </a:prstGeom>
          <a:solidFill>
            <a:srgbClr val="009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" name="椭圆 3"/>
          <p:cNvSpPr/>
          <p:nvPr/>
        </p:nvSpPr>
        <p:spPr>
          <a:xfrm>
            <a:off x="6231777" y="1205482"/>
            <a:ext cx="2657108" cy="26571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67544" y="185167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 To your Careful Guidance</a:t>
            </a:r>
            <a:endParaRPr lang="zh-CN" altLang="en-U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/>
          <p:cNvCxnSpPr>
            <a:cxnSpLocks/>
          </p:cNvCxnSpPr>
          <p:nvPr/>
        </p:nvCxnSpPr>
        <p:spPr>
          <a:xfrm>
            <a:off x="539552" y="2427734"/>
            <a:ext cx="432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20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203" y="1419622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6C7FBD-758D-4A67-90FF-06A312031AA4}"/>
              </a:ext>
            </a:extLst>
          </p:cNvPr>
          <p:cNvSpPr txBox="1"/>
          <p:nvPr/>
        </p:nvSpPr>
        <p:spPr>
          <a:xfrm>
            <a:off x="0" y="7020"/>
            <a:ext cx="91440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+mj-lt"/>
              </a:rPr>
              <a:t>cout</a:t>
            </a:r>
            <a:r>
              <a:rPr lang="en-US" altLang="zh-CN" dirty="0">
                <a:latin typeface="+mj-lt"/>
              </a:rPr>
              <a:t> &lt;&lt; “Enter a line: ” &lt;&lt; </a:t>
            </a:r>
            <a:r>
              <a:rPr lang="en-US" altLang="zh-CN" dirty="0" err="1">
                <a:latin typeface="+mj-lt"/>
              </a:rPr>
              <a:t>endl</a:t>
            </a:r>
            <a:r>
              <a:rPr lang="en-US" altLang="zh-CN" dirty="0">
                <a:latin typeface="+mj-lt"/>
              </a:rPr>
              <a:t>;</a:t>
            </a:r>
            <a:br>
              <a:rPr lang="en-US" altLang="zh-CN" dirty="0">
                <a:latin typeface="+mj-lt"/>
              </a:rPr>
            </a:br>
            <a:r>
              <a:rPr lang="en-US" altLang="zh-CN" dirty="0">
                <a:latin typeface="+mj-lt"/>
              </a:rPr>
              <a:t>char </a:t>
            </a:r>
            <a:r>
              <a:rPr lang="en-US" altLang="zh-CN" dirty="0" err="1">
                <a:latin typeface="+mj-lt"/>
              </a:rPr>
              <a:t>charBuf</a:t>
            </a:r>
            <a:r>
              <a:rPr lang="en-US" altLang="zh-CN" dirty="0">
                <a:latin typeface="+mj-lt"/>
              </a:rPr>
              <a:t>[10] = {0};  </a:t>
            </a:r>
            <a:r>
              <a:rPr lang="zh-CN" altLang="en-US" dirty="0">
                <a:latin typeface="+mj-lt"/>
              </a:rPr>
              <a:t>缓冲区</a:t>
            </a:r>
            <a:br>
              <a:rPr lang="en-US" altLang="zh-CN" dirty="0">
                <a:latin typeface="+mj-lt"/>
              </a:rPr>
            </a:br>
            <a:r>
              <a:rPr lang="en-US" altLang="zh-CN" sz="2400" b="1" dirty="0" err="1">
                <a:latin typeface="+mj-lt"/>
              </a:rPr>
              <a:t>cin.get</a:t>
            </a:r>
            <a:r>
              <a:rPr lang="en-US" altLang="zh-CN" sz="2400" b="1" dirty="0">
                <a:latin typeface="+mj-lt"/>
              </a:rPr>
              <a:t>(</a:t>
            </a:r>
            <a:r>
              <a:rPr lang="en-US" altLang="zh-CN" sz="2400" b="1" dirty="0" err="1">
                <a:latin typeface="+mj-lt"/>
              </a:rPr>
              <a:t>charBuf</a:t>
            </a:r>
            <a:r>
              <a:rPr lang="en-US" altLang="zh-CN" sz="2400" b="1" dirty="0">
                <a:latin typeface="+mj-lt"/>
              </a:rPr>
              <a:t>, 9);     </a:t>
            </a:r>
            <a:r>
              <a:rPr lang="en-US" altLang="zh-CN" dirty="0">
                <a:latin typeface="+mj-lt"/>
              </a:rPr>
              <a:t>// stop inserting at the 9th character </a:t>
            </a:r>
            <a:br>
              <a:rPr lang="en-US" altLang="zh-CN" dirty="0">
                <a:latin typeface="+mj-lt"/>
              </a:rPr>
            </a:br>
            <a:endParaRPr lang="zh-CN" altLang="en-US" dirty="0">
              <a:latin typeface="+mj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360BF1-C5D3-4637-9E4A-940D69947FC4}"/>
              </a:ext>
            </a:extLst>
          </p:cNvPr>
          <p:cNvSpPr txBox="1"/>
          <p:nvPr/>
        </p:nvSpPr>
        <p:spPr>
          <a:xfrm>
            <a:off x="0" y="1299682"/>
            <a:ext cx="817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尽可能不要使用 </a:t>
            </a:r>
            <a:r>
              <a:rPr lang="en-US" altLang="zh-CN" dirty="0">
                <a:highlight>
                  <a:srgbClr val="FFFF00"/>
                </a:highlight>
              </a:rPr>
              <a:t>char </a:t>
            </a:r>
            <a:r>
              <a:rPr lang="zh-CN" altLang="en-US" dirty="0">
                <a:highlight>
                  <a:srgbClr val="FFFF00"/>
                </a:highlight>
              </a:rPr>
              <a:t>数组；只要可能，就应使用 </a:t>
            </a:r>
            <a:r>
              <a:rPr lang="en-US" altLang="zh-CN" dirty="0">
                <a:highlight>
                  <a:srgbClr val="FFFF00"/>
                </a:highlight>
              </a:rPr>
              <a:t>std::string </a:t>
            </a:r>
            <a:r>
              <a:rPr lang="zh-CN" altLang="en-US" dirty="0">
                <a:highlight>
                  <a:srgbClr val="FFFF00"/>
                </a:highlight>
              </a:rPr>
              <a:t>而不是 </a:t>
            </a:r>
            <a:r>
              <a:rPr lang="en-US" altLang="zh-CN" dirty="0">
                <a:highlight>
                  <a:srgbClr val="FFFF00"/>
                </a:highlight>
              </a:rPr>
              <a:t>char*</a:t>
            </a:r>
            <a:r>
              <a:rPr lang="zh-CN" altLang="en-US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093E3D-0FA9-4C44-8302-A975156363FA}"/>
              </a:ext>
            </a:extLst>
          </p:cNvPr>
          <p:cNvSpPr txBox="1"/>
          <p:nvPr/>
        </p:nvSpPr>
        <p:spPr>
          <a:xfrm>
            <a:off x="0" y="1779662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要读取整行输入（包括空白），需要使用 </a:t>
            </a:r>
            <a:r>
              <a:rPr lang="en-US" altLang="zh-CN" dirty="0" err="1"/>
              <a:t>getline</a:t>
            </a:r>
            <a:r>
              <a:rPr lang="en-US" altLang="zh-CN" dirty="0"/>
              <a:t>( )</a:t>
            </a:r>
            <a:r>
              <a:rPr lang="zh-CN" altLang="en-US" dirty="0"/>
              <a:t>：</a:t>
            </a:r>
            <a:endParaRPr lang="zh-CN" altLang="en-US" dirty="0">
              <a:highlight>
                <a:srgbClr val="FFFF00"/>
              </a:highlight>
            </a:endParaRPr>
          </a:p>
          <a:p>
            <a:r>
              <a:rPr lang="en-US" altLang="zh-CN" dirty="0"/>
              <a:t>string name;</a:t>
            </a:r>
          </a:p>
          <a:p>
            <a:r>
              <a:rPr lang="en-US" altLang="zh-CN" sz="2400" b="1" dirty="0"/>
              <a:t>Std</a:t>
            </a:r>
            <a:r>
              <a:rPr lang="zh-CN" altLang="en-US" sz="2400" b="1" dirty="0"/>
              <a:t>：：</a:t>
            </a:r>
            <a:r>
              <a:rPr lang="en-US" altLang="zh-CN" sz="2400" b="1" dirty="0" err="1"/>
              <a:t>getline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cin</a:t>
            </a:r>
            <a:r>
              <a:rPr lang="en-US" altLang="zh-CN" sz="2400" b="1" dirty="0"/>
              <a:t>, name);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59F145-A9C9-425F-B102-9111335361CF}"/>
              </a:ext>
            </a:extLst>
          </p:cNvPr>
          <p:cNvSpPr txBox="1"/>
          <p:nvPr/>
        </p:nvSpPr>
        <p:spPr>
          <a:xfrm>
            <a:off x="0" y="2936751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&gt;&gt; </a:t>
            </a:r>
            <a:r>
              <a:rPr lang="zh-CN" altLang="en-US" b="0" i="0" dirty="0">
                <a:solidFill>
                  <a:srgbClr val="22AAFF"/>
                </a:solidFill>
                <a:effectLst/>
                <a:latin typeface="-apple-system"/>
              </a:rPr>
              <a:t>是会过滤掉不可见字符（如 空格 回车，</a:t>
            </a:r>
            <a:r>
              <a:rPr lang="en-US" altLang="zh-CN" b="0" i="0" dirty="0">
                <a:solidFill>
                  <a:srgbClr val="22AAFF"/>
                </a:solidFill>
                <a:effectLst/>
                <a:latin typeface="-apple-system"/>
              </a:rPr>
              <a:t>TAB </a:t>
            </a:r>
            <a:r>
              <a:rPr lang="zh-CN" altLang="en-US" b="0" i="0" dirty="0">
                <a:solidFill>
                  <a:srgbClr val="22AAFF"/>
                </a:solidFill>
                <a:effectLst/>
                <a:latin typeface="-apple-system"/>
              </a:rPr>
              <a:t>等） ，不想略过空白字符，那就使用 </a:t>
            </a:r>
            <a:r>
              <a:rPr lang="en-US" altLang="zh-CN" sz="2000" b="1" i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-apple-system"/>
              </a:rPr>
              <a:t>noskipws</a:t>
            </a:r>
            <a:r>
              <a:rPr lang="en-US" altLang="zh-CN" sz="2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-apple-system"/>
              </a:rPr>
              <a:t> 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-apple-system"/>
              </a:rPr>
              <a:t>流控制</a:t>
            </a:r>
            <a:r>
              <a:rPr lang="zh-CN" altLang="en-US" b="0" i="0" dirty="0">
                <a:solidFill>
                  <a:srgbClr val="22AAFF"/>
                </a:solidFill>
                <a:effectLst/>
                <a:latin typeface="-apple-system"/>
              </a:rPr>
              <a:t>：</a:t>
            </a:r>
            <a:r>
              <a:rPr lang="en-US" altLang="zh-CN" b="0" i="0" dirty="0" err="1">
                <a:solidFill>
                  <a:srgbClr val="22AAFF"/>
                </a:solidFill>
                <a:effectLst/>
                <a:latin typeface="-apple-system"/>
              </a:rPr>
              <a:t>cin</a:t>
            </a:r>
            <a:r>
              <a:rPr lang="en-US" altLang="zh-CN" b="0" i="0" dirty="0">
                <a:solidFill>
                  <a:srgbClr val="22AAFF"/>
                </a:solidFill>
                <a:effectLst/>
                <a:latin typeface="-apple-system"/>
              </a:rPr>
              <a:t>&gt;&gt;</a:t>
            </a:r>
            <a:r>
              <a:rPr lang="en-US" altLang="zh-CN" sz="2000" b="1" i="0" dirty="0" err="1">
                <a:effectLst/>
                <a:latin typeface="-apple-system"/>
              </a:rPr>
              <a:t>noskipws</a:t>
            </a:r>
            <a:r>
              <a:rPr lang="en-US" altLang="zh-CN" b="0" i="0" dirty="0">
                <a:solidFill>
                  <a:srgbClr val="22AAFF"/>
                </a:solidFill>
                <a:effectLst/>
                <a:latin typeface="-apple-system"/>
              </a:rPr>
              <a:t>&gt;&gt;str; </a:t>
            </a:r>
            <a:r>
              <a:rPr lang="zh-CN" altLang="en-US" b="0" i="0" dirty="0">
                <a:solidFill>
                  <a:srgbClr val="22AAFF"/>
                </a:solidFill>
                <a:effectLst/>
                <a:latin typeface="-apple-system"/>
              </a:rPr>
              <a:t>此时输入：空格 </a:t>
            </a:r>
            <a:r>
              <a:rPr lang="en-US" altLang="zh-CN" b="0" i="0" dirty="0">
                <a:solidFill>
                  <a:srgbClr val="22AAFF"/>
                </a:solidFill>
                <a:effectLst/>
                <a:latin typeface="-apple-system"/>
              </a:rPr>
              <a:t>test</a:t>
            </a:r>
            <a:r>
              <a:rPr lang="zh-CN" altLang="en-US" b="0" i="0" dirty="0">
                <a:solidFill>
                  <a:srgbClr val="22AAFF"/>
                </a:solidFill>
                <a:effectLst/>
                <a:latin typeface="-apple-system"/>
              </a:rPr>
              <a:t>，会输出空格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48F5F0-280E-4467-ADBC-D250B8D4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35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08BFC8-54E4-4BEA-A41E-B8F7C90BD614}"/>
              </a:ext>
            </a:extLst>
          </p:cNvPr>
          <p:cNvSpPr txBox="1"/>
          <p:nvPr/>
        </p:nvSpPr>
        <p:spPr>
          <a:xfrm>
            <a:off x="-3150" y="-27930"/>
            <a:ext cx="875161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int </a:t>
            </a:r>
            <a:r>
              <a:rPr lang="en-US" altLang="zh-CN" sz="2400" b="1" dirty="0" err="1"/>
              <a:t>cin.get</a:t>
            </a:r>
            <a:r>
              <a:rPr lang="en-US" altLang="zh-CN" sz="2400" b="1" dirty="0"/>
              <a:t>();</a:t>
            </a:r>
          </a:p>
          <a:p>
            <a:r>
              <a:rPr lang="en-US" altLang="zh-CN" b="1" dirty="0" err="1"/>
              <a:t>istream</a:t>
            </a:r>
            <a:r>
              <a:rPr lang="en-US" altLang="zh-CN" dirty="0"/>
              <a:t>&amp; </a:t>
            </a:r>
            <a:r>
              <a:rPr lang="en-US" altLang="zh-CN" dirty="0" err="1"/>
              <a:t>cin.get</a:t>
            </a:r>
            <a:r>
              <a:rPr lang="en-US" altLang="zh-CN" dirty="0"/>
              <a:t>(char&amp; var);</a:t>
            </a:r>
          </a:p>
          <a:p>
            <a:r>
              <a:rPr lang="en-US" altLang="zh-CN" b="1" dirty="0" err="1"/>
              <a:t>istream</a:t>
            </a:r>
            <a:r>
              <a:rPr lang="en-US" altLang="zh-CN" dirty="0"/>
              <a:t>&amp; get ( char* s, </a:t>
            </a:r>
            <a:r>
              <a:rPr lang="en-US" altLang="zh-CN" dirty="0" err="1"/>
              <a:t>streamsize</a:t>
            </a:r>
            <a:r>
              <a:rPr lang="en-US" altLang="zh-CN" dirty="0"/>
              <a:t> n );</a:t>
            </a:r>
          </a:p>
          <a:p>
            <a:r>
              <a:rPr lang="en-US" altLang="zh-CN" b="1" dirty="0" err="1"/>
              <a:t>istream</a:t>
            </a:r>
            <a:r>
              <a:rPr lang="en-US" altLang="zh-CN" dirty="0"/>
              <a:t>&amp; get ( char* s,  </a:t>
            </a:r>
            <a:r>
              <a:rPr lang="en-US" altLang="zh-CN" dirty="0" err="1"/>
              <a:t>streamsize</a:t>
            </a:r>
            <a:r>
              <a:rPr lang="en-US" altLang="zh-CN" dirty="0"/>
              <a:t>  n, char </a:t>
            </a:r>
            <a:r>
              <a:rPr lang="en-US" altLang="zh-CN" dirty="0" err="1"/>
              <a:t>delim</a:t>
            </a:r>
            <a:r>
              <a:rPr lang="en-US" altLang="zh-CN" dirty="0"/>
              <a:t> 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6887B2-31DB-4734-81FC-42C883D7143A}"/>
              </a:ext>
            </a:extLst>
          </p:cNvPr>
          <p:cNvSpPr txBox="1"/>
          <p:nvPr/>
        </p:nvSpPr>
        <p:spPr>
          <a:xfrm>
            <a:off x="0" y="1257142"/>
            <a:ext cx="91440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ighlight>
                  <a:srgbClr val="FFFF00"/>
                </a:highlight>
              </a:rPr>
              <a:t>cin.get</a:t>
            </a:r>
            <a:r>
              <a:rPr lang="en-US" altLang="zh-CN" dirty="0">
                <a:highlight>
                  <a:srgbClr val="FFFF00"/>
                </a:highlight>
              </a:rPr>
              <a:t>(array,20);</a:t>
            </a:r>
            <a:r>
              <a:rPr lang="zh-CN" altLang="en-US" dirty="0">
                <a:highlight>
                  <a:srgbClr val="FFFF00"/>
                </a:highlight>
              </a:rPr>
              <a:t>读取一行时，遇到换行符时结束读取，但是不对换行符进行处理，</a:t>
            </a:r>
            <a:r>
              <a:rPr lang="zh-CN" altLang="en-US" sz="2000" b="1" dirty="0">
                <a:highlight>
                  <a:srgbClr val="FFFF00"/>
                </a:highlight>
              </a:rPr>
              <a:t>换行符仍然残留在输入缓冲区</a:t>
            </a:r>
            <a:r>
              <a:rPr lang="zh-CN" altLang="en-US" dirty="0">
                <a:highlight>
                  <a:srgbClr val="FFFF00"/>
                </a:highlight>
              </a:rPr>
              <a:t>。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en-US" altLang="zh-CN" dirty="0" err="1"/>
              <a:t>getline</a:t>
            </a:r>
            <a:r>
              <a:rPr lang="zh-CN" altLang="en-US" dirty="0"/>
              <a:t>读取一行字符时，默认遇到</a:t>
            </a:r>
            <a:r>
              <a:rPr lang="zh-CN" altLang="en-US" b="1" dirty="0"/>
              <a:t>’</a:t>
            </a:r>
            <a:r>
              <a:rPr lang="en-US" altLang="zh-CN" b="1" dirty="0"/>
              <a:t>\n’</a:t>
            </a:r>
            <a:r>
              <a:rPr lang="zh-CN" altLang="en-US" b="1" dirty="0"/>
              <a:t>时终止</a:t>
            </a:r>
            <a:r>
              <a:rPr lang="zh-CN" altLang="en-US" dirty="0"/>
              <a:t>，并且将</a:t>
            </a:r>
            <a:r>
              <a:rPr lang="zh-CN" altLang="en-US" b="1" dirty="0">
                <a:solidFill>
                  <a:srgbClr val="FF0000"/>
                </a:solidFill>
              </a:rPr>
              <a:t>’</a:t>
            </a:r>
            <a:r>
              <a:rPr lang="en-US" altLang="zh-CN" b="1" dirty="0">
                <a:solidFill>
                  <a:srgbClr val="FF0000"/>
                </a:solidFill>
              </a:rPr>
              <a:t>\n’</a:t>
            </a:r>
            <a:r>
              <a:rPr lang="zh-CN" altLang="en-US" b="1" dirty="0">
                <a:solidFill>
                  <a:srgbClr val="FF0000"/>
                </a:solidFill>
              </a:rPr>
              <a:t>直接从输入缓冲区中删除掉</a:t>
            </a:r>
            <a:r>
              <a:rPr lang="zh-CN" altLang="en-US" dirty="0"/>
              <a:t>，不会影响下面的输入处理。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/>
              <a:t>cin.get</a:t>
            </a:r>
            <a:r>
              <a:rPr lang="en-US" altLang="zh-CN" dirty="0"/>
              <a:t>(</a:t>
            </a:r>
            <a:r>
              <a:rPr lang="en-US" altLang="zh-CN" dirty="0" err="1"/>
              <a:t>str,size</a:t>
            </a:r>
            <a:r>
              <a:rPr lang="en-US" altLang="zh-CN" dirty="0"/>
              <a:t>);</a:t>
            </a:r>
            <a:r>
              <a:rPr lang="zh-CN" altLang="en-US" dirty="0"/>
              <a:t>读取一行时，只能将字符串读入</a:t>
            </a:r>
            <a:r>
              <a:rPr lang="en-US" altLang="zh-CN" dirty="0"/>
              <a:t>C</a:t>
            </a:r>
            <a:r>
              <a:rPr lang="zh-CN" altLang="en-US" dirty="0"/>
              <a:t>风格的字符串中，即</a:t>
            </a:r>
            <a:r>
              <a:rPr lang="en-US" altLang="zh-CN" dirty="0"/>
              <a:t>char*</a:t>
            </a:r>
            <a:r>
              <a:rPr lang="zh-CN" altLang="en-US" dirty="0"/>
              <a:t>，但是</a:t>
            </a:r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 err="1"/>
              <a:t>getline</a:t>
            </a:r>
            <a:r>
              <a:rPr lang="zh-CN" altLang="en-US" dirty="0"/>
              <a:t>函数可以将字符串读入</a:t>
            </a:r>
            <a:r>
              <a:rPr lang="en-US" altLang="zh-CN" dirty="0"/>
              <a:t>C++</a:t>
            </a:r>
            <a:r>
              <a:rPr lang="zh-CN" altLang="en-US" dirty="0"/>
              <a:t>风格的字符串中，即</a:t>
            </a:r>
            <a:r>
              <a:rPr lang="en-US" altLang="zh-CN" dirty="0"/>
              <a:t>string</a:t>
            </a:r>
            <a:r>
              <a:rPr lang="zh-CN" altLang="en-US" dirty="0"/>
              <a:t>类型。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6ACA00-54B8-4702-B0EE-E04617F6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54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2978E6D-47AE-4A55-883C-7067FF54F9B5}"/>
              </a:ext>
            </a:extLst>
          </p:cNvPr>
          <p:cNvSpPr txBox="1"/>
          <p:nvPr/>
        </p:nvSpPr>
        <p:spPr>
          <a:xfrm>
            <a:off x="0" y="1"/>
            <a:ext cx="8892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istream</a:t>
            </a:r>
            <a:r>
              <a:rPr lang="en-US" altLang="zh-CN" sz="2400" dirty="0"/>
              <a:t>&amp; </a:t>
            </a:r>
            <a:r>
              <a:rPr lang="en-US" altLang="zh-CN" sz="2400" dirty="0" err="1"/>
              <a:t>getline</a:t>
            </a:r>
            <a:r>
              <a:rPr lang="en-US" altLang="zh-CN" sz="2400" dirty="0"/>
              <a:t>(char* s, </a:t>
            </a:r>
            <a:r>
              <a:rPr lang="en-US" altLang="zh-CN" sz="2400" dirty="0" err="1"/>
              <a:t>streamsize</a:t>
            </a:r>
            <a:r>
              <a:rPr lang="en-US" altLang="zh-CN" sz="2400" dirty="0"/>
              <a:t> count); //</a:t>
            </a:r>
            <a:r>
              <a:rPr lang="zh-CN" altLang="en-US" sz="2400" dirty="0"/>
              <a:t>默认以换行符结束</a:t>
            </a:r>
          </a:p>
          <a:p>
            <a:r>
              <a:rPr lang="en-US" altLang="zh-CN" sz="2400" b="1" dirty="0" err="1"/>
              <a:t>istream</a:t>
            </a:r>
            <a:r>
              <a:rPr lang="en-US" altLang="zh-CN" sz="2400" b="1" dirty="0"/>
              <a:t>&amp; </a:t>
            </a:r>
            <a:r>
              <a:rPr lang="en-US" altLang="zh-CN" sz="2400" b="1" dirty="0" err="1"/>
              <a:t>getline</a:t>
            </a:r>
            <a:r>
              <a:rPr lang="en-US" altLang="zh-CN" sz="2400" b="1" dirty="0"/>
              <a:t>(char* s, </a:t>
            </a:r>
            <a:r>
              <a:rPr lang="en-US" altLang="zh-CN" sz="2400" b="1" dirty="0" err="1"/>
              <a:t>streamsize</a:t>
            </a:r>
            <a:r>
              <a:rPr lang="en-US" altLang="zh-CN" sz="2400" b="1" dirty="0"/>
              <a:t> count, char </a:t>
            </a:r>
            <a:r>
              <a:rPr lang="en-US" altLang="zh-CN" sz="2400" b="1" dirty="0" err="1"/>
              <a:t>delim</a:t>
            </a:r>
            <a:r>
              <a:rPr lang="en-US" altLang="zh-CN" sz="2400" b="1" dirty="0"/>
              <a:t>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987C7D-8FCA-44DC-8130-79719FD2AAB5}"/>
              </a:ext>
            </a:extLst>
          </p:cNvPr>
          <p:cNvSpPr txBox="1"/>
          <p:nvPr/>
        </p:nvSpPr>
        <p:spPr>
          <a:xfrm>
            <a:off x="0" y="1059582"/>
            <a:ext cx="91440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char array[20]={0};</a:t>
            </a:r>
          </a:p>
          <a:p>
            <a:r>
              <a:rPr lang="en-US" altLang="zh-CN" dirty="0"/>
              <a:t>    // </a:t>
            </a:r>
            <a:r>
              <a:rPr lang="en-US" altLang="zh-CN" dirty="0" err="1"/>
              <a:t>cin.getline</a:t>
            </a:r>
            <a:r>
              <a:rPr lang="en-US" altLang="zh-CN" dirty="0"/>
              <a:t>(array,20); //</a:t>
            </a:r>
            <a:r>
              <a:rPr lang="zh-CN" altLang="en-US" dirty="0"/>
              <a:t>或者指定结束符，使用下面一行</a:t>
            </a:r>
          </a:p>
          <a:p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    </a:t>
            </a:r>
            <a:r>
              <a:rPr lang="en-US" altLang="zh-CN" sz="2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cin.getline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(array,  20,  '\n’  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&lt;&lt;array&lt;&lt;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1CF7D-E51D-43AD-AA25-0F01D8C6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87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E1C82E-9345-43DD-A7B3-4F317CD9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F4B4-C160-4F55-AC7D-1C8FF5BA05FA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ABC589-0F73-4570-AAAF-C973861EB547}"/>
              </a:ext>
            </a:extLst>
          </p:cNvPr>
          <p:cNvSpPr txBox="1"/>
          <p:nvPr/>
        </p:nvSpPr>
        <p:spPr>
          <a:xfrm>
            <a:off x="0" y="0"/>
            <a:ext cx="9144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x;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altLang="zh-CN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cin.good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"Read successfully: 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std::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altLang="zh-CN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cin.eof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"End of file encountered"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altLang="zh-CN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cin.fail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"Non-numeric character entered"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cin.clear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sz="1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Clear the error state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altLang="zh-CN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cin.bad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"Serious error occurred"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E87E3E-A28E-48C0-9215-DC91EDBC145B}"/>
              </a:ext>
            </a:extLst>
          </p:cNvPr>
          <p:cNvSpPr txBox="1"/>
          <p:nvPr/>
        </p:nvSpPr>
        <p:spPr>
          <a:xfrm>
            <a:off x="0" y="3558084"/>
            <a:ext cx="89644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std::</a:t>
            </a:r>
            <a:r>
              <a:rPr lang="en-US" altLang="zh-CN" sz="1400" dirty="0" err="1"/>
              <a:t>cin</a:t>
            </a:r>
            <a:r>
              <a:rPr lang="en-US" altLang="zh-CN" sz="1400" dirty="0"/>
              <a:t> </a:t>
            </a:r>
            <a:r>
              <a:rPr lang="zh-CN" altLang="en-US" sz="1400" dirty="0"/>
              <a:t>是 </a:t>
            </a:r>
            <a:r>
              <a:rPr lang="en-US" altLang="zh-CN" sz="1400" dirty="0"/>
              <a:t>std::</a:t>
            </a:r>
            <a:r>
              <a:rPr lang="en-US" altLang="zh-CN" sz="1400" dirty="0" err="1"/>
              <a:t>istream</a:t>
            </a:r>
            <a:r>
              <a:rPr lang="en-US" altLang="zh-CN" sz="1400" dirty="0"/>
              <a:t> </a:t>
            </a:r>
            <a:r>
              <a:rPr lang="zh-CN" altLang="en-US" sz="1400" dirty="0"/>
              <a:t>对象，用于从标准输入读取数据。</a:t>
            </a:r>
            <a:r>
              <a:rPr lang="en-US" altLang="zh-CN" sz="1400" dirty="0"/>
              <a:t>std::</a:t>
            </a:r>
            <a:r>
              <a:rPr lang="en-US" altLang="zh-CN" sz="1400" dirty="0" err="1"/>
              <a:t>istream</a:t>
            </a:r>
            <a:r>
              <a:rPr lang="en-US" altLang="zh-CN" sz="1400" dirty="0"/>
              <a:t> </a:t>
            </a:r>
            <a:r>
              <a:rPr lang="zh-CN" altLang="en-US" sz="1400" dirty="0"/>
              <a:t>对象有一些成员函数可以用来检查其状态：</a:t>
            </a:r>
          </a:p>
          <a:p>
            <a:r>
              <a:rPr lang="en-US" altLang="zh-CN" sz="1400" b="1" dirty="0" err="1"/>
              <a:t>eof</a:t>
            </a:r>
            <a:r>
              <a:rPr lang="en-US" altLang="zh-CN" sz="1400" b="1" dirty="0"/>
              <a:t>()</a:t>
            </a:r>
            <a:r>
              <a:rPr lang="zh-CN" altLang="en-US" sz="1400" dirty="0"/>
              <a:t>：如果在读取操作中遇到文件结束符（</a:t>
            </a:r>
            <a:r>
              <a:rPr lang="en-US" altLang="zh-CN" sz="1400" dirty="0"/>
              <a:t>EOF</a:t>
            </a:r>
            <a:r>
              <a:rPr lang="zh-CN" altLang="en-US" sz="1400" dirty="0"/>
              <a:t>），则返回 </a:t>
            </a:r>
            <a:r>
              <a:rPr lang="en-US" altLang="zh-CN" sz="1400" dirty="0"/>
              <a:t>true</a:t>
            </a:r>
            <a:r>
              <a:rPr lang="zh-CN" altLang="en-US" sz="1400" dirty="0"/>
              <a:t>。</a:t>
            </a:r>
          </a:p>
          <a:p>
            <a:r>
              <a:rPr lang="en-US" altLang="zh-CN" sz="1400" b="1" dirty="0"/>
              <a:t>fail()</a:t>
            </a:r>
            <a:r>
              <a:rPr lang="zh-CN" altLang="en-US" sz="1400" dirty="0"/>
              <a:t>：如果在读取或格式化操作中发生错误（例如，试图读取一个非数字字符到 </a:t>
            </a:r>
            <a:r>
              <a:rPr lang="en-US" altLang="zh-CN" sz="1400" dirty="0"/>
              <a:t>int </a:t>
            </a:r>
            <a:r>
              <a:rPr lang="zh-CN" altLang="en-US" sz="1400" dirty="0"/>
              <a:t>类型的变量），则返回 </a:t>
            </a:r>
            <a:r>
              <a:rPr lang="en-US" altLang="zh-CN" sz="1400" dirty="0"/>
              <a:t>true</a:t>
            </a:r>
            <a:r>
              <a:rPr lang="zh-CN" altLang="en-US" sz="1400" dirty="0"/>
              <a:t>。</a:t>
            </a:r>
          </a:p>
          <a:p>
            <a:r>
              <a:rPr lang="en-US" altLang="zh-CN" sz="1400" b="1" dirty="0"/>
              <a:t>bad()</a:t>
            </a:r>
            <a:r>
              <a:rPr lang="zh-CN" altLang="en-US" sz="1400" dirty="0"/>
              <a:t>：如果在读取操作中发生严重错误（例如，读取硬件错误），则返回 </a:t>
            </a:r>
            <a:r>
              <a:rPr lang="en-US" altLang="zh-CN" sz="1400" dirty="0"/>
              <a:t>true</a:t>
            </a:r>
            <a:r>
              <a:rPr lang="zh-CN" altLang="en-US" sz="1400" dirty="0"/>
              <a:t>。</a:t>
            </a:r>
          </a:p>
          <a:p>
            <a:r>
              <a:rPr lang="en-US" altLang="zh-CN" sz="1400" b="1" dirty="0"/>
              <a:t>good()</a:t>
            </a:r>
            <a:r>
              <a:rPr lang="zh-CN" altLang="en-US" sz="1400" dirty="0"/>
              <a:t>：如果流处于有效状态，即没有发生任何错误，则返回 </a:t>
            </a:r>
            <a:r>
              <a:rPr lang="en-US" altLang="zh-CN" sz="1400" dirty="0"/>
              <a:t>true</a:t>
            </a:r>
            <a:r>
              <a:rPr lang="zh-CN" altLang="en-US" sz="1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88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</a:t>
            </a: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3896644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112F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Fstream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112F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12F7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文件流</a:t>
            </a:r>
          </a:p>
        </p:txBody>
      </p:sp>
    </p:spTree>
    <p:extLst>
      <p:ext uri="{BB962C8B-B14F-4D97-AF65-F5344CB8AC3E}">
        <p14:creationId xmlns:p14="http://schemas.microsoft.com/office/powerpoint/2010/main" val="79660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毕业论文答辩PPT.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5121</Words>
  <Application>Microsoft Office PowerPoint</Application>
  <PresentationFormat>全屏显示(16:9)</PresentationFormat>
  <Paragraphs>419</Paragraphs>
  <Slides>46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-apple-system</vt:lpstr>
      <vt:lpstr>FZSYJW--GB1-0</vt:lpstr>
      <vt:lpstr>TimesNewRomanPSMT</vt:lpstr>
      <vt:lpstr>等线</vt:lpstr>
      <vt:lpstr>微软雅黑</vt:lpstr>
      <vt:lpstr>Arial</vt:lpstr>
      <vt:lpstr>Calibri</vt:lpstr>
      <vt:lpstr>Consolas</vt:lpstr>
      <vt:lpstr>Source Code Pro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毕业论文答辩PPT.p</dc:title>
  <dc:subject/>
  <dc:creator/>
  <cp:keywords/>
  <dc:description/>
  <cp:lastModifiedBy/>
  <cp:revision>1</cp:revision>
  <dcterms:created xsi:type="dcterms:W3CDTF">2017-04-17T14:29:21Z</dcterms:created>
  <dcterms:modified xsi:type="dcterms:W3CDTF">2023-12-28T06:19:08Z</dcterms:modified>
  <cp:category/>
</cp:coreProperties>
</file>