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aveSubsetFonts="1">
  <p:sldMasterIdLst>
    <p:sldMasterId id="2147483648" r:id="rId1"/>
  </p:sldMasterIdLst>
  <p:notesMasterIdLst>
    <p:notesMasterId r:id="rId81"/>
  </p:notesMasterIdLst>
  <p:handoutMasterIdLst>
    <p:handoutMasterId r:id="rId82"/>
  </p:handoutMasterIdLst>
  <p:sldIdLst>
    <p:sldId id="257" r:id="rId2"/>
    <p:sldId id="378" r:id="rId3"/>
    <p:sldId id="346" r:id="rId4"/>
    <p:sldId id="348" r:id="rId5"/>
    <p:sldId id="349" r:id="rId6"/>
    <p:sldId id="350" r:id="rId7"/>
    <p:sldId id="351" r:id="rId8"/>
    <p:sldId id="352" r:id="rId9"/>
    <p:sldId id="353" r:id="rId10"/>
    <p:sldId id="354" r:id="rId11"/>
    <p:sldId id="384" r:id="rId12"/>
    <p:sldId id="357" r:id="rId13"/>
    <p:sldId id="356" r:id="rId14"/>
    <p:sldId id="355" r:id="rId15"/>
    <p:sldId id="385" r:id="rId16"/>
    <p:sldId id="359" r:id="rId17"/>
    <p:sldId id="362" r:id="rId18"/>
    <p:sldId id="363" r:id="rId19"/>
    <p:sldId id="386" r:id="rId20"/>
    <p:sldId id="364" r:id="rId21"/>
    <p:sldId id="365" r:id="rId22"/>
    <p:sldId id="387" r:id="rId23"/>
    <p:sldId id="366" r:id="rId24"/>
    <p:sldId id="367" r:id="rId25"/>
    <p:sldId id="388" r:id="rId26"/>
    <p:sldId id="368" r:id="rId27"/>
    <p:sldId id="369" r:id="rId28"/>
    <p:sldId id="389" r:id="rId29"/>
    <p:sldId id="379" r:id="rId30"/>
    <p:sldId id="380" r:id="rId31"/>
    <p:sldId id="370" r:id="rId32"/>
    <p:sldId id="371" r:id="rId33"/>
    <p:sldId id="372" r:id="rId34"/>
    <p:sldId id="373" r:id="rId35"/>
    <p:sldId id="374" r:id="rId36"/>
    <p:sldId id="390" r:id="rId37"/>
    <p:sldId id="382" r:id="rId38"/>
    <p:sldId id="381" r:id="rId39"/>
    <p:sldId id="383" r:id="rId40"/>
    <p:sldId id="375" r:id="rId41"/>
    <p:sldId id="376" r:id="rId42"/>
    <p:sldId id="361" r:id="rId43"/>
    <p:sldId id="391" r:id="rId44"/>
    <p:sldId id="393" r:id="rId45"/>
    <p:sldId id="392" r:id="rId46"/>
    <p:sldId id="396" r:id="rId47"/>
    <p:sldId id="395" r:id="rId48"/>
    <p:sldId id="398" r:id="rId49"/>
    <p:sldId id="399" r:id="rId50"/>
    <p:sldId id="400" r:id="rId51"/>
    <p:sldId id="401" r:id="rId52"/>
    <p:sldId id="402" r:id="rId53"/>
    <p:sldId id="403" r:id="rId54"/>
    <p:sldId id="404" r:id="rId55"/>
    <p:sldId id="405" r:id="rId56"/>
    <p:sldId id="406" r:id="rId57"/>
    <p:sldId id="407" r:id="rId58"/>
    <p:sldId id="408" r:id="rId59"/>
    <p:sldId id="409" r:id="rId60"/>
    <p:sldId id="410" r:id="rId61"/>
    <p:sldId id="411" r:id="rId62"/>
    <p:sldId id="412" r:id="rId63"/>
    <p:sldId id="413" r:id="rId64"/>
    <p:sldId id="428" r:id="rId65"/>
    <p:sldId id="417" r:id="rId66"/>
    <p:sldId id="418" r:id="rId67"/>
    <p:sldId id="419" r:id="rId68"/>
    <p:sldId id="420" r:id="rId69"/>
    <p:sldId id="421" r:id="rId70"/>
    <p:sldId id="422" r:id="rId71"/>
    <p:sldId id="423" r:id="rId72"/>
    <p:sldId id="424" r:id="rId73"/>
    <p:sldId id="425" r:id="rId74"/>
    <p:sldId id="426" r:id="rId75"/>
    <p:sldId id="427" r:id="rId76"/>
    <p:sldId id="414" r:id="rId77"/>
    <p:sldId id="415" r:id="rId78"/>
    <p:sldId id="416" r:id="rId79"/>
    <p:sldId id="335" r:id="rId80"/>
  </p:sldIdLst>
  <p:sldSz cx="9144000" cy="5143500" type="screen16x9"/>
  <p:notesSz cx="6858000" cy="9144000"/>
  <p:custDataLst>
    <p:tags r:id="rId8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Animation="0"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98658"/>
    <a:srgbClr val="0096C2"/>
    <a:srgbClr val="0070C0"/>
    <a:srgbClr val="B6C2D5"/>
    <a:srgbClr val="0000FF"/>
    <a:srgbClr val="65A9D9"/>
    <a:srgbClr val="00FF00"/>
    <a:srgbClr val="B6D7F5"/>
    <a:srgbClr val="FBCA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17" autoAdjust="0"/>
    <p:restoredTop sz="96349" autoAdjust="0"/>
  </p:normalViewPr>
  <p:slideViewPr>
    <p:cSldViewPr>
      <p:cViewPr varScale="1">
        <p:scale>
          <a:sx n="150" d="100"/>
          <a:sy n="150" d="100"/>
        </p:scale>
        <p:origin x="684" y="108"/>
      </p:cViewPr>
      <p:guideLst>
        <p:guide orient="horz" pos="1620"/>
        <p:guide pos="2880"/>
      </p:guideLst>
    </p:cSldViewPr>
  </p:slideViewPr>
  <p:notesTextViewPr>
    <p:cViewPr>
      <p:scale>
        <a:sx n="1" d="1"/>
        <a:sy n="1" d="1"/>
      </p:scale>
      <p:origin x="0" y="0"/>
    </p:cViewPr>
  </p:notesTextViewPr>
  <p:sorterViewPr>
    <p:cViewPr>
      <p:scale>
        <a:sx n="132" d="100"/>
        <a:sy n="132" d="100"/>
      </p:scale>
      <p:origin x="0" y="5160"/>
    </p:cViewPr>
  </p:sorterViewPr>
  <p:notesViewPr>
    <p:cSldViewPr>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commentAuthors" Target="commentAuthor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gs" Target="tags/tag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E8F638C-660A-46F9-A36A-CD9CFE26EA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48F9066-ADD1-421B-95EE-84607A6733D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61B247-6576-4633-B6B1-4351AC65D29C}" type="datetimeFigureOut">
              <a:rPr lang="zh-CN" altLang="en-US" smtClean="0"/>
              <a:t>2024/4/16</a:t>
            </a:fld>
            <a:endParaRPr lang="zh-CN" altLang="en-US"/>
          </a:p>
        </p:txBody>
      </p:sp>
      <p:sp>
        <p:nvSpPr>
          <p:cNvPr id="4" name="页脚占位符 3">
            <a:extLst>
              <a:ext uri="{FF2B5EF4-FFF2-40B4-BE49-F238E27FC236}">
                <a16:creationId xmlns:a16="http://schemas.microsoft.com/office/drawing/2014/main" id="{9B986784-8422-418A-BBF1-DF0D915362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4728BB32-6886-4CD8-8EF1-A0F4F92335A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ED9B71-D8C7-4E21-ADE6-2EF191C4B25D}" type="slidenum">
              <a:rPr lang="zh-CN" altLang="en-US" smtClean="0"/>
              <a:t>‹#›</a:t>
            </a:fld>
            <a:endParaRPr lang="zh-CN" altLang="en-US"/>
          </a:p>
        </p:txBody>
      </p:sp>
    </p:spTree>
    <p:extLst>
      <p:ext uri="{BB962C8B-B14F-4D97-AF65-F5344CB8AC3E}">
        <p14:creationId xmlns:p14="http://schemas.microsoft.com/office/powerpoint/2010/main" val="26929552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75C004-A9D4-4858-99EC-F4CCE56E2FEF}" type="datetimeFigureOut">
              <a:rPr lang="zh-CN" altLang="en-US" smtClean="0"/>
              <a:pPr/>
              <a:t>2024/4/16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4E2E4E-2FFD-4B0E-BE9C-FA7BDC09154E}" type="slidenum">
              <a:rPr lang="zh-CN" altLang="en-US" smtClean="0"/>
              <a:pPr/>
              <a:t>‹#›</a:t>
            </a:fld>
            <a:endParaRPr lang="zh-CN" altLang="en-US"/>
          </a:p>
        </p:txBody>
      </p:sp>
    </p:spTree>
    <p:extLst>
      <p:ext uri="{BB962C8B-B14F-4D97-AF65-F5344CB8AC3E}">
        <p14:creationId xmlns:p14="http://schemas.microsoft.com/office/powerpoint/2010/main" val="4115802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0</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5D0C05-D1F4-4D23-BDF0-C1C9ABA03E3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91058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5D0C05-D1F4-4D23-BDF0-C1C9ABA03E3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61128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5D0C05-D1F4-4D23-BDF0-C1C9ABA03E3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948896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5D0C05-D1F4-4D23-BDF0-C1C9ABA03E3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6637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5D0C05-D1F4-4D23-BDF0-C1C9ABA03E3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71673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5D0C05-D1F4-4D23-BDF0-C1C9ABA03E3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2094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5D0C05-D1F4-4D23-BDF0-C1C9ABA03E3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599627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5D0C05-D1F4-4D23-BDF0-C1C9ABA03E3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124874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5D0C05-D1F4-4D23-BDF0-C1C9ABA03E3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864665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7263"/>
            <a:ext cx="2133600" cy="273844"/>
          </a:xfrm>
          <a:prstGeom prst="rect">
            <a:avLst/>
          </a:prstGeom>
        </p:spPr>
        <p:txBody>
          <a:bodyPr/>
          <a:lstStyle/>
          <a:p>
            <a:fld id="{FB45FD58-36C7-4050-A92B-BC82B14EF67B}" type="datetime1">
              <a:rPr lang="zh-CN" altLang="en-US" smtClean="0"/>
              <a:t>2024/4/16</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Tree>
    <p:extLst>
      <p:ext uri="{BB962C8B-B14F-4D97-AF65-F5344CB8AC3E}">
        <p14:creationId xmlns:p14="http://schemas.microsoft.com/office/powerpoint/2010/main" val="259811258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67878B09-8FCA-48BC-B433-951190843BF1}" type="datetime1">
              <a:rPr lang="zh-CN" altLang="en-US" smtClean="0"/>
              <a:t>2024/4/16</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103627644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D840B6B5-B3BB-4FF3-AC01-6EF4B9440782}" type="datetime1">
              <a:rPr lang="zh-CN" altLang="en-US" smtClean="0"/>
              <a:t>2024/4/16</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146899899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8131707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9_标题幻灯片">
    <p:spTree>
      <p:nvGrpSpPr>
        <p:cNvPr id="1" name=""/>
        <p:cNvGrpSpPr/>
        <p:nvPr/>
      </p:nvGrpSpPr>
      <p:grpSpPr>
        <a:xfrm>
          <a:off x="0" y="0"/>
          <a:ext cx="0" cy="0"/>
          <a:chOff x="0" y="0"/>
          <a:chExt cx="0" cy="0"/>
        </a:xfrm>
      </p:grpSpPr>
      <p:sp>
        <p:nvSpPr>
          <p:cNvPr id="7" name="矩形 6"/>
          <p:cNvSpPr/>
          <p:nvPr userDrawn="1"/>
        </p:nvSpPr>
        <p:spPr>
          <a:xfrm>
            <a:off x="0" y="0"/>
            <a:ext cx="9144000" cy="699542"/>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11" y="-20538"/>
            <a:ext cx="1704311" cy="720080"/>
          </a:xfrm>
          <a:prstGeom prst="rect">
            <a:avLst/>
          </a:prstGeom>
        </p:spPr>
      </p:pic>
      <p:sp>
        <p:nvSpPr>
          <p:cNvPr id="9" name="矩形 8"/>
          <p:cNvSpPr/>
          <p:nvPr userDrawn="1"/>
        </p:nvSpPr>
        <p:spPr>
          <a:xfrm>
            <a:off x="6477501" y="175741"/>
            <a:ext cx="902811" cy="307777"/>
          </a:xfrm>
          <a:prstGeom prst="rect">
            <a:avLst/>
          </a:prstGeom>
        </p:spPr>
        <p:txBody>
          <a:bodyPr wrap="none">
            <a:spAutoFit/>
          </a:bodyPr>
          <a:lstStyle/>
          <a:p>
            <a:r>
              <a:rPr lang="zh-CN" altLang="en-US" sz="1400" dirty="0">
                <a:solidFill>
                  <a:schemeClr val="bg1"/>
                </a:solidFill>
                <a:latin typeface="微软雅黑" pitchFamily="34" charset="-122"/>
                <a:ea typeface="微软雅黑" pitchFamily="34" charset="-122"/>
              </a:rPr>
              <a:t>课题综述</a:t>
            </a:r>
          </a:p>
        </p:txBody>
      </p:sp>
      <p:sp>
        <p:nvSpPr>
          <p:cNvPr id="10" name="矩形 9"/>
          <p:cNvSpPr/>
          <p:nvPr userDrawn="1"/>
        </p:nvSpPr>
        <p:spPr>
          <a:xfrm>
            <a:off x="8564755"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11" name="矩形 10"/>
          <p:cNvSpPr/>
          <p:nvPr userDrawn="1"/>
        </p:nvSpPr>
        <p:spPr>
          <a:xfrm>
            <a:off x="832900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12" name="矩形 11"/>
          <p:cNvSpPr/>
          <p:nvPr userDrawn="1"/>
        </p:nvSpPr>
        <p:spPr>
          <a:xfrm>
            <a:off x="809773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13" name="矩形 12"/>
          <p:cNvSpPr/>
          <p:nvPr userDrawn="1"/>
        </p:nvSpPr>
        <p:spPr>
          <a:xfrm>
            <a:off x="7861977"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14" name="矩形 13"/>
          <p:cNvSpPr/>
          <p:nvPr userDrawn="1"/>
        </p:nvSpPr>
        <p:spPr>
          <a:xfrm>
            <a:off x="762622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15" name="矩形 14"/>
          <p:cNvSpPr/>
          <p:nvPr userDrawn="1"/>
        </p:nvSpPr>
        <p:spPr>
          <a:xfrm>
            <a:off x="7384121" y="258402"/>
            <a:ext cx="183709" cy="137782"/>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Tree>
    <p:extLst>
      <p:ext uri="{BB962C8B-B14F-4D97-AF65-F5344CB8AC3E}">
        <p14:creationId xmlns:p14="http://schemas.microsoft.com/office/powerpoint/2010/main" val="280100180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7263"/>
            <a:ext cx="2133600" cy="273844"/>
          </a:xfrm>
          <a:prstGeom prst="rect">
            <a:avLst/>
          </a:prstGeom>
        </p:spPr>
        <p:txBody>
          <a:bodyPr/>
          <a:lstStyle/>
          <a:p>
            <a:fld id="{B65C6912-86B1-4985-A8F4-89C209517E66}" type="datetime1">
              <a:rPr lang="zh-CN" altLang="en-US" smtClean="0"/>
              <a:t>2024/4/16</a:t>
            </a:fld>
            <a:endParaRPr lang="zh-CN" altLang="en-US"/>
          </a:p>
        </p:txBody>
      </p:sp>
      <p:sp>
        <p:nvSpPr>
          <p:cNvPr id="5" name="页脚占位符 4"/>
          <p:cNvSpPr>
            <a:spLocks noGrp="1"/>
          </p:cNvSpPr>
          <p:nvPr>
            <p:ph type="ftr" sz="quarter" idx="11"/>
          </p:nvPr>
        </p:nvSpPr>
        <p:spPr>
          <a:xfrm>
            <a:off x="4860032" y="4767263"/>
            <a:ext cx="987896" cy="273844"/>
          </a:xfrm>
          <a:prstGeom prst="rect">
            <a:avLst/>
          </a:prstGeom>
        </p:spPr>
        <p:txBody>
          <a:bodyPr/>
          <a:lstStyle/>
          <a:p>
            <a:endParaRPr lang="zh-CN" altLang="en-US" dirty="0"/>
          </a:p>
        </p:txBody>
      </p:sp>
      <p:sp>
        <p:nvSpPr>
          <p:cNvPr id="6" name="灯片编号占位符 5"/>
          <p:cNvSpPr>
            <a:spLocks noGrp="1"/>
          </p:cNvSpPr>
          <p:nvPr>
            <p:ph type="sldNum" sz="quarter" idx="12"/>
          </p:nvPr>
        </p:nvSpPr>
        <p:spPr>
          <a:xfrm>
            <a:off x="8532440" y="4752182"/>
            <a:ext cx="504056" cy="273844"/>
          </a:xfrm>
          <a:prstGeom prst="rect">
            <a:avLst/>
          </a:prstGeom>
        </p:spPr>
        <p:txBody>
          <a:bodyPr/>
          <a:lstStyle>
            <a:lvl1pPr>
              <a:defRPr b="1"/>
            </a:lvl1pPr>
          </a:lstStyle>
          <a:p>
            <a:fld id="{23CBF4B4-C160-4F55-AC7D-1C8FF5BA05FA}" type="slidenum">
              <a:rPr lang="zh-CN" altLang="en-US" smtClean="0"/>
              <a:pPr/>
              <a:t>‹#›</a:t>
            </a:fld>
            <a:endParaRPr lang="zh-CN" altLang="en-US" dirty="0"/>
          </a:p>
        </p:txBody>
      </p:sp>
    </p:spTree>
    <p:extLst>
      <p:ext uri="{BB962C8B-B14F-4D97-AF65-F5344CB8AC3E}">
        <p14:creationId xmlns:p14="http://schemas.microsoft.com/office/powerpoint/2010/main" val="32428012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EF99DD68-C178-448D-98D2-2B3065A51CAA}" type="datetime1">
              <a:rPr lang="zh-CN" altLang="en-US" smtClean="0"/>
              <a:t>2024/4/16</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414987296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834250A5-6CB9-4940-A8B5-0ACF22C2511F}" type="datetime1">
              <a:rPr lang="zh-CN" altLang="en-US" smtClean="0"/>
              <a:t>2024/4/16</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314809165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F4F4D4E5-B6FA-4C30-972D-87083616546B}" type="datetime1">
              <a:rPr lang="zh-CN" altLang="en-US" smtClean="0"/>
              <a:t>2024/4/16</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224911971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E1183B78-02BE-4B2D-A723-590ABD8AB4E4}" type="datetime1">
              <a:rPr lang="zh-CN" altLang="en-US" smtClean="0"/>
              <a:t>2024/4/16</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363814773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94CD912A-C61D-4CD9-82E9-40F907AC131E}" type="datetime1">
              <a:rPr lang="zh-CN" altLang="en-US" smtClean="0"/>
              <a:t>2024/4/16</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dirty="0"/>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5907142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D1F66C32-439E-4F47-89CB-58BA9996424A}" type="datetime1">
              <a:rPr lang="zh-CN" altLang="en-US" smtClean="0"/>
              <a:t>2024/4/16</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dirty="0"/>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365253525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B6505831-3E59-431E-A6EE-36012600F4EB}" type="datetime1">
              <a:rPr lang="zh-CN" altLang="en-US" smtClean="0"/>
              <a:t>2024/4/16</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102402402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350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mc:AlternateContent xmlns:mc="http://schemas.openxmlformats.org/markup-compatibility/2006" xmlns:p14="http://schemas.microsoft.com/office/powerpoint/2010/main">
    <mc:Choice Requires="p14">
      <p:transition spd="slow" p14:dur="2000" advTm="0"/>
    </mc:Choice>
    <mc:Fallback xmlns="">
      <p:transition spd="slow" advTm="0"/>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1.xml"/><Relationship Id="rId7"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1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5400000" flipH="1">
            <a:off x="4518000" y="-2274146"/>
            <a:ext cx="108000" cy="7837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2"/>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16200000" flipH="1" flipV="1">
            <a:off x="4518001" y="-95424"/>
            <a:ext cx="108000" cy="7837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1653725"/>
            <a:ext cx="9144000" cy="2146022"/>
          </a:xfrm>
          <a:prstGeom prst="rect">
            <a:avLst/>
          </a:prstGeom>
          <a:solidFill>
            <a:srgbClr val="0096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文本框 14"/>
          <p:cNvSpPr txBox="1"/>
          <p:nvPr/>
        </p:nvSpPr>
        <p:spPr>
          <a:xfrm>
            <a:off x="0" y="2380484"/>
            <a:ext cx="9144000" cy="584775"/>
          </a:xfrm>
          <a:prstGeom prst="rect">
            <a:avLst/>
          </a:prstGeom>
          <a:noFill/>
        </p:spPr>
        <p:txBody>
          <a:bodyPr wrap="square" rtlCol="0">
            <a:spAutoFit/>
          </a:bodyPr>
          <a:lstStyle/>
          <a:p>
            <a:pPr algn="ctr"/>
            <a:r>
              <a:rPr lang="en-US" altLang="zh-CN" sz="3200" b="1" dirty="0">
                <a:solidFill>
                  <a:schemeClr val="bg1"/>
                </a:solidFill>
                <a:effectLst>
                  <a:glow rad="63500">
                    <a:schemeClr val="accent1">
                      <a:satMod val="175000"/>
                      <a:alpha val="40000"/>
                    </a:schemeClr>
                  </a:glow>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 STL</a:t>
            </a:r>
            <a:r>
              <a:rPr lang="zh-CN" altLang="en-US" sz="3200" b="1" dirty="0">
                <a:solidFill>
                  <a:schemeClr val="bg1"/>
                </a:solidFill>
                <a:effectLst>
                  <a:glow rad="63500">
                    <a:schemeClr val="accent1">
                      <a:satMod val="175000"/>
                      <a:alpha val="40000"/>
                    </a:schemeClr>
                  </a:glow>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模板</a:t>
            </a:r>
            <a:endParaRPr lang="en-US" altLang="zh-CN" sz="3200" b="1" dirty="0">
              <a:solidFill>
                <a:schemeClr val="bg1"/>
              </a:solidFill>
              <a:effectLst>
                <a:glow rad="63500">
                  <a:schemeClr val="accent1">
                    <a:satMod val="175000"/>
                    <a:alpha val="40000"/>
                  </a:schemeClr>
                </a:glow>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1" name="文本框 30">
            <a:extLst>
              <a:ext uri="{FF2B5EF4-FFF2-40B4-BE49-F238E27FC236}">
                <a16:creationId xmlns:a16="http://schemas.microsoft.com/office/drawing/2014/main" id="{E391192A-F3CD-4056-A19D-8BB22A8944DF}"/>
              </a:ext>
            </a:extLst>
          </p:cNvPr>
          <p:cNvSpPr txBox="1"/>
          <p:nvPr/>
        </p:nvSpPr>
        <p:spPr>
          <a:xfrm>
            <a:off x="4833972" y="4227934"/>
            <a:ext cx="1826260" cy="40011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答辩人</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冯浩轩</a:t>
            </a:r>
          </a:p>
        </p:txBody>
      </p:sp>
      <p:grpSp>
        <p:nvGrpSpPr>
          <p:cNvPr id="4" name="组合 3">
            <a:extLst>
              <a:ext uri="{FF2B5EF4-FFF2-40B4-BE49-F238E27FC236}">
                <a16:creationId xmlns:a16="http://schemas.microsoft.com/office/drawing/2014/main" id="{4E3310B8-3961-4BC4-8BF0-2C4F08E28619}"/>
              </a:ext>
            </a:extLst>
          </p:cNvPr>
          <p:cNvGrpSpPr/>
          <p:nvPr/>
        </p:nvGrpSpPr>
        <p:grpSpPr>
          <a:xfrm>
            <a:off x="2802930" y="411510"/>
            <a:ext cx="3538141" cy="1008112"/>
            <a:chOff x="2339752" y="411510"/>
            <a:chExt cx="3538141" cy="1008112"/>
          </a:xfrm>
        </p:grpSpPr>
        <p:pic>
          <p:nvPicPr>
            <p:cNvPr id="3075" name="image20.png">
              <a:extLst>
                <a:ext uri="{FF2B5EF4-FFF2-40B4-BE49-F238E27FC236}">
                  <a16:creationId xmlns:a16="http://schemas.microsoft.com/office/drawing/2014/main" id="{3ACFDB23-0951-4FCB-93EC-D2607A2E291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752" y="411510"/>
              <a:ext cx="1008112" cy="1008112"/>
            </a:xfrm>
            <a:prstGeom prst="rect">
              <a:avLst/>
            </a:prstGeom>
            <a:noFill/>
            <a:extLst>
              <a:ext uri="{909E8E84-426E-40DD-AFC4-6F175D3DCCD1}">
                <a14:hiddenFill xmlns:a14="http://schemas.microsoft.com/office/drawing/2010/main">
                  <a:solidFill>
                    <a:srgbClr val="FFFFFF"/>
                  </a:solidFill>
                </a14:hiddenFill>
              </a:ext>
            </a:extLst>
          </p:spPr>
        </p:pic>
        <p:pic>
          <p:nvPicPr>
            <p:cNvPr id="3073" name="image21.png">
              <a:extLst>
                <a:ext uri="{FF2B5EF4-FFF2-40B4-BE49-F238E27FC236}">
                  <a16:creationId xmlns:a16="http://schemas.microsoft.com/office/drawing/2014/main" id="{7CDDBF62-A07A-4310-B577-4E8278A070E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91880" y="483518"/>
              <a:ext cx="2386013" cy="547688"/>
            </a:xfrm>
            <a:prstGeom prst="rect">
              <a:avLst/>
            </a:prstGeom>
            <a:noFill/>
            <a:extLst>
              <a:ext uri="{909E8E84-426E-40DD-AFC4-6F175D3DCCD1}">
                <a14:hiddenFill xmlns:a14="http://schemas.microsoft.com/office/drawing/2010/main">
                  <a:solidFill>
                    <a:srgbClr val="FFFFFF"/>
                  </a:solidFill>
                </a14:hiddenFill>
              </a:ext>
            </a:extLst>
          </p:spPr>
        </p:pic>
        <p:pic>
          <p:nvPicPr>
            <p:cNvPr id="3074" name="image22.png">
              <a:extLst>
                <a:ext uri="{FF2B5EF4-FFF2-40B4-BE49-F238E27FC236}">
                  <a16:creationId xmlns:a16="http://schemas.microsoft.com/office/drawing/2014/main" id="{7B9BC100-F50F-4E64-A074-DE479FB615B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3888" y="1203598"/>
              <a:ext cx="2293938" cy="79375"/>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文本框 1">
            <a:extLst>
              <a:ext uri="{FF2B5EF4-FFF2-40B4-BE49-F238E27FC236}">
                <a16:creationId xmlns:a16="http://schemas.microsoft.com/office/drawing/2014/main" id="{86EFFEBB-47E7-430C-A4D3-F819FBD80D8D}"/>
              </a:ext>
            </a:extLst>
          </p:cNvPr>
          <p:cNvSpPr txBox="1"/>
          <p:nvPr/>
        </p:nvSpPr>
        <p:spPr>
          <a:xfrm>
            <a:off x="0" y="4628044"/>
            <a:ext cx="2074607" cy="400110"/>
          </a:xfrm>
          <a:prstGeom prst="rect">
            <a:avLst/>
          </a:prstGeom>
          <a:noFill/>
        </p:spPr>
        <p:txBody>
          <a:bodyPr wrap="none" rtlCol="0">
            <a:spAutoFit/>
          </a:bodyPr>
          <a:lstStyle/>
          <a:p>
            <a:r>
              <a:rPr lang="zh-CN" altLang="en-US" b="1" dirty="0"/>
              <a:t>时间</a:t>
            </a:r>
            <a:r>
              <a:rPr lang="zh-CN" altLang="en-US" dirty="0"/>
              <a:t> </a:t>
            </a:r>
            <a:r>
              <a:rPr lang="en-US" altLang="zh-CN" dirty="0"/>
              <a:t>: </a:t>
            </a:r>
            <a:r>
              <a:rPr lang="en-US" altLang="zh-CN" sz="2000" b="1" dirty="0"/>
              <a:t>2023/12/27</a:t>
            </a:r>
            <a:endParaRPr lang="zh-CN" altLang="en-US" b="1"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9</a:t>
            </a:fld>
            <a:endParaRPr lang="zh-CN" altLang="en-US" dirty="0"/>
          </a:p>
        </p:txBody>
      </p:sp>
      <p:sp>
        <p:nvSpPr>
          <p:cNvPr id="4" name="文本框 3">
            <a:extLst>
              <a:ext uri="{FF2B5EF4-FFF2-40B4-BE49-F238E27FC236}">
                <a16:creationId xmlns:a16="http://schemas.microsoft.com/office/drawing/2014/main" id="{53188371-82EA-4E30-8E42-980A7A9B5BA7}"/>
              </a:ext>
            </a:extLst>
          </p:cNvPr>
          <p:cNvSpPr txBox="1"/>
          <p:nvPr/>
        </p:nvSpPr>
        <p:spPr>
          <a:xfrm>
            <a:off x="0" y="0"/>
            <a:ext cx="9144000" cy="4185761"/>
          </a:xfrm>
          <a:prstGeom prst="rect">
            <a:avLst/>
          </a:prstGeom>
          <a:noFill/>
        </p:spPr>
        <p:txBody>
          <a:bodyPr wrap="square">
            <a:spAutoFit/>
          </a:bodyPr>
          <a:lstStyle/>
          <a:p>
            <a:r>
              <a:rPr lang="en-US" altLang="zh-CN" sz="1400" b="0" dirty="0">
                <a:solidFill>
                  <a:srgbClr val="008000"/>
                </a:solidFill>
                <a:effectLst/>
                <a:latin typeface="Consolas" panose="020B0609020204030204" pitchFamily="49" charset="0"/>
              </a:rPr>
              <a:t>// 1. </a:t>
            </a:r>
            <a:r>
              <a:rPr lang="zh-CN" altLang="en-US" sz="1400" b="0" dirty="0">
                <a:solidFill>
                  <a:srgbClr val="008000"/>
                </a:solidFill>
                <a:effectLst/>
                <a:latin typeface="Consolas" panose="020B0609020204030204" pitchFamily="49" charset="0"/>
              </a:rPr>
              <a:t>输入</a:t>
            </a:r>
            <a:endParaRPr lang="zh-CN" altLang="en-US" sz="1400" b="0" dirty="0">
              <a:solidFill>
                <a:srgbClr val="000000"/>
              </a:solidFill>
              <a:effectLst/>
              <a:latin typeface="Consolas" panose="020B0609020204030204" pitchFamily="49" charset="0"/>
            </a:endParaRPr>
          </a:p>
          <a:p>
            <a:r>
              <a:rPr lang="en-US" altLang="zh-CN" sz="1400" b="0" dirty="0">
                <a:solidFill>
                  <a:srgbClr val="000000"/>
                </a:solidFill>
                <a:effectLst/>
                <a:latin typeface="Consolas" panose="020B0609020204030204" pitchFamily="49" charset="0"/>
              </a:rPr>
              <a:t>vector&lt;</a:t>
            </a:r>
            <a:r>
              <a:rPr lang="en-US" altLang="zh-CN" sz="1400" b="0" dirty="0">
                <a:solidFill>
                  <a:srgbClr val="0000FF"/>
                </a:solidFill>
                <a:effectLst/>
                <a:latin typeface="Consolas" panose="020B0609020204030204" pitchFamily="49" charset="0"/>
              </a:rPr>
              <a:t>int</a:t>
            </a:r>
            <a:r>
              <a:rPr lang="en-US" altLang="zh-CN" sz="1400" b="0" dirty="0">
                <a:solidFill>
                  <a:srgbClr val="000000"/>
                </a:solidFill>
                <a:effectLst/>
                <a:latin typeface="Consolas" panose="020B0609020204030204" pitchFamily="49" charset="0"/>
              </a:rPr>
              <a:t>&gt; a(n);</a:t>
            </a:r>
          </a:p>
          <a:p>
            <a:r>
              <a:rPr lang="en-US" altLang="zh-CN" sz="1400" b="0" dirty="0">
                <a:solidFill>
                  <a:srgbClr val="0000FF"/>
                </a:solidFill>
                <a:effectLst/>
                <a:latin typeface="Consolas" panose="020B0609020204030204" pitchFamily="49" charset="0"/>
              </a:rPr>
              <a:t>for</a:t>
            </a:r>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auto</a:t>
            </a:r>
            <a:r>
              <a:rPr lang="en-US" altLang="zh-CN" sz="1400" b="0" dirty="0">
                <a:solidFill>
                  <a:srgbClr val="000000"/>
                </a:solidFill>
                <a:effectLst/>
                <a:latin typeface="Consolas" panose="020B0609020204030204" pitchFamily="49" charset="0"/>
              </a:rPr>
              <a:t> &amp;x: a) {</a:t>
            </a:r>
          </a:p>
          <a:p>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cin</a:t>
            </a:r>
            <a:r>
              <a:rPr lang="en-US" altLang="zh-CN" sz="1400" b="0" dirty="0">
                <a:solidFill>
                  <a:srgbClr val="000000"/>
                </a:solidFill>
                <a:effectLst/>
                <a:latin typeface="Consolas" panose="020B0609020204030204" pitchFamily="49" charset="0"/>
              </a:rPr>
              <a:t> &gt;&gt; x;</a:t>
            </a:r>
            <a:r>
              <a:rPr lang="en-US" altLang="zh-CN" sz="1400" b="0" dirty="0">
                <a:solidFill>
                  <a:srgbClr val="008000"/>
                </a:solidFill>
                <a:effectLst/>
                <a:latin typeface="Consolas" panose="020B0609020204030204" pitchFamily="49" charset="0"/>
              </a:rPr>
              <a:t> // </a:t>
            </a:r>
            <a:r>
              <a:rPr lang="zh-CN" altLang="en-US" sz="1400" b="0" dirty="0">
                <a:solidFill>
                  <a:srgbClr val="008000"/>
                </a:solidFill>
                <a:effectLst/>
                <a:latin typeface="Consolas" panose="020B0609020204030204" pitchFamily="49" charset="0"/>
              </a:rPr>
              <a:t>可以进行输入，注意加引用</a:t>
            </a:r>
            <a:endParaRPr lang="zh-CN" altLang="en-US" sz="1400" b="0" dirty="0">
              <a:solidFill>
                <a:srgbClr val="000000"/>
              </a:solidFill>
              <a:effectLst/>
              <a:latin typeface="Consolas" panose="020B0609020204030204" pitchFamily="49" charset="0"/>
            </a:endParaRPr>
          </a:p>
          <a:p>
            <a:r>
              <a:rPr lang="en-US" altLang="zh-CN" sz="1400" b="0" dirty="0">
                <a:solidFill>
                  <a:srgbClr val="000000"/>
                </a:solidFill>
                <a:effectLst/>
                <a:latin typeface="Consolas" panose="020B0609020204030204" pitchFamily="49" charset="0"/>
              </a:rPr>
              <a:t>}</a:t>
            </a:r>
          </a:p>
          <a:p>
            <a:r>
              <a:rPr lang="en-US" altLang="zh-CN" sz="1400" b="0" dirty="0">
                <a:solidFill>
                  <a:srgbClr val="008000"/>
                </a:solidFill>
                <a:effectLst/>
                <a:latin typeface="Consolas" panose="020B0609020204030204" pitchFamily="49" charset="0"/>
              </a:rPr>
              <a:t>// 2. </a:t>
            </a:r>
            <a:r>
              <a:rPr lang="zh-CN" altLang="en-US" sz="1400" b="0" dirty="0">
                <a:solidFill>
                  <a:srgbClr val="008000"/>
                </a:solidFill>
                <a:effectLst/>
                <a:latin typeface="Consolas" panose="020B0609020204030204" pitchFamily="49" charset="0"/>
              </a:rPr>
              <a:t>输出</a:t>
            </a:r>
            <a:endParaRPr lang="zh-CN" altLang="en-US" sz="1400" b="0" dirty="0">
              <a:solidFill>
                <a:srgbClr val="000000"/>
              </a:solidFill>
              <a:effectLst/>
              <a:latin typeface="Consolas" panose="020B0609020204030204" pitchFamily="49" charset="0"/>
            </a:endParaRPr>
          </a:p>
          <a:p>
            <a:r>
              <a:rPr lang="en-US" altLang="zh-CN" sz="1400" b="0" dirty="0">
                <a:solidFill>
                  <a:srgbClr val="000000"/>
                </a:solidFill>
                <a:effectLst/>
                <a:latin typeface="Consolas" panose="020B0609020204030204" pitchFamily="49" charset="0"/>
              </a:rPr>
              <a:t>vector&lt;</a:t>
            </a:r>
            <a:r>
              <a:rPr lang="en-US" altLang="zh-CN" sz="1400" b="0" dirty="0">
                <a:solidFill>
                  <a:srgbClr val="0000FF"/>
                </a:solidFill>
                <a:effectLst/>
                <a:latin typeface="Consolas" panose="020B0609020204030204" pitchFamily="49" charset="0"/>
              </a:rPr>
              <a:t>int</a:t>
            </a:r>
            <a:r>
              <a:rPr lang="en-US" altLang="zh-CN" sz="1400" b="0" dirty="0">
                <a:solidFill>
                  <a:srgbClr val="000000"/>
                </a:solidFill>
                <a:effectLst/>
                <a:latin typeface="Consolas" panose="020B0609020204030204" pitchFamily="49" charset="0"/>
              </a:rPr>
              <a:t>&gt; v;</a:t>
            </a:r>
          </a:p>
          <a:p>
            <a:r>
              <a:rPr lang="en-US" altLang="zh-CN" sz="1400" b="0" dirty="0" err="1">
                <a:solidFill>
                  <a:srgbClr val="000000"/>
                </a:solidFill>
                <a:effectLst/>
                <a:latin typeface="Consolas" panose="020B0609020204030204" pitchFamily="49" charset="0"/>
              </a:rPr>
              <a:t>v.push_back</a:t>
            </a:r>
            <a:r>
              <a:rPr lang="en-US" altLang="zh-CN" sz="1400" b="0" dirty="0">
                <a:solidFill>
                  <a:srgbClr val="000000"/>
                </a:solidFill>
                <a:effectLst/>
                <a:latin typeface="Consolas" panose="020B0609020204030204" pitchFamily="49" charset="0"/>
              </a:rPr>
              <a:t>(</a:t>
            </a:r>
            <a:r>
              <a:rPr lang="en-US" altLang="zh-CN" sz="1400" b="0" dirty="0">
                <a:solidFill>
                  <a:srgbClr val="098658"/>
                </a:solidFill>
                <a:effectLst/>
                <a:latin typeface="Consolas" panose="020B0609020204030204" pitchFamily="49" charset="0"/>
              </a:rPr>
              <a:t>12</a:t>
            </a:r>
            <a:r>
              <a:rPr lang="en-US" altLang="zh-CN" sz="1400" b="0" dirty="0">
                <a:solidFill>
                  <a:srgbClr val="000000"/>
                </a:solidFill>
                <a:effectLst/>
                <a:latin typeface="Consolas" panose="020B0609020204030204" pitchFamily="49" charset="0"/>
              </a:rPr>
              <a:t>);</a:t>
            </a:r>
          </a:p>
          <a:p>
            <a:r>
              <a:rPr lang="en-US" altLang="zh-CN" sz="1400" b="0" dirty="0" err="1">
                <a:solidFill>
                  <a:srgbClr val="000000"/>
                </a:solidFill>
                <a:effectLst/>
                <a:latin typeface="Consolas" panose="020B0609020204030204" pitchFamily="49" charset="0"/>
              </a:rPr>
              <a:t>v.push_back</a:t>
            </a:r>
            <a:r>
              <a:rPr lang="en-US" altLang="zh-CN" sz="1400" b="0" dirty="0">
                <a:solidFill>
                  <a:srgbClr val="000000"/>
                </a:solidFill>
                <a:effectLst/>
                <a:latin typeface="Consolas" panose="020B0609020204030204" pitchFamily="49" charset="0"/>
              </a:rPr>
              <a:t>(</a:t>
            </a:r>
            <a:r>
              <a:rPr lang="en-US" altLang="zh-CN" sz="1400" b="0" dirty="0">
                <a:solidFill>
                  <a:srgbClr val="098658"/>
                </a:solidFill>
                <a:effectLst/>
                <a:latin typeface="Consolas" panose="020B0609020204030204" pitchFamily="49" charset="0"/>
              </a:rPr>
              <a:t>241</a:t>
            </a:r>
            <a:r>
              <a:rPr lang="en-US" altLang="zh-CN" sz="1400" b="0" dirty="0">
                <a:solidFill>
                  <a:srgbClr val="000000"/>
                </a:solidFill>
                <a:effectLst/>
                <a:latin typeface="Consolas" panose="020B0609020204030204" pitchFamily="49" charset="0"/>
              </a:rPr>
              <a:t>);</a:t>
            </a:r>
          </a:p>
          <a:p>
            <a:endParaRPr lang="en-US" altLang="zh-CN" sz="1400" b="0" dirty="0">
              <a:solidFill>
                <a:srgbClr val="000000"/>
              </a:solidFill>
              <a:effectLst/>
              <a:latin typeface="Consolas" panose="020B0609020204030204" pitchFamily="49" charset="0"/>
            </a:endParaRPr>
          </a:p>
          <a:p>
            <a:r>
              <a:rPr lang="en-US" altLang="zh-CN" b="1" dirty="0">
                <a:solidFill>
                  <a:srgbClr val="0000FF"/>
                </a:solidFill>
                <a:effectLst/>
                <a:latin typeface="Consolas" panose="020B0609020204030204" pitchFamily="49" charset="0"/>
              </a:rPr>
              <a:t>for</a:t>
            </a:r>
            <a:r>
              <a:rPr lang="en-US" altLang="zh-CN" b="1" dirty="0">
                <a:solidFill>
                  <a:srgbClr val="000000"/>
                </a:solidFill>
                <a:effectLst/>
                <a:latin typeface="Consolas" panose="020B0609020204030204" pitchFamily="49" charset="0"/>
              </a:rPr>
              <a:t>(</a:t>
            </a:r>
            <a:r>
              <a:rPr lang="en-US" altLang="zh-CN" b="1" dirty="0">
                <a:solidFill>
                  <a:srgbClr val="0000FF"/>
                </a:solidFill>
                <a:effectLst/>
                <a:latin typeface="Consolas" panose="020B0609020204030204" pitchFamily="49" charset="0"/>
              </a:rPr>
              <a:t>auto</a:t>
            </a:r>
            <a:r>
              <a:rPr lang="en-US" altLang="zh-CN" b="1" dirty="0">
                <a:solidFill>
                  <a:srgbClr val="000000"/>
                </a:solidFill>
                <a:effectLst/>
                <a:latin typeface="Consolas" panose="020B0609020204030204" pitchFamily="49" charset="0"/>
              </a:rPr>
              <a:t> </a:t>
            </a:r>
            <a:r>
              <a:rPr lang="en-US" altLang="zh-CN" b="1" dirty="0" err="1">
                <a:solidFill>
                  <a:srgbClr val="000000"/>
                </a:solidFill>
                <a:effectLst/>
                <a:latin typeface="Consolas" panose="020B0609020204030204" pitchFamily="49" charset="0"/>
              </a:rPr>
              <a:t>val</a:t>
            </a:r>
            <a:r>
              <a:rPr lang="en-US" altLang="zh-CN" b="1" dirty="0">
                <a:solidFill>
                  <a:srgbClr val="000000"/>
                </a:solidFill>
                <a:effectLst/>
                <a:latin typeface="Consolas" panose="020B0609020204030204" pitchFamily="49" charset="0"/>
              </a:rPr>
              <a:t> : v) </a:t>
            </a:r>
          </a:p>
          <a:p>
            <a:r>
              <a:rPr lang="en-US" altLang="zh-CN" b="1" dirty="0">
                <a:solidFill>
                  <a:srgbClr val="000000"/>
                </a:solidFill>
                <a:effectLst/>
                <a:latin typeface="Consolas" panose="020B0609020204030204" pitchFamily="49" charset="0"/>
              </a:rPr>
              <a:t>{</a:t>
            </a:r>
          </a:p>
          <a:p>
            <a:r>
              <a:rPr lang="en-US" altLang="zh-CN" b="1" dirty="0">
                <a:solidFill>
                  <a:srgbClr val="000000"/>
                </a:solidFill>
                <a:effectLst/>
                <a:latin typeface="Consolas" panose="020B0609020204030204" pitchFamily="49" charset="0"/>
              </a:rPr>
              <a:t>    </a:t>
            </a:r>
            <a:r>
              <a:rPr lang="en-US" altLang="zh-CN" b="1" dirty="0" err="1">
                <a:solidFill>
                  <a:srgbClr val="000000"/>
                </a:solidFill>
                <a:effectLst/>
                <a:latin typeface="Consolas" panose="020B0609020204030204" pitchFamily="49" charset="0"/>
              </a:rPr>
              <a:t>cout</a:t>
            </a:r>
            <a:r>
              <a:rPr lang="en-US" altLang="zh-CN" b="1" dirty="0">
                <a:solidFill>
                  <a:srgbClr val="000000"/>
                </a:solidFill>
                <a:effectLst/>
                <a:latin typeface="Consolas" panose="020B0609020204030204" pitchFamily="49" charset="0"/>
              </a:rPr>
              <a:t> &lt;&lt; </a:t>
            </a:r>
            <a:r>
              <a:rPr lang="en-US" altLang="zh-CN" b="1" dirty="0" err="1">
                <a:solidFill>
                  <a:srgbClr val="000000"/>
                </a:solidFill>
                <a:effectLst/>
                <a:latin typeface="Consolas" panose="020B0609020204030204" pitchFamily="49" charset="0"/>
              </a:rPr>
              <a:t>val</a:t>
            </a:r>
            <a:r>
              <a:rPr lang="en-US" altLang="zh-CN" b="1" dirty="0">
                <a:solidFill>
                  <a:srgbClr val="000000"/>
                </a:solidFill>
                <a:effectLst/>
                <a:latin typeface="Consolas" panose="020B0609020204030204" pitchFamily="49" charset="0"/>
              </a:rPr>
              <a:t> &lt;&lt; </a:t>
            </a:r>
            <a:r>
              <a:rPr lang="en-US" altLang="zh-CN" b="1" dirty="0">
                <a:solidFill>
                  <a:srgbClr val="A31515"/>
                </a:solidFill>
                <a:effectLst/>
                <a:latin typeface="Consolas" panose="020B0609020204030204" pitchFamily="49" charset="0"/>
              </a:rPr>
              <a:t>" "</a:t>
            </a:r>
            <a:r>
              <a:rPr lang="en-US" altLang="zh-CN" b="1" dirty="0">
                <a:solidFill>
                  <a:srgbClr val="000000"/>
                </a:solidFill>
                <a:effectLst/>
                <a:latin typeface="Consolas" panose="020B0609020204030204" pitchFamily="49" charset="0"/>
              </a:rPr>
              <a:t>;</a:t>
            </a:r>
            <a:r>
              <a:rPr lang="en-US" altLang="zh-CN" b="1" dirty="0">
                <a:solidFill>
                  <a:srgbClr val="008000"/>
                </a:solidFill>
                <a:effectLst/>
                <a:latin typeface="Consolas" panose="020B0609020204030204" pitchFamily="49" charset="0"/>
              </a:rPr>
              <a:t> // 12 241</a:t>
            </a:r>
            <a:endParaRPr lang="en-US" altLang="zh-CN" b="1" dirty="0">
              <a:solidFill>
                <a:srgbClr val="000000"/>
              </a:solidFill>
              <a:effectLst/>
              <a:latin typeface="Consolas" panose="020B0609020204030204" pitchFamily="49" charset="0"/>
            </a:endParaRPr>
          </a:p>
          <a:p>
            <a:r>
              <a:rPr lang="en-US" altLang="zh-CN" b="1" dirty="0">
                <a:solidFill>
                  <a:srgbClr val="000000"/>
                </a:solidFill>
                <a:effectLst/>
                <a:latin typeface="Consolas" panose="020B0609020204030204" pitchFamily="49" charset="0"/>
              </a:rPr>
              <a:t>}</a:t>
            </a:r>
          </a:p>
          <a:p>
            <a:br>
              <a:rPr lang="en-US" altLang="zh-CN" b="0" dirty="0">
                <a:solidFill>
                  <a:srgbClr val="000000"/>
                </a:solidFill>
                <a:effectLst/>
                <a:latin typeface="Consolas" panose="020B0609020204030204" pitchFamily="49" charset="0"/>
              </a:rPr>
            </a:br>
            <a:br>
              <a:rPr lang="en-US" altLang="zh-CN" b="0" dirty="0">
                <a:solidFill>
                  <a:srgbClr val="000000"/>
                </a:solidFill>
                <a:effectLst/>
                <a:latin typeface="Consolas" panose="020B0609020204030204" pitchFamily="49" charset="0"/>
              </a:rPr>
            </a:br>
            <a:endParaRPr lang="en-US" altLang="zh-C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54178559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851670"/>
            <a:ext cx="3228536" cy="1188000"/>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3" name="文本框 2"/>
          <p:cNvSpPr txBox="1"/>
          <p:nvPr/>
        </p:nvSpPr>
        <p:spPr>
          <a:xfrm>
            <a:off x="1352697" y="2164797"/>
            <a:ext cx="1677382" cy="530915"/>
          </a:xfrm>
          <a:prstGeom prst="rect">
            <a:avLst/>
          </a:prstGeom>
          <a:noFill/>
        </p:spPr>
        <p:txBody>
          <a:bodyPr wrap="non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第二部分</a:t>
            </a:r>
          </a:p>
        </p:txBody>
      </p:sp>
      <p:sp>
        <p:nvSpPr>
          <p:cNvPr id="11" name="矩形 10"/>
          <p:cNvSpPr/>
          <p:nvPr/>
        </p:nvSpPr>
        <p:spPr>
          <a:xfrm>
            <a:off x="3302392" y="1851670"/>
            <a:ext cx="305972" cy="1188000"/>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3" name="文本框 12"/>
          <p:cNvSpPr txBox="1"/>
          <p:nvPr/>
        </p:nvSpPr>
        <p:spPr>
          <a:xfrm>
            <a:off x="4139952" y="2067694"/>
            <a:ext cx="2884444" cy="746358"/>
          </a:xfrm>
          <a:prstGeom prst="rect">
            <a:avLst/>
          </a:prstGeom>
          <a:noFill/>
        </p:spPr>
        <p:txBody>
          <a:bodyPr wrap="non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112F70"/>
                </a:solidFill>
                <a:effectLst/>
                <a:uLnTx/>
                <a:uFillTx/>
                <a:latin typeface="微软雅黑" panose="020B0503020204020204" pitchFamily="34" charset="-122"/>
                <a:ea typeface="微软雅黑" panose="020B0503020204020204" pitchFamily="34" charset="-122"/>
                <a:cs typeface="+mn-cs"/>
              </a:rPr>
              <a:t>Array </a:t>
            </a:r>
            <a:r>
              <a:rPr kumimoji="0" lang="zh-CN" altLang="en-US" sz="4000" b="1" i="0" u="none" strike="noStrike" kern="1200" cap="none" spc="0" normalizeH="0" baseline="0" noProof="0" dirty="0">
                <a:ln>
                  <a:noFill/>
                </a:ln>
                <a:solidFill>
                  <a:srgbClr val="112F70"/>
                </a:solidFill>
                <a:effectLst/>
                <a:uLnTx/>
                <a:uFillTx/>
                <a:latin typeface="微软雅黑" panose="020B0503020204020204" pitchFamily="34" charset="-122"/>
                <a:ea typeface="微软雅黑" panose="020B0503020204020204" pitchFamily="34" charset="-122"/>
                <a:cs typeface="+mn-cs"/>
              </a:rPr>
              <a:t>数组</a:t>
            </a:r>
          </a:p>
        </p:txBody>
      </p:sp>
    </p:spTree>
    <p:extLst>
      <p:ext uri="{BB962C8B-B14F-4D97-AF65-F5344CB8AC3E}">
        <p14:creationId xmlns:p14="http://schemas.microsoft.com/office/powerpoint/2010/main" val="312853477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11</a:t>
            </a:fld>
            <a:endParaRPr lang="zh-CN" altLang="en-US" dirty="0"/>
          </a:p>
        </p:txBody>
      </p:sp>
      <p:sp>
        <p:nvSpPr>
          <p:cNvPr id="4" name="文本框 3">
            <a:extLst>
              <a:ext uri="{FF2B5EF4-FFF2-40B4-BE49-F238E27FC236}">
                <a16:creationId xmlns:a16="http://schemas.microsoft.com/office/drawing/2014/main" id="{D847F4D7-07EB-415B-9DEF-CC265331A549}"/>
              </a:ext>
            </a:extLst>
          </p:cNvPr>
          <p:cNvSpPr txBox="1"/>
          <p:nvPr/>
        </p:nvSpPr>
        <p:spPr>
          <a:xfrm>
            <a:off x="0" y="0"/>
            <a:ext cx="9144000" cy="4062651"/>
          </a:xfrm>
          <a:prstGeom prst="rect">
            <a:avLst/>
          </a:prstGeom>
          <a:noFill/>
        </p:spPr>
        <p:txBody>
          <a:bodyPr wrap="square">
            <a:spAutoFit/>
          </a:bodyPr>
          <a:lstStyle/>
          <a:p>
            <a:r>
              <a:rPr lang="zh-CN" altLang="en-US" b="1" dirty="0">
                <a:solidFill>
                  <a:srgbClr val="008000"/>
                </a:solidFill>
              </a:rPr>
              <a:t>声明一个大小为</a:t>
            </a:r>
            <a:r>
              <a:rPr lang="en-US" altLang="zh-CN" b="1" dirty="0">
                <a:solidFill>
                  <a:srgbClr val="008000"/>
                </a:solidFill>
              </a:rPr>
              <a:t>100</a:t>
            </a:r>
            <a:r>
              <a:rPr lang="zh-CN" altLang="en-US" b="1" dirty="0">
                <a:solidFill>
                  <a:srgbClr val="008000"/>
                </a:solidFill>
              </a:rPr>
              <a:t>的</a:t>
            </a:r>
            <a:r>
              <a:rPr lang="en-US" altLang="zh-CN" b="1" dirty="0">
                <a:solidFill>
                  <a:srgbClr val="008000"/>
                </a:solidFill>
              </a:rPr>
              <a:t>int</a:t>
            </a:r>
            <a:r>
              <a:rPr lang="zh-CN" altLang="en-US" b="1" dirty="0">
                <a:solidFill>
                  <a:srgbClr val="008000"/>
                </a:solidFill>
              </a:rPr>
              <a:t>型数组，元素的值不确定</a:t>
            </a:r>
            <a:endParaRPr lang="en-US" altLang="zh-CN" b="1" dirty="0">
              <a:solidFill>
                <a:srgbClr val="008000"/>
              </a:solidFill>
            </a:endParaRPr>
          </a:p>
          <a:p>
            <a:r>
              <a:rPr lang="en-US" altLang="zh-CN" b="1" dirty="0"/>
              <a:t>array&lt;int, 100&gt; a;</a:t>
            </a:r>
          </a:p>
          <a:p>
            <a:endParaRPr lang="en-US" altLang="zh-CN" dirty="0"/>
          </a:p>
          <a:p>
            <a:r>
              <a:rPr lang="zh-CN" altLang="en-US" b="1" dirty="0">
                <a:solidFill>
                  <a:srgbClr val="008000"/>
                </a:solidFill>
              </a:rPr>
              <a:t>声明一个大小为</a:t>
            </a:r>
            <a:r>
              <a:rPr lang="en-US" altLang="zh-CN" b="1" dirty="0">
                <a:solidFill>
                  <a:srgbClr val="008000"/>
                </a:solidFill>
              </a:rPr>
              <a:t>100</a:t>
            </a:r>
            <a:r>
              <a:rPr lang="zh-CN" altLang="en-US" b="1" dirty="0">
                <a:solidFill>
                  <a:srgbClr val="008000"/>
                </a:solidFill>
              </a:rPr>
              <a:t>的</a:t>
            </a:r>
            <a:r>
              <a:rPr lang="en-US" altLang="zh-CN" b="1" dirty="0">
                <a:solidFill>
                  <a:srgbClr val="008000"/>
                </a:solidFill>
              </a:rPr>
              <a:t>int</a:t>
            </a:r>
            <a:r>
              <a:rPr lang="zh-CN" altLang="en-US" b="1" dirty="0">
                <a:solidFill>
                  <a:srgbClr val="008000"/>
                </a:solidFill>
              </a:rPr>
              <a:t>型数组，初始值均为</a:t>
            </a:r>
            <a:r>
              <a:rPr lang="en-US" altLang="zh-CN" b="1" dirty="0">
                <a:solidFill>
                  <a:srgbClr val="008000"/>
                </a:solidFill>
              </a:rPr>
              <a:t>0(</a:t>
            </a:r>
            <a:r>
              <a:rPr lang="zh-CN" altLang="en-US" b="1" dirty="0">
                <a:solidFill>
                  <a:srgbClr val="008000"/>
                </a:solidFill>
              </a:rPr>
              <a:t>初始值与默认元素类型等效</a:t>
            </a:r>
            <a:r>
              <a:rPr lang="en-US" altLang="zh-CN" b="1" dirty="0">
                <a:solidFill>
                  <a:srgbClr val="008000"/>
                </a:solidFill>
              </a:rPr>
              <a:t>)</a:t>
            </a:r>
          </a:p>
          <a:p>
            <a:r>
              <a:rPr lang="en-US" altLang="zh-CN" b="1" dirty="0"/>
              <a:t>array&lt;int, 100&gt; a{    };</a:t>
            </a:r>
          </a:p>
          <a:p>
            <a:endParaRPr lang="en-US" altLang="zh-CN" dirty="0"/>
          </a:p>
          <a:p>
            <a:r>
              <a:rPr lang="zh-CN" altLang="en-US" b="1" dirty="0">
                <a:solidFill>
                  <a:srgbClr val="008000"/>
                </a:solidFill>
              </a:rPr>
              <a:t>声明一个大小为</a:t>
            </a:r>
            <a:r>
              <a:rPr lang="en-US" altLang="zh-CN" b="1" dirty="0">
                <a:solidFill>
                  <a:srgbClr val="008000"/>
                </a:solidFill>
              </a:rPr>
              <a:t>100</a:t>
            </a:r>
            <a:r>
              <a:rPr lang="zh-CN" altLang="en-US" b="1" dirty="0">
                <a:solidFill>
                  <a:srgbClr val="008000"/>
                </a:solidFill>
              </a:rPr>
              <a:t>的</a:t>
            </a:r>
            <a:r>
              <a:rPr lang="en-US" altLang="zh-CN" b="1" dirty="0">
                <a:solidFill>
                  <a:srgbClr val="008000"/>
                </a:solidFill>
              </a:rPr>
              <a:t>int</a:t>
            </a:r>
            <a:r>
              <a:rPr lang="zh-CN" altLang="en-US" b="1" dirty="0">
                <a:solidFill>
                  <a:srgbClr val="008000"/>
                </a:solidFill>
              </a:rPr>
              <a:t>型数组，初始化部分值，其余全部为</a:t>
            </a:r>
            <a:r>
              <a:rPr lang="en-US" altLang="zh-CN" b="1" dirty="0">
                <a:solidFill>
                  <a:srgbClr val="008000"/>
                </a:solidFill>
              </a:rPr>
              <a:t>0</a:t>
            </a:r>
          </a:p>
          <a:p>
            <a:r>
              <a:rPr lang="en-US" altLang="zh-CN" dirty="0"/>
              <a:t>array&lt;int, 100&gt; a{1, 2, 3};</a:t>
            </a:r>
            <a:r>
              <a:rPr lang="zh-CN" altLang="en-US" dirty="0"/>
              <a:t>或者可以用等号</a:t>
            </a:r>
            <a:r>
              <a:rPr lang="en-US" altLang="zh-CN" dirty="0"/>
              <a:t>array&lt;int, 100&gt; a = {1, 2, 3}; </a:t>
            </a:r>
          </a:p>
          <a:p>
            <a:endParaRPr lang="en-US" altLang="zh-CN" dirty="0"/>
          </a:p>
          <a:p>
            <a:r>
              <a:rPr lang="zh-CN" altLang="en-US" sz="2400" b="1" dirty="0"/>
              <a:t>高级数据类型</a:t>
            </a:r>
            <a:endParaRPr lang="en-US" altLang="zh-CN" sz="2400" b="1" dirty="0"/>
          </a:p>
          <a:p>
            <a:r>
              <a:rPr lang="zh-CN" altLang="en-US" dirty="0"/>
              <a:t>不同于数组的是对元素类型不做要求，可以套结构体</a:t>
            </a:r>
            <a:endParaRPr lang="en-US" altLang="zh-CN" dirty="0"/>
          </a:p>
          <a:p>
            <a:endParaRPr lang="en-US" altLang="zh-CN" dirty="0"/>
          </a:p>
          <a:p>
            <a:r>
              <a:rPr lang="en-US" altLang="zh-CN" dirty="0"/>
              <a:t>array&lt;string, 2&gt; s = {"ha", string("</a:t>
            </a:r>
            <a:r>
              <a:rPr lang="en-US" altLang="zh-CN" dirty="0" err="1"/>
              <a:t>haha</a:t>
            </a:r>
            <a:r>
              <a:rPr lang="en-US" altLang="zh-CN" dirty="0"/>
              <a:t>")};</a:t>
            </a:r>
          </a:p>
          <a:p>
            <a:r>
              <a:rPr lang="en-US" altLang="zh-CN" dirty="0"/>
              <a:t>array&lt;node, 2&gt; a;</a:t>
            </a:r>
            <a:endParaRPr lang="zh-CN" altLang="en-US" dirty="0"/>
          </a:p>
        </p:txBody>
      </p:sp>
    </p:spTree>
    <p:extLst>
      <p:ext uri="{BB962C8B-B14F-4D97-AF65-F5344CB8AC3E}">
        <p14:creationId xmlns:p14="http://schemas.microsoft.com/office/powerpoint/2010/main" val="232147957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12</a:t>
            </a:fld>
            <a:endParaRPr lang="zh-CN" altLang="en-US" dirty="0"/>
          </a:p>
        </p:txBody>
      </p:sp>
      <p:sp>
        <p:nvSpPr>
          <p:cNvPr id="5" name="文本框 4">
            <a:extLst>
              <a:ext uri="{FF2B5EF4-FFF2-40B4-BE49-F238E27FC236}">
                <a16:creationId xmlns:a16="http://schemas.microsoft.com/office/drawing/2014/main" id="{7EDA0258-DF5F-4285-A0E4-5334C68688F1}"/>
              </a:ext>
            </a:extLst>
          </p:cNvPr>
          <p:cNvSpPr txBox="1"/>
          <p:nvPr/>
        </p:nvSpPr>
        <p:spPr>
          <a:xfrm>
            <a:off x="0" y="0"/>
            <a:ext cx="9144000" cy="1754326"/>
          </a:xfrm>
          <a:prstGeom prst="rect">
            <a:avLst/>
          </a:prstGeom>
          <a:noFill/>
        </p:spPr>
        <p:txBody>
          <a:bodyPr wrap="square">
            <a:spAutoFit/>
          </a:bodyPr>
          <a:lstStyle/>
          <a:p>
            <a:r>
              <a:rPr lang="zh-CN" altLang="en-US" dirty="0"/>
              <a:t>⭐️⭐️ </a:t>
            </a:r>
            <a:r>
              <a:rPr lang="en-US" altLang="zh-CN" b="1" dirty="0">
                <a:solidFill>
                  <a:srgbClr val="008000"/>
                </a:solidFill>
              </a:rPr>
              <a:t>at()</a:t>
            </a:r>
            <a:r>
              <a:rPr lang="zh-CN" altLang="en-US" b="1" dirty="0">
                <a:solidFill>
                  <a:srgbClr val="008000"/>
                </a:solidFill>
              </a:rPr>
              <a:t>函数访问</a:t>
            </a:r>
          </a:p>
          <a:p>
            <a:endParaRPr lang="zh-CN" altLang="en-US" dirty="0"/>
          </a:p>
          <a:p>
            <a:r>
              <a:rPr lang="zh-CN" altLang="en-US" dirty="0"/>
              <a:t>下标为</a:t>
            </a:r>
            <a:r>
              <a:rPr lang="en-US" altLang="zh-CN" dirty="0"/>
              <a:t>1</a:t>
            </a:r>
            <a:r>
              <a:rPr lang="zh-CN" altLang="en-US" dirty="0"/>
              <a:t>的元素加上下标为</a:t>
            </a:r>
            <a:r>
              <a:rPr lang="en-US" altLang="zh-CN" dirty="0"/>
              <a:t>2</a:t>
            </a:r>
            <a:r>
              <a:rPr lang="zh-CN" altLang="en-US" dirty="0"/>
              <a:t>的元素，答案为</a:t>
            </a:r>
            <a:r>
              <a:rPr lang="en-US" altLang="zh-CN" dirty="0"/>
              <a:t>5</a:t>
            </a:r>
          </a:p>
          <a:p>
            <a:r>
              <a:rPr lang="en-US" altLang="zh-CN" dirty="0"/>
              <a:t>array&lt;int, 4&gt; a = {1, 2, 3, 4};</a:t>
            </a:r>
          </a:p>
          <a:p>
            <a:r>
              <a:rPr lang="en-US" altLang="zh-CN" dirty="0"/>
              <a:t>int res = a.</a:t>
            </a:r>
            <a:r>
              <a:rPr lang="en-US" altLang="zh-CN" b="1" dirty="0"/>
              <a:t>at(1)</a:t>
            </a:r>
            <a:r>
              <a:rPr lang="en-US" altLang="zh-CN" dirty="0"/>
              <a:t> + a.at(2);</a:t>
            </a:r>
          </a:p>
          <a:p>
            <a:r>
              <a:rPr lang="en-US" altLang="zh-CN" dirty="0" err="1"/>
              <a:t>cout</a:t>
            </a:r>
            <a:r>
              <a:rPr lang="en-US" altLang="zh-CN" dirty="0"/>
              <a:t> &lt;&lt; res &lt;&lt; "\n";</a:t>
            </a:r>
            <a:endParaRPr lang="zh-CN" altLang="en-US" dirty="0"/>
          </a:p>
        </p:txBody>
      </p:sp>
      <p:sp>
        <p:nvSpPr>
          <p:cNvPr id="7" name="文本框 6">
            <a:extLst>
              <a:ext uri="{FF2B5EF4-FFF2-40B4-BE49-F238E27FC236}">
                <a16:creationId xmlns:a16="http://schemas.microsoft.com/office/drawing/2014/main" id="{63CA393E-5CBA-47A2-8526-190CBBADB8D4}"/>
              </a:ext>
            </a:extLst>
          </p:cNvPr>
          <p:cNvSpPr txBox="1"/>
          <p:nvPr/>
        </p:nvSpPr>
        <p:spPr>
          <a:xfrm>
            <a:off x="0" y="1754326"/>
            <a:ext cx="9144000" cy="1692771"/>
          </a:xfrm>
          <a:prstGeom prst="rect">
            <a:avLst/>
          </a:prstGeom>
          <a:noFill/>
        </p:spPr>
        <p:txBody>
          <a:bodyPr wrap="square">
            <a:spAutoFit/>
          </a:bodyPr>
          <a:lstStyle/>
          <a:p>
            <a:r>
              <a:rPr lang="en-US" altLang="zh-CN" sz="2400" b="1" dirty="0"/>
              <a:t>fill()</a:t>
            </a:r>
          </a:p>
          <a:p>
            <a:r>
              <a:rPr lang="en-US" altLang="zh-CN" b="1" dirty="0">
                <a:solidFill>
                  <a:srgbClr val="008000"/>
                </a:solidFill>
              </a:rPr>
              <a:t>array</a:t>
            </a:r>
            <a:r>
              <a:rPr lang="zh-CN" altLang="en-US" b="1" dirty="0">
                <a:solidFill>
                  <a:srgbClr val="008000"/>
                </a:solidFill>
              </a:rPr>
              <a:t>的</a:t>
            </a:r>
            <a:r>
              <a:rPr lang="en-US" altLang="zh-CN" b="1" dirty="0">
                <a:solidFill>
                  <a:srgbClr val="008000"/>
                </a:solidFill>
              </a:rPr>
              <a:t>fill()</a:t>
            </a:r>
            <a:r>
              <a:rPr lang="zh-CN" altLang="en-US" b="1" dirty="0">
                <a:solidFill>
                  <a:srgbClr val="008000"/>
                </a:solidFill>
              </a:rPr>
              <a:t>函数，将</a:t>
            </a:r>
            <a:r>
              <a:rPr lang="en-US" altLang="zh-CN" b="1" dirty="0">
                <a:solidFill>
                  <a:srgbClr val="008000"/>
                </a:solidFill>
              </a:rPr>
              <a:t>a</a:t>
            </a:r>
            <a:r>
              <a:rPr lang="zh-CN" altLang="en-US" b="1" dirty="0">
                <a:solidFill>
                  <a:srgbClr val="008000"/>
                </a:solidFill>
              </a:rPr>
              <a:t>数组全部元素值变为</a:t>
            </a:r>
            <a:r>
              <a:rPr lang="en-US" altLang="zh-CN" sz="2400" b="1" dirty="0">
                <a:solidFill>
                  <a:srgbClr val="00B050"/>
                </a:solidFill>
              </a:rPr>
              <a:t>x</a:t>
            </a:r>
            <a:r>
              <a:rPr lang="en-US" altLang="zh-CN" sz="2400" b="1" dirty="0">
                <a:solidFill>
                  <a:srgbClr val="FF0000"/>
                </a:solidFill>
              </a:rPr>
              <a:t>         </a:t>
            </a:r>
            <a:r>
              <a:rPr lang="en-US" altLang="zh-CN" sz="2400" b="1" dirty="0" err="1">
                <a:solidFill>
                  <a:srgbClr val="FF0000"/>
                </a:solidFill>
              </a:rPr>
              <a:t>a.fill</a:t>
            </a:r>
            <a:r>
              <a:rPr lang="en-US" altLang="zh-CN" sz="2400" b="1" dirty="0">
                <a:solidFill>
                  <a:srgbClr val="FF0000"/>
                </a:solidFill>
              </a:rPr>
              <a:t>(x); </a:t>
            </a:r>
          </a:p>
          <a:p>
            <a:r>
              <a:rPr lang="zh-CN" altLang="en-US" dirty="0"/>
              <a:t>将</a:t>
            </a:r>
            <a:r>
              <a:rPr lang="en-US" altLang="zh-CN" dirty="0"/>
              <a:t>a</a:t>
            </a:r>
            <a:r>
              <a:rPr lang="zh-CN" altLang="en-US" dirty="0"/>
              <a:t>数组</a:t>
            </a:r>
            <a:r>
              <a:rPr lang="en-US" altLang="zh-CN" dirty="0"/>
              <a:t> [</a:t>
            </a:r>
            <a:r>
              <a:rPr lang="en-US" altLang="zh-CN" dirty="0" err="1"/>
              <a:t>begin,end</a:t>
            </a:r>
            <a:r>
              <a:rPr lang="en-US" altLang="zh-CN" dirty="0"/>
              <a:t>)</a:t>
            </a:r>
            <a:r>
              <a:rPr lang="zh-CN" altLang="en-US" dirty="0"/>
              <a:t>全部值变为</a:t>
            </a:r>
            <a:r>
              <a:rPr lang="en-US" altLang="zh-CN" dirty="0"/>
              <a:t>x</a:t>
            </a:r>
          </a:p>
          <a:p>
            <a:endParaRPr lang="en-US" altLang="zh-CN" dirty="0"/>
          </a:p>
          <a:p>
            <a:r>
              <a:rPr lang="en-US" altLang="zh-CN" sz="2000" b="1" dirty="0">
                <a:solidFill>
                  <a:srgbClr val="FF0000"/>
                </a:solidFill>
              </a:rPr>
              <a:t>fill(</a:t>
            </a:r>
            <a:r>
              <a:rPr lang="en-US" altLang="zh-CN" sz="2000" b="1" dirty="0" err="1">
                <a:solidFill>
                  <a:srgbClr val="FF0000"/>
                </a:solidFill>
              </a:rPr>
              <a:t>a.begin</a:t>
            </a:r>
            <a:r>
              <a:rPr lang="en-US" altLang="zh-CN" sz="2000" b="1" dirty="0">
                <a:solidFill>
                  <a:srgbClr val="FF0000"/>
                </a:solidFill>
              </a:rPr>
              <a:t>(), </a:t>
            </a:r>
            <a:r>
              <a:rPr lang="en-US" altLang="zh-CN" sz="2000" b="1" dirty="0" err="1">
                <a:solidFill>
                  <a:srgbClr val="FF0000"/>
                </a:solidFill>
              </a:rPr>
              <a:t>a.end</a:t>
            </a:r>
            <a:r>
              <a:rPr lang="en-US" altLang="zh-CN" sz="2000" b="1" dirty="0">
                <a:solidFill>
                  <a:srgbClr val="FF0000"/>
                </a:solidFill>
              </a:rPr>
              <a:t>(), x);</a:t>
            </a:r>
            <a:endParaRPr lang="zh-CN" altLang="en-US" sz="2000" b="1" dirty="0">
              <a:solidFill>
                <a:srgbClr val="FF0000"/>
              </a:solidFill>
            </a:endParaRPr>
          </a:p>
        </p:txBody>
      </p:sp>
      <p:sp>
        <p:nvSpPr>
          <p:cNvPr id="9" name="文本框 8">
            <a:extLst>
              <a:ext uri="{FF2B5EF4-FFF2-40B4-BE49-F238E27FC236}">
                <a16:creationId xmlns:a16="http://schemas.microsoft.com/office/drawing/2014/main" id="{3724616C-FFDE-4BF8-A9FF-ED251B5725D1}"/>
              </a:ext>
            </a:extLst>
          </p:cNvPr>
          <p:cNvSpPr txBox="1"/>
          <p:nvPr/>
        </p:nvSpPr>
        <p:spPr>
          <a:xfrm>
            <a:off x="0" y="3389174"/>
            <a:ext cx="9144000" cy="1754326"/>
          </a:xfrm>
          <a:prstGeom prst="rect">
            <a:avLst/>
          </a:prstGeom>
          <a:noFill/>
        </p:spPr>
        <p:txBody>
          <a:bodyPr wrap="square">
            <a:spAutoFit/>
          </a:bodyPr>
          <a:lstStyle/>
          <a:p>
            <a:r>
              <a:rPr lang="en-US" altLang="zh-CN" dirty="0"/>
              <a:t>get</a:t>
            </a:r>
            <a:r>
              <a:rPr lang="zh-CN" altLang="en-US" dirty="0"/>
              <a:t>方法获取元素值</a:t>
            </a:r>
          </a:p>
          <a:p>
            <a:r>
              <a:rPr lang="zh-CN" altLang="en-US" dirty="0"/>
              <a:t>将</a:t>
            </a:r>
            <a:r>
              <a:rPr lang="en-US" altLang="zh-CN" dirty="0"/>
              <a:t>a</a:t>
            </a:r>
            <a:r>
              <a:rPr lang="zh-CN" altLang="en-US" dirty="0"/>
              <a:t>数组下标为</a:t>
            </a:r>
            <a:r>
              <a:rPr lang="en-US" altLang="zh-CN" dirty="0"/>
              <a:t>1</a:t>
            </a:r>
            <a:r>
              <a:rPr lang="zh-CN" altLang="en-US" dirty="0"/>
              <a:t>位置处的值改为</a:t>
            </a:r>
            <a:r>
              <a:rPr lang="en-US" altLang="zh-CN" dirty="0"/>
              <a:t>x</a:t>
            </a:r>
          </a:p>
          <a:p>
            <a:endParaRPr lang="en-US" altLang="zh-CN" dirty="0"/>
          </a:p>
          <a:p>
            <a:r>
              <a:rPr lang="en-US" altLang="zh-CN" b="1" dirty="0">
                <a:solidFill>
                  <a:srgbClr val="008000"/>
                </a:solidFill>
              </a:rPr>
              <a:t>⭐️</a:t>
            </a:r>
            <a:r>
              <a:rPr lang="zh-CN" altLang="en-US" b="1" dirty="0">
                <a:solidFill>
                  <a:srgbClr val="008000"/>
                </a:solidFill>
              </a:rPr>
              <a:t>注意⭐️获取的下标只能写数字，不能填变量</a:t>
            </a:r>
          </a:p>
          <a:p>
            <a:endParaRPr lang="zh-CN" altLang="en-US" dirty="0"/>
          </a:p>
          <a:p>
            <a:r>
              <a:rPr lang="en-US" altLang="zh-CN" dirty="0"/>
              <a:t>get&lt;1&gt;(a) = x;</a:t>
            </a:r>
            <a:endParaRPr lang="zh-CN" altLang="en-US" dirty="0"/>
          </a:p>
        </p:txBody>
      </p:sp>
    </p:spTree>
    <p:extLst>
      <p:ext uri="{BB962C8B-B14F-4D97-AF65-F5344CB8AC3E}">
        <p14:creationId xmlns:p14="http://schemas.microsoft.com/office/powerpoint/2010/main" val="59148396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13</a:t>
            </a:fld>
            <a:endParaRPr lang="zh-CN" altLang="en-US" dirty="0"/>
          </a:p>
        </p:txBody>
      </p:sp>
      <p:pic>
        <p:nvPicPr>
          <p:cNvPr id="4" name="图片 3">
            <a:extLst>
              <a:ext uri="{FF2B5EF4-FFF2-40B4-BE49-F238E27FC236}">
                <a16:creationId xmlns:a16="http://schemas.microsoft.com/office/drawing/2014/main" id="{9A4FBE45-8A1D-48DC-B012-78394A0E3489}"/>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0" y="0"/>
            <a:ext cx="9144000" cy="4438236"/>
          </a:xfrm>
          <a:prstGeom prst="rect">
            <a:avLst/>
          </a:prstGeom>
        </p:spPr>
      </p:pic>
    </p:spTree>
    <p:extLst>
      <p:ext uri="{BB962C8B-B14F-4D97-AF65-F5344CB8AC3E}">
        <p14:creationId xmlns:p14="http://schemas.microsoft.com/office/powerpoint/2010/main" val="427675722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851670"/>
            <a:ext cx="3228536" cy="1188000"/>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3" name="文本框 2"/>
          <p:cNvSpPr txBox="1"/>
          <p:nvPr/>
        </p:nvSpPr>
        <p:spPr>
          <a:xfrm>
            <a:off x="1352697" y="2164797"/>
            <a:ext cx="1677382" cy="530915"/>
          </a:xfrm>
          <a:prstGeom prst="rect">
            <a:avLst/>
          </a:prstGeom>
          <a:noFill/>
        </p:spPr>
        <p:txBody>
          <a:bodyPr wrap="non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第三部分</a:t>
            </a:r>
          </a:p>
        </p:txBody>
      </p:sp>
      <p:sp>
        <p:nvSpPr>
          <p:cNvPr id="11" name="矩形 10"/>
          <p:cNvSpPr/>
          <p:nvPr/>
        </p:nvSpPr>
        <p:spPr>
          <a:xfrm>
            <a:off x="3302392" y="1851670"/>
            <a:ext cx="305972" cy="1188000"/>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3" name="文本框 12"/>
          <p:cNvSpPr txBox="1"/>
          <p:nvPr/>
        </p:nvSpPr>
        <p:spPr>
          <a:xfrm>
            <a:off x="4139952" y="2067694"/>
            <a:ext cx="2500043" cy="746358"/>
          </a:xfrm>
          <a:prstGeom prst="rect">
            <a:avLst/>
          </a:prstGeom>
          <a:noFill/>
        </p:spPr>
        <p:txBody>
          <a:bodyPr wrap="non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112F70"/>
                </a:solidFill>
                <a:effectLst/>
                <a:uLnTx/>
                <a:uFillTx/>
                <a:latin typeface="微软雅黑" panose="020B0503020204020204" pitchFamily="34" charset="-122"/>
                <a:ea typeface="微软雅黑" panose="020B0503020204020204" pitchFamily="34" charset="-122"/>
                <a:cs typeface="+mn-cs"/>
              </a:rPr>
              <a:t>Stack  </a:t>
            </a:r>
            <a:r>
              <a:rPr kumimoji="0" lang="zh-CN" altLang="en-US" sz="4000" b="1" i="0" u="none" strike="noStrike" kern="1200" cap="none" spc="0" normalizeH="0" baseline="0" noProof="0" dirty="0">
                <a:ln>
                  <a:noFill/>
                </a:ln>
                <a:solidFill>
                  <a:srgbClr val="112F70"/>
                </a:solidFill>
                <a:effectLst/>
                <a:uLnTx/>
                <a:uFillTx/>
                <a:latin typeface="微软雅黑" panose="020B0503020204020204" pitchFamily="34" charset="-122"/>
                <a:ea typeface="微软雅黑" panose="020B0503020204020204" pitchFamily="34" charset="-122"/>
                <a:cs typeface="+mn-cs"/>
              </a:rPr>
              <a:t>栈</a:t>
            </a:r>
          </a:p>
        </p:txBody>
      </p:sp>
    </p:spTree>
    <p:extLst>
      <p:ext uri="{BB962C8B-B14F-4D97-AF65-F5344CB8AC3E}">
        <p14:creationId xmlns:p14="http://schemas.microsoft.com/office/powerpoint/2010/main" val="72854823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15</a:t>
            </a:fld>
            <a:endParaRPr lang="zh-CN" altLang="en-US" dirty="0"/>
          </a:p>
        </p:txBody>
      </p:sp>
      <p:sp>
        <p:nvSpPr>
          <p:cNvPr id="5" name="文本框 4">
            <a:extLst>
              <a:ext uri="{FF2B5EF4-FFF2-40B4-BE49-F238E27FC236}">
                <a16:creationId xmlns:a16="http://schemas.microsoft.com/office/drawing/2014/main" id="{E45BB0C3-573C-492A-8328-5C0827C5E16E}"/>
              </a:ext>
            </a:extLst>
          </p:cNvPr>
          <p:cNvSpPr txBox="1"/>
          <p:nvPr/>
        </p:nvSpPr>
        <p:spPr>
          <a:xfrm>
            <a:off x="0" y="0"/>
            <a:ext cx="9144000" cy="2677656"/>
          </a:xfrm>
          <a:prstGeom prst="rect">
            <a:avLst/>
          </a:prstGeom>
          <a:noFill/>
        </p:spPr>
        <p:txBody>
          <a:bodyPr wrap="square">
            <a:spAutoFit/>
          </a:bodyPr>
          <a:lstStyle/>
          <a:p>
            <a:r>
              <a:rPr lang="zh-CN" altLang="en-US" sz="2400" b="1" dirty="0"/>
              <a:t>栈为数据结构的一种</a:t>
            </a:r>
            <a:r>
              <a:rPr lang="zh-CN" altLang="en-US" dirty="0"/>
              <a:t>，是</a:t>
            </a:r>
            <a:r>
              <a:rPr lang="en-US" altLang="zh-CN" dirty="0"/>
              <a:t>STL</a:t>
            </a:r>
            <a:r>
              <a:rPr lang="zh-CN" altLang="en-US" dirty="0"/>
              <a:t>中实现的一个先进后出，后进先出的容器。</a:t>
            </a:r>
          </a:p>
          <a:p>
            <a:endParaRPr lang="zh-CN" altLang="en-US" dirty="0"/>
          </a:p>
          <a:p>
            <a:r>
              <a:rPr lang="en-US" altLang="zh-CN" b="1" dirty="0"/>
              <a:t>//</a:t>
            </a:r>
            <a:r>
              <a:rPr lang="zh-CN" altLang="en-US" b="1" dirty="0"/>
              <a:t>头文件需要添加</a:t>
            </a:r>
          </a:p>
          <a:p>
            <a:r>
              <a:rPr lang="en-US" altLang="zh-CN" dirty="0"/>
              <a:t>#include&lt;stack&gt;</a:t>
            </a:r>
          </a:p>
          <a:p>
            <a:endParaRPr lang="en-US" altLang="zh-CN" dirty="0"/>
          </a:p>
          <a:p>
            <a:r>
              <a:rPr lang="en-US" altLang="zh-CN" b="1" dirty="0">
                <a:solidFill>
                  <a:srgbClr val="008000"/>
                </a:solidFill>
              </a:rPr>
              <a:t>//</a:t>
            </a:r>
            <a:r>
              <a:rPr lang="zh-CN" altLang="en-US" b="1" dirty="0">
                <a:solidFill>
                  <a:srgbClr val="008000"/>
                </a:solidFill>
              </a:rPr>
              <a:t>声明</a:t>
            </a:r>
          </a:p>
          <a:p>
            <a:r>
              <a:rPr lang="en-US" altLang="zh-CN" dirty="0"/>
              <a:t>stack&lt;int&gt; s;</a:t>
            </a:r>
          </a:p>
          <a:p>
            <a:r>
              <a:rPr lang="en-US" altLang="zh-CN" dirty="0"/>
              <a:t>stack&lt;string&gt; s;</a:t>
            </a:r>
          </a:p>
          <a:p>
            <a:r>
              <a:rPr lang="en-US" altLang="zh-CN" dirty="0"/>
              <a:t>stack&lt;node&gt; s;  //node</a:t>
            </a:r>
            <a:r>
              <a:rPr lang="zh-CN" altLang="en-US" dirty="0"/>
              <a:t>是结构体类型</a:t>
            </a:r>
          </a:p>
        </p:txBody>
      </p:sp>
      <p:pic>
        <p:nvPicPr>
          <p:cNvPr id="4" name="图片 3">
            <a:extLst>
              <a:ext uri="{FF2B5EF4-FFF2-40B4-BE49-F238E27FC236}">
                <a16:creationId xmlns:a16="http://schemas.microsoft.com/office/drawing/2014/main" id="{2B2853D6-6D4C-47CA-A926-2773BF163782}"/>
              </a:ext>
            </a:extLst>
          </p:cNvPr>
          <p:cNvPicPr>
            <a:picLocks noChangeAspect="1"/>
          </p:cNvPicPr>
          <p:nvPr/>
        </p:nvPicPr>
        <p:blipFill>
          <a:blip r:embed="rId2"/>
          <a:stretch>
            <a:fillRect/>
          </a:stretch>
        </p:blipFill>
        <p:spPr>
          <a:xfrm>
            <a:off x="0" y="2677656"/>
            <a:ext cx="9144000" cy="2408540"/>
          </a:xfrm>
          <a:prstGeom prst="rect">
            <a:avLst/>
          </a:prstGeom>
        </p:spPr>
      </p:pic>
    </p:spTree>
    <p:extLst>
      <p:ext uri="{BB962C8B-B14F-4D97-AF65-F5344CB8AC3E}">
        <p14:creationId xmlns:p14="http://schemas.microsoft.com/office/powerpoint/2010/main" val="28290609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16</a:t>
            </a:fld>
            <a:endParaRPr lang="zh-CN" altLang="en-US" dirty="0"/>
          </a:p>
        </p:txBody>
      </p:sp>
      <p:sp>
        <p:nvSpPr>
          <p:cNvPr id="4" name="文本框 3">
            <a:extLst>
              <a:ext uri="{FF2B5EF4-FFF2-40B4-BE49-F238E27FC236}">
                <a16:creationId xmlns:a16="http://schemas.microsoft.com/office/drawing/2014/main" id="{BAB6161B-7C58-4BA3-9356-7E7342205B4C}"/>
              </a:ext>
            </a:extLst>
          </p:cNvPr>
          <p:cNvSpPr txBox="1"/>
          <p:nvPr/>
        </p:nvSpPr>
        <p:spPr>
          <a:xfrm>
            <a:off x="0" y="-12948"/>
            <a:ext cx="9144000" cy="646331"/>
          </a:xfrm>
          <a:prstGeom prst="rect">
            <a:avLst/>
          </a:prstGeom>
          <a:noFill/>
        </p:spPr>
        <p:txBody>
          <a:bodyPr wrap="square">
            <a:spAutoFit/>
          </a:bodyPr>
          <a:lstStyle/>
          <a:p>
            <a:r>
              <a:rPr lang="zh-CN" altLang="en-US" dirty="0"/>
              <a:t>栈只能对栈顶元素进行操作，如果想要进行遍历，只能将栈中元素一个个取出来存在数组中</a:t>
            </a:r>
          </a:p>
        </p:txBody>
      </p:sp>
      <p:sp>
        <p:nvSpPr>
          <p:cNvPr id="6" name="文本框 5">
            <a:extLst>
              <a:ext uri="{FF2B5EF4-FFF2-40B4-BE49-F238E27FC236}">
                <a16:creationId xmlns:a16="http://schemas.microsoft.com/office/drawing/2014/main" id="{A21867E9-40FF-4529-8348-5009EF857B0C}"/>
              </a:ext>
            </a:extLst>
          </p:cNvPr>
          <p:cNvSpPr txBox="1"/>
          <p:nvPr/>
        </p:nvSpPr>
        <p:spPr>
          <a:xfrm>
            <a:off x="13618" y="771550"/>
            <a:ext cx="8734846" cy="2308324"/>
          </a:xfrm>
          <a:prstGeom prst="rect">
            <a:avLst/>
          </a:prstGeom>
          <a:noFill/>
        </p:spPr>
        <p:txBody>
          <a:bodyPr wrap="square">
            <a:spAutoFit/>
          </a:bodyPr>
          <a:lstStyle/>
          <a:p>
            <a:r>
              <a:rPr lang="en-US" altLang="zh-CN" b="0" dirty="0">
                <a:solidFill>
                  <a:srgbClr val="000000"/>
                </a:solidFill>
                <a:effectLst/>
                <a:latin typeface="Consolas" panose="020B0609020204030204" pitchFamily="49" charset="0"/>
              </a:rPr>
              <a:t>stack&lt;</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&gt; </a:t>
            </a:r>
            <a:r>
              <a:rPr lang="en-US" altLang="zh-CN" b="0" dirty="0" err="1">
                <a:solidFill>
                  <a:srgbClr val="000000"/>
                </a:solidFill>
                <a:effectLst/>
                <a:latin typeface="Consolas" panose="020B0609020204030204" pitchFamily="49" charset="0"/>
              </a:rPr>
              <a:t>st</a:t>
            </a:r>
            <a:r>
              <a:rPr lang="en-US" altLang="zh-CN" b="0" dirty="0">
                <a:solidFill>
                  <a:srgbClr val="000000"/>
                </a:solidFill>
                <a:effectLst/>
                <a:latin typeface="Consolas" panose="020B0609020204030204" pitchFamily="49" charset="0"/>
              </a:rPr>
              <a:t>;</a:t>
            </a:r>
          </a:p>
          <a:p>
            <a:r>
              <a:rPr lang="en-US" altLang="zh-CN" b="0" dirty="0">
                <a:solidFill>
                  <a:srgbClr val="0000FF"/>
                </a:solidFill>
                <a:effectLst/>
                <a:latin typeface="Consolas" panose="020B0609020204030204" pitchFamily="49" charset="0"/>
              </a:rPr>
              <a:t>for</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 </a:t>
            </a:r>
            <a:r>
              <a:rPr lang="en-US" altLang="zh-CN" b="0" dirty="0">
                <a:solidFill>
                  <a:srgbClr val="098658"/>
                </a:solidFill>
                <a:effectLst/>
                <a:latin typeface="Consolas" panose="020B0609020204030204" pitchFamily="49" charset="0"/>
              </a:rPr>
              <a:t>0</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&lt; </a:t>
            </a:r>
            <a:r>
              <a:rPr lang="en-US" altLang="zh-CN" b="0" dirty="0">
                <a:solidFill>
                  <a:srgbClr val="098658"/>
                </a:solidFill>
                <a:effectLst/>
                <a:latin typeface="Consolas" panose="020B0609020204030204" pitchFamily="49" charset="0"/>
              </a:rPr>
              <a:t>10</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st.push</a:t>
            </a:r>
            <a:r>
              <a:rPr lang="en-US" altLang="zh-CN" b="0" dirty="0">
                <a:solidFill>
                  <a:srgbClr val="000000"/>
                </a:solidFill>
                <a:effectLst/>
                <a:latin typeface="Consolas" panose="020B0609020204030204" pitchFamily="49" charset="0"/>
              </a:rPr>
              <a:t>(</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a:t>
            </a:r>
          </a:p>
          <a:p>
            <a:r>
              <a:rPr lang="en-US" altLang="zh-CN" b="0" dirty="0">
                <a:solidFill>
                  <a:srgbClr val="0000FF"/>
                </a:solidFill>
                <a:effectLst/>
                <a:latin typeface="Consolas" panose="020B0609020204030204" pitchFamily="49" charset="0"/>
              </a:rPr>
              <a:t>while</a:t>
            </a:r>
            <a:r>
              <a:rPr lang="en-US" altLang="zh-CN" b="0" dirty="0">
                <a:solidFill>
                  <a:srgbClr val="000000"/>
                </a:solidFill>
                <a:effectLst/>
                <a:latin typeface="Consolas" panose="020B0609020204030204" pitchFamily="49" charset="0"/>
              </a:rPr>
              <a:t> </a:t>
            </a:r>
            <a:r>
              <a:rPr lang="en-US" altLang="zh-CN" b="1" dirty="0">
                <a:solidFill>
                  <a:srgbClr val="000000"/>
                </a:solidFill>
                <a:effectLst/>
                <a:highlight>
                  <a:srgbClr val="FFFF00"/>
                </a:highlight>
                <a:latin typeface="Consolas" panose="020B0609020204030204" pitchFamily="49" charset="0"/>
              </a:rPr>
              <a:t>(!</a:t>
            </a:r>
            <a:r>
              <a:rPr lang="en-US" altLang="zh-CN" b="1" dirty="0" err="1">
                <a:solidFill>
                  <a:srgbClr val="000000"/>
                </a:solidFill>
                <a:effectLst/>
                <a:highlight>
                  <a:srgbClr val="FFFF00"/>
                </a:highlight>
                <a:latin typeface="Consolas" panose="020B0609020204030204" pitchFamily="49" charset="0"/>
              </a:rPr>
              <a:t>st.empty</a:t>
            </a:r>
            <a:r>
              <a:rPr lang="en-US" altLang="zh-CN" b="1" dirty="0">
                <a:solidFill>
                  <a:srgbClr val="000000"/>
                </a:solidFill>
                <a:effectLst/>
                <a:highlight>
                  <a:srgbClr val="FFFF00"/>
                </a:highlight>
                <a:latin typeface="Consolas" panose="020B0609020204030204" pitchFamily="49" charset="0"/>
              </a:rPr>
              <a:t>()) </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tp</a:t>
            </a:r>
            <a:r>
              <a:rPr lang="en-US" altLang="zh-CN" b="0" dirty="0">
                <a:solidFill>
                  <a:srgbClr val="000000"/>
                </a:solidFill>
                <a:effectLst/>
                <a:latin typeface="Consolas" panose="020B0609020204030204" pitchFamily="49" charset="0"/>
              </a:rPr>
              <a:t> = </a:t>
            </a:r>
            <a:r>
              <a:rPr lang="en-US" altLang="zh-CN" b="0" dirty="0" err="1">
                <a:solidFill>
                  <a:srgbClr val="000000"/>
                </a:solidFill>
                <a:effectLst/>
                <a:latin typeface="Consolas" panose="020B0609020204030204" pitchFamily="49" charset="0"/>
              </a:rPr>
              <a:t>st.top</a:t>
            </a:r>
            <a:r>
              <a:rPr lang="en-US" altLang="zh-CN" b="0" dirty="0">
                <a:solidFill>
                  <a:srgbClr val="000000"/>
                </a:solidFill>
                <a:effectLst/>
                <a:latin typeface="Consolas" panose="020B0609020204030204" pitchFamily="49" charset="0"/>
              </a:rPr>
              <a:t>();</a:t>
            </a:r>
            <a:r>
              <a:rPr lang="en-US" altLang="zh-CN" b="0" dirty="0">
                <a:solidFill>
                  <a:srgbClr val="008000"/>
                </a:solidFill>
                <a:effectLst/>
                <a:latin typeface="Consolas" panose="020B0609020204030204" pitchFamily="49" charset="0"/>
              </a:rPr>
              <a:t> // </a:t>
            </a:r>
            <a:r>
              <a:rPr lang="zh-CN" altLang="en-US" b="0" dirty="0">
                <a:solidFill>
                  <a:srgbClr val="008000"/>
                </a:solidFill>
                <a:effectLst/>
                <a:latin typeface="Consolas" panose="020B0609020204030204" pitchFamily="49" charset="0"/>
              </a:rPr>
              <a:t>栈顶元素</a:t>
            </a:r>
            <a:endParaRPr lang="zh-CN" altLang="en-US" b="0" dirty="0">
              <a:solidFill>
                <a:srgbClr val="000000"/>
              </a:solidFill>
              <a:effectLst/>
              <a:latin typeface="Consolas" panose="020B0609020204030204" pitchFamily="49" charset="0"/>
            </a:endParaRPr>
          </a:p>
          <a:p>
            <a:r>
              <a:rPr lang="zh-CN" altLang="en-US"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st.pop</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a:t>
            </a:r>
          </a:p>
          <a:p>
            <a:br>
              <a:rPr lang="en-US" altLang="zh-CN" b="0" dirty="0">
                <a:solidFill>
                  <a:srgbClr val="000000"/>
                </a:solidFill>
                <a:effectLst/>
                <a:latin typeface="Consolas" panose="020B0609020204030204" pitchFamily="49" charset="0"/>
              </a:rPr>
            </a:br>
            <a:endParaRPr lang="en-US" altLang="zh-C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3626209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17</a:t>
            </a:fld>
            <a:endParaRPr lang="zh-CN" altLang="en-US" dirty="0"/>
          </a:p>
        </p:txBody>
      </p:sp>
      <p:sp>
        <p:nvSpPr>
          <p:cNvPr id="4" name="文本框 3">
            <a:extLst>
              <a:ext uri="{FF2B5EF4-FFF2-40B4-BE49-F238E27FC236}">
                <a16:creationId xmlns:a16="http://schemas.microsoft.com/office/drawing/2014/main" id="{E5BB4F8F-BA25-4F13-BC9C-739871ECE609}"/>
              </a:ext>
            </a:extLst>
          </p:cNvPr>
          <p:cNvSpPr txBox="1"/>
          <p:nvPr/>
        </p:nvSpPr>
        <p:spPr>
          <a:xfrm>
            <a:off x="0" y="0"/>
            <a:ext cx="9144000" cy="4801314"/>
          </a:xfrm>
          <a:prstGeom prst="rect">
            <a:avLst/>
          </a:prstGeom>
          <a:noFill/>
        </p:spPr>
        <p:txBody>
          <a:bodyPr wrap="square">
            <a:spAutoFit/>
          </a:bodyPr>
          <a:lstStyle/>
          <a:p>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s[</a:t>
            </a:r>
            <a:r>
              <a:rPr lang="en-US" altLang="zh-CN" b="0" dirty="0">
                <a:solidFill>
                  <a:srgbClr val="098658"/>
                </a:solidFill>
                <a:effectLst/>
                <a:latin typeface="Consolas" panose="020B0609020204030204" pitchFamily="49" charset="0"/>
              </a:rPr>
              <a:t>100</a:t>
            </a:r>
            <a:r>
              <a:rPr lang="en-US" altLang="zh-CN" b="0" dirty="0">
                <a:solidFill>
                  <a:srgbClr val="000000"/>
                </a:solidFill>
                <a:effectLst/>
                <a:latin typeface="Consolas" panose="020B0609020204030204" pitchFamily="49" charset="0"/>
              </a:rPr>
              <a:t>];</a:t>
            </a:r>
            <a:r>
              <a:rPr lang="en-US" altLang="zh-CN" b="0" dirty="0">
                <a:solidFill>
                  <a:srgbClr val="008000"/>
                </a:solidFill>
                <a:effectLst/>
                <a:latin typeface="Consolas" panose="020B0609020204030204" pitchFamily="49" charset="0"/>
              </a:rPr>
              <a:t> // </a:t>
            </a:r>
            <a:r>
              <a:rPr lang="zh-CN" altLang="en-US" b="0" dirty="0">
                <a:solidFill>
                  <a:srgbClr val="008000"/>
                </a:solidFill>
                <a:effectLst/>
                <a:latin typeface="Consolas" panose="020B0609020204030204" pitchFamily="49" charset="0"/>
              </a:rPr>
              <a:t>栈 从左至右为栈底到栈顶</a:t>
            </a:r>
            <a:endParaRPr lang="zh-CN" altLang="en-US" b="0" dirty="0">
              <a:solidFill>
                <a:srgbClr val="000000"/>
              </a:solidFill>
              <a:effectLst/>
              <a:latin typeface="Consolas" panose="020B0609020204030204" pitchFamily="49" charset="0"/>
            </a:endParaRPr>
          </a:p>
          <a:p>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tt</a:t>
            </a:r>
            <a:r>
              <a:rPr lang="en-US" altLang="zh-CN" b="0" dirty="0">
                <a:solidFill>
                  <a:srgbClr val="000000"/>
                </a:solidFill>
                <a:effectLst/>
                <a:latin typeface="Consolas" panose="020B0609020204030204" pitchFamily="49" charset="0"/>
              </a:rPr>
              <a:t> = -</a:t>
            </a:r>
            <a:r>
              <a:rPr lang="en-US" altLang="zh-CN" b="0" dirty="0">
                <a:solidFill>
                  <a:srgbClr val="098658"/>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a:t>
            </a:r>
            <a:r>
              <a:rPr lang="en-US" altLang="zh-CN" b="0" dirty="0">
                <a:solidFill>
                  <a:srgbClr val="008000"/>
                </a:solidFill>
                <a:effectLst/>
                <a:latin typeface="Consolas" panose="020B0609020204030204" pitchFamily="49" charset="0"/>
              </a:rPr>
              <a:t> // </a:t>
            </a:r>
            <a:r>
              <a:rPr lang="en-US" altLang="zh-CN" b="0" dirty="0" err="1">
                <a:solidFill>
                  <a:srgbClr val="008000"/>
                </a:solidFill>
                <a:effectLst/>
                <a:latin typeface="Consolas" panose="020B0609020204030204" pitchFamily="49" charset="0"/>
              </a:rPr>
              <a:t>tt</a:t>
            </a:r>
            <a:r>
              <a:rPr lang="en-US" altLang="zh-CN" b="0" dirty="0">
                <a:solidFill>
                  <a:srgbClr val="008000"/>
                </a:solidFill>
                <a:effectLst/>
                <a:latin typeface="Consolas" panose="020B0609020204030204" pitchFamily="49" charset="0"/>
              </a:rPr>
              <a:t> </a:t>
            </a:r>
            <a:r>
              <a:rPr lang="zh-CN" altLang="en-US" b="0" dirty="0">
                <a:solidFill>
                  <a:srgbClr val="008000"/>
                </a:solidFill>
                <a:effectLst/>
                <a:latin typeface="Consolas" panose="020B0609020204030204" pitchFamily="49" charset="0"/>
              </a:rPr>
              <a:t>代表栈顶指针</a:t>
            </a:r>
            <a:r>
              <a:rPr lang="en-US" altLang="zh-CN" b="0" dirty="0">
                <a:solidFill>
                  <a:srgbClr val="008000"/>
                </a:solidFill>
                <a:effectLst/>
                <a:latin typeface="Consolas" panose="020B0609020204030204" pitchFamily="49" charset="0"/>
              </a:rPr>
              <a:t>,</a:t>
            </a:r>
            <a:r>
              <a:rPr lang="zh-CN" altLang="en-US" b="0" dirty="0">
                <a:solidFill>
                  <a:srgbClr val="008000"/>
                </a:solidFill>
                <a:effectLst/>
                <a:latin typeface="Consolas" panose="020B0609020204030204" pitchFamily="49" charset="0"/>
              </a:rPr>
              <a:t>初始栈内无元素，</a:t>
            </a:r>
            <a:r>
              <a:rPr lang="en-US" altLang="zh-CN" b="0" dirty="0" err="1">
                <a:solidFill>
                  <a:srgbClr val="008000"/>
                </a:solidFill>
                <a:effectLst/>
                <a:latin typeface="Consolas" panose="020B0609020204030204" pitchFamily="49" charset="0"/>
              </a:rPr>
              <a:t>tt</a:t>
            </a:r>
            <a:r>
              <a:rPr lang="zh-CN" altLang="en-US" b="0" dirty="0">
                <a:solidFill>
                  <a:srgbClr val="008000"/>
                </a:solidFill>
                <a:effectLst/>
                <a:latin typeface="Consolas" panose="020B0609020204030204" pitchFamily="49" charset="0"/>
              </a:rPr>
              <a:t>为</a:t>
            </a:r>
            <a:r>
              <a:rPr lang="en-US" altLang="zh-CN" b="0" dirty="0">
                <a:solidFill>
                  <a:srgbClr val="008000"/>
                </a:solidFill>
                <a:effectLst/>
                <a:latin typeface="Consolas" panose="020B0609020204030204" pitchFamily="49" charset="0"/>
              </a:rPr>
              <a:t>-1</a:t>
            </a:r>
            <a:endParaRPr lang="zh-CN" altLang="en-US" b="0" dirty="0">
              <a:solidFill>
                <a:srgbClr val="000000"/>
              </a:solidFill>
              <a:effectLst/>
              <a:latin typeface="Consolas" panose="020B0609020204030204" pitchFamily="49" charset="0"/>
            </a:endParaRPr>
          </a:p>
          <a:p>
            <a:br>
              <a:rPr lang="zh-CN" altLang="en-US" b="0" dirty="0">
                <a:solidFill>
                  <a:srgbClr val="000000"/>
                </a:solidFill>
                <a:effectLst/>
                <a:latin typeface="Consolas" panose="020B0609020204030204" pitchFamily="49" charset="0"/>
              </a:rPr>
            </a:br>
            <a:r>
              <a:rPr lang="en-US" altLang="zh-CN" b="0" dirty="0">
                <a:solidFill>
                  <a:srgbClr val="0000FF"/>
                </a:solidFill>
                <a:effectLst/>
                <a:latin typeface="Consolas" panose="020B0609020204030204" pitchFamily="49" charset="0"/>
              </a:rPr>
              <a:t>for</a:t>
            </a:r>
            <a:r>
              <a:rPr lang="en-US" altLang="zh-CN" b="0" dirty="0">
                <a:solidFill>
                  <a:srgbClr val="000000"/>
                </a:solidFill>
                <a:effectLst/>
                <a:latin typeface="Consolas" panose="020B0609020204030204" pitchFamily="49" charset="0"/>
              </a:rPr>
              <a:t>(</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 </a:t>
            </a:r>
            <a:r>
              <a:rPr lang="en-US" altLang="zh-CN" b="0" dirty="0">
                <a:solidFill>
                  <a:srgbClr val="098658"/>
                </a:solidFill>
                <a:effectLst/>
                <a:latin typeface="Consolas" panose="020B0609020204030204" pitchFamily="49" charset="0"/>
              </a:rPr>
              <a:t>0</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&lt;= </a:t>
            </a:r>
            <a:r>
              <a:rPr lang="en-US" altLang="zh-CN" b="0" dirty="0">
                <a:solidFill>
                  <a:srgbClr val="098658"/>
                </a:solidFill>
                <a:effectLst/>
                <a:latin typeface="Consolas" panose="020B0609020204030204" pitchFamily="49" charset="0"/>
              </a:rPr>
              <a:t>5</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a:t>
            </a:r>
          </a:p>
          <a:p>
            <a:r>
              <a:rPr lang="en-US" altLang="zh-CN" b="0" dirty="0">
                <a:solidFill>
                  <a:srgbClr val="008000"/>
                </a:solidFill>
                <a:effectLst/>
                <a:latin typeface="Consolas" panose="020B0609020204030204" pitchFamily="49" charset="0"/>
              </a:rPr>
              <a:t>    //</a:t>
            </a:r>
            <a:r>
              <a:rPr lang="zh-CN" altLang="en-US" b="0" dirty="0">
                <a:solidFill>
                  <a:srgbClr val="008000"/>
                </a:solidFill>
                <a:effectLst/>
                <a:latin typeface="Consolas" panose="020B0609020204030204" pitchFamily="49" charset="0"/>
              </a:rPr>
              <a:t>入栈 </a:t>
            </a:r>
            <a:endParaRPr lang="zh-CN" altLang="en-US" b="0" dirty="0">
              <a:solidFill>
                <a:srgbClr val="000000"/>
              </a:solidFill>
              <a:effectLst/>
              <a:latin typeface="Consolas" panose="020B0609020204030204" pitchFamily="49" charset="0"/>
            </a:endParaRPr>
          </a:p>
          <a:p>
            <a:r>
              <a:rPr lang="zh-CN" altLang="en-US" b="0" dirty="0">
                <a:solidFill>
                  <a:srgbClr val="000000"/>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s[++</a:t>
            </a:r>
            <a:r>
              <a:rPr lang="en-US" altLang="zh-CN" b="0" dirty="0" err="1">
                <a:solidFill>
                  <a:srgbClr val="000000"/>
                </a:solidFill>
                <a:effectLst/>
                <a:latin typeface="Consolas" panose="020B0609020204030204" pitchFamily="49" charset="0"/>
              </a:rPr>
              <a:t>tt</a:t>
            </a:r>
            <a:r>
              <a:rPr lang="en-US" altLang="zh-CN" b="0" dirty="0">
                <a:solidFill>
                  <a:srgbClr val="000000"/>
                </a:solidFill>
                <a:effectLst/>
                <a:latin typeface="Consolas" panose="020B0609020204030204" pitchFamily="49" charset="0"/>
              </a:rPr>
              <a:t>] =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a:t>
            </a:r>
          </a:p>
          <a:p>
            <a:endParaRPr lang="en-US" altLang="zh-CN" b="0" dirty="0">
              <a:solidFill>
                <a:srgbClr val="000000"/>
              </a:solidFill>
              <a:effectLst/>
              <a:latin typeface="Consolas" panose="020B0609020204030204" pitchFamily="49" charset="0"/>
            </a:endParaRPr>
          </a:p>
          <a:p>
            <a:r>
              <a:rPr lang="en-US" altLang="zh-CN" b="0" dirty="0">
                <a:solidFill>
                  <a:srgbClr val="008000"/>
                </a:solidFill>
                <a:effectLst/>
                <a:latin typeface="Consolas" panose="020B0609020204030204" pitchFamily="49" charset="0"/>
              </a:rPr>
              <a:t>// </a:t>
            </a:r>
            <a:r>
              <a:rPr lang="zh-CN" altLang="en-US" b="0" dirty="0">
                <a:solidFill>
                  <a:srgbClr val="008000"/>
                </a:solidFill>
                <a:effectLst/>
                <a:latin typeface="Consolas" panose="020B0609020204030204" pitchFamily="49" charset="0"/>
              </a:rPr>
              <a:t>出栈</a:t>
            </a:r>
            <a:endParaRPr lang="zh-CN" altLang="en-US" b="0" dirty="0">
              <a:solidFill>
                <a:srgbClr val="000000"/>
              </a:solidFill>
              <a:effectLst/>
              <a:latin typeface="Consolas" panose="020B0609020204030204" pitchFamily="49" charset="0"/>
            </a:endParaRPr>
          </a:p>
          <a:p>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top_element</a:t>
            </a:r>
            <a:r>
              <a:rPr lang="en-US" altLang="zh-CN" b="0" dirty="0">
                <a:solidFill>
                  <a:srgbClr val="000000"/>
                </a:solidFill>
                <a:effectLst/>
                <a:latin typeface="Consolas" panose="020B0609020204030204" pitchFamily="49" charset="0"/>
              </a:rPr>
              <a:t> = s[</a:t>
            </a:r>
            <a:r>
              <a:rPr lang="en-US" altLang="zh-CN" b="0" dirty="0" err="1">
                <a:solidFill>
                  <a:srgbClr val="000000"/>
                </a:solidFill>
                <a:effectLst/>
                <a:latin typeface="Consolas" panose="020B0609020204030204" pitchFamily="49" charset="0"/>
              </a:rPr>
              <a:t>tt</a:t>
            </a:r>
            <a:r>
              <a:rPr lang="en-US" altLang="zh-CN" b="0" dirty="0">
                <a:solidFill>
                  <a:srgbClr val="000000"/>
                </a:solidFill>
                <a:effectLst/>
                <a:latin typeface="Consolas" panose="020B0609020204030204" pitchFamily="49" charset="0"/>
              </a:rPr>
              <a:t>--]; </a:t>
            </a:r>
          </a:p>
          <a:p>
            <a:br>
              <a:rPr lang="en-US" altLang="zh-CN" b="0" dirty="0">
                <a:solidFill>
                  <a:srgbClr val="000000"/>
                </a:solidFill>
                <a:effectLst/>
                <a:latin typeface="Consolas" panose="020B0609020204030204" pitchFamily="49" charset="0"/>
              </a:rPr>
            </a:br>
            <a:r>
              <a:rPr lang="en-US" altLang="zh-CN" b="0" dirty="0">
                <a:solidFill>
                  <a:srgbClr val="008000"/>
                </a:solidFill>
                <a:effectLst/>
                <a:latin typeface="Consolas" panose="020B0609020204030204" pitchFamily="49" charset="0"/>
              </a:rPr>
              <a:t>//</a:t>
            </a:r>
            <a:r>
              <a:rPr lang="zh-CN" altLang="en-US" b="0" dirty="0">
                <a:solidFill>
                  <a:srgbClr val="008000"/>
                </a:solidFill>
                <a:effectLst/>
                <a:latin typeface="Consolas" panose="020B0609020204030204" pitchFamily="49" charset="0"/>
              </a:rPr>
              <a:t>入栈操作示意</a:t>
            </a:r>
            <a:endParaRPr lang="zh-CN" altLang="en-US" b="0" dirty="0">
              <a:solidFill>
                <a:srgbClr val="000000"/>
              </a:solidFill>
              <a:effectLst/>
              <a:latin typeface="Consolas" panose="020B0609020204030204" pitchFamily="49" charset="0"/>
            </a:endParaRPr>
          </a:p>
          <a:p>
            <a:r>
              <a:rPr lang="en-US" altLang="zh-CN" b="0" dirty="0">
                <a:solidFill>
                  <a:srgbClr val="008000"/>
                </a:solidFill>
                <a:effectLst/>
                <a:latin typeface="Consolas" panose="020B0609020204030204" pitchFamily="49" charset="0"/>
              </a:rPr>
              <a:t>//  0  1  2  3  4  5  </a:t>
            </a:r>
            <a:endParaRPr lang="zh-CN" altLang="en-US" b="0" dirty="0">
              <a:solidFill>
                <a:srgbClr val="000000"/>
              </a:solidFill>
              <a:effectLst/>
              <a:latin typeface="Consolas" panose="020B0609020204030204" pitchFamily="49" charset="0"/>
            </a:endParaRPr>
          </a:p>
          <a:p>
            <a:r>
              <a:rPr lang="en-US" altLang="zh-CN" b="0" dirty="0">
                <a:solidFill>
                  <a:srgbClr val="008000"/>
                </a:solidFill>
                <a:effectLst/>
                <a:latin typeface="Consolas" panose="020B0609020204030204" pitchFamily="49" charset="0"/>
              </a:rPr>
              <a:t>//                </a:t>
            </a:r>
            <a:r>
              <a:rPr lang="en-US" altLang="zh-CN" b="0" dirty="0" err="1">
                <a:solidFill>
                  <a:srgbClr val="008000"/>
                </a:solidFill>
                <a:effectLst/>
                <a:latin typeface="Consolas" panose="020B0609020204030204" pitchFamily="49" charset="0"/>
              </a:rPr>
              <a:t>tt</a:t>
            </a:r>
            <a:endParaRPr lang="en-US" altLang="zh-CN" b="0" dirty="0">
              <a:solidFill>
                <a:srgbClr val="000000"/>
              </a:solidFill>
              <a:effectLst/>
              <a:latin typeface="Consolas" panose="020B0609020204030204" pitchFamily="49" charset="0"/>
            </a:endParaRPr>
          </a:p>
          <a:p>
            <a:r>
              <a:rPr lang="en-US" altLang="zh-CN" b="0" dirty="0">
                <a:solidFill>
                  <a:srgbClr val="008000"/>
                </a:solidFill>
                <a:effectLst/>
                <a:latin typeface="Consolas" panose="020B0609020204030204" pitchFamily="49" charset="0"/>
              </a:rPr>
              <a:t>//</a:t>
            </a:r>
            <a:r>
              <a:rPr lang="zh-CN" altLang="en-US" b="0" dirty="0">
                <a:solidFill>
                  <a:srgbClr val="008000"/>
                </a:solidFill>
                <a:effectLst/>
                <a:latin typeface="Consolas" panose="020B0609020204030204" pitchFamily="49" charset="0"/>
              </a:rPr>
              <a:t>出栈后示意</a:t>
            </a:r>
            <a:endParaRPr lang="zh-CN" altLang="en-US" b="0" dirty="0">
              <a:solidFill>
                <a:srgbClr val="000000"/>
              </a:solidFill>
              <a:effectLst/>
              <a:latin typeface="Consolas" panose="020B0609020204030204" pitchFamily="49" charset="0"/>
            </a:endParaRPr>
          </a:p>
          <a:p>
            <a:r>
              <a:rPr lang="en-US" altLang="zh-CN" b="0" dirty="0">
                <a:solidFill>
                  <a:srgbClr val="008000"/>
                </a:solidFill>
                <a:effectLst/>
                <a:latin typeface="Consolas" panose="020B0609020204030204" pitchFamily="49" charset="0"/>
              </a:rPr>
              <a:t>//  0  1  2  3  4 </a:t>
            </a:r>
            <a:endParaRPr lang="zh-CN" altLang="en-US" b="0" dirty="0">
              <a:solidFill>
                <a:srgbClr val="000000"/>
              </a:solidFill>
              <a:effectLst/>
              <a:latin typeface="Consolas" panose="020B0609020204030204" pitchFamily="49" charset="0"/>
            </a:endParaRPr>
          </a:p>
          <a:p>
            <a:r>
              <a:rPr lang="en-US" altLang="zh-CN" b="0" dirty="0">
                <a:solidFill>
                  <a:srgbClr val="008000"/>
                </a:solidFill>
                <a:effectLst/>
                <a:latin typeface="Consolas" panose="020B0609020204030204" pitchFamily="49" charset="0"/>
              </a:rPr>
              <a:t>//              </a:t>
            </a:r>
            <a:r>
              <a:rPr lang="en-US" altLang="zh-CN" b="0" dirty="0" err="1">
                <a:solidFill>
                  <a:srgbClr val="008000"/>
                </a:solidFill>
                <a:effectLst/>
                <a:latin typeface="Consolas" panose="020B0609020204030204" pitchFamily="49" charset="0"/>
              </a:rPr>
              <a:t>tt</a:t>
            </a:r>
            <a:endParaRPr lang="en-US" altLang="zh-C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55744571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851670"/>
            <a:ext cx="3228536" cy="1188000"/>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3" name="文本框 2"/>
          <p:cNvSpPr txBox="1"/>
          <p:nvPr/>
        </p:nvSpPr>
        <p:spPr>
          <a:xfrm>
            <a:off x="1352697" y="2164797"/>
            <a:ext cx="1677382" cy="530915"/>
          </a:xfrm>
          <a:prstGeom prst="rect">
            <a:avLst/>
          </a:prstGeom>
          <a:noFill/>
        </p:spPr>
        <p:txBody>
          <a:bodyPr wrap="non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第四部分</a:t>
            </a:r>
          </a:p>
        </p:txBody>
      </p:sp>
      <p:sp>
        <p:nvSpPr>
          <p:cNvPr id="11" name="矩形 10"/>
          <p:cNvSpPr/>
          <p:nvPr/>
        </p:nvSpPr>
        <p:spPr>
          <a:xfrm>
            <a:off x="3302392" y="1851670"/>
            <a:ext cx="305972" cy="1188000"/>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3" name="文本框 12"/>
          <p:cNvSpPr txBox="1"/>
          <p:nvPr/>
        </p:nvSpPr>
        <p:spPr>
          <a:xfrm>
            <a:off x="4139952" y="2067694"/>
            <a:ext cx="3519233" cy="746358"/>
          </a:xfrm>
          <a:prstGeom prst="rect">
            <a:avLst/>
          </a:prstGeom>
          <a:noFill/>
        </p:spPr>
        <p:txBody>
          <a:bodyPr wrap="non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112F70"/>
                </a:solidFill>
                <a:effectLst/>
                <a:uLnTx/>
                <a:uFillTx/>
                <a:latin typeface="微软雅黑" panose="020B0503020204020204" pitchFamily="34" charset="-122"/>
                <a:ea typeface="微软雅黑" panose="020B0503020204020204" pitchFamily="34" charset="-122"/>
                <a:cs typeface="+mn-cs"/>
              </a:rPr>
              <a:t>Queue   </a:t>
            </a:r>
            <a:r>
              <a:rPr kumimoji="0" lang="zh-CN" altLang="en-US" sz="4000" b="1" i="0" u="none" strike="noStrike" kern="1200" cap="none" spc="0" normalizeH="0" baseline="0" noProof="0" dirty="0">
                <a:ln>
                  <a:noFill/>
                </a:ln>
                <a:solidFill>
                  <a:srgbClr val="112F70"/>
                </a:solidFill>
                <a:effectLst/>
                <a:uLnTx/>
                <a:uFillTx/>
                <a:latin typeface="微软雅黑" panose="020B0503020204020204" pitchFamily="34" charset="-122"/>
                <a:ea typeface="微软雅黑" panose="020B0503020204020204" pitchFamily="34" charset="-122"/>
                <a:cs typeface="+mn-cs"/>
              </a:rPr>
              <a:t>队列</a:t>
            </a:r>
          </a:p>
        </p:txBody>
      </p:sp>
    </p:spTree>
    <p:extLst>
      <p:ext uri="{BB962C8B-B14F-4D97-AF65-F5344CB8AC3E}">
        <p14:creationId xmlns:p14="http://schemas.microsoft.com/office/powerpoint/2010/main" val="43169978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851670"/>
            <a:ext cx="3228536" cy="1188000"/>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3" name="文本框 2"/>
          <p:cNvSpPr txBox="1"/>
          <p:nvPr/>
        </p:nvSpPr>
        <p:spPr>
          <a:xfrm>
            <a:off x="1352697" y="2164797"/>
            <a:ext cx="1677382" cy="530915"/>
          </a:xfrm>
          <a:prstGeom prst="rect">
            <a:avLst/>
          </a:prstGeom>
          <a:noFill/>
        </p:spPr>
        <p:txBody>
          <a:bodyPr wrap="non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第一部分</a:t>
            </a:r>
          </a:p>
        </p:txBody>
      </p:sp>
      <p:sp>
        <p:nvSpPr>
          <p:cNvPr id="11" name="矩形 10"/>
          <p:cNvSpPr/>
          <p:nvPr/>
        </p:nvSpPr>
        <p:spPr>
          <a:xfrm>
            <a:off x="3302392" y="1851670"/>
            <a:ext cx="305972" cy="1188000"/>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3" name="文本框 12"/>
          <p:cNvSpPr txBox="1"/>
          <p:nvPr/>
        </p:nvSpPr>
        <p:spPr>
          <a:xfrm>
            <a:off x="4139952" y="2067694"/>
            <a:ext cx="4184287" cy="746358"/>
          </a:xfrm>
          <a:prstGeom prst="rect">
            <a:avLst/>
          </a:prstGeom>
          <a:noFill/>
        </p:spPr>
        <p:txBody>
          <a:bodyPr wrap="non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112F70"/>
                </a:solidFill>
                <a:effectLst/>
                <a:uLnTx/>
                <a:uFillTx/>
                <a:latin typeface="微软雅黑" panose="020B0503020204020204" pitchFamily="34" charset="-122"/>
                <a:ea typeface="微软雅黑" panose="020B0503020204020204" pitchFamily="34" charset="-122"/>
                <a:cs typeface="+mn-cs"/>
              </a:rPr>
              <a:t>Vector </a:t>
            </a:r>
            <a:r>
              <a:rPr kumimoji="0" lang="zh-CN" altLang="en-US" sz="4000" b="1" i="0" u="none" strike="noStrike" kern="1200" cap="none" spc="0" normalizeH="0" baseline="0" noProof="0" dirty="0">
                <a:ln>
                  <a:noFill/>
                </a:ln>
                <a:solidFill>
                  <a:srgbClr val="112F70"/>
                </a:solidFill>
                <a:effectLst/>
                <a:uLnTx/>
                <a:uFillTx/>
                <a:latin typeface="微软雅黑" panose="020B0503020204020204" pitchFamily="34" charset="-122"/>
                <a:ea typeface="微软雅黑" panose="020B0503020204020204" pitchFamily="34" charset="-122"/>
                <a:cs typeface="+mn-cs"/>
              </a:rPr>
              <a:t>动态数组</a:t>
            </a:r>
          </a:p>
        </p:txBody>
      </p:sp>
    </p:spTree>
    <p:extLst>
      <p:ext uri="{BB962C8B-B14F-4D97-AF65-F5344CB8AC3E}">
        <p14:creationId xmlns:p14="http://schemas.microsoft.com/office/powerpoint/2010/main" val="169247537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19</a:t>
            </a:fld>
            <a:endParaRPr lang="zh-CN" altLang="en-US" dirty="0"/>
          </a:p>
        </p:txBody>
      </p:sp>
      <p:sp>
        <p:nvSpPr>
          <p:cNvPr id="4" name="文本框 3">
            <a:extLst>
              <a:ext uri="{FF2B5EF4-FFF2-40B4-BE49-F238E27FC236}">
                <a16:creationId xmlns:a16="http://schemas.microsoft.com/office/drawing/2014/main" id="{14A7EA33-0FD8-4114-803E-2BBAFC6D7C25}"/>
              </a:ext>
            </a:extLst>
          </p:cNvPr>
          <p:cNvSpPr txBox="1"/>
          <p:nvPr/>
        </p:nvSpPr>
        <p:spPr>
          <a:xfrm>
            <a:off x="-35024" y="0"/>
            <a:ext cx="8423448" cy="1754326"/>
          </a:xfrm>
          <a:prstGeom prst="rect">
            <a:avLst/>
          </a:prstGeom>
          <a:noFill/>
        </p:spPr>
        <p:txBody>
          <a:bodyPr wrap="square">
            <a:spAutoFit/>
          </a:bodyPr>
          <a:lstStyle/>
          <a:p>
            <a:r>
              <a:rPr lang="zh-CN" altLang="en-US" dirty="0"/>
              <a:t>队列是一种先进先出的数据结构。</a:t>
            </a:r>
          </a:p>
          <a:p>
            <a:endParaRPr lang="zh-CN" altLang="en-US" dirty="0"/>
          </a:p>
          <a:p>
            <a:r>
              <a:rPr lang="en-US" altLang="zh-CN" b="1" dirty="0">
                <a:solidFill>
                  <a:srgbClr val="008000"/>
                </a:solidFill>
              </a:rPr>
              <a:t>//</a:t>
            </a:r>
            <a:r>
              <a:rPr lang="zh-CN" altLang="en-US" b="1" dirty="0">
                <a:solidFill>
                  <a:srgbClr val="008000"/>
                </a:solidFill>
              </a:rPr>
              <a:t>头文件</a:t>
            </a:r>
          </a:p>
          <a:p>
            <a:r>
              <a:rPr lang="en-US" altLang="zh-CN" dirty="0"/>
              <a:t>#include&lt;queue&gt;</a:t>
            </a:r>
          </a:p>
          <a:p>
            <a:r>
              <a:rPr lang="en-US" altLang="zh-CN" b="1" dirty="0">
                <a:solidFill>
                  <a:srgbClr val="008000"/>
                </a:solidFill>
              </a:rPr>
              <a:t>//</a:t>
            </a:r>
            <a:r>
              <a:rPr lang="zh-CN" altLang="en-US" b="1" dirty="0">
                <a:solidFill>
                  <a:srgbClr val="008000"/>
                </a:solidFill>
              </a:rPr>
              <a:t>定义初始化</a:t>
            </a:r>
          </a:p>
          <a:p>
            <a:r>
              <a:rPr lang="en-US" altLang="zh-CN" dirty="0"/>
              <a:t>queue&lt;int&gt; q;</a:t>
            </a:r>
            <a:endParaRPr lang="zh-CN" altLang="en-US" dirty="0"/>
          </a:p>
        </p:txBody>
      </p:sp>
      <p:pic>
        <p:nvPicPr>
          <p:cNvPr id="8" name="图片 7">
            <a:extLst>
              <a:ext uri="{FF2B5EF4-FFF2-40B4-BE49-F238E27FC236}">
                <a16:creationId xmlns:a16="http://schemas.microsoft.com/office/drawing/2014/main" id="{DA4A2405-5955-4BFA-840B-33769DCE15D3}"/>
              </a:ext>
            </a:extLst>
          </p:cNvPr>
          <p:cNvPicPr>
            <a:picLocks noChangeAspect="1"/>
          </p:cNvPicPr>
          <p:nvPr/>
        </p:nvPicPr>
        <p:blipFill>
          <a:blip r:embed="rId2"/>
          <a:stretch>
            <a:fillRect/>
          </a:stretch>
        </p:blipFill>
        <p:spPr>
          <a:xfrm>
            <a:off x="0" y="1851670"/>
            <a:ext cx="9144000" cy="2264077"/>
          </a:xfrm>
          <a:prstGeom prst="rect">
            <a:avLst/>
          </a:prstGeom>
        </p:spPr>
      </p:pic>
    </p:spTree>
    <p:extLst>
      <p:ext uri="{BB962C8B-B14F-4D97-AF65-F5344CB8AC3E}">
        <p14:creationId xmlns:p14="http://schemas.microsoft.com/office/powerpoint/2010/main" val="133543959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20</a:t>
            </a:fld>
            <a:endParaRPr lang="zh-CN" altLang="en-US" dirty="0"/>
          </a:p>
        </p:txBody>
      </p:sp>
      <p:pic>
        <p:nvPicPr>
          <p:cNvPr id="4" name="图片 3">
            <a:extLst>
              <a:ext uri="{FF2B5EF4-FFF2-40B4-BE49-F238E27FC236}">
                <a16:creationId xmlns:a16="http://schemas.microsoft.com/office/drawing/2014/main" id="{3B53F8D6-1392-44FE-B76E-AC4D84414368}"/>
              </a:ext>
            </a:extLst>
          </p:cNvPr>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Layer>
                </a14:imgProps>
              </a:ext>
            </a:extLst>
          </a:blip>
          <a:stretch>
            <a:fillRect/>
          </a:stretch>
        </p:blipFill>
        <p:spPr>
          <a:xfrm>
            <a:off x="0" y="1779662"/>
            <a:ext cx="9144000" cy="2913604"/>
          </a:xfrm>
          <a:prstGeom prst="rect">
            <a:avLst/>
          </a:prstGeom>
        </p:spPr>
      </p:pic>
      <p:sp>
        <p:nvSpPr>
          <p:cNvPr id="6" name="文本框 5">
            <a:extLst>
              <a:ext uri="{FF2B5EF4-FFF2-40B4-BE49-F238E27FC236}">
                <a16:creationId xmlns:a16="http://schemas.microsoft.com/office/drawing/2014/main" id="{35C5F11D-DB60-4791-9759-64BDF4232357}"/>
              </a:ext>
            </a:extLst>
          </p:cNvPr>
          <p:cNvSpPr txBox="1"/>
          <p:nvPr/>
        </p:nvSpPr>
        <p:spPr>
          <a:xfrm>
            <a:off x="32792" y="-33580"/>
            <a:ext cx="6627440" cy="1846659"/>
          </a:xfrm>
          <a:prstGeom prst="rect">
            <a:avLst/>
          </a:prstGeom>
          <a:noFill/>
        </p:spPr>
        <p:txBody>
          <a:bodyPr wrap="square">
            <a:spAutoFit/>
          </a:bodyPr>
          <a:lstStyle/>
          <a:p>
            <a:r>
              <a:rPr lang="zh-CN" altLang="en-US" dirty="0"/>
              <a:t>首尾都可插入和删除的队列为</a:t>
            </a:r>
            <a:r>
              <a:rPr lang="zh-CN" altLang="en-US" sz="2400" b="1" dirty="0"/>
              <a:t>双端队列</a:t>
            </a:r>
            <a:r>
              <a:rPr lang="zh-CN" altLang="en-US" dirty="0"/>
              <a:t>。</a:t>
            </a:r>
          </a:p>
          <a:p>
            <a:endParaRPr lang="zh-CN" altLang="en-US" dirty="0"/>
          </a:p>
          <a:p>
            <a:r>
              <a:rPr lang="en-US" altLang="zh-CN" b="1" dirty="0">
                <a:solidFill>
                  <a:srgbClr val="008000"/>
                </a:solidFill>
              </a:rPr>
              <a:t>//</a:t>
            </a:r>
            <a:r>
              <a:rPr lang="zh-CN" altLang="en-US" b="1" dirty="0">
                <a:solidFill>
                  <a:srgbClr val="008000"/>
                </a:solidFill>
              </a:rPr>
              <a:t>添加头文件</a:t>
            </a:r>
          </a:p>
          <a:p>
            <a:r>
              <a:rPr lang="en-US" altLang="zh-CN" dirty="0"/>
              <a:t>#include&lt;deque&gt;</a:t>
            </a:r>
          </a:p>
          <a:p>
            <a:r>
              <a:rPr lang="en-US" altLang="zh-CN" b="1" dirty="0">
                <a:solidFill>
                  <a:srgbClr val="008000"/>
                </a:solidFill>
              </a:rPr>
              <a:t>//</a:t>
            </a:r>
            <a:r>
              <a:rPr lang="zh-CN" altLang="en-US" b="1" dirty="0">
                <a:solidFill>
                  <a:srgbClr val="008000"/>
                </a:solidFill>
              </a:rPr>
              <a:t>初始化定义</a:t>
            </a:r>
          </a:p>
          <a:p>
            <a:r>
              <a:rPr lang="en-US" altLang="zh-CN" dirty="0"/>
              <a:t>deque&lt;int&gt; </a:t>
            </a:r>
            <a:r>
              <a:rPr lang="en-US" altLang="zh-CN" dirty="0" err="1"/>
              <a:t>dq</a:t>
            </a:r>
            <a:r>
              <a:rPr lang="en-US" altLang="zh-CN" dirty="0"/>
              <a:t>;</a:t>
            </a:r>
            <a:endParaRPr lang="zh-CN" altLang="en-US" dirty="0"/>
          </a:p>
        </p:txBody>
      </p:sp>
    </p:spTree>
    <p:extLst>
      <p:ext uri="{BB962C8B-B14F-4D97-AF65-F5344CB8AC3E}">
        <p14:creationId xmlns:p14="http://schemas.microsoft.com/office/powerpoint/2010/main" val="234872965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851670"/>
            <a:ext cx="3228536" cy="1188000"/>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3" name="文本框 2"/>
          <p:cNvSpPr txBox="1"/>
          <p:nvPr/>
        </p:nvSpPr>
        <p:spPr>
          <a:xfrm>
            <a:off x="1352697" y="2164797"/>
            <a:ext cx="1677382" cy="530915"/>
          </a:xfrm>
          <a:prstGeom prst="rect">
            <a:avLst/>
          </a:prstGeom>
          <a:noFill/>
        </p:spPr>
        <p:txBody>
          <a:bodyPr wrap="non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第五部分</a:t>
            </a:r>
          </a:p>
        </p:txBody>
      </p:sp>
      <p:sp>
        <p:nvSpPr>
          <p:cNvPr id="11" name="矩形 10"/>
          <p:cNvSpPr/>
          <p:nvPr/>
        </p:nvSpPr>
        <p:spPr>
          <a:xfrm>
            <a:off x="3302392" y="1851670"/>
            <a:ext cx="305972" cy="1188000"/>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3" name="文本框 12"/>
          <p:cNvSpPr txBox="1"/>
          <p:nvPr/>
        </p:nvSpPr>
        <p:spPr>
          <a:xfrm>
            <a:off x="4139952" y="2067694"/>
            <a:ext cx="2255874" cy="746358"/>
          </a:xfrm>
          <a:prstGeom prst="rect">
            <a:avLst/>
          </a:prstGeom>
          <a:noFill/>
        </p:spPr>
        <p:txBody>
          <a:bodyPr wrap="non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4400" b="1" dirty="0">
                <a:solidFill>
                  <a:srgbClr val="112F70"/>
                </a:solidFill>
                <a:latin typeface="微软雅黑" panose="020B0503020204020204" pitchFamily="34" charset="-122"/>
                <a:ea typeface="微软雅黑" panose="020B0503020204020204" pitchFamily="34" charset="-122"/>
              </a:rPr>
              <a:t>Pair </a:t>
            </a:r>
            <a:r>
              <a:rPr kumimoji="0" lang="en-US" altLang="zh-CN" sz="4400" b="1" i="0" u="none" strike="noStrike" kern="1200" cap="none" spc="0" normalizeH="0" baseline="0" noProof="0" dirty="0">
                <a:ln>
                  <a:noFill/>
                </a:ln>
                <a:solidFill>
                  <a:srgbClr val="112F70"/>
                </a:solidFill>
                <a:effectLst/>
                <a:uLnTx/>
                <a:uFillTx/>
                <a:latin typeface="微软雅黑" panose="020B0503020204020204" pitchFamily="34" charset="-122"/>
                <a:ea typeface="微软雅黑" panose="020B0503020204020204" pitchFamily="34" charset="-122"/>
                <a:cs typeface="+mn-cs"/>
              </a:rPr>
              <a:t>  </a:t>
            </a:r>
            <a:r>
              <a:rPr kumimoji="0" lang="zh-CN" altLang="en-US" sz="4000" b="1" i="0" u="none" strike="noStrike" kern="1200" cap="none" spc="0" normalizeH="0" baseline="0" noProof="0" dirty="0">
                <a:ln>
                  <a:noFill/>
                </a:ln>
                <a:solidFill>
                  <a:srgbClr val="112F70"/>
                </a:solidFill>
                <a:effectLst/>
                <a:uLnTx/>
                <a:uFillTx/>
                <a:latin typeface="微软雅黑" panose="020B0503020204020204" pitchFamily="34" charset="-122"/>
                <a:ea typeface="微软雅黑" panose="020B0503020204020204" pitchFamily="34" charset="-122"/>
                <a:cs typeface="+mn-cs"/>
              </a:rPr>
              <a:t>组</a:t>
            </a:r>
          </a:p>
        </p:txBody>
      </p:sp>
    </p:spTree>
    <p:extLst>
      <p:ext uri="{BB962C8B-B14F-4D97-AF65-F5344CB8AC3E}">
        <p14:creationId xmlns:p14="http://schemas.microsoft.com/office/powerpoint/2010/main" val="154189114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22</a:t>
            </a:fld>
            <a:endParaRPr lang="zh-CN" altLang="en-US" dirty="0"/>
          </a:p>
        </p:txBody>
      </p:sp>
      <p:sp>
        <p:nvSpPr>
          <p:cNvPr id="4" name="文本框 3">
            <a:extLst>
              <a:ext uri="{FF2B5EF4-FFF2-40B4-BE49-F238E27FC236}">
                <a16:creationId xmlns:a16="http://schemas.microsoft.com/office/drawing/2014/main" id="{116D2821-5F14-44A0-A5E3-ACDC99BFEC8C}"/>
              </a:ext>
            </a:extLst>
          </p:cNvPr>
          <p:cNvSpPr txBox="1"/>
          <p:nvPr/>
        </p:nvSpPr>
        <p:spPr>
          <a:xfrm>
            <a:off x="0" y="0"/>
            <a:ext cx="8316416" cy="461665"/>
          </a:xfrm>
          <a:prstGeom prst="rect">
            <a:avLst/>
          </a:prstGeom>
          <a:noFill/>
        </p:spPr>
        <p:txBody>
          <a:bodyPr wrap="square">
            <a:spAutoFit/>
          </a:bodyPr>
          <a:lstStyle/>
          <a:p>
            <a:r>
              <a:rPr lang="en-US" altLang="zh-CN" sz="2400" b="1" dirty="0"/>
              <a:t>pair</a:t>
            </a:r>
            <a:r>
              <a:rPr lang="zh-CN" altLang="en-US" dirty="0"/>
              <a:t>只含有两个元素，可以看作是只有两个元素的结构体。</a:t>
            </a:r>
          </a:p>
        </p:txBody>
      </p:sp>
      <p:sp>
        <p:nvSpPr>
          <p:cNvPr id="5" name="文本框 4">
            <a:extLst>
              <a:ext uri="{FF2B5EF4-FFF2-40B4-BE49-F238E27FC236}">
                <a16:creationId xmlns:a16="http://schemas.microsoft.com/office/drawing/2014/main" id="{B4712390-502D-4DCC-B6AD-D33CDB56D848}"/>
              </a:ext>
            </a:extLst>
          </p:cNvPr>
          <p:cNvSpPr txBox="1"/>
          <p:nvPr/>
        </p:nvSpPr>
        <p:spPr>
          <a:xfrm>
            <a:off x="0" y="483518"/>
            <a:ext cx="7236296" cy="1354217"/>
          </a:xfrm>
          <a:prstGeom prst="rect">
            <a:avLst/>
          </a:prstGeom>
          <a:noFill/>
        </p:spPr>
        <p:txBody>
          <a:bodyPr wrap="square">
            <a:spAutoFit/>
          </a:bodyPr>
          <a:lstStyle/>
          <a:p>
            <a:r>
              <a:rPr lang="en-US" altLang="zh-CN" b="0" dirty="0">
                <a:solidFill>
                  <a:srgbClr val="000000"/>
                </a:solidFill>
                <a:effectLst/>
                <a:latin typeface="Consolas" panose="020B0609020204030204" pitchFamily="49" charset="0"/>
              </a:rPr>
              <a:t>map&lt;string,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&gt; </a:t>
            </a:r>
            <a:r>
              <a:rPr lang="en-US" altLang="zh-CN" b="0" dirty="0" err="1">
                <a:solidFill>
                  <a:srgbClr val="000000"/>
                </a:solidFill>
                <a:effectLst/>
                <a:latin typeface="Consolas" panose="020B0609020204030204" pitchFamily="49" charset="0"/>
              </a:rPr>
              <a:t>mp</a:t>
            </a:r>
            <a:r>
              <a:rPr lang="en-US" altLang="zh-CN" b="0" dirty="0">
                <a:solidFill>
                  <a:srgbClr val="000000"/>
                </a:solidFill>
                <a:effectLst/>
                <a:latin typeface="Consolas" panose="020B0609020204030204" pitchFamily="49" charset="0"/>
              </a:rPr>
              <a:t>;</a:t>
            </a:r>
          </a:p>
          <a:p>
            <a:r>
              <a:rPr lang="en-US" altLang="zh-CN" sz="2000" b="1" dirty="0" err="1">
                <a:solidFill>
                  <a:srgbClr val="000000"/>
                </a:solidFill>
                <a:effectLst/>
                <a:latin typeface="Consolas" panose="020B0609020204030204" pitchFamily="49" charset="0"/>
              </a:rPr>
              <a:t>mp.insert</a:t>
            </a:r>
            <a:r>
              <a:rPr lang="en-US" altLang="zh-CN" sz="2000" b="1" dirty="0">
                <a:solidFill>
                  <a:srgbClr val="000000"/>
                </a:solidFill>
                <a:effectLst/>
                <a:latin typeface="Consolas" panose="020B0609020204030204" pitchFamily="49" charset="0"/>
              </a:rPr>
              <a:t>(</a:t>
            </a:r>
            <a:r>
              <a:rPr lang="en-US" altLang="zh-CN" sz="2000" b="1" dirty="0">
                <a:solidFill>
                  <a:srgbClr val="008000"/>
                </a:solidFill>
                <a:effectLst/>
                <a:latin typeface="Consolas" panose="020B0609020204030204" pitchFamily="49" charset="0"/>
              </a:rPr>
              <a:t>pair</a:t>
            </a:r>
            <a:r>
              <a:rPr lang="en-US" altLang="zh-CN" sz="2000" b="1" dirty="0">
                <a:solidFill>
                  <a:srgbClr val="000000"/>
                </a:solidFill>
                <a:effectLst/>
                <a:latin typeface="Consolas" panose="020B0609020204030204" pitchFamily="49" charset="0"/>
              </a:rPr>
              <a:t>&lt;string, </a:t>
            </a:r>
            <a:r>
              <a:rPr lang="en-US" altLang="zh-CN" sz="2000" b="1" dirty="0">
                <a:solidFill>
                  <a:srgbClr val="0000FF"/>
                </a:solidFill>
                <a:effectLst/>
                <a:latin typeface="Consolas" panose="020B0609020204030204" pitchFamily="49" charset="0"/>
              </a:rPr>
              <a:t>int</a:t>
            </a:r>
            <a:r>
              <a:rPr lang="en-US" altLang="zh-CN" sz="2000" b="1" dirty="0">
                <a:solidFill>
                  <a:srgbClr val="000000"/>
                </a:solidFill>
                <a:effectLst/>
                <a:latin typeface="Consolas" panose="020B0609020204030204" pitchFamily="49" charset="0"/>
              </a:rPr>
              <a:t>&gt;(</a:t>
            </a:r>
            <a:r>
              <a:rPr lang="en-US" altLang="zh-CN" sz="2000" b="1" dirty="0">
                <a:solidFill>
                  <a:srgbClr val="A31515"/>
                </a:solidFill>
                <a:effectLst/>
                <a:latin typeface="Consolas" panose="020B0609020204030204" pitchFamily="49" charset="0"/>
              </a:rPr>
              <a:t>"xingmaqi"</a:t>
            </a:r>
            <a:r>
              <a:rPr lang="en-US" altLang="zh-CN" sz="2000" b="1" dirty="0">
                <a:solidFill>
                  <a:srgbClr val="000000"/>
                </a:solidFill>
                <a:effectLst/>
                <a:latin typeface="Consolas" panose="020B0609020204030204" pitchFamily="49" charset="0"/>
              </a:rPr>
              <a:t>,</a:t>
            </a:r>
            <a:r>
              <a:rPr lang="en-US" altLang="zh-CN" sz="2000" b="1" dirty="0">
                <a:solidFill>
                  <a:srgbClr val="098658"/>
                </a:solidFill>
                <a:effectLst/>
                <a:latin typeface="Consolas" panose="020B0609020204030204" pitchFamily="49" charset="0"/>
              </a:rPr>
              <a:t>1</a:t>
            </a:r>
            <a:r>
              <a:rPr lang="en-US" altLang="zh-CN" sz="2000" b="1" dirty="0">
                <a:solidFill>
                  <a:srgbClr val="000000"/>
                </a:solidFill>
                <a:effectLst/>
                <a:latin typeface="Consolas" panose="020B0609020204030204" pitchFamily="49" charset="0"/>
              </a:rPr>
              <a:t>));</a:t>
            </a:r>
          </a:p>
          <a:p>
            <a:r>
              <a:rPr lang="en-US" altLang="zh-CN" sz="2000" b="1" dirty="0" err="1">
                <a:effectLst/>
                <a:latin typeface="Consolas" panose="020B0609020204030204" pitchFamily="49" charset="0"/>
              </a:rPr>
              <a:t>mp.insert</a:t>
            </a:r>
            <a:r>
              <a:rPr lang="en-US" altLang="zh-CN" sz="2000" b="1" dirty="0">
                <a:effectLst/>
                <a:latin typeface="Consolas" panose="020B0609020204030204" pitchFamily="49" charset="0"/>
              </a:rPr>
              <a:t>(</a:t>
            </a:r>
            <a:r>
              <a:rPr lang="en-US" altLang="zh-CN" sz="2000" b="1" dirty="0" err="1">
                <a:solidFill>
                  <a:srgbClr val="008000"/>
                </a:solidFill>
                <a:effectLst/>
                <a:latin typeface="Consolas" panose="020B0609020204030204" pitchFamily="49" charset="0"/>
              </a:rPr>
              <a:t>make_pair</a:t>
            </a:r>
            <a:r>
              <a:rPr lang="en-US" altLang="zh-CN" sz="2000" b="1" dirty="0">
                <a:effectLst/>
                <a:latin typeface="Consolas" panose="020B0609020204030204" pitchFamily="49" charset="0"/>
              </a:rPr>
              <a:t>("</a:t>
            </a:r>
            <a:r>
              <a:rPr lang="en-US" altLang="zh-CN" sz="2000" b="1" dirty="0" err="1">
                <a:effectLst/>
                <a:latin typeface="Consolas" panose="020B0609020204030204" pitchFamily="49" charset="0"/>
              </a:rPr>
              <a:t>xingmaqi</a:t>
            </a:r>
            <a:r>
              <a:rPr lang="en-US" altLang="zh-CN" sz="2000" b="1" dirty="0">
                <a:effectLst/>
                <a:latin typeface="Consolas" panose="020B0609020204030204" pitchFamily="49" charset="0"/>
              </a:rPr>
              <a:t>", 1));</a:t>
            </a:r>
          </a:p>
          <a:p>
            <a:r>
              <a:rPr lang="en-US" altLang="zh-CN" b="0" dirty="0" err="1">
                <a:effectLst/>
                <a:latin typeface="Consolas" panose="020B0609020204030204" pitchFamily="49" charset="0"/>
              </a:rPr>
              <a:t>mp.insert</a:t>
            </a:r>
            <a:r>
              <a:rPr lang="en-US" altLang="zh-CN" sz="2400" b="1" dirty="0">
                <a:solidFill>
                  <a:srgbClr val="FF0000"/>
                </a:solidFill>
                <a:effectLst/>
                <a:latin typeface="Consolas" panose="020B0609020204030204" pitchFamily="49" charset="0"/>
              </a:rPr>
              <a:t>({"</a:t>
            </a:r>
            <a:r>
              <a:rPr lang="en-US" altLang="zh-CN" sz="2400" b="1" dirty="0" err="1">
                <a:solidFill>
                  <a:srgbClr val="FF0000"/>
                </a:solidFill>
                <a:effectLst/>
                <a:latin typeface="Consolas" panose="020B0609020204030204" pitchFamily="49" charset="0"/>
              </a:rPr>
              <a:t>xingmaqi</a:t>
            </a:r>
            <a:r>
              <a:rPr lang="en-US" altLang="zh-CN" sz="2400" b="1" dirty="0">
                <a:solidFill>
                  <a:srgbClr val="FF0000"/>
                </a:solidFill>
                <a:effectLst/>
                <a:latin typeface="Consolas" panose="020B0609020204030204" pitchFamily="49" charset="0"/>
              </a:rPr>
              <a:t>", 1});</a:t>
            </a:r>
            <a:endParaRPr lang="en-US" altLang="zh-CN" b="1" dirty="0">
              <a:solidFill>
                <a:srgbClr val="FF0000"/>
              </a:solidFill>
              <a:effectLst/>
              <a:latin typeface="Consolas" panose="020B0609020204030204" pitchFamily="49" charset="0"/>
            </a:endParaRPr>
          </a:p>
        </p:txBody>
      </p:sp>
      <p:sp>
        <p:nvSpPr>
          <p:cNvPr id="7" name="文本框 6">
            <a:extLst>
              <a:ext uri="{FF2B5EF4-FFF2-40B4-BE49-F238E27FC236}">
                <a16:creationId xmlns:a16="http://schemas.microsoft.com/office/drawing/2014/main" id="{4B425A13-CB06-41AE-A38A-794CD1B9AC01}"/>
              </a:ext>
            </a:extLst>
          </p:cNvPr>
          <p:cNvSpPr txBox="1"/>
          <p:nvPr/>
        </p:nvSpPr>
        <p:spPr>
          <a:xfrm>
            <a:off x="0" y="1749783"/>
            <a:ext cx="9144000" cy="3139321"/>
          </a:xfrm>
          <a:prstGeom prst="rect">
            <a:avLst/>
          </a:prstGeom>
          <a:noFill/>
        </p:spPr>
        <p:txBody>
          <a:bodyPr wrap="square">
            <a:spAutoFit/>
          </a:bodyPr>
          <a:lstStyle/>
          <a:p>
            <a:r>
              <a:rPr lang="en-US" altLang="zh-CN" b="0" dirty="0">
                <a:solidFill>
                  <a:srgbClr val="008000"/>
                </a:solidFill>
                <a:effectLst/>
                <a:latin typeface="Consolas" panose="020B0609020204030204" pitchFamily="49" charset="0"/>
              </a:rPr>
              <a:t>//</a:t>
            </a:r>
            <a:r>
              <a:rPr lang="zh-CN" altLang="en-US" b="0" dirty="0">
                <a:solidFill>
                  <a:srgbClr val="008000"/>
                </a:solidFill>
                <a:effectLst/>
                <a:latin typeface="Consolas" panose="020B0609020204030204" pitchFamily="49" charset="0"/>
              </a:rPr>
              <a:t>头文件</a:t>
            </a:r>
            <a:endParaRPr lang="zh-CN" altLang="en-US" b="0" dirty="0">
              <a:solidFill>
                <a:srgbClr val="000000"/>
              </a:solidFill>
              <a:effectLst/>
              <a:latin typeface="Consolas" panose="020B0609020204030204" pitchFamily="49" charset="0"/>
            </a:endParaRPr>
          </a:p>
          <a:p>
            <a:r>
              <a:rPr lang="en-US" altLang="zh-CN" b="0" dirty="0">
                <a:solidFill>
                  <a:srgbClr val="0000FF"/>
                </a:solidFill>
                <a:effectLst/>
                <a:latin typeface="Consolas" panose="020B0609020204030204" pitchFamily="49" charset="0"/>
              </a:rPr>
              <a:t>#include</a:t>
            </a:r>
            <a:r>
              <a:rPr lang="en-US" altLang="zh-CN" b="0" dirty="0">
                <a:solidFill>
                  <a:srgbClr val="A31515"/>
                </a:solidFill>
                <a:effectLst/>
                <a:latin typeface="Consolas" panose="020B0609020204030204" pitchFamily="49" charset="0"/>
              </a:rPr>
              <a:t>&lt;utility&gt;</a:t>
            </a:r>
            <a:endParaRPr lang="en-US" altLang="zh-CN" b="0" dirty="0">
              <a:solidFill>
                <a:srgbClr val="000000"/>
              </a:solidFill>
              <a:effectLst/>
              <a:latin typeface="Consolas" panose="020B0609020204030204" pitchFamily="49" charset="0"/>
            </a:endParaRPr>
          </a:p>
          <a:p>
            <a:br>
              <a:rPr lang="en-US" altLang="zh-CN" b="0" dirty="0">
                <a:solidFill>
                  <a:srgbClr val="000000"/>
                </a:solidFill>
                <a:effectLst/>
                <a:latin typeface="Consolas" panose="020B0609020204030204" pitchFamily="49" charset="0"/>
              </a:rPr>
            </a:br>
            <a:r>
              <a:rPr lang="en-US" altLang="zh-CN" b="0" dirty="0">
                <a:solidFill>
                  <a:srgbClr val="008000"/>
                </a:solidFill>
                <a:effectLst/>
                <a:latin typeface="Consolas" panose="020B0609020204030204" pitchFamily="49" charset="0"/>
              </a:rPr>
              <a:t>//1.</a:t>
            </a:r>
            <a:r>
              <a:rPr lang="zh-CN" altLang="en-US" b="0" dirty="0">
                <a:solidFill>
                  <a:srgbClr val="008000"/>
                </a:solidFill>
                <a:effectLst/>
                <a:latin typeface="Consolas" panose="020B0609020204030204" pitchFamily="49" charset="0"/>
              </a:rPr>
              <a:t>初始化定义</a:t>
            </a:r>
            <a:endParaRPr lang="zh-CN" altLang="en-US" b="0" dirty="0">
              <a:solidFill>
                <a:srgbClr val="000000"/>
              </a:solidFill>
              <a:effectLst/>
              <a:latin typeface="Consolas" panose="020B0609020204030204" pitchFamily="49" charset="0"/>
            </a:endParaRPr>
          </a:p>
          <a:p>
            <a:r>
              <a:rPr lang="en-US" altLang="zh-CN" b="0" dirty="0">
                <a:solidFill>
                  <a:srgbClr val="000000"/>
                </a:solidFill>
                <a:effectLst/>
                <a:latin typeface="Consolas" panose="020B0609020204030204" pitchFamily="49" charset="0"/>
              </a:rPr>
              <a:t>pair&lt;string,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&gt; p(</a:t>
            </a:r>
            <a:r>
              <a:rPr lang="en-US" altLang="zh-CN" b="0" dirty="0">
                <a:solidFill>
                  <a:srgbClr val="A31515"/>
                </a:solidFill>
                <a:effectLst/>
                <a:latin typeface="Consolas" panose="020B0609020204030204" pitchFamily="49" charset="0"/>
              </a:rPr>
              <a:t>"wangyaqi"</a:t>
            </a:r>
            <a:r>
              <a:rPr lang="en-US" altLang="zh-CN" b="0" dirty="0">
                <a:solidFill>
                  <a:srgbClr val="000000"/>
                </a:solidFill>
                <a:effectLst/>
                <a:latin typeface="Consolas" panose="020B0609020204030204" pitchFamily="49" charset="0"/>
              </a:rPr>
              <a:t>,</a:t>
            </a:r>
            <a:r>
              <a:rPr lang="en-US" altLang="zh-CN" b="0" dirty="0">
                <a:solidFill>
                  <a:srgbClr val="098658"/>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a:t>
            </a:r>
            <a:r>
              <a:rPr lang="en-US" altLang="zh-CN" b="0" dirty="0">
                <a:solidFill>
                  <a:srgbClr val="008000"/>
                </a:solidFill>
                <a:effectLst/>
                <a:latin typeface="Consolas" panose="020B0609020204030204" pitchFamily="49" charset="0"/>
              </a:rPr>
              <a:t>//</a:t>
            </a:r>
            <a:r>
              <a:rPr lang="zh-CN" altLang="en-US" b="0" dirty="0">
                <a:solidFill>
                  <a:srgbClr val="008000"/>
                </a:solidFill>
                <a:effectLst/>
                <a:latin typeface="Consolas" panose="020B0609020204030204" pitchFamily="49" charset="0"/>
              </a:rPr>
              <a:t>带初始值的</a:t>
            </a:r>
            <a:endParaRPr lang="zh-CN" altLang="en-US" b="0" dirty="0">
              <a:solidFill>
                <a:srgbClr val="000000"/>
              </a:solidFill>
              <a:effectLst/>
              <a:latin typeface="Consolas" panose="020B0609020204030204" pitchFamily="49" charset="0"/>
            </a:endParaRPr>
          </a:p>
          <a:p>
            <a:r>
              <a:rPr lang="en-US" altLang="zh-CN" b="0" dirty="0">
                <a:solidFill>
                  <a:srgbClr val="000000"/>
                </a:solidFill>
                <a:effectLst/>
                <a:latin typeface="Consolas" panose="020B0609020204030204" pitchFamily="49" charset="0"/>
              </a:rPr>
              <a:t>pair&lt;string,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&gt; p;</a:t>
            </a:r>
            <a:r>
              <a:rPr lang="en-US" altLang="zh-CN" b="0" dirty="0">
                <a:solidFill>
                  <a:srgbClr val="008000"/>
                </a:solidFill>
                <a:effectLst/>
                <a:latin typeface="Consolas" panose="020B0609020204030204" pitchFamily="49" charset="0"/>
              </a:rPr>
              <a:t>//</a:t>
            </a:r>
            <a:r>
              <a:rPr lang="zh-CN" altLang="en-US" b="0" dirty="0">
                <a:solidFill>
                  <a:srgbClr val="008000"/>
                </a:solidFill>
                <a:effectLst/>
                <a:latin typeface="Consolas" panose="020B0609020204030204" pitchFamily="49" charset="0"/>
              </a:rPr>
              <a:t>不带初始值的</a:t>
            </a:r>
            <a:endParaRPr lang="zh-CN" altLang="en-US" b="0" dirty="0">
              <a:solidFill>
                <a:srgbClr val="000000"/>
              </a:solidFill>
              <a:effectLst/>
              <a:latin typeface="Consolas" panose="020B0609020204030204" pitchFamily="49" charset="0"/>
            </a:endParaRPr>
          </a:p>
          <a:p>
            <a:br>
              <a:rPr lang="zh-CN" altLang="en-US" b="0" dirty="0">
                <a:solidFill>
                  <a:srgbClr val="000000"/>
                </a:solidFill>
                <a:effectLst/>
                <a:latin typeface="Consolas" panose="020B0609020204030204" pitchFamily="49" charset="0"/>
              </a:rPr>
            </a:br>
            <a:r>
              <a:rPr lang="en-US" altLang="zh-CN" b="0" dirty="0">
                <a:solidFill>
                  <a:srgbClr val="008000"/>
                </a:solidFill>
                <a:effectLst/>
                <a:latin typeface="Consolas" panose="020B0609020204030204" pitchFamily="49" charset="0"/>
              </a:rPr>
              <a:t>//2.</a:t>
            </a:r>
            <a:r>
              <a:rPr lang="zh-CN" altLang="en-US" b="0" dirty="0">
                <a:solidFill>
                  <a:srgbClr val="008000"/>
                </a:solidFill>
                <a:effectLst/>
                <a:latin typeface="Consolas" panose="020B0609020204030204" pitchFamily="49" charset="0"/>
              </a:rPr>
              <a:t>赋值</a:t>
            </a:r>
            <a:endParaRPr lang="zh-CN" altLang="en-US" b="0" dirty="0">
              <a:solidFill>
                <a:srgbClr val="000000"/>
              </a:solidFill>
              <a:effectLst/>
              <a:latin typeface="Consolas" panose="020B0609020204030204" pitchFamily="49" charset="0"/>
            </a:endParaRPr>
          </a:p>
          <a:p>
            <a:r>
              <a:rPr lang="en-US" altLang="zh-CN" b="0" dirty="0">
                <a:solidFill>
                  <a:srgbClr val="000000"/>
                </a:solidFill>
                <a:effectLst/>
                <a:latin typeface="Consolas" panose="020B0609020204030204" pitchFamily="49" charset="0"/>
              </a:rPr>
              <a:t>p = {</a:t>
            </a:r>
            <a:r>
              <a:rPr lang="en-US" altLang="zh-CN" b="0" dirty="0">
                <a:solidFill>
                  <a:srgbClr val="A31515"/>
                </a:solidFill>
                <a:effectLst/>
                <a:latin typeface="Consolas" panose="020B0609020204030204" pitchFamily="49" charset="0"/>
              </a:rPr>
              <a:t>"wang"</a:t>
            </a:r>
            <a:r>
              <a:rPr lang="en-US" altLang="zh-CN" b="0" dirty="0">
                <a:solidFill>
                  <a:srgbClr val="000000"/>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18</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p = </a:t>
            </a:r>
            <a:r>
              <a:rPr lang="en-US" altLang="zh-CN" b="0" dirty="0" err="1">
                <a:solidFill>
                  <a:srgbClr val="000000"/>
                </a:solidFill>
                <a:effectLst/>
                <a:latin typeface="Consolas" panose="020B0609020204030204" pitchFamily="49" charset="0"/>
              </a:rPr>
              <a:t>make_pair</a:t>
            </a:r>
            <a:r>
              <a:rPr lang="en-US" altLang="zh-CN" b="0" dirty="0">
                <a:solidFill>
                  <a:srgbClr val="000000"/>
                </a:solidFill>
                <a:effectLst/>
                <a:latin typeface="Consolas" panose="020B0609020204030204" pitchFamily="49" charset="0"/>
              </a:rPr>
              <a:t>(</a:t>
            </a:r>
            <a:r>
              <a:rPr lang="en-US" altLang="zh-CN" b="0" dirty="0">
                <a:solidFill>
                  <a:srgbClr val="A31515"/>
                </a:solidFill>
                <a:effectLst/>
                <a:latin typeface="Consolas" panose="020B0609020204030204" pitchFamily="49" charset="0"/>
              </a:rPr>
              <a:t>"wang"</a:t>
            </a:r>
            <a:r>
              <a:rPr lang="en-US" altLang="zh-CN" b="0" dirty="0">
                <a:solidFill>
                  <a:srgbClr val="000000"/>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18</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p = pair&lt;string,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&gt;(</a:t>
            </a:r>
            <a:r>
              <a:rPr lang="en-US" altLang="zh-CN" b="0" dirty="0">
                <a:solidFill>
                  <a:srgbClr val="A31515"/>
                </a:solidFill>
                <a:effectLst/>
                <a:latin typeface="Consolas" panose="020B0609020204030204" pitchFamily="49" charset="0"/>
              </a:rPr>
              <a:t>"wang"</a:t>
            </a:r>
            <a:r>
              <a:rPr lang="en-US" altLang="zh-CN" b="0" dirty="0">
                <a:solidFill>
                  <a:srgbClr val="000000"/>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18</a:t>
            </a:r>
            <a:r>
              <a:rPr lang="en-US" altLang="zh-C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67816638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23</a:t>
            </a:fld>
            <a:endParaRPr lang="zh-CN" altLang="en-US" dirty="0"/>
          </a:p>
        </p:txBody>
      </p:sp>
      <p:sp>
        <p:nvSpPr>
          <p:cNvPr id="4" name="文本框 3">
            <a:extLst>
              <a:ext uri="{FF2B5EF4-FFF2-40B4-BE49-F238E27FC236}">
                <a16:creationId xmlns:a16="http://schemas.microsoft.com/office/drawing/2014/main" id="{75442968-DE9C-48A9-BC76-0A58E0FC2BEB}"/>
              </a:ext>
            </a:extLst>
          </p:cNvPr>
          <p:cNvSpPr txBox="1"/>
          <p:nvPr/>
        </p:nvSpPr>
        <p:spPr>
          <a:xfrm>
            <a:off x="0" y="51470"/>
            <a:ext cx="7344816" cy="1846659"/>
          </a:xfrm>
          <a:prstGeom prst="rect">
            <a:avLst/>
          </a:prstGeom>
          <a:noFill/>
        </p:spPr>
        <p:txBody>
          <a:bodyPr wrap="square">
            <a:spAutoFit/>
          </a:bodyPr>
          <a:lstStyle/>
          <a:p>
            <a:r>
              <a:rPr lang="en-US" altLang="zh-CN" b="0" dirty="0">
                <a:solidFill>
                  <a:srgbClr val="008000"/>
                </a:solidFill>
                <a:effectLst/>
                <a:latin typeface="Consolas" panose="020B0609020204030204" pitchFamily="49" charset="0"/>
              </a:rPr>
              <a:t>//</a:t>
            </a:r>
            <a:r>
              <a:rPr lang="zh-CN" altLang="en-US" b="0" dirty="0">
                <a:solidFill>
                  <a:srgbClr val="008000"/>
                </a:solidFill>
                <a:effectLst/>
                <a:latin typeface="Consolas" panose="020B0609020204030204" pitchFamily="49" charset="0"/>
              </a:rPr>
              <a:t>定义结构体数组</a:t>
            </a:r>
            <a:endParaRPr lang="zh-CN" altLang="en-US" b="0" dirty="0">
              <a:solidFill>
                <a:srgbClr val="000000"/>
              </a:solidFill>
              <a:effectLst/>
              <a:latin typeface="Consolas" panose="020B0609020204030204" pitchFamily="49" charset="0"/>
            </a:endParaRPr>
          </a:p>
          <a:p>
            <a:r>
              <a:rPr lang="en-US" altLang="zh-CN" b="0" dirty="0">
                <a:solidFill>
                  <a:srgbClr val="000000"/>
                </a:solidFill>
                <a:effectLst/>
                <a:latin typeface="Consolas" panose="020B0609020204030204" pitchFamily="49" charset="0"/>
              </a:rPr>
              <a:t>pair&lt;</a:t>
            </a:r>
            <a:r>
              <a:rPr lang="en-US" altLang="zh-CN" b="0" dirty="0" err="1">
                <a:solidFill>
                  <a:srgbClr val="0000FF"/>
                </a:solidFill>
                <a:effectLst/>
                <a:latin typeface="Consolas" panose="020B0609020204030204" pitchFamily="49" charset="0"/>
              </a:rPr>
              <a:t>int</a:t>
            </a:r>
            <a:r>
              <a:rPr lang="en-US" altLang="zh-CN" b="0" dirty="0" err="1">
                <a:solidFill>
                  <a:srgbClr val="000000"/>
                </a:solidFill>
                <a:effectLst/>
                <a:latin typeface="Consolas" panose="020B0609020204030204" pitchFamily="49" charset="0"/>
              </a:rPr>
              <a:t>,</a:t>
            </a:r>
            <a:r>
              <a:rPr lang="en-US" altLang="zh-CN" b="0" dirty="0" err="1">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&gt; p[</a:t>
            </a:r>
            <a:r>
              <a:rPr lang="en-US" altLang="zh-CN" b="0" dirty="0">
                <a:solidFill>
                  <a:srgbClr val="098658"/>
                </a:solidFill>
                <a:effectLst/>
                <a:latin typeface="Consolas" panose="020B0609020204030204" pitchFamily="49" charset="0"/>
              </a:rPr>
              <a:t>20</a:t>
            </a:r>
            <a:r>
              <a:rPr lang="en-US" altLang="zh-CN" b="0" dirty="0">
                <a:solidFill>
                  <a:srgbClr val="000000"/>
                </a:solidFill>
                <a:effectLst/>
                <a:latin typeface="Consolas" panose="020B0609020204030204" pitchFamily="49" charset="0"/>
              </a:rPr>
              <a:t>];</a:t>
            </a:r>
          </a:p>
          <a:p>
            <a:r>
              <a:rPr lang="en-US" altLang="zh-CN" b="0" dirty="0">
                <a:solidFill>
                  <a:srgbClr val="0000FF"/>
                </a:solidFill>
                <a:effectLst/>
                <a:latin typeface="Consolas" panose="020B0609020204030204" pitchFamily="49" charset="0"/>
              </a:rPr>
              <a:t>for</a:t>
            </a:r>
            <a:r>
              <a:rPr lang="en-US" altLang="zh-CN" b="0" dirty="0">
                <a:solidFill>
                  <a:srgbClr val="000000"/>
                </a:solidFill>
                <a:effectLst/>
                <a:latin typeface="Consolas" panose="020B0609020204030204" pitchFamily="49" charset="0"/>
              </a:rPr>
              <a:t>(</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 </a:t>
            </a:r>
            <a:r>
              <a:rPr lang="en-US" altLang="zh-CN" b="0" dirty="0">
                <a:solidFill>
                  <a:srgbClr val="098658"/>
                </a:solidFill>
                <a:effectLst/>
                <a:latin typeface="Consolas" panose="020B0609020204030204" pitchFamily="49" charset="0"/>
              </a:rPr>
              <a:t>0</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&lt; </a:t>
            </a:r>
            <a:r>
              <a:rPr lang="en-US" altLang="zh-CN" b="0" dirty="0">
                <a:solidFill>
                  <a:srgbClr val="098658"/>
                </a:solidFill>
                <a:effectLst/>
                <a:latin typeface="Consolas" panose="020B0609020204030204" pitchFamily="49" charset="0"/>
              </a:rPr>
              <a:t>20</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a:t>
            </a:r>
          </a:p>
          <a:p>
            <a:r>
              <a:rPr lang="en-US" altLang="zh-CN" b="0" dirty="0">
                <a:solidFill>
                  <a:srgbClr val="008000"/>
                </a:solidFill>
                <a:effectLst/>
                <a:latin typeface="Consolas" panose="020B0609020204030204" pitchFamily="49" charset="0"/>
              </a:rPr>
              <a:t>    //</a:t>
            </a:r>
            <a:r>
              <a:rPr lang="zh-CN" altLang="en-US" b="0" dirty="0">
                <a:solidFill>
                  <a:srgbClr val="008000"/>
                </a:solidFill>
                <a:effectLst/>
                <a:latin typeface="Consolas" panose="020B0609020204030204" pitchFamily="49" charset="0"/>
              </a:rPr>
              <a:t>和结构体类似，</a:t>
            </a:r>
            <a:r>
              <a:rPr lang="en-US" altLang="zh-CN" b="0" dirty="0">
                <a:solidFill>
                  <a:srgbClr val="008000"/>
                </a:solidFill>
                <a:effectLst/>
                <a:latin typeface="Consolas" panose="020B0609020204030204" pitchFamily="49" charset="0"/>
              </a:rPr>
              <a:t>first</a:t>
            </a:r>
            <a:r>
              <a:rPr lang="zh-CN" altLang="en-US" b="0" dirty="0">
                <a:solidFill>
                  <a:srgbClr val="008000"/>
                </a:solidFill>
                <a:effectLst/>
                <a:latin typeface="Consolas" panose="020B0609020204030204" pitchFamily="49" charset="0"/>
              </a:rPr>
              <a:t>代表第一个元素，</a:t>
            </a:r>
            <a:r>
              <a:rPr lang="en-US" altLang="zh-CN" b="0" dirty="0">
                <a:solidFill>
                  <a:srgbClr val="008000"/>
                </a:solidFill>
                <a:effectLst/>
                <a:latin typeface="Consolas" panose="020B0609020204030204" pitchFamily="49" charset="0"/>
              </a:rPr>
              <a:t>second</a:t>
            </a:r>
            <a:r>
              <a:rPr lang="zh-CN" altLang="en-US" b="0" dirty="0">
                <a:solidFill>
                  <a:srgbClr val="008000"/>
                </a:solidFill>
                <a:effectLst/>
                <a:latin typeface="Consolas" panose="020B0609020204030204" pitchFamily="49" charset="0"/>
              </a:rPr>
              <a:t>代表第二个元素</a:t>
            </a:r>
            <a:endParaRPr lang="zh-CN" altLang="en-US" b="0" dirty="0">
              <a:solidFill>
                <a:srgbClr val="000000"/>
              </a:solidFill>
              <a:effectLst/>
              <a:latin typeface="Consolas" panose="020B0609020204030204" pitchFamily="49" charset="0"/>
            </a:endParaRPr>
          </a:p>
          <a:p>
            <a:r>
              <a:rPr lang="zh-CN" altLang="en-US"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cout</a:t>
            </a:r>
            <a:r>
              <a:rPr lang="en-US" altLang="zh-CN" b="0" dirty="0">
                <a:solidFill>
                  <a:srgbClr val="000000"/>
                </a:solidFill>
                <a:effectLst/>
                <a:latin typeface="Consolas" panose="020B0609020204030204" pitchFamily="49" charset="0"/>
              </a:rPr>
              <a:t> &lt;&lt; </a:t>
            </a:r>
            <a:r>
              <a:rPr lang="en-US" altLang="zh-CN" sz="2400" b="1" dirty="0">
                <a:solidFill>
                  <a:srgbClr val="000000"/>
                </a:solidFill>
                <a:effectLst>
                  <a:outerShdw blurRad="38100" dist="38100" dir="2700000" algn="tl">
                    <a:srgbClr val="000000">
                      <a:alpha val="43137"/>
                    </a:srgbClr>
                  </a:outerShdw>
                </a:effectLst>
                <a:latin typeface="Consolas" panose="020B0609020204030204" pitchFamily="49" charset="0"/>
              </a:rPr>
              <a:t>p[</a:t>
            </a:r>
            <a:r>
              <a:rPr lang="en-US" altLang="zh-CN" sz="2400" b="1" dirty="0" err="1">
                <a:solidFill>
                  <a:srgbClr val="000000"/>
                </a:solidFill>
                <a:effectLst>
                  <a:outerShdw blurRad="38100" dist="38100" dir="2700000" algn="tl">
                    <a:srgbClr val="000000">
                      <a:alpha val="43137"/>
                    </a:srgbClr>
                  </a:outerShdw>
                </a:effectLst>
                <a:latin typeface="Consolas" panose="020B0609020204030204" pitchFamily="49" charset="0"/>
              </a:rPr>
              <a:t>i</a:t>
            </a:r>
            <a:r>
              <a:rPr lang="en-US" altLang="zh-CN" sz="2400" b="1" dirty="0">
                <a:solidFill>
                  <a:srgbClr val="000000"/>
                </a:solidFill>
                <a:effectLst>
                  <a:outerShdw blurRad="38100" dist="38100" dir="2700000" algn="tl">
                    <a:srgbClr val="000000">
                      <a:alpha val="43137"/>
                    </a:srgbClr>
                  </a:outerShdw>
                </a:effectLst>
                <a:latin typeface="Consolas" panose="020B0609020204030204" pitchFamily="49" charset="0"/>
              </a:rPr>
              <a:t>].first &lt;&lt; </a:t>
            </a:r>
            <a:r>
              <a:rPr lang="en-US" altLang="zh-CN" sz="2400" b="1" dirty="0">
                <a:solidFill>
                  <a:srgbClr val="A31515"/>
                </a:solidFill>
                <a:effectLst>
                  <a:outerShdw blurRad="38100" dist="38100" dir="2700000" algn="tl">
                    <a:srgbClr val="000000">
                      <a:alpha val="43137"/>
                    </a:srgbClr>
                  </a:outerShdw>
                </a:effectLst>
                <a:latin typeface="Consolas" panose="020B0609020204030204" pitchFamily="49" charset="0"/>
              </a:rPr>
              <a:t>" "</a:t>
            </a:r>
            <a:r>
              <a:rPr lang="en-US" altLang="zh-CN" sz="2400" b="1" dirty="0">
                <a:solidFill>
                  <a:srgbClr val="000000"/>
                </a:solidFill>
                <a:effectLst>
                  <a:outerShdw blurRad="38100" dist="38100" dir="2700000" algn="tl">
                    <a:srgbClr val="000000">
                      <a:alpha val="43137"/>
                    </a:srgbClr>
                  </a:outerShdw>
                </a:effectLst>
                <a:latin typeface="Consolas" panose="020B0609020204030204" pitchFamily="49" charset="0"/>
              </a:rPr>
              <a:t> &lt;&lt; p[</a:t>
            </a:r>
            <a:r>
              <a:rPr lang="en-US" altLang="zh-CN" sz="2400" b="1" dirty="0" err="1">
                <a:solidFill>
                  <a:srgbClr val="000000"/>
                </a:solidFill>
                <a:effectLst>
                  <a:outerShdw blurRad="38100" dist="38100" dir="2700000" algn="tl">
                    <a:srgbClr val="000000">
                      <a:alpha val="43137"/>
                    </a:srgbClr>
                  </a:outerShdw>
                </a:effectLst>
                <a:latin typeface="Consolas" panose="020B0609020204030204" pitchFamily="49" charset="0"/>
              </a:rPr>
              <a:t>i</a:t>
            </a:r>
            <a:r>
              <a:rPr lang="en-US" altLang="zh-CN" sz="2400" b="1" dirty="0">
                <a:solidFill>
                  <a:srgbClr val="000000"/>
                </a:solidFill>
                <a:effectLst>
                  <a:outerShdw blurRad="38100" dist="38100" dir="2700000" algn="tl">
                    <a:srgbClr val="000000">
                      <a:alpha val="43137"/>
                    </a:srgbClr>
                  </a:outerShdw>
                </a:effectLst>
                <a:latin typeface="Consolas" panose="020B0609020204030204" pitchFamily="49" charset="0"/>
              </a:rPr>
              <a:t>].second;</a:t>
            </a:r>
          </a:p>
          <a:p>
            <a:r>
              <a:rPr lang="en-US" altLang="zh-C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3315513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851670"/>
            <a:ext cx="3228536" cy="1188000"/>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3" name="文本框 2"/>
          <p:cNvSpPr txBox="1"/>
          <p:nvPr/>
        </p:nvSpPr>
        <p:spPr>
          <a:xfrm>
            <a:off x="1352697" y="2164797"/>
            <a:ext cx="1677382" cy="530915"/>
          </a:xfrm>
          <a:prstGeom prst="rect">
            <a:avLst/>
          </a:prstGeom>
          <a:noFill/>
        </p:spPr>
        <p:txBody>
          <a:bodyPr wrap="non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第六部分</a:t>
            </a:r>
          </a:p>
        </p:txBody>
      </p:sp>
      <p:sp>
        <p:nvSpPr>
          <p:cNvPr id="11" name="矩形 10"/>
          <p:cNvSpPr/>
          <p:nvPr/>
        </p:nvSpPr>
        <p:spPr>
          <a:xfrm>
            <a:off x="3302392" y="1851670"/>
            <a:ext cx="305972" cy="1188000"/>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3" name="文本框 12"/>
          <p:cNvSpPr txBox="1"/>
          <p:nvPr/>
        </p:nvSpPr>
        <p:spPr>
          <a:xfrm>
            <a:off x="4139952" y="2067694"/>
            <a:ext cx="3317255" cy="746358"/>
          </a:xfrm>
          <a:prstGeom prst="rect">
            <a:avLst/>
          </a:prstGeom>
          <a:noFill/>
        </p:spPr>
        <p:txBody>
          <a:bodyPr wrap="non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112F70"/>
                </a:solidFill>
                <a:effectLst/>
                <a:uLnTx/>
                <a:uFillTx/>
                <a:latin typeface="微软雅黑" panose="020B0503020204020204" pitchFamily="34" charset="-122"/>
                <a:ea typeface="微软雅黑" panose="020B0503020204020204" pitchFamily="34" charset="-122"/>
                <a:cs typeface="+mn-cs"/>
              </a:rPr>
              <a:t>Tuple   </a:t>
            </a:r>
            <a:r>
              <a:rPr lang="zh-CN" altLang="en-US" sz="4000" b="1" dirty="0">
                <a:solidFill>
                  <a:srgbClr val="112F70"/>
                </a:solidFill>
                <a:latin typeface="微软雅黑" panose="020B0503020204020204" pitchFamily="34" charset="-122"/>
                <a:ea typeface="微软雅黑" panose="020B0503020204020204" pitchFamily="34" charset="-122"/>
              </a:rPr>
              <a:t>元组</a:t>
            </a:r>
            <a:endParaRPr kumimoji="0" lang="zh-CN" altLang="en-US" sz="4000" b="1" i="0" u="none" strike="noStrike" kern="1200" cap="none" spc="0" normalizeH="0" baseline="0" noProof="0" dirty="0">
              <a:ln>
                <a:noFill/>
              </a:ln>
              <a:solidFill>
                <a:srgbClr val="112F7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82804522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25</a:t>
            </a:fld>
            <a:endParaRPr lang="zh-CN" altLang="en-US" dirty="0"/>
          </a:p>
        </p:txBody>
      </p:sp>
      <p:sp>
        <p:nvSpPr>
          <p:cNvPr id="4" name="文本框 3">
            <a:extLst>
              <a:ext uri="{FF2B5EF4-FFF2-40B4-BE49-F238E27FC236}">
                <a16:creationId xmlns:a16="http://schemas.microsoft.com/office/drawing/2014/main" id="{EB0262C5-4732-4B15-ABF4-0384970B6EE9}"/>
              </a:ext>
            </a:extLst>
          </p:cNvPr>
          <p:cNvSpPr txBox="1"/>
          <p:nvPr/>
        </p:nvSpPr>
        <p:spPr>
          <a:xfrm>
            <a:off x="0" y="0"/>
            <a:ext cx="9144000" cy="1015663"/>
          </a:xfrm>
          <a:prstGeom prst="rect">
            <a:avLst/>
          </a:prstGeom>
          <a:noFill/>
        </p:spPr>
        <p:txBody>
          <a:bodyPr wrap="square">
            <a:spAutoFit/>
          </a:bodyPr>
          <a:lstStyle/>
          <a:p>
            <a:r>
              <a:rPr lang="en-US" altLang="zh-CN" sz="2400" b="1" dirty="0"/>
              <a:t>tuple</a:t>
            </a:r>
            <a:r>
              <a:rPr lang="zh-CN" altLang="en-US" sz="2400" b="1" dirty="0"/>
              <a:t>模板是</a:t>
            </a:r>
            <a:r>
              <a:rPr lang="en-US" altLang="zh-CN" sz="2400" b="1" dirty="0"/>
              <a:t>pair</a:t>
            </a:r>
            <a:r>
              <a:rPr lang="zh-CN" altLang="en-US" sz="2400" b="1" dirty="0"/>
              <a:t>的泛化</a:t>
            </a:r>
            <a:r>
              <a:rPr lang="zh-CN" altLang="en-US" dirty="0"/>
              <a:t>，可以封装不同类型任意数量的对象。</a:t>
            </a:r>
          </a:p>
          <a:p>
            <a:r>
              <a:rPr lang="zh-CN" altLang="en-US" dirty="0"/>
              <a:t>可以把</a:t>
            </a:r>
            <a:r>
              <a:rPr lang="en-US" altLang="zh-CN" dirty="0"/>
              <a:t>tuple</a:t>
            </a:r>
            <a:r>
              <a:rPr lang="zh-CN" altLang="en-US" dirty="0"/>
              <a:t>理解为</a:t>
            </a:r>
            <a:r>
              <a:rPr lang="en-US" altLang="zh-CN" dirty="0"/>
              <a:t>pair</a:t>
            </a:r>
            <a:r>
              <a:rPr lang="zh-CN" altLang="en-US" dirty="0"/>
              <a:t>的扩展，</a:t>
            </a:r>
            <a:r>
              <a:rPr lang="en-US" altLang="zh-CN" dirty="0"/>
              <a:t>tuple</a:t>
            </a:r>
            <a:r>
              <a:rPr lang="zh-CN" altLang="en-US" dirty="0"/>
              <a:t>可以声明二元组，也可以声明三元组。</a:t>
            </a:r>
          </a:p>
          <a:p>
            <a:r>
              <a:rPr lang="en-US" altLang="zh-CN" dirty="0"/>
              <a:t>tuple</a:t>
            </a:r>
            <a:r>
              <a:rPr lang="zh-CN" altLang="en-US" dirty="0"/>
              <a:t>可以等价为结构体使用</a:t>
            </a:r>
          </a:p>
        </p:txBody>
      </p:sp>
      <p:sp>
        <p:nvSpPr>
          <p:cNvPr id="6" name="文本框 5">
            <a:extLst>
              <a:ext uri="{FF2B5EF4-FFF2-40B4-BE49-F238E27FC236}">
                <a16:creationId xmlns:a16="http://schemas.microsoft.com/office/drawing/2014/main" id="{83E17283-251A-4702-AB42-DC6445669E9F}"/>
              </a:ext>
            </a:extLst>
          </p:cNvPr>
          <p:cNvSpPr txBox="1"/>
          <p:nvPr/>
        </p:nvSpPr>
        <p:spPr>
          <a:xfrm>
            <a:off x="0" y="1173182"/>
            <a:ext cx="9144000" cy="3970318"/>
          </a:xfrm>
          <a:prstGeom prst="rect">
            <a:avLst/>
          </a:prstGeom>
          <a:noFill/>
        </p:spPr>
        <p:txBody>
          <a:bodyPr wrap="square">
            <a:spAutoFit/>
          </a:bodyPr>
          <a:lstStyle/>
          <a:p>
            <a:r>
              <a:rPr lang="zh-CN" altLang="en-US" dirty="0"/>
              <a:t>声明及初始化声明一个空的</a:t>
            </a:r>
            <a:r>
              <a:rPr lang="en-US" altLang="zh-CN" dirty="0"/>
              <a:t>tuple</a:t>
            </a:r>
            <a:r>
              <a:rPr lang="zh-CN" altLang="en-US" dirty="0"/>
              <a:t>三元组</a:t>
            </a:r>
            <a:endParaRPr lang="en-US" altLang="zh-CN" dirty="0"/>
          </a:p>
          <a:p>
            <a:r>
              <a:rPr lang="en-US" altLang="zh-CN" dirty="0"/>
              <a:t>tuple&lt;int, int, string&gt; t1;</a:t>
            </a:r>
          </a:p>
          <a:p>
            <a:endParaRPr lang="en-US" altLang="zh-CN" dirty="0"/>
          </a:p>
          <a:p>
            <a:r>
              <a:rPr lang="zh-CN" altLang="en-US" sz="2000" b="1" dirty="0"/>
              <a:t>赋值</a:t>
            </a:r>
            <a:r>
              <a:rPr lang="zh-CN" altLang="en-US" dirty="0"/>
              <a:t>：</a:t>
            </a:r>
            <a:r>
              <a:rPr lang="en-US" altLang="zh-CN" sz="2000" b="1" dirty="0"/>
              <a:t>t1 = </a:t>
            </a:r>
            <a:r>
              <a:rPr lang="en-US" altLang="zh-CN" sz="2000" b="1" dirty="0" err="1">
                <a:solidFill>
                  <a:srgbClr val="008000"/>
                </a:solidFill>
              </a:rPr>
              <a:t>make_tuple</a:t>
            </a:r>
            <a:r>
              <a:rPr lang="en-US" altLang="zh-CN" sz="2000" b="1" dirty="0"/>
              <a:t>(1, 1, "</a:t>
            </a:r>
            <a:r>
              <a:rPr lang="en-US" altLang="zh-CN" sz="2000" b="1" dirty="0" err="1"/>
              <a:t>hahaha</a:t>
            </a:r>
            <a:r>
              <a:rPr lang="en-US" altLang="zh-CN" sz="2000" b="1" dirty="0"/>
              <a:t>");</a:t>
            </a:r>
          </a:p>
          <a:p>
            <a:endParaRPr lang="en-US" altLang="zh-CN" sz="2000" b="1" dirty="0"/>
          </a:p>
          <a:p>
            <a:r>
              <a:rPr lang="zh-CN" altLang="en-US" sz="2000" b="1" dirty="0"/>
              <a:t>创建的同时初始化</a:t>
            </a:r>
            <a:endParaRPr lang="en-US" altLang="zh-CN" sz="2000" b="1" dirty="0"/>
          </a:p>
          <a:p>
            <a:r>
              <a:rPr lang="en-US" altLang="zh-CN" dirty="0"/>
              <a:t>tuple&lt;int, int, int, int&gt; t2(1, 2, 3, 4);</a:t>
            </a:r>
          </a:p>
          <a:p>
            <a:endParaRPr lang="en-US" altLang="zh-CN" dirty="0"/>
          </a:p>
          <a:p>
            <a:r>
              <a:rPr lang="zh-CN" altLang="en-US" dirty="0">
                <a:highlight>
                  <a:srgbClr val="FFFF00"/>
                </a:highlight>
              </a:rPr>
              <a:t>可以使用</a:t>
            </a:r>
            <a:r>
              <a:rPr lang="en-US" altLang="zh-CN" dirty="0">
                <a:highlight>
                  <a:srgbClr val="FFFF00"/>
                </a:highlight>
              </a:rPr>
              <a:t>pair</a:t>
            </a:r>
            <a:r>
              <a:rPr lang="zh-CN" altLang="en-US" dirty="0">
                <a:highlight>
                  <a:srgbClr val="FFFF00"/>
                </a:highlight>
              </a:rPr>
              <a:t>对象构造</a:t>
            </a:r>
            <a:r>
              <a:rPr lang="en-US" altLang="zh-CN" dirty="0">
                <a:highlight>
                  <a:srgbClr val="FFFF00"/>
                </a:highlight>
              </a:rPr>
              <a:t>tuple</a:t>
            </a:r>
            <a:r>
              <a:rPr lang="zh-CN" altLang="en-US" dirty="0">
                <a:highlight>
                  <a:srgbClr val="FFFF00"/>
                </a:highlight>
              </a:rPr>
              <a:t>对象，但</a:t>
            </a:r>
            <a:r>
              <a:rPr lang="en-US" altLang="zh-CN" dirty="0">
                <a:highlight>
                  <a:srgbClr val="FFFF00"/>
                </a:highlight>
              </a:rPr>
              <a:t>tuple</a:t>
            </a:r>
            <a:r>
              <a:rPr lang="zh-CN" altLang="en-US" dirty="0">
                <a:highlight>
                  <a:srgbClr val="FFFF00"/>
                </a:highlight>
              </a:rPr>
              <a:t>对象必须是两个元素</a:t>
            </a:r>
            <a:endParaRPr lang="en-US" altLang="zh-CN" dirty="0">
              <a:highlight>
                <a:srgbClr val="FFFF00"/>
              </a:highlight>
            </a:endParaRPr>
          </a:p>
          <a:p>
            <a:endParaRPr lang="en-US" altLang="zh-CN" sz="2800" b="1" dirty="0"/>
          </a:p>
          <a:p>
            <a:r>
              <a:rPr lang="en-US" altLang="zh-CN" sz="2800" b="1" dirty="0"/>
              <a:t>auto p = </a:t>
            </a:r>
            <a:r>
              <a:rPr lang="en-US" altLang="zh-CN" sz="2800" b="1" dirty="0" err="1"/>
              <a:t>make_pair</a:t>
            </a:r>
            <a:r>
              <a:rPr lang="en-US" altLang="zh-CN" sz="2800" b="1" dirty="0"/>
              <a:t>("wang", 1);</a:t>
            </a:r>
          </a:p>
          <a:p>
            <a:r>
              <a:rPr lang="en-US" altLang="zh-CN" sz="2800" b="1" dirty="0"/>
              <a:t>tuple&lt;string, int&gt; t3 </a:t>
            </a:r>
            <a:r>
              <a:rPr lang="en-US" altLang="zh-CN" sz="2800" b="1" dirty="0">
                <a:solidFill>
                  <a:srgbClr val="FF0000"/>
                </a:solidFill>
              </a:rPr>
              <a:t>{p}</a:t>
            </a:r>
            <a:r>
              <a:rPr lang="en-US" altLang="zh-CN" sz="2800" b="1" dirty="0"/>
              <a:t>; //</a:t>
            </a:r>
            <a:r>
              <a:rPr lang="zh-CN" altLang="en-US" sz="2800" b="1" dirty="0"/>
              <a:t>将</a:t>
            </a:r>
            <a:r>
              <a:rPr lang="en-US" altLang="zh-CN" sz="2800" b="1" dirty="0"/>
              <a:t>pair</a:t>
            </a:r>
            <a:r>
              <a:rPr lang="zh-CN" altLang="en-US" sz="2800" b="1" dirty="0"/>
              <a:t>对象赋给</a:t>
            </a:r>
            <a:r>
              <a:rPr lang="en-US" altLang="zh-CN" sz="2800" b="1" dirty="0"/>
              <a:t>tuple</a:t>
            </a:r>
            <a:r>
              <a:rPr lang="zh-CN" altLang="en-US" sz="2800" b="1" dirty="0"/>
              <a:t>对象</a:t>
            </a:r>
          </a:p>
        </p:txBody>
      </p:sp>
    </p:spTree>
    <p:extLst>
      <p:ext uri="{BB962C8B-B14F-4D97-AF65-F5344CB8AC3E}">
        <p14:creationId xmlns:p14="http://schemas.microsoft.com/office/powerpoint/2010/main" val="155708643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26</a:t>
            </a:fld>
            <a:endParaRPr lang="zh-CN" altLang="en-US" dirty="0"/>
          </a:p>
        </p:txBody>
      </p:sp>
      <p:sp>
        <p:nvSpPr>
          <p:cNvPr id="4" name="文本框 3">
            <a:extLst>
              <a:ext uri="{FF2B5EF4-FFF2-40B4-BE49-F238E27FC236}">
                <a16:creationId xmlns:a16="http://schemas.microsoft.com/office/drawing/2014/main" id="{8BAEED89-0D0E-444B-A2E5-EA6176138EA2}"/>
              </a:ext>
            </a:extLst>
          </p:cNvPr>
          <p:cNvSpPr txBox="1"/>
          <p:nvPr/>
        </p:nvSpPr>
        <p:spPr>
          <a:xfrm>
            <a:off x="24656" y="0"/>
            <a:ext cx="6635576" cy="1200329"/>
          </a:xfrm>
          <a:prstGeom prst="rect">
            <a:avLst/>
          </a:prstGeom>
          <a:noFill/>
        </p:spPr>
        <p:txBody>
          <a:bodyPr wrap="square">
            <a:spAutoFit/>
          </a:bodyPr>
          <a:lstStyle/>
          <a:p>
            <a:r>
              <a:rPr lang="fr-FR" altLang="zh-CN" b="0" dirty="0">
                <a:solidFill>
                  <a:srgbClr val="000000"/>
                </a:solidFill>
                <a:effectLst/>
                <a:latin typeface="Consolas" panose="020B0609020204030204" pitchFamily="49" charset="0"/>
              </a:rPr>
              <a:t>tuple&lt;</a:t>
            </a:r>
            <a:r>
              <a:rPr lang="fr-FR" altLang="zh-CN" b="0" dirty="0">
                <a:solidFill>
                  <a:srgbClr val="0000FF"/>
                </a:solidFill>
                <a:effectLst/>
                <a:latin typeface="Consolas" panose="020B0609020204030204" pitchFamily="49" charset="0"/>
              </a:rPr>
              <a:t>int</a:t>
            </a:r>
            <a:r>
              <a:rPr lang="fr-FR" altLang="zh-CN" b="0" dirty="0">
                <a:solidFill>
                  <a:srgbClr val="000000"/>
                </a:solidFill>
                <a:effectLst/>
                <a:latin typeface="Consolas" panose="020B0609020204030204" pitchFamily="49" charset="0"/>
              </a:rPr>
              <a:t>, </a:t>
            </a:r>
            <a:r>
              <a:rPr lang="fr-FR" altLang="zh-CN" b="0" dirty="0">
                <a:solidFill>
                  <a:srgbClr val="0000FF"/>
                </a:solidFill>
                <a:effectLst/>
                <a:latin typeface="Consolas" panose="020B0609020204030204" pitchFamily="49" charset="0"/>
              </a:rPr>
              <a:t>int</a:t>
            </a:r>
            <a:r>
              <a:rPr lang="fr-FR" altLang="zh-CN" b="0" dirty="0">
                <a:solidFill>
                  <a:srgbClr val="000000"/>
                </a:solidFill>
                <a:effectLst/>
                <a:latin typeface="Consolas" panose="020B0609020204030204" pitchFamily="49" charset="0"/>
              </a:rPr>
              <a:t>, </a:t>
            </a:r>
            <a:r>
              <a:rPr lang="fr-FR" altLang="zh-CN" b="0" dirty="0">
                <a:solidFill>
                  <a:srgbClr val="0000FF"/>
                </a:solidFill>
                <a:effectLst/>
                <a:latin typeface="Consolas" panose="020B0609020204030204" pitchFamily="49" charset="0"/>
              </a:rPr>
              <a:t>int</a:t>
            </a:r>
            <a:r>
              <a:rPr lang="fr-FR" altLang="zh-CN" b="0" dirty="0">
                <a:solidFill>
                  <a:srgbClr val="000000"/>
                </a:solidFill>
                <a:effectLst/>
                <a:latin typeface="Consolas" panose="020B0609020204030204" pitchFamily="49" charset="0"/>
              </a:rPr>
              <a:t>&gt; t(</a:t>
            </a:r>
            <a:r>
              <a:rPr lang="fr-FR" altLang="zh-CN" b="0" dirty="0">
                <a:solidFill>
                  <a:srgbClr val="098658"/>
                </a:solidFill>
                <a:effectLst/>
                <a:latin typeface="Consolas" panose="020B0609020204030204" pitchFamily="49" charset="0"/>
              </a:rPr>
              <a:t>1</a:t>
            </a:r>
            <a:r>
              <a:rPr lang="fr-FR" altLang="zh-CN" b="0" dirty="0">
                <a:solidFill>
                  <a:srgbClr val="000000"/>
                </a:solidFill>
                <a:effectLst/>
                <a:latin typeface="Consolas" panose="020B0609020204030204" pitchFamily="49" charset="0"/>
              </a:rPr>
              <a:t>, </a:t>
            </a:r>
            <a:r>
              <a:rPr lang="fr-FR" altLang="zh-CN" b="0" dirty="0">
                <a:solidFill>
                  <a:srgbClr val="098658"/>
                </a:solidFill>
                <a:effectLst/>
                <a:latin typeface="Consolas" panose="020B0609020204030204" pitchFamily="49" charset="0"/>
              </a:rPr>
              <a:t>2</a:t>
            </a:r>
            <a:r>
              <a:rPr lang="fr-FR" altLang="zh-CN" b="0" dirty="0">
                <a:solidFill>
                  <a:srgbClr val="000000"/>
                </a:solidFill>
                <a:effectLst/>
                <a:latin typeface="Consolas" panose="020B0609020204030204" pitchFamily="49" charset="0"/>
              </a:rPr>
              <a:t>, </a:t>
            </a:r>
            <a:r>
              <a:rPr lang="fr-FR" altLang="zh-CN" b="0" dirty="0">
                <a:solidFill>
                  <a:srgbClr val="098658"/>
                </a:solidFill>
                <a:effectLst/>
                <a:latin typeface="Consolas" panose="020B0609020204030204" pitchFamily="49" charset="0"/>
              </a:rPr>
              <a:t>3</a:t>
            </a:r>
            <a:r>
              <a:rPr lang="fr-FR" altLang="zh-CN" b="0" dirty="0">
                <a:solidFill>
                  <a:srgbClr val="000000"/>
                </a:solidFill>
                <a:effectLst/>
                <a:latin typeface="Consolas" panose="020B0609020204030204" pitchFamily="49" charset="0"/>
              </a:rPr>
              <a:t>);</a:t>
            </a:r>
          </a:p>
          <a:p>
            <a:r>
              <a:rPr lang="fr-FR" altLang="zh-CN" b="0" dirty="0">
                <a:solidFill>
                  <a:srgbClr val="000000"/>
                </a:solidFill>
                <a:effectLst/>
                <a:latin typeface="Consolas" panose="020B0609020204030204" pitchFamily="49" charset="0"/>
              </a:rPr>
              <a:t>cout &lt;&lt; get&lt;</a:t>
            </a:r>
            <a:r>
              <a:rPr lang="fr-FR" altLang="zh-CN" b="0" dirty="0">
                <a:solidFill>
                  <a:srgbClr val="098658"/>
                </a:solidFill>
                <a:effectLst/>
                <a:latin typeface="Consolas" panose="020B0609020204030204" pitchFamily="49" charset="0"/>
              </a:rPr>
              <a:t>0</a:t>
            </a:r>
            <a:r>
              <a:rPr lang="fr-FR" altLang="zh-CN" b="0" dirty="0">
                <a:solidFill>
                  <a:srgbClr val="000000"/>
                </a:solidFill>
                <a:effectLst/>
                <a:latin typeface="Consolas" panose="020B0609020204030204" pitchFamily="49" charset="0"/>
              </a:rPr>
              <a:t>&gt;(t) &lt;&lt; </a:t>
            </a:r>
            <a:r>
              <a:rPr lang="fr-FR" altLang="zh-CN" b="0" dirty="0">
                <a:solidFill>
                  <a:srgbClr val="A31515"/>
                </a:solidFill>
                <a:effectLst/>
                <a:latin typeface="Consolas" panose="020B0609020204030204" pitchFamily="49" charset="0"/>
              </a:rPr>
              <a:t>'\n'</a:t>
            </a:r>
            <a:r>
              <a:rPr lang="fr-FR" altLang="zh-CN" b="0" dirty="0">
                <a:solidFill>
                  <a:srgbClr val="000000"/>
                </a:solidFill>
                <a:effectLst/>
                <a:latin typeface="Consolas" panose="020B0609020204030204" pitchFamily="49" charset="0"/>
              </a:rPr>
              <a:t>;</a:t>
            </a:r>
            <a:r>
              <a:rPr lang="fr-FR" altLang="zh-CN" b="0" dirty="0">
                <a:solidFill>
                  <a:srgbClr val="008000"/>
                </a:solidFill>
                <a:effectLst/>
                <a:latin typeface="Consolas" panose="020B0609020204030204" pitchFamily="49" charset="0"/>
              </a:rPr>
              <a:t> // 1</a:t>
            </a:r>
            <a:endParaRPr lang="fr-FR" altLang="zh-CN" b="0" dirty="0">
              <a:solidFill>
                <a:srgbClr val="000000"/>
              </a:solidFill>
              <a:effectLst/>
              <a:latin typeface="Consolas" panose="020B0609020204030204" pitchFamily="49" charset="0"/>
            </a:endParaRPr>
          </a:p>
          <a:p>
            <a:r>
              <a:rPr lang="fr-FR" altLang="zh-CN" b="0" dirty="0">
                <a:solidFill>
                  <a:srgbClr val="000000"/>
                </a:solidFill>
                <a:effectLst/>
                <a:latin typeface="Consolas" panose="020B0609020204030204" pitchFamily="49" charset="0"/>
              </a:rPr>
              <a:t>cout &lt;&lt; get&lt;</a:t>
            </a:r>
            <a:r>
              <a:rPr lang="fr-FR" altLang="zh-CN" b="0" dirty="0">
                <a:solidFill>
                  <a:srgbClr val="098658"/>
                </a:solidFill>
                <a:effectLst/>
                <a:latin typeface="Consolas" panose="020B0609020204030204" pitchFamily="49" charset="0"/>
              </a:rPr>
              <a:t>1</a:t>
            </a:r>
            <a:r>
              <a:rPr lang="fr-FR" altLang="zh-CN" b="0" dirty="0">
                <a:solidFill>
                  <a:srgbClr val="000000"/>
                </a:solidFill>
                <a:effectLst/>
                <a:latin typeface="Consolas" panose="020B0609020204030204" pitchFamily="49" charset="0"/>
              </a:rPr>
              <a:t>&gt;(t) &lt;&lt; </a:t>
            </a:r>
            <a:r>
              <a:rPr lang="fr-FR" altLang="zh-CN" b="0" dirty="0">
                <a:solidFill>
                  <a:srgbClr val="A31515"/>
                </a:solidFill>
                <a:effectLst/>
                <a:latin typeface="Consolas" panose="020B0609020204030204" pitchFamily="49" charset="0"/>
              </a:rPr>
              <a:t>'\n'</a:t>
            </a:r>
            <a:r>
              <a:rPr lang="fr-FR" altLang="zh-CN" b="0" dirty="0">
                <a:solidFill>
                  <a:srgbClr val="000000"/>
                </a:solidFill>
                <a:effectLst/>
                <a:latin typeface="Consolas" panose="020B0609020204030204" pitchFamily="49" charset="0"/>
              </a:rPr>
              <a:t>;</a:t>
            </a:r>
            <a:r>
              <a:rPr lang="fr-FR" altLang="zh-CN" b="0" dirty="0">
                <a:solidFill>
                  <a:srgbClr val="008000"/>
                </a:solidFill>
                <a:effectLst/>
                <a:latin typeface="Consolas" panose="020B0609020204030204" pitchFamily="49" charset="0"/>
              </a:rPr>
              <a:t> // 2</a:t>
            </a:r>
            <a:endParaRPr lang="fr-FR" altLang="zh-CN" b="0" dirty="0">
              <a:solidFill>
                <a:srgbClr val="000000"/>
              </a:solidFill>
              <a:effectLst/>
              <a:latin typeface="Consolas" panose="020B0609020204030204" pitchFamily="49" charset="0"/>
            </a:endParaRPr>
          </a:p>
          <a:p>
            <a:r>
              <a:rPr lang="fr-FR" altLang="zh-CN" b="0" dirty="0">
                <a:solidFill>
                  <a:srgbClr val="000000"/>
                </a:solidFill>
                <a:effectLst/>
                <a:latin typeface="Consolas" panose="020B0609020204030204" pitchFamily="49" charset="0"/>
              </a:rPr>
              <a:t>cout &lt;&lt; get&lt;</a:t>
            </a:r>
            <a:r>
              <a:rPr lang="fr-FR" altLang="zh-CN" b="0" dirty="0">
                <a:solidFill>
                  <a:srgbClr val="098658"/>
                </a:solidFill>
                <a:effectLst/>
                <a:latin typeface="Consolas" panose="020B0609020204030204" pitchFamily="49" charset="0"/>
              </a:rPr>
              <a:t>2</a:t>
            </a:r>
            <a:r>
              <a:rPr lang="fr-FR" altLang="zh-CN" b="0" dirty="0">
                <a:solidFill>
                  <a:srgbClr val="000000"/>
                </a:solidFill>
                <a:effectLst/>
                <a:latin typeface="Consolas" panose="020B0609020204030204" pitchFamily="49" charset="0"/>
              </a:rPr>
              <a:t>&gt;(t) &lt;&lt; </a:t>
            </a:r>
            <a:r>
              <a:rPr lang="fr-FR" altLang="zh-CN" b="0" dirty="0">
                <a:solidFill>
                  <a:srgbClr val="A31515"/>
                </a:solidFill>
                <a:effectLst/>
                <a:latin typeface="Consolas" panose="020B0609020204030204" pitchFamily="49" charset="0"/>
              </a:rPr>
              <a:t>'\n'</a:t>
            </a:r>
            <a:r>
              <a:rPr lang="fr-FR" altLang="zh-CN" b="0" dirty="0">
                <a:solidFill>
                  <a:srgbClr val="000000"/>
                </a:solidFill>
                <a:effectLst/>
                <a:latin typeface="Consolas" panose="020B0609020204030204" pitchFamily="49" charset="0"/>
              </a:rPr>
              <a:t>;</a:t>
            </a:r>
            <a:r>
              <a:rPr lang="fr-FR" altLang="zh-CN" b="0" dirty="0">
                <a:solidFill>
                  <a:srgbClr val="008000"/>
                </a:solidFill>
                <a:effectLst/>
                <a:latin typeface="Consolas" panose="020B0609020204030204" pitchFamily="49" charset="0"/>
              </a:rPr>
              <a:t> // 3</a:t>
            </a:r>
            <a:endParaRPr lang="fr-FR" altLang="zh-CN" b="0" dirty="0">
              <a:solidFill>
                <a:srgbClr val="000000"/>
              </a:solidFill>
              <a:effectLst/>
              <a:latin typeface="Consolas" panose="020B0609020204030204" pitchFamily="49" charset="0"/>
            </a:endParaRPr>
          </a:p>
        </p:txBody>
      </p:sp>
      <p:sp>
        <p:nvSpPr>
          <p:cNvPr id="6" name="文本框 5">
            <a:extLst>
              <a:ext uri="{FF2B5EF4-FFF2-40B4-BE49-F238E27FC236}">
                <a16:creationId xmlns:a16="http://schemas.microsoft.com/office/drawing/2014/main" id="{9E7BFEB0-6971-45BA-B2FE-127B82AC198F}"/>
              </a:ext>
            </a:extLst>
          </p:cNvPr>
          <p:cNvSpPr txBox="1"/>
          <p:nvPr/>
        </p:nvSpPr>
        <p:spPr>
          <a:xfrm>
            <a:off x="0" y="1779662"/>
            <a:ext cx="7585496" cy="2123658"/>
          </a:xfrm>
          <a:prstGeom prst="rect">
            <a:avLst/>
          </a:prstGeom>
          <a:noFill/>
        </p:spPr>
        <p:txBody>
          <a:bodyPr wrap="square">
            <a:spAutoFit/>
          </a:bodyPr>
          <a:lstStyle/>
          <a:p>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one, three;</a:t>
            </a:r>
          </a:p>
          <a:p>
            <a:r>
              <a:rPr lang="en-US" altLang="zh-CN" b="0" dirty="0">
                <a:solidFill>
                  <a:srgbClr val="000000"/>
                </a:solidFill>
                <a:effectLst/>
                <a:latin typeface="Consolas" panose="020B0609020204030204" pitchFamily="49" charset="0"/>
              </a:rPr>
              <a:t>string two; </a:t>
            </a:r>
          </a:p>
          <a:p>
            <a:r>
              <a:rPr lang="en-US" altLang="zh-CN" b="0" dirty="0">
                <a:solidFill>
                  <a:srgbClr val="000000"/>
                </a:solidFill>
                <a:effectLst/>
                <a:latin typeface="Consolas" panose="020B0609020204030204" pitchFamily="49" charset="0"/>
              </a:rPr>
              <a:t>tuple&lt;</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string,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&gt; t(</a:t>
            </a:r>
            <a:r>
              <a:rPr lang="en-US" altLang="zh-CN" b="0" dirty="0">
                <a:solidFill>
                  <a:srgbClr val="098658"/>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 </a:t>
            </a:r>
            <a:r>
              <a:rPr lang="en-US" altLang="zh-CN" b="0" dirty="0">
                <a:solidFill>
                  <a:srgbClr val="A31515"/>
                </a:solidFill>
                <a:effectLst/>
                <a:latin typeface="Consolas" panose="020B0609020204030204" pitchFamily="49" charset="0"/>
              </a:rPr>
              <a:t>"</a:t>
            </a:r>
            <a:r>
              <a:rPr lang="en-US" altLang="zh-CN" b="0" dirty="0" err="1">
                <a:solidFill>
                  <a:srgbClr val="A31515"/>
                </a:solidFill>
                <a:effectLst/>
                <a:latin typeface="Consolas" panose="020B0609020204030204" pitchFamily="49" charset="0"/>
              </a:rPr>
              <a:t>hahaha</a:t>
            </a:r>
            <a:r>
              <a:rPr lang="en-US" altLang="zh-CN" b="0" dirty="0">
                <a:solidFill>
                  <a:srgbClr val="A31515"/>
                </a:solidFill>
                <a:effectLst/>
                <a:latin typeface="Consolas" panose="020B0609020204030204" pitchFamily="49" charset="0"/>
              </a:rPr>
              <a:t>"</a:t>
            </a:r>
            <a:r>
              <a:rPr lang="en-US" altLang="zh-CN" b="0" dirty="0">
                <a:solidFill>
                  <a:srgbClr val="000000"/>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3</a:t>
            </a:r>
            <a:r>
              <a:rPr lang="en-US" altLang="zh-CN" b="0" dirty="0">
                <a:solidFill>
                  <a:srgbClr val="000000"/>
                </a:solidFill>
                <a:effectLst/>
                <a:latin typeface="Consolas" panose="020B0609020204030204" pitchFamily="49" charset="0"/>
              </a:rPr>
              <a:t>);</a:t>
            </a:r>
          </a:p>
          <a:p>
            <a:r>
              <a:rPr lang="en-US" altLang="zh-CN" sz="2400" b="1" dirty="0">
                <a:solidFill>
                  <a:srgbClr val="FF0000"/>
                </a:solidFill>
                <a:effectLst/>
                <a:latin typeface="Consolas" panose="020B0609020204030204" pitchFamily="49" charset="0"/>
              </a:rPr>
              <a:t>tie(one, two, three) = t</a:t>
            </a:r>
            <a:r>
              <a:rPr lang="en-US" altLang="zh-CN" sz="2400" b="1" dirty="0">
                <a:solidFill>
                  <a:srgbClr val="000000"/>
                </a:solidFill>
                <a:effectLst/>
                <a:latin typeface="Consolas" panose="020B0609020204030204" pitchFamily="49" charset="0"/>
              </a:rPr>
              <a:t>; </a:t>
            </a:r>
            <a:r>
              <a:rPr lang="en-US" altLang="zh-CN" sz="2400" b="1" dirty="0">
                <a:solidFill>
                  <a:srgbClr val="008000"/>
                </a:solidFill>
                <a:latin typeface="Consolas" panose="020B0609020204030204" pitchFamily="49" charset="0"/>
              </a:rPr>
              <a:t>//</a:t>
            </a:r>
            <a:r>
              <a:rPr lang="zh-CN" altLang="en-US" sz="2400" b="1" dirty="0">
                <a:solidFill>
                  <a:srgbClr val="008000"/>
                </a:solidFill>
                <a:latin typeface="Consolas" panose="020B0609020204030204" pitchFamily="49" charset="0"/>
              </a:rPr>
              <a:t>用</a:t>
            </a:r>
            <a:r>
              <a:rPr lang="en-US" altLang="zh-CN" sz="2400" b="1" dirty="0">
                <a:solidFill>
                  <a:srgbClr val="008000"/>
                </a:solidFill>
                <a:latin typeface="Consolas" panose="020B0609020204030204" pitchFamily="49" charset="0"/>
              </a:rPr>
              <a:t>tie</a:t>
            </a:r>
            <a:r>
              <a:rPr lang="zh-CN" altLang="en-US" sz="2400" b="1" dirty="0">
                <a:solidFill>
                  <a:srgbClr val="008000"/>
                </a:solidFill>
                <a:latin typeface="Consolas" panose="020B0609020204030204" pitchFamily="49" charset="0"/>
              </a:rPr>
              <a:t>解包</a:t>
            </a:r>
            <a:endParaRPr lang="en-US" altLang="zh-CN" sz="2400" b="1" dirty="0">
              <a:solidFill>
                <a:srgbClr val="008000"/>
              </a:solidFill>
              <a:effectLst/>
              <a:latin typeface="Consolas" panose="020B0609020204030204" pitchFamily="49" charset="0"/>
            </a:endParaRPr>
          </a:p>
          <a:p>
            <a:r>
              <a:rPr lang="en-US" altLang="zh-CN" b="0" dirty="0" err="1">
                <a:solidFill>
                  <a:srgbClr val="000000"/>
                </a:solidFill>
                <a:effectLst/>
                <a:latin typeface="Consolas" panose="020B0609020204030204" pitchFamily="49" charset="0"/>
              </a:rPr>
              <a:t>cout</a:t>
            </a:r>
            <a:r>
              <a:rPr lang="en-US" altLang="zh-CN" b="0" dirty="0">
                <a:solidFill>
                  <a:srgbClr val="000000"/>
                </a:solidFill>
                <a:effectLst/>
                <a:latin typeface="Consolas" panose="020B0609020204030204" pitchFamily="49" charset="0"/>
              </a:rPr>
              <a:t> &lt;&lt; one &lt;&lt; two &lt;&lt; three &lt;&lt; </a:t>
            </a:r>
            <a:r>
              <a:rPr lang="en-US" altLang="zh-CN" b="0" dirty="0">
                <a:solidFill>
                  <a:srgbClr val="A31515"/>
                </a:solidFill>
                <a:effectLst/>
                <a:latin typeface="Consolas" panose="020B0609020204030204" pitchFamily="49" charset="0"/>
              </a:rPr>
              <a:t>"\n"</a:t>
            </a:r>
            <a:r>
              <a:rPr lang="en-US" altLang="zh-CN" b="0" dirty="0">
                <a:solidFill>
                  <a:srgbClr val="000000"/>
                </a:solidFill>
                <a:effectLst/>
                <a:latin typeface="Consolas" panose="020B0609020204030204" pitchFamily="49" charset="0"/>
              </a:rPr>
              <a:t>;</a:t>
            </a:r>
            <a:r>
              <a:rPr lang="en-US" altLang="zh-CN" b="0" dirty="0">
                <a:solidFill>
                  <a:srgbClr val="008000"/>
                </a:solidFill>
                <a:effectLst/>
                <a:latin typeface="Consolas" panose="020B0609020204030204" pitchFamily="49" charset="0"/>
              </a:rPr>
              <a:t> // 1hahaha3</a:t>
            </a:r>
            <a:endParaRPr lang="en-US" altLang="zh-CN" b="0" dirty="0">
              <a:solidFill>
                <a:srgbClr val="000000"/>
              </a:solidFill>
              <a:effectLst/>
              <a:latin typeface="Consolas" panose="020B0609020204030204" pitchFamily="49" charset="0"/>
            </a:endParaRPr>
          </a:p>
          <a:p>
            <a:br>
              <a:rPr lang="en-US" altLang="zh-CN" b="0" dirty="0">
                <a:solidFill>
                  <a:srgbClr val="000000"/>
                </a:solidFill>
                <a:effectLst/>
                <a:latin typeface="Consolas" panose="020B0609020204030204" pitchFamily="49" charset="0"/>
              </a:rPr>
            </a:br>
            <a:endParaRPr lang="en-US" altLang="zh-C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59287135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851670"/>
            <a:ext cx="3228536" cy="1188000"/>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3" name="文本框 2"/>
          <p:cNvSpPr txBox="1"/>
          <p:nvPr/>
        </p:nvSpPr>
        <p:spPr>
          <a:xfrm>
            <a:off x="1352697" y="2164797"/>
            <a:ext cx="1677382" cy="530915"/>
          </a:xfrm>
          <a:prstGeom prst="rect">
            <a:avLst/>
          </a:prstGeom>
          <a:noFill/>
        </p:spPr>
        <p:txBody>
          <a:bodyPr wrap="non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第七部分</a:t>
            </a:r>
          </a:p>
        </p:txBody>
      </p:sp>
      <p:sp>
        <p:nvSpPr>
          <p:cNvPr id="11" name="矩形 10"/>
          <p:cNvSpPr/>
          <p:nvPr/>
        </p:nvSpPr>
        <p:spPr>
          <a:xfrm>
            <a:off x="3302392" y="1851670"/>
            <a:ext cx="305972" cy="1188000"/>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3" name="文本框 12"/>
          <p:cNvSpPr txBox="1"/>
          <p:nvPr/>
        </p:nvSpPr>
        <p:spPr>
          <a:xfrm>
            <a:off x="4139952" y="2067694"/>
            <a:ext cx="2740174" cy="746358"/>
          </a:xfrm>
          <a:prstGeom prst="rect">
            <a:avLst/>
          </a:prstGeom>
          <a:noFill/>
        </p:spPr>
        <p:txBody>
          <a:bodyPr wrap="non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4400" b="1" dirty="0">
                <a:solidFill>
                  <a:srgbClr val="112F70"/>
                </a:solidFill>
                <a:latin typeface="微软雅黑" panose="020B0503020204020204" pitchFamily="34" charset="-122"/>
                <a:ea typeface="微软雅黑" panose="020B0503020204020204" pitchFamily="34" charset="-122"/>
              </a:rPr>
              <a:t>Set </a:t>
            </a:r>
            <a:r>
              <a:rPr kumimoji="0" lang="en-US" altLang="zh-CN" sz="4400" b="1" i="0" u="none" strike="noStrike" kern="1200" cap="none" spc="0" normalizeH="0" baseline="0" noProof="0" dirty="0">
                <a:ln>
                  <a:noFill/>
                </a:ln>
                <a:solidFill>
                  <a:srgbClr val="112F70"/>
                </a:solidFill>
                <a:effectLst/>
                <a:uLnTx/>
                <a:uFillTx/>
                <a:latin typeface="微软雅黑" panose="020B0503020204020204" pitchFamily="34" charset="-122"/>
                <a:ea typeface="微软雅黑" panose="020B0503020204020204" pitchFamily="34" charset="-122"/>
                <a:cs typeface="+mn-cs"/>
              </a:rPr>
              <a:t>   </a:t>
            </a:r>
            <a:r>
              <a:rPr lang="zh-CN" altLang="en-US" sz="4000" b="1" dirty="0">
                <a:solidFill>
                  <a:srgbClr val="112F70"/>
                </a:solidFill>
                <a:latin typeface="微软雅黑" panose="020B0503020204020204" pitchFamily="34" charset="-122"/>
                <a:ea typeface="微软雅黑" panose="020B0503020204020204" pitchFamily="34" charset="-122"/>
              </a:rPr>
              <a:t>集合</a:t>
            </a:r>
            <a:endParaRPr kumimoji="0" lang="zh-CN" altLang="en-US" sz="4000" b="1" i="0" u="none" strike="noStrike" kern="1200" cap="none" spc="0" normalizeH="0" baseline="0" noProof="0" dirty="0">
              <a:ln>
                <a:noFill/>
              </a:ln>
              <a:solidFill>
                <a:srgbClr val="112F7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74585203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28</a:t>
            </a:fld>
            <a:endParaRPr lang="zh-CN" altLang="en-US" dirty="0"/>
          </a:p>
        </p:txBody>
      </p:sp>
      <p:sp>
        <p:nvSpPr>
          <p:cNvPr id="4" name="文本框 3">
            <a:extLst>
              <a:ext uri="{FF2B5EF4-FFF2-40B4-BE49-F238E27FC236}">
                <a16:creationId xmlns:a16="http://schemas.microsoft.com/office/drawing/2014/main" id="{A7FC26A2-59CF-45D1-B7E0-DEC19E6F818E}"/>
              </a:ext>
            </a:extLst>
          </p:cNvPr>
          <p:cNvSpPr txBox="1"/>
          <p:nvPr/>
        </p:nvSpPr>
        <p:spPr>
          <a:xfrm>
            <a:off x="0" y="0"/>
            <a:ext cx="9144000" cy="738664"/>
          </a:xfrm>
          <a:prstGeom prst="rect">
            <a:avLst/>
          </a:prstGeom>
          <a:noFill/>
        </p:spPr>
        <p:txBody>
          <a:bodyPr wrap="square">
            <a:spAutoFit/>
          </a:bodyPr>
          <a:lstStyle/>
          <a:p>
            <a:r>
              <a:rPr lang="en-US" altLang="zh-CN" sz="2400" b="1" dirty="0"/>
              <a:t>set</a:t>
            </a:r>
            <a:r>
              <a:rPr lang="zh-CN" altLang="en-US" sz="2400" b="1" dirty="0"/>
              <a:t>容器</a:t>
            </a:r>
            <a:r>
              <a:rPr lang="zh-CN" altLang="en-US" dirty="0"/>
              <a:t>中的元素不会重复，当插入集合中已有的元素时，并不会插入进去，而且</a:t>
            </a:r>
            <a:r>
              <a:rPr lang="en-US" altLang="zh-CN" dirty="0"/>
              <a:t>set</a:t>
            </a:r>
            <a:r>
              <a:rPr lang="zh-CN" altLang="en-US" dirty="0"/>
              <a:t>容器里的元素自动从小到大排序。</a:t>
            </a:r>
          </a:p>
        </p:txBody>
      </p:sp>
    </p:spTree>
    <p:extLst>
      <p:ext uri="{BB962C8B-B14F-4D97-AF65-F5344CB8AC3E}">
        <p14:creationId xmlns:p14="http://schemas.microsoft.com/office/powerpoint/2010/main" val="102458261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0EA22EFF-B0E2-46FE-9BF6-CA971A229FE3}"/>
              </a:ext>
            </a:extLst>
          </p:cNvPr>
          <p:cNvSpPr>
            <a:spLocks noGrp="1"/>
          </p:cNvSpPr>
          <p:nvPr>
            <p:ph type="sldNum" sz="quarter" idx="12"/>
          </p:nvPr>
        </p:nvSpPr>
        <p:spPr/>
        <p:txBody>
          <a:bodyPr/>
          <a:lstStyle/>
          <a:p>
            <a:fld id="{23CBF4B4-C160-4F55-AC7D-1C8FF5BA05FA}" type="slidenum">
              <a:rPr lang="zh-CN" altLang="en-US" smtClean="0"/>
              <a:pPr/>
              <a:t>2</a:t>
            </a:fld>
            <a:endParaRPr lang="zh-CN" altLang="en-US" dirty="0"/>
          </a:p>
        </p:txBody>
      </p:sp>
      <p:sp>
        <p:nvSpPr>
          <p:cNvPr id="4" name="文本框 3">
            <a:extLst>
              <a:ext uri="{FF2B5EF4-FFF2-40B4-BE49-F238E27FC236}">
                <a16:creationId xmlns:a16="http://schemas.microsoft.com/office/drawing/2014/main" id="{30EE49C3-2CFA-4829-A0C2-2094CE41D1A0}"/>
              </a:ext>
            </a:extLst>
          </p:cNvPr>
          <p:cNvSpPr txBox="1"/>
          <p:nvPr/>
        </p:nvSpPr>
        <p:spPr>
          <a:xfrm>
            <a:off x="0" y="0"/>
            <a:ext cx="9144000" cy="1877437"/>
          </a:xfrm>
          <a:prstGeom prst="rect">
            <a:avLst/>
          </a:prstGeom>
          <a:noFill/>
        </p:spPr>
        <p:txBody>
          <a:bodyPr wrap="square">
            <a:spAutoFit/>
          </a:bodyPr>
          <a:lstStyle/>
          <a:p>
            <a:r>
              <a:rPr lang="en-US" altLang="zh-CN" sz="2400" b="1" dirty="0"/>
              <a:t>vector</a:t>
            </a:r>
            <a:r>
              <a:rPr lang="zh-CN" altLang="en-US" sz="2400" b="1" dirty="0"/>
              <a:t>为可变长数组</a:t>
            </a:r>
            <a:r>
              <a:rPr lang="zh-CN" altLang="en-US" dirty="0"/>
              <a:t>（动态数组），定义的</a:t>
            </a:r>
            <a:r>
              <a:rPr lang="en-US" altLang="zh-CN" dirty="0"/>
              <a:t>vector</a:t>
            </a:r>
            <a:r>
              <a:rPr lang="zh-CN" altLang="en-US" dirty="0"/>
              <a:t>数组可以随时添加数值和删除元素。</a:t>
            </a:r>
            <a:endParaRPr lang="en-US" altLang="zh-CN" dirty="0"/>
          </a:p>
          <a:p>
            <a:endParaRPr lang="en-US" altLang="zh-CN" dirty="0"/>
          </a:p>
          <a:p>
            <a:r>
              <a:rPr lang="zh-CN" altLang="en-US" dirty="0"/>
              <a:t>注意：在局部区域中（局部函数）开</a:t>
            </a:r>
            <a:r>
              <a:rPr lang="en-US" altLang="zh-CN" dirty="0">
                <a:highlight>
                  <a:srgbClr val="FFFF00"/>
                </a:highlight>
              </a:rPr>
              <a:t>vector</a:t>
            </a:r>
            <a:r>
              <a:rPr lang="zh-CN" altLang="en-US" dirty="0">
                <a:highlight>
                  <a:srgbClr val="FFFF00"/>
                </a:highlight>
              </a:rPr>
              <a:t>数组</a:t>
            </a:r>
            <a:r>
              <a:rPr lang="zh-CN" altLang="en-US" dirty="0"/>
              <a:t>，是在</a:t>
            </a:r>
            <a:r>
              <a:rPr lang="zh-CN" altLang="en-US" b="1" dirty="0">
                <a:highlight>
                  <a:srgbClr val="FFFF00"/>
                </a:highlight>
              </a:rPr>
              <a:t>堆空间</a:t>
            </a:r>
            <a:r>
              <a:rPr lang="zh-CN" altLang="en-US" dirty="0"/>
              <a:t>里面开的。</a:t>
            </a:r>
            <a:endParaRPr lang="en-US" altLang="zh-CN" dirty="0"/>
          </a:p>
          <a:p>
            <a:r>
              <a:rPr lang="zh-CN" altLang="en-US" dirty="0"/>
              <a:t>在局部区域开</a:t>
            </a:r>
            <a:r>
              <a:rPr lang="zh-CN" altLang="en-US" b="1" dirty="0">
                <a:highlight>
                  <a:srgbClr val="FFFF00"/>
                </a:highlight>
              </a:rPr>
              <a:t>数组</a:t>
            </a:r>
            <a:r>
              <a:rPr lang="zh-CN" altLang="en-US" dirty="0"/>
              <a:t>是在</a:t>
            </a:r>
            <a:r>
              <a:rPr lang="zh-CN" altLang="en-US" dirty="0">
                <a:highlight>
                  <a:srgbClr val="FFFF00"/>
                </a:highlight>
              </a:rPr>
              <a:t>栈空间</a:t>
            </a:r>
            <a:r>
              <a:rPr lang="zh-CN" altLang="en-US" dirty="0"/>
              <a:t>开的，而</a:t>
            </a:r>
            <a:r>
              <a:rPr lang="zh-CN" altLang="en-US" b="1" dirty="0"/>
              <a:t>栈空间</a:t>
            </a:r>
            <a:r>
              <a:rPr lang="zh-CN" altLang="en-US" dirty="0"/>
              <a:t>比较小，开了非常长的数组就会发生</a:t>
            </a:r>
            <a:r>
              <a:rPr lang="zh-CN" altLang="en-US" b="1" dirty="0">
                <a:solidFill>
                  <a:srgbClr val="FF0000"/>
                </a:solidFill>
              </a:rPr>
              <a:t>爆栈</a:t>
            </a:r>
            <a:r>
              <a:rPr lang="zh-CN" altLang="en-US" dirty="0"/>
              <a:t>。</a:t>
            </a:r>
            <a:endParaRPr lang="en-US" altLang="zh-CN" dirty="0"/>
          </a:p>
          <a:p>
            <a:r>
              <a:rPr lang="zh-CN" altLang="en-US" sz="2000" b="1" dirty="0">
                <a:effectLst>
                  <a:outerShdw blurRad="38100" dist="38100" dir="2700000" algn="tl">
                    <a:srgbClr val="000000">
                      <a:alpha val="43137"/>
                    </a:srgbClr>
                  </a:outerShdw>
                </a:effectLst>
              </a:rPr>
              <a:t>局部区域不可以开大长度数组，但是可以开大长度</a:t>
            </a:r>
            <a:r>
              <a:rPr lang="en-US" altLang="zh-CN" sz="2000" b="1" dirty="0">
                <a:effectLst>
                  <a:outerShdw blurRad="38100" dist="38100" dir="2700000" algn="tl">
                    <a:srgbClr val="000000">
                      <a:alpha val="43137"/>
                    </a:srgbClr>
                  </a:outerShdw>
                </a:effectLst>
              </a:rPr>
              <a:t>vector</a:t>
            </a:r>
            <a:r>
              <a:rPr lang="zh-CN" altLang="en-US" sz="2000" b="1" dirty="0">
                <a:effectLst>
                  <a:outerShdw blurRad="38100" dist="38100" dir="2700000" algn="tl">
                    <a:srgbClr val="000000">
                      <a:alpha val="43137"/>
                    </a:srgbClr>
                  </a:outerShdw>
                </a:effectLst>
              </a:rPr>
              <a:t>。</a:t>
            </a:r>
            <a:endParaRPr lang="zh-CN"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778221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29</a:t>
            </a:fld>
            <a:endParaRPr lang="zh-CN" altLang="en-US" dirty="0"/>
          </a:p>
        </p:txBody>
      </p:sp>
      <p:pic>
        <p:nvPicPr>
          <p:cNvPr id="4" name="图片 3">
            <a:extLst>
              <a:ext uri="{FF2B5EF4-FFF2-40B4-BE49-F238E27FC236}">
                <a16:creationId xmlns:a16="http://schemas.microsoft.com/office/drawing/2014/main" id="{2DAB19BD-CF49-4FED-843A-EF80C7F9454C}"/>
              </a:ext>
            </a:extLst>
          </p:cNvPr>
          <p:cNvPicPr>
            <a:picLocks noChangeAspect="1"/>
          </p:cNvPicPr>
          <p:nvPr/>
        </p:nvPicPr>
        <p:blipFill>
          <a:blip r:embed="rId2"/>
          <a:stretch>
            <a:fillRect/>
          </a:stretch>
        </p:blipFill>
        <p:spPr>
          <a:xfrm>
            <a:off x="0" y="0"/>
            <a:ext cx="8723911" cy="5143500"/>
          </a:xfrm>
          <a:prstGeom prst="rect">
            <a:avLst/>
          </a:prstGeom>
        </p:spPr>
      </p:pic>
    </p:spTree>
    <p:extLst>
      <p:ext uri="{BB962C8B-B14F-4D97-AF65-F5344CB8AC3E}">
        <p14:creationId xmlns:p14="http://schemas.microsoft.com/office/powerpoint/2010/main" val="320082835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30</a:t>
            </a:fld>
            <a:endParaRPr lang="zh-CN" altLang="en-US" dirty="0"/>
          </a:p>
        </p:txBody>
      </p:sp>
      <p:sp>
        <p:nvSpPr>
          <p:cNvPr id="4" name="文本框 3">
            <a:extLst>
              <a:ext uri="{FF2B5EF4-FFF2-40B4-BE49-F238E27FC236}">
                <a16:creationId xmlns:a16="http://schemas.microsoft.com/office/drawing/2014/main" id="{928CA434-99D8-4033-91E1-CE0B1F9A74D5}"/>
              </a:ext>
            </a:extLst>
          </p:cNvPr>
          <p:cNvSpPr txBox="1"/>
          <p:nvPr/>
        </p:nvSpPr>
        <p:spPr>
          <a:xfrm>
            <a:off x="0" y="0"/>
            <a:ext cx="9144000" cy="3139321"/>
          </a:xfrm>
          <a:prstGeom prst="rect">
            <a:avLst/>
          </a:prstGeom>
          <a:noFill/>
        </p:spPr>
        <p:txBody>
          <a:bodyPr wrap="square">
            <a:spAutoFit/>
          </a:bodyPr>
          <a:lstStyle/>
          <a:p>
            <a:r>
              <a:rPr lang="zh-CN" altLang="en-US" b="0" dirty="0">
                <a:solidFill>
                  <a:srgbClr val="000000"/>
                </a:solidFill>
                <a:effectLst/>
                <a:latin typeface="Consolas" panose="020B0609020204030204" pitchFamily="49" charset="0"/>
              </a:rPr>
              <a:t>访问最后一个元素</a:t>
            </a:r>
          </a:p>
          <a:p>
            <a:r>
              <a:rPr lang="en-US" altLang="zh-CN" b="0" dirty="0">
                <a:solidFill>
                  <a:srgbClr val="008000"/>
                </a:solidFill>
                <a:effectLst/>
                <a:latin typeface="Consolas" panose="020B0609020204030204" pitchFamily="49" charset="0"/>
              </a:rPr>
              <a:t>//</a:t>
            </a:r>
            <a:r>
              <a:rPr lang="zh-CN" altLang="en-US" b="0" dirty="0">
                <a:solidFill>
                  <a:srgbClr val="008000"/>
                </a:solidFill>
                <a:effectLst/>
                <a:latin typeface="Consolas" panose="020B0609020204030204" pitchFamily="49" charset="0"/>
              </a:rPr>
              <a:t>第一种</a:t>
            </a:r>
            <a:endParaRPr lang="zh-CN" altLang="en-US" b="0" dirty="0">
              <a:solidFill>
                <a:srgbClr val="000000"/>
              </a:solidFill>
              <a:effectLst/>
              <a:latin typeface="Consolas" panose="020B0609020204030204" pitchFamily="49" charset="0"/>
            </a:endParaRPr>
          </a:p>
          <a:p>
            <a:r>
              <a:rPr lang="en-US" altLang="zh-CN" b="0" dirty="0" err="1">
                <a:solidFill>
                  <a:srgbClr val="000000"/>
                </a:solidFill>
                <a:effectLst/>
                <a:latin typeface="Consolas" panose="020B0609020204030204" pitchFamily="49" charset="0"/>
              </a:rPr>
              <a:t>cout</a:t>
            </a:r>
            <a:r>
              <a:rPr lang="en-US" altLang="zh-CN" b="0" dirty="0">
                <a:solidFill>
                  <a:srgbClr val="000000"/>
                </a:solidFill>
                <a:effectLst/>
                <a:latin typeface="Consolas" panose="020B0609020204030204" pitchFamily="49" charset="0"/>
              </a:rPr>
              <a:t> &lt;&lt; *</a:t>
            </a:r>
            <a:r>
              <a:rPr lang="en-US" altLang="zh-CN" b="0" dirty="0" err="1">
                <a:solidFill>
                  <a:srgbClr val="000000"/>
                </a:solidFill>
                <a:effectLst/>
                <a:latin typeface="Consolas" panose="020B0609020204030204" pitchFamily="49" charset="0"/>
              </a:rPr>
              <a:t>s.rbegin</a:t>
            </a:r>
            <a:r>
              <a:rPr lang="en-US" altLang="zh-CN" b="0" dirty="0">
                <a:solidFill>
                  <a:srgbClr val="000000"/>
                </a:solidFill>
                <a:effectLst/>
                <a:latin typeface="Consolas" panose="020B0609020204030204" pitchFamily="49" charset="0"/>
              </a:rPr>
              <a:t>() &lt;&lt; </a:t>
            </a:r>
            <a:r>
              <a:rPr lang="en-US" altLang="zh-CN" b="0" dirty="0" err="1">
                <a:solidFill>
                  <a:srgbClr val="000000"/>
                </a:solidFill>
                <a:effectLst/>
                <a:latin typeface="Consolas" panose="020B0609020204030204" pitchFamily="49" charset="0"/>
              </a:rPr>
              <a:t>endl</a:t>
            </a:r>
            <a:r>
              <a:rPr lang="en-US" altLang="zh-CN" b="0" dirty="0">
                <a:solidFill>
                  <a:srgbClr val="000000"/>
                </a:solidFill>
                <a:effectLst/>
                <a:latin typeface="Consolas" panose="020B0609020204030204" pitchFamily="49" charset="0"/>
              </a:rPr>
              <a:t>;</a:t>
            </a:r>
          </a:p>
          <a:p>
            <a:br>
              <a:rPr lang="en-US" altLang="zh-CN" b="0" dirty="0">
                <a:solidFill>
                  <a:srgbClr val="000000"/>
                </a:solidFill>
                <a:effectLst/>
                <a:latin typeface="Consolas" panose="020B0609020204030204" pitchFamily="49" charset="0"/>
              </a:rPr>
            </a:br>
            <a:r>
              <a:rPr lang="en-US" altLang="zh-CN" b="0" dirty="0">
                <a:solidFill>
                  <a:srgbClr val="008000"/>
                </a:solidFill>
                <a:effectLst/>
                <a:latin typeface="Consolas" panose="020B0609020204030204" pitchFamily="49" charset="0"/>
              </a:rPr>
              <a:t> //</a:t>
            </a:r>
            <a:r>
              <a:rPr lang="zh-CN" altLang="en-US" b="0" dirty="0">
                <a:solidFill>
                  <a:srgbClr val="008000"/>
                </a:solidFill>
                <a:effectLst/>
                <a:latin typeface="Consolas" panose="020B0609020204030204" pitchFamily="49" charset="0"/>
              </a:rPr>
              <a:t>第二种</a:t>
            </a:r>
            <a:endParaRPr lang="zh-CN" altLang="en-US" b="0" dirty="0">
              <a:solidFill>
                <a:srgbClr val="000000"/>
              </a:solidFill>
              <a:effectLst/>
              <a:latin typeface="Consolas" panose="020B0609020204030204" pitchFamily="49" charset="0"/>
            </a:endParaRPr>
          </a:p>
          <a:p>
            <a:r>
              <a:rPr lang="en-US" altLang="zh-CN" b="0" dirty="0">
                <a:solidFill>
                  <a:srgbClr val="000000"/>
                </a:solidFill>
                <a:effectLst/>
                <a:latin typeface="Consolas" panose="020B0609020204030204" pitchFamily="49" charset="0"/>
              </a:rPr>
              <a:t>set&lt;</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&gt;::iterator </a:t>
            </a:r>
            <a:r>
              <a:rPr lang="en-US" altLang="zh-CN" b="0" dirty="0" err="1">
                <a:solidFill>
                  <a:srgbClr val="000000"/>
                </a:solidFill>
                <a:effectLst/>
                <a:latin typeface="Consolas" panose="020B0609020204030204" pitchFamily="49" charset="0"/>
              </a:rPr>
              <a:t>iter</a:t>
            </a:r>
            <a:r>
              <a:rPr lang="en-US" altLang="zh-CN" b="0" dirty="0">
                <a:solidFill>
                  <a:srgbClr val="000000"/>
                </a:solidFill>
                <a:effectLst/>
                <a:latin typeface="Consolas" panose="020B0609020204030204" pitchFamily="49" charset="0"/>
              </a:rPr>
              <a:t> = </a:t>
            </a:r>
            <a:r>
              <a:rPr lang="en-US" altLang="zh-CN" b="0" dirty="0" err="1">
                <a:solidFill>
                  <a:srgbClr val="000000"/>
                </a:solidFill>
                <a:effectLst/>
                <a:latin typeface="Consolas" panose="020B0609020204030204" pitchFamily="49" charset="0"/>
              </a:rPr>
              <a:t>s.end</a:t>
            </a:r>
            <a:r>
              <a:rPr lang="en-US" altLang="zh-CN" b="0" dirty="0">
                <a:solidFill>
                  <a:srgbClr val="000000"/>
                </a:solidFill>
                <a:effectLst/>
                <a:latin typeface="Consolas" panose="020B0609020204030204" pitchFamily="49" charset="0"/>
              </a:rPr>
              <a:t>();</a:t>
            </a:r>
          </a:p>
          <a:p>
            <a:r>
              <a:rPr lang="en-US" altLang="zh-CN" b="0" dirty="0" err="1">
                <a:solidFill>
                  <a:srgbClr val="000000"/>
                </a:solidFill>
                <a:effectLst/>
                <a:latin typeface="Consolas" panose="020B0609020204030204" pitchFamily="49" charset="0"/>
              </a:rPr>
              <a:t>iter</a:t>
            </a:r>
            <a:r>
              <a:rPr lang="en-US" altLang="zh-CN" b="0" dirty="0">
                <a:solidFill>
                  <a:srgbClr val="000000"/>
                </a:solidFill>
                <a:effectLst/>
                <a:latin typeface="Consolas" panose="020B0609020204030204" pitchFamily="49" charset="0"/>
              </a:rPr>
              <a:t>--;</a:t>
            </a:r>
          </a:p>
          <a:p>
            <a:r>
              <a:rPr lang="en-US" altLang="zh-CN" b="0" dirty="0" err="1">
                <a:solidFill>
                  <a:srgbClr val="000000"/>
                </a:solidFill>
                <a:effectLst/>
                <a:latin typeface="Consolas" panose="020B0609020204030204" pitchFamily="49" charset="0"/>
              </a:rPr>
              <a:t>cout</a:t>
            </a:r>
            <a:r>
              <a:rPr lang="en-US" altLang="zh-CN" b="0" dirty="0">
                <a:solidFill>
                  <a:srgbClr val="000000"/>
                </a:solidFill>
                <a:effectLst/>
                <a:latin typeface="Consolas" panose="020B0609020204030204" pitchFamily="49" charset="0"/>
              </a:rPr>
              <a:t> &lt;&lt; (*</a:t>
            </a:r>
            <a:r>
              <a:rPr lang="en-US" altLang="zh-CN" b="0" dirty="0" err="1">
                <a:solidFill>
                  <a:srgbClr val="000000"/>
                </a:solidFill>
                <a:effectLst/>
                <a:latin typeface="Consolas" panose="020B0609020204030204" pitchFamily="49" charset="0"/>
              </a:rPr>
              <a:t>iter</a:t>
            </a:r>
            <a:r>
              <a:rPr lang="en-US" altLang="zh-CN" b="0" dirty="0">
                <a:solidFill>
                  <a:srgbClr val="000000"/>
                </a:solidFill>
                <a:effectLst/>
                <a:latin typeface="Consolas" panose="020B0609020204030204" pitchFamily="49" charset="0"/>
              </a:rPr>
              <a:t>) &lt;&lt; </a:t>
            </a:r>
            <a:r>
              <a:rPr lang="en-US" altLang="zh-CN" b="0" dirty="0" err="1">
                <a:solidFill>
                  <a:srgbClr val="000000"/>
                </a:solidFill>
                <a:effectLst/>
                <a:latin typeface="Consolas" panose="020B0609020204030204" pitchFamily="49" charset="0"/>
              </a:rPr>
              <a:t>endl</a:t>
            </a:r>
            <a:r>
              <a:rPr lang="en-US" altLang="zh-CN" b="0" dirty="0">
                <a:solidFill>
                  <a:srgbClr val="000000"/>
                </a:solidFill>
                <a:effectLst/>
                <a:latin typeface="Consolas" panose="020B0609020204030204" pitchFamily="49" charset="0"/>
              </a:rPr>
              <a:t>;</a:t>
            </a:r>
            <a:r>
              <a:rPr lang="en-US" altLang="zh-CN" b="0" dirty="0">
                <a:solidFill>
                  <a:srgbClr val="008000"/>
                </a:solidFill>
                <a:effectLst/>
                <a:latin typeface="Consolas" panose="020B0609020204030204" pitchFamily="49" charset="0"/>
              </a:rPr>
              <a:t> </a:t>
            </a:r>
          </a:p>
          <a:p>
            <a:br>
              <a:rPr lang="zh-CN" altLang="en-US" b="0" dirty="0">
                <a:solidFill>
                  <a:srgbClr val="000000"/>
                </a:solidFill>
                <a:effectLst/>
                <a:latin typeface="Consolas" panose="020B0609020204030204" pitchFamily="49" charset="0"/>
              </a:rPr>
            </a:br>
            <a:r>
              <a:rPr lang="en-US" altLang="zh-CN" b="0" dirty="0">
                <a:solidFill>
                  <a:srgbClr val="008000"/>
                </a:solidFill>
                <a:effectLst/>
                <a:latin typeface="Consolas" panose="020B0609020204030204" pitchFamily="49" charset="0"/>
              </a:rPr>
              <a:t>//</a:t>
            </a:r>
            <a:r>
              <a:rPr lang="zh-CN" altLang="en-US" b="0" dirty="0">
                <a:solidFill>
                  <a:srgbClr val="008000"/>
                </a:solidFill>
                <a:effectLst/>
                <a:latin typeface="Consolas" panose="020B0609020204030204" pitchFamily="49" charset="0"/>
              </a:rPr>
              <a:t>第三种</a:t>
            </a:r>
            <a:endParaRPr lang="zh-CN" altLang="en-US" b="0" dirty="0">
              <a:solidFill>
                <a:srgbClr val="000000"/>
              </a:solidFill>
              <a:effectLst/>
              <a:latin typeface="Consolas" panose="020B0609020204030204" pitchFamily="49" charset="0"/>
            </a:endParaRPr>
          </a:p>
          <a:p>
            <a:r>
              <a:rPr lang="en-US" altLang="zh-CN" b="0" dirty="0" err="1">
                <a:solidFill>
                  <a:srgbClr val="000000"/>
                </a:solidFill>
                <a:effectLst/>
                <a:latin typeface="Consolas" panose="020B0609020204030204" pitchFamily="49" charset="0"/>
              </a:rPr>
              <a:t>cout</a:t>
            </a:r>
            <a:r>
              <a:rPr lang="en-US" altLang="zh-CN" b="0" dirty="0">
                <a:solidFill>
                  <a:srgbClr val="000000"/>
                </a:solidFill>
                <a:effectLst/>
                <a:latin typeface="Consolas" panose="020B0609020204030204" pitchFamily="49" charset="0"/>
              </a:rPr>
              <a:t> &lt;&lt; *(--</a:t>
            </a:r>
            <a:r>
              <a:rPr lang="en-US" altLang="zh-CN" b="0" dirty="0" err="1">
                <a:solidFill>
                  <a:srgbClr val="000000"/>
                </a:solidFill>
                <a:effectLst/>
                <a:latin typeface="Consolas" panose="020B0609020204030204" pitchFamily="49" charset="0"/>
              </a:rPr>
              <a:t>s.end</a:t>
            </a:r>
            <a:r>
              <a:rPr lang="en-US" altLang="zh-CN" b="0" dirty="0">
                <a:solidFill>
                  <a:srgbClr val="000000"/>
                </a:solidFill>
                <a:effectLst/>
                <a:latin typeface="Consolas" panose="020B0609020204030204" pitchFamily="49" charset="0"/>
              </a:rPr>
              <a:t>()) &lt;&lt; </a:t>
            </a:r>
            <a:r>
              <a:rPr lang="en-US" altLang="zh-CN" b="0" dirty="0" err="1">
                <a:solidFill>
                  <a:srgbClr val="000000"/>
                </a:solidFill>
                <a:effectLst/>
                <a:latin typeface="Consolas" panose="020B0609020204030204" pitchFamily="49" charset="0"/>
              </a:rPr>
              <a:t>endl</a:t>
            </a:r>
            <a:r>
              <a:rPr lang="en-US" altLang="zh-C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23369672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31</a:t>
            </a:fld>
            <a:endParaRPr lang="zh-CN" altLang="en-US" dirty="0"/>
          </a:p>
        </p:txBody>
      </p:sp>
      <p:sp>
        <p:nvSpPr>
          <p:cNvPr id="4" name="文本框 3">
            <a:extLst>
              <a:ext uri="{FF2B5EF4-FFF2-40B4-BE49-F238E27FC236}">
                <a16:creationId xmlns:a16="http://schemas.microsoft.com/office/drawing/2014/main" id="{70DCA6AB-C394-4B89-B76F-C93EB4C05866}"/>
              </a:ext>
            </a:extLst>
          </p:cNvPr>
          <p:cNvSpPr txBox="1"/>
          <p:nvPr/>
        </p:nvSpPr>
        <p:spPr>
          <a:xfrm>
            <a:off x="0" y="0"/>
            <a:ext cx="8748464" cy="1292662"/>
          </a:xfrm>
          <a:prstGeom prst="rect">
            <a:avLst/>
          </a:prstGeom>
          <a:noFill/>
        </p:spPr>
        <p:txBody>
          <a:bodyPr wrap="square">
            <a:spAutoFit/>
          </a:bodyPr>
          <a:lstStyle/>
          <a:p>
            <a:r>
              <a:rPr lang="en-US" altLang="zh-CN" b="0" dirty="0">
                <a:solidFill>
                  <a:srgbClr val="000000"/>
                </a:solidFill>
                <a:effectLst/>
                <a:latin typeface="Consolas" panose="020B0609020204030204" pitchFamily="49" charset="0"/>
              </a:rPr>
              <a:t>set&lt;</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&gt; s1;</a:t>
            </a:r>
            <a:r>
              <a:rPr lang="en-US" altLang="zh-CN" b="0" dirty="0">
                <a:solidFill>
                  <a:srgbClr val="008000"/>
                </a:solidFill>
                <a:effectLst/>
                <a:latin typeface="Consolas" panose="020B0609020204030204" pitchFamily="49" charset="0"/>
              </a:rPr>
              <a:t> // </a:t>
            </a:r>
            <a:r>
              <a:rPr lang="zh-CN" altLang="en-US" b="0" dirty="0">
                <a:solidFill>
                  <a:srgbClr val="008000"/>
                </a:solidFill>
                <a:effectLst/>
                <a:latin typeface="Consolas" panose="020B0609020204030204" pitchFamily="49" charset="0"/>
              </a:rPr>
              <a:t>默认从小到大排序</a:t>
            </a:r>
            <a:endParaRPr lang="zh-CN" altLang="en-US" b="0" dirty="0">
              <a:solidFill>
                <a:srgbClr val="000000"/>
              </a:solidFill>
              <a:effectLst/>
              <a:latin typeface="Consolas" panose="020B0609020204030204" pitchFamily="49" charset="0"/>
            </a:endParaRPr>
          </a:p>
          <a:p>
            <a:r>
              <a:rPr lang="en-US" altLang="zh-CN" sz="2400" b="1" dirty="0">
                <a:solidFill>
                  <a:srgbClr val="000000"/>
                </a:solidFill>
                <a:effectLst/>
                <a:latin typeface="Consolas" panose="020B0609020204030204" pitchFamily="49" charset="0"/>
              </a:rPr>
              <a:t>set&lt;</a:t>
            </a:r>
            <a:r>
              <a:rPr lang="en-US" altLang="zh-CN" sz="2400" b="1" dirty="0">
                <a:solidFill>
                  <a:srgbClr val="0000FF"/>
                </a:solidFill>
                <a:effectLst/>
                <a:latin typeface="Consolas" panose="020B0609020204030204" pitchFamily="49" charset="0"/>
              </a:rPr>
              <a:t>int</a:t>
            </a:r>
            <a:r>
              <a:rPr lang="en-US" altLang="zh-CN" sz="2400" b="1" dirty="0">
                <a:solidFill>
                  <a:srgbClr val="000000"/>
                </a:solidFill>
                <a:effectLst/>
                <a:latin typeface="Consolas" panose="020B0609020204030204" pitchFamily="49" charset="0"/>
              </a:rPr>
              <a:t>, greater&lt;</a:t>
            </a:r>
            <a:r>
              <a:rPr lang="en-US" altLang="zh-CN" sz="2400" b="1" dirty="0">
                <a:solidFill>
                  <a:srgbClr val="0000FF"/>
                </a:solidFill>
                <a:effectLst/>
                <a:latin typeface="Consolas" panose="020B0609020204030204" pitchFamily="49" charset="0"/>
              </a:rPr>
              <a:t>int</a:t>
            </a:r>
            <a:r>
              <a:rPr lang="en-US" altLang="zh-CN" sz="2400" b="1" dirty="0">
                <a:solidFill>
                  <a:srgbClr val="000000"/>
                </a:solidFill>
                <a:effectLst/>
                <a:latin typeface="Consolas" panose="020B0609020204030204" pitchFamily="49" charset="0"/>
              </a:rPr>
              <a:t>&gt; &gt; s2;</a:t>
            </a:r>
            <a:r>
              <a:rPr lang="en-US" altLang="zh-CN" sz="2400" b="1" dirty="0">
                <a:solidFill>
                  <a:srgbClr val="008000"/>
                </a:solidFill>
                <a:effectLst/>
                <a:latin typeface="Consolas" panose="020B0609020204030204" pitchFamily="49" charset="0"/>
              </a:rPr>
              <a:t> // </a:t>
            </a:r>
            <a:r>
              <a:rPr lang="zh-CN" altLang="en-US" sz="2400" b="1" dirty="0">
                <a:solidFill>
                  <a:srgbClr val="008000"/>
                </a:solidFill>
                <a:effectLst/>
                <a:latin typeface="Consolas" panose="020B0609020204030204" pitchFamily="49" charset="0"/>
              </a:rPr>
              <a:t>从大到小排序</a:t>
            </a:r>
            <a:endParaRPr lang="zh-CN" altLang="en-US" sz="2400" b="1" dirty="0">
              <a:solidFill>
                <a:srgbClr val="000000"/>
              </a:solidFill>
              <a:effectLst/>
              <a:latin typeface="Consolas" panose="020B0609020204030204" pitchFamily="49" charset="0"/>
            </a:endParaRPr>
          </a:p>
          <a:p>
            <a:br>
              <a:rPr lang="zh-CN" altLang="en-US" b="0" dirty="0">
                <a:solidFill>
                  <a:srgbClr val="000000"/>
                </a:solidFill>
                <a:effectLst/>
                <a:latin typeface="Consolas" panose="020B0609020204030204" pitchFamily="49" charset="0"/>
              </a:rPr>
            </a:br>
            <a:endParaRPr lang="zh-CN" altLang="en-US" b="0" dirty="0">
              <a:solidFill>
                <a:srgbClr val="000000"/>
              </a:solidFill>
              <a:effectLst/>
              <a:latin typeface="Consolas" panose="020B0609020204030204" pitchFamily="49" charset="0"/>
            </a:endParaRPr>
          </a:p>
        </p:txBody>
      </p:sp>
      <p:sp>
        <p:nvSpPr>
          <p:cNvPr id="6" name="文本框 5">
            <a:extLst>
              <a:ext uri="{FF2B5EF4-FFF2-40B4-BE49-F238E27FC236}">
                <a16:creationId xmlns:a16="http://schemas.microsoft.com/office/drawing/2014/main" id="{53202ED1-9848-4A1C-AF47-F38DACC5A1E9}"/>
              </a:ext>
            </a:extLst>
          </p:cNvPr>
          <p:cNvSpPr txBox="1"/>
          <p:nvPr/>
        </p:nvSpPr>
        <p:spPr>
          <a:xfrm>
            <a:off x="0" y="771550"/>
            <a:ext cx="9144000" cy="4278094"/>
          </a:xfrm>
          <a:prstGeom prst="rect">
            <a:avLst/>
          </a:prstGeom>
          <a:noFill/>
        </p:spPr>
        <p:txBody>
          <a:bodyPr wrap="square">
            <a:spAutoFit/>
          </a:bodyPr>
          <a:lstStyle/>
          <a:p>
            <a:r>
              <a:rPr lang="en-US" altLang="zh-CN" sz="1600" b="0" dirty="0">
                <a:solidFill>
                  <a:srgbClr val="008000"/>
                </a:solidFill>
                <a:effectLst/>
                <a:latin typeface="Consolas" panose="020B0609020204030204" pitchFamily="49" charset="0"/>
              </a:rPr>
              <a:t>//</a:t>
            </a:r>
            <a:r>
              <a:rPr lang="zh-CN" altLang="en-US" sz="1600" b="0" dirty="0">
                <a:solidFill>
                  <a:srgbClr val="008000"/>
                </a:solidFill>
                <a:effectLst/>
                <a:latin typeface="Consolas" panose="020B0609020204030204" pitchFamily="49" charset="0"/>
              </a:rPr>
              <a:t>重载 </a:t>
            </a:r>
            <a:r>
              <a:rPr lang="en-US" altLang="zh-CN" sz="1600" b="0" dirty="0">
                <a:solidFill>
                  <a:srgbClr val="008000"/>
                </a:solidFill>
                <a:effectLst/>
                <a:latin typeface="Consolas" panose="020B0609020204030204" pitchFamily="49" charset="0"/>
              </a:rPr>
              <a:t>&lt; </a:t>
            </a:r>
            <a:r>
              <a:rPr lang="zh-CN" altLang="en-US" sz="1600" b="0" dirty="0">
                <a:solidFill>
                  <a:srgbClr val="008000"/>
                </a:solidFill>
                <a:effectLst/>
                <a:latin typeface="Consolas" panose="020B0609020204030204" pitchFamily="49" charset="0"/>
              </a:rPr>
              <a:t>运算符</a:t>
            </a:r>
            <a:endParaRPr lang="zh-CN" altLang="en-US" sz="1600" b="0" dirty="0">
              <a:solidFill>
                <a:srgbClr val="000000"/>
              </a:solidFill>
              <a:effectLst/>
              <a:latin typeface="Consolas" panose="020B0609020204030204" pitchFamily="49" charset="0"/>
            </a:endParaRPr>
          </a:p>
          <a:p>
            <a:r>
              <a:rPr lang="en-US" altLang="zh-CN" sz="2400" b="1" dirty="0">
                <a:solidFill>
                  <a:srgbClr val="0000FF"/>
                </a:solidFill>
                <a:effectLst/>
                <a:latin typeface="Consolas" panose="020B0609020204030204" pitchFamily="49" charset="0"/>
              </a:rPr>
              <a:t>struct</a:t>
            </a:r>
            <a:r>
              <a:rPr lang="en-US" altLang="zh-CN" sz="2400" b="1" dirty="0">
                <a:solidFill>
                  <a:srgbClr val="000000"/>
                </a:solidFill>
                <a:effectLst/>
                <a:latin typeface="Consolas" panose="020B0609020204030204" pitchFamily="49" charset="0"/>
              </a:rPr>
              <a:t> </a:t>
            </a:r>
            <a:r>
              <a:rPr lang="en-US" altLang="zh-CN" sz="2400" b="1" dirty="0" err="1">
                <a:solidFill>
                  <a:srgbClr val="000000"/>
                </a:solidFill>
                <a:effectLst/>
                <a:latin typeface="Consolas" panose="020B0609020204030204" pitchFamily="49" charset="0"/>
              </a:rPr>
              <a:t>cmp</a:t>
            </a:r>
            <a:r>
              <a:rPr lang="en-US" altLang="zh-CN" sz="2400" b="1" dirty="0">
                <a:solidFill>
                  <a:srgbClr val="000000"/>
                </a:solidFill>
                <a:effectLst/>
                <a:latin typeface="Consolas" panose="020B0609020204030204" pitchFamily="49" charset="0"/>
              </a:rPr>
              <a:t> </a:t>
            </a:r>
          </a:p>
          <a:p>
            <a:r>
              <a:rPr lang="en-US" altLang="zh-CN" sz="1600" b="0" dirty="0">
                <a:solidFill>
                  <a:srgbClr val="000000"/>
                </a:solidFill>
                <a:effectLst/>
                <a:latin typeface="Consolas" panose="020B0609020204030204" pitchFamily="49" charset="0"/>
              </a:rPr>
              <a:t>{</a:t>
            </a:r>
          </a:p>
          <a:p>
            <a:r>
              <a:rPr lang="en-US" altLang="zh-CN" sz="1600" b="0" dirty="0">
                <a:solidFill>
                  <a:srgbClr val="000000"/>
                </a:solidFill>
                <a:effectLst/>
                <a:latin typeface="Consolas" panose="020B0609020204030204" pitchFamily="49" charset="0"/>
              </a:rPr>
              <a:t>    </a:t>
            </a:r>
            <a:r>
              <a:rPr lang="en-US" altLang="zh-CN" sz="1600" b="0" dirty="0">
                <a:solidFill>
                  <a:srgbClr val="0000FF"/>
                </a:solidFill>
                <a:effectLst/>
                <a:latin typeface="Consolas" panose="020B0609020204030204" pitchFamily="49" charset="0"/>
              </a:rPr>
              <a:t>bool</a:t>
            </a:r>
            <a:r>
              <a:rPr lang="en-US" altLang="zh-CN" sz="1600" b="0" dirty="0">
                <a:solidFill>
                  <a:srgbClr val="000000"/>
                </a:solidFill>
                <a:effectLst/>
                <a:latin typeface="Consolas" panose="020B0609020204030204" pitchFamily="49" charset="0"/>
              </a:rPr>
              <a:t> operator () (</a:t>
            </a:r>
            <a:r>
              <a:rPr lang="en-US" altLang="zh-CN" sz="1600" b="0" dirty="0">
                <a:solidFill>
                  <a:srgbClr val="0000FF"/>
                </a:solidFill>
                <a:effectLst/>
                <a:latin typeface="Consolas" panose="020B0609020204030204" pitchFamily="49" charset="0"/>
              </a:rPr>
              <a:t>const</a:t>
            </a:r>
            <a:r>
              <a:rPr lang="en-US" altLang="zh-CN" sz="1600" b="0" dirty="0">
                <a:solidFill>
                  <a:srgbClr val="000000"/>
                </a:solidFill>
                <a:effectLst/>
                <a:latin typeface="Consolas" panose="020B0609020204030204" pitchFamily="49" charset="0"/>
              </a:rPr>
              <a:t> </a:t>
            </a:r>
            <a:r>
              <a:rPr lang="en-US" altLang="zh-CN" sz="1600" b="0" dirty="0">
                <a:solidFill>
                  <a:srgbClr val="0000FF"/>
                </a:solidFill>
                <a:effectLst/>
                <a:latin typeface="Consolas" panose="020B0609020204030204" pitchFamily="49" charset="0"/>
              </a:rPr>
              <a:t>int&amp;</a:t>
            </a:r>
            <a:r>
              <a:rPr lang="en-US" altLang="zh-CN" sz="1600" b="0" dirty="0">
                <a:solidFill>
                  <a:srgbClr val="000000"/>
                </a:solidFill>
                <a:effectLst/>
                <a:latin typeface="Consolas" panose="020B0609020204030204" pitchFamily="49" charset="0"/>
              </a:rPr>
              <a:t> u, </a:t>
            </a:r>
            <a:r>
              <a:rPr lang="en-US" altLang="zh-CN" sz="1600" b="0" dirty="0">
                <a:solidFill>
                  <a:srgbClr val="0000FF"/>
                </a:solidFill>
                <a:effectLst/>
                <a:latin typeface="Consolas" panose="020B0609020204030204" pitchFamily="49" charset="0"/>
              </a:rPr>
              <a:t>const</a:t>
            </a:r>
            <a:r>
              <a:rPr lang="en-US" altLang="zh-CN" sz="1600" b="0" dirty="0">
                <a:solidFill>
                  <a:srgbClr val="000000"/>
                </a:solidFill>
                <a:effectLst/>
                <a:latin typeface="Consolas" panose="020B0609020204030204" pitchFamily="49" charset="0"/>
              </a:rPr>
              <a:t> </a:t>
            </a:r>
            <a:r>
              <a:rPr lang="en-US" altLang="zh-CN" sz="1600" b="0" dirty="0">
                <a:solidFill>
                  <a:srgbClr val="0000FF"/>
                </a:solidFill>
                <a:effectLst/>
                <a:latin typeface="Consolas" panose="020B0609020204030204" pitchFamily="49" charset="0"/>
              </a:rPr>
              <a:t>int&amp;</a:t>
            </a:r>
            <a:r>
              <a:rPr lang="en-US" altLang="zh-CN" sz="1600" b="0" dirty="0">
                <a:solidFill>
                  <a:srgbClr val="000000"/>
                </a:solidFill>
                <a:effectLst/>
                <a:latin typeface="Consolas" panose="020B0609020204030204" pitchFamily="49" charset="0"/>
              </a:rPr>
              <a:t> v) </a:t>
            </a:r>
            <a:r>
              <a:rPr lang="en-US" altLang="zh-CN" sz="1600" b="0" dirty="0">
                <a:solidFill>
                  <a:srgbClr val="0000FF"/>
                </a:solidFill>
                <a:effectLst/>
                <a:latin typeface="Consolas" panose="020B0609020204030204" pitchFamily="49" charset="0"/>
              </a:rPr>
              <a:t>const</a:t>
            </a:r>
            <a:r>
              <a:rPr lang="en-US" altLang="zh-CN" sz="1600" b="0" dirty="0">
                <a:solidFill>
                  <a:srgbClr val="000000"/>
                </a:solidFill>
                <a:effectLst/>
                <a:latin typeface="Consolas" panose="020B0609020204030204" pitchFamily="49" charset="0"/>
              </a:rPr>
              <a:t> {</a:t>
            </a:r>
          </a:p>
          <a:p>
            <a:r>
              <a:rPr lang="en-US" altLang="zh-CN" sz="1600" b="0" dirty="0">
                <a:solidFill>
                  <a:srgbClr val="008000"/>
                </a:solidFill>
                <a:effectLst/>
                <a:latin typeface="Consolas" panose="020B0609020204030204" pitchFamily="49" charset="0"/>
              </a:rPr>
              <a:t>       // return + </a:t>
            </a:r>
            <a:r>
              <a:rPr lang="zh-CN" altLang="en-US" sz="1600" b="0" dirty="0">
                <a:solidFill>
                  <a:srgbClr val="008000"/>
                </a:solidFill>
                <a:effectLst/>
                <a:latin typeface="Consolas" panose="020B0609020204030204" pitchFamily="49" charset="0"/>
              </a:rPr>
              <a:t>返回条件</a:t>
            </a:r>
            <a:endParaRPr lang="zh-CN" altLang="en-US" sz="1600" b="0" dirty="0">
              <a:solidFill>
                <a:srgbClr val="000000"/>
              </a:solidFill>
              <a:effectLst/>
              <a:latin typeface="Consolas" panose="020B0609020204030204" pitchFamily="49" charset="0"/>
            </a:endParaRPr>
          </a:p>
          <a:p>
            <a:r>
              <a:rPr lang="zh-CN" altLang="en-US" sz="1600" b="0" dirty="0">
                <a:solidFill>
                  <a:srgbClr val="000000"/>
                </a:solidFill>
                <a:effectLst/>
                <a:latin typeface="Consolas" panose="020B0609020204030204" pitchFamily="49" charset="0"/>
              </a:rPr>
              <a:t>       </a:t>
            </a:r>
            <a:r>
              <a:rPr lang="en-US" altLang="zh-CN" sz="1600" b="0" dirty="0">
                <a:solidFill>
                  <a:srgbClr val="0000FF"/>
                </a:solidFill>
                <a:effectLst/>
                <a:latin typeface="Consolas" panose="020B0609020204030204" pitchFamily="49" charset="0"/>
              </a:rPr>
              <a:t>return</a:t>
            </a:r>
            <a:r>
              <a:rPr lang="en-US" altLang="zh-CN" sz="1600" b="0" dirty="0">
                <a:solidFill>
                  <a:srgbClr val="000000"/>
                </a:solidFill>
                <a:effectLst/>
                <a:latin typeface="Consolas" panose="020B0609020204030204" pitchFamily="49" charset="0"/>
              </a:rPr>
              <a:t> u &gt; v;</a:t>
            </a:r>
          </a:p>
          <a:p>
            <a:r>
              <a:rPr lang="en-US" altLang="zh-CN" sz="1600" b="0" dirty="0">
                <a:solidFill>
                  <a:srgbClr val="000000"/>
                </a:solidFill>
                <a:effectLst/>
                <a:latin typeface="Consolas" panose="020B0609020204030204" pitchFamily="49" charset="0"/>
              </a:rPr>
              <a:t>    }</a:t>
            </a:r>
          </a:p>
          <a:p>
            <a:r>
              <a:rPr lang="en-US" altLang="zh-CN" sz="1600" b="0" dirty="0">
                <a:solidFill>
                  <a:srgbClr val="000000"/>
                </a:solidFill>
                <a:effectLst/>
                <a:latin typeface="Consolas" panose="020B0609020204030204" pitchFamily="49" charset="0"/>
              </a:rPr>
              <a:t>};</a:t>
            </a:r>
          </a:p>
          <a:p>
            <a:endParaRPr lang="en-US" altLang="zh-CN" sz="1600" b="0" dirty="0">
              <a:solidFill>
                <a:srgbClr val="000000"/>
              </a:solidFill>
              <a:effectLst/>
              <a:latin typeface="Consolas" panose="020B0609020204030204" pitchFamily="49" charset="0"/>
            </a:endParaRPr>
          </a:p>
          <a:p>
            <a:r>
              <a:rPr lang="en-US" altLang="zh-CN" sz="2400" b="1" dirty="0">
                <a:solidFill>
                  <a:srgbClr val="000000"/>
                </a:solidFill>
                <a:effectLst/>
                <a:latin typeface="Consolas" panose="020B0609020204030204" pitchFamily="49" charset="0"/>
              </a:rPr>
              <a:t>set&lt;</a:t>
            </a:r>
            <a:r>
              <a:rPr lang="en-US" altLang="zh-CN" sz="2400" b="1" dirty="0">
                <a:solidFill>
                  <a:srgbClr val="0000FF"/>
                </a:solidFill>
                <a:effectLst/>
                <a:latin typeface="Consolas" panose="020B0609020204030204" pitchFamily="49" charset="0"/>
              </a:rPr>
              <a:t>int</a:t>
            </a:r>
            <a:r>
              <a:rPr lang="en-US" altLang="zh-CN" sz="2400" b="1" dirty="0">
                <a:solidFill>
                  <a:srgbClr val="000000"/>
                </a:solidFill>
                <a:effectLst/>
                <a:latin typeface="Consolas" panose="020B0609020204030204" pitchFamily="49" charset="0"/>
              </a:rPr>
              <a:t>, </a:t>
            </a:r>
            <a:r>
              <a:rPr lang="en-US" altLang="zh-CN" sz="2400" b="1" dirty="0" err="1">
                <a:solidFill>
                  <a:srgbClr val="000000"/>
                </a:solidFill>
                <a:effectLst/>
                <a:latin typeface="Consolas" panose="020B0609020204030204" pitchFamily="49" charset="0"/>
              </a:rPr>
              <a:t>cmp</a:t>
            </a:r>
            <a:r>
              <a:rPr lang="en-US" altLang="zh-CN" sz="2400" b="1" dirty="0">
                <a:solidFill>
                  <a:srgbClr val="000000"/>
                </a:solidFill>
                <a:effectLst/>
                <a:latin typeface="Consolas" panose="020B0609020204030204" pitchFamily="49" charset="0"/>
              </a:rPr>
              <a:t>&gt; s; </a:t>
            </a:r>
          </a:p>
          <a:p>
            <a:br>
              <a:rPr lang="en-US" altLang="zh-CN" sz="1600" b="0" dirty="0">
                <a:solidFill>
                  <a:srgbClr val="000000"/>
                </a:solidFill>
                <a:effectLst/>
                <a:latin typeface="Consolas" panose="020B0609020204030204" pitchFamily="49" charset="0"/>
              </a:rPr>
            </a:br>
            <a:r>
              <a:rPr lang="en-US" altLang="zh-CN" sz="1600" b="0" dirty="0">
                <a:solidFill>
                  <a:srgbClr val="0000FF"/>
                </a:solidFill>
                <a:effectLst/>
                <a:latin typeface="Consolas" panose="020B0609020204030204" pitchFamily="49" charset="0"/>
              </a:rPr>
              <a:t>for</a:t>
            </a:r>
            <a:r>
              <a:rPr lang="en-US" altLang="zh-CN" sz="1600" b="0" dirty="0">
                <a:solidFill>
                  <a:srgbClr val="000000"/>
                </a:solidFill>
                <a:effectLst/>
                <a:latin typeface="Consolas" panose="020B0609020204030204" pitchFamily="49" charset="0"/>
              </a:rPr>
              <a:t>(</a:t>
            </a:r>
            <a:r>
              <a:rPr lang="en-US" altLang="zh-CN" sz="1600" b="0" dirty="0">
                <a:solidFill>
                  <a:srgbClr val="0000FF"/>
                </a:solidFill>
                <a:effectLst/>
                <a:latin typeface="Consolas" panose="020B0609020204030204" pitchFamily="49" charset="0"/>
              </a:rPr>
              <a:t>int</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i</a:t>
            </a:r>
            <a:r>
              <a:rPr lang="en-US" altLang="zh-CN" sz="1600" b="0" dirty="0">
                <a:solidFill>
                  <a:srgbClr val="000000"/>
                </a:solidFill>
                <a:effectLst/>
                <a:latin typeface="Consolas" panose="020B0609020204030204" pitchFamily="49" charset="0"/>
              </a:rPr>
              <a:t> = </a:t>
            </a:r>
            <a:r>
              <a:rPr lang="en-US" altLang="zh-CN" sz="1600" b="0" dirty="0">
                <a:solidFill>
                  <a:srgbClr val="098658"/>
                </a:solidFill>
                <a:effectLst/>
                <a:latin typeface="Consolas" panose="020B0609020204030204" pitchFamily="49" charset="0"/>
              </a:rPr>
              <a:t>1</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i</a:t>
            </a:r>
            <a:r>
              <a:rPr lang="en-US" altLang="zh-CN" sz="1600" b="0" dirty="0">
                <a:solidFill>
                  <a:srgbClr val="000000"/>
                </a:solidFill>
                <a:effectLst/>
                <a:latin typeface="Consolas" panose="020B0609020204030204" pitchFamily="49" charset="0"/>
              </a:rPr>
              <a:t> &lt;= </a:t>
            </a:r>
            <a:r>
              <a:rPr lang="en-US" altLang="zh-CN" sz="1600" b="0" dirty="0">
                <a:solidFill>
                  <a:srgbClr val="098658"/>
                </a:solidFill>
                <a:effectLst/>
                <a:latin typeface="Consolas" panose="020B0609020204030204" pitchFamily="49" charset="0"/>
              </a:rPr>
              <a:t>10</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i</a:t>
            </a:r>
            <a:r>
              <a:rPr lang="en-US" altLang="zh-CN" sz="1600" b="0" dirty="0">
                <a:solidFill>
                  <a:srgbClr val="000000"/>
                </a:solidFill>
                <a:effectLst/>
                <a:latin typeface="Consolas" panose="020B0609020204030204" pitchFamily="49" charset="0"/>
              </a:rPr>
              <a:t>++)</a:t>
            </a:r>
          </a:p>
          <a:p>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s.insert</a:t>
            </a:r>
            <a:r>
              <a:rPr lang="en-US" altLang="zh-CN" sz="1600" b="0" dirty="0">
                <a:solidFill>
                  <a:srgbClr val="000000"/>
                </a:solidFill>
                <a:effectLst/>
                <a:latin typeface="Consolas" panose="020B0609020204030204" pitchFamily="49" charset="0"/>
              </a:rPr>
              <a:t>(</a:t>
            </a:r>
            <a:r>
              <a:rPr lang="en-US" altLang="zh-CN" sz="1600" b="0" dirty="0" err="1">
                <a:solidFill>
                  <a:srgbClr val="000000"/>
                </a:solidFill>
                <a:effectLst/>
                <a:latin typeface="Consolas" panose="020B0609020204030204" pitchFamily="49" charset="0"/>
              </a:rPr>
              <a:t>i</a:t>
            </a:r>
            <a:r>
              <a:rPr lang="en-US" altLang="zh-CN" sz="1600" b="0" dirty="0">
                <a:solidFill>
                  <a:srgbClr val="000000"/>
                </a:solidFill>
                <a:effectLst/>
                <a:latin typeface="Consolas" panose="020B0609020204030204" pitchFamily="49" charset="0"/>
              </a:rPr>
              <a:t>);</a:t>
            </a:r>
          </a:p>
          <a:p>
            <a:r>
              <a:rPr lang="en-US" altLang="zh-CN" sz="1600" b="0" dirty="0">
                <a:solidFill>
                  <a:srgbClr val="0000FF"/>
                </a:solidFill>
                <a:effectLst/>
                <a:latin typeface="Consolas" panose="020B0609020204030204" pitchFamily="49" charset="0"/>
              </a:rPr>
              <a:t>for</a:t>
            </a:r>
            <a:r>
              <a:rPr lang="en-US" altLang="zh-CN" sz="1600" b="0" dirty="0">
                <a:solidFill>
                  <a:srgbClr val="000000"/>
                </a:solidFill>
                <a:effectLst/>
                <a:latin typeface="Consolas" panose="020B0609020204030204" pitchFamily="49" charset="0"/>
              </a:rPr>
              <a:t>(</a:t>
            </a:r>
            <a:r>
              <a:rPr lang="en-US" altLang="zh-CN" sz="1600" b="0" dirty="0">
                <a:solidFill>
                  <a:srgbClr val="0000FF"/>
                </a:solidFill>
                <a:effectLst/>
                <a:latin typeface="Consolas" panose="020B0609020204030204" pitchFamily="49" charset="0"/>
              </a:rPr>
              <a:t>auto</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i</a:t>
            </a:r>
            <a:r>
              <a:rPr lang="en-US" altLang="zh-CN" sz="1600" b="0" dirty="0">
                <a:solidFill>
                  <a:srgbClr val="000000"/>
                </a:solidFill>
                <a:effectLst/>
                <a:latin typeface="Consolas" panose="020B0609020204030204" pitchFamily="49" charset="0"/>
              </a:rPr>
              <a:t> : s)</a:t>
            </a:r>
          </a:p>
          <a:p>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cout</a:t>
            </a:r>
            <a:r>
              <a:rPr lang="en-US" altLang="zh-CN" sz="1600" b="0" dirty="0">
                <a:solidFill>
                  <a:srgbClr val="000000"/>
                </a:solidFill>
                <a:effectLst/>
                <a:latin typeface="Consolas" panose="020B0609020204030204" pitchFamily="49" charset="0"/>
              </a:rPr>
              <a:t> &lt;&lt; </a:t>
            </a:r>
            <a:r>
              <a:rPr lang="en-US" altLang="zh-CN" sz="1600" b="0" dirty="0" err="1">
                <a:solidFill>
                  <a:srgbClr val="000000"/>
                </a:solidFill>
                <a:effectLst/>
                <a:latin typeface="Consolas" panose="020B0609020204030204" pitchFamily="49" charset="0"/>
              </a:rPr>
              <a:t>i</a:t>
            </a:r>
            <a:r>
              <a:rPr lang="en-US" altLang="zh-CN" sz="1600" b="0" dirty="0">
                <a:solidFill>
                  <a:srgbClr val="000000"/>
                </a:solidFill>
                <a:effectLst/>
                <a:latin typeface="Consolas" panose="020B0609020204030204" pitchFamily="49" charset="0"/>
              </a:rPr>
              <a:t> &lt;&lt; </a:t>
            </a:r>
            <a:r>
              <a:rPr lang="en-US" altLang="zh-CN" sz="1600" b="0" dirty="0">
                <a:solidFill>
                  <a:srgbClr val="A31515"/>
                </a:solidFill>
                <a:effectLst/>
                <a:latin typeface="Consolas" panose="020B0609020204030204" pitchFamily="49" charset="0"/>
              </a:rPr>
              <a:t>" "</a:t>
            </a:r>
            <a:r>
              <a:rPr lang="en-US" altLang="zh-CN" sz="1600" b="0" dirty="0">
                <a:solidFill>
                  <a:srgbClr val="000000"/>
                </a:solidFill>
                <a:effectLst/>
                <a:latin typeface="Consolas" panose="020B0609020204030204" pitchFamily="49" charset="0"/>
              </a:rPr>
              <a:t>;</a:t>
            </a:r>
          </a:p>
          <a:p>
            <a:r>
              <a:rPr lang="en-US" altLang="zh-CN" sz="1600" b="0" dirty="0">
                <a:solidFill>
                  <a:srgbClr val="008000"/>
                </a:solidFill>
                <a:effectLst/>
                <a:latin typeface="Consolas" panose="020B0609020204030204" pitchFamily="49" charset="0"/>
              </a:rPr>
              <a:t>// 10 9 8 7 6 5 4 3 2 1</a:t>
            </a:r>
            <a:endParaRPr lang="en-US" altLang="zh-CN"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29698015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32</a:t>
            </a:fld>
            <a:endParaRPr lang="zh-CN" altLang="en-US" dirty="0"/>
          </a:p>
        </p:txBody>
      </p:sp>
      <p:sp>
        <p:nvSpPr>
          <p:cNvPr id="4" name="文本框 3">
            <a:extLst>
              <a:ext uri="{FF2B5EF4-FFF2-40B4-BE49-F238E27FC236}">
                <a16:creationId xmlns:a16="http://schemas.microsoft.com/office/drawing/2014/main" id="{4E0E3086-7F58-40E1-B166-AC324C0F4EFD}"/>
              </a:ext>
            </a:extLst>
          </p:cNvPr>
          <p:cNvSpPr txBox="1"/>
          <p:nvPr/>
        </p:nvSpPr>
        <p:spPr>
          <a:xfrm>
            <a:off x="0" y="0"/>
            <a:ext cx="9144000" cy="5170646"/>
          </a:xfrm>
          <a:prstGeom prst="rect">
            <a:avLst/>
          </a:prstGeom>
          <a:noFill/>
        </p:spPr>
        <p:txBody>
          <a:bodyPr wrap="square">
            <a:spAutoFit/>
          </a:bodyPr>
          <a:lstStyle/>
          <a:p>
            <a:r>
              <a:rPr lang="en-US" altLang="zh-CN" sz="2000" b="1" dirty="0">
                <a:solidFill>
                  <a:srgbClr val="000000"/>
                </a:solidFill>
                <a:effectLst/>
                <a:latin typeface="Consolas" panose="020B0609020204030204" pitchFamily="49" charset="0"/>
              </a:rPr>
              <a:t>set&lt; </a:t>
            </a:r>
            <a:r>
              <a:rPr lang="en-US" altLang="zh-CN" sz="2000" b="1" dirty="0">
                <a:solidFill>
                  <a:srgbClr val="0000FF"/>
                </a:solidFill>
                <a:effectLst/>
                <a:latin typeface="Consolas" panose="020B0609020204030204" pitchFamily="49" charset="0"/>
              </a:rPr>
              <a:t>int</a:t>
            </a:r>
            <a:r>
              <a:rPr lang="en-US" altLang="zh-CN" sz="2000" b="1" dirty="0">
                <a:solidFill>
                  <a:srgbClr val="000000"/>
                </a:solidFill>
                <a:effectLst/>
                <a:latin typeface="Consolas" panose="020B0609020204030204" pitchFamily="49" charset="0"/>
              </a:rPr>
              <a:t>, function&lt;</a:t>
            </a:r>
            <a:r>
              <a:rPr lang="en-US" altLang="zh-CN" sz="2000" b="1" dirty="0">
                <a:solidFill>
                  <a:srgbClr val="0000FF"/>
                </a:solidFill>
                <a:effectLst/>
                <a:latin typeface="Consolas" panose="020B0609020204030204" pitchFamily="49" charset="0"/>
              </a:rPr>
              <a:t>bool</a:t>
            </a:r>
            <a:r>
              <a:rPr lang="en-US" altLang="zh-CN" sz="2000" b="1" dirty="0">
                <a:solidFill>
                  <a:srgbClr val="000000"/>
                </a:solidFill>
                <a:effectLst/>
                <a:latin typeface="Consolas" panose="020B0609020204030204" pitchFamily="49" charset="0"/>
              </a:rPr>
              <a:t>(</a:t>
            </a:r>
            <a:r>
              <a:rPr lang="en-US" altLang="zh-CN" sz="2000" b="1" dirty="0">
                <a:solidFill>
                  <a:srgbClr val="0000FF"/>
                </a:solidFill>
                <a:effectLst/>
                <a:latin typeface="Consolas" panose="020B0609020204030204" pitchFamily="49" charset="0"/>
              </a:rPr>
              <a:t>int</a:t>
            </a:r>
            <a:r>
              <a:rPr lang="en-US" altLang="zh-CN" sz="2000" b="1" dirty="0">
                <a:solidFill>
                  <a:srgbClr val="000000"/>
                </a:solidFill>
                <a:effectLst/>
                <a:latin typeface="Consolas" panose="020B0609020204030204" pitchFamily="49" charset="0"/>
              </a:rPr>
              <a:t>, </a:t>
            </a:r>
            <a:r>
              <a:rPr lang="en-US" altLang="zh-CN" sz="2000" b="1" dirty="0">
                <a:solidFill>
                  <a:srgbClr val="0000FF"/>
                </a:solidFill>
                <a:effectLst/>
                <a:latin typeface="Consolas" panose="020B0609020204030204" pitchFamily="49" charset="0"/>
              </a:rPr>
              <a:t>int</a:t>
            </a:r>
            <a:r>
              <a:rPr lang="en-US" altLang="zh-CN" sz="2000" b="1" dirty="0">
                <a:solidFill>
                  <a:srgbClr val="000000"/>
                </a:solidFill>
                <a:effectLst/>
                <a:latin typeface="Consolas" panose="020B0609020204030204" pitchFamily="49" charset="0"/>
              </a:rPr>
              <a:t>)&gt; &gt;  s([&amp;](</a:t>
            </a:r>
            <a:r>
              <a:rPr lang="en-US" altLang="zh-CN" sz="2000" b="1" dirty="0">
                <a:solidFill>
                  <a:srgbClr val="0000FF"/>
                </a:solidFill>
                <a:effectLst/>
                <a:latin typeface="Consolas" panose="020B0609020204030204" pitchFamily="49" charset="0"/>
              </a:rPr>
              <a:t>int</a:t>
            </a:r>
            <a:r>
              <a:rPr lang="en-US" altLang="zh-CN" sz="2000" b="1" dirty="0">
                <a:solidFill>
                  <a:srgbClr val="000000"/>
                </a:solidFill>
                <a:effectLst/>
                <a:latin typeface="Consolas" panose="020B0609020204030204" pitchFamily="49" charset="0"/>
              </a:rPr>
              <a:t> </a:t>
            </a:r>
            <a:r>
              <a:rPr lang="en-US" altLang="zh-CN" sz="2000" b="1" dirty="0" err="1">
                <a:solidFill>
                  <a:srgbClr val="000000"/>
                </a:solidFill>
                <a:effectLst/>
                <a:latin typeface="Consolas" panose="020B0609020204030204" pitchFamily="49" charset="0"/>
              </a:rPr>
              <a:t>i</a:t>
            </a:r>
            <a:r>
              <a:rPr lang="en-US" altLang="zh-CN" sz="2000" b="1" dirty="0">
                <a:solidFill>
                  <a:srgbClr val="000000"/>
                </a:solidFill>
                <a:effectLst/>
                <a:latin typeface="Consolas" panose="020B0609020204030204" pitchFamily="49" charset="0"/>
              </a:rPr>
              <a:t>, </a:t>
            </a:r>
            <a:r>
              <a:rPr lang="en-US" altLang="zh-CN" sz="2000" b="1" dirty="0">
                <a:solidFill>
                  <a:srgbClr val="0000FF"/>
                </a:solidFill>
                <a:effectLst/>
                <a:latin typeface="Consolas" panose="020B0609020204030204" pitchFamily="49" charset="0"/>
              </a:rPr>
              <a:t>int</a:t>
            </a:r>
            <a:r>
              <a:rPr lang="en-US" altLang="zh-CN" sz="2000" b="1" dirty="0">
                <a:solidFill>
                  <a:srgbClr val="000000"/>
                </a:solidFill>
                <a:effectLst/>
                <a:latin typeface="Consolas" panose="020B0609020204030204" pitchFamily="49" charset="0"/>
              </a:rPr>
              <a:t> j){</a:t>
            </a:r>
          </a:p>
          <a:p>
            <a:r>
              <a:rPr lang="en-US" altLang="zh-CN" sz="2000" b="1" dirty="0">
                <a:solidFill>
                  <a:srgbClr val="000000"/>
                </a:solidFill>
                <a:effectLst/>
                <a:latin typeface="Consolas" panose="020B0609020204030204" pitchFamily="49" charset="0"/>
              </a:rPr>
              <a:t>    </a:t>
            </a:r>
            <a:r>
              <a:rPr lang="en-US" altLang="zh-CN" sz="2000" b="1" dirty="0">
                <a:solidFill>
                  <a:srgbClr val="0000FF"/>
                </a:solidFill>
                <a:effectLst/>
                <a:latin typeface="Consolas" panose="020B0609020204030204" pitchFamily="49" charset="0"/>
              </a:rPr>
              <a:t>return</a:t>
            </a:r>
            <a:r>
              <a:rPr lang="en-US" altLang="zh-CN" sz="2000" b="1" dirty="0">
                <a:solidFill>
                  <a:srgbClr val="000000"/>
                </a:solidFill>
                <a:effectLst/>
                <a:latin typeface="Consolas" panose="020B0609020204030204" pitchFamily="49" charset="0"/>
              </a:rPr>
              <a:t> </a:t>
            </a:r>
            <a:r>
              <a:rPr lang="en-US" altLang="zh-CN" sz="2000" b="1" dirty="0" err="1">
                <a:solidFill>
                  <a:srgbClr val="000000"/>
                </a:solidFill>
                <a:effectLst/>
                <a:latin typeface="Consolas" panose="020B0609020204030204" pitchFamily="49" charset="0"/>
              </a:rPr>
              <a:t>i</a:t>
            </a:r>
            <a:r>
              <a:rPr lang="en-US" altLang="zh-CN" sz="2000" b="1" dirty="0">
                <a:solidFill>
                  <a:srgbClr val="000000"/>
                </a:solidFill>
                <a:effectLst/>
                <a:latin typeface="Consolas" panose="020B0609020204030204" pitchFamily="49" charset="0"/>
              </a:rPr>
              <a:t> &gt; j;</a:t>
            </a:r>
            <a:r>
              <a:rPr lang="en-US" altLang="zh-CN" sz="2000" b="1" dirty="0">
                <a:solidFill>
                  <a:srgbClr val="008000"/>
                </a:solidFill>
                <a:effectLst/>
                <a:latin typeface="Consolas" panose="020B0609020204030204" pitchFamily="49" charset="0"/>
              </a:rPr>
              <a:t> // </a:t>
            </a:r>
            <a:r>
              <a:rPr lang="zh-CN" altLang="en-US" sz="2000" b="1" dirty="0">
                <a:solidFill>
                  <a:srgbClr val="008000"/>
                </a:solidFill>
                <a:effectLst/>
                <a:latin typeface="Consolas" panose="020B0609020204030204" pitchFamily="49" charset="0"/>
              </a:rPr>
              <a:t>从大到小</a:t>
            </a:r>
            <a:endParaRPr lang="zh-CN" altLang="en-US" sz="2000" b="1" dirty="0">
              <a:solidFill>
                <a:srgbClr val="000000"/>
              </a:solidFill>
              <a:effectLst/>
              <a:latin typeface="Consolas" panose="020B0609020204030204" pitchFamily="49" charset="0"/>
            </a:endParaRPr>
          </a:p>
          <a:p>
            <a:r>
              <a:rPr lang="en-US" altLang="zh-CN" sz="2000" b="1" dirty="0">
                <a:solidFill>
                  <a:srgbClr val="000000"/>
                </a:solidFill>
                <a:effectLst/>
                <a:latin typeface="Consolas" panose="020B0609020204030204" pitchFamily="49" charset="0"/>
              </a:rPr>
              <a:t>});</a:t>
            </a:r>
          </a:p>
          <a:p>
            <a:endParaRPr lang="en-US" altLang="zh-CN" b="0" dirty="0">
              <a:solidFill>
                <a:srgbClr val="000000"/>
              </a:solidFill>
              <a:effectLst/>
              <a:latin typeface="Consolas" panose="020B0609020204030204" pitchFamily="49" charset="0"/>
            </a:endParaRPr>
          </a:p>
          <a:p>
            <a:endParaRPr lang="en-US" altLang="zh-CN" b="0" dirty="0">
              <a:solidFill>
                <a:srgbClr val="000000"/>
              </a:solidFill>
              <a:effectLst/>
              <a:latin typeface="Consolas" panose="020B0609020204030204" pitchFamily="49" charset="0"/>
            </a:endParaRPr>
          </a:p>
          <a:p>
            <a:r>
              <a:rPr lang="en-US" altLang="zh-CN" b="0" dirty="0">
                <a:solidFill>
                  <a:srgbClr val="0000FF"/>
                </a:solidFill>
                <a:effectLst/>
                <a:latin typeface="Consolas" panose="020B0609020204030204" pitchFamily="49" charset="0"/>
              </a:rPr>
              <a:t>auto</a:t>
            </a:r>
            <a:r>
              <a:rPr lang="en-US" altLang="zh-CN" b="0" dirty="0">
                <a:solidFill>
                  <a:srgbClr val="000000"/>
                </a:solidFill>
                <a:effectLst/>
                <a:latin typeface="Consolas" panose="020B0609020204030204" pitchFamily="49" charset="0"/>
              </a:rPr>
              <a:t> comp =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b) { </a:t>
            </a:r>
            <a:r>
              <a:rPr lang="en-US" altLang="zh-CN" b="0" dirty="0">
                <a:solidFill>
                  <a:srgbClr val="0000FF"/>
                </a:solidFill>
                <a:effectLst/>
                <a:latin typeface="Consolas" panose="020B0609020204030204" pitchFamily="49" charset="0"/>
              </a:rPr>
              <a:t>return</a:t>
            </a:r>
            <a:r>
              <a:rPr lang="en-US" altLang="zh-CN" b="0" dirty="0">
                <a:solidFill>
                  <a:srgbClr val="000000"/>
                </a:solidFill>
                <a:effectLst/>
                <a:latin typeface="Consolas" panose="020B0609020204030204" pitchFamily="49" charset="0"/>
              </a:rPr>
              <a:t> a &gt; b; };</a:t>
            </a:r>
          </a:p>
          <a:p>
            <a:r>
              <a:rPr lang="en-US" altLang="zh-CN" b="0" dirty="0">
                <a:solidFill>
                  <a:srgbClr val="000000"/>
                </a:solidFill>
                <a:effectLst/>
                <a:latin typeface="Consolas" panose="020B0609020204030204" pitchFamily="49" charset="0"/>
              </a:rPr>
              <a:t>    std::set&lt;</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err="1">
                <a:solidFill>
                  <a:srgbClr val="0000FF"/>
                </a:solidFill>
                <a:effectLst/>
                <a:latin typeface="Consolas" panose="020B0609020204030204" pitchFamily="49" charset="0"/>
              </a:rPr>
              <a:t>decltype</a:t>
            </a:r>
            <a:r>
              <a:rPr lang="en-US" altLang="zh-CN" b="0" dirty="0">
                <a:solidFill>
                  <a:srgbClr val="000000"/>
                </a:solidFill>
                <a:effectLst/>
                <a:latin typeface="Consolas" panose="020B0609020204030204" pitchFamily="49" charset="0"/>
              </a:rPr>
              <a:t>(comp)&gt; s(comp);</a:t>
            </a:r>
          </a:p>
          <a:p>
            <a:endParaRPr lang="en-US" altLang="zh-CN" b="0" dirty="0">
              <a:solidFill>
                <a:srgbClr val="000000"/>
              </a:solidFill>
              <a:effectLst/>
              <a:latin typeface="Consolas" panose="020B0609020204030204" pitchFamily="49" charset="0"/>
            </a:endParaRPr>
          </a:p>
          <a:p>
            <a:endParaRPr lang="en-US" altLang="zh-CN" b="0" dirty="0">
              <a:solidFill>
                <a:srgbClr val="000000"/>
              </a:solidFill>
              <a:effectLst/>
              <a:latin typeface="Consolas" panose="020B0609020204030204" pitchFamily="49" charset="0"/>
            </a:endParaRPr>
          </a:p>
          <a:p>
            <a:r>
              <a:rPr lang="en-US" altLang="zh-CN" b="0" dirty="0">
                <a:solidFill>
                  <a:srgbClr val="000000"/>
                </a:solidFill>
                <a:effectLst/>
                <a:latin typeface="Consolas" panose="020B0609020204030204" pitchFamily="49" charset="0"/>
              </a:rPr>
              <a:t>std::function&lt;</a:t>
            </a:r>
            <a:r>
              <a:rPr lang="en-US" altLang="zh-CN" b="0" dirty="0">
                <a:solidFill>
                  <a:srgbClr val="0000FF"/>
                </a:solidFill>
                <a:effectLst/>
                <a:latin typeface="Consolas" panose="020B0609020204030204" pitchFamily="49" charset="0"/>
              </a:rPr>
              <a:t>bool</a:t>
            </a:r>
            <a:r>
              <a:rPr lang="en-US" altLang="zh-CN" b="0" dirty="0">
                <a:solidFill>
                  <a:srgbClr val="000000"/>
                </a:solidFill>
                <a:effectLst/>
                <a:latin typeface="Consolas" panose="020B0609020204030204" pitchFamily="49" charset="0"/>
              </a:rPr>
              <a:t>(</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)&gt; comp = [&amp;](</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j) {</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return</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&gt; j;</a:t>
            </a:r>
            <a:r>
              <a:rPr lang="en-US" altLang="zh-CN" b="0" dirty="0">
                <a:solidFill>
                  <a:srgbClr val="008000"/>
                </a:solidFill>
                <a:effectLst/>
                <a:latin typeface="Consolas" panose="020B0609020204030204" pitchFamily="49" charset="0"/>
              </a:rPr>
              <a:t> // </a:t>
            </a:r>
            <a:r>
              <a:rPr lang="zh-CN" altLang="en-US" b="0" dirty="0">
                <a:solidFill>
                  <a:srgbClr val="008000"/>
                </a:solidFill>
                <a:effectLst/>
                <a:latin typeface="Consolas" panose="020B0609020204030204" pitchFamily="49" charset="0"/>
              </a:rPr>
              <a:t>从大到小</a:t>
            </a:r>
            <a:endParaRPr lang="zh-CN" altLang="en-US" b="0" dirty="0">
              <a:solidFill>
                <a:srgbClr val="000000"/>
              </a:solidFill>
              <a:effectLst/>
              <a:latin typeface="Consolas" panose="020B0609020204030204" pitchFamily="49" charset="0"/>
            </a:endParaRPr>
          </a:p>
          <a:p>
            <a:r>
              <a:rPr lang="en-US" altLang="zh-CN" b="0" dirty="0">
                <a:solidFill>
                  <a:srgbClr val="000000"/>
                </a:solidFill>
                <a:effectLst/>
                <a:latin typeface="Consolas" panose="020B0609020204030204" pitchFamily="49" charset="0"/>
              </a:rPr>
              <a:t>};</a:t>
            </a:r>
            <a:endParaRPr lang="en-US" altLang="zh-CN" dirty="0">
              <a:solidFill>
                <a:srgbClr val="000000"/>
              </a:solidFill>
              <a:latin typeface="Consolas" panose="020B0609020204030204" pitchFamily="49" charset="0"/>
            </a:endParaRPr>
          </a:p>
          <a:p>
            <a:endParaRPr lang="en-US" altLang="zh-CN" b="0" dirty="0">
              <a:solidFill>
                <a:srgbClr val="000000"/>
              </a:solidFill>
              <a:effectLst/>
              <a:latin typeface="Consolas" panose="020B0609020204030204" pitchFamily="49" charset="0"/>
            </a:endParaRPr>
          </a:p>
          <a:p>
            <a:r>
              <a:rPr lang="en-US" altLang="zh-CN" b="0" dirty="0">
                <a:solidFill>
                  <a:srgbClr val="0000FF"/>
                </a:solidFill>
                <a:effectLst/>
                <a:latin typeface="Consolas" panose="020B0609020204030204" pitchFamily="49" charset="0"/>
              </a:rPr>
              <a:t>for</a:t>
            </a:r>
            <a:r>
              <a:rPr lang="en-US" altLang="zh-CN" b="0" dirty="0">
                <a:solidFill>
                  <a:srgbClr val="000000"/>
                </a:solidFill>
                <a:effectLst/>
                <a:latin typeface="Consolas" panose="020B0609020204030204" pitchFamily="49" charset="0"/>
              </a:rPr>
              <a:t>(</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 </a:t>
            </a:r>
            <a:r>
              <a:rPr lang="en-US" altLang="zh-CN" b="0" dirty="0">
                <a:solidFill>
                  <a:srgbClr val="098658"/>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&lt;= </a:t>
            </a:r>
            <a:r>
              <a:rPr lang="en-US" altLang="zh-CN" b="0" dirty="0">
                <a:solidFill>
                  <a:srgbClr val="098658"/>
                </a:solidFill>
                <a:effectLst/>
                <a:latin typeface="Consolas" panose="020B0609020204030204" pitchFamily="49" charset="0"/>
              </a:rPr>
              <a:t>10</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s.insert</a:t>
            </a:r>
            <a:r>
              <a:rPr lang="en-US" altLang="zh-CN" b="0" dirty="0">
                <a:solidFill>
                  <a:srgbClr val="000000"/>
                </a:solidFill>
                <a:effectLst/>
                <a:latin typeface="Consolas" panose="020B0609020204030204" pitchFamily="49" charset="0"/>
              </a:rPr>
              <a:t>(</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a:t>
            </a:r>
          </a:p>
          <a:p>
            <a:r>
              <a:rPr lang="en-US" altLang="zh-CN" b="0" dirty="0">
                <a:solidFill>
                  <a:srgbClr val="0000FF"/>
                </a:solidFill>
                <a:effectLst/>
                <a:latin typeface="Consolas" panose="020B0609020204030204" pitchFamily="49" charset="0"/>
              </a:rPr>
              <a:t>for</a:t>
            </a:r>
            <a:r>
              <a:rPr lang="en-US" altLang="zh-CN" b="0" dirty="0">
                <a:solidFill>
                  <a:srgbClr val="000000"/>
                </a:solidFill>
                <a:effectLst/>
                <a:latin typeface="Consolas" panose="020B0609020204030204" pitchFamily="49" charset="0"/>
              </a:rPr>
              <a:t>(</a:t>
            </a:r>
            <a:r>
              <a:rPr lang="en-US" altLang="zh-CN" b="0" dirty="0">
                <a:solidFill>
                  <a:srgbClr val="0000FF"/>
                </a:solidFill>
                <a:effectLst/>
                <a:latin typeface="Consolas" panose="020B0609020204030204" pitchFamily="49" charset="0"/>
              </a:rPr>
              <a:t>auto</a:t>
            </a:r>
            <a:r>
              <a:rPr lang="en-US" altLang="zh-CN" b="0" dirty="0">
                <a:solidFill>
                  <a:srgbClr val="000000"/>
                </a:solidFill>
                <a:effectLst/>
                <a:latin typeface="Consolas" panose="020B0609020204030204" pitchFamily="49" charset="0"/>
              </a:rPr>
              <a:t> x : s)</a:t>
            </a:r>
          </a:p>
          <a:p>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cout</a:t>
            </a:r>
            <a:r>
              <a:rPr lang="en-US" altLang="zh-CN" b="0" dirty="0">
                <a:solidFill>
                  <a:srgbClr val="000000"/>
                </a:solidFill>
                <a:effectLst/>
                <a:latin typeface="Consolas" panose="020B0609020204030204" pitchFamily="49" charset="0"/>
              </a:rPr>
              <a:t> &lt;&lt; x &lt;&lt; </a:t>
            </a:r>
            <a:r>
              <a:rPr lang="en-US" altLang="zh-CN" b="0" dirty="0">
                <a:solidFill>
                  <a:srgbClr val="A31515"/>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a:t>
            </a:r>
          </a:p>
          <a:p>
            <a:endParaRPr lang="en-US" altLang="zh-C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7717869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33</a:t>
            </a:fld>
            <a:endParaRPr lang="zh-CN" altLang="en-US" dirty="0"/>
          </a:p>
        </p:txBody>
      </p:sp>
      <p:sp>
        <p:nvSpPr>
          <p:cNvPr id="4" name="文本框 3">
            <a:extLst>
              <a:ext uri="{FF2B5EF4-FFF2-40B4-BE49-F238E27FC236}">
                <a16:creationId xmlns:a16="http://schemas.microsoft.com/office/drawing/2014/main" id="{DABA2773-50D3-49C8-889D-12B314A9FBAA}"/>
              </a:ext>
            </a:extLst>
          </p:cNvPr>
          <p:cNvSpPr txBox="1"/>
          <p:nvPr/>
        </p:nvSpPr>
        <p:spPr>
          <a:xfrm>
            <a:off x="0" y="1419622"/>
            <a:ext cx="9137848" cy="3416320"/>
          </a:xfrm>
          <a:prstGeom prst="rect">
            <a:avLst/>
          </a:prstGeom>
          <a:noFill/>
        </p:spPr>
        <p:txBody>
          <a:bodyPr wrap="square">
            <a:spAutoFit/>
          </a:bodyPr>
          <a:lstStyle/>
          <a:p>
            <a:r>
              <a:rPr lang="en-US" altLang="zh-CN" b="0" dirty="0">
                <a:solidFill>
                  <a:srgbClr val="0000FF"/>
                </a:solidFill>
                <a:effectLst/>
                <a:latin typeface="Consolas" panose="020B0609020204030204" pitchFamily="49" charset="0"/>
              </a:rPr>
              <a:t>#include </a:t>
            </a:r>
            <a:r>
              <a:rPr lang="en-US" altLang="zh-CN" b="0" dirty="0">
                <a:solidFill>
                  <a:srgbClr val="A31515"/>
                </a:solidFill>
                <a:effectLst/>
                <a:latin typeface="Consolas" panose="020B0609020204030204" pitchFamily="49" charset="0"/>
              </a:rPr>
              <a:t>&lt;functional&gt;</a:t>
            </a:r>
            <a:endParaRPr lang="en-US" altLang="zh-CN" b="0" dirty="0">
              <a:solidFill>
                <a:srgbClr val="000000"/>
              </a:solidFill>
              <a:effectLst/>
              <a:latin typeface="Consolas" panose="020B0609020204030204" pitchFamily="49" charset="0"/>
            </a:endParaRPr>
          </a:p>
          <a:p>
            <a:r>
              <a:rPr lang="en-US" altLang="zh-CN" b="0" dirty="0">
                <a:solidFill>
                  <a:srgbClr val="0000FF"/>
                </a:solidFill>
                <a:effectLst/>
                <a:latin typeface="Consolas" panose="020B0609020204030204" pitchFamily="49" charset="0"/>
              </a:rPr>
              <a:t>#include </a:t>
            </a:r>
            <a:r>
              <a:rPr lang="en-US" altLang="zh-CN" b="0" dirty="0">
                <a:solidFill>
                  <a:srgbClr val="A31515"/>
                </a:solidFill>
                <a:effectLst/>
                <a:latin typeface="Consolas" panose="020B0609020204030204" pitchFamily="49" charset="0"/>
              </a:rPr>
              <a:t>&lt;iostream&gt;</a:t>
            </a:r>
            <a:endParaRPr lang="en-US" altLang="zh-CN" b="0" dirty="0">
              <a:solidFill>
                <a:srgbClr val="000000"/>
              </a:solidFill>
              <a:effectLst/>
              <a:latin typeface="Consolas" panose="020B0609020204030204" pitchFamily="49" charset="0"/>
            </a:endParaRPr>
          </a:p>
          <a:p>
            <a:br>
              <a:rPr lang="en-US" altLang="zh-CN" b="0" dirty="0">
                <a:solidFill>
                  <a:srgbClr val="000000"/>
                </a:solidFill>
                <a:effectLst/>
                <a:latin typeface="Consolas" panose="020B0609020204030204" pitchFamily="49" charset="0"/>
              </a:rPr>
            </a:br>
            <a:r>
              <a:rPr lang="en-US" altLang="zh-CN" b="0" dirty="0">
                <a:solidFill>
                  <a:srgbClr val="0000FF"/>
                </a:solidFill>
                <a:effectLst/>
                <a:latin typeface="Consolas" panose="020B0609020204030204" pitchFamily="49" charset="0"/>
              </a:rPr>
              <a:t>bool</a:t>
            </a:r>
            <a:r>
              <a:rPr lang="en-US" altLang="zh-CN" b="0" dirty="0">
                <a:solidFill>
                  <a:srgbClr val="000000"/>
                </a:solidFill>
                <a:effectLst/>
                <a:latin typeface="Consolas" panose="020B0609020204030204" pitchFamily="49" charset="0"/>
              </a:rPr>
              <a:t> compare(</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b) {</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return</a:t>
            </a:r>
            <a:r>
              <a:rPr lang="en-US" altLang="zh-CN" b="0" dirty="0">
                <a:solidFill>
                  <a:srgbClr val="000000"/>
                </a:solidFill>
                <a:effectLst/>
                <a:latin typeface="Consolas" panose="020B0609020204030204" pitchFamily="49" charset="0"/>
              </a:rPr>
              <a:t> a &lt; b;</a:t>
            </a:r>
          </a:p>
          <a:p>
            <a:r>
              <a:rPr lang="en-US" altLang="zh-CN" b="0" dirty="0">
                <a:solidFill>
                  <a:srgbClr val="000000"/>
                </a:solidFill>
                <a:effectLst/>
                <a:latin typeface="Consolas" panose="020B0609020204030204" pitchFamily="49" charset="0"/>
              </a:rPr>
              <a:t>}</a:t>
            </a:r>
          </a:p>
          <a:p>
            <a:br>
              <a:rPr lang="en-US" altLang="zh-CN" b="0" dirty="0">
                <a:solidFill>
                  <a:srgbClr val="000000"/>
                </a:solidFill>
                <a:effectLst/>
                <a:latin typeface="Consolas" panose="020B0609020204030204" pitchFamily="49" charset="0"/>
              </a:rPr>
            </a:b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main() {</a:t>
            </a:r>
          </a:p>
          <a:p>
            <a:r>
              <a:rPr lang="en-US" altLang="zh-CN" b="0" dirty="0">
                <a:solidFill>
                  <a:srgbClr val="000000"/>
                </a:solidFill>
                <a:effectLst/>
                <a:latin typeface="Consolas" panose="020B0609020204030204" pitchFamily="49" charset="0"/>
              </a:rPr>
              <a:t>  </a:t>
            </a:r>
            <a:r>
              <a:rPr lang="en-US" altLang="zh-CN" b="1" i="1" u="sng" dirty="0">
                <a:solidFill>
                  <a:srgbClr val="000000"/>
                </a:solidFill>
                <a:effectLst/>
                <a:latin typeface="Consolas" panose="020B0609020204030204" pitchFamily="49" charset="0"/>
              </a:rPr>
              <a:t>  </a:t>
            </a:r>
            <a:r>
              <a:rPr lang="en-US" altLang="zh-CN" b="1" i="1" u="sng" dirty="0">
                <a:solidFill>
                  <a:srgbClr val="000000"/>
                </a:solidFill>
                <a:effectLst>
                  <a:outerShdw blurRad="38100" dist="38100" dir="2700000" algn="tl">
                    <a:srgbClr val="000000">
                      <a:alpha val="43137"/>
                    </a:srgbClr>
                  </a:outerShdw>
                </a:effectLst>
                <a:latin typeface="Consolas" panose="020B0609020204030204" pitchFamily="49" charset="0"/>
              </a:rPr>
              <a:t>std::function&lt;</a:t>
            </a:r>
            <a:r>
              <a:rPr lang="en-US" altLang="zh-CN" b="1" i="1" u="sng" dirty="0">
                <a:solidFill>
                  <a:srgbClr val="0000FF"/>
                </a:solidFill>
                <a:effectLst>
                  <a:outerShdw blurRad="38100" dist="38100" dir="2700000" algn="tl">
                    <a:srgbClr val="000000">
                      <a:alpha val="43137"/>
                    </a:srgbClr>
                  </a:outerShdw>
                </a:effectLst>
                <a:latin typeface="Consolas" panose="020B0609020204030204" pitchFamily="49" charset="0"/>
              </a:rPr>
              <a:t>bool</a:t>
            </a:r>
            <a:r>
              <a:rPr lang="en-US" altLang="zh-CN" b="1" i="1" u="sng" dirty="0">
                <a:solidFill>
                  <a:srgbClr val="000000"/>
                </a:solidFill>
                <a:effectLst>
                  <a:outerShdw blurRad="38100" dist="38100" dir="2700000" algn="tl">
                    <a:srgbClr val="000000">
                      <a:alpha val="43137"/>
                    </a:srgbClr>
                  </a:outerShdw>
                </a:effectLst>
                <a:latin typeface="Consolas" panose="020B0609020204030204" pitchFamily="49" charset="0"/>
              </a:rPr>
              <a:t>(</a:t>
            </a:r>
            <a:r>
              <a:rPr lang="en-US" altLang="zh-CN" b="1" i="1" u="sng" dirty="0">
                <a:solidFill>
                  <a:srgbClr val="0000FF"/>
                </a:solidFill>
                <a:effectLst>
                  <a:outerShdw blurRad="38100" dist="38100" dir="2700000" algn="tl">
                    <a:srgbClr val="000000">
                      <a:alpha val="43137"/>
                    </a:srgbClr>
                  </a:outerShdw>
                </a:effectLst>
                <a:latin typeface="Consolas" panose="020B0609020204030204" pitchFamily="49" charset="0"/>
              </a:rPr>
              <a:t>int</a:t>
            </a:r>
            <a:r>
              <a:rPr lang="en-US" altLang="zh-CN" b="1" i="1" u="sng" dirty="0">
                <a:solidFill>
                  <a:srgbClr val="000000"/>
                </a:solidFill>
                <a:effectLst>
                  <a:outerShdw blurRad="38100" dist="38100" dir="2700000" algn="tl">
                    <a:srgbClr val="000000">
                      <a:alpha val="43137"/>
                    </a:srgbClr>
                  </a:outerShdw>
                </a:effectLst>
                <a:latin typeface="Consolas" panose="020B0609020204030204" pitchFamily="49" charset="0"/>
              </a:rPr>
              <a:t>, </a:t>
            </a:r>
            <a:r>
              <a:rPr lang="en-US" altLang="zh-CN" b="1" i="1" u="sng" dirty="0">
                <a:solidFill>
                  <a:srgbClr val="0000FF"/>
                </a:solidFill>
                <a:effectLst>
                  <a:outerShdw blurRad="38100" dist="38100" dir="2700000" algn="tl">
                    <a:srgbClr val="000000">
                      <a:alpha val="43137"/>
                    </a:srgbClr>
                  </a:outerShdw>
                </a:effectLst>
                <a:latin typeface="Consolas" panose="020B0609020204030204" pitchFamily="49" charset="0"/>
              </a:rPr>
              <a:t>int</a:t>
            </a:r>
            <a:r>
              <a:rPr lang="en-US" altLang="zh-CN" b="1" i="1" u="sng" dirty="0">
                <a:solidFill>
                  <a:srgbClr val="000000"/>
                </a:solidFill>
                <a:effectLst>
                  <a:outerShdw blurRad="38100" dist="38100" dir="2700000" algn="tl">
                    <a:srgbClr val="000000">
                      <a:alpha val="43137"/>
                    </a:srgbClr>
                  </a:outerShdw>
                </a:effectLst>
                <a:latin typeface="Consolas" panose="020B0609020204030204" pitchFamily="49" charset="0"/>
              </a:rPr>
              <a:t>)&gt; </a:t>
            </a:r>
            <a:r>
              <a:rPr lang="en-US" altLang="zh-CN" b="1" i="1" u="sng" dirty="0" err="1">
                <a:solidFill>
                  <a:srgbClr val="000000"/>
                </a:solidFill>
                <a:effectLst>
                  <a:outerShdw blurRad="38100" dist="38100" dir="2700000" algn="tl">
                    <a:srgbClr val="000000">
                      <a:alpha val="43137"/>
                    </a:srgbClr>
                  </a:outerShdw>
                </a:effectLst>
                <a:latin typeface="Consolas" panose="020B0609020204030204" pitchFamily="49" charset="0"/>
              </a:rPr>
              <a:t>func</a:t>
            </a:r>
            <a:r>
              <a:rPr lang="en-US" altLang="zh-CN" b="1" i="1" u="sng" dirty="0">
                <a:solidFill>
                  <a:srgbClr val="000000"/>
                </a:solidFill>
                <a:effectLst>
                  <a:outerShdw blurRad="38100" dist="38100" dir="2700000" algn="tl">
                    <a:srgbClr val="000000">
                      <a:alpha val="43137"/>
                    </a:srgbClr>
                  </a:outerShdw>
                </a:effectLst>
                <a:latin typeface="Consolas" panose="020B0609020204030204" pitchFamily="49" charset="0"/>
              </a:rPr>
              <a:t> = compare;</a:t>
            </a:r>
          </a:p>
          <a:p>
            <a:r>
              <a:rPr lang="en-US" altLang="zh-CN" b="0" dirty="0">
                <a:solidFill>
                  <a:srgbClr val="000000"/>
                </a:solidFill>
                <a:effectLst/>
                <a:latin typeface="Consolas" panose="020B0609020204030204" pitchFamily="49" charset="0"/>
              </a:rPr>
              <a:t>    std::</a:t>
            </a:r>
            <a:r>
              <a:rPr lang="en-US" altLang="zh-CN" b="0" dirty="0" err="1">
                <a:solidFill>
                  <a:srgbClr val="000000"/>
                </a:solidFill>
                <a:effectLst/>
                <a:latin typeface="Consolas" panose="020B0609020204030204" pitchFamily="49" charset="0"/>
              </a:rPr>
              <a:t>cout</a:t>
            </a:r>
            <a:r>
              <a:rPr lang="en-US" altLang="zh-CN" b="0" dirty="0">
                <a:solidFill>
                  <a:srgbClr val="000000"/>
                </a:solidFill>
                <a:effectLst/>
                <a:latin typeface="Consolas" panose="020B0609020204030204" pitchFamily="49" charset="0"/>
              </a:rPr>
              <a:t> &lt;&lt; </a:t>
            </a:r>
            <a:r>
              <a:rPr lang="en-US" altLang="zh-CN" b="0" dirty="0" err="1">
                <a:solidFill>
                  <a:srgbClr val="000000"/>
                </a:solidFill>
                <a:effectLst/>
                <a:latin typeface="Consolas" panose="020B0609020204030204" pitchFamily="49" charset="0"/>
              </a:rPr>
              <a:t>func</a:t>
            </a:r>
            <a:r>
              <a:rPr lang="en-US" altLang="zh-CN" b="0" dirty="0">
                <a:solidFill>
                  <a:srgbClr val="000000"/>
                </a:solidFill>
                <a:effectLst/>
                <a:latin typeface="Consolas" panose="020B0609020204030204" pitchFamily="49" charset="0"/>
              </a:rPr>
              <a:t>(</a:t>
            </a:r>
            <a:r>
              <a:rPr lang="en-US" altLang="zh-CN" b="0" dirty="0">
                <a:solidFill>
                  <a:srgbClr val="098658"/>
                </a:solidFill>
                <a:effectLst/>
                <a:latin typeface="Consolas" panose="020B0609020204030204" pitchFamily="49" charset="0"/>
              </a:rPr>
              <a:t>10</a:t>
            </a:r>
            <a:r>
              <a:rPr lang="en-US" altLang="zh-CN" b="0" dirty="0">
                <a:solidFill>
                  <a:srgbClr val="000000"/>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20</a:t>
            </a:r>
            <a:r>
              <a:rPr lang="en-US" altLang="zh-CN" b="0" dirty="0">
                <a:solidFill>
                  <a:srgbClr val="000000"/>
                </a:solidFill>
                <a:effectLst/>
                <a:latin typeface="Consolas" panose="020B0609020204030204" pitchFamily="49" charset="0"/>
              </a:rPr>
              <a:t>);</a:t>
            </a:r>
            <a:r>
              <a:rPr lang="en-US" altLang="zh-CN" b="0" dirty="0">
                <a:solidFill>
                  <a:srgbClr val="008000"/>
                </a:solidFill>
                <a:effectLst/>
                <a:latin typeface="Consolas" panose="020B0609020204030204" pitchFamily="49" charset="0"/>
              </a:rPr>
              <a:t>  // </a:t>
            </a:r>
            <a:r>
              <a:rPr lang="zh-CN" altLang="en-US" b="0" dirty="0">
                <a:solidFill>
                  <a:srgbClr val="008000"/>
                </a:solidFill>
                <a:effectLst/>
                <a:latin typeface="Consolas" panose="020B0609020204030204" pitchFamily="49" charset="0"/>
              </a:rPr>
              <a:t>输出 </a:t>
            </a:r>
            <a:r>
              <a:rPr lang="en-US" altLang="zh-CN" b="0" dirty="0">
                <a:solidFill>
                  <a:srgbClr val="008000"/>
                </a:solidFill>
                <a:effectLst/>
                <a:latin typeface="Consolas" panose="020B0609020204030204" pitchFamily="49" charset="0"/>
              </a:rPr>
              <a:t>1</a:t>
            </a:r>
            <a:r>
              <a:rPr lang="zh-CN" altLang="en-US" b="0" dirty="0">
                <a:solidFill>
                  <a:srgbClr val="008000"/>
                </a:solidFill>
                <a:effectLst/>
                <a:latin typeface="Consolas" panose="020B0609020204030204" pitchFamily="49" charset="0"/>
              </a:rPr>
              <a:t>，因为 </a:t>
            </a:r>
            <a:r>
              <a:rPr lang="en-US" altLang="zh-CN" b="0" dirty="0">
                <a:solidFill>
                  <a:srgbClr val="008000"/>
                </a:solidFill>
                <a:effectLst/>
                <a:latin typeface="Consolas" panose="020B0609020204030204" pitchFamily="49" charset="0"/>
              </a:rPr>
              <a:t>10 &lt; 20</a:t>
            </a:r>
            <a:endParaRPr lang="zh-CN" altLang="en-US" b="0" dirty="0">
              <a:solidFill>
                <a:srgbClr val="000000"/>
              </a:solidFill>
              <a:effectLst/>
              <a:latin typeface="Consolas" panose="020B0609020204030204" pitchFamily="49" charset="0"/>
            </a:endParaRPr>
          </a:p>
          <a:p>
            <a:r>
              <a:rPr lang="zh-CN" altLang="en-US"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return</a:t>
            </a:r>
            <a:r>
              <a:rPr lang="en-US" altLang="zh-CN" b="0" dirty="0">
                <a:solidFill>
                  <a:srgbClr val="000000"/>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0</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a:t>
            </a:r>
          </a:p>
        </p:txBody>
      </p:sp>
      <p:sp>
        <p:nvSpPr>
          <p:cNvPr id="6" name="文本框 5">
            <a:extLst>
              <a:ext uri="{FF2B5EF4-FFF2-40B4-BE49-F238E27FC236}">
                <a16:creationId xmlns:a16="http://schemas.microsoft.com/office/drawing/2014/main" id="{9B7FE390-6215-46E2-84CE-604E54BE0F02}"/>
              </a:ext>
            </a:extLst>
          </p:cNvPr>
          <p:cNvSpPr txBox="1"/>
          <p:nvPr/>
        </p:nvSpPr>
        <p:spPr>
          <a:xfrm>
            <a:off x="-3150" y="0"/>
            <a:ext cx="9147150" cy="1261884"/>
          </a:xfrm>
          <a:prstGeom prst="rect">
            <a:avLst/>
          </a:prstGeom>
          <a:noFill/>
        </p:spPr>
        <p:txBody>
          <a:bodyPr wrap="square">
            <a:spAutoFit/>
          </a:bodyPr>
          <a:lstStyle/>
          <a:p>
            <a:r>
              <a:rPr lang="en-US" altLang="zh-CN" sz="2000" b="1" dirty="0"/>
              <a:t>std::function </a:t>
            </a:r>
            <a:r>
              <a:rPr lang="zh-CN" altLang="en-US" dirty="0"/>
              <a:t>是一个通用的函数封装器，它可以存储、复制和调用任何 </a:t>
            </a:r>
            <a:r>
              <a:rPr lang="en-US" altLang="zh-CN" sz="2000" b="1" dirty="0"/>
              <a:t>Callable Target </a:t>
            </a:r>
            <a:r>
              <a:rPr lang="en-US" altLang="zh-CN" dirty="0"/>
              <a:t>—— </a:t>
            </a:r>
            <a:r>
              <a:rPr lang="zh-CN" altLang="en-US" dirty="0"/>
              <a:t>函数、</a:t>
            </a:r>
            <a:r>
              <a:rPr lang="en-US" altLang="zh-CN" dirty="0"/>
              <a:t>Lambda </a:t>
            </a:r>
            <a:r>
              <a:rPr lang="zh-CN" altLang="en-US" dirty="0"/>
              <a:t>表达式、</a:t>
            </a:r>
            <a:r>
              <a:rPr lang="en-US" altLang="zh-CN" dirty="0"/>
              <a:t>bind </a:t>
            </a:r>
            <a:r>
              <a:rPr lang="zh-CN" altLang="en-US" dirty="0"/>
              <a:t>表达式，或者其他任何实现了 </a:t>
            </a:r>
            <a:r>
              <a:rPr lang="en-US" altLang="zh-CN" dirty="0"/>
              <a:t>operator() </a:t>
            </a:r>
            <a:r>
              <a:rPr lang="zh-CN" altLang="en-US" dirty="0"/>
              <a:t>的对象。</a:t>
            </a:r>
          </a:p>
          <a:p>
            <a:r>
              <a:rPr lang="zh-CN" altLang="en-US" dirty="0"/>
              <a:t>可以使用 </a:t>
            </a:r>
            <a:r>
              <a:rPr lang="en-US" altLang="zh-CN" dirty="0"/>
              <a:t>std::function&lt;bool(int, int)&gt; </a:t>
            </a:r>
            <a:r>
              <a:rPr lang="zh-CN" altLang="en-US" dirty="0"/>
              <a:t>来存储一个比较两个整数的函数：</a:t>
            </a:r>
          </a:p>
        </p:txBody>
      </p:sp>
    </p:spTree>
    <p:extLst>
      <p:ext uri="{BB962C8B-B14F-4D97-AF65-F5344CB8AC3E}">
        <p14:creationId xmlns:p14="http://schemas.microsoft.com/office/powerpoint/2010/main" val="23704443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34</a:t>
            </a:fld>
            <a:endParaRPr lang="zh-CN" altLang="en-US" dirty="0"/>
          </a:p>
        </p:txBody>
      </p:sp>
      <p:sp>
        <p:nvSpPr>
          <p:cNvPr id="4" name="文本框 3">
            <a:extLst>
              <a:ext uri="{FF2B5EF4-FFF2-40B4-BE49-F238E27FC236}">
                <a16:creationId xmlns:a16="http://schemas.microsoft.com/office/drawing/2014/main" id="{1589DAA9-D15C-4900-A714-149F6C17FA8D}"/>
              </a:ext>
            </a:extLst>
          </p:cNvPr>
          <p:cNvSpPr txBox="1"/>
          <p:nvPr/>
        </p:nvSpPr>
        <p:spPr>
          <a:xfrm>
            <a:off x="0" y="0"/>
            <a:ext cx="9144000" cy="1785104"/>
          </a:xfrm>
          <a:prstGeom prst="rect">
            <a:avLst/>
          </a:prstGeom>
          <a:noFill/>
        </p:spPr>
        <p:txBody>
          <a:bodyPr wrap="square">
            <a:spAutoFit/>
          </a:bodyPr>
          <a:lstStyle/>
          <a:p>
            <a:r>
              <a:rPr lang="en-US" altLang="zh-CN" b="0" dirty="0">
                <a:solidFill>
                  <a:srgbClr val="0000FF"/>
                </a:solidFill>
                <a:effectLst/>
                <a:latin typeface="Consolas" panose="020B0609020204030204" pitchFamily="49" charset="0"/>
              </a:rPr>
              <a:t>#include </a:t>
            </a:r>
            <a:r>
              <a:rPr lang="en-US" altLang="zh-CN" b="0" dirty="0">
                <a:solidFill>
                  <a:srgbClr val="A31515"/>
                </a:solidFill>
                <a:effectLst/>
                <a:latin typeface="Consolas" panose="020B0609020204030204" pitchFamily="49" charset="0"/>
              </a:rPr>
              <a:t>&lt;functional&gt;</a:t>
            </a:r>
            <a:endParaRPr lang="en-US" altLang="zh-CN" b="0" dirty="0">
              <a:solidFill>
                <a:srgbClr val="000000"/>
              </a:solidFill>
              <a:effectLst/>
              <a:latin typeface="Consolas" panose="020B0609020204030204" pitchFamily="49" charset="0"/>
            </a:endParaRPr>
          </a:p>
          <a:p>
            <a:r>
              <a:rPr lang="en-US" altLang="zh-CN" b="0" dirty="0">
                <a:solidFill>
                  <a:srgbClr val="0000FF"/>
                </a:solidFill>
                <a:effectLst/>
                <a:latin typeface="Consolas" panose="020B0609020204030204" pitchFamily="49" charset="0"/>
              </a:rPr>
              <a:t>#include </a:t>
            </a:r>
            <a:r>
              <a:rPr lang="en-US" altLang="zh-CN" b="0" dirty="0">
                <a:solidFill>
                  <a:srgbClr val="A31515"/>
                </a:solidFill>
                <a:effectLst/>
                <a:latin typeface="Consolas" panose="020B0609020204030204" pitchFamily="49" charset="0"/>
              </a:rPr>
              <a:t>&lt;iostream&gt;</a:t>
            </a:r>
            <a:endParaRPr lang="en-US" altLang="zh-CN" b="0" dirty="0">
              <a:solidFill>
                <a:srgbClr val="000000"/>
              </a:solidFill>
              <a:effectLst/>
              <a:latin typeface="Consolas" panose="020B0609020204030204" pitchFamily="49" charset="0"/>
            </a:endParaRPr>
          </a:p>
          <a:p>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main() {</a:t>
            </a:r>
          </a:p>
          <a:p>
            <a:r>
              <a:rPr lang="en-US" altLang="zh-CN" b="0" dirty="0">
                <a:solidFill>
                  <a:srgbClr val="000000"/>
                </a:solidFill>
                <a:effectLst/>
                <a:latin typeface="Consolas" panose="020B0609020204030204" pitchFamily="49" charset="0"/>
              </a:rPr>
              <a:t>    </a:t>
            </a:r>
            <a:r>
              <a:rPr lang="en-US" altLang="zh-CN" sz="2000" b="1" dirty="0">
                <a:solidFill>
                  <a:srgbClr val="000000"/>
                </a:solidFill>
                <a:effectLst/>
                <a:latin typeface="Consolas" panose="020B0609020204030204" pitchFamily="49" charset="0"/>
              </a:rPr>
              <a:t>std::function</a:t>
            </a:r>
            <a:r>
              <a:rPr lang="en-US" altLang="zh-CN" sz="2000" b="1" dirty="0">
                <a:solidFill>
                  <a:srgbClr val="000000"/>
                </a:solidFill>
                <a:effectLst/>
                <a:highlight>
                  <a:srgbClr val="FFFF00"/>
                </a:highlight>
                <a:latin typeface="Consolas" panose="020B0609020204030204" pitchFamily="49" charset="0"/>
              </a:rPr>
              <a:t>&lt;</a:t>
            </a:r>
            <a:r>
              <a:rPr lang="en-US" altLang="zh-CN" sz="2000" b="1" dirty="0">
                <a:solidFill>
                  <a:srgbClr val="0000FF"/>
                </a:solidFill>
                <a:effectLst/>
                <a:highlight>
                  <a:srgbClr val="FFFF00"/>
                </a:highlight>
                <a:latin typeface="Consolas" panose="020B0609020204030204" pitchFamily="49" charset="0"/>
              </a:rPr>
              <a:t>bool</a:t>
            </a:r>
            <a:r>
              <a:rPr lang="en-US" altLang="zh-CN" sz="2000" b="1" dirty="0">
                <a:solidFill>
                  <a:srgbClr val="000000"/>
                </a:solidFill>
                <a:effectLst/>
                <a:highlight>
                  <a:srgbClr val="FFFF00"/>
                </a:highlight>
                <a:latin typeface="Consolas" panose="020B0609020204030204" pitchFamily="49" charset="0"/>
              </a:rPr>
              <a:t>(</a:t>
            </a:r>
            <a:r>
              <a:rPr lang="en-US" altLang="zh-CN" sz="2000" b="1" dirty="0">
                <a:solidFill>
                  <a:srgbClr val="0000FF"/>
                </a:solidFill>
                <a:effectLst/>
                <a:highlight>
                  <a:srgbClr val="FFFF00"/>
                </a:highlight>
                <a:latin typeface="Consolas" panose="020B0609020204030204" pitchFamily="49" charset="0"/>
              </a:rPr>
              <a:t>int</a:t>
            </a:r>
            <a:r>
              <a:rPr lang="en-US" altLang="zh-CN" sz="2000" b="1" dirty="0">
                <a:solidFill>
                  <a:srgbClr val="000000"/>
                </a:solidFill>
                <a:effectLst/>
                <a:highlight>
                  <a:srgbClr val="FFFF00"/>
                </a:highlight>
                <a:latin typeface="Consolas" panose="020B0609020204030204" pitchFamily="49" charset="0"/>
              </a:rPr>
              <a:t>, </a:t>
            </a:r>
            <a:r>
              <a:rPr lang="en-US" altLang="zh-CN" sz="2000" b="1" dirty="0">
                <a:solidFill>
                  <a:srgbClr val="0000FF"/>
                </a:solidFill>
                <a:effectLst/>
                <a:highlight>
                  <a:srgbClr val="FFFF00"/>
                </a:highlight>
                <a:latin typeface="Consolas" panose="020B0609020204030204" pitchFamily="49" charset="0"/>
              </a:rPr>
              <a:t>int</a:t>
            </a:r>
            <a:r>
              <a:rPr lang="en-US" altLang="zh-CN" sz="2000" b="1" dirty="0">
                <a:solidFill>
                  <a:srgbClr val="000000"/>
                </a:solidFill>
                <a:effectLst/>
                <a:highlight>
                  <a:srgbClr val="FFFF00"/>
                </a:highlight>
                <a:latin typeface="Consolas" panose="020B0609020204030204" pitchFamily="49" charset="0"/>
              </a:rPr>
              <a:t>)&gt; </a:t>
            </a:r>
            <a:r>
              <a:rPr lang="en-US" altLang="zh-CN" sz="2000" b="1" dirty="0" err="1">
                <a:solidFill>
                  <a:srgbClr val="000000"/>
                </a:solidFill>
                <a:effectLst/>
                <a:latin typeface="Consolas" panose="020B0609020204030204" pitchFamily="49" charset="0"/>
              </a:rPr>
              <a:t>func</a:t>
            </a:r>
            <a:r>
              <a:rPr lang="en-US" altLang="zh-CN" sz="2000" b="1" dirty="0">
                <a:solidFill>
                  <a:srgbClr val="000000"/>
                </a:solidFill>
                <a:effectLst/>
                <a:latin typeface="Consolas" panose="020B0609020204030204" pitchFamily="49" charset="0"/>
              </a:rPr>
              <a:t> = [](</a:t>
            </a:r>
            <a:r>
              <a:rPr lang="en-US" altLang="zh-CN" sz="2000" b="1" dirty="0">
                <a:solidFill>
                  <a:srgbClr val="0000FF"/>
                </a:solidFill>
                <a:effectLst/>
                <a:latin typeface="Consolas" panose="020B0609020204030204" pitchFamily="49" charset="0"/>
              </a:rPr>
              <a:t>int</a:t>
            </a:r>
            <a:r>
              <a:rPr lang="en-US" altLang="zh-CN" sz="2000" b="1" dirty="0">
                <a:solidFill>
                  <a:srgbClr val="000000"/>
                </a:solidFill>
                <a:effectLst/>
                <a:latin typeface="Consolas" panose="020B0609020204030204" pitchFamily="49" charset="0"/>
              </a:rPr>
              <a:t> a, </a:t>
            </a:r>
            <a:r>
              <a:rPr lang="en-US" altLang="zh-CN" sz="2000" b="1" dirty="0">
                <a:solidFill>
                  <a:srgbClr val="0000FF"/>
                </a:solidFill>
                <a:effectLst/>
                <a:latin typeface="Consolas" panose="020B0609020204030204" pitchFamily="49" charset="0"/>
              </a:rPr>
              <a:t>int</a:t>
            </a:r>
            <a:r>
              <a:rPr lang="en-US" altLang="zh-CN" sz="2000" b="1" dirty="0">
                <a:solidFill>
                  <a:srgbClr val="000000"/>
                </a:solidFill>
                <a:effectLst/>
                <a:latin typeface="Consolas" panose="020B0609020204030204" pitchFamily="49" charset="0"/>
              </a:rPr>
              <a:t> b) </a:t>
            </a:r>
          </a:p>
          <a:p>
            <a:r>
              <a:rPr lang="en-US" altLang="zh-CN" dirty="0">
                <a:solidFill>
                  <a:srgbClr val="000000"/>
                </a:solidFill>
                <a:latin typeface="Consolas" panose="020B0609020204030204" pitchFamily="49" charset="0"/>
              </a:rPr>
              <a:t>    </a:t>
            </a:r>
            <a:r>
              <a:rPr lang="en-US" altLang="zh-CN" b="0" dirty="0">
                <a:solidFill>
                  <a:srgbClr val="000000"/>
                </a:solidFill>
                <a:effectLst/>
                <a:latin typeface="Consolas" panose="020B0609020204030204" pitchFamily="49" charset="0"/>
              </a:rPr>
              <a:t>{</a:t>
            </a:r>
            <a:r>
              <a:rPr lang="en-US" altLang="zh-CN" b="0" dirty="0">
                <a:solidFill>
                  <a:srgbClr val="0000FF"/>
                </a:solidFill>
                <a:effectLst/>
                <a:latin typeface="Consolas" panose="020B0609020204030204" pitchFamily="49" charset="0"/>
              </a:rPr>
              <a:t>return</a:t>
            </a:r>
            <a:r>
              <a:rPr lang="en-US" altLang="zh-CN" b="0" dirty="0">
                <a:solidFill>
                  <a:srgbClr val="000000"/>
                </a:solidFill>
                <a:effectLst/>
                <a:latin typeface="Consolas" panose="020B0609020204030204" pitchFamily="49" charset="0"/>
              </a:rPr>
              <a:t> a &lt; b;};</a:t>
            </a:r>
          </a:p>
          <a:p>
            <a:r>
              <a:rPr lang="en-US" altLang="zh-CN" b="0" dirty="0">
                <a:solidFill>
                  <a:srgbClr val="000000"/>
                </a:solidFill>
                <a:effectLst/>
                <a:latin typeface="Consolas" panose="020B0609020204030204" pitchFamily="49" charset="0"/>
              </a:rPr>
              <a:t>    std::</a:t>
            </a:r>
            <a:r>
              <a:rPr lang="en-US" altLang="zh-CN" b="0" dirty="0" err="1">
                <a:solidFill>
                  <a:srgbClr val="000000"/>
                </a:solidFill>
                <a:effectLst/>
                <a:latin typeface="Consolas" panose="020B0609020204030204" pitchFamily="49" charset="0"/>
              </a:rPr>
              <a:t>cout</a:t>
            </a:r>
            <a:r>
              <a:rPr lang="en-US" altLang="zh-CN" b="0" dirty="0">
                <a:solidFill>
                  <a:srgbClr val="000000"/>
                </a:solidFill>
                <a:effectLst/>
                <a:latin typeface="Consolas" panose="020B0609020204030204" pitchFamily="49" charset="0"/>
              </a:rPr>
              <a:t> &lt;&lt; </a:t>
            </a:r>
            <a:r>
              <a:rPr lang="en-US" altLang="zh-CN" b="0" dirty="0" err="1">
                <a:solidFill>
                  <a:srgbClr val="000000"/>
                </a:solidFill>
                <a:effectLst/>
                <a:latin typeface="Consolas" panose="020B0609020204030204" pitchFamily="49" charset="0"/>
              </a:rPr>
              <a:t>func</a:t>
            </a:r>
            <a:r>
              <a:rPr lang="en-US" altLang="zh-CN" b="0" dirty="0">
                <a:solidFill>
                  <a:srgbClr val="000000"/>
                </a:solidFill>
                <a:effectLst/>
                <a:latin typeface="Consolas" panose="020B0609020204030204" pitchFamily="49" charset="0"/>
              </a:rPr>
              <a:t>(</a:t>
            </a:r>
            <a:r>
              <a:rPr lang="en-US" altLang="zh-CN" b="0" dirty="0">
                <a:solidFill>
                  <a:srgbClr val="098658"/>
                </a:solidFill>
                <a:effectLst/>
                <a:latin typeface="Consolas" panose="020B0609020204030204" pitchFamily="49" charset="0"/>
              </a:rPr>
              <a:t>10</a:t>
            </a:r>
            <a:r>
              <a:rPr lang="en-US" altLang="zh-CN" b="0" dirty="0">
                <a:solidFill>
                  <a:srgbClr val="000000"/>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20</a:t>
            </a:r>
            <a:r>
              <a:rPr lang="en-US" altLang="zh-CN" b="0" dirty="0">
                <a:solidFill>
                  <a:srgbClr val="000000"/>
                </a:solidFill>
                <a:effectLst/>
                <a:latin typeface="Consolas" panose="020B0609020204030204" pitchFamily="49" charset="0"/>
              </a:rPr>
              <a:t>);</a:t>
            </a:r>
            <a:r>
              <a:rPr lang="en-US" altLang="zh-CN" b="0" dirty="0">
                <a:solidFill>
                  <a:srgbClr val="008000"/>
                </a:solidFill>
                <a:effectLst/>
                <a:latin typeface="Consolas" panose="020B0609020204030204" pitchFamily="49" charset="0"/>
              </a:rPr>
              <a:t>  // </a:t>
            </a:r>
            <a:r>
              <a:rPr lang="zh-CN" altLang="en-US" b="0" dirty="0">
                <a:solidFill>
                  <a:srgbClr val="008000"/>
                </a:solidFill>
                <a:effectLst/>
                <a:latin typeface="Consolas" panose="020B0609020204030204" pitchFamily="49" charset="0"/>
              </a:rPr>
              <a:t>输出 </a:t>
            </a:r>
            <a:r>
              <a:rPr lang="en-US" altLang="zh-CN" b="0" dirty="0">
                <a:solidFill>
                  <a:srgbClr val="008000"/>
                </a:solidFill>
                <a:effectLst/>
                <a:latin typeface="Consolas" panose="020B0609020204030204" pitchFamily="49" charset="0"/>
              </a:rPr>
              <a:t>1</a:t>
            </a:r>
            <a:r>
              <a:rPr lang="zh-CN" altLang="en-US" b="0" dirty="0">
                <a:solidFill>
                  <a:srgbClr val="008000"/>
                </a:solidFill>
                <a:effectLst/>
                <a:latin typeface="Consolas" panose="020B0609020204030204" pitchFamily="49" charset="0"/>
              </a:rPr>
              <a:t>，因为 </a:t>
            </a:r>
            <a:r>
              <a:rPr lang="en-US" altLang="zh-CN" b="0" dirty="0">
                <a:solidFill>
                  <a:srgbClr val="008000"/>
                </a:solidFill>
                <a:effectLst/>
                <a:latin typeface="Consolas" panose="020B0609020204030204" pitchFamily="49" charset="0"/>
              </a:rPr>
              <a:t>10 &lt; 20</a:t>
            </a:r>
            <a:r>
              <a:rPr lang="en-US" altLang="zh-C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9714557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851670"/>
            <a:ext cx="3228536" cy="1188000"/>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3" name="文本框 2"/>
          <p:cNvSpPr txBox="1"/>
          <p:nvPr/>
        </p:nvSpPr>
        <p:spPr>
          <a:xfrm>
            <a:off x="1352697" y="2164797"/>
            <a:ext cx="1677382" cy="530915"/>
          </a:xfrm>
          <a:prstGeom prst="rect">
            <a:avLst/>
          </a:prstGeom>
          <a:noFill/>
        </p:spPr>
        <p:txBody>
          <a:bodyPr wrap="non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第八部分</a:t>
            </a:r>
          </a:p>
        </p:txBody>
      </p:sp>
      <p:sp>
        <p:nvSpPr>
          <p:cNvPr id="11" name="矩形 10"/>
          <p:cNvSpPr/>
          <p:nvPr/>
        </p:nvSpPr>
        <p:spPr>
          <a:xfrm>
            <a:off x="3302392" y="1851670"/>
            <a:ext cx="305972" cy="1188000"/>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3" name="文本框 12"/>
          <p:cNvSpPr txBox="1"/>
          <p:nvPr/>
        </p:nvSpPr>
        <p:spPr>
          <a:xfrm>
            <a:off x="4139952" y="2067694"/>
            <a:ext cx="3456384" cy="746358"/>
          </a:xfrm>
          <a:prstGeom prst="rect">
            <a:avLst/>
          </a:prstGeom>
          <a:noFill/>
        </p:spPr>
        <p:txBody>
          <a:bodyPr wrap="squar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4400" b="1" dirty="0">
                <a:solidFill>
                  <a:srgbClr val="112F70"/>
                </a:solidFill>
                <a:latin typeface="微软雅黑" panose="020B0503020204020204" pitchFamily="34" charset="-122"/>
                <a:ea typeface="微软雅黑" panose="020B0503020204020204" pitchFamily="34" charset="-122"/>
              </a:rPr>
              <a:t>Map </a:t>
            </a:r>
            <a:r>
              <a:rPr lang="zh-CN" altLang="en-US" sz="4000" b="1" dirty="0">
                <a:solidFill>
                  <a:srgbClr val="112F70"/>
                </a:solidFill>
                <a:latin typeface="微软雅黑" panose="020B0503020204020204" pitchFamily="34" charset="-122"/>
                <a:ea typeface="微软雅黑" panose="020B0503020204020204" pitchFamily="34" charset="-122"/>
              </a:rPr>
              <a:t>映射</a:t>
            </a:r>
            <a:endParaRPr kumimoji="0" lang="zh-CN" altLang="en-US" sz="4000" b="1" i="0" u="none" strike="noStrike" kern="1200" cap="none" spc="0" normalizeH="0" baseline="0" noProof="0" dirty="0">
              <a:ln>
                <a:noFill/>
              </a:ln>
              <a:solidFill>
                <a:srgbClr val="112F7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9242348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36</a:t>
            </a:fld>
            <a:endParaRPr lang="zh-CN" altLang="en-US" dirty="0"/>
          </a:p>
        </p:txBody>
      </p:sp>
      <p:sp>
        <p:nvSpPr>
          <p:cNvPr id="4" name="文本框 3">
            <a:extLst>
              <a:ext uri="{FF2B5EF4-FFF2-40B4-BE49-F238E27FC236}">
                <a16:creationId xmlns:a16="http://schemas.microsoft.com/office/drawing/2014/main" id="{30FC0C05-3886-4073-8B36-D7676260114E}"/>
              </a:ext>
            </a:extLst>
          </p:cNvPr>
          <p:cNvSpPr txBox="1"/>
          <p:nvPr/>
        </p:nvSpPr>
        <p:spPr>
          <a:xfrm>
            <a:off x="0" y="0"/>
            <a:ext cx="9144000" cy="3785652"/>
          </a:xfrm>
          <a:prstGeom prst="rect">
            <a:avLst/>
          </a:prstGeom>
          <a:noFill/>
        </p:spPr>
        <p:txBody>
          <a:bodyPr wrap="square">
            <a:spAutoFit/>
          </a:bodyPr>
          <a:lstStyle/>
          <a:p>
            <a:r>
              <a:rPr lang="en-US" altLang="zh-CN" b="0" dirty="0">
                <a:solidFill>
                  <a:srgbClr val="000000"/>
                </a:solidFill>
                <a:effectLst/>
                <a:latin typeface="Consolas" panose="020B0609020204030204" pitchFamily="49" charset="0"/>
              </a:rPr>
              <a:t>map&lt;</a:t>
            </a:r>
            <a:r>
              <a:rPr lang="en-US" altLang="zh-CN" b="0" dirty="0" err="1">
                <a:solidFill>
                  <a:srgbClr val="0000FF"/>
                </a:solidFill>
                <a:effectLst/>
                <a:latin typeface="Consolas" panose="020B0609020204030204" pitchFamily="49" charset="0"/>
              </a:rPr>
              <a:t>int</a:t>
            </a:r>
            <a:r>
              <a:rPr lang="en-US" altLang="zh-CN" b="0" dirty="0" err="1">
                <a:solidFill>
                  <a:srgbClr val="000000"/>
                </a:solidFill>
                <a:effectLst/>
                <a:latin typeface="Consolas" panose="020B0609020204030204" pitchFamily="49" charset="0"/>
              </a:rPr>
              <a:t>,</a:t>
            </a:r>
            <a:r>
              <a:rPr lang="en-US" altLang="zh-CN" b="0" dirty="0" err="1">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&gt; </a:t>
            </a:r>
            <a:r>
              <a:rPr lang="en-US" altLang="zh-CN" b="0" dirty="0" err="1">
                <a:solidFill>
                  <a:srgbClr val="000000"/>
                </a:solidFill>
                <a:effectLst/>
                <a:latin typeface="Consolas" panose="020B0609020204030204" pitchFamily="49" charset="0"/>
              </a:rPr>
              <a:t>mp</a:t>
            </a:r>
            <a:r>
              <a:rPr lang="en-US" altLang="zh-CN" b="0" dirty="0">
                <a:solidFill>
                  <a:srgbClr val="000000"/>
                </a:solidFill>
                <a:effectLst/>
                <a:latin typeface="Consolas" panose="020B0609020204030204" pitchFamily="49" charset="0"/>
              </a:rPr>
              <a:t>;</a:t>
            </a:r>
          </a:p>
          <a:p>
            <a:r>
              <a:rPr lang="en-US" altLang="zh-CN" b="0" dirty="0" err="1">
                <a:solidFill>
                  <a:srgbClr val="000000"/>
                </a:solidFill>
                <a:effectLst/>
                <a:latin typeface="Consolas" panose="020B0609020204030204" pitchFamily="49" charset="0"/>
              </a:rPr>
              <a:t>mp</a:t>
            </a:r>
            <a:r>
              <a:rPr lang="en-US" altLang="zh-CN" b="0" dirty="0">
                <a:solidFill>
                  <a:srgbClr val="000000"/>
                </a:solidFill>
                <a:effectLst/>
                <a:latin typeface="Consolas" panose="020B0609020204030204" pitchFamily="49" charset="0"/>
              </a:rPr>
              <a:t>[</a:t>
            </a:r>
            <a:r>
              <a:rPr lang="en-US" altLang="zh-CN" b="0" dirty="0">
                <a:solidFill>
                  <a:srgbClr val="098658"/>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 = </a:t>
            </a:r>
            <a:r>
              <a:rPr lang="en-US" altLang="zh-CN" b="0" dirty="0">
                <a:solidFill>
                  <a:srgbClr val="098658"/>
                </a:solidFill>
                <a:effectLst/>
                <a:latin typeface="Consolas" panose="020B0609020204030204" pitchFamily="49" charset="0"/>
              </a:rPr>
              <a:t>2</a:t>
            </a:r>
            <a:r>
              <a:rPr lang="en-US" altLang="zh-CN" b="0" dirty="0">
                <a:solidFill>
                  <a:srgbClr val="000000"/>
                </a:solidFill>
                <a:effectLst/>
                <a:latin typeface="Consolas" panose="020B0609020204030204" pitchFamily="49" charset="0"/>
              </a:rPr>
              <a:t>;</a:t>
            </a:r>
          </a:p>
          <a:p>
            <a:r>
              <a:rPr lang="en-US" altLang="zh-CN" b="0" dirty="0" err="1">
                <a:solidFill>
                  <a:srgbClr val="000000"/>
                </a:solidFill>
                <a:effectLst/>
                <a:latin typeface="Consolas" panose="020B0609020204030204" pitchFamily="49" charset="0"/>
              </a:rPr>
              <a:t>mp</a:t>
            </a:r>
            <a:r>
              <a:rPr lang="en-US" altLang="zh-CN" b="0" dirty="0">
                <a:solidFill>
                  <a:srgbClr val="000000"/>
                </a:solidFill>
                <a:effectLst/>
                <a:latin typeface="Consolas" panose="020B0609020204030204" pitchFamily="49" charset="0"/>
              </a:rPr>
              <a:t>[</a:t>
            </a:r>
            <a:r>
              <a:rPr lang="en-US" altLang="zh-CN" b="0" dirty="0">
                <a:solidFill>
                  <a:srgbClr val="098658"/>
                </a:solidFill>
                <a:effectLst/>
                <a:latin typeface="Consolas" panose="020B0609020204030204" pitchFamily="49" charset="0"/>
              </a:rPr>
              <a:t>2</a:t>
            </a:r>
            <a:r>
              <a:rPr lang="en-US" altLang="zh-CN" b="0" dirty="0">
                <a:solidFill>
                  <a:srgbClr val="000000"/>
                </a:solidFill>
                <a:effectLst/>
                <a:latin typeface="Consolas" panose="020B0609020204030204" pitchFamily="49" charset="0"/>
              </a:rPr>
              <a:t>] = </a:t>
            </a:r>
            <a:r>
              <a:rPr lang="en-US" altLang="zh-CN" b="0" dirty="0">
                <a:solidFill>
                  <a:srgbClr val="098658"/>
                </a:solidFill>
                <a:effectLst/>
                <a:latin typeface="Consolas" panose="020B0609020204030204" pitchFamily="49" charset="0"/>
              </a:rPr>
              <a:t>3</a:t>
            </a:r>
            <a:r>
              <a:rPr lang="en-US" altLang="zh-CN" b="0" dirty="0">
                <a:solidFill>
                  <a:srgbClr val="000000"/>
                </a:solidFill>
                <a:effectLst/>
                <a:latin typeface="Consolas" panose="020B0609020204030204" pitchFamily="49" charset="0"/>
              </a:rPr>
              <a:t>;</a:t>
            </a:r>
          </a:p>
          <a:p>
            <a:r>
              <a:rPr lang="en-US" altLang="zh-CN" b="0" dirty="0" err="1">
                <a:solidFill>
                  <a:srgbClr val="000000"/>
                </a:solidFill>
                <a:effectLst/>
                <a:latin typeface="Consolas" panose="020B0609020204030204" pitchFamily="49" charset="0"/>
              </a:rPr>
              <a:t>mp</a:t>
            </a:r>
            <a:r>
              <a:rPr lang="en-US" altLang="zh-CN" b="0" dirty="0">
                <a:solidFill>
                  <a:srgbClr val="000000"/>
                </a:solidFill>
                <a:effectLst/>
                <a:latin typeface="Consolas" panose="020B0609020204030204" pitchFamily="49" charset="0"/>
              </a:rPr>
              <a:t>[</a:t>
            </a:r>
            <a:r>
              <a:rPr lang="en-US" altLang="zh-CN" b="0" dirty="0">
                <a:solidFill>
                  <a:srgbClr val="098658"/>
                </a:solidFill>
                <a:effectLst/>
                <a:latin typeface="Consolas" panose="020B0609020204030204" pitchFamily="49" charset="0"/>
              </a:rPr>
              <a:t>3</a:t>
            </a:r>
            <a:r>
              <a:rPr lang="en-US" altLang="zh-CN" b="0" dirty="0">
                <a:solidFill>
                  <a:srgbClr val="000000"/>
                </a:solidFill>
                <a:effectLst/>
                <a:latin typeface="Consolas" panose="020B0609020204030204" pitchFamily="49" charset="0"/>
              </a:rPr>
              <a:t>] = </a:t>
            </a:r>
            <a:r>
              <a:rPr lang="en-US" altLang="zh-CN" b="0" dirty="0">
                <a:solidFill>
                  <a:srgbClr val="098658"/>
                </a:solidFill>
                <a:effectLst/>
                <a:latin typeface="Consolas" panose="020B0609020204030204" pitchFamily="49" charset="0"/>
              </a:rPr>
              <a:t>4</a:t>
            </a:r>
            <a:r>
              <a:rPr lang="en-US" altLang="zh-CN" b="0" dirty="0">
                <a:solidFill>
                  <a:srgbClr val="000000"/>
                </a:solidFill>
                <a:effectLst/>
                <a:latin typeface="Consolas" panose="020B0609020204030204" pitchFamily="49" charset="0"/>
              </a:rPr>
              <a:t>;</a:t>
            </a:r>
          </a:p>
          <a:p>
            <a:endParaRPr lang="en-US" altLang="zh-CN" b="0" dirty="0">
              <a:solidFill>
                <a:srgbClr val="000000"/>
              </a:solidFill>
              <a:effectLst/>
              <a:latin typeface="Consolas" panose="020B0609020204030204" pitchFamily="49" charset="0"/>
            </a:endParaRPr>
          </a:p>
          <a:p>
            <a:r>
              <a:rPr lang="en-US" altLang="zh-CN" b="0" dirty="0">
                <a:solidFill>
                  <a:srgbClr val="0000FF"/>
                </a:solidFill>
                <a:effectLst/>
                <a:latin typeface="Consolas" panose="020B0609020204030204" pitchFamily="49" charset="0"/>
              </a:rPr>
              <a:t>auto</a:t>
            </a:r>
            <a:r>
              <a:rPr lang="en-US" altLang="zh-CN" b="0" dirty="0">
                <a:solidFill>
                  <a:srgbClr val="000000"/>
                </a:solidFill>
                <a:effectLst/>
                <a:latin typeface="Consolas" panose="020B0609020204030204" pitchFamily="49" charset="0"/>
              </a:rPr>
              <a:t> it = </a:t>
            </a:r>
            <a:r>
              <a:rPr lang="en-US" altLang="zh-CN" b="0" dirty="0" err="1">
                <a:solidFill>
                  <a:srgbClr val="000000"/>
                </a:solidFill>
                <a:effectLst/>
                <a:latin typeface="Consolas" panose="020B0609020204030204" pitchFamily="49" charset="0"/>
              </a:rPr>
              <a:t>mp.begin</a:t>
            </a:r>
            <a:r>
              <a:rPr lang="en-US" altLang="zh-CN" b="0" dirty="0">
                <a:solidFill>
                  <a:srgbClr val="000000"/>
                </a:solidFill>
                <a:effectLst/>
                <a:latin typeface="Consolas" panose="020B0609020204030204" pitchFamily="49" charset="0"/>
              </a:rPr>
              <a:t>();</a:t>
            </a:r>
          </a:p>
          <a:p>
            <a:r>
              <a:rPr lang="en-US" altLang="zh-CN" b="0" dirty="0">
                <a:solidFill>
                  <a:srgbClr val="0000FF"/>
                </a:solidFill>
                <a:effectLst/>
                <a:latin typeface="Consolas" panose="020B0609020204030204" pitchFamily="49" charset="0"/>
              </a:rPr>
              <a:t>while</a:t>
            </a:r>
            <a:r>
              <a:rPr lang="en-US" altLang="zh-CN" b="0" dirty="0">
                <a:solidFill>
                  <a:srgbClr val="000000"/>
                </a:solidFill>
                <a:effectLst/>
                <a:latin typeface="Consolas" panose="020B0609020204030204" pitchFamily="49" charset="0"/>
              </a:rPr>
              <a:t>(it != </a:t>
            </a:r>
            <a:r>
              <a:rPr lang="en-US" altLang="zh-CN" b="0" dirty="0" err="1">
                <a:solidFill>
                  <a:srgbClr val="000000"/>
                </a:solidFill>
                <a:effectLst/>
                <a:latin typeface="Consolas" panose="020B0609020204030204" pitchFamily="49" charset="0"/>
              </a:rPr>
              <a:t>mp.end</a:t>
            </a:r>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sz="2000" b="1" dirty="0">
                <a:solidFill>
                  <a:srgbClr val="000000"/>
                </a:solidFill>
                <a:effectLst/>
                <a:latin typeface="Consolas" panose="020B0609020204030204" pitchFamily="49" charset="0"/>
              </a:rPr>
              <a:t> </a:t>
            </a:r>
            <a:r>
              <a:rPr lang="en-US" altLang="zh-CN" sz="2000" b="1" dirty="0" err="1">
                <a:solidFill>
                  <a:srgbClr val="000000"/>
                </a:solidFill>
                <a:effectLst/>
                <a:latin typeface="Consolas" panose="020B0609020204030204" pitchFamily="49" charset="0"/>
              </a:rPr>
              <a:t>cout</a:t>
            </a:r>
            <a:r>
              <a:rPr lang="en-US" altLang="zh-CN" sz="2000" b="1" dirty="0">
                <a:solidFill>
                  <a:srgbClr val="000000"/>
                </a:solidFill>
                <a:effectLst/>
                <a:latin typeface="Consolas" panose="020B0609020204030204" pitchFamily="49" charset="0"/>
              </a:rPr>
              <a:t> &lt;&lt; </a:t>
            </a:r>
            <a:r>
              <a:rPr lang="en-US" altLang="zh-CN" sz="2400" b="1" dirty="0">
                <a:solidFill>
                  <a:srgbClr val="000000"/>
                </a:solidFill>
                <a:effectLst/>
                <a:latin typeface="Consolas" panose="020B0609020204030204" pitchFamily="49" charset="0"/>
              </a:rPr>
              <a:t>it-&gt;first &lt;&lt; </a:t>
            </a:r>
            <a:r>
              <a:rPr lang="en-US" altLang="zh-CN" sz="2400" b="1" dirty="0">
                <a:solidFill>
                  <a:srgbClr val="A31515"/>
                </a:solidFill>
                <a:effectLst/>
                <a:latin typeface="Consolas" panose="020B0609020204030204" pitchFamily="49" charset="0"/>
              </a:rPr>
              <a:t>" "</a:t>
            </a:r>
            <a:r>
              <a:rPr lang="en-US" altLang="zh-CN" sz="2400" b="1" dirty="0">
                <a:solidFill>
                  <a:srgbClr val="000000"/>
                </a:solidFill>
                <a:effectLst/>
                <a:latin typeface="Consolas" panose="020B0609020204030204" pitchFamily="49" charset="0"/>
              </a:rPr>
              <a:t> &lt;&lt; it-&gt;second </a:t>
            </a:r>
            <a:r>
              <a:rPr lang="en-US" altLang="zh-CN" sz="2000" b="1" dirty="0">
                <a:solidFill>
                  <a:srgbClr val="000000"/>
                </a:solidFill>
                <a:effectLst/>
                <a:latin typeface="Consolas" panose="020B0609020204030204" pitchFamily="49" charset="0"/>
              </a:rPr>
              <a:t>&lt;&lt; </a:t>
            </a:r>
            <a:r>
              <a:rPr lang="en-US" altLang="zh-CN" sz="2000" b="1" dirty="0">
                <a:solidFill>
                  <a:srgbClr val="A31515"/>
                </a:solidFill>
                <a:effectLst/>
                <a:latin typeface="Consolas" panose="020B0609020204030204" pitchFamily="49" charset="0"/>
              </a:rPr>
              <a:t>"\n"</a:t>
            </a:r>
            <a:r>
              <a:rPr lang="en-US" altLang="zh-CN" sz="2000" b="1"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it ++;</a:t>
            </a:r>
          </a:p>
          <a:p>
            <a:r>
              <a:rPr lang="en-US" altLang="zh-CN" b="0" dirty="0">
                <a:solidFill>
                  <a:srgbClr val="000000"/>
                </a:solidFill>
                <a:effectLst/>
                <a:latin typeface="Consolas" panose="020B0609020204030204" pitchFamily="49" charset="0"/>
              </a:rPr>
              <a:t>}</a:t>
            </a:r>
          </a:p>
          <a:p>
            <a:br>
              <a:rPr lang="en-US" altLang="zh-CN" b="0" dirty="0">
                <a:solidFill>
                  <a:srgbClr val="000000"/>
                </a:solidFill>
                <a:effectLst/>
                <a:latin typeface="Consolas" panose="020B0609020204030204" pitchFamily="49" charset="0"/>
              </a:rPr>
            </a:br>
            <a:endParaRPr lang="en-US" altLang="zh-C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33137593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37</a:t>
            </a:fld>
            <a:endParaRPr lang="zh-CN" altLang="en-US" dirty="0"/>
          </a:p>
        </p:txBody>
      </p:sp>
      <p:pic>
        <p:nvPicPr>
          <p:cNvPr id="4" name="图片 3">
            <a:extLst>
              <a:ext uri="{FF2B5EF4-FFF2-40B4-BE49-F238E27FC236}">
                <a16:creationId xmlns:a16="http://schemas.microsoft.com/office/drawing/2014/main" id="{72A53859-516A-4242-9AAF-C769C0D699C4}"/>
              </a:ext>
            </a:extLst>
          </p:cNvPr>
          <p:cNvPicPr>
            <a:picLocks noChangeAspect="1"/>
          </p:cNvPicPr>
          <p:nvPr/>
        </p:nvPicPr>
        <p:blipFill>
          <a:blip r:embed="rId2"/>
          <a:stretch>
            <a:fillRect/>
          </a:stretch>
        </p:blipFill>
        <p:spPr>
          <a:xfrm>
            <a:off x="0" y="0"/>
            <a:ext cx="9144000" cy="4060845"/>
          </a:xfrm>
          <a:prstGeom prst="rect">
            <a:avLst/>
          </a:prstGeom>
        </p:spPr>
      </p:pic>
    </p:spTree>
    <p:extLst>
      <p:ext uri="{BB962C8B-B14F-4D97-AF65-F5344CB8AC3E}">
        <p14:creationId xmlns:p14="http://schemas.microsoft.com/office/powerpoint/2010/main" val="105396980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38</a:t>
            </a:fld>
            <a:endParaRPr lang="zh-CN" altLang="en-US" dirty="0"/>
          </a:p>
        </p:txBody>
      </p:sp>
      <p:sp>
        <p:nvSpPr>
          <p:cNvPr id="5" name="文本框 4">
            <a:extLst>
              <a:ext uri="{FF2B5EF4-FFF2-40B4-BE49-F238E27FC236}">
                <a16:creationId xmlns:a16="http://schemas.microsoft.com/office/drawing/2014/main" id="{E8FF4FCE-F950-4053-B5E5-FF32F1E667DE}"/>
              </a:ext>
            </a:extLst>
          </p:cNvPr>
          <p:cNvSpPr txBox="1"/>
          <p:nvPr/>
        </p:nvSpPr>
        <p:spPr>
          <a:xfrm>
            <a:off x="0" y="-1"/>
            <a:ext cx="9144000" cy="3754874"/>
          </a:xfrm>
          <a:prstGeom prst="rect">
            <a:avLst/>
          </a:prstGeom>
          <a:noFill/>
        </p:spPr>
        <p:txBody>
          <a:bodyPr wrap="square">
            <a:spAutoFit/>
          </a:bodyPr>
          <a:lstStyle/>
          <a:p>
            <a:pPr algn="just"/>
            <a:r>
              <a:rPr lang="en-US" altLang="zh-CN" sz="2400" b="1" dirty="0"/>
              <a:t>std::map </a:t>
            </a:r>
            <a:r>
              <a:rPr lang="zh-CN" altLang="en-US" sz="2400" b="1" dirty="0"/>
              <a:t>中的 </a:t>
            </a:r>
            <a:r>
              <a:rPr lang="en-US" altLang="zh-CN" sz="2400" b="1" dirty="0" err="1"/>
              <a:t>lower_bound</a:t>
            </a:r>
            <a:r>
              <a:rPr lang="en-US" altLang="zh-CN" sz="2400" b="1" dirty="0"/>
              <a:t> </a:t>
            </a:r>
            <a:r>
              <a:rPr lang="zh-CN" altLang="en-US" sz="2400" b="1" dirty="0"/>
              <a:t>和 </a:t>
            </a:r>
            <a:r>
              <a:rPr lang="en-US" altLang="zh-CN" sz="2400" b="1" dirty="0" err="1"/>
              <a:t>upper_bound</a:t>
            </a:r>
            <a:r>
              <a:rPr lang="en-US" altLang="zh-CN" sz="2400" b="1" dirty="0"/>
              <a:t> </a:t>
            </a:r>
            <a:r>
              <a:rPr lang="zh-CN" altLang="en-US" dirty="0"/>
              <a:t>函数都是用来查找特定键的元素的。</a:t>
            </a:r>
            <a:endParaRPr lang="en-US" altLang="zh-CN" dirty="0"/>
          </a:p>
          <a:p>
            <a:pPr algn="just"/>
            <a:endParaRPr lang="zh-CN" altLang="en-US" dirty="0"/>
          </a:p>
          <a:p>
            <a:pPr algn="just"/>
            <a:r>
              <a:rPr lang="en-US" altLang="zh-CN" sz="2400" b="1" dirty="0" err="1"/>
              <a:t>lower_bound</a:t>
            </a:r>
            <a:r>
              <a:rPr lang="en-US" altLang="zh-CN" sz="2400" b="1" dirty="0"/>
              <a:t>(key) </a:t>
            </a:r>
            <a:r>
              <a:rPr lang="zh-CN" altLang="en-US" dirty="0"/>
              <a:t>函数返回一个迭代器，它指向键</a:t>
            </a:r>
            <a:r>
              <a:rPr lang="zh-CN" altLang="en-US" dirty="0">
                <a:highlight>
                  <a:srgbClr val="FFFF00"/>
                </a:highlight>
              </a:rPr>
              <a:t>不小于</a:t>
            </a:r>
            <a:r>
              <a:rPr lang="zh-CN" altLang="en-US" b="1" dirty="0">
                <a:highlight>
                  <a:srgbClr val="FFFF00"/>
                </a:highlight>
              </a:rPr>
              <a:t>（大于或等于）</a:t>
            </a:r>
            <a:r>
              <a:rPr lang="en-US" altLang="zh-CN" b="1" dirty="0">
                <a:highlight>
                  <a:srgbClr val="FFFF00"/>
                </a:highlight>
              </a:rPr>
              <a:t>key </a:t>
            </a:r>
            <a:r>
              <a:rPr lang="zh-CN" altLang="en-US" dirty="0"/>
              <a:t>的第一个元素。如果 </a:t>
            </a:r>
            <a:r>
              <a:rPr lang="en-US" altLang="zh-CN" dirty="0"/>
              <a:t>map </a:t>
            </a:r>
            <a:r>
              <a:rPr lang="zh-CN" altLang="en-US" dirty="0"/>
              <a:t>中没有键大于或等于 </a:t>
            </a:r>
            <a:r>
              <a:rPr lang="en-US" altLang="zh-CN" dirty="0"/>
              <a:t>key </a:t>
            </a:r>
            <a:r>
              <a:rPr lang="zh-CN" altLang="en-US" dirty="0"/>
              <a:t>的元素，</a:t>
            </a:r>
            <a:r>
              <a:rPr lang="zh-CN" altLang="en-US" b="1" dirty="0">
                <a:solidFill>
                  <a:srgbClr val="008000"/>
                </a:solidFill>
              </a:rPr>
              <a:t>那么返回的迭代器将等于 </a:t>
            </a:r>
            <a:r>
              <a:rPr lang="en-US" altLang="zh-CN" b="1" dirty="0">
                <a:solidFill>
                  <a:srgbClr val="008000"/>
                </a:solidFill>
              </a:rPr>
              <a:t>end()</a:t>
            </a:r>
            <a:r>
              <a:rPr lang="zh-CN" altLang="en-US" b="1" dirty="0">
                <a:solidFill>
                  <a:srgbClr val="008000"/>
                </a:solidFill>
              </a:rPr>
              <a:t>。</a:t>
            </a:r>
          </a:p>
          <a:p>
            <a:pPr algn="just"/>
            <a:endParaRPr lang="zh-CN" altLang="en-US" dirty="0"/>
          </a:p>
          <a:p>
            <a:pPr algn="just"/>
            <a:r>
              <a:rPr lang="en-US" altLang="zh-CN" sz="2400" b="1" dirty="0" err="1"/>
              <a:t>upper_bound</a:t>
            </a:r>
            <a:r>
              <a:rPr lang="en-US" altLang="zh-CN" sz="2400" b="1" dirty="0"/>
              <a:t>(key) </a:t>
            </a:r>
            <a:r>
              <a:rPr lang="zh-CN" altLang="en-US" dirty="0"/>
              <a:t>函数返回一个迭代器，它指向键</a:t>
            </a:r>
            <a:r>
              <a:rPr lang="zh-CN" altLang="en-US" b="1" dirty="0">
                <a:highlight>
                  <a:srgbClr val="FFFF00"/>
                </a:highlight>
              </a:rPr>
              <a:t>大于 </a:t>
            </a:r>
            <a:r>
              <a:rPr lang="en-US" altLang="zh-CN" b="1" dirty="0">
                <a:highlight>
                  <a:srgbClr val="FFFF00"/>
                </a:highlight>
              </a:rPr>
              <a:t>key </a:t>
            </a:r>
            <a:r>
              <a:rPr lang="zh-CN" altLang="en-US" b="1" dirty="0">
                <a:highlight>
                  <a:srgbClr val="FFFF00"/>
                </a:highlight>
              </a:rPr>
              <a:t>的第一个元素</a:t>
            </a:r>
            <a:r>
              <a:rPr lang="zh-CN" altLang="en-US" dirty="0"/>
              <a:t>。如果 </a:t>
            </a:r>
            <a:r>
              <a:rPr lang="en-US" altLang="zh-CN" dirty="0"/>
              <a:t>map </a:t>
            </a:r>
            <a:r>
              <a:rPr lang="zh-CN" altLang="en-US" dirty="0"/>
              <a:t>中没有键大于 </a:t>
            </a:r>
            <a:r>
              <a:rPr lang="en-US" altLang="zh-CN" dirty="0"/>
              <a:t>key </a:t>
            </a:r>
            <a:r>
              <a:rPr lang="zh-CN" altLang="en-US" dirty="0"/>
              <a:t>的元素，</a:t>
            </a:r>
            <a:r>
              <a:rPr lang="zh-CN" altLang="en-US" b="1" dirty="0">
                <a:solidFill>
                  <a:srgbClr val="008000"/>
                </a:solidFill>
              </a:rPr>
              <a:t>那么返回的迭代器将等于 </a:t>
            </a:r>
            <a:r>
              <a:rPr lang="en-US" altLang="zh-CN" b="1" dirty="0">
                <a:solidFill>
                  <a:srgbClr val="008000"/>
                </a:solidFill>
              </a:rPr>
              <a:t>end()</a:t>
            </a:r>
            <a:r>
              <a:rPr lang="zh-CN" altLang="en-US" dirty="0">
                <a:solidFill>
                  <a:srgbClr val="008000"/>
                </a:solidFill>
              </a:rPr>
              <a:t>。</a:t>
            </a:r>
          </a:p>
          <a:p>
            <a:pPr algn="just"/>
            <a:endParaRPr lang="zh-CN" altLang="en-US" dirty="0"/>
          </a:p>
          <a:p>
            <a:pPr algn="just"/>
            <a:r>
              <a:rPr lang="zh-CN" altLang="en-US" dirty="0"/>
              <a:t>主要的区别在于，</a:t>
            </a:r>
            <a:r>
              <a:rPr lang="en-US" altLang="zh-CN" dirty="0" err="1"/>
              <a:t>lower_bound</a:t>
            </a:r>
            <a:r>
              <a:rPr lang="en-US" altLang="zh-CN" dirty="0"/>
              <a:t> </a:t>
            </a:r>
            <a:r>
              <a:rPr lang="zh-CN" altLang="en-US" dirty="0"/>
              <a:t>返回的迭代器可能指向键等于 </a:t>
            </a:r>
            <a:r>
              <a:rPr lang="en-US" altLang="zh-CN" dirty="0"/>
              <a:t>key </a:t>
            </a:r>
            <a:r>
              <a:rPr lang="zh-CN" altLang="en-US" dirty="0"/>
              <a:t>的元素，而 </a:t>
            </a:r>
            <a:r>
              <a:rPr lang="en-US" altLang="zh-CN" dirty="0" err="1"/>
              <a:t>upper_bound</a:t>
            </a:r>
            <a:r>
              <a:rPr lang="en-US" altLang="zh-CN" dirty="0"/>
              <a:t> </a:t>
            </a:r>
            <a:r>
              <a:rPr lang="zh-CN" altLang="en-US" dirty="0"/>
              <a:t>返回的迭代器指向的元素的键一定大于 </a:t>
            </a:r>
            <a:r>
              <a:rPr lang="en-US" altLang="zh-CN" dirty="0"/>
              <a:t>key</a:t>
            </a:r>
            <a:r>
              <a:rPr lang="zh-CN" altLang="en-US" dirty="0"/>
              <a:t>。</a:t>
            </a:r>
            <a:r>
              <a:rPr lang="zh-CN" altLang="en-US" sz="2000" b="1" dirty="0"/>
              <a:t>如果 </a:t>
            </a:r>
            <a:r>
              <a:rPr lang="en-US" altLang="zh-CN" sz="2000" b="1" dirty="0"/>
              <a:t>map </a:t>
            </a:r>
            <a:r>
              <a:rPr lang="zh-CN" altLang="en-US" sz="2000" b="1" dirty="0"/>
              <a:t>中存在键等于 </a:t>
            </a:r>
            <a:r>
              <a:rPr lang="en-US" altLang="zh-CN" sz="2000" b="1" dirty="0"/>
              <a:t>key </a:t>
            </a:r>
            <a:r>
              <a:rPr lang="zh-CN" altLang="en-US" sz="2000" b="1" dirty="0"/>
              <a:t>的元素，那么 </a:t>
            </a:r>
            <a:r>
              <a:rPr lang="en-US" altLang="zh-CN" sz="2000" b="1" dirty="0" err="1"/>
              <a:t>lower_bound</a:t>
            </a:r>
            <a:r>
              <a:rPr lang="en-US" altLang="zh-CN" sz="2000" b="1" dirty="0"/>
              <a:t>(key) </a:t>
            </a:r>
            <a:r>
              <a:rPr lang="zh-CN" altLang="en-US" sz="2000" b="1" dirty="0"/>
              <a:t>和 </a:t>
            </a:r>
            <a:r>
              <a:rPr lang="en-US" altLang="zh-CN" sz="2000" b="1" dirty="0" err="1"/>
              <a:t>upper_bound</a:t>
            </a:r>
            <a:r>
              <a:rPr lang="en-US" altLang="zh-CN" sz="2000" b="1" dirty="0"/>
              <a:t>(key) </a:t>
            </a:r>
            <a:r>
              <a:rPr lang="zh-CN" altLang="en-US" sz="2000" b="1" dirty="0"/>
              <a:t>可能返回不同的迭代器。</a:t>
            </a:r>
            <a:endParaRPr lang="zh-CN" altLang="en-US" b="1" dirty="0"/>
          </a:p>
        </p:txBody>
      </p:sp>
    </p:spTree>
    <p:extLst>
      <p:ext uri="{BB962C8B-B14F-4D97-AF65-F5344CB8AC3E}">
        <p14:creationId xmlns:p14="http://schemas.microsoft.com/office/powerpoint/2010/main" val="327268154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2790A26D-7B32-43F8-8B1D-6122A423DC37}"/>
              </a:ext>
            </a:extLst>
          </p:cNvPr>
          <p:cNvSpPr>
            <a:spLocks noGrp="1"/>
          </p:cNvSpPr>
          <p:nvPr>
            <p:ph type="sldNum" sz="quarter" idx="12"/>
          </p:nvPr>
        </p:nvSpPr>
        <p:spPr/>
        <p:txBody>
          <a:bodyPr/>
          <a:lstStyle/>
          <a:p>
            <a:fld id="{23CBF4B4-C160-4F55-AC7D-1C8FF5BA05FA}" type="slidenum">
              <a:rPr lang="zh-CN" altLang="en-US" smtClean="0"/>
              <a:pPr/>
              <a:t>3</a:t>
            </a:fld>
            <a:endParaRPr lang="zh-CN" altLang="en-US" dirty="0"/>
          </a:p>
        </p:txBody>
      </p:sp>
      <p:sp>
        <p:nvSpPr>
          <p:cNvPr id="4" name="文本框 3">
            <a:extLst>
              <a:ext uri="{FF2B5EF4-FFF2-40B4-BE49-F238E27FC236}">
                <a16:creationId xmlns:a16="http://schemas.microsoft.com/office/drawing/2014/main" id="{64194C49-8EF7-493E-941B-067E5B4E7FF5}"/>
              </a:ext>
            </a:extLst>
          </p:cNvPr>
          <p:cNvSpPr txBox="1"/>
          <p:nvPr/>
        </p:nvSpPr>
        <p:spPr>
          <a:xfrm>
            <a:off x="0" y="0"/>
            <a:ext cx="9144000" cy="5078313"/>
          </a:xfrm>
          <a:prstGeom prst="rect">
            <a:avLst/>
          </a:prstGeom>
          <a:noFill/>
        </p:spPr>
        <p:txBody>
          <a:bodyPr wrap="square">
            <a:spAutoFit/>
          </a:bodyPr>
          <a:lstStyle/>
          <a:p>
            <a:r>
              <a:rPr lang="en-US" altLang="zh-CN" sz="1200" b="0" dirty="0">
                <a:solidFill>
                  <a:srgbClr val="0000FF"/>
                </a:solidFill>
                <a:effectLst/>
                <a:latin typeface="Consolas" panose="020B0609020204030204" pitchFamily="49" charset="0"/>
              </a:rPr>
              <a:t>#include </a:t>
            </a:r>
            <a:r>
              <a:rPr lang="en-US" altLang="zh-CN" sz="1200" b="0" dirty="0">
                <a:solidFill>
                  <a:srgbClr val="A31515"/>
                </a:solidFill>
                <a:effectLst/>
                <a:latin typeface="Consolas" panose="020B0609020204030204" pitchFamily="49" charset="0"/>
              </a:rPr>
              <a:t>&lt;vector&gt;</a:t>
            </a:r>
            <a:endParaRPr lang="en-US" altLang="zh-CN" sz="1200" b="0" dirty="0">
              <a:solidFill>
                <a:srgbClr val="000000"/>
              </a:solidFill>
              <a:effectLst/>
              <a:latin typeface="Consolas" panose="020B0609020204030204" pitchFamily="49" charset="0"/>
            </a:endParaRPr>
          </a:p>
          <a:p>
            <a:r>
              <a:rPr lang="en-US" altLang="zh-CN" sz="1200" b="0" dirty="0">
                <a:solidFill>
                  <a:srgbClr val="0000FF"/>
                </a:solidFill>
                <a:effectLst/>
                <a:latin typeface="Consolas" panose="020B0609020204030204" pitchFamily="49" charset="0"/>
              </a:rPr>
              <a:t>#include </a:t>
            </a:r>
            <a:r>
              <a:rPr lang="en-US" altLang="zh-CN" sz="1200" b="0" dirty="0">
                <a:solidFill>
                  <a:srgbClr val="A31515"/>
                </a:solidFill>
                <a:effectLst/>
                <a:latin typeface="Consolas" panose="020B0609020204030204" pitchFamily="49" charset="0"/>
              </a:rPr>
              <a:t>&lt;iostream&gt;</a:t>
            </a:r>
            <a:endParaRPr lang="en-US" altLang="zh-CN" sz="1200" b="0" dirty="0">
              <a:solidFill>
                <a:srgbClr val="000000"/>
              </a:solidFill>
              <a:effectLst/>
              <a:latin typeface="Consolas" panose="020B0609020204030204" pitchFamily="49" charset="0"/>
            </a:endParaRPr>
          </a:p>
          <a:p>
            <a:r>
              <a:rPr lang="en-US" altLang="zh-CN" sz="1200" b="0" dirty="0">
                <a:solidFill>
                  <a:srgbClr val="0000FF"/>
                </a:solidFill>
                <a:effectLst/>
                <a:latin typeface="Consolas" panose="020B0609020204030204" pitchFamily="49" charset="0"/>
              </a:rPr>
              <a:t>int</a:t>
            </a:r>
            <a:r>
              <a:rPr lang="en-US" altLang="zh-CN" sz="1200" b="0" dirty="0">
                <a:solidFill>
                  <a:srgbClr val="000000"/>
                </a:solidFill>
                <a:effectLst/>
                <a:latin typeface="Consolas" panose="020B0609020204030204" pitchFamily="49" charset="0"/>
              </a:rPr>
              <a:t> main() {</a:t>
            </a:r>
          </a:p>
          <a:p>
            <a:r>
              <a:rPr lang="en-US" altLang="zh-CN" sz="1200" b="0" dirty="0">
                <a:solidFill>
                  <a:srgbClr val="008000"/>
                </a:solidFill>
                <a:effectLst/>
                <a:latin typeface="Consolas" panose="020B0609020204030204" pitchFamily="49" charset="0"/>
              </a:rPr>
              <a:t>    // </a:t>
            </a:r>
            <a:r>
              <a:rPr lang="zh-CN" altLang="en-US" sz="1200" b="0" dirty="0">
                <a:solidFill>
                  <a:srgbClr val="008000"/>
                </a:solidFill>
                <a:effectLst/>
                <a:latin typeface="Consolas" panose="020B0609020204030204" pitchFamily="49" charset="0"/>
              </a:rPr>
              <a:t>创建一个空的 </a:t>
            </a:r>
            <a:r>
              <a:rPr lang="en-US" altLang="zh-CN" sz="1200" b="0" dirty="0">
                <a:solidFill>
                  <a:srgbClr val="008000"/>
                </a:solidFill>
                <a:effectLst/>
                <a:latin typeface="Consolas" panose="020B0609020204030204" pitchFamily="49" charset="0"/>
              </a:rPr>
              <a:t>vector</a:t>
            </a:r>
            <a:endParaRPr lang="en-US" altLang="zh-CN" sz="1200" b="0" dirty="0">
              <a:solidFill>
                <a:srgbClr val="000000"/>
              </a:solidFill>
              <a:effectLst/>
              <a:latin typeface="Consolas" panose="020B0609020204030204" pitchFamily="49" charset="0"/>
            </a:endParaRPr>
          </a:p>
          <a:p>
            <a:r>
              <a:rPr lang="en-US" altLang="zh-CN" sz="1200" b="0" dirty="0">
                <a:solidFill>
                  <a:srgbClr val="000000"/>
                </a:solidFill>
                <a:effectLst/>
                <a:latin typeface="Consolas" panose="020B0609020204030204" pitchFamily="49" charset="0"/>
              </a:rPr>
              <a:t>    std::vector&lt;</a:t>
            </a:r>
            <a:r>
              <a:rPr lang="en-US" altLang="zh-CN" sz="1200" b="0" dirty="0">
                <a:solidFill>
                  <a:srgbClr val="0000FF"/>
                </a:solidFill>
                <a:effectLst/>
                <a:latin typeface="Consolas" panose="020B0609020204030204" pitchFamily="49" charset="0"/>
              </a:rPr>
              <a:t>int</a:t>
            </a:r>
            <a:r>
              <a:rPr lang="en-US" altLang="zh-CN" sz="1200" b="0" dirty="0">
                <a:solidFill>
                  <a:srgbClr val="000000"/>
                </a:solidFill>
                <a:effectLst/>
                <a:latin typeface="Consolas" panose="020B0609020204030204" pitchFamily="49" charset="0"/>
              </a:rPr>
              <a:t>&gt; v;</a:t>
            </a:r>
            <a:br>
              <a:rPr lang="en-US" altLang="zh-CN" sz="1200" b="0" dirty="0">
                <a:solidFill>
                  <a:srgbClr val="000000"/>
                </a:solidFill>
                <a:effectLst/>
                <a:latin typeface="Consolas" panose="020B0609020204030204" pitchFamily="49" charset="0"/>
              </a:rPr>
            </a:br>
            <a:r>
              <a:rPr lang="en-US" altLang="zh-CN" sz="1200" b="0" dirty="0">
                <a:solidFill>
                  <a:srgbClr val="008000"/>
                </a:solidFill>
                <a:effectLst/>
                <a:latin typeface="Consolas" panose="020B0609020204030204" pitchFamily="49" charset="0"/>
              </a:rPr>
              <a:t>    // </a:t>
            </a:r>
            <a:r>
              <a:rPr lang="zh-CN" altLang="en-US" sz="1200" b="0" dirty="0">
                <a:solidFill>
                  <a:srgbClr val="008000"/>
                </a:solidFill>
                <a:effectLst/>
                <a:latin typeface="Consolas" panose="020B0609020204030204" pitchFamily="49" charset="0"/>
              </a:rPr>
              <a:t>添加元素到 </a:t>
            </a:r>
            <a:r>
              <a:rPr lang="en-US" altLang="zh-CN" sz="1200" b="0" dirty="0">
                <a:solidFill>
                  <a:srgbClr val="008000"/>
                </a:solidFill>
                <a:effectLst/>
                <a:latin typeface="Consolas" panose="020B0609020204030204" pitchFamily="49" charset="0"/>
              </a:rPr>
              <a:t>vector </a:t>
            </a:r>
            <a:r>
              <a:rPr lang="zh-CN" altLang="en-US" sz="1200" b="0" dirty="0">
                <a:solidFill>
                  <a:srgbClr val="008000"/>
                </a:solidFill>
                <a:effectLst/>
                <a:latin typeface="Consolas" panose="020B0609020204030204" pitchFamily="49" charset="0"/>
              </a:rPr>
              <a:t>的末尾</a:t>
            </a:r>
            <a:endParaRPr lang="zh-CN" altLang="en-US" sz="1200" b="0" dirty="0">
              <a:solidFill>
                <a:srgbClr val="000000"/>
              </a:solidFill>
              <a:effectLst/>
              <a:latin typeface="Consolas" panose="020B0609020204030204" pitchFamily="49" charset="0"/>
            </a:endParaRPr>
          </a:p>
          <a:p>
            <a:r>
              <a:rPr lang="zh-CN" altLang="en-US" sz="1200" b="0" dirty="0">
                <a:solidFill>
                  <a:srgbClr val="000000"/>
                </a:solidFill>
                <a:effectLst/>
                <a:latin typeface="Consolas" panose="020B0609020204030204" pitchFamily="49" charset="0"/>
              </a:rPr>
              <a:t>    </a:t>
            </a:r>
            <a:r>
              <a:rPr lang="en-US" altLang="zh-CN" sz="1200" b="1" dirty="0" err="1">
                <a:solidFill>
                  <a:srgbClr val="000000"/>
                </a:solidFill>
                <a:effectLst/>
                <a:latin typeface="Consolas" panose="020B0609020204030204" pitchFamily="49" charset="0"/>
              </a:rPr>
              <a:t>v.push_back</a:t>
            </a:r>
            <a:r>
              <a:rPr lang="en-US" altLang="zh-CN" sz="1200" b="1" dirty="0">
                <a:solidFill>
                  <a:srgbClr val="000000"/>
                </a:solidFill>
                <a:effectLst/>
                <a:latin typeface="Consolas" panose="020B0609020204030204" pitchFamily="49" charset="0"/>
              </a:rPr>
              <a:t>(</a:t>
            </a:r>
            <a:r>
              <a:rPr lang="en-US" altLang="zh-CN" sz="1200" b="1" dirty="0">
                <a:solidFill>
                  <a:srgbClr val="098658"/>
                </a:solidFill>
                <a:effectLst/>
                <a:latin typeface="Consolas" panose="020B0609020204030204" pitchFamily="49" charset="0"/>
              </a:rPr>
              <a:t>1</a:t>
            </a:r>
            <a:r>
              <a:rPr lang="en-US" altLang="zh-CN" sz="1200" b="1" dirty="0">
                <a:solidFill>
                  <a:srgbClr val="000000"/>
                </a:solidFill>
                <a:effectLst/>
                <a:latin typeface="Consolas" panose="020B0609020204030204" pitchFamily="49" charset="0"/>
              </a:rPr>
              <a:t>);</a:t>
            </a:r>
          </a:p>
          <a:p>
            <a:r>
              <a:rPr lang="en-US" altLang="zh-CN" sz="1200" b="0" dirty="0">
                <a:solidFill>
                  <a:srgbClr val="000000"/>
                </a:solidFill>
                <a:effectLst/>
                <a:latin typeface="Consolas" panose="020B0609020204030204" pitchFamily="49" charset="0"/>
              </a:rPr>
              <a:t>    </a:t>
            </a:r>
            <a:r>
              <a:rPr lang="en-US" altLang="zh-CN" sz="1200" b="0" dirty="0" err="1">
                <a:solidFill>
                  <a:srgbClr val="000000"/>
                </a:solidFill>
                <a:effectLst/>
                <a:latin typeface="Consolas" panose="020B0609020204030204" pitchFamily="49" charset="0"/>
              </a:rPr>
              <a:t>v.push_back</a:t>
            </a:r>
            <a:r>
              <a:rPr lang="en-US" altLang="zh-CN" sz="1200" b="0" dirty="0">
                <a:solidFill>
                  <a:srgbClr val="000000"/>
                </a:solidFill>
                <a:effectLst/>
                <a:latin typeface="Consolas" panose="020B0609020204030204" pitchFamily="49" charset="0"/>
              </a:rPr>
              <a:t>(</a:t>
            </a:r>
            <a:r>
              <a:rPr lang="en-US" altLang="zh-CN" sz="1200" b="0" dirty="0">
                <a:solidFill>
                  <a:srgbClr val="098658"/>
                </a:solidFill>
                <a:effectLst/>
                <a:latin typeface="Consolas" panose="020B0609020204030204" pitchFamily="49" charset="0"/>
              </a:rPr>
              <a:t>2</a:t>
            </a:r>
            <a:r>
              <a:rPr lang="en-US" altLang="zh-CN" sz="1200" b="0" dirty="0">
                <a:solidFill>
                  <a:srgbClr val="000000"/>
                </a:solidFill>
                <a:effectLst/>
                <a:latin typeface="Consolas" panose="020B0609020204030204" pitchFamily="49" charset="0"/>
              </a:rPr>
              <a:t>);</a:t>
            </a:r>
          </a:p>
          <a:p>
            <a:r>
              <a:rPr lang="en-US" altLang="zh-CN" sz="1200" b="0" dirty="0">
                <a:solidFill>
                  <a:srgbClr val="000000"/>
                </a:solidFill>
                <a:effectLst/>
                <a:latin typeface="Consolas" panose="020B0609020204030204" pitchFamily="49" charset="0"/>
              </a:rPr>
              <a:t>    </a:t>
            </a:r>
            <a:r>
              <a:rPr lang="en-US" altLang="zh-CN" sz="1200" b="0" dirty="0" err="1">
                <a:solidFill>
                  <a:srgbClr val="000000"/>
                </a:solidFill>
                <a:effectLst/>
                <a:latin typeface="Consolas" panose="020B0609020204030204" pitchFamily="49" charset="0"/>
              </a:rPr>
              <a:t>v.push_back</a:t>
            </a:r>
            <a:r>
              <a:rPr lang="en-US" altLang="zh-CN" sz="1200" b="0" dirty="0">
                <a:solidFill>
                  <a:srgbClr val="000000"/>
                </a:solidFill>
                <a:effectLst/>
                <a:latin typeface="Consolas" panose="020B0609020204030204" pitchFamily="49" charset="0"/>
              </a:rPr>
              <a:t>(</a:t>
            </a:r>
            <a:r>
              <a:rPr lang="en-US" altLang="zh-CN" sz="1200" b="0" dirty="0">
                <a:solidFill>
                  <a:srgbClr val="098658"/>
                </a:solidFill>
                <a:effectLst/>
                <a:latin typeface="Consolas" panose="020B0609020204030204" pitchFamily="49" charset="0"/>
              </a:rPr>
              <a:t>3</a:t>
            </a:r>
            <a:r>
              <a:rPr lang="en-US" altLang="zh-CN" sz="1200" b="0" dirty="0">
                <a:solidFill>
                  <a:srgbClr val="000000"/>
                </a:solidFill>
                <a:effectLst/>
                <a:latin typeface="Consolas" panose="020B0609020204030204" pitchFamily="49" charset="0"/>
              </a:rPr>
              <a:t>);</a:t>
            </a:r>
            <a:br>
              <a:rPr lang="en-US" altLang="zh-CN" sz="1200" b="0" dirty="0">
                <a:solidFill>
                  <a:srgbClr val="000000"/>
                </a:solidFill>
                <a:effectLst/>
                <a:latin typeface="Consolas" panose="020B0609020204030204" pitchFamily="49" charset="0"/>
              </a:rPr>
            </a:br>
            <a:r>
              <a:rPr lang="en-US" altLang="zh-CN" sz="1200" b="0" dirty="0">
                <a:solidFill>
                  <a:srgbClr val="008000"/>
                </a:solidFill>
                <a:effectLst/>
                <a:latin typeface="Consolas" panose="020B0609020204030204" pitchFamily="49" charset="0"/>
              </a:rPr>
              <a:t>    // </a:t>
            </a:r>
            <a:r>
              <a:rPr lang="zh-CN" altLang="en-US" sz="1200" b="0" dirty="0">
                <a:solidFill>
                  <a:srgbClr val="008000"/>
                </a:solidFill>
                <a:effectLst/>
                <a:latin typeface="Consolas" panose="020B0609020204030204" pitchFamily="49" charset="0"/>
              </a:rPr>
              <a:t>访问 </a:t>
            </a:r>
            <a:r>
              <a:rPr lang="en-US" altLang="zh-CN" sz="1200" b="0" dirty="0">
                <a:solidFill>
                  <a:srgbClr val="008000"/>
                </a:solidFill>
                <a:effectLst/>
                <a:latin typeface="Consolas" panose="020B0609020204030204" pitchFamily="49" charset="0"/>
              </a:rPr>
              <a:t>vector </a:t>
            </a:r>
            <a:r>
              <a:rPr lang="zh-CN" altLang="en-US" sz="1200" b="0" dirty="0">
                <a:solidFill>
                  <a:srgbClr val="008000"/>
                </a:solidFill>
                <a:effectLst/>
                <a:latin typeface="Consolas" panose="020B0609020204030204" pitchFamily="49" charset="0"/>
              </a:rPr>
              <a:t>中的元素</a:t>
            </a:r>
            <a:endParaRPr lang="zh-CN" altLang="en-US" sz="1200" b="0" dirty="0">
              <a:solidFill>
                <a:srgbClr val="000000"/>
              </a:solidFill>
              <a:effectLst/>
              <a:latin typeface="Consolas" panose="020B0609020204030204" pitchFamily="49" charset="0"/>
            </a:endParaRPr>
          </a:p>
          <a:p>
            <a:r>
              <a:rPr lang="zh-CN" altLang="en-US" sz="1200" b="0" dirty="0">
                <a:solidFill>
                  <a:srgbClr val="000000"/>
                </a:solidFill>
                <a:effectLst/>
                <a:latin typeface="Consolas" panose="020B0609020204030204" pitchFamily="49" charset="0"/>
              </a:rPr>
              <a:t>    </a:t>
            </a:r>
            <a:r>
              <a:rPr lang="en-US" altLang="zh-CN" sz="1200" b="0" dirty="0">
                <a:solidFill>
                  <a:srgbClr val="000000"/>
                </a:solidFill>
                <a:effectLst/>
                <a:latin typeface="Consolas" panose="020B0609020204030204" pitchFamily="49" charset="0"/>
              </a:rPr>
              <a:t>std::</a:t>
            </a:r>
            <a:r>
              <a:rPr lang="en-US" altLang="zh-CN" sz="1200" b="0" dirty="0" err="1">
                <a:solidFill>
                  <a:srgbClr val="000000"/>
                </a:solidFill>
                <a:effectLst/>
                <a:latin typeface="Consolas" panose="020B0609020204030204" pitchFamily="49" charset="0"/>
              </a:rPr>
              <a:t>cout</a:t>
            </a:r>
            <a:r>
              <a:rPr lang="en-US" altLang="zh-CN" sz="1200" b="0" dirty="0">
                <a:solidFill>
                  <a:srgbClr val="000000"/>
                </a:solidFill>
                <a:effectLst/>
                <a:latin typeface="Consolas" panose="020B0609020204030204" pitchFamily="49" charset="0"/>
              </a:rPr>
              <a:t> &lt;&lt; </a:t>
            </a:r>
            <a:r>
              <a:rPr lang="en-US" altLang="zh-CN" sz="1200" b="0" dirty="0">
                <a:solidFill>
                  <a:srgbClr val="A31515"/>
                </a:solidFill>
                <a:effectLst/>
                <a:latin typeface="Consolas" panose="020B0609020204030204" pitchFamily="49" charset="0"/>
              </a:rPr>
              <a:t>"The first element is "</a:t>
            </a:r>
            <a:r>
              <a:rPr lang="en-US" altLang="zh-CN" sz="1200" b="0" dirty="0">
                <a:solidFill>
                  <a:srgbClr val="000000"/>
                </a:solidFill>
                <a:effectLst/>
                <a:latin typeface="Consolas" panose="020B0609020204030204" pitchFamily="49" charset="0"/>
              </a:rPr>
              <a:t> &lt;&lt; </a:t>
            </a:r>
            <a:r>
              <a:rPr lang="en-US" altLang="zh-CN" sz="1200" b="1" dirty="0">
                <a:solidFill>
                  <a:srgbClr val="000000"/>
                </a:solidFill>
                <a:effectLst/>
                <a:latin typeface="Consolas" panose="020B0609020204030204" pitchFamily="49" charset="0"/>
              </a:rPr>
              <a:t>v[</a:t>
            </a:r>
            <a:r>
              <a:rPr lang="en-US" altLang="zh-CN" sz="1200" b="1" dirty="0">
                <a:solidFill>
                  <a:srgbClr val="098658"/>
                </a:solidFill>
                <a:effectLst/>
                <a:latin typeface="Consolas" panose="020B0609020204030204" pitchFamily="49" charset="0"/>
              </a:rPr>
              <a:t>0</a:t>
            </a:r>
            <a:r>
              <a:rPr lang="en-US" altLang="zh-CN" sz="1200" b="1" dirty="0">
                <a:solidFill>
                  <a:srgbClr val="000000"/>
                </a:solidFill>
                <a:effectLst/>
                <a:latin typeface="Consolas" panose="020B0609020204030204" pitchFamily="49" charset="0"/>
              </a:rPr>
              <a:t>]</a:t>
            </a:r>
            <a:r>
              <a:rPr lang="en-US" altLang="zh-CN" sz="1200" b="0" dirty="0">
                <a:solidFill>
                  <a:srgbClr val="000000"/>
                </a:solidFill>
                <a:effectLst/>
                <a:latin typeface="Consolas" panose="020B0609020204030204" pitchFamily="49" charset="0"/>
              </a:rPr>
              <a:t> &lt;&lt; std::</a:t>
            </a:r>
            <a:r>
              <a:rPr lang="en-US" altLang="zh-CN" sz="1200" b="0" dirty="0" err="1">
                <a:solidFill>
                  <a:srgbClr val="000000"/>
                </a:solidFill>
                <a:effectLst/>
                <a:latin typeface="Consolas" panose="020B0609020204030204" pitchFamily="49" charset="0"/>
              </a:rPr>
              <a:t>endl</a:t>
            </a:r>
            <a:r>
              <a:rPr lang="en-US" altLang="zh-CN" sz="1200" b="0" dirty="0">
                <a:solidFill>
                  <a:srgbClr val="000000"/>
                </a:solidFill>
                <a:effectLst/>
                <a:latin typeface="Consolas" panose="020B0609020204030204" pitchFamily="49" charset="0"/>
              </a:rPr>
              <a:t>;</a:t>
            </a:r>
            <a:br>
              <a:rPr lang="en-US" altLang="zh-CN" sz="1200" b="0" dirty="0">
                <a:solidFill>
                  <a:srgbClr val="000000"/>
                </a:solidFill>
                <a:effectLst/>
                <a:latin typeface="Consolas" panose="020B0609020204030204" pitchFamily="49" charset="0"/>
              </a:rPr>
            </a:br>
            <a:r>
              <a:rPr lang="en-US" altLang="zh-CN" sz="1200" b="0" dirty="0">
                <a:solidFill>
                  <a:srgbClr val="008000"/>
                </a:solidFill>
                <a:effectLst/>
                <a:latin typeface="Consolas" panose="020B0609020204030204" pitchFamily="49" charset="0"/>
              </a:rPr>
              <a:t>    // </a:t>
            </a:r>
            <a:r>
              <a:rPr lang="zh-CN" altLang="en-US" sz="1200" b="0" dirty="0">
                <a:solidFill>
                  <a:srgbClr val="008000"/>
                </a:solidFill>
                <a:effectLst/>
                <a:latin typeface="Consolas" panose="020B0609020204030204" pitchFamily="49" charset="0"/>
              </a:rPr>
              <a:t>使用 </a:t>
            </a:r>
            <a:r>
              <a:rPr lang="en-US" altLang="zh-CN" sz="1200" b="0" dirty="0">
                <a:solidFill>
                  <a:srgbClr val="008000"/>
                </a:solidFill>
                <a:effectLst/>
                <a:latin typeface="Consolas" panose="020B0609020204030204" pitchFamily="49" charset="0"/>
              </a:rPr>
              <a:t>at </a:t>
            </a:r>
            <a:r>
              <a:rPr lang="zh-CN" altLang="en-US" sz="1200" b="0" dirty="0">
                <a:solidFill>
                  <a:srgbClr val="008000"/>
                </a:solidFill>
                <a:effectLst/>
                <a:latin typeface="Consolas" panose="020B0609020204030204" pitchFamily="49" charset="0"/>
              </a:rPr>
              <a:t>成员函数访问元素</a:t>
            </a:r>
            <a:endParaRPr lang="zh-CN" altLang="en-US" sz="1200" b="0" dirty="0">
              <a:solidFill>
                <a:srgbClr val="000000"/>
              </a:solidFill>
              <a:effectLst/>
              <a:latin typeface="Consolas" panose="020B0609020204030204" pitchFamily="49" charset="0"/>
            </a:endParaRPr>
          </a:p>
          <a:p>
            <a:r>
              <a:rPr lang="zh-CN" altLang="en-US" sz="1200" b="0" dirty="0">
                <a:solidFill>
                  <a:srgbClr val="000000"/>
                </a:solidFill>
                <a:effectLst/>
                <a:latin typeface="Consolas" panose="020B0609020204030204" pitchFamily="49" charset="0"/>
              </a:rPr>
              <a:t>    </a:t>
            </a:r>
            <a:r>
              <a:rPr lang="en-US" altLang="zh-CN" sz="1200" b="0" dirty="0">
                <a:solidFill>
                  <a:srgbClr val="000000"/>
                </a:solidFill>
                <a:effectLst/>
                <a:latin typeface="Consolas" panose="020B0609020204030204" pitchFamily="49" charset="0"/>
              </a:rPr>
              <a:t>std::</a:t>
            </a:r>
            <a:r>
              <a:rPr lang="en-US" altLang="zh-CN" sz="1200" b="0" dirty="0" err="1">
                <a:solidFill>
                  <a:srgbClr val="000000"/>
                </a:solidFill>
                <a:effectLst/>
                <a:latin typeface="Consolas" panose="020B0609020204030204" pitchFamily="49" charset="0"/>
              </a:rPr>
              <a:t>cout</a:t>
            </a:r>
            <a:r>
              <a:rPr lang="en-US" altLang="zh-CN" sz="1200" b="0" dirty="0">
                <a:solidFill>
                  <a:srgbClr val="000000"/>
                </a:solidFill>
                <a:effectLst/>
                <a:latin typeface="Consolas" panose="020B0609020204030204" pitchFamily="49" charset="0"/>
              </a:rPr>
              <a:t> &lt;&lt; </a:t>
            </a:r>
            <a:r>
              <a:rPr lang="en-US" altLang="zh-CN" sz="1200" b="0" dirty="0">
                <a:solidFill>
                  <a:srgbClr val="A31515"/>
                </a:solidFill>
                <a:effectLst/>
                <a:latin typeface="Consolas" panose="020B0609020204030204" pitchFamily="49" charset="0"/>
              </a:rPr>
              <a:t>"The second element is "</a:t>
            </a:r>
            <a:r>
              <a:rPr lang="en-US" altLang="zh-CN" sz="1200" b="0" dirty="0">
                <a:solidFill>
                  <a:srgbClr val="000000"/>
                </a:solidFill>
                <a:effectLst/>
                <a:latin typeface="Consolas" panose="020B0609020204030204" pitchFamily="49" charset="0"/>
              </a:rPr>
              <a:t> &lt;&lt; </a:t>
            </a:r>
            <a:r>
              <a:rPr lang="en-US" altLang="zh-CN" sz="1400" b="1" dirty="0">
                <a:solidFill>
                  <a:srgbClr val="000000"/>
                </a:solidFill>
                <a:effectLst/>
                <a:highlight>
                  <a:srgbClr val="FFFF00"/>
                </a:highlight>
                <a:latin typeface="Consolas" panose="020B0609020204030204" pitchFamily="49" charset="0"/>
              </a:rPr>
              <a:t>v.at(</a:t>
            </a:r>
            <a:r>
              <a:rPr lang="en-US" altLang="zh-CN" sz="1400" b="1" dirty="0">
                <a:solidFill>
                  <a:srgbClr val="098658"/>
                </a:solidFill>
                <a:effectLst/>
                <a:highlight>
                  <a:srgbClr val="FFFF00"/>
                </a:highlight>
                <a:latin typeface="Consolas" panose="020B0609020204030204" pitchFamily="49" charset="0"/>
              </a:rPr>
              <a:t>1</a:t>
            </a:r>
            <a:r>
              <a:rPr lang="en-US" altLang="zh-CN" sz="1400" b="1" dirty="0">
                <a:solidFill>
                  <a:srgbClr val="000000"/>
                </a:solidFill>
                <a:effectLst/>
                <a:highlight>
                  <a:srgbClr val="FFFF00"/>
                </a:highlight>
                <a:latin typeface="Consolas" panose="020B0609020204030204" pitchFamily="49" charset="0"/>
              </a:rPr>
              <a:t>) </a:t>
            </a:r>
            <a:r>
              <a:rPr lang="en-US" altLang="zh-CN" sz="1200" b="0" dirty="0">
                <a:solidFill>
                  <a:srgbClr val="000000"/>
                </a:solidFill>
                <a:effectLst/>
                <a:latin typeface="Consolas" panose="020B0609020204030204" pitchFamily="49" charset="0"/>
              </a:rPr>
              <a:t>&lt;&lt; std::</a:t>
            </a:r>
            <a:r>
              <a:rPr lang="en-US" altLang="zh-CN" sz="1200" b="0" dirty="0" err="1">
                <a:solidFill>
                  <a:srgbClr val="000000"/>
                </a:solidFill>
                <a:effectLst/>
                <a:latin typeface="Consolas" panose="020B0609020204030204" pitchFamily="49" charset="0"/>
              </a:rPr>
              <a:t>endl</a:t>
            </a:r>
            <a:r>
              <a:rPr lang="en-US" altLang="zh-CN" sz="1200" b="0" dirty="0">
                <a:solidFill>
                  <a:srgbClr val="000000"/>
                </a:solidFill>
                <a:effectLst/>
                <a:latin typeface="Consolas" panose="020B0609020204030204" pitchFamily="49" charset="0"/>
              </a:rPr>
              <a:t>;</a:t>
            </a:r>
            <a:br>
              <a:rPr lang="en-US" altLang="zh-CN" sz="1200" b="0" dirty="0">
                <a:solidFill>
                  <a:srgbClr val="000000"/>
                </a:solidFill>
                <a:effectLst/>
                <a:latin typeface="Consolas" panose="020B0609020204030204" pitchFamily="49" charset="0"/>
              </a:rPr>
            </a:br>
            <a:r>
              <a:rPr lang="en-US" altLang="zh-CN" sz="1200" b="0" dirty="0">
                <a:solidFill>
                  <a:srgbClr val="008000"/>
                </a:solidFill>
                <a:effectLst/>
                <a:latin typeface="Consolas" panose="020B0609020204030204" pitchFamily="49" charset="0"/>
              </a:rPr>
              <a:t>    // </a:t>
            </a:r>
            <a:r>
              <a:rPr lang="zh-CN" altLang="en-US" sz="1200" b="0" dirty="0">
                <a:solidFill>
                  <a:srgbClr val="008000"/>
                </a:solidFill>
                <a:effectLst/>
                <a:latin typeface="Consolas" panose="020B0609020204030204" pitchFamily="49" charset="0"/>
              </a:rPr>
              <a:t>获取 </a:t>
            </a:r>
            <a:r>
              <a:rPr lang="en-US" altLang="zh-CN" sz="1200" b="0" dirty="0">
                <a:solidFill>
                  <a:srgbClr val="008000"/>
                </a:solidFill>
                <a:effectLst/>
                <a:latin typeface="Consolas" panose="020B0609020204030204" pitchFamily="49" charset="0"/>
              </a:rPr>
              <a:t>vector </a:t>
            </a:r>
            <a:r>
              <a:rPr lang="zh-CN" altLang="en-US" sz="1200" b="0" dirty="0">
                <a:solidFill>
                  <a:srgbClr val="008000"/>
                </a:solidFill>
                <a:effectLst/>
                <a:latin typeface="Consolas" panose="020B0609020204030204" pitchFamily="49" charset="0"/>
              </a:rPr>
              <a:t>的大小</a:t>
            </a:r>
            <a:endParaRPr lang="zh-CN" altLang="en-US" sz="1200" b="0" dirty="0">
              <a:solidFill>
                <a:srgbClr val="000000"/>
              </a:solidFill>
              <a:effectLst/>
              <a:latin typeface="Consolas" panose="020B0609020204030204" pitchFamily="49" charset="0"/>
            </a:endParaRPr>
          </a:p>
          <a:p>
            <a:r>
              <a:rPr lang="zh-CN" altLang="en-US" sz="1200" b="0" dirty="0">
                <a:solidFill>
                  <a:srgbClr val="000000"/>
                </a:solidFill>
                <a:effectLst/>
                <a:latin typeface="Consolas" panose="020B0609020204030204" pitchFamily="49" charset="0"/>
              </a:rPr>
              <a:t>    </a:t>
            </a:r>
            <a:r>
              <a:rPr lang="en-US" altLang="zh-CN" sz="1200" b="0" dirty="0">
                <a:solidFill>
                  <a:srgbClr val="000000"/>
                </a:solidFill>
                <a:effectLst/>
                <a:latin typeface="Consolas" panose="020B0609020204030204" pitchFamily="49" charset="0"/>
              </a:rPr>
              <a:t>std::</a:t>
            </a:r>
            <a:r>
              <a:rPr lang="en-US" altLang="zh-CN" sz="1200" b="0" dirty="0" err="1">
                <a:solidFill>
                  <a:srgbClr val="000000"/>
                </a:solidFill>
                <a:effectLst/>
                <a:latin typeface="Consolas" panose="020B0609020204030204" pitchFamily="49" charset="0"/>
              </a:rPr>
              <a:t>cout</a:t>
            </a:r>
            <a:r>
              <a:rPr lang="en-US" altLang="zh-CN" sz="1200" b="0" dirty="0">
                <a:solidFill>
                  <a:srgbClr val="000000"/>
                </a:solidFill>
                <a:effectLst/>
                <a:latin typeface="Consolas" panose="020B0609020204030204" pitchFamily="49" charset="0"/>
              </a:rPr>
              <a:t> &lt;&lt; </a:t>
            </a:r>
            <a:r>
              <a:rPr lang="en-US" altLang="zh-CN" sz="1200" b="0" dirty="0">
                <a:solidFill>
                  <a:srgbClr val="A31515"/>
                </a:solidFill>
                <a:effectLst/>
                <a:latin typeface="Consolas" panose="020B0609020204030204" pitchFamily="49" charset="0"/>
              </a:rPr>
              <a:t>"The vector has "</a:t>
            </a:r>
            <a:r>
              <a:rPr lang="en-US" altLang="zh-CN" sz="1200" b="0" dirty="0">
                <a:solidFill>
                  <a:srgbClr val="000000"/>
                </a:solidFill>
                <a:effectLst/>
                <a:latin typeface="Consolas" panose="020B0609020204030204" pitchFamily="49" charset="0"/>
              </a:rPr>
              <a:t> &lt;&lt; </a:t>
            </a:r>
            <a:r>
              <a:rPr lang="en-US" altLang="zh-CN" sz="1200" b="1" dirty="0" err="1">
                <a:solidFill>
                  <a:srgbClr val="000000"/>
                </a:solidFill>
                <a:effectLst/>
                <a:latin typeface="Consolas" panose="020B0609020204030204" pitchFamily="49" charset="0"/>
              </a:rPr>
              <a:t>v.size</a:t>
            </a:r>
            <a:r>
              <a:rPr lang="en-US" altLang="zh-CN" sz="1200" b="1" dirty="0">
                <a:solidFill>
                  <a:srgbClr val="000000"/>
                </a:solidFill>
                <a:effectLst/>
                <a:latin typeface="Consolas" panose="020B0609020204030204" pitchFamily="49" charset="0"/>
              </a:rPr>
              <a:t>() </a:t>
            </a:r>
            <a:r>
              <a:rPr lang="en-US" altLang="zh-CN" sz="1200" b="0" dirty="0">
                <a:solidFill>
                  <a:srgbClr val="000000"/>
                </a:solidFill>
                <a:effectLst/>
                <a:latin typeface="Consolas" panose="020B0609020204030204" pitchFamily="49" charset="0"/>
              </a:rPr>
              <a:t>&lt;&lt; </a:t>
            </a:r>
            <a:r>
              <a:rPr lang="en-US" altLang="zh-CN" sz="1200" b="0" dirty="0">
                <a:solidFill>
                  <a:srgbClr val="A31515"/>
                </a:solidFill>
                <a:effectLst/>
                <a:latin typeface="Consolas" panose="020B0609020204030204" pitchFamily="49" charset="0"/>
              </a:rPr>
              <a:t>" elements"</a:t>
            </a:r>
            <a:r>
              <a:rPr lang="en-US" altLang="zh-CN" sz="1200" b="0" dirty="0">
                <a:solidFill>
                  <a:srgbClr val="000000"/>
                </a:solidFill>
                <a:effectLst/>
                <a:latin typeface="Consolas" panose="020B0609020204030204" pitchFamily="49" charset="0"/>
              </a:rPr>
              <a:t> &lt;&lt; std::</a:t>
            </a:r>
            <a:r>
              <a:rPr lang="en-US" altLang="zh-CN" sz="1200" b="0" dirty="0" err="1">
                <a:solidFill>
                  <a:srgbClr val="000000"/>
                </a:solidFill>
                <a:effectLst/>
                <a:latin typeface="Consolas" panose="020B0609020204030204" pitchFamily="49" charset="0"/>
              </a:rPr>
              <a:t>endl</a:t>
            </a:r>
            <a:r>
              <a:rPr lang="en-US" altLang="zh-CN" sz="1200" b="0" dirty="0">
                <a:solidFill>
                  <a:srgbClr val="000000"/>
                </a:solidFill>
                <a:effectLst/>
                <a:latin typeface="Consolas" panose="020B0609020204030204" pitchFamily="49" charset="0"/>
              </a:rPr>
              <a:t>;</a:t>
            </a:r>
            <a:br>
              <a:rPr lang="en-US" altLang="zh-CN" sz="1200" b="0" dirty="0">
                <a:solidFill>
                  <a:srgbClr val="000000"/>
                </a:solidFill>
                <a:effectLst/>
                <a:latin typeface="Consolas" panose="020B0609020204030204" pitchFamily="49" charset="0"/>
              </a:rPr>
            </a:br>
            <a:r>
              <a:rPr lang="en-US" altLang="zh-CN" sz="1200" b="0" dirty="0">
                <a:solidFill>
                  <a:srgbClr val="008000"/>
                </a:solidFill>
                <a:effectLst/>
                <a:latin typeface="Consolas" panose="020B0609020204030204" pitchFamily="49" charset="0"/>
              </a:rPr>
              <a:t>    // </a:t>
            </a:r>
            <a:r>
              <a:rPr lang="zh-CN" altLang="en-US" sz="1200" b="0" dirty="0">
                <a:solidFill>
                  <a:srgbClr val="008000"/>
                </a:solidFill>
                <a:effectLst/>
                <a:latin typeface="Consolas" panose="020B0609020204030204" pitchFamily="49" charset="0"/>
              </a:rPr>
              <a:t>遍历 </a:t>
            </a:r>
            <a:r>
              <a:rPr lang="en-US" altLang="zh-CN" sz="1200" b="0" dirty="0">
                <a:solidFill>
                  <a:srgbClr val="008000"/>
                </a:solidFill>
                <a:effectLst/>
                <a:latin typeface="Consolas" panose="020B0609020204030204" pitchFamily="49" charset="0"/>
              </a:rPr>
              <a:t>vector </a:t>
            </a:r>
            <a:r>
              <a:rPr lang="zh-CN" altLang="en-US" sz="1200" b="0" dirty="0">
                <a:solidFill>
                  <a:srgbClr val="008000"/>
                </a:solidFill>
                <a:effectLst/>
                <a:latin typeface="Consolas" panose="020B0609020204030204" pitchFamily="49" charset="0"/>
              </a:rPr>
              <a:t>中的元素</a:t>
            </a:r>
            <a:endParaRPr lang="zh-CN" altLang="en-US" sz="1200" b="0" dirty="0">
              <a:solidFill>
                <a:srgbClr val="000000"/>
              </a:solidFill>
              <a:effectLst/>
              <a:latin typeface="Consolas" panose="020B0609020204030204" pitchFamily="49" charset="0"/>
            </a:endParaRPr>
          </a:p>
          <a:p>
            <a:r>
              <a:rPr lang="zh-CN" altLang="en-US" sz="1200" b="0" dirty="0">
                <a:solidFill>
                  <a:srgbClr val="000000"/>
                </a:solidFill>
                <a:effectLst/>
                <a:latin typeface="Consolas" panose="020B0609020204030204" pitchFamily="49" charset="0"/>
              </a:rPr>
              <a:t>    </a:t>
            </a:r>
            <a:r>
              <a:rPr lang="en-US" altLang="zh-CN" sz="1200" b="0" dirty="0">
                <a:solidFill>
                  <a:srgbClr val="0000FF"/>
                </a:solidFill>
                <a:effectLst/>
                <a:latin typeface="Consolas" panose="020B0609020204030204" pitchFamily="49" charset="0"/>
              </a:rPr>
              <a:t>for</a:t>
            </a:r>
            <a:r>
              <a:rPr lang="en-US" altLang="zh-CN" sz="1200" b="0" dirty="0">
                <a:solidFill>
                  <a:srgbClr val="000000"/>
                </a:solidFill>
                <a:effectLst/>
                <a:latin typeface="Consolas" panose="020B0609020204030204" pitchFamily="49" charset="0"/>
              </a:rPr>
              <a:t> (</a:t>
            </a:r>
            <a:r>
              <a:rPr lang="en-US" altLang="zh-CN" sz="1200" b="0" dirty="0">
                <a:solidFill>
                  <a:srgbClr val="0000FF"/>
                </a:solidFill>
                <a:effectLst/>
                <a:latin typeface="Consolas" panose="020B0609020204030204" pitchFamily="49" charset="0"/>
              </a:rPr>
              <a:t>int</a:t>
            </a:r>
            <a:r>
              <a:rPr lang="en-US" altLang="zh-CN" sz="1200" b="0" dirty="0">
                <a:solidFill>
                  <a:srgbClr val="000000"/>
                </a:solidFill>
                <a:effectLst/>
                <a:latin typeface="Consolas" panose="020B0609020204030204" pitchFamily="49" charset="0"/>
              </a:rPr>
              <a:t> </a:t>
            </a:r>
            <a:r>
              <a:rPr lang="en-US" altLang="zh-CN" sz="1200" b="0" dirty="0" err="1">
                <a:solidFill>
                  <a:srgbClr val="000000"/>
                </a:solidFill>
                <a:effectLst/>
                <a:latin typeface="Consolas" panose="020B0609020204030204" pitchFamily="49" charset="0"/>
              </a:rPr>
              <a:t>i</a:t>
            </a:r>
            <a:r>
              <a:rPr lang="en-US" altLang="zh-CN" sz="1200" b="0" dirty="0">
                <a:solidFill>
                  <a:srgbClr val="000000"/>
                </a:solidFill>
                <a:effectLst/>
                <a:latin typeface="Consolas" panose="020B0609020204030204" pitchFamily="49" charset="0"/>
              </a:rPr>
              <a:t> = </a:t>
            </a:r>
            <a:r>
              <a:rPr lang="en-US" altLang="zh-CN" sz="1200" b="0" dirty="0">
                <a:solidFill>
                  <a:srgbClr val="098658"/>
                </a:solidFill>
                <a:effectLst/>
                <a:latin typeface="Consolas" panose="020B0609020204030204" pitchFamily="49" charset="0"/>
              </a:rPr>
              <a:t>0</a:t>
            </a:r>
            <a:r>
              <a:rPr lang="en-US" altLang="zh-CN" sz="1200" b="0" dirty="0">
                <a:solidFill>
                  <a:srgbClr val="000000"/>
                </a:solidFill>
                <a:effectLst/>
                <a:latin typeface="Consolas" panose="020B0609020204030204" pitchFamily="49" charset="0"/>
              </a:rPr>
              <a:t>; </a:t>
            </a:r>
            <a:r>
              <a:rPr lang="en-US" altLang="zh-CN" sz="1200" b="0" dirty="0" err="1">
                <a:solidFill>
                  <a:srgbClr val="000000"/>
                </a:solidFill>
                <a:effectLst/>
                <a:latin typeface="Consolas" panose="020B0609020204030204" pitchFamily="49" charset="0"/>
              </a:rPr>
              <a:t>i</a:t>
            </a:r>
            <a:r>
              <a:rPr lang="en-US" altLang="zh-CN" sz="1200" b="0" dirty="0">
                <a:solidFill>
                  <a:srgbClr val="000000"/>
                </a:solidFill>
                <a:effectLst/>
                <a:latin typeface="Consolas" panose="020B0609020204030204" pitchFamily="49" charset="0"/>
              </a:rPr>
              <a:t> &lt; </a:t>
            </a:r>
            <a:r>
              <a:rPr lang="en-US" altLang="zh-CN" sz="1200" b="0" dirty="0" err="1">
                <a:solidFill>
                  <a:srgbClr val="000000"/>
                </a:solidFill>
                <a:effectLst/>
                <a:latin typeface="Consolas" panose="020B0609020204030204" pitchFamily="49" charset="0"/>
              </a:rPr>
              <a:t>v.size</a:t>
            </a:r>
            <a:r>
              <a:rPr lang="en-US" altLang="zh-CN" sz="1200" b="0" dirty="0">
                <a:solidFill>
                  <a:srgbClr val="000000"/>
                </a:solidFill>
                <a:effectLst/>
                <a:latin typeface="Consolas" panose="020B0609020204030204" pitchFamily="49" charset="0"/>
              </a:rPr>
              <a:t>(); ++</a:t>
            </a:r>
            <a:r>
              <a:rPr lang="en-US" altLang="zh-CN" sz="1200" b="0" dirty="0" err="1">
                <a:solidFill>
                  <a:srgbClr val="000000"/>
                </a:solidFill>
                <a:effectLst/>
                <a:latin typeface="Consolas" panose="020B0609020204030204" pitchFamily="49" charset="0"/>
              </a:rPr>
              <a:t>i</a:t>
            </a:r>
            <a:r>
              <a:rPr lang="en-US" altLang="zh-CN" sz="1200" b="0" dirty="0">
                <a:solidFill>
                  <a:srgbClr val="000000"/>
                </a:solidFill>
                <a:effectLst/>
                <a:latin typeface="Consolas" panose="020B0609020204030204" pitchFamily="49" charset="0"/>
              </a:rPr>
              <a:t>) {</a:t>
            </a:r>
          </a:p>
          <a:p>
            <a:r>
              <a:rPr lang="en-US" altLang="zh-CN" sz="1200" b="0" dirty="0">
                <a:solidFill>
                  <a:srgbClr val="000000"/>
                </a:solidFill>
                <a:effectLst/>
                <a:latin typeface="Consolas" panose="020B0609020204030204" pitchFamily="49" charset="0"/>
              </a:rPr>
              <a:t>        std::</a:t>
            </a:r>
            <a:r>
              <a:rPr lang="en-US" altLang="zh-CN" sz="1200" b="0" dirty="0" err="1">
                <a:solidFill>
                  <a:srgbClr val="000000"/>
                </a:solidFill>
                <a:effectLst/>
                <a:latin typeface="Consolas" panose="020B0609020204030204" pitchFamily="49" charset="0"/>
              </a:rPr>
              <a:t>cout</a:t>
            </a:r>
            <a:r>
              <a:rPr lang="en-US" altLang="zh-CN" sz="1200" b="0" dirty="0">
                <a:solidFill>
                  <a:srgbClr val="000000"/>
                </a:solidFill>
                <a:effectLst/>
                <a:latin typeface="Consolas" panose="020B0609020204030204" pitchFamily="49" charset="0"/>
              </a:rPr>
              <a:t> &lt;&lt; </a:t>
            </a:r>
            <a:r>
              <a:rPr lang="en-US" altLang="zh-CN" sz="1200" b="0" dirty="0">
                <a:solidFill>
                  <a:srgbClr val="A31515"/>
                </a:solidFill>
                <a:effectLst/>
                <a:latin typeface="Consolas" panose="020B0609020204030204" pitchFamily="49" charset="0"/>
              </a:rPr>
              <a:t>"Element "</a:t>
            </a:r>
            <a:r>
              <a:rPr lang="en-US" altLang="zh-CN" sz="1200" b="0" dirty="0">
                <a:solidFill>
                  <a:srgbClr val="000000"/>
                </a:solidFill>
                <a:effectLst/>
                <a:latin typeface="Consolas" panose="020B0609020204030204" pitchFamily="49" charset="0"/>
              </a:rPr>
              <a:t> &lt;&lt; </a:t>
            </a:r>
            <a:r>
              <a:rPr lang="en-US" altLang="zh-CN" sz="1200" b="0" dirty="0" err="1">
                <a:solidFill>
                  <a:srgbClr val="000000"/>
                </a:solidFill>
                <a:effectLst/>
                <a:latin typeface="Consolas" panose="020B0609020204030204" pitchFamily="49" charset="0"/>
              </a:rPr>
              <a:t>i</a:t>
            </a:r>
            <a:r>
              <a:rPr lang="en-US" altLang="zh-CN" sz="1200" b="0" dirty="0">
                <a:solidFill>
                  <a:srgbClr val="000000"/>
                </a:solidFill>
                <a:effectLst/>
                <a:latin typeface="Consolas" panose="020B0609020204030204" pitchFamily="49" charset="0"/>
              </a:rPr>
              <a:t> &lt;&lt; </a:t>
            </a:r>
            <a:r>
              <a:rPr lang="en-US" altLang="zh-CN" sz="1200" b="0" dirty="0">
                <a:solidFill>
                  <a:srgbClr val="A31515"/>
                </a:solidFill>
                <a:effectLst/>
                <a:latin typeface="Consolas" panose="020B0609020204030204" pitchFamily="49" charset="0"/>
              </a:rPr>
              <a:t>" is "</a:t>
            </a:r>
            <a:r>
              <a:rPr lang="en-US" altLang="zh-CN" sz="1200" b="0" dirty="0">
                <a:solidFill>
                  <a:srgbClr val="000000"/>
                </a:solidFill>
                <a:effectLst/>
                <a:latin typeface="Consolas" panose="020B0609020204030204" pitchFamily="49" charset="0"/>
              </a:rPr>
              <a:t> &lt;&lt; v[</a:t>
            </a:r>
            <a:r>
              <a:rPr lang="en-US" altLang="zh-CN" sz="1200" b="0" dirty="0" err="1">
                <a:solidFill>
                  <a:srgbClr val="000000"/>
                </a:solidFill>
                <a:effectLst/>
                <a:latin typeface="Consolas" panose="020B0609020204030204" pitchFamily="49" charset="0"/>
              </a:rPr>
              <a:t>i</a:t>
            </a:r>
            <a:r>
              <a:rPr lang="en-US" altLang="zh-CN" sz="1200" b="0" dirty="0">
                <a:solidFill>
                  <a:srgbClr val="000000"/>
                </a:solidFill>
                <a:effectLst/>
                <a:latin typeface="Consolas" panose="020B0609020204030204" pitchFamily="49" charset="0"/>
              </a:rPr>
              <a:t>] &lt;&lt; std::</a:t>
            </a:r>
            <a:r>
              <a:rPr lang="en-US" altLang="zh-CN" sz="1200" b="0" dirty="0" err="1">
                <a:solidFill>
                  <a:srgbClr val="000000"/>
                </a:solidFill>
                <a:effectLst/>
                <a:latin typeface="Consolas" panose="020B0609020204030204" pitchFamily="49" charset="0"/>
              </a:rPr>
              <a:t>endl</a:t>
            </a:r>
            <a:r>
              <a:rPr lang="en-US" altLang="zh-CN" sz="1200" b="0" dirty="0">
                <a:solidFill>
                  <a:srgbClr val="000000"/>
                </a:solidFill>
                <a:effectLst/>
                <a:latin typeface="Consolas" panose="020B0609020204030204" pitchFamily="49" charset="0"/>
              </a:rPr>
              <a:t>;</a:t>
            </a:r>
          </a:p>
          <a:p>
            <a:r>
              <a:rPr lang="en-US" altLang="zh-CN" sz="1200" b="0" dirty="0">
                <a:solidFill>
                  <a:srgbClr val="000000"/>
                </a:solidFill>
                <a:effectLst/>
                <a:latin typeface="Consolas" panose="020B0609020204030204" pitchFamily="49" charset="0"/>
              </a:rPr>
              <a:t>    }</a:t>
            </a:r>
            <a:br>
              <a:rPr lang="en-US" altLang="zh-CN" sz="1200" b="0" dirty="0">
                <a:solidFill>
                  <a:srgbClr val="000000"/>
                </a:solidFill>
                <a:effectLst/>
                <a:latin typeface="Consolas" panose="020B0609020204030204" pitchFamily="49" charset="0"/>
              </a:rPr>
            </a:br>
            <a:r>
              <a:rPr lang="en-US" altLang="zh-CN" sz="1200" b="0" dirty="0">
                <a:solidFill>
                  <a:srgbClr val="008000"/>
                </a:solidFill>
                <a:effectLst/>
                <a:latin typeface="Consolas" panose="020B0609020204030204" pitchFamily="49" charset="0"/>
              </a:rPr>
              <a:t>    // </a:t>
            </a:r>
            <a:r>
              <a:rPr lang="zh-CN" altLang="en-US" sz="1200" b="0" dirty="0">
                <a:solidFill>
                  <a:srgbClr val="008000"/>
                </a:solidFill>
                <a:effectLst/>
                <a:latin typeface="Consolas" panose="020B0609020204030204" pitchFamily="49" charset="0"/>
              </a:rPr>
              <a:t>使用迭代器遍历 </a:t>
            </a:r>
            <a:r>
              <a:rPr lang="en-US" altLang="zh-CN" sz="1200" b="0" dirty="0">
                <a:solidFill>
                  <a:srgbClr val="008000"/>
                </a:solidFill>
                <a:effectLst/>
                <a:latin typeface="Consolas" panose="020B0609020204030204" pitchFamily="49" charset="0"/>
              </a:rPr>
              <a:t>vector </a:t>
            </a:r>
            <a:r>
              <a:rPr lang="zh-CN" altLang="en-US" sz="1200" b="0" dirty="0">
                <a:solidFill>
                  <a:srgbClr val="008000"/>
                </a:solidFill>
                <a:effectLst/>
                <a:latin typeface="Consolas" panose="020B0609020204030204" pitchFamily="49" charset="0"/>
              </a:rPr>
              <a:t>中的元素</a:t>
            </a:r>
            <a:endParaRPr lang="zh-CN" altLang="en-US" sz="1200" b="0" dirty="0">
              <a:solidFill>
                <a:srgbClr val="000000"/>
              </a:solidFill>
              <a:effectLst/>
              <a:latin typeface="Consolas" panose="020B0609020204030204" pitchFamily="49" charset="0"/>
            </a:endParaRPr>
          </a:p>
          <a:p>
            <a:r>
              <a:rPr lang="zh-CN" altLang="en-US" sz="1200" b="0" dirty="0">
                <a:solidFill>
                  <a:srgbClr val="000000"/>
                </a:solidFill>
                <a:effectLst/>
                <a:latin typeface="Consolas" panose="020B0609020204030204" pitchFamily="49" charset="0"/>
              </a:rPr>
              <a:t>    </a:t>
            </a:r>
            <a:r>
              <a:rPr lang="en-US" altLang="zh-CN" sz="1200" b="0" dirty="0">
                <a:solidFill>
                  <a:srgbClr val="0000FF"/>
                </a:solidFill>
                <a:effectLst/>
                <a:latin typeface="Consolas" panose="020B0609020204030204" pitchFamily="49" charset="0"/>
              </a:rPr>
              <a:t>for</a:t>
            </a:r>
            <a:r>
              <a:rPr lang="en-US" altLang="zh-CN" sz="1200" b="0" dirty="0">
                <a:solidFill>
                  <a:srgbClr val="000000"/>
                </a:solidFill>
                <a:effectLst/>
                <a:latin typeface="Consolas" panose="020B0609020204030204" pitchFamily="49" charset="0"/>
              </a:rPr>
              <a:t> (std::vector&lt;</a:t>
            </a:r>
            <a:r>
              <a:rPr lang="en-US" altLang="zh-CN" sz="1200" b="0" dirty="0">
                <a:solidFill>
                  <a:srgbClr val="0000FF"/>
                </a:solidFill>
                <a:effectLst/>
                <a:latin typeface="Consolas" panose="020B0609020204030204" pitchFamily="49" charset="0"/>
              </a:rPr>
              <a:t>int</a:t>
            </a:r>
            <a:r>
              <a:rPr lang="en-US" altLang="zh-CN" sz="1200" b="0" dirty="0">
                <a:solidFill>
                  <a:srgbClr val="000000"/>
                </a:solidFill>
                <a:effectLst/>
                <a:latin typeface="Consolas" panose="020B0609020204030204" pitchFamily="49" charset="0"/>
              </a:rPr>
              <a:t>&gt;::iterator it = </a:t>
            </a:r>
            <a:r>
              <a:rPr lang="en-US" altLang="zh-CN" sz="1200" b="0" dirty="0" err="1">
                <a:solidFill>
                  <a:srgbClr val="000000"/>
                </a:solidFill>
                <a:effectLst/>
                <a:latin typeface="Consolas" panose="020B0609020204030204" pitchFamily="49" charset="0"/>
              </a:rPr>
              <a:t>v.begin</a:t>
            </a:r>
            <a:r>
              <a:rPr lang="en-US" altLang="zh-CN" sz="1200" b="0" dirty="0">
                <a:solidFill>
                  <a:srgbClr val="000000"/>
                </a:solidFill>
                <a:effectLst/>
                <a:latin typeface="Consolas" panose="020B0609020204030204" pitchFamily="49" charset="0"/>
              </a:rPr>
              <a:t>(); it != </a:t>
            </a:r>
            <a:r>
              <a:rPr lang="en-US" altLang="zh-CN" sz="1200" b="0" dirty="0" err="1">
                <a:solidFill>
                  <a:srgbClr val="000000"/>
                </a:solidFill>
                <a:effectLst/>
                <a:latin typeface="Consolas" panose="020B0609020204030204" pitchFamily="49" charset="0"/>
              </a:rPr>
              <a:t>v.end</a:t>
            </a:r>
            <a:r>
              <a:rPr lang="en-US" altLang="zh-CN" sz="1200" b="0" dirty="0">
                <a:solidFill>
                  <a:srgbClr val="000000"/>
                </a:solidFill>
                <a:effectLst/>
                <a:latin typeface="Consolas" panose="020B0609020204030204" pitchFamily="49" charset="0"/>
              </a:rPr>
              <a:t>(); ++it) {</a:t>
            </a:r>
          </a:p>
          <a:p>
            <a:r>
              <a:rPr lang="en-US" altLang="zh-CN" sz="1200" b="0" dirty="0">
                <a:solidFill>
                  <a:srgbClr val="000000"/>
                </a:solidFill>
                <a:effectLst/>
                <a:latin typeface="Consolas" panose="020B0609020204030204" pitchFamily="49" charset="0"/>
              </a:rPr>
              <a:t>        std::</a:t>
            </a:r>
            <a:r>
              <a:rPr lang="en-US" altLang="zh-CN" sz="1200" b="0" dirty="0" err="1">
                <a:solidFill>
                  <a:srgbClr val="000000"/>
                </a:solidFill>
                <a:effectLst/>
                <a:latin typeface="Consolas" panose="020B0609020204030204" pitchFamily="49" charset="0"/>
              </a:rPr>
              <a:t>cout</a:t>
            </a:r>
            <a:r>
              <a:rPr lang="en-US" altLang="zh-CN" sz="1200" b="0" dirty="0">
                <a:solidFill>
                  <a:srgbClr val="000000"/>
                </a:solidFill>
                <a:effectLst/>
                <a:latin typeface="Consolas" panose="020B0609020204030204" pitchFamily="49" charset="0"/>
              </a:rPr>
              <a:t> &lt;&lt; </a:t>
            </a:r>
            <a:r>
              <a:rPr lang="en-US" altLang="zh-CN" sz="1200" b="0" dirty="0">
                <a:solidFill>
                  <a:srgbClr val="A31515"/>
                </a:solidFill>
                <a:effectLst/>
                <a:latin typeface="Consolas" panose="020B0609020204030204" pitchFamily="49" charset="0"/>
              </a:rPr>
              <a:t>"Element (via iterator) is "</a:t>
            </a:r>
            <a:r>
              <a:rPr lang="en-US" altLang="zh-CN" sz="1200" b="0" dirty="0">
                <a:solidFill>
                  <a:srgbClr val="000000"/>
                </a:solidFill>
                <a:effectLst/>
                <a:latin typeface="Consolas" panose="020B0609020204030204" pitchFamily="49" charset="0"/>
              </a:rPr>
              <a:t> &lt;&lt; </a:t>
            </a:r>
            <a:r>
              <a:rPr lang="en-US" altLang="zh-CN" sz="1200" b="1" dirty="0">
                <a:solidFill>
                  <a:srgbClr val="000000"/>
                </a:solidFill>
                <a:effectLst/>
                <a:latin typeface="Consolas" panose="020B0609020204030204" pitchFamily="49" charset="0"/>
              </a:rPr>
              <a:t>*it </a:t>
            </a:r>
            <a:r>
              <a:rPr lang="en-US" altLang="zh-CN" sz="1200" b="0" dirty="0">
                <a:solidFill>
                  <a:srgbClr val="000000"/>
                </a:solidFill>
                <a:effectLst/>
                <a:latin typeface="Consolas" panose="020B0609020204030204" pitchFamily="49" charset="0"/>
              </a:rPr>
              <a:t>&lt;&lt; std::</a:t>
            </a:r>
            <a:r>
              <a:rPr lang="en-US" altLang="zh-CN" sz="1200" b="0" dirty="0" err="1">
                <a:solidFill>
                  <a:srgbClr val="000000"/>
                </a:solidFill>
                <a:effectLst/>
                <a:latin typeface="Consolas" panose="020B0609020204030204" pitchFamily="49" charset="0"/>
              </a:rPr>
              <a:t>endl</a:t>
            </a:r>
            <a:r>
              <a:rPr lang="en-US" altLang="zh-CN" sz="1200" b="0" dirty="0">
                <a:solidFill>
                  <a:srgbClr val="000000"/>
                </a:solidFill>
                <a:effectLst/>
                <a:latin typeface="Consolas" panose="020B0609020204030204" pitchFamily="49" charset="0"/>
              </a:rPr>
              <a:t>;</a:t>
            </a:r>
          </a:p>
          <a:p>
            <a:r>
              <a:rPr lang="en-US" altLang="zh-CN" sz="1200" b="0" dirty="0">
                <a:solidFill>
                  <a:srgbClr val="000000"/>
                </a:solidFill>
                <a:effectLst/>
                <a:latin typeface="Consolas" panose="020B0609020204030204" pitchFamily="49" charset="0"/>
              </a:rPr>
              <a:t>    }</a:t>
            </a:r>
            <a:br>
              <a:rPr lang="en-US" altLang="zh-CN" sz="1200" b="0" dirty="0">
                <a:solidFill>
                  <a:srgbClr val="000000"/>
                </a:solidFill>
                <a:effectLst/>
                <a:latin typeface="Consolas" panose="020B0609020204030204" pitchFamily="49" charset="0"/>
              </a:rPr>
            </a:br>
            <a:r>
              <a:rPr lang="en-US" altLang="zh-CN" sz="1200" b="0" dirty="0">
                <a:solidFill>
                  <a:srgbClr val="008000"/>
                </a:solidFill>
                <a:effectLst/>
                <a:latin typeface="Consolas" panose="020B0609020204030204" pitchFamily="49" charset="0"/>
              </a:rPr>
              <a:t>    // </a:t>
            </a:r>
            <a:r>
              <a:rPr lang="zh-CN" altLang="en-US" sz="1200" b="0" dirty="0">
                <a:solidFill>
                  <a:srgbClr val="008000"/>
                </a:solidFill>
                <a:effectLst/>
                <a:latin typeface="Consolas" panose="020B0609020204030204" pitchFamily="49" charset="0"/>
              </a:rPr>
              <a:t>删除 </a:t>
            </a:r>
            <a:r>
              <a:rPr lang="en-US" altLang="zh-CN" sz="1200" b="0" dirty="0">
                <a:solidFill>
                  <a:srgbClr val="008000"/>
                </a:solidFill>
                <a:effectLst/>
                <a:latin typeface="Consolas" panose="020B0609020204030204" pitchFamily="49" charset="0"/>
              </a:rPr>
              <a:t>vector </a:t>
            </a:r>
            <a:r>
              <a:rPr lang="zh-CN" altLang="en-US" sz="1200" b="0" dirty="0">
                <a:solidFill>
                  <a:srgbClr val="008000"/>
                </a:solidFill>
                <a:effectLst/>
                <a:latin typeface="Consolas" panose="020B0609020204030204" pitchFamily="49" charset="0"/>
              </a:rPr>
              <a:t>的最后一个元素</a:t>
            </a:r>
            <a:endParaRPr lang="zh-CN" altLang="en-US" sz="1200" b="0" dirty="0">
              <a:solidFill>
                <a:srgbClr val="000000"/>
              </a:solidFill>
              <a:effectLst/>
              <a:latin typeface="Consolas" panose="020B0609020204030204" pitchFamily="49" charset="0"/>
            </a:endParaRPr>
          </a:p>
          <a:p>
            <a:r>
              <a:rPr lang="zh-CN" altLang="en-US" sz="1200" b="0" dirty="0">
                <a:solidFill>
                  <a:srgbClr val="000000"/>
                </a:solidFill>
                <a:effectLst/>
                <a:latin typeface="Consolas" panose="020B0609020204030204" pitchFamily="49" charset="0"/>
              </a:rPr>
              <a:t>   </a:t>
            </a:r>
            <a:r>
              <a:rPr lang="zh-CN" altLang="en-US" sz="1200" b="1" dirty="0">
                <a:solidFill>
                  <a:srgbClr val="000000"/>
                </a:solidFill>
                <a:effectLst/>
                <a:latin typeface="Consolas" panose="020B0609020204030204" pitchFamily="49" charset="0"/>
              </a:rPr>
              <a:t> </a:t>
            </a:r>
            <a:r>
              <a:rPr lang="en-US" altLang="zh-CN" sz="1200" b="1" dirty="0" err="1">
                <a:solidFill>
                  <a:srgbClr val="000000"/>
                </a:solidFill>
                <a:effectLst/>
                <a:latin typeface="Consolas" panose="020B0609020204030204" pitchFamily="49" charset="0"/>
              </a:rPr>
              <a:t>v.pop_back</a:t>
            </a:r>
            <a:r>
              <a:rPr lang="en-US" altLang="zh-CN" sz="1200" b="1" dirty="0">
                <a:solidFill>
                  <a:srgbClr val="000000"/>
                </a:solidFill>
                <a:effectLst/>
                <a:latin typeface="Consolas" panose="020B0609020204030204" pitchFamily="49" charset="0"/>
              </a:rPr>
              <a:t>();</a:t>
            </a:r>
            <a:br>
              <a:rPr lang="en-US" altLang="zh-CN" sz="1200" b="0" dirty="0">
                <a:solidFill>
                  <a:srgbClr val="000000"/>
                </a:solidFill>
                <a:effectLst/>
                <a:latin typeface="Consolas" panose="020B0609020204030204" pitchFamily="49" charset="0"/>
              </a:rPr>
            </a:br>
            <a:r>
              <a:rPr lang="en-US" altLang="zh-CN" sz="1200" b="0" dirty="0">
                <a:solidFill>
                  <a:srgbClr val="008000"/>
                </a:solidFill>
                <a:effectLst/>
                <a:latin typeface="Consolas" panose="020B0609020204030204" pitchFamily="49" charset="0"/>
              </a:rPr>
              <a:t>    // </a:t>
            </a:r>
            <a:r>
              <a:rPr lang="zh-CN" altLang="en-US" sz="1200" b="0" dirty="0">
                <a:solidFill>
                  <a:srgbClr val="008000"/>
                </a:solidFill>
                <a:effectLst/>
                <a:latin typeface="Consolas" panose="020B0609020204030204" pitchFamily="49" charset="0"/>
              </a:rPr>
              <a:t>清空 </a:t>
            </a:r>
            <a:r>
              <a:rPr lang="en-US" altLang="zh-CN" sz="1200" b="0" dirty="0">
                <a:solidFill>
                  <a:srgbClr val="008000"/>
                </a:solidFill>
                <a:effectLst/>
                <a:latin typeface="Consolas" panose="020B0609020204030204" pitchFamily="49" charset="0"/>
              </a:rPr>
              <a:t>vector</a:t>
            </a:r>
            <a:endParaRPr lang="en-US" altLang="zh-CN" sz="1200" b="0" dirty="0">
              <a:solidFill>
                <a:srgbClr val="000000"/>
              </a:solidFill>
              <a:effectLst/>
              <a:latin typeface="Consolas" panose="020B0609020204030204" pitchFamily="49" charset="0"/>
            </a:endParaRPr>
          </a:p>
          <a:p>
            <a:r>
              <a:rPr lang="en-US" altLang="zh-CN" sz="1200" b="0" dirty="0">
                <a:solidFill>
                  <a:srgbClr val="000000"/>
                </a:solidFill>
                <a:effectLst/>
                <a:latin typeface="Consolas" panose="020B0609020204030204" pitchFamily="49" charset="0"/>
              </a:rPr>
              <a:t>   </a:t>
            </a:r>
            <a:r>
              <a:rPr lang="en-US" altLang="zh-CN" sz="1200" dirty="0">
                <a:solidFill>
                  <a:srgbClr val="000000"/>
                </a:solidFill>
                <a:effectLst/>
                <a:latin typeface="Consolas" panose="020B0609020204030204" pitchFamily="49" charset="0"/>
              </a:rPr>
              <a:t> </a:t>
            </a:r>
            <a:r>
              <a:rPr lang="en-US" altLang="zh-CN" sz="1200" b="1" dirty="0" err="1">
                <a:solidFill>
                  <a:srgbClr val="000000"/>
                </a:solidFill>
                <a:effectLst/>
                <a:latin typeface="Consolas" panose="020B0609020204030204" pitchFamily="49" charset="0"/>
              </a:rPr>
              <a:t>v.clear</a:t>
            </a:r>
            <a:r>
              <a:rPr lang="en-US" altLang="zh-CN" sz="1200" b="1"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26643499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39</a:t>
            </a:fld>
            <a:endParaRPr lang="zh-CN" altLang="en-US" dirty="0"/>
          </a:p>
        </p:txBody>
      </p:sp>
      <p:sp>
        <p:nvSpPr>
          <p:cNvPr id="4" name="文本框 3">
            <a:extLst>
              <a:ext uri="{FF2B5EF4-FFF2-40B4-BE49-F238E27FC236}">
                <a16:creationId xmlns:a16="http://schemas.microsoft.com/office/drawing/2014/main" id="{362B3B03-A098-4BD1-A063-1D0E6298132C}"/>
              </a:ext>
            </a:extLst>
          </p:cNvPr>
          <p:cNvSpPr txBox="1"/>
          <p:nvPr/>
        </p:nvSpPr>
        <p:spPr>
          <a:xfrm>
            <a:off x="0" y="-1"/>
            <a:ext cx="8820472" cy="3970318"/>
          </a:xfrm>
          <a:prstGeom prst="rect">
            <a:avLst/>
          </a:prstGeom>
          <a:noFill/>
        </p:spPr>
        <p:txBody>
          <a:bodyPr wrap="square">
            <a:spAutoFit/>
          </a:bodyPr>
          <a:lstStyle/>
          <a:p>
            <a:r>
              <a:rPr lang="en-US" altLang="zh-CN" b="0" dirty="0">
                <a:solidFill>
                  <a:srgbClr val="0000FF"/>
                </a:solidFill>
                <a:effectLst/>
                <a:latin typeface="Consolas" panose="020B0609020204030204" pitchFamily="49" charset="0"/>
              </a:rPr>
              <a:t>#include</a:t>
            </a:r>
            <a:r>
              <a:rPr lang="en-US" altLang="zh-CN" b="0" dirty="0">
                <a:solidFill>
                  <a:srgbClr val="A31515"/>
                </a:solidFill>
                <a:effectLst/>
                <a:latin typeface="Consolas" panose="020B0609020204030204" pitchFamily="49" charset="0"/>
              </a:rPr>
              <a:t>&lt;bits/stdc++.h&gt;</a:t>
            </a:r>
            <a:endParaRPr lang="en-US" altLang="zh-CN" b="0" dirty="0">
              <a:solidFill>
                <a:srgbClr val="000000"/>
              </a:solidFill>
              <a:effectLst/>
              <a:latin typeface="Consolas" panose="020B0609020204030204" pitchFamily="49" charset="0"/>
            </a:endParaRPr>
          </a:p>
          <a:p>
            <a:r>
              <a:rPr lang="en-US" altLang="zh-CN" b="0" dirty="0">
                <a:solidFill>
                  <a:srgbClr val="0000FF"/>
                </a:solidFill>
                <a:effectLst/>
                <a:latin typeface="Consolas" panose="020B0609020204030204" pitchFamily="49" charset="0"/>
              </a:rPr>
              <a:t>using</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namespace</a:t>
            </a:r>
            <a:r>
              <a:rPr lang="en-US" altLang="zh-CN" b="0" dirty="0">
                <a:solidFill>
                  <a:srgbClr val="000000"/>
                </a:solidFill>
                <a:effectLst/>
                <a:latin typeface="Consolas" panose="020B0609020204030204" pitchFamily="49" charset="0"/>
              </a:rPr>
              <a:t> std;</a:t>
            </a:r>
          </a:p>
          <a:p>
            <a:br>
              <a:rPr lang="en-US" altLang="zh-CN" b="0" dirty="0">
                <a:solidFill>
                  <a:srgbClr val="000000"/>
                </a:solidFill>
                <a:effectLst/>
                <a:latin typeface="Consolas" panose="020B0609020204030204" pitchFamily="49" charset="0"/>
              </a:rPr>
            </a:b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main() {</a:t>
            </a:r>
          </a:p>
          <a:p>
            <a:r>
              <a:rPr lang="en-US" altLang="zh-CN" b="0" dirty="0">
                <a:solidFill>
                  <a:srgbClr val="000000"/>
                </a:solidFill>
                <a:effectLst/>
                <a:latin typeface="Consolas" panose="020B0609020204030204" pitchFamily="49" charset="0"/>
              </a:rPr>
              <a:t>    map&lt;</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&gt; m{{</a:t>
            </a:r>
            <a:r>
              <a:rPr lang="en-US" altLang="zh-CN" b="0" dirty="0">
                <a:solidFill>
                  <a:srgbClr val="098658"/>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2</a:t>
            </a:r>
            <a:r>
              <a:rPr lang="en-US" altLang="zh-CN" b="0" dirty="0">
                <a:solidFill>
                  <a:srgbClr val="000000"/>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2</a:t>
            </a:r>
            <a:r>
              <a:rPr lang="en-US" altLang="zh-CN" b="0" dirty="0">
                <a:solidFill>
                  <a:srgbClr val="000000"/>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2</a:t>
            </a:r>
            <a:r>
              <a:rPr lang="en-US" altLang="zh-CN" b="0" dirty="0">
                <a:solidFill>
                  <a:srgbClr val="000000"/>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2</a:t>
            </a:r>
            <a:r>
              <a:rPr lang="en-US" altLang="zh-CN" b="0" dirty="0">
                <a:solidFill>
                  <a:srgbClr val="000000"/>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8</a:t>
            </a:r>
            <a:r>
              <a:rPr lang="en-US" altLang="zh-CN" b="0" dirty="0">
                <a:solidFill>
                  <a:srgbClr val="000000"/>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2</a:t>
            </a:r>
            <a:r>
              <a:rPr lang="en-US" altLang="zh-CN" b="0" dirty="0">
                <a:solidFill>
                  <a:srgbClr val="000000"/>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6</a:t>
            </a:r>
            <a:r>
              <a:rPr lang="en-US" altLang="zh-CN" b="0" dirty="0">
                <a:solidFill>
                  <a:srgbClr val="000000"/>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2</a:t>
            </a:r>
            <a:r>
              <a:rPr lang="en-US" altLang="zh-CN" b="0" dirty="0">
                <a:solidFill>
                  <a:srgbClr val="000000"/>
                </a:solidFill>
                <a:effectLst/>
                <a:highlight>
                  <a:srgbClr val="FFFF00"/>
                </a:highlight>
                <a:latin typeface="Consolas" panose="020B0609020204030204" pitchFamily="49" charset="0"/>
              </a:rPr>
              <a:t>}};</a:t>
            </a:r>
            <a:r>
              <a:rPr lang="en-US" altLang="zh-CN" b="0" dirty="0">
                <a:solidFill>
                  <a:srgbClr val="008000"/>
                </a:solidFill>
                <a:effectLst/>
                <a:highlight>
                  <a:srgbClr val="FFFF00"/>
                </a:highlight>
                <a:latin typeface="Consolas" panose="020B0609020204030204" pitchFamily="49" charset="0"/>
              </a:rPr>
              <a:t>//</a:t>
            </a:r>
            <a:r>
              <a:rPr lang="zh-CN" altLang="en-US" b="0" dirty="0">
                <a:solidFill>
                  <a:srgbClr val="008000"/>
                </a:solidFill>
                <a:effectLst/>
                <a:highlight>
                  <a:srgbClr val="FFFF00"/>
                </a:highlight>
                <a:latin typeface="Consolas" panose="020B0609020204030204" pitchFamily="49" charset="0"/>
              </a:rPr>
              <a:t>有序</a:t>
            </a:r>
            <a:endParaRPr lang="zh-CN" altLang="en-US" b="0" dirty="0">
              <a:solidFill>
                <a:srgbClr val="000000"/>
              </a:solidFill>
              <a:effectLst/>
              <a:highlight>
                <a:srgbClr val="FFFF00"/>
              </a:highlight>
              <a:latin typeface="Consolas" panose="020B0609020204030204" pitchFamily="49" charset="0"/>
            </a:endParaRPr>
          </a:p>
          <a:p>
            <a:r>
              <a:rPr lang="zh-CN" altLang="en-US" b="0" dirty="0">
                <a:solidFill>
                  <a:srgbClr val="000000"/>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map&lt;</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&gt;::iterator it1 = </a:t>
            </a:r>
            <a:r>
              <a:rPr lang="en-US" altLang="zh-CN" b="0" dirty="0" err="1">
                <a:solidFill>
                  <a:srgbClr val="000000"/>
                </a:solidFill>
                <a:effectLst/>
                <a:latin typeface="Consolas" panose="020B0609020204030204" pitchFamily="49" charset="0"/>
              </a:rPr>
              <a:t>m.lower_bound</a:t>
            </a:r>
            <a:r>
              <a:rPr lang="en-US" altLang="zh-CN" b="0" dirty="0">
                <a:solidFill>
                  <a:srgbClr val="000000"/>
                </a:solidFill>
                <a:effectLst/>
                <a:latin typeface="Consolas" panose="020B0609020204030204" pitchFamily="49" charset="0"/>
              </a:rPr>
              <a:t>(</a:t>
            </a:r>
            <a:r>
              <a:rPr lang="en-US" altLang="zh-CN" b="0" dirty="0">
                <a:solidFill>
                  <a:srgbClr val="098658"/>
                </a:solidFill>
                <a:effectLst/>
                <a:latin typeface="Consolas" panose="020B0609020204030204" pitchFamily="49" charset="0"/>
              </a:rPr>
              <a:t>2</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cout</a:t>
            </a:r>
            <a:r>
              <a:rPr lang="en-US" altLang="zh-CN" b="0" dirty="0">
                <a:solidFill>
                  <a:srgbClr val="000000"/>
                </a:solidFill>
                <a:effectLst/>
                <a:latin typeface="Consolas" panose="020B0609020204030204" pitchFamily="49" charset="0"/>
              </a:rPr>
              <a:t> &lt;&lt; it1-&gt;first &lt;&lt; </a:t>
            </a:r>
            <a:r>
              <a:rPr lang="en-US" altLang="zh-CN" b="0" dirty="0">
                <a:solidFill>
                  <a:srgbClr val="A31515"/>
                </a:solidFill>
                <a:effectLst/>
                <a:latin typeface="Consolas" panose="020B0609020204030204" pitchFamily="49" charset="0"/>
              </a:rPr>
              <a:t>"\n"</a:t>
            </a:r>
            <a:r>
              <a:rPr lang="en-US" altLang="zh-CN" b="0" dirty="0">
                <a:solidFill>
                  <a:srgbClr val="000000"/>
                </a:solidFill>
                <a:effectLst/>
                <a:latin typeface="Consolas" panose="020B0609020204030204" pitchFamily="49" charset="0"/>
              </a:rPr>
              <a:t>;</a:t>
            </a:r>
            <a:r>
              <a:rPr lang="en-US" altLang="zh-CN" b="0" dirty="0">
                <a:solidFill>
                  <a:srgbClr val="008000"/>
                </a:solidFill>
                <a:effectLst/>
                <a:latin typeface="Consolas" panose="020B0609020204030204" pitchFamily="49" charset="0"/>
              </a:rPr>
              <a:t>//it1-&gt;first=2</a:t>
            </a:r>
            <a:endParaRPr lang="en-US" altLang="zh-CN" b="0" dirty="0">
              <a:solidFill>
                <a:srgbClr val="000000"/>
              </a:solidFill>
              <a:effectLst/>
              <a:latin typeface="Consolas" panose="020B0609020204030204" pitchFamily="49" charset="0"/>
            </a:endParaRPr>
          </a:p>
          <a:p>
            <a:r>
              <a:rPr lang="en-US" altLang="zh-CN" b="0" dirty="0">
                <a:solidFill>
                  <a:srgbClr val="000000"/>
                </a:solidFill>
                <a:effectLst/>
                <a:latin typeface="Consolas" panose="020B0609020204030204" pitchFamily="49" charset="0"/>
              </a:rPr>
              <a:t>    map&lt;</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&gt;::iterator it2 = </a:t>
            </a:r>
            <a:r>
              <a:rPr lang="en-US" altLang="zh-CN" b="0" dirty="0" err="1">
                <a:solidFill>
                  <a:srgbClr val="000000"/>
                </a:solidFill>
                <a:effectLst/>
                <a:latin typeface="Consolas" panose="020B0609020204030204" pitchFamily="49" charset="0"/>
              </a:rPr>
              <a:t>m.upper_bound</a:t>
            </a:r>
            <a:r>
              <a:rPr lang="en-US" altLang="zh-CN" b="0" dirty="0">
                <a:solidFill>
                  <a:srgbClr val="000000"/>
                </a:solidFill>
                <a:effectLst/>
                <a:latin typeface="Consolas" panose="020B0609020204030204" pitchFamily="49" charset="0"/>
              </a:rPr>
              <a:t>(</a:t>
            </a:r>
            <a:r>
              <a:rPr lang="en-US" altLang="zh-CN" b="0" dirty="0">
                <a:solidFill>
                  <a:srgbClr val="098658"/>
                </a:solidFill>
                <a:effectLst/>
                <a:latin typeface="Consolas" panose="020B0609020204030204" pitchFamily="49" charset="0"/>
              </a:rPr>
              <a:t>2</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cout</a:t>
            </a:r>
            <a:r>
              <a:rPr lang="en-US" altLang="zh-CN" b="0" dirty="0">
                <a:solidFill>
                  <a:srgbClr val="000000"/>
                </a:solidFill>
                <a:effectLst/>
                <a:latin typeface="Consolas" panose="020B0609020204030204" pitchFamily="49" charset="0"/>
              </a:rPr>
              <a:t> &lt;&lt; it2-&gt;first &lt;&lt; </a:t>
            </a:r>
            <a:r>
              <a:rPr lang="en-US" altLang="zh-CN" b="0" dirty="0">
                <a:solidFill>
                  <a:srgbClr val="A31515"/>
                </a:solidFill>
                <a:effectLst/>
                <a:latin typeface="Consolas" panose="020B0609020204030204" pitchFamily="49" charset="0"/>
              </a:rPr>
              <a:t>"\n"</a:t>
            </a:r>
            <a:r>
              <a:rPr lang="en-US" altLang="zh-CN" b="0" dirty="0">
                <a:solidFill>
                  <a:srgbClr val="000000"/>
                </a:solidFill>
                <a:effectLst/>
                <a:latin typeface="Consolas" panose="020B0609020204030204" pitchFamily="49" charset="0"/>
              </a:rPr>
              <a:t>;</a:t>
            </a:r>
            <a:r>
              <a:rPr lang="en-US" altLang="zh-CN" b="0" dirty="0">
                <a:solidFill>
                  <a:srgbClr val="008000"/>
                </a:solidFill>
                <a:effectLst/>
                <a:latin typeface="Consolas" panose="020B0609020204030204" pitchFamily="49" charset="0"/>
              </a:rPr>
              <a:t>//it2-&gt;first=6</a:t>
            </a:r>
            <a:endParaRPr lang="en-US" altLang="zh-CN" b="0" dirty="0">
              <a:solidFill>
                <a:srgbClr val="000000"/>
              </a:solidFill>
              <a:effectLst/>
              <a:latin typeface="Consolas" panose="020B0609020204030204" pitchFamily="49" charset="0"/>
            </a:endParaRP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return</a:t>
            </a:r>
            <a:r>
              <a:rPr lang="en-US" altLang="zh-CN" b="0" dirty="0">
                <a:solidFill>
                  <a:srgbClr val="000000"/>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0</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a:t>
            </a:r>
          </a:p>
          <a:p>
            <a:br>
              <a:rPr lang="en-US" altLang="zh-CN" b="0" dirty="0">
                <a:solidFill>
                  <a:srgbClr val="000000"/>
                </a:solidFill>
                <a:effectLst/>
                <a:latin typeface="Consolas" panose="020B0609020204030204" pitchFamily="49" charset="0"/>
              </a:rPr>
            </a:br>
            <a:r>
              <a:rPr lang="zh-CN" altLang="en-US" b="0" dirty="0">
                <a:solidFill>
                  <a:srgbClr val="000000"/>
                </a:solidFill>
                <a:effectLst/>
                <a:latin typeface="Consolas" panose="020B0609020204030204" pitchFamily="49" charset="0"/>
              </a:rPr>
              <a:t>一定要注意这里，第二个结果不是</a:t>
            </a:r>
            <a:r>
              <a:rPr lang="en-US" altLang="zh-CN" b="0" dirty="0">
                <a:solidFill>
                  <a:srgbClr val="000000"/>
                </a:solidFill>
                <a:effectLst/>
                <a:latin typeface="Consolas" panose="020B0609020204030204" pitchFamily="49" charset="0"/>
              </a:rPr>
              <a:t>8</a:t>
            </a:r>
            <a:r>
              <a:rPr lang="zh-CN" altLang="en-US" b="0" dirty="0">
                <a:solidFill>
                  <a:srgbClr val="000000"/>
                </a:solidFill>
                <a:effectLst/>
                <a:latin typeface="Consolas" panose="020B0609020204030204" pitchFamily="49" charset="0"/>
              </a:rPr>
              <a:t>而是</a:t>
            </a:r>
            <a:r>
              <a:rPr lang="en-US" altLang="zh-CN" b="0" dirty="0">
                <a:solidFill>
                  <a:srgbClr val="000000"/>
                </a:solidFill>
                <a:effectLst/>
                <a:latin typeface="Consolas" panose="020B0609020204030204" pitchFamily="49" charset="0"/>
              </a:rPr>
              <a:t>6 </a:t>
            </a:r>
            <a:r>
              <a:rPr lang="zh-CN" altLang="en-US" sz="2000" b="1" dirty="0">
                <a:solidFill>
                  <a:srgbClr val="FF0000"/>
                </a:solidFill>
                <a:effectLst/>
                <a:latin typeface="Consolas" panose="020B0609020204030204" pitchFamily="49" charset="0"/>
              </a:rPr>
              <a:t>因为</a:t>
            </a:r>
            <a:r>
              <a:rPr lang="en-US" altLang="zh-CN" sz="2000" b="1" dirty="0">
                <a:solidFill>
                  <a:srgbClr val="FF0000"/>
                </a:solidFill>
                <a:effectLst/>
                <a:latin typeface="Consolas" panose="020B0609020204030204" pitchFamily="49" charset="0"/>
              </a:rPr>
              <a:t>map</a:t>
            </a:r>
            <a:r>
              <a:rPr lang="zh-CN" altLang="en-US" sz="2000" b="1" dirty="0">
                <a:solidFill>
                  <a:srgbClr val="FF0000"/>
                </a:solidFill>
                <a:latin typeface="Consolas" panose="020B0609020204030204" pitchFamily="49" charset="0"/>
              </a:rPr>
              <a:t>内部会排序 升序</a:t>
            </a:r>
            <a:br>
              <a:rPr lang="en-US" altLang="zh-CN" b="0" dirty="0">
                <a:solidFill>
                  <a:srgbClr val="FF0000"/>
                </a:solidFill>
                <a:effectLst/>
                <a:latin typeface="Consolas" panose="020B0609020204030204" pitchFamily="49" charset="0"/>
              </a:rPr>
            </a:br>
            <a:endParaRPr lang="en-US" altLang="zh-CN" b="0" dirty="0">
              <a:solidFill>
                <a:srgbClr val="FF0000"/>
              </a:solidFill>
              <a:effectLst/>
              <a:latin typeface="Consolas" panose="020B0609020204030204" pitchFamily="49" charset="0"/>
            </a:endParaRPr>
          </a:p>
        </p:txBody>
      </p:sp>
    </p:spTree>
    <p:extLst>
      <p:ext uri="{BB962C8B-B14F-4D97-AF65-F5344CB8AC3E}">
        <p14:creationId xmlns:p14="http://schemas.microsoft.com/office/powerpoint/2010/main" val="57770627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40</a:t>
            </a:fld>
            <a:endParaRPr lang="zh-CN" altLang="en-US" dirty="0"/>
          </a:p>
        </p:txBody>
      </p:sp>
      <p:sp>
        <p:nvSpPr>
          <p:cNvPr id="4" name="文本框 3">
            <a:extLst>
              <a:ext uri="{FF2B5EF4-FFF2-40B4-BE49-F238E27FC236}">
                <a16:creationId xmlns:a16="http://schemas.microsoft.com/office/drawing/2014/main" id="{F3D337A2-F30B-4E80-B700-AF8E95EC4C79}"/>
              </a:ext>
            </a:extLst>
          </p:cNvPr>
          <p:cNvSpPr txBox="1"/>
          <p:nvPr/>
        </p:nvSpPr>
        <p:spPr>
          <a:xfrm>
            <a:off x="0" y="0"/>
            <a:ext cx="8604448" cy="2308324"/>
          </a:xfrm>
          <a:prstGeom prst="rect">
            <a:avLst/>
          </a:prstGeom>
          <a:noFill/>
        </p:spPr>
        <p:txBody>
          <a:bodyPr wrap="square">
            <a:spAutoFit/>
          </a:bodyPr>
          <a:lstStyle/>
          <a:p>
            <a:r>
              <a:rPr lang="en-US" altLang="zh-CN" b="0" dirty="0">
                <a:solidFill>
                  <a:srgbClr val="000000"/>
                </a:solidFill>
                <a:effectLst/>
                <a:latin typeface="Consolas" panose="020B0609020204030204" pitchFamily="49" charset="0"/>
              </a:rPr>
              <a:t>map&lt;</a:t>
            </a:r>
            <a:r>
              <a:rPr lang="en-US" altLang="zh-CN" b="0" dirty="0" err="1">
                <a:solidFill>
                  <a:srgbClr val="000000"/>
                </a:solidFill>
                <a:effectLst/>
                <a:latin typeface="Consolas" panose="020B0609020204030204" pitchFamily="49" charset="0"/>
              </a:rPr>
              <a:t>string,string</a:t>
            </a:r>
            <a:r>
              <a:rPr lang="en-US" altLang="zh-CN" b="0" dirty="0">
                <a:solidFill>
                  <a:srgbClr val="000000"/>
                </a:solidFill>
                <a:effectLst/>
                <a:latin typeface="Consolas" panose="020B0609020204030204" pitchFamily="49" charset="0"/>
              </a:rPr>
              <a:t>&gt;::iterator it;</a:t>
            </a:r>
          </a:p>
          <a:p>
            <a:r>
              <a:rPr lang="en-US" altLang="zh-CN" b="0" dirty="0">
                <a:solidFill>
                  <a:srgbClr val="0000FF"/>
                </a:solidFill>
                <a:effectLst/>
                <a:latin typeface="Consolas" panose="020B0609020204030204" pitchFamily="49" charset="0"/>
              </a:rPr>
              <a:t>for</a:t>
            </a:r>
            <a:r>
              <a:rPr lang="en-US" altLang="zh-CN" b="0" dirty="0">
                <a:solidFill>
                  <a:srgbClr val="000000"/>
                </a:solidFill>
                <a:effectLst/>
                <a:latin typeface="Consolas" panose="020B0609020204030204" pitchFamily="49" charset="0"/>
              </a:rPr>
              <a:t>(it = </a:t>
            </a:r>
            <a:r>
              <a:rPr lang="en-US" altLang="zh-CN" b="0" dirty="0" err="1">
                <a:solidFill>
                  <a:srgbClr val="000000"/>
                </a:solidFill>
                <a:effectLst/>
                <a:latin typeface="Consolas" panose="020B0609020204030204" pitchFamily="49" charset="0"/>
              </a:rPr>
              <a:t>mp.begin</a:t>
            </a:r>
            <a:r>
              <a:rPr lang="en-US" altLang="zh-CN" b="0" dirty="0">
                <a:solidFill>
                  <a:srgbClr val="000000"/>
                </a:solidFill>
                <a:effectLst/>
                <a:latin typeface="Consolas" panose="020B0609020204030204" pitchFamily="49" charset="0"/>
              </a:rPr>
              <a:t>(); it != </a:t>
            </a:r>
            <a:r>
              <a:rPr lang="en-US" altLang="zh-CN" b="0" dirty="0" err="1">
                <a:solidFill>
                  <a:srgbClr val="000000"/>
                </a:solidFill>
                <a:effectLst/>
                <a:latin typeface="Consolas" panose="020B0609020204030204" pitchFamily="49" charset="0"/>
              </a:rPr>
              <a:t>mp.end</a:t>
            </a:r>
            <a:r>
              <a:rPr lang="en-US" altLang="zh-CN" b="0" dirty="0">
                <a:solidFill>
                  <a:srgbClr val="000000"/>
                </a:solidFill>
                <a:effectLst/>
                <a:latin typeface="Consolas" panose="020B0609020204030204" pitchFamily="49" charset="0"/>
              </a:rPr>
              <a:t>(); it++) {</a:t>
            </a:r>
          </a:p>
          <a:p>
            <a:r>
              <a:rPr lang="en-US" altLang="zh-CN" b="0" dirty="0">
                <a:solidFill>
                  <a:srgbClr val="008000"/>
                </a:solidFill>
                <a:effectLst/>
                <a:latin typeface="Consolas" panose="020B0609020204030204" pitchFamily="49" charset="0"/>
              </a:rPr>
              <a:t>    //      </a:t>
            </a:r>
            <a:r>
              <a:rPr lang="zh-CN" altLang="en-US" b="0" dirty="0">
                <a:solidFill>
                  <a:srgbClr val="008000"/>
                </a:solidFill>
                <a:effectLst/>
                <a:latin typeface="Consolas" panose="020B0609020204030204" pitchFamily="49" charset="0"/>
              </a:rPr>
              <a:t>键                 值 </a:t>
            </a:r>
            <a:endParaRPr lang="zh-CN" altLang="en-US" b="0" dirty="0">
              <a:solidFill>
                <a:srgbClr val="000000"/>
              </a:solidFill>
              <a:effectLst/>
              <a:latin typeface="Consolas" panose="020B0609020204030204" pitchFamily="49" charset="0"/>
            </a:endParaRPr>
          </a:p>
          <a:p>
            <a:r>
              <a:rPr lang="zh-CN" altLang="en-US" b="0" dirty="0">
                <a:solidFill>
                  <a:srgbClr val="008000"/>
                </a:solidFill>
                <a:effectLst/>
                <a:latin typeface="Consolas" panose="020B0609020204030204" pitchFamily="49" charset="0"/>
              </a:rPr>
              <a:t>    </a:t>
            </a:r>
            <a:r>
              <a:rPr lang="en-US" altLang="zh-CN" b="0" dirty="0">
                <a:solidFill>
                  <a:srgbClr val="008000"/>
                </a:solidFill>
                <a:effectLst/>
                <a:latin typeface="Consolas" panose="020B0609020204030204" pitchFamily="49" charset="0"/>
              </a:rPr>
              <a:t>// it</a:t>
            </a:r>
            <a:r>
              <a:rPr lang="zh-CN" altLang="en-US" b="0" dirty="0">
                <a:solidFill>
                  <a:srgbClr val="008000"/>
                </a:solidFill>
                <a:effectLst/>
                <a:latin typeface="Consolas" panose="020B0609020204030204" pitchFamily="49" charset="0"/>
              </a:rPr>
              <a:t>是结构体指针访问所以要用 </a:t>
            </a:r>
            <a:r>
              <a:rPr lang="en-US" altLang="zh-CN" b="0" dirty="0">
                <a:solidFill>
                  <a:srgbClr val="008000"/>
                </a:solidFill>
                <a:effectLst/>
                <a:latin typeface="Consolas" panose="020B0609020204030204" pitchFamily="49" charset="0"/>
              </a:rPr>
              <a:t>-&gt; </a:t>
            </a:r>
            <a:r>
              <a:rPr lang="zh-CN" altLang="en-US" b="0" dirty="0">
                <a:solidFill>
                  <a:srgbClr val="008000"/>
                </a:solidFill>
                <a:effectLst/>
                <a:latin typeface="Consolas" panose="020B0609020204030204" pitchFamily="49" charset="0"/>
              </a:rPr>
              <a:t>访问</a:t>
            </a:r>
            <a:endParaRPr lang="zh-CN" altLang="en-US" b="0" dirty="0">
              <a:solidFill>
                <a:srgbClr val="000000"/>
              </a:solidFill>
              <a:effectLst/>
              <a:latin typeface="Consolas" panose="020B0609020204030204" pitchFamily="49" charset="0"/>
            </a:endParaRPr>
          </a:p>
          <a:p>
            <a:r>
              <a:rPr lang="zh-CN" altLang="en-US"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cout</a:t>
            </a:r>
            <a:r>
              <a:rPr lang="en-US" altLang="zh-CN" b="0" dirty="0">
                <a:solidFill>
                  <a:srgbClr val="000000"/>
                </a:solidFill>
                <a:effectLst/>
                <a:latin typeface="Consolas" panose="020B0609020204030204" pitchFamily="49" charset="0"/>
              </a:rPr>
              <a:t> &lt;&lt; it-&gt;first &lt;&lt; </a:t>
            </a:r>
            <a:r>
              <a:rPr lang="en-US" altLang="zh-CN" b="0" dirty="0">
                <a:solidFill>
                  <a:srgbClr val="A31515"/>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 &lt;&lt; it-&gt;second &lt;&lt; </a:t>
            </a:r>
            <a:r>
              <a:rPr lang="en-US" altLang="zh-CN" b="0" dirty="0">
                <a:solidFill>
                  <a:srgbClr val="A31515"/>
                </a:solidFill>
                <a:effectLst/>
                <a:latin typeface="Consolas" panose="020B0609020204030204" pitchFamily="49" charset="0"/>
              </a:rPr>
              <a:t>"\n"</a:t>
            </a:r>
            <a:r>
              <a:rPr lang="en-US" altLang="zh-CN" b="0" dirty="0">
                <a:solidFill>
                  <a:srgbClr val="000000"/>
                </a:solidFill>
                <a:effectLst/>
                <a:latin typeface="Consolas" panose="020B0609020204030204" pitchFamily="49" charset="0"/>
              </a:rPr>
              <a:t>;</a:t>
            </a:r>
          </a:p>
          <a:p>
            <a:r>
              <a:rPr lang="en-US" altLang="zh-CN" b="0" dirty="0">
                <a:solidFill>
                  <a:srgbClr val="008000"/>
                </a:solidFill>
                <a:effectLst/>
                <a:latin typeface="Consolas" panose="020B0609020204030204" pitchFamily="49" charset="0"/>
              </a:rPr>
              <a:t>    //*it</a:t>
            </a:r>
            <a:r>
              <a:rPr lang="zh-CN" altLang="en-US" b="0" dirty="0">
                <a:solidFill>
                  <a:srgbClr val="008000"/>
                </a:solidFill>
                <a:effectLst/>
                <a:latin typeface="Consolas" panose="020B0609020204030204" pitchFamily="49" charset="0"/>
              </a:rPr>
              <a:t>是结构体变量 访问要用 </a:t>
            </a:r>
            <a:r>
              <a:rPr lang="en-US" altLang="zh-CN" b="0" dirty="0">
                <a:solidFill>
                  <a:srgbClr val="008000"/>
                </a:solidFill>
                <a:effectLst/>
                <a:latin typeface="Consolas" panose="020B0609020204030204" pitchFamily="49" charset="0"/>
              </a:rPr>
              <a:t>. </a:t>
            </a:r>
            <a:r>
              <a:rPr lang="zh-CN" altLang="en-US" b="0" dirty="0">
                <a:solidFill>
                  <a:srgbClr val="008000"/>
                </a:solidFill>
                <a:effectLst/>
                <a:latin typeface="Consolas" panose="020B0609020204030204" pitchFamily="49" charset="0"/>
              </a:rPr>
              <a:t>访问</a:t>
            </a:r>
            <a:endParaRPr lang="zh-CN" altLang="en-US" b="0" dirty="0">
              <a:solidFill>
                <a:srgbClr val="000000"/>
              </a:solidFill>
              <a:effectLst/>
              <a:latin typeface="Consolas" panose="020B0609020204030204" pitchFamily="49" charset="0"/>
            </a:endParaRPr>
          </a:p>
          <a:p>
            <a:r>
              <a:rPr lang="zh-CN" altLang="en-US" b="0" dirty="0">
                <a:solidFill>
                  <a:srgbClr val="008000"/>
                </a:solidFill>
                <a:effectLst/>
                <a:latin typeface="Consolas" panose="020B0609020204030204" pitchFamily="49" charset="0"/>
              </a:rPr>
              <a:t>    </a:t>
            </a:r>
            <a:r>
              <a:rPr lang="en-US" altLang="zh-CN" b="0" dirty="0" err="1">
                <a:solidFill>
                  <a:srgbClr val="FF0000"/>
                </a:solidFill>
                <a:effectLst/>
                <a:latin typeface="Consolas" panose="020B0609020204030204" pitchFamily="49" charset="0"/>
              </a:rPr>
              <a:t>cout</a:t>
            </a:r>
            <a:r>
              <a:rPr lang="en-US" altLang="zh-CN" b="0" dirty="0">
                <a:solidFill>
                  <a:srgbClr val="FF0000"/>
                </a:solidFill>
                <a:effectLst/>
                <a:latin typeface="Consolas" panose="020B0609020204030204" pitchFamily="49" charset="0"/>
              </a:rPr>
              <a:t>&lt;&lt;(*it).first&lt;&lt;" "&lt;&lt;(*it).second;</a:t>
            </a:r>
          </a:p>
          <a:p>
            <a:r>
              <a:rPr lang="en-US" altLang="zh-CN" b="0" dirty="0">
                <a:solidFill>
                  <a:srgbClr val="000000"/>
                </a:solidFill>
                <a:effectLst/>
                <a:latin typeface="Consolas" panose="020B0609020204030204" pitchFamily="49" charset="0"/>
              </a:rPr>
              <a:t>}</a:t>
            </a:r>
          </a:p>
        </p:txBody>
      </p:sp>
      <p:sp>
        <p:nvSpPr>
          <p:cNvPr id="6" name="文本框 5">
            <a:extLst>
              <a:ext uri="{FF2B5EF4-FFF2-40B4-BE49-F238E27FC236}">
                <a16:creationId xmlns:a16="http://schemas.microsoft.com/office/drawing/2014/main" id="{B504B612-E9DA-4614-829A-750C137E73ED}"/>
              </a:ext>
            </a:extLst>
          </p:cNvPr>
          <p:cNvSpPr txBox="1"/>
          <p:nvPr/>
        </p:nvSpPr>
        <p:spPr>
          <a:xfrm>
            <a:off x="0" y="2643758"/>
            <a:ext cx="8244408" cy="1200329"/>
          </a:xfrm>
          <a:prstGeom prst="rect">
            <a:avLst/>
          </a:prstGeom>
          <a:noFill/>
        </p:spPr>
        <p:txBody>
          <a:bodyPr wrap="square">
            <a:spAutoFit/>
          </a:bodyPr>
          <a:lstStyle/>
          <a:p>
            <a:r>
              <a:rPr lang="en-US" altLang="zh-CN" b="0" dirty="0">
                <a:solidFill>
                  <a:srgbClr val="0000FF"/>
                </a:solidFill>
                <a:effectLst/>
                <a:latin typeface="Consolas" panose="020B0609020204030204" pitchFamily="49" charset="0"/>
              </a:rPr>
              <a:t>for</a:t>
            </a:r>
            <a:r>
              <a:rPr lang="en-US" altLang="zh-CN" b="0" dirty="0">
                <a:solidFill>
                  <a:srgbClr val="000000"/>
                </a:solidFill>
                <a:effectLst/>
                <a:latin typeface="Consolas" panose="020B0609020204030204" pitchFamily="49" charset="0"/>
              </a:rPr>
              <a:t>(</a:t>
            </a:r>
            <a:r>
              <a:rPr lang="en-US" altLang="zh-CN" b="0" dirty="0">
                <a:solidFill>
                  <a:srgbClr val="0000FF"/>
                </a:solidFill>
                <a:effectLst/>
                <a:latin typeface="Consolas" panose="020B0609020204030204" pitchFamily="49" charset="0"/>
              </a:rPr>
              <a:t>auto</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 </a:t>
            </a:r>
            <a:r>
              <a:rPr lang="en-US" altLang="zh-CN" b="0" dirty="0" err="1">
                <a:solidFill>
                  <a:srgbClr val="000000"/>
                </a:solidFill>
                <a:effectLst/>
                <a:latin typeface="Consolas" panose="020B0609020204030204" pitchFamily="49" charset="0"/>
              </a:rPr>
              <a:t>mp</a:t>
            </a:r>
            <a:r>
              <a:rPr lang="en-US" altLang="zh-CN" b="0" dirty="0">
                <a:solidFill>
                  <a:srgbClr val="000000"/>
                </a:solidFill>
                <a:effectLst/>
                <a:latin typeface="Consolas" panose="020B0609020204030204" pitchFamily="49" charset="0"/>
              </a:rPr>
              <a:t>)</a:t>
            </a:r>
          </a:p>
          <a:p>
            <a:r>
              <a:rPr lang="en-US" altLang="zh-CN" b="0" dirty="0" err="1">
                <a:solidFill>
                  <a:srgbClr val="000000"/>
                </a:solidFill>
                <a:effectLst/>
                <a:latin typeface="Consolas" panose="020B0609020204030204" pitchFamily="49" charset="0"/>
              </a:rPr>
              <a:t>cout</a:t>
            </a:r>
            <a:r>
              <a:rPr lang="en-US" altLang="zh-CN" b="0" dirty="0">
                <a:solidFill>
                  <a:srgbClr val="000000"/>
                </a:solidFill>
                <a:effectLst/>
                <a:latin typeface="Consolas" panose="020B0609020204030204" pitchFamily="49" charset="0"/>
              </a:rPr>
              <a:t> &lt;&lt; </a:t>
            </a:r>
            <a:r>
              <a:rPr lang="en-US" altLang="zh-CN" b="0" dirty="0" err="1">
                <a:solidFill>
                  <a:srgbClr val="000000"/>
                </a:solidFill>
                <a:effectLst/>
                <a:latin typeface="Consolas" panose="020B0609020204030204" pitchFamily="49" charset="0"/>
              </a:rPr>
              <a:t>i.first</a:t>
            </a:r>
            <a:r>
              <a:rPr lang="en-US" altLang="zh-CN" b="0" dirty="0">
                <a:solidFill>
                  <a:srgbClr val="000000"/>
                </a:solidFill>
                <a:effectLst/>
                <a:latin typeface="Consolas" panose="020B0609020204030204" pitchFamily="49" charset="0"/>
              </a:rPr>
              <a:t> &lt;&lt; </a:t>
            </a:r>
            <a:r>
              <a:rPr lang="en-US" altLang="zh-CN" b="0" dirty="0">
                <a:solidFill>
                  <a:srgbClr val="A31515"/>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 &lt;&lt; </a:t>
            </a:r>
            <a:r>
              <a:rPr lang="en-US" altLang="zh-CN" b="0" dirty="0" err="1">
                <a:solidFill>
                  <a:srgbClr val="000000"/>
                </a:solidFill>
                <a:effectLst/>
                <a:latin typeface="Consolas" panose="020B0609020204030204" pitchFamily="49" charset="0"/>
              </a:rPr>
              <a:t>i.second</a:t>
            </a:r>
            <a:r>
              <a:rPr lang="en-US" altLang="zh-CN" b="0" dirty="0">
                <a:solidFill>
                  <a:srgbClr val="000000"/>
                </a:solidFill>
                <a:effectLst/>
                <a:latin typeface="Consolas" panose="020B0609020204030204" pitchFamily="49" charset="0"/>
              </a:rPr>
              <a:t> &lt;&lt; </a:t>
            </a:r>
            <a:r>
              <a:rPr lang="en-US" altLang="zh-CN" b="0" dirty="0" err="1">
                <a:solidFill>
                  <a:srgbClr val="000000"/>
                </a:solidFill>
                <a:effectLst/>
                <a:latin typeface="Consolas" panose="020B0609020204030204" pitchFamily="49" charset="0"/>
              </a:rPr>
              <a:t>endl</a:t>
            </a:r>
            <a:r>
              <a:rPr lang="en-US" altLang="zh-CN" b="0" dirty="0">
                <a:solidFill>
                  <a:srgbClr val="000000"/>
                </a:solidFill>
                <a:effectLst/>
                <a:latin typeface="Consolas" panose="020B0609020204030204" pitchFamily="49" charset="0"/>
              </a:rPr>
              <a:t>;</a:t>
            </a:r>
            <a:r>
              <a:rPr lang="en-US" altLang="zh-CN" b="0" dirty="0">
                <a:solidFill>
                  <a:srgbClr val="008000"/>
                </a:solidFill>
                <a:effectLst/>
                <a:latin typeface="Consolas" panose="020B0609020204030204" pitchFamily="49" charset="0"/>
              </a:rPr>
              <a:t>//</a:t>
            </a:r>
            <a:r>
              <a:rPr lang="zh-CN" altLang="en-US" b="0" dirty="0">
                <a:solidFill>
                  <a:srgbClr val="008000"/>
                </a:solidFill>
                <a:effectLst/>
                <a:latin typeface="Consolas" panose="020B0609020204030204" pitchFamily="49" charset="0"/>
              </a:rPr>
              <a:t>键，值</a:t>
            </a:r>
            <a:endParaRPr lang="zh-CN" altLang="en-US" b="0" dirty="0">
              <a:solidFill>
                <a:srgbClr val="000000"/>
              </a:solidFill>
              <a:effectLst/>
              <a:latin typeface="Consolas" panose="020B0609020204030204" pitchFamily="49" charset="0"/>
            </a:endParaRPr>
          </a:p>
          <a:p>
            <a:br>
              <a:rPr lang="zh-CN" altLang="en-US" b="0" dirty="0">
                <a:solidFill>
                  <a:srgbClr val="000000"/>
                </a:solidFill>
                <a:effectLst/>
                <a:latin typeface="Consolas" panose="020B0609020204030204" pitchFamily="49" charset="0"/>
              </a:rPr>
            </a:br>
            <a:endParaRPr lang="zh-CN" alt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54122823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41</a:t>
            </a:fld>
            <a:endParaRPr lang="zh-CN" altLang="en-US" dirty="0"/>
          </a:p>
        </p:txBody>
      </p:sp>
      <p:sp>
        <p:nvSpPr>
          <p:cNvPr id="4" name="文本框 3">
            <a:extLst>
              <a:ext uri="{FF2B5EF4-FFF2-40B4-BE49-F238E27FC236}">
                <a16:creationId xmlns:a16="http://schemas.microsoft.com/office/drawing/2014/main" id="{4328C59E-7CA7-4E85-B0E9-4BCC6B067C16}"/>
              </a:ext>
            </a:extLst>
          </p:cNvPr>
          <p:cNvSpPr txBox="1"/>
          <p:nvPr/>
        </p:nvSpPr>
        <p:spPr>
          <a:xfrm>
            <a:off x="0" y="0"/>
            <a:ext cx="9108504" cy="677108"/>
          </a:xfrm>
          <a:prstGeom prst="rect">
            <a:avLst/>
          </a:prstGeom>
          <a:noFill/>
        </p:spPr>
        <p:txBody>
          <a:bodyPr wrap="square">
            <a:spAutoFit/>
          </a:bodyPr>
          <a:lstStyle/>
          <a:p>
            <a:r>
              <a:rPr lang="en-US" altLang="zh-CN" sz="2000" b="1" dirty="0">
                <a:solidFill>
                  <a:srgbClr val="000000"/>
                </a:solidFill>
                <a:effectLst/>
                <a:latin typeface="Consolas" panose="020B0609020204030204" pitchFamily="49" charset="0"/>
              </a:rPr>
              <a:t>map&lt;</a:t>
            </a:r>
            <a:r>
              <a:rPr lang="en-US" altLang="zh-CN" sz="2000" b="1" dirty="0" err="1">
                <a:solidFill>
                  <a:srgbClr val="0000FF"/>
                </a:solidFill>
                <a:effectLst/>
                <a:latin typeface="Consolas" panose="020B0609020204030204" pitchFamily="49" charset="0"/>
              </a:rPr>
              <a:t>char</a:t>
            </a:r>
            <a:r>
              <a:rPr lang="en-US" altLang="zh-CN" sz="2000" b="1" dirty="0" err="1">
                <a:solidFill>
                  <a:srgbClr val="000000"/>
                </a:solidFill>
                <a:effectLst/>
                <a:latin typeface="Consolas" panose="020B0609020204030204" pitchFamily="49" charset="0"/>
              </a:rPr>
              <a:t>,</a:t>
            </a:r>
            <a:r>
              <a:rPr lang="en-US" altLang="zh-CN" sz="2000" b="1" dirty="0" err="1">
                <a:solidFill>
                  <a:srgbClr val="0000FF"/>
                </a:solidFill>
                <a:effectLst/>
                <a:latin typeface="Consolas" panose="020B0609020204030204" pitchFamily="49" charset="0"/>
              </a:rPr>
              <a:t>int</a:t>
            </a:r>
            <a:r>
              <a:rPr lang="en-US" altLang="zh-CN" sz="2000" b="1" dirty="0">
                <a:solidFill>
                  <a:srgbClr val="000000"/>
                </a:solidFill>
                <a:effectLst/>
                <a:latin typeface="Consolas" panose="020B0609020204030204" pitchFamily="49" charset="0"/>
              </a:rPr>
              <a:t>&gt;::iterator it = </a:t>
            </a:r>
            <a:r>
              <a:rPr lang="en-US" altLang="zh-CN" sz="2000" b="1" dirty="0" err="1">
                <a:solidFill>
                  <a:srgbClr val="000000"/>
                </a:solidFill>
                <a:effectLst/>
                <a:latin typeface="Consolas" panose="020B0609020204030204" pitchFamily="49" charset="0"/>
              </a:rPr>
              <a:t>mp.find</a:t>
            </a:r>
            <a:r>
              <a:rPr lang="en-US" altLang="zh-CN" sz="2000" b="1" dirty="0">
                <a:solidFill>
                  <a:srgbClr val="000000"/>
                </a:solidFill>
                <a:effectLst/>
                <a:latin typeface="Consolas" panose="020B0609020204030204" pitchFamily="49" charset="0"/>
              </a:rPr>
              <a:t>(</a:t>
            </a:r>
            <a:r>
              <a:rPr lang="en-US" altLang="zh-CN" sz="2000" b="1" dirty="0">
                <a:solidFill>
                  <a:srgbClr val="A31515"/>
                </a:solidFill>
                <a:effectLst/>
                <a:latin typeface="Consolas" panose="020B0609020204030204" pitchFamily="49" charset="0"/>
              </a:rPr>
              <a:t>'a'</a:t>
            </a:r>
            <a:r>
              <a:rPr lang="en-US" altLang="zh-CN" sz="2000" b="1" dirty="0">
                <a:solidFill>
                  <a:srgbClr val="000000"/>
                </a:solidFill>
                <a:effectLst/>
                <a:latin typeface="Consolas" panose="020B0609020204030204" pitchFamily="49" charset="0"/>
              </a:rPr>
              <a:t>);</a:t>
            </a:r>
          </a:p>
          <a:p>
            <a:r>
              <a:rPr lang="en-US" altLang="zh-CN" b="1" dirty="0" err="1">
                <a:solidFill>
                  <a:srgbClr val="000000"/>
                </a:solidFill>
                <a:effectLst/>
                <a:latin typeface="Consolas" panose="020B0609020204030204" pitchFamily="49" charset="0"/>
              </a:rPr>
              <a:t>cout</a:t>
            </a:r>
            <a:r>
              <a:rPr lang="en-US" altLang="zh-CN" b="1" dirty="0">
                <a:solidFill>
                  <a:srgbClr val="000000"/>
                </a:solidFill>
                <a:effectLst/>
                <a:latin typeface="Consolas" panose="020B0609020204030204" pitchFamily="49" charset="0"/>
              </a:rPr>
              <a:t> &lt;&lt; it -&gt; first &lt;&lt; </a:t>
            </a:r>
            <a:r>
              <a:rPr lang="en-US" altLang="zh-CN" b="1" dirty="0">
                <a:solidFill>
                  <a:srgbClr val="A31515"/>
                </a:solidFill>
                <a:effectLst/>
                <a:latin typeface="Consolas" panose="020B0609020204030204" pitchFamily="49" charset="0"/>
              </a:rPr>
              <a:t>" "</a:t>
            </a:r>
            <a:r>
              <a:rPr lang="en-US" altLang="zh-CN" b="1" dirty="0">
                <a:solidFill>
                  <a:srgbClr val="000000"/>
                </a:solidFill>
                <a:effectLst/>
                <a:latin typeface="Consolas" panose="020B0609020204030204" pitchFamily="49" charset="0"/>
              </a:rPr>
              <a:t> &lt;&lt;  it-&gt;second </a:t>
            </a:r>
            <a:r>
              <a:rPr lang="en-US" altLang="zh-CN" b="0" dirty="0">
                <a:solidFill>
                  <a:srgbClr val="000000"/>
                </a:solidFill>
                <a:effectLst/>
                <a:latin typeface="Consolas" panose="020B0609020204030204" pitchFamily="49" charset="0"/>
              </a:rPr>
              <a:t>&lt;&lt; </a:t>
            </a:r>
            <a:r>
              <a:rPr lang="en-US" altLang="zh-CN" b="0" dirty="0">
                <a:solidFill>
                  <a:srgbClr val="A31515"/>
                </a:solidFill>
                <a:effectLst/>
                <a:latin typeface="Consolas" panose="020B0609020204030204" pitchFamily="49" charset="0"/>
              </a:rPr>
              <a:t>"\n"</a:t>
            </a:r>
            <a:r>
              <a:rPr lang="en-US" altLang="zh-CN" b="0" dirty="0">
                <a:solidFill>
                  <a:srgbClr val="000000"/>
                </a:solidFill>
                <a:effectLst/>
                <a:latin typeface="Consolas" panose="020B0609020204030204" pitchFamily="49" charset="0"/>
              </a:rPr>
              <a:t>;</a:t>
            </a:r>
          </a:p>
        </p:txBody>
      </p:sp>
      <p:sp>
        <p:nvSpPr>
          <p:cNvPr id="6" name="文本框 5">
            <a:extLst>
              <a:ext uri="{FF2B5EF4-FFF2-40B4-BE49-F238E27FC236}">
                <a16:creationId xmlns:a16="http://schemas.microsoft.com/office/drawing/2014/main" id="{40F2CFAE-0476-46C4-B015-4222FDE5D2B3}"/>
              </a:ext>
            </a:extLst>
          </p:cNvPr>
          <p:cNvSpPr txBox="1"/>
          <p:nvPr/>
        </p:nvSpPr>
        <p:spPr>
          <a:xfrm>
            <a:off x="-11658" y="1563638"/>
            <a:ext cx="8184058" cy="923330"/>
          </a:xfrm>
          <a:prstGeom prst="rect">
            <a:avLst/>
          </a:prstGeom>
          <a:noFill/>
        </p:spPr>
        <p:txBody>
          <a:bodyPr wrap="square">
            <a:spAutoFit/>
          </a:bodyPr>
          <a:lstStyle/>
          <a:p>
            <a:r>
              <a:rPr lang="en-US" altLang="zh-CN" b="0" dirty="0">
                <a:solidFill>
                  <a:srgbClr val="0000FF"/>
                </a:solidFill>
                <a:effectLst/>
                <a:highlight>
                  <a:srgbClr val="FFFF00"/>
                </a:highlight>
                <a:latin typeface="Consolas" panose="020B0609020204030204" pitchFamily="49" charset="0"/>
              </a:rPr>
              <a:t>for</a:t>
            </a:r>
            <a:r>
              <a:rPr lang="en-US" altLang="zh-CN" b="0" dirty="0">
                <a:solidFill>
                  <a:srgbClr val="000000"/>
                </a:solidFill>
                <a:effectLst/>
                <a:highlight>
                  <a:srgbClr val="FFFF00"/>
                </a:highlight>
                <a:latin typeface="Consolas" panose="020B0609020204030204" pitchFamily="49" charset="0"/>
              </a:rPr>
              <a:t>(</a:t>
            </a:r>
            <a:r>
              <a:rPr lang="en-US" altLang="zh-CN" b="0" dirty="0">
                <a:solidFill>
                  <a:srgbClr val="0000FF"/>
                </a:solidFill>
                <a:effectLst/>
                <a:highlight>
                  <a:srgbClr val="FFFF00"/>
                </a:highlight>
                <a:latin typeface="Consolas" panose="020B0609020204030204" pitchFamily="49" charset="0"/>
              </a:rPr>
              <a:t>auto</a:t>
            </a:r>
            <a:r>
              <a:rPr lang="en-US" altLang="zh-CN" b="0" dirty="0">
                <a:solidFill>
                  <a:srgbClr val="000000"/>
                </a:solidFill>
                <a:effectLst/>
                <a:highlight>
                  <a:srgbClr val="FFFF00"/>
                </a:highlight>
                <a:latin typeface="Consolas" panose="020B0609020204030204" pitchFamily="49" charset="0"/>
              </a:rPr>
              <a:t> [x, y] : </a:t>
            </a:r>
            <a:r>
              <a:rPr lang="en-US" altLang="zh-CN" b="0" dirty="0" err="1">
                <a:solidFill>
                  <a:srgbClr val="000000"/>
                </a:solidFill>
                <a:effectLst/>
                <a:highlight>
                  <a:srgbClr val="FFFF00"/>
                </a:highlight>
                <a:latin typeface="Consolas" panose="020B0609020204030204" pitchFamily="49" charset="0"/>
              </a:rPr>
              <a:t>mp</a:t>
            </a:r>
            <a:r>
              <a:rPr lang="en-US" altLang="zh-CN" b="0" dirty="0">
                <a:solidFill>
                  <a:srgbClr val="000000"/>
                </a:solidFill>
                <a:effectLst/>
                <a:highlight>
                  <a:srgbClr val="FFFF00"/>
                </a:highligh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cout</a:t>
            </a:r>
            <a:r>
              <a:rPr lang="en-US" altLang="zh-CN" b="0" dirty="0">
                <a:solidFill>
                  <a:srgbClr val="000000"/>
                </a:solidFill>
                <a:effectLst/>
                <a:latin typeface="Consolas" panose="020B0609020204030204" pitchFamily="49" charset="0"/>
              </a:rPr>
              <a:t> &lt;&lt; x &lt;&lt; </a:t>
            </a:r>
            <a:r>
              <a:rPr lang="en-US" altLang="zh-CN" b="0" dirty="0">
                <a:solidFill>
                  <a:srgbClr val="A31515"/>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 &lt;&lt; y &lt;&lt; </a:t>
            </a:r>
            <a:r>
              <a:rPr lang="en-US" altLang="zh-CN" b="0" dirty="0">
                <a:solidFill>
                  <a:srgbClr val="A31515"/>
                </a:solidFill>
                <a:effectLst/>
                <a:latin typeface="Consolas" panose="020B0609020204030204" pitchFamily="49" charset="0"/>
              </a:rPr>
              <a:t>"\n"</a:t>
            </a:r>
            <a:r>
              <a:rPr lang="en-US" altLang="zh-CN" b="0" dirty="0">
                <a:solidFill>
                  <a:srgbClr val="000000"/>
                </a:solidFill>
                <a:effectLst/>
                <a:latin typeface="Consolas" panose="020B0609020204030204" pitchFamily="49" charset="0"/>
              </a:rPr>
              <a:t>;</a:t>
            </a:r>
          </a:p>
          <a:p>
            <a:r>
              <a:rPr lang="en-US" altLang="zh-CN" b="0" dirty="0">
                <a:solidFill>
                  <a:srgbClr val="008000"/>
                </a:solidFill>
                <a:effectLst/>
                <a:latin typeface="Consolas" panose="020B0609020204030204" pitchFamily="49" charset="0"/>
              </a:rPr>
              <a:t>//</a:t>
            </a:r>
            <a:r>
              <a:rPr lang="en-US" altLang="zh-CN" b="0" dirty="0" err="1">
                <a:solidFill>
                  <a:srgbClr val="008000"/>
                </a:solidFill>
                <a:effectLst/>
                <a:latin typeface="Consolas" panose="020B0609020204030204" pitchFamily="49" charset="0"/>
              </a:rPr>
              <a:t>x,y</a:t>
            </a:r>
            <a:r>
              <a:rPr lang="zh-CN" altLang="en-US" b="0" dirty="0">
                <a:solidFill>
                  <a:srgbClr val="008000"/>
                </a:solidFill>
                <a:effectLst/>
                <a:latin typeface="Consolas" panose="020B0609020204030204" pitchFamily="49" charset="0"/>
              </a:rPr>
              <a:t>对应键和值</a:t>
            </a:r>
            <a:endParaRPr lang="zh-CN" alt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51887303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42</a:t>
            </a:fld>
            <a:endParaRPr lang="zh-CN" altLang="en-US" dirty="0"/>
          </a:p>
        </p:txBody>
      </p:sp>
      <p:sp>
        <p:nvSpPr>
          <p:cNvPr id="6" name="文本框 5">
            <a:extLst>
              <a:ext uri="{FF2B5EF4-FFF2-40B4-BE49-F238E27FC236}">
                <a16:creationId xmlns:a16="http://schemas.microsoft.com/office/drawing/2014/main" id="{33E3CF7B-71FE-4A1C-8FCF-1A04656B4DE3}"/>
              </a:ext>
            </a:extLst>
          </p:cNvPr>
          <p:cNvSpPr txBox="1"/>
          <p:nvPr/>
        </p:nvSpPr>
        <p:spPr>
          <a:xfrm>
            <a:off x="0" y="-20538"/>
            <a:ext cx="9144000" cy="2462213"/>
          </a:xfrm>
          <a:prstGeom prst="rect">
            <a:avLst/>
          </a:prstGeom>
          <a:noFill/>
        </p:spPr>
        <p:txBody>
          <a:bodyPr wrap="square">
            <a:spAutoFit/>
          </a:bodyPr>
          <a:lstStyle/>
          <a:p>
            <a:r>
              <a:rPr lang="en-US" altLang="zh-CN" dirty="0"/>
              <a:t>std::map </a:t>
            </a:r>
            <a:r>
              <a:rPr lang="zh-CN" altLang="en-US" dirty="0"/>
              <a:t>中的 </a:t>
            </a:r>
            <a:r>
              <a:rPr lang="en-US" altLang="zh-CN" sz="2400" b="1" dirty="0" err="1"/>
              <a:t>equal_range</a:t>
            </a:r>
            <a:r>
              <a:rPr lang="en-US" altLang="zh-CN" sz="2400" b="1" dirty="0"/>
              <a:t> </a:t>
            </a:r>
            <a:r>
              <a:rPr lang="zh-CN" altLang="en-US" dirty="0"/>
              <a:t>函数用于获取一个范围，该范围包含所有键等于给定参数的元素。</a:t>
            </a:r>
          </a:p>
          <a:p>
            <a:r>
              <a:rPr lang="en-US" altLang="zh-CN" dirty="0" err="1"/>
              <a:t>equal_range</a:t>
            </a:r>
            <a:r>
              <a:rPr lang="en-US" altLang="zh-CN" dirty="0"/>
              <a:t>(key) </a:t>
            </a:r>
            <a:r>
              <a:rPr lang="zh-CN" altLang="en-US" dirty="0"/>
              <a:t>函数返回一个由两个迭代器组成的 </a:t>
            </a:r>
            <a:r>
              <a:rPr lang="en-US" altLang="zh-CN" b="1" dirty="0"/>
              <a:t>std::pair</a:t>
            </a:r>
            <a:r>
              <a:rPr lang="zh-CN" altLang="en-US" dirty="0"/>
              <a:t>，其中第一个迭代器指向键不小于</a:t>
            </a:r>
            <a:r>
              <a:rPr lang="zh-CN" altLang="en-US" sz="2000" b="1" dirty="0"/>
              <a:t>（大于或等于）</a:t>
            </a:r>
            <a:r>
              <a:rPr lang="en-US" altLang="zh-CN" sz="2000" b="1" dirty="0"/>
              <a:t>key </a:t>
            </a:r>
            <a:r>
              <a:rPr lang="zh-CN" altLang="en-US" sz="2000" b="1" dirty="0"/>
              <a:t>的第一个元素，第二个迭代器指向键大于 </a:t>
            </a:r>
            <a:r>
              <a:rPr lang="en-US" altLang="zh-CN" sz="2000" b="1" dirty="0"/>
              <a:t>key </a:t>
            </a:r>
            <a:r>
              <a:rPr lang="zh-CN" altLang="en-US" sz="2000" b="1" dirty="0"/>
              <a:t>的第一个元素</a:t>
            </a:r>
            <a:r>
              <a:rPr lang="zh-CN" altLang="en-US" dirty="0"/>
              <a:t>。换句话说，这个范围包含了所有键等于 </a:t>
            </a:r>
            <a:r>
              <a:rPr lang="en-US" altLang="zh-CN" dirty="0"/>
              <a:t>key </a:t>
            </a:r>
            <a:r>
              <a:rPr lang="zh-CN" altLang="en-US" dirty="0"/>
              <a:t>的元素。</a:t>
            </a:r>
          </a:p>
          <a:p>
            <a:r>
              <a:rPr lang="zh-CN" altLang="en-US" dirty="0"/>
              <a:t>如果 </a:t>
            </a:r>
            <a:r>
              <a:rPr lang="en-US" altLang="zh-CN" dirty="0"/>
              <a:t>map </a:t>
            </a:r>
            <a:r>
              <a:rPr lang="zh-CN" altLang="en-US" dirty="0"/>
              <a:t>中没有键等于 </a:t>
            </a:r>
            <a:r>
              <a:rPr lang="en-US" altLang="zh-CN" dirty="0"/>
              <a:t>key </a:t>
            </a:r>
            <a:r>
              <a:rPr lang="zh-CN" altLang="en-US" dirty="0"/>
              <a:t>的元素，那么返回的两个迭代器都将等于 </a:t>
            </a:r>
            <a:r>
              <a:rPr lang="en-US" altLang="zh-CN" dirty="0" err="1"/>
              <a:t>lower_bound</a:t>
            </a:r>
            <a:r>
              <a:rPr lang="en-US" altLang="zh-CN" dirty="0"/>
              <a:t>(key) </a:t>
            </a:r>
            <a:r>
              <a:rPr lang="zh-CN" altLang="en-US" dirty="0"/>
              <a:t>返回的迭代器。</a:t>
            </a:r>
            <a:br>
              <a:rPr lang="en-US" altLang="zh-CN" dirty="0"/>
            </a:br>
            <a:endParaRPr lang="zh-CN" altLang="en-US" dirty="0"/>
          </a:p>
        </p:txBody>
      </p:sp>
      <p:sp>
        <p:nvSpPr>
          <p:cNvPr id="8" name="文本框 7">
            <a:extLst>
              <a:ext uri="{FF2B5EF4-FFF2-40B4-BE49-F238E27FC236}">
                <a16:creationId xmlns:a16="http://schemas.microsoft.com/office/drawing/2014/main" id="{8D4BA4D1-299F-46F8-91B3-A6D92B77F9D4}"/>
              </a:ext>
            </a:extLst>
          </p:cNvPr>
          <p:cNvSpPr txBox="1"/>
          <p:nvPr/>
        </p:nvSpPr>
        <p:spPr>
          <a:xfrm>
            <a:off x="-13940" y="2715766"/>
            <a:ext cx="9144000" cy="1754326"/>
          </a:xfrm>
          <a:prstGeom prst="rect">
            <a:avLst/>
          </a:prstGeom>
          <a:noFill/>
        </p:spPr>
        <p:txBody>
          <a:bodyPr wrap="square">
            <a:spAutoFit/>
          </a:bodyPr>
          <a:lstStyle/>
          <a:p>
            <a:r>
              <a:rPr lang="en-US" altLang="zh-CN" b="0" dirty="0">
                <a:solidFill>
                  <a:srgbClr val="000000"/>
                </a:solidFill>
                <a:effectLst/>
                <a:latin typeface="Consolas" panose="020B0609020204030204" pitchFamily="49" charset="0"/>
              </a:rPr>
              <a:t>std::map&lt;</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&gt; m{{</a:t>
            </a:r>
            <a:r>
              <a:rPr lang="en-US" altLang="zh-CN" b="0" dirty="0">
                <a:solidFill>
                  <a:srgbClr val="098658"/>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2</a:t>
            </a:r>
            <a:r>
              <a:rPr lang="en-US" altLang="zh-CN" b="0" dirty="0">
                <a:solidFill>
                  <a:srgbClr val="000000"/>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2</a:t>
            </a:r>
            <a:r>
              <a:rPr lang="en-US" altLang="zh-CN" b="0" dirty="0">
                <a:solidFill>
                  <a:srgbClr val="000000"/>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2</a:t>
            </a:r>
            <a:r>
              <a:rPr lang="en-US" altLang="zh-CN" b="0" dirty="0">
                <a:solidFill>
                  <a:srgbClr val="000000"/>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3</a:t>
            </a:r>
            <a:r>
              <a:rPr lang="en-US" altLang="zh-CN" b="0" dirty="0">
                <a:solidFill>
                  <a:srgbClr val="000000"/>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2</a:t>
            </a:r>
            <a:r>
              <a:rPr lang="en-US" altLang="zh-CN" b="0" dirty="0">
                <a:solidFill>
                  <a:srgbClr val="000000"/>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4</a:t>
            </a:r>
            <a:r>
              <a:rPr lang="en-US" altLang="zh-CN" b="0" dirty="0">
                <a:solidFill>
                  <a:srgbClr val="000000"/>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2</a:t>
            </a:r>
            <a:r>
              <a:rPr lang="en-US" altLang="zh-CN" b="0" dirty="0">
                <a:solidFill>
                  <a:srgbClr val="000000"/>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5</a:t>
            </a:r>
            <a:r>
              <a:rPr lang="en-US" altLang="zh-CN" b="0" dirty="0">
                <a:solidFill>
                  <a:srgbClr val="000000"/>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2</a:t>
            </a:r>
            <a:r>
              <a:rPr lang="en-US" altLang="zh-CN" b="0" dirty="0">
                <a:solidFill>
                  <a:srgbClr val="000000"/>
                </a:solidFill>
                <a:effectLst/>
                <a:latin typeface="Consolas" panose="020B0609020204030204" pitchFamily="49" charset="0"/>
              </a:rPr>
              <a:t>}};</a:t>
            </a:r>
          </a:p>
          <a:p>
            <a:r>
              <a:rPr lang="en-US" altLang="zh-CN" b="0" dirty="0">
                <a:solidFill>
                  <a:srgbClr val="0000FF"/>
                </a:solidFill>
                <a:effectLst/>
                <a:latin typeface="Consolas" panose="020B0609020204030204" pitchFamily="49" charset="0"/>
              </a:rPr>
              <a:t>auto</a:t>
            </a:r>
            <a:r>
              <a:rPr lang="en-US" altLang="zh-CN" b="0" dirty="0">
                <a:solidFill>
                  <a:srgbClr val="000000"/>
                </a:solidFill>
                <a:effectLst/>
                <a:latin typeface="Consolas" panose="020B0609020204030204" pitchFamily="49" charset="0"/>
              </a:rPr>
              <a:t> range = </a:t>
            </a:r>
            <a:r>
              <a:rPr lang="en-US" altLang="zh-CN" b="0" dirty="0" err="1">
                <a:solidFill>
                  <a:srgbClr val="000000"/>
                </a:solidFill>
                <a:effectLst/>
                <a:latin typeface="Consolas" panose="020B0609020204030204" pitchFamily="49" charset="0"/>
              </a:rPr>
              <a:t>m.equal_range</a:t>
            </a:r>
            <a:r>
              <a:rPr lang="en-US" altLang="zh-CN" b="0" dirty="0">
                <a:solidFill>
                  <a:srgbClr val="000000"/>
                </a:solidFill>
                <a:effectLst/>
                <a:latin typeface="Consolas" panose="020B0609020204030204" pitchFamily="49" charset="0"/>
              </a:rPr>
              <a:t>(</a:t>
            </a:r>
            <a:r>
              <a:rPr lang="en-US" altLang="zh-CN" b="0" dirty="0">
                <a:solidFill>
                  <a:srgbClr val="098658"/>
                </a:solidFill>
                <a:effectLst/>
                <a:latin typeface="Consolas" panose="020B0609020204030204" pitchFamily="49" charset="0"/>
              </a:rPr>
              <a:t>2</a:t>
            </a:r>
            <a:r>
              <a:rPr lang="en-US" altLang="zh-CN" b="0" dirty="0">
                <a:solidFill>
                  <a:srgbClr val="000000"/>
                </a:solidFill>
                <a:effectLst/>
                <a:latin typeface="Consolas" panose="020B0609020204030204" pitchFamily="49" charset="0"/>
              </a:rPr>
              <a:t>);</a:t>
            </a:r>
          </a:p>
          <a:p>
            <a:endParaRPr lang="en-US" altLang="zh-CN" b="0" dirty="0">
              <a:solidFill>
                <a:srgbClr val="000000"/>
              </a:solidFill>
              <a:effectLst/>
              <a:latin typeface="Consolas" panose="020B0609020204030204" pitchFamily="49" charset="0"/>
            </a:endParaRPr>
          </a:p>
          <a:p>
            <a:r>
              <a:rPr lang="en-US" altLang="zh-CN" b="0" dirty="0">
                <a:solidFill>
                  <a:srgbClr val="0000FF"/>
                </a:solidFill>
                <a:effectLst/>
                <a:latin typeface="Consolas" panose="020B0609020204030204" pitchFamily="49" charset="0"/>
              </a:rPr>
              <a:t>for</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auto</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 </a:t>
            </a:r>
            <a:r>
              <a:rPr lang="en-US" altLang="zh-CN" b="0" dirty="0" err="1">
                <a:solidFill>
                  <a:srgbClr val="000000"/>
                </a:solidFill>
                <a:effectLst/>
                <a:latin typeface="Consolas" panose="020B0609020204030204" pitchFamily="49" charset="0"/>
              </a:rPr>
              <a:t>range.first</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 </a:t>
            </a:r>
            <a:r>
              <a:rPr lang="en-US" altLang="zh-CN" b="0" dirty="0" err="1">
                <a:solidFill>
                  <a:srgbClr val="000000"/>
                </a:solidFill>
                <a:effectLst/>
                <a:latin typeface="Consolas" panose="020B0609020204030204" pitchFamily="49" charset="0"/>
              </a:rPr>
              <a:t>range.second</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std::</a:t>
            </a:r>
            <a:r>
              <a:rPr lang="en-US" altLang="zh-CN" b="0" dirty="0" err="1">
                <a:solidFill>
                  <a:srgbClr val="000000"/>
                </a:solidFill>
                <a:effectLst/>
                <a:latin typeface="Consolas" panose="020B0609020204030204" pitchFamily="49" charset="0"/>
              </a:rPr>
              <a:t>cout</a:t>
            </a:r>
            <a:r>
              <a:rPr lang="en-US" altLang="zh-CN" b="0" dirty="0">
                <a:solidFill>
                  <a:srgbClr val="000000"/>
                </a:solidFill>
                <a:effectLst/>
                <a:latin typeface="Consolas" panose="020B0609020204030204" pitchFamily="49" charset="0"/>
              </a:rPr>
              <a:t> &lt;&lt;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-&gt;first &lt;&lt; </a:t>
            </a:r>
            <a:r>
              <a:rPr lang="en-US" altLang="zh-CN" b="0" dirty="0">
                <a:solidFill>
                  <a:srgbClr val="A31515"/>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 &lt;&lt;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-&gt;second &lt;&lt; </a:t>
            </a:r>
            <a:r>
              <a:rPr lang="en-US" altLang="zh-CN" b="0" dirty="0">
                <a:solidFill>
                  <a:srgbClr val="A31515"/>
                </a:solidFill>
                <a:effectLst/>
                <a:latin typeface="Consolas" panose="020B0609020204030204" pitchFamily="49" charset="0"/>
              </a:rPr>
              <a:t>'\n'</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12438645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851670"/>
            <a:ext cx="3228536" cy="1188000"/>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3" name="文本框 2"/>
          <p:cNvSpPr txBox="1"/>
          <p:nvPr/>
        </p:nvSpPr>
        <p:spPr>
          <a:xfrm>
            <a:off x="1352697" y="2164797"/>
            <a:ext cx="1677382" cy="530915"/>
          </a:xfrm>
          <a:prstGeom prst="rect">
            <a:avLst/>
          </a:prstGeom>
          <a:noFill/>
        </p:spPr>
        <p:txBody>
          <a:bodyPr wrap="non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第八部分</a:t>
            </a:r>
          </a:p>
        </p:txBody>
      </p:sp>
      <p:sp>
        <p:nvSpPr>
          <p:cNvPr id="11" name="矩形 10"/>
          <p:cNvSpPr/>
          <p:nvPr/>
        </p:nvSpPr>
        <p:spPr>
          <a:xfrm>
            <a:off x="3302392" y="1851670"/>
            <a:ext cx="305972" cy="1188000"/>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3" name="文本框 12"/>
          <p:cNvSpPr txBox="1"/>
          <p:nvPr/>
        </p:nvSpPr>
        <p:spPr>
          <a:xfrm>
            <a:off x="4139952" y="2067694"/>
            <a:ext cx="3456384" cy="746358"/>
          </a:xfrm>
          <a:prstGeom prst="rect">
            <a:avLst/>
          </a:prstGeom>
          <a:noFill/>
        </p:spPr>
        <p:txBody>
          <a:bodyPr wrap="squar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4400" b="1" dirty="0">
                <a:solidFill>
                  <a:srgbClr val="112F70"/>
                </a:solidFill>
                <a:latin typeface="微软雅黑" panose="020B0503020204020204" pitchFamily="34" charset="-122"/>
                <a:ea typeface="微软雅黑" panose="020B0503020204020204" pitchFamily="34" charset="-122"/>
              </a:rPr>
              <a:t>STL </a:t>
            </a:r>
            <a:r>
              <a:rPr lang="zh-CN" altLang="en-US" sz="4000" b="1" dirty="0">
                <a:solidFill>
                  <a:srgbClr val="112F70"/>
                </a:solidFill>
                <a:latin typeface="微软雅黑" panose="020B0503020204020204" pitchFamily="34" charset="-122"/>
                <a:ea typeface="微软雅黑" panose="020B0503020204020204" pitchFamily="34" charset="-122"/>
              </a:rPr>
              <a:t>算法</a:t>
            </a:r>
            <a:endParaRPr kumimoji="0" lang="zh-CN" altLang="en-US" sz="4000" b="1" i="0" u="none" strike="noStrike" kern="1200" cap="none" spc="0" normalizeH="0" baseline="0" noProof="0" dirty="0">
              <a:ln>
                <a:noFill/>
              </a:ln>
              <a:solidFill>
                <a:srgbClr val="112F7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98765629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44</a:t>
            </a:fld>
            <a:endParaRPr lang="zh-CN" altLang="en-US" dirty="0"/>
          </a:p>
        </p:txBody>
      </p:sp>
      <p:sp>
        <p:nvSpPr>
          <p:cNvPr id="8" name="文本框 7">
            <a:extLst>
              <a:ext uri="{FF2B5EF4-FFF2-40B4-BE49-F238E27FC236}">
                <a16:creationId xmlns:a16="http://schemas.microsoft.com/office/drawing/2014/main" id="{0F40EFE9-DCCC-4BBF-AE13-A2BF13566385}"/>
              </a:ext>
            </a:extLst>
          </p:cNvPr>
          <p:cNvSpPr txBox="1"/>
          <p:nvPr/>
        </p:nvSpPr>
        <p:spPr>
          <a:xfrm>
            <a:off x="7020" y="941929"/>
            <a:ext cx="9136980" cy="2031325"/>
          </a:xfrm>
          <a:prstGeom prst="rect">
            <a:avLst/>
          </a:prstGeom>
          <a:noFill/>
        </p:spPr>
        <p:txBody>
          <a:bodyPr wrap="square">
            <a:spAutoFit/>
          </a:bodyPr>
          <a:lstStyle/>
          <a:p>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a:t>
            </a:r>
            <a:r>
              <a:rPr lang="en-US" altLang="zh-CN" b="0" dirty="0">
                <a:solidFill>
                  <a:srgbClr val="098658"/>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3</a:t>
            </a:r>
            <a:r>
              <a:rPr lang="en-US" altLang="zh-CN" b="0" dirty="0">
                <a:solidFill>
                  <a:srgbClr val="000000"/>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5</a:t>
            </a:r>
            <a:r>
              <a:rPr lang="en-US" altLang="zh-CN" b="0" dirty="0">
                <a:solidFill>
                  <a:srgbClr val="000000"/>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9</a:t>
            </a:r>
            <a:r>
              <a:rPr lang="en-US" altLang="zh-CN" b="0" dirty="0">
                <a:solidFill>
                  <a:srgbClr val="000000"/>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10</a:t>
            </a:r>
            <a:r>
              <a:rPr lang="en-US" altLang="zh-CN" b="0" dirty="0">
                <a:solidFill>
                  <a:srgbClr val="000000"/>
                </a:solidFill>
                <a:effectLst/>
                <a:latin typeface="Consolas" panose="020B0609020204030204" pitchFamily="49" charset="0"/>
              </a:rPr>
              <a:t>};</a:t>
            </a:r>
          </a:p>
          <a:p>
            <a:br>
              <a:rPr lang="en-US" altLang="zh-CN" b="0" dirty="0">
                <a:solidFill>
                  <a:srgbClr val="000000"/>
                </a:solidFill>
                <a:effectLst/>
                <a:latin typeface="Consolas" panose="020B0609020204030204" pitchFamily="49" charset="0"/>
              </a:rPr>
            </a:br>
            <a:r>
              <a:rPr lang="en-US" altLang="zh-CN" b="0" dirty="0">
                <a:solidFill>
                  <a:srgbClr val="008000"/>
                </a:solidFill>
                <a:effectLst/>
                <a:latin typeface="Consolas" panose="020B0609020204030204" pitchFamily="49" charset="0"/>
              </a:rPr>
              <a:t>//</a:t>
            </a:r>
            <a:r>
              <a:rPr lang="zh-CN" altLang="en-US" b="0" dirty="0">
                <a:solidFill>
                  <a:srgbClr val="008000"/>
                </a:solidFill>
                <a:effectLst/>
                <a:latin typeface="Consolas" panose="020B0609020204030204" pitchFamily="49" charset="0"/>
              </a:rPr>
              <a:t>对</a:t>
            </a:r>
            <a:r>
              <a:rPr lang="en-US" altLang="zh-CN" b="0" dirty="0">
                <a:solidFill>
                  <a:srgbClr val="008000"/>
                </a:solidFill>
                <a:effectLst/>
                <a:latin typeface="Consolas" panose="020B0609020204030204" pitchFamily="49" charset="0"/>
              </a:rPr>
              <a:t>[0,2]</a:t>
            </a:r>
            <a:r>
              <a:rPr lang="zh-CN" altLang="en-US" b="0" dirty="0">
                <a:solidFill>
                  <a:srgbClr val="008000"/>
                </a:solidFill>
                <a:effectLst/>
                <a:latin typeface="Consolas" panose="020B0609020204030204" pitchFamily="49" charset="0"/>
              </a:rPr>
              <a:t>区间求和，初始值为</a:t>
            </a:r>
            <a:r>
              <a:rPr lang="en-US" altLang="zh-CN" b="0" dirty="0">
                <a:solidFill>
                  <a:srgbClr val="008000"/>
                </a:solidFill>
                <a:effectLst/>
                <a:latin typeface="Consolas" panose="020B0609020204030204" pitchFamily="49" charset="0"/>
              </a:rPr>
              <a:t>0</a:t>
            </a:r>
            <a:r>
              <a:rPr lang="zh-CN" altLang="en-US" b="0" dirty="0">
                <a:solidFill>
                  <a:srgbClr val="008000"/>
                </a:solidFill>
                <a:effectLst/>
                <a:latin typeface="Consolas" panose="020B0609020204030204" pitchFamily="49" charset="0"/>
              </a:rPr>
              <a:t>，结果为</a:t>
            </a:r>
            <a:r>
              <a:rPr lang="en-US" altLang="zh-CN" b="0" dirty="0">
                <a:solidFill>
                  <a:srgbClr val="008000"/>
                </a:solidFill>
                <a:effectLst/>
                <a:latin typeface="Consolas" panose="020B0609020204030204" pitchFamily="49" charset="0"/>
              </a:rPr>
              <a:t>0 + 1 + 3 + 5 = 9</a:t>
            </a:r>
            <a:endParaRPr lang="zh-CN" altLang="en-US" b="0" dirty="0">
              <a:solidFill>
                <a:srgbClr val="000000"/>
              </a:solidFill>
              <a:effectLst/>
              <a:latin typeface="Consolas" panose="020B0609020204030204" pitchFamily="49" charset="0"/>
            </a:endParaRPr>
          </a:p>
          <a:p>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res1 = accumulate(a, a + </a:t>
            </a:r>
            <a:r>
              <a:rPr lang="en-US" altLang="zh-CN" b="0" dirty="0">
                <a:solidFill>
                  <a:srgbClr val="098658"/>
                </a:solidFill>
                <a:effectLst/>
                <a:latin typeface="Consolas" panose="020B0609020204030204" pitchFamily="49" charset="0"/>
              </a:rPr>
              <a:t>3</a:t>
            </a:r>
            <a:r>
              <a:rPr lang="en-US" altLang="zh-CN" b="0" dirty="0">
                <a:solidFill>
                  <a:srgbClr val="000000"/>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0</a:t>
            </a:r>
            <a:r>
              <a:rPr lang="en-US" altLang="zh-CN" b="0" dirty="0">
                <a:solidFill>
                  <a:srgbClr val="000000"/>
                </a:solidFill>
                <a:effectLst/>
                <a:latin typeface="Consolas" panose="020B0609020204030204" pitchFamily="49" charset="0"/>
              </a:rPr>
              <a:t>);</a:t>
            </a:r>
          </a:p>
          <a:p>
            <a:br>
              <a:rPr lang="en-US" altLang="zh-CN" b="0" dirty="0">
                <a:solidFill>
                  <a:srgbClr val="000000"/>
                </a:solidFill>
                <a:effectLst/>
                <a:latin typeface="Consolas" panose="020B0609020204030204" pitchFamily="49" charset="0"/>
              </a:rPr>
            </a:br>
            <a:r>
              <a:rPr lang="en-US" altLang="zh-CN" b="0" dirty="0">
                <a:solidFill>
                  <a:srgbClr val="008000"/>
                </a:solidFill>
                <a:effectLst/>
                <a:latin typeface="Consolas" panose="020B0609020204030204" pitchFamily="49" charset="0"/>
              </a:rPr>
              <a:t>//</a:t>
            </a:r>
            <a:r>
              <a:rPr lang="zh-CN" altLang="en-US" b="0" dirty="0">
                <a:solidFill>
                  <a:srgbClr val="008000"/>
                </a:solidFill>
                <a:effectLst/>
                <a:latin typeface="Consolas" panose="020B0609020204030204" pitchFamily="49" charset="0"/>
              </a:rPr>
              <a:t>对</a:t>
            </a:r>
            <a:r>
              <a:rPr lang="en-US" altLang="zh-CN" b="0" dirty="0">
                <a:solidFill>
                  <a:srgbClr val="008000"/>
                </a:solidFill>
                <a:effectLst/>
                <a:latin typeface="Consolas" panose="020B0609020204030204" pitchFamily="49" charset="0"/>
              </a:rPr>
              <a:t>[0,3]</a:t>
            </a:r>
            <a:r>
              <a:rPr lang="zh-CN" altLang="en-US" b="0" dirty="0">
                <a:solidFill>
                  <a:srgbClr val="008000"/>
                </a:solidFill>
                <a:effectLst/>
                <a:latin typeface="Consolas" panose="020B0609020204030204" pitchFamily="49" charset="0"/>
              </a:rPr>
              <a:t>区间求和，初始值为</a:t>
            </a:r>
            <a:r>
              <a:rPr lang="en-US" altLang="zh-CN" b="0" dirty="0">
                <a:solidFill>
                  <a:srgbClr val="008000"/>
                </a:solidFill>
                <a:effectLst/>
                <a:latin typeface="Consolas" panose="020B0609020204030204" pitchFamily="49" charset="0"/>
              </a:rPr>
              <a:t>5</a:t>
            </a:r>
            <a:r>
              <a:rPr lang="zh-CN" altLang="en-US" b="0" dirty="0">
                <a:solidFill>
                  <a:srgbClr val="008000"/>
                </a:solidFill>
                <a:effectLst/>
                <a:latin typeface="Consolas" panose="020B0609020204030204" pitchFamily="49" charset="0"/>
              </a:rPr>
              <a:t>，结果为</a:t>
            </a:r>
            <a:r>
              <a:rPr lang="en-US" altLang="zh-CN" b="0" dirty="0">
                <a:solidFill>
                  <a:srgbClr val="008000"/>
                </a:solidFill>
                <a:effectLst/>
                <a:latin typeface="Consolas" panose="020B0609020204030204" pitchFamily="49" charset="0"/>
              </a:rPr>
              <a:t>5 + 1 + 3 + 5 + 9 = 23</a:t>
            </a:r>
            <a:endParaRPr lang="zh-CN" altLang="en-US" b="0" dirty="0">
              <a:solidFill>
                <a:srgbClr val="000000"/>
              </a:solidFill>
              <a:effectLst/>
              <a:latin typeface="Consolas" panose="020B0609020204030204" pitchFamily="49" charset="0"/>
            </a:endParaRPr>
          </a:p>
          <a:p>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res2 = accumulate(a, a + </a:t>
            </a:r>
            <a:r>
              <a:rPr lang="en-US" altLang="zh-CN" b="0" dirty="0">
                <a:solidFill>
                  <a:srgbClr val="098658"/>
                </a:solidFill>
                <a:effectLst/>
                <a:latin typeface="Consolas" panose="020B0609020204030204" pitchFamily="49" charset="0"/>
              </a:rPr>
              <a:t>4</a:t>
            </a:r>
            <a:r>
              <a:rPr lang="en-US" altLang="zh-CN" b="0" dirty="0">
                <a:solidFill>
                  <a:srgbClr val="000000"/>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5</a:t>
            </a:r>
            <a:r>
              <a:rPr lang="en-US" altLang="zh-CN" b="0" dirty="0">
                <a:solidFill>
                  <a:srgbClr val="000000"/>
                </a:solidFill>
                <a:effectLst/>
                <a:latin typeface="Consolas" panose="020B0609020204030204" pitchFamily="49" charset="0"/>
              </a:rPr>
              <a:t>);</a:t>
            </a:r>
          </a:p>
        </p:txBody>
      </p:sp>
      <p:sp>
        <p:nvSpPr>
          <p:cNvPr id="10" name="文本框 9">
            <a:extLst>
              <a:ext uri="{FF2B5EF4-FFF2-40B4-BE49-F238E27FC236}">
                <a16:creationId xmlns:a16="http://schemas.microsoft.com/office/drawing/2014/main" id="{D68D3EFA-CE91-47AF-A658-534AE45E4ECB}"/>
              </a:ext>
            </a:extLst>
          </p:cNvPr>
          <p:cNvSpPr txBox="1"/>
          <p:nvPr/>
        </p:nvSpPr>
        <p:spPr>
          <a:xfrm>
            <a:off x="0" y="0"/>
            <a:ext cx="4645024" cy="523220"/>
          </a:xfrm>
          <a:prstGeom prst="rect">
            <a:avLst/>
          </a:prstGeom>
          <a:noFill/>
        </p:spPr>
        <p:txBody>
          <a:bodyPr wrap="square">
            <a:spAutoFit/>
          </a:bodyPr>
          <a:lstStyle/>
          <a:p>
            <a:r>
              <a:rPr lang="en-US" altLang="zh-CN" sz="2800" b="1" dirty="0"/>
              <a:t>accumulate(beg, end, </a:t>
            </a:r>
            <a:r>
              <a:rPr lang="en-US" altLang="zh-CN" sz="2800" b="1" dirty="0" err="1"/>
              <a:t>init</a:t>
            </a:r>
            <a:r>
              <a:rPr lang="en-US" altLang="zh-CN" sz="2800" b="1" dirty="0"/>
              <a:t>)</a:t>
            </a:r>
            <a:endParaRPr lang="zh-CN" altLang="en-US" sz="2800" b="1" dirty="0"/>
          </a:p>
        </p:txBody>
      </p:sp>
      <p:sp>
        <p:nvSpPr>
          <p:cNvPr id="12" name="文本框 11">
            <a:extLst>
              <a:ext uri="{FF2B5EF4-FFF2-40B4-BE49-F238E27FC236}">
                <a16:creationId xmlns:a16="http://schemas.microsoft.com/office/drawing/2014/main" id="{F0B8D50D-25B5-4FEF-9F24-25E62A095A98}"/>
              </a:ext>
            </a:extLst>
          </p:cNvPr>
          <p:cNvSpPr txBox="1"/>
          <p:nvPr/>
        </p:nvSpPr>
        <p:spPr>
          <a:xfrm>
            <a:off x="0" y="542315"/>
            <a:ext cx="7445300" cy="400110"/>
          </a:xfrm>
          <a:prstGeom prst="rect">
            <a:avLst/>
          </a:prstGeom>
          <a:noFill/>
        </p:spPr>
        <p:txBody>
          <a:bodyPr wrap="square">
            <a:spAutoFit/>
          </a:bodyPr>
          <a:lstStyle/>
          <a:p>
            <a:r>
              <a:rPr lang="en-US" altLang="zh-CN" sz="2000" b="1" dirty="0" err="1"/>
              <a:t>init</a:t>
            </a:r>
            <a:r>
              <a:rPr lang="zh-CN" altLang="en-US" sz="2000" b="1" dirty="0"/>
              <a:t>为对序列元素求和的初始值                返回值类型：与</a:t>
            </a:r>
            <a:r>
              <a:rPr lang="en-US" altLang="zh-CN" sz="2000" b="1" dirty="0" err="1"/>
              <a:t>init</a:t>
            </a:r>
            <a:r>
              <a:rPr lang="en-US" altLang="zh-CN" sz="2000" b="1" dirty="0"/>
              <a:t> </a:t>
            </a:r>
            <a:r>
              <a:rPr lang="zh-CN" altLang="en-US" sz="2000" b="1" dirty="0"/>
              <a:t>相同</a:t>
            </a:r>
          </a:p>
        </p:txBody>
      </p:sp>
      <p:sp>
        <p:nvSpPr>
          <p:cNvPr id="7" name="文本框 6">
            <a:extLst>
              <a:ext uri="{FF2B5EF4-FFF2-40B4-BE49-F238E27FC236}">
                <a16:creationId xmlns:a16="http://schemas.microsoft.com/office/drawing/2014/main" id="{C2CEF5D0-C8A4-4F49-8B86-D8ED2A720614}"/>
              </a:ext>
            </a:extLst>
          </p:cNvPr>
          <p:cNvSpPr txBox="1"/>
          <p:nvPr/>
        </p:nvSpPr>
        <p:spPr>
          <a:xfrm>
            <a:off x="9524" y="3250435"/>
            <a:ext cx="7658820" cy="707886"/>
          </a:xfrm>
          <a:prstGeom prst="rect">
            <a:avLst/>
          </a:prstGeom>
          <a:noFill/>
        </p:spPr>
        <p:txBody>
          <a:bodyPr wrap="square">
            <a:spAutoFit/>
          </a:bodyPr>
          <a:lstStyle/>
          <a:p>
            <a:r>
              <a:rPr lang="en-US" altLang="zh-CN" sz="2000" dirty="0"/>
              <a:t>accumulate(bg,ed,0);//</a:t>
            </a:r>
            <a:r>
              <a:rPr lang="zh-CN" altLang="en-US" sz="2000" dirty="0"/>
              <a:t>返回值是 </a:t>
            </a:r>
            <a:r>
              <a:rPr lang="en-US" altLang="zh-CN" sz="2000" dirty="0"/>
              <a:t>int</a:t>
            </a:r>
            <a:r>
              <a:rPr lang="zh-CN" altLang="en-US" sz="2000" dirty="0"/>
              <a:t>，可能溢出</a:t>
            </a:r>
          </a:p>
          <a:p>
            <a:r>
              <a:rPr lang="en-US" altLang="zh-CN" sz="2000" dirty="0"/>
              <a:t>accumulate(bg,ed,0ll);//</a:t>
            </a:r>
            <a:r>
              <a:rPr lang="zh-CN" altLang="en-US" sz="2000" dirty="0"/>
              <a:t>返回值是 </a:t>
            </a:r>
            <a:r>
              <a:rPr lang="en-US" altLang="zh-CN" sz="2000" dirty="0"/>
              <a:t>long </a:t>
            </a:r>
            <a:r>
              <a:rPr lang="en-US" altLang="zh-CN" sz="2000" dirty="0" err="1"/>
              <a:t>long</a:t>
            </a:r>
            <a:endParaRPr lang="zh-CN" altLang="en-US" sz="2000" dirty="0"/>
          </a:p>
        </p:txBody>
      </p:sp>
    </p:spTree>
    <p:extLst>
      <p:ext uri="{BB962C8B-B14F-4D97-AF65-F5344CB8AC3E}">
        <p14:creationId xmlns:p14="http://schemas.microsoft.com/office/powerpoint/2010/main" val="154048070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45</a:t>
            </a:fld>
            <a:endParaRPr lang="zh-CN" altLang="en-US" dirty="0"/>
          </a:p>
        </p:txBody>
      </p:sp>
      <p:sp>
        <p:nvSpPr>
          <p:cNvPr id="4" name="文本框 3">
            <a:extLst>
              <a:ext uri="{FF2B5EF4-FFF2-40B4-BE49-F238E27FC236}">
                <a16:creationId xmlns:a16="http://schemas.microsoft.com/office/drawing/2014/main" id="{83E5E922-56F9-4E85-AB6C-61FAF4104BAD}"/>
              </a:ext>
            </a:extLst>
          </p:cNvPr>
          <p:cNvSpPr txBox="1"/>
          <p:nvPr/>
        </p:nvSpPr>
        <p:spPr>
          <a:xfrm>
            <a:off x="0" y="1"/>
            <a:ext cx="9144000" cy="3139321"/>
          </a:xfrm>
          <a:prstGeom prst="rect">
            <a:avLst/>
          </a:prstGeom>
          <a:noFill/>
        </p:spPr>
        <p:txBody>
          <a:bodyPr wrap="square">
            <a:spAutoFit/>
          </a:bodyPr>
          <a:lstStyle/>
          <a:p>
            <a:r>
              <a:rPr lang="en-US" altLang="zh-CN" dirty="0"/>
              <a:t>std::accumulate </a:t>
            </a:r>
            <a:r>
              <a:rPr lang="zh-CN" altLang="en-US" dirty="0"/>
              <a:t>是一个通用的累加函数，它可以用于任何类型的元素，只要这些元素支持 </a:t>
            </a:r>
            <a:r>
              <a:rPr lang="en-US" altLang="zh-CN" dirty="0"/>
              <a:t>+ </a:t>
            </a:r>
            <a:r>
              <a:rPr lang="zh-CN" altLang="en-US" dirty="0"/>
              <a:t>操作符。然而，在这个例子中，我们需要累加的是</a:t>
            </a:r>
            <a:r>
              <a:rPr lang="zh-CN" altLang="en-US" b="1" dirty="0"/>
              <a:t>结构体 </a:t>
            </a:r>
            <a:r>
              <a:rPr lang="en-US" altLang="zh-CN" b="1" dirty="0"/>
              <a:t>node </a:t>
            </a:r>
            <a:r>
              <a:rPr lang="zh-CN" altLang="en-US" b="1" dirty="0"/>
              <a:t>的 </a:t>
            </a:r>
            <a:r>
              <a:rPr lang="en-US" altLang="zh-CN" b="1" dirty="0"/>
              <a:t>num </a:t>
            </a:r>
            <a:r>
              <a:rPr lang="zh-CN" altLang="en-US" b="1" dirty="0"/>
              <a:t>成员</a:t>
            </a:r>
            <a:r>
              <a:rPr lang="zh-CN" altLang="en-US" dirty="0"/>
              <a:t>，而不是整个 </a:t>
            </a:r>
            <a:r>
              <a:rPr lang="en-US" altLang="zh-CN" dirty="0"/>
              <a:t>node </a:t>
            </a:r>
            <a:r>
              <a:rPr lang="zh-CN" altLang="en-US" dirty="0"/>
              <a:t>对象。因此，我们不能直接使用 </a:t>
            </a:r>
            <a:r>
              <a:rPr lang="en-US" altLang="zh-CN" dirty="0"/>
              <a:t>std::accumulate</a:t>
            </a:r>
            <a:r>
              <a:rPr lang="zh-CN" altLang="en-US" dirty="0"/>
              <a:t>，而需要</a:t>
            </a:r>
            <a:r>
              <a:rPr lang="zh-CN" altLang="en-US" b="1" dirty="0"/>
              <a:t>提供一个自定义的二元操作函数</a:t>
            </a:r>
            <a:r>
              <a:rPr lang="zh-CN" altLang="en-US" dirty="0"/>
              <a:t>。</a:t>
            </a:r>
          </a:p>
          <a:p>
            <a:endParaRPr lang="zh-CN" altLang="en-US" dirty="0"/>
          </a:p>
          <a:p>
            <a:r>
              <a:rPr lang="zh-CN" altLang="en-US" dirty="0"/>
              <a:t>这个二元操作函数是一个 </a:t>
            </a:r>
            <a:r>
              <a:rPr lang="en-US" altLang="zh-CN" dirty="0"/>
              <a:t>lambda </a:t>
            </a:r>
            <a:r>
              <a:rPr lang="zh-CN" altLang="en-US" dirty="0"/>
              <a:t>函数，它接受两个参数：一个是累加的结果（类型为 </a:t>
            </a:r>
            <a:r>
              <a:rPr lang="en-US" altLang="zh-CN" dirty="0" err="1"/>
              <a:t>ll</a:t>
            </a:r>
            <a:r>
              <a:rPr lang="zh-CN" altLang="en-US" dirty="0"/>
              <a:t>），另一个是当前的 </a:t>
            </a:r>
            <a:r>
              <a:rPr lang="en-US" altLang="zh-CN" dirty="0"/>
              <a:t>node </a:t>
            </a:r>
            <a:r>
              <a:rPr lang="zh-CN" altLang="en-US" dirty="0"/>
              <a:t>对象（类型为 </a:t>
            </a:r>
            <a:r>
              <a:rPr lang="en-US" altLang="zh-CN" dirty="0"/>
              <a:t>node</a:t>
            </a:r>
            <a:r>
              <a:rPr lang="zh-CN" altLang="en-US" dirty="0"/>
              <a:t>）。这个函数的作用是将累加的结果和 </a:t>
            </a:r>
            <a:r>
              <a:rPr lang="en-US" altLang="zh-CN" dirty="0"/>
              <a:t>node </a:t>
            </a:r>
            <a:r>
              <a:rPr lang="zh-CN" altLang="en-US" dirty="0"/>
              <a:t>对象的 </a:t>
            </a:r>
            <a:r>
              <a:rPr lang="en-US" altLang="zh-CN" dirty="0"/>
              <a:t>num </a:t>
            </a:r>
            <a:r>
              <a:rPr lang="zh-CN" altLang="en-US" dirty="0"/>
              <a:t>成员相加。</a:t>
            </a:r>
          </a:p>
          <a:p>
            <a:endParaRPr lang="zh-CN" altLang="en-US" dirty="0"/>
          </a:p>
          <a:p>
            <a:r>
              <a:rPr lang="zh-CN" altLang="en-US" dirty="0"/>
              <a:t>这样，</a:t>
            </a:r>
            <a:r>
              <a:rPr lang="en-US" altLang="zh-CN" dirty="0"/>
              <a:t>std::accumulate </a:t>
            </a:r>
            <a:r>
              <a:rPr lang="zh-CN" altLang="en-US" dirty="0"/>
              <a:t>就可以正确地计算 </a:t>
            </a:r>
            <a:r>
              <a:rPr lang="en-US" altLang="zh-CN" dirty="0"/>
              <a:t>node </a:t>
            </a:r>
            <a:r>
              <a:rPr lang="zh-CN" altLang="en-US" dirty="0"/>
              <a:t>对象的 </a:t>
            </a:r>
            <a:r>
              <a:rPr lang="en-US" altLang="zh-CN" dirty="0"/>
              <a:t>num </a:t>
            </a:r>
            <a:r>
              <a:rPr lang="zh-CN" altLang="en-US" dirty="0"/>
              <a:t>成员的累加和了。如果没有这个 </a:t>
            </a:r>
            <a:r>
              <a:rPr lang="en-US" altLang="zh-CN" dirty="0"/>
              <a:t>lambda </a:t>
            </a:r>
            <a:r>
              <a:rPr lang="zh-CN" altLang="en-US" dirty="0"/>
              <a:t>函数，</a:t>
            </a:r>
            <a:r>
              <a:rPr lang="en-US" altLang="zh-CN" dirty="0"/>
              <a:t>std::accumulate </a:t>
            </a:r>
            <a:r>
              <a:rPr lang="zh-CN" altLang="en-US" dirty="0"/>
              <a:t>就无法正确地处理 </a:t>
            </a:r>
            <a:r>
              <a:rPr lang="en-US" altLang="zh-CN" dirty="0"/>
              <a:t>node </a:t>
            </a:r>
            <a:r>
              <a:rPr lang="zh-CN" altLang="en-US" dirty="0"/>
              <a:t>对象。</a:t>
            </a:r>
          </a:p>
        </p:txBody>
      </p:sp>
    </p:spTree>
    <p:extLst>
      <p:ext uri="{BB962C8B-B14F-4D97-AF65-F5344CB8AC3E}">
        <p14:creationId xmlns:p14="http://schemas.microsoft.com/office/powerpoint/2010/main" val="83275132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46</a:t>
            </a:fld>
            <a:endParaRPr lang="zh-CN" altLang="en-US" dirty="0"/>
          </a:p>
        </p:txBody>
      </p:sp>
      <p:sp>
        <p:nvSpPr>
          <p:cNvPr id="6" name="文本框 5">
            <a:extLst>
              <a:ext uri="{FF2B5EF4-FFF2-40B4-BE49-F238E27FC236}">
                <a16:creationId xmlns:a16="http://schemas.microsoft.com/office/drawing/2014/main" id="{7F30EE1A-BEB3-4230-B48B-7E1FEA377F8C}"/>
              </a:ext>
            </a:extLst>
          </p:cNvPr>
          <p:cNvSpPr txBox="1"/>
          <p:nvPr/>
        </p:nvSpPr>
        <p:spPr>
          <a:xfrm>
            <a:off x="0" y="0"/>
            <a:ext cx="6372200" cy="461665"/>
          </a:xfrm>
          <a:prstGeom prst="rect">
            <a:avLst/>
          </a:prstGeom>
          <a:noFill/>
        </p:spPr>
        <p:txBody>
          <a:bodyPr wrap="square">
            <a:spAutoFit/>
          </a:bodyPr>
          <a:lstStyle/>
          <a:p>
            <a:r>
              <a:rPr lang="en-US" altLang="zh-CN" sz="2400" b="1" dirty="0" err="1"/>
              <a:t>atoi</a:t>
            </a:r>
            <a:r>
              <a:rPr lang="en-US" altLang="zh-CN" sz="2400" b="1" dirty="0"/>
              <a:t> (const char *) </a:t>
            </a:r>
            <a:r>
              <a:rPr lang="zh-CN" altLang="en-US" sz="2400" b="1" dirty="0"/>
              <a:t>将字符串转换为</a:t>
            </a:r>
            <a:r>
              <a:rPr lang="en-US" altLang="zh-CN" sz="2400" b="1" dirty="0"/>
              <a:t>int</a:t>
            </a:r>
            <a:r>
              <a:rPr lang="zh-CN" altLang="en-US" sz="2400" b="1" dirty="0"/>
              <a:t>类型</a:t>
            </a:r>
            <a:endParaRPr lang="zh-CN" altLang="en-US" b="1" dirty="0"/>
          </a:p>
        </p:txBody>
      </p:sp>
      <p:sp>
        <p:nvSpPr>
          <p:cNvPr id="8" name="文本框 7">
            <a:extLst>
              <a:ext uri="{FF2B5EF4-FFF2-40B4-BE49-F238E27FC236}">
                <a16:creationId xmlns:a16="http://schemas.microsoft.com/office/drawing/2014/main" id="{E6FFC064-6697-49CA-A281-B08A714F4BDA}"/>
              </a:ext>
            </a:extLst>
          </p:cNvPr>
          <p:cNvSpPr txBox="1"/>
          <p:nvPr/>
        </p:nvSpPr>
        <p:spPr>
          <a:xfrm>
            <a:off x="-6176" y="461665"/>
            <a:ext cx="9144000" cy="1200329"/>
          </a:xfrm>
          <a:prstGeom prst="rect">
            <a:avLst/>
          </a:prstGeom>
          <a:noFill/>
        </p:spPr>
        <p:txBody>
          <a:bodyPr wrap="square">
            <a:spAutoFit/>
          </a:bodyPr>
          <a:lstStyle/>
          <a:p>
            <a:pPr algn="just"/>
            <a:r>
              <a:rPr lang="zh-CN" altLang="en-US" dirty="0"/>
              <a:t>注意参数为</a:t>
            </a:r>
            <a:r>
              <a:rPr lang="en-US" altLang="zh-CN" dirty="0"/>
              <a:t>char</a:t>
            </a:r>
            <a:r>
              <a:rPr lang="zh-CN" altLang="en-US" dirty="0"/>
              <a:t>型数组，如果需要将</a:t>
            </a:r>
            <a:r>
              <a:rPr lang="en-US" altLang="zh-CN" dirty="0"/>
              <a:t>string</a:t>
            </a:r>
            <a:r>
              <a:rPr lang="zh-CN" altLang="en-US" dirty="0"/>
              <a:t>类型转换为</a:t>
            </a:r>
            <a:r>
              <a:rPr lang="en-US" altLang="zh-CN" dirty="0"/>
              <a:t>int</a:t>
            </a:r>
            <a:r>
              <a:rPr lang="zh-CN" altLang="en-US" dirty="0"/>
              <a:t>类型，可以使用</a:t>
            </a:r>
            <a:r>
              <a:rPr lang="en-US" altLang="zh-CN" dirty="0" err="1"/>
              <a:t>stoi</a:t>
            </a:r>
            <a:r>
              <a:rPr lang="zh-CN" altLang="en-US" dirty="0"/>
              <a:t>函数（参考下文），或者将</a:t>
            </a:r>
            <a:r>
              <a:rPr lang="en-US" altLang="zh-CN" dirty="0"/>
              <a:t>string</a:t>
            </a:r>
            <a:r>
              <a:rPr lang="zh-CN" altLang="en-US" dirty="0"/>
              <a:t>类型转换为</a:t>
            </a:r>
            <a:r>
              <a:rPr lang="en-US" altLang="zh-CN" dirty="0"/>
              <a:t>const char *</a:t>
            </a:r>
            <a:r>
              <a:rPr lang="zh-CN" altLang="en-US" dirty="0"/>
              <a:t>类型。关于输出数字的范围：</a:t>
            </a:r>
            <a:r>
              <a:rPr lang="en-US" altLang="zh-CN" dirty="0" err="1"/>
              <a:t>atoi</a:t>
            </a:r>
            <a:r>
              <a:rPr lang="zh-CN" altLang="en-US" dirty="0"/>
              <a:t>不做范围检查，如果超出上界，输出上界，超出下界，输出下界。</a:t>
            </a:r>
            <a:r>
              <a:rPr lang="en-US" altLang="zh-CN" dirty="0" err="1"/>
              <a:t>stoi</a:t>
            </a:r>
            <a:r>
              <a:rPr lang="zh-CN" altLang="en-US" dirty="0"/>
              <a:t>会做范围检查，默认必须在</a:t>
            </a:r>
            <a:r>
              <a:rPr lang="en-US" altLang="zh-CN" dirty="0"/>
              <a:t>int</a:t>
            </a:r>
            <a:r>
              <a:rPr lang="zh-CN" altLang="en-US" dirty="0"/>
              <a:t>范围内，如果超出范围，会出现</a:t>
            </a:r>
            <a:r>
              <a:rPr lang="en-US" altLang="zh-CN" dirty="0"/>
              <a:t>RE</a:t>
            </a:r>
            <a:r>
              <a:rPr lang="zh-CN" altLang="en-US" dirty="0"/>
              <a:t>（</a:t>
            </a:r>
            <a:r>
              <a:rPr lang="en-US" altLang="zh-CN" dirty="0"/>
              <a:t>Runtime Error</a:t>
            </a:r>
            <a:r>
              <a:rPr lang="zh-CN" altLang="en-US" dirty="0"/>
              <a:t>）错误。</a:t>
            </a:r>
          </a:p>
        </p:txBody>
      </p:sp>
      <p:sp>
        <p:nvSpPr>
          <p:cNvPr id="10" name="文本框 9">
            <a:extLst>
              <a:ext uri="{FF2B5EF4-FFF2-40B4-BE49-F238E27FC236}">
                <a16:creationId xmlns:a16="http://schemas.microsoft.com/office/drawing/2014/main" id="{E756DE6A-BD55-44D3-8094-17336BA52D58}"/>
              </a:ext>
            </a:extLst>
          </p:cNvPr>
          <p:cNvSpPr txBox="1"/>
          <p:nvPr/>
        </p:nvSpPr>
        <p:spPr>
          <a:xfrm>
            <a:off x="-6176" y="1697564"/>
            <a:ext cx="6882432" cy="923330"/>
          </a:xfrm>
          <a:prstGeom prst="rect">
            <a:avLst/>
          </a:prstGeom>
          <a:noFill/>
        </p:spPr>
        <p:txBody>
          <a:bodyPr wrap="square">
            <a:spAutoFit/>
          </a:bodyPr>
          <a:lstStyle/>
          <a:p>
            <a:r>
              <a:rPr lang="en-US" altLang="zh-CN" b="0" dirty="0">
                <a:solidFill>
                  <a:srgbClr val="000000"/>
                </a:solidFill>
                <a:effectLst/>
                <a:latin typeface="Consolas" panose="020B0609020204030204" pitchFamily="49" charset="0"/>
              </a:rPr>
              <a:t>string s = </a:t>
            </a:r>
            <a:r>
              <a:rPr lang="en-US" altLang="zh-CN" b="0" dirty="0">
                <a:solidFill>
                  <a:srgbClr val="A31515"/>
                </a:solidFill>
                <a:effectLst/>
                <a:latin typeface="Consolas" panose="020B0609020204030204" pitchFamily="49" charset="0"/>
              </a:rPr>
              <a:t>"1234"</a:t>
            </a:r>
            <a:r>
              <a:rPr lang="en-US" altLang="zh-CN" b="0" dirty="0">
                <a:solidFill>
                  <a:srgbClr val="000000"/>
                </a:solidFill>
                <a:effectLst/>
                <a:latin typeface="Consolas" panose="020B0609020204030204" pitchFamily="49" charset="0"/>
              </a:rPr>
              <a:t>;</a:t>
            </a:r>
          </a:p>
          <a:p>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 = </a:t>
            </a:r>
            <a:r>
              <a:rPr lang="en-US" altLang="zh-CN" b="0" dirty="0" err="1">
                <a:solidFill>
                  <a:srgbClr val="000000"/>
                </a:solidFill>
                <a:effectLst/>
                <a:latin typeface="Consolas" panose="020B0609020204030204" pitchFamily="49" charset="0"/>
              </a:rPr>
              <a:t>atoi</a:t>
            </a:r>
            <a:r>
              <a:rPr lang="en-US" altLang="zh-CN" b="0" dirty="0">
                <a:solidFill>
                  <a:srgbClr val="000000"/>
                </a:solidFill>
                <a:effectLst/>
                <a:latin typeface="Consolas" panose="020B0609020204030204" pitchFamily="49" charset="0"/>
              </a:rPr>
              <a:t>(</a:t>
            </a:r>
            <a:r>
              <a:rPr lang="en-US" altLang="zh-CN" b="0" dirty="0" err="1">
                <a:solidFill>
                  <a:srgbClr val="000000"/>
                </a:solidFill>
                <a:effectLst/>
                <a:latin typeface="Consolas" panose="020B0609020204030204" pitchFamily="49" charset="0"/>
              </a:rPr>
              <a:t>s.c_str</a:t>
            </a:r>
            <a:r>
              <a:rPr lang="en-US" altLang="zh-CN" b="0" dirty="0">
                <a:solidFill>
                  <a:srgbClr val="000000"/>
                </a:solidFill>
                <a:effectLst/>
                <a:latin typeface="Consolas" panose="020B0609020204030204" pitchFamily="49" charset="0"/>
              </a:rPr>
              <a:t>());</a:t>
            </a:r>
          </a:p>
          <a:p>
            <a:r>
              <a:rPr lang="en-US" altLang="zh-CN" b="0" dirty="0" err="1">
                <a:solidFill>
                  <a:srgbClr val="000000"/>
                </a:solidFill>
                <a:effectLst/>
                <a:latin typeface="Consolas" panose="020B0609020204030204" pitchFamily="49" charset="0"/>
              </a:rPr>
              <a:t>cout</a:t>
            </a:r>
            <a:r>
              <a:rPr lang="en-US" altLang="zh-CN" b="0" dirty="0">
                <a:solidFill>
                  <a:srgbClr val="000000"/>
                </a:solidFill>
                <a:effectLst/>
                <a:latin typeface="Consolas" panose="020B0609020204030204" pitchFamily="49" charset="0"/>
              </a:rPr>
              <a:t> &lt;&lt; a &lt;&lt; </a:t>
            </a:r>
            <a:r>
              <a:rPr lang="en-US" altLang="zh-CN" b="0" dirty="0">
                <a:solidFill>
                  <a:srgbClr val="A31515"/>
                </a:solidFill>
                <a:effectLst/>
                <a:latin typeface="Consolas" panose="020B0609020204030204" pitchFamily="49" charset="0"/>
              </a:rPr>
              <a:t>"\n"</a:t>
            </a:r>
            <a:r>
              <a:rPr lang="en-US" altLang="zh-CN" b="0" dirty="0">
                <a:solidFill>
                  <a:srgbClr val="000000"/>
                </a:solidFill>
                <a:effectLst/>
                <a:latin typeface="Consolas" panose="020B0609020204030204" pitchFamily="49" charset="0"/>
              </a:rPr>
              <a:t>;</a:t>
            </a:r>
            <a:r>
              <a:rPr lang="en-US" altLang="zh-CN" b="0" dirty="0">
                <a:solidFill>
                  <a:srgbClr val="008000"/>
                </a:solidFill>
                <a:effectLst/>
                <a:latin typeface="Consolas" panose="020B0609020204030204" pitchFamily="49" charset="0"/>
              </a:rPr>
              <a:t> // 1234</a:t>
            </a:r>
            <a:endParaRPr lang="en-US" altLang="zh-CN" b="0" dirty="0">
              <a:solidFill>
                <a:srgbClr val="000000"/>
              </a:solidFill>
              <a:effectLst/>
              <a:latin typeface="Consolas" panose="020B0609020204030204" pitchFamily="49" charset="0"/>
            </a:endParaRPr>
          </a:p>
        </p:txBody>
      </p:sp>
      <p:sp>
        <p:nvSpPr>
          <p:cNvPr id="12" name="文本框 11">
            <a:extLst>
              <a:ext uri="{FF2B5EF4-FFF2-40B4-BE49-F238E27FC236}">
                <a16:creationId xmlns:a16="http://schemas.microsoft.com/office/drawing/2014/main" id="{5CC2ACEE-A6F0-4038-B747-F267619D8034}"/>
              </a:ext>
            </a:extLst>
          </p:cNvPr>
          <p:cNvSpPr txBox="1"/>
          <p:nvPr/>
        </p:nvSpPr>
        <p:spPr>
          <a:xfrm>
            <a:off x="0" y="2859782"/>
            <a:ext cx="8028384" cy="923330"/>
          </a:xfrm>
          <a:prstGeom prst="rect">
            <a:avLst/>
          </a:prstGeom>
          <a:noFill/>
        </p:spPr>
        <p:txBody>
          <a:bodyPr wrap="square">
            <a:spAutoFit/>
          </a:bodyPr>
          <a:lstStyle/>
          <a:p>
            <a:r>
              <a:rPr lang="pt-BR" altLang="zh-CN" b="0" dirty="0">
                <a:solidFill>
                  <a:srgbClr val="0000FF"/>
                </a:solidFill>
                <a:effectLst/>
                <a:latin typeface="Consolas" panose="020B0609020204030204" pitchFamily="49" charset="0"/>
              </a:rPr>
              <a:t>char</a:t>
            </a:r>
            <a:r>
              <a:rPr lang="pt-BR" altLang="zh-CN" b="0" dirty="0">
                <a:solidFill>
                  <a:srgbClr val="000000"/>
                </a:solidFill>
                <a:effectLst/>
                <a:latin typeface="Consolas" panose="020B0609020204030204" pitchFamily="49" charset="0"/>
              </a:rPr>
              <a:t> s[] = </a:t>
            </a:r>
            <a:r>
              <a:rPr lang="pt-BR" altLang="zh-CN" b="0" dirty="0">
                <a:solidFill>
                  <a:srgbClr val="A31515"/>
                </a:solidFill>
                <a:effectLst/>
                <a:latin typeface="Consolas" panose="020B0609020204030204" pitchFamily="49" charset="0"/>
              </a:rPr>
              <a:t>"1234"</a:t>
            </a:r>
            <a:r>
              <a:rPr lang="pt-BR" altLang="zh-CN" b="0" dirty="0">
                <a:solidFill>
                  <a:srgbClr val="000000"/>
                </a:solidFill>
                <a:effectLst/>
                <a:latin typeface="Consolas" panose="020B0609020204030204" pitchFamily="49" charset="0"/>
              </a:rPr>
              <a:t>;</a:t>
            </a:r>
          </a:p>
          <a:p>
            <a:r>
              <a:rPr lang="pt-BR" altLang="zh-CN" b="0" dirty="0">
                <a:solidFill>
                  <a:srgbClr val="0000FF"/>
                </a:solidFill>
                <a:effectLst/>
                <a:latin typeface="Consolas" panose="020B0609020204030204" pitchFamily="49" charset="0"/>
              </a:rPr>
              <a:t>int</a:t>
            </a:r>
            <a:r>
              <a:rPr lang="pt-BR" altLang="zh-CN" b="0" dirty="0">
                <a:solidFill>
                  <a:srgbClr val="000000"/>
                </a:solidFill>
                <a:effectLst/>
                <a:latin typeface="Consolas" panose="020B0609020204030204" pitchFamily="49" charset="0"/>
              </a:rPr>
              <a:t> a = atoi(s);</a:t>
            </a:r>
          </a:p>
          <a:p>
            <a:r>
              <a:rPr lang="pt-BR" altLang="zh-CN" b="0" dirty="0">
                <a:solidFill>
                  <a:srgbClr val="000000"/>
                </a:solidFill>
                <a:effectLst/>
                <a:latin typeface="Consolas" panose="020B0609020204030204" pitchFamily="49" charset="0"/>
              </a:rPr>
              <a:t>cout &lt;&lt; a &lt;&lt; </a:t>
            </a:r>
            <a:r>
              <a:rPr lang="pt-BR" altLang="zh-CN" b="0" dirty="0">
                <a:solidFill>
                  <a:srgbClr val="A31515"/>
                </a:solidFill>
                <a:effectLst/>
                <a:latin typeface="Consolas" panose="020B0609020204030204" pitchFamily="49" charset="0"/>
              </a:rPr>
              <a:t>"\n"</a:t>
            </a:r>
            <a:r>
              <a:rPr lang="pt-BR" altLang="zh-C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05054559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47</a:t>
            </a:fld>
            <a:endParaRPr lang="zh-CN" altLang="en-US" dirty="0"/>
          </a:p>
        </p:txBody>
      </p:sp>
      <p:sp>
        <p:nvSpPr>
          <p:cNvPr id="4" name="文本框 3">
            <a:extLst>
              <a:ext uri="{FF2B5EF4-FFF2-40B4-BE49-F238E27FC236}">
                <a16:creationId xmlns:a16="http://schemas.microsoft.com/office/drawing/2014/main" id="{7B5B12CD-72B8-430D-8EBE-F38591065EEB}"/>
              </a:ext>
            </a:extLst>
          </p:cNvPr>
          <p:cNvSpPr txBox="1"/>
          <p:nvPr/>
        </p:nvSpPr>
        <p:spPr>
          <a:xfrm>
            <a:off x="0" y="0"/>
            <a:ext cx="4572000" cy="461665"/>
          </a:xfrm>
          <a:prstGeom prst="rect">
            <a:avLst/>
          </a:prstGeom>
          <a:noFill/>
        </p:spPr>
        <p:txBody>
          <a:bodyPr wrap="square">
            <a:spAutoFit/>
          </a:bodyPr>
          <a:lstStyle/>
          <a:p>
            <a:r>
              <a:rPr lang="en-US" altLang="zh-CN" sz="2400" b="1" dirty="0"/>
              <a:t>fill(beg, end, num)</a:t>
            </a:r>
            <a:endParaRPr lang="zh-CN" altLang="en-US" sz="2400" b="1" dirty="0"/>
          </a:p>
        </p:txBody>
      </p:sp>
      <p:sp>
        <p:nvSpPr>
          <p:cNvPr id="6" name="文本框 5">
            <a:extLst>
              <a:ext uri="{FF2B5EF4-FFF2-40B4-BE49-F238E27FC236}">
                <a16:creationId xmlns:a16="http://schemas.microsoft.com/office/drawing/2014/main" id="{483B4163-7344-4BB9-BA54-70B793D88C2E}"/>
              </a:ext>
            </a:extLst>
          </p:cNvPr>
          <p:cNvSpPr txBox="1"/>
          <p:nvPr/>
        </p:nvSpPr>
        <p:spPr>
          <a:xfrm>
            <a:off x="0" y="555526"/>
            <a:ext cx="6300192" cy="2308324"/>
          </a:xfrm>
          <a:prstGeom prst="rect">
            <a:avLst/>
          </a:prstGeom>
          <a:noFill/>
        </p:spPr>
        <p:txBody>
          <a:bodyPr wrap="square">
            <a:spAutoFit/>
          </a:bodyPr>
          <a:lstStyle/>
          <a:p>
            <a:r>
              <a:rPr lang="en-US" altLang="zh-CN" b="0" dirty="0">
                <a:solidFill>
                  <a:srgbClr val="008000"/>
                </a:solidFill>
                <a:effectLst/>
                <a:latin typeface="Consolas" panose="020B0609020204030204" pitchFamily="49" charset="0"/>
              </a:rPr>
              <a:t>//</a:t>
            </a:r>
            <a:r>
              <a:rPr lang="zh-CN" altLang="en-US" b="0" dirty="0">
                <a:solidFill>
                  <a:srgbClr val="008000"/>
                </a:solidFill>
                <a:effectLst/>
                <a:latin typeface="Consolas" panose="020B0609020204030204" pitchFamily="49" charset="0"/>
              </a:rPr>
              <a:t>对</a:t>
            </a:r>
            <a:r>
              <a:rPr lang="en-US" altLang="zh-CN" b="0" dirty="0">
                <a:solidFill>
                  <a:srgbClr val="008000"/>
                </a:solidFill>
                <a:effectLst/>
                <a:latin typeface="Consolas" panose="020B0609020204030204" pitchFamily="49" charset="0"/>
              </a:rPr>
              <a:t>a</a:t>
            </a:r>
            <a:r>
              <a:rPr lang="zh-CN" altLang="en-US" b="0" dirty="0">
                <a:solidFill>
                  <a:srgbClr val="008000"/>
                </a:solidFill>
                <a:effectLst/>
                <a:latin typeface="Consolas" panose="020B0609020204030204" pitchFamily="49" charset="0"/>
              </a:rPr>
              <a:t>数组的所有元素赋</a:t>
            </a:r>
            <a:r>
              <a:rPr lang="en-US" altLang="zh-CN" b="0" dirty="0">
                <a:solidFill>
                  <a:srgbClr val="008000"/>
                </a:solidFill>
                <a:effectLst/>
                <a:latin typeface="Consolas" panose="020B0609020204030204" pitchFamily="49" charset="0"/>
              </a:rPr>
              <a:t>1</a:t>
            </a:r>
            <a:endParaRPr lang="zh-CN" altLang="en-US" b="0" dirty="0">
              <a:solidFill>
                <a:srgbClr val="000000"/>
              </a:solidFill>
              <a:effectLst/>
              <a:latin typeface="Consolas" panose="020B0609020204030204" pitchFamily="49" charset="0"/>
            </a:endParaRPr>
          </a:p>
          <a:p>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a:t>
            </a:r>
            <a:r>
              <a:rPr lang="en-US" altLang="zh-CN" b="0" dirty="0">
                <a:solidFill>
                  <a:srgbClr val="098658"/>
                </a:solidFill>
                <a:effectLst/>
                <a:latin typeface="Consolas" panose="020B0609020204030204" pitchFamily="49" charset="0"/>
              </a:rPr>
              <a:t>5</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fill(a, a + </a:t>
            </a:r>
            <a:r>
              <a:rPr lang="en-US" altLang="zh-CN" b="0" dirty="0">
                <a:solidFill>
                  <a:srgbClr val="098658"/>
                </a:solidFill>
                <a:effectLst/>
                <a:latin typeface="Consolas" panose="020B0609020204030204" pitchFamily="49" charset="0"/>
              </a:rPr>
              <a:t>5</a:t>
            </a:r>
            <a:r>
              <a:rPr lang="en-US" altLang="zh-CN" b="0" dirty="0">
                <a:solidFill>
                  <a:srgbClr val="000000"/>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a:t>
            </a:r>
          </a:p>
          <a:p>
            <a:r>
              <a:rPr lang="en-US" altLang="zh-CN" b="0" dirty="0">
                <a:solidFill>
                  <a:srgbClr val="0000FF"/>
                </a:solidFill>
                <a:effectLst/>
                <a:latin typeface="Consolas" panose="020B0609020204030204" pitchFamily="49" charset="0"/>
              </a:rPr>
              <a:t>for</a:t>
            </a:r>
            <a:r>
              <a:rPr lang="en-US" altLang="zh-CN" b="0" dirty="0">
                <a:solidFill>
                  <a:srgbClr val="000000"/>
                </a:solidFill>
                <a:effectLst/>
                <a:latin typeface="Consolas" panose="020B0609020204030204" pitchFamily="49" charset="0"/>
              </a:rPr>
              <a:t>(</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 </a:t>
            </a:r>
            <a:r>
              <a:rPr lang="en-US" altLang="zh-CN" b="0" dirty="0">
                <a:solidFill>
                  <a:srgbClr val="098658"/>
                </a:solidFill>
                <a:effectLst/>
                <a:latin typeface="Consolas" panose="020B0609020204030204" pitchFamily="49" charset="0"/>
              </a:rPr>
              <a:t>0</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&lt; </a:t>
            </a:r>
            <a:r>
              <a:rPr lang="en-US" altLang="zh-CN" b="0" dirty="0">
                <a:solidFill>
                  <a:srgbClr val="098658"/>
                </a:solidFill>
                <a:effectLst/>
                <a:latin typeface="Consolas" panose="020B0609020204030204" pitchFamily="49" charset="0"/>
              </a:rPr>
              <a:t>5</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cout</a:t>
            </a:r>
            <a:r>
              <a:rPr lang="en-US" altLang="zh-CN" b="0" dirty="0">
                <a:solidFill>
                  <a:srgbClr val="000000"/>
                </a:solidFill>
                <a:effectLst/>
                <a:latin typeface="Consolas" panose="020B0609020204030204" pitchFamily="49" charset="0"/>
              </a:rPr>
              <a:t> &lt;&lt; a[</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&lt;&lt; </a:t>
            </a:r>
            <a:r>
              <a:rPr lang="en-US" altLang="zh-CN" b="0" dirty="0">
                <a:solidFill>
                  <a:srgbClr val="A31515"/>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a:t>
            </a:r>
          </a:p>
          <a:p>
            <a:r>
              <a:rPr lang="en-US" altLang="zh-CN" b="0" dirty="0">
                <a:solidFill>
                  <a:srgbClr val="008000"/>
                </a:solidFill>
                <a:effectLst/>
                <a:latin typeface="Consolas" panose="020B0609020204030204" pitchFamily="49" charset="0"/>
              </a:rPr>
              <a:t>//1 1 1 1 1</a:t>
            </a:r>
            <a:endParaRPr lang="en-US" altLang="zh-CN" b="0" dirty="0">
              <a:solidFill>
                <a:srgbClr val="000000"/>
              </a:solidFill>
              <a:effectLst/>
              <a:latin typeface="Consolas" panose="020B0609020204030204" pitchFamily="49" charset="0"/>
            </a:endParaRPr>
          </a:p>
          <a:p>
            <a:br>
              <a:rPr lang="en-US" altLang="zh-CN" b="0" dirty="0">
                <a:solidFill>
                  <a:srgbClr val="000000"/>
                </a:solidFill>
                <a:effectLst/>
                <a:latin typeface="Consolas" panose="020B0609020204030204" pitchFamily="49" charset="0"/>
              </a:rPr>
            </a:br>
            <a:endParaRPr lang="en-US" altLang="zh-CN" b="0" dirty="0">
              <a:solidFill>
                <a:srgbClr val="000000"/>
              </a:solidFill>
              <a:effectLst/>
              <a:latin typeface="Consolas" panose="020B0609020204030204" pitchFamily="49" charset="0"/>
            </a:endParaRPr>
          </a:p>
        </p:txBody>
      </p:sp>
      <p:sp>
        <p:nvSpPr>
          <p:cNvPr id="8" name="文本框 7">
            <a:extLst>
              <a:ext uri="{FF2B5EF4-FFF2-40B4-BE49-F238E27FC236}">
                <a16:creationId xmlns:a16="http://schemas.microsoft.com/office/drawing/2014/main" id="{63A7AED5-2EEC-47F5-B932-DBD2C76B22F3}"/>
              </a:ext>
            </a:extLst>
          </p:cNvPr>
          <p:cNvSpPr txBox="1"/>
          <p:nvPr/>
        </p:nvSpPr>
        <p:spPr>
          <a:xfrm>
            <a:off x="0" y="2571750"/>
            <a:ext cx="9144000" cy="1508105"/>
          </a:xfrm>
          <a:prstGeom prst="rect">
            <a:avLst/>
          </a:prstGeom>
          <a:noFill/>
        </p:spPr>
        <p:txBody>
          <a:bodyPr wrap="square">
            <a:spAutoFit/>
          </a:bodyPr>
          <a:lstStyle/>
          <a:p>
            <a:r>
              <a:rPr lang="zh-CN" altLang="en-US" dirty="0"/>
              <a:t>注意区分</a:t>
            </a:r>
            <a:r>
              <a:rPr lang="en-US" altLang="zh-CN" dirty="0" err="1"/>
              <a:t>memset</a:t>
            </a:r>
            <a:r>
              <a:rPr lang="zh-CN" altLang="en-US" dirty="0"/>
              <a:t>：</a:t>
            </a:r>
          </a:p>
          <a:p>
            <a:endParaRPr lang="zh-CN" altLang="en-US" dirty="0"/>
          </a:p>
          <a:p>
            <a:r>
              <a:rPr lang="en-US" altLang="zh-CN" dirty="0" err="1"/>
              <a:t>memset</a:t>
            </a:r>
            <a:r>
              <a:rPr lang="en-US" altLang="zh-CN" dirty="0"/>
              <a:t>()</a:t>
            </a:r>
            <a:r>
              <a:rPr lang="zh-CN" altLang="en-US" dirty="0"/>
              <a:t>是</a:t>
            </a:r>
            <a:r>
              <a:rPr lang="zh-CN" altLang="en-US" sz="2000" b="1" dirty="0">
                <a:solidFill>
                  <a:srgbClr val="FF0000"/>
                </a:solidFill>
              </a:rPr>
              <a:t>按字节进行赋值</a:t>
            </a:r>
            <a:r>
              <a:rPr lang="zh-CN" altLang="en-US" dirty="0"/>
              <a:t>，对于初始化赋</a:t>
            </a:r>
            <a:r>
              <a:rPr lang="en-US" altLang="zh-CN" dirty="0"/>
              <a:t>0</a:t>
            </a:r>
            <a:r>
              <a:rPr lang="zh-CN" altLang="en-US" dirty="0"/>
              <a:t>或</a:t>
            </a:r>
            <a:r>
              <a:rPr lang="en-US" altLang="zh-CN" dirty="0"/>
              <a:t>-1</a:t>
            </a:r>
            <a:r>
              <a:rPr lang="zh-CN" altLang="en-US" dirty="0"/>
              <a:t>有比较好的效果</a:t>
            </a:r>
            <a:r>
              <a:rPr lang="en-US" altLang="zh-CN" dirty="0"/>
              <a:t>.</a:t>
            </a:r>
          </a:p>
          <a:p>
            <a:endParaRPr lang="en-US" altLang="zh-CN" dirty="0"/>
          </a:p>
          <a:p>
            <a:r>
              <a:rPr lang="zh-CN" altLang="en-US" dirty="0"/>
              <a:t>如果赋某个特定的数会出错，赋值特定的数建议使用</a:t>
            </a:r>
            <a:r>
              <a:rPr lang="en-US" altLang="zh-CN" dirty="0"/>
              <a:t>fill()</a:t>
            </a:r>
            <a:endParaRPr lang="zh-CN" altLang="en-US" dirty="0"/>
          </a:p>
        </p:txBody>
      </p:sp>
    </p:spTree>
    <p:extLst>
      <p:ext uri="{BB962C8B-B14F-4D97-AF65-F5344CB8AC3E}">
        <p14:creationId xmlns:p14="http://schemas.microsoft.com/office/powerpoint/2010/main" val="304245774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48</a:t>
            </a:fld>
            <a:endParaRPr lang="zh-CN" altLang="en-US" dirty="0"/>
          </a:p>
        </p:txBody>
      </p:sp>
      <p:sp>
        <p:nvSpPr>
          <p:cNvPr id="5" name="文本框 4">
            <a:extLst>
              <a:ext uri="{FF2B5EF4-FFF2-40B4-BE49-F238E27FC236}">
                <a16:creationId xmlns:a16="http://schemas.microsoft.com/office/drawing/2014/main" id="{129DA9A4-E394-43D9-9B7D-EC142D2B0E18}"/>
              </a:ext>
            </a:extLst>
          </p:cNvPr>
          <p:cNvSpPr txBox="1"/>
          <p:nvPr/>
        </p:nvSpPr>
        <p:spPr>
          <a:xfrm>
            <a:off x="0" y="0"/>
            <a:ext cx="4572000" cy="461665"/>
          </a:xfrm>
          <a:prstGeom prst="rect">
            <a:avLst/>
          </a:prstGeom>
          <a:noFill/>
        </p:spPr>
        <p:txBody>
          <a:bodyPr wrap="square">
            <a:spAutoFit/>
          </a:bodyPr>
          <a:lstStyle/>
          <a:p>
            <a:r>
              <a:rPr lang="en-US" altLang="zh-CN" sz="2400" b="1" dirty="0" err="1"/>
              <a:t>is_sorted</a:t>
            </a:r>
            <a:r>
              <a:rPr lang="en-US" altLang="zh-CN" sz="2400" b="1" dirty="0"/>
              <a:t>(beg, end)</a:t>
            </a:r>
            <a:endParaRPr lang="zh-CN" altLang="en-US" sz="2400" b="1" dirty="0"/>
          </a:p>
        </p:txBody>
      </p:sp>
      <p:sp>
        <p:nvSpPr>
          <p:cNvPr id="7" name="文本框 6">
            <a:extLst>
              <a:ext uri="{FF2B5EF4-FFF2-40B4-BE49-F238E27FC236}">
                <a16:creationId xmlns:a16="http://schemas.microsoft.com/office/drawing/2014/main" id="{951E8FF2-1140-4268-B3BA-73CFA36DA3A3}"/>
              </a:ext>
            </a:extLst>
          </p:cNvPr>
          <p:cNvSpPr txBox="1"/>
          <p:nvPr/>
        </p:nvSpPr>
        <p:spPr>
          <a:xfrm>
            <a:off x="0" y="557436"/>
            <a:ext cx="4619624" cy="369332"/>
          </a:xfrm>
          <a:prstGeom prst="rect">
            <a:avLst/>
          </a:prstGeom>
          <a:noFill/>
        </p:spPr>
        <p:txBody>
          <a:bodyPr wrap="square">
            <a:spAutoFit/>
          </a:bodyPr>
          <a:lstStyle/>
          <a:p>
            <a:r>
              <a:rPr lang="zh-CN" altLang="en-US" dirty="0"/>
              <a:t>判断序列是否有序（升序），返回</a:t>
            </a:r>
            <a:r>
              <a:rPr lang="en-US" altLang="zh-CN" dirty="0"/>
              <a:t>bool</a:t>
            </a:r>
            <a:r>
              <a:rPr lang="zh-CN" altLang="en-US" dirty="0"/>
              <a:t>值</a:t>
            </a:r>
          </a:p>
        </p:txBody>
      </p:sp>
      <p:sp>
        <p:nvSpPr>
          <p:cNvPr id="9" name="文本框 8">
            <a:extLst>
              <a:ext uri="{FF2B5EF4-FFF2-40B4-BE49-F238E27FC236}">
                <a16:creationId xmlns:a16="http://schemas.microsoft.com/office/drawing/2014/main" id="{08DCEB0D-D758-4445-9C9E-02C1C9D51213}"/>
              </a:ext>
            </a:extLst>
          </p:cNvPr>
          <p:cNvSpPr txBox="1"/>
          <p:nvPr/>
        </p:nvSpPr>
        <p:spPr>
          <a:xfrm>
            <a:off x="0" y="1022539"/>
            <a:ext cx="4619624" cy="923330"/>
          </a:xfrm>
          <a:prstGeom prst="rect">
            <a:avLst/>
          </a:prstGeom>
          <a:noFill/>
        </p:spPr>
        <p:txBody>
          <a:bodyPr wrap="square">
            <a:spAutoFit/>
          </a:bodyPr>
          <a:lstStyle/>
          <a:p>
            <a:r>
              <a:rPr lang="en-US" altLang="zh-CN" b="0" dirty="0">
                <a:solidFill>
                  <a:srgbClr val="008000"/>
                </a:solidFill>
                <a:effectLst/>
                <a:latin typeface="Consolas" panose="020B0609020204030204" pitchFamily="49" charset="0"/>
              </a:rPr>
              <a:t>//</a:t>
            </a:r>
            <a:r>
              <a:rPr lang="zh-CN" altLang="en-US" b="0" dirty="0">
                <a:solidFill>
                  <a:srgbClr val="008000"/>
                </a:solidFill>
                <a:effectLst/>
                <a:latin typeface="Consolas" panose="020B0609020204030204" pitchFamily="49" charset="0"/>
              </a:rPr>
              <a:t>如果序列有序，输出</a:t>
            </a:r>
            <a:r>
              <a:rPr lang="en-US" altLang="zh-CN" b="0" dirty="0">
                <a:solidFill>
                  <a:srgbClr val="008000"/>
                </a:solidFill>
                <a:effectLst/>
                <a:latin typeface="Consolas" panose="020B0609020204030204" pitchFamily="49" charset="0"/>
              </a:rPr>
              <a:t>YES</a:t>
            </a:r>
            <a:endParaRPr lang="en-US" altLang="zh-CN" b="0" dirty="0">
              <a:solidFill>
                <a:srgbClr val="000000"/>
              </a:solidFill>
              <a:effectLst/>
              <a:latin typeface="Consolas" panose="020B0609020204030204" pitchFamily="49" charset="0"/>
            </a:endParaRPr>
          </a:p>
          <a:p>
            <a:r>
              <a:rPr lang="en-US" altLang="zh-CN" b="0" dirty="0">
                <a:solidFill>
                  <a:srgbClr val="0000FF"/>
                </a:solidFill>
                <a:effectLst/>
                <a:latin typeface="Consolas" panose="020B0609020204030204" pitchFamily="49" charset="0"/>
              </a:rPr>
              <a:t>if</a:t>
            </a:r>
            <a:r>
              <a:rPr lang="en-US" altLang="zh-CN" b="0" dirty="0">
                <a:solidFill>
                  <a:srgbClr val="000000"/>
                </a:solidFill>
                <a:effectLst/>
                <a:latin typeface="Consolas" panose="020B0609020204030204" pitchFamily="49" charset="0"/>
              </a:rPr>
              <a:t>(</a:t>
            </a:r>
            <a:r>
              <a:rPr lang="en-US" altLang="zh-CN" b="0" dirty="0" err="1">
                <a:solidFill>
                  <a:srgbClr val="000000"/>
                </a:solidFill>
                <a:effectLst/>
                <a:latin typeface="Consolas" panose="020B0609020204030204" pitchFamily="49" charset="0"/>
              </a:rPr>
              <a:t>is_sorted</a:t>
            </a:r>
            <a:r>
              <a:rPr lang="en-US" altLang="zh-CN" b="0" dirty="0">
                <a:solidFill>
                  <a:srgbClr val="000000"/>
                </a:solidFill>
                <a:effectLst/>
                <a:latin typeface="Consolas" panose="020B0609020204030204" pitchFamily="49" charset="0"/>
              </a:rPr>
              <a:t>(a, a + n))</a:t>
            </a:r>
          </a:p>
          <a:p>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cout</a:t>
            </a:r>
            <a:r>
              <a:rPr lang="en-US" altLang="zh-CN" b="0" dirty="0">
                <a:solidFill>
                  <a:srgbClr val="000000"/>
                </a:solidFill>
                <a:effectLst/>
                <a:latin typeface="Consolas" panose="020B0609020204030204" pitchFamily="49" charset="0"/>
              </a:rPr>
              <a:t> &lt;&lt; </a:t>
            </a:r>
            <a:r>
              <a:rPr lang="en-US" altLang="zh-CN" b="0" dirty="0">
                <a:solidFill>
                  <a:srgbClr val="A31515"/>
                </a:solidFill>
                <a:effectLst/>
                <a:latin typeface="Consolas" panose="020B0609020204030204" pitchFamily="49" charset="0"/>
              </a:rPr>
              <a:t>"YES\n"</a:t>
            </a:r>
            <a:r>
              <a:rPr lang="en-US" altLang="zh-C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15589376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9672949D-4E64-4430-B657-373A369A9A27}"/>
              </a:ext>
            </a:extLst>
          </p:cNvPr>
          <p:cNvSpPr>
            <a:spLocks noGrp="1"/>
          </p:cNvSpPr>
          <p:nvPr>
            <p:ph type="sldNum" sz="quarter" idx="12"/>
          </p:nvPr>
        </p:nvSpPr>
        <p:spPr/>
        <p:txBody>
          <a:bodyPr/>
          <a:lstStyle/>
          <a:p>
            <a:fld id="{23CBF4B4-C160-4F55-AC7D-1C8FF5BA05FA}" type="slidenum">
              <a:rPr lang="zh-CN" altLang="en-US" smtClean="0"/>
              <a:pPr/>
              <a:t>4</a:t>
            </a:fld>
            <a:endParaRPr lang="zh-CN" altLang="en-US" dirty="0"/>
          </a:p>
        </p:txBody>
      </p:sp>
      <p:sp>
        <p:nvSpPr>
          <p:cNvPr id="4" name="文本框 3">
            <a:extLst>
              <a:ext uri="{FF2B5EF4-FFF2-40B4-BE49-F238E27FC236}">
                <a16:creationId xmlns:a16="http://schemas.microsoft.com/office/drawing/2014/main" id="{70F77BFC-B6F8-4481-B20E-6EC2DD95D365}"/>
              </a:ext>
            </a:extLst>
          </p:cNvPr>
          <p:cNvSpPr txBox="1"/>
          <p:nvPr/>
        </p:nvSpPr>
        <p:spPr>
          <a:xfrm>
            <a:off x="0" y="-1"/>
            <a:ext cx="9144000" cy="4370427"/>
          </a:xfrm>
          <a:prstGeom prst="rect">
            <a:avLst/>
          </a:prstGeom>
          <a:noFill/>
        </p:spPr>
        <p:txBody>
          <a:bodyPr wrap="square">
            <a:spAutoFit/>
          </a:bodyPr>
          <a:lstStyle/>
          <a:p>
            <a:r>
              <a:rPr lang="zh-CN" altLang="en-US" sz="2000" b="1" dirty="0"/>
              <a:t>一维初始化：</a:t>
            </a:r>
            <a:endParaRPr lang="en-US" altLang="zh-CN" sz="2000" b="1" dirty="0"/>
          </a:p>
          <a:p>
            <a:r>
              <a:rPr lang="en-US" altLang="zh-CN" dirty="0"/>
              <a:t>vector&lt;int&gt; a;                         </a:t>
            </a:r>
            <a:r>
              <a:rPr lang="en-US" altLang="zh-CN" dirty="0">
                <a:solidFill>
                  <a:srgbClr val="008000"/>
                </a:solidFill>
              </a:rPr>
              <a:t>//</a:t>
            </a:r>
            <a:r>
              <a:rPr lang="zh-CN" altLang="en-US" dirty="0">
                <a:solidFill>
                  <a:srgbClr val="008000"/>
                </a:solidFill>
              </a:rPr>
              <a:t>定义了一个名为</a:t>
            </a:r>
            <a:r>
              <a:rPr lang="en-US" altLang="zh-CN" dirty="0">
                <a:solidFill>
                  <a:srgbClr val="008000"/>
                </a:solidFill>
              </a:rPr>
              <a:t>a</a:t>
            </a:r>
            <a:r>
              <a:rPr lang="zh-CN" altLang="en-US" dirty="0">
                <a:solidFill>
                  <a:srgbClr val="008000"/>
                </a:solidFill>
              </a:rPr>
              <a:t>的一维数组</a:t>
            </a:r>
            <a:r>
              <a:rPr lang="en-US" altLang="zh-CN" dirty="0">
                <a:solidFill>
                  <a:srgbClr val="008000"/>
                </a:solidFill>
              </a:rPr>
              <a:t>,</a:t>
            </a:r>
            <a:r>
              <a:rPr lang="zh-CN" altLang="en-US" dirty="0">
                <a:solidFill>
                  <a:srgbClr val="008000"/>
                </a:solidFill>
              </a:rPr>
              <a:t>数组存储</a:t>
            </a:r>
            <a:r>
              <a:rPr lang="en-US" altLang="zh-CN" dirty="0">
                <a:solidFill>
                  <a:srgbClr val="008000"/>
                </a:solidFill>
              </a:rPr>
              <a:t>int</a:t>
            </a:r>
            <a:r>
              <a:rPr lang="zh-CN" altLang="en-US" dirty="0">
                <a:solidFill>
                  <a:srgbClr val="008000"/>
                </a:solidFill>
              </a:rPr>
              <a:t>类型数据</a:t>
            </a:r>
            <a:endParaRPr lang="en-US" altLang="zh-CN" dirty="0">
              <a:solidFill>
                <a:srgbClr val="008000"/>
              </a:solidFill>
            </a:endParaRPr>
          </a:p>
          <a:p>
            <a:r>
              <a:rPr lang="en-US" altLang="zh-CN" dirty="0"/>
              <a:t>vector&lt;double&gt; b;                </a:t>
            </a:r>
            <a:r>
              <a:rPr lang="en-US" altLang="zh-CN" dirty="0">
                <a:solidFill>
                  <a:srgbClr val="008000"/>
                </a:solidFill>
              </a:rPr>
              <a:t>//</a:t>
            </a:r>
            <a:r>
              <a:rPr lang="zh-CN" altLang="en-US" dirty="0">
                <a:solidFill>
                  <a:srgbClr val="008000"/>
                </a:solidFill>
              </a:rPr>
              <a:t>定义了一个名为</a:t>
            </a:r>
            <a:r>
              <a:rPr lang="en-US" altLang="zh-CN" dirty="0">
                <a:solidFill>
                  <a:srgbClr val="008000"/>
                </a:solidFill>
              </a:rPr>
              <a:t>b</a:t>
            </a:r>
            <a:r>
              <a:rPr lang="zh-CN" altLang="en-US" dirty="0">
                <a:solidFill>
                  <a:srgbClr val="008000"/>
                </a:solidFill>
              </a:rPr>
              <a:t>的一维数组，数组存储</a:t>
            </a:r>
            <a:r>
              <a:rPr lang="en-US" altLang="zh-CN" dirty="0">
                <a:solidFill>
                  <a:srgbClr val="008000"/>
                </a:solidFill>
              </a:rPr>
              <a:t>double</a:t>
            </a:r>
            <a:r>
              <a:rPr lang="zh-CN" altLang="en-US" dirty="0">
                <a:solidFill>
                  <a:srgbClr val="008000"/>
                </a:solidFill>
              </a:rPr>
              <a:t>类型数据</a:t>
            </a:r>
            <a:endParaRPr lang="en-US" altLang="zh-CN" dirty="0">
              <a:solidFill>
                <a:srgbClr val="008000"/>
              </a:solidFill>
            </a:endParaRPr>
          </a:p>
          <a:p>
            <a:r>
              <a:rPr lang="en-US" altLang="zh-CN" dirty="0"/>
              <a:t>vector&lt;node&gt; c;                    </a:t>
            </a:r>
            <a:r>
              <a:rPr lang="en-US" altLang="zh-CN" dirty="0">
                <a:solidFill>
                  <a:srgbClr val="008000"/>
                </a:solidFill>
              </a:rPr>
              <a:t>//</a:t>
            </a:r>
            <a:r>
              <a:rPr lang="zh-CN" altLang="en-US" dirty="0">
                <a:solidFill>
                  <a:srgbClr val="008000"/>
                </a:solidFill>
              </a:rPr>
              <a:t>定义了一个名为</a:t>
            </a:r>
            <a:r>
              <a:rPr lang="en-US" altLang="zh-CN" dirty="0">
                <a:solidFill>
                  <a:srgbClr val="008000"/>
                </a:solidFill>
              </a:rPr>
              <a:t>c</a:t>
            </a:r>
            <a:r>
              <a:rPr lang="zh-CN" altLang="en-US" dirty="0">
                <a:solidFill>
                  <a:srgbClr val="008000"/>
                </a:solidFill>
              </a:rPr>
              <a:t>的一维数组，数组存储结构体类型数据，</a:t>
            </a:r>
            <a:r>
              <a:rPr lang="en-US" altLang="zh-CN" dirty="0">
                <a:solidFill>
                  <a:srgbClr val="008000"/>
                </a:solidFill>
              </a:rPr>
              <a:t>				node</a:t>
            </a:r>
            <a:r>
              <a:rPr lang="zh-CN" altLang="en-US" dirty="0">
                <a:solidFill>
                  <a:srgbClr val="008000"/>
                </a:solidFill>
              </a:rPr>
              <a:t>是结构体类型</a:t>
            </a:r>
            <a:endParaRPr lang="en-US" altLang="zh-CN" dirty="0">
              <a:solidFill>
                <a:srgbClr val="008000"/>
              </a:solidFill>
            </a:endParaRPr>
          </a:p>
          <a:p>
            <a:endParaRPr lang="en-US" altLang="zh-CN" dirty="0"/>
          </a:p>
          <a:p>
            <a:r>
              <a:rPr lang="zh-CN" altLang="en-US" sz="2000" b="1" dirty="0"/>
              <a:t>指定长度和初始值的初始化</a:t>
            </a:r>
            <a:endParaRPr lang="en-US" altLang="zh-CN" sz="2000" b="1" dirty="0"/>
          </a:p>
          <a:p>
            <a:r>
              <a:rPr lang="en-US" altLang="zh-CN" dirty="0"/>
              <a:t>vector&lt;int&gt; </a:t>
            </a:r>
            <a:r>
              <a:rPr lang="en-US" altLang="zh-CN" b="1" dirty="0"/>
              <a:t>v(n);                      </a:t>
            </a:r>
            <a:r>
              <a:rPr lang="en-US" altLang="zh-CN" dirty="0">
                <a:solidFill>
                  <a:srgbClr val="008000"/>
                </a:solidFill>
              </a:rPr>
              <a:t>// </a:t>
            </a:r>
            <a:r>
              <a:rPr lang="zh-CN" altLang="en-US" dirty="0">
                <a:solidFill>
                  <a:srgbClr val="008000"/>
                </a:solidFill>
              </a:rPr>
              <a:t>定义一个长度为</a:t>
            </a:r>
            <a:r>
              <a:rPr lang="en-US" altLang="zh-CN" dirty="0">
                <a:solidFill>
                  <a:srgbClr val="008000"/>
                </a:solidFill>
              </a:rPr>
              <a:t>n</a:t>
            </a:r>
            <a:r>
              <a:rPr lang="zh-CN" altLang="en-US" dirty="0">
                <a:solidFill>
                  <a:srgbClr val="008000"/>
                </a:solidFill>
              </a:rPr>
              <a:t>的数组，初始值默认为</a:t>
            </a:r>
            <a:r>
              <a:rPr lang="en-US" altLang="zh-CN" dirty="0">
                <a:solidFill>
                  <a:srgbClr val="008000"/>
                </a:solidFill>
              </a:rPr>
              <a:t>0</a:t>
            </a:r>
            <a:r>
              <a:rPr lang="zh-CN" altLang="en-US" dirty="0">
                <a:solidFill>
                  <a:srgbClr val="008000"/>
                </a:solidFill>
              </a:rPr>
              <a:t>，下标范围</a:t>
            </a:r>
            <a:r>
              <a:rPr lang="en-US" altLang="zh-CN" dirty="0">
                <a:solidFill>
                  <a:srgbClr val="008000"/>
                </a:solidFill>
              </a:rPr>
              <a:t>[0, n - 1]</a:t>
            </a:r>
          </a:p>
          <a:p>
            <a:r>
              <a:rPr lang="en-US" altLang="zh-CN" dirty="0"/>
              <a:t>vector&lt;int&gt; </a:t>
            </a:r>
            <a:r>
              <a:rPr lang="en-US" altLang="zh-CN" b="1" dirty="0"/>
              <a:t>v(n, 1);                 </a:t>
            </a:r>
            <a:r>
              <a:rPr lang="en-US" altLang="zh-CN" dirty="0">
                <a:solidFill>
                  <a:srgbClr val="008000"/>
                </a:solidFill>
              </a:rPr>
              <a:t>// v[0] </a:t>
            </a:r>
            <a:r>
              <a:rPr lang="zh-CN" altLang="en-US" dirty="0">
                <a:solidFill>
                  <a:srgbClr val="008000"/>
                </a:solidFill>
              </a:rPr>
              <a:t>到 </a:t>
            </a:r>
            <a:r>
              <a:rPr lang="en-US" altLang="zh-CN" dirty="0">
                <a:solidFill>
                  <a:srgbClr val="008000"/>
                </a:solidFill>
              </a:rPr>
              <a:t>v[n - 1]</a:t>
            </a:r>
            <a:r>
              <a:rPr lang="zh-CN" altLang="en-US" dirty="0">
                <a:solidFill>
                  <a:srgbClr val="008000"/>
                </a:solidFill>
              </a:rPr>
              <a:t>所有的元素初始值均为</a:t>
            </a:r>
            <a:r>
              <a:rPr lang="en-US" altLang="zh-CN" dirty="0">
                <a:solidFill>
                  <a:srgbClr val="008000"/>
                </a:solidFill>
              </a:rPr>
              <a:t>1</a:t>
            </a:r>
          </a:p>
          <a:p>
            <a:r>
              <a:rPr lang="en-US" altLang="zh-CN" dirty="0"/>
              <a:t>vector&lt;int&gt; </a:t>
            </a:r>
            <a:r>
              <a:rPr lang="en-US" altLang="zh-CN" b="1" dirty="0"/>
              <a:t>a{1, 2, 3, 4, 5};     </a:t>
            </a:r>
            <a:r>
              <a:rPr lang="en-US" altLang="zh-CN" dirty="0">
                <a:solidFill>
                  <a:srgbClr val="008000"/>
                </a:solidFill>
              </a:rPr>
              <a:t>//</a:t>
            </a:r>
            <a:r>
              <a:rPr lang="zh-CN" altLang="en-US" dirty="0">
                <a:solidFill>
                  <a:srgbClr val="008000"/>
                </a:solidFill>
              </a:rPr>
              <a:t>数组</a:t>
            </a:r>
            <a:r>
              <a:rPr lang="en-US" altLang="zh-CN" dirty="0">
                <a:solidFill>
                  <a:srgbClr val="008000"/>
                </a:solidFill>
              </a:rPr>
              <a:t>a</a:t>
            </a:r>
            <a:r>
              <a:rPr lang="zh-CN" altLang="en-US" dirty="0">
                <a:solidFill>
                  <a:srgbClr val="008000"/>
                </a:solidFill>
              </a:rPr>
              <a:t>中有五个元素</a:t>
            </a:r>
            <a:endParaRPr lang="en-US" altLang="zh-CN" dirty="0">
              <a:solidFill>
                <a:srgbClr val="008000"/>
              </a:solidFill>
            </a:endParaRPr>
          </a:p>
          <a:p>
            <a:endParaRPr lang="en-US" altLang="zh-CN" sz="2000" b="1" dirty="0"/>
          </a:p>
          <a:p>
            <a:r>
              <a:rPr lang="zh-CN" altLang="en-US" sz="2000" b="1" dirty="0"/>
              <a:t>拷贝初始化</a:t>
            </a:r>
            <a:endParaRPr lang="en-US" altLang="zh-CN" sz="2000" b="1" dirty="0"/>
          </a:p>
          <a:p>
            <a:r>
              <a:rPr lang="en-US" altLang="zh-CN" dirty="0"/>
              <a:t>vector&lt;int&gt; a(n + 1, 0);</a:t>
            </a:r>
          </a:p>
          <a:p>
            <a:r>
              <a:rPr lang="en-US" altLang="zh-CN" dirty="0"/>
              <a:t>vector&lt;int&gt; b(a); // </a:t>
            </a:r>
            <a:r>
              <a:rPr lang="zh-CN" altLang="en-US" dirty="0"/>
              <a:t>两个数组中的类型必须相同</a:t>
            </a:r>
            <a:r>
              <a:rPr lang="en-US" altLang="zh-CN" dirty="0"/>
              <a:t>,a</a:t>
            </a:r>
            <a:r>
              <a:rPr lang="zh-CN" altLang="en-US" dirty="0"/>
              <a:t>和</a:t>
            </a:r>
            <a:r>
              <a:rPr lang="en-US" altLang="zh-CN" dirty="0"/>
              <a:t>b</a:t>
            </a:r>
            <a:r>
              <a:rPr lang="zh-CN" altLang="en-US" dirty="0"/>
              <a:t>都是长度为</a:t>
            </a:r>
            <a:r>
              <a:rPr lang="en-US" altLang="zh-CN" dirty="0"/>
              <a:t>n+1</a:t>
            </a:r>
            <a:r>
              <a:rPr lang="zh-CN" altLang="en-US" dirty="0"/>
              <a:t>，初始值都为</a:t>
            </a:r>
            <a:r>
              <a:rPr lang="en-US" altLang="zh-CN" dirty="0"/>
              <a:t>0</a:t>
            </a:r>
            <a:r>
              <a:rPr lang="zh-CN" altLang="en-US" dirty="0"/>
              <a:t>的数组</a:t>
            </a:r>
            <a:r>
              <a:rPr lang="en-US" altLang="zh-CN" dirty="0"/>
              <a:t>vector&lt;int&gt; c = a; // </a:t>
            </a:r>
            <a:r>
              <a:rPr lang="zh-CN" altLang="en-US" dirty="0"/>
              <a:t>也是拷贝初始化</a:t>
            </a:r>
            <a:r>
              <a:rPr lang="en-US" altLang="zh-CN" dirty="0"/>
              <a:t>,c</a:t>
            </a:r>
            <a:r>
              <a:rPr lang="zh-CN" altLang="en-US" dirty="0"/>
              <a:t>和</a:t>
            </a:r>
            <a:r>
              <a:rPr lang="en-US" altLang="zh-CN" dirty="0"/>
              <a:t>a</a:t>
            </a:r>
            <a:r>
              <a:rPr lang="zh-CN" altLang="en-US" dirty="0"/>
              <a:t>是完全一样的数组</a:t>
            </a:r>
            <a:r>
              <a:rPr lang="en-US" altLang="zh-CN" dirty="0"/>
              <a:t>123</a:t>
            </a:r>
            <a:endParaRPr lang="zh-CN" altLang="en-US" dirty="0"/>
          </a:p>
        </p:txBody>
      </p:sp>
    </p:spTree>
    <p:extLst>
      <p:ext uri="{BB962C8B-B14F-4D97-AF65-F5344CB8AC3E}">
        <p14:creationId xmlns:p14="http://schemas.microsoft.com/office/powerpoint/2010/main" val="158076589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49</a:t>
            </a:fld>
            <a:endParaRPr lang="zh-CN" altLang="en-US" dirty="0"/>
          </a:p>
        </p:txBody>
      </p:sp>
      <p:sp>
        <p:nvSpPr>
          <p:cNvPr id="4" name="文本框 3">
            <a:extLst>
              <a:ext uri="{FF2B5EF4-FFF2-40B4-BE49-F238E27FC236}">
                <a16:creationId xmlns:a16="http://schemas.microsoft.com/office/drawing/2014/main" id="{433482D2-FAAB-4669-8687-9C8139849495}"/>
              </a:ext>
            </a:extLst>
          </p:cNvPr>
          <p:cNvSpPr txBox="1"/>
          <p:nvPr/>
        </p:nvSpPr>
        <p:spPr>
          <a:xfrm>
            <a:off x="0" y="0"/>
            <a:ext cx="4572000" cy="461665"/>
          </a:xfrm>
          <a:prstGeom prst="rect">
            <a:avLst/>
          </a:prstGeom>
          <a:noFill/>
        </p:spPr>
        <p:txBody>
          <a:bodyPr wrap="square">
            <a:spAutoFit/>
          </a:bodyPr>
          <a:lstStyle/>
          <a:p>
            <a:r>
              <a:rPr lang="en-US" altLang="zh-CN" sz="2400" b="1" dirty="0"/>
              <a:t>iota(beg, end) </a:t>
            </a:r>
            <a:r>
              <a:rPr lang="zh-CN" altLang="en-US" dirty="0"/>
              <a:t>让序列</a:t>
            </a:r>
            <a:r>
              <a:rPr lang="zh-CN" altLang="en-US" b="1" dirty="0">
                <a:solidFill>
                  <a:srgbClr val="FF0000"/>
                </a:solidFill>
                <a:effectLst>
                  <a:outerShdw blurRad="38100" dist="38100" dir="2700000" algn="tl">
                    <a:srgbClr val="000000">
                      <a:alpha val="43137"/>
                    </a:srgbClr>
                  </a:outerShdw>
                </a:effectLst>
              </a:rPr>
              <a:t>递增赋值</a:t>
            </a:r>
          </a:p>
        </p:txBody>
      </p:sp>
      <p:sp>
        <p:nvSpPr>
          <p:cNvPr id="6" name="文本框 5">
            <a:extLst>
              <a:ext uri="{FF2B5EF4-FFF2-40B4-BE49-F238E27FC236}">
                <a16:creationId xmlns:a16="http://schemas.microsoft.com/office/drawing/2014/main" id="{E29171B9-7CF9-486C-9CCE-27BC2C6C9374}"/>
              </a:ext>
            </a:extLst>
          </p:cNvPr>
          <p:cNvSpPr txBox="1"/>
          <p:nvPr/>
        </p:nvSpPr>
        <p:spPr>
          <a:xfrm>
            <a:off x="5234" y="541963"/>
            <a:ext cx="9138766" cy="2308324"/>
          </a:xfrm>
          <a:prstGeom prst="rect">
            <a:avLst/>
          </a:prstGeom>
          <a:noFill/>
        </p:spPr>
        <p:txBody>
          <a:bodyPr wrap="square">
            <a:spAutoFit/>
          </a:bodyPr>
          <a:lstStyle/>
          <a:p>
            <a:r>
              <a:rPr lang="en-US" altLang="zh-CN" b="0" dirty="0">
                <a:solidFill>
                  <a:srgbClr val="000000"/>
                </a:solidFill>
                <a:effectLst/>
                <a:latin typeface="Consolas" panose="020B0609020204030204" pitchFamily="49" charset="0"/>
              </a:rPr>
              <a:t>vector&lt;</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&gt; a(</a:t>
            </a:r>
            <a:r>
              <a:rPr lang="en-US" altLang="zh-CN" b="0" dirty="0">
                <a:solidFill>
                  <a:srgbClr val="098658"/>
                </a:solidFill>
                <a:effectLst/>
                <a:latin typeface="Consolas" panose="020B0609020204030204" pitchFamily="49" charset="0"/>
              </a:rPr>
              <a:t>10</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iota(</a:t>
            </a:r>
            <a:r>
              <a:rPr lang="en-US" altLang="zh-CN" b="0" dirty="0" err="1">
                <a:solidFill>
                  <a:srgbClr val="000000"/>
                </a:solidFill>
                <a:effectLst/>
                <a:latin typeface="Consolas" panose="020B0609020204030204" pitchFamily="49" charset="0"/>
              </a:rPr>
              <a:t>a.begin</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a.end</a:t>
            </a:r>
            <a:r>
              <a:rPr lang="en-US" altLang="zh-CN" b="0" dirty="0">
                <a:solidFill>
                  <a:srgbClr val="000000"/>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0</a:t>
            </a:r>
            <a:r>
              <a:rPr lang="en-US" altLang="zh-CN" b="0" dirty="0">
                <a:solidFill>
                  <a:srgbClr val="000000"/>
                </a:solidFill>
                <a:effectLst/>
                <a:latin typeface="Consolas" panose="020B0609020204030204" pitchFamily="49" charset="0"/>
              </a:rPr>
              <a:t>);</a:t>
            </a:r>
          </a:p>
          <a:p>
            <a:r>
              <a:rPr lang="en-US" altLang="zh-CN" b="0" dirty="0">
                <a:solidFill>
                  <a:srgbClr val="0000FF"/>
                </a:solidFill>
                <a:effectLst/>
                <a:latin typeface="Consolas" panose="020B0609020204030204" pitchFamily="49" charset="0"/>
              </a:rPr>
              <a:t>for</a:t>
            </a:r>
            <a:r>
              <a:rPr lang="en-US" altLang="zh-CN" b="0" dirty="0">
                <a:solidFill>
                  <a:srgbClr val="000000"/>
                </a:solidFill>
                <a:effectLst/>
                <a:latin typeface="Consolas" panose="020B0609020204030204" pitchFamily="49" charset="0"/>
              </a:rPr>
              <a:t>(</a:t>
            </a:r>
            <a:r>
              <a:rPr lang="en-US" altLang="zh-CN" b="0" dirty="0">
                <a:solidFill>
                  <a:srgbClr val="0000FF"/>
                </a:solidFill>
                <a:effectLst/>
                <a:latin typeface="Consolas" panose="020B0609020204030204" pitchFamily="49" charset="0"/>
              </a:rPr>
              <a:t>auto</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 a)</a:t>
            </a:r>
          </a:p>
          <a:p>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cout</a:t>
            </a:r>
            <a:r>
              <a:rPr lang="en-US" altLang="zh-CN" b="0" dirty="0">
                <a:solidFill>
                  <a:srgbClr val="000000"/>
                </a:solidFill>
                <a:effectLst/>
                <a:latin typeface="Consolas" panose="020B0609020204030204" pitchFamily="49" charset="0"/>
              </a:rPr>
              <a:t> &lt;&lt;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&lt;&lt; </a:t>
            </a:r>
            <a:r>
              <a:rPr lang="en-US" altLang="zh-CN" b="0" dirty="0">
                <a:solidFill>
                  <a:srgbClr val="A31515"/>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a:t>
            </a:r>
          </a:p>
          <a:p>
            <a:endParaRPr lang="en-US" altLang="zh-CN" b="0" dirty="0">
              <a:solidFill>
                <a:srgbClr val="000000"/>
              </a:solidFill>
              <a:effectLst/>
              <a:latin typeface="Consolas" panose="020B0609020204030204" pitchFamily="49" charset="0"/>
            </a:endParaRPr>
          </a:p>
          <a:p>
            <a:r>
              <a:rPr lang="en-US" altLang="zh-CN" b="0" dirty="0">
                <a:solidFill>
                  <a:srgbClr val="008000"/>
                </a:solidFill>
                <a:effectLst/>
                <a:latin typeface="Consolas" panose="020B0609020204030204" pitchFamily="49" charset="0"/>
              </a:rPr>
              <a:t>// 0 1 2 3 4 5 6 7 8 9</a:t>
            </a:r>
            <a:endParaRPr lang="en-US" altLang="zh-CN" b="0" dirty="0">
              <a:solidFill>
                <a:srgbClr val="000000"/>
              </a:solidFill>
              <a:effectLst/>
              <a:latin typeface="Consolas" panose="020B0609020204030204" pitchFamily="49" charset="0"/>
            </a:endParaRPr>
          </a:p>
          <a:p>
            <a:br>
              <a:rPr lang="en-US" altLang="zh-CN" b="0" dirty="0">
                <a:solidFill>
                  <a:srgbClr val="000000"/>
                </a:solidFill>
                <a:effectLst/>
                <a:latin typeface="Consolas" panose="020B0609020204030204" pitchFamily="49" charset="0"/>
              </a:rPr>
            </a:br>
            <a:endParaRPr lang="en-US" altLang="zh-C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68343856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50</a:t>
            </a:fld>
            <a:endParaRPr lang="zh-CN" altLang="en-US" dirty="0"/>
          </a:p>
        </p:txBody>
      </p:sp>
      <p:sp>
        <p:nvSpPr>
          <p:cNvPr id="4" name="文本框 3">
            <a:extLst>
              <a:ext uri="{FF2B5EF4-FFF2-40B4-BE49-F238E27FC236}">
                <a16:creationId xmlns:a16="http://schemas.microsoft.com/office/drawing/2014/main" id="{C20E3576-E4F5-4316-AEFD-048D6271FFB4}"/>
              </a:ext>
            </a:extLst>
          </p:cNvPr>
          <p:cNvSpPr txBox="1"/>
          <p:nvPr/>
        </p:nvSpPr>
        <p:spPr>
          <a:xfrm>
            <a:off x="0" y="0"/>
            <a:ext cx="9144000" cy="830997"/>
          </a:xfrm>
          <a:prstGeom prst="rect">
            <a:avLst/>
          </a:prstGeom>
          <a:noFill/>
        </p:spPr>
        <p:txBody>
          <a:bodyPr wrap="square">
            <a:spAutoFit/>
          </a:bodyPr>
          <a:lstStyle/>
          <a:p>
            <a:r>
              <a:rPr lang="en-US" altLang="zh-CN" sz="2400" b="1" dirty="0" err="1"/>
              <a:t>lower_bound</a:t>
            </a:r>
            <a:r>
              <a:rPr lang="en-US" altLang="zh-CN" sz="2400" b="1" dirty="0"/>
              <a:t> + </a:t>
            </a:r>
            <a:r>
              <a:rPr lang="en-US" altLang="zh-CN" sz="2400" b="1" dirty="0" err="1"/>
              <a:t>upper_bound</a:t>
            </a:r>
            <a:endParaRPr lang="en-US" altLang="zh-CN" sz="2400" b="1" dirty="0"/>
          </a:p>
          <a:p>
            <a:r>
              <a:rPr lang="zh-CN" altLang="en-US" sz="2400" b="1" dirty="0"/>
              <a:t>作用：二分查找</a:t>
            </a:r>
          </a:p>
        </p:txBody>
      </p:sp>
      <p:sp>
        <p:nvSpPr>
          <p:cNvPr id="6" name="文本框 5">
            <a:extLst>
              <a:ext uri="{FF2B5EF4-FFF2-40B4-BE49-F238E27FC236}">
                <a16:creationId xmlns:a16="http://schemas.microsoft.com/office/drawing/2014/main" id="{9A21B047-508F-47DB-90E5-035016CAD3FC}"/>
              </a:ext>
            </a:extLst>
          </p:cNvPr>
          <p:cNvSpPr txBox="1"/>
          <p:nvPr/>
        </p:nvSpPr>
        <p:spPr>
          <a:xfrm>
            <a:off x="0" y="818967"/>
            <a:ext cx="9144000" cy="1477328"/>
          </a:xfrm>
          <a:prstGeom prst="rect">
            <a:avLst/>
          </a:prstGeom>
          <a:noFill/>
        </p:spPr>
        <p:txBody>
          <a:bodyPr wrap="square">
            <a:spAutoFit/>
          </a:bodyPr>
          <a:lstStyle/>
          <a:p>
            <a:r>
              <a:rPr lang="en-US" altLang="zh-CN" b="0" dirty="0">
                <a:solidFill>
                  <a:srgbClr val="008000"/>
                </a:solidFill>
                <a:effectLst/>
                <a:latin typeface="Consolas" panose="020B0609020204030204" pitchFamily="49" charset="0"/>
              </a:rPr>
              <a:t>//</a:t>
            </a:r>
            <a:r>
              <a:rPr lang="zh-CN" altLang="en-US" b="0" dirty="0">
                <a:solidFill>
                  <a:srgbClr val="008000"/>
                </a:solidFill>
                <a:effectLst/>
                <a:latin typeface="Consolas" panose="020B0609020204030204" pitchFamily="49" charset="0"/>
              </a:rPr>
              <a:t>在</a:t>
            </a:r>
            <a:r>
              <a:rPr lang="en-US" altLang="zh-CN" b="0" dirty="0">
                <a:solidFill>
                  <a:srgbClr val="008000"/>
                </a:solidFill>
                <a:effectLst/>
                <a:latin typeface="Consolas" panose="020B0609020204030204" pitchFamily="49" charset="0"/>
              </a:rPr>
              <a:t>a</a:t>
            </a:r>
            <a:r>
              <a:rPr lang="zh-CN" altLang="en-US" b="0" dirty="0">
                <a:solidFill>
                  <a:srgbClr val="008000"/>
                </a:solidFill>
                <a:effectLst/>
                <a:latin typeface="Consolas" panose="020B0609020204030204" pitchFamily="49" charset="0"/>
              </a:rPr>
              <a:t>数组中查找第一个大于等于</a:t>
            </a:r>
            <a:r>
              <a:rPr lang="en-US" altLang="zh-CN" b="0" dirty="0">
                <a:solidFill>
                  <a:srgbClr val="008000"/>
                </a:solidFill>
                <a:effectLst/>
                <a:latin typeface="Consolas" panose="020B0609020204030204" pitchFamily="49" charset="0"/>
              </a:rPr>
              <a:t>x</a:t>
            </a:r>
            <a:r>
              <a:rPr lang="zh-CN" altLang="en-US" b="0" dirty="0">
                <a:solidFill>
                  <a:srgbClr val="008000"/>
                </a:solidFill>
                <a:effectLst/>
                <a:latin typeface="Consolas" panose="020B0609020204030204" pitchFamily="49" charset="0"/>
              </a:rPr>
              <a:t>的元素，返回该元素的地址</a:t>
            </a:r>
            <a:endParaRPr lang="zh-CN" altLang="en-US" b="0" dirty="0">
              <a:solidFill>
                <a:srgbClr val="000000"/>
              </a:solidFill>
              <a:effectLst/>
              <a:latin typeface="Consolas" panose="020B0609020204030204" pitchFamily="49" charset="0"/>
            </a:endParaRPr>
          </a:p>
          <a:p>
            <a:r>
              <a:rPr lang="en-US" altLang="zh-CN" b="0" dirty="0" err="1">
                <a:solidFill>
                  <a:srgbClr val="000000"/>
                </a:solidFill>
                <a:effectLst/>
                <a:latin typeface="Consolas" panose="020B0609020204030204" pitchFamily="49" charset="0"/>
              </a:rPr>
              <a:t>lower_bound</a:t>
            </a:r>
            <a:r>
              <a:rPr lang="en-US" altLang="zh-CN" b="0" dirty="0">
                <a:solidFill>
                  <a:srgbClr val="000000"/>
                </a:solidFill>
                <a:effectLst/>
                <a:latin typeface="Consolas" panose="020B0609020204030204" pitchFamily="49" charset="0"/>
              </a:rPr>
              <a:t>(a, a + n, x);</a:t>
            </a:r>
          </a:p>
          <a:p>
            <a:r>
              <a:rPr lang="en-US" altLang="zh-CN" b="0" dirty="0">
                <a:solidFill>
                  <a:srgbClr val="008000"/>
                </a:solidFill>
                <a:effectLst/>
                <a:latin typeface="Consolas" panose="020B0609020204030204" pitchFamily="49" charset="0"/>
              </a:rPr>
              <a:t>//</a:t>
            </a:r>
            <a:r>
              <a:rPr lang="zh-CN" altLang="en-US" b="0" dirty="0">
                <a:solidFill>
                  <a:srgbClr val="008000"/>
                </a:solidFill>
                <a:effectLst/>
                <a:latin typeface="Consolas" panose="020B0609020204030204" pitchFamily="49" charset="0"/>
              </a:rPr>
              <a:t>在</a:t>
            </a:r>
            <a:r>
              <a:rPr lang="en-US" altLang="zh-CN" b="0" dirty="0">
                <a:solidFill>
                  <a:srgbClr val="008000"/>
                </a:solidFill>
                <a:effectLst/>
                <a:latin typeface="Consolas" panose="020B0609020204030204" pitchFamily="49" charset="0"/>
              </a:rPr>
              <a:t>a</a:t>
            </a:r>
            <a:r>
              <a:rPr lang="zh-CN" altLang="en-US" b="0" dirty="0">
                <a:solidFill>
                  <a:srgbClr val="008000"/>
                </a:solidFill>
                <a:effectLst/>
                <a:latin typeface="Consolas" panose="020B0609020204030204" pitchFamily="49" charset="0"/>
              </a:rPr>
              <a:t>数组中查找第一个大于</a:t>
            </a:r>
            <a:r>
              <a:rPr lang="en-US" altLang="zh-CN" b="0" dirty="0">
                <a:solidFill>
                  <a:srgbClr val="008000"/>
                </a:solidFill>
                <a:effectLst/>
                <a:latin typeface="Consolas" panose="020B0609020204030204" pitchFamily="49" charset="0"/>
              </a:rPr>
              <a:t>x</a:t>
            </a:r>
            <a:r>
              <a:rPr lang="zh-CN" altLang="en-US" b="0" dirty="0">
                <a:solidFill>
                  <a:srgbClr val="008000"/>
                </a:solidFill>
                <a:effectLst/>
                <a:latin typeface="Consolas" panose="020B0609020204030204" pitchFamily="49" charset="0"/>
              </a:rPr>
              <a:t>的元素，返回该元素的地址</a:t>
            </a:r>
            <a:endParaRPr lang="zh-CN" altLang="en-US" b="0" dirty="0">
              <a:solidFill>
                <a:srgbClr val="000000"/>
              </a:solidFill>
              <a:effectLst/>
              <a:latin typeface="Consolas" panose="020B0609020204030204" pitchFamily="49" charset="0"/>
            </a:endParaRPr>
          </a:p>
          <a:p>
            <a:r>
              <a:rPr lang="en-US" altLang="zh-CN" b="0" dirty="0" err="1">
                <a:solidFill>
                  <a:srgbClr val="000000"/>
                </a:solidFill>
                <a:effectLst/>
                <a:latin typeface="Consolas" panose="020B0609020204030204" pitchFamily="49" charset="0"/>
              </a:rPr>
              <a:t>upper_bound</a:t>
            </a:r>
            <a:r>
              <a:rPr lang="en-US" altLang="zh-CN" b="0" dirty="0">
                <a:solidFill>
                  <a:srgbClr val="000000"/>
                </a:solidFill>
                <a:effectLst/>
                <a:latin typeface="Consolas" panose="020B0609020204030204" pitchFamily="49" charset="0"/>
              </a:rPr>
              <a:t>(a, a + n, x);</a:t>
            </a:r>
            <a:br>
              <a:rPr lang="en-US" altLang="zh-CN" b="0" dirty="0">
                <a:solidFill>
                  <a:srgbClr val="000000"/>
                </a:solidFill>
                <a:effectLst/>
                <a:latin typeface="Consolas" panose="020B0609020204030204" pitchFamily="49" charset="0"/>
              </a:rPr>
            </a:br>
            <a:r>
              <a:rPr lang="en-US" altLang="zh-CN" b="0" dirty="0">
                <a:solidFill>
                  <a:srgbClr val="008000"/>
                </a:solidFill>
                <a:effectLst/>
                <a:latin typeface="Consolas" panose="020B0609020204030204" pitchFamily="49" charset="0"/>
              </a:rPr>
              <a:t>//</a:t>
            </a:r>
            <a:r>
              <a:rPr lang="zh-CN" altLang="en-US" b="0" dirty="0">
                <a:solidFill>
                  <a:srgbClr val="008000"/>
                </a:solidFill>
                <a:effectLst/>
                <a:latin typeface="Consolas" panose="020B0609020204030204" pitchFamily="49" charset="0"/>
              </a:rPr>
              <a:t>如果未找到，返回尾地址的下一个位置的地址</a:t>
            </a:r>
            <a:endParaRPr lang="zh-CN" alt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12504710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51</a:t>
            </a:fld>
            <a:endParaRPr lang="zh-CN" altLang="en-US" dirty="0"/>
          </a:p>
        </p:txBody>
      </p:sp>
      <p:sp>
        <p:nvSpPr>
          <p:cNvPr id="4" name="文本框 3">
            <a:extLst>
              <a:ext uri="{FF2B5EF4-FFF2-40B4-BE49-F238E27FC236}">
                <a16:creationId xmlns:a16="http://schemas.microsoft.com/office/drawing/2014/main" id="{C727B293-C471-4339-B38B-521707933F08}"/>
              </a:ext>
            </a:extLst>
          </p:cNvPr>
          <p:cNvSpPr txBox="1"/>
          <p:nvPr/>
        </p:nvSpPr>
        <p:spPr>
          <a:xfrm>
            <a:off x="0" y="2828"/>
            <a:ext cx="4572000" cy="461665"/>
          </a:xfrm>
          <a:prstGeom prst="rect">
            <a:avLst/>
          </a:prstGeom>
          <a:noFill/>
        </p:spPr>
        <p:txBody>
          <a:bodyPr wrap="square">
            <a:spAutoFit/>
          </a:bodyPr>
          <a:lstStyle/>
          <a:p>
            <a:r>
              <a:rPr lang="en-US" altLang="zh-CN" sz="2400" b="1" dirty="0" err="1"/>
              <a:t>max_element</a:t>
            </a:r>
            <a:r>
              <a:rPr lang="en-US" altLang="zh-CN" sz="2400" b="1" dirty="0"/>
              <a:t> + </a:t>
            </a:r>
            <a:r>
              <a:rPr lang="en-US" altLang="zh-CN" sz="2400" b="1" dirty="0" err="1"/>
              <a:t>min_element</a:t>
            </a:r>
            <a:endParaRPr lang="zh-CN" altLang="en-US" sz="2400" b="1" dirty="0"/>
          </a:p>
        </p:txBody>
      </p:sp>
      <p:sp>
        <p:nvSpPr>
          <p:cNvPr id="6" name="文本框 5">
            <a:extLst>
              <a:ext uri="{FF2B5EF4-FFF2-40B4-BE49-F238E27FC236}">
                <a16:creationId xmlns:a16="http://schemas.microsoft.com/office/drawing/2014/main" id="{36C03703-B7D5-4200-A9DB-C9929ED69C85}"/>
              </a:ext>
            </a:extLst>
          </p:cNvPr>
          <p:cNvSpPr txBox="1"/>
          <p:nvPr/>
        </p:nvSpPr>
        <p:spPr>
          <a:xfrm>
            <a:off x="0" y="459309"/>
            <a:ext cx="7452320" cy="923330"/>
          </a:xfrm>
          <a:prstGeom prst="rect">
            <a:avLst/>
          </a:prstGeom>
          <a:noFill/>
        </p:spPr>
        <p:txBody>
          <a:bodyPr wrap="square">
            <a:spAutoFit/>
          </a:bodyPr>
          <a:lstStyle/>
          <a:p>
            <a:r>
              <a:rPr lang="en-US" altLang="zh-CN" b="0" dirty="0">
                <a:solidFill>
                  <a:srgbClr val="008000"/>
                </a:solidFill>
                <a:effectLst/>
                <a:latin typeface="Consolas" panose="020B0609020204030204" pitchFamily="49" charset="0"/>
              </a:rPr>
              <a:t>//</a:t>
            </a:r>
            <a:r>
              <a:rPr lang="zh-CN" altLang="en-US" b="0" dirty="0">
                <a:solidFill>
                  <a:srgbClr val="008000"/>
                </a:solidFill>
                <a:effectLst/>
                <a:latin typeface="Consolas" panose="020B0609020204030204" pitchFamily="49" charset="0"/>
              </a:rPr>
              <a:t>函数都是返回地址，需要加*取值</a:t>
            </a:r>
            <a:endParaRPr lang="zh-CN" altLang="en-US" b="0" dirty="0">
              <a:solidFill>
                <a:srgbClr val="000000"/>
              </a:solidFill>
              <a:effectLst/>
              <a:latin typeface="Consolas" panose="020B0609020204030204" pitchFamily="49" charset="0"/>
            </a:endParaRPr>
          </a:p>
          <a:p>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mx = *</a:t>
            </a:r>
            <a:r>
              <a:rPr lang="en-US" altLang="zh-CN" b="0" dirty="0" err="1">
                <a:solidFill>
                  <a:srgbClr val="000000"/>
                </a:solidFill>
                <a:effectLst/>
                <a:latin typeface="Consolas" panose="020B0609020204030204" pitchFamily="49" charset="0"/>
              </a:rPr>
              <a:t>max_element</a:t>
            </a:r>
            <a:r>
              <a:rPr lang="en-US" altLang="zh-CN" b="0" dirty="0">
                <a:solidFill>
                  <a:srgbClr val="000000"/>
                </a:solidFill>
                <a:effectLst/>
                <a:latin typeface="Consolas" panose="020B0609020204030204" pitchFamily="49" charset="0"/>
              </a:rPr>
              <a:t>(a, a + n);</a:t>
            </a:r>
          </a:p>
          <a:p>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mn</a:t>
            </a:r>
            <a:r>
              <a:rPr lang="en-US" altLang="zh-CN" b="0" dirty="0">
                <a:solidFill>
                  <a:srgbClr val="000000"/>
                </a:solidFill>
                <a:effectLst/>
                <a:latin typeface="Consolas" panose="020B0609020204030204" pitchFamily="49" charset="0"/>
              </a:rPr>
              <a:t> = *</a:t>
            </a:r>
            <a:r>
              <a:rPr lang="en-US" altLang="zh-CN" b="0" dirty="0" err="1">
                <a:solidFill>
                  <a:srgbClr val="000000"/>
                </a:solidFill>
                <a:effectLst/>
                <a:latin typeface="Consolas" panose="020B0609020204030204" pitchFamily="49" charset="0"/>
              </a:rPr>
              <a:t>min_element</a:t>
            </a:r>
            <a:r>
              <a:rPr lang="en-US" altLang="zh-CN" b="0" dirty="0">
                <a:solidFill>
                  <a:srgbClr val="000000"/>
                </a:solidFill>
                <a:effectLst/>
                <a:latin typeface="Consolas" panose="020B0609020204030204" pitchFamily="49" charset="0"/>
              </a:rPr>
              <a:t>(a, a + n);</a:t>
            </a:r>
          </a:p>
        </p:txBody>
      </p:sp>
      <p:sp>
        <p:nvSpPr>
          <p:cNvPr id="7" name="文本框 6">
            <a:extLst>
              <a:ext uri="{FF2B5EF4-FFF2-40B4-BE49-F238E27FC236}">
                <a16:creationId xmlns:a16="http://schemas.microsoft.com/office/drawing/2014/main" id="{B02362BD-B67B-4CED-8160-ACDE53D652BF}"/>
              </a:ext>
            </a:extLst>
          </p:cNvPr>
          <p:cNvSpPr txBox="1"/>
          <p:nvPr/>
        </p:nvSpPr>
        <p:spPr>
          <a:xfrm>
            <a:off x="0" y="1635646"/>
            <a:ext cx="9144000" cy="1015663"/>
          </a:xfrm>
          <a:prstGeom prst="rect">
            <a:avLst/>
          </a:prstGeom>
          <a:noFill/>
        </p:spPr>
        <p:txBody>
          <a:bodyPr wrap="square">
            <a:spAutoFit/>
          </a:bodyPr>
          <a:lstStyle/>
          <a:p>
            <a:r>
              <a:rPr lang="da-DK" altLang="zh-CN" sz="2400" b="1" dirty="0"/>
              <a:t>minmax_element</a:t>
            </a:r>
          </a:p>
          <a:p>
            <a:r>
              <a:rPr lang="da-DK" altLang="zh-CN" dirty="0"/>
              <a:t>minmax_element(beg, end)</a:t>
            </a:r>
          </a:p>
          <a:p>
            <a:r>
              <a:rPr lang="zh-CN" altLang="en-US" dirty="0"/>
              <a:t>返回序列中的最小和最大值组成</a:t>
            </a:r>
            <a:r>
              <a:rPr lang="en-US" altLang="zh-CN" dirty="0"/>
              <a:t>pair</a:t>
            </a:r>
            <a:r>
              <a:rPr lang="zh-CN" altLang="en-US" dirty="0"/>
              <a:t>的对应的地址</a:t>
            </a:r>
          </a:p>
        </p:txBody>
      </p:sp>
      <p:sp>
        <p:nvSpPr>
          <p:cNvPr id="9" name="文本框 8">
            <a:extLst>
              <a:ext uri="{FF2B5EF4-FFF2-40B4-BE49-F238E27FC236}">
                <a16:creationId xmlns:a16="http://schemas.microsoft.com/office/drawing/2014/main" id="{C6A9CDB6-A6AB-443A-BD73-1131E68A8225}"/>
              </a:ext>
            </a:extLst>
          </p:cNvPr>
          <p:cNvSpPr txBox="1"/>
          <p:nvPr/>
        </p:nvSpPr>
        <p:spPr>
          <a:xfrm>
            <a:off x="0" y="2811983"/>
            <a:ext cx="9144000" cy="1754326"/>
          </a:xfrm>
          <a:prstGeom prst="rect">
            <a:avLst/>
          </a:prstGeom>
          <a:noFill/>
        </p:spPr>
        <p:txBody>
          <a:bodyPr wrap="square">
            <a:spAutoFit/>
          </a:bodyPr>
          <a:lstStyle/>
          <a:p>
            <a:r>
              <a:rPr lang="en-US" altLang="zh-CN" dirty="0"/>
              <a:t>int n = 10;</a:t>
            </a:r>
          </a:p>
          <a:p>
            <a:r>
              <a:rPr lang="en-US" altLang="zh-CN" dirty="0"/>
              <a:t>vector&lt;int&gt; a(n);</a:t>
            </a:r>
          </a:p>
          <a:p>
            <a:r>
              <a:rPr lang="en-US" altLang="zh-CN" dirty="0"/>
              <a:t>iota(</a:t>
            </a:r>
            <a:r>
              <a:rPr lang="en-US" altLang="zh-CN" dirty="0" err="1"/>
              <a:t>a.begin</a:t>
            </a:r>
            <a:r>
              <a:rPr lang="en-US" altLang="zh-CN" dirty="0"/>
              <a:t>(), </a:t>
            </a:r>
            <a:r>
              <a:rPr lang="en-US" altLang="zh-CN" dirty="0" err="1"/>
              <a:t>a.end</a:t>
            </a:r>
            <a:r>
              <a:rPr lang="en-US" altLang="zh-CN" dirty="0"/>
              <a:t>(), 1);</a:t>
            </a:r>
          </a:p>
          <a:p>
            <a:endParaRPr lang="en-US" altLang="zh-CN" dirty="0"/>
          </a:p>
          <a:p>
            <a:r>
              <a:rPr lang="en-US" altLang="zh-CN" dirty="0"/>
              <a:t>auto t = </a:t>
            </a:r>
            <a:r>
              <a:rPr lang="en-US" altLang="zh-CN" dirty="0" err="1"/>
              <a:t>minmax_element</a:t>
            </a:r>
            <a:r>
              <a:rPr lang="en-US" altLang="zh-CN" dirty="0"/>
              <a:t>(</a:t>
            </a:r>
            <a:r>
              <a:rPr lang="en-US" altLang="zh-CN" dirty="0" err="1"/>
              <a:t>a.begin</a:t>
            </a:r>
            <a:r>
              <a:rPr lang="en-US" altLang="zh-CN" dirty="0"/>
              <a:t>(), </a:t>
            </a:r>
            <a:r>
              <a:rPr lang="en-US" altLang="zh-CN" dirty="0" err="1"/>
              <a:t>a.end</a:t>
            </a:r>
            <a:r>
              <a:rPr lang="en-US" altLang="zh-CN" dirty="0"/>
              <a:t>()); // </a:t>
            </a:r>
            <a:r>
              <a:rPr lang="zh-CN" altLang="en-US" dirty="0"/>
              <a:t>返回的是最小值和最大值对应的地址</a:t>
            </a:r>
          </a:p>
          <a:p>
            <a:r>
              <a:rPr lang="en-US" altLang="zh-CN" dirty="0"/>
              <a:t>// </a:t>
            </a:r>
            <a:r>
              <a:rPr lang="en-US" altLang="zh-CN" b="1" dirty="0">
                <a:solidFill>
                  <a:srgbClr val="FF0000"/>
                </a:solidFill>
              </a:rPr>
              <a:t>*</a:t>
            </a:r>
            <a:r>
              <a:rPr lang="en-US" altLang="zh-CN" b="1" dirty="0" err="1">
                <a:solidFill>
                  <a:srgbClr val="FF0000"/>
                </a:solidFill>
              </a:rPr>
              <a:t>t.first</a:t>
            </a:r>
            <a:r>
              <a:rPr lang="en-US" altLang="zh-CN" b="1" dirty="0">
                <a:solidFill>
                  <a:srgbClr val="FF0000"/>
                </a:solidFill>
              </a:rPr>
              <a:t> = 1, *</a:t>
            </a:r>
            <a:r>
              <a:rPr lang="en-US" altLang="zh-CN" b="1" dirty="0" err="1">
                <a:solidFill>
                  <a:srgbClr val="FF0000"/>
                </a:solidFill>
              </a:rPr>
              <a:t>t.second</a:t>
            </a:r>
            <a:r>
              <a:rPr lang="en-US" altLang="zh-CN" b="1" dirty="0">
                <a:solidFill>
                  <a:srgbClr val="FF0000"/>
                </a:solidFill>
              </a:rPr>
              <a:t> = 10 </a:t>
            </a:r>
            <a:r>
              <a:rPr lang="zh-CN" altLang="en-US" dirty="0"/>
              <a:t>输出对应最小最大值时需要使用指针</a:t>
            </a:r>
          </a:p>
        </p:txBody>
      </p:sp>
    </p:spTree>
    <p:extLst>
      <p:ext uri="{BB962C8B-B14F-4D97-AF65-F5344CB8AC3E}">
        <p14:creationId xmlns:p14="http://schemas.microsoft.com/office/powerpoint/2010/main" val="357143919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52</a:t>
            </a:fld>
            <a:endParaRPr lang="zh-CN" altLang="en-US" dirty="0"/>
          </a:p>
        </p:txBody>
      </p:sp>
      <p:sp>
        <p:nvSpPr>
          <p:cNvPr id="4" name="文本框 3">
            <a:extLst>
              <a:ext uri="{FF2B5EF4-FFF2-40B4-BE49-F238E27FC236}">
                <a16:creationId xmlns:a16="http://schemas.microsoft.com/office/drawing/2014/main" id="{7D7B4253-12B0-4FE7-B8AE-2A1879D6661A}"/>
              </a:ext>
            </a:extLst>
          </p:cNvPr>
          <p:cNvSpPr txBox="1"/>
          <p:nvPr/>
        </p:nvSpPr>
        <p:spPr>
          <a:xfrm>
            <a:off x="0" y="0"/>
            <a:ext cx="9144000" cy="1569660"/>
          </a:xfrm>
          <a:prstGeom prst="rect">
            <a:avLst/>
          </a:prstGeom>
          <a:noFill/>
        </p:spPr>
        <p:txBody>
          <a:bodyPr wrap="square">
            <a:spAutoFit/>
          </a:bodyPr>
          <a:lstStyle/>
          <a:p>
            <a:r>
              <a:rPr lang="en-US" altLang="zh-CN" sz="2400" b="1" dirty="0" err="1"/>
              <a:t>max+min</a:t>
            </a:r>
            <a:endParaRPr lang="en-US" altLang="zh-CN" sz="2400" b="1" dirty="0"/>
          </a:p>
          <a:p>
            <a:r>
              <a:rPr lang="zh-CN" altLang="en-US" b="1" dirty="0"/>
              <a:t>找多个元素的最大值和最小值</a:t>
            </a:r>
            <a:endParaRPr lang="en-US" altLang="zh-CN" dirty="0"/>
          </a:p>
          <a:p>
            <a:r>
              <a:rPr lang="zh-CN" altLang="en-US" dirty="0"/>
              <a:t>找</a:t>
            </a:r>
            <a:r>
              <a:rPr lang="en-US" altLang="zh-CN" dirty="0"/>
              <a:t>a</a:t>
            </a:r>
            <a:r>
              <a:rPr lang="zh-CN" altLang="en-US" dirty="0"/>
              <a:t>，</a:t>
            </a:r>
            <a:r>
              <a:rPr lang="en-US" altLang="zh-CN" dirty="0"/>
              <a:t>b</a:t>
            </a:r>
            <a:r>
              <a:rPr lang="zh-CN" altLang="en-US" dirty="0"/>
              <a:t>的最大值和最小值</a:t>
            </a:r>
            <a:endParaRPr lang="en-US" altLang="zh-CN" dirty="0"/>
          </a:p>
          <a:p>
            <a:r>
              <a:rPr lang="en-US" altLang="zh-CN" dirty="0"/>
              <a:t>mx = max(a, b);</a:t>
            </a:r>
          </a:p>
          <a:p>
            <a:r>
              <a:rPr lang="en-US" altLang="zh-CN" dirty="0" err="1"/>
              <a:t>mn</a:t>
            </a:r>
            <a:r>
              <a:rPr lang="en-US" altLang="zh-CN" dirty="0"/>
              <a:t> = min(a, b);</a:t>
            </a:r>
            <a:endParaRPr lang="zh-CN" altLang="en-US" dirty="0"/>
          </a:p>
        </p:txBody>
      </p:sp>
      <p:sp>
        <p:nvSpPr>
          <p:cNvPr id="6" name="文本框 5">
            <a:extLst>
              <a:ext uri="{FF2B5EF4-FFF2-40B4-BE49-F238E27FC236}">
                <a16:creationId xmlns:a16="http://schemas.microsoft.com/office/drawing/2014/main" id="{48D110C3-0616-486B-A1D4-5EDB84336461}"/>
              </a:ext>
            </a:extLst>
          </p:cNvPr>
          <p:cNvSpPr txBox="1"/>
          <p:nvPr/>
        </p:nvSpPr>
        <p:spPr>
          <a:xfrm>
            <a:off x="0" y="1648420"/>
            <a:ext cx="9144000" cy="923330"/>
          </a:xfrm>
          <a:prstGeom prst="rect">
            <a:avLst/>
          </a:prstGeom>
          <a:noFill/>
        </p:spPr>
        <p:txBody>
          <a:bodyPr wrap="square">
            <a:spAutoFit/>
          </a:bodyPr>
          <a:lstStyle/>
          <a:p>
            <a:r>
              <a:rPr lang="en-US" altLang="zh-CN" b="0" dirty="0">
                <a:solidFill>
                  <a:srgbClr val="008000"/>
                </a:solidFill>
                <a:effectLst/>
                <a:latin typeface="Consolas" panose="020B0609020204030204" pitchFamily="49" charset="0"/>
              </a:rPr>
              <a:t>//</a:t>
            </a:r>
            <a:r>
              <a:rPr lang="zh-CN" altLang="en-US" b="0" dirty="0">
                <a:solidFill>
                  <a:srgbClr val="008000"/>
                </a:solidFill>
                <a:effectLst/>
                <a:latin typeface="Consolas" panose="020B0609020204030204" pitchFamily="49" charset="0"/>
              </a:rPr>
              <a:t>找到</a:t>
            </a:r>
            <a:r>
              <a:rPr lang="en-US" altLang="zh-CN" b="0" dirty="0" err="1">
                <a:solidFill>
                  <a:srgbClr val="008000"/>
                </a:solidFill>
                <a:effectLst/>
                <a:latin typeface="Consolas" panose="020B0609020204030204" pitchFamily="49" charset="0"/>
              </a:rPr>
              <a:t>a,b,c,d</a:t>
            </a:r>
            <a:r>
              <a:rPr lang="zh-CN" altLang="en-US" b="0" dirty="0">
                <a:solidFill>
                  <a:srgbClr val="008000"/>
                </a:solidFill>
                <a:effectLst/>
                <a:latin typeface="Consolas" panose="020B0609020204030204" pitchFamily="49" charset="0"/>
              </a:rPr>
              <a:t>的最大值和最小值</a:t>
            </a:r>
            <a:endParaRPr lang="zh-CN" altLang="en-US" b="0" dirty="0">
              <a:solidFill>
                <a:srgbClr val="000000"/>
              </a:solidFill>
              <a:effectLst/>
              <a:latin typeface="Consolas" panose="020B0609020204030204" pitchFamily="49" charset="0"/>
            </a:endParaRPr>
          </a:p>
          <a:p>
            <a:r>
              <a:rPr lang="en-US" altLang="zh-CN" b="0" dirty="0">
                <a:solidFill>
                  <a:srgbClr val="000000"/>
                </a:solidFill>
                <a:effectLst/>
                <a:latin typeface="Consolas" panose="020B0609020204030204" pitchFamily="49" charset="0"/>
              </a:rPr>
              <a:t>mx = max({a, b, c, d});</a:t>
            </a:r>
          </a:p>
          <a:p>
            <a:r>
              <a:rPr lang="en-US" altLang="zh-CN" b="0" dirty="0" err="1">
                <a:solidFill>
                  <a:srgbClr val="000000"/>
                </a:solidFill>
                <a:effectLst/>
                <a:latin typeface="Consolas" panose="020B0609020204030204" pitchFamily="49" charset="0"/>
              </a:rPr>
              <a:t>mn</a:t>
            </a:r>
            <a:r>
              <a:rPr lang="en-US" altLang="zh-CN" b="0" dirty="0">
                <a:solidFill>
                  <a:srgbClr val="000000"/>
                </a:solidFill>
                <a:effectLst/>
                <a:latin typeface="Consolas" panose="020B0609020204030204" pitchFamily="49" charset="0"/>
              </a:rPr>
              <a:t> = min({a, b, c, d});</a:t>
            </a:r>
          </a:p>
        </p:txBody>
      </p:sp>
      <p:sp>
        <p:nvSpPr>
          <p:cNvPr id="8" name="文本框 7">
            <a:extLst>
              <a:ext uri="{FF2B5EF4-FFF2-40B4-BE49-F238E27FC236}">
                <a16:creationId xmlns:a16="http://schemas.microsoft.com/office/drawing/2014/main" id="{A9975848-5AE2-4196-B7B0-605006800A4C}"/>
              </a:ext>
            </a:extLst>
          </p:cNvPr>
          <p:cNvSpPr txBox="1"/>
          <p:nvPr/>
        </p:nvSpPr>
        <p:spPr>
          <a:xfrm>
            <a:off x="0" y="3070017"/>
            <a:ext cx="9144000" cy="369332"/>
          </a:xfrm>
          <a:prstGeom prst="rect">
            <a:avLst/>
          </a:prstGeom>
          <a:noFill/>
        </p:spPr>
        <p:txBody>
          <a:bodyPr wrap="square">
            <a:spAutoFit/>
          </a:bodyPr>
          <a:lstStyle/>
          <a:p>
            <a:r>
              <a:rPr lang="zh-CN" altLang="en-US" dirty="0"/>
              <a:t>返回一个</a:t>
            </a:r>
            <a:r>
              <a:rPr lang="en-US" altLang="zh-CN" dirty="0"/>
              <a:t>pair</a:t>
            </a:r>
            <a:r>
              <a:rPr lang="zh-CN" altLang="en-US" dirty="0"/>
              <a:t>类型，第一个元素是</a:t>
            </a:r>
            <a:r>
              <a:rPr lang="en-US" altLang="zh-CN" dirty="0"/>
              <a:t>min(a, b)</a:t>
            </a:r>
            <a:r>
              <a:rPr lang="zh-CN" altLang="en-US" dirty="0"/>
              <a:t>， 第二个元素是</a:t>
            </a:r>
            <a:r>
              <a:rPr lang="en-US" altLang="zh-CN" dirty="0"/>
              <a:t>max(a, b)</a:t>
            </a:r>
            <a:endParaRPr lang="zh-CN" altLang="en-US" dirty="0"/>
          </a:p>
        </p:txBody>
      </p:sp>
      <p:sp>
        <p:nvSpPr>
          <p:cNvPr id="10" name="文本框 9">
            <a:extLst>
              <a:ext uri="{FF2B5EF4-FFF2-40B4-BE49-F238E27FC236}">
                <a16:creationId xmlns:a16="http://schemas.microsoft.com/office/drawing/2014/main" id="{9130A18C-FAD4-457A-AB1A-EE1E71A2C7F9}"/>
              </a:ext>
            </a:extLst>
          </p:cNvPr>
          <p:cNvSpPr txBox="1"/>
          <p:nvPr/>
        </p:nvSpPr>
        <p:spPr>
          <a:xfrm>
            <a:off x="0" y="2682384"/>
            <a:ext cx="9144000" cy="461665"/>
          </a:xfrm>
          <a:prstGeom prst="rect">
            <a:avLst/>
          </a:prstGeom>
          <a:noFill/>
        </p:spPr>
        <p:txBody>
          <a:bodyPr wrap="square">
            <a:spAutoFit/>
          </a:bodyPr>
          <a:lstStyle/>
          <a:p>
            <a:r>
              <a:rPr lang="en-US" altLang="zh-CN" sz="2400" b="1" dirty="0"/>
              <a:t>minmax(a, b)</a:t>
            </a:r>
            <a:endParaRPr lang="zh-CN" altLang="en-US" sz="2400" b="1" dirty="0"/>
          </a:p>
        </p:txBody>
      </p:sp>
      <p:sp>
        <p:nvSpPr>
          <p:cNvPr id="14" name="文本框 13">
            <a:extLst>
              <a:ext uri="{FF2B5EF4-FFF2-40B4-BE49-F238E27FC236}">
                <a16:creationId xmlns:a16="http://schemas.microsoft.com/office/drawing/2014/main" id="{EF528C5C-F901-46BF-9E79-289151FE7F7F}"/>
              </a:ext>
            </a:extLst>
          </p:cNvPr>
          <p:cNvSpPr txBox="1"/>
          <p:nvPr/>
        </p:nvSpPr>
        <p:spPr>
          <a:xfrm>
            <a:off x="0" y="3477300"/>
            <a:ext cx="9144000" cy="646331"/>
          </a:xfrm>
          <a:prstGeom prst="rect">
            <a:avLst/>
          </a:prstGeom>
          <a:noFill/>
        </p:spPr>
        <p:txBody>
          <a:bodyPr wrap="square">
            <a:spAutoFit/>
          </a:bodyPr>
          <a:lstStyle/>
          <a:p>
            <a:r>
              <a:rPr lang="en-US" altLang="zh-CN" b="0" dirty="0">
                <a:solidFill>
                  <a:srgbClr val="000000"/>
                </a:solidFill>
                <a:effectLst/>
                <a:latin typeface="Consolas" panose="020B0609020204030204" pitchFamily="49" charset="0"/>
              </a:rPr>
              <a:t>pair&lt;</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&gt; t = minmax(</a:t>
            </a:r>
            <a:r>
              <a:rPr lang="en-US" altLang="zh-CN" b="0" dirty="0">
                <a:solidFill>
                  <a:srgbClr val="098658"/>
                </a:solidFill>
                <a:effectLst/>
                <a:latin typeface="Consolas" panose="020B0609020204030204" pitchFamily="49" charset="0"/>
              </a:rPr>
              <a:t>4</a:t>
            </a:r>
            <a:r>
              <a:rPr lang="en-US" altLang="zh-CN" b="0" dirty="0">
                <a:solidFill>
                  <a:srgbClr val="000000"/>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2</a:t>
            </a:r>
            <a:r>
              <a:rPr lang="en-US" altLang="zh-CN" b="0" dirty="0">
                <a:solidFill>
                  <a:srgbClr val="000000"/>
                </a:solidFill>
                <a:effectLst/>
                <a:latin typeface="Consolas" panose="020B0609020204030204" pitchFamily="49" charset="0"/>
              </a:rPr>
              <a:t>);</a:t>
            </a:r>
          </a:p>
          <a:p>
            <a:r>
              <a:rPr lang="en-US" altLang="zh-CN" b="0" dirty="0">
                <a:solidFill>
                  <a:srgbClr val="008000"/>
                </a:solidFill>
                <a:effectLst/>
                <a:latin typeface="Consolas" panose="020B0609020204030204" pitchFamily="49" charset="0"/>
              </a:rPr>
              <a:t>// </a:t>
            </a:r>
            <a:r>
              <a:rPr lang="en-US" altLang="zh-CN" b="0" dirty="0" err="1">
                <a:solidFill>
                  <a:srgbClr val="008000"/>
                </a:solidFill>
                <a:effectLst/>
                <a:latin typeface="Consolas" panose="020B0609020204030204" pitchFamily="49" charset="0"/>
              </a:rPr>
              <a:t>t.first</a:t>
            </a:r>
            <a:r>
              <a:rPr lang="en-US" altLang="zh-CN" b="0" dirty="0">
                <a:solidFill>
                  <a:srgbClr val="008000"/>
                </a:solidFill>
                <a:effectLst/>
                <a:latin typeface="Consolas" panose="020B0609020204030204" pitchFamily="49" charset="0"/>
              </a:rPr>
              <a:t> = 2, </a:t>
            </a:r>
            <a:r>
              <a:rPr lang="en-US" altLang="zh-CN" b="0" dirty="0" err="1">
                <a:solidFill>
                  <a:srgbClr val="008000"/>
                </a:solidFill>
                <a:effectLst/>
                <a:latin typeface="Consolas" panose="020B0609020204030204" pitchFamily="49" charset="0"/>
              </a:rPr>
              <a:t>t.second</a:t>
            </a:r>
            <a:r>
              <a:rPr lang="en-US" altLang="zh-CN" b="0" dirty="0">
                <a:solidFill>
                  <a:srgbClr val="008000"/>
                </a:solidFill>
                <a:effectLst/>
                <a:latin typeface="Consolas" panose="020B0609020204030204" pitchFamily="49" charset="0"/>
              </a:rPr>
              <a:t> = 4</a:t>
            </a:r>
            <a:endParaRPr lang="en-US" altLang="zh-C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88651885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53</a:t>
            </a:fld>
            <a:endParaRPr lang="zh-CN" altLang="en-US" dirty="0"/>
          </a:p>
        </p:txBody>
      </p:sp>
      <p:sp>
        <p:nvSpPr>
          <p:cNvPr id="4" name="文本框 3">
            <a:extLst>
              <a:ext uri="{FF2B5EF4-FFF2-40B4-BE49-F238E27FC236}">
                <a16:creationId xmlns:a16="http://schemas.microsoft.com/office/drawing/2014/main" id="{FDCB687F-79FE-4502-A810-8E617E131DF9}"/>
              </a:ext>
            </a:extLst>
          </p:cNvPr>
          <p:cNvSpPr txBox="1"/>
          <p:nvPr/>
        </p:nvSpPr>
        <p:spPr>
          <a:xfrm>
            <a:off x="0" y="0"/>
            <a:ext cx="8388424" cy="677108"/>
          </a:xfrm>
          <a:prstGeom prst="rect">
            <a:avLst/>
          </a:prstGeom>
          <a:noFill/>
        </p:spPr>
        <p:txBody>
          <a:bodyPr wrap="square">
            <a:spAutoFit/>
          </a:bodyPr>
          <a:lstStyle/>
          <a:p>
            <a:r>
              <a:rPr lang="en-US" altLang="zh-CN" sz="2000" b="1" dirty="0"/>
              <a:t>reverse(</a:t>
            </a:r>
            <a:r>
              <a:rPr lang="en-US" altLang="zh-CN" sz="2000" b="1" dirty="0" err="1"/>
              <a:t>beg,end</a:t>
            </a:r>
            <a:r>
              <a:rPr lang="en-US" altLang="zh-CN" sz="2000" b="1" dirty="0"/>
              <a:t>)</a:t>
            </a:r>
          </a:p>
          <a:p>
            <a:r>
              <a:rPr lang="zh-CN" altLang="en-US" dirty="0"/>
              <a:t>对序列进行翻转</a:t>
            </a:r>
          </a:p>
        </p:txBody>
      </p:sp>
      <p:sp>
        <p:nvSpPr>
          <p:cNvPr id="6" name="文本框 5">
            <a:extLst>
              <a:ext uri="{FF2B5EF4-FFF2-40B4-BE49-F238E27FC236}">
                <a16:creationId xmlns:a16="http://schemas.microsoft.com/office/drawing/2014/main" id="{445E2E75-B732-4B93-880E-09F5B2D01029}"/>
              </a:ext>
            </a:extLst>
          </p:cNvPr>
          <p:cNvSpPr txBox="1"/>
          <p:nvPr/>
        </p:nvSpPr>
        <p:spPr>
          <a:xfrm>
            <a:off x="0" y="915566"/>
            <a:ext cx="7164288" cy="2862322"/>
          </a:xfrm>
          <a:prstGeom prst="rect">
            <a:avLst/>
          </a:prstGeom>
          <a:noFill/>
        </p:spPr>
        <p:txBody>
          <a:bodyPr wrap="square">
            <a:spAutoFit/>
          </a:bodyPr>
          <a:lstStyle/>
          <a:p>
            <a:r>
              <a:rPr lang="en-US" altLang="zh-CN" b="0" dirty="0">
                <a:solidFill>
                  <a:srgbClr val="000000"/>
                </a:solidFill>
                <a:effectLst/>
                <a:latin typeface="Consolas" panose="020B0609020204030204" pitchFamily="49" charset="0"/>
              </a:rPr>
              <a:t>string s = </a:t>
            </a:r>
            <a:r>
              <a:rPr lang="en-US" altLang="zh-CN" b="0" dirty="0">
                <a:solidFill>
                  <a:srgbClr val="A31515"/>
                </a:solidFill>
                <a:effectLst/>
                <a:latin typeface="Consolas" panose="020B0609020204030204" pitchFamily="49" charset="0"/>
              </a:rPr>
              <a:t>"</a:t>
            </a:r>
            <a:r>
              <a:rPr lang="en-US" altLang="zh-CN" b="0" dirty="0" err="1">
                <a:solidFill>
                  <a:srgbClr val="A31515"/>
                </a:solidFill>
                <a:effectLst/>
                <a:latin typeface="Consolas" panose="020B0609020204030204" pitchFamily="49" charset="0"/>
              </a:rPr>
              <a:t>abcde</a:t>
            </a:r>
            <a:r>
              <a:rPr lang="en-US" altLang="zh-CN" b="0" dirty="0">
                <a:solidFill>
                  <a:srgbClr val="A31515"/>
                </a:solidFill>
                <a:effectLst/>
                <a:latin typeface="Consolas" panose="020B0609020204030204" pitchFamily="49" charset="0"/>
              </a:rPr>
              <a:t>"</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reverse(</a:t>
            </a:r>
            <a:r>
              <a:rPr lang="en-US" altLang="zh-CN" b="0" dirty="0" err="1">
                <a:solidFill>
                  <a:srgbClr val="000000"/>
                </a:solidFill>
                <a:effectLst/>
                <a:latin typeface="Consolas" panose="020B0609020204030204" pitchFamily="49" charset="0"/>
              </a:rPr>
              <a:t>s.begin</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s.end</a:t>
            </a:r>
            <a:r>
              <a:rPr lang="en-US" altLang="zh-CN" b="0" dirty="0">
                <a:solidFill>
                  <a:srgbClr val="000000"/>
                </a:solidFill>
                <a:effectLst/>
                <a:latin typeface="Consolas" panose="020B0609020204030204" pitchFamily="49" charset="0"/>
              </a:rPr>
              <a:t>());</a:t>
            </a:r>
            <a:r>
              <a:rPr lang="en-US" altLang="zh-CN" b="0" dirty="0">
                <a:solidFill>
                  <a:srgbClr val="008000"/>
                </a:solidFill>
                <a:effectLst/>
                <a:latin typeface="Consolas" panose="020B0609020204030204" pitchFamily="49" charset="0"/>
              </a:rPr>
              <a:t>//</a:t>
            </a:r>
            <a:r>
              <a:rPr lang="zh-CN" altLang="en-US" b="0" dirty="0">
                <a:solidFill>
                  <a:srgbClr val="008000"/>
                </a:solidFill>
                <a:effectLst/>
                <a:latin typeface="Consolas" panose="020B0609020204030204" pitchFamily="49" charset="0"/>
              </a:rPr>
              <a:t>对</a:t>
            </a:r>
            <a:r>
              <a:rPr lang="en-US" altLang="zh-CN" b="0" dirty="0">
                <a:solidFill>
                  <a:srgbClr val="008000"/>
                </a:solidFill>
                <a:effectLst/>
                <a:latin typeface="Consolas" panose="020B0609020204030204" pitchFamily="49" charset="0"/>
              </a:rPr>
              <a:t>s</a:t>
            </a:r>
            <a:r>
              <a:rPr lang="zh-CN" altLang="en-US" b="0" dirty="0">
                <a:solidFill>
                  <a:srgbClr val="008000"/>
                </a:solidFill>
                <a:effectLst/>
                <a:latin typeface="Consolas" panose="020B0609020204030204" pitchFamily="49" charset="0"/>
              </a:rPr>
              <a:t>进行翻转</a:t>
            </a:r>
            <a:endParaRPr lang="zh-CN" altLang="en-US" b="0" dirty="0">
              <a:solidFill>
                <a:srgbClr val="000000"/>
              </a:solidFill>
              <a:effectLst/>
              <a:latin typeface="Consolas" panose="020B0609020204030204" pitchFamily="49" charset="0"/>
            </a:endParaRPr>
          </a:p>
          <a:p>
            <a:r>
              <a:rPr lang="en-US" altLang="zh-CN" b="0" dirty="0" err="1">
                <a:solidFill>
                  <a:srgbClr val="000000"/>
                </a:solidFill>
                <a:effectLst/>
                <a:latin typeface="Consolas" panose="020B0609020204030204" pitchFamily="49" charset="0"/>
              </a:rPr>
              <a:t>cout</a:t>
            </a:r>
            <a:r>
              <a:rPr lang="en-US" altLang="zh-CN" b="0" dirty="0">
                <a:solidFill>
                  <a:srgbClr val="000000"/>
                </a:solidFill>
                <a:effectLst/>
                <a:latin typeface="Consolas" panose="020B0609020204030204" pitchFamily="49" charset="0"/>
              </a:rPr>
              <a:t> &lt;&lt; s &lt;&lt; </a:t>
            </a:r>
            <a:r>
              <a:rPr lang="en-US" altLang="zh-CN" b="0" dirty="0">
                <a:solidFill>
                  <a:srgbClr val="A31515"/>
                </a:solidFill>
                <a:effectLst/>
                <a:latin typeface="Consolas" panose="020B0609020204030204" pitchFamily="49" charset="0"/>
              </a:rPr>
              <a:t>'\n'</a:t>
            </a:r>
            <a:r>
              <a:rPr lang="en-US" altLang="zh-CN" b="0" dirty="0">
                <a:solidFill>
                  <a:srgbClr val="000000"/>
                </a:solidFill>
                <a:effectLst/>
                <a:latin typeface="Consolas" panose="020B0609020204030204" pitchFamily="49" charset="0"/>
              </a:rPr>
              <a:t>;</a:t>
            </a:r>
            <a:r>
              <a:rPr lang="en-US" altLang="zh-CN" b="0" dirty="0">
                <a:solidFill>
                  <a:srgbClr val="008000"/>
                </a:solidFill>
                <a:effectLst/>
                <a:latin typeface="Consolas" panose="020B0609020204030204" pitchFamily="49" charset="0"/>
              </a:rPr>
              <a:t>//</a:t>
            </a:r>
            <a:r>
              <a:rPr lang="en-US" altLang="zh-CN" b="0" dirty="0" err="1">
                <a:solidFill>
                  <a:srgbClr val="008000"/>
                </a:solidFill>
                <a:effectLst/>
                <a:latin typeface="Consolas" panose="020B0609020204030204" pitchFamily="49" charset="0"/>
              </a:rPr>
              <a:t>edcba</a:t>
            </a:r>
            <a:endParaRPr lang="en-US" altLang="zh-CN" b="0" dirty="0">
              <a:solidFill>
                <a:srgbClr val="000000"/>
              </a:solidFill>
              <a:effectLst/>
              <a:latin typeface="Consolas" panose="020B0609020204030204" pitchFamily="49" charset="0"/>
            </a:endParaRPr>
          </a:p>
          <a:p>
            <a:br>
              <a:rPr lang="en-US" altLang="zh-CN" b="0" dirty="0">
                <a:solidFill>
                  <a:srgbClr val="000000"/>
                </a:solidFill>
                <a:effectLst/>
                <a:latin typeface="Consolas" panose="020B0609020204030204" pitchFamily="49" charset="0"/>
              </a:rPr>
            </a:br>
            <a:r>
              <a:rPr lang="en-US" altLang="zh-CN" b="0" dirty="0">
                <a:solidFill>
                  <a:srgbClr val="008000"/>
                </a:solidFill>
                <a:effectLst/>
                <a:latin typeface="Consolas" panose="020B0609020204030204" pitchFamily="49" charset="0"/>
              </a:rPr>
              <a:t>//</a:t>
            </a:r>
            <a:r>
              <a:rPr lang="zh-CN" altLang="en-US" b="0" dirty="0">
                <a:solidFill>
                  <a:srgbClr val="008000"/>
                </a:solidFill>
                <a:effectLst/>
                <a:latin typeface="Consolas" panose="020B0609020204030204" pitchFamily="49" charset="0"/>
              </a:rPr>
              <a:t>对</a:t>
            </a:r>
            <a:r>
              <a:rPr lang="en-US" altLang="zh-CN" b="0" dirty="0">
                <a:solidFill>
                  <a:srgbClr val="008000"/>
                </a:solidFill>
                <a:effectLst/>
                <a:latin typeface="Consolas" panose="020B0609020204030204" pitchFamily="49" charset="0"/>
              </a:rPr>
              <a:t>a</a:t>
            </a:r>
            <a:r>
              <a:rPr lang="zh-CN" altLang="en-US" b="0" dirty="0">
                <a:solidFill>
                  <a:srgbClr val="008000"/>
                </a:solidFill>
                <a:effectLst/>
                <a:latin typeface="Consolas" panose="020B0609020204030204" pitchFamily="49" charset="0"/>
              </a:rPr>
              <a:t>数组进行翻转</a:t>
            </a:r>
            <a:endParaRPr lang="zh-CN" altLang="en-US" b="0" dirty="0">
              <a:solidFill>
                <a:srgbClr val="000000"/>
              </a:solidFill>
              <a:effectLst/>
              <a:latin typeface="Consolas" panose="020B0609020204030204" pitchFamily="49" charset="0"/>
            </a:endParaRPr>
          </a:p>
          <a:p>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 = {</a:t>
            </a:r>
            <a:r>
              <a:rPr lang="en-US" altLang="zh-CN" b="0" dirty="0">
                <a:solidFill>
                  <a:srgbClr val="098658"/>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2</a:t>
            </a:r>
            <a:r>
              <a:rPr lang="en-US" altLang="zh-CN" b="0" dirty="0">
                <a:solidFill>
                  <a:srgbClr val="000000"/>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3</a:t>
            </a:r>
            <a:r>
              <a:rPr lang="en-US" altLang="zh-CN" b="0" dirty="0">
                <a:solidFill>
                  <a:srgbClr val="000000"/>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4</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reverse(a, a + </a:t>
            </a:r>
            <a:r>
              <a:rPr lang="en-US" altLang="zh-CN" b="0" dirty="0">
                <a:solidFill>
                  <a:srgbClr val="098658"/>
                </a:solidFill>
                <a:effectLst/>
                <a:latin typeface="Consolas" panose="020B0609020204030204" pitchFamily="49" charset="0"/>
              </a:rPr>
              <a:t>4</a:t>
            </a:r>
            <a:r>
              <a:rPr lang="en-US" altLang="zh-CN" b="0" dirty="0">
                <a:solidFill>
                  <a:srgbClr val="000000"/>
                </a:solidFill>
                <a:effectLst/>
                <a:latin typeface="Consolas" panose="020B0609020204030204" pitchFamily="49" charset="0"/>
              </a:rPr>
              <a:t>);</a:t>
            </a:r>
          </a:p>
          <a:p>
            <a:r>
              <a:rPr lang="en-US" altLang="zh-CN" b="0" dirty="0" err="1">
                <a:solidFill>
                  <a:srgbClr val="000000"/>
                </a:solidFill>
                <a:effectLst/>
                <a:latin typeface="Consolas" panose="020B0609020204030204" pitchFamily="49" charset="0"/>
              </a:rPr>
              <a:t>cout</a:t>
            </a:r>
            <a:r>
              <a:rPr lang="en-US" altLang="zh-CN" b="0" dirty="0">
                <a:solidFill>
                  <a:srgbClr val="000000"/>
                </a:solidFill>
                <a:effectLst/>
                <a:latin typeface="Consolas" panose="020B0609020204030204" pitchFamily="49" charset="0"/>
              </a:rPr>
              <a:t> &lt;&lt; a[</a:t>
            </a:r>
            <a:r>
              <a:rPr lang="en-US" altLang="zh-CN" b="0" dirty="0">
                <a:solidFill>
                  <a:srgbClr val="098658"/>
                </a:solidFill>
                <a:effectLst/>
                <a:latin typeface="Consolas" panose="020B0609020204030204" pitchFamily="49" charset="0"/>
              </a:rPr>
              <a:t>0</a:t>
            </a:r>
            <a:r>
              <a:rPr lang="en-US" altLang="zh-CN" b="0" dirty="0">
                <a:solidFill>
                  <a:srgbClr val="000000"/>
                </a:solidFill>
                <a:effectLst/>
                <a:latin typeface="Consolas" panose="020B0609020204030204" pitchFamily="49" charset="0"/>
              </a:rPr>
              <a:t>] &lt;&lt; a[</a:t>
            </a:r>
            <a:r>
              <a:rPr lang="en-US" altLang="zh-CN" b="0" dirty="0">
                <a:solidFill>
                  <a:srgbClr val="098658"/>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 &lt;&lt; a[</a:t>
            </a:r>
            <a:r>
              <a:rPr lang="en-US" altLang="zh-CN" b="0" dirty="0">
                <a:solidFill>
                  <a:srgbClr val="098658"/>
                </a:solidFill>
                <a:effectLst/>
                <a:latin typeface="Consolas" panose="020B0609020204030204" pitchFamily="49" charset="0"/>
              </a:rPr>
              <a:t>2</a:t>
            </a:r>
            <a:r>
              <a:rPr lang="en-US" altLang="zh-CN" b="0" dirty="0">
                <a:solidFill>
                  <a:srgbClr val="000000"/>
                </a:solidFill>
                <a:effectLst/>
                <a:latin typeface="Consolas" panose="020B0609020204030204" pitchFamily="49" charset="0"/>
              </a:rPr>
              <a:t>] &lt;&lt; a[</a:t>
            </a:r>
            <a:r>
              <a:rPr lang="en-US" altLang="zh-CN" b="0" dirty="0">
                <a:solidFill>
                  <a:srgbClr val="098658"/>
                </a:solidFill>
                <a:effectLst/>
                <a:latin typeface="Consolas" panose="020B0609020204030204" pitchFamily="49" charset="0"/>
              </a:rPr>
              <a:t>3</a:t>
            </a:r>
            <a:r>
              <a:rPr lang="en-US" altLang="zh-CN" b="0" dirty="0">
                <a:solidFill>
                  <a:srgbClr val="000000"/>
                </a:solidFill>
                <a:effectLst/>
                <a:latin typeface="Consolas" panose="020B0609020204030204" pitchFamily="49" charset="0"/>
              </a:rPr>
              <a:t>];</a:t>
            </a:r>
            <a:r>
              <a:rPr lang="en-US" altLang="zh-CN" b="0" dirty="0">
                <a:solidFill>
                  <a:srgbClr val="008000"/>
                </a:solidFill>
                <a:effectLst/>
                <a:latin typeface="Consolas" panose="020B0609020204030204" pitchFamily="49" charset="0"/>
              </a:rPr>
              <a:t>//4321</a:t>
            </a:r>
            <a:endParaRPr lang="en-US" altLang="zh-CN" b="0" dirty="0">
              <a:solidFill>
                <a:srgbClr val="000000"/>
              </a:solidFill>
              <a:effectLst/>
              <a:latin typeface="Consolas" panose="020B0609020204030204" pitchFamily="49" charset="0"/>
            </a:endParaRPr>
          </a:p>
          <a:p>
            <a:br>
              <a:rPr lang="en-US" altLang="zh-CN" b="0" dirty="0">
                <a:solidFill>
                  <a:srgbClr val="000000"/>
                </a:solidFill>
                <a:effectLst/>
                <a:latin typeface="Consolas" panose="020B0609020204030204" pitchFamily="49" charset="0"/>
              </a:rPr>
            </a:br>
            <a:endParaRPr lang="en-US" altLang="zh-C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20008170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54</a:t>
            </a:fld>
            <a:endParaRPr lang="zh-CN" altLang="en-US" dirty="0"/>
          </a:p>
        </p:txBody>
      </p:sp>
      <p:sp>
        <p:nvSpPr>
          <p:cNvPr id="6" name="文本框 5">
            <a:extLst>
              <a:ext uri="{FF2B5EF4-FFF2-40B4-BE49-F238E27FC236}">
                <a16:creationId xmlns:a16="http://schemas.microsoft.com/office/drawing/2014/main" id="{6FCCDE29-A16E-4BEF-8000-45E26719E75E}"/>
              </a:ext>
            </a:extLst>
          </p:cNvPr>
          <p:cNvSpPr txBox="1"/>
          <p:nvPr/>
        </p:nvSpPr>
        <p:spPr>
          <a:xfrm>
            <a:off x="0" y="0"/>
            <a:ext cx="9144000" cy="584775"/>
          </a:xfrm>
          <a:prstGeom prst="rect">
            <a:avLst/>
          </a:prstGeom>
          <a:noFill/>
        </p:spPr>
        <p:txBody>
          <a:bodyPr wrap="square">
            <a:spAutoFit/>
          </a:bodyPr>
          <a:lstStyle/>
          <a:p>
            <a:r>
              <a:rPr lang="en-US" altLang="zh-CN" sz="3200" b="1" dirty="0"/>
              <a:t>sort</a:t>
            </a:r>
            <a:endParaRPr lang="zh-CN" altLang="en-US" sz="3200" b="1" dirty="0"/>
          </a:p>
        </p:txBody>
      </p:sp>
      <p:sp>
        <p:nvSpPr>
          <p:cNvPr id="8" name="文本框 7">
            <a:extLst>
              <a:ext uri="{FF2B5EF4-FFF2-40B4-BE49-F238E27FC236}">
                <a16:creationId xmlns:a16="http://schemas.microsoft.com/office/drawing/2014/main" id="{FB2E7159-67D3-41C4-A3E9-1D551DA8BEDB}"/>
              </a:ext>
            </a:extLst>
          </p:cNvPr>
          <p:cNvSpPr txBox="1"/>
          <p:nvPr/>
        </p:nvSpPr>
        <p:spPr>
          <a:xfrm>
            <a:off x="0" y="526852"/>
            <a:ext cx="6868864" cy="1754326"/>
          </a:xfrm>
          <a:prstGeom prst="rect">
            <a:avLst/>
          </a:prstGeom>
          <a:noFill/>
        </p:spPr>
        <p:txBody>
          <a:bodyPr wrap="square">
            <a:spAutoFit/>
          </a:bodyPr>
          <a:lstStyle/>
          <a:p>
            <a:r>
              <a:rPr lang="en-US" altLang="zh-CN" dirty="0"/>
              <a:t>int a[N]; // </a:t>
            </a:r>
            <a:r>
              <a:rPr lang="zh-CN" altLang="en-US" dirty="0"/>
              <a:t>普通数组定义</a:t>
            </a:r>
          </a:p>
          <a:p>
            <a:r>
              <a:rPr lang="en-US" altLang="zh-CN" dirty="0"/>
              <a:t>// </a:t>
            </a:r>
            <a:r>
              <a:rPr lang="zh-CN" altLang="en-US" dirty="0"/>
              <a:t>对 </a:t>
            </a:r>
            <a:r>
              <a:rPr lang="en-US" altLang="zh-CN" dirty="0"/>
              <a:t>a </a:t>
            </a:r>
            <a:r>
              <a:rPr lang="zh-CN" altLang="en-US" dirty="0"/>
              <a:t>数组的</a:t>
            </a:r>
            <a:r>
              <a:rPr lang="en-US" altLang="zh-CN" dirty="0"/>
              <a:t>[1, n]</a:t>
            </a:r>
            <a:r>
              <a:rPr lang="zh-CN" altLang="en-US" dirty="0"/>
              <a:t>位置进行从小到大排序</a:t>
            </a:r>
          </a:p>
          <a:p>
            <a:r>
              <a:rPr lang="en-US" altLang="zh-CN" dirty="0"/>
              <a:t>sort(a + 1, a + 1 + n);</a:t>
            </a:r>
          </a:p>
          <a:p>
            <a:endParaRPr lang="en-US" altLang="zh-CN" dirty="0"/>
          </a:p>
          <a:p>
            <a:r>
              <a:rPr lang="en-US" altLang="zh-CN" dirty="0"/>
              <a:t>vector&lt;int&gt; b(n + 1); // vector</a:t>
            </a:r>
            <a:r>
              <a:rPr lang="zh-CN" altLang="en-US" dirty="0"/>
              <a:t>数组定义</a:t>
            </a:r>
          </a:p>
          <a:p>
            <a:r>
              <a:rPr lang="en-US" altLang="zh-CN" dirty="0"/>
              <a:t>sort(</a:t>
            </a:r>
            <a:r>
              <a:rPr lang="en-US" altLang="zh-CN" dirty="0" err="1"/>
              <a:t>b.begin</a:t>
            </a:r>
            <a:r>
              <a:rPr lang="en-US" altLang="zh-CN" dirty="0"/>
              <a:t>() + 1, </a:t>
            </a:r>
            <a:r>
              <a:rPr lang="en-US" altLang="zh-CN" dirty="0" err="1"/>
              <a:t>b.end</a:t>
            </a:r>
            <a:r>
              <a:rPr lang="en-US" altLang="zh-CN" dirty="0"/>
              <a:t>());</a:t>
            </a:r>
          </a:p>
        </p:txBody>
      </p:sp>
      <p:sp>
        <p:nvSpPr>
          <p:cNvPr id="10" name="文本框 9">
            <a:extLst>
              <a:ext uri="{FF2B5EF4-FFF2-40B4-BE49-F238E27FC236}">
                <a16:creationId xmlns:a16="http://schemas.microsoft.com/office/drawing/2014/main" id="{8A5DC60D-1E45-4134-BE3D-9122A431403A}"/>
              </a:ext>
            </a:extLst>
          </p:cNvPr>
          <p:cNvSpPr txBox="1"/>
          <p:nvPr/>
        </p:nvSpPr>
        <p:spPr>
          <a:xfrm>
            <a:off x="-19422" y="2281178"/>
            <a:ext cx="8424936" cy="2862322"/>
          </a:xfrm>
          <a:prstGeom prst="rect">
            <a:avLst/>
          </a:prstGeom>
          <a:noFill/>
        </p:spPr>
        <p:txBody>
          <a:bodyPr wrap="square">
            <a:spAutoFit/>
          </a:bodyPr>
          <a:lstStyle/>
          <a:p>
            <a:r>
              <a:rPr lang="en-US" altLang="zh-CN" b="0" dirty="0">
                <a:solidFill>
                  <a:srgbClr val="008000"/>
                </a:solidFill>
                <a:effectLst/>
                <a:latin typeface="Consolas" panose="020B0609020204030204" pitchFamily="49" charset="0"/>
              </a:rPr>
              <a:t>//</a:t>
            </a:r>
            <a:r>
              <a:rPr lang="zh-CN" altLang="en-US" b="0" dirty="0">
                <a:solidFill>
                  <a:srgbClr val="008000"/>
                </a:solidFill>
                <a:effectLst/>
                <a:latin typeface="Consolas" panose="020B0609020204030204" pitchFamily="49" charset="0"/>
              </a:rPr>
              <a:t>对</a:t>
            </a:r>
            <a:r>
              <a:rPr lang="en-US" altLang="zh-CN" b="0" dirty="0">
                <a:solidFill>
                  <a:srgbClr val="008000"/>
                </a:solidFill>
                <a:effectLst/>
                <a:latin typeface="Consolas" panose="020B0609020204030204" pitchFamily="49" charset="0"/>
              </a:rPr>
              <a:t>a</a:t>
            </a:r>
            <a:r>
              <a:rPr lang="zh-CN" altLang="en-US" b="0" dirty="0">
                <a:solidFill>
                  <a:srgbClr val="008000"/>
                </a:solidFill>
                <a:effectLst/>
                <a:latin typeface="Consolas" panose="020B0609020204030204" pitchFamily="49" charset="0"/>
              </a:rPr>
              <a:t>数组的</a:t>
            </a:r>
            <a:r>
              <a:rPr lang="en-US" altLang="zh-CN" b="0" dirty="0">
                <a:solidFill>
                  <a:srgbClr val="008000"/>
                </a:solidFill>
                <a:effectLst/>
                <a:latin typeface="Consolas" panose="020B0609020204030204" pitchFamily="49" charset="0"/>
              </a:rPr>
              <a:t>[0, n-1]</a:t>
            </a:r>
            <a:r>
              <a:rPr lang="zh-CN" altLang="en-US" b="0" dirty="0">
                <a:solidFill>
                  <a:srgbClr val="008000"/>
                </a:solidFill>
                <a:effectLst/>
                <a:latin typeface="Consolas" panose="020B0609020204030204" pitchFamily="49" charset="0"/>
              </a:rPr>
              <a:t>位置从大到小排序</a:t>
            </a:r>
            <a:endParaRPr lang="zh-CN" altLang="en-US" b="0" dirty="0">
              <a:solidFill>
                <a:srgbClr val="000000"/>
              </a:solidFill>
              <a:effectLst/>
              <a:latin typeface="Consolas" panose="020B0609020204030204" pitchFamily="49" charset="0"/>
            </a:endParaRPr>
          </a:p>
          <a:p>
            <a:r>
              <a:rPr lang="en-US" altLang="zh-CN" b="0" dirty="0">
                <a:solidFill>
                  <a:srgbClr val="000000"/>
                </a:solidFill>
                <a:effectLst/>
                <a:latin typeface="Consolas" panose="020B0609020204030204" pitchFamily="49" charset="0"/>
              </a:rPr>
              <a:t>sort(a, a + n, greater&lt;</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&gt;());</a:t>
            </a:r>
          </a:p>
          <a:p>
            <a:r>
              <a:rPr lang="en-US" altLang="zh-CN" b="0" dirty="0">
                <a:solidFill>
                  <a:srgbClr val="008000"/>
                </a:solidFill>
                <a:effectLst/>
                <a:latin typeface="Consolas" panose="020B0609020204030204" pitchFamily="49" charset="0"/>
              </a:rPr>
              <a:t>//</a:t>
            </a:r>
            <a:r>
              <a:rPr lang="zh-CN" altLang="en-US" b="0" dirty="0">
                <a:solidFill>
                  <a:srgbClr val="008000"/>
                </a:solidFill>
                <a:effectLst/>
                <a:latin typeface="Consolas" panose="020B0609020204030204" pitchFamily="49" charset="0"/>
              </a:rPr>
              <a:t>对</a:t>
            </a:r>
            <a:r>
              <a:rPr lang="en-US" altLang="zh-CN" b="0" dirty="0">
                <a:solidFill>
                  <a:srgbClr val="008000"/>
                </a:solidFill>
                <a:effectLst/>
                <a:latin typeface="Consolas" panose="020B0609020204030204" pitchFamily="49" charset="0"/>
              </a:rPr>
              <a:t>a</a:t>
            </a:r>
            <a:r>
              <a:rPr lang="zh-CN" altLang="en-US" b="0" dirty="0">
                <a:solidFill>
                  <a:srgbClr val="008000"/>
                </a:solidFill>
                <a:effectLst/>
                <a:latin typeface="Consolas" panose="020B0609020204030204" pitchFamily="49" charset="0"/>
              </a:rPr>
              <a:t>数组的</a:t>
            </a:r>
            <a:r>
              <a:rPr lang="en-US" altLang="zh-CN" b="0" dirty="0">
                <a:solidFill>
                  <a:srgbClr val="008000"/>
                </a:solidFill>
                <a:effectLst/>
                <a:latin typeface="Consolas" panose="020B0609020204030204" pitchFamily="49" charset="0"/>
              </a:rPr>
              <a:t>[0, n-1]</a:t>
            </a:r>
            <a:r>
              <a:rPr lang="zh-CN" altLang="en-US" b="0" dirty="0">
                <a:solidFill>
                  <a:srgbClr val="008000"/>
                </a:solidFill>
                <a:effectLst/>
                <a:latin typeface="Consolas" panose="020B0609020204030204" pitchFamily="49" charset="0"/>
              </a:rPr>
              <a:t>位置从小到大排序</a:t>
            </a:r>
            <a:endParaRPr lang="zh-CN" altLang="en-US" b="0" dirty="0">
              <a:solidFill>
                <a:srgbClr val="000000"/>
              </a:solidFill>
              <a:effectLst/>
              <a:latin typeface="Consolas" panose="020B0609020204030204" pitchFamily="49" charset="0"/>
            </a:endParaRPr>
          </a:p>
          <a:p>
            <a:r>
              <a:rPr lang="en-US" altLang="zh-CN" b="0" dirty="0">
                <a:solidFill>
                  <a:srgbClr val="000000"/>
                </a:solidFill>
                <a:effectLst/>
                <a:latin typeface="Consolas" panose="020B0609020204030204" pitchFamily="49" charset="0"/>
              </a:rPr>
              <a:t>sort(a, a + n, less&lt;</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&gt;());</a:t>
            </a:r>
          </a:p>
          <a:p>
            <a:br>
              <a:rPr lang="en-US" altLang="zh-CN" b="0" dirty="0">
                <a:solidFill>
                  <a:srgbClr val="000000"/>
                </a:solidFill>
                <a:effectLst/>
                <a:latin typeface="Consolas" panose="020B0609020204030204" pitchFamily="49" charset="0"/>
              </a:rPr>
            </a:br>
            <a:r>
              <a:rPr lang="en-US" altLang="zh-CN" b="0" dirty="0">
                <a:solidFill>
                  <a:srgbClr val="000000"/>
                </a:solidFill>
                <a:effectLst/>
                <a:latin typeface="Consolas" panose="020B0609020204030204" pitchFamily="49" charset="0"/>
              </a:rPr>
              <a:t>vector&lt;</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&gt; b(n + </a:t>
            </a:r>
            <a:r>
              <a:rPr lang="en-US" altLang="zh-CN" b="0" dirty="0">
                <a:solidFill>
                  <a:srgbClr val="098658"/>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sort(</a:t>
            </a:r>
            <a:r>
              <a:rPr lang="en-US" altLang="zh-CN" b="0" dirty="0" err="1">
                <a:solidFill>
                  <a:srgbClr val="000000"/>
                </a:solidFill>
                <a:effectLst/>
                <a:latin typeface="Consolas" panose="020B0609020204030204" pitchFamily="49" charset="0"/>
              </a:rPr>
              <a:t>b.begin</a:t>
            </a:r>
            <a:r>
              <a:rPr lang="en-US" altLang="zh-CN" b="0" dirty="0">
                <a:solidFill>
                  <a:srgbClr val="000000"/>
                </a:solidFill>
                <a:effectLst/>
                <a:latin typeface="Consolas" panose="020B0609020204030204" pitchFamily="49" charset="0"/>
              </a:rPr>
              <a:t>() + </a:t>
            </a:r>
            <a:r>
              <a:rPr lang="en-US" altLang="zh-CN" b="0" dirty="0">
                <a:solidFill>
                  <a:srgbClr val="098658"/>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b.end</a:t>
            </a:r>
            <a:r>
              <a:rPr lang="en-US" altLang="zh-CN" b="0" dirty="0">
                <a:solidFill>
                  <a:srgbClr val="000000"/>
                </a:solidFill>
                <a:effectLst/>
                <a:latin typeface="Consolas" panose="020B0609020204030204" pitchFamily="49" charset="0"/>
              </a:rPr>
              <a:t>());</a:t>
            </a:r>
            <a:r>
              <a:rPr lang="en-US" altLang="zh-CN" b="0" dirty="0">
                <a:solidFill>
                  <a:srgbClr val="008000"/>
                </a:solidFill>
                <a:effectLst/>
                <a:latin typeface="Consolas" panose="020B0609020204030204" pitchFamily="49" charset="0"/>
              </a:rPr>
              <a:t> // </a:t>
            </a:r>
            <a:r>
              <a:rPr lang="zh-CN" altLang="en-US" b="0" dirty="0">
                <a:solidFill>
                  <a:srgbClr val="008000"/>
                </a:solidFill>
                <a:effectLst/>
                <a:latin typeface="Consolas" panose="020B0609020204030204" pitchFamily="49" charset="0"/>
              </a:rPr>
              <a:t>升序</a:t>
            </a:r>
            <a:endParaRPr lang="zh-CN" altLang="en-US" b="0" dirty="0">
              <a:solidFill>
                <a:srgbClr val="000000"/>
              </a:solidFill>
              <a:effectLst/>
              <a:latin typeface="Consolas" panose="020B0609020204030204" pitchFamily="49" charset="0"/>
            </a:endParaRPr>
          </a:p>
          <a:p>
            <a:r>
              <a:rPr lang="en-US" altLang="zh-CN" b="0" dirty="0">
                <a:solidFill>
                  <a:srgbClr val="000000"/>
                </a:solidFill>
                <a:effectLst/>
                <a:latin typeface="Consolas" panose="020B0609020204030204" pitchFamily="49" charset="0"/>
              </a:rPr>
              <a:t>sort(</a:t>
            </a:r>
            <a:r>
              <a:rPr lang="en-US" altLang="zh-CN" b="0" dirty="0" err="1">
                <a:solidFill>
                  <a:srgbClr val="000000"/>
                </a:solidFill>
                <a:effectLst/>
                <a:latin typeface="Consolas" panose="020B0609020204030204" pitchFamily="49" charset="0"/>
              </a:rPr>
              <a:t>b.begin</a:t>
            </a:r>
            <a:r>
              <a:rPr lang="en-US" altLang="zh-CN" b="0" dirty="0">
                <a:solidFill>
                  <a:srgbClr val="000000"/>
                </a:solidFill>
                <a:effectLst/>
                <a:latin typeface="Consolas" panose="020B0609020204030204" pitchFamily="49" charset="0"/>
              </a:rPr>
              <a:t>() + </a:t>
            </a:r>
            <a:r>
              <a:rPr lang="en-US" altLang="zh-CN" b="0" dirty="0">
                <a:solidFill>
                  <a:srgbClr val="098658"/>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b.end</a:t>
            </a:r>
            <a:r>
              <a:rPr lang="en-US" altLang="zh-CN" b="0" dirty="0">
                <a:solidFill>
                  <a:srgbClr val="000000"/>
                </a:solidFill>
                <a:effectLst/>
                <a:latin typeface="Consolas" panose="020B0609020204030204" pitchFamily="49" charset="0"/>
              </a:rPr>
              <a:t>(), greater&lt;</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&gt;());</a:t>
            </a:r>
            <a:r>
              <a:rPr lang="en-US" altLang="zh-CN" b="0" dirty="0">
                <a:solidFill>
                  <a:srgbClr val="008000"/>
                </a:solidFill>
                <a:effectLst/>
                <a:latin typeface="Consolas" panose="020B0609020204030204" pitchFamily="49" charset="0"/>
              </a:rPr>
              <a:t> // </a:t>
            </a:r>
            <a:r>
              <a:rPr lang="zh-CN" altLang="en-US" b="0" dirty="0">
                <a:solidFill>
                  <a:srgbClr val="008000"/>
                </a:solidFill>
                <a:effectLst/>
                <a:latin typeface="Consolas" panose="020B0609020204030204" pitchFamily="49" charset="0"/>
              </a:rPr>
              <a:t>降序</a:t>
            </a:r>
            <a:endParaRPr lang="zh-CN" altLang="en-US" b="0" dirty="0">
              <a:solidFill>
                <a:srgbClr val="000000"/>
              </a:solidFill>
              <a:effectLst/>
              <a:latin typeface="Consolas" panose="020B0609020204030204" pitchFamily="49" charset="0"/>
            </a:endParaRPr>
          </a:p>
          <a:p>
            <a:br>
              <a:rPr lang="zh-CN" altLang="en-US" b="0" dirty="0">
                <a:solidFill>
                  <a:srgbClr val="000000"/>
                </a:solidFill>
                <a:effectLst/>
                <a:latin typeface="Consolas" panose="020B0609020204030204" pitchFamily="49" charset="0"/>
              </a:rPr>
            </a:br>
            <a:endParaRPr lang="zh-CN" alt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3010389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55</a:t>
            </a:fld>
            <a:endParaRPr lang="zh-CN" altLang="en-US" dirty="0"/>
          </a:p>
        </p:txBody>
      </p:sp>
      <p:sp>
        <p:nvSpPr>
          <p:cNvPr id="4" name="文本框 3">
            <a:extLst>
              <a:ext uri="{FF2B5EF4-FFF2-40B4-BE49-F238E27FC236}">
                <a16:creationId xmlns:a16="http://schemas.microsoft.com/office/drawing/2014/main" id="{5672633E-183B-4C5F-A872-DBDF461FE40C}"/>
              </a:ext>
            </a:extLst>
          </p:cNvPr>
          <p:cNvSpPr txBox="1"/>
          <p:nvPr/>
        </p:nvSpPr>
        <p:spPr>
          <a:xfrm>
            <a:off x="0" y="22224"/>
            <a:ext cx="8676456" cy="646331"/>
          </a:xfrm>
          <a:prstGeom prst="rect">
            <a:avLst/>
          </a:prstGeom>
          <a:noFill/>
        </p:spPr>
        <p:txBody>
          <a:bodyPr wrap="square">
            <a:spAutoFit/>
          </a:bodyPr>
          <a:lstStyle/>
          <a:p>
            <a:r>
              <a:rPr lang="en-US" altLang="zh-CN" b="0" dirty="0">
                <a:solidFill>
                  <a:srgbClr val="000000"/>
                </a:solidFill>
                <a:effectLst/>
                <a:latin typeface="Consolas" panose="020B0609020204030204" pitchFamily="49" charset="0"/>
              </a:rPr>
              <a:t>vector&lt;</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&gt; a(n);</a:t>
            </a:r>
          </a:p>
          <a:p>
            <a:r>
              <a:rPr lang="en-US" altLang="zh-CN" b="0" dirty="0">
                <a:solidFill>
                  <a:srgbClr val="000000"/>
                </a:solidFill>
                <a:effectLst/>
                <a:latin typeface="Consolas" panose="020B0609020204030204" pitchFamily="49" charset="0"/>
              </a:rPr>
              <a:t>sort(</a:t>
            </a:r>
            <a:r>
              <a:rPr lang="en-US" altLang="zh-CN" b="0" dirty="0" err="1">
                <a:solidFill>
                  <a:srgbClr val="000000"/>
                </a:solidFill>
                <a:effectLst/>
                <a:latin typeface="Consolas" panose="020B0609020204030204" pitchFamily="49" charset="0"/>
              </a:rPr>
              <a:t>a.rbegin</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a.rend</a:t>
            </a:r>
            <a:r>
              <a:rPr lang="en-US" altLang="zh-CN" b="0" dirty="0">
                <a:solidFill>
                  <a:srgbClr val="000000"/>
                </a:solidFill>
                <a:effectLst/>
                <a:latin typeface="Consolas" panose="020B0609020204030204" pitchFamily="49" charset="0"/>
              </a:rPr>
              <a:t>());</a:t>
            </a:r>
            <a:r>
              <a:rPr lang="en-US" altLang="zh-CN" b="0" dirty="0">
                <a:solidFill>
                  <a:srgbClr val="008000"/>
                </a:solidFill>
                <a:effectLst/>
                <a:latin typeface="Consolas" panose="020B0609020204030204" pitchFamily="49" charset="0"/>
              </a:rPr>
              <a:t> // </a:t>
            </a:r>
            <a:r>
              <a:rPr lang="zh-CN" altLang="en-US" b="0" dirty="0">
                <a:solidFill>
                  <a:srgbClr val="008000"/>
                </a:solidFill>
                <a:effectLst/>
                <a:latin typeface="Consolas" panose="020B0609020204030204" pitchFamily="49" charset="0"/>
              </a:rPr>
              <a:t>使用反向迭代器进行降序排序</a:t>
            </a:r>
            <a:endParaRPr lang="zh-CN" altLang="en-US" b="0" dirty="0">
              <a:solidFill>
                <a:srgbClr val="000000"/>
              </a:solidFill>
              <a:effectLst/>
              <a:latin typeface="Consolas" panose="020B0609020204030204" pitchFamily="49" charset="0"/>
            </a:endParaRPr>
          </a:p>
        </p:txBody>
      </p:sp>
      <p:sp>
        <p:nvSpPr>
          <p:cNvPr id="6" name="文本框 5">
            <a:extLst>
              <a:ext uri="{FF2B5EF4-FFF2-40B4-BE49-F238E27FC236}">
                <a16:creationId xmlns:a16="http://schemas.microsoft.com/office/drawing/2014/main" id="{644A936E-0D6A-4EE7-A1A7-C0E26EFD3189}"/>
              </a:ext>
            </a:extLst>
          </p:cNvPr>
          <p:cNvSpPr txBox="1"/>
          <p:nvPr/>
        </p:nvSpPr>
        <p:spPr>
          <a:xfrm>
            <a:off x="0" y="915566"/>
            <a:ext cx="9144000" cy="3693319"/>
          </a:xfrm>
          <a:prstGeom prst="rect">
            <a:avLst/>
          </a:prstGeom>
          <a:noFill/>
        </p:spPr>
        <p:txBody>
          <a:bodyPr wrap="square">
            <a:spAutoFit/>
          </a:bodyPr>
          <a:lstStyle/>
          <a:p>
            <a:r>
              <a:rPr lang="en-US" altLang="zh-CN" b="0" dirty="0">
                <a:solidFill>
                  <a:srgbClr val="008000"/>
                </a:solidFill>
                <a:effectLst/>
                <a:latin typeface="Consolas" panose="020B0609020204030204" pitchFamily="49" charset="0"/>
              </a:rPr>
              <a:t>// 1. </a:t>
            </a:r>
            <a:r>
              <a:rPr lang="zh-CN" altLang="en-US" b="0" dirty="0">
                <a:solidFill>
                  <a:srgbClr val="008000"/>
                </a:solidFill>
                <a:effectLst/>
                <a:latin typeface="Consolas" panose="020B0609020204030204" pitchFamily="49" charset="0"/>
              </a:rPr>
              <a:t>使用函数自定义排序，定义比较函数</a:t>
            </a:r>
            <a:endParaRPr lang="zh-CN" altLang="en-US" b="0" dirty="0">
              <a:solidFill>
                <a:srgbClr val="000000"/>
              </a:solidFill>
              <a:effectLst/>
              <a:latin typeface="Consolas" panose="020B0609020204030204" pitchFamily="49" charset="0"/>
            </a:endParaRPr>
          </a:p>
          <a:p>
            <a:r>
              <a:rPr lang="en-US" altLang="zh-CN" b="0" dirty="0">
                <a:solidFill>
                  <a:srgbClr val="0000FF"/>
                </a:solidFill>
                <a:effectLst/>
                <a:latin typeface="Consolas" panose="020B0609020204030204" pitchFamily="49" charset="0"/>
              </a:rPr>
              <a:t>bool</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cmp</a:t>
            </a:r>
            <a:r>
              <a:rPr lang="en-US" altLang="zh-CN" b="0" dirty="0">
                <a:solidFill>
                  <a:srgbClr val="000000"/>
                </a:solidFill>
                <a:effectLst/>
                <a:latin typeface="Consolas" panose="020B0609020204030204" pitchFamily="49" charset="0"/>
              </a:rPr>
              <a:t>(node a, node b) {</a:t>
            </a:r>
          </a:p>
          <a:p>
            <a:r>
              <a:rPr lang="en-US" altLang="zh-CN" b="0" dirty="0">
                <a:solidFill>
                  <a:srgbClr val="008000"/>
                </a:solidFill>
                <a:effectLst/>
                <a:latin typeface="Consolas" panose="020B0609020204030204" pitchFamily="49" charset="0"/>
              </a:rPr>
              <a:t>    //</a:t>
            </a:r>
            <a:r>
              <a:rPr lang="zh-CN" altLang="en-US" b="0" dirty="0">
                <a:solidFill>
                  <a:srgbClr val="008000"/>
                </a:solidFill>
                <a:effectLst/>
                <a:latin typeface="Consolas" panose="020B0609020204030204" pitchFamily="49" charset="0"/>
              </a:rPr>
              <a:t>按结构体里面的</a:t>
            </a:r>
            <a:r>
              <a:rPr lang="en-US" altLang="zh-CN" b="0" dirty="0">
                <a:solidFill>
                  <a:srgbClr val="008000"/>
                </a:solidFill>
                <a:effectLst/>
                <a:latin typeface="Consolas" panose="020B0609020204030204" pitchFamily="49" charset="0"/>
              </a:rPr>
              <a:t>x</a:t>
            </a:r>
            <a:r>
              <a:rPr lang="zh-CN" altLang="en-US" b="0" dirty="0">
                <a:solidFill>
                  <a:srgbClr val="008000"/>
                </a:solidFill>
                <a:effectLst/>
                <a:latin typeface="Consolas" panose="020B0609020204030204" pitchFamily="49" charset="0"/>
              </a:rPr>
              <a:t>值降序排列</a:t>
            </a:r>
            <a:endParaRPr lang="zh-CN" altLang="en-US" b="0" dirty="0">
              <a:solidFill>
                <a:srgbClr val="000000"/>
              </a:solidFill>
              <a:effectLst/>
              <a:latin typeface="Consolas" panose="020B0609020204030204" pitchFamily="49" charset="0"/>
            </a:endParaRPr>
          </a:p>
          <a:p>
            <a:r>
              <a:rPr lang="zh-CN" altLang="en-US"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return</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a.x</a:t>
            </a:r>
            <a:r>
              <a:rPr lang="en-US" altLang="zh-CN" b="0" dirty="0">
                <a:solidFill>
                  <a:srgbClr val="000000"/>
                </a:solidFill>
                <a:effectLst/>
                <a:latin typeface="Consolas" panose="020B0609020204030204" pitchFamily="49" charset="0"/>
              </a:rPr>
              <a:t> &gt; </a:t>
            </a:r>
            <a:r>
              <a:rPr lang="en-US" altLang="zh-CN" b="0" dirty="0" err="1">
                <a:solidFill>
                  <a:srgbClr val="000000"/>
                </a:solidFill>
                <a:effectLst/>
                <a:latin typeface="Consolas" panose="020B0609020204030204" pitchFamily="49" charset="0"/>
              </a:rPr>
              <a:t>b.x</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sort(node, node + n, </a:t>
            </a:r>
            <a:r>
              <a:rPr lang="en-US" altLang="zh-CN" b="0" dirty="0" err="1">
                <a:solidFill>
                  <a:srgbClr val="000000"/>
                </a:solidFill>
                <a:effectLst/>
                <a:latin typeface="Consolas" panose="020B0609020204030204" pitchFamily="49" charset="0"/>
              </a:rPr>
              <a:t>cmp</a:t>
            </a:r>
            <a:r>
              <a:rPr lang="en-US" altLang="zh-CN" b="0" dirty="0">
                <a:solidFill>
                  <a:srgbClr val="000000"/>
                </a:solidFill>
                <a:effectLst/>
                <a:latin typeface="Consolas" panose="020B0609020204030204" pitchFamily="49" charset="0"/>
              </a:rPr>
              <a:t>);</a:t>
            </a:r>
            <a:r>
              <a:rPr lang="en-US" altLang="zh-CN" b="0" dirty="0">
                <a:solidFill>
                  <a:srgbClr val="008000"/>
                </a:solidFill>
                <a:effectLst/>
                <a:latin typeface="Consolas" panose="020B0609020204030204" pitchFamily="49" charset="0"/>
              </a:rPr>
              <a:t> // </a:t>
            </a:r>
            <a:r>
              <a:rPr lang="zh-CN" altLang="en-US" b="0" dirty="0">
                <a:solidFill>
                  <a:srgbClr val="008000"/>
                </a:solidFill>
                <a:effectLst/>
                <a:latin typeface="Consolas" panose="020B0609020204030204" pitchFamily="49" charset="0"/>
              </a:rPr>
              <a:t>只能接受 以函数为形式的自定义排序规则，无法接受以结构体为形式的自定义排序规则</a:t>
            </a:r>
            <a:endParaRPr lang="zh-CN" altLang="en-US" b="0" dirty="0">
              <a:solidFill>
                <a:srgbClr val="000000"/>
              </a:solidFill>
              <a:effectLst/>
              <a:latin typeface="Consolas" panose="020B0609020204030204" pitchFamily="49" charset="0"/>
            </a:endParaRPr>
          </a:p>
          <a:p>
            <a:br>
              <a:rPr lang="zh-CN" altLang="en-US" b="0" dirty="0">
                <a:solidFill>
                  <a:srgbClr val="000000"/>
                </a:solidFill>
                <a:effectLst/>
                <a:latin typeface="Consolas" panose="020B0609020204030204" pitchFamily="49" charset="0"/>
              </a:rPr>
            </a:br>
            <a:r>
              <a:rPr lang="en-US" altLang="zh-CN" b="0" dirty="0">
                <a:solidFill>
                  <a:srgbClr val="008000"/>
                </a:solidFill>
                <a:effectLst/>
                <a:latin typeface="Consolas" panose="020B0609020204030204" pitchFamily="49" charset="0"/>
              </a:rPr>
              <a:t>// 2. </a:t>
            </a:r>
            <a:r>
              <a:rPr lang="zh-CN" altLang="en-US" b="0" dirty="0">
                <a:solidFill>
                  <a:srgbClr val="008000"/>
                </a:solidFill>
                <a:effectLst/>
                <a:latin typeface="Consolas" panose="020B0609020204030204" pitchFamily="49" charset="0"/>
              </a:rPr>
              <a:t>或者使用匿名函数自定义排序规则</a:t>
            </a:r>
            <a:endParaRPr lang="zh-CN" altLang="en-US" b="0" dirty="0">
              <a:solidFill>
                <a:srgbClr val="000000"/>
              </a:solidFill>
              <a:effectLst/>
              <a:latin typeface="Consolas" panose="020B0609020204030204" pitchFamily="49" charset="0"/>
            </a:endParaRPr>
          </a:p>
          <a:p>
            <a:r>
              <a:rPr lang="en-US" altLang="zh-CN" b="0" dirty="0">
                <a:solidFill>
                  <a:srgbClr val="000000"/>
                </a:solidFill>
                <a:effectLst/>
                <a:latin typeface="Consolas" panose="020B0609020204030204" pitchFamily="49" charset="0"/>
              </a:rPr>
              <a:t>sort(node, node + n, [](node a, node b) {</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return</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a.x</a:t>
            </a:r>
            <a:r>
              <a:rPr lang="en-US" altLang="zh-CN" b="0" dirty="0">
                <a:solidFill>
                  <a:srgbClr val="000000"/>
                </a:solidFill>
                <a:effectLst/>
                <a:latin typeface="Consolas" panose="020B0609020204030204" pitchFamily="49" charset="0"/>
              </a:rPr>
              <a:t> &gt; </a:t>
            </a:r>
            <a:r>
              <a:rPr lang="en-US" altLang="zh-CN" b="0" dirty="0" err="1">
                <a:solidFill>
                  <a:srgbClr val="000000"/>
                </a:solidFill>
                <a:effectLst/>
                <a:latin typeface="Consolas" panose="020B0609020204030204" pitchFamily="49" charset="0"/>
              </a:rPr>
              <a:t>b.x</a:t>
            </a:r>
            <a:r>
              <a:rPr lang="en-US" altLang="zh-CN" b="0" dirty="0">
                <a:solidFill>
                  <a:srgbClr val="000000"/>
                </a:solidFill>
                <a:effectLst/>
                <a:latin typeface="Consolas" panose="020B0609020204030204" pitchFamily="49" charset="0"/>
              </a:rPr>
              <a:t>;                     });</a:t>
            </a:r>
          </a:p>
          <a:p>
            <a:br>
              <a:rPr lang="en-US" altLang="zh-CN" b="0" dirty="0">
                <a:solidFill>
                  <a:srgbClr val="000000"/>
                </a:solidFill>
                <a:effectLst/>
                <a:latin typeface="Consolas" panose="020B0609020204030204" pitchFamily="49" charset="0"/>
              </a:rPr>
            </a:br>
            <a:endParaRPr lang="en-US" altLang="zh-C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36031540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56</a:t>
            </a:fld>
            <a:endParaRPr lang="zh-CN" altLang="en-US" dirty="0"/>
          </a:p>
        </p:txBody>
      </p:sp>
      <p:sp>
        <p:nvSpPr>
          <p:cNvPr id="4" name="文本框 3">
            <a:extLst>
              <a:ext uri="{FF2B5EF4-FFF2-40B4-BE49-F238E27FC236}">
                <a16:creationId xmlns:a16="http://schemas.microsoft.com/office/drawing/2014/main" id="{423F2F1D-9064-4BFF-B823-53EBC83F23B0}"/>
              </a:ext>
            </a:extLst>
          </p:cNvPr>
          <p:cNvSpPr txBox="1"/>
          <p:nvPr/>
        </p:nvSpPr>
        <p:spPr>
          <a:xfrm>
            <a:off x="0" y="0"/>
            <a:ext cx="4572000" cy="646331"/>
          </a:xfrm>
          <a:prstGeom prst="rect">
            <a:avLst/>
          </a:prstGeom>
          <a:noFill/>
        </p:spPr>
        <p:txBody>
          <a:bodyPr wrap="square">
            <a:spAutoFit/>
          </a:bodyPr>
          <a:lstStyle/>
          <a:p>
            <a:r>
              <a:rPr lang="en-US" altLang="zh-CN" b="0" dirty="0" err="1">
                <a:solidFill>
                  <a:srgbClr val="000000"/>
                </a:solidFill>
                <a:effectLst/>
                <a:latin typeface="Consolas" panose="020B0609020204030204" pitchFamily="49" charset="0"/>
              </a:rPr>
              <a:t>stoi</a:t>
            </a:r>
            <a:endParaRPr lang="en-US" altLang="zh-CN" b="0" dirty="0">
              <a:solidFill>
                <a:srgbClr val="000000"/>
              </a:solidFill>
              <a:effectLst/>
              <a:latin typeface="Consolas" panose="020B0609020204030204" pitchFamily="49" charset="0"/>
            </a:endParaRPr>
          </a:p>
          <a:p>
            <a:r>
              <a:rPr lang="en-US" altLang="zh-CN" b="0" dirty="0" err="1">
                <a:solidFill>
                  <a:srgbClr val="000000"/>
                </a:solidFill>
                <a:effectLst/>
                <a:latin typeface="Consolas" panose="020B0609020204030204" pitchFamily="49" charset="0"/>
              </a:rPr>
              <a:t>stoi</a:t>
            </a:r>
            <a:r>
              <a:rPr lang="en-US" altLang="zh-CN" b="0" dirty="0">
                <a:solidFill>
                  <a:srgbClr val="000000"/>
                </a:solidFill>
                <a:effectLst/>
                <a:latin typeface="Consolas" panose="020B0609020204030204" pitchFamily="49" charset="0"/>
              </a:rPr>
              <a:t>(</a:t>
            </a:r>
            <a:r>
              <a:rPr lang="en-US" altLang="zh-CN" b="0" dirty="0">
                <a:solidFill>
                  <a:srgbClr val="0000FF"/>
                </a:solidFill>
                <a:effectLst/>
                <a:latin typeface="Consolas" panose="020B0609020204030204" pitchFamily="49" charset="0"/>
              </a:rPr>
              <a:t>const</a:t>
            </a:r>
            <a:r>
              <a:rPr lang="en-US" altLang="zh-CN" b="0" dirty="0">
                <a:solidFill>
                  <a:srgbClr val="000000"/>
                </a:solidFill>
                <a:effectLst/>
                <a:latin typeface="Consolas" panose="020B0609020204030204" pitchFamily="49" charset="0"/>
              </a:rPr>
              <a:t> string*)</a:t>
            </a:r>
          </a:p>
        </p:txBody>
      </p:sp>
      <p:sp>
        <p:nvSpPr>
          <p:cNvPr id="7" name="文本框 6">
            <a:extLst>
              <a:ext uri="{FF2B5EF4-FFF2-40B4-BE49-F238E27FC236}">
                <a16:creationId xmlns:a16="http://schemas.microsoft.com/office/drawing/2014/main" id="{48EFC0B1-F5F3-4467-AA92-10301E5859DA}"/>
              </a:ext>
            </a:extLst>
          </p:cNvPr>
          <p:cNvSpPr txBox="1"/>
          <p:nvPr/>
        </p:nvSpPr>
        <p:spPr>
          <a:xfrm>
            <a:off x="-2778" y="699542"/>
            <a:ext cx="9146778" cy="369332"/>
          </a:xfrm>
          <a:prstGeom prst="rect">
            <a:avLst/>
          </a:prstGeom>
          <a:noFill/>
        </p:spPr>
        <p:txBody>
          <a:bodyPr wrap="square">
            <a:spAutoFit/>
          </a:bodyPr>
          <a:lstStyle/>
          <a:p>
            <a:r>
              <a:rPr lang="zh-CN" altLang="en-US" dirty="0"/>
              <a:t>将对应</a:t>
            </a:r>
            <a:r>
              <a:rPr lang="en-US" altLang="zh-CN" dirty="0"/>
              <a:t>string</a:t>
            </a:r>
            <a:r>
              <a:rPr lang="zh-CN" altLang="en-US" dirty="0"/>
              <a:t>类型字符串转换为数字，记忆：</a:t>
            </a:r>
            <a:r>
              <a:rPr lang="en-US" altLang="zh-CN" dirty="0"/>
              <a:t>s -&gt; t </a:t>
            </a:r>
            <a:r>
              <a:rPr lang="zh-CN" altLang="en-US" dirty="0"/>
              <a:t>分别对应两个数据类型的某个字母</a:t>
            </a:r>
          </a:p>
        </p:txBody>
      </p:sp>
      <p:sp>
        <p:nvSpPr>
          <p:cNvPr id="9" name="文本框 8">
            <a:extLst>
              <a:ext uri="{FF2B5EF4-FFF2-40B4-BE49-F238E27FC236}">
                <a16:creationId xmlns:a16="http://schemas.microsoft.com/office/drawing/2014/main" id="{B8C0B175-B3FA-4BE4-BC20-858FF48C8562}"/>
              </a:ext>
            </a:extLst>
          </p:cNvPr>
          <p:cNvSpPr txBox="1"/>
          <p:nvPr/>
        </p:nvSpPr>
        <p:spPr>
          <a:xfrm>
            <a:off x="-2779" y="1140589"/>
            <a:ext cx="9146778" cy="1477328"/>
          </a:xfrm>
          <a:prstGeom prst="rect">
            <a:avLst/>
          </a:prstGeom>
          <a:noFill/>
        </p:spPr>
        <p:txBody>
          <a:bodyPr wrap="square">
            <a:spAutoFit/>
          </a:bodyPr>
          <a:lstStyle/>
          <a:p>
            <a:r>
              <a:rPr lang="zh-CN" altLang="en-US" dirty="0"/>
              <a:t>注意参数为</a:t>
            </a:r>
            <a:r>
              <a:rPr lang="en-US" altLang="zh-CN" dirty="0"/>
              <a:t>string</a:t>
            </a:r>
            <a:r>
              <a:rPr lang="zh-CN" altLang="en-US" dirty="0"/>
              <a:t>字符串类型。</a:t>
            </a:r>
          </a:p>
          <a:p>
            <a:endParaRPr lang="zh-CN" altLang="en-US" dirty="0"/>
          </a:p>
          <a:p>
            <a:r>
              <a:rPr lang="zh-CN" altLang="en-US" dirty="0"/>
              <a:t>关于输出数字的范围：</a:t>
            </a:r>
          </a:p>
          <a:p>
            <a:r>
              <a:rPr lang="en-US" altLang="zh-CN" dirty="0" err="1"/>
              <a:t>stoi</a:t>
            </a:r>
            <a:r>
              <a:rPr lang="zh-CN" altLang="en-US" dirty="0"/>
              <a:t>会做范围检查，默认必须在</a:t>
            </a:r>
            <a:r>
              <a:rPr lang="en-US" altLang="zh-CN" dirty="0"/>
              <a:t>int</a:t>
            </a:r>
            <a:r>
              <a:rPr lang="zh-CN" altLang="en-US" dirty="0"/>
              <a:t>范围内超出范围，会出现</a:t>
            </a:r>
            <a:r>
              <a:rPr lang="en-US" altLang="zh-CN" dirty="0"/>
              <a:t>RE</a:t>
            </a:r>
            <a:r>
              <a:rPr lang="zh-CN" altLang="en-US" dirty="0"/>
              <a:t>（</a:t>
            </a:r>
            <a:r>
              <a:rPr lang="en-US" altLang="zh-CN" dirty="0"/>
              <a:t>Runtime Error</a:t>
            </a:r>
            <a:r>
              <a:rPr lang="zh-CN" altLang="en-US" dirty="0"/>
              <a:t>）错误。</a:t>
            </a:r>
          </a:p>
          <a:p>
            <a:r>
              <a:rPr lang="en-US" altLang="zh-CN" dirty="0" err="1"/>
              <a:t>atoi</a:t>
            </a:r>
            <a:r>
              <a:rPr lang="zh-CN" altLang="en-US" dirty="0"/>
              <a:t>不做范围检查，如果超出上界，输出上界，超出下界，输出下界。</a:t>
            </a:r>
          </a:p>
        </p:txBody>
      </p:sp>
      <p:sp>
        <p:nvSpPr>
          <p:cNvPr id="11" name="文本框 10">
            <a:extLst>
              <a:ext uri="{FF2B5EF4-FFF2-40B4-BE49-F238E27FC236}">
                <a16:creationId xmlns:a16="http://schemas.microsoft.com/office/drawing/2014/main" id="{3C33DA0B-7F57-4B83-9A1E-F163819FEDB5}"/>
              </a:ext>
            </a:extLst>
          </p:cNvPr>
          <p:cNvSpPr txBox="1"/>
          <p:nvPr/>
        </p:nvSpPr>
        <p:spPr>
          <a:xfrm>
            <a:off x="-26790" y="2946385"/>
            <a:ext cx="4597400" cy="1477328"/>
          </a:xfrm>
          <a:prstGeom prst="rect">
            <a:avLst/>
          </a:prstGeom>
          <a:noFill/>
        </p:spPr>
        <p:txBody>
          <a:bodyPr wrap="square">
            <a:spAutoFit/>
          </a:bodyPr>
          <a:lstStyle/>
          <a:p>
            <a:r>
              <a:rPr lang="en-US" altLang="zh-CN" b="0" dirty="0">
                <a:solidFill>
                  <a:srgbClr val="000000"/>
                </a:solidFill>
                <a:effectLst/>
                <a:latin typeface="Consolas" panose="020B0609020204030204" pitchFamily="49" charset="0"/>
              </a:rPr>
              <a:t>string s = </a:t>
            </a:r>
            <a:r>
              <a:rPr lang="en-US" altLang="zh-CN" b="0" dirty="0">
                <a:solidFill>
                  <a:srgbClr val="A31515"/>
                </a:solidFill>
                <a:effectLst/>
                <a:latin typeface="Consolas" panose="020B0609020204030204" pitchFamily="49" charset="0"/>
              </a:rPr>
              <a:t>"1234"</a:t>
            </a:r>
            <a:r>
              <a:rPr lang="en-US" altLang="zh-CN" b="0" dirty="0">
                <a:solidFill>
                  <a:srgbClr val="000000"/>
                </a:solidFill>
                <a:effectLst/>
                <a:latin typeface="Consolas" panose="020B0609020204030204" pitchFamily="49" charset="0"/>
              </a:rPr>
              <a:t>;</a:t>
            </a:r>
          </a:p>
          <a:p>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 = </a:t>
            </a:r>
            <a:r>
              <a:rPr lang="en-US" altLang="zh-CN" b="0" dirty="0" err="1">
                <a:solidFill>
                  <a:srgbClr val="000000"/>
                </a:solidFill>
                <a:effectLst/>
                <a:latin typeface="Consolas" panose="020B0609020204030204" pitchFamily="49" charset="0"/>
              </a:rPr>
              <a:t>stoi</a:t>
            </a:r>
            <a:r>
              <a:rPr lang="en-US" altLang="zh-CN" b="0" dirty="0">
                <a:solidFill>
                  <a:srgbClr val="000000"/>
                </a:solidFill>
                <a:effectLst/>
                <a:latin typeface="Consolas" panose="020B0609020204030204" pitchFamily="49" charset="0"/>
              </a:rPr>
              <a:t>(s);</a:t>
            </a:r>
          </a:p>
          <a:p>
            <a:r>
              <a:rPr lang="en-US" altLang="zh-CN" b="0" dirty="0" err="1">
                <a:solidFill>
                  <a:srgbClr val="000000"/>
                </a:solidFill>
                <a:effectLst/>
                <a:latin typeface="Consolas" panose="020B0609020204030204" pitchFamily="49" charset="0"/>
              </a:rPr>
              <a:t>cout</a:t>
            </a:r>
            <a:r>
              <a:rPr lang="en-US" altLang="zh-CN" b="0" dirty="0">
                <a:solidFill>
                  <a:srgbClr val="000000"/>
                </a:solidFill>
                <a:effectLst/>
                <a:latin typeface="Consolas" panose="020B0609020204030204" pitchFamily="49" charset="0"/>
              </a:rPr>
              <a:t> &lt;&lt; a &lt;&lt; </a:t>
            </a:r>
            <a:r>
              <a:rPr lang="en-US" altLang="zh-CN" b="0" dirty="0">
                <a:solidFill>
                  <a:srgbClr val="A31515"/>
                </a:solidFill>
                <a:effectLst/>
                <a:latin typeface="Consolas" panose="020B0609020204030204" pitchFamily="49" charset="0"/>
              </a:rPr>
              <a:t>"\n"</a:t>
            </a:r>
            <a:r>
              <a:rPr lang="en-US" altLang="zh-CN" b="0" dirty="0">
                <a:solidFill>
                  <a:srgbClr val="000000"/>
                </a:solidFill>
                <a:effectLst/>
                <a:latin typeface="Consolas" panose="020B0609020204030204" pitchFamily="49" charset="0"/>
              </a:rPr>
              <a:t>;</a:t>
            </a:r>
            <a:r>
              <a:rPr lang="en-US" altLang="zh-CN" b="0" dirty="0">
                <a:solidFill>
                  <a:srgbClr val="008000"/>
                </a:solidFill>
                <a:effectLst/>
                <a:latin typeface="Consolas" panose="020B0609020204030204" pitchFamily="49" charset="0"/>
              </a:rPr>
              <a:t> // 1234</a:t>
            </a:r>
            <a:endParaRPr lang="en-US" altLang="zh-CN" b="0" dirty="0">
              <a:solidFill>
                <a:srgbClr val="000000"/>
              </a:solidFill>
              <a:effectLst/>
              <a:latin typeface="Consolas" panose="020B0609020204030204" pitchFamily="49" charset="0"/>
            </a:endParaRPr>
          </a:p>
          <a:p>
            <a:br>
              <a:rPr lang="en-US" altLang="zh-CN" b="0" dirty="0">
                <a:solidFill>
                  <a:srgbClr val="000000"/>
                </a:solidFill>
                <a:effectLst/>
                <a:latin typeface="Consolas" panose="020B0609020204030204" pitchFamily="49" charset="0"/>
              </a:rPr>
            </a:br>
            <a:endParaRPr lang="en-US" altLang="zh-C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03068185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57</a:t>
            </a:fld>
            <a:endParaRPr lang="zh-CN" altLang="en-US" dirty="0"/>
          </a:p>
        </p:txBody>
      </p:sp>
      <p:sp>
        <p:nvSpPr>
          <p:cNvPr id="6" name="文本框 5">
            <a:extLst>
              <a:ext uri="{FF2B5EF4-FFF2-40B4-BE49-F238E27FC236}">
                <a16:creationId xmlns:a16="http://schemas.microsoft.com/office/drawing/2014/main" id="{D75C8650-2B43-4EEF-A353-761DEDF614CB}"/>
              </a:ext>
            </a:extLst>
          </p:cNvPr>
          <p:cNvSpPr txBox="1"/>
          <p:nvPr/>
        </p:nvSpPr>
        <p:spPr>
          <a:xfrm>
            <a:off x="0" y="-5680"/>
            <a:ext cx="4572000" cy="461665"/>
          </a:xfrm>
          <a:prstGeom prst="rect">
            <a:avLst/>
          </a:prstGeom>
          <a:noFill/>
        </p:spPr>
        <p:txBody>
          <a:bodyPr wrap="square">
            <a:spAutoFit/>
          </a:bodyPr>
          <a:lstStyle/>
          <a:p>
            <a:r>
              <a:rPr lang="en-US" altLang="zh-CN" sz="2400" b="1" dirty="0"/>
              <a:t>transform</a:t>
            </a:r>
            <a:endParaRPr lang="zh-CN" altLang="en-US" sz="2400" b="1" dirty="0"/>
          </a:p>
        </p:txBody>
      </p:sp>
      <p:sp>
        <p:nvSpPr>
          <p:cNvPr id="8" name="文本框 7">
            <a:extLst>
              <a:ext uri="{FF2B5EF4-FFF2-40B4-BE49-F238E27FC236}">
                <a16:creationId xmlns:a16="http://schemas.microsoft.com/office/drawing/2014/main" id="{6E36967A-C8E8-4E30-9873-9C1BE264AA8A}"/>
              </a:ext>
            </a:extLst>
          </p:cNvPr>
          <p:cNvSpPr txBox="1"/>
          <p:nvPr/>
        </p:nvSpPr>
        <p:spPr>
          <a:xfrm>
            <a:off x="0" y="2607568"/>
            <a:ext cx="9144000" cy="646331"/>
          </a:xfrm>
          <a:prstGeom prst="rect">
            <a:avLst/>
          </a:prstGeom>
          <a:noFill/>
        </p:spPr>
        <p:txBody>
          <a:bodyPr wrap="square">
            <a:spAutoFit/>
          </a:bodyPr>
          <a:lstStyle/>
          <a:p>
            <a:r>
              <a:rPr lang="en-US" altLang="zh-CN" dirty="0" err="1"/>
              <a:t>to_string</a:t>
            </a:r>
            <a:endParaRPr lang="en-US" altLang="zh-CN" dirty="0"/>
          </a:p>
          <a:p>
            <a:r>
              <a:rPr lang="zh-CN" altLang="en-US" dirty="0"/>
              <a:t>将数字转化为字符串，支持小数（</a:t>
            </a:r>
            <a:r>
              <a:rPr lang="en-US" altLang="zh-CN" dirty="0"/>
              <a:t>double</a:t>
            </a:r>
            <a:r>
              <a:rPr lang="zh-CN" altLang="en-US" dirty="0"/>
              <a:t>）</a:t>
            </a:r>
          </a:p>
        </p:txBody>
      </p:sp>
    </p:spTree>
    <p:extLst>
      <p:ext uri="{BB962C8B-B14F-4D97-AF65-F5344CB8AC3E}">
        <p14:creationId xmlns:p14="http://schemas.microsoft.com/office/powerpoint/2010/main" val="277785444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58</a:t>
            </a:fld>
            <a:endParaRPr lang="zh-CN" altLang="en-US" dirty="0"/>
          </a:p>
        </p:txBody>
      </p:sp>
      <p:sp>
        <p:nvSpPr>
          <p:cNvPr id="4" name="文本框 3">
            <a:extLst>
              <a:ext uri="{FF2B5EF4-FFF2-40B4-BE49-F238E27FC236}">
                <a16:creationId xmlns:a16="http://schemas.microsoft.com/office/drawing/2014/main" id="{D705473F-2A47-43A3-9BB4-6B5B83F3588C}"/>
              </a:ext>
            </a:extLst>
          </p:cNvPr>
          <p:cNvSpPr txBox="1"/>
          <p:nvPr/>
        </p:nvSpPr>
        <p:spPr>
          <a:xfrm>
            <a:off x="0" y="0"/>
            <a:ext cx="4572000" cy="523220"/>
          </a:xfrm>
          <a:prstGeom prst="rect">
            <a:avLst/>
          </a:prstGeom>
          <a:noFill/>
        </p:spPr>
        <p:txBody>
          <a:bodyPr wrap="square">
            <a:spAutoFit/>
          </a:bodyPr>
          <a:lstStyle/>
          <a:p>
            <a:r>
              <a:rPr lang="en-US" altLang="zh-CN" sz="2800" b="1" dirty="0"/>
              <a:t>unique(beg, end)</a:t>
            </a:r>
            <a:endParaRPr lang="zh-CN" altLang="en-US" sz="2800" b="1" dirty="0"/>
          </a:p>
        </p:txBody>
      </p:sp>
      <p:sp>
        <p:nvSpPr>
          <p:cNvPr id="7" name="文本框 6">
            <a:extLst>
              <a:ext uri="{FF2B5EF4-FFF2-40B4-BE49-F238E27FC236}">
                <a16:creationId xmlns:a16="http://schemas.microsoft.com/office/drawing/2014/main" id="{B14433B5-9B83-49F9-8C84-C6515C50FDCC}"/>
              </a:ext>
            </a:extLst>
          </p:cNvPr>
          <p:cNvSpPr txBox="1"/>
          <p:nvPr/>
        </p:nvSpPr>
        <p:spPr>
          <a:xfrm>
            <a:off x="0" y="697801"/>
            <a:ext cx="9144000" cy="1538883"/>
          </a:xfrm>
          <a:prstGeom prst="rect">
            <a:avLst/>
          </a:prstGeom>
          <a:noFill/>
        </p:spPr>
        <p:txBody>
          <a:bodyPr wrap="square">
            <a:spAutoFit/>
          </a:bodyPr>
          <a:lstStyle/>
          <a:p>
            <a:r>
              <a:rPr lang="zh-CN" altLang="en-US" sz="2000" b="1" dirty="0"/>
              <a:t>消除重复元素，返回消除完重复元素的下一个位置的地址</a:t>
            </a:r>
            <a:endParaRPr lang="en-US" altLang="zh-CN" sz="2000" b="1" dirty="0"/>
          </a:p>
          <a:p>
            <a:endParaRPr lang="zh-CN" altLang="en-US" sz="2000" b="1" dirty="0"/>
          </a:p>
          <a:p>
            <a:r>
              <a:rPr lang="zh-CN" altLang="en-US" dirty="0"/>
              <a:t>如：</a:t>
            </a:r>
            <a:r>
              <a:rPr lang="en-US" altLang="zh-CN" dirty="0"/>
              <a:t>a[] = {1, 3, 2, 3, 6};</a:t>
            </a:r>
          </a:p>
          <a:p>
            <a:r>
              <a:rPr lang="en-US" altLang="zh-CN" dirty="0"/>
              <a:t>unique </a:t>
            </a:r>
            <a:r>
              <a:rPr lang="zh-CN" altLang="en-US" dirty="0"/>
              <a:t>之后 </a:t>
            </a:r>
            <a:r>
              <a:rPr lang="en-US" altLang="zh-CN" dirty="0"/>
              <a:t>a </a:t>
            </a:r>
            <a:r>
              <a:rPr lang="zh-CN" altLang="en-US" dirty="0"/>
              <a:t>数组为</a:t>
            </a:r>
            <a:r>
              <a:rPr lang="en-US" altLang="zh-CN" dirty="0"/>
              <a:t>{1, 2, 3, 6, 3}</a:t>
            </a:r>
            <a:r>
              <a:rPr lang="zh-CN" altLang="en-US" dirty="0"/>
              <a:t>前面为无重复元素的数组，后面则是重复元素移到后面，返回</a:t>
            </a:r>
            <a:r>
              <a:rPr lang="en-US" altLang="zh-CN" dirty="0"/>
              <a:t>a[4]</a:t>
            </a:r>
            <a:r>
              <a:rPr lang="zh-CN" altLang="en-US" dirty="0"/>
              <a:t>位置的地址（不重复元素的尾后地址）</a:t>
            </a:r>
          </a:p>
        </p:txBody>
      </p:sp>
    </p:spTree>
    <p:extLst>
      <p:ext uri="{BB962C8B-B14F-4D97-AF65-F5344CB8AC3E}">
        <p14:creationId xmlns:p14="http://schemas.microsoft.com/office/powerpoint/2010/main" val="158493424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3883E61A-6CCB-4822-8C6D-3B927E38D996}"/>
              </a:ext>
            </a:extLst>
          </p:cNvPr>
          <p:cNvSpPr>
            <a:spLocks noGrp="1"/>
          </p:cNvSpPr>
          <p:nvPr>
            <p:ph type="sldNum" sz="quarter" idx="12"/>
          </p:nvPr>
        </p:nvSpPr>
        <p:spPr/>
        <p:txBody>
          <a:bodyPr/>
          <a:lstStyle/>
          <a:p>
            <a:fld id="{23CBF4B4-C160-4F55-AC7D-1C8FF5BA05FA}" type="slidenum">
              <a:rPr lang="zh-CN" altLang="en-US" smtClean="0"/>
              <a:pPr/>
              <a:t>5</a:t>
            </a:fld>
            <a:endParaRPr lang="zh-CN" altLang="en-US" dirty="0"/>
          </a:p>
        </p:txBody>
      </p:sp>
      <p:sp>
        <p:nvSpPr>
          <p:cNvPr id="4" name="文本框 3">
            <a:extLst>
              <a:ext uri="{FF2B5EF4-FFF2-40B4-BE49-F238E27FC236}">
                <a16:creationId xmlns:a16="http://schemas.microsoft.com/office/drawing/2014/main" id="{BF78ED36-4025-40F3-B66F-D8D2BD012378}"/>
              </a:ext>
            </a:extLst>
          </p:cNvPr>
          <p:cNvSpPr txBox="1"/>
          <p:nvPr/>
        </p:nvSpPr>
        <p:spPr>
          <a:xfrm>
            <a:off x="0" y="51470"/>
            <a:ext cx="9144000" cy="2431435"/>
          </a:xfrm>
          <a:prstGeom prst="rect">
            <a:avLst/>
          </a:prstGeom>
          <a:noFill/>
        </p:spPr>
        <p:txBody>
          <a:bodyPr wrap="square">
            <a:spAutoFit/>
          </a:bodyPr>
          <a:lstStyle/>
          <a:p>
            <a:r>
              <a:rPr lang="zh-CN" altLang="en-US" sz="2400" b="1" dirty="0"/>
              <a:t>二维 </a:t>
            </a:r>
            <a:r>
              <a:rPr lang="en-US" altLang="zh-CN" sz="2400" b="1" dirty="0"/>
              <a:t>vector </a:t>
            </a:r>
            <a:r>
              <a:rPr lang="zh-CN" altLang="en-US" sz="2400" b="1" dirty="0"/>
              <a:t>行列均可变</a:t>
            </a:r>
            <a:endParaRPr lang="en-US" altLang="zh-CN" sz="2400" b="1" dirty="0"/>
          </a:p>
          <a:p>
            <a:r>
              <a:rPr lang="en-US" altLang="zh-CN" b="1" dirty="0"/>
              <a:t>vector&lt;vector&lt;int&gt;&gt; v; </a:t>
            </a:r>
            <a:r>
              <a:rPr lang="en-US" altLang="zh-CN" b="1" dirty="0">
                <a:solidFill>
                  <a:srgbClr val="008000"/>
                </a:solidFill>
              </a:rPr>
              <a:t>        //</a:t>
            </a:r>
            <a:r>
              <a:rPr lang="zh-CN" altLang="en-US" b="1" dirty="0">
                <a:solidFill>
                  <a:srgbClr val="008000"/>
                </a:solidFill>
              </a:rPr>
              <a:t>定义一个行和列均可变的二维数组</a:t>
            </a:r>
            <a:endParaRPr lang="en-US" altLang="zh-CN" b="1" dirty="0">
              <a:solidFill>
                <a:srgbClr val="008000"/>
              </a:solidFill>
            </a:endParaRPr>
          </a:p>
          <a:p>
            <a:endParaRPr lang="en-US" altLang="zh-CN" dirty="0">
              <a:solidFill>
                <a:srgbClr val="008000"/>
              </a:solidFill>
            </a:endParaRPr>
          </a:p>
          <a:p>
            <a:r>
              <a:rPr lang="zh-CN" altLang="en-US" sz="2000" b="1" dirty="0"/>
              <a:t>应用：</a:t>
            </a:r>
            <a:endParaRPr lang="en-US" altLang="zh-CN" sz="2000" b="1" dirty="0"/>
          </a:p>
          <a:p>
            <a:r>
              <a:rPr lang="en-US" altLang="zh-CN" dirty="0"/>
              <a:t>vector&lt;int&gt; t1{1, 2, 3, 4};</a:t>
            </a:r>
          </a:p>
          <a:p>
            <a:r>
              <a:rPr lang="en-US" altLang="zh-CN" dirty="0"/>
              <a:t>vector&lt;int&gt; t2{2, 3, 4, 5};</a:t>
            </a:r>
          </a:p>
          <a:p>
            <a:r>
              <a:rPr lang="en-US" altLang="zh-CN" dirty="0" err="1"/>
              <a:t>v.push_back</a:t>
            </a:r>
            <a:r>
              <a:rPr lang="en-US" altLang="zh-CN" dirty="0"/>
              <a:t>(t1);</a:t>
            </a:r>
            <a:r>
              <a:rPr lang="en-US" altLang="zh-CN" dirty="0" err="1"/>
              <a:t>v.push_back</a:t>
            </a:r>
            <a:r>
              <a:rPr lang="en-US" altLang="zh-CN" dirty="0"/>
              <a:t>(t2);</a:t>
            </a:r>
          </a:p>
          <a:p>
            <a:r>
              <a:rPr lang="en-US" altLang="zh-CN" dirty="0" err="1"/>
              <a:t>v.push_back</a:t>
            </a:r>
            <a:r>
              <a:rPr lang="en-US" altLang="zh-CN" dirty="0"/>
              <a:t>({3, 4, 5, 6}) </a:t>
            </a:r>
            <a:r>
              <a:rPr lang="en-US" altLang="zh-CN" b="1" dirty="0">
                <a:solidFill>
                  <a:srgbClr val="008000"/>
                </a:solidFill>
              </a:rPr>
              <a:t>// {3, 4, 5, 6}</a:t>
            </a:r>
            <a:r>
              <a:rPr lang="zh-CN" altLang="en-US" b="1" dirty="0">
                <a:solidFill>
                  <a:srgbClr val="008000"/>
                </a:solidFill>
              </a:rPr>
              <a:t>可以作为</a:t>
            </a:r>
            <a:r>
              <a:rPr lang="en-US" altLang="zh-CN" b="1" dirty="0">
                <a:solidFill>
                  <a:srgbClr val="008000"/>
                </a:solidFill>
              </a:rPr>
              <a:t>vector</a:t>
            </a:r>
            <a:r>
              <a:rPr lang="zh-CN" altLang="en-US" b="1" dirty="0">
                <a:solidFill>
                  <a:srgbClr val="008000"/>
                </a:solidFill>
              </a:rPr>
              <a:t>的初始化</a:t>
            </a:r>
            <a:r>
              <a:rPr lang="en-US" altLang="zh-CN" b="1" dirty="0">
                <a:solidFill>
                  <a:srgbClr val="008000"/>
                </a:solidFill>
              </a:rPr>
              <a:t>,</a:t>
            </a:r>
            <a:r>
              <a:rPr lang="zh-CN" altLang="en-US" b="1" dirty="0">
                <a:solidFill>
                  <a:srgbClr val="008000"/>
                </a:solidFill>
              </a:rPr>
              <a:t>相当于一个无名</a:t>
            </a:r>
            <a:r>
              <a:rPr lang="en-US" altLang="zh-CN" b="1" dirty="0">
                <a:solidFill>
                  <a:srgbClr val="008000"/>
                </a:solidFill>
              </a:rPr>
              <a:t>vector</a:t>
            </a:r>
            <a:endParaRPr lang="zh-CN" altLang="en-US" b="1" dirty="0">
              <a:solidFill>
                <a:srgbClr val="008000"/>
              </a:solidFill>
            </a:endParaRPr>
          </a:p>
        </p:txBody>
      </p:sp>
      <p:sp>
        <p:nvSpPr>
          <p:cNvPr id="6" name="文本框 5">
            <a:extLst>
              <a:ext uri="{FF2B5EF4-FFF2-40B4-BE49-F238E27FC236}">
                <a16:creationId xmlns:a16="http://schemas.microsoft.com/office/drawing/2014/main" id="{89ACA80B-8A3C-424A-8FFC-616B59BC5E3A}"/>
              </a:ext>
            </a:extLst>
          </p:cNvPr>
          <p:cNvSpPr txBox="1"/>
          <p:nvPr/>
        </p:nvSpPr>
        <p:spPr>
          <a:xfrm>
            <a:off x="0" y="2476555"/>
            <a:ext cx="9144000" cy="2339102"/>
          </a:xfrm>
          <a:prstGeom prst="rect">
            <a:avLst/>
          </a:prstGeom>
          <a:noFill/>
        </p:spPr>
        <p:txBody>
          <a:bodyPr wrap="square">
            <a:spAutoFit/>
          </a:bodyPr>
          <a:lstStyle/>
          <a:p>
            <a:r>
              <a:rPr lang="en-US" altLang="zh-CN" b="0" dirty="0">
                <a:solidFill>
                  <a:srgbClr val="008000"/>
                </a:solidFill>
                <a:effectLst/>
                <a:latin typeface="Consolas" panose="020B0609020204030204" pitchFamily="49" charset="0"/>
              </a:rPr>
              <a:t>// </a:t>
            </a:r>
            <a:r>
              <a:rPr lang="zh-CN" altLang="en-US" b="0" dirty="0">
                <a:solidFill>
                  <a:srgbClr val="008000"/>
                </a:solidFill>
                <a:effectLst/>
                <a:latin typeface="Consolas" panose="020B0609020204030204" pitchFamily="49" charset="0"/>
              </a:rPr>
              <a:t>创建一个 </a:t>
            </a:r>
            <a:r>
              <a:rPr lang="en-US" altLang="zh-CN" b="0" dirty="0">
                <a:solidFill>
                  <a:srgbClr val="008000"/>
                </a:solidFill>
                <a:effectLst/>
                <a:latin typeface="Consolas" panose="020B0609020204030204" pitchFamily="49" charset="0"/>
              </a:rPr>
              <a:t>3x3 </a:t>
            </a:r>
            <a:r>
              <a:rPr lang="zh-CN" altLang="en-US" b="0" dirty="0">
                <a:solidFill>
                  <a:srgbClr val="008000"/>
                </a:solidFill>
                <a:effectLst/>
                <a:latin typeface="Consolas" panose="020B0609020204030204" pitchFamily="49" charset="0"/>
              </a:rPr>
              <a:t>的二维 </a:t>
            </a:r>
            <a:r>
              <a:rPr lang="en-US" altLang="zh-CN" b="0" dirty="0">
                <a:solidFill>
                  <a:srgbClr val="008000"/>
                </a:solidFill>
                <a:effectLst/>
                <a:latin typeface="Consolas" panose="020B0609020204030204" pitchFamily="49" charset="0"/>
              </a:rPr>
              <a:t>vector</a:t>
            </a:r>
            <a:r>
              <a:rPr lang="zh-CN" altLang="en-US" b="0" dirty="0">
                <a:solidFill>
                  <a:srgbClr val="008000"/>
                </a:solidFill>
                <a:effectLst/>
                <a:latin typeface="Consolas" panose="020B0609020204030204" pitchFamily="49" charset="0"/>
              </a:rPr>
              <a:t>，初始值为 </a:t>
            </a:r>
            <a:r>
              <a:rPr lang="en-US" altLang="zh-CN" b="0" dirty="0">
                <a:solidFill>
                  <a:srgbClr val="008000"/>
                </a:solidFill>
                <a:effectLst/>
                <a:latin typeface="Consolas" panose="020B0609020204030204" pitchFamily="49" charset="0"/>
              </a:rPr>
              <a:t>0</a:t>
            </a:r>
            <a:endParaRPr lang="zh-CN" altLang="en-US" b="0" dirty="0">
              <a:solidFill>
                <a:srgbClr val="000000"/>
              </a:solidFill>
              <a:effectLst/>
              <a:latin typeface="Consolas" panose="020B0609020204030204" pitchFamily="49" charset="0"/>
            </a:endParaRPr>
          </a:p>
          <a:p>
            <a:r>
              <a:rPr lang="zh-CN" altLang="en-US" b="0" dirty="0">
                <a:solidFill>
                  <a:srgbClr val="000000"/>
                </a:solidFill>
                <a:effectLst/>
                <a:latin typeface="Consolas" panose="020B0609020204030204" pitchFamily="49" charset="0"/>
              </a:rPr>
              <a:t> </a:t>
            </a:r>
            <a:r>
              <a:rPr lang="en-US" altLang="zh-CN" sz="2000" b="1" dirty="0">
                <a:solidFill>
                  <a:srgbClr val="000000"/>
                </a:solidFill>
                <a:effectLst/>
                <a:latin typeface="Consolas" panose="020B0609020204030204" pitchFamily="49" charset="0"/>
              </a:rPr>
              <a:t>std::vector</a:t>
            </a:r>
            <a:r>
              <a:rPr lang="en-US" altLang="zh-CN" sz="2000" b="1" dirty="0">
                <a:solidFill>
                  <a:srgbClr val="000000"/>
                </a:solidFill>
                <a:effectLst/>
                <a:highlight>
                  <a:srgbClr val="FFFF00"/>
                </a:highlight>
                <a:latin typeface="Consolas" panose="020B0609020204030204" pitchFamily="49" charset="0"/>
              </a:rPr>
              <a:t>&lt;std::vector&lt;</a:t>
            </a:r>
            <a:r>
              <a:rPr lang="en-US" altLang="zh-CN" sz="2000" b="1" dirty="0">
                <a:solidFill>
                  <a:srgbClr val="0000FF"/>
                </a:solidFill>
                <a:effectLst/>
                <a:highlight>
                  <a:srgbClr val="FFFF00"/>
                </a:highlight>
                <a:latin typeface="Consolas" panose="020B0609020204030204" pitchFamily="49" charset="0"/>
              </a:rPr>
              <a:t>int</a:t>
            </a:r>
            <a:r>
              <a:rPr lang="en-US" altLang="zh-CN" sz="2000" b="1" dirty="0">
                <a:solidFill>
                  <a:srgbClr val="000000"/>
                </a:solidFill>
                <a:effectLst/>
                <a:highlight>
                  <a:srgbClr val="FFFF00"/>
                </a:highlight>
                <a:latin typeface="Consolas" panose="020B0609020204030204" pitchFamily="49" charset="0"/>
              </a:rPr>
              <a:t>&gt;&gt; </a:t>
            </a:r>
            <a:r>
              <a:rPr lang="en-US" altLang="zh-CN" sz="2000" b="1" dirty="0">
                <a:solidFill>
                  <a:srgbClr val="000000"/>
                </a:solidFill>
                <a:effectLst/>
                <a:latin typeface="Consolas" panose="020B0609020204030204" pitchFamily="49" charset="0"/>
              </a:rPr>
              <a:t>matrix(</a:t>
            </a:r>
            <a:r>
              <a:rPr lang="en-US" altLang="zh-CN" sz="2000" b="1" dirty="0">
                <a:solidFill>
                  <a:srgbClr val="098658"/>
                </a:solidFill>
                <a:effectLst/>
                <a:latin typeface="Consolas" panose="020B0609020204030204" pitchFamily="49" charset="0"/>
              </a:rPr>
              <a:t>3</a:t>
            </a:r>
            <a:r>
              <a:rPr lang="en-US" altLang="zh-CN" sz="2000" b="1" dirty="0">
                <a:solidFill>
                  <a:srgbClr val="000000"/>
                </a:solidFill>
                <a:effectLst/>
                <a:latin typeface="Consolas" panose="020B0609020204030204" pitchFamily="49" charset="0"/>
              </a:rPr>
              <a:t>, std::vector&lt;</a:t>
            </a:r>
            <a:r>
              <a:rPr lang="en-US" altLang="zh-CN" sz="2000" b="1" dirty="0">
                <a:solidFill>
                  <a:srgbClr val="0000FF"/>
                </a:solidFill>
                <a:effectLst/>
                <a:latin typeface="Consolas" panose="020B0609020204030204" pitchFamily="49" charset="0"/>
              </a:rPr>
              <a:t>int</a:t>
            </a:r>
            <a:r>
              <a:rPr lang="en-US" altLang="zh-CN" sz="2000" b="1" dirty="0">
                <a:solidFill>
                  <a:srgbClr val="000000"/>
                </a:solidFill>
                <a:effectLst/>
                <a:latin typeface="Consolas" panose="020B0609020204030204" pitchFamily="49" charset="0"/>
              </a:rPr>
              <a:t>&gt;(</a:t>
            </a:r>
            <a:r>
              <a:rPr lang="en-US" altLang="zh-CN" sz="2000" b="1" dirty="0">
                <a:solidFill>
                  <a:srgbClr val="098658"/>
                </a:solidFill>
                <a:effectLst/>
                <a:latin typeface="Consolas" panose="020B0609020204030204" pitchFamily="49" charset="0"/>
              </a:rPr>
              <a:t>3</a:t>
            </a:r>
            <a:r>
              <a:rPr lang="en-US" altLang="zh-CN" sz="2000" b="1" dirty="0">
                <a:solidFill>
                  <a:srgbClr val="000000"/>
                </a:solidFill>
                <a:effectLst/>
                <a:latin typeface="Consolas" panose="020B0609020204030204" pitchFamily="49" charset="0"/>
              </a:rPr>
              <a:t>, </a:t>
            </a:r>
            <a:r>
              <a:rPr lang="en-US" altLang="zh-CN" sz="2000" b="1" dirty="0">
                <a:solidFill>
                  <a:srgbClr val="098658"/>
                </a:solidFill>
                <a:effectLst/>
                <a:latin typeface="Consolas" panose="020B0609020204030204" pitchFamily="49" charset="0"/>
              </a:rPr>
              <a:t>0</a:t>
            </a:r>
            <a:r>
              <a:rPr lang="en-US" altLang="zh-CN" sz="2000" b="1" dirty="0">
                <a:solidFill>
                  <a:srgbClr val="000000"/>
                </a:solidFill>
                <a:effectLst/>
                <a:latin typeface="Consolas" panose="020B0609020204030204" pitchFamily="49" charset="0"/>
              </a:rPr>
              <a:t>));</a:t>
            </a:r>
            <a:br>
              <a:rPr lang="en-US" altLang="zh-CN" sz="2000" b="1" dirty="0">
                <a:solidFill>
                  <a:srgbClr val="000000"/>
                </a:solidFill>
                <a:effectLst/>
                <a:latin typeface="Consolas" panose="020B0609020204030204" pitchFamily="49" charset="0"/>
              </a:rPr>
            </a:br>
            <a:r>
              <a:rPr lang="en-US" altLang="zh-CN" b="1" dirty="0">
                <a:solidFill>
                  <a:srgbClr val="008000"/>
                </a:solidFill>
                <a:effectLst/>
                <a:latin typeface="Consolas" panose="020B0609020204030204" pitchFamily="49" charset="0"/>
              </a:rPr>
              <a:t>// </a:t>
            </a:r>
            <a:r>
              <a:rPr lang="zh-CN" altLang="en-US" b="1" dirty="0">
                <a:solidFill>
                  <a:srgbClr val="008000"/>
                </a:solidFill>
                <a:effectLst/>
                <a:latin typeface="Consolas" panose="020B0609020204030204" pitchFamily="49" charset="0"/>
              </a:rPr>
              <a:t>修改元素</a:t>
            </a:r>
            <a:endParaRPr lang="zh-CN" altLang="en-US" b="1" dirty="0">
              <a:solidFill>
                <a:srgbClr val="000000"/>
              </a:solidFill>
              <a:effectLst/>
              <a:latin typeface="Consolas" panose="020B0609020204030204" pitchFamily="49" charset="0"/>
            </a:endParaRPr>
          </a:p>
          <a:p>
            <a:r>
              <a:rPr lang="zh-CN" altLang="en-US" b="0" dirty="0">
                <a:solidFill>
                  <a:srgbClr val="000000"/>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matrix[</a:t>
            </a:r>
            <a:r>
              <a:rPr lang="en-US" altLang="zh-CN" b="0" dirty="0">
                <a:solidFill>
                  <a:srgbClr val="098658"/>
                </a:solidFill>
                <a:effectLst/>
                <a:latin typeface="Consolas" panose="020B0609020204030204" pitchFamily="49" charset="0"/>
              </a:rPr>
              <a:t>0</a:t>
            </a:r>
            <a:r>
              <a:rPr lang="en-US" altLang="zh-CN" b="0" dirty="0">
                <a:solidFill>
                  <a:srgbClr val="000000"/>
                </a:solidFill>
                <a:effectLst/>
                <a:latin typeface="Consolas" panose="020B0609020204030204" pitchFamily="49" charset="0"/>
              </a:rPr>
              <a:t>][</a:t>
            </a:r>
            <a:r>
              <a:rPr lang="en-US" altLang="zh-CN" b="0" dirty="0">
                <a:solidFill>
                  <a:srgbClr val="098658"/>
                </a:solidFill>
                <a:effectLst/>
                <a:latin typeface="Consolas" panose="020B0609020204030204" pitchFamily="49" charset="0"/>
              </a:rPr>
              <a:t>0</a:t>
            </a:r>
            <a:r>
              <a:rPr lang="en-US" altLang="zh-CN" b="0" dirty="0">
                <a:solidFill>
                  <a:srgbClr val="000000"/>
                </a:solidFill>
                <a:effectLst/>
                <a:latin typeface="Consolas" panose="020B0609020204030204" pitchFamily="49" charset="0"/>
              </a:rPr>
              <a:t>] = </a:t>
            </a:r>
            <a:r>
              <a:rPr lang="en-US" altLang="zh-CN" b="0" dirty="0">
                <a:solidFill>
                  <a:srgbClr val="098658"/>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matrix[</a:t>
            </a:r>
            <a:r>
              <a:rPr lang="en-US" altLang="zh-CN" b="0" dirty="0">
                <a:solidFill>
                  <a:srgbClr val="098658"/>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a:t>
            </a:r>
            <a:r>
              <a:rPr lang="en-US" altLang="zh-CN" b="0" dirty="0">
                <a:solidFill>
                  <a:srgbClr val="098658"/>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 = </a:t>
            </a:r>
            <a:r>
              <a:rPr lang="en-US" altLang="zh-CN" b="0" dirty="0">
                <a:solidFill>
                  <a:srgbClr val="098658"/>
                </a:solidFill>
                <a:effectLst/>
                <a:latin typeface="Consolas" panose="020B0609020204030204" pitchFamily="49" charset="0"/>
              </a:rPr>
              <a:t>2</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matrix[</a:t>
            </a:r>
            <a:r>
              <a:rPr lang="en-US" altLang="zh-CN" b="0" dirty="0">
                <a:solidFill>
                  <a:srgbClr val="098658"/>
                </a:solidFill>
                <a:effectLst/>
                <a:latin typeface="Consolas" panose="020B0609020204030204" pitchFamily="49" charset="0"/>
              </a:rPr>
              <a:t>2</a:t>
            </a:r>
            <a:r>
              <a:rPr lang="en-US" altLang="zh-CN" b="0" dirty="0">
                <a:solidFill>
                  <a:srgbClr val="000000"/>
                </a:solidFill>
                <a:effectLst/>
                <a:latin typeface="Consolas" panose="020B0609020204030204" pitchFamily="49" charset="0"/>
              </a:rPr>
              <a:t>][</a:t>
            </a:r>
            <a:r>
              <a:rPr lang="en-US" altLang="zh-CN" b="0" dirty="0">
                <a:solidFill>
                  <a:srgbClr val="098658"/>
                </a:solidFill>
                <a:effectLst/>
                <a:latin typeface="Consolas" panose="020B0609020204030204" pitchFamily="49" charset="0"/>
              </a:rPr>
              <a:t>2</a:t>
            </a:r>
            <a:r>
              <a:rPr lang="en-US" altLang="zh-CN" b="0" dirty="0">
                <a:solidFill>
                  <a:srgbClr val="000000"/>
                </a:solidFill>
                <a:effectLst/>
                <a:latin typeface="Consolas" panose="020B0609020204030204" pitchFamily="49" charset="0"/>
              </a:rPr>
              <a:t>] = </a:t>
            </a:r>
            <a:r>
              <a:rPr lang="en-US" altLang="zh-CN" b="0" dirty="0">
                <a:solidFill>
                  <a:srgbClr val="098658"/>
                </a:solidFill>
                <a:effectLst/>
                <a:latin typeface="Consolas" panose="020B0609020204030204" pitchFamily="49" charset="0"/>
              </a:rPr>
              <a:t>3</a:t>
            </a:r>
            <a:r>
              <a:rPr lang="en-US" altLang="zh-CN" b="0" dirty="0">
                <a:solidFill>
                  <a:srgbClr val="000000"/>
                </a:solidFill>
                <a:effectLst/>
                <a:latin typeface="Consolas" panose="020B0609020204030204" pitchFamily="49" charset="0"/>
              </a:rPr>
              <a:t>;</a:t>
            </a:r>
            <a:br>
              <a:rPr lang="en-US" altLang="zh-CN" b="0" dirty="0">
                <a:solidFill>
                  <a:srgbClr val="000000"/>
                </a:solidFill>
                <a:effectLst/>
                <a:latin typeface="Consolas" panose="020B0609020204030204" pitchFamily="49" charset="0"/>
              </a:rPr>
            </a:br>
            <a:r>
              <a:rPr lang="en-US" altLang="zh-CN" b="0" dirty="0">
                <a:solidFill>
                  <a:srgbClr val="008000"/>
                </a:solidFill>
                <a:effectLst/>
                <a:latin typeface="Consolas" panose="020B0609020204030204" pitchFamily="49" charset="0"/>
              </a:rPr>
              <a:t>// </a:t>
            </a:r>
            <a:r>
              <a:rPr lang="zh-CN" altLang="en-US" b="0" dirty="0">
                <a:solidFill>
                  <a:srgbClr val="008000"/>
                </a:solidFill>
                <a:effectLst/>
                <a:latin typeface="Consolas" panose="020B0609020204030204" pitchFamily="49" charset="0"/>
              </a:rPr>
              <a:t>获取元素</a:t>
            </a:r>
            <a:endParaRPr lang="zh-CN" altLang="en-US" b="0" dirty="0">
              <a:solidFill>
                <a:srgbClr val="000000"/>
              </a:solidFill>
              <a:effectLst/>
              <a:latin typeface="Consolas" panose="020B0609020204030204" pitchFamily="49" charset="0"/>
            </a:endParaRPr>
          </a:p>
          <a:p>
            <a:r>
              <a:rPr lang="zh-CN" altLang="en-US" b="0" dirty="0">
                <a:solidFill>
                  <a:srgbClr val="000000"/>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std::</a:t>
            </a:r>
            <a:r>
              <a:rPr lang="en-US" altLang="zh-CN" b="0" dirty="0" err="1">
                <a:solidFill>
                  <a:srgbClr val="000000"/>
                </a:solidFill>
                <a:effectLst/>
                <a:latin typeface="Consolas" panose="020B0609020204030204" pitchFamily="49" charset="0"/>
              </a:rPr>
              <a:t>cout</a:t>
            </a:r>
            <a:r>
              <a:rPr lang="en-US" altLang="zh-CN" b="0" dirty="0">
                <a:solidFill>
                  <a:srgbClr val="000000"/>
                </a:solidFill>
                <a:effectLst/>
                <a:latin typeface="Consolas" panose="020B0609020204030204" pitchFamily="49" charset="0"/>
              </a:rPr>
              <a:t> &lt;&lt; </a:t>
            </a:r>
            <a:r>
              <a:rPr lang="en-US" altLang="zh-CN" b="0" dirty="0">
                <a:solidFill>
                  <a:srgbClr val="A31515"/>
                </a:solidFill>
                <a:effectLst/>
                <a:latin typeface="Consolas" panose="020B0609020204030204" pitchFamily="49" charset="0"/>
              </a:rPr>
              <a:t>"The first element is "</a:t>
            </a:r>
            <a:r>
              <a:rPr lang="en-US" altLang="zh-CN" b="0" dirty="0">
                <a:solidFill>
                  <a:srgbClr val="000000"/>
                </a:solidFill>
                <a:effectLst/>
                <a:latin typeface="Consolas" panose="020B0609020204030204" pitchFamily="49" charset="0"/>
              </a:rPr>
              <a:t> &lt;&lt; matrix[</a:t>
            </a:r>
            <a:r>
              <a:rPr lang="en-US" altLang="zh-CN" b="0" dirty="0">
                <a:solidFill>
                  <a:srgbClr val="098658"/>
                </a:solidFill>
                <a:effectLst/>
                <a:latin typeface="Consolas" panose="020B0609020204030204" pitchFamily="49" charset="0"/>
              </a:rPr>
              <a:t>0</a:t>
            </a:r>
            <a:r>
              <a:rPr lang="en-US" altLang="zh-CN" b="0" dirty="0">
                <a:solidFill>
                  <a:srgbClr val="000000"/>
                </a:solidFill>
                <a:effectLst/>
                <a:latin typeface="Consolas" panose="020B0609020204030204" pitchFamily="49" charset="0"/>
              </a:rPr>
              <a:t>][</a:t>
            </a:r>
            <a:r>
              <a:rPr lang="en-US" altLang="zh-CN" b="0" dirty="0">
                <a:solidFill>
                  <a:srgbClr val="098658"/>
                </a:solidFill>
                <a:effectLst/>
                <a:latin typeface="Consolas" panose="020B0609020204030204" pitchFamily="49" charset="0"/>
              </a:rPr>
              <a:t>0</a:t>
            </a:r>
            <a:r>
              <a:rPr lang="en-US" altLang="zh-CN" b="0" dirty="0">
                <a:solidFill>
                  <a:srgbClr val="000000"/>
                </a:solidFill>
                <a:effectLst/>
                <a:latin typeface="Consolas" panose="020B0609020204030204" pitchFamily="49" charset="0"/>
              </a:rPr>
              <a:t>] &lt;&lt; std::</a:t>
            </a:r>
            <a:r>
              <a:rPr lang="en-US" altLang="zh-CN" b="0" dirty="0" err="1">
                <a:solidFill>
                  <a:srgbClr val="000000"/>
                </a:solidFill>
                <a:effectLst/>
                <a:latin typeface="Consolas" panose="020B0609020204030204" pitchFamily="49" charset="0"/>
              </a:rPr>
              <a:t>endl</a:t>
            </a:r>
            <a:r>
              <a:rPr lang="en-US" altLang="zh-C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83060102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59</a:t>
            </a:fld>
            <a:endParaRPr lang="zh-CN" altLang="en-US" dirty="0"/>
          </a:p>
        </p:txBody>
      </p:sp>
      <p:sp>
        <p:nvSpPr>
          <p:cNvPr id="4" name="文本框 3">
            <a:extLst>
              <a:ext uri="{FF2B5EF4-FFF2-40B4-BE49-F238E27FC236}">
                <a16:creationId xmlns:a16="http://schemas.microsoft.com/office/drawing/2014/main" id="{CDBE3302-AE06-4091-9B46-F390D40462C8}"/>
              </a:ext>
            </a:extLst>
          </p:cNvPr>
          <p:cNvSpPr txBox="1"/>
          <p:nvPr/>
        </p:nvSpPr>
        <p:spPr>
          <a:xfrm>
            <a:off x="0" y="0"/>
            <a:ext cx="9144000" cy="4524315"/>
          </a:xfrm>
          <a:prstGeom prst="rect">
            <a:avLst/>
          </a:prstGeom>
          <a:noFill/>
        </p:spPr>
        <p:txBody>
          <a:bodyPr wrap="square">
            <a:spAutoFit/>
          </a:bodyPr>
          <a:lstStyle/>
          <a:p>
            <a:r>
              <a:rPr lang="en-US" altLang="zh-CN" b="0" dirty="0">
                <a:solidFill>
                  <a:srgbClr val="0000FF"/>
                </a:solidFill>
                <a:effectLst/>
                <a:latin typeface="Consolas" panose="020B0609020204030204" pitchFamily="49" charset="0"/>
              </a:rPr>
              <a:t>for</a:t>
            </a:r>
            <a:r>
              <a:rPr lang="en-US" altLang="zh-CN" b="0" dirty="0">
                <a:solidFill>
                  <a:srgbClr val="000000"/>
                </a:solidFill>
                <a:effectLst/>
                <a:latin typeface="Consolas" panose="020B0609020204030204" pitchFamily="49" charset="0"/>
              </a:rPr>
              <a:t>(</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 </a:t>
            </a:r>
            <a:r>
              <a:rPr lang="en-US" altLang="zh-CN" b="0" dirty="0">
                <a:solidFill>
                  <a:srgbClr val="098658"/>
                </a:solidFill>
                <a:effectLst/>
                <a:latin typeface="Consolas" panose="020B0609020204030204" pitchFamily="49" charset="0"/>
              </a:rPr>
              <a:t>0</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&lt; n;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cin</a:t>
            </a:r>
            <a:r>
              <a:rPr lang="en-US" altLang="zh-CN" b="0" dirty="0">
                <a:solidFill>
                  <a:srgbClr val="000000"/>
                </a:solidFill>
                <a:effectLst/>
                <a:latin typeface="Consolas" panose="020B0609020204030204" pitchFamily="49" charset="0"/>
              </a:rPr>
              <a:t> &gt;&gt; a[</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b[</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 a[</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a:t>
            </a:r>
            <a:r>
              <a:rPr lang="en-US" altLang="zh-CN" b="0" dirty="0">
                <a:solidFill>
                  <a:srgbClr val="008000"/>
                </a:solidFill>
                <a:effectLst/>
                <a:latin typeface="Consolas" panose="020B0609020204030204" pitchFamily="49" charset="0"/>
              </a:rPr>
              <a:t>//</a:t>
            </a:r>
            <a:r>
              <a:rPr lang="zh-CN" altLang="en-US" b="0" dirty="0">
                <a:solidFill>
                  <a:srgbClr val="008000"/>
                </a:solidFill>
                <a:effectLst/>
                <a:latin typeface="Consolas" panose="020B0609020204030204" pitchFamily="49" charset="0"/>
              </a:rPr>
              <a:t>将</a:t>
            </a:r>
            <a:r>
              <a:rPr lang="en-US" altLang="zh-CN" b="0" dirty="0">
                <a:solidFill>
                  <a:srgbClr val="008000"/>
                </a:solidFill>
                <a:effectLst/>
                <a:latin typeface="Consolas" panose="020B0609020204030204" pitchFamily="49" charset="0"/>
              </a:rPr>
              <a:t>a</a:t>
            </a:r>
            <a:r>
              <a:rPr lang="zh-CN" altLang="en-US" b="0" dirty="0">
                <a:solidFill>
                  <a:srgbClr val="008000"/>
                </a:solidFill>
                <a:effectLst/>
                <a:latin typeface="Consolas" panose="020B0609020204030204" pitchFamily="49" charset="0"/>
              </a:rPr>
              <a:t>数组复制到</a:t>
            </a:r>
            <a:r>
              <a:rPr lang="en-US" altLang="zh-CN" b="0" dirty="0">
                <a:solidFill>
                  <a:srgbClr val="008000"/>
                </a:solidFill>
                <a:effectLst/>
                <a:latin typeface="Consolas" panose="020B0609020204030204" pitchFamily="49" charset="0"/>
              </a:rPr>
              <a:t>b</a:t>
            </a:r>
            <a:r>
              <a:rPr lang="zh-CN" altLang="en-US" b="0" dirty="0">
                <a:solidFill>
                  <a:srgbClr val="008000"/>
                </a:solidFill>
                <a:effectLst/>
                <a:latin typeface="Consolas" panose="020B0609020204030204" pitchFamily="49" charset="0"/>
              </a:rPr>
              <a:t>数组</a:t>
            </a:r>
            <a:endParaRPr lang="zh-CN" altLang="en-US" b="0" dirty="0">
              <a:solidFill>
                <a:srgbClr val="000000"/>
              </a:solidFill>
              <a:effectLst/>
              <a:latin typeface="Consolas" panose="020B0609020204030204" pitchFamily="49" charset="0"/>
            </a:endParaRPr>
          </a:p>
          <a:p>
            <a:r>
              <a:rPr lang="en-US" altLang="zh-CN" b="0" dirty="0">
                <a:solidFill>
                  <a:srgbClr val="000000"/>
                </a:solidFill>
                <a:effectLst/>
                <a:latin typeface="Consolas" panose="020B0609020204030204" pitchFamily="49" charset="0"/>
              </a:rPr>
              <a:t>}</a:t>
            </a:r>
          </a:p>
          <a:p>
            <a:r>
              <a:rPr lang="en-US" altLang="zh-CN" b="0" dirty="0">
                <a:solidFill>
                  <a:srgbClr val="008000"/>
                </a:solidFill>
                <a:effectLst/>
                <a:latin typeface="Consolas" panose="020B0609020204030204" pitchFamily="49" charset="0"/>
              </a:rPr>
              <a:t>// </a:t>
            </a:r>
            <a:r>
              <a:rPr lang="zh-CN" altLang="en-US" b="0" dirty="0">
                <a:solidFill>
                  <a:srgbClr val="008000"/>
                </a:solidFill>
                <a:effectLst/>
                <a:latin typeface="Consolas" panose="020B0609020204030204" pitchFamily="49" charset="0"/>
              </a:rPr>
              <a:t>排序后 </a:t>
            </a:r>
            <a:r>
              <a:rPr lang="en-US" altLang="zh-CN" b="0" dirty="0">
                <a:solidFill>
                  <a:srgbClr val="008000"/>
                </a:solidFill>
                <a:effectLst/>
                <a:latin typeface="Consolas" panose="020B0609020204030204" pitchFamily="49" charset="0"/>
              </a:rPr>
              <a:t>b</a:t>
            </a:r>
            <a:r>
              <a:rPr lang="zh-CN" altLang="en-US" b="0" dirty="0">
                <a:solidFill>
                  <a:srgbClr val="008000"/>
                </a:solidFill>
                <a:effectLst/>
                <a:latin typeface="Consolas" panose="020B0609020204030204" pitchFamily="49" charset="0"/>
              </a:rPr>
              <a:t>：</a:t>
            </a:r>
            <a:r>
              <a:rPr lang="en-US" altLang="zh-CN" b="0" dirty="0">
                <a:solidFill>
                  <a:srgbClr val="008000"/>
                </a:solidFill>
                <a:effectLst/>
                <a:latin typeface="Consolas" panose="020B0609020204030204" pitchFamily="49" charset="0"/>
              </a:rPr>
              <a:t>{1, 2, 3, 3, 6}</a:t>
            </a:r>
            <a:endParaRPr lang="en-US" altLang="zh-CN" b="0" dirty="0">
              <a:solidFill>
                <a:srgbClr val="000000"/>
              </a:solidFill>
              <a:effectLst/>
              <a:latin typeface="Consolas" panose="020B0609020204030204" pitchFamily="49" charset="0"/>
            </a:endParaRPr>
          </a:p>
          <a:p>
            <a:r>
              <a:rPr lang="en-US" altLang="zh-CN" b="0" dirty="0">
                <a:solidFill>
                  <a:srgbClr val="000000"/>
                </a:solidFill>
                <a:effectLst/>
                <a:latin typeface="Consolas" panose="020B0609020204030204" pitchFamily="49" charset="0"/>
              </a:rPr>
              <a:t>sort(b, b + n);</a:t>
            </a:r>
            <a:r>
              <a:rPr lang="en-US" altLang="zh-CN" b="0" dirty="0">
                <a:solidFill>
                  <a:srgbClr val="008000"/>
                </a:solidFill>
                <a:effectLst/>
                <a:latin typeface="Consolas" panose="020B0609020204030204" pitchFamily="49" charset="0"/>
              </a:rPr>
              <a:t>//</a:t>
            </a:r>
            <a:r>
              <a:rPr lang="zh-CN" altLang="en-US" b="0" dirty="0">
                <a:solidFill>
                  <a:srgbClr val="008000"/>
                </a:solidFill>
                <a:effectLst/>
                <a:latin typeface="Consolas" panose="020B0609020204030204" pitchFamily="49" charset="0"/>
              </a:rPr>
              <a:t>对</a:t>
            </a:r>
            <a:r>
              <a:rPr lang="en-US" altLang="zh-CN" b="0" dirty="0">
                <a:solidFill>
                  <a:srgbClr val="008000"/>
                </a:solidFill>
                <a:effectLst/>
                <a:latin typeface="Consolas" panose="020B0609020204030204" pitchFamily="49" charset="0"/>
              </a:rPr>
              <a:t>b</a:t>
            </a:r>
            <a:r>
              <a:rPr lang="zh-CN" altLang="en-US" b="0" dirty="0">
                <a:solidFill>
                  <a:srgbClr val="008000"/>
                </a:solidFill>
                <a:effectLst/>
                <a:latin typeface="Consolas" panose="020B0609020204030204" pitchFamily="49" charset="0"/>
              </a:rPr>
              <a:t>数组排序</a:t>
            </a:r>
            <a:endParaRPr lang="zh-CN" altLang="en-US" b="0" dirty="0">
              <a:solidFill>
                <a:srgbClr val="000000"/>
              </a:solidFill>
              <a:effectLst/>
              <a:latin typeface="Consolas" panose="020B0609020204030204" pitchFamily="49" charset="0"/>
            </a:endParaRPr>
          </a:p>
          <a:p>
            <a:r>
              <a:rPr lang="en-US" altLang="zh-CN" b="0" dirty="0">
                <a:solidFill>
                  <a:srgbClr val="008000"/>
                </a:solidFill>
                <a:effectLst/>
                <a:latin typeface="Consolas" panose="020B0609020204030204" pitchFamily="49" charset="0"/>
              </a:rPr>
              <a:t>// </a:t>
            </a:r>
            <a:r>
              <a:rPr lang="zh-CN" altLang="en-US" b="0" dirty="0">
                <a:solidFill>
                  <a:srgbClr val="008000"/>
                </a:solidFill>
                <a:effectLst/>
                <a:latin typeface="Consolas" panose="020B0609020204030204" pitchFamily="49" charset="0"/>
              </a:rPr>
              <a:t>消除重复元素</a:t>
            </a:r>
            <a:r>
              <a:rPr lang="en-US" altLang="zh-CN" b="0" dirty="0">
                <a:solidFill>
                  <a:srgbClr val="008000"/>
                </a:solidFill>
                <a:effectLst/>
                <a:latin typeface="Consolas" panose="020B0609020204030204" pitchFamily="49" charset="0"/>
              </a:rPr>
              <a:t>b</a:t>
            </a:r>
            <a:r>
              <a:rPr lang="zh-CN" altLang="en-US" b="0" dirty="0">
                <a:solidFill>
                  <a:srgbClr val="008000"/>
                </a:solidFill>
                <a:effectLst/>
                <a:latin typeface="Consolas" panose="020B0609020204030204" pitchFamily="49" charset="0"/>
              </a:rPr>
              <a:t>：</a:t>
            </a:r>
            <a:r>
              <a:rPr lang="en-US" altLang="zh-CN" b="0" dirty="0">
                <a:solidFill>
                  <a:srgbClr val="008000"/>
                </a:solidFill>
                <a:effectLst/>
                <a:latin typeface="Consolas" panose="020B0609020204030204" pitchFamily="49" charset="0"/>
              </a:rPr>
              <a:t>{1, 2, 3, 6, 3} </a:t>
            </a:r>
            <a:r>
              <a:rPr lang="zh-CN" altLang="en-US" b="0" dirty="0">
                <a:solidFill>
                  <a:srgbClr val="008000"/>
                </a:solidFill>
                <a:effectLst/>
                <a:latin typeface="Consolas" panose="020B0609020204030204" pitchFamily="49" charset="0"/>
              </a:rPr>
              <a:t>返回的地址为最后一个元素</a:t>
            </a:r>
            <a:r>
              <a:rPr lang="en-US" altLang="zh-CN" b="0" dirty="0">
                <a:solidFill>
                  <a:srgbClr val="008000"/>
                </a:solidFill>
                <a:effectLst/>
                <a:latin typeface="Consolas" panose="020B0609020204030204" pitchFamily="49" charset="0"/>
              </a:rPr>
              <a:t>3</a:t>
            </a:r>
            <a:r>
              <a:rPr lang="zh-CN" altLang="en-US" b="0" dirty="0">
                <a:solidFill>
                  <a:srgbClr val="008000"/>
                </a:solidFill>
                <a:effectLst/>
                <a:latin typeface="Consolas" panose="020B0609020204030204" pitchFamily="49" charset="0"/>
              </a:rPr>
              <a:t>的地址 </a:t>
            </a:r>
            <a:endParaRPr lang="zh-CN" altLang="en-US" b="0" dirty="0">
              <a:solidFill>
                <a:srgbClr val="000000"/>
              </a:solidFill>
              <a:effectLst/>
              <a:latin typeface="Consolas" panose="020B0609020204030204" pitchFamily="49" charset="0"/>
            </a:endParaRPr>
          </a:p>
          <a:p>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len</a:t>
            </a:r>
            <a:r>
              <a:rPr lang="en-US" altLang="zh-CN" b="0" dirty="0">
                <a:solidFill>
                  <a:srgbClr val="000000"/>
                </a:solidFill>
                <a:effectLst/>
                <a:latin typeface="Consolas" panose="020B0609020204030204" pitchFamily="49" charset="0"/>
              </a:rPr>
              <a:t> = unique(b, b + n) - b;</a:t>
            </a:r>
            <a:r>
              <a:rPr lang="en-US" altLang="zh-CN" b="0" dirty="0">
                <a:solidFill>
                  <a:srgbClr val="008000"/>
                </a:solidFill>
                <a:effectLst/>
                <a:latin typeface="Consolas" panose="020B0609020204030204" pitchFamily="49" charset="0"/>
              </a:rPr>
              <a:t>//</a:t>
            </a:r>
            <a:r>
              <a:rPr lang="zh-CN" altLang="en-US" b="0" dirty="0">
                <a:solidFill>
                  <a:srgbClr val="008000"/>
                </a:solidFill>
                <a:effectLst/>
                <a:latin typeface="Consolas" panose="020B0609020204030204" pitchFamily="49" charset="0"/>
              </a:rPr>
              <a:t>消除 </a:t>
            </a:r>
            <a:r>
              <a:rPr lang="en-US" altLang="zh-CN" b="0" dirty="0">
                <a:solidFill>
                  <a:srgbClr val="008000"/>
                </a:solidFill>
                <a:effectLst/>
                <a:latin typeface="Consolas" panose="020B0609020204030204" pitchFamily="49" charset="0"/>
              </a:rPr>
              <a:t>b </a:t>
            </a:r>
            <a:r>
              <a:rPr lang="zh-CN" altLang="en-US" b="0" dirty="0">
                <a:solidFill>
                  <a:srgbClr val="008000"/>
                </a:solidFill>
                <a:effectLst/>
                <a:latin typeface="Consolas" panose="020B0609020204030204" pitchFamily="49" charset="0"/>
              </a:rPr>
              <a:t>的重复元素，并获取长度</a:t>
            </a:r>
            <a:endParaRPr lang="zh-CN" altLang="en-US" b="0" dirty="0">
              <a:solidFill>
                <a:srgbClr val="000000"/>
              </a:solidFill>
              <a:effectLst/>
              <a:latin typeface="Consolas" panose="020B0609020204030204" pitchFamily="49" charset="0"/>
            </a:endParaRPr>
          </a:p>
          <a:p>
            <a:r>
              <a:rPr lang="en-US" altLang="zh-CN" b="0" dirty="0">
                <a:solidFill>
                  <a:srgbClr val="0000FF"/>
                </a:solidFill>
                <a:effectLst/>
                <a:latin typeface="Consolas" panose="020B0609020204030204" pitchFamily="49" charset="0"/>
              </a:rPr>
              <a:t>for</a:t>
            </a:r>
            <a:r>
              <a:rPr lang="en-US" altLang="zh-CN" b="0" dirty="0">
                <a:solidFill>
                  <a:srgbClr val="000000"/>
                </a:solidFill>
                <a:effectLst/>
                <a:latin typeface="Consolas" panose="020B0609020204030204" pitchFamily="49" charset="0"/>
              </a:rPr>
              <a:t>(</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 </a:t>
            </a:r>
            <a:r>
              <a:rPr lang="en-US" altLang="zh-CN" b="0" dirty="0">
                <a:solidFill>
                  <a:srgbClr val="098658"/>
                </a:solidFill>
                <a:effectLst/>
                <a:latin typeface="Consolas" panose="020B0609020204030204" pitchFamily="49" charset="0"/>
              </a:rPr>
              <a:t>0</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&lt; n;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a:t>
            </a:r>
          </a:p>
          <a:p>
            <a:r>
              <a:rPr lang="en-US" altLang="zh-CN" b="0" dirty="0">
                <a:solidFill>
                  <a:srgbClr val="008000"/>
                </a:solidFill>
                <a:effectLst/>
                <a:latin typeface="Consolas" panose="020B0609020204030204" pitchFamily="49" charset="0"/>
              </a:rPr>
              <a:t>    //</a:t>
            </a:r>
            <a:r>
              <a:rPr lang="zh-CN" altLang="en-US" b="0" dirty="0">
                <a:solidFill>
                  <a:srgbClr val="008000"/>
                </a:solidFill>
                <a:effectLst/>
                <a:latin typeface="Consolas" panose="020B0609020204030204" pitchFamily="49" charset="0"/>
              </a:rPr>
              <a:t>因为</a:t>
            </a:r>
            <a:r>
              <a:rPr lang="en-US" altLang="zh-CN" b="0" dirty="0">
                <a:solidFill>
                  <a:srgbClr val="008000"/>
                </a:solidFill>
                <a:effectLst/>
                <a:latin typeface="Consolas" panose="020B0609020204030204" pitchFamily="49" charset="0"/>
              </a:rPr>
              <a:t>b</a:t>
            </a:r>
            <a:r>
              <a:rPr lang="zh-CN" altLang="en-US" b="0" dirty="0">
                <a:solidFill>
                  <a:srgbClr val="008000"/>
                </a:solidFill>
                <a:effectLst/>
                <a:latin typeface="Consolas" panose="020B0609020204030204" pitchFamily="49" charset="0"/>
              </a:rPr>
              <a:t>有序，查找到的下标就是对应的 相对大小（离散化后的值）</a:t>
            </a:r>
            <a:endParaRPr lang="zh-CN" altLang="en-US" b="0" dirty="0">
              <a:solidFill>
                <a:srgbClr val="000000"/>
              </a:solidFill>
              <a:effectLst/>
              <a:latin typeface="Consolas" panose="020B0609020204030204" pitchFamily="49" charset="0"/>
            </a:endParaRPr>
          </a:p>
          <a:p>
            <a:r>
              <a:rPr lang="zh-CN" altLang="en-US"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pos = </a:t>
            </a:r>
            <a:r>
              <a:rPr lang="en-US" altLang="zh-CN" b="0" dirty="0" err="1">
                <a:solidFill>
                  <a:srgbClr val="000000"/>
                </a:solidFill>
                <a:effectLst/>
                <a:latin typeface="Consolas" panose="020B0609020204030204" pitchFamily="49" charset="0"/>
              </a:rPr>
              <a:t>lower_bound</a:t>
            </a:r>
            <a:r>
              <a:rPr lang="en-US" altLang="zh-CN" b="0" dirty="0">
                <a:solidFill>
                  <a:srgbClr val="000000"/>
                </a:solidFill>
                <a:effectLst/>
                <a:latin typeface="Consolas" panose="020B0609020204030204" pitchFamily="49" charset="0"/>
              </a:rPr>
              <a:t>(b, b + </a:t>
            </a:r>
            <a:r>
              <a:rPr lang="en-US" altLang="zh-CN" b="0" dirty="0" err="1">
                <a:solidFill>
                  <a:srgbClr val="000000"/>
                </a:solidFill>
                <a:effectLst/>
                <a:latin typeface="Consolas" panose="020B0609020204030204" pitchFamily="49" charset="0"/>
              </a:rPr>
              <a:t>len</a:t>
            </a:r>
            <a:r>
              <a:rPr lang="en-US" altLang="zh-CN" b="0" dirty="0">
                <a:solidFill>
                  <a:srgbClr val="000000"/>
                </a:solidFill>
                <a:effectLst/>
                <a:latin typeface="Consolas" panose="020B0609020204030204" pitchFamily="49" charset="0"/>
              </a:rPr>
              <a:t>, a[</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 b;</a:t>
            </a:r>
            <a:r>
              <a:rPr lang="en-US" altLang="zh-CN" b="0" dirty="0">
                <a:solidFill>
                  <a:srgbClr val="008000"/>
                </a:solidFill>
                <a:effectLst/>
                <a:latin typeface="Consolas" panose="020B0609020204030204" pitchFamily="49" charset="0"/>
              </a:rPr>
              <a:t>//</a:t>
            </a:r>
            <a:r>
              <a:rPr lang="zh-CN" altLang="en-US" b="0" dirty="0">
                <a:solidFill>
                  <a:srgbClr val="008000"/>
                </a:solidFill>
                <a:effectLst/>
                <a:latin typeface="Consolas" panose="020B0609020204030204" pitchFamily="49" charset="0"/>
              </a:rPr>
              <a:t>在</a:t>
            </a:r>
            <a:r>
              <a:rPr lang="en-US" altLang="zh-CN" b="0" dirty="0">
                <a:solidFill>
                  <a:srgbClr val="008000"/>
                </a:solidFill>
                <a:effectLst/>
                <a:latin typeface="Consolas" panose="020B0609020204030204" pitchFamily="49" charset="0"/>
              </a:rPr>
              <a:t>b</a:t>
            </a:r>
            <a:r>
              <a:rPr lang="zh-CN" altLang="en-US" b="0" dirty="0">
                <a:solidFill>
                  <a:srgbClr val="008000"/>
                </a:solidFill>
                <a:effectLst/>
                <a:latin typeface="Consolas" panose="020B0609020204030204" pitchFamily="49" charset="0"/>
              </a:rPr>
              <a:t>数组中二分查找第一个大于等于</a:t>
            </a:r>
            <a:r>
              <a:rPr lang="en-US" altLang="zh-CN" b="0" dirty="0">
                <a:solidFill>
                  <a:srgbClr val="008000"/>
                </a:solidFill>
                <a:effectLst/>
                <a:latin typeface="Consolas" panose="020B0609020204030204" pitchFamily="49" charset="0"/>
              </a:rPr>
              <a:t>a[</a:t>
            </a:r>
            <a:r>
              <a:rPr lang="en-US" altLang="zh-CN" b="0" dirty="0" err="1">
                <a:solidFill>
                  <a:srgbClr val="008000"/>
                </a:solidFill>
                <a:effectLst/>
                <a:latin typeface="Consolas" panose="020B0609020204030204" pitchFamily="49" charset="0"/>
              </a:rPr>
              <a:t>i</a:t>
            </a:r>
            <a:r>
              <a:rPr lang="en-US" altLang="zh-CN" b="0" dirty="0">
                <a:solidFill>
                  <a:srgbClr val="008000"/>
                </a:solidFill>
                <a:effectLst/>
                <a:latin typeface="Consolas" panose="020B0609020204030204" pitchFamily="49" charset="0"/>
              </a:rPr>
              <a:t>]</a:t>
            </a:r>
            <a:r>
              <a:rPr lang="zh-CN" altLang="en-US" b="0" dirty="0">
                <a:solidFill>
                  <a:srgbClr val="008000"/>
                </a:solidFill>
                <a:effectLst/>
                <a:latin typeface="Consolas" panose="020B0609020204030204" pitchFamily="49" charset="0"/>
              </a:rPr>
              <a:t>的下标</a:t>
            </a:r>
            <a:endParaRPr lang="zh-CN" altLang="en-US" b="0" dirty="0">
              <a:solidFill>
                <a:srgbClr val="000000"/>
              </a:solidFill>
              <a:effectLst/>
              <a:latin typeface="Consolas" panose="020B0609020204030204" pitchFamily="49" charset="0"/>
            </a:endParaRPr>
          </a:p>
          <a:p>
            <a:r>
              <a:rPr lang="zh-CN" altLang="en-US" b="0" dirty="0">
                <a:solidFill>
                  <a:srgbClr val="000000"/>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a[</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 pos;</a:t>
            </a:r>
            <a:r>
              <a:rPr lang="en-US" altLang="zh-CN" b="0" dirty="0">
                <a:solidFill>
                  <a:srgbClr val="008000"/>
                </a:solidFill>
                <a:effectLst/>
                <a:latin typeface="Consolas" panose="020B0609020204030204" pitchFamily="49" charset="0"/>
              </a:rPr>
              <a:t> // </a:t>
            </a:r>
            <a:r>
              <a:rPr lang="zh-CN" altLang="en-US" b="0" dirty="0">
                <a:solidFill>
                  <a:srgbClr val="008000"/>
                </a:solidFill>
                <a:effectLst/>
                <a:latin typeface="Consolas" panose="020B0609020204030204" pitchFamily="49" charset="0"/>
              </a:rPr>
              <a:t>离散化赋值</a:t>
            </a:r>
            <a:endParaRPr lang="zh-CN" altLang="en-US" b="0" dirty="0">
              <a:solidFill>
                <a:srgbClr val="000000"/>
              </a:solidFill>
              <a:effectLst/>
              <a:latin typeface="Consolas" panose="020B0609020204030204" pitchFamily="49" charset="0"/>
            </a:endParaRPr>
          </a:p>
          <a:p>
            <a:r>
              <a:rPr lang="en-US" altLang="zh-CN" b="0" dirty="0">
                <a:solidFill>
                  <a:srgbClr val="000000"/>
                </a:solidFill>
                <a:effectLst/>
                <a:latin typeface="Consolas" panose="020B0609020204030204" pitchFamily="49" charset="0"/>
              </a:rPr>
              <a:t>}</a:t>
            </a:r>
          </a:p>
          <a:p>
            <a:br>
              <a:rPr lang="en-US" altLang="zh-CN" b="0" dirty="0">
                <a:solidFill>
                  <a:srgbClr val="000000"/>
                </a:solidFill>
                <a:effectLst/>
                <a:latin typeface="Consolas" panose="020B0609020204030204" pitchFamily="49" charset="0"/>
              </a:rPr>
            </a:br>
            <a:endParaRPr lang="en-US" altLang="zh-C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69845818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60</a:t>
            </a:fld>
            <a:endParaRPr lang="zh-CN" altLang="en-US" dirty="0"/>
          </a:p>
        </p:txBody>
      </p:sp>
      <p:sp>
        <p:nvSpPr>
          <p:cNvPr id="4" name="文本框 3">
            <a:extLst>
              <a:ext uri="{FF2B5EF4-FFF2-40B4-BE49-F238E27FC236}">
                <a16:creationId xmlns:a16="http://schemas.microsoft.com/office/drawing/2014/main" id="{D5B102AF-AFDF-40B9-99F6-51FC4B9257E9}"/>
              </a:ext>
            </a:extLst>
          </p:cNvPr>
          <p:cNvSpPr txBox="1"/>
          <p:nvPr/>
        </p:nvSpPr>
        <p:spPr>
          <a:xfrm>
            <a:off x="0" y="1"/>
            <a:ext cx="9144000" cy="3693320"/>
          </a:xfrm>
          <a:prstGeom prst="rect">
            <a:avLst/>
          </a:prstGeom>
          <a:noFill/>
        </p:spPr>
        <p:txBody>
          <a:bodyPr wrap="square">
            <a:spAutoFit/>
          </a:bodyPr>
          <a:lstStyle/>
          <a:p>
            <a:r>
              <a:rPr lang="en-US" altLang="zh-CN" b="0" dirty="0">
                <a:solidFill>
                  <a:srgbClr val="000000"/>
                </a:solidFill>
                <a:effectLst/>
                <a:latin typeface="Consolas" panose="020B0609020204030204" pitchFamily="49" charset="0"/>
              </a:rPr>
              <a:t>vector&lt;</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&gt; a(n);</a:t>
            </a:r>
          </a:p>
          <a:p>
            <a:r>
              <a:rPr lang="en-US" altLang="zh-CN" b="0" dirty="0">
                <a:solidFill>
                  <a:srgbClr val="0000FF"/>
                </a:solidFill>
                <a:effectLst/>
                <a:latin typeface="Consolas" panose="020B0609020204030204" pitchFamily="49" charset="0"/>
              </a:rPr>
              <a:t>for</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 </a:t>
            </a:r>
            <a:r>
              <a:rPr lang="en-US" altLang="zh-CN" b="0" dirty="0">
                <a:solidFill>
                  <a:srgbClr val="098658"/>
                </a:solidFill>
                <a:effectLst/>
                <a:latin typeface="Consolas" panose="020B0609020204030204" pitchFamily="49" charset="0"/>
              </a:rPr>
              <a:t>0</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&lt; n;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cin</a:t>
            </a:r>
            <a:r>
              <a:rPr lang="en-US" altLang="zh-CN" b="0" dirty="0">
                <a:solidFill>
                  <a:srgbClr val="000000"/>
                </a:solidFill>
                <a:effectLst/>
                <a:latin typeface="Consolas" panose="020B0609020204030204" pitchFamily="49" charset="0"/>
              </a:rPr>
              <a:t> &gt;&gt; a[</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vector&lt;</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&gt; b = a;</a:t>
            </a:r>
          </a:p>
          <a:p>
            <a:r>
              <a:rPr lang="en-US" altLang="zh-CN" b="0" dirty="0">
                <a:solidFill>
                  <a:srgbClr val="000000"/>
                </a:solidFill>
                <a:effectLst/>
                <a:latin typeface="Consolas" panose="020B0609020204030204" pitchFamily="49" charset="0"/>
              </a:rPr>
              <a:t>sort(</a:t>
            </a:r>
            <a:r>
              <a:rPr lang="en-US" altLang="zh-CN" b="0" dirty="0" err="1">
                <a:solidFill>
                  <a:srgbClr val="000000"/>
                </a:solidFill>
                <a:effectLst/>
                <a:latin typeface="Consolas" panose="020B0609020204030204" pitchFamily="49" charset="0"/>
              </a:rPr>
              <a:t>b.begin</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b.end</a:t>
            </a:r>
            <a:r>
              <a:rPr lang="en-US" altLang="zh-CN" b="0" dirty="0">
                <a:solidFill>
                  <a:srgbClr val="000000"/>
                </a:solidFill>
                <a:effectLst/>
                <a:latin typeface="Consolas" panose="020B0609020204030204" pitchFamily="49" charset="0"/>
              </a:rPr>
              <a:t>());</a:t>
            </a:r>
          </a:p>
          <a:p>
            <a:r>
              <a:rPr lang="en-US" altLang="zh-CN" b="0" dirty="0" err="1">
                <a:solidFill>
                  <a:srgbClr val="000000"/>
                </a:solidFill>
                <a:effectLst/>
                <a:latin typeface="Consolas" panose="020B0609020204030204" pitchFamily="49" charset="0"/>
              </a:rPr>
              <a:t>b.erase</a:t>
            </a:r>
            <a:r>
              <a:rPr lang="en-US" altLang="zh-CN" b="0" dirty="0">
                <a:solidFill>
                  <a:srgbClr val="000000"/>
                </a:solidFill>
                <a:effectLst/>
                <a:latin typeface="Consolas" panose="020B0609020204030204" pitchFamily="49" charset="0"/>
              </a:rPr>
              <a:t>(unique(</a:t>
            </a:r>
            <a:r>
              <a:rPr lang="en-US" altLang="zh-CN" b="0" dirty="0" err="1">
                <a:solidFill>
                  <a:srgbClr val="000000"/>
                </a:solidFill>
                <a:effectLst/>
                <a:latin typeface="Consolas" panose="020B0609020204030204" pitchFamily="49" charset="0"/>
              </a:rPr>
              <a:t>b.begin</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b.end</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b.end</a:t>
            </a:r>
            <a:r>
              <a:rPr lang="en-US" altLang="zh-CN" b="0" dirty="0">
                <a:solidFill>
                  <a:srgbClr val="000000"/>
                </a:solidFill>
                <a:effectLst/>
                <a:latin typeface="Consolas" panose="020B0609020204030204" pitchFamily="49" charset="0"/>
              </a:rPr>
              <a:t>());</a:t>
            </a:r>
          </a:p>
          <a:p>
            <a:r>
              <a:rPr lang="en-US" altLang="zh-CN" b="0" dirty="0">
                <a:solidFill>
                  <a:srgbClr val="0000FF"/>
                </a:solidFill>
                <a:effectLst/>
                <a:latin typeface="Consolas" panose="020B0609020204030204" pitchFamily="49" charset="0"/>
              </a:rPr>
              <a:t>for</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 </a:t>
            </a:r>
            <a:r>
              <a:rPr lang="en-US" altLang="zh-CN" b="0" dirty="0">
                <a:solidFill>
                  <a:srgbClr val="098658"/>
                </a:solidFill>
                <a:effectLst/>
                <a:latin typeface="Consolas" panose="020B0609020204030204" pitchFamily="49" charset="0"/>
              </a:rPr>
              <a:t>0</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&lt; n;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a[</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 </a:t>
            </a:r>
            <a:r>
              <a:rPr lang="en-US" altLang="zh-CN" b="0" dirty="0" err="1">
                <a:solidFill>
                  <a:srgbClr val="000000"/>
                </a:solidFill>
                <a:effectLst/>
                <a:latin typeface="Consolas" panose="020B0609020204030204" pitchFamily="49" charset="0"/>
              </a:rPr>
              <a:t>lower_bound</a:t>
            </a:r>
            <a:r>
              <a:rPr lang="en-US" altLang="zh-CN" b="0" dirty="0">
                <a:solidFill>
                  <a:srgbClr val="000000"/>
                </a:solidFill>
                <a:effectLst/>
                <a:latin typeface="Consolas" panose="020B0609020204030204" pitchFamily="49" charset="0"/>
              </a:rPr>
              <a:t>(</a:t>
            </a:r>
            <a:r>
              <a:rPr lang="en-US" altLang="zh-CN" b="0" dirty="0" err="1">
                <a:solidFill>
                  <a:srgbClr val="000000"/>
                </a:solidFill>
                <a:effectLst/>
                <a:latin typeface="Consolas" panose="020B0609020204030204" pitchFamily="49" charset="0"/>
              </a:rPr>
              <a:t>b.begin</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b.end</a:t>
            </a:r>
            <a:r>
              <a:rPr lang="en-US" altLang="zh-CN" b="0" dirty="0">
                <a:solidFill>
                  <a:srgbClr val="000000"/>
                </a:solidFill>
                <a:effectLst/>
                <a:latin typeface="Consolas" panose="020B0609020204030204" pitchFamily="49" charset="0"/>
              </a:rPr>
              <a:t>(), a[</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 </a:t>
            </a:r>
            <a:r>
              <a:rPr lang="en-US" altLang="zh-CN" b="0" dirty="0" err="1">
                <a:solidFill>
                  <a:srgbClr val="000000"/>
                </a:solidFill>
                <a:effectLst/>
                <a:latin typeface="Consolas" panose="020B0609020204030204" pitchFamily="49" charset="0"/>
              </a:rPr>
              <a:t>b.begin</a:t>
            </a:r>
            <a:r>
              <a:rPr lang="en-US" altLang="zh-CN" b="0" dirty="0">
                <a:solidFill>
                  <a:srgbClr val="000000"/>
                </a:solidFill>
                <a:effectLst/>
                <a:latin typeface="Consolas" panose="020B0609020204030204" pitchFamily="49" charset="0"/>
              </a:rPr>
              <a:t>() + </a:t>
            </a:r>
            <a:r>
              <a:rPr lang="en-US" altLang="zh-CN" b="0" dirty="0">
                <a:solidFill>
                  <a:srgbClr val="098658"/>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a:t>
            </a:r>
            <a:r>
              <a:rPr lang="en-US" altLang="zh-CN" b="0" dirty="0">
                <a:solidFill>
                  <a:srgbClr val="008000"/>
                </a:solidFill>
                <a:effectLst/>
                <a:latin typeface="Consolas" panose="020B0609020204030204" pitchFamily="49" charset="0"/>
              </a:rPr>
              <a:t> // </a:t>
            </a:r>
            <a:r>
              <a:rPr lang="zh-CN" altLang="en-US" b="0" dirty="0">
                <a:solidFill>
                  <a:srgbClr val="008000"/>
                </a:solidFill>
                <a:effectLst/>
                <a:latin typeface="Consolas" panose="020B0609020204030204" pitchFamily="49" charset="0"/>
              </a:rPr>
              <a:t>离散后的数据从</a:t>
            </a:r>
            <a:r>
              <a:rPr lang="en-US" altLang="zh-CN" b="0" dirty="0">
                <a:solidFill>
                  <a:srgbClr val="008000"/>
                </a:solidFill>
                <a:effectLst/>
                <a:latin typeface="Consolas" panose="020B0609020204030204" pitchFamily="49" charset="0"/>
              </a:rPr>
              <a:t>1</a:t>
            </a:r>
            <a:r>
              <a:rPr lang="zh-CN" altLang="en-US" b="0" dirty="0">
                <a:solidFill>
                  <a:srgbClr val="008000"/>
                </a:solidFill>
                <a:effectLst/>
                <a:latin typeface="Consolas" panose="020B0609020204030204" pitchFamily="49" charset="0"/>
              </a:rPr>
              <a:t>开始   </a:t>
            </a:r>
            <a:endParaRPr lang="zh-CN" altLang="en-US" b="0" dirty="0">
              <a:solidFill>
                <a:srgbClr val="000000"/>
              </a:solidFill>
              <a:effectLst/>
              <a:latin typeface="Consolas" panose="020B0609020204030204" pitchFamily="49" charset="0"/>
            </a:endParaRPr>
          </a:p>
          <a:p>
            <a:r>
              <a:rPr lang="en-US" altLang="zh-CN" b="0" dirty="0">
                <a:solidFill>
                  <a:srgbClr val="000000"/>
                </a:solidFill>
                <a:effectLst/>
                <a:latin typeface="Consolas" panose="020B0609020204030204" pitchFamily="49" charset="0"/>
              </a:rPr>
              <a:t>}</a:t>
            </a:r>
          </a:p>
          <a:p>
            <a:br>
              <a:rPr lang="en-US" altLang="zh-CN" b="0" dirty="0">
                <a:solidFill>
                  <a:srgbClr val="000000"/>
                </a:solidFill>
                <a:effectLst/>
                <a:latin typeface="Consolas" panose="020B0609020204030204" pitchFamily="49" charset="0"/>
              </a:rPr>
            </a:br>
            <a:endParaRPr lang="en-US" altLang="zh-C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10947455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61</a:t>
            </a:fld>
            <a:endParaRPr lang="zh-CN" altLang="en-US" dirty="0"/>
          </a:p>
        </p:txBody>
      </p:sp>
      <p:sp>
        <p:nvSpPr>
          <p:cNvPr id="5" name="文本框 4">
            <a:extLst>
              <a:ext uri="{FF2B5EF4-FFF2-40B4-BE49-F238E27FC236}">
                <a16:creationId xmlns:a16="http://schemas.microsoft.com/office/drawing/2014/main" id="{05715430-CB80-49E1-85EE-6362F5EF351A}"/>
              </a:ext>
            </a:extLst>
          </p:cNvPr>
          <p:cNvSpPr txBox="1"/>
          <p:nvPr/>
        </p:nvSpPr>
        <p:spPr>
          <a:xfrm>
            <a:off x="0" y="0"/>
            <a:ext cx="2987824" cy="1107996"/>
          </a:xfrm>
          <a:prstGeom prst="rect">
            <a:avLst/>
          </a:prstGeom>
          <a:noFill/>
        </p:spPr>
        <p:txBody>
          <a:bodyPr wrap="square">
            <a:spAutoFit/>
          </a:bodyPr>
          <a:lstStyle/>
          <a:p>
            <a:r>
              <a:rPr lang="en-US" altLang="zh-CN" sz="2400" b="1" dirty="0"/>
              <a:t>__</a:t>
            </a:r>
            <a:r>
              <a:rPr lang="en-US" altLang="zh-CN" sz="2400" b="1" dirty="0" err="1"/>
              <a:t>gcd</a:t>
            </a:r>
            <a:endParaRPr lang="en-US" altLang="zh-CN" sz="2400" b="1" dirty="0"/>
          </a:p>
          <a:p>
            <a:r>
              <a:rPr lang="en-US" altLang="zh-CN" b="1" dirty="0"/>
              <a:t>__</a:t>
            </a:r>
            <a:r>
              <a:rPr lang="en-US" altLang="zh-CN" b="1" dirty="0" err="1"/>
              <a:t>gcd</a:t>
            </a:r>
            <a:r>
              <a:rPr lang="en-US" altLang="zh-CN" b="1" dirty="0"/>
              <a:t>(a, b)</a:t>
            </a:r>
            <a:endParaRPr lang="en-US" altLang="zh-CN" dirty="0"/>
          </a:p>
          <a:p>
            <a:r>
              <a:rPr lang="zh-CN" altLang="en-US" sz="2400" dirty="0">
                <a:solidFill>
                  <a:srgbClr val="FF0000"/>
                </a:solidFill>
              </a:rPr>
              <a:t>求</a:t>
            </a:r>
            <a:r>
              <a:rPr lang="en-US" altLang="zh-CN" sz="2400" dirty="0">
                <a:solidFill>
                  <a:srgbClr val="FF0000"/>
                </a:solidFill>
              </a:rPr>
              <a:t>a</a:t>
            </a:r>
            <a:r>
              <a:rPr lang="zh-CN" altLang="en-US" sz="2400" dirty="0">
                <a:solidFill>
                  <a:srgbClr val="FF0000"/>
                </a:solidFill>
              </a:rPr>
              <a:t>和</a:t>
            </a:r>
            <a:r>
              <a:rPr lang="en-US" altLang="zh-CN" sz="2400" dirty="0">
                <a:solidFill>
                  <a:srgbClr val="FF0000"/>
                </a:solidFill>
              </a:rPr>
              <a:t>b</a:t>
            </a:r>
            <a:r>
              <a:rPr lang="zh-CN" altLang="en-US" sz="2400" dirty="0">
                <a:solidFill>
                  <a:srgbClr val="FF0000"/>
                </a:solidFill>
              </a:rPr>
              <a:t>的最大公约数</a:t>
            </a:r>
          </a:p>
        </p:txBody>
      </p:sp>
      <p:sp>
        <p:nvSpPr>
          <p:cNvPr id="8" name="文本框 7">
            <a:extLst>
              <a:ext uri="{FF2B5EF4-FFF2-40B4-BE49-F238E27FC236}">
                <a16:creationId xmlns:a16="http://schemas.microsoft.com/office/drawing/2014/main" id="{8157FD1C-6CAD-4BF2-927A-D1F2DB868D84}"/>
              </a:ext>
            </a:extLst>
          </p:cNvPr>
          <p:cNvSpPr txBox="1"/>
          <p:nvPr/>
        </p:nvSpPr>
        <p:spPr>
          <a:xfrm>
            <a:off x="3059832" y="92333"/>
            <a:ext cx="4619624" cy="923330"/>
          </a:xfrm>
          <a:prstGeom prst="rect">
            <a:avLst/>
          </a:prstGeom>
          <a:noFill/>
        </p:spPr>
        <p:txBody>
          <a:bodyPr wrap="square">
            <a:spAutoFit/>
          </a:bodyPr>
          <a:lstStyle/>
          <a:p>
            <a:r>
              <a:rPr lang="en-US" altLang="zh-CN" dirty="0"/>
              <a:t>__</a:t>
            </a:r>
            <a:r>
              <a:rPr lang="en-US" altLang="zh-CN" dirty="0" err="1"/>
              <a:t>gcd</a:t>
            </a:r>
            <a:r>
              <a:rPr lang="en-US" altLang="zh-CN" dirty="0"/>
              <a:t>(12,15) = 3</a:t>
            </a:r>
          </a:p>
          <a:p>
            <a:endParaRPr lang="en-US" altLang="zh-CN" dirty="0"/>
          </a:p>
          <a:p>
            <a:r>
              <a:rPr lang="en-US" altLang="zh-CN" dirty="0"/>
              <a:t>__</a:t>
            </a:r>
            <a:r>
              <a:rPr lang="en-US" altLang="zh-CN" dirty="0" err="1"/>
              <a:t>gcd</a:t>
            </a:r>
            <a:r>
              <a:rPr lang="en-US" altLang="zh-CN" dirty="0"/>
              <a:t>(21,0) = 21</a:t>
            </a:r>
            <a:endParaRPr lang="zh-CN" altLang="en-US" dirty="0"/>
          </a:p>
        </p:txBody>
      </p:sp>
      <p:sp>
        <p:nvSpPr>
          <p:cNvPr id="10" name="文本框 9">
            <a:extLst>
              <a:ext uri="{FF2B5EF4-FFF2-40B4-BE49-F238E27FC236}">
                <a16:creationId xmlns:a16="http://schemas.microsoft.com/office/drawing/2014/main" id="{7FEAAAF6-6851-4E9E-A5D7-F60FE2393A69}"/>
              </a:ext>
            </a:extLst>
          </p:cNvPr>
          <p:cNvSpPr txBox="1"/>
          <p:nvPr/>
        </p:nvSpPr>
        <p:spPr>
          <a:xfrm>
            <a:off x="15776" y="1275606"/>
            <a:ext cx="9020720" cy="954107"/>
          </a:xfrm>
          <a:prstGeom prst="rect">
            <a:avLst/>
          </a:prstGeom>
          <a:noFill/>
        </p:spPr>
        <p:txBody>
          <a:bodyPr wrap="square">
            <a:spAutoFit/>
          </a:bodyPr>
          <a:lstStyle/>
          <a:p>
            <a:r>
              <a:rPr lang="en-US" altLang="zh-CN" dirty="0"/>
              <a:t>__lg</a:t>
            </a:r>
          </a:p>
          <a:p>
            <a:r>
              <a:rPr lang="en-US" altLang="zh-CN" dirty="0"/>
              <a:t>__lg(a)</a:t>
            </a:r>
            <a:r>
              <a:rPr lang="zh-CN" altLang="en-US" dirty="0"/>
              <a:t>求一个数二进制下最高位位于第几位（从第</a:t>
            </a:r>
            <a:r>
              <a:rPr lang="en-US" altLang="zh-CN" dirty="0"/>
              <a:t>0</a:t>
            </a:r>
            <a:r>
              <a:rPr lang="zh-CN" altLang="en-US" dirty="0"/>
              <a:t>位开始）（或二进制数下有几位）</a:t>
            </a:r>
            <a:r>
              <a:rPr lang="en-US" altLang="zh-CN" sz="2000" b="1" dirty="0">
                <a:solidFill>
                  <a:srgbClr val="FF0000"/>
                </a:solidFill>
              </a:rPr>
              <a:t>__lg(x)</a:t>
            </a:r>
            <a:r>
              <a:rPr lang="zh-CN" altLang="en-US" sz="2000" b="1" dirty="0">
                <a:solidFill>
                  <a:srgbClr val="FF0000"/>
                </a:solidFill>
              </a:rPr>
              <a:t>相当于返回</a:t>
            </a:r>
            <a:r>
              <a:rPr lang="en-US" altLang="zh-CN" sz="2000" b="1" dirty="0">
                <a:solidFill>
                  <a:srgbClr val="FF0000"/>
                </a:solidFill>
              </a:rPr>
              <a:t>⌊ l o g </a:t>
            </a:r>
            <a:r>
              <a:rPr lang="en-US" altLang="zh-CN" sz="2000" b="1" baseline="-25000" dirty="0">
                <a:solidFill>
                  <a:srgbClr val="FF0000"/>
                </a:solidFill>
              </a:rPr>
              <a:t>2</a:t>
            </a:r>
            <a:r>
              <a:rPr lang="en-US" altLang="zh-CN" sz="2000" b="1" dirty="0">
                <a:solidFill>
                  <a:srgbClr val="FF0000"/>
                </a:solidFill>
              </a:rPr>
              <a:t> x ⌋</a:t>
            </a:r>
            <a:endParaRPr lang="zh-CN" altLang="en-US" b="1" dirty="0">
              <a:solidFill>
                <a:srgbClr val="FF0000"/>
              </a:solidFill>
            </a:endParaRPr>
          </a:p>
        </p:txBody>
      </p:sp>
    </p:spTree>
    <p:extLst>
      <p:ext uri="{BB962C8B-B14F-4D97-AF65-F5344CB8AC3E}">
        <p14:creationId xmlns:p14="http://schemas.microsoft.com/office/powerpoint/2010/main" val="320135958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62</a:t>
            </a:fld>
            <a:endParaRPr lang="zh-CN" altLang="en-US" dirty="0"/>
          </a:p>
        </p:txBody>
      </p:sp>
      <p:pic>
        <p:nvPicPr>
          <p:cNvPr id="4" name="图片 3">
            <a:extLst>
              <a:ext uri="{FF2B5EF4-FFF2-40B4-BE49-F238E27FC236}">
                <a16:creationId xmlns:a16="http://schemas.microsoft.com/office/drawing/2014/main" id="{B18C5874-241D-48AB-A5A3-552E9495E54A}"/>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35496" y="51470"/>
            <a:ext cx="4990476" cy="12285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图片 5">
            <a:extLst>
              <a:ext uri="{FF2B5EF4-FFF2-40B4-BE49-F238E27FC236}">
                <a16:creationId xmlns:a16="http://schemas.microsoft.com/office/drawing/2014/main" id="{DD5F0B69-503E-42CD-A8C3-3E02F1971C2C}"/>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4338" y="1419622"/>
            <a:ext cx="4276190" cy="923810"/>
          </a:xfrm>
          <a:prstGeom prst="rect">
            <a:avLst/>
          </a:prstGeom>
        </p:spPr>
      </p:pic>
    </p:spTree>
    <p:extLst>
      <p:ext uri="{BB962C8B-B14F-4D97-AF65-F5344CB8AC3E}">
        <p14:creationId xmlns:p14="http://schemas.microsoft.com/office/powerpoint/2010/main" val="168963075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3CBF4B4-C160-4F55-AC7D-1C8FF5BA05FA}"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63</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4" name="文本框 3">
            <a:extLst>
              <a:ext uri="{FF2B5EF4-FFF2-40B4-BE49-F238E27FC236}">
                <a16:creationId xmlns:a16="http://schemas.microsoft.com/office/drawing/2014/main" id="{5E8DBBF5-4BAF-4446-A069-C2406D4A3174}"/>
              </a:ext>
            </a:extLst>
          </p:cNvPr>
          <p:cNvSpPr txBox="1"/>
          <p:nvPr/>
        </p:nvSpPr>
        <p:spPr>
          <a:xfrm>
            <a:off x="0" y="0"/>
            <a:ext cx="9144000" cy="2585323"/>
          </a:xfrm>
          <a:prstGeom prst="rect">
            <a:avLst/>
          </a:prstGeom>
          <a:noFill/>
        </p:spPr>
        <p:txBody>
          <a:bodyPr wrap="square">
            <a:spAutoFit/>
          </a:bodyPr>
          <a:lstStyle/>
          <a:p>
            <a:r>
              <a:rPr lang="en-US" altLang="zh-CN" dirty="0"/>
              <a:t>transform</a:t>
            </a:r>
            <a:r>
              <a:rPr lang="zh-CN" altLang="en-US" dirty="0"/>
              <a:t>函数的作用是：将某操作应用于指定范围的每个元素。</a:t>
            </a:r>
            <a:endParaRPr lang="en-US" altLang="zh-CN" dirty="0"/>
          </a:p>
          <a:p>
            <a:r>
              <a:rPr lang="en-US" altLang="zh-CN" dirty="0"/>
              <a:t>transform</a:t>
            </a:r>
            <a:r>
              <a:rPr lang="zh-CN" altLang="en-US" dirty="0"/>
              <a:t>函数有两个重载版本：</a:t>
            </a:r>
            <a:endParaRPr lang="en-US" altLang="zh-CN" dirty="0"/>
          </a:p>
          <a:p>
            <a:r>
              <a:rPr lang="en-US" altLang="zh-CN" b="1" dirty="0"/>
              <a:t>transform(</a:t>
            </a:r>
            <a:r>
              <a:rPr lang="en-US" altLang="zh-CN" b="1" dirty="0" err="1"/>
              <a:t>first,last,result,op</a:t>
            </a:r>
            <a:r>
              <a:rPr lang="en-US" altLang="zh-CN" b="1" dirty="0"/>
              <a:t>);//</a:t>
            </a:r>
            <a:r>
              <a:rPr lang="en-US" altLang="zh-CN" dirty="0"/>
              <a:t>first</a:t>
            </a:r>
            <a:r>
              <a:rPr lang="zh-CN" altLang="en-US" dirty="0"/>
              <a:t>是容器的首迭代器，</a:t>
            </a:r>
            <a:r>
              <a:rPr lang="en-US" altLang="zh-CN" dirty="0"/>
              <a:t>last</a:t>
            </a:r>
            <a:r>
              <a:rPr lang="zh-CN" altLang="en-US" dirty="0"/>
              <a:t>为容器的末迭代器，</a:t>
            </a:r>
            <a:r>
              <a:rPr lang="en-US" altLang="zh-CN" dirty="0"/>
              <a:t>result</a:t>
            </a:r>
            <a:r>
              <a:rPr lang="zh-CN" altLang="en-US" dirty="0"/>
              <a:t>为存放结果的容器，</a:t>
            </a:r>
            <a:r>
              <a:rPr lang="en-US" altLang="zh-CN" dirty="0"/>
              <a:t>op</a:t>
            </a:r>
            <a:r>
              <a:rPr lang="zh-CN" altLang="en-US" dirty="0"/>
              <a:t>为要进行操作的一元函数对象或</a:t>
            </a:r>
            <a:r>
              <a:rPr lang="en-US" altLang="zh-CN" dirty="0" err="1"/>
              <a:t>sturct</a:t>
            </a:r>
            <a:r>
              <a:rPr lang="zh-CN" altLang="en-US" dirty="0"/>
              <a:t>、</a:t>
            </a:r>
            <a:r>
              <a:rPr lang="en-US" altLang="zh-CN" dirty="0"/>
              <a:t>class</a:t>
            </a:r>
          </a:p>
          <a:p>
            <a:endParaRPr lang="en-US" altLang="zh-CN" dirty="0"/>
          </a:p>
          <a:p>
            <a:endParaRPr lang="en-US" altLang="zh-CN" dirty="0"/>
          </a:p>
          <a:p>
            <a:r>
              <a:rPr lang="en-US" altLang="zh-CN" b="1" dirty="0"/>
              <a:t>transform(first1,last1,first2,result,binary_op);//</a:t>
            </a:r>
            <a:r>
              <a:rPr lang="en-US" altLang="zh-CN" dirty="0"/>
              <a:t>first1</a:t>
            </a:r>
            <a:r>
              <a:rPr lang="zh-CN" altLang="en-US" dirty="0"/>
              <a:t>是第一个容器的首迭代器，</a:t>
            </a:r>
            <a:r>
              <a:rPr lang="en-US" altLang="zh-CN" dirty="0"/>
              <a:t>last1</a:t>
            </a:r>
            <a:r>
              <a:rPr lang="zh-CN" altLang="en-US" dirty="0"/>
              <a:t>为第一个容器的末迭代器，</a:t>
            </a:r>
            <a:r>
              <a:rPr lang="en-US" altLang="zh-CN" dirty="0"/>
              <a:t>first2</a:t>
            </a:r>
            <a:r>
              <a:rPr lang="zh-CN" altLang="en-US" dirty="0"/>
              <a:t>为第二个容器的首迭代器，</a:t>
            </a:r>
            <a:r>
              <a:rPr lang="en-US" altLang="zh-CN" dirty="0"/>
              <a:t>result</a:t>
            </a:r>
            <a:r>
              <a:rPr lang="zh-CN" altLang="en-US" dirty="0"/>
              <a:t>为存放结果的容器，</a:t>
            </a:r>
            <a:r>
              <a:rPr lang="en-US" altLang="zh-CN" dirty="0" err="1"/>
              <a:t>binary_op</a:t>
            </a:r>
            <a:r>
              <a:rPr lang="zh-CN" altLang="en-US" dirty="0"/>
              <a:t>为要进行操作的二元函数对象或</a:t>
            </a:r>
            <a:r>
              <a:rPr lang="en-US" altLang="zh-CN" dirty="0" err="1"/>
              <a:t>sturct</a:t>
            </a:r>
            <a:r>
              <a:rPr lang="zh-CN" altLang="en-US" dirty="0"/>
              <a:t>、</a:t>
            </a:r>
            <a:r>
              <a:rPr lang="en-US" altLang="zh-CN" dirty="0"/>
              <a:t>class</a:t>
            </a:r>
            <a:r>
              <a:rPr lang="zh-CN" altLang="en-US" dirty="0"/>
              <a:t>。</a:t>
            </a:r>
            <a:r>
              <a:rPr lang="en-US" altLang="zh-CN" dirty="0"/>
              <a:t>//</a:t>
            </a:r>
            <a:r>
              <a:rPr lang="zh-CN" altLang="en-US" dirty="0"/>
              <a:t>二元操作先不管</a:t>
            </a:r>
          </a:p>
        </p:txBody>
      </p:sp>
    </p:spTree>
    <p:extLst>
      <p:ext uri="{BB962C8B-B14F-4D97-AF65-F5344CB8AC3E}">
        <p14:creationId xmlns:p14="http://schemas.microsoft.com/office/powerpoint/2010/main" val="233313754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64</a:t>
            </a:fld>
            <a:endParaRPr lang="zh-CN" altLang="en-US" dirty="0"/>
          </a:p>
        </p:txBody>
      </p:sp>
      <p:pic>
        <p:nvPicPr>
          <p:cNvPr id="1026" name="Picture 2" descr="时间复杂度，不同数据规模的差异">
            <a:extLst>
              <a:ext uri="{FF2B5EF4-FFF2-40B4-BE49-F238E27FC236}">
                <a16:creationId xmlns:a16="http://schemas.microsoft.com/office/drawing/2014/main" id="{941E6353-B582-4F20-B65D-9B04BE4957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51470"/>
            <a:ext cx="3919316" cy="25782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A624FE73-F3C9-416D-97DA-7E52E699AF7C}"/>
              </a:ext>
            </a:extLst>
          </p:cNvPr>
          <p:cNvSpPr txBox="1"/>
          <p:nvPr/>
        </p:nvSpPr>
        <p:spPr>
          <a:xfrm>
            <a:off x="-18926" y="2859782"/>
            <a:ext cx="8335342" cy="646331"/>
          </a:xfrm>
          <a:prstGeom prst="rect">
            <a:avLst/>
          </a:prstGeom>
          <a:noFill/>
        </p:spPr>
        <p:txBody>
          <a:bodyPr wrap="square">
            <a:spAutoFit/>
          </a:bodyPr>
          <a:lstStyle/>
          <a:p>
            <a:r>
              <a:rPr lang="zh-CN" altLang="en-US" b="1" i="0" dirty="0">
                <a:effectLst/>
                <a:latin typeface="-apple-system"/>
              </a:rPr>
              <a:t>因为大</a:t>
            </a:r>
            <a:r>
              <a:rPr lang="en-US" altLang="zh-CN" b="1" i="0" dirty="0">
                <a:effectLst/>
                <a:latin typeface="-apple-system"/>
              </a:rPr>
              <a:t>O</a:t>
            </a:r>
            <a:r>
              <a:rPr lang="zh-CN" altLang="en-US" b="1" i="0" dirty="0">
                <a:effectLst/>
                <a:latin typeface="-apple-system"/>
              </a:rPr>
              <a:t>就是数据量级突破一个点且数据量级非常大的情况下所表现出的时间复杂度，这个数据量也就是</a:t>
            </a:r>
            <a:r>
              <a:rPr lang="zh-CN" altLang="en-US" b="1" i="0" dirty="0">
                <a:solidFill>
                  <a:srgbClr val="FF0000"/>
                </a:solidFill>
                <a:effectLst>
                  <a:outerShdw blurRad="38100" dist="38100" dir="2700000" algn="tl">
                    <a:srgbClr val="000000">
                      <a:alpha val="43137"/>
                    </a:srgbClr>
                  </a:outerShdw>
                </a:effectLst>
                <a:latin typeface="-apple-system"/>
              </a:rPr>
              <a:t>常数项系数已经不起决定性作用的数据量</a:t>
            </a:r>
            <a:r>
              <a:rPr lang="zh-CN" altLang="en-US" b="0" i="0" dirty="0">
                <a:effectLst/>
                <a:latin typeface="-apple-system"/>
              </a:rPr>
              <a:t>。</a:t>
            </a:r>
            <a:endParaRPr lang="zh-CN" altLang="en-US" dirty="0"/>
          </a:p>
        </p:txBody>
      </p:sp>
      <p:sp>
        <p:nvSpPr>
          <p:cNvPr id="7" name="文本框 6">
            <a:extLst>
              <a:ext uri="{FF2B5EF4-FFF2-40B4-BE49-F238E27FC236}">
                <a16:creationId xmlns:a16="http://schemas.microsoft.com/office/drawing/2014/main" id="{B13E6E95-324D-4D66-9F2A-13614E7C2F70}"/>
              </a:ext>
            </a:extLst>
          </p:cNvPr>
          <p:cNvSpPr txBox="1"/>
          <p:nvPr/>
        </p:nvSpPr>
        <p:spPr>
          <a:xfrm>
            <a:off x="0" y="3795886"/>
            <a:ext cx="9144000" cy="707886"/>
          </a:xfrm>
          <a:prstGeom prst="rect">
            <a:avLst/>
          </a:prstGeom>
          <a:noFill/>
        </p:spPr>
        <p:txBody>
          <a:bodyPr wrap="square">
            <a:spAutoFit/>
          </a:bodyPr>
          <a:lstStyle/>
          <a:p>
            <a:r>
              <a:rPr lang="en-US" altLang="zh-CN" sz="2000" b="1" dirty="0">
                <a:effectLst>
                  <a:outerShdw blurRad="38100" dist="38100" dir="2700000" algn="tl">
                    <a:srgbClr val="000000">
                      <a:alpha val="43137"/>
                    </a:srgbClr>
                  </a:outerShdw>
                </a:effectLst>
              </a:rPr>
              <a:t>O(1)</a:t>
            </a:r>
            <a:r>
              <a:rPr lang="zh-CN" altLang="en-US" sz="2000" b="1" dirty="0">
                <a:effectLst>
                  <a:outerShdw blurRad="38100" dist="38100" dir="2700000" algn="tl">
                    <a:srgbClr val="000000">
                      <a:alpha val="43137"/>
                    </a:srgbClr>
                  </a:outerShdw>
                </a:effectLst>
              </a:rPr>
              <a:t>常数阶 </a:t>
            </a:r>
            <a:r>
              <a:rPr lang="en-US" altLang="zh-CN" sz="2000" b="1" dirty="0">
                <a:effectLst>
                  <a:outerShdw blurRad="38100" dist="38100" dir="2700000" algn="tl">
                    <a:srgbClr val="000000">
                      <a:alpha val="43137"/>
                    </a:srgbClr>
                  </a:outerShdw>
                </a:effectLst>
              </a:rPr>
              <a:t>&lt; O(</a:t>
            </a:r>
            <a:r>
              <a:rPr lang="en-US" altLang="zh-CN" sz="2000" b="1" dirty="0" err="1">
                <a:effectLst>
                  <a:outerShdw blurRad="38100" dist="38100" dir="2700000" algn="tl">
                    <a:srgbClr val="000000">
                      <a:alpha val="43137"/>
                    </a:srgbClr>
                  </a:outerShdw>
                </a:effectLst>
              </a:rPr>
              <a:t>logn</a:t>
            </a:r>
            <a:r>
              <a:rPr lang="en-US" altLang="zh-CN" sz="2000" b="1" dirty="0">
                <a:effectLst>
                  <a:outerShdw blurRad="38100" dist="38100" dir="2700000" algn="tl">
                    <a:srgbClr val="000000">
                      <a:alpha val="43137"/>
                    </a:srgbClr>
                  </a:outerShdw>
                </a:effectLst>
              </a:rPr>
              <a:t>)</a:t>
            </a:r>
            <a:r>
              <a:rPr lang="zh-CN" altLang="en-US" sz="2000" b="1" dirty="0">
                <a:effectLst>
                  <a:outerShdw blurRad="38100" dist="38100" dir="2700000" algn="tl">
                    <a:srgbClr val="000000">
                      <a:alpha val="43137"/>
                    </a:srgbClr>
                  </a:outerShdw>
                </a:effectLst>
              </a:rPr>
              <a:t>对数阶 </a:t>
            </a:r>
            <a:r>
              <a:rPr lang="en-US" altLang="zh-CN" sz="2000" b="1" dirty="0">
                <a:effectLst>
                  <a:outerShdw blurRad="38100" dist="38100" dir="2700000" algn="tl">
                    <a:srgbClr val="000000">
                      <a:alpha val="43137"/>
                    </a:srgbClr>
                  </a:outerShdw>
                </a:effectLst>
              </a:rPr>
              <a:t>&lt; O(n)</a:t>
            </a:r>
            <a:r>
              <a:rPr lang="zh-CN" altLang="en-US" sz="2000" b="1" dirty="0">
                <a:effectLst>
                  <a:outerShdw blurRad="38100" dist="38100" dir="2700000" algn="tl">
                    <a:srgbClr val="000000">
                      <a:alpha val="43137"/>
                    </a:srgbClr>
                  </a:outerShdw>
                </a:effectLst>
              </a:rPr>
              <a:t>线性阶 </a:t>
            </a:r>
            <a:r>
              <a:rPr lang="en-US" altLang="zh-CN" sz="2000" b="1" dirty="0">
                <a:effectLst>
                  <a:outerShdw blurRad="38100" dist="38100" dir="2700000" algn="tl">
                    <a:srgbClr val="000000">
                      <a:alpha val="43137"/>
                    </a:srgbClr>
                  </a:outerShdw>
                </a:effectLst>
              </a:rPr>
              <a:t>&lt; O(</a:t>
            </a:r>
            <a:r>
              <a:rPr lang="en-US" altLang="zh-CN" sz="2000" b="1" dirty="0" err="1">
                <a:effectLst>
                  <a:outerShdw blurRad="38100" dist="38100" dir="2700000" algn="tl">
                    <a:srgbClr val="000000">
                      <a:alpha val="43137"/>
                    </a:srgbClr>
                  </a:outerShdw>
                </a:effectLst>
              </a:rPr>
              <a:t>nlogn</a:t>
            </a:r>
            <a:r>
              <a:rPr lang="en-US" altLang="zh-CN" sz="2000" b="1" dirty="0">
                <a:effectLst>
                  <a:outerShdw blurRad="38100" dist="38100" dir="2700000" algn="tl">
                    <a:srgbClr val="000000">
                      <a:alpha val="43137"/>
                    </a:srgbClr>
                  </a:outerShdw>
                </a:effectLst>
              </a:rPr>
              <a:t>)</a:t>
            </a:r>
            <a:r>
              <a:rPr lang="zh-CN" altLang="en-US" sz="2000" b="1" dirty="0">
                <a:effectLst>
                  <a:outerShdw blurRad="38100" dist="38100" dir="2700000" algn="tl">
                    <a:srgbClr val="000000">
                      <a:alpha val="43137"/>
                    </a:srgbClr>
                  </a:outerShdw>
                </a:effectLst>
              </a:rPr>
              <a:t>线性对数阶 </a:t>
            </a:r>
            <a:r>
              <a:rPr lang="en-US" altLang="zh-CN" sz="2000" b="1" dirty="0">
                <a:effectLst>
                  <a:outerShdw blurRad="38100" dist="38100" dir="2700000" algn="tl">
                    <a:srgbClr val="000000">
                      <a:alpha val="43137"/>
                    </a:srgbClr>
                  </a:outerShdw>
                </a:effectLst>
              </a:rPr>
              <a:t>&lt; O(n^2)</a:t>
            </a:r>
            <a:r>
              <a:rPr lang="zh-CN" altLang="en-US" sz="2000" b="1" dirty="0">
                <a:effectLst>
                  <a:outerShdw blurRad="38100" dist="38100" dir="2700000" algn="tl">
                    <a:srgbClr val="000000">
                      <a:alpha val="43137"/>
                    </a:srgbClr>
                  </a:outerShdw>
                </a:effectLst>
              </a:rPr>
              <a:t>平方阶 </a:t>
            </a:r>
            <a:r>
              <a:rPr lang="en-US" altLang="zh-CN" sz="2000" b="1" dirty="0">
                <a:effectLst>
                  <a:outerShdw blurRad="38100" dist="38100" dir="2700000" algn="tl">
                    <a:srgbClr val="000000">
                      <a:alpha val="43137"/>
                    </a:srgbClr>
                  </a:outerShdw>
                </a:effectLst>
              </a:rPr>
              <a:t>&lt; O(n^3)</a:t>
            </a:r>
            <a:r>
              <a:rPr lang="zh-CN" altLang="en-US" sz="2000" b="1" dirty="0">
                <a:effectLst>
                  <a:outerShdw blurRad="38100" dist="38100" dir="2700000" algn="tl">
                    <a:srgbClr val="000000">
                      <a:alpha val="43137"/>
                    </a:srgbClr>
                  </a:outerShdw>
                </a:effectLst>
              </a:rPr>
              <a:t>立方阶 </a:t>
            </a:r>
            <a:r>
              <a:rPr lang="en-US" altLang="zh-CN" sz="2000" b="1" dirty="0">
                <a:effectLst>
                  <a:outerShdw blurRad="38100" dist="38100" dir="2700000" algn="tl">
                    <a:srgbClr val="000000">
                      <a:alpha val="43137"/>
                    </a:srgbClr>
                  </a:outerShdw>
                </a:effectLst>
              </a:rPr>
              <a:t>&lt; O(2^n)</a:t>
            </a:r>
            <a:r>
              <a:rPr lang="zh-CN" altLang="en-US" sz="2000" b="1" dirty="0">
                <a:effectLst>
                  <a:outerShdw blurRad="38100" dist="38100" dir="2700000" algn="tl">
                    <a:srgbClr val="000000">
                      <a:alpha val="43137"/>
                    </a:srgbClr>
                  </a:outerShdw>
                </a:effectLst>
              </a:rPr>
              <a:t>指数阶</a:t>
            </a:r>
          </a:p>
        </p:txBody>
      </p:sp>
    </p:spTree>
    <p:extLst>
      <p:ext uri="{BB962C8B-B14F-4D97-AF65-F5344CB8AC3E}">
        <p14:creationId xmlns:p14="http://schemas.microsoft.com/office/powerpoint/2010/main" val="198376982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65</a:t>
            </a:fld>
            <a:endParaRPr lang="zh-CN" altLang="en-US" dirty="0"/>
          </a:p>
        </p:txBody>
      </p:sp>
      <p:pic>
        <p:nvPicPr>
          <p:cNvPr id="7" name="图片 6">
            <a:extLst>
              <a:ext uri="{FF2B5EF4-FFF2-40B4-BE49-F238E27FC236}">
                <a16:creationId xmlns:a16="http://schemas.microsoft.com/office/drawing/2014/main" id="{4CC6A381-BBF8-4D64-AEB1-B4C455269481}"/>
              </a:ext>
            </a:extLst>
          </p:cNvPr>
          <p:cNvPicPr>
            <a:picLocks noChangeAspect="1"/>
          </p:cNvPicPr>
          <p:nvPr/>
        </p:nvPicPr>
        <p:blipFill>
          <a:blip r:embed="rId2"/>
          <a:stretch>
            <a:fillRect/>
          </a:stretch>
        </p:blipFill>
        <p:spPr>
          <a:xfrm>
            <a:off x="107504" y="123478"/>
            <a:ext cx="4045694" cy="27515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文本框 8">
            <a:extLst>
              <a:ext uri="{FF2B5EF4-FFF2-40B4-BE49-F238E27FC236}">
                <a16:creationId xmlns:a16="http://schemas.microsoft.com/office/drawing/2014/main" id="{AA0D669C-9F4A-47C6-98DF-4A15D1609930}"/>
              </a:ext>
            </a:extLst>
          </p:cNvPr>
          <p:cNvSpPr txBox="1"/>
          <p:nvPr/>
        </p:nvSpPr>
        <p:spPr>
          <a:xfrm>
            <a:off x="-36512" y="3075806"/>
            <a:ext cx="6192688" cy="369332"/>
          </a:xfrm>
          <a:prstGeom prst="rect">
            <a:avLst/>
          </a:prstGeom>
          <a:noFill/>
        </p:spPr>
        <p:txBody>
          <a:bodyPr wrap="square">
            <a:spAutoFit/>
          </a:bodyPr>
          <a:lstStyle/>
          <a:p>
            <a:r>
              <a:rPr lang="zh-CN" altLang="en-US" dirty="0"/>
              <a:t>以</a:t>
            </a:r>
            <a:r>
              <a:rPr lang="en-US" altLang="zh-CN" dirty="0"/>
              <a:t>2</a:t>
            </a:r>
            <a:r>
              <a:rPr lang="zh-CN" altLang="en-US" dirty="0"/>
              <a:t>为底</a:t>
            </a:r>
            <a:r>
              <a:rPr lang="en-US" altLang="zh-CN" dirty="0"/>
              <a:t>n</a:t>
            </a:r>
            <a:r>
              <a:rPr lang="zh-CN" altLang="en-US" dirty="0"/>
              <a:t>的对数 </a:t>
            </a:r>
            <a:r>
              <a:rPr lang="en-US" altLang="zh-CN" dirty="0"/>
              <a:t>= </a:t>
            </a:r>
            <a:r>
              <a:rPr lang="zh-CN" altLang="en-US" dirty="0"/>
              <a:t>以</a:t>
            </a:r>
            <a:r>
              <a:rPr lang="en-US" altLang="zh-CN" dirty="0"/>
              <a:t>2</a:t>
            </a:r>
            <a:r>
              <a:rPr lang="zh-CN" altLang="en-US" dirty="0"/>
              <a:t>为底</a:t>
            </a:r>
            <a:r>
              <a:rPr lang="en-US" altLang="zh-CN" dirty="0"/>
              <a:t>10</a:t>
            </a:r>
            <a:r>
              <a:rPr lang="zh-CN" altLang="en-US" dirty="0"/>
              <a:t>的对数 * 以</a:t>
            </a:r>
            <a:r>
              <a:rPr lang="en-US" altLang="zh-CN" dirty="0"/>
              <a:t>10</a:t>
            </a:r>
            <a:r>
              <a:rPr lang="zh-CN" altLang="en-US" dirty="0"/>
              <a:t>为底</a:t>
            </a:r>
            <a:r>
              <a:rPr lang="en-US" altLang="zh-CN" dirty="0"/>
              <a:t>n</a:t>
            </a:r>
            <a:r>
              <a:rPr lang="zh-CN" altLang="en-US" dirty="0"/>
              <a:t>的对数。</a:t>
            </a:r>
          </a:p>
        </p:txBody>
      </p:sp>
    </p:spTree>
    <p:extLst>
      <p:ext uri="{BB962C8B-B14F-4D97-AF65-F5344CB8AC3E}">
        <p14:creationId xmlns:p14="http://schemas.microsoft.com/office/powerpoint/2010/main" val="394900881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66</a:t>
            </a:fld>
            <a:endParaRPr lang="zh-CN" altLang="en-US" dirty="0"/>
          </a:p>
        </p:txBody>
      </p:sp>
      <p:sp>
        <p:nvSpPr>
          <p:cNvPr id="4" name="文本框 3">
            <a:extLst>
              <a:ext uri="{FF2B5EF4-FFF2-40B4-BE49-F238E27FC236}">
                <a16:creationId xmlns:a16="http://schemas.microsoft.com/office/drawing/2014/main" id="{23F838B6-4D18-487C-B6F9-DAC70856FFD3}"/>
              </a:ext>
            </a:extLst>
          </p:cNvPr>
          <p:cNvSpPr txBox="1"/>
          <p:nvPr/>
        </p:nvSpPr>
        <p:spPr>
          <a:xfrm>
            <a:off x="0" y="0"/>
            <a:ext cx="5724128" cy="2031325"/>
          </a:xfrm>
          <a:prstGeom prst="rect">
            <a:avLst/>
          </a:prstGeom>
          <a:noFill/>
        </p:spPr>
        <p:txBody>
          <a:bodyPr wrap="square">
            <a:spAutoFit/>
          </a:bodyPr>
          <a:lstStyle/>
          <a:p>
            <a:r>
              <a:rPr lang="en-US" altLang="zh-CN" dirty="0"/>
              <a:t>int function1(int x, int n) {</a:t>
            </a:r>
          </a:p>
          <a:p>
            <a:r>
              <a:rPr lang="en-US" altLang="zh-CN" dirty="0"/>
              <a:t>    int result = 1;  // </a:t>
            </a:r>
            <a:r>
              <a:rPr lang="zh-CN" altLang="en-US" dirty="0"/>
              <a:t>注意 任何数的</a:t>
            </a:r>
            <a:r>
              <a:rPr lang="en-US" altLang="zh-CN" dirty="0"/>
              <a:t>0</a:t>
            </a:r>
            <a:r>
              <a:rPr lang="zh-CN" altLang="en-US" dirty="0"/>
              <a:t>次方等于</a:t>
            </a:r>
            <a:r>
              <a:rPr lang="en-US" altLang="zh-CN" dirty="0"/>
              <a:t>1</a:t>
            </a:r>
          </a:p>
          <a:p>
            <a:r>
              <a:rPr lang="en-US" altLang="zh-CN" dirty="0"/>
              <a:t>    for (int </a:t>
            </a:r>
            <a:r>
              <a:rPr lang="en-US" altLang="zh-CN" dirty="0" err="1"/>
              <a:t>i</a:t>
            </a:r>
            <a:r>
              <a:rPr lang="en-US" altLang="zh-CN" dirty="0"/>
              <a:t> = 0; </a:t>
            </a:r>
            <a:r>
              <a:rPr lang="en-US" altLang="zh-CN" dirty="0" err="1"/>
              <a:t>i</a:t>
            </a:r>
            <a:r>
              <a:rPr lang="en-US" altLang="zh-CN" dirty="0"/>
              <a:t> &lt; n; </a:t>
            </a:r>
            <a:r>
              <a:rPr lang="en-US" altLang="zh-CN" dirty="0" err="1"/>
              <a:t>i</a:t>
            </a:r>
            <a:r>
              <a:rPr lang="en-US" altLang="zh-CN" dirty="0"/>
              <a:t>++) {</a:t>
            </a:r>
          </a:p>
          <a:p>
            <a:r>
              <a:rPr lang="en-US" altLang="zh-CN" dirty="0"/>
              <a:t>        result = result * x;</a:t>
            </a:r>
          </a:p>
          <a:p>
            <a:r>
              <a:rPr lang="en-US" altLang="zh-CN" dirty="0"/>
              <a:t>    }</a:t>
            </a:r>
          </a:p>
          <a:p>
            <a:r>
              <a:rPr lang="en-US" altLang="zh-CN" dirty="0"/>
              <a:t>    return result;</a:t>
            </a:r>
          </a:p>
          <a:p>
            <a:r>
              <a:rPr lang="en-US" altLang="zh-CN" dirty="0"/>
              <a:t>}</a:t>
            </a:r>
            <a:endParaRPr lang="zh-CN" altLang="en-US" dirty="0"/>
          </a:p>
        </p:txBody>
      </p:sp>
      <p:sp>
        <p:nvSpPr>
          <p:cNvPr id="6" name="文本框 5">
            <a:extLst>
              <a:ext uri="{FF2B5EF4-FFF2-40B4-BE49-F238E27FC236}">
                <a16:creationId xmlns:a16="http://schemas.microsoft.com/office/drawing/2014/main" id="{F45B9D1A-BC4D-4F40-BC78-B80048473C1F}"/>
              </a:ext>
            </a:extLst>
          </p:cNvPr>
          <p:cNvSpPr txBox="1"/>
          <p:nvPr/>
        </p:nvSpPr>
        <p:spPr>
          <a:xfrm>
            <a:off x="35496" y="2283718"/>
            <a:ext cx="6696744" cy="1754326"/>
          </a:xfrm>
          <a:prstGeom prst="rect">
            <a:avLst/>
          </a:prstGeom>
          <a:noFill/>
        </p:spPr>
        <p:txBody>
          <a:bodyPr wrap="square">
            <a:spAutoFit/>
          </a:bodyPr>
          <a:lstStyle/>
          <a:p>
            <a:r>
              <a:rPr lang="en-US" altLang="zh-CN" dirty="0"/>
              <a:t>int function2(int x, int n) {</a:t>
            </a:r>
          </a:p>
          <a:p>
            <a:r>
              <a:rPr lang="en-US" altLang="zh-CN" dirty="0"/>
              <a:t>    if (n == 0) {</a:t>
            </a:r>
          </a:p>
          <a:p>
            <a:r>
              <a:rPr lang="en-US" altLang="zh-CN" dirty="0"/>
              <a:t>        return 1; // return 1 </a:t>
            </a:r>
            <a:r>
              <a:rPr lang="zh-CN" altLang="en-US" dirty="0"/>
              <a:t>同样是因为</a:t>
            </a:r>
            <a:r>
              <a:rPr lang="en-US" altLang="zh-CN" dirty="0"/>
              <a:t>0</a:t>
            </a:r>
            <a:r>
              <a:rPr lang="zh-CN" altLang="en-US" dirty="0"/>
              <a:t>次方是等于</a:t>
            </a:r>
            <a:r>
              <a:rPr lang="en-US" altLang="zh-CN" dirty="0"/>
              <a:t>1</a:t>
            </a:r>
            <a:r>
              <a:rPr lang="zh-CN" altLang="en-US" dirty="0"/>
              <a:t>的</a:t>
            </a:r>
          </a:p>
          <a:p>
            <a:r>
              <a:rPr lang="zh-CN" altLang="en-US" dirty="0"/>
              <a:t>    </a:t>
            </a:r>
            <a:r>
              <a:rPr lang="en-US" altLang="zh-CN" dirty="0"/>
              <a:t>}</a:t>
            </a:r>
          </a:p>
          <a:p>
            <a:r>
              <a:rPr lang="en-US" altLang="zh-CN" dirty="0"/>
              <a:t>    return </a:t>
            </a:r>
            <a:r>
              <a:rPr lang="en-US" altLang="zh-CN" b="1" dirty="0">
                <a:solidFill>
                  <a:srgbClr val="FF0000"/>
                </a:solidFill>
              </a:rPr>
              <a:t>function2(x, n - 1) * x;</a:t>
            </a:r>
          </a:p>
          <a:p>
            <a:r>
              <a:rPr lang="en-US" altLang="zh-CN" dirty="0"/>
              <a:t>}</a:t>
            </a:r>
            <a:endParaRPr lang="zh-CN" altLang="en-US" dirty="0"/>
          </a:p>
        </p:txBody>
      </p:sp>
    </p:spTree>
    <p:extLst>
      <p:ext uri="{BB962C8B-B14F-4D97-AF65-F5344CB8AC3E}">
        <p14:creationId xmlns:p14="http://schemas.microsoft.com/office/powerpoint/2010/main" val="322527572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67</a:t>
            </a:fld>
            <a:endParaRPr lang="zh-CN" altLang="en-US" dirty="0"/>
          </a:p>
        </p:txBody>
      </p:sp>
      <p:sp>
        <p:nvSpPr>
          <p:cNvPr id="4" name="文本框 3">
            <a:extLst>
              <a:ext uri="{FF2B5EF4-FFF2-40B4-BE49-F238E27FC236}">
                <a16:creationId xmlns:a16="http://schemas.microsoft.com/office/drawing/2014/main" id="{24C93A2B-E4BA-4B2E-B343-F93D3DD8CC5C}"/>
              </a:ext>
            </a:extLst>
          </p:cNvPr>
          <p:cNvSpPr txBox="1"/>
          <p:nvPr/>
        </p:nvSpPr>
        <p:spPr>
          <a:xfrm>
            <a:off x="0" y="0"/>
            <a:ext cx="7776864" cy="2585323"/>
          </a:xfrm>
          <a:prstGeom prst="rect">
            <a:avLst/>
          </a:prstGeom>
          <a:noFill/>
        </p:spPr>
        <p:txBody>
          <a:bodyPr wrap="square">
            <a:spAutoFit/>
          </a:bodyPr>
          <a:lstStyle/>
          <a:p>
            <a:r>
              <a:rPr lang="en-US" altLang="zh-CN" dirty="0"/>
              <a:t>int function3(int x, int n) {</a:t>
            </a:r>
          </a:p>
          <a:p>
            <a:r>
              <a:rPr lang="en-US" altLang="zh-CN" dirty="0"/>
              <a:t>    </a:t>
            </a:r>
            <a:r>
              <a:rPr lang="en-US" altLang="zh-CN" b="1" dirty="0">
                <a:solidFill>
                  <a:srgbClr val="FF0000"/>
                </a:solidFill>
              </a:rPr>
              <a:t>if (n == 0) return 1;</a:t>
            </a:r>
          </a:p>
          <a:p>
            <a:r>
              <a:rPr lang="en-US" altLang="zh-CN" b="1" dirty="0">
                <a:solidFill>
                  <a:srgbClr val="FF0000"/>
                </a:solidFill>
              </a:rPr>
              <a:t>    if (n == 1) return x;</a:t>
            </a:r>
          </a:p>
          <a:p>
            <a:endParaRPr lang="en-US" altLang="zh-CN" dirty="0"/>
          </a:p>
          <a:p>
            <a:r>
              <a:rPr lang="en-US" altLang="zh-CN" dirty="0"/>
              <a:t>    if (n % 2 == 1) {</a:t>
            </a:r>
          </a:p>
          <a:p>
            <a:r>
              <a:rPr lang="en-US" altLang="zh-CN" dirty="0">
                <a:solidFill>
                  <a:srgbClr val="FF0000"/>
                </a:solidFill>
              </a:rPr>
              <a:t>        </a:t>
            </a:r>
            <a:r>
              <a:rPr lang="en-US" altLang="zh-CN" b="1" dirty="0">
                <a:solidFill>
                  <a:srgbClr val="FF0000"/>
                </a:solidFill>
              </a:rPr>
              <a:t>return function3(x, n / 2) * function3(x, n / 2)*x;</a:t>
            </a:r>
          </a:p>
          <a:p>
            <a:r>
              <a:rPr lang="en-US" altLang="zh-CN" dirty="0"/>
              <a:t>    }</a:t>
            </a:r>
          </a:p>
          <a:p>
            <a:r>
              <a:rPr lang="en-US" altLang="zh-CN" dirty="0"/>
              <a:t>    return </a:t>
            </a:r>
            <a:r>
              <a:rPr lang="en-US" altLang="zh-CN" b="1" dirty="0">
                <a:solidFill>
                  <a:srgbClr val="FF0000"/>
                </a:solidFill>
              </a:rPr>
              <a:t>function3(x, n / 2) * function3(x, n / 2);</a:t>
            </a:r>
          </a:p>
          <a:p>
            <a:r>
              <a:rPr lang="en-US" altLang="zh-CN" dirty="0"/>
              <a:t>}</a:t>
            </a:r>
          </a:p>
        </p:txBody>
      </p:sp>
      <p:sp>
        <p:nvSpPr>
          <p:cNvPr id="6" name="文本框 5">
            <a:extLst>
              <a:ext uri="{FF2B5EF4-FFF2-40B4-BE49-F238E27FC236}">
                <a16:creationId xmlns:a16="http://schemas.microsoft.com/office/drawing/2014/main" id="{3F2D22FD-1661-4F31-8EDB-0B7CD327FA84}"/>
              </a:ext>
            </a:extLst>
          </p:cNvPr>
          <p:cNvSpPr txBox="1"/>
          <p:nvPr/>
        </p:nvSpPr>
        <p:spPr>
          <a:xfrm>
            <a:off x="0" y="2566397"/>
            <a:ext cx="8912596" cy="2585323"/>
          </a:xfrm>
          <a:prstGeom prst="rect">
            <a:avLst/>
          </a:prstGeom>
          <a:noFill/>
        </p:spPr>
        <p:txBody>
          <a:bodyPr wrap="square">
            <a:spAutoFit/>
          </a:bodyPr>
          <a:lstStyle/>
          <a:p>
            <a:r>
              <a:rPr lang="en-US" altLang="zh-CN" b="1" dirty="0"/>
              <a:t>int function4(int x, int n) {</a:t>
            </a:r>
          </a:p>
          <a:p>
            <a:r>
              <a:rPr lang="en-US" altLang="zh-CN" b="1" dirty="0"/>
              <a:t>    if (n == 0) return 1;</a:t>
            </a:r>
          </a:p>
          <a:p>
            <a:r>
              <a:rPr lang="en-US" altLang="zh-CN" b="1" dirty="0"/>
              <a:t>    if (n == 1) return x;</a:t>
            </a:r>
          </a:p>
          <a:p>
            <a:r>
              <a:rPr lang="en-US" altLang="zh-CN" b="1" dirty="0">
                <a:solidFill>
                  <a:srgbClr val="FF0000"/>
                </a:solidFill>
              </a:rPr>
              <a:t>    </a:t>
            </a:r>
            <a:r>
              <a:rPr lang="en-US" altLang="zh-CN" b="1" dirty="0">
                <a:solidFill>
                  <a:srgbClr val="FF0000"/>
                </a:solidFill>
                <a:highlight>
                  <a:srgbClr val="FFFF00"/>
                </a:highlight>
              </a:rPr>
              <a:t>int t = function4(x, n / 2);// </a:t>
            </a:r>
            <a:r>
              <a:rPr lang="zh-CN" altLang="en-US" b="1" dirty="0">
                <a:highlight>
                  <a:srgbClr val="FFFF00"/>
                </a:highlight>
              </a:rPr>
              <a:t>这里</a:t>
            </a:r>
            <a:r>
              <a:rPr lang="zh-CN" altLang="en-US" b="1" dirty="0"/>
              <a:t>相对于</a:t>
            </a:r>
            <a:r>
              <a:rPr lang="en-US" altLang="zh-CN" b="1" dirty="0"/>
              <a:t>function3</a:t>
            </a:r>
            <a:r>
              <a:rPr lang="zh-CN" altLang="en-US" b="1" dirty="0"/>
              <a:t>，是把这个递归操作抽取出来</a:t>
            </a:r>
          </a:p>
          <a:p>
            <a:r>
              <a:rPr lang="zh-CN" altLang="en-US" b="1" dirty="0"/>
              <a:t>    </a:t>
            </a:r>
            <a:r>
              <a:rPr lang="en-US" altLang="zh-CN" b="1" dirty="0"/>
              <a:t>if (n % 2 == 1) {</a:t>
            </a:r>
          </a:p>
          <a:p>
            <a:r>
              <a:rPr lang="en-US" altLang="zh-CN" b="1" dirty="0"/>
              <a:t>        return t * t * x;</a:t>
            </a:r>
          </a:p>
          <a:p>
            <a:r>
              <a:rPr lang="en-US" altLang="zh-CN" b="1" dirty="0"/>
              <a:t>    }</a:t>
            </a:r>
          </a:p>
          <a:p>
            <a:r>
              <a:rPr lang="en-US" altLang="zh-CN" b="1" dirty="0"/>
              <a:t>    return t * t;</a:t>
            </a:r>
          </a:p>
          <a:p>
            <a:r>
              <a:rPr lang="en-US" altLang="zh-CN" b="1" dirty="0"/>
              <a:t>}</a:t>
            </a:r>
            <a:endParaRPr lang="zh-CN" altLang="en-US" b="1" dirty="0"/>
          </a:p>
        </p:txBody>
      </p:sp>
    </p:spTree>
    <p:extLst>
      <p:ext uri="{BB962C8B-B14F-4D97-AF65-F5344CB8AC3E}">
        <p14:creationId xmlns:p14="http://schemas.microsoft.com/office/powerpoint/2010/main" val="273603179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68</a:t>
            </a:fld>
            <a:endParaRPr lang="zh-CN" altLang="en-US" dirty="0"/>
          </a:p>
        </p:txBody>
      </p:sp>
      <p:sp>
        <p:nvSpPr>
          <p:cNvPr id="4" name="文本框 3">
            <a:extLst>
              <a:ext uri="{FF2B5EF4-FFF2-40B4-BE49-F238E27FC236}">
                <a16:creationId xmlns:a16="http://schemas.microsoft.com/office/drawing/2014/main" id="{FC53DD40-47E6-420B-AA2E-538043372826}"/>
              </a:ext>
            </a:extLst>
          </p:cNvPr>
          <p:cNvSpPr txBox="1"/>
          <p:nvPr/>
        </p:nvSpPr>
        <p:spPr>
          <a:xfrm>
            <a:off x="24284" y="0"/>
            <a:ext cx="9119716" cy="2585323"/>
          </a:xfrm>
          <a:prstGeom prst="rect">
            <a:avLst/>
          </a:prstGeom>
          <a:noFill/>
        </p:spPr>
        <p:txBody>
          <a:bodyPr wrap="square">
            <a:spAutoFit/>
          </a:bodyPr>
          <a:lstStyle/>
          <a:p>
            <a:pPr algn="l"/>
            <a:r>
              <a:rPr lang="zh-CN" altLang="en-US" b="1" i="0" dirty="0">
                <a:solidFill>
                  <a:srgbClr val="2C3E50"/>
                </a:solidFill>
                <a:effectLst/>
                <a:latin typeface="-apple-system"/>
              </a:rPr>
              <a:t>双指针法</a:t>
            </a:r>
          </a:p>
          <a:p>
            <a:pPr algn="l"/>
            <a:r>
              <a:rPr lang="zh-CN" altLang="en-US" b="0" i="0" dirty="0">
                <a:solidFill>
                  <a:srgbClr val="2C3E50"/>
                </a:solidFill>
                <a:effectLst/>
                <a:latin typeface="-apple-system"/>
              </a:rPr>
              <a:t>双指针法（快慢指针法）： </a:t>
            </a:r>
            <a:r>
              <a:rPr lang="zh-CN" altLang="en-US" b="1" i="0" dirty="0">
                <a:solidFill>
                  <a:srgbClr val="2C3E50"/>
                </a:solidFill>
                <a:effectLst/>
                <a:latin typeface="-apple-system"/>
              </a:rPr>
              <a:t>通过一个快指针和慢指针在一个</a:t>
            </a:r>
            <a:r>
              <a:rPr lang="en-US" altLang="zh-CN" b="1" i="0" dirty="0">
                <a:solidFill>
                  <a:srgbClr val="2C3E50"/>
                </a:solidFill>
                <a:effectLst/>
                <a:latin typeface="-apple-system"/>
              </a:rPr>
              <a:t>for</a:t>
            </a:r>
            <a:r>
              <a:rPr lang="zh-CN" altLang="en-US" b="1" i="0" dirty="0">
                <a:solidFill>
                  <a:srgbClr val="2C3E50"/>
                </a:solidFill>
                <a:effectLst/>
                <a:latin typeface="-apple-system"/>
              </a:rPr>
              <a:t>循环下完成两个</a:t>
            </a:r>
            <a:r>
              <a:rPr lang="en-US" altLang="zh-CN" b="1" i="0" dirty="0">
                <a:solidFill>
                  <a:srgbClr val="2C3E50"/>
                </a:solidFill>
                <a:effectLst/>
                <a:latin typeface="-apple-system"/>
              </a:rPr>
              <a:t>for</a:t>
            </a:r>
            <a:r>
              <a:rPr lang="zh-CN" altLang="en-US" b="1" i="0" dirty="0">
                <a:solidFill>
                  <a:srgbClr val="2C3E50"/>
                </a:solidFill>
                <a:effectLst/>
                <a:latin typeface="-apple-system"/>
              </a:rPr>
              <a:t>循环的工作。</a:t>
            </a:r>
            <a:endParaRPr lang="zh-CN" altLang="en-US" b="0" i="0" dirty="0">
              <a:solidFill>
                <a:srgbClr val="2C3E50"/>
              </a:solidFill>
              <a:effectLst/>
              <a:latin typeface="-apple-system"/>
            </a:endParaRPr>
          </a:p>
          <a:p>
            <a:pPr algn="l"/>
            <a:r>
              <a:rPr lang="zh-CN" altLang="en-US" b="0" i="0" dirty="0">
                <a:solidFill>
                  <a:srgbClr val="2C3E50"/>
                </a:solidFill>
                <a:effectLst/>
                <a:latin typeface="-apple-system"/>
              </a:rPr>
              <a:t>定义快慢指针</a:t>
            </a:r>
          </a:p>
          <a:p>
            <a:pPr algn="l">
              <a:buFont typeface="Arial" panose="020B0604020202020204" pitchFamily="34" charset="0"/>
              <a:buChar char="•"/>
            </a:pPr>
            <a:r>
              <a:rPr lang="zh-CN" altLang="en-US" b="0" i="0" dirty="0">
                <a:solidFill>
                  <a:srgbClr val="2C3E50"/>
                </a:solidFill>
                <a:effectLst/>
                <a:latin typeface="-apple-system"/>
              </a:rPr>
              <a:t>快指针：寻找新数组的元素 ，新数组就是不含有目标元素的数组</a:t>
            </a:r>
          </a:p>
          <a:p>
            <a:pPr algn="l">
              <a:buFont typeface="Arial" panose="020B0604020202020204" pitchFamily="34" charset="0"/>
              <a:buChar char="•"/>
            </a:pPr>
            <a:r>
              <a:rPr lang="zh-CN" altLang="en-US" b="0" i="0" dirty="0">
                <a:solidFill>
                  <a:srgbClr val="2C3E50"/>
                </a:solidFill>
                <a:effectLst/>
                <a:latin typeface="-apple-system"/>
              </a:rPr>
              <a:t>慢指针：指向更新 新数组下标的位置</a:t>
            </a:r>
          </a:p>
          <a:p>
            <a:pPr algn="l"/>
            <a:r>
              <a:rPr lang="zh-CN" altLang="en-US" b="0" i="0" dirty="0">
                <a:solidFill>
                  <a:srgbClr val="2C3E50"/>
                </a:solidFill>
                <a:effectLst/>
                <a:latin typeface="-apple-system"/>
              </a:rPr>
              <a:t>很多同学这道题目做的很懵，就是不理解 快慢指针究竟都是什么含义，所以一定要明确含义，后面的思路就更容易理解了。</a:t>
            </a:r>
          </a:p>
          <a:p>
            <a:pPr algn="l"/>
            <a:r>
              <a:rPr lang="zh-CN" altLang="en-US" b="0" i="0" dirty="0">
                <a:solidFill>
                  <a:srgbClr val="2C3E50"/>
                </a:solidFill>
                <a:effectLst/>
                <a:latin typeface="-apple-system"/>
              </a:rPr>
              <a:t>删除过程如下：</a:t>
            </a:r>
          </a:p>
        </p:txBody>
      </p:sp>
      <p:pic>
        <p:nvPicPr>
          <p:cNvPr id="1026" name="Picture 2" descr="27.移除元素-双指针法">
            <a:extLst>
              <a:ext uri="{FF2B5EF4-FFF2-40B4-BE49-F238E27FC236}">
                <a16:creationId xmlns:a16="http://schemas.microsoft.com/office/drawing/2014/main" id="{A750D707-C37D-445D-8415-C41139C5FD20}"/>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224365"/>
            <a:ext cx="4032448" cy="2801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03815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012F697-59D9-4B8B-AE18-A58F50FF1C38}"/>
              </a:ext>
            </a:extLst>
          </p:cNvPr>
          <p:cNvSpPr>
            <a:spLocks noGrp="1"/>
          </p:cNvSpPr>
          <p:nvPr>
            <p:ph type="sldNum" sz="quarter" idx="12"/>
          </p:nvPr>
        </p:nvSpPr>
        <p:spPr/>
        <p:txBody>
          <a:bodyPr/>
          <a:lstStyle/>
          <a:p>
            <a:fld id="{23CBF4B4-C160-4F55-AC7D-1C8FF5BA05FA}" type="slidenum">
              <a:rPr lang="zh-CN" altLang="en-US" smtClean="0"/>
              <a:pPr/>
              <a:t>6</a:t>
            </a:fld>
            <a:endParaRPr lang="zh-CN" altLang="en-US" dirty="0"/>
          </a:p>
        </p:txBody>
      </p:sp>
      <p:sp>
        <p:nvSpPr>
          <p:cNvPr id="4" name="文本框 3">
            <a:extLst>
              <a:ext uri="{FF2B5EF4-FFF2-40B4-BE49-F238E27FC236}">
                <a16:creationId xmlns:a16="http://schemas.microsoft.com/office/drawing/2014/main" id="{7EF40442-46F2-4377-8F55-31B1F3728AC5}"/>
              </a:ext>
            </a:extLst>
          </p:cNvPr>
          <p:cNvSpPr txBox="1"/>
          <p:nvPr/>
        </p:nvSpPr>
        <p:spPr>
          <a:xfrm>
            <a:off x="0" y="15652"/>
            <a:ext cx="9144000" cy="2185214"/>
          </a:xfrm>
          <a:prstGeom prst="rect">
            <a:avLst/>
          </a:prstGeom>
          <a:noFill/>
        </p:spPr>
        <p:txBody>
          <a:bodyPr wrap="square">
            <a:spAutoFit/>
          </a:bodyPr>
          <a:lstStyle/>
          <a:p>
            <a:r>
              <a:rPr lang="zh-CN" altLang="en-US" b="1" dirty="0">
                <a:solidFill>
                  <a:srgbClr val="008000"/>
                </a:solidFill>
              </a:rPr>
              <a:t>行列长度均固定 </a:t>
            </a:r>
            <a:r>
              <a:rPr lang="en-US" altLang="zh-CN" b="1" dirty="0">
                <a:solidFill>
                  <a:srgbClr val="008000"/>
                </a:solidFill>
              </a:rPr>
              <a:t>n + 1</a:t>
            </a:r>
            <a:r>
              <a:rPr lang="zh-CN" altLang="en-US" b="1" dirty="0">
                <a:solidFill>
                  <a:srgbClr val="008000"/>
                </a:solidFill>
              </a:rPr>
              <a:t>行 </a:t>
            </a:r>
            <a:r>
              <a:rPr lang="en-US" altLang="zh-CN" b="1" dirty="0">
                <a:solidFill>
                  <a:srgbClr val="008000"/>
                </a:solidFill>
              </a:rPr>
              <a:t>m + 1</a:t>
            </a:r>
            <a:r>
              <a:rPr lang="zh-CN" altLang="en-US" b="1" dirty="0">
                <a:solidFill>
                  <a:srgbClr val="008000"/>
                </a:solidFill>
              </a:rPr>
              <a:t>列初始值为</a:t>
            </a:r>
            <a:r>
              <a:rPr lang="en-US" altLang="zh-CN" b="1" dirty="0">
                <a:solidFill>
                  <a:srgbClr val="008000"/>
                </a:solidFill>
              </a:rPr>
              <a:t>0</a:t>
            </a:r>
          </a:p>
          <a:p>
            <a:endParaRPr lang="en-US" altLang="zh-CN" dirty="0"/>
          </a:p>
          <a:p>
            <a:r>
              <a:rPr lang="en-US" altLang="zh-CN" sz="2000" b="1" dirty="0"/>
              <a:t>vector&lt;vector&lt;int&gt;&gt; a(n + 1, vector&lt;int&gt;(m + 1, 0));</a:t>
            </a:r>
          </a:p>
          <a:p>
            <a:endParaRPr lang="en-US" altLang="zh-CN" sz="2000" b="1" dirty="0"/>
          </a:p>
          <a:p>
            <a:r>
              <a:rPr lang="en-US" altLang="zh-CN" dirty="0" err="1"/>
              <a:t>c++</a:t>
            </a:r>
            <a:r>
              <a:rPr lang="en-US" altLang="zh-CN" dirty="0"/>
              <a:t>17</a:t>
            </a:r>
            <a:r>
              <a:rPr lang="zh-CN" altLang="en-US" dirty="0"/>
              <a:t>或者</a:t>
            </a:r>
            <a:r>
              <a:rPr lang="en-US" altLang="zh-CN" dirty="0" err="1"/>
              <a:t>c++</a:t>
            </a:r>
            <a:r>
              <a:rPr lang="en-US" altLang="zh-CN" dirty="0"/>
              <a:t>20</a:t>
            </a:r>
            <a:r>
              <a:rPr lang="zh-CN" altLang="en-US" dirty="0"/>
              <a:t>支持的形式（不常用），与上面相同的初始化</a:t>
            </a:r>
            <a:endParaRPr lang="en-US" altLang="zh-CN" dirty="0"/>
          </a:p>
          <a:p>
            <a:endParaRPr lang="en-US" altLang="zh-CN" dirty="0"/>
          </a:p>
          <a:p>
            <a:r>
              <a:rPr lang="en-US" altLang="zh-CN" sz="2400" b="1" dirty="0"/>
              <a:t>vector a(n + 1, vector(m + 1, 0));</a:t>
            </a:r>
            <a:endParaRPr lang="zh-CN" altLang="en-US" b="1" dirty="0"/>
          </a:p>
        </p:txBody>
      </p:sp>
    </p:spTree>
    <p:extLst>
      <p:ext uri="{BB962C8B-B14F-4D97-AF65-F5344CB8AC3E}">
        <p14:creationId xmlns:p14="http://schemas.microsoft.com/office/powerpoint/2010/main" val="271039207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69</a:t>
            </a:fld>
            <a:endParaRPr lang="zh-CN" altLang="en-US" dirty="0"/>
          </a:p>
        </p:txBody>
      </p:sp>
      <p:sp>
        <p:nvSpPr>
          <p:cNvPr id="6" name="文本框 5">
            <a:extLst>
              <a:ext uri="{FF2B5EF4-FFF2-40B4-BE49-F238E27FC236}">
                <a16:creationId xmlns:a16="http://schemas.microsoft.com/office/drawing/2014/main" id="{897BB1B2-59C4-4F15-BFE4-EA41652DEC74}"/>
              </a:ext>
            </a:extLst>
          </p:cNvPr>
          <p:cNvSpPr txBox="1"/>
          <p:nvPr/>
        </p:nvSpPr>
        <p:spPr>
          <a:xfrm>
            <a:off x="0" y="-1"/>
            <a:ext cx="9144000" cy="4401205"/>
          </a:xfrm>
          <a:prstGeom prst="rect">
            <a:avLst/>
          </a:prstGeom>
          <a:noFill/>
        </p:spPr>
        <p:txBody>
          <a:bodyPr wrap="square">
            <a:spAutoFit/>
          </a:bodyPr>
          <a:lstStyle/>
          <a:p>
            <a:r>
              <a:rPr lang="en-US" altLang="zh-CN" b="0" dirty="0">
                <a:solidFill>
                  <a:srgbClr val="008000"/>
                </a:solidFill>
                <a:effectLst/>
                <a:latin typeface="Consolas" panose="020B0609020204030204" pitchFamily="49" charset="0"/>
              </a:rPr>
              <a:t>// </a:t>
            </a:r>
            <a:r>
              <a:rPr lang="zh-CN" altLang="en-US" b="0" dirty="0">
                <a:solidFill>
                  <a:srgbClr val="008000"/>
                </a:solidFill>
                <a:effectLst/>
                <a:latin typeface="Consolas" panose="020B0609020204030204" pitchFamily="49" charset="0"/>
              </a:rPr>
              <a:t>时间复杂度：</a:t>
            </a:r>
            <a:r>
              <a:rPr lang="en-US" altLang="zh-CN" b="0" dirty="0">
                <a:solidFill>
                  <a:srgbClr val="008000"/>
                </a:solidFill>
                <a:effectLst/>
                <a:latin typeface="Consolas" panose="020B0609020204030204" pitchFamily="49" charset="0"/>
              </a:rPr>
              <a:t>O(n)</a:t>
            </a:r>
            <a:endParaRPr lang="en-US" altLang="zh-CN" b="0" dirty="0">
              <a:solidFill>
                <a:srgbClr val="000000"/>
              </a:solidFill>
              <a:effectLst/>
              <a:latin typeface="Consolas" panose="020B0609020204030204" pitchFamily="49" charset="0"/>
            </a:endParaRPr>
          </a:p>
          <a:p>
            <a:r>
              <a:rPr lang="en-US" altLang="zh-CN" b="0" dirty="0">
                <a:solidFill>
                  <a:srgbClr val="008000"/>
                </a:solidFill>
                <a:effectLst/>
                <a:latin typeface="Consolas" panose="020B0609020204030204" pitchFamily="49" charset="0"/>
              </a:rPr>
              <a:t>// </a:t>
            </a:r>
            <a:r>
              <a:rPr lang="zh-CN" altLang="en-US" b="0" dirty="0">
                <a:solidFill>
                  <a:srgbClr val="008000"/>
                </a:solidFill>
                <a:effectLst/>
                <a:latin typeface="Consolas" panose="020B0609020204030204" pitchFamily="49" charset="0"/>
              </a:rPr>
              <a:t>空间复杂度：</a:t>
            </a:r>
            <a:r>
              <a:rPr lang="en-US" altLang="zh-CN" b="0" dirty="0">
                <a:solidFill>
                  <a:srgbClr val="008000"/>
                </a:solidFill>
                <a:effectLst/>
                <a:latin typeface="Consolas" panose="020B0609020204030204" pitchFamily="49" charset="0"/>
              </a:rPr>
              <a:t>O(1)</a:t>
            </a:r>
            <a:endParaRPr lang="en-US" altLang="zh-CN" b="0" dirty="0">
              <a:solidFill>
                <a:srgbClr val="000000"/>
              </a:solidFill>
              <a:effectLst/>
              <a:latin typeface="Consolas" panose="020B0609020204030204" pitchFamily="49" charset="0"/>
            </a:endParaRPr>
          </a:p>
          <a:p>
            <a:r>
              <a:rPr lang="en-US" altLang="zh-CN" b="0" dirty="0">
                <a:solidFill>
                  <a:srgbClr val="0000FF"/>
                </a:solidFill>
                <a:effectLst/>
                <a:latin typeface="Consolas" panose="020B0609020204030204" pitchFamily="49" charset="0"/>
              </a:rPr>
              <a:t>class</a:t>
            </a:r>
            <a:r>
              <a:rPr lang="en-US" altLang="zh-CN" b="0" dirty="0">
                <a:solidFill>
                  <a:srgbClr val="000000"/>
                </a:solidFill>
                <a:effectLst/>
                <a:latin typeface="Consolas" panose="020B0609020204030204" pitchFamily="49" charset="0"/>
              </a:rPr>
              <a:t> Solution {</a:t>
            </a:r>
          </a:p>
          <a:p>
            <a:r>
              <a:rPr lang="en-US" altLang="zh-CN" b="0" dirty="0">
                <a:solidFill>
                  <a:srgbClr val="0000FF"/>
                </a:solidFill>
                <a:effectLst/>
                <a:latin typeface="Consolas" panose="020B0609020204030204" pitchFamily="49" charset="0"/>
              </a:rPr>
              <a:t>public:</a:t>
            </a:r>
            <a:endParaRPr lang="en-US" altLang="zh-CN" b="0" dirty="0">
              <a:solidFill>
                <a:srgbClr val="000000"/>
              </a:solidFill>
              <a:effectLst/>
              <a:latin typeface="Consolas" panose="020B0609020204030204" pitchFamily="49" charset="0"/>
            </a:endParaRP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removeElement</a:t>
            </a:r>
            <a:r>
              <a:rPr lang="en-US" altLang="zh-CN" b="0" dirty="0">
                <a:solidFill>
                  <a:srgbClr val="000000"/>
                </a:solidFill>
                <a:effectLst/>
                <a:latin typeface="Consolas" panose="020B0609020204030204" pitchFamily="49" charset="0"/>
              </a:rPr>
              <a:t>(vector&lt;</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&gt;</a:t>
            </a:r>
            <a:r>
              <a:rPr lang="en-US" altLang="zh-CN" b="0" dirty="0">
                <a:solidFill>
                  <a:srgbClr val="0000FF"/>
                </a:solidFill>
                <a:effectLst/>
                <a:latin typeface="Consolas" panose="020B0609020204030204" pitchFamily="49" charset="0"/>
              </a:rPr>
              <a:t>&amp;</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nums</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val</a:t>
            </a:r>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slowIndex</a:t>
            </a:r>
            <a:r>
              <a:rPr lang="en-US" altLang="zh-CN" b="0" dirty="0">
                <a:solidFill>
                  <a:srgbClr val="000000"/>
                </a:solidFill>
                <a:effectLst/>
                <a:latin typeface="Consolas" panose="020B0609020204030204" pitchFamily="49" charset="0"/>
              </a:rPr>
              <a:t> = </a:t>
            </a:r>
            <a:r>
              <a:rPr lang="en-US" altLang="zh-CN" b="0" dirty="0">
                <a:solidFill>
                  <a:srgbClr val="098658"/>
                </a:solidFill>
                <a:effectLst/>
                <a:latin typeface="Consolas" panose="020B0609020204030204" pitchFamily="49" charset="0"/>
              </a:rPr>
              <a:t>0</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for</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fastIndex</a:t>
            </a:r>
            <a:r>
              <a:rPr lang="en-US" altLang="zh-CN" b="0" dirty="0">
                <a:solidFill>
                  <a:srgbClr val="000000"/>
                </a:solidFill>
                <a:effectLst/>
                <a:latin typeface="Consolas" panose="020B0609020204030204" pitchFamily="49" charset="0"/>
              </a:rPr>
              <a:t> = </a:t>
            </a:r>
            <a:r>
              <a:rPr lang="en-US" altLang="zh-CN" b="0" dirty="0">
                <a:solidFill>
                  <a:srgbClr val="098658"/>
                </a:solidFill>
                <a:effectLst/>
                <a:latin typeface="Consolas" panose="020B0609020204030204" pitchFamily="49" charset="0"/>
              </a:rPr>
              <a:t>0</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fastIndex</a:t>
            </a:r>
            <a:r>
              <a:rPr lang="en-US" altLang="zh-CN" b="0" dirty="0">
                <a:solidFill>
                  <a:srgbClr val="000000"/>
                </a:solidFill>
                <a:effectLst/>
                <a:latin typeface="Consolas" panose="020B0609020204030204" pitchFamily="49" charset="0"/>
              </a:rPr>
              <a:t> &lt; </a:t>
            </a:r>
            <a:r>
              <a:rPr lang="en-US" altLang="zh-CN" b="0" dirty="0" err="1">
                <a:solidFill>
                  <a:srgbClr val="000000"/>
                </a:solidFill>
                <a:effectLst/>
                <a:latin typeface="Consolas" panose="020B0609020204030204" pitchFamily="49" charset="0"/>
              </a:rPr>
              <a:t>nums.size</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fastIndex</a:t>
            </a:r>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a:t>
            </a:r>
          </a:p>
          <a:p>
            <a:r>
              <a:rPr lang="en-US" altLang="zh-CN" dirty="0">
                <a:solidFill>
                  <a:srgbClr val="000000"/>
                </a:solidFill>
                <a:latin typeface="Consolas" panose="020B0609020204030204" pitchFamily="49" charset="0"/>
              </a:rPr>
              <a:t>         </a:t>
            </a:r>
            <a:r>
              <a:rPr lang="en-US" altLang="zh-CN" sz="2400" b="1" dirty="0">
                <a:solidFill>
                  <a:srgbClr val="0000FF"/>
                </a:solidFill>
                <a:effectLst/>
                <a:latin typeface="Consolas" panose="020B0609020204030204" pitchFamily="49" charset="0"/>
              </a:rPr>
              <a:t>if</a:t>
            </a:r>
            <a:r>
              <a:rPr lang="en-US" altLang="zh-CN" sz="2400" b="1" dirty="0">
                <a:solidFill>
                  <a:srgbClr val="000000"/>
                </a:solidFill>
                <a:effectLst/>
                <a:latin typeface="Consolas" panose="020B0609020204030204" pitchFamily="49" charset="0"/>
              </a:rPr>
              <a:t> (</a:t>
            </a:r>
            <a:r>
              <a:rPr lang="en-US" altLang="zh-CN" sz="2400" b="1" dirty="0" err="1">
                <a:solidFill>
                  <a:srgbClr val="000000"/>
                </a:solidFill>
                <a:effectLst/>
                <a:latin typeface="Consolas" panose="020B0609020204030204" pitchFamily="49" charset="0"/>
              </a:rPr>
              <a:t>val</a:t>
            </a:r>
            <a:r>
              <a:rPr lang="en-US" altLang="zh-CN" sz="2400" b="1" dirty="0">
                <a:solidFill>
                  <a:srgbClr val="000000"/>
                </a:solidFill>
                <a:effectLst/>
                <a:latin typeface="Consolas" panose="020B0609020204030204" pitchFamily="49" charset="0"/>
              </a:rPr>
              <a:t> != </a:t>
            </a:r>
            <a:r>
              <a:rPr lang="en-US" altLang="zh-CN" sz="2400" b="1" dirty="0" err="1">
                <a:solidFill>
                  <a:srgbClr val="000000"/>
                </a:solidFill>
                <a:effectLst/>
                <a:latin typeface="Consolas" panose="020B0609020204030204" pitchFamily="49" charset="0"/>
              </a:rPr>
              <a:t>nums</a:t>
            </a:r>
            <a:r>
              <a:rPr lang="en-US" altLang="zh-CN" sz="2400" b="1" dirty="0">
                <a:solidFill>
                  <a:srgbClr val="000000"/>
                </a:solidFill>
                <a:effectLst/>
                <a:latin typeface="Consolas" panose="020B0609020204030204" pitchFamily="49" charset="0"/>
              </a:rPr>
              <a:t>[</a:t>
            </a:r>
            <a:r>
              <a:rPr lang="en-US" altLang="zh-CN" sz="2400" b="1" dirty="0" err="1">
                <a:solidFill>
                  <a:srgbClr val="000000"/>
                </a:solidFill>
                <a:effectLst/>
                <a:latin typeface="Consolas" panose="020B0609020204030204" pitchFamily="49" charset="0"/>
              </a:rPr>
              <a:t>fastIndex</a:t>
            </a:r>
            <a:r>
              <a:rPr lang="en-US" altLang="zh-CN" sz="2400" b="1" dirty="0">
                <a:solidFill>
                  <a:srgbClr val="000000"/>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sz="2000" b="1" dirty="0" err="1">
                <a:solidFill>
                  <a:srgbClr val="FF0000"/>
                </a:solidFill>
                <a:effectLst/>
                <a:latin typeface="Consolas" panose="020B0609020204030204" pitchFamily="49" charset="0"/>
              </a:rPr>
              <a:t>nums</a:t>
            </a:r>
            <a:r>
              <a:rPr lang="en-US" altLang="zh-CN" sz="2000" b="1" dirty="0">
                <a:solidFill>
                  <a:srgbClr val="FF0000"/>
                </a:solidFill>
                <a:effectLst/>
                <a:latin typeface="Consolas" panose="020B0609020204030204" pitchFamily="49" charset="0"/>
              </a:rPr>
              <a:t>[</a:t>
            </a:r>
            <a:r>
              <a:rPr lang="en-US" altLang="zh-CN" sz="2000" b="1" dirty="0" err="1">
                <a:solidFill>
                  <a:srgbClr val="FF0000"/>
                </a:solidFill>
                <a:effectLst/>
                <a:latin typeface="Consolas" panose="020B0609020204030204" pitchFamily="49" charset="0"/>
              </a:rPr>
              <a:t>slowIndex</a:t>
            </a:r>
            <a:r>
              <a:rPr lang="en-US" altLang="zh-CN" sz="2000" b="1" dirty="0">
                <a:solidFill>
                  <a:srgbClr val="FF0000"/>
                </a:solidFill>
                <a:effectLst/>
                <a:latin typeface="Consolas" panose="020B0609020204030204" pitchFamily="49" charset="0"/>
              </a:rPr>
              <a:t>++] = </a:t>
            </a:r>
            <a:r>
              <a:rPr lang="en-US" altLang="zh-CN" sz="2000" b="1" dirty="0" err="1">
                <a:solidFill>
                  <a:srgbClr val="FF0000"/>
                </a:solidFill>
                <a:effectLst/>
                <a:latin typeface="Consolas" panose="020B0609020204030204" pitchFamily="49" charset="0"/>
              </a:rPr>
              <a:t>nums</a:t>
            </a:r>
            <a:r>
              <a:rPr lang="en-US" altLang="zh-CN" sz="2000" b="1" dirty="0">
                <a:solidFill>
                  <a:srgbClr val="FF0000"/>
                </a:solidFill>
                <a:effectLst/>
                <a:latin typeface="Consolas" panose="020B0609020204030204" pitchFamily="49" charset="0"/>
              </a:rPr>
              <a:t>[</a:t>
            </a:r>
            <a:r>
              <a:rPr lang="en-US" altLang="zh-CN" sz="2000" b="1" dirty="0" err="1">
                <a:solidFill>
                  <a:srgbClr val="FF0000"/>
                </a:solidFill>
                <a:effectLst/>
                <a:latin typeface="Consolas" panose="020B0609020204030204" pitchFamily="49" charset="0"/>
              </a:rPr>
              <a:t>fastIndex</a:t>
            </a:r>
            <a:r>
              <a:rPr lang="en-US" altLang="zh-CN" sz="2000" b="1" dirty="0">
                <a:solidFill>
                  <a:srgbClr val="FF0000"/>
                </a:solidFill>
                <a:effectLst/>
                <a:latin typeface="Consolas" panose="020B0609020204030204" pitchFamily="49" charset="0"/>
              </a:rPr>
              <a:t>];</a:t>
            </a:r>
          </a:p>
          <a:p>
            <a:r>
              <a:rPr lang="en-US" altLang="zh-CN" sz="2000" b="1" dirty="0">
                <a:solidFill>
                  <a:srgbClr val="FF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return</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slowIndex</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02448756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70</a:t>
            </a:fld>
            <a:endParaRPr lang="zh-CN" altLang="en-US" dirty="0"/>
          </a:p>
        </p:txBody>
      </p:sp>
      <p:sp>
        <p:nvSpPr>
          <p:cNvPr id="4" name="文本框 3">
            <a:extLst>
              <a:ext uri="{FF2B5EF4-FFF2-40B4-BE49-F238E27FC236}">
                <a16:creationId xmlns:a16="http://schemas.microsoft.com/office/drawing/2014/main" id="{EA480D4C-5D9F-4853-A57D-5B0ED57DDEC9}"/>
              </a:ext>
            </a:extLst>
          </p:cNvPr>
          <p:cNvSpPr txBox="1"/>
          <p:nvPr/>
        </p:nvSpPr>
        <p:spPr>
          <a:xfrm>
            <a:off x="0" y="-1"/>
            <a:ext cx="9144000" cy="4832092"/>
          </a:xfrm>
          <a:prstGeom prst="rect">
            <a:avLst/>
          </a:prstGeom>
          <a:noFill/>
        </p:spPr>
        <p:txBody>
          <a:bodyPr wrap="square">
            <a:spAutoFit/>
          </a:bodyPr>
          <a:lstStyle/>
          <a:p>
            <a:r>
              <a:rPr lang="en-US" altLang="zh-CN" sz="1400" b="0" dirty="0">
                <a:solidFill>
                  <a:srgbClr val="0000FF"/>
                </a:solidFill>
                <a:effectLst/>
                <a:latin typeface="Consolas" panose="020B0609020204030204" pitchFamily="49" charset="0"/>
              </a:rPr>
              <a:t>class</a:t>
            </a:r>
            <a:r>
              <a:rPr lang="en-US" altLang="zh-CN" sz="1400" b="0" dirty="0">
                <a:solidFill>
                  <a:srgbClr val="000000"/>
                </a:solidFill>
                <a:effectLst/>
                <a:latin typeface="Consolas" panose="020B0609020204030204" pitchFamily="49" charset="0"/>
              </a:rPr>
              <a:t> Solution {</a:t>
            </a:r>
          </a:p>
          <a:p>
            <a:r>
              <a:rPr lang="en-US" altLang="zh-CN" sz="1400" b="0" dirty="0">
                <a:solidFill>
                  <a:srgbClr val="0000FF"/>
                </a:solidFill>
                <a:effectLst/>
                <a:latin typeface="Consolas" panose="020B0609020204030204" pitchFamily="49" charset="0"/>
              </a:rPr>
              <a:t>public:</a:t>
            </a:r>
            <a:endParaRPr lang="en-US" altLang="zh-CN" sz="1400" b="0" dirty="0">
              <a:solidFill>
                <a:srgbClr val="000000"/>
              </a:solidFill>
              <a:effectLst/>
              <a:latin typeface="Consolas" panose="020B0609020204030204" pitchFamily="49" charset="0"/>
            </a:endParaRPr>
          </a:p>
          <a:p>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int</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removeElement</a:t>
            </a:r>
            <a:r>
              <a:rPr lang="en-US" altLang="zh-CN" sz="1400" b="0" dirty="0">
                <a:solidFill>
                  <a:srgbClr val="000000"/>
                </a:solidFill>
                <a:effectLst/>
                <a:latin typeface="Consolas" panose="020B0609020204030204" pitchFamily="49" charset="0"/>
              </a:rPr>
              <a:t>(vector&lt;</a:t>
            </a:r>
            <a:r>
              <a:rPr lang="en-US" altLang="zh-CN" sz="1400" b="0" dirty="0">
                <a:solidFill>
                  <a:srgbClr val="0000FF"/>
                </a:solidFill>
                <a:effectLst/>
                <a:latin typeface="Consolas" panose="020B0609020204030204" pitchFamily="49" charset="0"/>
              </a:rPr>
              <a:t>int</a:t>
            </a:r>
            <a:r>
              <a:rPr lang="en-US" altLang="zh-CN" sz="1400" b="0" dirty="0">
                <a:solidFill>
                  <a:srgbClr val="000000"/>
                </a:solidFill>
                <a:effectLst/>
                <a:latin typeface="Consolas" panose="020B0609020204030204" pitchFamily="49" charset="0"/>
              </a:rPr>
              <a:t>&gt;</a:t>
            </a:r>
            <a:r>
              <a:rPr lang="en-US" altLang="zh-CN" sz="1400" b="0" dirty="0">
                <a:solidFill>
                  <a:srgbClr val="0000FF"/>
                </a:solidFill>
                <a:effectLst/>
                <a:latin typeface="Consolas" panose="020B0609020204030204" pitchFamily="49" charset="0"/>
              </a:rPr>
              <a:t>&amp;</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nums</a:t>
            </a:r>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int</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val</a:t>
            </a:r>
            <a:r>
              <a:rPr lang="en-US" altLang="zh-CN" sz="1400" b="0" dirty="0">
                <a:solidFill>
                  <a:srgbClr val="000000"/>
                </a:solidFill>
                <a:effectLst/>
                <a:latin typeface="Consolas" panose="020B0609020204030204" pitchFamily="49" charset="0"/>
              </a:rPr>
              <a:t>) {</a:t>
            </a:r>
          </a:p>
          <a:p>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int</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leftIndex</a:t>
            </a:r>
            <a:r>
              <a:rPr lang="en-US" altLang="zh-CN" sz="1400" b="0" dirty="0">
                <a:solidFill>
                  <a:srgbClr val="000000"/>
                </a:solidFill>
                <a:effectLst/>
                <a:latin typeface="Consolas" panose="020B0609020204030204" pitchFamily="49" charset="0"/>
              </a:rPr>
              <a:t> = </a:t>
            </a:r>
            <a:r>
              <a:rPr lang="en-US" altLang="zh-CN" sz="1400" b="0" dirty="0">
                <a:solidFill>
                  <a:srgbClr val="098658"/>
                </a:solidFill>
                <a:effectLst/>
                <a:latin typeface="Consolas" panose="020B0609020204030204" pitchFamily="49" charset="0"/>
              </a:rPr>
              <a:t>0</a:t>
            </a:r>
            <a:r>
              <a:rPr lang="en-US" altLang="zh-CN" sz="1400" b="0" dirty="0">
                <a:solidFill>
                  <a:srgbClr val="000000"/>
                </a:solidFill>
                <a:effectLst/>
                <a:latin typeface="Consolas" panose="020B0609020204030204" pitchFamily="49" charset="0"/>
              </a:rPr>
              <a:t>;</a:t>
            </a:r>
          </a:p>
          <a:p>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int</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rightIndex</a:t>
            </a:r>
            <a:r>
              <a:rPr lang="en-US" altLang="zh-CN" sz="1400" b="0" dirty="0">
                <a:solidFill>
                  <a:srgbClr val="000000"/>
                </a:solidFill>
                <a:effectLst/>
                <a:latin typeface="Consolas" panose="020B0609020204030204" pitchFamily="49" charset="0"/>
              </a:rPr>
              <a:t> = </a:t>
            </a:r>
            <a:r>
              <a:rPr lang="en-US" altLang="zh-CN" sz="1400" b="0" dirty="0" err="1">
                <a:solidFill>
                  <a:srgbClr val="000000"/>
                </a:solidFill>
                <a:effectLst/>
                <a:latin typeface="Consolas" panose="020B0609020204030204" pitchFamily="49" charset="0"/>
              </a:rPr>
              <a:t>nums.size</a:t>
            </a:r>
            <a:r>
              <a:rPr lang="en-US" altLang="zh-CN" sz="1400" b="0" dirty="0">
                <a:solidFill>
                  <a:srgbClr val="000000"/>
                </a:solidFill>
                <a:effectLst/>
                <a:latin typeface="Consolas" panose="020B0609020204030204" pitchFamily="49" charset="0"/>
              </a:rPr>
              <a:t>() - </a:t>
            </a:r>
            <a:r>
              <a:rPr lang="en-US" altLang="zh-CN" sz="1400" b="0" dirty="0">
                <a:solidFill>
                  <a:srgbClr val="098658"/>
                </a:solidFill>
                <a:effectLst/>
                <a:latin typeface="Consolas" panose="020B0609020204030204" pitchFamily="49" charset="0"/>
              </a:rPr>
              <a:t>1</a:t>
            </a:r>
            <a:r>
              <a:rPr lang="en-US" altLang="zh-CN" sz="1400" b="0" dirty="0">
                <a:solidFill>
                  <a:srgbClr val="000000"/>
                </a:solidFill>
                <a:effectLst/>
                <a:latin typeface="Consolas" panose="020B0609020204030204" pitchFamily="49" charset="0"/>
              </a:rPr>
              <a:t>;</a:t>
            </a:r>
          </a:p>
          <a:p>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while</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leftIndex</a:t>
            </a:r>
            <a:r>
              <a:rPr lang="en-US" altLang="zh-CN" sz="1400" b="0" dirty="0">
                <a:solidFill>
                  <a:srgbClr val="000000"/>
                </a:solidFill>
                <a:effectLst/>
                <a:latin typeface="Consolas" panose="020B0609020204030204" pitchFamily="49" charset="0"/>
              </a:rPr>
              <a:t> &lt;= </a:t>
            </a:r>
            <a:r>
              <a:rPr lang="en-US" altLang="zh-CN" sz="1400" b="0" dirty="0" err="1">
                <a:solidFill>
                  <a:srgbClr val="000000"/>
                </a:solidFill>
                <a:effectLst/>
                <a:latin typeface="Consolas" panose="020B0609020204030204" pitchFamily="49" charset="0"/>
              </a:rPr>
              <a:t>rightIndex</a:t>
            </a:r>
            <a:r>
              <a:rPr lang="en-US" altLang="zh-CN" sz="1400" b="0" dirty="0">
                <a:solidFill>
                  <a:srgbClr val="000000"/>
                </a:solidFill>
                <a:effectLst/>
                <a:latin typeface="Consolas" panose="020B0609020204030204" pitchFamily="49" charset="0"/>
              </a:rPr>
              <a:t>) {</a:t>
            </a:r>
          </a:p>
          <a:p>
            <a:r>
              <a:rPr lang="en-US" altLang="zh-CN" sz="1400" b="0" dirty="0">
                <a:solidFill>
                  <a:srgbClr val="008000"/>
                </a:solidFill>
                <a:effectLst/>
                <a:latin typeface="Consolas" panose="020B0609020204030204" pitchFamily="49" charset="0"/>
              </a:rPr>
              <a:t>            // </a:t>
            </a:r>
            <a:r>
              <a:rPr lang="zh-CN" altLang="en-US" sz="1400" b="0" dirty="0">
                <a:solidFill>
                  <a:srgbClr val="008000"/>
                </a:solidFill>
                <a:effectLst/>
                <a:latin typeface="Consolas" panose="020B0609020204030204" pitchFamily="49" charset="0"/>
              </a:rPr>
              <a:t>找左边等于</a:t>
            </a:r>
            <a:r>
              <a:rPr lang="en-US" altLang="zh-CN" sz="1400" b="0" dirty="0" err="1">
                <a:solidFill>
                  <a:srgbClr val="008000"/>
                </a:solidFill>
                <a:effectLst/>
                <a:latin typeface="Consolas" panose="020B0609020204030204" pitchFamily="49" charset="0"/>
              </a:rPr>
              <a:t>val</a:t>
            </a:r>
            <a:r>
              <a:rPr lang="zh-CN" altLang="en-US" sz="1400" b="0" dirty="0">
                <a:solidFill>
                  <a:srgbClr val="008000"/>
                </a:solidFill>
                <a:effectLst/>
                <a:latin typeface="Consolas" panose="020B0609020204030204" pitchFamily="49" charset="0"/>
              </a:rPr>
              <a:t>的元素</a:t>
            </a:r>
            <a:endParaRPr lang="zh-CN" altLang="en-US" sz="1400" b="0" dirty="0">
              <a:solidFill>
                <a:srgbClr val="000000"/>
              </a:solidFill>
              <a:effectLst/>
              <a:latin typeface="Consolas" panose="020B0609020204030204" pitchFamily="49" charset="0"/>
            </a:endParaRPr>
          </a:p>
          <a:p>
            <a:r>
              <a:rPr lang="zh-CN" altLang="en-US"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while</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leftIndex</a:t>
            </a:r>
            <a:r>
              <a:rPr lang="en-US" altLang="zh-CN" sz="1400" b="0" dirty="0">
                <a:solidFill>
                  <a:srgbClr val="000000"/>
                </a:solidFill>
                <a:effectLst/>
                <a:latin typeface="Consolas" panose="020B0609020204030204" pitchFamily="49" charset="0"/>
              </a:rPr>
              <a:t> &lt;= </a:t>
            </a:r>
            <a:r>
              <a:rPr lang="en-US" altLang="zh-CN" sz="1400" b="0" dirty="0" err="1">
                <a:solidFill>
                  <a:srgbClr val="000000"/>
                </a:solidFill>
                <a:effectLst/>
                <a:latin typeface="Consolas" panose="020B0609020204030204" pitchFamily="49" charset="0"/>
              </a:rPr>
              <a:t>rightIndex</a:t>
            </a:r>
            <a:r>
              <a:rPr lang="en-US" altLang="zh-CN" sz="1400" b="0" dirty="0">
                <a:solidFill>
                  <a:srgbClr val="000000"/>
                </a:solidFill>
                <a:effectLst/>
                <a:latin typeface="Consolas" panose="020B0609020204030204" pitchFamily="49" charset="0"/>
              </a:rPr>
              <a:t> &amp;&amp; </a:t>
            </a:r>
            <a:r>
              <a:rPr lang="en-US" altLang="zh-CN" sz="1400" b="0" dirty="0" err="1">
                <a:solidFill>
                  <a:srgbClr val="000000"/>
                </a:solidFill>
                <a:effectLst/>
                <a:latin typeface="Consolas" panose="020B0609020204030204" pitchFamily="49" charset="0"/>
              </a:rPr>
              <a:t>nums</a:t>
            </a:r>
            <a:r>
              <a:rPr lang="en-US" altLang="zh-CN" sz="1400" b="0" dirty="0">
                <a:solidFill>
                  <a:srgbClr val="000000"/>
                </a:solidFill>
                <a:effectLst/>
                <a:latin typeface="Consolas" panose="020B0609020204030204" pitchFamily="49" charset="0"/>
              </a:rPr>
              <a:t>[</a:t>
            </a:r>
            <a:r>
              <a:rPr lang="en-US" altLang="zh-CN" sz="1400" b="0" dirty="0" err="1">
                <a:solidFill>
                  <a:srgbClr val="000000"/>
                </a:solidFill>
                <a:effectLst/>
                <a:latin typeface="Consolas" panose="020B0609020204030204" pitchFamily="49" charset="0"/>
              </a:rPr>
              <a:t>leftIndex</a:t>
            </a:r>
            <a:r>
              <a:rPr lang="en-US" altLang="zh-CN" sz="1400" b="0" dirty="0">
                <a:solidFill>
                  <a:srgbClr val="000000"/>
                </a:solidFill>
                <a:effectLst/>
                <a:latin typeface="Consolas" panose="020B0609020204030204" pitchFamily="49" charset="0"/>
              </a:rPr>
              <a:t>] != </a:t>
            </a:r>
            <a:r>
              <a:rPr lang="en-US" altLang="zh-CN" sz="1400" b="0" dirty="0" err="1">
                <a:solidFill>
                  <a:srgbClr val="000000"/>
                </a:solidFill>
                <a:effectLst/>
                <a:latin typeface="Consolas" panose="020B0609020204030204" pitchFamily="49" charset="0"/>
              </a:rPr>
              <a:t>val</a:t>
            </a:r>
            <a:r>
              <a:rPr lang="en-US" altLang="zh-CN" sz="1400" b="0" dirty="0">
                <a:solidFill>
                  <a:srgbClr val="000000"/>
                </a:solidFill>
                <a:effectLst/>
                <a:latin typeface="Consolas" panose="020B0609020204030204" pitchFamily="49" charset="0"/>
              </a:rPr>
              <a:t>){</a:t>
            </a:r>
          </a:p>
          <a:p>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leftIndex</a:t>
            </a:r>
            <a:r>
              <a:rPr lang="en-US" altLang="zh-CN" sz="1400" b="0" dirty="0">
                <a:solidFill>
                  <a:srgbClr val="000000"/>
                </a:solidFill>
                <a:effectLst/>
                <a:latin typeface="Consolas" panose="020B0609020204030204" pitchFamily="49" charset="0"/>
              </a:rPr>
              <a:t>;</a:t>
            </a:r>
          </a:p>
          <a:p>
            <a:r>
              <a:rPr lang="en-US" altLang="zh-CN" sz="1400" b="0" dirty="0">
                <a:solidFill>
                  <a:srgbClr val="000000"/>
                </a:solidFill>
                <a:effectLst/>
                <a:latin typeface="Consolas" panose="020B0609020204030204" pitchFamily="49" charset="0"/>
              </a:rPr>
              <a:t>            }</a:t>
            </a:r>
          </a:p>
          <a:p>
            <a:r>
              <a:rPr lang="en-US" altLang="zh-CN" sz="1400" b="0" dirty="0">
                <a:solidFill>
                  <a:srgbClr val="008000"/>
                </a:solidFill>
                <a:effectLst/>
                <a:latin typeface="Consolas" panose="020B0609020204030204" pitchFamily="49" charset="0"/>
              </a:rPr>
              <a:t>            // </a:t>
            </a:r>
            <a:r>
              <a:rPr lang="zh-CN" altLang="en-US" sz="1400" b="0" dirty="0">
                <a:solidFill>
                  <a:srgbClr val="008000"/>
                </a:solidFill>
                <a:effectLst/>
                <a:latin typeface="Consolas" panose="020B0609020204030204" pitchFamily="49" charset="0"/>
              </a:rPr>
              <a:t>找右边不等于</a:t>
            </a:r>
            <a:r>
              <a:rPr lang="en-US" altLang="zh-CN" sz="1400" b="0" dirty="0" err="1">
                <a:solidFill>
                  <a:srgbClr val="008000"/>
                </a:solidFill>
                <a:effectLst/>
                <a:latin typeface="Consolas" panose="020B0609020204030204" pitchFamily="49" charset="0"/>
              </a:rPr>
              <a:t>val</a:t>
            </a:r>
            <a:r>
              <a:rPr lang="zh-CN" altLang="en-US" sz="1400" b="0" dirty="0">
                <a:solidFill>
                  <a:srgbClr val="008000"/>
                </a:solidFill>
                <a:effectLst/>
                <a:latin typeface="Consolas" panose="020B0609020204030204" pitchFamily="49" charset="0"/>
              </a:rPr>
              <a:t>的元素</a:t>
            </a:r>
            <a:endParaRPr lang="zh-CN" altLang="en-US" sz="1400" b="0" dirty="0">
              <a:solidFill>
                <a:srgbClr val="000000"/>
              </a:solidFill>
              <a:effectLst/>
              <a:latin typeface="Consolas" panose="020B0609020204030204" pitchFamily="49" charset="0"/>
            </a:endParaRPr>
          </a:p>
          <a:p>
            <a:r>
              <a:rPr lang="zh-CN" altLang="en-US"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while</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leftIndex</a:t>
            </a:r>
            <a:r>
              <a:rPr lang="en-US" altLang="zh-CN" sz="1400" b="0" dirty="0">
                <a:solidFill>
                  <a:srgbClr val="000000"/>
                </a:solidFill>
                <a:effectLst/>
                <a:latin typeface="Consolas" panose="020B0609020204030204" pitchFamily="49" charset="0"/>
              </a:rPr>
              <a:t> &lt;= </a:t>
            </a:r>
            <a:r>
              <a:rPr lang="en-US" altLang="zh-CN" sz="1400" b="0" dirty="0" err="1">
                <a:solidFill>
                  <a:srgbClr val="000000"/>
                </a:solidFill>
                <a:effectLst/>
                <a:latin typeface="Consolas" panose="020B0609020204030204" pitchFamily="49" charset="0"/>
              </a:rPr>
              <a:t>rightIndex</a:t>
            </a:r>
            <a:r>
              <a:rPr lang="en-US" altLang="zh-CN" sz="1400" b="0" dirty="0">
                <a:solidFill>
                  <a:srgbClr val="000000"/>
                </a:solidFill>
                <a:effectLst/>
                <a:latin typeface="Consolas" panose="020B0609020204030204" pitchFamily="49" charset="0"/>
              </a:rPr>
              <a:t> &amp;&amp; </a:t>
            </a:r>
            <a:r>
              <a:rPr lang="en-US" altLang="zh-CN" sz="1400" b="0" dirty="0" err="1">
                <a:solidFill>
                  <a:srgbClr val="000000"/>
                </a:solidFill>
                <a:effectLst/>
                <a:latin typeface="Consolas" panose="020B0609020204030204" pitchFamily="49" charset="0"/>
              </a:rPr>
              <a:t>nums</a:t>
            </a:r>
            <a:r>
              <a:rPr lang="en-US" altLang="zh-CN" sz="1400" b="0" dirty="0">
                <a:solidFill>
                  <a:srgbClr val="000000"/>
                </a:solidFill>
                <a:effectLst/>
                <a:latin typeface="Consolas" panose="020B0609020204030204" pitchFamily="49" charset="0"/>
              </a:rPr>
              <a:t>[</a:t>
            </a:r>
            <a:r>
              <a:rPr lang="en-US" altLang="zh-CN" sz="1400" b="0" dirty="0" err="1">
                <a:solidFill>
                  <a:srgbClr val="000000"/>
                </a:solidFill>
                <a:effectLst/>
                <a:latin typeface="Consolas" panose="020B0609020204030204" pitchFamily="49" charset="0"/>
              </a:rPr>
              <a:t>rightIndex</a:t>
            </a:r>
            <a:r>
              <a:rPr lang="en-US" altLang="zh-CN" sz="1400" b="0" dirty="0">
                <a:solidFill>
                  <a:srgbClr val="000000"/>
                </a:solidFill>
                <a:effectLst/>
                <a:latin typeface="Consolas" panose="020B0609020204030204" pitchFamily="49" charset="0"/>
              </a:rPr>
              <a:t>] == </a:t>
            </a:r>
            <a:r>
              <a:rPr lang="en-US" altLang="zh-CN" sz="1400" b="0" dirty="0" err="1">
                <a:solidFill>
                  <a:srgbClr val="000000"/>
                </a:solidFill>
                <a:effectLst/>
                <a:latin typeface="Consolas" panose="020B0609020204030204" pitchFamily="49" charset="0"/>
              </a:rPr>
              <a:t>val</a:t>
            </a:r>
            <a:r>
              <a:rPr lang="en-US" altLang="zh-CN" sz="1400" b="0" dirty="0">
                <a:solidFill>
                  <a:srgbClr val="000000"/>
                </a:solidFill>
                <a:effectLst/>
                <a:latin typeface="Consolas" panose="020B0609020204030204" pitchFamily="49" charset="0"/>
              </a:rPr>
              <a:t>) {</a:t>
            </a:r>
          </a:p>
          <a:p>
            <a:r>
              <a:rPr lang="en-US" altLang="zh-CN" sz="1400" b="0" dirty="0">
                <a:solidFill>
                  <a:srgbClr val="000000"/>
                </a:solidFill>
                <a:effectLst/>
                <a:latin typeface="Consolas" panose="020B0609020204030204" pitchFamily="49" charset="0"/>
              </a:rPr>
              <a:t>                -- </a:t>
            </a:r>
            <a:r>
              <a:rPr lang="en-US" altLang="zh-CN" sz="1400" b="0" dirty="0" err="1">
                <a:solidFill>
                  <a:srgbClr val="000000"/>
                </a:solidFill>
                <a:effectLst/>
                <a:latin typeface="Consolas" panose="020B0609020204030204" pitchFamily="49" charset="0"/>
              </a:rPr>
              <a:t>rightIndex</a:t>
            </a:r>
            <a:r>
              <a:rPr lang="en-US" altLang="zh-CN" sz="1400" b="0" dirty="0">
                <a:solidFill>
                  <a:srgbClr val="000000"/>
                </a:solidFill>
                <a:effectLst/>
                <a:latin typeface="Consolas" panose="020B0609020204030204" pitchFamily="49" charset="0"/>
              </a:rPr>
              <a:t>;</a:t>
            </a:r>
          </a:p>
          <a:p>
            <a:r>
              <a:rPr lang="en-US" altLang="zh-CN" sz="1400" b="0" dirty="0">
                <a:solidFill>
                  <a:srgbClr val="000000"/>
                </a:solidFill>
                <a:effectLst/>
                <a:latin typeface="Consolas" panose="020B0609020204030204" pitchFamily="49" charset="0"/>
              </a:rPr>
              <a:t>            }</a:t>
            </a:r>
          </a:p>
          <a:p>
            <a:r>
              <a:rPr lang="en-US" altLang="zh-CN" sz="1400" b="0" dirty="0">
                <a:solidFill>
                  <a:srgbClr val="008000"/>
                </a:solidFill>
                <a:effectLst/>
                <a:latin typeface="Consolas" panose="020B0609020204030204" pitchFamily="49" charset="0"/>
              </a:rPr>
              <a:t>            // </a:t>
            </a:r>
            <a:r>
              <a:rPr lang="zh-CN" altLang="en-US" sz="1400" b="0" dirty="0">
                <a:solidFill>
                  <a:srgbClr val="008000"/>
                </a:solidFill>
                <a:effectLst/>
                <a:latin typeface="Consolas" panose="020B0609020204030204" pitchFamily="49" charset="0"/>
              </a:rPr>
              <a:t>将右边不等于</a:t>
            </a:r>
            <a:r>
              <a:rPr lang="en-US" altLang="zh-CN" sz="1400" b="0" dirty="0" err="1">
                <a:solidFill>
                  <a:srgbClr val="008000"/>
                </a:solidFill>
                <a:effectLst/>
                <a:latin typeface="Consolas" panose="020B0609020204030204" pitchFamily="49" charset="0"/>
              </a:rPr>
              <a:t>val</a:t>
            </a:r>
            <a:r>
              <a:rPr lang="zh-CN" altLang="en-US" sz="1400" b="0" dirty="0">
                <a:solidFill>
                  <a:srgbClr val="008000"/>
                </a:solidFill>
                <a:effectLst/>
                <a:latin typeface="Consolas" panose="020B0609020204030204" pitchFamily="49" charset="0"/>
              </a:rPr>
              <a:t>的元素覆盖左边等于</a:t>
            </a:r>
            <a:r>
              <a:rPr lang="en-US" altLang="zh-CN" sz="1400" b="0" dirty="0" err="1">
                <a:solidFill>
                  <a:srgbClr val="008000"/>
                </a:solidFill>
                <a:effectLst/>
                <a:latin typeface="Consolas" panose="020B0609020204030204" pitchFamily="49" charset="0"/>
              </a:rPr>
              <a:t>val</a:t>
            </a:r>
            <a:r>
              <a:rPr lang="zh-CN" altLang="en-US" sz="1400" b="0" dirty="0">
                <a:solidFill>
                  <a:srgbClr val="008000"/>
                </a:solidFill>
                <a:effectLst/>
                <a:latin typeface="Consolas" panose="020B0609020204030204" pitchFamily="49" charset="0"/>
              </a:rPr>
              <a:t>的元素</a:t>
            </a:r>
            <a:endParaRPr lang="zh-CN" altLang="en-US" sz="1400" b="0" dirty="0">
              <a:solidFill>
                <a:srgbClr val="000000"/>
              </a:solidFill>
              <a:effectLst/>
              <a:latin typeface="Consolas" panose="020B0609020204030204" pitchFamily="49" charset="0"/>
            </a:endParaRPr>
          </a:p>
          <a:p>
            <a:r>
              <a:rPr lang="zh-CN" altLang="en-US"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if</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leftIndex</a:t>
            </a:r>
            <a:r>
              <a:rPr lang="en-US" altLang="zh-CN" sz="1400" b="0" dirty="0">
                <a:solidFill>
                  <a:srgbClr val="000000"/>
                </a:solidFill>
                <a:effectLst/>
                <a:latin typeface="Consolas" panose="020B0609020204030204" pitchFamily="49" charset="0"/>
              </a:rPr>
              <a:t> &lt; </a:t>
            </a:r>
            <a:r>
              <a:rPr lang="en-US" altLang="zh-CN" sz="1400" b="0" dirty="0" err="1">
                <a:solidFill>
                  <a:srgbClr val="000000"/>
                </a:solidFill>
                <a:effectLst/>
                <a:latin typeface="Consolas" panose="020B0609020204030204" pitchFamily="49" charset="0"/>
              </a:rPr>
              <a:t>rightIndex</a:t>
            </a:r>
            <a:r>
              <a:rPr lang="en-US" altLang="zh-CN" sz="1400" b="0" dirty="0">
                <a:solidFill>
                  <a:srgbClr val="000000"/>
                </a:solidFill>
                <a:effectLst/>
                <a:latin typeface="Consolas" panose="020B0609020204030204" pitchFamily="49" charset="0"/>
              </a:rPr>
              <a:t>) {</a:t>
            </a:r>
          </a:p>
          <a:p>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nums</a:t>
            </a:r>
            <a:r>
              <a:rPr lang="en-US" altLang="zh-CN" sz="1400" b="0" dirty="0">
                <a:solidFill>
                  <a:srgbClr val="000000"/>
                </a:solidFill>
                <a:effectLst/>
                <a:latin typeface="Consolas" panose="020B0609020204030204" pitchFamily="49" charset="0"/>
              </a:rPr>
              <a:t>[</a:t>
            </a:r>
            <a:r>
              <a:rPr lang="en-US" altLang="zh-CN" sz="1400" b="0" dirty="0" err="1">
                <a:solidFill>
                  <a:srgbClr val="000000"/>
                </a:solidFill>
                <a:effectLst/>
                <a:latin typeface="Consolas" panose="020B0609020204030204" pitchFamily="49" charset="0"/>
              </a:rPr>
              <a:t>leftIndex</a:t>
            </a:r>
            <a:r>
              <a:rPr lang="en-US" altLang="zh-CN" sz="1400" b="0" dirty="0">
                <a:solidFill>
                  <a:srgbClr val="000000"/>
                </a:solidFill>
                <a:effectLst/>
                <a:latin typeface="Consolas" panose="020B0609020204030204" pitchFamily="49" charset="0"/>
              </a:rPr>
              <a:t>++] = </a:t>
            </a:r>
            <a:r>
              <a:rPr lang="en-US" altLang="zh-CN" sz="1400" b="0" dirty="0" err="1">
                <a:solidFill>
                  <a:srgbClr val="000000"/>
                </a:solidFill>
                <a:effectLst/>
                <a:latin typeface="Consolas" panose="020B0609020204030204" pitchFamily="49" charset="0"/>
              </a:rPr>
              <a:t>nums</a:t>
            </a:r>
            <a:r>
              <a:rPr lang="en-US" altLang="zh-CN" sz="1400" b="0" dirty="0">
                <a:solidFill>
                  <a:srgbClr val="000000"/>
                </a:solidFill>
                <a:effectLst/>
                <a:latin typeface="Consolas" panose="020B0609020204030204" pitchFamily="49" charset="0"/>
              </a:rPr>
              <a:t>[</a:t>
            </a:r>
            <a:r>
              <a:rPr lang="en-US" altLang="zh-CN" sz="1400" b="0" dirty="0" err="1">
                <a:solidFill>
                  <a:srgbClr val="000000"/>
                </a:solidFill>
                <a:effectLst/>
                <a:latin typeface="Consolas" panose="020B0609020204030204" pitchFamily="49" charset="0"/>
              </a:rPr>
              <a:t>rightIndex</a:t>
            </a:r>
            <a:r>
              <a:rPr lang="en-US" altLang="zh-CN" sz="1400" b="0" dirty="0">
                <a:solidFill>
                  <a:srgbClr val="000000"/>
                </a:solidFill>
                <a:effectLst/>
                <a:latin typeface="Consolas" panose="020B0609020204030204" pitchFamily="49" charset="0"/>
              </a:rPr>
              <a:t>--];</a:t>
            </a:r>
          </a:p>
          <a:p>
            <a:r>
              <a:rPr lang="en-US" altLang="zh-CN" sz="1400" b="0" dirty="0">
                <a:solidFill>
                  <a:srgbClr val="000000"/>
                </a:solidFill>
                <a:effectLst/>
                <a:latin typeface="Consolas" panose="020B0609020204030204" pitchFamily="49" charset="0"/>
              </a:rPr>
              <a:t>            }</a:t>
            </a:r>
          </a:p>
          <a:p>
            <a:r>
              <a:rPr lang="en-US" altLang="zh-CN" sz="1400" b="0" dirty="0">
                <a:solidFill>
                  <a:srgbClr val="000000"/>
                </a:solidFill>
                <a:effectLst/>
                <a:latin typeface="Consolas" panose="020B0609020204030204" pitchFamily="49" charset="0"/>
              </a:rPr>
              <a:t>        }</a:t>
            </a:r>
          </a:p>
          <a:p>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return</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leftIndex</a:t>
            </a:r>
            <a:r>
              <a:rPr lang="en-US" altLang="zh-CN" sz="1400" b="0" dirty="0">
                <a:solidFill>
                  <a:srgbClr val="000000"/>
                </a:solidFill>
                <a:effectLst/>
                <a:latin typeface="Consolas" panose="020B0609020204030204" pitchFamily="49" charset="0"/>
              </a:rPr>
              <a:t>;</a:t>
            </a:r>
            <a:r>
              <a:rPr lang="en-US" altLang="zh-CN" sz="1400" b="0" dirty="0">
                <a:solidFill>
                  <a:srgbClr val="008000"/>
                </a:solidFill>
                <a:effectLst/>
                <a:latin typeface="Consolas" panose="020B0609020204030204" pitchFamily="49" charset="0"/>
              </a:rPr>
              <a:t>   // </a:t>
            </a:r>
            <a:r>
              <a:rPr lang="en-US" altLang="zh-CN" sz="1400" b="0" dirty="0" err="1">
                <a:solidFill>
                  <a:srgbClr val="008000"/>
                </a:solidFill>
                <a:effectLst/>
                <a:latin typeface="Consolas" panose="020B0609020204030204" pitchFamily="49" charset="0"/>
              </a:rPr>
              <a:t>leftIndex</a:t>
            </a:r>
            <a:r>
              <a:rPr lang="zh-CN" altLang="en-US" sz="1400" b="0" dirty="0">
                <a:solidFill>
                  <a:srgbClr val="008000"/>
                </a:solidFill>
                <a:effectLst/>
                <a:latin typeface="Consolas" panose="020B0609020204030204" pitchFamily="49" charset="0"/>
              </a:rPr>
              <a:t>一定指向了最终数组末尾的下一个元素</a:t>
            </a:r>
            <a:endParaRPr lang="zh-CN" altLang="en-US" sz="1400" b="0" dirty="0">
              <a:solidFill>
                <a:srgbClr val="000000"/>
              </a:solidFill>
              <a:effectLst/>
              <a:latin typeface="Consolas" panose="020B0609020204030204" pitchFamily="49" charset="0"/>
            </a:endParaRPr>
          </a:p>
          <a:p>
            <a:r>
              <a:rPr lang="zh-CN" altLang="en-US" sz="1400" b="0" dirty="0">
                <a:solidFill>
                  <a:srgbClr val="000000"/>
                </a:solidFill>
                <a:effectLst/>
                <a:latin typeface="Consolas" panose="020B0609020204030204" pitchFamily="49" charset="0"/>
              </a:rPr>
              <a:t>    </a:t>
            </a:r>
            <a:r>
              <a:rPr lang="en-US" altLang="zh-CN" sz="1400" b="0" dirty="0">
                <a:solidFill>
                  <a:srgbClr val="000000"/>
                </a:solidFill>
                <a:effectLst/>
                <a:latin typeface="Consolas" panose="020B0609020204030204" pitchFamily="49" charset="0"/>
              </a:rPr>
              <a:t>}</a:t>
            </a:r>
          </a:p>
          <a:p>
            <a:r>
              <a:rPr lang="en-US" altLang="zh-CN" sz="1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94878802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71</a:t>
            </a:fld>
            <a:endParaRPr lang="zh-CN" altLang="en-US" dirty="0"/>
          </a:p>
        </p:txBody>
      </p:sp>
      <p:sp>
        <p:nvSpPr>
          <p:cNvPr id="4" name="文本框 3">
            <a:extLst>
              <a:ext uri="{FF2B5EF4-FFF2-40B4-BE49-F238E27FC236}">
                <a16:creationId xmlns:a16="http://schemas.microsoft.com/office/drawing/2014/main" id="{7C79F84A-DB6A-4CA3-A561-591733D16273}"/>
              </a:ext>
            </a:extLst>
          </p:cNvPr>
          <p:cNvSpPr txBox="1"/>
          <p:nvPr/>
        </p:nvSpPr>
        <p:spPr>
          <a:xfrm>
            <a:off x="0" y="-20667"/>
            <a:ext cx="9144000" cy="1508105"/>
          </a:xfrm>
          <a:prstGeom prst="rect">
            <a:avLst/>
          </a:prstGeom>
          <a:noFill/>
        </p:spPr>
        <p:txBody>
          <a:bodyPr wrap="square">
            <a:spAutoFit/>
          </a:bodyPr>
          <a:lstStyle/>
          <a:p>
            <a:pPr algn="l"/>
            <a:r>
              <a:rPr lang="zh-CN" altLang="en-US" sz="2000" b="1" i="0" dirty="0">
                <a:effectLst/>
                <a:latin typeface="-apple-system"/>
              </a:rPr>
              <a:t>双指针法</a:t>
            </a:r>
          </a:p>
          <a:p>
            <a:pPr algn="l"/>
            <a:r>
              <a:rPr lang="zh-CN" altLang="en-US" b="0" i="0" dirty="0">
                <a:solidFill>
                  <a:srgbClr val="2C3E50"/>
                </a:solidFill>
                <a:effectLst/>
                <a:latin typeface="-apple-system"/>
              </a:rPr>
              <a:t>数组其实是有序的， 只不过负数平方之后可能成为最大数了。</a:t>
            </a:r>
          </a:p>
          <a:p>
            <a:pPr algn="l"/>
            <a:r>
              <a:rPr lang="zh-CN" altLang="en-US" b="0" i="0" dirty="0">
                <a:solidFill>
                  <a:srgbClr val="2C3E50"/>
                </a:solidFill>
                <a:effectLst/>
                <a:latin typeface="-apple-system"/>
              </a:rPr>
              <a:t>那么</a:t>
            </a:r>
            <a:r>
              <a:rPr lang="zh-CN" altLang="en-US" b="1" i="0" dirty="0">
                <a:effectLst/>
                <a:latin typeface="-apple-system"/>
              </a:rPr>
              <a:t>数组平方的最大值就在数组的两端，不是最左边就是最右边，不可能是中间。</a:t>
            </a:r>
          </a:p>
          <a:p>
            <a:pPr algn="l"/>
            <a:r>
              <a:rPr lang="zh-CN" altLang="en-US" b="0" i="0" dirty="0">
                <a:solidFill>
                  <a:srgbClr val="2C3E50"/>
                </a:solidFill>
                <a:effectLst/>
                <a:latin typeface="-apple-system"/>
              </a:rPr>
              <a:t>此时可以考虑双指针法了，</a:t>
            </a:r>
            <a:r>
              <a:rPr lang="en-US" altLang="zh-CN" b="0" i="0" dirty="0" err="1">
                <a:solidFill>
                  <a:srgbClr val="2C3E50"/>
                </a:solidFill>
                <a:effectLst/>
                <a:latin typeface="-apple-system"/>
              </a:rPr>
              <a:t>i</a:t>
            </a:r>
            <a:r>
              <a:rPr lang="zh-CN" altLang="en-US" b="0" i="0" dirty="0">
                <a:solidFill>
                  <a:srgbClr val="2C3E50"/>
                </a:solidFill>
                <a:effectLst/>
                <a:latin typeface="-apple-system"/>
              </a:rPr>
              <a:t>指向起始位置，</a:t>
            </a:r>
            <a:r>
              <a:rPr lang="en-US" altLang="zh-CN" b="0" i="0" dirty="0">
                <a:solidFill>
                  <a:srgbClr val="2C3E50"/>
                </a:solidFill>
                <a:effectLst/>
                <a:latin typeface="-apple-system"/>
              </a:rPr>
              <a:t>j</a:t>
            </a:r>
            <a:r>
              <a:rPr lang="zh-CN" altLang="en-US" b="0" i="0" dirty="0">
                <a:solidFill>
                  <a:srgbClr val="2C3E50"/>
                </a:solidFill>
                <a:effectLst/>
                <a:latin typeface="-apple-system"/>
              </a:rPr>
              <a:t>指向终止位置。</a:t>
            </a:r>
          </a:p>
          <a:p>
            <a:pPr algn="l"/>
            <a:r>
              <a:rPr lang="zh-CN" altLang="en-US" b="0" i="0" dirty="0">
                <a:solidFill>
                  <a:srgbClr val="2C3E50"/>
                </a:solidFill>
                <a:effectLst/>
                <a:latin typeface="-apple-system"/>
              </a:rPr>
              <a:t>定义一个新数组</a:t>
            </a:r>
            <a:r>
              <a:rPr lang="en-US" altLang="zh-CN" b="0" i="0" dirty="0">
                <a:solidFill>
                  <a:srgbClr val="2C3E50"/>
                </a:solidFill>
                <a:effectLst/>
                <a:latin typeface="-apple-system"/>
              </a:rPr>
              <a:t>result</a:t>
            </a:r>
            <a:r>
              <a:rPr lang="zh-CN" altLang="en-US" b="0" i="0" dirty="0">
                <a:solidFill>
                  <a:srgbClr val="2C3E50"/>
                </a:solidFill>
                <a:effectLst/>
                <a:latin typeface="-apple-system"/>
              </a:rPr>
              <a:t>，和</a:t>
            </a:r>
            <a:r>
              <a:rPr lang="en-US" altLang="zh-CN" b="0" i="0" dirty="0">
                <a:solidFill>
                  <a:srgbClr val="2C3E50"/>
                </a:solidFill>
                <a:effectLst/>
                <a:latin typeface="-apple-system"/>
              </a:rPr>
              <a:t>A</a:t>
            </a:r>
            <a:r>
              <a:rPr lang="zh-CN" altLang="en-US" b="0" i="0" dirty="0">
                <a:solidFill>
                  <a:srgbClr val="2C3E50"/>
                </a:solidFill>
                <a:effectLst/>
                <a:latin typeface="-apple-system"/>
              </a:rPr>
              <a:t>数组一样的大小，让</a:t>
            </a:r>
            <a:r>
              <a:rPr lang="en-US" altLang="zh-CN" b="0" i="0" dirty="0">
                <a:solidFill>
                  <a:srgbClr val="2C3E50"/>
                </a:solidFill>
                <a:effectLst/>
                <a:latin typeface="-apple-system"/>
              </a:rPr>
              <a:t>k</a:t>
            </a:r>
            <a:r>
              <a:rPr lang="zh-CN" altLang="en-US" b="0" i="0" dirty="0">
                <a:solidFill>
                  <a:srgbClr val="2C3E50"/>
                </a:solidFill>
                <a:effectLst/>
                <a:latin typeface="-apple-system"/>
              </a:rPr>
              <a:t>指向</a:t>
            </a:r>
            <a:r>
              <a:rPr lang="en-US" altLang="zh-CN" b="0" i="0" dirty="0">
                <a:solidFill>
                  <a:srgbClr val="2C3E50"/>
                </a:solidFill>
                <a:effectLst/>
                <a:latin typeface="-apple-system"/>
              </a:rPr>
              <a:t>result</a:t>
            </a:r>
            <a:r>
              <a:rPr lang="zh-CN" altLang="en-US" b="0" i="0" dirty="0">
                <a:solidFill>
                  <a:srgbClr val="2C3E50"/>
                </a:solidFill>
                <a:effectLst/>
                <a:latin typeface="-apple-system"/>
              </a:rPr>
              <a:t>数组终止位置。</a:t>
            </a:r>
          </a:p>
        </p:txBody>
      </p:sp>
    </p:spTree>
    <p:extLst>
      <p:ext uri="{BB962C8B-B14F-4D97-AF65-F5344CB8AC3E}">
        <p14:creationId xmlns:p14="http://schemas.microsoft.com/office/powerpoint/2010/main" val="203401726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72</a:t>
            </a:fld>
            <a:endParaRPr lang="zh-CN" altLang="en-US" dirty="0"/>
          </a:p>
        </p:txBody>
      </p:sp>
    </p:spTree>
    <p:extLst>
      <p:ext uri="{BB962C8B-B14F-4D97-AF65-F5344CB8AC3E}">
        <p14:creationId xmlns:p14="http://schemas.microsoft.com/office/powerpoint/2010/main" val="307023519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73</a:t>
            </a:fld>
            <a:endParaRPr lang="zh-CN" altLang="en-US" dirty="0"/>
          </a:p>
        </p:txBody>
      </p:sp>
    </p:spTree>
    <p:extLst>
      <p:ext uri="{BB962C8B-B14F-4D97-AF65-F5344CB8AC3E}">
        <p14:creationId xmlns:p14="http://schemas.microsoft.com/office/powerpoint/2010/main" val="121199189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74</a:t>
            </a:fld>
            <a:endParaRPr lang="zh-CN" altLang="en-US" dirty="0"/>
          </a:p>
        </p:txBody>
      </p:sp>
    </p:spTree>
    <p:extLst>
      <p:ext uri="{BB962C8B-B14F-4D97-AF65-F5344CB8AC3E}">
        <p14:creationId xmlns:p14="http://schemas.microsoft.com/office/powerpoint/2010/main" val="193786362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75</a:t>
            </a:fld>
            <a:endParaRPr lang="zh-CN" altLang="en-US" dirty="0"/>
          </a:p>
        </p:txBody>
      </p:sp>
    </p:spTree>
    <p:extLst>
      <p:ext uri="{BB962C8B-B14F-4D97-AF65-F5344CB8AC3E}">
        <p14:creationId xmlns:p14="http://schemas.microsoft.com/office/powerpoint/2010/main" val="92340724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76</a:t>
            </a:fld>
            <a:endParaRPr lang="zh-CN" altLang="en-US" dirty="0"/>
          </a:p>
        </p:txBody>
      </p:sp>
    </p:spTree>
    <p:extLst>
      <p:ext uri="{BB962C8B-B14F-4D97-AF65-F5344CB8AC3E}">
        <p14:creationId xmlns:p14="http://schemas.microsoft.com/office/powerpoint/2010/main" val="91732893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77</a:t>
            </a:fld>
            <a:endParaRPr lang="zh-CN" altLang="en-US" dirty="0"/>
          </a:p>
        </p:txBody>
      </p:sp>
    </p:spTree>
    <p:extLst>
      <p:ext uri="{BB962C8B-B14F-4D97-AF65-F5344CB8AC3E}">
        <p14:creationId xmlns:p14="http://schemas.microsoft.com/office/powerpoint/2010/main" val="140709971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387133"/>
            <a:ext cx="9144000" cy="2290038"/>
          </a:xfrm>
          <a:prstGeom prst="rect">
            <a:avLst/>
          </a:prstGeom>
          <a:solidFill>
            <a:srgbClr val="0096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17" name="文本框 16"/>
          <p:cNvSpPr txBox="1"/>
          <p:nvPr/>
        </p:nvSpPr>
        <p:spPr>
          <a:xfrm>
            <a:off x="395536" y="1923678"/>
            <a:ext cx="4572000" cy="830997"/>
          </a:xfrm>
          <a:prstGeom prst="rect">
            <a:avLst/>
          </a:prstGeom>
          <a:noFill/>
        </p:spPr>
        <p:txBody>
          <a:bodyPr wrap="square">
            <a:spAutoFit/>
          </a:bodyPr>
          <a:lstStyle/>
          <a:p>
            <a:r>
              <a:rPr lang="en-US" altLang="zh-CN" sz="2400" b="1" i="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END OF THIS SLIDE</a:t>
            </a:r>
          </a:p>
          <a:p>
            <a:r>
              <a:rPr lang="en-US" altLang="zh-CN" sz="2400" b="1" i="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u </a:t>
            </a:r>
            <a:r>
              <a:rPr lang="zh-CN" altLang="en-US" sz="2400" b="1" i="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cxnSp>
        <p:nvCxnSpPr>
          <p:cNvPr id="19" name="直接连接符 18"/>
          <p:cNvCxnSpPr>
            <a:cxnSpLocks/>
          </p:cNvCxnSpPr>
          <p:nvPr/>
        </p:nvCxnSpPr>
        <p:spPr>
          <a:xfrm>
            <a:off x="467544" y="2931790"/>
            <a:ext cx="432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7</a:t>
            </a:fld>
            <a:endParaRPr lang="zh-CN" altLang="en-US" dirty="0"/>
          </a:p>
        </p:txBody>
      </p:sp>
      <p:pic>
        <p:nvPicPr>
          <p:cNvPr id="4" name="图片 3">
            <a:extLst>
              <a:ext uri="{FF2B5EF4-FFF2-40B4-BE49-F238E27FC236}">
                <a16:creationId xmlns:a16="http://schemas.microsoft.com/office/drawing/2014/main" id="{46EE2416-7C10-4313-9CEF-265C175E589E}"/>
              </a:ext>
            </a:extLst>
          </p:cNvPr>
          <p:cNvPicPr>
            <a:picLocks noChangeAspect="1"/>
          </p:cNvPicPr>
          <p:nvPr/>
        </p:nvPicPr>
        <p:blipFill>
          <a:blip r:embed="rId2"/>
          <a:stretch>
            <a:fillRect/>
          </a:stretch>
        </p:blipFill>
        <p:spPr>
          <a:xfrm>
            <a:off x="0" y="83662"/>
            <a:ext cx="9144000" cy="4976175"/>
          </a:xfrm>
          <a:prstGeom prst="rect">
            <a:avLst/>
          </a:prstGeom>
        </p:spPr>
      </p:pic>
    </p:spTree>
    <p:extLst>
      <p:ext uri="{BB962C8B-B14F-4D97-AF65-F5344CB8AC3E}">
        <p14:creationId xmlns:p14="http://schemas.microsoft.com/office/powerpoint/2010/main" val="201546269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A7856D-A570-453E-9F56-B848BFEDCE08}"/>
              </a:ext>
            </a:extLst>
          </p:cNvPr>
          <p:cNvSpPr>
            <a:spLocks noGrp="1"/>
          </p:cNvSpPr>
          <p:nvPr>
            <p:ph type="sldNum" sz="quarter" idx="12"/>
          </p:nvPr>
        </p:nvSpPr>
        <p:spPr/>
        <p:txBody>
          <a:bodyPr/>
          <a:lstStyle/>
          <a:p>
            <a:fld id="{23CBF4B4-C160-4F55-AC7D-1C8FF5BA05FA}" type="slidenum">
              <a:rPr lang="zh-CN" altLang="en-US" smtClean="0"/>
              <a:pPr/>
              <a:t>8</a:t>
            </a:fld>
            <a:endParaRPr lang="zh-CN" altLang="en-US" dirty="0"/>
          </a:p>
        </p:txBody>
      </p:sp>
      <p:sp>
        <p:nvSpPr>
          <p:cNvPr id="4" name="文本框 3">
            <a:extLst>
              <a:ext uri="{FF2B5EF4-FFF2-40B4-BE49-F238E27FC236}">
                <a16:creationId xmlns:a16="http://schemas.microsoft.com/office/drawing/2014/main" id="{FFD102F9-CA85-4745-880F-96CB22DC932C}"/>
              </a:ext>
            </a:extLst>
          </p:cNvPr>
          <p:cNvSpPr txBox="1"/>
          <p:nvPr/>
        </p:nvSpPr>
        <p:spPr>
          <a:xfrm>
            <a:off x="0" y="0"/>
            <a:ext cx="9144000" cy="1785104"/>
          </a:xfrm>
          <a:prstGeom prst="rect">
            <a:avLst/>
          </a:prstGeom>
          <a:noFill/>
        </p:spPr>
        <p:txBody>
          <a:bodyPr wrap="square">
            <a:spAutoFit/>
          </a:bodyPr>
          <a:lstStyle/>
          <a:p>
            <a:r>
              <a:rPr lang="en-US" altLang="zh-CN" sz="2000" b="1" dirty="0">
                <a:solidFill>
                  <a:srgbClr val="008000"/>
                </a:solidFill>
              </a:rPr>
              <a:t>end()</a:t>
            </a:r>
            <a:r>
              <a:rPr lang="zh-CN" altLang="en-US" sz="2000" b="1" dirty="0">
                <a:solidFill>
                  <a:srgbClr val="008000"/>
                </a:solidFill>
              </a:rPr>
              <a:t>返回的是最后一个元素的后一个位置的地址</a:t>
            </a:r>
            <a:r>
              <a:rPr lang="zh-CN" altLang="en-US" dirty="0"/>
              <a:t>，不是最后一个元素的地址，所有</a:t>
            </a:r>
            <a:r>
              <a:rPr lang="en-US" altLang="zh-CN" dirty="0"/>
              <a:t>STL</a:t>
            </a:r>
            <a:r>
              <a:rPr lang="zh-CN" altLang="en-US" dirty="0"/>
              <a:t>容器均是如此</a:t>
            </a:r>
            <a:endParaRPr lang="en-US" altLang="zh-CN" dirty="0"/>
          </a:p>
          <a:p>
            <a:r>
              <a:rPr lang="zh-CN" altLang="en-US" dirty="0"/>
              <a:t>使用 </a:t>
            </a:r>
            <a:r>
              <a:rPr lang="en-US" altLang="zh-CN" dirty="0" err="1"/>
              <a:t>vi.resize</a:t>
            </a:r>
            <a:r>
              <a:rPr lang="en-US" altLang="zh-CN" dirty="0"/>
              <a:t>(n, v) </a:t>
            </a:r>
            <a:r>
              <a:rPr lang="zh-CN" altLang="en-US" dirty="0"/>
              <a:t>函数时，若 </a:t>
            </a:r>
            <a:r>
              <a:rPr lang="en-US" altLang="zh-CN" dirty="0"/>
              <a:t>vi </a:t>
            </a:r>
            <a:r>
              <a:rPr lang="zh-CN" altLang="en-US" dirty="0"/>
              <a:t>之前指定过大小为 </a:t>
            </a:r>
            <a:r>
              <a:rPr lang="en-US" altLang="zh-CN" dirty="0"/>
              <a:t>pre &gt; n </a:t>
            </a:r>
            <a:r>
              <a:rPr lang="zh-CN" altLang="en-US" dirty="0"/>
              <a:t>：即数组大小</a:t>
            </a:r>
            <a:r>
              <a:rPr lang="zh-CN" altLang="en-US" b="1" dirty="0">
                <a:solidFill>
                  <a:srgbClr val="008000"/>
                </a:solidFill>
              </a:rPr>
              <a:t>变小</a:t>
            </a:r>
            <a:r>
              <a:rPr lang="zh-CN" altLang="en-US" dirty="0"/>
              <a:t>了，</a:t>
            </a:r>
            <a:r>
              <a:rPr lang="zh-CN" altLang="en-US" b="1" dirty="0"/>
              <a:t>数组会保存前 </a:t>
            </a:r>
            <a:r>
              <a:rPr lang="en-US" altLang="zh-CN" b="1" dirty="0"/>
              <a:t>n </a:t>
            </a:r>
            <a:r>
              <a:rPr lang="zh-CN" altLang="en-US" b="1" dirty="0"/>
              <a:t>个元素，前 </a:t>
            </a:r>
            <a:r>
              <a:rPr lang="en-US" altLang="zh-CN" b="1" dirty="0"/>
              <a:t>n </a:t>
            </a:r>
            <a:r>
              <a:rPr lang="zh-CN" altLang="en-US" b="1" dirty="0"/>
              <a:t>个元素值为原来的值，不是都为 </a:t>
            </a:r>
            <a:r>
              <a:rPr lang="en-US" altLang="zh-CN" b="1" dirty="0"/>
              <a:t>v</a:t>
            </a:r>
          </a:p>
          <a:p>
            <a:r>
              <a:rPr lang="en-US" altLang="zh-CN" dirty="0"/>
              <a:t>pre &lt; n </a:t>
            </a:r>
            <a:r>
              <a:rPr lang="zh-CN" altLang="en-US" dirty="0"/>
              <a:t>：即数组大小</a:t>
            </a:r>
            <a:r>
              <a:rPr lang="zh-CN" altLang="en-US" b="1" dirty="0">
                <a:solidFill>
                  <a:srgbClr val="008000"/>
                </a:solidFill>
              </a:rPr>
              <a:t>变大</a:t>
            </a:r>
            <a:r>
              <a:rPr lang="zh-CN" altLang="en-US" dirty="0"/>
              <a:t>了，</a:t>
            </a:r>
            <a:r>
              <a:rPr lang="zh-CN" altLang="en-US" b="1" dirty="0"/>
              <a:t>数组会在后面插入 </a:t>
            </a:r>
            <a:r>
              <a:rPr lang="en-US" altLang="zh-CN" b="1" dirty="0"/>
              <a:t>n - pre </a:t>
            </a:r>
            <a:r>
              <a:rPr lang="zh-CN" altLang="en-US" b="1" dirty="0"/>
              <a:t>个值为 </a:t>
            </a:r>
            <a:r>
              <a:rPr lang="en-US" altLang="zh-CN" b="1" dirty="0"/>
              <a:t>v </a:t>
            </a:r>
            <a:r>
              <a:rPr lang="zh-CN" altLang="en-US" b="1" dirty="0"/>
              <a:t>的元素也就是说，这个初始值 </a:t>
            </a:r>
            <a:r>
              <a:rPr lang="en-US" altLang="zh-CN" b="1" dirty="0"/>
              <a:t>v </a:t>
            </a:r>
            <a:r>
              <a:rPr lang="zh-CN" altLang="en-US" b="1" dirty="0"/>
              <a:t>只对新插入的元素生效。</a:t>
            </a:r>
            <a:endParaRPr lang="en-US" altLang="zh-CN" b="1" dirty="0"/>
          </a:p>
        </p:txBody>
      </p:sp>
      <p:sp>
        <p:nvSpPr>
          <p:cNvPr id="6" name="文本框 5">
            <a:extLst>
              <a:ext uri="{FF2B5EF4-FFF2-40B4-BE49-F238E27FC236}">
                <a16:creationId xmlns:a16="http://schemas.microsoft.com/office/drawing/2014/main" id="{97626DEB-0F54-4B24-AD25-7EEC8042D379}"/>
              </a:ext>
            </a:extLst>
          </p:cNvPr>
          <p:cNvSpPr txBox="1"/>
          <p:nvPr/>
        </p:nvSpPr>
        <p:spPr>
          <a:xfrm>
            <a:off x="0" y="1707654"/>
            <a:ext cx="9144000" cy="3139321"/>
          </a:xfrm>
          <a:prstGeom prst="rect">
            <a:avLst/>
          </a:prstGeom>
          <a:noFill/>
        </p:spPr>
        <p:txBody>
          <a:bodyPr wrap="square">
            <a:spAutoFit/>
          </a:bodyPr>
          <a:lstStyle/>
          <a:p>
            <a:r>
              <a:rPr lang="en-US" altLang="zh-CN" b="0" dirty="0">
                <a:solidFill>
                  <a:srgbClr val="0000FF"/>
                </a:solidFill>
                <a:effectLst/>
                <a:latin typeface="Consolas" panose="020B0609020204030204" pitchFamily="49" charset="0"/>
              </a:rPr>
              <a:t>#include</a:t>
            </a:r>
            <a:r>
              <a:rPr lang="en-US" altLang="zh-CN" b="0" dirty="0">
                <a:solidFill>
                  <a:srgbClr val="A31515"/>
                </a:solidFill>
                <a:effectLst/>
                <a:latin typeface="Consolas" panose="020B0609020204030204" pitchFamily="49" charset="0"/>
              </a:rPr>
              <a:t>&lt;bits/stdc++.h&gt;</a:t>
            </a:r>
            <a:endParaRPr lang="en-US" altLang="zh-CN" b="0" dirty="0">
              <a:solidFill>
                <a:srgbClr val="000000"/>
              </a:solidFill>
              <a:effectLst/>
              <a:latin typeface="Consolas" panose="020B0609020204030204" pitchFamily="49" charset="0"/>
            </a:endParaRPr>
          </a:p>
          <a:p>
            <a:r>
              <a:rPr lang="en-US" altLang="zh-CN" b="0" dirty="0">
                <a:solidFill>
                  <a:srgbClr val="0000FF"/>
                </a:solidFill>
                <a:effectLst/>
                <a:latin typeface="Consolas" panose="020B0609020204030204" pitchFamily="49" charset="0"/>
              </a:rPr>
              <a:t>using</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namespace</a:t>
            </a:r>
            <a:r>
              <a:rPr lang="en-US" altLang="zh-CN" b="0" dirty="0">
                <a:solidFill>
                  <a:srgbClr val="000000"/>
                </a:solidFill>
                <a:effectLst/>
                <a:latin typeface="Consolas" panose="020B0609020204030204" pitchFamily="49" charset="0"/>
              </a:rPr>
              <a:t> std;</a:t>
            </a:r>
          </a:p>
          <a:p>
            <a:r>
              <a:rPr lang="en-US" altLang="zh-CN" b="0" dirty="0">
                <a:solidFill>
                  <a:srgbClr val="0000FF"/>
                </a:solidFill>
                <a:effectLst/>
                <a:latin typeface="Consolas" panose="020B0609020204030204" pitchFamily="49" charset="0"/>
              </a:rPr>
              <a:t>void</a:t>
            </a:r>
            <a:r>
              <a:rPr lang="en-US" altLang="zh-CN" b="0" dirty="0">
                <a:solidFill>
                  <a:srgbClr val="000000"/>
                </a:solidFill>
                <a:effectLst/>
                <a:latin typeface="Consolas" panose="020B0609020204030204" pitchFamily="49" charset="0"/>
              </a:rPr>
              <a:t> out(vector&lt;</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&gt; </a:t>
            </a:r>
            <a:r>
              <a:rPr lang="en-US" altLang="zh-CN" b="0" dirty="0">
                <a:solidFill>
                  <a:srgbClr val="0000FF"/>
                </a:solidFill>
                <a:effectLst/>
                <a:latin typeface="Consolas" panose="020B0609020204030204" pitchFamily="49" charset="0"/>
              </a:rPr>
              <a:t>&amp;</a:t>
            </a:r>
            <a:r>
              <a:rPr lang="en-US" altLang="zh-CN" b="0" dirty="0">
                <a:solidFill>
                  <a:srgbClr val="000000"/>
                </a:solidFill>
                <a:effectLst/>
                <a:latin typeface="Consolas" panose="020B0609020204030204" pitchFamily="49" charset="0"/>
              </a:rPr>
              <a:t>a) { </a:t>
            </a:r>
            <a:r>
              <a:rPr lang="en-US" altLang="zh-CN" b="0" dirty="0">
                <a:solidFill>
                  <a:srgbClr val="0000FF"/>
                </a:solidFill>
                <a:effectLst/>
                <a:latin typeface="Consolas" panose="020B0609020204030204" pitchFamily="49" charset="0"/>
              </a:rPr>
              <a:t>for</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auto</a:t>
            </a:r>
            <a:r>
              <a:rPr lang="en-US" altLang="zh-CN" b="0" dirty="0">
                <a:solidFill>
                  <a:srgbClr val="000000"/>
                </a:solidFill>
                <a:effectLst/>
                <a:latin typeface="Consolas" panose="020B0609020204030204" pitchFamily="49" charset="0"/>
              </a:rPr>
              <a:t> </a:t>
            </a:r>
            <a:r>
              <a:rPr lang="en-US" altLang="zh-CN" b="1" dirty="0">
                <a:solidFill>
                  <a:srgbClr val="FF0000"/>
                </a:solidFill>
                <a:effectLst/>
                <a:latin typeface="Consolas" panose="020B0609020204030204" pitchFamily="49" charset="0"/>
              </a:rPr>
              <a:t>&amp;x</a:t>
            </a:r>
            <a:r>
              <a:rPr lang="en-US" altLang="zh-CN" b="0" dirty="0">
                <a:solidFill>
                  <a:srgbClr val="000000"/>
                </a:solidFill>
                <a:effectLst/>
                <a:latin typeface="Consolas" panose="020B0609020204030204" pitchFamily="49" charset="0"/>
              </a:rPr>
              <a:t>: a) </a:t>
            </a:r>
            <a:r>
              <a:rPr lang="en-US" altLang="zh-CN" b="0" dirty="0" err="1">
                <a:solidFill>
                  <a:srgbClr val="000000"/>
                </a:solidFill>
                <a:effectLst/>
                <a:latin typeface="Consolas" panose="020B0609020204030204" pitchFamily="49" charset="0"/>
              </a:rPr>
              <a:t>cout</a:t>
            </a:r>
            <a:r>
              <a:rPr lang="en-US" altLang="zh-CN" b="0" dirty="0">
                <a:solidFill>
                  <a:srgbClr val="000000"/>
                </a:solidFill>
                <a:effectLst/>
                <a:latin typeface="Consolas" panose="020B0609020204030204" pitchFamily="49" charset="0"/>
              </a:rPr>
              <a:t> &lt;&lt; x &lt;&lt; </a:t>
            </a:r>
            <a:r>
              <a:rPr lang="en-US" altLang="zh-CN" b="0" dirty="0">
                <a:solidFill>
                  <a:srgbClr val="A31515"/>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cout</a:t>
            </a:r>
            <a:r>
              <a:rPr lang="en-US" altLang="zh-CN" b="0" dirty="0">
                <a:solidFill>
                  <a:srgbClr val="000000"/>
                </a:solidFill>
                <a:effectLst/>
                <a:latin typeface="Consolas" panose="020B0609020204030204" pitchFamily="49" charset="0"/>
              </a:rPr>
              <a:t> &lt;&lt; </a:t>
            </a:r>
            <a:r>
              <a:rPr lang="en-US" altLang="zh-CN" b="0" dirty="0">
                <a:solidFill>
                  <a:srgbClr val="A31515"/>
                </a:solidFill>
                <a:effectLst/>
                <a:latin typeface="Consolas" panose="020B0609020204030204" pitchFamily="49" charset="0"/>
              </a:rPr>
              <a:t>"\n"</a:t>
            </a:r>
            <a:r>
              <a:rPr lang="en-US" altLang="zh-CN" b="0" dirty="0">
                <a:solidFill>
                  <a:srgbClr val="000000"/>
                </a:solidFill>
                <a:effectLst/>
                <a:latin typeface="Consolas" panose="020B0609020204030204" pitchFamily="49" charset="0"/>
              </a:rPr>
              <a:t>; }</a:t>
            </a:r>
          </a:p>
          <a:p>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main() {</a:t>
            </a:r>
          </a:p>
          <a:p>
            <a:r>
              <a:rPr lang="en-US" altLang="zh-CN" b="0" dirty="0">
                <a:solidFill>
                  <a:srgbClr val="000000"/>
                </a:solidFill>
                <a:effectLst/>
                <a:latin typeface="Consolas" panose="020B0609020204030204" pitchFamily="49" charset="0"/>
              </a:rPr>
              <a:t>    vector&lt;</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&gt; a(</a:t>
            </a:r>
            <a:r>
              <a:rPr lang="en-US" altLang="zh-CN" b="0" dirty="0">
                <a:solidFill>
                  <a:srgbClr val="098658"/>
                </a:solidFill>
                <a:effectLst/>
                <a:latin typeface="Consolas" panose="020B0609020204030204" pitchFamily="49" charset="0"/>
              </a:rPr>
              <a:t>5</a:t>
            </a:r>
            <a:r>
              <a:rPr lang="en-US" altLang="zh-CN" b="0" dirty="0">
                <a:solidFill>
                  <a:srgbClr val="000000"/>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out(a);</a:t>
            </a:r>
            <a:r>
              <a:rPr lang="en-US" altLang="zh-CN" b="0" dirty="0">
                <a:solidFill>
                  <a:srgbClr val="008000"/>
                </a:solidFill>
                <a:effectLst/>
                <a:latin typeface="Consolas" panose="020B0609020204030204" pitchFamily="49" charset="0"/>
              </a:rPr>
              <a:t> // 1 1 1 1 1</a:t>
            </a:r>
            <a:endParaRPr lang="en-US" altLang="zh-CN" b="0" dirty="0">
              <a:solidFill>
                <a:srgbClr val="000000"/>
              </a:solidFill>
              <a:effectLst/>
              <a:latin typeface="Consolas" panose="020B0609020204030204" pitchFamily="49" charset="0"/>
            </a:endParaRPr>
          </a:p>
          <a:p>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a.resize</a:t>
            </a:r>
            <a:r>
              <a:rPr lang="en-US" altLang="zh-CN" b="0" dirty="0">
                <a:solidFill>
                  <a:srgbClr val="000000"/>
                </a:solidFill>
                <a:effectLst/>
                <a:latin typeface="Consolas" panose="020B0609020204030204" pitchFamily="49" charset="0"/>
              </a:rPr>
              <a:t>(</a:t>
            </a:r>
            <a:r>
              <a:rPr lang="en-US" altLang="zh-CN" b="0" dirty="0">
                <a:solidFill>
                  <a:srgbClr val="098658"/>
                </a:solidFill>
                <a:effectLst/>
                <a:latin typeface="Consolas" panose="020B0609020204030204" pitchFamily="49" charset="0"/>
              </a:rPr>
              <a:t>10</a:t>
            </a:r>
            <a:r>
              <a:rPr lang="en-US" altLang="zh-CN" b="0" dirty="0">
                <a:solidFill>
                  <a:srgbClr val="000000"/>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2</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out(a);</a:t>
            </a:r>
            <a:r>
              <a:rPr lang="en-US" altLang="zh-CN" b="0" dirty="0">
                <a:solidFill>
                  <a:srgbClr val="008000"/>
                </a:solidFill>
                <a:effectLst/>
                <a:latin typeface="Consolas" panose="020B0609020204030204" pitchFamily="49" charset="0"/>
              </a:rPr>
              <a:t> // 1 1 1 1 1 2 2 2 2 2</a:t>
            </a:r>
            <a:endParaRPr lang="en-US" altLang="zh-CN" b="0" dirty="0">
              <a:solidFill>
                <a:srgbClr val="000000"/>
              </a:solidFill>
              <a:effectLst/>
              <a:latin typeface="Consolas" panose="020B0609020204030204" pitchFamily="49" charset="0"/>
            </a:endParaRPr>
          </a:p>
          <a:p>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a.resize</a:t>
            </a:r>
            <a:r>
              <a:rPr lang="en-US" altLang="zh-CN" b="0" dirty="0">
                <a:solidFill>
                  <a:srgbClr val="000000"/>
                </a:solidFill>
                <a:effectLst/>
                <a:latin typeface="Consolas" panose="020B0609020204030204" pitchFamily="49" charset="0"/>
              </a:rPr>
              <a:t>(</a:t>
            </a:r>
            <a:r>
              <a:rPr lang="en-US" altLang="zh-CN" b="0" dirty="0">
                <a:solidFill>
                  <a:srgbClr val="098658"/>
                </a:solidFill>
                <a:effectLst/>
                <a:latin typeface="Consolas" panose="020B0609020204030204" pitchFamily="49" charset="0"/>
              </a:rPr>
              <a:t>3</a:t>
            </a:r>
            <a:r>
              <a:rPr lang="en-US" altLang="zh-CN" b="0" dirty="0">
                <a:solidFill>
                  <a:srgbClr val="000000"/>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3</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out(a);</a:t>
            </a:r>
            <a:r>
              <a:rPr lang="en-US" altLang="zh-CN" b="0" dirty="0">
                <a:solidFill>
                  <a:srgbClr val="008000"/>
                </a:solidFill>
                <a:effectLst/>
                <a:latin typeface="Consolas" panose="020B0609020204030204" pitchFamily="49" charset="0"/>
              </a:rPr>
              <a:t> // 1 1 1</a:t>
            </a:r>
            <a:endParaRPr lang="en-US" altLang="zh-C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10136291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毕业论文答辩PPT.p"/>
</p:tagLst>
</file>

<file path=ppt/tags/tag2.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3.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7241</Words>
  <Application>Microsoft Office PowerPoint</Application>
  <PresentationFormat>全屏显示(16:9)</PresentationFormat>
  <Paragraphs>683</Paragraphs>
  <Slides>79</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79</vt:i4>
      </vt:variant>
    </vt:vector>
  </HeadingPairs>
  <TitlesOfParts>
    <vt:vector size="87" baseType="lpstr">
      <vt:lpstr>-apple-system</vt:lpstr>
      <vt:lpstr>等线</vt:lpstr>
      <vt:lpstr>微软雅黑</vt:lpstr>
      <vt:lpstr>Arial</vt:lpstr>
      <vt:lpstr>Calibri</vt:lpstr>
      <vt:lpstr>Consolas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毕业论文答辩PPT.p</dc:title>
  <dc:subject/>
  <dc:creator/>
  <cp:keywords/>
  <dc:description/>
  <cp:lastModifiedBy/>
  <cp:revision>1</cp:revision>
  <dcterms:created xsi:type="dcterms:W3CDTF">2017-04-17T14:29:21Z</dcterms:created>
  <dcterms:modified xsi:type="dcterms:W3CDTF">2024-04-16T02:39:28Z</dcterms:modified>
  <cp:category/>
</cp:coreProperties>
</file>